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FCA4-E7D0-4638-9C3F-B8D6D5663F8A}"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59F98-8EE5-4DEA-AE5D-6C5CA7912025}" type="slidenum">
              <a:rPr lang="en-US" smtClean="0"/>
              <a:t>‹#›</a:t>
            </a:fld>
            <a:endParaRPr lang="en-US"/>
          </a:p>
        </p:txBody>
      </p:sp>
    </p:spTree>
    <p:extLst>
      <p:ext uri="{BB962C8B-B14F-4D97-AF65-F5344CB8AC3E}">
        <p14:creationId xmlns:p14="http://schemas.microsoft.com/office/powerpoint/2010/main" val="379204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28E049-3220-D446-94AA-4A1DA0AFD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12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28E049-3220-D446-94AA-4A1DA0AFD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56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28E049-3220-D446-94AA-4A1DA0AFD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26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306FF0-26F6-457D-B565-8C1C3CFD8F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369892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6FF0-26F6-457D-B565-8C1C3CFD8F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5934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6FF0-26F6-457D-B565-8C1C3CFD8F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238042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683815" y="720000"/>
            <a:ext cx="4508191" cy="5400000"/>
          </a:xfrm>
          <a:prstGeom prst="rect">
            <a:avLst/>
          </a:prstGeom>
        </p:spPr>
      </p:pic>
      <p:sp>
        <p:nvSpPr>
          <p:cNvPr id="11" name="Rectangle 10"/>
          <p:cNvSpPr>
            <a:spLocks/>
          </p:cNvSpPr>
          <p:nvPr userDrawn="1"/>
        </p:nvSpPr>
        <p:spPr>
          <a:xfrm>
            <a:off x="960000" y="720000"/>
            <a:ext cx="72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a:spLocks noChangeAspect="1"/>
          </p:cNvSpPr>
          <p:nvPr userDrawn="1"/>
        </p:nvSpPr>
        <p:spPr>
          <a:xfrm>
            <a:off x="960000" y="720000"/>
            <a:ext cx="24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sp>
        <p:nvSpPr>
          <p:cNvPr id="16" name="Rectangle 15"/>
          <p:cNvSpPr>
            <a:spLocks noChangeAspect="1"/>
          </p:cNvSpPr>
          <p:nvPr userDrawn="1"/>
        </p:nvSpPr>
        <p:spPr>
          <a:xfrm>
            <a:off x="480000" y="360000"/>
            <a:ext cx="24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0000" y="720000"/>
            <a:ext cx="1920000" cy="1440000"/>
          </a:xfrm>
          <a:prstGeom prst="rect">
            <a:avLst/>
          </a:prstGeom>
        </p:spPr>
      </p:pic>
      <p:sp>
        <p:nvSpPr>
          <p:cNvPr id="18" name="Title 1"/>
          <p:cNvSpPr>
            <a:spLocks noGrp="1"/>
          </p:cNvSpPr>
          <p:nvPr>
            <p:ph type="title" hasCustomPrompt="1"/>
          </p:nvPr>
        </p:nvSpPr>
        <p:spPr>
          <a:xfrm>
            <a:off x="1443812" y="2864233"/>
            <a:ext cx="6240000" cy="1079999"/>
          </a:xfrm>
        </p:spPr>
        <p:txBody>
          <a:bodyPr anchor="b" anchorCtr="0">
            <a:normAutofit/>
          </a:bodyPr>
          <a:lstStyle>
            <a:lvl1pPr algn="l">
              <a:lnSpc>
                <a:spcPct val="90000"/>
              </a:lnSpc>
              <a:defRPr sz="3200">
                <a:solidFill>
                  <a:schemeClr val="bg1"/>
                </a:solidFill>
              </a:defRPr>
            </a:lvl1pPr>
          </a:lstStyle>
          <a:p>
            <a:r>
              <a:rPr lang="en-US" dirty="0"/>
              <a:t>Heading</a:t>
            </a:r>
          </a:p>
        </p:txBody>
      </p:sp>
      <p:sp>
        <p:nvSpPr>
          <p:cNvPr id="21" name="Text Placeholder 22"/>
          <p:cNvSpPr>
            <a:spLocks noGrp="1"/>
          </p:cNvSpPr>
          <p:nvPr>
            <p:ph type="body" sz="quarter" idx="13" hasCustomPrompt="1"/>
          </p:nvPr>
        </p:nvSpPr>
        <p:spPr>
          <a:xfrm>
            <a:off x="1443812" y="3944232"/>
            <a:ext cx="624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Subheading</a:t>
            </a:r>
          </a:p>
        </p:txBody>
      </p:sp>
      <p:sp>
        <p:nvSpPr>
          <p:cNvPr id="22" name="Text Placeholder 22"/>
          <p:cNvSpPr>
            <a:spLocks noGrp="1"/>
          </p:cNvSpPr>
          <p:nvPr>
            <p:ph type="body" sz="quarter" idx="14" hasCustomPrompt="1"/>
          </p:nvPr>
        </p:nvSpPr>
        <p:spPr>
          <a:xfrm>
            <a:off x="1443812" y="5024232"/>
            <a:ext cx="624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Date</a:t>
            </a:r>
          </a:p>
        </p:txBody>
      </p:sp>
    </p:spTree>
    <p:extLst>
      <p:ext uri="{BB962C8B-B14F-4D97-AF65-F5344CB8AC3E}">
        <p14:creationId xmlns:p14="http://schemas.microsoft.com/office/powerpoint/2010/main" val="272672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80795" y="720000"/>
            <a:ext cx="4111207" cy="5400000"/>
          </a:xfrm>
          <a:prstGeom prst="rect">
            <a:avLst/>
          </a:prstGeom>
        </p:spPr>
      </p:pic>
      <p:sp>
        <p:nvSpPr>
          <p:cNvPr id="11" name="Rectangle 10"/>
          <p:cNvSpPr>
            <a:spLocks/>
          </p:cNvSpPr>
          <p:nvPr userDrawn="1"/>
        </p:nvSpPr>
        <p:spPr>
          <a:xfrm>
            <a:off x="960000" y="720000"/>
            <a:ext cx="72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a:spLocks noChangeAspect="1"/>
          </p:cNvSpPr>
          <p:nvPr userDrawn="1"/>
        </p:nvSpPr>
        <p:spPr>
          <a:xfrm>
            <a:off x="960000" y="720000"/>
            <a:ext cx="24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sp>
        <p:nvSpPr>
          <p:cNvPr id="16" name="Rectangle 15"/>
          <p:cNvSpPr>
            <a:spLocks noChangeAspect="1"/>
          </p:cNvSpPr>
          <p:nvPr userDrawn="1"/>
        </p:nvSpPr>
        <p:spPr>
          <a:xfrm>
            <a:off x="480000" y="360000"/>
            <a:ext cx="24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0000" y="720000"/>
            <a:ext cx="1920000" cy="1440000"/>
          </a:xfrm>
          <a:prstGeom prst="rect">
            <a:avLst/>
          </a:prstGeom>
        </p:spPr>
      </p:pic>
      <p:sp>
        <p:nvSpPr>
          <p:cNvPr id="18" name="Title 1"/>
          <p:cNvSpPr>
            <a:spLocks noGrp="1"/>
          </p:cNvSpPr>
          <p:nvPr>
            <p:ph type="title" hasCustomPrompt="1"/>
          </p:nvPr>
        </p:nvSpPr>
        <p:spPr>
          <a:xfrm>
            <a:off x="1443812" y="2864233"/>
            <a:ext cx="6240000" cy="1079999"/>
          </a:xfrm>
        </p:spPr>
        <p:txBody>
          <a:bodyPr anchor="b" anchorCtr="0">
            <a:normAutofit/>
          </a:bodyPr>
          <a:lstStyle>
            <a:lvl1pPr algn="l">
              <a:lnSpc>
                <a:spcPct val="90000"/>
              </a:lnSpc>
              <a:defRPr sz="3200">
                <a:solidFill>
                  <a:schemeClr val="bg1"/>
                </a:solidFill>
              </a:defRPr>
            </a:lvl1pPr>
          </a:lstStyle>
          <a:p>
            <a:r>
              <a:rPr lang="en-US" dirty="0"/>
              <a:t>Heading</a:t>
            </a:r>
          </a:p>
        </p:txBody>
      </p:sp>
      <p:sp>
        <p:nvSpPr>
          <p:cNvPr id="21" name="Text Placeholder 22"/>
          <p:cNvSpPr>
            <a:spLocks noGrp="1"/>
          </p:cNvSpPr>
          <p:nvPr>
            <p:ph type="body" sz="quarter" idx="13" hasCustomPrompt="1"/>
          </p:nvPr>
        </p:nvSpPr>
        <p:spPr>
          <a:xfrm>
            <a:off x="1443812" y="3944232"/>
            <a:ext cx="624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Subheading</a:t>
            </a:r>
          </a:p>
        </p:txBody>
      </p:sp>
      <p:sp>
        <p:nvSpPr>
          <p:cNvPr id="22" name="Text Placeholder 22"/>
          <p:cNvSpPr>
            <a:spLocks noGrp="1"/>
          </p:cNvSpPr>
          <p:nvPr>
            <p:ph type="body" sz="quarter" idx="14" hasCustomPrompt="1"/>
          </p:nvPr>
        </p:nvSpPr>
        <p:spPr>
          <a:xfrm>
            <a:off x="1443812" y="5024232"/>
            <a:ext cx="624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Date</a:t>
            </a:r>
          </a:p>
        </p:txBody>
      </p:sp>
    </p:spTree>
    <p:extLst>
      <p:ext uri="{BB962C8B-B14F-4D97-AF65-F5344CB8AC3E}">
        <p14:creationId xmlns:p14="http://schemas.microsoft.com/office/powerpoint/2010/main" val="424596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Clock tower__1.jpg"/>
          <p:cNvPicPr>
            <a:picLocks/>
          </p:cNvPicPr>
          <p:nvPr userDrawn="1"/>
        </p:nvPicPr>
        <p:blipFill rotWithShape="1">
          <a:blip r:embed="rId2" cstate="screen">
            <a:extLst>
              <a:ext uri="{28A0092B-C50C-407E-A947-70E740481C1C}">
                <a14:useLocalDpi xmlns:a14="http://schemas.microsoft.com/office/drawing/2010/main"/>
              </a:ext>
            </a:extLst>
          </a:blip>
          <a:srcRect l="-64407"/>
          <a:stretch/>
        </p:blipFill>
        <p:spPr>
          <a:xfrm>
            <a:off x="4992000" y="720000"/>
            <a:ext cx="7200000" cy="5400000"/>
          </a:xfrm>
          <a:prstGeom prst="rect">
            <a:avLst/>
          </a:prstGeom>
        </p:spPr>
      </p:pic>
      <p:sp>
        <p:nvSpPr>
          <p:cNvPr id="11" name="Rectangle 10"/>
          <p:cNvSpPr>
            <a:spLocks/>
          </p:cNvSpPr>
          <p:nvPr userDrawn="1"/>
        </p:nvSpPr>
        <p:spPr>
          <a:xfrm>
            <a:off x="960000" y="720000"/>
            <a:ext cx="72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a:spLocks noChangeAspect="1"/>
          </p:cNvSpPr>
          <p:nvPr userDrawn="1"/>
        </p:nvSpPr>
        <p:spPr>
          <a:xfrm>
            <a:off x="960000" y="720000"/>
            <a:ext cx="24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sp>
        <p:nvSpPr>
          <p:cNvPr id="16" name="Rectangle 15"/>
          <p:cNvSpPr>
            <a:spLocks noChangeAspect="1"/>
          </p:cNvSpPr>
          <p:nvPr userDrawn="1"/>
        </p:nvSpPr>
        <p:spPr>
          <a:xfrm>
            <a:off x="480000" y="360000"/>
            <a:ext cx="24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0000" y="720000"/>
            <a:ext cx="1920000" cy="1440000"/>
          </a:xfrm>
          <a:prstGeom prst="rect">
            <a:avLst/>
          </a:prstGeom>
        </p:spPr>
      </p:pic>
      <p:sp>
        <p:nvSpPr>
          <p:cNvPr id="18" name="Title 1"/>
          <p:cNvSpPr>
            <a:spLocks noGrp="1"/>
          </p:cNvSpPr>
          <p:nvPr>
            <p:ph type="title" hasCustomPrompt="1"/>
          </p:nvPr>
        </p:nvSpPr>
        <p:spPr>
          <a:xfrm>
            <a:off x="1443812" y="2864233"/>
            <a:ext cx="6240000" cy="1079999"/>
          </a:xfrm>
        </p:spPr>
        <p:txBody>
          <a:bodyPr anchor="b" anchorCtr="0">
            <a:normAutofit/>
          </a:bodyPr>
          <a:lstStyle>
            <a:lvl1pPr algn="l">
              <a:lnSpc>
                <a:spcPct val="90000"/>
              </a:lnSpc>
              <a:defRPr sz="3200">
                <a:solidFill>
                  <a:schemeClr val="bg1"/>
                </a:solidFill>
              </a:defRPr>
            </a:lvl1pPr>
          </a:lstStyle>
          <a:p>
            <a:r>
              <a:rPr lang="en-US" dirty="0"/>
              <a:t>Heading</a:t>
            </a:r>
          </a:p>
        </p:txBody>
      </p:sp>
      <p:sp>
        <p:nvSpPr>
          <p:cNvPr id="21" name="Text Placeholder 22"/>
          <p:cNvSpPr>
            <a:spLocks noGrp="1"/>
          </p:cNvSpPr>
          <p:nvPr>
            <p:ph type="body" sz="quarter" idx="13" hasCustomPrompt="1"/>
          </p:nvPr>
        </p:nvSpPr>
        <p:spPr>
          <a:xfrm>
            <a:off x="1443812" y="3944232"/>
            <a:ext cx="624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Subheading</a:t>
            </a:r>
          </a:p>
        </p:txBody>
      </p:sp>
      <p:sp>
        <p:nvSpPr>
          <p:cNvPr id="22" name="Text Placeholder 22"/>
          <p:cNvSpPr>
            <a:spLocks noGrp="1"/>
          </p:cNvSpPr>
          <p:nvPr>
            <p:ph type="body" sz="quarter" idx="14" hasCustomPrompt="1"/>
          </p:nvPr>
        </p:nvSpPr>
        <p:spPr>
          <a:xfrm>
            <a:off x="1443812" y="5024232"/>
            <a:ext cx="624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Date</a:t>
            </a:r>
          </a:p>
        </p:txBody>
      </p:sp>
    </p:spTree>
    <p:extLst>
      <p:ext uri="{BB962C8B-B14F-4D97-AF65-F5344CB8AC3E}">
        <p14:creationId xmlns:p14="http://schemas.microsoft.com/office/powerpoint/2010/main" val="349940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92998" y="720000"/>
            <a:ext cx="7399004" cy="5400000"/>
          </a:xfrm>
          <a:prstGeom prst="rect">
            <a:avLst/>
          </a:prstGeom>
        </p:spPr>
      </p:pic>
      <p:sp>
        <p:nvSpPr>
          <p:cNvPr id="11" name="Rectangle 10"/>
          <p:cNvSpPr>
            <a:spLocks/>
          </p:cNvSpPr>
          <p:nvPr userDrawn="1"/>
        </p:nvSpPr>
        <p:spPr>
          <a:xfrm>
            <a:off x="960000" y="720000"/>
            <a:ext cx="7200000" cy="540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a:spLocks noChangeAspect="1"/>
          </p:cNvSpPr>
          <p:nvPr userDrawn="1"/>
        </p:nvSpPr>
        <p:spPr>
          <a:xfrm>
            <a:off x="960000" y="720000"/>
            <a:ext cx="2400000" cy="1800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sp>
        <p:nvSpPr>
          <p:cNvPr id="16" name="Rectangle 15"/>
          <p:cNvSpPr>
            <a:spLocks noChangeAspect="1"/>
          </p:cNvSpPr>
          <p:nvPr userDrawn="1"/>
        </p:nvSpPr>
        <p:spPr>
          <a:xfrm>
            <a:off x="480000" y="360000"/>
            <a:ext cx="2400000" cy="1800000"/>
          </a:xfrm>
          <a:prstGeom prst="rect">
            <a:avLst/>
          </a:prstGeom>
          <a:solidFill>
            <a:srgbClr val="B16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dirty="0"/>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0000" y="720000"/>
            <a:ext cx="1920000" cy="1440000"/>
          </a:xfrm>
          <a:prstGeom prst="rect">
            <a:avLst/>
          </a:prstGeom>
        </p:spPr>
      </p:pic>
      <p:sp>
        <p:nvSpPr>
          <p:cNvPr id="18" name="Title 1"/>
          <p:cNvSpPr>
            <a:spLocks noGrp="1"/>
          </p:cNvSpPr>
          <p:nvPr>
            <p:ph type="title" hasCustomPrompt="1"/>
          </p:nvPr>
        </p:nvSpPr>
        <p:spPr>
          <a:xfrm>
            <a:off x="1443812" y="2864233"/>
            <a:ext cx="6240000" cy="1079999"/>
          </a:xfrm>
        </p:spPr>
        <p:txBody>
          <a:bodyPr anchor="b" anchorCtr="0">
            <a:normAutofit/>
          </a:bodyPr>
          <a:lstStyle>
            <a:lvl1pPr algn="l">
              <a:lnSpc>
                <a:spcPct val="90000"/>
              </a:lnSpc>
              <a:defRPr sz="3200">
                <a:solidFill>
                  <a:schemeClr val="bg1"/>
                </a:solidFill>
              </a:defRPr>
            </a:lvl1pPr>
          </a:lstStyle>
          <a:p>
            <a:r>
              <a:rPr lang="en-US" dirty="0"/>
              <a:t>Heading</a:t>
            </a:r>
          </a:p>
        </p:txBody>
      </p:sp>
      <p:sp>
        <p:nvSpPr>
          <p:cNvPr id="21" name="Text Placeholder 22"/>
          <p:cNvSpPr>
            <a:spLocks noGrp="1"/>
          </p:cNvSpPr>
          <p:nvPr>
            <p:ph type="body" sz="quarter" idx="13" hasCustomPrompt="1"/>
          </p:nvPr>
        </p:nvSpPr>
        <p:spPr>
          <a:xfrm>
            <a:off x="1443812" y="3944232"/>
            <a:ext cx="6240000" cy="1800001"/>
          </a:xfrm>
        </p:spPr>
        <p:txBody>
          <a:bodyPr>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Subheading</a:t>
            </a:r>
          </a:p>
        </p:txBody>
      </p:sp>
      <p:sp>
        <p:nvSpPr>
          <p:cNvPr id="22" name="Text Placeholder 22"/>
          <p:cNvSpPr>
            <a:spLocks noGrp="1"/>
          </p:cNvSpPr>
          <p:nvPr>
            <p:ph type="body" sz="quarter" idx="14" hasCustomPrompt="1"/>
          </p:nvPr>
        </p:nvSpPr>
        <p:spPr>
          <a:xfrm>
            <a:off x="1443812" y="5024232"/>
            <a:ext cx="6240000" cy="720001"/>
          </a:xfrm>
        </p:spPr>
        <p:txBody>
          <a:bodyPr anchor="b">
            <a:normAutofit/>
          </a:bodyPr>
          <a:lstStyle>
            <a:lvl1pPr marL="0" indent="0" algn="l">
              <a:buNone/>
              <a:defRPr sz="1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Date</a:t>
            </a:r>
          </a:p>
        </p:txBody>
      </p:sp>
    </p:spTree>
    <p:extLst>
      <p:ext uri="{BB962C8B-B14F-4D97-AF65-F5344CB8AC3E}">
        <p14:creationId xmlns:p14="http://schemas.microsoft.com/office/powerpoint/2010/main" val="165898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4"/>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4F846A-9309-4A41-B20A-184D76E0AAB7}" type="datetime3">
              <a:rPr lang="en-ZA" smtClean="0"/>
              <a:pPr/>
              <a:t>12 September 2022</a:t>
            </a:fld>
            <a:endParaRPr lang="en-US" dirty="0"/>
          </a:p>
        </p:txBody>
      </p:sp>
      <p:sp>
        <p:nvSpPr>
          <p:cNvPr id="5" name="Footer Placeholder 4"/>
          <p:cNvSpPr>
            <a:spLocks noGrp="1"/>
          </p:cNvSpPr>
          <p:nvPr>
            <p:ph type="ftr" sz="quarter" idx="11"/>
          </p:nvPr>
        </p:nvSpPr>
        <p:spPr>
          <a:xfrm>
            <a:off x="3153603" y="6356354"/>
            <a:ext cx="5615999" cy="365125"/>
          </a:xfrm>
        </p:spPr>
        <p:txBody>
          <a:bodyPr/>
          <a:lstStyle/>
          <a:p>
            <a:endParaRPr lang="en-US" dirty="0"/>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129158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E1931E1-B842-9C4F-A6D8-9B7ABC64A32E}" type="datetime3">
              <a:rPr lang="en-ZA" smtClean="0"/>
              <a:pPr/>
              <a:t>12 September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295434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nchor="ctr" anchorCtr="0"/>
          <a:lstStyle>
            <a:lvl1pPr marL="0" indent="0" algn="l">
              <a:buNone/>
              <a:defRPr>
                <a:solidFill>
                  <a:srgbClr val="002F87"/>
                </a:solidFill>
              </a:defRPr>
            </a:lvl1pPr>
          </a:lstStyle>
          <a:p>
            <a:endParaRPr lang="en-US" dirty="0"/>
          </a:p>
        </p:txBody>
      </p:sp>
    </p:spTree>
    <p:extLst>
      <p:ext uri="{BB962C8B-B14F-4D97-AF65-F5344CB8AC3E}">
        <p14:creationId xmlns:p14="http://schemas.microsoft.com/office/powerpoint/2010/main" val="2340898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text colour">
    <p:spTree>
      <p:nvGrpSpPr>
        <p:cNvPr id="1" name=""/>
        <p:cNvGrpSpPr/>
        <p:nvPr/>
      </p:nvGrpSpPr>
      <p:grpSpPr>
        <a:xfrm>
          <a:off x="0" y="0"/>
          <a:ext cx="0" cy="0"/>
          <a:chOff x="0" y="0"/>
          <a:chExt cx="0" cy="0"/>
        </a:xfrm>
      </p:grpSpPr>
      <p:sp>
        <p:nvSpPr>
          <p:cNvPr id="6" name="Rectangle 5"/>
          <p:cNvSpPr/>
          <p:nvPr userDrawn="1"/>
        </p:nvSpPr>
        <p:spPr>
          <a:xfrm>
            <a:off x="0" y="0"/>
            <a:ext cx="9168000" cy="6858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609602" y="909000"/>
            <a:ext cx="7964825" cy="5040000"/>
          </a:xfrm>
        </p:spPr>
        <p:txBody>
          <a:bodyPr>
            <a:normAutofit/>
          </a:bodyPr>
          <a:lstStyle>
            <a:lvl1pPr>
              <a:defRPr sz="5400" baseline="0">
                <a:solidFill>
                  <a:schemeClr val="bg1"/>
                </a:solidFill>
              </a:defRPr>
            </a:lvl1pPr>
          </a:lstStyle>
          <a:p>
            <a:r>
              <a:rPr lang="en-US" dirty="0"/>
              <a:t>Large type used for bold statement or quote</a:t>
            </a:r>
          </a:p>
        </p:txBody>
      </p:sp>
      <p:sp>
        <p:nvSpPr>
          <p:cNvPr id="9" name="Rectangle 8"/>
          <p:cNvSpPr>
            <a:spLocks noChangeAspect="1"/>
          </p:cNvSpPr>
          <p:nvPr userDrawn="1"/>
        </p:nvSpPr>
        <p:spPr>
          <a:xfrm>
            <a:off x="9168000" y="6066000"/>
            <a:ext cx="1056000" cy="792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603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6FF0-26F6-457D-B565-8C1C3CFD8F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222876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text whi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3" name="Date Placeholder 2"/>
          <p:cNvSpPr>
            <a:spLocks noGrp="1"/>
          </p:cNvSpPr>
          <p:nvPr>
            <p:ph type="dt" sz="half" idx="10"/>
          </p:nvPr>
        </p:nvSpPr>
        <p:spPr/>
        <p:txBody>
          <a:bodyPr/>
          <a:lstStyle/>
          <a:p>
            <a:fld id="{3C7AA035-BA17-BD43-8724-D882D270EEA1}" type="datetime3">
              <a:rPr lang="en-ZA" smtClean="0"/>
              <a:pPr/>
              <a:t>12 September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01C495-B0FE-B941-950D-F04B47F85F84}" type="slidenum">
              <a:rPr lang="en-US" smtClean="0"/>
              <a:pPr/>
              <a:t>‹#›</a:t>
            </a:fld>
            <a:endParaRPr lang="en-US" dirty="0"/>
          </a:p>
        </p:txBody>
      </p:sp>
      <p:sp>
        <p:nvSpPr>
          <p:cNvPr id="6" name="Title 1"/>
          <p:cNvSpPr>
            <a:spLocks noGrp="1"/>
          </p:cNvSpPr>
          <p:nvPr>
            <p:ph type="title" hasCustomPrompt="1"/>
          </p:nvPr>
        </p:nvSpPr>
        <p:spPr>
          <a:xfrm>
            <a:off x="609600" y="909000"/>
            <a:ext cx="10972800" cy="5040000"/>
          </a:xfrm>
        </p:spPr>
        <p:txBody>
          <a:bodyPr>
            <a:normAutofit/>
          </a:bodyPr>
          <a:lstStyle>
            <a:lvl1pPr>
              <a:defRPr sz="5400" baseline="0">
                <a:solidFill>
                  <a:srgbClr val="002F87"/>
                </a:solidFill>
              </a:defRPr>
            </a:lvl1pPr>
          </a:lstStyle>
          <a:p>
            <a:r>
              <a:rPr lang="en-US" dirty="0"/>
              <a:t>Large type used for bold statement or quote</a:t>
            </a:r>
          </a:p>
        </p:txBody>
      </p:sp>
    </p:spTree>
    <p:extLst>
      <p:ext uri="{BB962C8B-B14F-4D97-AF65-F5344CB8AC3E}">
        <p14:creationId xmlns:p14="http://schemas.microsoft.com/office/powerpoint/2010/main" val="3214128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heading 01">
    <p:spTree>
      <p:nvGrpSpPr>
        <p:cNvPr id="1" name=""/>
        <p:cNvGrpSpPr/>
        <p:nvPr/>
      </p:nvGrpSpPr>
      <p:grpSpPr>
        <a:xfrm>
          <a:off x="0" y="0"/>
          <a:ext cx="0" cy="0"/>
          <a:chOff x="0" y="0"/>
          <a:chExt cx="0" cy="0"/>
        </a:xfrm>
      </p:grpSpPr>
      <p:sp>
        <p:nvSpPr>
          <p:cNvPr id="12" name="Rectangle 11"/>
          <p:cNvSpPr>
            <a:spLocks/>
          </p:cNvSpPr>
          <p:nvPr userDrawn="1"/>
        </p:nvSpPr>
        <p:spPr>
          <a:xfrm>
            <a:off x="8159999" y="-2"/>
            <a:ext cx="1968005" cy="1476006"/>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a:spLocks noChangeAspect="1"/>
          </p:cNvSpPr>
          <p:nvPr userDrawn="1"/>
        </p:nvSpPr>
        <p:spPr>
          <a:xfrm>
            <a:off x="-4" y="-2"/>
            <a:ext cx="8160000" cy="612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title" hasCustomPrompt="1"/>
          </p:nvPr>
        </p:nvSpPr>
        <p:spPr>
          <a:xfrm>
            <a:off x="609604" y="1629004"/>
            <a:ext cx="6940795" cy="1800000"/>
          </a:xfrm>
        </p:spPr>
        <p:txBody>
          <a:bodyPr anchor="b" anchorCtr="0"/>
          <a:lstStyle>
            <a:lvl1pPr algn="l">
              <a:defRPr>
                <a:solidFill>
                  <a:schemeClr val="bg1"/>
                </a:solidFill>
              </a:defRPr>
            </a:lvl1pPr>
          </a:lstStyle>
          <a:p>
            <a:r>
              <a:rPr lang="en-US" dirty="0"/>
              <a:t>Heading</a:t>
            </a:r>
          </a:p>
        </p:txBody>
      </p:sp>
      <p:sp>
        <p:nvSpPr>
          <p:cNvPr id="23" name="Text Placeholder 22"/>
          <p:cNvSpPr>
            <a:spLocks noGrp="1"/>
          </p:cNvSpPr>
          <p:nvPr>
            <p:ph type="body" sz="quarter" idx="13" hasCustomPrompt="1"/>
          </p:nvPr>
        </p:nvSpPr>
        <p:spPr>
          <a:xfrm>
            <a:off x="609604" y="3429004"/>
            <a:ext cx="6940795" cy="1800000"/>
          </a:xfrm>
        </p:spPr>
        <p:txBody>
          <a:bodyPr>
            <a:normAutofit/>
          </a:bodyPr>
          <a:lstStyle>
            <a:lvl1pPr marL="0" indent="0" algn="l">
              <a:buNone/>
              <a:defRPr sz="28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Subheading</a:t>
            </a:r>
          </a:p>
        </p:txBody>
      </p:sp>
    </p:spTree>
    <p:extLst>
      <p:ext uri="{BB962C8B-B14F-4D97-AF65-F5344CB8AC3E}">
        <p14:creationId xmlns:p14="http://schemas.microsoft.com/office/powerpoint/2010/main" val="152322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p:cNvSpPr>
            <a:spLocks/>
          </p:cNvSpPr>
          <p:nvPr userDrawn="1"/>
        </p:nvSpPr>
        <p:spPr>
          <a:xfrm>
            <a:off x="8159999" y="-2"/>
            <a:ext cx="1968005" cy="1476006"/>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a:spLocks noChangeAspect="1"/>
          </p:cNvSpPr>
          <p:nvPr userDrawn="1"/>
        </p:nvSpPr>
        <p:spPr>
          <a:xfrm>
            <a:off x="-4" y="-2"/>
            <a:ext cx="8160000" cy="6120000"/>
          </a:xfrm>
          <a:prstGeom prst="rect">
            <a:avLst/>
          </a:prstGeom>
          <a:solidFill>
            <a:srgbClr val="002F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itle 1"/>
          <p:cNvSpPr>
            <a:spLocks noGrp="1"/>
          </p:cNvSpPr>
          <p:nvPr>
            <p:ph type="title" hasCustomPrompt="1"/>
          </p:nvPr>
        </p:nvSpPr>
        <p:spPr>
          <a:xfrm>
            <a:off x="609604" y="1629004"/>
            <a:ext cx="6940795" cy="1800000"/>
          </a:xfrm>
        </p:spPr>
        <p:txBody>
          <a:bodyPr anchor="b" anchorCtr="0"/>
          <a:lstStyle>
            <a:lvl1pPr algn="l">
              <a:defRPr>
                <a:solidFill>
                  <a:schemeClr val="bg1"/>
                </a:solidFill>
              </a:defRPr>
            </a:lvl1pPr>
          </a:lstStyle>
          <a:p>
            <a:r>
              <a:rPr lang="en-US" dirty="0"/>
              <a:t>Thank you</a:t>
            </a:r>
          </a:p>
        </p:txBody>
      </p:sp>
    </p:spTree>
    <p:extLst>
      <p:ext uri="{BB962C8B-B14F-4D97-AF65-F5344CB8AC3E}">
        <p14:creationId xmlns:p14="http://schemas.microsoft.com/office/powerpoint/2010/main" val="346537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119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Date Placeholder 1"/>
          <p:cNvSpPr>
            <a:spLocks noGrp="1"/>
          </p:cNvSpPr>
          <p:nvPr>
            <p:ph type="dt" sz="half" idx="10"/>
          </p:nvPr>
        </p:nvSpPr>
        <p:spPr/>
        <p:txBody>
          <a:bodyPr/>
          <a:lstStyle/>
          <a:p>
            <a:fld id="{CD5C44BD-34CF-224C-9AE2-7A5FB49F90E7}" type="datetime3">
              <a:rPr lang="en-ZA" smtClean="0"/>
              <a:pPr/>
              <a:t>12 September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399929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002F87"/>
                </a:solidFill>
              </a:defRPr>
            </a:lvl1pPr>
          </a:lstStyle>
          <a:p>
            <a:r>
              <a:rPr lang="en-US" dirty="0"/>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B5020-D592-B34E-9782-CD9202969B83}" type="datetime3">
              <a:rPr lang="en-ZA" smtClean="0"/>
              <a:pPr/>
              <a:t>12 September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3119027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p:txBody>
          <a:bodyPr/>
          <a:lstStyle>
            <a:lvl1pPr>
              <a:defRPr>
                <a:solidFill>
                  <a:srgbClr val="002F87"/>
                </a:solidFill>
              </a:defRPr>
            </a:lvl1pPr>
          </a:lstStyle>
          <a:p>
            <a:r>
              <a:rPr lang="en-US" dirty="0"/>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6FE2A-F5BE-674D-95FE-BB7ADE71197D}" type="datetime3">
              <a:rPr lang="en-ZA" smtClean="0"/>
              <a:pPr/>
              <a:t>12 September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2097555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p:txBody>
          <a:bodyPr/>
          <a:lstStyle>
            <a:lvl1pPr>
              <a:defRPr>
                <a:solidFill>
                  <a:srgbClr val="002F87"/>
                </a:solidFill>
              </a:defRPr>
            </a:lvl1pPr>
          </a:lstStyle>
          <a:p>
            <a:r>
              <a:rPr lang="en-US" dirty="0"/>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8EBB8-C98C-504A-9C3D-878D01D381BF}" type="datetime3">
              <a:rPr lang="en-ZA" smtClean="0"/>
              <a:pPr/>
              <a:t>12 September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3876001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a:xfrm>
            <a:off x="609606" y="273050"/>
            <a:ext cx="4011084" cy="1162050"/>
          </a:xfrm>
        </p:spPr>
        <p:txBody>
          <a:bodyPr anchor="b"/>
          <a:lstStyle>
            <a:lvl1pPr algn="l">
              <a:defRPr sz="2000" b="1">
                <a:solidFill>
                  <a:srgbClr val="002F87"/>
                </a:solidFill>
              </a:defRPr>
            </a:lvl1pPr>
          </a:lstStyle>
          <a:p>
            <a:r>
              <a:rPr lang="en-US" dirty="0"/>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4E992-212A-B845-A7EB-03D4C50A5179}" type="datetime3">
              <a:rPr lang="en-ZA" smtClean="0"/>
              <a:pPr/>
              <a:t>12 September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2337882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a:xfrm>
            <a:off x="2389717" y="4800601"/>
            <a:ext cx="7315200" cy="566738"/>
          </a:xfrm>
        </p:spPr>
        <p:txBody>
          <a:bodyPr anchor="b"/>
          <a:lstStyle>
            <a:lvl1pPr algn="l">
              <a:defRPr sz="2000" b="1">
                <a:solidFill>
                  <a:srgbClr val="002F87"/>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99AC9-9A25-4F41-93A3-4E06429C4C8C}" type="datetime3">
              <a:rPr lang="en-ZA" smtClean="0"/>
              <a:pPr/>
              <a:t>12 September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133906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306FF0-26F6-457D-B565-8C1C3CFD8F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2301969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Title 1"/>
          <p:cNvSpPr>
            <a:spLocks noGrp="1"/>
          </p:cNvSpPr>
          <p:nvPr>
            <p:ph type="title"/>
          </p:nvPr>
        </p:nvSpPr>
        <p:spPr/>
        <p:txBody>
          <a:bodyPr/>
          <a:lstStyle>
            <a:lvl1pPr>
              <a:defRPr>
                <a:solidFill>
                  <a:srgbClr val="002F8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13F652-230A-6A42-8A93-E2E7F6BBEDBC}" type="datetime3">
              <a:rPr lang="en-ZA" smtClean="0"/>
              <a:pPr/>
              <a:t>12 September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2139915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7135" y="6075190"/>
            <a:ext cx="2374208" cy="574572"/>
          </a:xfrm>
          <a:prstGeom prst="rect">
            <a:avLst/>
          </a:prstGeom>
        </p:spPr>
      </p:pic>
      <p:sp>
        <p:nvSpPr>
          <p:cNvPr id="2" name="Vertical Title 1"/>
          <p:cNvSpPr>
            <a:spLocks noGrp="1"/>
          </p:cNvSpPr>
          <p:nvPr>
            <p:ph type="title" orient="vert"/>
          </p:nvPr>
        </p:nvSpPr>
        <p:spPr>
          <a:xfrm>
            <a:off x="8839200" y="274642"/>
            <a:ext cx="2743200" cy="5851525"/>
          </a:xfrm>
        </p:spPr>
        <p:txBody>
          <a:bodyPr vert="eaVert"/>
          <a:lstStyle>
            <a:lvl1pPr>
              <a:defRPr>
                <a:solidFill>
                  <a:srgbClr val="002F87"/>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F58F2-DBCC-7F42-A5C1-116B351766B9}" type="datetime3">
              <a:rPr lang="en-ZA" smtClean="0"/>
              <a:pPr/>
              <a:t>12 September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393949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306FF0-26F6-457D-B565-8C1C3CFD8FC5}"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30959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306FF0-26F6-457D-B565-8C1C3CFD8FC5}"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378396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06FF0-26F6-457D-B565-8C1C3CFD8FC5}"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342706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06FF0-26F6-457D-B565-8C1C3CFD8FC5}"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344498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06FF0-26F6-457D-B565-8C1C3CFD8FC5}"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314763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06FF0-26F6-457D-B565-8C1C3CFD8FC5}"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26AE2-2751-4326-B1B9-5FF92C131D1B}" type="slidenum">
              <a:rPr lang="en-US" smtClean="0"/>
              <a:t>‹#›</a:t>
            </a:fld>
            <a:endParaRPr lang="en-US"/>
          </a:p>
        </p:txBody>
      </p:sp>
    </p:spTree>
    <p:extLst>
      <p:ext uri="{BB962C8B-B14F-4D97-AF65-F5344CB8AC3E}">
        <p14:creationId xmlns:p14="http://schemas.microsoft.com/office/powerpoint/2010/main" val="190736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6FF0-26F6-457D-B565-8C1C3CFD8FC5}"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26AE2-2751-4326-B1B9-5FF92C131D1B}" type="slidenum">
              <a:rPr lang="en-US" smtClean="0"/>
              <a:t>‹#›</a:t>
            </a:fld>
            <a:endParaRPr lang="en-US"/>
          </a:p>
        </p:txBody>
      </p:sp>
    </p:spTree>
    <p:extLst>
      <p:ext uri="{BB962C8B-B14F-4D97-AF65-F5344CB8AC3E}">
        <p14:creationId xmlns:p14="http://schemas.microsoft.com/office/powerpoint/2010/main" val="83754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73605" y="6356354"/>
            <a:ext cx="1679999"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210F8E0-B6CA-FF4A-9EF4-08F185FB4BAC}" type="datetime3">
              <a:rPr lang="en-ZA" smtClean="0"/>
              <a:pPr/>
              <a:t>12 September 2022</a:t>
            </a:fld>
            <a:endParaRPr lang="en-US"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53603" y="6356354"/>
            <a:ext cx="5615999"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09600" y="6356354"/>
            <a:ext cx="8640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801C495-B0FE-B941-950D-F04B47F85F84}" type="slidenum">
              <a:rPr lang="en-US" smtClean="0"/>
              <a:pPr/>
              <a:t>‹#›</a:t>
            </a:fld>
            <a:endParaRPr lang="en-US" dirty="0"/>
          </a:p>
        </p:txBody>
      </p:sp>
    </p:spTree>
    <p:extLst>
      <p:ext uri="{BB962C8B-B14F-4D97-AF65-F5344CB8AC3E}">
        <p14:creationId xmlns:p14="http://schemas.microsoft.com/office/powerpoint/2010/main" val="312134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p:txStyles>
    <p:titleStyle>
      <a:lvl1pPr algn="l" defTabSz="457200" rtl="0" eaLnBrk="1" latinLnBrk="0" hangingPunct="1">
        <a:spcBef>
          <a:spcPct val="0"/>
        </a:spcBef>
        <a:buNone/>
        <a:defRPr sz="4400" kern="1200">
          <a:solidFill>
            <a:srgbClr val="002F87"/>
          </a:solidFill>
          <a:latin typeface="Arial"/>
          <a:ea typeface="+mj-ea"/>
          <a:cs typeface="Arial"/>
        </a:defRPr>
      </a:lvl1pPr>
    </p:titleStyle>
    <p:bodyStyle>
      <a:lvl1pPr marL="457200" indent="-457200" algn="l" defTabSz="457200" rtl="0" eaLnBrk="1" latinLnBrk="0" hangingPunct="1">
        <a:spcBef>
          <a:spcPct val="20000"/>
        </a:spcBef>
        <a:buFont typeface="Arial"/>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582" y="1959430"/>
            <a:ext cx="5365033" cy="1920239"/>
          </a:xfrm>
        </p:spPr>
        <p:txBody>
          <a:bodyPr>
            <a:normAutofit fontScale="90000"/>
          </a:bodyPr>
          <a:lstStyle/>
          <a:p>
            <a:pPr algn="ct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smtClean="0"/>
              <a:t>University of Pretoria </a:t>
            </a:r>
            <a:br>
              <a:rPr lang="en-US" b="1" dirty="0" smtClean="0"/>
            </a:br>
            <a:r>
              <a:rPr lang="en-US" b="1" dirty="0"/>
              <a:t/>
            </a:r>
            <a:br>
              <a:rPr lang="en-US" b="1" dirty="0"/>
            </a:br>
            <a:endParaRPr lang="en-US" b="1" dirty="0"/>
          </a:p>
        </p:txBody>
      </p:sp>
      <p:sp>
        <p:nvSpPr>
          <p:cNvPr id="3" name="Text Placeholder 2"/>
          <p:cNvSpPr>
            <a:spLocks noGrp="1"/>
          </p:cNvSpPr>
          <p:nvPr>
            <p:ph type="body" sz="quarter" idx="13"/>
          </p:nvPr>
        </p:nvSpPr>
        <p:spPr>
          <a:xfrm>
            <a:off x="2230581" y="3550920"/>
            <a:ext cx="5365033" cy="1266720"/>
          </a:xfrm>
        </p:spPr>
        <p:txBody>
          <a:bodyPr>
            <a:normAutofit fontScale="70000" lnSpcReduction="20000"/>
          </a:bodyPr>
          <a:lstStyle/>
          <a:p>
            <a:pPr algn="ctr"/>
            <a:r>
              <a:rPr lang="en-US" sz="3200" b="1" dirty="0"/>
              <a:t>Institutional Forum </a:t>
            </a:r>
            <a:r>
              <a:rPr lang="en-US" sz="3200" b="1" dirty="0" smtClean="0"/>
              <a:t>(IF) Report on </a:t>
            </a:r>
            <a:r>
              <a:rPr lang="en-US" sz="3200" b="1" dirty="0"/>
              <a:t>2022 Activities</a:t>
            </a:r>
            <a:br>
              <a:rPr lang="en-US" sz="3200" b="1" dirty="0"/>
            </a:br>
            <a:r>
              <a:rPr lang="en-US" sz="3200" b="1" dirty="0"/>
              <a:t/>
            </a:r>
            <a:br>
              <a:rPr lang="en-US" sz="3200" b="1" dirty="0"/>
            </a:br>
            <a:endParaRPr lang="en-US" sz="3000" b="1" dirty="0"/>
          </a:p>
        </p:txBody>
      </p:sp>
    </p:spTree>
    <p:extLst>
      <p:ext uri="{BB962C8B-B14F-4D97-AF65-F5344CB8AC3E}">
        <p14:creationId xmlns:p14="http://schemas.microsoft.com/office/powerpoint/2010/main" val="27397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br>
              <a:rPr lang="en-US" b="1" dirty="0"/>
            </a:br>
            <a:endParaRPr lang="en-US" b="1" dirty="0"/>
          </a:p>
        </p:txBody>
      </p:sp>
    </p:spTree>
    <p:extLst>
      <p:ext uri="{BB962C8B-B14F-4D97-AF65-F5344CB8AC3E}">
        <p14:creationId xmlns:p14="http://schemas.microsoft.com/office/powerpoint/2010/main" val="408568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4729-7392-4ABA-BBBD-E09CE64AEF07}"/>
              </a:ext>
            </a:extLst>
          </p:cNvPr>
          <p:cNvSpPr>
            <a:spLocks noGrp="1"/>
          </p:cNvSpPr>
          <p:nvPr>
            <p:ph type="title"/>
          </p:nvPr>
        </p:nvSpPr>
        <p:spPr>
          <a:xfrm>
            <a:off x="1981201" y="235450"/>
            <a:ext cx="8229599" cy="1143000"/>
          </a:xfrm>
        </p:spPr>
        <p:txBody>
          <a:bodyPr>
            <a:noAutofit/>
          </a:bodyPr>
          <a:lstStyle/>
          <a:p>
            <a:pPr algn="ctr"/>
            <a:r>
              <a:rPr lang="en-US" sz="2400" dirty="0"/>
              <a:t>	</a:t>
            </a:r>
            <a:r>
              <a:rPr lang="en-US" sz="2800" b="1" dirty="0" smtClean="0"/>
              <a:t>IF Focal Areas for 2022</a:t>
            </a:r>
            <a:endParaRPr lang="en-ZA" sz="2800" dirty="0"/>
          </a:p>
        </p:txBody>
      </p:sp>
      <p:sp>
        <p:nvSpPr>
          <p:cNvPr id="3" name="Content Placeholder 2">
            <a:extLst>
              <a:ext uri="{FF2B5EF4-FFF2-40B4-BE49-F238E27FC236}">
                <a16:creationId xmlns:a16="http://schemas.microsoft.com/office/drawing/2014/main" id="{B01669E0-CF69-4A38-80C9-DC3E918C7E6C}"/>
              </a:ext>
            </a:extLst>
          </p:cNvPr>
          <p:cNvSpPr>
            <a:spLocks noGrp="1"/>
          </p:cNvSpPr>
          <p:nvPr>
            <p:ph idx="1"/>
          </p:nvPr>
        </p:nvSpPr>
        <p:spPr>
          <a:xfrm>
            <a:off x="1981200" y="1310641"/>
            <a:ext cx="8229600" cy="4815526"/>
          </a:xfrm>
        </p:spPr>
        <p:txBody>
          <a:bodyPr>
            <a:noAutofit/>
          </a:bodyPr>
          <a:lstStyle/>
          <a:p>
            <a:pPr algn="just"/>
            <a:r>
              <a:rPr lang="en-ZA" sz="2000" dirty="0" smtClean="0"/>
              <a:t>The Institutional Forum placed the following matters as high priority for 2022:</a:t>
            </a:r>
            <a:endParaRPr lang="en-ZA" sz="2000" dirty="0"/>
          </a:p>
          <a:p>
            <a:pPr lvl="1" algn="just"/>
            <a:r>
              <a:rPr lang="en-ZA" sz="1600" b="1" dirty="0" smtClean="0"/>
              <a:t>Gender-based </a:t>
            </a:r>
            <a:r>
              <a:rPr lang="en-ZA" sz="1600" b="1" dirty="0"/>
              <a:t>v</a:t>
            </a:r>
            <a:r>
              <a:rPr lang="en-ZA" sz="1600" b="1" dirty="0" smtClean="0"/>
              <a:t>iolence;</a:t>
            </a:r>
          </a:p>
          <a:p>
            <a:pPr lvl="1" algn="just"/>
            <a:r>
              <a:rPr lang="en-US" sz="1600" b="1" dirty="0"/>
              <a:t>Policy </a:t>
            </a:r>
            <a:r>
              <a:rPr lang="en-US" sz="1600" b="1" dirty="0" smtClean="0"/>
              <a:t>Reviews;</a:t>
            </a:r>
            <a:endParaRPr lang="en-ZA" sz="1600" b="1" dirty="0"/>
          </a:p>
          <a:p>
            <a:pPr lvl="1" algn="just"/>
            <a:r>
              <a:rPr lang="en-ZA" sz="1600" b="1" dirty="0" smtClean="0"/>
              <a:t>T</a:t>
            </a:r>
            <a:r>
              <a:rPr lang="en-US" sz="1600" b="1" dirty="0" smtClean="0"/>
              <a:t>he </a:t>
            </a:r>
            <a:r>
              <a:rPr lang="en-US" sz="1600" b="1" dirty="0"/>
              <a:t>impact of the Covid-19 pandemic on staff and students;</a:t>
            </a:r>
          </a:p>
          <a:p>
            <a:pPr lvl="1" algn="just"/>
            <a:r>
              <a:rPr lang="en-US" sz="1600" b="1" dirty="0"/>
              <a:t>T</a:t>
            </a:r>
            <a:r>
              <a:rPr lang="en-US" sz="1600" b="1" dirty="0" smtClean="0"/>
              <a:t>he </a:t>
            </a:r>
            <a:r>
              <a:rPr lang="en-US" sz="1600" b="1" dirty="0"/>
              <a:t>return of students to campus</a:t>
            </a:r>
            <a:r>
              <a:rPr lang="en-US" sz="1600" b="1" dirty="0" smtClean="0"/>
              <a:t>;</a:t>
            </a:r>
          </a:p>
          <a:p>
            <a:pPr lvl="1" algn="just"/>
            <a:endParaRPr lang="en-ZA" sz="1600" b="1" dirty="0" smtClean="0"/>
          </a:p>
          <a:p>
            <a:pPr lvl="1" algn="just"/>
            <a:endParaRPr lang="en-US" sz="2000" dirty="0"/>
          </a:p>
          <a:p>
            <a:pPr algn="just"/>
            <a:endParaRPr lang="en-US" sz="2000" dirty="0"/>
          </a:p>
          <a:p>
            <a:pPr algn="just"/>
            <a:endParaRPr lang="en-US" sz="2000" dirty="0"/>
          </a:p>
        </p:txBody>
      </p:sp>
      <p:sp>
        <p:nvSpPr>
          <p:cNvPr id="4" name="Date Placeholder 3">
            <a:extLst>
              <a:ext uri="{FF2B5EF4-FFF2-40B4-BE49-F238E27FC236}">
                <a16:creationId xmlns:a16="http://schemas.microsoft.com/office/drawing/2014/main" id="{8B6A200B-FAC0-4B5C-A583-D6E0E7562FCD}"/>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ED01208-121A-49B6-A4FF-63BF7A361462}"/>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31BAAAF-FA71-4BCB-989A-E228F84BFED7}"/>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2</a:t>
            </a:fld>
            <a:endParaRPr lang="en-US" dirty="0">
              <a:solidFill>
                <a:prstClr val="black">
                  <a:tint val="75000"/>
                </a:prstClr>
              </a:solidFill>
            </a:endParaRPr>
          </a:p>
        </p:txBody>
      </p:sp>
    </p:spTree>
    <p:extLst>
      <p:ext uri="{BB962C8B-B14F-4D97-AF65-F5344CB8AC3E}">
        <p14:creationId xmlns:p14="http://schemas.microsoft.com/office/powerpoint/2010/main" val="37617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2806-C30B-46F4-80D4-E43B9CE06B2C}"/>
              </a:ext>
            </a:extLst>
          </p:cNvPr>
          <p:cNvSpPr>
            <a:spLocks noGrp="1"/>
          </p:cNvSpPr>
          <p:nvPr>
            <p:ph type="title"/>
          </p:nvPr>
        </p:nvSpPr>
        <p:spPr>
          <a:xfrm>
            <a:off x="2164080" y="345758"/>
            <a:ext cx="8229600" cy="1442402"/>
          </a:xfrm>
        </p:spPr>
        <p:txBody>
          <a:bodyPr>
            <a:normAutofit/>
          </a:bodyPr>
          <a:lstStyle/>
          <a:p>
            <a:pPr algn="ctr"/>
            <a:r>
              <a:rPr lang="en-US" sz="2400" dirty="0"/>
              <a:t>	</a:t>
            </a:r>
            <a:r>
              <a:rPr lang="en-US" sz="2800" b="1" dirty="0" smtClean="0"/>
              <a:t>Gender-Based Violence (GBV)</a:t>
            </a:r>
            <a:endParaRPr lang="en-ZA" sz="2800" b="1" dirty="0"/>
          </a:p>
        </p:txBody>
      </p:sp>
      <p:sp>
        <p:nvSpPr>
          <p:cNvPr id="3" name="Content Placeholder 2">
            <a:extLst>
              <a:ext uri="{FF2B5EF4-FFF2-40B4-BE49-F238E27FC236}">
                <a16:creationId xmlns:a16="http://schemas.microsoft.com/office/drawing/2014/main" id="{3A83A0FC-BD6B-4F05-836A-FC8167E24C78}"/>
              </a:ext>
            </a:extLst>
          </p:cNvPr>
          <p:cNvSpPr>
            <a:spLocks noGrp="1"/>
          </p:cNvSpPr>
          <p:nvPr>
            <p:ph idx="1"/>
          </p:nvPr>
        </p:nvSpPr>
        <p:spPr>
          <a:xfrm>
            <a:off x="1981200" y="1600204"/>
            <a:ext cx="8229600" cy="4525963"/>
          </a:xfrm>
        </p:spPr>
        <p:txBody>
          <a:bodyPr>
            <a:normAutofit/>
          </a:bodyPr>
          <a:lstStyle/>
          <a:p>
            <a:pPr algn="just"/>
            <a:r>
              <a:rPr lang="en-ZA" sz="1800" dirty="0" smtClean="0"/>
              <a:t>Gender based violence remains a standing item on the agenda of the Institutional Forum, with reports expected from the SRC at every meeting.</a:t>
            </a:r>
          </a:p>
          <a:p>
            <a:pPr algn="just"/>
            <a:endParaRPr lang="en-ZA" sz="1800" dirty="0" smtClean="0"/>
          </a:p>
          <a:p>
            <a:pPr algn="just"/>
            <a:r>
              <a:rPr lang="en-US" sz="1800" dirty="0"/>
              <a:t>As a result of the COVID-19 pandemic and students being based at home for the majority of 2022, the number of cases reported to the committee was unusually low as compared to previous </a:t>
            </a:r>
            <a:r>
              <a:rPr lang="en-US" sz="1800" dirty="0" smtClean="0"/>
              <a:t>years.</a:t>
            </a:r>
          </a:p>
          <a:p>
            <a:pPr algn="just"/>
            <a:endParaRPr lang="en-US" sz="1800" dirty="0" smtClean="0"/>
          </a:p>
          <a:p>
            <a:pPr algn="just"/>
            <a:r>
              <a:rPr lang="en-US" sz="1800" dirty="0"/>
              <a:t>After the return of students to campus from 25 July 2022, there has been an increase in the number of reported cases of GBV, however, the SRC is monitoring such cases and providing constant feedback to the Institutional Forum on the effectiveness and efficiency of the University’s systems in addressing such cases.</a:t>
            </a:r>
            <a:endParaRPr lang="en-ZA" sz="1800" dirty="0"/>
          </a:p>
        </p:txBody>
      </p:sp>
      <p:sp>
        <p:nvSpPr>
          <p:cNvPr id="4" name="Date Placeholder 3">
            <a:extLst>
              <a:ext uri="{FF2B5EF4-FFF2-40B4-BE49-F238E27FC236}">
                <a16:creationId xmlns:a16="http://schemas.microsoft.com/office/drawing/2014/main" id="{C6EF5D8A-17EB-4275-AF67-DE2C15D4CE54}"/>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013BB21-BAB2-40A3-B1A6-59A8DAEB26E0}"/>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0008EA9-4004-4731-82BE-75D69DED811A}"/>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3</a:t>
            </a:fld>
            <a:endParaRPr lang="en-US" dirty="0">
              <a:solidFill>
                <a:prstClr val="black">
                  <a:tint val="75000"/>
                </a:prstClr>
              </a:solidFill>
            </a:endParaRPr>
          </a:p>
        </p:txBody>
      </p:sp>
    </p:spTree>
    <p:extLst>
      <p:ext uri="{BB962C8B-B14F-4D97-AF65-F5344CB8AC3E}">
        <p14:creationId xmlns:p14="http://schemas.microsoft.com/office/powerpoint/2010/main" val="42043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3AAB-607C-46B2-A6D1-DD13D75CCD18}"/>
              </a:ext>
            </a:extLst>
          </p:cNvPr>
          <p:cNvSpPr>
            <a:spLocks noGrp="1"/>
          </p:cNvSpPr>
          <p:nvPr>
            <p:ph type="title"/>
          </p:nvPr>
        </p:nvSpPr>
        <p:spPr>
          <a:xfrm>
            <a:off x="1981200" y="325121"/>
            <a:ext cx="8229600" cy="1275082"/>
          </a:xfrm>
        </p:spPr>
        <p:txBody>
          <a:bodyPr>
            <a:noAutofit/>
          </a:bodyPr>
          <a:lstStyle/>
          <a:p>
            <a:pPr algn="ctr"/>
            <a:r>
              <a:rPr lang="en-US" sz="2800" b="1" dirty="0" smtClean="0">
                <a:latin typeface="Arial" panose="020B0604020202020204" pitchFamily="34" charset="0"/>
              </a:rPr>
              <a:t>Policy Reviews</a:t>
            </a:r>
            <a:r>
              <a:rPr lang="en-US" sz="2400" dirty="0"/>
              <a:t/>
            </a:r>
            <a:br>
              <a:rPr lang="en-US" sz="2400" dirty="0"/>
            </a:br>
            <a:r>
              <a:rPr lang="en-US" sz="2400" dirty="0"/>
              <a:t/>
            </a:r>
            <a:br>
              <a:rPr lang="en-US" sz="2400" dirty="0"/>
            </a:br>
            <a:endParaRPr lang="en-ZA" sz="2400" dirty="0"/>
          </a:p>
        </p:txBody>
      </p:sp>
      <p:sp>
        <p:nvSpPr>
          <p:cNvPr id="3" name="Content Placeholder 2">
            <a:extLst>
              <a:ext uri="{FF2B5EF4-FFF2-40B4-BE49-F238E27FC236}">
                <a16:creationId xmlns:a16="http://schemas.microsoft.com/office/drawing/2014/main" id="{AD62C57C-E3B9-4A21-BFD0-CAA1ADCC0F9D}"/>
              </a:ext>
            </a:extLst>
          </p:cNvPr>
          <p:cNvSpPr>
            <a:spLocks noGrp="1"/>
          </p:cNvSpPr>
          <p:nvPr>
            <p:ph idx="1"/>
          </p:nvPr>
        </p:nvSpPr>
        <p:spPr>
          <a:xfrm>
            <a:off x="1981200" y="802641"/>
            <a:ext cx="8229600" cy="5553713"/>
          </a:xfrm>
        </p:spPr>
        <p:txBody>
          <a:bodyPr>
            <a:normAutofit fontScale="32500" lnSpcReduction="20000"/>
          </a:bodyPr>
          <a:lstStyle/>
          <a:p>
            <a:pPr marL="0" indent="0">
              <a:buNone/>
            </a:pPr>
            <a:endParaRPr lang="en-US" sz="2900" b="1" dirty="0" smtClean="0"/>
          </a:p>
          <a:p>
            <a:pPr marL="0" indent="0" algn="just">
              <a:buNone/>
            </a:pPr>
            <a:r>
              <a:rPr lang="en-US" sz="5600" b="1" u="sng" dirty="0" smtClean="0"/>
              <a:t>Language Development Plan</a:t>
            </a:r>
          </a:p>
          <a:p>
            <a:pPr marL="0" indent="0" algn="just">
              <a:buNone/>
            </a:pPr>
            <a:endParaRPr lang="en-US" sz="5600" b="1" u="sng" dirty="0" smtClean="0"/>
          </a:p>
          <a:p>
            <a:pPr algn="just"/>
            <a:r>
              <a:rPr lang="en-US" sz="5600" dirty="0"/>
              <a:t>At its meeting on 23 May 2022, the Institutional Forum was consulted by the Director: Transformation, Ms Ntsikie Loteni, on the development of a Language Development Plan for the University</a:t>
            </a:r>
            <a:r>
              <a:rPr lang="en-US" sz="5600" dirty="0" smtClean="0"/>
              <a:t>.</a:t>
            </a:r>
          </a:p>
          <a:p>
            <a:pPr algn="just"/>
            <a:endParaRPr lang="en-US" sz="5600" dirty="0"/>
          </a:p>
          <a:p>
            <a:pPr algn="just"/>
            <a:r>
              <a:rPr lang="en-US" sz="5600" dirty="0"/>
              <a:t>The Language Development Plan is being drafted in order to interrogate whether the principles enshrined in the UP Language Policy are relevant and adequate, to identify ways in which the Language Development Plan will apply these principles, and develop an appropriate plan for the University to give effect to the Language Policy. </a:t>
            </a:r>
            <a:endParaRPr lang="en-US" sz="5600" dirty="0" smtClean="0"/>
          </a:p>
          <a:p>
            <a:pPr algn="just"/>
            <a:endParaRPr lang="en-US" sz="5600" dirty="0"/>
          </a:p>
          <a:p>
            <a:pPr algn="just"/>
            <a:r>
              <a:rPr lang="en-US" sz="5600" dirty="0"/>
              <a:t>Ms Loteni and the IF engaged on the Language Policy and discussed whether it was still seen as ideal to facilitate transformation in terms of language in the University and the committee agreed that the consultation process was inclusive and exhaustive, with the Policy reflecting the views of all consulted stakeholders. </a:t>
            </a:r>
            <a:endParaRPr lang="en-US" sz="5600" dirty="0" smtClean="0"/>
          </a:p>
          <a:p>
            <a:pPr algn="just"/>
            <a:endParaRPr lang="en-US" sz="5600" dirty="0"/>
          </a:p>
          <a:p>
            <a:pPr algn="just"/>
            <a:r>
              <a:rPr lang="en-US" sz="5600" dirty="0"/>
              <a:t>Feedback on the Language Development Plan was provided by IF members and the final plan will be tabled before the Executive Committee for final approval.</a:t>
            </a:r>
            <a:endParaRPr lang="en-US" sz="5600" dirty="0" smtClean="0"/>
          </a:p>
          <a:p>
            <a:pPr marL="0" indent="0" algn="just">
              <a:buNone/>
            </a:pPr>
            <a:endParaRPr lang="en-US" sz="5600" dirty="0"/>
          </a:p>
          <a:p>
            <a:pPr marL="0" indent="0" algn="just">
              <a:buNone/>
            </a:pPr>
            <a:endParaRPr lang="en-US" sz="2500" dirty="0"/>
          </a:p>
          <a:p>
            <a:pPr marL="0" indent="0">
              <a:buNone/>
            </a:pPr>
            <a:endParaRPr lang="en-ZA" dirty="0"/>
          </a:p>
        </p:txBody>
      </p:sp>
      <p:sp>
        <p:nvSpPr>
          <p:cNvPr id="4" name="Date Placeholder 3">
            <a:extLst>
              <a:ext uri="{FF2B5EF4-FFF2-40B4-BE49-F238E27FC236}">
                <a16:creationId xmlns:a16="http://schemas.microsoft.com/office/drawing/2014/main" id="{77EF692D-74C0-441A-B277-F0BACB6E7B6D}"/>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CF5BC71-2199-4192-B7EB-87CD39D37477}"/>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0ACF065-F44A-43E7-990D-1EDE9C456EAC}"/>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4</a:t>
            </a:fld>
            <a:endParaRPr lang="en-US" dirty="0">
              <a:solidFill>
                <a:prstClr val="black">
                  <a:tint val="75000"/>
                </a:prstClr>
              </a:solidFill>
            </a:endParaRPr>
          </a:p>
        </p:txBody>
      </p:sp>
    </p:spTree>
    <p:extLst>
      <p:ext uri="{BB962C8B-B14F-4D97-AF65-F5344CB8AC3E}">
        <p14:creationId xmlns:p14="http://schemas.microsoft.com/office/powerpoint/2010/main" val="85866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C9D7-B5DD-4563-9808-FD0FFF7B36D5}"/>
              </a:ext>
            </a:extLst>
          </p:cNvPr>
          <p:cNvSpPr>
            <a:spLocks noGrp="1"/>
          </p:cNvSpPr>
          <p:nvPr>
            <p:ph type="title"/>
          </p:nvPr>
        </p:nvSpPr>
        <p:spPr/>
        <p:txBody>
          <a:bodyPr>
            <a:normAutofit/>
          </a:bodyPr>
          <a:lstStyle/>
          <a:p>
            <a:pPr algn="ctr"/>
            <a:r>
              <a:rPr lang="en-US" sz="2400" dirty="0"/>
              <a:t>	</a:t>
            </a:r>
            <a:r>
              <a:rPr lang="en-US" sz="3200" b="1" dirty="0">
                <a:latin typeface="Arial" panose="020B0604020202020204" pitchFamily="34" charset="0"/>
              </a:rPr>
              <a:t> Policy Reviews</a:t>
            </a:r>
            <a:endParaRPr lang="en-ZA" sz="2400" dirty="0"/>
          </a:p>
        </p:txBody>
      </p:sp>
      <p:sp>
        <p:nvSpPr>
          <p:cNvPr id="3" name="Content Placeholder 2">
            <a:extLst>
              <a:ext uri="{FF2B5EF4-FFF2-40B4-BE49-F238E27FC236}">
                <a16:creationId xmlns:a16="http://schemas.microsoft.com/office/drawing/2014/main" id="{6719086F-5B55-41C0-A375-82210535F6B8}"/>
              </a:ext>
            </a:extLst>
          </p:cNvPr>
          <p:cNvSpPr>
            <a:spLocks noGrp="1"/>
          </p:cNvSpPr>
          <p:nvPr>
            <p:ph idx="1"/>
          </p:nvPr>
        </p:nvSpPr>
        <p:spPr>
          <a:xfrm>
            <a:off x="1316182" y="1005841"/>
            <a:ext cx="9767454" cy="5228704"/>
          </a:xfrm>
        </p:spPr>
        <p:txBody>
          <a:bodyPr>
            <a:normAutofit fontScale="77500" lnSpcReduction="20000"/>
          </a:bodyPr>
          <a:lstStyle/>
          <a:p>
            <a:pPr marL="0" indent="0">
              <a:buNone/>
            </a:pPr>
            <a:endParaRPr lang="en-ZA" sz="1200" b="1" dirty="0"/>
          </a:p>
          <a:p>
            <a:pPr marL="0" indent="0">
              <a:buNone/>
            </a:pPr>
            <a:r>
              <a:rPr lang="en-US" sz="1800" b="1" u="sng" dirty="0" smtClean="0"/>
              <a:t>HR Policy Reviews</a:t>
            </a:r>
          </a:p>
          <a:p>
            <a:pPr marL="0" indent="0">
              <a:buNone/>
            </a:pPr>
            <a:endParaRPr lang="en-US" sz="1800" b="1" u="sng" dirty="0"/>
          </a:p>
          <a:p>
            <a:pPr algn="just"/>
            <a:r>
              <a:rPr lang="en-US" sz="2100" dirty="0"/>
              <a:t>The Institutional Forum received presentations from the Director: Human Resources on the </a:t>
            </a:r>
            <a:r>
              <a:rPr lang="en-US" sz="2100" b="1" dirty="0"/>
              <a:t>Revised Disciplinary Code</a:t>
            </a:r>
            <a:r>
              <a:rPr lang="en-US" sz="2100" dirty="0"/>
              <a:t>; and the </a:t>
            </a:r>
            <a:r>
              <a:rPr lang="en-US" sz="2100" b="1" dirty="0"/>
              <a:t>Revised Grievance Policy and Procedure</a:t>
            </a:r>
            <a:r>
              <a:rPr lang="en-US" sz="2100" dirty="0"/>
              <a:t>. The committee further noted new policies, namely the </a:t>
            </a:r>
            <a:r>
              <a:rPr lang="en-US" sz="2100" b="1" dirty="0"/>
              <a:t>Alternative Dispute Resolution Policy</a:t>
            </a:r>
            <a:r>
              <a:rPr lang="en-US" sz="2100" dirty="0"/>
              <a:t>, the </a:t>
            </a:r>
            <a:r>
              <a:rPr lang="en-US" sz="2100" b="1" dirty="0"/>
              <a:t>Employment Equity Policy</a:t>
            </a:r>
            <a:r>
              <a:rPr lang="en-US" sz="2100" dirty="0"/>
              <a:t>, the </a:t>
            </a:r>
            <a:r>
              <a:rPr lang="en-US" sz="2100" b="1" dirty="0"/>
              <a:t>Employment Equity Procedure</a:t>
            </a:r>
            <a:r>
              <a:rPr lang="en-US" sz="2100" dirty="0"/>
              <a:t>, and the </a:t>
            </a:r>
            <a:r>
              <a:rPr lang="en-US" sz="2100" b="1" dirty="0"/>
              <a:t>Diversity Fund Guidelines</a:t>
            </a:r>
            <a:r>
              <a:rPr lang="en-US" sz="2100" dirty="0"/>
              <a:t>. Members of the committee who are union representatives on the IF confirmed that all policies were consulted with and received approval from the University of Pretoria Bargaining Forum (UPBF), which is a structure consisting of representative unions in the University</a:t>
            </a:r>
            <a:r>
              <a:rPr lang="en-US" sz="2100" dirty="0" smtClean="0"/>
              <a:t>.</a:t>
            </a:r>
          </a:p>
          <a:p>
            <a:pPr algn="just"/>
            <a:endParaRPr lang="en-US" sz="2100" dirty="0" smtClean="0"/>
          </a:p>
          <a:p>
            <a:pPr algn="just"/>
            <a:r>
              <a:rPr lang="en-US" sz="2100" dirty="0"/>
              <a:t>The Director: HR informed the committee that the Alternative Dispute Resolution (ADR) Policy was being introduced in order to promote collaborative and consensual dispute resolution, and to decrease the use of adversarial dispute resolution mechanisms relied on in the past. The presentation on the Employment Equity (EE) Policy, EE Procedures, and Diversity Fund Guidelines highlighted that the policies were being introduced in order to promote diversity and transformation, to encourage proportionate representation of designated groups across all occupational categories and levels, and to ensure that there is adequate resource mobilisation to achieve organisational goals through identified employment equity projects. </a:t>
            </a:r>
            <a:endParaRPr lang="en-US" sz="2100" dirty="0" smtClean="0"/>
          </a:p>
          <a:p>
            <a:pPr algn="just"/>
            <a:endParaRPr lang="en-US" sz="2100" dirty="0"/>
          </a:p>
          <a:p>
            <a:pPr algn="just"/>
            <a:r>
              <a:rPr lang="en-US" sz="2100" dirty="0"/>
              <a:t>Members of the Institutional Forum welcomed the introduction of the ADR Policy and the establishment of a Diversity Fund as a means to mobilise resources for transformation-related activities. IF members’ inputs were incorporated into the policies and final drafts of the policies will serve at various structures for approval</a:t>
            </a:r>
            <a:r>
              <a:rPr lang="en-US" sz="1900" dirty="0"/>
              <a:t>.</a:t>
            </a:r>
            <a:endParaRPr lang="en-US" sz="1900" dirty="0" smtClean="0"/>
          </a:p>
          <a:p>
            <a:pPr algn="just"/>
            <a:endParaRPr lang="en-US" sz="1800" dirty="0"/>
          </a:p>
          <a:p>
            <a:pPr marL="0" indent="0">
              <a:buNone/>
            </a:pPr>
            <a:endParaRPr lang="en-ZA" sz="1200" dirty="0"/>
          </a:p>
        </p:txBody>
      </p:sp>
      <p:sp>
        <p:nvSpPr>
          <p:cNvPr id="4" name="Date Placeholder 3">
            <a:extLst>
              <a:ext uri="{FF2B5EF4-FFF2-40B4-BE49-F238E27FC236}">
                <a16:creationId xmlns:a16="http://schemas.microsoft.com/office/drawing/2014/main" id="{8FA001EE-8CF5-4779-8612-D237610F14DE}"/>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DE44115-E9F9-4303-A912-85935B1464A4}"/>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1FD34B8-DC46-424B-B140-10F9AF2244F2}"/>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5</a:t>
            </a:fld>
            <a:endParaRPr lang="en-US" dirty="0">
              <a:solidFill>
                <a:prstClr val="black">
                  <a:tint val="75000"/>
                </a:prstClr>
              </a:solidFill>
            </a:endParaRPr>
          </a:p>
        </p:txBody>
      </p:sp>
    </p:spTree>
    <p:extLst>
      <p:ext uri="{BB962C8B-B14F-4D97-AF65-F5344CB8AC3E}">
        <p14:creationId xmlns:p14="http://schemas.microsoft.com/office/powerpoint/2010/main" val="59984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725E-9429-47BB-860B-56C1BD28F4AC}"/>
              </a:ext>
            </a:extLst>
          </p:cNvPr>
          <p:cNvSpPr>
            <a:spLocks noGrp="1"/>
          </p:cNvSpPr>
          <p:nvPr>
            <p:ph type="title"/>
          </p:nvPr>
        </p:nvSpPr>
        <p:spPr>
          <a:xfrm>
            <a:off x="1981200" y="274638"/>
            <a:ext cx="8229600" cy="889144"/>
          </a:xfrm>
        </p:spPr>
        <p:txBody>
          <a:bodyPr>
            <a:normAutofit/>
          </a:bodyPr>
          <a:lstStyle/>
          <a:p>
            <a:pPr algn="ctr"/>
            <a:r>
              <a:rPr lang="en-US" sz="3100" b="1" dirty="0" smtClean="0"/>
              <a:t>Employment Equity</a:t>
            </a:r>
            <a:endParaRPr lang="en-ZA" sz="2400" dirty="0"/>
          </a:p>
        </p:txBody>
      </p:sp>
      <p:sp>
        <p:nvSpPr>
          <p:cNvPr id="3" name="Content Placeholder 2">
            <a:extLst>
              <a:ext uri="{FF2B5EF4-FFF2-40B4-BE49-F238E27FC236}">
                <a16:creationId xmlns:a16="http://schemas.microsoft.com/office/drawing/2014/main" id="{4B19FE11-B357-46CE-94EC-CE06B505083D}"/>
              </a:ext>
            </a:extLst>
          </p:cNvPr>
          <p:cNvSpPr>
            <a:spLocks noGrp="1"/>
          </p:cNvSpPr>
          <p:nvPr>
            <p:ph idx="1"/>
          </p:nvPr>
        </p:nvSpPr>
        <p:spPr>
          <a:xfrm>
            <a:off x="1981200" y="1163782"/>
            <a:ext cx="8229600" cy="5001491"/>
          </a:xfrm>
        </p:spPr>
        <p:txBody>
          <a:bodyPr>
            <a:normAutofit fontScale="92500" lnSpcReduction="20000"/>
          </a:bodyPr>
          <a:lstStyle/>
          <a:p>
            <a:pPr algn="just"/>
            <a:r>
              <a:rPr lang="en-US" sz="1900" dirty="0" smtClean="0">
                <a:latin typeface="Arial" panose="020B0604020202020204" pitchFamily="34" charset="0"/>
                <a:ea typeface="Calibri" panose="020F0502020204030204" pitchFamily="34" charset="0"/>
              </a:rPr>
              <a:t>The </a:t>
            </a:r>
            <a:r>
              <a:rPr lang="en-US" sz="1900" dirty="0">
                <a:latin typeface="Arial" panose="020B0604020202020204" pitchFamily="34" charset="0"/>
                <a:ea typeface="Calibri" panose="020F0502020204030204" pitchFamily="34" charset="0"/>
              </a:rPr>
              <a:t>Institutional Forum periodically receives feedback from the Department of Human Resources on the University’s progress towards reaching its annual employment equity targets. </a:t>
            </a:r>
            <a:endParaRPr lang="en-US" sz="1900" dirty="0" smtClean="0">
              <a:latin typeface="Arial" panose="020B0604020202020204" pitchFamily="34" charset="0"/>
              <a:ea typeface="Calibri" panose="020F0502020204030204" pitchFamily="34" charset="0"/>
            </a:endParaRPr>
          </a:p>
          <a:p>
            <a:pPr algn="just"/>
            <a:endParaRPr lang="en-US" sz="1900" dirty="0" smtClean="0">
              <a:latin typeface="Arial" panose="020B0604020202020204" pitchFamily="34" charset="0"/>
              <a:ea typeface="Calibri" panose="020F0502020204030204" pitchFamily="34" charset="0"/>
            </a:endParaRPr>
          </a:p>
          <a:p>
            <a:pPr algn="just"/>
            <a:r>
              <a:rPr lang="en-US" sz="1900" dirty="0" smtClean="0">
                <a:latin typeface="Arial" panose="020B0604020202020204" pitchFamily="34" charset="0"/>
                <a:ea typeface="Calibri" panose="020F0502020204030204" pitchFamily="34" charset="0"/>
              </a:rPr>
              <a:t>At </a:t>
            </a:r>
            <a:r>
              <a:rPr lang="en-US" sz="1900" dirty="0">
                <a:latin typeface="Arial" panose="020B0604020202020204" pitchFamily="34" charset="0"/>
                <a:ea typeface="Calibri" panose="020F0502020204030204" pitchFamily="34" charset="0"/>
              </a:rPr>
              <a:t>its meeting on 15 August 2022, the meeting was joined by the University’s Employment Equity and B-BBEE Specialist, Mr Basiami Disipi, who provided the Mid-Year Employment Equity Monitoring Report for 2022</a:t>
            </a:r>
            <a:r>
              <a:rPr lang="en-US" sz="1900" dirty="0" smtClean="0">
                <a:latin typeface="Arial" panose="020B0604020202020204" pitchFamily="34" charset="0"/>
                <a:ea typeface="Calibri" panose="020F0502020204030204" pitchFamily="34" charset="0"/>
              </a:rPr>
              <a:t>.</a:t>
            </a:r>
          </a:p>
          <a:p>
            <a:pPr marL="0" indent="0" algn="just">
              <a:buNone/>
            </a:pPr>
            <a:r>
              <a:rPr lang="en-US" sz="1900" dirty="0" smtClean="0">
                <a:latin typeface="Arial" panose="020B0604020202020204" pitchFamily="34" charset="0"/>
                <a:ea typeface="Calibri" panose="020F0502020204030204" pitchFamily="34" charset="0"/>
              </a:rPr>
              <a:t> </a:t>
            </a:r>
          </a:p>
          <a:p>
            <a:pPr algn="just"/>
            <a:r>
              <a:rPr lang="en-US" sz="1900" dirty="0" smtClean="0">
                <a:latin typeface="Arial" panose="020B0604020202020204" pitchFamily="34" charset="0"/>
                <a:ea typeface="Calibri" panose="020F0502020204030204" pitchFamily="34" charset="0"/>
              </a:rPr>
              <a:t>From </a:t>
            </a:r>
            <a:r>
              <a:rPr lang="en-US" sz="1900" dirty="0">
                <a:latin typeface="Arial" panose="020B0604020202020204" pitchFamily="34" charset="0"/>
                <a:ea typeface="Calibri" panose="020F0502020204030204" pitchFamily="34" charset="0"/>
              </a:rPr>
              <a:t>the data presented, the committee noted that the University has met and exceeded its targets for professional service staff. </a:t>
            </a:r>
            <a:endParaRPr lang="en-US" sz="1900" dirty="0" smtClean="0">
              <a:latin typeface="Arial" panose="020B0604020202020204" pitchFamily="34" charset="0"/>
              <a:ea typeface="Calibri" panose="020F0502020204030204" pitchFamily="34" charset="0"/>
            </a:endParaRPr>
          </a:p>
          <a:p>
            <a:pPr algn="just"/>
            <a:endParaRPr lang="en-US" sz="1900" dirty="0">
              <a:latin typeface="Arial" panose="020B0604020202020204" pitchFamily="34" charset="0"/>
              <a:ea typeface="Calibri" panose="020F0502020204030204" pitchFamily="34" charset="0"/>
            </a:endParaRPr>
          </a:p>
          <a:p>
            <a:pPr algn="just"/>
            <a:r>
              <a:rPr lang="en-US" sz="1900" dirty="0" smtClean="0">
                <a:latin typeface="Arial" panose="020B0604020202020204" pitchFamily="34" charset="0"/>
                <a:ea typeface="Calibri" panose="020F0502020204030204" pitchFamily="34" charset="0"/>
              </a:rPr>
              <a:t>In </a:t>
            </a:r>
            <a:r>
              <a:rPr lang="en-US" sz="1900" dirty="0">
                <a:latin typeface="Arial" panose="020B0604020202020204" pitchFamily="34" charset="0"/>
                <a:ea typeface="Calibri" panose="020F0502020204030204" pitchFamily="34" charset="0"/>
              </a:rPr>
              <a:t>terms of academic staff, the committee was informed that the University was currently slightly below its annual target and there was room for improvement especially in the categories of HOD/Professor and Senior Lecturers. </a:t>
            </a:r>
            <a:endParaRPr lang="en-US" sz="1900" dirty="0" smtClean="0">
              <a:latin typeface="Arial" panose="020B0604020202020204" pitchFamily="34" charset="0"/>
              <a:ea typeface="Calibri" panose="020F0502020204030204" pitchFamily="34" charset="0"/>
            </a:endParaRPr>
          </a:p>
          <a:p>
            <a:pPr algn="just"/>
            <a:endParaRPr lang="en-US" sz="1900" dirty="0" smtClean="0">
              <a:latin typeface="Arial" panose="020B0604020202020204" pitchFamily="34" charset="0"/>
              <a:ea typeface="Calibri" panose="020F0502020204030204" pitchFamily="34" charset="0"/>
            </a:endParaRPr>
          </a:p>
          <a:p>
            <a:pPr algn="just"/>
            <a:r>
              <a:rPr lang="en-US" sz="1900" dirty="0" smtClean="0">
                <a:latin typeface="Arial" panose="020B0604020202020204" pitchFamily="34" charset="0"/>
                <a:ea typeface="Calibri" panose="020F0502020204030204" pitchFamily="34" charset="0"/>
              </a:rPr>
              <a:t>Upon </a:t>
            </a:r>
            <a:r>
              <a:rPr lang="en-US" sz="1900" dirty="0">
                <a:latin typeface="Arial" panose="020B0604020202020204" pitchFamily="34" charset="0"/>
                <a:ea typeface="Calibri" panose="020F0502020204030204" pitchFamily="34" charset="0"/>
              </a:rPr>
              <a:t>further engagement it was found that this issue was being experienced across the Higher Education sector, especially at research-intensive universities.</a:t>
            </a:r>
            <a:endParaRPr lang="en-US" sz="1900" dirty="0"/>
          </a:p>
          <a:p>
            <a:pPr marL="0" indent="0">
              <a:buNone/>
            </a:pPr>
            <a:endParaRPr lang="en-ZA" sz="1800" dirty="0"/>
          </a:p>
        </p:txBody>
      </p:sp>
      <p:sp>
        <p:nvSpPr>
          <p:cNvPr id="4" name="Date Placeholder 3">
            <a:extLst>
              <a:ext uri="{FF2B5EF4-FFF2-40B4-BE49-F238E27FC236}">
                <a16:creationId xmlns:a16="http://schemas.microsoft.com/office/drawing/2014/main" id="{AF3972F9-2EBD-4D1D-A636-F21CE3867B69}"/>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F43BBD6-B38D-48DE-8F65-56DE4D2316EC}"/>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348A11A-B71B-4013-975B-5C0D5D64F9A8}"/>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6</a:t>
            </a:fld>
            <a:endParaRPr lang="en-US" dirty="0">
              <a:solidFill>
                <a:prstClr val="black">
                  <a:tint val="75000"/>
                </a:prstClr>
              </a:solidFill>
            </a:endParaRPr>
          </a:p>
        </p:txBody>
      </p:sp>
    </p:spTree>
    <p:extLst>
      <p:ext uri="{BB962C8B-B14F-4D97-AF65-F5344CB8AC3E}">
        <p14:creationId xmlns:p14="http://schemas.microsoft.com/office/powerpoint/2010/main" val="32768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F1B2-1FD0-44C0-A169-19433B6DDD62}"/>
              </a:ext>
            </a:extLst>
          </p:cNvPr>
          <p:cNvSpPr>
            <a:spLocks noGrp="1"/>
          </p:cNvSpPr>
          <p:nvPr>
            <p:ph type="title"/>
          </p:nvPr>
        </p:nvSpPr>
        <p:spPr>
          <a:xfrm>
            <a:off x="1981200" y="589280"/>
            <a:ext cx="8229600" cy="828358"/>
          </a:xfrm>
        </p:spPr>
        <p:txBody>
          <a:bodyPr>
            <a:normAutofit fontScale="90000"/>
          </a:bodyPr>
          <a:lstStyle/>
          <a:p>
            <a:pPr algn="ctr"/>
            <a:r>
              <a:rPr lang="en-US" sz="2400" dirty="0"/>
              <a:t>	</a:t>
            </a:r>
            <a:r>
              <a:rPr lang="en-US" sz="2800" b="1" dirty="0"/>
              <a:t/>
            </a:r>
            <a:br>
              <a:rPr lang="en-US" sz="2800" b="1" dirty="0"/>
            </a:br>
            <a:r>
              <a:rPr lang="en-US" sz="2800" b="1" dirty="0" smtClean="0"/>
              <a:t>Challenges Experienced </a:t>
            </a:r>
            <a:r>
              <a:rPr lang="en-US" sz="2800" b="1" dirty="0"/>
              <a:t>by </a:t>
            </a:r>
            <a:r>
              <a:rPr lang="en-US" sz="2800" b="1" dirty="0" smtClean="0"/>
              <a:t>Staff </a:t>
            </a:r>
            <a:r>
              <a:rPr lang="en-US" sz="2800" b="1" dirty="0"/>
              <a:t>on </a:t>
            </a:r>
            <a:r>
              <a:rPr lang="en-US" sz="2800" b="1" dirty="0" smtClean="0"/>
              <a:t>Campus</a:t>
            </a:r>
            <a:r>
              <a:rPr lang="en-US" sz="2800" b="1" dirty="0"/>
              <a:t/>
            </a:r>
            <a:br>
              <a:rPr lang="en-US" sz="2800" b="1" dirty="0"/>
            </a:br>
            <a:endParaRPr lang="en-ZA" sz="2800" dirty="0"/>
          </a:p>
        </p:txBody>
      </p:sp>
      <p:sp>
        <p:nvSpPr>
          <p:cNvPr id="3" name="Content Placeholder 2">
            <a:extLst>
              <a:ext uri="{FF2B5EF4-FFF2-40B4-BE49-F238E27FC236}">
                <a16:creationId xmlns:a16="http://schemas.microsoft.com/office/drawing/2014/main" id="{2C37644E-78B3-4514-9541-0949AE2140CE}"/>
              </a:ext>
            </a:extLst>
          </p:cNvPr>
          <p:cNvSpPr>
            <a:spLocks noGrp="1"/>
          </p:cNvSpPr>
          <p:nvPr>
            <p:ph idx="1"/>
          </p:nvPr>
        </p:nvSpPr>
        <p:spPr>
          <a:xfrm>
            <a:off x="1981200" y="1417638"/>
            <a:ext cx="8229600" cy="4938715"/>
          </a:xfrm>
        </p:spPr>
        <p:txBody>
          <a:bodyPr>
            <a:normAutofit/>
          </a:bodyPr>
          <a:lstStyle/>
          <a:p>
            <a:pPr algn="just"/>
            <a:r>
              <a:rPr lang="en-US" sz="1800" dirty="0"/>
              <a:t>In terms of challenges being experienced by staff on campus, the IF has representation from union representatives, professional service staff, and academic staff. </a:t>
            </a:r>
            <a:endParaRPr lang="en-US" sz="1800" dirty="0" smtClean="0"/>
          </a:p>
          <a:p>
            <a:pPr algn="just"/>
            <a:endParaRPr lang="en-US" sz="1800" dirty="0" smtClean="0"/>
          </a:p>
          <a:p>
            <a:pPr algn="just"/>
            <a:r>
              <a:rPr lang="en-US" sz="1800" dirty="0" smtClean="0"/>
              <a:t>The </a:t>
            </a:r>
            <a:r>
              <a:rPr lang="en-US" sz="1800" dirty="0"/>
              <a:t>committee attempts to ensure that staff-related issues are openly discussed should such matters be raised by any members. </a:t>
            </a:r>
            <a:endParaRPr lang="en-US" sz="1800" dirty="0" smtClean="0"/>
          </a:p>
          <a:p>
            <a:pPr algn="just"/>
            <a:endParaRPr lang="en-US" sz="1800" dirty="0" smtClean="0"/>
          </a:p>
          <a:p>
            <a:pPr algn="just"/>
            <a:r>
              <a:rPr lang="en-US" sz="1800" dirty="0" smtClean="0"/>
              <a:t>As </a:t>
            </a:r>
            <a:r>
              <a:rPr lang="en-US" sz="1800" dirty="0"/>
              <a:t>it stands, for 2022, there have been no significant matters raised for inclusion in the agenda of the Institutional Forum as such matters are usually raised and discussed at the UPBF.</a:t>
            </a:r>
          </a:p>
          <a:p>
            <a:endParaRPr lang="en-ZA" sz="1800" dirty="0"/>
          </a:p>
        </p:txBody>
      </p:sp>
      <p:sp>
        <p:nvSpPr>
          <p:cNvPr id="4" name="Date Placeholder 3">
            <a:extLst>
              <a:ext uri="{FF2B5EF4-FFF2-40B4-BE49-F238E27FC236}">
                <a16:creationId xmlns:a16="http://schemas.microsoft.com/office/drawing/2014/main" id="{8B261374-291B-4609-996C-64CF14D95B67}"/>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0458345-393D-4E21-B3EB-6AEC4E6FCDEC}"/>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D2E9C1D-7C0B-4665-BB97-29293C7D4957}"/>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7</a:t>
            </a:fld>
            <a:endParaRPr lang="en-US" dirty="0">
              <a:solidFill>
                <a:prstClr val="black">
                  <a:tint val="75000"/>
                </a:prstClr>
              </a:solidFill>
            </a:endParaRPr>
          </a:p>
        </p:txBody>
      </p:sp>
      <p:sp>
        <p:nvSpPr>
          <p:cNvPr id="8" name="Rectangle 1">
            <a:extLst>
              <a:ext uri="{FF2B5EF4-FFF2-40B4-BE49-F238E27FC236}">
                <a16:creationId xmlns:a16="http://schemas.microsoft.com/office/drawing/2014/main" id="{5CCA7BCC-AF49-466E-B6A2-24105CF8CE8A}"/>
              </a:ext>
            </a:extLst>
          </p:cNvPr>
          <p:cNvSpPr>
            <a:spLocks noChangeArrowheads="1"/>
          </p:cNvSpPr>
          <p:nvPr/>
        </p:nvSpPr>
        <p:spPr bwMode="auto">
          <a:xfrm>
            <a:off x="3032126" y="31744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ZA">
              <a:solidFill>
                <a:prstClr val="black"/>
              </a:solidFill>
              <a:latin typeface="Calibri"/>
            </a:endParaRPr>
          </a:p>
        </p:txBody>
      </p:sp>
    </p:spTree>
    <p:extLst>
      <p:ext uri="{BB962C8B-B14F-4D97-AF65-F5344CB8AC3E}">
        <p14:creationId xmlns:p14="http://schemas.microsoft.com/office/powerpoint/2010/main" val="47589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E454-8FBC-4B2C-ADE0-4D2CC4F7A47D}"/>
              </a:ext>
            </a:extLst>
          </p:cNvPr>
          <p:cNvSpPr>
            <a:spLocks noGrp="1"/>
          </p:cNvSpPr>
          <p:nvPr>
            <p:ph type="title"/>
          </p:nvPr>
        </p:nvSpPr>
        <p:spPr>
          <a:xfrm>
            <a:off x="1981200" y="420514"/>
            <a:ext cx="8229600" cy="1164590"/>
          </a:xfrm>
        </p:spPr>
        <p:txBody>
          <a:bodyPr>
            <a:normAutofit/>
          </a:bodyPr>
          <a:lstStyle/>
          <a:p>
            <a:pPr algn="ctr"/>
            <a:r>
              <a:rPr lang="en-US" sz="2500" b="1" dirty="0" smtClean="0"/>
              <a:t>Challenges Experienced By Students</a:t>
            </a:r>
            <a:r>
              <a:rPr lang="en-ZA" sz="2800" b="1" dirty="0"/>
              <a:t/>
            </a:r>
            <a:br>
              <a:rPr lang="en-ZA" sz="2800" b="1" dirty="0"/>
            </a:br>
            <a:endParaRPr lang="en-ZA" sz="2800" b="1" dirty="0"/>
          </a:p>
        </p:txBody>
      </p:sp>
      <p:sp>
        <p:nvSpPr>
          <p:cNvPr id="3" name="Content Placeholder 2">
            <a:extLst>
              <a:ext uri="{FF2B5EF4-FFF2-40B4-BE49-F238E27FC236}">
                <a16:creationId xmlns:a16="http://schemas.microsoft.com/office/drawing/2014/main" id="{F9698AA7-CC31-40BB-9A11-E355051DF110}"/>
              </a:ext>
            </a:extLst>
          </p:cNvPr>
          <p:cNvSpPr>
            <a:spLocks noGrp="1"/>
          </p:cNvSpPr>
          <p:nvPr>
            <p:ph idx="1"/>
          </p:nvPr>
        </p:nvSpPr>
        <p:spPr>
          <a:xfrm>
            <a:off x="1981200" y="1148282"/>
            <a:ext cx="8728364" cy="4917126"/>
          </a:xfrm>
        </p:spPr>
        <p:txBody>
          <a:bodyPr>
            <a:normAutofit fontScale="62500" lnSpcReduction="20000"/>
          </a:bodyPr>
          <a:lstStyle/>
          <a:p>
            <a:endParaRPr lang="en-ZA" sz="1800" dirty="0"/>
          </a:p>
          <a:p>
            <a:pPr algn="just"/>
            <a:r>
              <a:rPr lang="en-US" sz="2900" dirty="0"/>
              <a:t>Students are represented in the Institutional Forum through ten (10) of its members being SRC representatives. </a:t>
            </a:r>
            <a:endParaRPr lang="en-US" sz="2900" dirty="0" smtClean="0"/>
          </a:p>
          <a:p>
            <a:pPr algn="just"/>
            <a:endParaRPr lang="en-US" sz="2900" dirty="0" smtClean="0"/>
          </a:p>
          <a:p>
            <a:pPr algn="just"/>
            <a:r>
              <a:rPr lang="en-US" sz="2900" dirty="0" smtClean="0"/>
              <a:t>Students </a:t>
            </a:r>
            <a:r>
              <a:rPr lang="en-US" sz="2900" dirty="0"/>
              <a:t>have previously raised concerns on the accommodation arrangements at the University since the reopening of the University for contact classes. </a:t>
            </a:r>
            <a:endParaRPr lang="en-US" sz="2900" dirty="0" smtClean="0"/>
          </a:p>
          <a:p>
            <a:pPr algn="just"/>
            <a:endParaRPr lang="en-US" sz="2900" dirty="0" smtClean="0"/>
          </a:p>
          <a:p>
            <a:pPr algn="just"/>
            <a:r>
              <a:rPr lang="en-US" sz="2900" dirty="0" smtClean="0"/>
              <a:t>In </a:t>
            </a:r>
            <a:r>
              <a:rPr lang="en-US" sz="2900" dirty="0"/>
              <a:t>its response to the COVID-19 pandemic, the University had amended its rules with regards to the occupation of residences, with rooms that previously catered for two (2) students now being limited to one (1) occupant. </a:t>
            </a:r>
            <a:endParaRPr lang="en-US" sz="2900" dirty="0" smtClean="0"/>
          </a:p>
          <a:p>
            <a:pPr algn="just"/>
            <a:endParaRPr lang="en-US" sz="2900" dirty="0" smtClean="0"/>
          </a:p>
          <a:p>
            <a:pPr algn="just"/>
            <a:r>
              <a:rPr lang="en-US" sz="2900" dirty="0" smtClean="0"/>
              <a:t>Following </a:t>
            </a:r>
            <a:r>
              <a:rPr lang="en-US" sz="2900" dirty="0"/>
              <a:t>the repeal of COVID-19 legislation, the University was not in a position to undo the measures it had put in place for COVID-19 as the allocations and billing of rooms for 2022 had already taken place. This led to many students struggling to secure accommodation at University residences. </a:t>
            </a:r>
            <a:endParaRPr lang="en-US" sz="2900" dirty="0" smtClean="0"/>
          </a:p>
          <a:p>
            <a:pPr algn="just"/>
            <a:endParaRPr lang="en-US" sz="2900" dirty="0" smtClean="0"/>
          </a:p>
          <a:p>
            <a:pPr algn="just"/>
            <a:r>
              <a:rPr lang="en-US" sz="2900" dirty="0" smtClean="0"/>
              <a:t>In </a:t>
            </a:r>
            <a:r>
              <a:rPr lang="en-US" sz="2900" dirty="0"/>
              <a:t>response to this, the Vice-Principal: Student Life confirmed at a meeting of the IF that as of 2023, the University would revert back to pre-COVID-19 arrangements in terms of room allocations. </a:t>
            </a:r>
            <a:endParaRPr lang="en-ZA" sz="2900" dirty="0"/>
          </a:p>
        </p:txBody>
      </p:sp>
      <p:sp>
        <p:nvSpPr>
          <p:cNvPr id="4" name="Date Placeholder 3">
            <a:extLst>
              <a:ext uri="{FF2B5EF4-FFF2-40B4-BE49-F238E27FC236}">
                <a16:creationId xmlns:a16="http://schemas.microsoft.com/office/drawing/2014/main" id="{EC20BE95-7D17-41D2-B130-B2FB2A6803CF}"/>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D45A90F-9184-4F85-9FFB-A2929DD98D13}"/>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0F16A9B-81CD-4F77-975F-C738CCCA4475}"/>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8</a:t>
            </a:fld>
            <a:endParaRPr lang="en-US" dirty="0">
              <a:solidFill>
                <a:prstClr val="black">
                  <a:tint val="75000"/>
                </a:prstClr>
              </a:solidFill>
            </a:endParaRPr>
          </a:p>
        </p:txBody>
      </p:sp>
    </p:spTree>
    <p:extLst>
      <p:ext uri="{BB962C8B-B14F-4D97-AF65-F5344CB8AC3E}">
        <p14:creationId xmlns:p14="http://schemas.microsoft.com/office/powerpoint/2010/main" val="256933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6BA3-619F-43B5-A66D-572271EBA6AE}"/>
              </a:ext>
            </a:extLst>
          </p:cNvPr>
          <p:cNvSpPr>
            <a:spLocks noGrp="1"/>
          </p:cNvSpPr>
          <p:nvPr>
            <p:ph type="title"/>
          </p:nvPr>
        </p:nvSpPr>
        <p:spPr/>
        <p:txBody>
          <a:bodyPr>
            <a:normAutofit/>
          </a:bodyPr>
          <a:lstStyle/>
          <a:p>
            <a:pPr algn="ctr"/>
            <a:r>
              <a:rPr lang="en-US" sz="2500" b="1" dirty="0" smtClean="0"/>
              <a:t>Way Forward</a:t>
            </a:r>
            <a:r>
              <a:rPr lang="en-ZA" sz="1800" b="1" dirty="0"/>
              <a:t/>
            </a:r>
            <a:br>
              <a:rPr lang="en-ZA" sz="1800" b="1" dirty="0"/>
            </a:br>
            <a:endParaRPr lang="en-ZA" sz="1800" dirty="0"/>
          </a:p>
        </p:txBody>
      </p:sp>
      <p:sp>
        <p:nvSpPr>
          <p:cNvPr id="4" name="Date Placeholder 3">
            <a:extLst>
              <a:ext uri="{FF2B5EF4-FFF2-40B4-BE49-F238E27FC236}">
                <a16:creationId xmlns:a16="http://schemas.microsoft.com/office/drawing/2014/main" id="{5541FE12-AC65-4B0F-9C05-7794E270E808}"/>
              </a:ext>
            </a:extLst>
          </p:cNvPr>
          <p:cNvSpPr>
            <a:spLocks noGrp="1"/>
          </p:cNvSpPr>
          <p:nvPr>
            <p:ph type="dt" sz="half" idx="10"/>
          </p:nvPr>
        </p:nvSpPr>
        <p:spPr/>
        <p:txBody>
          <a:bodyPr/>
          <a:lstStyle/>
          <a:p>
            <a:pPr defTabSz="457200"/>
            <a:fld id="{DC4F846A-9309-4A41-B20A-184D76E0AAB7}" type="datetime3">
              <a:rPr lang="en-ZA">
                <a:solidFill>
                  <a:prstClr val="black">
                    <a:tint val="75000"/>
                  </a:prstClr>
                </a:solidFill>
              </a:rPr>
              <a:pPr defTabSz="457200"/>
              <a:t>12 September 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B2A5AEA-EEDA-4934-832E-E5688045532E}"/>
              </a:ext>
            </a:extLst>
          </p:cNvPr>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73E44B7-CA26-4151-9B99-6E077E08C99A}"/>
              </a:ext>
            </a:extLst>
          </p:cNvPr>
          <p:cNvSpPr>
            <a:spLocks noGrp="1"/>
          </p:cNvSpPr>
          <p:nvPr>
            <p:ph type="sldNum" sz="quarter" idx="12"/>
          </p:nvPr>
        </p:nvSpPr>
        <p:spPr/>
        <p:txBody>
          <a:bodyPr/>
          <a:lstStyle/>
          <a:p>
            <a:pPr defTabSz="457200"/>
            <a:fld id="{3801C495-B0FE-B941-950D-F04B47F85F84}" type="slidenum">
              <a:rPr lang="en-US">
                <a:solidFill>
                  <a:prstClr val="black">
                    <a:tint val="75000"/>
                  </a:prstClr>
                </a:solidFill>
              </a:rPr>
              <a:pPr defTabSz="457200"/>
              <a:t>9</a:t>
            </a:fld>
            <a:endParaRPr lang="en-US" dirty="0">
              <a:solidFill>
                <a:prstClr val="black">
                  <a:tint val="75000"/>
                </a:prstClr>
              </a:solidFill>
            </a:endParaRPr>
          </a:p>
        </p:txBody>
      </p:sp>
      <p:sp>
        <p:nvSpPr>
          <p:cNvPr id="8" name="Content Placeholder 7">
            <a:extLst>
              <a:ext uri="{FF2B5EF4-FFF2-40B4-BE49-F238E27FC236}">
                <a16:creationId xmlns:a16="http://schemas.microsoft.com/office/drawing/2014/main" id="{94366EFD-4BBD-4670-A646-07D0B7DD5065}"/>
              </a:ext>
            </a:extLst>
          </p:cNvPr>
          <p:cNvSpPr>
            <a:spLocks noGrp="1"/>
          </p:cNvSpPr>
          <p:nvPr>
            <p:ph idx="1"/>
          </p:nvPr>
        </p:nvSpPr>
        <p:spPr>
          <a:xfrm>
            <a:off x="1704108" y="1600204"/>
            <a:ext cx="8728365" cy="4525963"/>
          </a:xfrm>
        </p:spPr>
        <p:txBody>
          <a:bodyPr>
            <a:normAutofit/>
          </a:bodyPr>
          <a:lstStyle/>
          <a:p>
            <a:r>
              <a:rPr lang="en-US" sz="1800" dirty="0"/>
              <a:t>The business of the Institutional Forum is not over yet for 2022 as the committee has one more meeting scheduled, which will take place on 17 October 2022. </a:t>
            </a:r>
            <a:endParaRPr lang="en-US" sz="1800" dirty="0" smtClean="0"/>
          </a:p>
          <a:p>
            <a:endParaRPr lang="en-US" sz="1800" dirty="0" smtClean="0"/>
          </a:p>
          <a:p>
            <a:r>
              <a:rPr lang="en-US" sz="1800" dirty="0" smtClean="0"/>
              <a:t>As </a:t>
            </a:r>
            <a:r>
              <a:rPr lang="en-US" sz="1800" dirty="0"/>
              <a:t>Chairperson of the committee I have witnessed increase levels of participation in IF meetings by its members and as the University continues towards fulfilment of its 2022-2026 Strategic </a:t>
            </a:r>
            <a:r>
              <a:rPr lang="en-US" sz="1800" dirty="0" smtClean="0"/>
              <a:t>Plan.</a:t>
            </a:r>
          </a:p>
          <a:p>
            <a:endParaRPr lang="en-US" sz="1800" dirty="0" smtClean="0"/>
          </a:p>
          <a:p>
            <a:r>
              <a:rPr lang="en-US" sz="1800" dirty="0"/>
              <a:t>T</a:t>
            </a:r>
            <a:r>
              <a:rPr lang="en-US" sz="1800" dirty="0" smtClean="0"/>
              <a:t>he </a:t>
            </a:r>
            <a:r>
              <a:rPr lang="en-US" sz="1800" dirty="0"/>
              <a:t>IF remains an important stakeholder in identifying and addressing key issues affecting staff and students.</a:t>
            </a:r>
            <a:endParaRPr lang="en-ZA" sz="1800" dirty="0"/>
          </a:p>
        </p:txBody>
      </p:sp>
    </p:spTree>
    <p:extLst>
      <p:ext uri="{BB962C8B-B14F-4D97-AF65-F5344CB8AC3E}">
        <p14:creationId xmlns:p14="http://schemas.microsoft.com/office/powerpoint/2010/main" val="2715401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1106</Words>
  <Application>Microsoft Office PowerPoint</Application>
  <PresentationFormat>Widescreen</PresentationFormat>
  <Paragraphs>90</Paragraphs>
  <Slides>10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            University of Pretoria   </vt:lpstr>
      <vt:lpstr> IF Focal Areas for 2022</vt:lpstr>
      <vt:lpstr> Gender-Based Violence (GBV)</vt:lpstr>
      <vt:lpstr>Policy Reviews  </vt:lpstr>
      <vt:lpstr>  Policy Reviews</vt:lpstr>
      <vt:lpstr>Employment Equity</vt:lpstr>
      <vt:lpstr>  Challenges Experienced by Staff on Campus </vt:lpstr>
      <vt:lpstr>Challenges Experienced By Students </vt:lpstr>
      <vt:lpstr>Way Forward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Pretoria</dc:title>
  <dc:creator>LENOVO</dc:creator>
  <cp:lastModifiedBy>Anele Kabingesi</cp:lastModifiedBy>
  <cp:revision>5</cp:revision>
  <dcterms:created xsi:type="dcterms:W3CDTF">2022-09-12T14:01:41Z</dcterms:created>
  <dcterms:modified xsi:type="dcterms:W3CDTF">2022-09-12T16:34:06Z</dcterms:modified>
</cp:coreProperties>
</file>