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64" r:id="rId4"/>
    <p:sldId id="317" r:id="rId5"/>
    <p:sldId id="266" r:id="rId6"/>
    <p:sldId id="308" r:id="rId7"/>
    <p:sldId id="318" r:id="rId8"/>
    <p:sldId id="265" r:id="rId9"/>
    <p:sldId id="290" r:id="rId10"/>
    <p:sldId id="312" r:id="rId11"/>
    <p:sldId id="313" r:id="rId12"/>
    <p:sldId id="314" r:id="rId13"/>
    <p:sldId id="291" r:id="rId14"/>
    <p:sldId id="315" r:id="rId15"/>
    <p:sldId id="316" r:id="rId16"/>
    <p:sldId id="294" r:id="rId17"/>
    <p:sldId id="273"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olofelo Sedibe" initials="KS" lastIdx="4" clrIdx="0">
    <p:extLst>
      <p:ext uri="{19B8F6BF-5375-455C-9EA6-DF929625EA0E}">
        <p15:presenceInfo xmlns:p15="http://schemas.microsoft.com/office/powerpoint/2012/main" xmlns="" userId="S-1-5-21-1247637481-850084867-617630493-20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66"/>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3979" autoAdjust="0"/>
  </p:normalViewPr>
  <p:slideViewPr>
    <p:cSldViewPr>
      <p:cViewPr varScale="1">
        <p:scale>
          <a:sx n="73" d="100"/>
          <a:sy n="73" d="100"/>
        </p:scale>
        <p:origin x="-111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ABC836-73A6-4966-A210-F162D4A371A9}" type="datetimeFigureOut">
              <a:rPr lang="en-US" smtClean="0"/>
              <a:pPr/>
              <a:t>9/14/2022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A81BA-6C73-4072-8F18-EF6CF1E4C779}" type="slidenum">
              <a:rPr lang="en-US" smtClean="0"/>
              <a:pPr/>
              <a:t>‹#›</a:t>
            </a:fld>
            <a:endParaRPr lang="en-US"/>
          </a:p>
        </p:txBody>
      </p:sp>
    </p:spTree>
    <p:extLst>
      <p:ext uri="{BB962C8B-B14F-4D97-AF65-F5344CB8AC3E}">
        <p14:creationId xmlns:p14="http://schemas.microsoft.com/office/powerpoint/2010/main" xmlns="" val="424021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03DD3-610F-436D-AD3A-2EB0E96F279B}" type="datetimeFigureOut">
              <a:rPr lang="en-US" smtClean="0"/>
              <a:pPr/>
              <a:t>9/14/2022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5632F-683C-4DEC-949E-D9B3EBBA18EE}" type="slidenum">
              <a:rPr lang="en-US" smtClean="0"/>
              <a:pPr/>
              <a:t>‹#›</a:t>
            </a:fld>
            <a:endParaRPr lang="en-US" dirty="0"/>
          </a:p>
        </p:txBody>
      </p:sp>
    </p:spTree>
    <p:extLst>
      <p:ext uri="{BB962C8B-B14F-4D97-AF65-F5344CB8AC3E}">
        <p14:creationId xmlns:p14="http://schemas.microsoft.com/office/powerpoint/2010/main" xmlns="" val="29640101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DA5632F-683C-4DEC-949E-D9B3EBBA18EE}" type="slidenum">
              <a:rPr lang="en-US" smtClean="0"/>
              <a:pPr/>
              <a:t>3</a:t>
            </a:fld>
            <a:endParaRPr lang="en-US" dirty="0"/>
          </a:p>
        </p:txBody>
      </p:sp>
    </p:spTree>
    <p:extLst>
      <p:ext uri="{BB962C8B-B14F-4D97-AF65-F5344CB8AC3E}">
        <p14:creationId xmlns:p14="http://schemas.microsoft.com/office/powerpoint/2010/main" xmlns="" val="35495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DA5632F-683C-4DEC-949E-D9B3EBBA18EE}" type="slidenum">
              <a:rPr lang="en-US" smtClean="0"/>
              <a:pPr/>
              <a:t>4</a:t>
            </a:fld>
            <a:endParaRPr lang="en-US" dirty="0"/>
          </a:p>
        </p:txBody>
      </p:sp>
    </p:spTree>
    <p:extLst>
      <p:ext uri="{BB962C8B-B14F-4D97-AF65-F5344CB8AC3E}">
        <p14:creationId xmlns:p14="http://schemas.microsoft.com/office/powerpoint/2010/main" xmlns="" val="325166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5632F-683C-4DEC-949E-D9B3EBBA18EE}" type="slidenum">
              <a:rPr lang="en-US" smtClean="0"/>
              <a:pPr/>
              <a:t>17</a:t>
            </a:fld>
            <a:endParaRPr lang="en-US" dirty="0"/>
          </a:p>
        </p:txBody>
      </p:sp>
    </p:spTree>
    <p:extLst>
      <p:ext uri="{BB962C8B-B14F-4D97-AF65-F5344CB8AC3E}">
        <p14:creationId xmlns:p14="http://schemas.microsoft.com/office/powerpoint/2010/main" xmlns="" val="51461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921B44B-63D5-4F20-B272-32736F21B7EB}" type="datetime1">
              <a:rPr lang="en-ZA" smtClean="0"/>
              <a:pPr/>
              <a:t>2022/09/14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14394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09AB703-5476-403B-8AEF-FABD510FC3A4}" type="datetime1">
              <a:rPr lang="en-ZA" smtClean="0"/>
              <a:pPr/>
              <a:t>2022/09/14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50719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E64ACD3-BDEB-4216-9E04-7F4B94C18F5C}" type="datetime1">
              <a:rPr lang="en-ZA" smtClean="0"/>
              <a:pPr/>
              <a:t>2022/09/14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288191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CAAC31B-D6DD-406D-94CA-BE7E9FAE6551}" type="datetime1">
              <a:rPr lang="en-ZA" smtClean="0"/>
              <a:pPr/>
              <a:t>2022/09/14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134596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16EB8-BEED-4D0C-97E3-3A6B496CCDFF}" type="datetime1">
              <a:rPr lang="en-ZA" smtClean="0"/>
              <a:pPr/>
              <a:t>2022/09/14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78566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B0110F9-B546-43E7-AE29-100070B04D83}" type="datetime1">
              <a:rPr lang="en-ZA" smtClean="0"/>
              <a:pPr/>
              <a:t>2022/09/14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73569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58C3447-83CB-482B-B7B6-CC99F61B22D7}" type="datetime1">
              <a:rPr lang="en-ZA" smtClean="0"/>
              <a:pPr/>
              <a:t>2022/09/14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89907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6B5FA3E-45BD-4D79-B08E-C6A2769E6673}" type="datetime1">
              <a:rPr lang="en-ZA" smtClean="0"/>
              <a:pPr/>
              <a:t>2022/09/14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25442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141BC-AC02-449B-8395-D0175745A7F1}" type="datetime1">
              <a:rPr lang="en-ZA" smtClean="0"/>
              <a:pPr/>
              <a:t>2022/09/14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192645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C6F29-41E1-4184-AE4C-764F00E68F3E}" type="datetime1">
              <a:rPr lang="en-ZA" smtClean="0"/>
              <a:pPr/>
              <a:t>2022/09/14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235289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F580D-78BC-4AE0-9284-054CA2DD535C}" type="datetime1">
              <a:rPr lang="en-ZA" smtClean="0"/>
              <a:pPr/>
              <a:t>2022/09/14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33085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C8C86-C26F-464F-9BEF-6CF5BC81288F}" type="datetime1">
              <a:rPr lang="en-ZA" smtClean="0"/>
              <a:pPr/>
              <a:t>2022/09/14</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17658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15633"/>
            <a:ext cx="9180000" cy="6885000"/>
          </a:xfrm>
          <a:prstGeom prst="rect">
            <a:avLst/>
          </a:prstGeom>
        </p:spPr>
      </p:pic>
      <p:sp>
        <p:nvSpPr>
          <p:cNvPr id="6" name="TextBox 5"/>
          <p:cNvSpPr txBox="1"/>
          <p:nvPr/>
        </p:nvSpPr>
        <p:spPr>
          <a:xfrm>
            <a:off x="2051720" y="980087"/>
            <a:ext cx="6984776" cy="3108543"/>
          </a:xfrm>
          <a:prstGeom prst="rect">
            <a:avLst/>
          </a:prstGeom>
          <a:noFill/>
        </p:spPr>
        <p:txBody>
          <a:bodyPr wrap="square" rtlCol="0">
            <a:spAutoFit/>
          </a:bodyPr>
          <a:lstStyle/>
          <a:p>
            <a:pPr algn="ctr"/>
            <a:r>
              <a:rPr lang="en-GB" sz="2400" b="1" dirty="0" smtClean="0">
                <a:solidFill>
                  <a:srgbClr val="006666"/>
                </a:solidFill>
                <a:latin typeface="Arial" panose="020B0604020202020204" pitchFamily="34" charset="0"/>
                <a:cs typeface="Arial" panose="020B0604020202020204" pitchFamily="34" charset="0"/>
              </a:rPr>
              <a:t>PRESENTATION </a:t>
            </a:r>
            <a:r>
              <a:rPr lang="en-GB" sz="2400" b="1" dirty="0">
                <a:solidFill>
                  <a:srgbClr val="006666"/>
                </a:solidFill>
                <a:latin typeface="Arial" panose="020B0604020202020204" pitchFamily="34" charset="0"/>
                <a:cs typeface="Arial" panose="020B0604020202020204" pitchFamily="34" charset="0"/>
              </a:rPr>
              <a:t>TO THE PORTFOLIO COMMITTEE ON PUBLIC SERVICE AND ADMINISTRATION, PERFORMANCE MONITORING AND </a:t>
            </a:r>
            <a:r>
              <a:rPr lang="en-GB" sz="2400" b="1" dirty="0" smtClean="0">
                <a:solidFill>
                  <a:srgbClr val="006666"/>
                </a:solidFill>
                <a:latin typeface="Arial" panose="020B0604020202020204" pitchFamily="34" charset="0"/>
                <a:cs typeface="Arial" panose="020B0604020202020204" pitchFamily="34" charset="0"/>
              </a:rPr>
              <a:t>EVALUATION</a:t>
            </a:r>
          </a:p>
          <a:p>
            <a:pPr algn="ctr"/>
            <a:r>
              <a:rPr lang="en-GB" sz="2400" b="1" dirty="0" smtClean="0">
                <a:solidFill>
                  <a:srgbClr val="006666"/>
                </a:solidFill>
                <a:latin typeface="Arial" panose="020B0604020202020204" pitchFamily="34" charset="0"/>
                <a:cs typeface="Arial" panose="020B0604020202020204" pitchFamily="34" charset="0"/>
              </a:rPr>
              <a:t>ON </a:t>
            </a:r>
          </a:p>
          <a:p>
            <a:pPr algn="ctr"/>
            <a:r>
              <a:rPr lang="en-GB" sz="2400" b="1" dirty="0" smtClean="0">
                <a:solidFill>
                  <a:srgbClr val="006666"/>
                </a:solidFill>
                <a:latin typeface="Arial" panose="020B0604020202020204" pitchFamily="34" charset="0"/>
                <a:cs typeface="Arial" panose="020B0604020202020204" pitchFamily="34" charset="0"/>
              </a:rPr>
              <a:t>THE </a:t>
            </a:r>
            <a:r>
              <a:rPr lang="en-GB" sz="2400" b="1" dirty="0">
                <a:solidFill>
                  <a:srgbClr val="006666"/>
                </a:solidFill>
                <a:latin typeface="Arial" panose="020B0604020202020204" pitchFamily="34" charset="0"/>
                <a:cs typeface="Arial" panose="020B0604020202020204" pitchFamily="34" charset="0"/>
              </a:rPr>
              <a:t>NATIONAL MACRO ORGANISATION OF </a:t>
            </a:r>
            <a:r>
              <a:rPr lang="en-GB" sz="2400" b="1" dirty="0" smtClean="0">
                <a:solidFill>
                  <a:srgbClr val="006666"/>
                </a:solidFill>
                <a:latin typeface="Arial" panose="020B0604020202020204" pitchFamily="34" charset="0"/>
                <a:cs typeface="Arial" panose="020B0604020202020204" pitchFamily="34" charset="0"/>
              </a:rPr>
              <a:t>GOVERNMENT (NMOG)</a:t>
            </a:r>
            <a:endParaRPr lang="en-US" sz="2400" b="1" dirty="0" smtClean="0">
              <a:solidFill>
                <a:srgbClr val="006666"/>
              </a:solidFill>
              <a:latin typeface="Arial" panose="020B0604020202020204" pitchFamily="34" charset="0"/>
              <a:cs typeface="Arial" panose="020B0604020202020204" pitchFamily="34" charset="0"/>
            </a:endParaRPr>
          </a:p>
          <a:p>
            <a:pPr algn="ctr"/>
            <a:r>
              <a:rPr lang="en-US" sz="2800" b="1" dirty="0" smtClean="0">
                <a:solidFill>
                  <a:srgbClr val="006666"/>
                </a:solidFill>
                <a:latin typeface="Arial" panose="020B0604020202020204" pitchFamily="34" charset="0"/>
                <a:cs typeface="Arial" panose="020B0604020202020204" pitchFamily="34" charset="0"/>
              </a:rPr>
              <a:t> </a:t>
            </a:r>
            <a:endParaRPr lang="en-US" sz="2800" b="1" dirty="0">
              <a:solidFill>
                <a:srgbClr val="006666"/>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67744" y="5445224"/>
            <a:ext cx="6875744" cy="1340768"/>
          </a:xfrm>
          <a:prstGeom prst="rect">
            <a:avLst/>
          </a:prstGeom>
        </p:spPr>
      </p:pic>
      <p:sp>
        <p:nvSpPr>
          <p:cNvPr id="2" name="Slide Number Placeholder 1"/>
          <p:cNvSpPr>
            <a:spLocks noGrp="1"/>
          </p:cNvSpPr>
          <p:nvPr>
            <p:ph type="sldNum" sz="quarter" idx="12"/>
          </p:nvPr>
        </p:nvSpPr>
        <p:spPr/>
        <p:txBody>
          <a:bodyPr/>
          <a:lstStyle/>
          <a:p>
            <a:fld id="{CDAF3C70-3F06-4597-AE16-5F5EF8F327DE}" type="slidenum">
              <a:rPr lang="en-ZA" b="1" smtClean="0">
                <a:solidFill>
                  <a:schemeClr val="bg1"/>
                </a:solidFill>
                <a:latin typeface="Arial" panose="020B0604020202020204" pitchFamily="34" charset="0"/>
                <a:cs typeface="Arial" panose="020B0604020202020204" pitchFamily="34" charset="0"/>
              </a:rPr>
              <a:pPr/>
              <a:t>1</a:t>
            </a:fld>
            <a:endParaRPr lang="en-ZA"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532152" y="4676893"/>
            <a:ext cx="6023912" cy="400110"/>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SEPTEMBER 2022</a:t>
            </a:r>
          </a:p>
        </p:txBody>
      </p:sp>
    </p:spTree>
    <p:extLst>
      <p:ext uri="{BB962C8B-B14F-4D97-AF65-F5344CB8AC3E}">
        <p14:creationId xmlns:p14="http://schemas.microsoft.com/office/powerpoint/2010/main" xmlns="" val="511516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026" y="97468"/>
            <a:ext cx="9180000" cy="6885000"/>
          </a:xfrm>
          <a:prstGeom prst="rect">
            <a:avLst/>
          </a:prstGeom>
        </p:spPr>
      </p:pic>
      <p:sp>
        <p:nvSpPr>
          <p:cNvPr id="6" name="TextBox 5"/>
          <p:cNvSpPr txBox="1"/>
          <p:nvPr/>
        </p:nvSpPr>
        <p:spPr>
          <a:xfrm>
            <a:off x="383432" y="97468"/>
            <a:ext cx="8160470" cy="461665"/>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ENGAGEMENTS WITH AFFECTED DEPARTMENTS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161486" y="764704"/>
            <a:ext cx="8784976" cy="5786199"/>
          </a:xfrm>
          <a:prstGeom prst="rect">
            <a:avLst/>
          </a:prstGeom>
          <a:noFill/>
        </p:spPr>
        <p:txBody>
          <a:bodyPr wrap="square" rtlCol="0">
            <a:spAutoFit/>
          </a:bodyPr>
          <a:lstStyle/>
          <a:p>
            <a:pPr algn="just">
              <a:spcAft>
                <a:spcPts val="600"/>
              </a:spcAft>
              <a:tabLst>
                <a:tab pos="457200" algn="l"/>
              </a:tabLst>
            </a:pPr>
            <a:r>
              <a:rPr lang="en-GB" altLang="en-US" sz="2000" b="1" i="1" dirty="0" smtClean="0">
                <a:latin typeface="Arial" panose="020B0604020202020204" pitchFamily="34" charset="0"/>
                <a:ea typeface="SimSun" panose="02010600030101010101" pitchFamily="2" charset="-122"/>
                <a:cs typeface="Arial" panose="020B0604020202020204" pitchFamily="34" charset="0"/>
              </a:rPr>
              <a:t>Department </a:t>
            </a:r>
            <a:r>
              <a:rPr lang="en-GB" altLang="en-US" sz="2000" b="1" i="1" dirty="0">
                <a:latin typeface="Arial" panose="020B0604020202020204" pitchFamily="34" charset="0"/>
                <a:ea typeface="SimSun" panose="02010600030101010101" pitchFamily="2" charset="-122"/>
                <a:cs typeface="Arial" panose="020B0604020202020204" pitchFamily="34" charset="0"/>
              </a:rPr>
              <a:t>of Minerals and Energy </a:t>
            </a:r>
            <a:endParaRPr lang="en-GB" altLang="en-US" sz="2000" b="1" i="1"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This </a:t>
            </a:r>
            <a:r>
              <a:rPr lang="en-GB" altLang="en-US" sz="2000" dirty="0">
                <a:latin typeface="Arial" panose="020B0604020202020204" pitchFamily="34" charset="0"/>
                <a:ea typeface="SimSun" panose="02010600030101010101" pitchFamily="2" charset="-122"/>
                <a:cs typeface="Arial" panose="020B0604020202020204" pitchFamily="34" charset="0"/>
              </a:rPr>
              <a:t>department was constituted after the merger of Minerals and Energy Departments </a:t>
            </a:r>
            <a:r>
              <a:rPr lang="en-GB" altLang="en-US" sz="2000" dirty="0" smtClean="0">
                <a:latin typeface="Arial" panose="020B0604020202020204" pitchFamily="34" charset="0"/>
                <a:ea typeface="SimSun" panose="02010600030101010101" pitchFamily="2" charset="-122"/>
                <a:cs typeface="Arial" panose="020B0604020202020204" pitchFamily="34" charset="0"/>
              </a:rPr>
              <a:t>.</a:t>
            </a: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Staff were matched and placed in terms of the criteria set in PSCBC Resolution 1 of 2019.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Objections </a:t>
            </a:r>
            <a:r>
              <a:rPr lang="en-GB" altLang="en-US" sz="2000" dirty="0">
                <a:latin typeface="Arial" panose="020B0604020202020204" pitchFamily="34" charset="0"/>
                <a:ea typeface="SimSun" panose="02010600030101010101" pitchFamily="2" charset="-122"/>
                <a:cs typeface="Arial" panose="020B0604020202020204" pitchFamily="34" charset="0"/>
              </a:rPr>
              <a:t>were dealt with at the Departmental Task Team (DTT) meeting held in November 2020. </a:t>
            </a:r>
            <a:r>
              <a:rPr lang="en-GB" altLang="en-US" sz="2000" dirty="0" smtClean="0">
                <a:latin typeface="Arial" panose="020B0604020202020204" pitchFamily="34" charset="0"/>
                <a:ea typeface="SimSun" panose="02010600030101010101" pitchFamily="2" charset="-122"/>
                <a:cs typeface="Arial" panose="020B0604020202020204" pitchFamily="34" charset="0"/>
              </a:rPr>
              <a:t>No </a:t>
            </a:r>
            <a:r>
              <a:rPr lang="en-GB" altLang="en-US" sz="2000" dirty="0">
                <a:latin typeface="Arial" panose="020B0604020202020204" pitchFamily="34" charset="0"/>
                <a:ea typeface="SimSun" panose="02010600030101010101" pitchFamily="2" charset="-122"/>
                <a:cs typeface="Arial" panose="020B0604020202020204" pitchFamily="34" charset="0"/>
              </a:rPr>
              <a:t>further disputes have been received by the department on the outcome of the matching and placing.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17 employees </a:t>
            </a:r>
            <a:r>
              <a:rPr lang="en-GB" altLang="en-US" sz="2000" dirty="0">
                <a:latin typeface="Arial" panose="020B0604020202020204" pitchFamily="34" charset="0"/>
                <a:ea typeface="SimSun" panose="02010600030101010101" pitchFamily="2" charset="-122"/>
                <a:cs typeface="Arial" panose="020B0604020202020204" pitchFamily="34" charset="0"/>
              </a:rPr>
              <a:t>were declared in excess by the department at the end of the DTT </a:t>
            </a:r>
            <a:r>
              <a:rPr lang="en-GB" altLang="en-US" sz="2000" dirty="0" smtClean="0">
                <a:latin typeface="Arial" panose="020B0604020202020204" pitchFamily="34" charset="0"/>
                <a:ea typeface="SimSun" panose="02010600030101010101" pitchFamily="2" charset="-122"/>
                <a:cs typeface="Arial" panose="020B0604020202020204" pitchFamily="34" charset="0"/>
              </a:rPr>
              <a:t>meeting (</a:t>
            </a:r>
            <a:r>
              <a:rPr lang="en-ZA" sz="2000" i="1" dirty="0" smtClean="0">
                <a:latin typeface="Arial" panose="020B0604020202020204" pitchFamily="34" charset="0"/>
                <a:cs typeface="Arial" panose="020B0604020202020204" pitchFamily="34" charset="0"/>
              </a:rPr>
              <a:t>11 from former </a:t>
            </a:r>
            <a:r>
              <a:rPr lang="en-ZA" sz="2000" i="1" dirty="0">
                <a:latin typeface="Arial" panose="020B0604020202020204" pitchFamily="34" charset="0"/>
                <a:cs typeface="Arial" panose="020B0604020202020204" pitchFamily="34" charset="0"/>
              </a:rPr>
              <a:t>Minister and Deputy Ministers’ </a:t>
            </a:r>
            <a:r>
              <a:rPr lang="en-ZA" sz="2000" i="1" dirty="0" smtClean="0">
                <a:latin typeface="Arial" panose="020B0604020202020204" pitchFamily="34" charset="0"/>
                <a:cs typeface="Arial" panose="020B0604020202020204" pitchFamily="34" charset="0"/>
              </a:rPr>
              <a:t>Offices and 6 SMS)</a:t>
            </a:r>
            <a:r>
              <a:rPr lang="en-GB" altLang="en-US" sz="2000" dirty="0" smtClean="0">
                <a:latin typeface="Arial" panose="020B0604020202020204" pitchFamily="34" charset="0"/>
                <a:ea typeface="SimSun" panose="02010600030101010101" pitchFamily="2" charset="-122"/>
                <a:cs typeface="Arial" panose="020B0604020202020204" pitchFamily="34" charset="0"/>
              </a:rPr>
              <a:t>. There </a:t>
            </a:r>
            <a:r>
              <a:rPr lang="en-GB" altLang="en-US" sz="2000" dirty="0">
                <a:latin typeface="Arial" panose="020B0604020202020204" pitchFamily="34" charset="0"/>
                <a:ea typeface="SimSun" panose="02010600030101010101" pitchFamily="2" charset="-122"/>
                <a:cs typeface="Arial" panose="020B0604020202020204" pitchFamily="34" charset="0"/>
              </a:rPr>
              <a:t>was clear communication with all excess employees on the way </a:t>
            </a:r>
            <a:r>
              <a:rPr lang="en-GB" altLang="en-US" sz="2000" dirty="0" smtClean="0">
                <a:latin typeface="Arial" panose="020B0604020202020204" pitchFamily="34" charset="0"/>
                <a:ea typeface="SimSun" panose="02010600030101010101" pitchFamily="2" charset="-122"/>
                <a:cs typeface="Arial" panose="020B0604020202020204" pitchFamily="34" charset="0"/>
              </a:rPr>
              <a:t>forward.</a:t>
            </a: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Concerns </a:t>
            </a:r>
            <a:r>
              <a:rPr lang="en-GB" altLang="en-US" sz="2000" dirty="0" smtClean="0">
                <a:latin typeface="Arial" panose="020B0604020202020204" pitchFamily="34" charset="0"/>
                <a:ea typeface="SimSun" panose="02010600030101010101" pitchFamily="2" charset="-122"/>
                <a:cs typeface="Arial" panose="020B0604020202020204" pitchFamily="34" charset="0"/>
              </a:rPr>
              <a:t>raised by </a:t>
            </a:r>
            <a:r>
              <a:rPr lang="en-GB" altLang="en-US" sz="2000" dirty="0">
                <a:latin typeface="Arial" panose="020B0604020202020204" pitchFamily="34" charset="0"/>
                <a:ea typeface="SimSun" panose="02010600030101010101" pitchFamily="2" charset="-122"/>
                <a:cs typeface="Arial" panose="020B0604020202020204" pitchFamily="34" charset="0"/>
              </a:rPr>
              <a:t>the </a:t>
            </a:r>
            <a:r>
              <a:rPr lang="en-GB" altLang="en-US" sz="2000" dirty="0" smtClean="0">
                <a:latin typeface="Arial" panose="020B0604020202020204" pitchFamily="34" charset="0"/>
                <a:ea typeface="SimSun" panose="02010600030101010101" pitchFamily="2" charset="-122"/>
                <a:cs typeface="Arial" panose="020B0604020202020204" pitchFamily="34" charset="0"/>
              </a:rPr>
              <a:t>Department </a:t>
            </a:r>
            <a:r>
              <a:rPr lang="en-GB" altLang="en-US" sz="2000" dirty="0">
                <a:latin typeface="Arial" panose="020B0604020202020204" pitchFamily="34" charset="0"/>
                <a:ea typeface="SimSun" panose="02010600030101010101" pitchFamily="2" charset="-122"/>
                <a:cs typeface="Arial" panose="020B0604020202020204" pitchFamily="34" charset="0"/>
              </a:rPr>
              <a:t>were around the low staff morale of the excess staff, particularly the SMS </a:t>
            </a:r>
            <a:r>
              <a:rPr lang="en-GB" altLang="en-US" sz="2000" dirty="0" smtClean="0">
                <a:latin typeface="Arial" panose="020B0604020202020204" pitchFamily="34" charset="0"/>
                <a:ea typeface="SimSun" panose="02010600030101010101" pitchFamily="2" charset="-122"/>
                <a:cs typeface="Arial" panose="020B0604020202020204" pitchFamily="34" charset="0"/>
              </a:rPr>
              <a:t>members. </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Another concern is the </a:t>
            </a:r>
            <a:r>
              <a:rPr lang="en-GB" altLang="en-US" sz="2000" dirty="0">
                <a:latin typeface="Arial" panose="020B0604020202020204" pitchFamily="34" charset="0"/>
                <a:ea typeface="SimSun" panose="02010600030101010101" pitchFamily="2" charset="-122"/>
                <a:cs typeface="Arial" panose="020B0604020202020204" pitchFamily="34" charset="0"/>
              </a:rPr>
              <a:t>cost of carrying the excess staff at the time when the department is extremely under capacitated with a huge mandate and expected to play a vital role in the revival of the country’s economy.</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10</a:t>
            </a:fld>
            <a:endParaRPr lang="en-ZA" b="1" dirty="0">
              <a:solidFill>
                <a:schemeClr val="bg1"/>
              </a:solidFill>
            </a:endParaRPr>
          </a:p>
        </p:txBody>
      </p:sp>
    </p:spTree>
    <p:extLst>
      <p:ext uri="{BB962C8B-B14F-4D97-AF65-F5344CB8AC3E}">
        <p14:creationId xmlns:p14="http://schemas.microsoft.com/office/powerpoint/2010/main" xmlns="" val="3092072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026" y="97468"/>
            <a:ext cx="9180000" cy="6885000"/>
          </a:xfrm>
          <a:prstGeom prst="rect">
            <a:avLst/>
          </a:prstGeom>
        </p:spPr>
      </p:pic>
      <p:sp>
        <p:nvSpPr>
          <p:cNvPr id="6" name="TextBox 5"/>
          <p:cNvSpPr txBox="1"/>
          <p:nvPr/>
        </p:nvSpPr>
        <p:spPr>
          <a:xfrm>
            <a:off x="383432" y="97468"/>
            <a:ext cx="8160470" cy="461665"/>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ENGAGEMENTS WITH AFFECTED DEPARTMENTS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161486" y="764704"/>
            <a:ext cx="8784976" cy="5709255"/>
          </a:xfrm>
          <a:prstGeom prst="rect">
            <a:avLst/>
          </a:prstGeom>
          <a:noFill/>
        </p:spPr>
        <p:txBody>
          <a:bodyPr wrap="square" rtlCol="0">
            <a:spAutoFit/>
          </a:bodyPr>
          <a:lstStyle/>
          <a:p>
            <a:pPr algn="just">
              <a:spcAft>
                <a:spcPts val="600"/>
              </a:spcAft>
              <a:tabLst>
                <a:tab pos="457200" algn="l"/>
              </a:tabLst>
            </a:pPr>
            <a:r>
              <a:rPr lang="en-GB" altLang="en-US" sz="2000" b="1" i="1" dirty="0">
                <a:latin typeface="Arial" panose="020B0604020202020204" pitchFamily="34" charset="0"/>
                <a:ea typeface="SimSun" panose="02010600030101010101" pitchFamily="2" charset="-122"/>
                <a:cs typeface="Arial" panose="020B0604020202020204" pitchFamily="34" charset="0"/>
              </a:rPr>
              <a:t>Department of Agriculture, Land Reform and Rural Development </a:t>
            </a:r>
            <a:endParaRPr lang="en-GB" altLang="en-US" sz="2000" b="1" i="1"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The Department </a:t>
            </a:r>
            <a:r>
              <a:rPr lang="en-GB" altLang="en-US" sz="2000" dirty="0">
                <a:latin typeface="Arial" panose="020B0604020202020204" pitchFamily="34" charset="0"/>
                <a:ea typeface="SimSun" panose="02010600030101010101" pitchFamily="2" charset="-122"/>
                <a:cs typeface="Arial" panose="020B0604020202020204" pitchFamily="34" charset="0"/>
              </a:rPr>
              <a:t>is a merger from the previous Department of Agriculture, Forestry and Fisheries </a:t>
            </a:r>
            <a:r>
              <a:rPr lang="en-GB" altLang="en-US" sz="2000" dirty="0" smtClean="0">
                <a:latin typeface="Arial" panose="020B0604020202020204" pitchFamily="34" charset="0"/>
                <a:ea typeface="SimSun" panose="02010600030101010101" pitchFamily="2" charset="-122"/>
                <a:cs typeface="Arial" panose="020B0604020202020204" pitchFamily="34" charset="0"/>
              </a:rPr>
              <a:t>as well as Rural </a:t>
            </a:r>
            <a:r>
              <a:rPr lang="en-GB" altLang="en-US" sz="2000" dirty="0">
                <a:latin typeface="Arial" panose="020B0604020202020204" pitchFamily="34" charset="0"/>
                <a:ea typeface="SimSun" panose="02010600030101010101" pitchFamily="2" charset="-122"/>
                <a:cs typeface="Arial" panose="020B0604020202020204" pitchFamily="34" charset="0"/>
              </a:rPr>
              <a:t>Development and </a:t>
            </a:r>
            <a:r>
              <a:rPr lang="en-GB" altLang="en-US" sz="2000" dirty="0" smtClean="0">
                <a:latin typeface="Arial" panose="020B0604020202020204" pitchFamily="34" charset="0"/>
                <a:ea typeface="SimSun" panose="02010600030101010101" pitchFamily="2" charset="-122"/>
                <a:cs typeface="Arial" panose="020B0604020202020204" pitchFamily="34" charset="0"/>
              </a:rPr>
              <a:t>Land </a:t>
            </a:r>
            <a:r>
              <a:rPr lang="en-GB" altLang="en-US" sz="2000" dirty="0">
                <a:latin typeface="Arial" panose="020B0604020202020204" pitchFamily="34" charset="0"/>
                <a:ea typeface="SimSun" panose="02010600030101010101" pitchFamily="2" charset="-122"/>
                <a:cs typeface="Arial" panose="020B0604020202020204" pitchFamily="34" charset="0"/>
              </a:rPr>
              <a:t>Reform. </a:t>
            </a:r>
            <a:r>
              <a:rPr lang="en-GB" altLang="en-US" sz="2000" dirty="0" smtClean="0">
                <a:latin typeface="Arial" panose="020B0604020202020204" pitchFamily="34" charset="0"/>
                <a:ea typeface="SimSun" panose="02010600030101010101" pitchFamily="2" charset="-122"/>
                <a:cs typeface="Arial" panose="020B0604020202020204" pitchFamily="34" charset="0"/>
              </a:rPr>
              <a:t>(Forestry </a:t>
            </a:r>
            <a:r>
              <a:rPr lang="en-GB" altLang="en-US" sz="2000" dirty="0">
                <a:latin typeface="Arial" panose="020B0604020202020204" pitchFamily="34" charset="0"/>
                <a:ea typeface="SimSun" panose="02010600030101010101" pitchFamily="2" charset="-122"/>
                <a:cs typeface="Arial" panose="020B0604020202020204" pitchFamily="34" charset="0"/>
              </a:rPr>
              <a:t>and Fisheries functions were transferred to the new Department of Environment, Forestry and </a:t>
            </a:r>
            <a:r>
              <a:rPr lang="en-GB" altLang="en-US" sz="2000" dirty="0" smtClean="0">
                <a:latin typeface="Arial" panose="020B0604020202020204" pitchFamily="34" charset="0"/>
                <a:ea typeface="SimSun" panose="02010600030101010101" pitchFamily="2" charset="-122"/>
                <a:cs typeface="Arial" panose="020B0604020202020204" pitchFamily="34" charset="0"/>
              </a:rPr>
              <a:t>Fisheries). </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The </a:t>
            </a:r>
            <a:r>
              <a:rPr lang="en-GB" altLang="en-US" sz="2000" dirty="0">
                <a:latin typeface="Arial" panose="020B0604020202020204" pitchFamily="34" charset="0"/>
                <a:ea typeface="SimSun" panose="02010600030101010101" pitchFamily="2" charset="-122"/>
                <a:cs typeface="Arial" panose="020B0604020202020204" pitchFamily="34" charset="0"/>
              </a:rPr>
              <a:t>designing of the </a:t>
            </a:r>
            <a:r>
              <a:rPr lang="en-ZA" dirty="0" smtClean="0"/>
              <a:t>Start </a:t>
            </a:r>
            <a:r>
              <a:rPr lang="en-ZA" dirty="0"/>
              <a:t>Up Organisational </a:t>
            </a:r>
            <a:r>
              <a:rPr lang="en-ZA" dirty="0" smtClean="0"/>
              <a:t>Structure (</a:t>
            </a:r>
            <a:r>
              <a:rPr lang="en-GB" altLang="en-US" sz="2000" dirty="0" smtClean="0">
                <a:latin typeface="Arial" panose="020B0604020202020204" pitchFamily="34" charset="0"/>
                <a:ea typeface="SimSun" panose="02010600030101010101" pitchFamily="2" charset="-122"/>
                <a:cs typeface="Arial" panose="020B0604020202020204" pitchFamily="34" charset="0"/>
              </a:rPr>
              <a:t>SUOS) </a:t>
            </a:r>
            <a:r>
              <a:rPr lang="en-GB" altLang="en-US" sz="2000" dirty="0">
                <a:latin typeface="Arial" panose="020B0604020202020204" pitchFamily="34" charset="0"/>
                <a:ea typeface="SimSun" panose="02010600030101010101" pitchFamily="2" charset="-122"/>
                <a:cs typeface="Arial" panose="020B0604020202020204" pitchFamily="34" charset="0"/>
              </a:rPr>
              <a:t>was limited to the realignment of the macro organisational structure and excluded restructuring. </a:t>
            </a:r>
            <a:r>
              <a:rPr lang="en-GB" altLang="en-US" sz="2000" dirty="0" smtClean="0">
                <a:latin typeface="Arial" panose="020B0604020202020204" pitchFamily="34" charset="0"/>
                <a:ea typeface="SimSun" panose="02010600030101010101" pitchFamily="2" charset="-122"/>
                <a:cs typeface="Arial" panose="020B0604020202020204" pitchFamily="34" charset="0"/>
              </a:rPr>
              <a:t>(</a:t>
            </a:r>
            <a:r>
              <a:rPr lang="en-GB" altLang="en-US" sz="2000" i="1" dirty="0" smtClean="0">
                <a:latin typeface="Arial" panose="020B0604020202020204" pitchFamily="34" charset="0"/>
                <a:ea typeface="SimSun" panose="02010600030101010101" pitchFamily="2" charset="-122"/>
                <a:cs typeface="Arial" panose="020B0604020202020204" pitchFamily="34" charset="0"/>
              </a:rPr>
              <a:t>There </a:t>
            </a:r>
            <a:r>
              <a:rPr lang="en-GB" altLang="en-US" sz="2000" i="1" dirty="0">
                <a:latin typeface="Arial" panose="020B0604020202020204" pitchFamily="34" charset="0"/>
                <a:ea typeface="SimSun" panose="02010600030101010101" pitchFamily="2" charset="-122"/>
                <a:cs typeface="Arial" panose="020B0604020202020204" pitchFamily="34" charset="0"/>
              </a:rPr>
              <a:t>will be a future restructuring process that will focus on the alignment with the new strategic plan and government priorities</a:t>
            </a:r>
            <a:r>
              <a:rPr lang="en-GB" altLang="en-US" sz="2000" i="1" dirty="0" smtClean="0">
                <a:latin typeface="Arial" panose="020B0604020202020204" pitchFamily="34" charset="0"/>
                <a:ea typeface="SimSun" panose="02010600030101010101" pitchFamily="2" charset="-122"/>
                <a:cs typeface="Arial" panose="020B0604020202020204" pitchFamily="34" charset="0"/>
              </a:rPr>
              <a:t>.)</a:t>
            </a: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A letter of concurrence on the SUOS (SMS level) was issued by the MPSA in November </a:t>
            </a:r>
            <a:r>
              <a:rPr lang="en-GB" altLang="en-US" sz="2000" dirty="0" smtClean="0">
                <a:latin typeface="Arial" panose="020B0604020202020204" pitchFamily="34" charset="0"/>
                <a:ea typeface="SimSun" panose="02010600030101010101" pitchFamily="2" charset="-122"/>
                <a:cs typeface="Arial" panose="020B0604020202020204" pitchFamily="34" charset="0"/>
              </a:rPr>
              <a:t>2020 and the </a:t>
            </a:r>
            <a:r>
              <a:rPr lang="en-GB" altLang="en-US" sz="2000" dirty="0">
                <a:latin typeface="Arial" panose="020B0604020202020204" pitchFamily="34" charset="0"/>
                <a:ea typeface="SimSun" panose="02010600030101010101" pitchFamily="2" charset="-122"/>
                <a:cs typeface="Arial" panose="020B0604020202020204" pitchFamily="34" charset="0"/>
              </a:rPr>
              <a:t>process to align </a:t>
            </a:r>
            <a:r>
              <a:rPr lang="en-GB" altLang="en-US" sz="2000" dirty="0" smtClean="0">
                <a:latin typeface="Arial" panose="020B0604020202020204" pitchFamily="34" charset="0"/>
                <a:ea typeface="SimSun" panose="02010600030101010101" pitchFamily="2" charset="-122"/>
                <a:cs typeface="Arial" panose="020B0604020202020204" pitchFamily="34" charset="0"/>
              </a:rPr>
              <a:t>micro-structures</a:t>
            </a:r>
            <a:r>
              <a:rPr lang="en-GB" altLang="en-US" sz="2000" dirty="0">
                <a:latin typeface="Arial" panose="020B0604020202020204" pitchFamily="34" charset="0"/>
                <a:ea typeface="SimSun" panose="02010600030101010101" pitchFamily="2" charset="-122"/>
                <a:cs typeface="Arial" panose="020B0604020202020204" pitchFamily="34" charset="0"/>
              </a:rPr>
              <a:t>, which consist of 8943 posts, from the two departments, was undertaken.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The DTT undertook the matching and placing of staff in line with Resolution 1 of 2019 for </a:t>
            </a:r>
            <a:r>
              <a:rPr lang="en-GB" altLang="en-US" sz="2000" dirty="0" smtClean="0">
                <a:latin typeface="Arial" panose="020B0604020202020204" pitchFamily="34" charset="0"/>
                <a:ea typeface="SimSun" panose="02010600030101010101" pitchFamily="2" charset="-122"/>
                <a:cs typeface="Arial" panose="020B0604020202020204" pitchFamily="34" charset="0"/>
              </a:rPr>
              <a:t>the SMS. </a:t>
            </a:r>
            <a:r>
              <a:rPr lang="en-GB" altLang="en-US" sz="2000" dirty="0">
                <a:latin typeface="Arial" panose="020B0604020202020204" pitchFamily="34" charset="0"/>
                <a:ea typeface="SimSun" panose="02010600030101010101" pitchFamily="2" charset="-122"/>
                <a:cs typeface="Arial" panose="020B0604020202020204" pitchFamily="34" charset="0"/>
              </a:rPr>
              <a:t>A total of 359 SMS members were matched and placed. </a:t>
            </a:r>
            <a:r>
              <a:rPr lang="en-GB" altLang="en-US" sz="2000" dirty="0" smtClean="0">
                <a:latin typeface="Arial" panose="020B0604020202020204" pitchFamily="34" charset="0"/>
                <a:ea typeface="SimSun" panose="02010600030101010101" pitchFamily="2" charset="-122"/>
                <a:cs typeface="Arial" panose="020B0604020202020204" pitchFamily="34" charset="0"/>
              </a:rPr>
              <a:t>17 </a:t>
            </a:r>
            <a:r>
              <a:rPr lang="en-GB" altLang="en-US" sz="2000" dirty="0">
                <a:latin typeface="Arial" panose="020B0604020202020204" pitchFamily="34" charset="0"/>
                <a:ea typeface="SimSun" panose="02010600030101010101" pitchFamily="2" charset="-122"/>
                <a:cs typeface="Arial" panose="020B0604020202020204" pitchFamily="34" charset="0"/>
              </a:rPr>
              <a:t>SMS members were declared in </a:t>
            </a:r>
            <a:r>
              <a:rPr lang="en-GB" altLang="en-US" sz="2000" dirty="0" smtClean="0">
                <a:latin typeface="Arial" panose="020B0604020202020204" pitchFamily="34" charset="0"/>
                <a:ea typeface="SimSun" panose="02010600030101010101" pitchFamily="2" charset="-122"/>
                <a:cs typeface="Arial" panose="020B0604020202020204" pitchFamily="34" charset="0"/>
              </a:rPr>
              <a:t>excess.</a:t>
            </a: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No disputes had been lodged at the SMS levels and </a:t>
            </a:r>
            <a:r>
              <a:rPr lang="en-GB" altLang="en-US" sz="2000" dirty="0" smtClean="0">
                <a:latin typeface="Arial" panose="020B0604020202020204" pitchFamily="34" charset="0"/>
                <a:ea typeface="SimSun" panose="02010600030101010101" pitchFamily="2" charset="-122"/>
                <a:cs typeface="Arial" panose="020B0604020202020204" pitchFamily="34" charset="0"/>
              </a:rPr>
              <a:t>the </a:t>
            </a:r>
            <a:r>
              <a:rPr lang="en-GB" altLang="en-US" sz="2000" dirty="0">
                <a:latin typeface="Arial" panose="020B0604020202020204" pitchFamily="34" charset="0"/>
                <a:ea typeface="SimSun" panose="02010600030101010101" pitchFamily="2" charset="-122"/>
                <a:cs typeface="Arial" panose="020B0604020202020204" pitchFamily="34" charset="0"/>
              </a:rPr>
              <a:t>matching and placing of lower level employees into microstructures was still underway.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11</a:t>
            </a:fld>
            <a:endParaRPr lang="en-ZA" b="1" dirty="0">
              <a:solidFill>
                <a:schemeClr val="bg1"/>
              </a:solidFill>
            </a:endParaRPr>
          </a:p>
        </p:txBody>
      </p:sp>
    </p:spTree>
    <p:extLst>
      <p:ext uri="{BB962C8B-B14F-4D97-AF65-F5344CB8AC3E}">
        <p14:creationId xmlns:p14="http://schemas.microsoft.com/office/powerpoint/2010/main" xmlns="" val="3685402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026" y="111738"/>
            <a:ext cx="9180000" cy="6885000"/>
          </a:xfrm>
          <a:prstGeom prst="rect">
            <a:avLst/>
          </a:prstGeom>
        </p:spPr>
      </p:pic>
      <p:sp>
        <p:nvSpPr>
          <p:cNvPr id="6" name="TextBox 5"/>
          <p:cNvSpPr txBox="1"/>
          <p:nvPr/>
        </p:nvSpPr>
        <p:spPr>
          <a:xfrm>
            <a:off x="383432" y="97468"/>
            <a:ext cx="8160470" cy="461665"/>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ENGAGEMENTS WITH AFFECTED DEPARTMENTS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323528" y="908720"/>
            <a:ext cx="8496944" cy="5093702"/>
          </a:xfrm>
          <a:prstGeom prst="rect">
            <a:avLst/>
          </a:prstGeom>
          <a:noFill/>
        </p:spPr>
        <p:txBody>
          <a:bodyPr wrap="square" rtlCol="0">
            <a:spAutoFit/>
          </a:bodyPr>
          <a:lstStyle/>
          <a:p>
            <a:pPr algn="just">
              <a:spcAft>
                <a:spcPts val="600"/>
              </a:spcAft>
              <a:tabLst>
                <a:tab pos="457200" algn="l"/>
              </a:tabLst>
            </a:pPr>
            <a:r>
              <a:rPr lang="en-GB" altLang="en-US" sz="2000" b="1" i="1" dirty="0">
                <a:latin typeface="Arial" panose="020B0604020202020204" pitchFamily="34" charset="0"/>
                <a:ea typeface="SimSun" panose="02010600030101010101" pitchFamily="2" charset="-122"/>
                <a:cs typeface="Arial" panose="020B0604020202020204" pitchFamily="34" charset="0"/>
              </a:rPr>
              <a:t>Department of Communications and Digital Technologies  </a:t>
            </a:r>
            <a:endParaRPr lang="en-GB" altLang="en-US" sz="2000" b="1" i="1"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The Department </a:t>
            </a:r>
            <a:r>
              <a:rPr lang="en-GB" altLang="en-US" sz="2000" dirty="0">
                <a:latin typeface="Arial" panose="020B0604020202020204" pitchFamily="34" charset="0"/>
                <a:ea typeface="SimSun" panose="02010600030101010101" pitchFamily="2" charset="-122"/>
                <a:cs typeface="Arial" panose="020B0604020202020204" pitchFamily="34" charset="0"/>
              </a:rPr>
              <a:t>was a merger between the Departments of Communications (</a:t>
            </a:r>
            <a:r>
              <a:rPr lang="en-GB" altLang="en-US" sz="2000" dirty="0" err="1">
                <a:latin typeface="Arial" panose="020B0604020202020204" pitchFamily="34" charset="0"/>
                <a:ea typeface="SimSun" panose="02010600030101010101" pitchFamily="2" charset="-122"/>
                <a:cs typeface="Arial" panose="020B0604020202020204" pitchFamily="34" charset="0"/>
              </a:rPr>
              <a:t>DoC</a:t>
            </a:r>
            <a:r>
              <a:rPr lang="en-GB" altLang="en-US" sz="2000" dirty="0">
                <a:latin typeface="Arial" panose="020B0604020202020204" pitchFamily="34" charset="0"/>
                <a:ea typeface="SimSun" panose="02010600030101010101" pitchFamily="2" charset="-122"/>
                <a:cs typeface="Arial" panose="020B0604020202020204" pitchFamily="34" charset="0"/>
              </a:rPr>
              <a:t>) and Telecommunication &amp; Postal Service (DTPS). </a:t>
            </a:r>
            <a:r>
              <a:rPr lang="en-GB" altLang="en-US" sz="2000" dirty="0" smtClean="0">
                <a:latin typeface="Arial" panose="020B0604020202020204" pitchFamily="34" charset="0"/>
                <a:ea typeface="SimSun" panose="02010600030101010101" pitchFamily="2" charset="-122"/>
                <a:cs typeface="Arial" panose="020B0604020202020204" pitchFamily="34" charset="0"/>
              </a:rPr>
              <a:t>[The </a:t>
            </a:r>
            <a:r>
              <a:rPr lang="en-GB" altLang="en-US" sz="2000" dirty="0">
                <a:latin typeface="Arial" panose="020B0604020202020204" pitchFamily="34" charset="0"/>
                <a:ea typeface="SimSun" panose="02010600030101010101" pitchFamily="2" charset="-122"/>
                <a:cs typeface="Arial" panose="020B0604020202020204" pitchFamily="34" charset="0"/>
              </a:rPr>
              <a:t>Government Communication and Information System (GCIS) and the Media Development and Diversity Agency (MDDA) as well as Brand SA were </a:t>
            </a:r>
            <a:r>
              <a:rPr lang="en-GB" altLang="en-US" sz="2000" dirty="0" smtClean="0">
                <a:latin typeface="Arial" panose="020B0604020202020204" pitchFamily="34" charset="0"/>
                <a:ea typeface="SimSun" panose="02010600030101010101" pitchFamily="2" charset="-122"/>
                <a:cs typeface="Arial" panose="020B0604020202020204" pitchFamily="34" charset="0"/>
              </a:rPr>
              <a:t>transferred </a:t>
            </a:r>
            <a:r>
              <a:rPr lang="en-GB" altLang="en-US" sz="2000" dirty="0">
                <a:latin typeface="Arial" panose="020B0604020202020204" pitchFamily="34" charset="0"/>
                <a:ea typeface="SimSun" panose="02010600030101010101" pitchFamily="2" charset="-122"/>
                <a:cs typeface="Arial" panose="020B0604020202020204" pitchFamily="34" charset="0"/>
              </a:rPr>
              <a:t>to The Presidency</a:t>
            </a:r>
            <a:r>
              <a:rPr lang="en-GB" altLang="en-US" sz="2000" dirty="0" smtClean="0">
                <a:latin typeface="Arial" panose="020B0604020202020204" pitchFamily="34" charset="0"/>
                <a:ea typeface="SimSun" panose="02010600030101010101" pitchFamily="2" charset="-122"/>
                <a:cs typeface="Arial" panose="020B0604020202020204" pitchFamily="34" charset="0"/>
              </a:rPr>
              <a:t>.]</a:t>
            </a: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The SUOS was approved and all the </a:t>
            </a:r>
            <a:r>
              <a:rPr lang="en-GB" altLang="en-US" sz="2000" dirty="0" err="1">
                <a:latin typeface="Arial" panose="020B0604020202020204" pitchFamily="34" charset="0"/>
                <a:ea typeface="SimSun" panose="02010600030101010101" pitchFamily="2" charset="-122"/>
                <a:cs typeface="Arial" panose="020B0604020202020204" pitchFamily="34" charset="0"/>
              </a:rPr>
              <a:t>DoC</a:t>
            </a:r>
            <a:r>
              <a:rPr lang="en-GB" altLang="en-US" sz="2000" dirty="0">
                <a:latin typeface="Arial" panose="020B0604020202020204" pitchFamily="34" charset="0"/>
                <a:ea typeface="SimSun" panose="02010600030101010101" pitchFamily="2" charset="-122"/>
                <a:cs typeface="Arial" panose="020B0604020202020204" pitchFamily="34" charset="0"/>
              </a:rPr>
              <a:t> and DTPS employees </a:t>
            </a:r>
            <a:r>
              <a:rPr lang="en-GB" altLang="en-US" sz="2000" dirty="0" smtClean="0">
                <a:latin typeface="Arial" panose="020B0604020202020204" pitchFamily="34" charset="0"/>
                <a:ea typeface="SimSun" panose="02010600030101010101" pitchFamily="2" charset="-122"/>
                <a:cs typeface="Arial" panose="020B0604020202020204" pitchFamily="34" charset="0"/>
              </a:rPr>
              <a:t>were </a:t>
            </a:r>
            <a:r>
              <a:rPr lang="en-GB" altLang="en-US" sz="2000" dirty="0">
                <a:latin typeface="Arial" panose="020B0604020202020204" pitchFamily="34" charset="0"/>
                <a:ea typeface="SimSun" panose="02010600030101010101" pitchFamily="2" charset="-122"/>
                <a:cs typeface="Arial" panose="020B0604020202020204" pitchFamily="34" charset="0"/>
              </a:rPr>
              <a:t>transferred to the DCDT with effect from 1 April </a:t>
            </a:r>
            <a:r>
              <a:rPr lang="en-GB" altLang="en-US" sz="2000" dirty="0" smtClean="0">
                <a:latin typeface="Arial" panose="020B0604020202020204" pitchFamily="34" charset="0"/>
                <a:ea typeface="SimSun" panose="02010600030101010101" pitchFamily="2" charset="-122"/>
                <a:cs typeface="Arial" panose="020B0604020202020204" pitchFamily="34" charset="0"/>
              </a:rPr>
              <a:t>2020. </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Seven </a:t>
            </a:r>
            <a:r>
              <a:rPr lang="en-GB" altLang="en-US" sz="2000" dirty="0">
                <a:latin typeface="Arial" panose="020B0604020202020204" pitchFamily="34" charset="0"/>
                <a:ea typeface="SimSun" panose="02010600030101010101" pitchFamily="2" charset="-122"/>
                <a:cs typeface="Arial" panose="020B0604020202020204" pitchFamily="34" charset="0"/>
              </a:rPr>
              <a:t>(7) employees could not be placed and remained additional to the </a:t>
            </a:r>
            <a:r>
              <a:rPr lang="en-GB" altLang="en-US" sz="2000" dirty="0" smtClean="0">
                <a:latin typeface="Arial" panose="020B0604020202020204" pitchFamily="34" charset="0"/>
                <a:ea typeface="SimSun" panose="02010600030101010101" pitchFamily="2" charset="-122"/>
                <a:cs typeface="Arial" panose="020B0604020202020204" pitchFamily="34" charset="0"/>
              </a:rPr>
              <a:t>establishment. </a:t>
            </a: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There is a process of reviewing the SUOS and it is the intention of the Department to place these employees in the reviewed organisational structure.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There </a:t>
            </a:r>
            <a:r>
              <a:rPr lang="en-GB" altLang="en-US" sz="2000" dirty="0">
                <a:latin typeface="Arial" panose="020B0604020202020204" pitchFamily="34" charset="0"/>
                <a:ea typeface="SimSun" panose="02010600030101010101" pitchFamily="2" charset="-122"/>
                <a:cs typeface="Arial" panose="020B0604020202020204" pitchFamily="34" charset="0"/>
              </a:rPr>
              <a:t>were no disputes received during the implementation of the NMOG process in the Department.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12</a:t>
            </a:fld>
            <a:endParaRPr lang="en-ZA" b="1" dirty="0">
              <a:solidFill>
                <a:schemeClr val="bg1"/>
              </a:solidFill>
            </a:endParaRPr>
          </a:p>
        </p:txBody>
      </p:sp>
    </p:spTree>
    <p:extLst>
      <p:ext uri="{BB962C8B-B14F-4D97-AF65-F5344CB8AC3E}">
        <p14:creationId xmlns:p14="http://schemas.microsoft.com/office/powerpoint/2010/main" xmlns="" val="3790856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83432" y="97468"/>
            <a:ext cx="8160470" cy="461665"/>
          </a:xfrm>
          <a:prstGeom prst="rect">
            <a:avLst/>
          </a:prstGeom>
          <a:noFill/>
        </p:spPr>
        <p:txBody>
          <a:bodyPr wrap="square" rtlCol="0">
            <a:spAutoFit/>
          </a:bodyPr>
          <a:lstStyle/>
          <a:p>
            <a:pPr algn="ctr"/>
            <a:r>
              <a:rPr lang="en-US" sz="2400" b="1" dirty="0">
                <a:solidFill>
                  <a:srgbClr val="006666"/>
                </a:solidFill>
                <a:latin typeface="Arial" panose="020B0604020202020204" pitchFamily="34" charset="0"/>
                <a:cs typeface="Arial" panose="020B0604020202020204" pitchFamily="34" charset="0"/>
              </a:rPr>
              <a:t>OBSERVATIONS BY THE PSC </a:t>
            </a:r>
            <a:endParaRPr lang="en-US" sz="2400" b="1" dirty="0" smtClean="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179512" y="903881"/>
            <a:ext cx="8640960" cy="5632311"/>
          </a:xfrm>
          <a:prstGeom prst="rect">
            <a:avLst/>
          </a:prstGeom>
          <a:noFill/>
        </p:spPr>
        <p:txBody>
          <a:bodyPr wrap="square" rtlCol="0">
            <a:spAutoFit/>
          </a:bodyPr>
          <a:lstStyle/>
          <a:p>
            <a:pPr algn="just">
              <a:spcAft>
                <a:spcPts val="600"/>
              </a:spcAft>
              <a:tabLst>
                <a:tab pos="457200" algn="l"/>
              </a:tabLst>
            </a:pPr>
            <a:r>
              <a:rPr lang="en-US" altLang="en-US" sz="2000" b="1" i="1" dirty="0">
                <a:latin typeface="Arial" panose="020B0604020202020204" pitchFamily="34" charset="0"/>
                <a:ea typeface="SimSun" panose="02010600030101010101" pitchFamily="2" charset="-122"/>
                <a:cs typeface="Arial" panose="020B0604020202020204" pitchFamily="34" charset="0"/>
              </a:rPr>
              <a:t>Coordination</a:t>
            </a:r>
            <a:endParaRPr lang="en-US" altLang="en-US" sz="2000" b="1" i="1"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US" altLang="en-US" sz="2000" dirty="0" smtClean="0">
                <a:latin typeface="Arial" panose="020B0604020202020204" pitchFamily="34" charset="0"/>
                <a:ea typeface="SimSun" panose="02010600030101010101" pitchFamily="2" charset="-122"/>
                <a:cs typeface="Arial" panose="020B0604020202020204" pitchFamily="34" charset="0"/>
              </a:rPr>
              <a:t>The </a:t>
            </a:r>
            <a:r>
              <a:rPr lang="en-GB" altLang="en-US" sz="2000" dirty="0" smtClean="0">
                <a:latin typeface="Arial" panose="020B0604020202020204" pitchFamily="34" charset="0"/>
                <a:ea typeface="SimSun" panose="02010600030101010101" pitchFamily="2" charset="-122"/>
                <a:cs typeface="Arial" panose="020B0604020202020204" pitchFamily="34" charset="0"/>
              </a:rPr>
              <a:t>structures that were </a:t>
            </a:r>
            <a:r>
              <a:rPr lang="en-GB" altLang="en-US" sz="2000" dirty="0">
                <a:latin typeface="Arial" panose="020B0604020202020204" pitchFamily="34" charset="0"/>
                <a:ea typeface="SimSun" panose="02010600030101010101" pitchFamily="2" charset="-122"/>
                <a:cs typeface="Arial" panose="020B0604020202020204" pitchFamily="34" charset="0"/>
              </a:rPr>
              <a:t>set up at the very beginning </a:t>
            </a:r>
            <a:r>
              <a:rPr lang="en-GB" altLang="en-US" sz="2000" dirty="0" smtClean="0">
                <a:latin typeface="Arial" panose="020B0604020202020204" pitchFamily="34" charset="0"/>
                <a:ea typeface="SimSun" panose="02010600030101010101" pitchFamily="2" charset="-122"/>
                <a:cs typeface="Arial" panose="020B0604020202020204" pitchFamily="34" charset="0"/>
              </a:rPr>
              <a:t>ensured </a:t>
            </a:r>
            <a:r>
              <a:rPr lang="en-GB" altLang="en-US" sz="2000" dirty="0">
                <a:latin typeface="Arial" panose="020B0604020202020204" pitchFamily="34" charset="0"/>
                <a:ea typeface="SimSun" panose="02010600030101010101" pitchFamily="2" charset="-122"/>
                <a:cs typeface="Arial" panose="020B0604020202020204" pitchFamily="34" charset="0"/>
              </a:rPr>
              <a:t>that there was good coordination within departments and amongst the departments, DPSA and the bargaining council.</a:t>
            </a:r>
            <a:r>
              <a:rPr lang="en-US" altLang="en-US" sz="2000" dirty="0" smtClean="0">
                <a:latin typeface="Arial" panose="020B0604020202020204" pitchFamily="34" charset="0"/>
                <a:ea typeface="SimSun" panose="02010600030101010101" pitchFamily="2" charset="-122"/>
                <a:cs typeface="Arial" panose="020B0604020202020204" pitchFamily="34" charset="0"/>
              </a:rPr>
              <a:t> </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Although DPSA did </a:t>
            </a:r>
            <a:r>
              <a:rPr lang="en-GB" altLang="en-US" sz="2000" dirty="0">
                <a:latin typeface="Arial" panose="020B0604020202020204" pitchFamily="34" charset="0"/>
                <a:ea typeface="SimSun" panose="02010600030101010101" pitchFamily="2" charset="-122"/>
                <a:cs typeface="Arial" panose="020B0604020202020204" pitchFamily="34" charset="0"/>
              </a:rPr>
              <a:t>note certain weaknesses in terms of meeting attendance and some structures working in silos, </a:t>
            </a:r>
            <a:r>
              <a:rPr lang="en-GB" altLang="en-US" sz="2000" dirty="0" smtClean="0">
                <a:latin typeface="Arial" panose="020B0604020202020204" pitchFamily="34" charset="0"/>
                <a:ea typeface="SimSun" panose="02010600030101010101" pitchFamily="2" charset="-122"/>
                <a:cs typeface="Arial" panose="020B0604020202020204" pitchFamily="34" charset="0"/>
              </a:rPr>
              <a:t>the </a:t>
            </a:r>
            <a:r>
              <a:rPr lang="en-GB" altLang="en-US" sz="2000" dirty="0">
                <a:latin typeface="Arial" panose="020B0604020202020204" pitchFamily="34" charset="0"/>
                <a:ea typeface="SimSun" panose="02010600030101010101" pitchFamily="2" charset="-122"/>
                <a:cs typeface="Arial" panose="020B0604020202020204" pitchFamily="34" charset="0"/>
              </a:rPr>
              <a:t>process  proceeded smoothly and </a:t>
            </a:r>
            <a:r>
              <a:rPr lang="en-GB" altLang="en-US" sz="2000" dirty="0" smtClean="0">
                <a:latin typeface="Arial" panose="020B0604020202020204" pitchFamily="34" charset="0"/>
                <a:ea typeface="SimSun" panose="02010600030101010101" pitchFamily="2" charset="-122"/>
                <a:cs typeface="Arial" panose="020B0604020202020204" pitchFamily="34" charset="0"/>
              </a:rPr>
              <a:t>all </a:t>
            </a:r>
            <a:r>
              <a:rPr lang="en-GB" altLang="en-US" sz="2000" dirty="0">
                <a:latin typeface="Arial" panose="020B0604020202020204" pitchFamily="34" charset="0"/>
                <a:ea typeface="SimSun" panose="02010600030101010101" pitchFamily="2" charset="-122"/>
                <a:cs typeface="Arial" panose="020B0604020202020204" pitchFamily="34" charset="0"/>
              </a:rPr>
              <a:t>departments successfully managed </a:t>
            </a:r>
            <a:r>
              <a:rPr lang="en-GB" altLang="en-US" sz="2000" dirty="0" smtClean="0">
                <a:latin typeface="Arial" panose="020B0604020202020204" pitchFamily="34" charset="0"/>
                <a:ea typeface="SimSun" panose="02010600030101010101" pitchFamily="2" charset="-122"/>
                <a:cs typeface="Arial" panose="020B0604020202020204" pitchFamily="34" charset="0"/>
              </a:rPr>
              <a:t>to reconfigure their structures</a:t>
            </a:r>
            <a:r>
              <a:rPr lang="en-GB" altLang="en-US" sz="2000" dirty="0">
                <a:latin typeface="Arial" panose="020B0604020202020204" pitchFamily="34" charset="0"/>
                <a:ea typeface="SimSun" panose="02010600030101010101" pitchFamily="2" charset="-122"/>
                <a:cs typeface="Arial" panose="020B0604020202020204" pitchFamily="34" charset="0"/>
              </a:rPr>
              <a:t>, </a:t>
            </a:r>
            <a:r>
              <a:rPr lang="en-GB" altLang="en-US" sz="2000" dirty="0" smtClean="0">
                <a:latin typeface="Arial" panose="020B0604020202020204" pitchFamily="34" charset="0"/>
                <a:ea typeface="SimSun" panose="02010600030101010101" pitchFamily="2" charset="-122"/>
                <a:cs typeface="Arial" panose="020B0604020202020204" pitchFamily="34" charset="0"/>
              </a:rPr>
              <a:t>to realign budgets and to </a:t>
            </a:r>
            <a:r>
              <a:rPr lang="en-GB" altLang="en-US" sz="2000" dirty="0">
                <a:latin typeface="Arial" panose="020B0604020202020204" pitchFamily="34" charset="0"/>
                <a:ea typeface="SimSun" panose="02010600030101010101" pitchFamily="2" charset="-122"/>
                <a:cs typeface="Arial" panose="020B0604020202020204" pitchFamily="34" charset="0"/>
              </a:rPr>
              <a:t>get the necessary approvals from MPSA and National Treasury within a period of ten months.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An </a:t>
            </a:r>
            <a:r>
              <a:rPr lang="en-GB" altLang="en-US" sz="2000" dirty="0">
                <a:latin typeface="Arial" panose="020B0604020202020204" pitchFamily="34" charset="0"/>
                <a:ea typeface="SimSun" panose="02010600030101010101" pitchFamily="2" charset="-122"/>
                <a:cs typeface="Arial" panose="020B0604020202020204" pitchFamily="34" charset="0"/>
              </a:rPr>
              <a:t>NMOG Communication Strategy that was developed and an interdepartmental communications steering committee representing communicators </a:t>
            </a:r>
            <a:r>
              <a:rPr lang="en-GB" altLang="en-US" sz="2000" dirty="0" smtClean="0">
                <a:latin typeface="Arial" panose="020B0604020202020204" pitchFamily="34" charset="0"/>
                <a:ea typeface="SimSun" panose="02010600030101010101" pitchFamily="2" charset="-122"/>
                <a:cs typeface="Arial" panose="020B0604020202020204" pitchFamily="34" charset="0"/>
              </a:rPr>
              <a:t>from all </a:t>
            </a:r>
            <a:r>
              <a:rPr lang="en-GB" altLang="en-US" sz="2000" dirty="0">
                <a:latin typeface="Arial" panose="020B0604020202020204" pitchFamily="34" charset="0"/>
                <a:ea typeface="SimSun" panose="02010600030101010101" pitchFamily="2" charset="-122"/>
                <a:cs typeface="Arial" panose="020B0604020202020204" pitchFamily="34" charset="0"/>
              </a:rPr>
              <a:t>affected departments was established to drive the strategy and action plan.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Feedback </a:t>
            </a:r>
            <a:r>
              <a:rPr lang="en-GB" altLang="en-US" sz="2000" dirty="0">
                <a:latin typeface="Arial" panose="020B0604020202020204" pitchFamily="34" charset="0"/>
                <a:ea typeface="SimSun" panose="02010600030101010101" pitchFamily="2" charset="-122"/>
                <a:cs typeface="Arial" panose="020B0604020202020204" pitchFamily="34" charset="0"/>
              </a:rPr>
              <a:t>from individual departments suggests that there was good communication with DPSA and the structures set up to implement NMOG. </a:t>
            </a:r>
            <a:r>
              <a:rPr lang="en-US" altLang="en-US" sz="2000" dirty="0" smtClean="0">
                <a:latin typeface="Arial" panose="020B0604020202020204" pitchFamily="34" charset="0"/>
                <a:ea typeface="SimSun" panose="02010600030101010101" pitchFamily="2" charset="-122"/>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13</a:t>
            </a:fld>
            <a:endParaRPr lang="en-ZA" b="1" dirty="0">
              <a:solidFill>
                <a:schemeClr val="bg1"/>
              </a:solidFill>
            </a:endParaRPr>
          </a:p>
        </p:txBody>
      </p:sp>
    </p:spTree>
    <p:extLst>
      <p:ext uri="{BB962C8B-B14F-4D97-AF65-F5344CB8AC3E}">
        <p14:creationId xmlns:p14="http://schemas.microsoft.com/office/powerpoint/2010/main" xmlns="" val="4251974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83432" y="97468"/>
            <a:ext cx="8160470" cy="461665"/>
          </a:xfrm>
          <a:prstGeom prst="rect">
            <a:avLst/>
          </a:prstGeom>
          <a:noFill/>
        </p:spPr>
        <p:txBody>
          <a:bodyPr wrap="square" rtlCol="0">
            <a:spAutoFit/>
          </a:bodyPr>
          <a:lstStyle/>
          <a:p>
            <a:pPr algn="ctr"/>
            <a:r>
              <a:rPr lang="en-US" sz="2400" b="1" dirty="0">
                <a:solidFill>
                  <a:srgbClr val="006666"/>
                </a:solidFill>
                <a:latin typeface="Arial" panose="020B0604020202020204" pitchFamily="34" charset="0"/>
                <a:cs typeface="Arial" panose="020B0604020202020204" pitchFamily="34" charset="0"/>
              </a:rPr>
              <a:t>OBSERVATIONS BY THE </a:t>
            </a:r>
            <a:r>
              <a:rPr lang="en-US" sz="2400" b="1" dirty="0" smtClean="0">
                <a:solidFill>
                  <a:srgbClr val="006666"/>
                </a:solidFill>
                <a:latin typeface="Arial" panose="020B0604020202020204" pitchFamily="34" charset="0"/>
                <a:cs typeface="Arial" panose="020B0604020202020204" pitchFamily="34" charset="0"/>
              </a:rPr>
              <a:t>PSC cont.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323528" y="903881"/>
            <a:ext cx="8496944" cy="5478423"/>
          </a:xfrm>
          <a:prstGeom prst="rect">
            <a:avLst/>
          </a:prstGeom>
          <a:noFill/>
        </p:spPr>
        <p:txBody>
          <a:bodyPr wrap="square" rtlCol="0">
            <a:spAutoFit/>
          </a:bodyPr>
          <a:lstStyle/>
          <a:p>
            <a:pPr algn="just">
              <a:spcAft>
                <a:spcPts val="600"/>
              </a:spcAft>
              <a:tabLst>
                <a:tab pos="457200" algn="l"/>
              </a:tabLst>
            </a:pPr>
            <a:r>
              <a:rPr lang="en-GB" altLang="en-US" sz="2000" b="1" i="1" dirty="0" smtClean="0">
                <a:latin typeface="Arial" panose="020B0604020202020204" pitchFamily="34" charset="0"/>
                <a:ea typeface="SimSun" panose="02010600030101010101" pitchFamily="2" charset="-122"/>
                <a:cs typeface="Arial" panose="020B0604020202020204" pitchFamily="34" charset="0"/>
              </a:rPr>
              <a:t>Agreeing on selection criteria in advance, </a:t>
            </a:r>
            <a:r>
              <a:rPr lang="en-GB" altLang="en-US" sz="2000" b="1" i="1" dirty="0">
                <a:latin typeface="Arial" panose="020B0604020202020204" pitchFamily="34" charset="0"/>
                <a:ea typeface="SimSun" panose="02010600030101010101" pitchFamily="2" charset="-122"/>
                <a:cs typeface="Arial" panose="020B0604020202020204" pitchFamily="34" charset="0"/>
              </a:rPr>
              <a:t>consultation and transparency </a:t>
            </a:r>
            <a:endParaRPr lang="en-GB" altLang="en-US" sz="2000" b="1" i="1"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Agreeing on a set of criteria in advance with all the parties involved was a good practice in as far as the arrangements for staff transfers are concerned</a:t>
            </a:r>
            <a:r>
              <a:rPr lang="en-GB" altLang="en-US" sz="2000" dirty="0" smtClean="0">
                <a:latin typeface="Arial" panose="020B0604020202020204" pitchFamily="34" charset="0"/>
                <a:ea typeface="SimSun" panose="02010600030101010101" pitchFamily="2" charset="-122"/>
                <a:cs typeface="Arial" panose="020B0604020202020204" pitchFamily="34" charset="0"/>
              </a:rPr>
              <a:t>.</a:t>
            </a:r>
            <a:r>
              <a:rPr lang="en-US" altLang="en-US" sz="2000" dirty="0" smtClean="0">
                <a:latin typeface="Arial" panose="020B0604020202020204" pitchFamily="34" charset="0"/>
                <a:ea typeface="SimSun" panose="02010600030101010101" pitchFamily="2" charset="-122"/>
                <a:cs typeface="Arial" panose="020B0604020202020204" pitchFamily="34" charset="0"/>
              </a:rPr>
              <a:t> </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All </a:t>
            </a:r>
            <a:r>
              <a:rPr lang="en-GB" altLang="en-US" sz="2000" dirty="0">
                <a:latin typeface="Arial" panose="020B0604020202020204" pitchFamily="34" charset="0"/>
                <a:ea typeface="SimSun" panose="02010600030101010101" pitchFamily="2" charset="-122"/>
                <a:cs typeface="Arial" panose="020B0604020202020204" pitchFamily="34" charset="0"/>
              </a:rPr>
              <a:t>departments that responded to the </a:t>
            </a:r>
            <a:r>
              <a:rPr lang="en-GB" altLang="en-US" sz="2000" dirty="0" smtClean="0">
                <a:latin typeface="Arial" panose="020B0604020202020204" pitchFamily="34" charset="0"/>
                <a:ea typeface="SimSun" panose="02010600030101010101" pitchFamily="2" charset="-122"/>
                <a:cs typeface="Arial" panose="020B0604020202020204" pitchFamily="34" charset="0"/>
              </a:rPr>
              <a:t>PSC’s </a:t>
            </a:r>
            <a:r>
              <a:rPr lang="en-GB" altLang="en-US" sz="2000" dirty="0">
                <a:latin typeface="Arial" panose="020B0604020202020204" pitchFamily="34" charset="0"/>
                <a:ea typeface="SimSun" panose="02010600030101010101" pitchFamily="2" charset="-122"/>
                <a:cs typeface="Arial" panose="020B0604020202020204" pitchFamily="34" charset="0"/>
              </a:rPr>
              <a:t>enquiry did have staff that could not be placed and have been declared </a:t>
            </a:r>
            <a:r>
              <a:rPr lang="en-GB" altLang="en-US" sz="2000" dirty="0" smtClean="0">
                <a:latin typeface="Arial" panose="020B0604020202020204" pitchFamily="34" charset="0"/>
                <a:ea typeface="SimSun" panose="02010600030101010101" pitchFamily="2" charset="-122"/>
                <a:cs typeface="Arial" panose="020B0604020202020204" pitchFamily="34" charset="0"/>
              </a:rPr>
              <a:t>in excess and </a:t>
            </a:r>
            <a:r>
              <a:rPr lang="en-GB" altLang="en-US" sz="2000" dirty="0">
                <a:latin typeface="Arial" panose="020B0604020202020204" pitchFamily="34" charset="0"/>
                <a:ea typeface="SimSun" panose="02010600030101010101" pitchFamily="2" charset="-122"/>
                <a:cs typeface="Arial" panose="020B0604020202020204" pitchFamily="34" charset="0"/>
              </a:rPr>
              <a:t>placed additional to the </a:t>
            </a:r>
            <a:r>
              <a:rPr lang="en-GB" altLang="en-US" sz="2000" dirty="0" smtClean="0">
                <a:latin typeface="Arial" panose="020B0604020202020204" pitchFamily="34" charset="0"/>
                <a:ea typeface="SimSun" panose="02010600030101010101" pitchFamily="2" charset="-122"/>
                <a:cs typeface="Arial" panose="020B0604020202020204" pitchFamily="34" charset="0"/>
              </a:rPr>
              <a:t>establishments. </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Processes are in place to deal with their placement within in the departments and/or other departments in the Public Service.</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It </a:t>
            </a:r>
            <a:r>
              <a:rPr lang="en-GB" altLang="en-US" sz="2000" dirty="0">
                <a:latin typeface="Arial" panose="020B0604020202020204" pitchFamily="34" charset="0"/>
                <a:ea typeface="SimSun" panose="02010600030101010101" pitchFamily="2" charset="-122"/>
                <a:cs typeface="Arial" panose="020B0604020202020204" pitchFamily="34" charset="0"/>
              </a:rPr>
              <a:t>is </a:t>
            </a:r>
            <a:r>
              <a:rPr lang="en-GB" altLang="en-US" sz="2000" dirty="0" smtClean="0">
                <a:latin typeface="Arial" panose="020B0604020202020204" pitchFamily="34" charset="0"/>
                <a:ea typeface="SimSun" panose="02010600030101010101" pitchFamily="2" charset="-122"/>
                <a:cs typeface="Arial" panose="020B0604020202020204" pitchFamily="34" charset="0"/>
              </a:rPr>
              <a:t>remarkable that </a:t>
            </a:r>
            <a:r>
              <a:rPr lang="en-GB" altLang="en-US" sz="2000" dirty="0">
                <a:latin typeface="Arial" panose="020B0604020202020204" pitchFamily="34" charset="0"/>
                <a:ea typeface="SimSun" panose="02010600030101010101" pitchFamily="2" charset="-122"/>
                <a:cs typeface="Arial" panose="020B0604020202020204" pitchFamily="34" charset="0"/>
              </a:rPr>
              <a:t>none of the departments have had to deal with </a:t>
            </a:r>
            <a:r>
              <a:rPr lang="en-GB" altLang="en-US" sz="2000" dirty="0" smtClean="0">
                <a:latin typeface="Arial" panose="020B0604020202020204" pitchFamily="34" charset="0"/>
                <a:ea typeface="SimSun" panose="02010600030101010101" pitchFamily="2" charset="-122"/>
                <a:cs typeface="Arial" panose="020B0604020202020204" pitchFamily="34" charset="0"/>
              </a:rPr>
              <a:t>formal grievances </a:t>
            </a:r>
            <a:r>
              <a:rPr lang="en-GB" altLang="en-US" sz="2000" dirty="0">
                <a:latin typeface="Arial" panose="020B0604020202020204" pitchFamily="34" charset="0"/>
                <a:ea typeface="SimSun" panose="02010600030101010101" pitchFamily="2" charset="-122"/>
                <a:cs typeface="Arial" panose="020B0604020202020204" pitchFamily="34" charset="0"/>
              </a:rPr>
              <a:t>from </a:t>
            </a:r>
            <a:r>
              <a:rPr lang="en-GB" altLang="en-US" sz="2000" dirty="0" smtClean="0">
                <a:latin typeface="Arial" panose="020B0604020202020204" pitchFamily="34" charset="0"/>
                <a:ea typeface="SimSun" panose="02010600030101010101" pitchFamily="2" charset="-122"/>
                <a:cs typeface="Arial" panose="020B0604020202020204" pitchFamily="34" charset="0"/>
              </a:rPr>
              <a:t>affected </a:t>
            </a:r>
            <a:r>
              <a:rPr lang="en-GB" altLang="en-US" sz="2000" dirty="0">
                <a:latin typeface="Arial" panose="020B0604020202020204" pitchFamily="34" charset="0"/>
                <a:ea typeface="SimSun" panose="02010600030101010101" pitchFamily="2" charset="-122"/>
                <a:cs typeface="Arial" panose="020B0604020202020204" pitchFamily="34" charset="0"/>
              </a:rPr>
              <a:t>employees and organised labour</a:t>
            </a:r>
            <a:r>
              <a:rPr lang="en-GB" altLang="en-US" sz="2000" dirty="0" smtClean="0">
                <a:latin typeface="Arial" panose="020B0604020202020204" pitchFamily="34" charset="0"/>
                <a:ea typeface="SimSun" panose="02010600030101010101" pitchFamily="2" charset="-122"/>
                <a:cs typeface="Arial" panose="020B0604020202020204" pitchFamily="34" charset="0"/>
              </a:rPr>
              <a:t>.</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This </a:t>
            </a:r>
            <a:r>
              <a:rPr lang="en-GB" altLang="en-US" sz="2000" dirty="0">
                <a:latin typeface="Arial" panose="020B0604020202020204" pitchFamily="34" charset="0"/>
                <a:ea typeface="SimSun" panose="02010600030101010101" pitchFamily="2" charset="-122"/>
                <a:cs typeface="Arial" panose="020B0604020202020204" pitchFamily="34" charset="0"/>
              </a:rPr>
              <a:t>can only be as a result of the open and transparent process </a:t>
            </a:r>
            <a:r>
              <a:rPr lang="en-GB" altLang="en-US" sz="2000" dirty="0" smtClean="0">
                <a:latin typeface="Arial" panose="020B0604020202020204" pitchFamily="34" charset="0"/>
                <a:ea typeface="SimSun" panose="02010600030101010101" pitchFamily="2" charset="-122"/>
                <a:cs typeface="Arial" panose="020B0604020202020204" pitchFamily="34" charset="0"/>
              </a:rPr>
              <a:t>and principles put </a:t>
            </a:r>
            <a:r>
              <a:rPr lang="en-GB" altLang="en-US" sz="2000" dirty="0">
                <a:latin typeface="Arial" panose="020B0604020202020204" pitchFamily="34" charset="0"/>
                <a:ea typeface="SimSun" panose="02010600030101010101" pitchFamily="2" charset="-122"/>
                <a:cs typeface="Arial" panose="020B0604020202020204" pitchFamily="34" charset="0"/>
              </a:rPr>
              <a:t>in place and clear criteria that </a:t>
            </a:r>
            <a:r>
              <a:rPr lang="en-GB" altLang="en-US" sz="2000" dirty="0" smtClean="0">
                <a:latin typeface="Arial" panose="020B0604020202020204" pitchFamily="34" charset="0"/>
                <a:ea typeface="SimSun" panose="02010600030101010101" pitchFamily="2" charset="-122"/>
                <a:cs typeface="Arial" panose="020B0604020202020204" pitchFamily="34" charset="0"/>
              </a:rPr>
              <a:t>were be </a:t>
            </a:r>
            <a:r>
              <a:rPr lang="en-GB" altLang="en-US" sz="2000" dirty="0">
                <a:latin typeface="Arial" panose="020B0604020202020204" pitchFamily="34" charset="0"/>
                <a:ea typeface="SimSun" panose="02010600030101010101" pitchFamily="2" charset="-122"/>
                <a:cs typeface="Arial" panose="020B0604020202020204" pitchFamily="34" charset="0"/>
              </a:rPr>
              <a:t>followed in the </a:t>
            </a:r>
            <a:r>
              <a:rPr lang="en-GB" altLang="en-US" sz="2000" dirty="0" smtClean="0">
                <a:latin typeface="Arial" panose="020B0604020202020204" pitchFamily="34" charset="0"/>
                <a:ea typeface="SimSun" panose="02010600030101010101" pitchFamily="2" charset="-122"/>
                <a:cs typeface="Arial" panose="020B0604020202020204" pitchFamily="34" charset="0"/>
              </a:rPr>
              <a:t>process.</a:t>
            </a:r>
            <a:endParaRPr lang="en-ZA" altLang="en-US" sz="2000" dirty="0">
              <a:latin typeface="Arial" panose="020B0604020202020204" pitchFamily="34" charset="0"/>
              <a:ea typeface="SimSun" panose="02010600030101010101" pitchFamily="2" charset="-122"/>
              <a:cs typeface="Arial" panose="020B0604020202020204" pitchFamily="34" charset="0"/>
            </a:endParaRPr>
          </a:p>
          <a:p>
            <a:pPr algn="just">
              <a:spcAft>
                <a:spcPts val="600"/>
              </a:spcAft>
              <a:tabLst>
                <a:tab pos="457200" algn="l"/>
              </a:tabLst>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14</a:t>
            </a:fld>
            <a:endParaRPr lang="en-ZA" b="1" dirty="0">
              <a:solidFill>
                <a:schemeClr val="bg1"/>
              </a:solidFill>
            </a:endParaRPr>
          </a:p>
        </p:txBody>
      </p:sp>
    </p:spTree>
    <p:extLst>
      <p:ext uri="{BB962C8B-B14F-4D97-AF65-F5344CB8AC3E}">
        <p14:creationId xmlns:p14="http://schemas.microsoft.com/office/powerpoint/2010/main" xmlns="" val="1687530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83432" y="97468"/>
            <a:ext cx="8160470" cy="461665"/>
          </a:xfrm>
          <a:prstGeom prst="rect">
            <a:avLst/>
          </a:prstGeom>
          <a:noFill/>
        </p:spPr>
        <p:txBody>
          <a:bodyPr wrap="square" rtlCol="0">
            <a:spAutoFit/>
          </a:bodyPr>
          <a:lstStyle/>
          <a:p>
            <a:pPr algn="ctr"/>
            <a:r>
              <a:rPr lang="en-US" sz="2400" b="1" dirty="0">
                <a:solidFill>
                  <a:srgbClr val="006666"/>
                </a:solidFill>
                <a:latin typeface="Arial" panose="020B0604020202020204" pitchFamily="34" charset="0"/>
                <a:cs typeface="Arial" panose="020B0604020202020204" pitchFamily="34" charset="0"/>
              </a:rPr>
              <a:t>OBSERVATIONS BY THE PSC </a:t>
            </a:r>
            <a:r>
              <a:rPr lang="en-US" sz="2400" b="1" dirty="0" smtClean="0">
                <a:solidFill>
                  <a:srgbClr val="006666"/>
                </a:solidFill>
                <a:latin typeface="Arial" panose="020B0604020202020204" pitchFamily="34" charset="0"/>
                <a:cs typeface="Arial" panose="020B0604020202020204" pitchFamily="34" charset="0"/>
              </a:rPr>
              <a:t>cont.</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323528" y="903881"/>
            <a:ext cx="8496944" cy="5324535"/>
          </a:xfrm>
          <a:prstGeom prst="rect">
            <a:avLst/>
          </a:prstGeom>
          <a:noFill/>
        </p:spPr>
        <p:txBody>
          <a:bodyPr wrap="square" rtlCol="0">
            <a:spAutoFit/>
          </a:bodyPr>
          <a:lstStyle/>
          <a:p>
            <a:pPr algn="just">
              <a:spcAft>
                <a:spcPts val="600"/>
              </a:spcAft>
              <a:tabLst>
                <a:tab pos="457200" algn="l"/>
              </a:tabLst>
            </a:pPr>
            <a:r>
              <a:rPr lang="en-GB" altLang="en-US" sz="2000" b="1" i="1" dirty="0">
                <a:latin typeface="Arial" panose="020B0604020202020204" pitchFamily="34" charset="0"/>
                <a:ea typeface="SimSun" panose="02010600030101010101" pitchFamily="2" charset="-122"/>
                <a:cs typeface="Arial" panose="020B0604020202020204" pitchFamily="34" charset="0"/>
              </a:rPr>
              <a:t>Lack of timeframes to place excess employees </a:t>
            </a:r>
            <a:endParaRPr lang="en-GB" altLang="en-US" sz="2000" b="1" i="1"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DPSA issued </a:t>
            </a:r>
            <a:r>
              <a:rPr lang="en-GB" altLang="en-US" sz="2000" dirty="0">
                <a:latin typeface="Arial" panose="020B0604020202020204" pitchFamily="34" charset="0"/>
                <a:ea typeface="SimSun" panose="02010600030101010101" pitchFamily="2" charset="-122"/>
                <a:cs typeface="Arial" panose="020B0604020202020204" pitchFamily="34" charset="0"/>
              </a:rPr>
              <a:t>a Circular to all departments outlining a process to be followed when filling vacancies so that, where possible, employees in the excess list can be placed in those posts.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For </a:t>
            </a:r>
            <a:r>
              <a:rPr lang="en-GB" altLang="en-US" sz="2000" dirty="0">
                <a:latin typeface="Arial" panose="020B0604020202020204" pitchFamily="34" charset="0"/>
                <a:ea typeface="SimSun" panose="02010600030101010101" pitchFamily="2" charset="-122"/>
                <a:cs typeface="Arial" panose="020B0604020202020204" pitchFamily="34" charset="0"/>
              </a:rPr>
              <a:t>departments that were affected by the NMOG process, they should first consider the </a:t>
            </a:r>
            <a:r>
              <a:rPr lang="en-GB" altLang="en-US" sz="2000" dirty="0" smtClean="0">
                <a:latin typeface="Arial" panose="020B0604020202020204" pitchFamily="34" charset="0"/>
                <a:ea typeface="SimSun" panose="02010600030101010101" pitchFamily="2" charset="-122"/>
                <a:cs typeface="Arial" panose="020B0604020202020204" pitchFamily="34" charset="0"/>
              </a:rPr>
              <a:t>excess </a:t>
            </a:r>
            <a:r>
              <a:rPr lang="en-GB" altLang="en-US" sz="2000" dirty="0">
                <a:latin typeface="Arial" panose="020B0604020202020204" pitchFamily="34" charset="0"/>
                <a:ea typeface="SimSun" panose="02010600030101010101" pitchFamily="2" charset="-122"/>
                <a:cs typeface="Arial" panose="020B0604020202020204" pitchFamily="34" charset="0"/>
              </a:rPr>
              <a:t>list before </a:t>
            </a:r>
            <a:r>
              <a:rPr lang="en-GB" altLang="en-US" sz="2000" dirty="0" smtClean="0">
                <a:latin typeface="Arial" panose="020B0604020202020204" pitchFamily="34" charset="0"/>
                <a:ea typeface="SimSun" panose="02010600030101010101" pitchFamily="2" charset="-122"/>
                <a:cs typeface="Arial" panose="020B0604020202020204" pitchFamily="34" charset="0"/>
              </a:rPr>
              <a:t>advertising </a:t>
            </a:r>
            <a:r>
              <a:rPr lang="en-GB" altLang="en-US" sz="2000" dirty="0">
                <a:latin typeface="Arial" panose="020B0604020202020204" pitchFamily="34" charset="0"/>
                <a:ea typeface="SimSun" panose="02010600030101010101" pitchFamily="2" charset="-122"/>
                <a:cs typeface="Arial" panose="020B0604020202020204" pitchFamily="34" charset="0"/>
              </a:rPr>
              <a:t>any post, whilst other departments were encouraged to </a:t>
            </a:r>
            <a:r>
              <a:rPr lang="en-GB" altLang="en-US" sz="2000" dirty="0" smtClean="0">
                <a:latin typeface="Arial" panose="020B0604020202020204" pitchFamily="34" charset="0"/>
                <a:ea typeface="SimSun" panose="02010600030101010101" pitchFamily="2" charset="-122"/>
                <a:cs typeface="Arial" panose="020B0604020202020204" pitchFamily="34" charset="0"/>
              </a:rPr>
              <a:t>consider the list when filling vacancies.</a:t>
            </a: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The concern </a:t>
            </a:r>
            <a:r>
              <a:rPr lang="en-GB" altLang="en-US" sz="2000" dirty="0" smtClean="0">
                <a:latin typeface="Arial" panose="020B0604020202020204" pitchFamily="34" charset="0"/>
                <a:ea typeface="SimSun" panose="02010600030101010101" pitchFamily="2" charset="-122"/>
                <a:cs typeface="Arial" panose="020B0604020202020204" pitchFamily="34" charset="0"/>
              </a:rPr>
              <a:t>of the PSC with </a:t>
            </a:r>
            <a:r>
              <a:rPr lang="en-GB" altLang="en-US" sz="2000" dirty="0">
                <a:latin typeface="Arial" panose="020B0604020202020204" pitchFamily="34" charset="0"/>
                <a:ea typeface="SimSun" panose="02010600030101010101" pitchFamily="2" charset="-122"/>
                <a:cs typeface="Arial" panose="020B0604020202020204" pitchFamily="34" charset="0"/>
              </a:rPr>
              <a:t>the Circular is the fact that no timeframes are set to ensure that people do not permanently stay on the </a:t>
            </a:r>
            <a:r>
              <a:rPr lang="en-GB" altLang="en-US" sz="2000" dirty="0" smtClean="0">
                <a:latin typeface="Arial" panose="020B0604020202020204" pitchFamily="34" charset="0"/>
                <a:ea typeface="SimSun" panose="02010600030101010101" pitchFamily="2" charset="-122"/>
                <a:cs typeface="Arial" panose="020B0604020202020204" pitchFamily="34" charset="0"/>
              </a:rPr>
              <a:t>excess </a:t>
            </a:r>
            <a:r>
              <a:rPr lang="en-GB" altLang="en-US" sz="2000" dirty="0">
                <a:latin typeface="Arial" panose="020B0604020202020204" pitchFamily="34" charset="0"/>
                <a:ea typeface="SimSun" panose="02010600030101010101" pitchFamily="2" charset="-122"/>
                <a:cs typeface="Arial" panose="020B0604020202020204" pitchFamily="34" charset="0"/>
              </a:rPr>
              <a:t>list</a:t>
            </a:r>
            <a:r>
              <a:rPr lang="en-GB" altLang="en-US" sz="2000" dirty="0" smtClean="0">
                <a:latin typeface="Arial" panose="020B0604020202020204" pitchFamily="34" charset="0"/>
                <a:ea typeface="SimSun" panose="02010600030101010101" pitchFamily="2" charset="-122"/>
                <a:cs typeface="Arial" panose="020B0604020202020204" pitchFamily="34" charset="0"/>
              </a:rPr>
              <a:t>.</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This </a:t>
            </a:r>
            <a:r>
              <a:rPr lang="en-GB" altLang="en-US" sz="2000" dirty="0">
                <a:latin typeface="Arial" panose="020B0604020202020204" pitchFamily="34" charset="0"/>
                <a:ea typeface="SimSun" panose="02010600030101010101" pitchFamily="2" charset="-122"/>
                <a:cs typeface="Arial" panose="020B0604020202020204" pitchFamily="34" charset="0"/>
              </a:rPr>
              <a:t>concern is informed by </a:t>
            </a:r>
            <a:r>
              <a:rPr lang="en-GB" altLang="en-US" sz="2000" dirty="0" smtClean="0">
                <a:latin typeface="Arial" panose="020B0604020202020204" pitchFamily="34" charset="0"/>
                <a:ea typeface="SimSun" panose="02010600030101010101" pitchFamily="2" charset="-122"/>
                <a:cs typeface="Arial" panose="020B0604020202020204" pitchFamily="34" charset="0"/>
              </a:rPr>
              <a:t>the existence </a:t>
            </a:r>
            <a:r>
              <a:rPr lang="en-GB" altLang="en-US" sz="2000" dirty="0">
                <a:latin typeface="Arial" panose="020B0604020202020204" pitchFamily="34" charset="0"/>
                <a:ea typeface="SimSun" panose="02010600030101010101" pitchFamily="2" charset="-122"/>
                <a:cs typeface="Arial" panose="020B0604020202020204" pitchFamily="34" charset="0"/>
              </a:rPr>
              <a:t>of employees </a:t>
            </a:r>
            <a:r>
              <a:rPr lang="en-GB" altLang="en-US" sz="2000" dirty="0" smtClean="0">
                <a:latin typeface="Arial" panose="020B0604020202020204" pitchFamily="34" charset="0"/>
                <a:ea typeface="SimSun" panose="02010600030101010101" pitchFamily="2" charset="-122"/>
                <a:cs typeface="Arial" panose="020B0604020202020204" pitchFamily="34" charset="0"/>
              </a:rPr>
              <a:t>who </a:t>
            </a:r>
            <a:r>
              <a:rPr lang="en-GB" altLang="en-US" sz="2000" dirty="0">
                <a:latin typeface="Arial" panose="020B0604020202020204" pitchFamily="34" charset="0"/>
                <a:ea typeface="SimSun" panose="02010600030101010101" pitchFamily="2" charset="-122"/>
                <a:cs typeface="Arial" panose="020B0604020202020204" pitchFamily="34" charset="0"/>
              </a:rPr>
              <a:t>are in permanent employment but placed additional to the establishment in a number of departments in the Public Service. </a:t>
            </a:r>
            <a:r>
              <a:rPr lang="en-GB" altLang="en-US" sz="2000" dirty="0" smtClean="0">
                <a:latin typeface="Arial" panose="020B0604020202020204" pitchFamily="34" charset="0"/>
                <a:ea typeface="SimSun" panose="02010600030101010101" pitchFamily="2" charset="-122"/>
                <a:cs typeface="Arial" panose="020B0604020202020204" pitchFamily="34" charset="0"/>
              </a:rPr>
              <a:t>Some of these employees came </a:t>
            </a:r>
            <a:r>
              <a:rPr lang="en-GB" altLang="en-US" sz="2000" dirty="0">
                <a:latin typeface="Arial" panose="020B0604020202020204" pitchFamily="34" charset="0"/>
                <a:ea typeface="SimSun" panose="02010600030101010101" pitchFamily="2" charset="-122"/>
                <a:cs typeface="Arial" panose="020B0604020202020204" pitchFamily="34" charset="0"/>
              </a:rPr>
              <a:t>from previous </a:t>
            </a:r>
            <a:r>
              <a:rPr lang="en-GB" altLang="en-US" sz="2000" dirty="0" smtClean="0">
                <a:latin typeface="Arial" panose="020B0604020202020204" pitchFamily="34" charset="0"/>
                <a:ea typeface="SimSun" panose="02010600030101010101" pitchFamily="2" charset="-122"/>
                <a:cs typeface="Arial" panose="020B0604020202020204" pitchFamily="34" charset="0"/>
              </a:rPr>
              <a:t>reorganisation </a:t>
            </a:r>
            <a:r>
              <a:rPr lang="en-GB" altLang="en-US" sz="2000" dirty="0">
                <a:latin typeface="Arial" panose="020B0604020202020204" pitchFamily="34" charset="0"/>
                <a:ea typeface="SimSun" panose="02010600030101010101" pitchFamily="2" charset="-122"/>
                <a:cs typeface="Arial" panose="020B0604020202020204" pitchFamily="34" charset="0"/>
              </a:rPr>
              <a:t>processes of government  and </a:t>
            </a:r>
            <a:r>
              <a:rPr lang="en-GB" altLang="en-US" sz="2000" dirty="0" smtClean="0">
                <a:latin typeface="Arial" panose="020B0604020202020204" pitchFamily="34" charset="0"/>
                <a:ea typeface="SimSun" panose="02010600030101010101" pitchFamily="2" charset="-122"/>
                <a:cs typeface="Arial" panose="020B0604020202020204" pitchFamily="34" charset="0"/>
              </a:rPr>
              <a:t>departmental restructuring processes over </a:t>
            </a:r>
            <a:r>
              <a:rPr lang="en-GB" altLang="en-US" sz="2000" dirty="0">
                <a:latin typeface="Arial" panose="020B0604020202020204" pitchFamily="34" charset="0"/>
                <a:ea typeface="SimSun" panose="02010600030101010101" pitchFamily="2" charset="-122"/>
                <a:cs typeface="Arial" panose="020B0604020202020204" pitchFamily="34" charset="0"/>
              </a:rPr>
              <a:t>the years.   </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15</a:t>
            </a:fld>
            <a:endParaRPr lang="en-ZA" b="1" dirty="0">
              <a:solidFill>
                <a:schemeClr val="bg1"/>
              </a:solidFill>
            </a:endParaRPr>
          </a:p>
        </p:txBody>
      </p:sp>
    </p:spTree>
    <p:extLst>
      <p:ext uri="{BB962C8B-B14F-4D97-AF65-F5344CB8AC3E}">
        <p14:creationId xmlns:p14="http://schemas.microsoft.com/office/powerpoint/2010/main" xmlns="" val="1990769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83432" y="97468"/>
            <a:ext cx="8160470" cy="461665"/>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COMMENT </a:t>
            </a:r>
            <a:r>
              <a:rPr lang="en-US" sz="2400" b="1" dirty="0">
                <a:solidFill>
                  <a:srgbClr val="006666"/>
                </a:solidFill>
                <a:latin typeface="Arial" panose="020B0604020202020204" pitchFamily="34" charset="0"/>
                <a:cs typeface="Arial" panose="020B0604020202020204" pitchFamily="34" charset="0"/>
              </a:rPr>
              <a:t>BY THE PRESIDENCY </a:t>
            </a:r>
            <a:endParaRPr lang="en-US" sz="2400" b="1" dirty="0" smtClean="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251520" y="903881"/>
            <a:ext cx="8435280" cy="4401205"/>
          </a:xfrm>
          <a:prstGeom prst="rect">
            <a:avLst/>
          </a:prstGeom>
          <a:noFill/>
        </p:spPr>
        <p:txBody>
          <a:bodyPr wrap="square" rtlCol="0">
            <a:spAutoFit/>
          </a:bodyPr>
          <a:lstStyle/>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The DG in </a:t>
            </a:r>
            <a:r>
              <a:rPr lang="en-GB" altLang="en-US" sz="2000" dirty="0" smtClean="0">
                <a:latin typeface="Arial" panose="020B0604020202020204" pitchFamily="34" charset="0"/>
                <a:ea typeface="SimSun" panose="02010600030101010101" pitchFamily="2" charset="-122"/>
                <a:cs typeface="Arial" panose="020B0604020202020204" pitchFamily="34" charset="0"/>
              </a:rPr>
              <a:t>The </a:t>
            </a:r>
            <a:r>
              <a:rPr lang="en-GB" altLang="en-US" sz="2000" dirty="0">
                <a:latin typeface="Arial" panose="020B0604020202020204" pitchFamily="34" charset="0"/>
                <a:ea typeface="SimSun" panose="02010600030101010101" pitchFamily="2" charset="-122"/>
                <a:cs typeface="Arial" panose="020B0604020202020204" pitchFamily="34" charset="0"/>
              </a:rPr>
              <a:t>Presidency chaired the Steering Committee</a:t>
            </a:r>
            <a:r>
              <a:rPr lang="en-GB" altLang="en-US" sz="2000" dirty="0" smtClean="0">
                <a:latin typeface="Arial" panose="020B0604020202020204" pitchFamily="34" charset="0"/>
                <a:ea typeface="SimSun" panose="02010600030101010101" pitchFamily="2" charset="-122"/>
                <a:cs typeface="Arial" panose="020B0604020202020204" pitchFamily="34" charset="0"/>
              </a:rPr>
              <a:t>.</a:t>
            </a: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T</a:t>
            </a:r>
            <a:r>
              <a:rPr lang="en-GB" altLang="en-US" sz="2000" dirty="0" smtClean="0">
                <a:latin typeface="Arial" panose="020B0604020202020204" pitchFamily="34" charset="0"/>
                <a:ea typeface="SimSun" panose="02010600030101010101" pitchFamily="2" charset="-122"/>
                <a:cs typeface="Arial" panose="020B0604020202020204" pitchFamily="34" charset="0"/>
              </a:rPr>
              <a:t>he PSC Chairperson </a:t>
            </a:r>
            <a:r>
              <a:rPr lang="en-GB" altLang="en-US" sz="2000" dirty="0">
                <a:latin typeface="Arial" panose="020B0604020202020204" pitchFamily="34" charset="0"/>
                <a:ea typeface="SimSun" panose="02010600030101010101" pitchFamily="2" charset="-122"/>
                <a:cs typeface="Arial" panose="020B0604020202020204" pitchFamily="34" charset="0"/>
              </a:rPr>
              <a:t>instructed that the findings and observations be shared with the DG in The Presidency for her noting and inputs.</a:t>
            </a:r>
            <a:endParaRPr lang="en-ZA" altLang="en-US" sz="2000" dirty="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The Presidency was not directly affected by the NMOG process, </a:t>
            </a:r>
            <a:r>
              <a:rPr lang="en-GB" altLang="en-US" sz="2000" dirty="0" smtClean="0">
                <a:latin typeface="Arial" panose="020B0604020202020204" pitchFamily="34" charset="0"/>
                <a:ea typeface="SimSun" panose="02010600030101010101" pitchFamily="2" charset="-122"/>
                <a:cs typeface="Arial" panose="020B0604020202020204" pitchFamily="34" charset="0"/>
              </a:rPr>
              <a:t>however </a:t>
            </a:r>
            <a:r>
              <a:rPr lang="en-GB" altLang="en-US" sz="2000" dirty="0">
                <a:latin typeface="Arial" panose="020B0604020202020204" pitchFamily="34" charset="0"/>
                <a:ea typeface="SimSun" panose="02010600030101010101" pitchFamily="2" charset="-122"/>
                <a:cs typeface="Arial" panose="020B0604020202020204" pitchFamily="34" charset="0"/>
              </a:rPr>
              <a:t>three public entities were transferred to The Presidency and these are the MDDA, Brand SA and Stats SA. The </a:t>
            </a:r>
            <a:r>
              <a:rPr lang="en-GB" altLang="en-US" sz="2000" dirty="0" smtClean="0">
                <a:latin typeface="Arial" panose="020B0604020202020204" pitchFamily="34" charset="0"/>
                <a:ea typeface="SimSun" panose="02010600030101010101" pitchFamily="2" charset="-122"/>
                <a:cs typeface="Arial" panose="020B0604020202020204" pitchFamily="34" charset="0"/>
              </a:rPr>
              <a:t>DG </a:t>
            </a:r>
            <a:r>
              <a:rPr lang="en-GB" altLang="en-US" sz="2000" dirty="0">
                <a:latin typeface="Arial" panose="020B0604020202020204" pitchFamily="34" charset="0"/>
                <a:ea typeface="SimSun" panose="02010600030101010101" pitchFamily="2" charset="-122"/>
                <a:cs typeface="Arial" panose="020B0604020202020204" pitchFamily="34" charset="0"/>
              </a:rPr>
              <a:t>undertook to consider the excess list from the departments affected by NMOG in future appointments</a:t>
            </a:r>
            <a:r>
              <a:rPr lang="en-GB" altLang="en-US" sz="2000" dirty="0" smtClean="0">
                <a:latin typeface="Arial" panose="020B0604020202020204" pitchFamily="34" charset="0"/>
                <a:ea typeface="SimSun" panose="02010600030101010101" pitchFamily="2" charset="-122"/>
                <a:cs typeface="Arial" panose="020B0604020202020204" pitchFamily="34" charset="0"/>
              </a:rPr>
              <a:t>. </a:t>
            </a:r>
            <a:endParaRPr lang="en-GB" altLang="en-US" sz="2000" dirty="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The </a:t>
            </a:r>
            <a:r>
              <a:rPr lang="en-GB" altLang="en-US" sz="2000" dirty="0">
                <a:latin typeface="Arial" panose="020B0604020202020204" pitchFamily="34" charset="0"/>
                <a:ea typeface="SimSun" panose="02010600030101010101" pitchFamily="2" charset="-122"/>
                <a:cs typeface="Arial" panose="020B0604020202020204" pitchFamily="34" charset="0"/>
              </a:rPr>
              <a:t>DG in The Presidency further committed to ensure that all engagements with organised labour are reported on and taken on board in order to avert the unintended </a:t>
            </a:r>
            <a:r>
              <a:rPr lang="en-GB" altLang="en-US" sz="2000" dirty="0" smtClean="0">
                <a:latin typeface="Arial" panose="020B0604020202020204" pitchFamily="34" charset="0"/>
                <a:ea typeface="SimSun" panose="02010600030101010101" pitchFamily="2" charset="-122"/>
                <a:cs typeface="Arial" panose="020B0604020202020204" pitchFamily="34" charset="0"/>
              </a:rPr>
              <a:t>consequences </a:t>
            </a:r>
            <a:r>
              <a:rPr lang="en-GB" altLang="en-US" sz="2000" dirty="0">
                <a:latin typeface="Arial" panose="020B0604020202020204" pitchFamily="34" charset="0"/>
                <a:ea typeface="SimSun" panose="02010600030101010101" pitchFamily="2" charset="-122"/>
                <a:cs typeface="Arial" panose="020B0604020202020204" pitchFamily="34" charset="0"/>
              </a:rPr>
              <a:t>that may arise if proper consultative processes are not followed</a:t>
            </a:r>
            <a:r>
              <a:rPr lang="en-US" altLang="en-US" sz="2000" dirty="0" smtClean="0">
                <a:latin typeface="Arial" panose="020B0604020202020204" pitchFamily="34" charset="0"/>
                <a:ea typeface="SimSun" panose="02010600030101010101" pitchFamily="2" charset="-122"/>
                <a:cs typeface="Arial" panose="020B0604020202020204" pitchFamily="34" charset="0"/>
              </a:rPr>
              <a:t> </a:t>
            </a:r>
            <a:endParaRPr lang="en-US" altLang="en-US" sz="2000" dirty="0">
              <a:latin typeface="Arial" panose="020B0604020202020204" pitchFamily="34" charset="0"/>
              <a:ea typeface="SimSun" panose="02010600030101010101" pitchFamily="2" charset="-122"/>
              <a:cs typeface="Arial" panose="020B0604020202020204" pitchFamily="34" charset="0"/>
            </a:endParaRPr>
          </a:p>
          <a:p>
            <a:pPr algn="just">
              <a:spcAft>
                <a:spcPts val="600"/>
              </a:spcAft>
              <a:tabLst>
                <a:tab pos="457200" algn="l"/>
              </a:tabLst>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16</a:t>
            </a:fld>
            <a:endParaRPr lang="en-ZA" b="1" dirty="0">
              <a:solidFill>
                <a:schemeClr val="bg1"/>
              </a:solidFill>
            </a:endParaRPr>
          </a:p>
        </p:txBody>
      </p:sp>
    </p:spTree>
    <p:extLst>
      <p:ext uri="{BB962C8B-B14F-4D97-AF65-F5344CB8AC3E}">
        <p14:creationId xmlns:p14="http://schemas.microsoft.com/office/powerpoint/2010/main" xmlns="" val="151143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00" y="-167648"/>
            <a:ext cx="9180000" cy="7025648"/>
          </a:xfrm>
          <a:prstGeom prst="rect">
            <a:avLst/>
          </a:prstGeom>
        </p:spPr>
      </p:pic>
      <p:sp>
        <p:nvSpPr>
          <p:cNvPr id="6" name="TextBox 5"/>
          <p:cNvSpPr txBox="1"/>
          <p:nvPr/>
        </p:nvSpPr>
        <p:spPr>
          <a:xfrm>
            <a:off x="401022" y="-60960"/>
            <a:ext cx="8347442" cy="830997"/>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CONCLUSION </a:t>
            </a:r>
            <a:endParaRPr lang="en-US" sz="2400" b="1" dirty="0">
              <a:solidFill>
                <a:srgbClr val="006666"/>
              </a:solidFill>
              <a:latin typeface="Arial" panose="020B0604020202020204" pitchFamily="34" charset="0"/>
              <a:cs typeface="Arial" panose="020B0604020202020204" pitchFamily="34" charset="0"/>
            </a:endParaRPr>
          </a:p>
          <a:p>
            <a:pPr algn="ctr"/>
            <a:r>
              <a:rPr lang="en-US" sz="2400" b="1" dirty="0" smtClean="0">
                <a:solidFill>
                  <a:srgbClr val="006666"/>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401022" y="548680"/>
            <a:ext cx="8203426" cy="4050340"/>
          </a:xfrm>
          <a:prstGeom prst="rect">
            <a:avLst/>
          </a:prstGeom>
          <a:noFill/>
        </p:spPr>
        <p:txBody>
          <a:bodyPr wrap="square" rtlCol="0">
            <a:spAutoFit/>
          </a:bodyPr>
          <a:lstStyle/>
          <a:p>
            <a:pPr marL="342900" indent="-342900" algn="just">
              <a:spcAft>
                <a:spcPts val="600"/>
              </a:spcAft>
              <a:buFont typeface="Arial" panose="020B0604020202020204" pitchFamily="34" charset="0"/>
              <a:buChar char="•"/>
              <a:tabLst>
                <a:tab pos="457200" algn="l"/>
              </a:tabLst>
            </a:pPr>
            <a:endParaRPr lang="en-US" sz="1860" dirty="0" smtClean="0">
              <a:latin typeface="Arial" panose="020B0604020202020204" pitchFamily="34" charset="0"/>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cs typeface="Arial" panose="020B0604020202020204" pitchFamily="34" charset="0"/>
              </a:rPr>
              <a:t>Affected departments </a:t>
            </a:r>
            <a:r>
              <a:rPr lang="en-GB" altLang="en-US" sz="2000" dirty="0">
                <a:latin typeface="Arial" panose="020B0604020202020204" pitchFamily="34" charset="0"/>
                <a:cs typeface="Arial" panose="020B0604020202020204" pitchFamily="34" charset="0"/>
              </a:rPr>
              <a:t>have dealt with the matching and placing of staff in line with the collective </a:t>
            </a:r>
            <a:r>
              <a:rPr lang="en-GB" altLang="en-US" sz="2000" dirty="0" smtClean="0">
                <a:latin typeface="Arial" panose="020B0604020202020204" pitchFamily="34" charset="0"/>
                <a:cs typeface="Arial" panose="020B0604020202020204" pitchFamily="34" charset="0"/>
              </a:rPr>
              <a:t>agreement, thus averting conflict and grievances.</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cs typeface="Arial" panose="020B0604020202020204" pitchFamily="34" charset="0"/>
              </a:rPr>
              <a:t>There </a:t>
            </a:r>
            <a:r>
              <a:rPr lang="en-GB" altLang="en-US" sz="2000" dirty="0">
                <a:latin typeface="Arial" panose="020B0604020202020204" pitchFamily="34" charset="0"/>
                <a:cs typeface="Arial" panose="020B0604020202020204" pitchFamily="34" charset="0"/>
              </a:rPr>
              <a:t>are </a:t>
            </a:r>
            <a:r>
              <a:rPr lang="en-GB" altLang="en-US" sz="2000" dirty="0" smtClean="0">
                <a:latin typeface="Arial" panose="020B0604020202020204" pitchFamily="34" charset="0"/>
                <a:cs typeface="Arial" panose="020B0604020202020204" pitchFamily="34" charset="0"/>
              </a:rPr>
              <a:t>still few staff </a:t>
            </a:r>
            <a:r>
              <a:rPr lang="en-GB" altLang="en-US" sz="2000" dirty="0">
                <a:latin typeface="Arial" panose="020B0604020202020204" pitchFamily="34" charset="0"/>
                <a:cs typeface="Arial" panose="020B0604020202020204" pitchFamily="34" charset="0"/>
              </a:rPr>
              <a:t>members </a:t>
            </a:r>
            <a:r>
              <a:rPr lang="en-GB" altLang="en-US" sz="2000" dirty="0" smtClean="0">
                <a:latin typeface="Arial" panose="020B0604020202020204" pitchFamily="34" charset="0"/>
                <a:cs typeface="Arial" panose="020B0604020202020204" pitchFamily="34" charset="0"/>
              </a:rPr>
              <a:t>who were declared </a:t>
            </a:r>
            <a:r>
              <a:rPr lang="en-GB" altLang="en-US" sz="2000" dirty="0">
                <a:latin typeface="Arial" panose="020B0604020202020204" pitchFamily="34" charset="0"/>
                <a:cs typeface="Arial" panose="020B0604020202020204" pitchFamily="34" charset="0"/>
              </a:rPr>
              <a:t>in excess and departments have indicated that they are implementing a number of initiatives to have them absorbed or placed in posts in those departments or generally in the Public Service.  </a:t>
            </a:r>
            <a:endParaRPr lang="en-GB" altLang="en-US" sz="2000" dirty="0" smtClean="0">
              <a:latin typeface="Arial" panose="020B0604020202020204" pitchFamily="34" charset="0"/>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cs typeface="Arial" panose="020B0604020202020204" pitchFamily="34" charset="0"/>
              </a:rPr>
              <a:t>To </a:t>
            </a:r>
            <a:r>
              <a:rPr lang="en-GB" altLang="en-US" sz="2000" dirty="0">
                <a:latin typeface="Arial" panose="020B0604020202020204" pitchFamily="34" charset="0"/>
                <a:cs typeface="Arial" panose="020B0604020202020204" pitchFamily="34" charset="0"/>
              </a:rPr>
              <a:t>this end, the PSC will continue to monitor progress in the placement of employees who are still placed additional to the </a:t>
            </a:r>
            <a:r>
              <a:rPr lang="en-GB" altLang="en-US" sz="2000" dirty="0" smtClean="0">
                <a:latin typeface="Arial" panose="020B0604020202020204" pitchFamily="34" charset="0"/>
                <a:cs typeface="Arial" panose="020B0604020202020204" pitchFamily="34" charset="0"/>
              </a:rPr>
              <a:t>establishment.</a:t>
            </a:r>
            <a:endParaRPr lang="en-GB" altLang="en-US" sz="2000" dirty="0">
              <a:latin typeface="Arial" panose="020B0604020202020204" pitchFamily="34" charset="0"/>
              <a:cs typeface="Arial" panose="020B0604020202020204" pitchFamily="34" charset="0"/>
            </a:endParaRPr>
          </a:p>
          <a:p>
            <a:pPr algn="just">
              <a:spcAft>
                <a:spcPts val="600"/>
              </a:spcAft>
              <a:tabLst>
                <a:tab pos="457200" algn="l"/>
              </a:tabLst>
            </a:pPr>
            <a:endParaRPr lang="en-US" sz="186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17</a:t>
            </a:fld>
            <a:endParaRPr lang="en-ZA" b="1" dirty="0">
              <a:solidFill>
                <a:schemeClr val="bg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994" y="4763551"/>
            <a:ext cx="8977502" cy="1833801"/>
          </a:xfrm>
          <a:prstGeom prst="rect">
            <a:avLst/>
          </a:prstGeom>
        </p:spPr>
      </p:pic>
    </p:spTree>
    <p:extLst>
      <p:ext uri="{BB962C8B-B14F-4D97-AF65-F5344CB8AC3E}">
        <p14:creationId xmlns:p14="http://schemas.microsoft.com/office/powerpoint/2010/main" xmlns="" val="3693767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2" name="Slide Number Placeholder 1"/>
          <p:cNvSpPr>
            <a:spLocks noGrp="1"/>
          </p:cNvSpPr>
          <p:nvPr>
            <p:ph type="sldNum" sz="quarter" idx="12"/>
          </p:nvPr>
        </p:nvSpPr>
        <p:spPr>
          <a:xfrm>
            <a:off x="6553200" y="6669360"/>
            <a:ext cx="2195264" cy="72008"/>
          </a:xfrm>
        </p:spPr>
        <p:txBody>
          <a:bodyPr/>
          <a:lstStyle/>
          <a:p>
            <a:fld id="{CDAF3C70-3F06-4597-AE16-5F5EF8F327DE}" type="slidenum">
              <a:rPr lang="en-ZA" b="1" smtClean="0">
                <a:solidFill>
                  <a:schemeClr val="bg1"/>
                </a:solidFill>
              </a:rPr>
              <a:pPr/>
              <a:t>18</a:t>
            </a:fld>
            <a:endParaRPr lang="en-ZA" b="1" dirty="0">
              <a:solidFill>
                <a:schemeClr val="bg1"/>
              </a:solidFill>
            </a:endParaRPr>
          </a:p>
        </p:txBody>
      </p:sp>
    </p:spTree>
    <p:extLst>
      <p:ext uri="{BB962C8B-B14F-4D97-AF65-F5344CB8AC3E}">
        <p14:creationId xmlns:p14="http://schemas.microsoft.com/office/powerpoint/2010/main" xmlns="" val="2303448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9552" y="97468"/>
            <a:ext cx="8004350" cy="892552"/>
          </a:xfrm>
          <a:prstGeom prst="rect">
            <a:avLst/>
          </a:prstGeom>
          <a:noFill/>
        </p:spPr>
        <p:txBody>
          <a:bodyPr wrap="square" rtlCol="0">
            <a:spAutoFit/>
          </a:bodyPr>
          <a:lstStyle/>
          <a:p>
            <a:pPr algn="ctr"/>
            <a:r>
              <a:rPr lang="en-US" sz="2400" b="1" dirty="0">
                <a:solidFill>
                  <a:srgbClr val="006666"/>
                </a:solidFill>
                <a:latin typeface="Arial" panose="020B0604020202020204" pitchFamily="34" charset="0"/>
                <a:cs typeface="Arial" panose="020B0604020202020204" pitchFamily="34" charset="0"/>
              </a:rPr>
              <a:t>PRESENTATION OUTLINE</a:t>
            </a:r>
          </a:p>
          <a:p>
            <a:pPr algn="ctr"/>
            <a:endParaRPr lang="en-US" sz="2800" b="1" dirty="0" smtClean="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323528" y="908720"/>
            <a:ext cx="8496944" cy="3416320"/>
          </a:xfrm>
          <a:prstGeom prst="rect">
            <a:avLst/>
          </a:prstGeom>
          <a:noFill/>
        </p:spPr>
        <p:txBody>
          <a:bodyPr wrap="square" rtlCol="0">
            <a:spAutoFit/>
          </a:bodyPr>
          <a:lstStyle/>
          <a:p>
            <a:pPr algn="just">
              <a:lnSpc>
                <a:spcPct val="150000"/>
              </a:lnSpc>
              <a:spcBef>
                <a:spcPct val="0"/>
              </a:spcBef>
              <a:buFont typeface="Wingdings" panose="05000000000000000000" pitchFamily="2" charset="2"/>
              <a:buChar char="§"/>
            </a:pPr>
            <a:r>
              <a:rPr lang="en-US" altLang="en-US" sz="2400" b="1" dirty="0" smtClean="0">
                <a:solidFill>
                  <a:srgbClr val="000000"/>
                </a:solidFill>
                <a:latin typeface="Arial" panose="020B0604020202020204" pitchFamily="34" charset="0"/>
                <a:cs typeface="Arial" panose="020B0604020202020204" pitchFamily="34" charset="0"/>
              </a:rPr>
              <a:t>  </a:t>
            </a:r>
            <a:r>
              <a:rPr lang="en-US" altLang="en-US" sz="2000" b="1" dirty="0" smtClean="0">
                <a:solidFill>
                  <a:srgbClr val="000000"/>
                </a:solidFill>
                <a:latin typeface="Arial" panose="020B0604020202020204" pitchFamily="34" charset="0"/>
                <a:cs typeface="Arial" panose="020B0604020202020204" pitchFamily="34" charset="0"/>
              </a:rPr>
              <a:t>Background</a:t>
            </a:r>
            <a:endParaRPr lang="en-US" altLang="en-US" sz="2000" b="1" dirty="0">
              <a:solidFill>
                <a:srgbClr val="000000"/>
              </a:solidFill>
              <a:latin typeface="Arial" panose="020B0604020202020204" pitchFamily="34" charset="0"/>
              <a:cs typeface="Arial" panose="020B0604020202020204" pitchFamily="34" charset="0"/>
            </a:endParaRPr>
          </a:p>
          <a:p>
            <a:pPr algn="just">
              <a:lnSpc>
                <a:spcPct val="150000"/>
              </a:lnSpc>
              <a:spcBef>
                <a:spcPct val="0"/>
              </a:spcBef>
              <a:buFont typeface="Wingdings" panose="05000000000000000000" pitchFamily="2" charset="2"/>
              <a:buChar char="§"/>
            </a:pPr>
            <a:r>
              <a:rPr lang="en-US" altLang="en-US" sz="2000" b="1" dirty="0" smtClean="0">
                <a:solidFill>
                  <a:srgbClr val="000000"/>
                </a:solidFill>
                <a:latin typeface="Arial" panose="020B0604020202020204" pitchFamily="34" charset="0"/>
                <a:cs typeface="Arial" panose="020B0604020202020204" pitchFamily="34" charset="0"/>
              </a:rPr>
              <a:t>  The NMOG process</a:t>
            </a:r>
          </a:p>
          <a:p>
            <a:pPr algn="just">
              <a:lnSpc>
                <a:spcPct val="150000"/>
              </a:lnSpc>
              <a:spcBef>
                <a:spcPct val="0"/>
              </a:spcBef>
              <a:buFont typeface="Wingdings" panose="05000000000000000000" pitchFamily="2" charset="2"/>
              <a:buChar char="§"/>
            </a:pPr>
            <a:r>
              <a:rPr lang="en-US" altLang="en-US" sz="2000" b="1" dirty="0" smtClean="0">
                <a:solidFill>
                  <a:srgbClr val="000000"/>
                </a:solidFill>
                <a:latin typeface="Arial" panose="020B0604020202020204" pitchFamily="34" charset="0"/>
                <a:cs typeface="Arial" panose="020B0604020202020204" pitchFamily="34" charset="0"/>
              </a:rPr>
              <a:t>  Enquiry by the Public Service Commission</a:t>
            </a:r>
          </a:p>
          <a:p>
            <a:pPr algn="just">
              <a:lnSpc>
                <a:spcPct val="150000"/>
              </a:lnSpc>
              <a:spcBef>
                <a:spcPct val="0"/>
              </a:spcBef>
              <a:buFont typeface="Wingdings" panose="05000000000000000000" pitchFamily="2" charset="2"/>
              <a:buChar char="§"/>
            </a:pPr>
            <a:r>
              <a:rPr lang="en-US" altLang="en-US" sz="2000" b="1" dirty="0" smtClean="0">
                <a:solidFill>
                  <a:srgbClr val="000000"/>
                </a:solidFill>
                <a:latin typeface="Arial" panose="020B0604020202020204" pitchFamily="34" charset="0"/>
                <a:cs typeface="Arial" panose="020B0604020202020204" pitchFamily="34" charset="0"/>
              </a:rPr>
              <a:t>  Engagements with the affected departments </a:t>
            </a:r>
            <a:endParaRPr lang="en-US" altLang="en-US" sz="2000" b="1" dirty="0">
              <a:solidFill>
                <a:srgbClr val="000000"/>
              </a:solidFill>
              <a:latin typeface="Arial" panose="020B0604020202020204" pitchFamily="34" charset="0"/>
              <a:cs typeface="Arial" panose="020B0604020202020204" pitchFamily="34" charset="0"/>
            </a:endParaRPr>
          </a:p>
          <a:p>
            <a:pPr algn="just">
              <a:lnSpc>
                <a:spcPct val="150000"/>
              </a:lnSpc>
              <a:spcBef>
                <a:spcPct val="0"/>
              </a:spcBef>
              <a:buFont typeface="Wingdings" panose="05000000000000000000" pitchFamily="2" charset="2"/>
              <a:buChar char="§"/>
            </a:pPr>
            <a:r>
              <a:rPr lang="en-US" altLang="en-US" sz="2000" b="1" dirty="0">
                <a:solidFill>
                  <a:srgbClr val="000000"/>
                </a:solidFill>
                <a:latin typeface="Arial" panose="020B0604020202020204" pitchFamily="34" charset="0"/>
                <a:cs typeface="Arial" panose="020B0604020202020204" pitchFamily="34" charset="0"/>
              </a:rPr>
              <a:t>  </a:t>
            </a:r>
            <a:r>
              <a:rPr lang="en-US" altLang="en-US" sz="2000" b="1" dirty="0" smtClean="0">
                <a:solidFill>
                  <a:srgbClr val="000000"/>
                </a:solidFill>
                <a:latin typeface="Arial" panose="020B0604020202020204" pitchFamily="34" charset="0"/>
                <a:cs typeface="Arial" panose="020B0604020202020204" pitchFamily="34" charset="0"/>
              </a:rPr>
              <a:t>Observations by the PSC</a:t>
            </a:r>
          </a:p>
          <a:p>
            <a:pPr algn="just">
              <a:lnSpc>
                <a:spcPct val="150000"/>
              </a:lnSpc>
              <a:spcBef>
                <a:spcPct val="0"/>
              </a:spcBef>
              <a:buFont typeface="Wingdings" panose="05000000000000000000" pitchFamily="2" charset="2"/>
              <a:buChar char="§"/>
            </a:pPr>
            <a:r>
              <a:rPr lang="en-US" altLang="en-US" sz="2000" b="1" dirty="0" smtClean="0">
                <a:solidFill>
                  <a:srgbClr val="000000"/>
                </a:solidFill>
                <a:latin typeface="Arial" panose="020B0604020202020204" pitchFamily="34" charset="0"/>
                <a:cs typeface="Arial" panose="020B0604020202020204" pitchFamily="34" charset="0"/>
              </a:rPr>
              <a:t>  Comment by The Presidency  </a:t>
            </a:r>
            <a:endParaRPr lang="en-US" altLang="en-US" sz="2000" b="1" dirty="0">
              <a:solidFill>
                <a:srgbClr val="000000"/>
              </a:solidFill>
              <a:latin typeface="Arial" panose="020B0604020202020204" pitchFamily="34" charset="0"/>
              <a:cs typeface="Arial" panose="020B0604020202020204" pitchFamily="34" charset="0"/>
            </a:endParaRPr>
          </a:p>
          <a:p>
            <a:pPr algn="just">
              <a:lnSpc>
                <a:spcPct val="150000"/>
              </a:lnSpc>
              <a:spcBef>
                <a:spcPct val="0"/>
              </a:spcBef>
              <a:buFont typeface="Wingdings" panose="05000000000000000000" pitchFamily="2" charset="2"/>
              <a:buChar char="§"/>
            </a:pPr>
            <a:r>
              <a:rPr lang="en-US" altLang="ja-JP" sz="2000" b="1" dirty="0">
                <a:solidFill>
                  <a:srgbClr val="000000"/>
                </a:solidFill>
                <a:latin typeface="Arial" panose="020B0604020202020204" pitchFamily="34" charset="0"/>
                <a:cs typeface="Arial" panose="020B0604020202020204" pitchFamily="34" charset="0"/>
              </a:rPr>
              <a:t>  Conclusion</a:t>
            </a: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2</a:t>
            </a:fld>
            <a:endParaRPr lang="en-ZA" b="1"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4725144"/>
            <a:ext cx="8928992" cy="1833801"/>
          </a:xfrm>
          <a:prstGeom prst="rect">
            <a:avLst/>
          </a:prstGeom>
        </p:spPr>
      </p:pic>
    </p:spTree>
    <p:extLst>
      <p:ext uri="{BB962C8B-B14F-4D97-AF65-F5344CB8AC3E}">
        <p14:creationId xmlns:p14="http://schemas.microsoft.com/office/powerpoint/2010/main" xmlns="" val="2438687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9552" y="97468"/>
            <a:ext cx="8004350" cy="892552"/>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BACKGROUND </a:t>
            </a:r>
            <a:endParaRPr lang="en-US" sz="2400" b="1" dirty="0">
              <a:solidFill>
                <a:srgbClr val="006666"/>
              </a:solidFill>
              <a:latin typeface="Arial" panose="020B0604020202020204" pitchFamily="34" charset="0"/>
              <a:cs typeface="Arial" panose="020B0604020202020204" pitchFamily="34" charset="0"/>
            </a:endParaRPr>
          </a:p>
          <a:p>
            <a:pPr algn="ctr"/>
            <a:endParaRPr lang="en-US" sz="2800" b="1" dirty="0" smtClean="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323528" y="566964"/>
            <a:ext cx="8496944" cy="5424562"/>
          </a:xfrm>
          <a:prstGeom prst="rect">
            <a:avLst/>
          </a:prstGeom>
          <a:noFill/>
        </p:spPr>
        <p:txBody>
          <a:bodyPr wrap="square" rtlCol="0">
            <a:spAutoFit/>
          </a:bodyPr>
          <a:lstStyle/>
          <a:p>
            <a:pPr algn="just">
              <a:lnSpc>
                <a:spcPct val="130000"/>
              </a:lnSpc>
              <a:spcAft>
                <a:spcPts val="600"/>
              </a:spcAft>
              <a:tabLst>
                <a:tab pos="457200" algn="l"/>
              </a:tabLst>
            </a:pPr>
            <a:endParaRPr lang="en-US" sz="1500" dirty="0" smtClean="0">
              <a:latin typeface="Arial" panose="020B0604020202020204" pitchFamily="34" charset="0"/>
              <a:cs typeface="Arial" panose="020B0604020202020204" pitchFamily="34" charset="0"/>
            </a:endParaRPr>
          </a:p>
          <a:p>
            <a:pPr marL="342900" indent="-342900" algn="just">
              <a:lnSpc>
                <a:spcPct val="130000"/>
              </a:lnSpc>
              <a:spcAft>
                <a:spcPts val="600"/>
              </a:spcAft>
              <a:buFont typeface="Arial" panose="020B0604020202020204" pitchFamily="34" charset="0"/>
              <a:buChar char="•"/>
              <a:tabLst>
                <a:tab pos="457200" algn="l"/>
              </a:tabLst>
            </a:pPr>
            <a:r>
              <a:rPr lang="en-GB" altLang="en-US" sz="2000" dirty="0">
                <a:latin typeface="Arial" panose="020B0604020202020204" pitchFamily="34" charset="0"/>
                <a:cs typeface="Arial" panose="020B0604020202020204" pitchFamily="34" charset="0"/>
              </a:rPr>
              <a:t>The National Macro Organisation of Government (NMOG) project was first announced by President Cyril Ramaphosa during the State of the Nation Address in February 2018. </a:t>
            </a:r>
            <a:endParaRPr lang="en-GB" altLang="en-US" sz="2000" dirty="0" smtClean="0">
              <a:latin typeface="Arial" panose="020B0604020202020204" pitchFamily="34" charset="0"/>
              <a:cs typeface="Arial" panose="020B0604020202020204" pitchFamily="34" charset="0"/>
            </a:endParaRPr>
          </a:p>
          <a:p>
            <a:pPr marL="342900" indent="-342900" algn="just">
              <a:lnSpc>
                <a:spcPct val="130000"/>
              </a:lnSpc>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cs typeface="Arial" panose="020B0604020202020204" pitchFamily="34" charset="0"/>
              </a:rPr>
              <a:t>The President </a:t>
            </a:r>
            <a:r>
              <a:rPr lang="en-GB" altLang="en-US" sz="2000" dirty="0">
                <a:latin typeface="Arial" panose="020B0604020202020204" pitchFamily="34" charset="0"/>
                <a:cs typeface="Arial" panose="020B0604020202020204" pitchFamily="34" charset="0"/>
              </a:rPr>
              <a:t>noted that it was “critical that the structure and size of the state is optimally suited to meet the needs of the people and ensure the most efficient allocation of public resources”. </a:t>
            </a:r>
            <a:r>
              <a:rPr lang="en-GB" altLang="en-US" sz="2000" dirty="0" smtClean="0">
                <a:latin typeface="Arial" panose="020B0604020202020204" pitchFamily="34" charset="0"/>
                <a:cs typeface="Arial" panose="020B0604020202020204" pitchFamily="34" charset="0"/>
              </a:rPr>
              <a:t>This required a review </a:t>
            </a:r>
            <a:r>
              <a:rPr lang="en-GB" altLang="en-US" sz="2000" dirty="0">
                <a:latin typeface="Arial" panose="020B0604020202020204" pitchFamily="34" charset="0"/>
                <a:cs typeface="Arial" panose="020B0604020202020204" pitchFamily="34" charset="0"/>
              </a:rPr>
              <a:t>the configuration, number and size of national government </a:t>
            </a:r>
            <a:r>
              <a:rPr lang="en-GB" altLang="en-US" sz="2000" dirty="0" smtClean="0">
                <a:latin typeface="Arial" panose="020B0604020202020204" pitchFamily="34" charset="0"/>
                <a:cs typeface="Arial" panose="020B0604020202020204" pitchFamily="34" charset="0"/>
              </a:rPr>
              <a:t>departments.</a:t>
            </a:r>
          </a:p>
          <a:p>
            <a:pPr marL="342900" indent="-342900" algn="just">
              <a:lnSpc>
                <a:spcPct val="130000"/>
              </a:lnSpc>
              <a:spcAft>
                <a:spcPts val="600"/>
              </a:spcAft>
              <a:buFont typeface="Arial" panose="020B0604020202020204" pitchFamily="34" charset="0"/>
              <a:buChar char="•"/>
              <a:tabLst>
                <a:tab pos="457200" algn="l"/>
              </a:tabLst>
            </a:pPr>
            <a:r>
              <a:rPr lang="en-GB" altLang="en-US" sz="2000" dirty="0">
                <a:latin typeface="Arial" panose="020B0604020202020204" pitchFamily="34" charset="0"/>
                <a:cs typeface="Arial" panose="020B0604020202020204" pitchFamily="34" charset="0"/>
              </a:rPr>
              <a:t>The </a:t>
            </a:r>
            <a:r>
              <a:rPr lang="en-GB" altLang="en-US" sz="2000" dirty="0" smtClean="0">
                <a:latin typeface="Arial" panose="020B0604020202020204" pitchFamily="34" charset="0"/>
                <a:cs typeface="Arial" panose="020B0604020202020204" pitchFamily="34" charset="0"/>
              </a:rPr>
              <a:t>MPSA’s 2018 </a:t>
            </a:r>
            <a:r>
              <a:rPr lang="en-GB" altLang="en-US" sz="2000" dirty="0">
                <a:latin typeface="Arial" panose="020B0604020202020204" pitchFamily="34" charset="0"/>
                <a:cs typeface="Arial" panose="020B0604020202020204" pitchFamily="34" charset="0"/>
              </a:rPr>
              <a:t>budget speech </a:t>
            </a:r>
            <a:r>
              <a:rPr lang="en-GB" altLang="en-US" sz="2000" dirty="0" smtClean="0">
                <a:latin typeface="Arial" panose="020B0604020202020204" pitchFamily="34" charset="0"/>
                <a:cs typeface="Arial" panose="020B0604020202020204" pitchFamily="34" charset="0"/>
              </a:rPr>
              <a:t>undertook to </a:t>
            </a:r>
            <a:r>
              <a:rPr lang="en-GB" altLang="en-US" sz="2000" dirty="0">
                <a:latin typeface="Arial" panose="020B0604020202020204" pitchFamily="34" charset="0"/>
                <a:cs typeface="Arial" panose="020B0604020202020204" pitchFamily="34" charset="0"/>
              </a:rPr>
              <a:t>restructure government </a:t>
            </a:r>
            <a:r>
              <a:rPr lang="en-GB" altLang="en-US" sz="2000" dirty="0" smtClean="0">
                <a:latin typeface="Arial" panose="020B0604020202020204" pitchFamily="34" charset="0"/>
                <a:cs typeface="Arial" panose="020B0604020202020204" pitchFamily="34" charset="0"/>
              </a:rPr>
              <a:t>to </a:t>
            </a:r>
            <a:r>
              <a:rPr lang="en-GB" altLang="en-US" sz="2000" dirty="0">
                <a:latin typeface="Arial" panose="020B0604020202020204" pitchFamily="34" charset="0"/>
                <a:cs typeface="Arial" panose="020B0604020202020204" pitchFamily="34" charset="0"/>
              </a:rPr>
              <a:t>enhance service delivery by removing superfluous functions and structures, which would lead to a reduced executive and a clearly defined role of the National Administration within national government.  </a:t>
            </a: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3</a:t>
            </a:fld>
            <a:endParaRPr lang="en-ZA" b="1" dirty="0">
              <a:solidFill>
                <a:schemeClr val="bg1"/>
              </a:solidFill>
            </a:endParaRPr>
          </a:p>
        </p:txBody>
      </p:sp>
    </p:spTree>
    <p:extLst>
      <p:ext uri="{BB962C8B-B14F-4D97-AF65-F5344CB8AC3E}">
        <p14:creationId xmlns:p14="http://schemas.microsoft.com/office/powerpoint/2010/main" xmlns="" val="3730790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9552" y="97468"/>
            <a:ext cx="8004350" cy="892552"/>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BACKGROUND cont. </a:t>
            </a:r>
            <a:endParaRPr lang="en-US" sz="2400" b="1" dirty="0">
              <a:solidFill>
                <a:srgbClr val="006666"/>
              </a:solidFill>
              <a:latin typeface="Arial" panose="020B0604020202020204" pitchFamily="34" charset="0"/>
              <a:cs typeface="Arial" panose="020B0604020202020204" pitchFamily="34" charset="0"/>
            </a:endParaRPr>
          </a:p>
          <a:p>
            <a:pPr algn="ctr"/>
            <a:endParaRPr lang="en-US" sz="2800" b="1" dirty="0" smtClean="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179512" y="768691"/>
            <a:ext cx="8784976" cy="5992410"/>
          </a:xfrm>
          <a:prstGeom prst="rect">
            <a:avLst/>
          </a:prstGeom>
          <a:noFill/>
        </p:spPr>
        <p:txBody>
          <a:bodyPr wrap="square" rtlCol="0">
            <a:spAutoFit/>
          </a:bodyPr>
          <a:lstStyle/>
          <a:p>
            <a:pPr marL="342900" indent="-342900" algn="just">
              <a:lnSpc>
                <a:spcPct val="120000"/>
              </a:lnSpc>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cs typeface="Arial" panose="020B0604020202020204" pitchFamily="34" charset="0"/>
              </a:rPr>
              <a:t>In </a:t>
            </a:r>
            <a:r>
              <a:rPr lang="en-GB" altLang="en-US" sz="2000" dirty="0">
                <a:latin typeface="Arial" panose="020B0604020202020204" pitchFamily="34" charset="0"/>
                <a:cs typeface="Arial" panose="020B0604020202020204" pitchFamily="34" charset="0"/>
              </a:rPr>
              <a:t>May 2019, the President announced a reviewed / reduced Cabinet structure, as well as a reorganisation of </a:t>
            </a:r>
            <a:r>
              <a:rPr lang="en-GB" altLang="en-US" sz="2000" dirty="0" smtClean="0">
                <a:latin typeface="Arial" panose="020B0604020202020204" pitchFamily="34" charset="0"/>
                <a:cs typeface="Arial" panose="020B0604020202020204" pitchFamily="34" charset="0"/>
              </a:rPr>
              <a:t>national government</a:t>
            </a:r>
            <a:r>
              <a:rPr lang="en-GB" altLang="en-US" sz="2000" dirty="0">
                <a:latin typeface="Arial" panose="020B0604020202020204" pitchFamily="34" charset="0"/>
                <a:cs typeface="Arial" panose="020B0604020202020204" pitchFamily="34" charset="0"/>
              </a:rPr>
              <a:t>. This was the </a:t>
            </a:r>
            <a:r>
              <a:rPr lang="en-GB" altLang="en-US" sz="2000" dirty="0" smtClean="0">
                <a:latin typeface="Arial" panose="020B0604020202020204" pitchFamily="34" charset="0"/>
                <a:cs typeface="Arial" panose="020B0604020202020204" pitchFamily="34" charset="0"/>
              </a:rPr>
              <a:t>initiation </a:t>
            </a:r>
            <a:r>
              <a:rPr lang="en-GB" altLang="en-US" sz="2000" dirty="0">
                <a:latin typeface="Arial" panose="020B0604020202020204" pitchFamily="34" charset="0"/>
                <a:cs typeface="Arial" panose="020B0604020202020204" pitchFamily="34" charset="0"/>
              </a:rPr>
              <a:t>of the NMOG </a:t>
            </a:r>
            <a:r>
              <a:rPr lang="en-GB" altLang="en-US" sz="2000" dirty="0" smtClean="0">
                <a:latin typeface="Arial" panose="020B0604020202020204" pitchFamily="34" charset="0"/>
                <a:cs typeface="Arial" panose="020B0604020202020204" pitchFamily="34" charset="0"/>
              </a:rPr>
              <a:t>project.</a:t>
            </a:r>
          </a:p>
          <a:p>
            <a:pPr marL="342900" indent="-342900" algn="just">
              <a:lnSpc>
                <a:spcPct val="120000"/>
              </a:lnSpc>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cs typeface="Arial" panose="020B0604020202020204" pitchFamily="34" charset="0"/>
              </a:rPr>
              <a:t>Six </a:t>
            </a:r>
            <a:r>
              <a:rPr lang="en-GB" altLang="en-US" sz="2000" dirty="0">
                <a:latin typeface="Arial" panose="020B0604020202020204" pitchFamily="34" charset="0"/>
                <a:cs typeface="Arial" panose="020B0604020202020204" pitchFamily="34" charset="0"/>
              </a:rPr>
              <a:t>work streams </a:t>
            </a:r>
            <a:r>
              <a:rPr lang="en-GB" altLang="en-US" sz="2000" dirty="0" smtClean="0">
                <a:latin typeface="Arial" panose="020B0604020202020204" pitchFamily="34" charset="0"/>
                <a:cs typeface="Arial" panose="020B0604020202020204" pitchFamily="34" charset="0"/>
              </a:rPr>
              <a:t>were established to deal with:</a:t>
            </a:r>
          </a:p>
          <a:p>
            <a:pPr marL="800100" lvl="1" indent="-342900" algn="just">
              <a:lnSpc>
                <a:spcPct val="120000"/>
              </a:lnSpc>
              <a:buFont typeface="Courier New" panose="02070309020205020404" pitchFamily="49" charset="0"/>
              <a:buChar char="o"/>
              <a:tabLst>
                <a:tab pos="457200" algn="l"/>
              </a:tabLst>
            </a:pPr>
            <a:r>
              <a:rPr lang="en-GB" altLang="en-US" sz="1600" dirty="0" smtClean="0">
                <a:latin typeface="Arial" panose="020B0604020202020204" pitchFamily="34" charset="0"/>
                <a:cs typeface="Arial" panose="020B0604020202020204" pitchFamily="34" charset="0"/>
              </a:rPr>
              <a:t>human </a:t>
            </a:r>
            <a:r>
              <a:rPr lang="en-GB" altLang="en-US" sz="1600" dirty="0">
                <a:latin typeface="Arial" panose="020B0604020202020204" pitchFamily="34" charset="0"/>
                <a:cs typeface="Arial" panose="020B0604020202020204" pitchFamily="34" charset="0"/>
              </a:rPr>
              <a:t>resource management, </a:t>
            </a:r>
            <a:r>
              <a:rPr lang="en-GB" altLang="en-US" sz="1600" dirty="0" smtClean="0">
                <a:latin typeface="Arial" panose="020B0604020202020204" pitchFamily="34" charset="0"/>
                <a:cs typeface="Arial" panose="020B0604020202020204" pitchFamily="34" charset="0"/>
              </a:rPr>
              <a:t>organisational </a:t>
            </a:r>
            <a:r>
              <a:rPr lang="en-GB" altLang="en-US" sz="1600" dirty="0">
                <a:latin typeface="Arial" panose="020B0604020202020204" pitchFamily="34" charset="0"/>
                <a:cs typeface="Arial" panose="020B0604020202020204" pitchFamily="34" charset="0"/>
              </a:rPr>
              <a:t>design, </a:t>
            </a:r>
            <a:r>
              <a:rPr lang="en-GB" altLang="en-US" sz="1600" dirty="0" smtClean="0">
                <a:latin typeface="Arial" panose="020B0604020202020204" pitchFamily="34" charset="0"/>
                <a:cs typeface="Arial" panose="020B0604020202020204" pitchFamily="34" charset="0"/>
              </a:rPr>
              <a:t>labour </a:t>
            </a:r>
            <a:r>
              <a:rPr lang="en-GB" altLang="en-US" sz="1600" dirty="0">
                <a:latin typeface="Arial" panose="020B0604020202020204" pitchFamily="34" charset="0"/>
                <a:cs typeface="Arial" panose="020B0604020202020204" pitchFamily="34" charset="0"/>
              </a:rPr>
              <a:t>relations and change </a:t>
            </a:r>
            <a:r>
              <a:rPr lang="en-GB" altLang="en-US" sz="1600" dirty="0" smtClean="0">
                <a:latin typeface="Arial" panose="020B0604020202020204" pitchFamily="34" charset="0"/>
                <a:cs typeface="Arial" panose="020B0604020202020204" pitchFamily="34" charset="0"/>
              </a:rPr>
              <a:t>management,</a:t>
            </a:r>
          </a:p>
          <a:p>
            <a:pPr marL="800100" lvl="1" indent="-342900" algn="just">
              <a:lnSpc>
                <a:spcPct val="120000"/>
              </a:lnSpc>
              <a:buFont typeface="Courier New" panose="02070309020205020404" pitchFamily="49" charset="0"/>
              <a:buChar char="o"/>
              <a:tabLst>
                <a:tab pos="457200" algn="l"/>
              </a:tabLst>
            </a:pPr>
            <a:r>
              <a:rPr lang="en-GB" altLang="en-US" sz="1600" dirty="0" smtClean="0">
                <a:latin typeface="Arial" panose="020B0604020202020204" pitchFamily="34" charset="0"/>
                <a:cs typeface="Arial" panose="020B0604020202020204" pitchFamily="34" charset="0"/>
              </a:rPr>
              <a:t>Infrastructure and assets,</a:t>
            </a:r>
          </a:p>
          <a:p>
            <a:pPr marL="800100" lvl="1" indent="-342900" algn="just">
              <a:lnSpc>
                <a:spcPct val="120000"/>
              </a:lnSpc>
              <a:buFont typeface="Courier New" panose="02070309020205020404" pitchFamily="49" charset="0"/>
              <a:buChar char="o"/>
              <a:tabLst>
                <a:tab pos="457200" algn="l"/>
              </a:tabLst>
            </a:pPr>
            <a:r>
              <a:rPr lang="en-GB" altLang="en-US" sz="1600" dirty="0" smtClean="0">
                <a:latin typeface="Arial" panose="020B0604020202020204" pitchFamily="34" charset="0"/>
                <a:cs typeface="Arial" panose="020B0604020202020204" pitchFamily="34" charset="0"/>
              </a:rPr>
              <a:t>Finance,</a:t>
            </a:r>
          </a:p>
          <a:p>
            <a:pPr marL="800100" lvl="1" indent="-342900" algn="just">
              <a:lnSpc>
                <a:spcPct val="120000"/>
              </a:lnSpc>
              <a:buFont typeface="Courier New" panose="02070309020205020404" pitchFamily="49" charset="0"/>
              <a:buChar char="o"/>
              <a:tabLst>
                <a:tab pos="457200" algn="l"/>
              </a:tabLst>
            </a:pPr>
            <a:r>
              <a:rPr lang="en-GB" altLang="en-US" sz="1600" dirty="0">
                <a:latin typeface="Arial" panose="020B0604020202020204" pitchFamily="34" charset="0"/>
                <a:cs typeface="Arial" panose="020B0604020202020204" pitchFamily="34" charset="0"/>
              </a:rPr>
              <a:t>I</a:t>
            </a:r>
            <a:r>
              <a:rPr lang="en-GB" altLang="en-US" sz="1600" dirty="0" smtClean="0">
                <a:latin typeface="Arial" panose="020B0604020202020204" pitchFamily="34" charset="0"/>
                <a:cs typeface="Arial" panose="020B0604020202020204" pitchFamily="34" charset="0"/>
              </a:rPr>
              <a:t>nformation </a:t>
            </a:r>
            <a:r>
              <a:rPr lang="en-GB" altLang="en-US" sz="1600" dirty="0">
                <a:latin typeface="Arial" panose="020B0604020202020204" pitchFamily="34" charset="0"/>
                <a:cs typeface="Arial" panose="020B0604020202020204" pitchFamily="34" charset="0"/>
              </a:rPr>
              <a:t>and </a:t>
            </a:r>
            <a:r>
              <a:rPr lang="en-GB" altLang="en-US" sz="1600" dirty="0" smtClean="0">
                <a:latin typeface="Arial" panose="020B0604020202020204" pitchFamily="34" charset="0"/>
                <a:cs typeface="Arial" panose="020B0604020202020204" pitchFamily="34" charset="0"/>
              </a:rPr>
              <a:t>communication technology,</a:t>
            </a:r>
          </a:p>
          <a:p>
            <a:pPr marL="800100" lvl="1" indent="-342900" algn="just">
              <a:lnSpc>
                <a:spcPct val="120000"/>
              </a:lnSpc>
              <a:buFont typeface="Courier New" panose="02070309020205020404" pitchFamily="49" charset="0"/>
              <a:buChar char="o"/>
              <a:tabLst>
                <a:tab pos="457200" algn="l"/>
              </a:tabLst>
            </a:pPr>
            <a:r>
              <a:rPr lang="en-GB" altLang="en-US" sz="1600" dirty="0" smtClean="0">
                <a:latin typeface="Arial" panose="020B0604020202020204" pitchFamily="34" charset="0"/>
                <a:cs typeface="Arial" panose="020B0604020202020204" pitchFamily="34" charset="0"/>
              </a:rPr>
              <a:t>Legal and Policy, and</a:t>
            </a:r>
          </a:p>
          <a:p>
            <a:pPr marL="800100" lvl="1" indent="-342900" algn="just">
              <a:lnSpc>
                <a:spcPct val="120000"/>
              </a:lnSpc>
              <a:buFont typeface="Courier New" panose="02070309020205020404" pitchFamily="49" charset="0"/>
              <a:buChar char="o"/>
              <a:tabLst>
                <a:tab pos="457200" algn="l"/>
              </a:tabLst>
            </a:pPr>
            <a:r>
              <a:rPr lang="en-GB" altLang="en-US" sz="1600" dirty="0" smtClean="0">
                <a:latin typeface="Arial" panose="020B0604020202020204" pitchFamily="34" charset="0"/>
                <a:cs typeface="Arial" panose="020B0604020202020204" pitchFamily="34" charset="0"/>
              </a:rPr>
              <a:t>Communications. </a:t>
            </a:r>
            <a:endParaRPr lang="en-GB" altLang="en-US" sz="1600" dirty="0">
              <a:latin typeface="Arial" panose="020B0604020202020204" pitchFamily="34" charset="0"/>
              <a:cs typeface="Arial" panose="020B0604020202020204" pitchFamily="34" charset="0"/>
            </a:endParaRPr>
          </a:p>
          <a:p>
            <a:pPr marL="342900" indent="-342900" algn="just">
              <a:lnSpc>
                <a:spcPct val="125000"/>
              </a:lnSpc>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cs typeface="Arial" panose="020B0604020202020204" pitchFamily="34" charset="0"/>
              </a:rPr>
              <a:t>These </a:t>
            </a:r>
            <a:r>
              <a:rPr lang="en-GB" altLang="en-US" sz="2000" dirty="0">
                <a:latin typeface="Arial" panose="020B0604020202020204" pitchFamily="34" charset="0"/>
                <a:cs typeface="Arial" panose="020B0604020202020204" pitchFamily="34" charset="0"/>
              </a:rPr>
              <a:t>structures were also cascaded at departmental levels to ensure seamless processes in implementation.   </a:t>
            </a:r>
            <a:endParaRPr lang="en-GB" altLang="en-US" sz="2000" dirty="0" smtClean="0">
              <a:latin typeface="Arial" panose="020B0604020202020204" pitchFamily="34" charset="0"/>
              <a:cs typeface="Arial" panose="020B0604020202020204" pitchFamily="34" charset="0"/>
            </a:endParaRPr>
          </a:p>
          <a:p>
            <a:pPr marL="342900" indent="-342900" algn="just">
              <a:lnSpc>
                <a:spcPct val="125000"/>
              </a:lnSpc>
              <a:spcAft>
                <a:spcPts val="600"/>
              </a:spcAft>
              <a:buFont typeface="Arial" panose="020B0604020202020204" pitchFamily="34" charset="0"/>
              <a:buChar char="•"/>
              <a:tabLst>
                <a:tab pos="457200" algn="l"/>
              </a:tabLst>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request of the Portfolio Committee </a:t>
            </a:r>
            <a:r>
              <a:rPr lang="en-ZA" sz="2000" dirty="0" smtClean="0">
                <a:latin typeface="Arial" panose="020B0604020202020204" pitchFamily="34" charset="0"/>
                <a:cs typeface="Arial" panose="020B0604020202020204" pitchFamily="34" charset="0"/>
              </a:rPr>
              <a:t>‘</a:t>
            </a:r>
            <a:r>
              <a:rPr lang="en-ZA" sz="2000" i="1" dirty="0" smtClean="0">
                <a:latin typeface="Arial" panose="020B0604020202020204" pitchFamily="34" charset="0"/>
                <a:cs typeface="Arial" panose="020B0604020202020204" pitchFamily="34" charset="0"/>
              </a:rPr>
              <a:t>monitor </a:t>
            </a:r>
            <a:r>
              <a:rPr lang="en-ZA" sz="2000" i="1" dirty="0">
                <a:latin typeface="Arial" panose="020B0604020202020204" pitchFamily="34" charset="0"/>
                <a:cs typeface="Arial" panose="020B0604020202020204" pitchFamily="34" charset="0"/>
              </a:rPr>
              <a:t>the matching and </a:t>
            </a:r>
            <a:r>
              <a:rPr lang="en-ZA" sz="2000" i="1" dirty="0" smtClean="0">
                <a:latin typeface="Arial" panose="020B0604020202020204" pitchFamily="34" charset="0"/>
                <a:cs typeface="Arial" panose="020B0604020202020204" pitchFamily="34" charset="0"/>
              </a:rPr>
              <a:t>placing</a:t>
            </a:r>
            <a:r>
              <a:rPr lang="en-ZA" sz="2000" dirty="0" smtClean="0">
                <a:latin typeface="Arial" panose="020B0604020202020204" pitchFamily="34" charset="0"/>
                <a:cs typeface="Arial" panose="020B0604020202020204" pitchFamily="34" charset="0"/>
              </a:rPr>
              <a:t>’ so that </a:t>
            </a:r>
            <a:r>
              <a:rPr lang="en-ZA" sz="2000" dirty="0">
                <a:latin typeface="Arial" panose="020B0604020202020204" pitchFamily="34" charset="0"/>
                <a:cs typeface="Arial" panose="020B0604020202020204" pitchFamily="34" charset="0"/>
              </a:rPr>
              <a:t>so that </a:t>
            </a:r>
            <a:r>
              <a:rPr lang="en-ZA" sz="2000" dirty="0" smtClean="0">
                <a:latin typeface="Arial" panose="020B0604020202020204" pitchFamily="34" charset="0"/>
                <a:cs typeface="Arial" panose="020B0604020202020204" pitchFamily="34" charset="0"/>
              </a:rPr>
              <a:t>‘</a:t>
            </a:r>
            <a:r>
              <a:rPr lang="en-ZA" sz="2000" i="1" dirty="0" smtClean="0">
                <a:latin typeface="Arial" panose="020B0604020202020204" pitchFamily="34" charset="0"/>
                <a:cs typeface="Arial" panose="020B0604020202020204" pitchFamily="34" charset="0"/>
              </a:rPr>
              <a:t>fairness </a:t>
            </a:r>
            <a:r>
              <a:rPr lang="en-ZA" sz="2000" i="1" dirty="0">
                <a:latin typeface="Arial" panose="020B0604020202020204" pitchFamily="34" charset="0"/>
                <a:cs typeface="Arial" panose="020B0604020202020204" pitchFamily="34" charset="0"/>
              </a:rPr>
              <a:t>and </a:t>
            </a:r>
            <a:r>
              <a:rPr lang="en-ZA" sz="2000" i="1" dirty="0" smtClean="0">
                <a:latin typeface="Arial" panose="020B0604020202020204" pitchFamily="34" charset="0"/>
                <a:cs typeface="Arial" panose="020B0604020202020204" pitchFamily="34" charset="0"/>
              </a:rPr>
              <a:t>consistent </a:t>
            </a:r>
            <a:r>
              <a:rPr lang="en-ZA" sz="2000" i="1" dirty="0">
                <a:latin typeface="Arial" panose="020B0604020202020204" pitchFamily="34" charset="0"/>
                <a:cs typeface="Arial" panose="020B0604020202020204" pitchFamily="34" charset="0"/>
              </a:rPr>
              <a:t>application of the </a:t>
            </a:r>
            <a:r>
              <a:rPr lang="en-ZA" sz="2000" i="1" dirty="0" smtClean="0">
                <a:latin typeface="Arial" panose="020B0604020202020204" pitchFamily="34" charset="0"/>
                <a:cs typeface="Arial" panose="020B0604020202020204" pitchFamily="34" charset="0"/>
              </a:rPr>
              <a:t>law </a:t>
            </a:r>
            <a:r>
              <a:rPr lang="en-ZA" sz="2000" i="1" dirty="0">
                <a:latin typeface="Arial" panose="020B0604020202020204" pitchFamily="34" charset="0"/>
                <a:cs typeface="Arial" panose="020B0604020202020204" pitchFamily="34" charset="0"/>
              </a:rPr>
              <a:t>is </a:t>
            </a:r>
            <a:r>
              <a:rPr lang="en-ZA" sz="2000" i="1" dirty="0" smtClean="0">
                <a:latin typeface="Arial" panose="020B0604020202020204" pitchFamily="34" charset="0"/>
                <a:cs typeface="Arial" panose="020B0604020202020204" pitchFamily="34" charset="0"/>
              </a:rPr>
              <a:t>upheld</a:t>
            </a:r>
            <a:r>
              <a:rPr lang="en-ZA" sz="2000" dirty="0" smtClean="0">
                <a:latin typeface="Arial" panose="020B0604020202020204" pitchFamily="34" charset="0"/>
                <a:cs typeface="Arial" panose="020B0604020202020204" pitchFamily="34" charset="0"/>
              </a:rPr>
              <a:t>’ falls within work </a:t>
            </a:r>
            <a:r>
              <a:rPr lang="en-ZA" sz="2000" dirty="0">
                <a:latin typeface="Arial" panose="020B0604020202020204" pitchFamily="34" charset="0"/>
                <a:cs typeface="Arial" panose="020B0604020202020204" pitchFamily="34" charset="0"/>
              </a:rPr>
              <a:t>s</a:t>
            </a:r>
            <a:r>
              <a:rPr lang="en-ZA" sz="2000" dirty="0" smtClean="0">
                <a:latin typeface="Arial" panose="020B0604020202020204" pitchFamily="34" charset="0"/>
                <a:cs typeface="Arial" panose="020B0604020202020204" pitchFamily="34" charset="0"/>
              </a:rPr>
              <a:t>tream one.</a:t>
            </a:r>
            <a:r>
              <a:rPr lang="en-GB" altLang="en-US" sz="2000" dirty="0" smtClean="0">
                <a:latin typeface="Arial" panose="020B0604020202020204" pitchFamily="34" charset="0"/>
                <a:cs typeface="Arial" panose="020B0604020202020204" pitchFamily="34" charset="0"/>
              </a:rPr>
              <a:t>           </a:t>
            </a:r>
            <a:endParaRPr lang="en-GB" alt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4</a:t>
            </a:fld>
            <a:endParaRPr lang="en-ZA" b="1" dirty="0">
              <a:solidFill>
                <a:schemeClr val="bg1"/>
              </a:solidFill>
            </a:endParaRPr>
          </a:p>
        </p:txBody>
      </p:sp>
    </p:spTree>
    <p:extLst>
      <p:ext uri="{BB962C8B-B14F-4D97-AF65-F5344CB8AC3E}">
        <p14:creationId xmlns:p14="http://schemas.microsoft.com/office/powerpoint/2010/main" xmlns="" val="672154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9552" y="97468"/>
            <a:ext cx="8004350" cy="461665"/>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THE NMOG PROCESS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179512" y="908720"/>
            <a:ext cx="8712968" cy="5379934"/>
          </a:xfrm>
          <a:prstGeom prst="rect">
            <a:avLst/>
          </a:prstGeom>
          <a:noFill/>
        </p:spPr>
        <p:txBody>
          <a:bodyPr wrap="square" rtlCol="0">
            <a:spAutoFit/>
          </a:bodyPr>
          <a:lstStyle/>
          <a:p>
            <a:pPr algn="just">
              <a:lnSpc>
                <a:spcPct val="112000"/>
              </a:lnSpc>
              <a:spcAft>
                <a:spcPts val="600"/>
              </a:spcAft>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Work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s</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tream one was assigned responsibility to:</a:t>
            </a:r>
            <a:r>
              <a:rPr lang="en-ZA"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12000"/>
              </a:lnSpc>
              <a:spcAft>
                <a:spcPts val="600"/>
              </a:spcAft>
              <a:buFont typeface="Arial" panose="020B0604020202020204" pitchFamily="34" charset="0"/>
              <a:buChar char="•"/>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Identify functions and conduct an analysis of the content of the functions to be transferred in terms of their mandates.  </a:t>
            </a:r>
          </a:p>
          <a:p>
            <a:pPr marL="342900" indent="-342900" algn="just">
              <a:lnSpc>
                <a:spcPct val="112000"/>
              </a:lnSpc>
              <a:spcAft>
                <a:spcPts val="600"/>
              </a:spcAft>
              <a:buFont typeface="Arial" panose="020B0604020202020204" pitchFamily="34" charset="0"/>
              <a:buChar char="•"/>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Analyse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the post establishment to determine which posts are filled, vacant, funded and unfunded.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(Unfunded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posts should be abolished and not considered to determine the affected posts</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12000"/>
              </a:lnSpc>
              <a:spcAft>
                <a:spcPts val="600"/>
              </a:spcAft>
              <a:buFont typeface="Arial" panose="020B0604020202020204" pitchFamily="34" charset="0"/>
              <a:buChar char="•"/>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Identify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the posts/staff devoted to the affected functions to determine the nature and number of human resources to be transferred.  </a:t>
            </a:r>
            <a:endPar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2000"/>
              </a:lnSpc>
              <a:spcAft>
                <a:spcPts val="600"/>
              </a:spcAft>
              <a:buFont typeface="Arial" panose="020B0604020202020204" pitchFamily="34" charset="0"/>
              <a:buChar char="•"/>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Identify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and capture staff details in a schedule.  </a:t>
            </a:r>
            <a:endPar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2000"/>
              </a:lnSpc>
              <a:spcAft>
                <a:spcPts val="600"/>
              </a:spcAft>
              <a:buFont typeface="Arial" panose="020B0604020202020204" pitchFamily="34" charset="0"/>
              <a:buChar char="•"/>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Develop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 new macro-organisational structure for the affected departments (both the relinquishing and recipient departments</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12000"/>
              </a:lnSpc>
              <a:spcAft>
                <a:spcPts val="600"/>
              </a:spcAft>
              <a:buFont typeface="Arial" panose="020B0604020202020204" pitchFamily="34" charset="0"/>
              <a:buChar char="•"/>
              <a:tabLst>
                <a:tab pos="457200" algn="l"/>
              </a:tabLst>
            </a:pP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After concurrence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of the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new macro-organisational structure by MPSA,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 ensure EA approval of the structures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of their departments for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implementation, including facilitating transfers and receipt of posts. </a:t>
            </a:r>
            <a:endPar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r>
              <a:rPr lang="en-ZA" b="1" dirty="0" smtClean="0">
                <a:solidFill>
                  <a:schemeClr val="bg1"/>
                </a:solidFill>
              </a:rPr>
              <a:t>5</a:t>
            </a:r>
            <a:endParaRPr lang="en-ZA" b="1" dirty="0">
              <a:solidFill>
                <a:schemeClr val="bg1"/>
              </a:solidFill>
            </a:endParaRPr>
          </a:p>
        </p:txBody>
      </p:sp>
    </p:spTree>
    <p:extLst>
      <p:ext uri="{BB962C8B-B14F-4D97-AF65-F5344CB8AC3E}">
        <p14:creationId xmlns:p14="http://schemas.microsoft.com/office/powerpoint/2010/main" xmlns="" val="1873093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9552" y="97468"/>
            <a:ext cx="8004350" cy="461665"/>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THE NMOG PROCESS cont.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179512" y="908720"/>
            <a:ext cx="8712968" cy="5656933"/>
          </a:xfrm>
          <a:prstGeom prst="rect">
            <a:avLst/>
          </a:prstGeom>
          <a:noFill/>
        </p:spPr>
        <p:txBody>
          <a:bodyPr wrap="square" rtlCol="0">
            <a:spAutoFit/>
          </a:bodyPr>
          <a:lstStyle/>
          <a:p>
            <a:pPr algn="just">
              <a:lnSpc>
                <a:spcPct val="112000"/>
              </a:lnSpc>
              <a:spcAft>
                <a:spcPts val="600"/>
              </a:spcAft>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To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facilitate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implementation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of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NMOG process, consultations were undertaken with organised labour, resulting in </a:t>
            </a:r>
            <a:r>
              <a:rPr lang="en-GB" sz="2000" b="1"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Resolution 1 of </a:t>
            </a:r>
            <a:r>
              <a:rPr lang="en-GB" sz="2000" b="1"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2019</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2000"/>
              </a:lnSpc>
              <a:spcAft>
                <a:spcPts val="600"/>
              </a:spcAft>
              <a:tabLst>
                <a:tab pos="457200" algn="l"/>
              </a:tabLst>
            </a:pPr>
            <a:endParaRPr lang="en-GB" sz="5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2000"/>
              </a:lnSpc>
              <a:spcAft>
                <a:spcPts val="600"/>
              </a:spcAft>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The </a:t>
            </a:r>
            <a:r>
              <a:rPr lang="en-GB" sz="2000" u="sng"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key </a:t>
            </a:r>
            <a:r>
              <a:rPr lang="en-GB" sz="2000" u="sng"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elements </a:t>
            </a:r>
            <a:r>
              <a:rPr lang="en-GB" sz="2000" u="sng"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of the resolution</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were the following:  </a:t>
            </a:r>
          </a:p>
          <a:p>
            <a:pPr marL="457200" indent="-457200" algn="just">
              <a:lnSpc>
                <a:spcPct val="112000"/>
              </a:lnSpc>
              <a:spcAft>
                <a:spcPts val="600"/>
              </a:spcAft>
              <a:buAutoNum type="alphaLcParenBoth"/>
              <a:tabLst>
                <a:tab pos="457200" algn="l"/>
              </a:tabLst>
            </a:pPr>
            <a:r>
              <a:rPr lang="en-GB" sz="2000" b="1" i="1"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Principles that govern the process: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Compliance with Public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Service Act,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1994 and the Public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Service Regulations,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2016; r</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elevant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provisions of the Labour Relations Act</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security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of employment, ring-fencing and transfer of funded posts only, fairness</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transparency and consensus in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decision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making, s</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taff to follow function, contract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staff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to transfer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with the same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contract conditions, no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automatic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upgrades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to higher positions, and  n</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voluntary service packages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VSPs)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should be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considered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under the NMOG process.</a:t>
            </a:r>
          </a:p>
          <a:p>
            <a:pPr marL="457200" indent="-457200" algn="just">
              <a:lnSpc>
                <a:spcPct val="112000"/>
              </a:lnSpc>
              <a:spcAft>
                <a:spcPts val="600"/>
              </a:spcAft>
              <a:buFontTx/>
              <a:buAutoNum type="alphaLcParenBoth"/>
              <a:tabLst>
                <a:tab pos="457200" algn="l"/>
              </a:tabLst>
            </a:pPr>
            <a:r>
              <a:rPr lang="en-GB" sz="2000" b="1" i="1"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Criteria for ring fencing and transfer of </a:t>
            </a:r>
            <a:r>
              <a:rPr lang="en-GB" sz="2000" b="1" i="1"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staff: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The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separation of core functions must be guided by departments’ mandates and strategic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plans, the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incumbents of the posts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must then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be transferred to the recipient departments.   </a:t>
            </a:r>
          </a:p>
        </p:txBody>
      </p:sp>
      <p:sp>
        <p:nvSpPr>
          <p:cNvPr id="4" name="Slide Number Placeholder 3"/>
          <p:cNvSpPr>
            <a:spLocks noGrp="1"/>
          </p:cNvSpPr>
          <p:nvPr>
            <p:ph type="sldNum" sz="quarter" idx="12"/>
          </p:nvPr>
        </p:nvSpPr>
        <p:spPr>
          <a:xfrm>
            <a:off x="6553200" y="6597352"/>
            <a:ext cx="2133600" cy="124123"/>
          </a:xfrm>
        </p:spPr>
        <p:txBody>
          <a:bodyPr/>
          <a:lstStyle/>
          <a:p>
            <a:r>
              <a:rPr lang="en-ZA" b="1" dirty="0" smtClean="0">
                <a:solidFill>
                  <a:schemeClr val="bg1"/>
                </a:solidFill>
              </a:rPr>
              <a:t>5</a:t>
            </a:r>
            <a:endParaRPr lang="en-ZA" b="1" dirty="0">
              <a:solidFill>
                <a:schemeClr val="bg1"/>
              </a:solidFill>
            </a:endParaRPr>
          </a:p>
        </p:txBody>
      </p:sp>
    </p:spTree>
    <p:extLst>
      <p:ext uri="{BB962C8B-B14F-4D97-AF65-F5344CB8AC3E}">
        <p14:creationId xmlns:p14="http://schemas.microsoft.com/office/powerpoint/2010/main" xmlns="" val="4015578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9552" y="97468"/>
            <a:ext cx="8004350" cy="461665"/>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THE NMOG PROCESS cont.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179512" y="908720"/>
            <a:ext cx="8712968" cy="7050648"/>
          </a:xfrm>
          <a:prstGeom prst="rect">
            <a:avLst/>
          </a:prstGeom>
          <a:noFill/>
        </p:spPr>
        <p:txBody>
          <a:bodyPr wrap="square" rtlCol="0">
            <a:spAutoFit/>
          </a:bodyPr>
          <a:lstStyle/>
          <a:p>
            <a:pPr algn="just">
              <a:lnSpc>
                <a:spcPct val="112000"/>
              </a:lnSpc>
              <a:spcAft>
                <a:spcPts val="600"/>
              </a:spcAft>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The </a:t>
            </a:r>
            <a:r>
              <a:rPr lang="en-GB" sz="2000" u="sng"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key </a:t>
            </a:r>
            <a:r>
              <a:rPr lang="en-GB" sz="2000" u="sng"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elements </a:t>
            </a:r>
            <a:r>
              <a:rPr lang="en-GB" sz="2000" u="sng"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of the resolution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were the following (cont.):  </a:t>
            </a:r>
          </a:p>
          <a:p>
            <a:pPr algn="just">
              <a:lnSpc>
                <a:spcPct val="112000"/>
              </a:lnSpc>
              <a:spcAft>
                <a:spcPts val="600"/>
              </a:spcAft>
              <a:tabLst>
                <a:tab pos="457200" algn="l"/>
              </a:tabLst>
            </a:pPr>
            <a:r>
              <a:rPr lang="en-GB" sz="2000" b="1" i="1"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Matching </a:t>
            </a:r>
            <a:r>
              <a:rPr lang="en-GB" sz="2000" b="1" i="1"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and placing </a:t>
            </a:r>
            <a:r>
              <a:rPr lang="en-GB" sz="2000" b="1" i="1"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criteria: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Use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job descriptions to match an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employee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to a post on a new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structure; placement against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 post at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the 	same salary level; if function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relates to two or more posts in the new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structure</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employee to be given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an opportunity to choose the preferred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post;  if more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 one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employee’s job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matches a particular post, the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principle of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seniority will apply first, followed by the relevant principles of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the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employment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equity act. </a:t>
            </a:r>
            <a:endPar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2000"/>
              </a:lnSpc>
              <a:spcAft>
                <a:spcPts val="600"/>
              </a:spcAft>
              <a:tabLst>
                <a:tab pos="457200" algn="l"/>
              </a:tabLst>
            </a:pPr>
            <a:r>
              <a:rPr lang="en-GB" sz="2000" b="1" i="1"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 Employees </a:t>
            </a:r>
            <a:r>
              <a:rPr lang="en-GB" sz="2000" b="1" i="1"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additional to the </a:t>
            </a:r>
            <a:r>
              <a:rPr lang="en-GB" sz="2000" b="1" i="1"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establishment:</a:t>
            </a:r>
          </a:p>
          <a:p>
            <a:pPr marL="800100" lvl="1" indent="-342900" algn="just">
              <a:spcAft>
                <a:spcPts val="600"/>
              </a:spcAft>
              <a:buFont typeface="Arial" panose="020B0604020202020204" pitchFamily="34" charset="0"/>
              <a:buChar char="•"/>
              <a:tabLst>
                <a:tab pos="457200" algn="l"/>
              </a:tabLst>
            </a:pPr>
            <a:r>
              <a:rPr lang="en-GB" sz="1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Employees </a:t>
            </a:r>
            <a:r>
              <a:rPr lang="en-GB" sz="1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who remain unmatched to position in the new establishments be placed additional to the establishment. </a:t>
            </a:r>
          </a:p>
          <a:p>
            <a:pPr marL="800100" lvl="1" indent="-342900" algn="just">
              <a:spcAft>
                <a:spcPts val="600"/>
              </a:spcAft>
              <a:buFont typeface="Arial" panose="020B0604020202020204" pitchFamily="34" charset="0"/>
              <a:buChar char="•"/>
              <a:tabLst>
                <a:tab pos="457200" algn="l"/>
              </a:tabLst>
            </a:pPr>
            <a:r>
              <a:rPr lang="en-GB" sz="1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The employer should apply measures to facilitate and enhance redeployment which would include training for these employees to meet the requirements of vacant positions.</a:t>
            </a:r>
          </a:p>
          <a:p>
            <a:pPr marL="800100" lvl="1" indent="-342900" algn="just">
              <a:spcAft>
                <a:spcPts val="600"/>
              </a:spcAft>
              <a:buFont typeface="Arial" panose="020B0604020202020204" pitchFamily="34" charset="0"/>
              <a:buChar char="•"/>
              <a:tabLst>
                <a:tab pos="457200" algn="l"/>
              </a:tabLst>
            </a:pPr>
            <a:r>
              <a:rPr lang="en-GB" sz="1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 list of all employees who are placed additional to the establishment would be created and then all funded vacancies will be advertised and filled according to the R&amp;S processes of departments.</a:t>
            </a:r>
          </a:p>
          <a:p>
            <a:pPr algn="just">
              <a:lnSpc>
                <a:spcPct val="112000"/>
              </a:lnSpc>
              <a:spcAft>
                <a:spcPts val="600"/>
              </a:spcAft>
              <a:tabLst>
                <a:tab pos="457200" algn="l"/>
              </a:tabLst>
            </a:pPr>
            <a:endPar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12000"/>
              </a:lnSpc>
              <a:spcAft>
                <a:spcPts val="600"/>
              </a:spcAft>
              <a:buFontTx/>
              <a:buAutoNum type="alphaLcParenBoth"/>
              <a:tabLst>
                <a:tab pos="457200" algn="l"/>
              </a:tabLst>
            </a:pPr>
            <a:endPar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12000"/>
              </a:lnSpc>
              <a:spcAft>
                <a:spcPts val="600"/>
              </a:spcAft>
              <a:buAutoNum type="alphaLcParenBoth"/>
              <a:tabLst>
                <a:tab pos="457200" algn="l"/>
              </a:tabLst>
            </a:pPr>
            <a:endPar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r>
              <a:rPr lang="en-ZA" b="1" dirty="0" smtClean="0">
                <a:solidFill>
                  <a:schemeClr val="bg1"/>
                </a:solidFill>
              </a:rPr>
              <a:t>5</a:t>
            </a:r>
            <a:endParaRPr lang="en-ZA" b="1" dirty="0">
              <a:solidFill>
                <a:schemeClr val="bg1"/>
              </a:solidFill>
            </a:endParaRPr>
          </a:p>
        </p:txBody>
      </p:sp>
    </p:spTree>
    <p:extLst>
      <p:ext uri="{BB962C8B-B14F-4D97-AF65-F5344CB8AC3E}">
        <p14:creationId xmlns:p14="http://schemas.microsoft.com/office/powerpoint/2010/main" xmlns="" val="1466252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539552" y="97468"/>
            <a:ext cx="8004350" cy="461665"/>
          </a:xfrm>
          <a:prstGeom prst="rect">
            <a:avLst/>
          </a:prstGeom>
          <a:noFill/>
        </p:spPr>
        <p:txBody>
          <a:bodyPr wrap="square" rtlCol="0">
            <a:spAutoFit/>
          </a:bodyPr>
          <a:lstStyle/>
          <a:p>
            <a:pPr algn="ctr"/>
            <a:r>
              <a:rPr lang="en-GB" sz="2400" b="1" dirty="0" smtClean="0">
                <a:solidFill>
                  <a:srgbClr val="006666"/>
                </a:solidFill>
                <a:latin typeface="Arial" panose="020B0604020202020204" pitchFamily="34" charset="0"/>
                <a:cs typeface="Arial" panose="020B0604020202020204" pitchFamily="34" charset="0"/>
              </a:rPr>
              <a:t>ENQUIRY </a:t>
            </a:r>
            <a:r>
              <a:rPr lang="en-GB" sz="2400" b="1" dirty="0">
                <a:solidFill>
                  <a:srgbClr val="006666"/>
                </a:solidFill>
                <a:latin typeface="Arial" panose="020B0604020202020204" pitchFamily="34" charset="0"/>
                <a:cs typeface="Arial" panose="020B0604020202020204" pitchFamily="34" charset="0"/>
              </a:rPr>
              <a:t>BY THE PUBLIC SERVICE COMMISSION </a:t>
            </a:r>
            <a:r>
              <a:rPr lang="en-US" sz="2400" b="1" dirty="0" smtClean="0">
                <a:solidFill>
                  <a:srgbClr val="006666"/>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249014" y="936938"/>
            <a:ext cx="8568952" cy="5496889"/>
          </a:xfrm>
          <a:prstGeom prst="rect">
            <a:avLst/>
          </a:prstGeom>
          <a:noFill/>
        </p:spPr>
        <p:txBody>
          <a:bodyPr wrap="square" rtlCol="0">
            <a:spAutoFit/>
          </a:bodyPr>
          <a:lstStyle/>
          <a:p>
            <a:pPr algn="just">
              <a:defRPr/>
            </a:pPr>
            <a:r>
              <a:rPr lang="en-GB" sz="2000" dirty="0" smtClean="0">
                <a:solidFill>
                  <a:schemeClr val="tx1">
                    <a:lumMod val="95000"/>
                    <a:lumOff val="5000"/>
                  </a:schemeClr>
                </a:solidFill>
                <a:latin typeface="Arial" panose="020B0604020202020204" pitchFamily="34" charset="0"/>
                <a:cs typeface="Arial" panose="020B0604020202020204" pitchFamily="34" charset="0"/>
              </a:rPr>
              <a:t>Following </a:t>
            </a:r>
            <a:r>
              <a:rPr lang="en-GB" sz="2000" dirty="0">
                <a:solidFill>
                  <a:schemeClr val="tx1">
                    <a:lumMod val="95000"/>
                    <a:lumOff val="5000"/>
                  </a:schemeClr>
                </a:solidFill>
                <a:latin typeface="Arial" panose="020B0604020202020204" pitchFamily="34" charset="0"/>
                <a:cs typeface="Arial" panose="020B0604020202020204" pitchFamily="34" charset="0"/>
              </a:rPr>
              <a:t>the </a:t>
            </a:r>
            <a:r>
              <a:rPr lang="en-GB" sz="2000" dirty="0" smtClean="0">
                <a:solidFill>
                  <a:schemeClr val="tx1">
                    <a:lumMod val="95000"/>
                    <a:lumOff val="5000"/>
                  </a:schemeClr>
                </a:solidFill>
                <a:latin typeface="Arial" panose="020B0604020202020204" pitchFamily="34" charset="0"/>
                <a:cs typeface="Arial" panose="020B0604020202020204" pitchFamily="34" charset="0"/>
              </a:rPr>
              <a:t>request of </a:t>
            </a:r>
            <a:r>
              <a:rPr lang="en-GB" sz="2000" dirty="0">
                <a:solidFill>
                  <a:schemeClr val="tx1">
                    <a:lumMod val="95000"/>
                    <a:lumOff val="5000"/>
                  </a:schemeClr>
                </a:solidFill>
                <a:latin typeface="Arial" panose="020B0604020202020204" pitchFamily="34" charset="0"/>
                <a:cs typeface="Arial" panose="020B0604020202020204" pitchFamily="34" charset="0"/>
              </a:rPr>
              <a:t>the Portfolio </a:t>
            </a:r>
            <a:r>
              <a:rPr lang="en-GB" sz="2000" dirty="0" smtClean="0">
                <a:solidFill>
                  <a:schemeClr val="tx1">
                    <a:lumMod val="95000"/>
                    <a:lumOff val="5000"/>
                  </a:schemeClr>
                </a:solidFill>
                <a:latin typeface="Arial" panose="020B0604020202020204" pitchFamily="34" charset="0"/>
                <a:cs typeface="Arial" panose="020B0604020202020204" pitchFamily="34" charset="0"/>
              </a:rPr>
              <a:t>Committee </a:t>
            </a:r>
            <a:r>
              <a:rPr lang="en-US" sz="2000" dirty="0" smtClean="0">
                <a:solidFill>
                  <a:schemeClr val="tx1">
                    <a:lumMod val="95000"/>
                    <a:lumOff val="5000"/>
                  </a:schemeClr>
                </a:solidFill>
                <a:latin typeface="Arial" panose="020B0604020202020204" pitchFamily="34" charset="0"/>
                <a:cs typeface="Arial" panose="020B0604020202020204" pitchFamily="34" charset="0"/>
              </a:rPr>
              <a:t>—</a:t>
            </a:r>
          </a:p>
          <a:p>
            <a:pPr algn="just">
              <a:defRPr/>
            </a:pP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lgn="just">
              <a:lnSpc>
                <a:spcPct val="112000"/>
              </a:lnSpc>
              <a:spcAft>
                <a:spcPts val="600"/>
              </a:spcAft>
              <a:buFont typeface="Arial" panose="020B0604020202020204" pitchFamily="34" charset="0"/>
              <a:buChar char="•"/>
              <a:tabLst>
                <a:tab pos="457200" algn="l"/>
              </a:tabLst>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PSC engaged </a:t>
            </a:r>
            <a:r>
              <a:rPr lang="en-GB" sz="2000" dirty="0" smtClean="0">
                <a:latin typeface="Arial" panose="020B0604020202020204" pitchFamily="34" charset="0"/>
                <a:cs typeface="Arial" panose="020B0604020202020204" pitchFamily="34" charset="0"/>
              </a:rPr>
              <a:t>DPSA formally to </a:t>
            </a:r>
            <a:r>
              <a:rPr lang="en-GB" sz="2000" dirty="0">
                <a:latin typeface="Arial" panose="020B0604020202020204" pitchFamily="34" charset="0"/>
                <a:cs typeface="Arial" panose="020B0604020202020204" pitchFamily="34" charset="0"/>
              </a:rPr>
              <a:t>get clarity on the process and </a:t>
            </a:r>
            <a:r>
              <a:rPr lang="en-GB" sz="2000" dirty="0" smtClean="0">
                <a:latin typeface="Arial" panose="020B0604020202020204" pitchFamily="34" charset="0"/>
                <a:cs typeface="Arial" panose="020B0604020202020204" pitchFamily="34" charset="0"/>
              </a:rPr>
              <a:t>arranged to </a:t>
            </a:r>
            <a:r>
              <a:rPr lang="en-GB" sz="2000" dirty="0">
                <a:latin typeface="Arial" panose="020B0604020202020204" pitchFamily="34" charset="0"/>
                <a:cs typeface="Arial" panose="020B0604020202020204" pitchFamily="34" charset="0"/>
              </a:rPr>
              <a:t>receive an update </a:t>
            </a:r>
            <a:r>
              <a:rPr lang="en-GB" sz="2000" dirty="0" smtClean="0">
                <a:latin typeface="Arial" panose="020B0604020202020204" pitchFamily="34" charset="0"/>
                <a:cs typeface="Arial" panose="020B0604020202020204" pitchFamily="34" charset="0"/>
              </a:rPr>
              <a:t>periodically.</a:t>
            </a:r>
            <a:r>
              <a:rPr lang="en-US" sz="2000" dirty="0" smtClean="0">
                <a:latin typeface="Arial" panose="020B0604020202020204" pitchFamily="34" charset="0"/>
                <a:cs typeface="Arial" panose="020B0604020202020204" pitchFamily="34" charset="0"/>
              </a:rPr>
              <a:t> </a:t>
            </a:r>
          </a:p>
          <a:p>
            <a:pPr marL="342900" indent="-342900" algn="just">
              <a:lnSpc>
                <a:spcPct val="112000"/>
              </a:lnSpc>
              <a:spcAft>
                <a:spcPts val="600"/>
              </a:spcAft>
              <a:buFont typeface="Arial" panose="020B0604020202020204" pitchFamily="34" charset="0"/>
              <a:buChar char="•"/>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DPSA provided progress updates to the PSC and availed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themselves to brief a Plenary Session of the PSC towards the finalisation of the NMOG process. </a:t>
            </a:r>
            <a:endPar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2000"/>
              </a:lnSpc>
              <a:spcAft>
                <a:spcPts val="600"/>
              </a:spcAft>
              <a:buFont typeface="Arial" panose="020B0604020202020204" pitchFamily="34" charset="0"/>
              <a:buChar char="•"/>
              <a:tabLst>
                <a:tab pos="457200" algn="l"/>
              </a:tabLst>
            </a:pP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DPSA shared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with the PSC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their closeout report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the end of the process, which outlines the process nationally and the overall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outcomes.</a:t>
            </a:r>
            <a:endParaRPr lang="en-ZA"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2000"/>
              </a:lnSpc>
              <a:spcAft>
                <a:spcPts val="600"/>
              </a:spcAft>
              <a:buFont typeface="Arial" panose="020B0604020202020204" pitchFamily="34" charset="0"/>
              <a:buChar char="•"/>
              <a:tabLst>
                <a:tab pos="457200" algn="l"/>
              </a:tabLst>
            </a:pP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The PSC further engaged directly with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some of the departments </a:t>
            </a:r>
            <a:r>
              <a:rPr lang="en-GB" sz="2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that were affected by the NMOG process to establish how they were impacted by the process and how they dealt with specific issues in terms of the transfer of staff and functions as a result of the </a:t>
            </a:r>
            <a:r>
              <a:rPr lang="en-GB"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NMOG.</a:t>
            </a:r>
            <a:r>
              <a:rPr lang="en-ZA" sz="2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342900" indent="-342900" algn="just">
              <a:lnSpc>
                <a:spcPct val="112000"/>
              </a:lnSpc>
              <a:spcAft>
                <a:spcPts val="600"/>
              </a:spcAft>
              <a:buFont typeface="Arial" panose="020B0604020202020204" pitchFamily="34" charset="0"/>
              <a:buChar char="•"/>
              <a:tabLst>
                <a:tab pos="457200" algn="l"/>
              </a:tabLst>
            </a:pPr>
            <a:endParaRPr lang="en-US"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8</a:t>
            </a:fld>
            <a:endParaRPr lang="en-ZA" b="1" dirty="0">
              <a:solidFill>
                <a:schemeClr val="bg1"/>
              </a:solidFill>
            </a:endParaRPr>
          </a:p>
        </p:txBody>
      </p:sp>
    </p:spTree>
    <p:extLst>
      <p:ext uri="{BB962C8B-B14F-4D97-AF65-F5344CB8AC3E}">
        <p14:creationId xmlns:p14="http://schemas.microsoft.com/office/powerpoint/2010/main" xmlns="" val="2971216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83432" y="97468"/>
            <a:ext cx="8160470" cy="461665"/>
          </a:xfrm>
          <a:prstGeom prst="rect">
            <a:avLst/>
          </a:prstGeom>
          <a:noFill/>
        </p:spPr>
        <p:txBody>
          <a:bodyPr wrap="square" rtlCol="0">
            <a:spAutoFit/>
          </a:bodyPr>
          <a:lstStyle/>
          <a:p>
            <a:pPr algn="ctr"/>
            <a:r>
              <a:rPr lang="en-US" sz="2400" b="1" dirty="0" smtClean="0">
                <a:solidFill>
                  <a:srgbClr val="006666"/>
                </a:solidFill>
                <a:latin typeface="Arial" panose="020B0604020202020204" pitchFamily="34" charset="0"/>
                <a:cs typeface="Arial" panose="020B0604020202020204" pitchFamily="34" charset="0"/>
              </a:rPr>
              <a:t>ENGAGEMENTS WITH AFFECTED DEPARTMENTS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TextBox 2"/>
          <p:cNvSpPr txBox="1"/>
          <p:nvPr/>
        </p:nvSpPr>
        <p:spPr>
          <a:xfrm>
            <a:off x="323528" y="903881"/>
            <a:ext cx="8424936" cy="5093702"/>
          </a:xfrm>
          <a:prstGeom prst="rect">
            <a:avLst/>
          </a:prstGeom>
          <a:noFill/>
        </p:spPr>
        <p:txBody>
          <a:bodyPr wrap="square" rtlCol="0">
            <a:spAutoFit/>
          </a:bodyPr>
          <a:lstStyle/>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Following </a:t>
            </a:r>
            <a:r>
              <a:rPr lang="en-GB" altLang="en-US" sz="2000" dirty="0">
                <a:latin typeface="Arial" panose="020B0604020202020204" pitchFamily="34" charset="0"/>
                <a:ea typeface="SimSun" panose="02010600030101010101" pitchFamily="2" charset="-122"/>
                <a:cs typeface="Arial" panose="020B0604020202020204" pitchFamily="34" charset="0"/>
              </a:rPr>
              <a:t>the conclusion of the NMOG process, which included the transfer of functions and creation of new structures/departments, the transfer of staff began in earnest.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In October </a:t>
            </a:r>
            <a:r>
              <a:rPr lang="en-GB" altLang="en-US" sz="2000" dirty="0" smtClean="0">
                <a:latin typeface="Arial" panose="020B0604020202020204" pitchFamily="34" charset="0"/>
                <a:ea typeface="SimSun" panose="02010600030101010101" pitchFamily="2" charset="-122"/>
                <a:cs typeface="Arial" panose="020B0604020202020204" pitchFamily="34" charset="0"/>
              </a:rPr>
              <a:t>2020, DPSA </a:t>
            </a:r>
            <a:r>
              <a:rPr lang="en-GB" altLang="en-US" sz="2000" dirty="0">
                <a:latin typeface="Arial" panose="020B0604020202020204" pitchFamily="34" charset="0"/>
                <a:ea typeface="SimSun" panose="02010600030101010101" pitchFamily="2" charset="-122"/>
                <a:cs typeface="Arial" panose="020B0604020202020204" pitchFamily="34" charset="0"/>
              </a:rPr>
              <a:t>issued Circular </a:t>
            </a:r>
            <a:r>
              <a:rPr lang="en-GB" altLang="en-US" sz="2000" dirty="0" smtClean="0">
                <a:latin typeface="Arial" panose="020B0604020202020204" pitchFamily="34" charset="0"/>
                <a:ea typeface="SimSun" panose="02010600030101010101" pitchFamily="2" charset="-122"/>
                <a:cs typeface="Arial" panose="020B0604020202020204" pitchFamily="34" charset="0"/>
              </a:rPr>
              <a:t>36/2020, </a:t>
            </a:r>
            <a:r>
              <a:rPr lang="en-GB" altLang="en-US" sz="2000" dirty="0">
                <a:latin typeface="Arial" panose="020B0604020202020204" pitchFamily="34" charset="0"/>
                <a:ea typeface="SimSun" panose="02010600030101010101" pitchFamily="2" charset="-122"/>
                <a:cs typeface="Arial" panose="020B0604020202020204" pitchFamily="34" charset="0"/>
              </a:rPr>
              <a:t>which deals with employees not placed on the fixed </a:t>
            </a:r>
            <a:r>
              <a:rPr lang="en-GB" altLang="en-US" sz="2000" dirty="0" smtClean="0">
                <a:latin typeface="Arial" panose="020B0604020202020204" pitchFamily="34" charset="0"/>
                <a:ea typeface="SimSun" panose="02010600030101010101" pitchFamily="2" charset="-122"/>
                <a:cs typeface="Arial" panose="020B0604020202020204" pitchFamily="34" charset="0"/>
              </a:rPr>
              <a:t>establishments </a:t>
            </a:r>
            <a:r>
              <a:rPr lang="en-GB" altLang="en-US" sz="2000" dirty="0">
                <a:latin typeface="Arial" panose="020B0604020202020204" pitchFamily="34" charset="0"/>
                <a:ea typeface="SimSun" panose="02010600030101010101" pitchFamily="2" charset="-122"/>
                <a:cs typeface="Arial" panose="020B0604020202020204" pitchFamily="34" charset="0"/>
              </a:rPr>
              <a:t>when the NMOG process </a:t>
            </a:r>
            <a:r>
              <a:rPr lang="en-GB" altLang="en-US" sz="2000" dirty="0" smtClean="0">
                <a:latin typeface="Arial" panose="020B0604020202020204" pitchFamily="34" charset="0"/>
                <a:ea typeface="SimSun" panose="02010600030101010101" pitchFamily="2" charset="-122"/>
                <a:cs typeface="Arial" panose="020B0604020202020204" pitchFamily="34" charset="0"/>
              </a:rPr>
              <a:t>was concluded</a:t>
            </a:r>
            <a:r>
              <a:rPr lang="en-GB" altLang="en-US" sz="2000" dirty="0">
                <a:latin typeface="Arial" panose="020B0604020202020204" pitchFamily="34" charset="0"/>
                <a:ea typeface="SimSun" panose="02010600030101010101" pitchFamily="2" charset="-122"/>
                <a:cs typeface="Arial" panose="020B0604020202020204" pitchFamily="34" charset="0"/>
              </a:rPr>
              <a:t>.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All </a:t>
            </a:r>
            <a:r>
              <a:rPr lang="en-GB" altLang="en-US" sz="2000" dirty="0">
                <a:latin typeface="Arial" panose="020B0604020202020204" pitchFamily="34" charset="0"/>
                <a:ea typeface="SimSun" panose="02010600030101010101" pitchFamily="2" charset="-122"/>
                <a:cs typeface="Arial" panose="020B0604020202020204" pitchFamily="34" charset="0"/>
              </a:rPr>
              <a:t>these employees were to  be included in a list that would be accessed by all departments who have vacancies to fill.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a:latin typeface="Arial" panose="020B0604020202020204" pitchFamily="34" charset="0"/>
                <a:ea typeface="SimSun" panose="02010600030101010101" pitchFamily="2" charset="-122"/>
                <a:cs typeface="Arial" panose="020B0604020202020204" pitchFamily="34" charset="0"/>
              </a:rPr>
              <a:t>In January 2021, the PSC wrote letters </a:t>
            </a:r>
            <a:r>
              <a:rPr lang="en-GB" altLang="en-US" sz="2000" dirty="0" smtClean="0">
                <a:latin typeface="Arial" panose="020B0604020202020204" pitchFamily="34" charset="0"/>
                <a:ea typeface="SimSun" panose="02010600030101010101" pitchFamily="2" charset="-122"/>
                <a:cs typeface="Arial" panose="020B0604020202020204" pitchFamily="34" charset="0"/>
              </a:rPr>
              <a:t>to </a:t>
            </a:r>
            <a:r>
              <a:rPr lang="en-GB" altLang="en-US" sz="2000" dirty="0">
                <a:latin typeface="Arial" panose="020B0604020202020204" pitchFamily="34" charset="0"/>
                <a:ea typeface="SimSun" panose="02010600030101010101" pitchFamily="2" charset="-122"/>
                <a:cs typeface="Arial" panose="020B0604020202020204" pitchFamily="34" charset="0"/>
              </a:rPr>
              <a:t>four departments that went through mergers to solicit their inputs with regard to the NMOG process, the challenges encountered and how they were addressed specifically in relation with issues of staff transfers. </a:t>
            </a:r>
            <a:endParaRPr lang="en-GB" altLang="en-US" sz="2000" dirty="0" smtClean="0">
              <a:latin typeface="Arial" panose="020B0604020202020204" pitchFamily="34" charset="0"/>
              <a:ea typeface="SimSun" panose="02010600030101010101" pitchFamily="2" charset="-122"/>
              <a:cs typeface="Arial" panose="020B0604020202020204" pitchFamily="34" charset="0"/>
            </a:endParaRP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Responses were received from three departments.</a:t>
            </a:r>
          </a:p>
          <a:p>
            <a:pPr marL="342900" indent="-342900" algn="just">
              <a:spcAft>
                <a:spcPts val="600"/>
              </a:spcAft>
              <a:buFont typeface="Arial" panose="020B0604020202020204" pitchFamily="34" charset="0"/>
              <a:buChar char="•"/>
              <a:tabLst>
                <a:tab pos="457200" algn="l"/>
              </a:tabLst>
            </a:pPr>
            <a:r>
              <a:rPr lang="en-GB" altLang="en-US" sz="2000" dirty="0" smtClean="0">
                <a:latin typeface="Arial" panose="020B0604020202020204" pitchFamily="34" charset="0"/>
                <a:ea typeface="SimSun" panose="02010600030101010101" pitchFamily="2" charset="-122"/>
                <a:cs typeface="Arial" panose="020B0604020202020204" pitchFamily="34" charset="0"/>
              </a:rPr>
              <a:t>The following are reflections from each of the three departments that responded.</a:t>
            </a:r>
            <a:endParaRPr lang="en-US" altLang="en-US" sz="2000" dirty="0">
              <a:latin typeface="Arial" panose="020B060402020202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12"/>
          </p:nvPr>
        </p:nvSpPr>
        <p:spPr>
          <a:xfrm>
            <a:off x="6553200" y="6597352"/>
            <a:ext cx="2133600" cy="124123"/>
          </a:xfrm>
        </p:spPr>
        <p:txBody>
          <a:bodyPr/>
          <a:lstStyle/>
          <a:p>
            <a:fld id="{CDAF3C70-3F06-4597-AE16-5F5EF8F327DE}" type="slidenum">
              <a:rPr lang="en-ZA" b="1" smtClean="0">
                <a:solidFill>
                  <a:schemeClr val="bg1"/>
                </a:solidFill>
              </a:rPr>
              <a:pPr/>
              <a:t>9</a:t>
            </a:fld>
            <a:endParaRPr lang="en-ZA" b="1" dirty="0">
              <a:solidFill>
                <a:schemeClr val="bg1"/>
              </a:solidFill>
            </a:endParaRPr>
          </a:p>
        </p:txBody>
      </p:sp>
    </p:spTree>
    <p:extLst>
      <p:ext uri="{BB962C8B-B14F-4D97-AF65-F5344CB8AC3E}">
        <p14:creationId xmlns:p14="http://schemas.microsoft.com/office/powerpoint/2010/main" xmlns="" val="514160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11258</TotalTime>
  <Words>2129</Words>
  <Application>Microsoft Office PowerPoint</Application>
  <PresentationFormat>On-screen Show (4:3)</PresentationFormat>
  <Paragraphs>138</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Thabiso Masia</dc:creator>
  <cp:lastModifiedBy>USER</cp:lastModifiedBy>
  <cp:revision>165</cp:revision>
  <dcterms:created xsi:type="dcterms:W3CDTF">2018-10-23T09:11:45Z</dcterms:created>
  <dcterms:modified xsi:type="dcterms:W3CDTF">2022-09-14T14:11:16Z</dcterms:modified>
</cp:coreProperties>
</file>