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86" r:id="rId2"/>
    <p:sldId id="442" r:id="rId3"/>
    <p:sldId id="443" r:id="rId4"/>
    <p:sldId id="444" r:id="rId5"/>
    <p:sldId id="445" r:id="rId6"/>
    <p:sldId id="345" r:id="rId7"/>
    <p:sldId id="422" r:id="rId8"/>
    <p:sldId id="455" r:id="rId9"/>
    <p:sldId id="438" r:id="rId10"/>
    <p:sldId id="454" r:id="rId11"/>
    <p:sldId id="439" r:id="rId12"/>
    <p:sldId id="448" r:id="rId13"/>
    <p:sldId id="451" r:id="rId14"/>
    <p:sldId id="423" r:id="rId15"/>
    <p:sldId id="432" r:id="rId16"/>
    <p:sldId id="431"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9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3557"/>
  </p:normalViewPr>
  <p:slideViewPr>
    <p:cSldViewPr snapToGrid="0">
      <p:cViewPr varScale="1">
        <p:scale>
          <a:sx n="79" d="100"/>
          <a:sy n="79" d="100"/>
        </p:scale>
        <p:origin x="618" y="96"/>
      </p:cViewPr>
      <p:guideLst>
        <p:guide orient="horz" pos="2160"/>
        <p:guide pos="3840"/>
      </p:guideLst>
    </p:cSldViewPr>
  </p:slideViewPr>
  <p:outlineViewPr>
    <p:cViewPr>
      <p:scale>
        <a:sx n="33" d="100"/>
        <a:sy n="33" d="100"/>
      </p:scale>
      <p:origin x="0" y="-7944"/>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397" cy="49715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706" y="0"/>
            <a:ext cx="2945397" cy="497158"/>
          </a:xfrm>
          <a:prstGeom prst="rect">
            <a:avLst/>
          </a:prstGeom>
        </p:spPr>
        <p:txBody>
          <a:bodyPr vert="horz" lIns="91440" tIns="45720" rIns="91440" bIns="45720" rtlCol="0"/>
          <a:lstStyle>
            <a:lvl1pPr algn="r">
              <a:defRPr sz="1200"/>
            </a:lvl1pPr>
          </a:lstStyle>
          <a:p>
            <a:fld id="{41957C42-6AD9-4510-8EAD-3E0698209C48}" type="datetimeFigureOut">
              <a:rPr lang="en-ZA" smtClean="0"/>
              <a:t>2022/09/13</a:t>
            </a:fld>
            <a:endParaRPr lang="en-ZA"/>
          </a:p>
        </p:txBody>
      </p:sp>
      <p:sp>
        <p:nvSpPr>
          <p:cNvPr id="4" name="Footer Placeholder 3"/>
          <p:cNvSpPr>
            <a:spLocks noGrp="1"/>
          </p:cNvSpPr>
          <p:nvPr>
            <p:ph type="ftr" sz="quarter" idx="2"/>
          </p:nvPr>
        </p:nvSpPr>
        <p:spPr>
          <a:xfrm>
            <a:off x="0" y="9429481"/>
            <a:ext cx="2945397" cy="49715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706" y="9429481"/>
            <a:ext cx="2945397" cy="497157"/>
          </a:xfrm>
          <a:prstGeom prst="rect">
            <a:avLst/>
          </a:prstGeom>
        </p:spPr>
        <p:txBody>
          <a:bodyPr vert="horz" lIns="91440" tIns="45720" rIns="91440" bIns="45720" rtlCol="0" anchor="b"/>
          <a:lstStyle>
            <a:lvl1pPr algn="r">
              <a:defRPr sz="1200"/>
            </a:lvl1pPr>
          </a:lstStyle>
          <a:p>
            <a:fld id="{9988502E-7A49-48C2-A576-4184C4D4CF89}" type="slidenum">
              <a:rPr lang="en-ZA" smtClean="0"/>
              <a:t>‹#›</a:t>
            </a:fld>
            <a:endParaRPr lang="en-ZA"/>
          </a:p>
        </p:txBody>
      </p:sp>
    </p:spTree>
    <p:extLst>
      <p:ext uri="{BB962C8B-B14F-4D97-AF65-F5344CB8AC3E}">
        <p14:creationId xmlns:p14="http://schemas.microsoft.com/office/powerpoint/2010/main" val="1806245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514B2024-730C-4C3A-8C38-703499C4DC71}" type="datetimeFigureOut">
              <a:rPr lang="en-US" smtClean="0"/>
              <a:t>9/13/2022</a:t>
            </a:fld>
            <a:endParaRPr lang="en-US"/>
          </a:p>
        </p:txBody>
      </p:sp>
      <p:sp>
        <p:nvSpPr>
          <p:cNvPr id="4" name="Slide Image Placeholder 3"/>
          <p:cNvSpPr>
            <a:spLocks noGrp="1" noRot="1" noChangeAspect="1"/>
          </p:cNvSpPr>
          <p:nvPr>
            <p:ph type="sldImg" idx="2"/>
          </p:nvPr>
        </p:nvSpPr>
        <p:spPr>
          <a:xfrm>
            <a:off x="422275" y="1239838"/>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62990EEC-E4F1-44DC-A6CA-012806D90386}" type="slidenum">
              <a:rPr lang="en-US" smtClean="0"/>
              <a:t>‹#›</a:t>
            </a:fld>
            <a:endParaRPr lang="en-US"/>
          </a:p>
        </p:txBody>
      </p:sp>
    </p:spTree>
    <p:extLst>
      <p:ext uri="{BB962C8B-B14F-4D97-AF65-F5344CB8AC3E}">
        <p14:creationId xmlns:p14="http://schemas.microsoft.com/office/powerpoint/2010/main" val="2432868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23782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2990EEC-E4F1-44DC-A6CA-012806D90386}" type="slidenum">
              <a:rPr lang="en-US" smtClean="0"/>
              <a:t>2</a:t>
            </a:fld>
            <a:endParaRPr lang="en-US"/>
          </a:p>
        </p:txBody>
      </p:sp>
    </p:spTree>
    <p:extLst>
      <p:ext uri="{BB962C8B-B14F-4D97-AF65-F5344CB8AC3E}">
        <p14:creationId xmlns:p14="http://schemas.microsoft.com/office/powerpoint/2010/main" val="310200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2990EEC-E4F1-44DC-A6CA-012806D90386}" type="slidenum">
              <a:rPr lang="en-US" smtClean="0"/>
              <a:t>3</a:t>
            </a:fld>
            <a:endParaRPr lang="en-US"/>
          </a:p>
        </p:txBody>
      </p:sp>
    </p:spTree>
    <p:extLst>
      <p:ext uri="{BB962C8B-B14F-4D97-AF65-F5344CB8AC3E}">
        <p14:creationId xmlns:p14="http://schemas.microsoft.com/office/powerpoint/2010/main" val="32478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2990EEC-E4F1-44DC-A6CA-012806D90386}" type="slidenum">
              <a:rPr lang="en-US" smtClean="0"/>
              <a:t>4</a:t>
            </a:fld>
            <a:endParaRPr lang="en-US"/>
          </a:p>
        </p:txBody>
      </p:sp>
    </p:spTree>
    <p:extLst>
      <p:ext uri="{BB962C8B-B14F-4D97-AF65-F5344CB8AC3E}">
        <p14:creationId xmlns:p14="http://schemas.microsoft.com/office/powerpoint/2010/main" val="210952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2990EEC-E4F1-44DC-A6CA-012806D90386}" type="slidenum">
              <a:rPr lang="en-US" smtClean="0"/>
              <a:t>5</a:t>
            </a:fld>
            <a:endParaRPr lang="en-US"/>
          </a:p>
        </p:txBody>
      </p:sp>
    </p:spTree>
    <p:extLst>
      <p:ext uri="{BB962C8B-B14F-4D97-AF65-F5344CB8AC3E}">
        <p14:creationId xmlns:p14="http://schemas.microsoft.com/office/powerpoint/2010/main" val="387880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2990EEC-E4F1-44DC-A6CA-012806D90386}" type="slidenum">
              <a:rPr lang="en-US" smtClean="0"/>
              <a:t>6</a:t>
            </a:fld>
            <a:endParaRPr lang="en-US"/>
          </a:p>
        </p:txBody>
      </p:sp>
    </p:spTree>
    <p:extLst>
      <p:ext uri="{BB962C8B-B14F-4D97-AF65-F5344CB8AC3E}">
        <p14:creationId xmlns:p14="http://schemas.microsoft.com/office/powerpoint/2010/main" val="1398042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990EEC-E4F1-44DC-A6CA-012806D90386}" type="slidenum">
              <a:rPr lang="en-US" smtClean="0"/>
              <a:t>7</a:t>
            </a:fld>
            <a:endParaRPr lang="en-US"/>
          </a:p>
        </p:txBody>
      </p:sp>
    </p:spTree>
    <p:extLst>
      <p:ext uri="{BB962C8B-B14F-4D97-AF65-F5344CB8AC3E}">
        <p14:creationId xmlns:p14="http://schemas.microsoft.com/office/powerpoint/2010/main" val="698658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990EEC-E4F1-44DC-A6CA-012806D90386}" type="slidenum">
              <a:rPr lang="en-US" smtClean="0"/>
              <a:t>8</a:t>
            </a:fld>
            <a:endParaRPr lang="en-US"/>
          </a:p>
        </p:txBody>
      </p:sp>
    </p:spTree>
    <p:extLst>
      <p:ext uri="{BB962C8B-B14F-4D97-AF65-F5344CB8AC3E}">
        <p14:creationId xmlns:p14="http://schemas.microsoft.com/office/powerpoint/2010/main" val="420172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990EEC-E4F1-44DC-A6CA-012806D90386}" type="slidenum">
              <a:rPr lang="en-US" smtClean="0"/>
              <a:t>16</a:t>
            </a:fld>
            <a:endParaRPr lang="en-US"/>
          </a:p>
        </p:txBody>
      </p:sp>
    </p:spTree>
    <p:extLst>
      <p:ext uri="{BB962C8B-B14F-4D97-AF65-F5344CB8AC3E}">
        <p14:creationId xmlns:p14="http://schemas.microsoft.com/office/powerpoint/2010/main" val="261196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5D19A-C400-4BAF-B26F-F66B16F2A6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7353DC-02E5-4AD3-BD6C-9AE9F3CC21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E353B5-E2BD-43F8-A3A8-15302D35AE60}"/>
              </a:ext>
            </a:extLst>
          </p:cNvPr>
          <p:cNvSpPr>
            <a:spLocks noGrp="1"/>
          </p:cNvSpPr>
          <p:nvPr>
            <p:ph type="dt" sz="half" idx="10"/>
          </p:nvPr>
        </p:nvSpPr>
        <p:spPr/>
        <p:txBody>
          <a:bodyPr/>
          <a:lstStyle/>
          <a:p>
            <a:fld id="{9D8B3F70-9189-9E4B-8AC2-BA73422FA421}" type="datetime1">
              <a:rPr lang="en-ZA" smtClean="0"/>
              <a:t>2022/09/13</a:t>
            </a:fld>
            <a:endParaRPr lang="en-US"/>
          </a:p>
        </p:txBody>
      </p:sp>
      <p:sp>
        <p:nvSpPr>
          <p:cNvPr id="5" name="Footer Placeholder 4">
            <a:extLst>
              <a:ext uri="{FF2B5EF4-FFF2-40B4-BE49-F238E27FC236}">
                <a16:creationId xmlns:a16="http://schemas.microsoft.com/office/drawing/2014/main" id="{65DC3267-8C50-4380-B700-E7A32151F37B}"/>
              </a:ext>
            </a:extLst>
          </p:cNvPr>
          <p:cNvSpPr>
            <a:spLocks noGrp="1"/>
          </p:cNvSpPr>
          <p:nvPr>
            <p:ph type="ftr" sz="quarter" idx="11"/>
          </p:nvPr>
        </p:nvSpPr>
        <p:spPr/>
        <p:txBody>
          <a:bodyPr/>
          <a:lstStyle/>
          <a:p>
            <a:r>
              <a:rPr lang="en-US"/>
              <a:t>SECRET</a:t>
            </a:r>
          </a:p>
        </p:txBody>
      </p:sp>
      <p:sp>
        <p:nvSpPr>
          <p:cNvPr id="6" name="Slide Number Placeholder 5">
            <a:extLst>
              <a:ext uri="{FF2B5EF4-FFF2-40B4-BE49-F238E27FC236}">
                <a16:creationId xmlns:a16="http://schemas.microsoft.com/office/drawing/2014/main" id="{1D7A97F8-B174-4C6F-ACAE-3A6C49D5AC78}"/>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419086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9FA01-3A31-4CB7-A0C9-A2AA12F487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8EF9A9-AB60-43F6-950A-A6995BD55C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AC157-2FBF-4058-AEB2-16033754200B}"/>
              </a:ext>
            </a:extLst>
          </p:cNvPr>
          <p:cNvSpPr>
            <a:spLocks noGrp="1"/>
          </p:cNvSpPr>
          <p:nvPr>
            <p:ph type="dt" sz="half" idx="10"/>
          </p:nvPr>
        </p:nvSpPr>
        <p:spPr/>
        <p:txBody>
          <a:bodyPr/>
          <a:lstStyle/>
          <a:p>
            <a:fld id="{BC062D74-14ED-6B4B-B2D3-E8907E2500B8}" type="datetime1">
              <a:rPr lang="en-ZA" smtClean="0"/>
              <a:t>2022/09/13</a:t>
            </a:fld>
            <a:endParaRPr lang="en-US"/>
          </a:p>
        </p:txBody>
      </p:sp>
      <p:sp>
        <p:nvSpPr>
          <p:cNvPr id="5" name="Footer Placeholder 4">
            <a:extLst>
              <a:ext uri="{FF2B5EF4-FFF2-40B4-BE49-F238E27FC236}">
                <a16:creationId xmlns:a16="http://schemas.microsoft.com/office/drawing/2014/main" id="{1BDAE4AE-B4B4-4560-A0A7-2E434BAA1DE1}"/>
              </a:ext>
            </a:extLst>
          </p:cNvPr>
          <p:cNvSpPr>
            <a:spLocks noGrp="1"/>
          </p:cNvSpPr>
          <p:nvPr>
            <p:ph type="ftr" sz="quarter" idx="11"/>
          </p:nvPr>
        </p:nvSpPr>
        <p:spPr/>
        <p:txBody>
          <a:bodyPr/>
          <a:lstStyle/>
          <a:p>
            <a:r>
              <a:rPr lang="en-US"/>
              <a:t>SECRET</a:t>
            </a:r>
          </a:p>
        </p:txBody>
      </p:sp>
      <p:sp>
        <p:nvSpPr>
          <p:cNvPr id="6" name="Slide Number Placeholder 5">
            <a:extLst>
              <a:ext uri="{FF2B5EF4-FFF2-40B4-BE49-F238E27FC236}">
                <a16:creationId xmlns:a16="http://schemas.microsoft.com/office/drawing/2014/main" id="{EE992836-F7B6-42D5-8D17-62F22369577C}"/>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10753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6B02FE-F3E7-4779-A026-CDC12D39C0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A470C-7B9C-4376-9E35-0E0E97C26F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07C2A-1B84-490A-8EED-48EBBF4A324B}"/>
              </a:ext>
            </a:extLst>
          </p:cNvPr>
          <p:cNvSpPr>
            <a:spLocks noGrp="1"/>
          </p:cNvSpPr>
          <p:nvPr>
            <p:ph type="dt" sz="half" idx="10"/>
          </p:nvPr>
        </p:nvSpPr>
        <p:spPr/>
        <p:txBody>
          <a:bodyPr/>
          <a:lstStyle/>
          <a:p>
            <a:fld id="{EA5B933B-B2EB-AB46-A5DB-FE888BF01DEE}" type="datetime1">
              <a:rPr lang="en-ZA" smtClean="0"/>
              <a:t>2022/09/13</a:t>
            </a:fld>
            <a:endParaRPr lang="en-US"/>
          </a:p>
        </p:txBody>
      </p:sp>
      <p:sp>
        <p:nvSpPr>
          <p:cNvPr id="5" name="Footer Placeholder 4">
            <a:extLst>
              <a:ext uri="{FF2B5EF4-FFF2-40B4-BE49-F238E27FC236}">
                <a16:creationId xmlns:a16="http://schemas.microsoft.com/office/drawing/2014/main" id="{501CD3B9-C3CA-4875-95C1-3C78D399A25E}"/>
              </a:ext>
            </a:extLst>
          </p:cNvPr>
          <p:cNvSpPr>
            <a:spLocks noGrp="1"/>
          </p:cNvSpPr>
          <p:nvPr>
            <p:ph type="ftr" sz="quarter" idx="11"/>
          </p:nvPr>
        </p:nvSpPr>
        <p:spPr/>
        <p:txBody>
          <a:bodyPr/>
          <a:lstStyle/>
          <a:p>
            <a:r>
              <a:rPr lang="en-US"/>
              <a:t>SECRET</a:t>
            </a:r>
          </a:p>
        </p:txBody>
      </p:sp>
      <p:sp>
        <p:nvSpPr>
          <p:cNvPr id="6" name="Slide Number Placeholder 5">
            <a:extLst>
              <a:ext uri="{FF2B5EF4-FFF2-40B4-BE49-F238E27FC236}">
                <a16:creationId xmlns:a16="http://schemas.microsoft.com/office/drawing/2014/main" id="{9EB19541-4BFC-4FCE-86B6-AA45FE63F91E}"/>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248260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1C5FC-AE9D-4E2C-94E8-4625E0D603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426350-6611-4610-A4CE-F0205E1BA4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771579-7B76-444B-B166-D8AFDF07C120}"/>
              </a:ext>
            </a:extLst>
          </p:cNvPr>
          <p:cNvSpPr>
            <a:spLocks noGrp="1"/>
          </p:cNvSpPr>
          <p:nvPr>
            <p:ph type="dt" sz="half" idx="10"/>
          </p:nvPr>
        </p:nvSpPr>
        <p:spPr/>
        <p:txBody>
          <a:bodyPr/>
          <a:lstStyle/>
          <a:p>
            <a:fld id="{F5194FEB-5874-D949-AE7A-A8FF5ABB593E}" type="datetime1">
              <a:rPr lang="en-ZA" smtClean="0"/>
              <a:t>2022/09/13</a:t>
            </a:fld>
            <a:endParaRPr lang="en-US"/>
          </a:p>
        </p:txBody>
      </p:sp>
      <p:sp>
        <p:nvSpPr>
          <p:cNvPr id="5" name="Footer Placeholder 4">
            <a:extLst>
              <a:ext uri="{FF2B5EF4-FFF2-40B4-BE49-F238E27FC236}">
                <a16:creationId xmlns:a16="http://schemas.microsoft.com/office/drawing/2014/main" id="{0538E19C-91D6-4D59-9CF9-F70404E6877E}"/>
              </a:ext>
            </a:extLst>
          </p:cNvPr>
          <p:cNvSpPr>
            <a:spLocks noGrp="1"/>
          </p:cNvSpPr>
          <p:nvPr>
            <p:ph type="ftr" sz="quarter" idx="11"/>
          </p:nvPr>
        </p:nvSpPr>
        <p:spPr/>
        <p:txBody>
          <a:bodyPr/>
          <a:lstStyle/>
          <a:p>
            <a:r>
              <a:rPr lang="en-US"/>
              <a:t>SECRET</a:t>
            </a:r>
          </a:p>
        </p:txBody>
      </p:sp>
      <p:sp>
        <p:nvSpPr>
          <p:cNvPr id="6" name="Slide Number Placeholder 5">
            <a:extLst>
              <a:ext uri="{FF2B5EF4-FFF2-40B4-BE49-F238E27FC236}">
                <a16:creationId xmlns:a16="http://schemas.microsoft.com/office/drawing/2014/main" id="{87CDEB3A-70AA-469F-A109-F4C6ED5CC4A2}"/>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169753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9ECD9-CE74-49CB-B78B-302FD7CED1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D1E91C-84C8-48FF-988A-CB9DECBD48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22DAF6-9670-48BE-AB0B-A53566741893}"/>
              </a:ext>
            </a:extLst>
          </p:cNvPr>
          <p:cNvSpPr>
            <a:spLocks noGrp="1"/>
          </p:cNvSpPr>
          <p:nvPr>
            <p:ph type="dt" sz="half" idx="10"/>
          </p:nvPr>
        </p:nvSpPr>
        <p:spPr/>
        <p:txBody>
          <a:bodyPr/>
          <a:lstStyle/>
          <a:p>
            <a:fld id="{F544F0B5-1583-9644-91CA-5FF4ED4A807F}" type="datetime1">
              <a:rPr lang="en-ZA" smtClean="0"/>
              <a:t>2022/09/13</a:t>
            </a:fld>
            <a:endParaRPr lang="en-US"/>
          </a:p>
        </p:txBody>
      </p:sp>
      <p:sp>
        <p:nvSpPr>
          <p:cNvPr id="5" name="Footer Placeholder 4">
            <a:extLst>
              <a:ext uri="{FF2B5EF4-FFF2-40B4-BE49-F238E27FC236}">
                <a16:creationId xmlns:a16="http://schemas.microsoft.com/office/drawing/2014/main" id="{6445F7ED-FD70-4A29-A1D5-F6757B65F682}"/>
              </a:ext>
            </a:extLst>
          </p:cNvPr>
          <p:cNvSpPr>
            <a:spLocks noGrp="1"/>
          </p:cNvSpPr>
          <p:nvPr>
            <p:ph type="ftr" sz="quarter" idx="11"/>
          </p:nvPr>
        </p:nvSpPr>
        <p:spPr/>
        <p:txBody>
          <a:bodyPr/>
          <a:lstStyle/>
          <a:p>
            <a:r>
              <a:rPr lang="en-US"/>
              <a:t>SECRET</a:t>
            </a:r>
          </a:p>
        </p:txBody>
      </p:sp>
      <p:sp>
        <p:nvSpPr>
          <p:cNvPr id="6" name="Slide Number Placeholder 5">
            <a:extLst>
              <a:ext uri="{FF2B5EF4-FFF2-40B4-BE49-F238E27FC236}">
                <a16:creationId xmlns:a16="http://schemas.microsoft.com/office/drawing/2014/main" id="{8B3489DF-E43D-40CE-97E9-CA7FB956661C}"/>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152132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4E90-9F39-4FF7-80EA-22D4ED05F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45ACBC-8C6F-43E5-B1D3-E1BEBF2C9B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52BCAC-AEEA-454C-8126-9EA0137EF2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2D5185-B2CE-42EC-94C0-B2E25442FC86}"/>
              </a:ext>
            </a:extLst>
          </p:cNvPr>
          <p:cNvSpPr>
            <a:spLocks noGrp="1"/>
          </p:cNvSpPr>
          <p:nvPr>
            <p:ph type="dt" sz="half" idx="10"/>
          </p:nvPr>
        </p:nvSpPr>
        <p:spPr/>
        <p:txBody>
          <a:bodyPr/>
          <a:lstStyle/>
          <a:p>
            <a:fld id="{4304A7A8-B77E-B046-B169-3E2AC3B60B05}" type="datetime1">
              <a:rPr lang="en-ZA" smtClean="0"/>
              <a:t>2022/09/13</a:t>
            </a:fld>
            <a:endParaRPr lang="en-US"/>
          </a:p>
        </p:txBody>
      </p:sp>
      <p:sp>
        <p:nvSpPr>
          <p:cNvPr id="6" name="Footer Placeholder 5">
            <a:extLst>
              <a:ext uri="{FF2B5EF4-FFF2-40B4-BE49-F238E27FC236}">
                <a16:creationId xmlns:a16="http://schemas.microsoft.com/office/drawing/2014/main" id="{362482CE-2CE9-4045-A2C9-623336E0AC6E}"/>
              </a:ext>
            </a:extLst>
          </p:cNvPr>
          <p:cNvSpPr>
            <a:spLocks noGrp="1"/>
          </p:cNvSpPr>
          <p:nvPr>
            <p:ph type="ftr" sz="quarter" idx="11"/>
          </p:nvPr>
        </p:nvSpPr>
        <p:spPr/>
        <p:txBody>
          <a:bodyPr/>
          <a:lstStyle/>
          <a:p>
            <a:r>
              <a:rPr lang="en-US"/>
              <a:t>SECRET</a:t>
            </a:r>
          </a:p>
        </p:txBody>
      </p:sp>
      <p:sp>
        <p:nvSpPr>
          <p:cNvPr id="7" name="Slide Number Placeholder 6">
            <a:extLst>
              <a:ext uri="{FF2B5EF4-FFF2-40B4-BE49-F238E27FC236}">
                <a16:creationId xmlns:a16="http://schemas.microsoft.com/office/drawing/2014/main" id="{C9E904A2-44B3-416D-AAD4-E6DAD0241138}"/>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3588958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49E7D-DD7F-41FA-8699-362E2BAFD3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2AD2AF-6004-430F-A2C0-891E9C1045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C8CFC1-AD71-4D34-87E0-2BA3826456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4DFFF-CD19-4024-9AF2-DDEDCED945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C1687F-5F14-496B-94D6-85BD89DB16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431A90-2383-4445-B6C8-027CB664ECF6}"/>
              </a:ext>
            </a:extLst>
          </p:cNvPr>
          <p:cNvSpPr>
            <a:spLocks noGrp="1"/>
          </p:cNvSpPr>
          <p:nvPr>
            <p:ph type="dt" sz="half" idx="10"/>
          </p:nvPr>
        </p:nvSpPr>
        <p:spPr/>
        <p:txBody>
          <a:bodyPr/>
          <a:lstStyle/>
          <a:p>
            <a:fld id="{641F1032-D202-DA49-99B0-742B0BD3E04E}" type="datetime1">
              <a:rPr lang="en-ZA" smtClean="0"/>
              <a:t>2022/09/13</a:t>
            </a:fld>
            <a:endParaRPr lang="en-US"/>
          </a:p>
        </p:txBody>
      </p:sp>
      <p:sp>
        <p:nvSpPr>
          <p:cNvPr id="8" name="Footer Placeholder 7">
            <a:extLst>
              <a:ext uri="{FF2B5EF4-FFF2-40B4-BE49-F238E27FC236}">
                <a16:creationId xmlns:a16="http://schemas.microsoft.com/office/drawing/2014/main" id="{E71F96AD-0A16-4F3E-A634-35215E906F17}"/>
              </a:ext>
            </a:extLst>
          </p:cNvPr>
          <p:cNvSpPr>
            <a:spLocks noGrp="1"/>
          </p:cNvSpPr>
          <p:nvPr>
            <p:ph type="ftr" sz="quarter" idx="11"/>
          </p:nvPr>
        </p:nvSpPr>
        <p:spPr/>
        <p:txBody>
          <a:bodyPr/>
          <a:lstStyle/>
          <a:p>
            <a:r>
              <a:rPr lang="en-US"/>
              <a:t>SECRET</a:t>
            </a:r>
          </a:p>
        </p:txBody>
      </p:sp>
      <p:sp>
        <p:nvSpPr>
          <p:cNvPr id="9" name="Slide Number Placeholder 8">
            <a:extLst>
              <a:ext uri="{FF2B5EF4-FFF2-40B4-BE49-F238E27FC236}">
                <a16:creationId xmlns:a16="http://schemas.microsoft.com/office/drawing/2014/main" id="{8308DF41-FB98-40C9-ADCE-32868B61185E}"/>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20220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ADFC-EA1C-432F-9BF1-8A92D05BA2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E20961-43E3-4740-8C22-4682AA53448C}"/>
              </a:ext>
            </a:extLst>
          </p:cNvPr>
          <p:cNvSpPr>
            <a:spLocks noGrp="1"/>
          </p:cNvSpPr>
          <p:nvPr>
            <p:ph type="dt" sz="half" idx="10"/>
          </p:nvPr>
        </p:nvSpPr>
        <p:spPr/>
        <p:txBody>
          <a:bodyPr/>
          <a:lstStyle/>
          <a:p>
            <a:fld id="{8D593D43-A987-6B47-A71F-623B6B2C3E08}" type="datetime1">
              <a:rPr lang="en-ZA" smtClean="0"/>
              <a:t>2022/09/13</a:t>
            </a:fld>
            <a:endParaRPr lang="en-US"/>
          </a:p>
        </p:txBody>
      </p:sp>
      <p:sp>
        <p:nvSpPr>
          <p:cNvPr id="4" name="Footer Placeholder 3">
            <a:extLst>
              <a:ext uri="{FF2B5EF4-FFF2-40B4-BE49-F238E27FC236}">
                <a16:creationId xmlns:a16="http://schemas.microsoft.com/office/drawing/2014/main" id="{5778B8A6-1713-4AAC-BA14-B31ECE0426C8}"/>
              </a:ext>
            </a:extLst>
          </p:cNvPr>
          <p:cNvSpPr>
            <a:spLocks noGrp="1"/>
          </p:cNvSpPr>
          <p:nvPr>
            <p:ph type="ftr" sz="quarter" idx="11"/>
          </p:nvPr>
        </p:nvSpPr>
        <p:spPr/>
        <p:txBody>
          <a:bodyPr/>
          <a:lstStyle/>
          <a:p>
            <a:r>
              <a:rPr lang="en-US"/>
              <a:t>SECRET</a:t>
            </a:r>
          </a:p>
        </p:txBody>
      </p:sp>
      <p:sp>
        <p:nvSpPr>
          <p:cNvPr id="5" name="Slide Number Placeholder 4">
            <a:extLst>
              <a:ext uri="{FF2B5EF4-FFF2-40B4-BE49-F238E27FC236}">
                <a16:creationId xmlns:a16="http://schemas.microsoft.com/office/drawing/2014/main" id="{CBCE6828-4769-4172-A838-F4C36D9A93A0}"/>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613236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5FA924-C5EB-48E3-8334-F90B65996327}"/>
              </a:ext>
            </a:extLst>
          </p:cNvPr>
          <p:cNvSpPr>
            <a:spLocks noGrp="1"/>
          </p:cNvSpPr>
          <p:nvPr>
            <p:ph type="dt" sz="half" idx="10"/>
          </p:nvPr>
        </p:nvSpPr>
        <p:spPr/>
        <p:txBody>
          <a:bodyPr/>
          <a:lstStyle/>
          <a:p>
            <a:fld id="{F5AAFFE8-98A7-ED43-B4C4-A2DF123EBBF9}" type="datetime1">
              <a:rPr lang="en-ZA" smtClean="0"/>
              <a:t>2022/09/13</a:t>
            </a:fld>
            <a:endParaRPr lang="en-US"/>
          </a:p>
        </p:txBody>
      </p:sp>
      <p:sp>
        <p:nvSpPr>
          <p:cNvPr id="3" name="Footer Placeholder 2">
            <a:extLst>
              <a:ext uri="{FF2B5EF4-FFF2-40B4-BE49-F238E27FC236}">
                <a16:creationId xmlns:a16="http://schemas.microsoft.com/office/drawing/2014/main" id="{582B322B-D03C-49D9-99B6-8E33A9EE504D}"/>
              </a:ext>
            </a:extLst>
          </p:cNvPr>
          <p:cNvSpPr>
            <a:spLocks noGrp="1"/>
          </p:cNvSpPr>
          <p:nvPr>
            <p:ph type="ftr" sz="quarter" idx="11"/>
          </p:nvPr>
        </p:nvSpPr>
        <p:spPr/>
        <p:txBody>
          <a:bodyPr/>
          <a:lstStyle/>
          <a:p>
            <a:r>
              <a:rPr lang="en-US"/>
              <a:t>SECRET</a:t>
            </a:r>
          </a:p>
        </p:txBody>
      </p:sp>
      <p:sp>
        <p:nvSpPr>
          <p:cNvPr id="4" name="Slide Number Placeholder 3">
            <a:extLst>
              <a:ext uri="{FF2B5EF4-FFF2-40B4-BE49-F238E27FC236}">
                <a16:creationId xmlns:a16="http://schemas.microsoft.com/office/drawing/2014/main" id="{F9D15544-17E2-4492-8953-AC610BC05DC0}"/>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3862899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342E-4D47-4161-A860-C32B59C17E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32F7CB-86F5-4EE1-8317-D55C825B2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EC80FD-85F1-43D3-8211-D0C167333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852777-1F36-41F3-A0BD-C299AC789307}"/>
              </a:ext>
            </a:extLst>
          </p:cNvPr>
          <p:cNvSpPr>
            <a:spLocks noGrp="1"/>
          </p:cNvSpPr>
          <p:nvPr>
            <p:ph type="dt" sz="half" idx="10"/>
          </p:nvPr>
        </p:nvSpPr>
        <p:spPr/>
        <p:txBody>
          <a:bodyPr/>
          <a:lstStyle/>
          <a:p>
            <a:fld id="{7ADDBB56-F9B6-F345-B857-A122652ADF62}" type="datetime1">
              <a:rPr lang="en-ZA" smtClean="0"/>
              <a:t>2022/09/13</a:t>
            </a:fld>
            <a:endParaRPr lang="en-US"/>
          </a:p>
        </p:txBody>
      </p:sp>
      <p:sp>
        <p:nvSpPr>
          <p:cNvPr id="6" name="Footer Placeholder 5">
            <a:extLst>
              <a:ext uri="{FF2B5EF4-FFF2-40B4-BE49-F238E27FC236}">
                <a16:creationId xmlns:a16="http://schemas.microsoft.com/office/drawing/2014/main" id="{C4022060-D528-4ACB-9355-9E21EC1EFF92}"/>
              </a:ext>
            </a:extLst>
          </p:cNvPr>
          <p:cNvSpPr>
            <a:spLocks noGrp="1"/>
          </p:cNvSpPr>
          <p:nvPr>
            <p:ph type="ftr" sz="quarter" idx="11"/>
          </p:nvPr>
        </p:nvSpPr>
        <p:spPr/>
        <p:txBody>
          <a:bodyPr/>
          <a:lstStyle/>
          <a:p>
            <a:r>
              <a:rPr lang="en-US"/>
              <a:t>SECRET</a:t>
            </a:r>
          </a:p>
        </p:txBody>
      </p:sp>
      <p:sp>
        <p:nvSpPr>
          <p:cNvPr id="7" name="Slide Number Placeholder 6">
            <a:extLst>
              <a:ext uri="{FF2B5EF4-FFF2-40B4-BE49-F238E27FC236}">
                <a16:creationId xmlns:a16="http://schemas.microsoft.com/office/drawing/2014/main" id="{815DF395-58E2-4B63-91F3-DFF51FF7F6F1}"/>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3275219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C4C3-E0D0-4581-88CF-466DF75DBD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A38DDC-EE9B-47C6-B9C2-7A5676F136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448ECB-9902-4A82-B95B-14B3237DA6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3D7A2-F5F0-43D2-A9F3-B74A0A977889}"/>
              </a:ext>
            </a:extLst>
          </p:cNvPr>
          <p:cNvSpPr>
            <a:spLocks noGrp="1"/>
          </p:cNvSpPr>
          <p:nvPr>
            <p:ph type="dt" sz="half" idx="10"/>
          </p:nvPr>
        </p:nvSpPr>
        <p:spPr/>
        <p:txBody>
          <a:bodyPr/>
          <a:lstStyle/>
          <a:p>
            <a:fld id="{897364EE-7FD4-D147-933C-BDE2A30325B1}" type="datetime1">
              <a:rPr lang="en-ZA" smtClean="0"/>
              <a:t>2022/09/13</a:t>
            </a:fld>
            <a:endParaRPr lang="en-US"/>
          </a:p>
        </p:txBody>
      </p:sp>
      <p:sp>
        <p:nvSpPr>
          <p:cNvPr id="6" name="Footer Placeholder 5">
            <a:extLst>
              <a:ext uri="{FF2B5EF4-FFF2-40B4-BE49-F238E27FC236}">
                <a16:creationId xmlns:a16="http://schemas.microsoft.com/office/drawing/2014/main" id="{129BAAE3-CC98-4DEB-9C34-593905017350}"/>
              </a:ext>
            </a:extLst>
          </p:cNvPr>
          <p:cNvSpPr>
            <a:spLocks noGrp="1"/>
          </p:cNvSpPr>
          <p:nvPr>
            <p:ph type="ftr" sz="quarter" idx="11"/>
          </p:nvPr>
        </p:nvSpPr>
        <p:spPr/>
        <p:txBody>
          <a:bodyPr/>
          <a:lstStyle/>
          <a:p>
            <a:r>
              <a:rPr lang="en-US"/>
              <a:t>SECRET</a:t>
            </a:r>
          </a:p>
        </p:txBody>
      </p:sp>
      <p:sp>
        <p:nvSpPr>
          <p:cNvPr id="7" name="Slide Number Placeholder 6">
            <a:extLst>
              <a:ext uri="{FF2B5EF4-FFF2-40B4-BE49-F238E27FC236}">
                <a16:creationId xmlns:a16="http://schemas.microsoft.com/office/drawing/2014/main" id="{DA65EF86-FC43-42DE-B119-A9D37F93AE74}"/>
              </a:ext>
            </a:extLst>
          </p:cNvPr>
          <p:cNvSpPr>
            <a:spLocks noGrp="1"/>
          </p:cNvSpPr>
          <p:nvPr>
            <p:ph type="sldNum" sz="quarter" idx="12"/>
          </p:nvPr>
        </p:nvSpPr>
        <p:spPr/>
        <p:txBody>
          <a:bodyPr/>
          <a:lstStyle/>
          <a:p>
            <a:fld id="{4653816F-3192-4D55-9B88-AC0D43026662}" type="slidenum">
              <a:rPr lang="en-US" smtClean="0"/>
              <a:t>‹#›</a:t>
            </a:fld>
            <a:endParaRPr lang="en-US"/>
          </a:p>
        </p:txBody>
      </p:sp>
    </p:spTree>
    <p:extLst>
      <p:ext uri="{BB962C8B-B14F-4D97-AF65-F5344CB8AC3E}">
        <p14:creationId xmlns:p14="http://schemas.microsoft.com/office/powerpoint/2010/main" val="279548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0BA392-1072-4FAF-9BCC-F2FE9B334A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E12D41-8775-4BCF-93F7-86A9A9865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6C7858-AAB2-4B05-8A67-53DEE3888D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13E64-D7AF-7146-9042-1BBD54F99487}" type="datetime1">
              <a:rPr lang="en-ZA" smtClean="0"/>
              <a:t>2022/09/13</a:t>
            </a:fld>
            <a:endParaRPr lang="en-US"/>
          </a:p>
        </p:txBody>
      </p:sp>
      <p:sp>
        <p:nvSpPr>
          <p:cNvPr id="5" name="Footer Placeholder 4">
            <a:extLst>
              <a:ext uri="{FF2B5EF4-FFF2-40B4-BE49-F238E27FC236}">
                <a16:creationId xmlns:a16="http://schemas.microsoft.com/office/drawing/2014/main" id="{34D8A0FD-57F2-4155-BAC6-6B58B1B24E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SECRET</a:t>
            </a:r>
          </a:p>
        </p:txBody>
      </p:sp>
      <p:sp>
        <p:nvSpPr>
          <p:cNvPr id="6" name="Slide Number Placeholder 5">
            <a:extLst>
              <a:ext uri="{FF2B5EF4-FFF2-40B4-BE49-F238E27FC236}">
                <a16:creationId xmlns:a16="http://schemas.microsoft.com/office/drawing/2014/main" id="{347549DB-A1E8-4EF7-BE4E-4D7B1CF55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3816F-3192-4D55-9B88-AC0D43026662}" type="slidenum">
              <a:rPr lang="en-US" smtClean="0"/>
              <a:t>‹#›</a:t>
            </a:fld>
            <a:endParaRPr lang="en-US"/>
          </a:p>
        </p:txBody>
      </p:sp>
    </p:spTree>
    <p:extLst>
      <p:ext uri="{BB962C8B-B14F-4D97-AF65-F5344CB8AC3E}">
        <p14:creationId xmlns:p14="http://schemas.microsoft.com/office/powerpoint/2010/main" val="4250719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893776" y="5386022"/>
            <a:ext cx="8646028" cy="14700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2800" b="1" kern="1200">
                <a:solidFill>
                  <a:schemeClr val="tx1"/>
                </a:solidFill>
                <a:latin typeface="Helvetica Neue"/>
                <a:ea typeface="+mj-ea"/>
                <a:cs typeface="Helvetica Neue"/>
              </a:defRPr>
            </a:lvl1pPr>
          </a:lstStyle>
          <a:p>
            <a:r>
              <a:rPr lang="en-US" dirty="0">
                <a:latin typeface="Arial" panose="020B0604020202020204" pitchFamily="34" charset="0"/>
                <a:cs typeface="Arial" panose="020B0604020202020204" pitchFamily="34" charset="0"/>
              </a:rPr>
              <a:t>Presented by</a:t>
            </a:r>
          </a:p>
          <a:p>
            <a:r>
              <a:rPr lang="en-US" dirty="0">
                <a:latin typeface="Arial" panose="020B0604020202020204" pitchFamily="34" charset="0"/>
                <a:cs typeface="Arial" panose="020B0604020202020204" pitchFamily="34" charset="0"/>
              </a:rPr>
              <a:t>Brig Gen M.P.M. </a:t>
            </a:r>
            <a:r>
              <a:rPr lang="en-US" dirty="0" err="1">
                <a:latin typeface="Arial" panose="020B0604020202020204" pitchFamily="34" charset="0"/>
                <a:cs typeface="Arial" panose="020B0604020202020204" pitchFamily="34" charset="0"/>
              </a:rPr>
              <a:t>Mgobozi</a:t>
            </a:r>
            <a:endParaRPr lang="en-US" dirty="0">
              <a:latin typeface="Arial" panose="020B0604020202020204" pitchFamily="34" charset="0"/>
              <a:cs typeface="Arial" panose="020B0604020202020204" pitchFamily="34" charset="0"/>
            </a:endParaRPr>
          </a:p>
          <a:p>
            <a:r>
              <a:rPr lang="en-US" dirty="0"/>
              <a:t/>
            </a:r>
            <a:br>
              <a:rPr lang="en-US" dirty="0"/>
            </a:b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8" name="Rectangle 7"/>
          <p:cNvSpPr/>
          <p:nvPr/>
        </p:nvSpPr>
        <p:spPr>
          <a:xfrm>
            <a:off x="0" y="1637414"/>
            <a:ext cx="12192000" cy="2509284"/>
          </a:xfrm>
          <a:prstGeom prst="rect">
            <a:avLst/>
          </a:prstGeom>
          <a:solidFill>
            <a:srgbClr val="C00000"/>
          </a:solidFill>
          <a:ln>
            <a:noFill/>
          </a:ln>
          <a:scene3d>
            <a:camera prst="orthographicFront">
              <a:rot lat="0" lon="0" rev="0"/>
            </a:camera>
            <a:lightRig rig="threePt" dir="t"/>
          </a:scene3d>
          <a:sp3d>
            <a:bevelT w="171450" h="127000"/>
          </a:sp3d>
        </p:spPr>
        <p:style>
          <a:lnRef idx="2">
            <a:schemeClr val="accent1">
              <a:shade val="50000"/>
            </a:schemeClr>
          </a:lnRef>
          <a:fillRef idx="1">
            <a:schemeClr val="accent1"/>
          </a:fillRef>
          <a:effectRef idx="0">
            <a:schemeClr val="accent1"/>
          </a:effectRef>
          <a:fontRef idx="minor">
            <a:schemeClr val="lt1"/>
          </a:fontRef>
        </p:style>
        <p:txBody>
          <a:bodyPr lIns="3492000" rIns="468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ZA" sz="3600" b="1" dirty="0">
              <a:solidFill>
                <a:schemeClr val="bg1"/>
              </a:solidFill>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0690" y="2157058"/>
            <a:ext cx="1709209" cy="1577064"/>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280" y="2092439"/>
            <a:ext cx="1804667" cy="1577064"/>
          </a:xfrm>
          <a:prstGeom prst="rect">
            <a:avLst/>
          </a:prstGeom>
        </p:spPr>
      </p:pic>
      <p:sp>
        <p:nvSpPr>
          <p:cNvPr id="2" name="Rectangle 1">
            <a:extLst>
              <a:ext uri="{FF2B5EF4-FFF2-40B4-BE49-F238E27FC236}">
                <a16:creationId xmlns:a16="http://schemas.microsoft.com/office/drawing/2014/main" id="{FB132150-C546-43AD-8F3D-0951837395D1}"/>
              </a:ext>
            </a:extLst>
          </p:cNvPr>
          <p:cNvSpPr/>
          <p:nvPr/>
        </p:nvSpPr>
        <p:spPr>
          <a:xfrm>
            <a:off x="1926587" y="2308026"/>
            <a:ext cx="8580406" cy="1251423"/>
          </a:xfrm>
          <a:prstGeom prst="rect">
            <a:avLst/>
          </a:prstGeom>
          <a:solidFill>
            <a:srgbClr val="C00000"/>
          </a:solidFill>
          <a:ln>
            <a:solidFill>
              <a:srgbClr val="D6090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3600" b="1" dirty="0">
                <a:solidFill>
                  <a:schemeClr val="bg1"/>
                </a:solidFill>
                <a:latin typeface="Arial" panose="020B0604020202020204" pitchFamily="34" charset="0"/>
                <a:cs typeface="Arial" panose="020B0604020202020204" pitchFamily="34" charset="0"/>
              </a:rPr>
              <a:t>CYBER COMMAND</a:t>
            </a:r>
          </a:p>
          <a:p>
            <a:pPr algn="ctr"/>
            <a:r>
              <a:rPr lang="en-ZA" sz="3600" b="1" dirty="0">
                <a:solidFill>
                  <a:schemeClr val="bg1"/>
                </a:solidFill>
                <a:latin typeface="Arial" panose="020B0604020202020204" pitchFamily="34" charset="0"/>
                <a:cs typeface="Arial" panose="020B0604020202020204" pitchFamily="34" charset="0"/>
              </a:rPr>
              <a:t>PROGRESS ON THE IMPLEMENTATION OF CYBER DEFENCE STRATEGY</a:t>
            </a:r>
          </a:p>
        </p:txBody>
      </p:sp>
      <p:sp>
        <p:nvSpPr>
          <p:cNvPr id="4" name="Footer Placeholder 3">
            <a:extLst>
              <a:ext uri="{FF2B5EF4-FFF2-40B4-BE49-F238E27FC236}">
                <a16:creationId xmlns:a16="http://schemas.microsoft.com/office/drawing/2014/main" id="{43F61533-873E-01A0-77B1-F709CC2B0E64}"/>
              </a:ext>
            </a:extLst>
          </p:cNvPr>
          <p:cNvSpPr>
            <a:spLocks noGrp="1"/>
          </p:cNvSpPr>
          <p:nvPr>
            <p:ph type="ftr" sz="quarter" idx="11"/>
          </p:nvPr>
        </p:nvSpPr>
        <p:spPr/>
        <p:txBody>
          <a:bodyPr/>
          <a:lstStyle/>
          <a:p>
            <a:r>
              <a:rPr lang="en-GB" sz="1200" i="1" dirty="0">
                <a:solidFill>
                  <a:schemeClr val="accent6">
                    <a:lumMod val="50000"/>
                  </a:schemeClr>
                </a:solidFill>
              </a:rPr>
              <a:t>SHAPING THE FUTURE OF CYBER COMMAND</a:t>
            </a:r>
            <a:endParaRPr lang="en-US" dirty="0"/>
          </a:p>
        </p:txBody>
      </p:sp>
    </p:spTree>
    <p:extLst>
      <p:ext uri="{BB962C8B-B14F-4D97-AF65-F5344CB8AC3E}">
        <p14:creationId xmlns:p14="http://schemas.microsoft.com/office/powerpoint/2010/main" val="2715401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326631" y="954065"/>
            <a:ext cx="11437257" cy="5157525"/>
          </a:xfrm>
        </p:spPr>
        <p:txBody>
          <a:bodyPr>
            <a:normAutofit fontScale="92500" lnSpcReduction="20000"/>
          </a:bodyPr>
          <a:lstStyle/>
          <a:p>
            <a:pPr marL="0" indent="0" fontAlgn="base">
              <a:buNone/>
            </a:pPr>
            <a:r>
              <a:rPr lang="en-ZA" sz="2000" b="1" u="sng" dirty="0">
                <a:latin typeface="Arial" panose="020B0604020202020204" pitchFamily="34" charset="0"/>
                <a:cs typeface="Arial" panose="020B0604020202020204" pitchFamily="34" charset="0"/>
              </a:rPr>
              <a:t>OBJECTIVE 1: Workforce Establishment and Retention</a:t>
            </a:r>
          </a:p>
          <a:p>
            <a:pPr marL="0" indent="0" fontAlgn="base">
              <a:buNone/>
            </a:pPr>
            <a:endParaRPr lang="en-ZA" sz="2000" dirty="0">
              <a:latin typeface="Arial" panose="020B0604020202020204" pitchFamily="34" charset="0"/>
              <a:cs typeface="Arial" panose="020B0604020202020204" pitchFamily="34" charset="0"/>
            </a:endParaRPr>
          </a:p>
          <a:p>
            <a:pPr lvl="0" algn="just">
              <a:buFont typeface="Wingdings" panose="05000000000000000000" pitchFamily="2" charset="2"/>
              <a:buChar char="Ø"/>
            </a:pPr>
            <a:r>
              <a:rPr lang="en-GB" sz="2000" dirty="0">
                <a:latin typeface="Arial" panose="020B0604020202020204" pitchFamily="34" charset="0"/>
                <a:cs typeface="Arial" panose="020B0604020202020204" pitchFamily="34" charset="0"/>
              </a:rPr>
              <a:t>Def Int was able to second members for the establishment of Cyber Command</a:t>
            </a:r>
          </a:p>
          <a:p>
            <a:pPr lvl="0" algn="just">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0" indent="0" fontAlgn="base">
              <a:buNone/>
            </a:pPr>
            <a:r>
              <a:rPr lang="en-ZA" sz="2000" b="1" u="sng" dirty="0">
                <a:latin typeface="Arial" panose="020B0604020202020204" pitchFamily="34" charset="0"/>
                <a:cs typeface="Arial" panose="020B0604020202020204" pitchFamily="34" charset="0"/>
              </a:rPr>
              <a:t>OBJECTIVE 2: Develop Operational Capabilities</a:t>
            </a:r>
          </a:p>
          <a:p>
            <a:pPr marL="0" indent="0" fontAlgn="base">
              <a:buNone/>
            </a:pPr>
            <a:endParaRPr lang="en-ZA" sz="2000" dirty="0">
              <a:latin typeface="Arial" panose="020B0604020202020204" pitchFamily="34" charset="0"/>
              <a:cs typeface="Arial" panose="020B0604020202020204" pitchFamily="34" charset="0"/>
            </a:endParaRPr>
          </a:p>
          <a:p>
            <a:pPr marL="0" lvl="0" indent="0" algn="just">
              <a:buNone/>
            </a:pPr>
            <a:r>
              <a:rPr lang="en-ZA" sz="2000" dirty="0">
                <a:latin typeface="Arial" panose="020B0604020202020204" pitchFamily="34" charset="0"/>
                <a:cs typeface="Arial" panose="020B0604020202020204" pitchFamily="34" charset="0"/>
              </a:rPr>
              <a:t>The Cyber Command Implement the following:</a:t>
            </a:r>
          </a:p>
          <a:p>
            <a:pPr marL="0" lvl="0" indent="0" algn="just">
              <a:buNone/>
            </a:pPr>
            <a:endParaRPr lang="en-ZA"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Cyber Command conducted skills audit to determine the qualifications of its members</a:t>
            </a:r>
          </a:p>
          <a:p>
            <a:pPr algn="just">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 In-post training was also conducted in order to identify gaps</a:t>
            </a:r>
          </a:p>
          <a:p>
            <a:pPr algn="just">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 A suitable training was identified to address gaps and priorities</a:t>
            </a:r>
          </a:p>
          <a:p>
            <a:pPr algn="just">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Members were enrolled on the identified course that will enable the execution of Cyber Operations</a:t>
            </a:r>
          </a:p>
          <a:p>
            <a:pPr marL="0" indent="0" algn="just">
              <a:buNone/>
            </a:pPr>
            <a:endParaRPr lang="en-ZA" sz="2000" dirty="0">
              <a:latin typeface="Arial" panose="020B0604020202020204" pitchFamily="34" charset="0"/>
              <a:cs typeface="Arial" panose="020B0604020202020204" pitchFamily="34" charset="0"/>
            </a:endParaRPr>
          </a:p>
          <a:p>
            <a:pPr marL="0" lvl="0" indent="0" algn="just">
              <a:buNone/>
            </a:pPr>
            <a:endParaRPr lang="en-GB" sz="2000" dirty="0">
              <a:latin typeface="Arial" panose="020B0604020202020204" pitchFamily="34" charset="0"/>
              <a:cs typeface="Arial" panose="020B0604020202020204" pitchFamily="34" charset="0"/>
            </a:endParaRPr>
          </a:p>
          <a:p>
            <a:pPr marL="0" lvl="0" indent="0" algn="just">
              <a:buNone/>
            </a:pPr>
            <a:endParaRPr lang="en-GB" sz="5100" dirty="0">
              <a:latin typeface="Arial" panose="020B0604020202020204" pitchFamily="34" charset="0"/>
              <a:cs typeface="Arial" panose="020B0604020202020204" pitchFamily="34" charset="0"/>
            </a:endParaRPr>
          </a:p>
          <a:p>
            <a:pPr lvl="0" algn="just">
              <a:buFont typeface="Wingdings" panose="05000000000000000000" pitchFamily="2" charset="2"/>
              <a:buChar char="Ø"/>
            </a:pPr>
            <a:endParaRPr lang="en-GB" sz="5100" dirty="0">
              <a:latin typeface="Arial" panose="020B0604020202020204" pitchFamily="34" charset="0"/>
              <a:cs typeface="Arial" panose="020B0604020202020204" pitchFamily="34" charset="0"/>
            </a:endParaRPr>
          </a:p>
          <a:p>
            <a:pPr marL="0" indent="0">
              <a:buNone/>
            </a:pPr>
            <a:endParaRPr lang="en-ZA" sz="2400" dirty="0">
              <a:latin typeface="Arial" panose="020B0604020202020204" pitchFamily="34" charset="0"/>
              <a:cs typeface="Arial" panose="020B0604020202020204" pitchFamily="34" charset="0"/>
            </a:endParaRPr>
          </a:p>
          <a:p>
            <a:pPr marL="457200" lvl="1" indent="0">
              <a:buNone/>
            </a:pPr>
            <a:endParaRPr lang="en-ZA" altLang="en-US" dirty="0"/>
          </a:p>
        </p:txBody>
      </p:sp>
      <p:sp>
        <p:nvSpPr>
          <p:cNvPr id="7" name="Rectangle 6"/>
          <p:cNvSpPr/>
          <p:nvPr/>
        </p:nvSpPr>
        <p:spPr>
          <a:xfrm>
            <a:off x="0" y="9318"/>
            <a:ext cx="12192000" cy="778275"/>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800" b="1" dirty="0">
                <a:solidFill>
                  <a:schemeClr val="bg1"/>
                </a:solidFill>
                <a:latin typeface="Arial" panose="020B0604020202020204" pitchFamily="34" charset="0"/>
                <a:cs typeface="Arial" panose="020B0604020202020204" pitchFamily="34" charset="0"/>
              </a:rPr>
              <a:t>STRATEGIC GOAL 1 OBJECTIVES (1/2)</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0073"/>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71536" y="50073"/>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10</a:t>
            </a:fld>
            <a:endParaRPr lang="en-GB"/>
          </a:p>
        </p:txBody>
      </p:sp>
      <p:sp>
        <p:nvSpPr>
          <p:cNvPr id="14" name="Rectangle 13"/>
          <p:cNvSpPr/>
          <p:nvPr/>
        </p:nvSpPr>
        <p:spPr>
          <a:xfrm>
            <a:off x="4825931" y="6482036"/>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179720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608045" y="943060"/>
            <a:ext cx="10745755" cy="4587946"/>
          </a:xfrm>
        </p:spPr>
        <p:txBody>
          <a:bodyPr>
            <a:normAutofit fontScale="92500" lnSpcReduction="10000"/>
          </a:bodyPr>
          <a:lstStyle/>
          <a:p>
            <a:pPr marL="0" indent="0" fontAlgn="base">
              <a:buNone/>
            </a:pPr>
            <a:r>
              <a:rPr lang="en-ZA" sz="2000" b="1" u="sng" dirty="0">
                <a:latin typeface="Arial" panose="020B0604020202020204" pitchFamily="34" charset="0"/>
                <a:cs typeface="Arial" panose="020B0604020202020204" pitchFamily="34" charset="0"/>
              </a:rPr>
              <a:t>OBJECTIVE 3: Develop Cyber Command Infrastructure</a:t>
            </a:r>
          </a:p>
          <a:p>
            <a:pPr marL="0" indent="0" fontAlgn="base">
              <a:buNone/>
            </a:pPr>
            <a:endParaRPr lang="en-ZA" sz="2000" dirty="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Development of a dynamic evolving Cyber Command Infrastructure</a:t>
            </a:r>
          </a:p>
          <a:p>
            <a:pPr marL="0" indent="0" fontAlgn="base">
              <a:buNone/>
            </a:pPr>
            <a:endParaRPr lang="en-ZA" sz="2000" dirty="0">
              <a:solidFill>
                <a:srgbClr val="FF0000"/>
              </a:solidFill>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n-GB" sz="2000" dirty="0">
                <a:latin typeface="Arial" panose="020B0604020202020204" pitchFamily="34" charset="0"/>
                <a:cs typeface="Arial" panose="020B0604020202020204" pitchFamily="34" charset="0"/>
              </a:rPr>
              <a:t>Cyber Command has not yet acquired suitable facilities due to funding</a:t>
            </a:r>
          </a:p>
          <a:p>
            <a:pPr marL="0" indent="0" fontAlgn="base">
              <a:buNone/>
            </a:pPr>
            <a:r>
              <a:rPr lang="en-GB" sz="2000" dirty="0">
                <a:latin typeface="Arial" panose="020B0604020202020204" pitchFamily="34" charset="0"/>
                <a:cs typeface="Arial" panose="020B0604020202020204" pitchFamily="34" charset="0"/>
              </a:rPr>
              <a:t> </a:t>
            </a:r>
          </a:p>
          <a:p>
            <a:pPr fontAlgn="base">
              <a:buFont typeface="Wingdings" panose="05000000000000000000" pitchFamily="2" charset="2"/>
              <a:buChar char="Ø"/>
            </a:pPr>
            <a:r>
              <a:rPr lang="en-GB" sz="2000" dirty="0">
                <a:latin typeface="Arial" panose="020B0604020202020204" pitchFamily="34" charset="0"/>
                <a:cs typeface="Arial" panose="020B0604020202020204" pitchFamily="34" charset="0"/>
              </a:rPr>
              <a:t>Currently Cyber Command is accommodated at Def Int HQ with limited space</a:t>
            </a:r>
          </a:p>
          <a:p>
            <a:pPr marL="0" indent="0" fontAlgn="base">
              <a:buNone/>
            </a:pPr>
            <a:endParaRPr lang="en-GB" sz="2000" dirty="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n-GB" sz="2000" dirty="0">
                <a:latin typeface="Arial" panose="020B0604020202020204" pitchFamily="34" charset="0"/>
                <a:cs typeface="Arial" panose="020B0604020202020204" pitchFamily="34" charset="0"/>
              </a:rPr>
              <a:t>Cyber Command is able to function however not optimally</a:t>
            </a:r>
          </a:p>
          <a:p>
            <a:pPr marL="0" indent="0" fontAlgn="base">
              <a:buNone/>
            </a:pPr>
            <a:endParaRPr lang="en-GB" sz="2000" dirty="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n-GB" sz="2000" dirty="0">
                <a:latin typeface="Arial" panose="020B0604020202020204" pitchFamily="34" charset="0"/>
                <a:cs typeface="Arial" panose="020B0604020202020204" pitchFamily="34" charset="0"/>
              </a:rPr>
              <a:t>Cyber Command has established team labs namely, TIC, R&amp;D/Training and Operational	</a:t>
            </a:r>
          </a:p>
          <a:p>
            <a:pPr marL="0" indent="0">
              <a:buNone/>
            </a:pPr>
            <a:r>
              <a:rPr lang="en-ZA" sz="2000" dirty="0">
                <a:solidFill>
                  <a:srgbClr val="FF0000"/>
                </a:solidFill>
                <a:latin typeface="Arial" panose="020B0604020202020204" pitchFamily="34" charset="0"/>
                <a:cs typeface="Arial" panose="020B0604020202020204" pitchFamily="34" charset="0"/>
              </a:rPr>
              <a:t>    </a:t>
            </a:r>
          </a:p>
          <a:p>
            <a:pPr marL="0" indent="0">
              <a:buNone/>
            </a:pPr>
            <a:endParaRPr lang="en-ZA" sz="2400" dirty="0">
              <a:latin typeface="Arial" panose="020B0604020202020204" pitchFamily="34" charset="0"/>
              <a:cs typeface="Arial" panose="020B0604020202020204" pitchFamily="34" charset="0"/>
            </a:endParaRPr>
          </a:p>
          <a:p>
            <a:pPr marL="457200" lvl="1" indent="0">
              <a:buNone/>
            </a:pPr>
            <a:endParaRPr lang="en-ZA" altLang="en-US" dirty="0"/>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200" b="1" dirty="0">
                <a:solidFill>
                  <a:schemeClr val="bg1"/>
                </a:solidFill>
                <a:latin typeface="Arial" panose="020B0604020202020204" pitchFamily="34" charset="0"/>
                <a:cs typeface="Arial" panose="020B0604020202020204" pitchFamily="34" charset="0"/>
              </a:rPr>
              <a:t>STRATEGIC GOAL 1 OBJECTIVES (2/2)</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319"/>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71536" y="2092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11</a:t>
            </a:fld>
            <a:endParaRPr lang="en-GB"/>
          </a:p>
        </p:txBody>
      </p:sp>
      <p:sp>
        <p:nvSpPr>
          <p:cNvPr id="14" name="Rectangle 13"/>
          <p:cNvSpPr/>
          <p:nvPr/>
        </p:nvSpPr>
        <p:spPr>
          <a:xfrm>
            <a:off x="4727387" y="6522298"/>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640802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377370" y="1466818"/>
            <a:ext cx="11437257" cy="4603589"/>
          </a:xfrm>
        </p:spPr>
        <p:txBody>
          <a:bodyPr>
            <a:normAutofit fontScale="25000" lnSpcReduction="20000"/>
          </a:bodyPr>
          <a:lstStyle/>
          <a:p>
            <a:pPr marL="0" indent="0" fontAlgn="base">
              <a:buNone/>
            </a:pPr>
            <a:r>
              <a:rPr lang="en-ZA" sz="8000" b="1" u="sng" dirty="0">
                <a:latin typeface="Arial" panose="020B0604020202020204" pitchFamily="34" charset="0"/>
                <a:cs typeface="Arial" panose="020B0604020202020204" pitchFamily="34" charset="0"/>
              </a:rPr>
              <a:t>OBJECTIVE 1: </a:t>
            </a:r>
            <a:r>
              <a:rPr lang="en-ZA" sz="8000" u="sng" dirty="0">
                <a:latin typeface="Arial" panose="020B0604020202020204" pitchFamily="34" charset="0"/>
                <a:cs typeface="Arial" panose="020B0604020202020204" pitchFamily="34" charset="0"/>
              </a:rPr>
              <a:t> </a:t>
            </a:r>
            <a:r>
              <a:rPr lang="en-ZA" sz="8000" b="1" u="sng" dirty="0">
                <a:latin typeface="Arial" panose="020B0604020202020204" pitchFamily="34" charset="0"/>
                <a:cs typeface="Arial" panose="020B0604020202020204" pitchFamily="34" charset="0"/>
              </a:rPr>
              <a:t>Securitise the DOD Environment</a:t>
            </a:r>
          </a:p>
          <a:p>
            <a:pPr marL="0" indent="0">
              <a:buNone/>
            </a:pPr>
            <a:endParaRPr lang="en-ZA" sz="8000" dirty="0">
              <a:latin typeface="Arial" panose="020B0604020202020204" pitchFamily="34" charset="0"/>
              <a:cs typeface="Arial" panose="020B0604020202020204" pitchFamily="34" charset="0"/>
            </a:endParaRPr>
          </a:p>
          <a:p>
            <a:pPr lvl="0" algn="just" fontAlgn="base">
              <a:buFont typeface="Wingdings" panose="05000000000000000000" pitchFamily="2" charset="2"/>
              <a:buChar char="Ø"/>
            </a:pPr>
            <a:r>
              <a:rPr lang="en-ZA" sz="8000" dirty="0">
                <a:latin typeface="Arial" panose="020B0604020202020204" pitchFamily="34" charset="0"/>
                <a:cs typeface="Arial" panose="020B0604020202020204" pitchFamily="34" charset="0"/>
              </a:rPr>
              <a:t>Cyber Command monitors External and Internal Threats</a:t>
            </a:r>
          </a:p>
          <a:p>
            <a:pPr marL="0" indent="0" fontAlgn="base">
              <a:buNone/>
            </a:pPr>
            <a:endParaRPr lang="en-ZA" sz="8000" b="1" u="sng" dirty="0">
              <a:latin typeface="Arial" panose="020B0604020202020204" pitchFamily="34" charset="0"/>
              <a:cs typeface="Arial" panose="020B0604020202020204" pitchFamily="34" charset="0"/>
            </a:endParaRPr>
          </a:p>
          <a:p>
            <a:pPr marL="0" lvl="0" indent="0" algn="just" fontAlgn="base">
              <a:buNone/>
            </a:pPr>
            <a:r>
              <a:rPr lang="en-ZA" sz="8000" b="1" u="sng" dirty="0">
                <a:latin typeface="Arial" panose="020B0604020202020204" pitchFamily="34" charset="0"/>
                <a:cs typeface="Arial" panose="020B0604020202020204" pitchFamily="34" charset="0"/>
              </a:rPr>
              <a:t>OBJECTIVE 2: </a:t>
            </a:r>
            <a:r>
              <a:rPr lang="en-ZA" sz="8000" u="sng" dirty="0">
                <a:latin typeface="Arial" panose="020B0604020202020204" pitchFamily="34" charset="0"/>
                <a:cs typeface="Arial" panose="020B0604020202020204" pitchFamily="34" charset="0"/>
              </a:rPr>
              <a:t> </a:t>
            </a:r>
            <a:r>
              <a:rPr lang="en-ZA" sz="8000" b="1" u="sng" dirty="0">
                <a:latin typeface="Arial" panose="020B0604020202020204" pitchFamily="34" charset="0"/>
                <a:cs typeface="Arial" panose="020B0604020202020204" pitchFamily="34" charset="0"/>
              </a:rPr>
              <a:t>Digitise the Military: Not yet achieved</a:t>
            </a:r>
          </a:p>
          <a:p>
            <a:pPr marL="0" lvl="0" indent="0" algn="just" fontAlgn="base">
              <a:buNone/>
            </a:pPr>
            <a:endParaRPr lang="en-GB" sz="8000" dirty="0">
              <a:latin typeface="Arial" panose="020B0604020202020204" pitchFamily="34" charset="0"/>
              <a:cs typeface="Arial" panose="020B0604020202020204" pitchFamily="34" charset="0"/>
            </a:endParaRPr>
          </a:p>
          <a:p>
            <a:pPr marL="0" lvl="0" indent="0" algn="just" fontAlgn="base">
              <a:buNone/>
            </a:pPr>
            <a:r>
              <a:rPr lang="en-GB" sz="8000" b="1" u="sng" dirty="0">
                <a:latin typeface="Arial" panose="020B0604020202020204" pitchFamily="34" charset="0"/>
                <a:cs typeface="Arial" panose="020B0604020202020204" pitchFamily="34" charset="0"/>
              </a:rPr>
              <a:t>OBJECTIVE 3: Cyber-weaponise the DOD : Not yet achieved</a:t>
            </a:r>
          </a:p>
          <a:p>
            <a:pPr marL="0" lvl="0" indent="0" algn="just" fontAlgn="base">
              <a:buNone/>
            </a:pPr>
            <a:endParaRPr lang="en-GB" sz="8000" b="1" dirty="0">
              <a:latin typeface="Arial" panose="020B0604020202020204" pitchFamily="34" charset="0"/>
              <a:cs typeface="Arial" panose="020B0604020202020204" pitchFamily="34" charset="0"/>
            </a:endParaRPr>
          </a:p>
          <a:p>
            <a:pPr marL="0" indent="0" algn="just" fontAlgn="base">
              <a:buNone/>
            </a:pPr>
            <a:r>
              <a:rPr lang="en-ZA" sz="8000" b="1" u="sng" dirty="0">
                <a:latin typeface="Arial" panose="020B0604020202020204" pitchFamily="34" charset="0"/>
                <a:cs typeface="Arial" panose="020B0604020202020204" pitchFamily="34" charset="0"/>
              </a:rPr>
              <a:t>OBJECTIVE 4:  </a:t>
            </a:r>
            <a:r>
              <a:rPr lang="en-GB" sz="8000" b="1" u="sng" dirty="0">
                <a:latin typeface="Arial" panose="020B0604020202020204" pitchFamily="34" charset="0"/>
                <a:cs typeface="Arial" panose="020B0604020202020204" pitchFamily="34" charset="0"/>
              </a:rPr>
              <a:t>Develop Research, Development and Innovation Capacity. </a:t>
            </a:r>
          </a:p>
          <a:p>
            <a:pPr marL="0" indent="0" algn="just" fontAlgn="base">
              <a:buNone/>
            </a:pPr>
            <a:r>
              <a:rPr lang="en-GB" sz="8000" b="1" u="sng" dirty="0">
                <a:latin typeface="Arial" panose="020B0604020202020204" pitchFamily="34" charset="0"/>
                <a:cs typeface="Arial" panose="020B0604020202020204" pitchFamily="34" charset="0"/>
              </a:rPr>
              <a:t> </a:t>
            </a:r>
          </a:p>
          <a:p>
            <a:pPr lvl="0" algn="just" fontAlgn="base">
              <a:buFont typeface="Wingdings" panose="05000000000000000000" pitchFamily="2" charset="2"/>
              <a:buChar char="Ø"/>
            </a:pPr>
            <a:r>
              <a:rPr lang="en-GB" sz="8000" dirty="0">
                <a:latin typeface="Arial" panose="020B0604020202020204" pitchFamily="34" charset="0"/>
                <a:cs typeface="Arial" panose="020B0604020202020204" pitchFamily="34" charset="0"/>
              </a:rPr>
              <a:t>The Cyber Command will continue to engage relevant stakeholders with a proven track record in the cyber sphere</a:t>
            </a:r>
          </a:p>
          <a:p>
            <a:pPr lvl="0" algn="just" fontAlgn="base">
              <a:buFont typeface="Wingdings" panose="05000000000000000000" pitchFamily="2" charset="2"/>
              <a:buChar char="Ø"/>
            </a:pPr>
            <a:endParaRPr lang="en-GB" sz="8000" dirty="0">
              <a:latin typeface="Arial" panose="020B0604020202020204" pitchFamily="34" charset="0"/>
              <a:cs typeface="Arial" panose="020B0604020202020204" pitchFamily="34" charset="0"/>
            </a:endParaRPr>
          </a:p>
          <a:p>
            <a:pPr marL="0" lvl="0" indent="0" algn="just" fontAlgn="base">
              <a:buNone/>
            </a:pPr>
            <a:endParaRPr lang="en-GB" sz="8000" dirty="0">
              <a:latin typeface="Arial" panose="020B0604020202020204" pitchFamily="34" charset="0"/>
              <a:cs typeface="Arial" panose="020B0604020202020204" pitchFamily="34" charset="0"/>
            </a:endParaRPr>
          </a:p>
          <a:p>
            <a:pPr marL="0" lvl="0" indent="0" algn="just" fontAlgn="base">
              <a:buNone/>
            </a:pPr>
            <a:endParaRPr lang="en-GB" sz="8000" b="1" dirty="0">
              <a:solidFill>
                <a:srgbClr val="FF0000"/>
              </a:solidFill>
              <a:latin typeface="Arial" panose="020B0604020202020204" pitchFamily="34" charset="0"/>
              <a:cs typeface="Arial" panose="020B0604020202020204" pitchFamily="34" charset="0"/>
            </a:endParaRPr>
          </a:p>
          <a:p>
            <a:pPr marL="0" lvl="0" indent="0" algn="just" fontAlgn="base">
              <a:buNone/>
            </a:pPr>
            <a:r>
              <a:rPr lang="en-GB" sz="8000" dirty="0">
                <a:solidFill>
                  <a:srgbClr val="FF0000"/>
                </a:solidFill>
                <a:latin typeface="Arial" panose="020B0604020202020204" pitchFamily="34" charset="0"/>
                <a:cs typeface="Arial" panose="020B0604020202020204" pitchFamily="34" charset="0"/>
              </a:rPr>
              <a:t> </a:t>
            </a:r>
          </a:p>
          <a:p>
            <a:pPr lvl="0" algn="just" fontAlgn="base">
              <a:buFont typeface="Wingdings" panose="05000000000000000000" pitchFamily="2" charset="2"/>
              <a:buChar char="Ø"/>
            </a:pPr>
            <a:endParaRPr lang="en-ZA" sz="9600" dirty="0">
              <a:latin typeface="Arial" panose="020B0604020202020204" pitchFamily="34" charset="0"/>
              <a:cs typeface="Arial" panose="020B0604020202020204" pitchFamily="34" charset="0"/>
            </a:endParaRPr>
          </a:p>
          <a:p>
            <a:pPr marL="0" lvl="0" indent="0" algn="just" fontAlgn="base">
              <a:buNone/>
            </a:pPr>
            <a:endParaRPr lang="en-ZA" sz="9600" dirty="0">
              <a:latin typeface="Arial" panose="020B0604020202020204" pitchFamily="34" charset="0"/>
              <a:cs typeface="Arial" panose="020B0604020202020204" pitchFamily="34" charset="0"/>
            </a:endParaRPr>
          </a:p>
          <a:p>
            <a:pPr lvl="0" algn="just" fontAlgn="base">
              <a:buFont typeface="Wingdings" panose="05000000000000000000" pitchFamily="2" charset="2"/>
              <a:buChar char="Ø"/>
            </a:pPr>
            <a:endParaRPr lang="en-ZA" sz="9600" dirty="0">
              <a:latin typeface="Arial" panose="020B0604020202020204" pitchFamily="34" charset="0"/>
              <a:cs typeface="Arial" panose="020B0604020202020204" pitchFamily="34" charset="0"/>
            </a:endParaRPr>
          </a:p>
          <a:p>
            <a:pPr marL="0" indent="0" algn="just">
              <a:buNone/>
            </a:pPr>
            <a:endParaRPr lang="en-ZA" sz="11200" dirty="0">
              <a:latin typeface="Arial" panose="020B0604020202020204" pitchFamily="34" charset="0"/>
              <a:cs typeface="Arial" panose="020B0604020202020204" pitchFamily="34" charset="0"/>
            </a:endParaRPr>
          </a:p>
          <a:p>
            <a:pPr lvl="0" fontAlgn="base">
              <a:buFont typeface="Wingdings" panose="05000000000000000000" pitchFamily="2" charset="2"/>
              <a:buChar char="Ø"/>
            </a:pPr>
            <a:endParaRPr lang="en-ZA" sz="11200" dirty="0">
              <a:latin typeface="Arial" panose="020B0604020202020204" pitchFamily="34" charset="0"/>
              <a:cs typeface="Arial" panose="020B0604020202020204" pitchFamily="34" charset="0"/>
            </a:endParaRPr>
          </a:p>
          <a:p>
            <a:pPr marL="0" indent="0">
              <a:buNone/>
            </a:pPr>
            <a:r>
              <a:rPr lang="en-ZA" sz="11200" dirty="0">
                <a:latin typeface="Arial" panose="020B0604020202020204" pitchFamily="34" charset="0"/>
                <a:cs typeface="Arial" panose="020B0604020202020204" pitchFamily="34" charset="0"/>
              </a:rPr>
              <a:t>    </a:t>
            </a:r>
          </a:p>
          <a:p>
            <a:pPr marL="0" indent="0">
              <a:buNone/>
            </a:pPr>
            <a:endParaRPr lang="en-ZA" sz="3100" dirty="0">
              <a:latin typeface="Arial" panose="020B0604020202020204" pitchFamily="34" charset="0"/>
              <a:cs typeface="Arial" panose="020B0604020202020204" pitchFamily="34" charset="0"/>
            </a:endParaRPr>
          </a:p>
          <a:p>
            <a:pPr marL="457200" lvl="1" indent="0">
              <a:buNone/>
            </a:pPr>
            <a:endParaRPr lang="en-ZA" altLang="en-US" dirty="0"/>
          </a:p>
        </p:txBody>
      </p:sp>
      <p:sp>
        <p:nvSpPr>
          <p:cNvPr id="7" name="Rectangle 6"/>
          <p:cNvSpPr/>
          <p:nvPr/>
        </p:nvSpPr>
        <p:spPr>
          <a:xfrm>
            <a:off x="0" y="9319"/>
            <a:ext cx="12192000" cy="772502"/>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600" b="1" dirty="0">
                <a:solidFill>
                  <a:schemeClr val="bg1"/>
                </a:solidFill>
                <a:latin typeface="Arial" panose="020B0604020202020204" pitchFamily="34" charset="0"/>
                <a:ea typeface="Arial" panose="020B0604020202020204" pitchFamily="34" charset="0"/>
                <a:cs typeface="Arial" panose="020B0604020202020204" pitchFamily="34" charset="0"/>
              </a:rPr>
              <a:t>STRATEGIC GOAL 2 OBJECTIVES</a:t>
            </a:r>
            <a:r>
              <a:rPr lang="en-ZA" sz="3600" b="1" dirty="0">
                <a:latin typeface="Arial" panose="020B0604020202020204" pitchFamily="34" charset="0"/>
                <a:ea typeface="Arial" panose="020B0604020202020204" pitchFamily="34" charset="0"/>
              </a:rPr>
              <a:t> </a:t>
            </a:r>
            <a:endParaRPr lang="en-ZA" sz="3600" b="1" dirty="0">
              <a:solidFill>
                <a:schemeClr val="bg1"/>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3102" y="60563"/>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12</a:t>
            </a:fld>
            <a:endParaRPr lang="en-GB"/>
          </a:p>
        </p:txBody>
      </p:sp>
      <p:sp>
        <p:nvSpPr>
          <p:cNvPr id="14" name="Rectangle 13"/>
          <p:cNvSpPr/>
          <p:nvPr/>
        </p:nvSpPr>
        <p:spPr>
          <a:xfrm>
            <a:off x="4643049" y="6527405"/>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27771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444511" y="954065"/>
            <a:ext cx="11437257" cy="4855719"/>
          </a:xfrm>
        </p:spPr>
        <p:txBody>
          <a:bodyPr>
            <a:normAutofit/>
          </a:bodyPr>
          <a:lstStyle/>
          <a:p>
            <a:pPr marL="0" indent="0" fontAlgn="base">
              <a:buNone/>
            </a:pPr>
            <a:r>
              <a:rPr lang="en-ZA" sz="2000" b="1" u="sng" dirty="0">
                <a:latin typeface="Arial" panose="020B0604020202020204" pitchFamily="34" charset="0"/>
                <a:cs typeface="Arial" panose="020B0604020202020204" pitchFamily="34" charset="0"/>
              </a:rPr>
              <a:t>OBJECTIVE 1: </a:t>
            </a:r>
            <a:r>
              <a:rPr lang="en-GB" altLang="en-US" sz="2000" b="1" u="sng" dirty="0">
                <a:latin typeface="Arial" panose="020B0604020202020204" pitchFamily="34" charset="0"/>
                <a:cs typeface="Arial" panose="020B0604020202020204" pitchFamily="34" charset="0"/>
              </a:rPr>
              <a:t>Monitoring, Incident Response and Information Sharing</a:t>
            </a:r>
          </a:p>
          <a:p>
            <a:pPr marL="0" indent="0" fontAlgn="base">
              <a:buNone/>
            </a:pPr>
            <a:endParaRPr lang="en-GB" sz="2000" b="1" u="sng" dirty="0">
              <a:latin typeface="Arial" panose="020B0604020202020204" pitchFamily="34" charset="0"/>
              <a:cs typeface="Arial" panose="020B0604020202020204" pitchFamily="34" charset="0"/>
            </a:endParaRPr>
          </a:p>
          <a:p>
            <a:pPr>
              <a:buFont typeface="Wingdings" pitchFamily="2" charset="2"/>
              <a:buChar char="Ø"/>
            </a:pPr>
            <a:r>
              <a:rPr lang="en-GB" altLang="en-US" sz="2000" dirty="0"/>
              <a:t>Cyber Command through Cyber Response Committee is working together with other government entities when it comes to incident response and information sharing</a:t>
            </a:r>
          </a:p>
          <a:p>
            <a:pPr marL="0" indent="0">
              <a:buNone/>
            </a:pPr>
            <a:endParaRPr lang="en-GB" altLang="en-US" sz="2000" dirty="0"/>
          </a:p>
          <a:p>
            <a:pPr marL="0" indent="0" fontAlgn="base">
              <a:buNone/>
            </a:pPr>
            <a:r>
              <a:rPr lang="en-ZA" sz="2000" b="1" u="sng" dirty="0">
                <a:latin typeface="Arial" panose="020B0604020202020204" pitchFamily="34" charset="0"/>
                <a:cs typeface="Arial" panose="020B0604020202020204" pitchFamily="34" charset="0"/>
              </a:rPr>
              <a:t>OBJECTIVE 2: </a:t>
            </a:r>
            <a:r>
              <a:rPr lang="en-GB" altLang="en-US" sz="2000" b="1" u="sng" dirty="0">
                <a:latin typeface="Arial" panose="020B0604020202020204" pitchFamily="34" charset="0"/>
                <a:cs typeface="Arial" panose="020B0604020202020204" pitchFamily="34" charset="0"/>
              </a:rPr>
              <a:t>Defence Digital Diplomacy</a:t>
            </a:r>
          </a:p>
          <a:p>
            <a:pPr marL="0" indent="0" fontAlgn="base">
              <a:buNone/>
            </a:pPr>
            <a:endParaRPr lang="en-GB" altLang="en-US" sz="20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Ø"/>
            </a:pPr>
            <a:r>
              <a:rPr lang="en-GB" altLang="en-US" sz="2000" dirty="0">
                <a:latin typeface="Arial" panose="020B0604020202020204" pitchFamily="34" charset="0"/>
                <a:cs typeface="Arial" panose="020B0604020202020204" pitchFamily="34" charset="0"/>
              </a:rPr>
              <a:t>Cyber Command is part SADC Defence Intelligence Cybersecurity Sub - Committee. Recently participated in SADC Cybersecurity Curriculum Development in Lusaka</a:t>
            </a:r>
          </a:p>
          <a:p>
            <a:pPr marL="0" indent="0" algn="just" fontAlgn="base">
              <a:buNone/>
            </a:pPr>
            <a:endParaRPr lang="en-GB" altLang="en-US" sz="2000" dirty="0">
              <a:latin typeface="Arial" panose="020B0604020202020204" pitchFamily="34" charset="0"/>
              <a:cs typeface="Arial" panose="020B0604020202020204" pitchFamily="34" charset="0"/>
            </a:endParaRPr>
          </a:p>
          <a:p>
            <a:pPr marL="0" indent="0" algn="just" fontAlgn="base">
              <a:buNone/>
            </a:pPr>
            <a:endParaRPr lang="en-GB" altLang="en-US" sz="2000" dirty="0"/>
          </a:p>
        </p:txBody>
      </p:sp>
      <p:sp>
        <p:nvSpPr>
          <p:cNvPr id="7" name="Rectangle 6"/>
          <p:cNvSpPr/>
          <p:nvPr/>
        </p:nvSpPr>
        <p:spPr>
          <a:xfrm>
            <a:off x="0" y="21086"/>
            <a:ext cx="12192000" cy="766508"/>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200" b="1" dirty="0">
                <a:solidFill>
                  <a:schemeClr val="bg1"/>
                </a:solidFill>
                <a:latin typeface="Arial" panose="020B0604020202020204" pitchFamily="34" charset="0"/>
                <a:cs typeface="Arial" panose="020B0604020202020204" pitchFamily="34" charset="0"/>
              </a:rPr>
              <a:t>    </a:t>
            </a:r>
            <a:r>
              <a:rPr lang="en-ZA" sz="3600" b="1" dirty="0">
                <a:solidFill>
                  <a:schemeClr val="bg1"/>
                </a:solidFill>
                <a:latin typeface="Arial" panose="020B0604020202020204" pitchFamily="34" charset="0"/>
                <a:cs typeface="Arial" panose="020B0604020202020204" pitchFamily="34" charset="0"/>
              </a:rPr>
              <a:t>STRATEGIC GOAL 3 OBJECTIVES</a:t>
            </a:r>
            <a:r>
              <a:rPr lang="en-ZA" sz="3600" b="1" dirty="0">
                <a:latin typeface="Arial" panose="020B0604020202020204" pitchFamily="34" charset="0"/>
                <a:ea typeface="Arial" panose="020B0604020202020204" pitchFamily="34" charset="0"/>
              </a:rPr>
              <a:t> </a:t>
            </a:r>
            <a:endParaRPr lang="en-ZA" sz="3600" b="1" dirty="0">
              <a:solidFill>
                <a:schemeClr val="bg1"/>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3125"/>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71536" y="138426"/>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13</a:t>
            </a:fld>
            <a:endParaRPr lang="en-GB"/>
          </a:p>
        </p:txBody>
      </p:sp>
      <p:sp>
        <p:nvSpPr>
          <p:cNvPr id="14" name="Rectangle 13"/>
          <p:cNvSpPr/>
          <p:nvPr/>
        </p:nvSpPr>
        <p:spPr>
          <a:xfrm>
            <a:off x="4643051" y="6515638"/>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345451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597159" y="880946"/>
            <a:ext cx="10666586" cy="4795970"/>
          </a:xfrm>
        </p:spPr>
        <p:txBody>
          <a:bodyPr>
            <a:normAutofit/>
          </a:bodyPr>
          <a:lstStyle/>
          <a:p>
            <a:pPr marL="0" indent="0" algn="just">
              <a:buNone/>
            </a:pPr>
            <a:r>
              <a:rPr lang="en-ZA" sz="2000" dirty="0">
                <a:latin typeface="Arial" panose="020B0604020202020204" pitchFamily="34" charset="0"/>
                <a:cs typeface="Arial" panose="020B0604020202020204" pitchFamily="34" charset="0"/>
              </a:rPr>
              <a:t>The following are challenges faced by Cyber Command:</a:t>
            </a:r>
          </a:p>
          <a:p>
            <a:pPr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Infrastructure: Cyber Command need  conducive infrastructure which will accommodate a fully fledged Cyber Command capability.</a:t>
            </a:r>
          </a:p>
          <a:p>
            <a:pPr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Funding (equipment, training and personnel)</a:t>
            </a:r>
          </a:p>
          <a:p>
            <a:pPr lvl="1"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Equipment: Procurement and maintenance of Cyber equipment needs adequate funding, as most of equipment, including software is available abroad and is depending on dollar/rand exchange</a:t>
            </a:r>
          </a:p>
          <a:p>
            <a:pPr marL="457200" lvl="1" indent="0" algn="just">
              <a:buNone/>
            </a:pP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Training: Cyber </a:t>
            </a:r>
            <a:r>
              <a:rPr lang="en-US" sz="2000" dirty="0" err="1">
                <a:latin typeface="Arial" panose="020B0604020202020204" pitchFamily="34" charset="0"/>
                <a:cs typeface="Arial" panose="020B0604020202020204" pitchFamily="34" charset="0"/>
              </a:rPr>
              <a:t>specialised</a:t>
            </a:r>
            <a:r>
              <a:rPr lang="en-US" sz="2000" dirty="0">
                <a:latin typeface="Arial" panose="020B0604020202020204" pitchFamily="34" charset="0"/>
                <a:cs typeface="Arial" panose="020B0604020202020204" pitchFamily="34" charset="0"/>
              </a:rPr>
              <a:t> training </a:t>
            </a:r>
          </a:p>
          <a:p>
            <a:pPr lvl="1" algn="just">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r>
              <a:rPr lang="en-US" sz="2000" dirty="0">
                <a:latin typeface="Arial" panose="020B0604020202020204" pitchFamily="34" charset="0"/>
                <a:cs typeface="Arial" panose="020B0604020202020204" pitchFamily="34" charset="0"/>
              </a:rPr>
              <a:t>Personnel: Implementation of Military dispensation for Cyber members </a:t>
            </a:r>
          </a:p>
          <a:p>
            <a:pPr marL="457200" lvl="1" indent="0" algn="just">
              <a:buNone/>
            </a:pPr>
            <a:endParaRPr lang="en-US" sz="2000" dirty="0">
              <a:latin typeface="Arial" panose="020B0604020202020204" pitchFamily="34" charset="0"/>
              <a:cs typeface="Arial" panose="020B0604020202020204" pitchFamily="34" charset="0"/>
            </a:endParaRPr>
          </a:p>
          <a:p>
            <a:pPr algn="just">
              <a:buFont typeface="Wingdings" pitchFamily="2" charset="2"/>
              <a:buChar char="Ø"/>
            </a:pPr>
            <a:r>
              <a:rPr lang="en-US" sz="2000" dirty="0">
                <a:latin typeface="Arial" panose="020B0604020202020204" pitchFamily="34" charset="0"/>
                <a:cs typeface="Arial" panose="020B0604020202020204" pitchFamily="34" charset="0"/>
              </a:rPr>
              <a:t> Approval of the Cyber </a:t>
            </a:r>
            <a:r>
              <a:rPr lang="en-US" sz="2000" dirty="0" err="1">
                <a:latin typeface="Arial" panose="020B0604020202020204" pitchFamily="34" charset="0"/>
                <a:cs typeface="Arial" panose="020B0604020202020204" pitchFamily="34" charset="0"/>
              </a:rPr>
              <a:t>Defence</a:t>
            </a:r>
            <a:r>
              <a:rPr lang="en-US" sz="2000" dirty="0">
                <a:latin typeface="Arial" panose="020B0604020202020204" pitchFamily="34" charset="0"/>
                <a:cs typeface="Arial" panose="020B0604020202020204" pitchFamily="34" charset="0"/>
              </a:rPr>
              <a:t> Strategy and Structure</a:t>
            </a:r>
          </a:p>
          <a:p>
            <a:pPr marL="0" indent="0" algn="just">
              <a:buNone/>
            </a:pP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a:p>
            <a:pPr marL="457200" lvl="1" indent="0" algn="just">
              <a:buNone/>
            </a:pPr>
            <a:endParaRPr lang="en-US" sz="16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pPr marL="0" indent="0" algn="just">
              <a:buNone/>
            </a:pPr>
            <a:endParaRPr lang="en-ZA" altLang="en-US" sz="2400" dirty="0">
              <a:latin typeface="Arial" panose="020B0604020202020204" pitchFamily="34" charset="0"/>
              <a:cs typeface="Arial" panose="020B0604020202020204" pitchFamily="34" charset="0"/>
            </a:endParaRPr>
          </a:p>
          <a:p>
            <a:pPr algn="just"/>
            <a:endParaRPr lang="en-ZA" altLang="en-US" sz="2400" dirty="0">
              <a:latin typeface="Arial" panose="020B0604020202020204" pitchFamily="34" charset="0"/>
              <a:cs typeface="Arial" panose="020B0604020202020204" pitchFamily="34" charset="0"/>
            </a:endParaRPr>
          </a:p>
          <a:p>
            <a:endParaRPr lang="en-ZA" altLang="en-US" sz="2400" dirty="0"/>
          </a:p>
          <a:p>
            <a:pPr lvl="1"/>
            <a:endParaRPr lang="en-ZA" altLang="en-US" dirty="0"/>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solidFill>
                  <a:schemeClr val="bg1"/>
                </a:solidFill>
                <a:latin typeface="Arial" panose="020B0604020202020204" pitchFamily="34" charset="0"/>
                <a:cs typeface="Arial" panose="020B0604020202020204" pitchFamily="34" charset="0"/>
              </a:rPr>
              <a:t>CHALLENGES</a:t>
            </a:r>
            <a:endParaRPr lang="en-ZA" sz="40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14</a:t>
            </a:fld>
            <a:endParaRPr lang="en-GB"/>
          </a:p>
        </p:txBody>
      </p:sp>
      <p:sp>
        <p:nvSpPr>
          <p:cNvPr id="10" name="Rectangle 9"/>
          <p:cNvSpPr/>
          <p:nvPr/>
        </p:nvSpPr>
        <p:spPr>
          <a:xfrm>
            <a:off x="4643051" y="6476040"/>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219883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788303"/>
            <a:ext cx="10515600" cy="4351338"/>
          </a:xfrm>
        </p:spPr>
        <p:txBody>
          <a:bodyPr/>
          <a:lstStyle/>
          <a:p>
            <a:endParaRPr lang="en-ZA" altLang="en-US" sz="2400" b="1" dirty="0"/>
          </a:p>
          <a:p>
            <a:endParaRPr lang="en-ZA" altLang="en-US" sz="2400" dirty="0"/>
          </a:p>
          <a:p>
            <a:endParaRPr lang="en-ZA" altLang="en-US" sz="2400" dirty="0"/>
          </a:p>
          <a:p>
            <a:pPr lvl="1"/>
            <a:endParaRPr lang="en-ZA" altLang="en-US" dirty="0"/>
          </a:p>
        </p:txBody>
      </p:sp>
      <p:sp>
        <p:nvSpPr>
          <p:cNvPr id="2" name="Rectangle 1"/>
          <p:cNvSpPr/>
          <p:nvPr/>
        </p:nvSpPr>
        <p:spPr>
          <a:xfrm>
            <a:off x="838200" y="1108869"/>
            <a:ext cx="10439400" cy="3570208"/>
          </a:xfrm>
          <a:prstGeom prst="rect">
            <a:avLst/>
          </a:prstGeom>
        </p:spPr>
        <p:txBody>
          <a:bodyPr wrap="square">
            <a:spAutoFit/>
          </a:bodyPr>
          <a:lstStyle/>
          <a:p>
            <a:pPr marL="342900" indent="-342900" algn="just">
              <a:spcAft>
                <a:spcPts val="0"/>
              </a:spcAft>
              <a:buFont typeface="Wingdings" pitchFamily="2" charset="2"/>
              <a:buChar char="Ø"/>
            </a:pPr>
            <a:r>
              <a:rPr lang="en-ZA" sz="2000" dirty="0">
                <a:latin typeface="Arial" panose="020B0604020202020204" pitchFamily="34" charset="0"/>
                <a:ea typeface="Times New Roman" panose="02020603050405020304" pitchFamily="18" charset="0"/>
                <a:cs typeface="Arial" panose="020B0604020202020204" pitchFamily="34" charset="0"/>
              </a:rPr>
              <a:t>Cyber Command is currently partially operational since it is not yet fully capacitated</a:t>
            </a:r>
          </a:p>
          <a:p>
            <a:pPr algn="just">
              <a:spcAft>
                <a:spcPts val="0"/>
              </a:spcAft>
            </a:pPr>
            <a:endParaRPr lang="en-GB"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spcAft>
                <a:spcPts val="0"/>
              </a:spcAft>
              <a:buFont typeface="Wingdings" pitchFamily="2" charset="2"/>
              <a:buChar char="Ø"/>
            </a:pPr>
            <a:r>
              <a:rPr lang="en-GB" sz="2000" dirty="0">
                <a:latin typeface="Arial" panose="020B0604020202020204" pitchFamily="34" charset="0"/>
                <a:ea typeface="Times New Roman" panose="02020603050405020304" pitchFamily="18" charset="0"/>
                <a:cs typeface="Arial" panose="020B0604020202020204" pitchFamily="34" charset="0"/>
              </a:rPr>
              <a:t>Adequate funding is needed for Cyber Command </a:t>
            </a:r>
          </a:p>
          <a:p>
            <a:pPr marL="342900" indent="-342900" algn="just">
              <a:spcAft>
                <a:spcPts val="0"/>
              </a:spcAft>
              <a:buFont typeface="Wingdings" pitchFamily="2" charset="2"/>
              <a:buChar char="Ø"/>
            </a:pPr>
            <a:endParaRPr lang="en-GB" sz="20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spcAft>
                <a:spcPts val="0"/>
              </a:spcAft>
              <a:buFont typeface="Wingdings" pitchFamily="2" charset="2"/>
              <a:buChar char="Ø"/>
            </a:pPr>
            <a:r>
              <a:rPr lang="en-GB" sz="2000" dirty="0">
                <a:latin typeface="Arial" panose="020B0604020202020204" pitchFamily="34" charset="0"/>
                <a:ea typeface="Times New Roman" panose="02020603050405020304" pitchFamily="18" charset="0"/>
                <a:cs typeface="Arial" panose="020B0604020202020204" pitchFamily="34" charset="0"/>
              </a:rPr>
              <a:t>The Cyber Defence Strategy is under review</a:t>
            </a:r>
          </a:p>
          <a:p>
            <a:pPr algn="just">
              <a:spcAft>
                <a:spcPts val="0"/>
              </a:spcAft>
            </a:pPr>
            <a:endParaRPr lang="en-ZA" sz="2400" dirty="0">
              <a:latin typeface="Arial" panose="020B0604020202020204" pitchFamily="34" charset="0"/>
              <a:ea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lvl="2" algn="just"/>
            <a:endParaRPr lang="en-GB" sz="2400" dirty="0">
              <a:latin typeface="Arial" panose="020B0604020202020204" pitchFamily="34" charset="0"/>
              <a:cs typeface="Arial" panose="020B0604020202020204" pitchFamily="34" charset="0"/>
            </a:endParaRPr>
          </a:p>
          <a:p>
            <a:pPr lvl="2"/>
            <a:endParaRPr lang="en-GB" dirty="0"/>
          </a:p>
          <a:p>
            <a:pPr marL="1200150" lvl="2" indent="-285750">
              <a:buFont typeface="Arial" panose="020B0604020202020204" pitchFamily="34" charset="0"/>
              <a:buChar char="•"/>
            </a:pPr>
            <a:endParaRPr lang="en-GB" dirty="0"/>
          </a:p>
          <a:p>
            <a:pPr lvl="2"/>
            <a:endParaRPr lang="en-GB" dirty="0"/>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solidFill>
                  <a:schemeClr val="bg1"/>
                </a:solidFill>
                <a:latin typeface="Arial" panose="020B0604020202020204" pitchFamily="34" charset="0"/>
                <a:cs typeface="Arial" panose="020B0604020202020204" pitchFamily="34" charset="0"/>
              </a:rPr>
              <a:t>CONCLUSION</a:t>
            </a:r>
            <a:endParaRPr lang="en-ZA" sz="40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15</a:t>
            </a:fld>
            <a:endParaRPr lang="en-GB"/>
          </a:p>
        </p:txBody>
      </p:sp>
      <p:sp>
        <p:nvSpPr>
          <p:cNvPr id="10" name="Rectangle 9"/>
          <p:cNvSpPr/>
          <p:nvPr/>
        </p:nvSpPr>
        <p:spPr>
          <a:xfrm>
            <a:off x="4643051" y="6485108"/>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268640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48145" y="1108868"/>
            <a:ext cx="10515600" cy="5141205"/>
          </a:xfrm>
        </p:spPr>
        <p:txBody>
          <a:bodyPr>
            <a:normAutofit/>
          </a:bodyPr>
          <a:lstStyle/>
          <a:p>
            <a:pPr marL="0" indent="0" algn="ctr">
              <a:spcAft>
                <a:spcPts val="600"/>
              </a:spcAft>
              <a:buNone/>
            </a:pPr>
            <a:endParaRPr lang="en-ZA" altLang="en-US" sz="5100" b="1" dirty="0">
              <a:latin typeface="Arial" panose="020B0604020202020204" pitchFamily="34" charset="0"/>
              <a:cs typeface="Arial" panose="020B0604020202020204" pitchFamily="34" charset="0"/>
            </a:endParaRPr>
          </a:p>
          <a:p>
            <a:pPr marL="0" indent="0" algn="ctr">
              <a:spcAft>
                <a:spcPts val="600"/>
              </a:spcAft>
              <a:buNone/>
            </a:pPr>
            <a:endParaRPr lang="en-ZA" altLang="en-US" sz="5100" b="1" dirty="0">
              <a:latin typeface="Arial" panose="020B0604020202020204" pitchFamily="34" charset="0"/>
              <a:cs typeface="Arial" panose="020B0604020202020204" pitchFamily="34" charset="0"/>
            </a:endParaRPr>
          </a:p>
          <a:p>
            <a:pPr marL="0" indent="0" algn="ctr">
              <a:spcAft>
                <a:spcPts val="600"/>
              </a:spcAft>
              <a:buNone/>
            </a:pPr>
            <a:r>
              <a:rPr lang="en-ZA" altLang="en-US" sz="5100" b="1" dirty="0">
                <a:latin typeface="Arial" panose="020B0604020202020204" pitchFamily="34" charset="0"/>
                <a:cs typeface="Arial" panose="020B0604020202020204" pitchFamily="34" charset="0"/>
              </a:rPr>
              <a:t>THANK YOU!</a:t>
            </a:r>
            <a:endParaRPr lang="en-ZA" altLang="en-US" sz="4400" dirty="0">
              <a:latin typeface="Arial" panose="020B0604020202020204" pitchFamily="34" charset="0"/>
              <a:cs typeface="Arial" panose="020B0604020202020204" pitchFamily="34" charset="0"/>
            </a:endParaRPr>
          </a:p>
          <a:p>
            <a:pPr marL="457200" lvl="1" indent="0">
              <a:buNone/>
            </a:pPr>
            <a:endParaRPr lang="en-ZA" altLang="en-US" sz="4400" dirty="0">
              <a:latin typeface="Arial" panose="020B0604020202020204" pitchFamily="34" charset="0"/>
              <a:cs typeface="Arial" panose="020B0604020202020204" pitchFamily="34" charset="0"/>
            </a:endParaRPr>
          </a:p>
          <a:p>
            <a:endParaRPr lang="en-ZA" altLang="en-US" sz="2400" dirty="0"/>
          </a:p>
          <a:p>
            <a:endParaRPr lang="en-ZA" altLang="en-US" sz="2400" dirty="0"/>
          </a:p>
          <a:p>
            <a:pPr lvl="1"/>
            <a:endParaRPr lang="en-ZA" altLang="en-US" dirty="0"/>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ZA" sz="1100" dirty="0"/>
              <a:t>                                                              </a:t>
            </a:r>
            <a:endParaRPr lang="en-ZA" sz="40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16</a:t>
            </a:fld>
            <a:endParaRPr lang="en-GB"/>
          </a:p>
        </p:txBody>
      </p:sp>
      <p:sp>
        <p:nvSpPr>
          <p:cNvPr id="9" name="Rectangle 8"/>
          <p:cNvSpPr/>
          <p:nvPr/>
        </p:nvSpPr>
        <p:spPr>
          <a:xfrm>
            <a:off x="4643051" y="6506476"/>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42074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788303"/>
            <a:ext cx="10515600" cy="4351338"/>
          </a:xfrm>
        </p:spPr>
        <p:txBody>
          <a:bodyPr/>
          <a:lstStyle/>
          <a:p>
            <a:endParaRPr lang="en-ZA" altLang="en-US" sz="2400" b="1" dirty="0"/>
          </a:p>
          <a:p>
            <a:endParaRPr lang="en-ZA" altLang="en-US" sz="2400" dirty="0"/>
          </a:p>
          <a:p>
            <a:endParaRPr lang="en-ZA" altLang="en-US" sz="2400" dirty="0"/>
          </a:p>
          <a:p>
            <a:pPr lvl="1"/>
            <a:endParaRPr lang="en-ZA" altLang="en-US" dirty="0"/>
          </a:p>
        </p:txBody>
      </p:sp>
      <p:sp>
        <p:nvSpPr>
          <p:cNvPr id="2" name="Rectangle 1"/>
          <p:cNvSpPr/>
          <p:nvPr/>
        </p:nvSpPr>
        <p:spPr>
          <a:xfrm>
            <a:off x="435429" y="1424285"/>
            <a:ext cx="11168742" cy="830997"/>
          </a:xfrm>
          <a:prstGeom prst="rect">
            <a:avLst/>
          </a:prstGeom>
        </p:spPr>
        <p:txBody>
          <a:bodyPr wrap="square">
            <a:spAutoFit/>
          </a:bodyPr>
          <a:lstStyle/>
          <a:p>
            <a:endParaRPr lang="en-US" sz="2400" dirty="0">
              <a:latin typeface="Arial" panose="020B0604020202020204" pitchFamily="34" charset="0"/>
              <a:cs typeface="Arial" panose="020B0604020202020204" pitchFamily="34" charset="0"/>
            </a:endParaRPr>
          </a:p>
          <a:p>
            <a:pPr>
              <a:defRPr/>
            </a:pPr>
            <a:endParaRPr lang="en-US" sz="2400" dirty="0">
              <a:ln w="0"/>
              <a:effectLst>
                <a:outerShdw blurRad="38100" dist="19050" dir="2700000" algn="tl" rotWithShape="0">
                  <a:schemeClr val="dk1">
                    <a:alpha val="40000"/>
                  </a:schemeClr>
                </a:outerShdw>
              </a:effectLst>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latin typeface="Arial" panose="020B0604020202020204" pitchFamily="34" charset="0"/>
                <a:cs typeface="Arial" panose="020B0604020202020204" pitchFamily="34" charset="0"/>
              </a:rPr>
              <a:t>INTRODUCTION</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2</a:t>
            </a:fld>
            <a:endParaRPr lang="en-GB"/>
          </a:p>
        </p:txBody>
      </p:sp>
      <p:sp>
        <p:nvSpPr>
          <p:cNvPr id="10" name="Rectangle 9"/>
          <p:cNvSpPr/>
          <p:nvPr/>
        </p:nvSpPr>
        <p:spPr>
          <a:xfrm>
            <a:off x="4787907" y="6503659"/>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
        <p:nvSpPr>
          <p:cNvPr id="14" name="TextBox 13">
            <a:extLst>
              <a:ext uri="{FF2B5EF4-FFF2-40B4-BE49-F238E27FC236}">
                <a16:creationId xmlns:a16="http://schemas.microsoft.com/office/drawing/2014/main" id="{B5B8433D-77BF-B83B-4F54-2C9E21A7ABE1}"/>
              </a:ext>
            </a:extLst>
          </p:cNvPr>
          <p:cNvSpPr txBox="1"/>
          <p:nvPr/>
        </p:nvSpPr>
        <p:spPr>
          <a:xfrm>
            <a:off x="748145" y="948231"/>
            <a:ext cx="10650682" cy="4253087"/>
          </a:xfrm>
          <a:prstGeom prst="rect">
            <a:avLst/>
          </a:prstGeom>
          <a:noFill/>
        </p:spPr>
        <p:txBody>
          <a:bodyPr wrap="square">
            <a:spAutoFit/>
          </a:bodyPr>
          <a:lstStyle/>
          <a:p>
            <a:pPr marL="342900" indent="-342900" algn="just">
              <a:lnSpc>
                <a:spcPct val="107000"/>
              </a:lnSpc>
              <a:spcAft>
                <a:spcPts val="0"/>
              </a:spcAft>
              <a:buFont typeface="Wingdings" pitchFamily="2" charset="2"/>
              <a:buChar char="Ø"/>
              <a:tabLst>
                <a:tab pos="457200" algn="l"/>
              </a:tabLst>
            </a:pPr>
            <a:r>
              <a:rPr lang="en-GB" sz="2000" kern="1400" dirty="0">
                <a:latin typeface="Arial" panose="020B0604020202020204" pitchFamily="34" charset="0"/>
                <a:ea typeface="Times New Roman" panose="02020603050405020304" pitchFamily="18" charset="0"/>
                <a:cs typeface="Arial" panose="020B0604020202020204" pitchFamily="34" charset="0"/>
              </a:rPr>
              <a:t>The 5</a:t>
            </a:r>
            <a:r>
              <a:rPr lang="en-GB" sz="2000" kern="1400" baseline="30000" dirty="0">
                <a:latin typeface="Arial" panose="020B0604020202020204" pitchFamily="34" charset="0"/>
                <a:ea typeface="Times New Roman" panose="02020603050405020304" pitchFamily="18" charset="0"/>
                <a:cs typeface="Arial" panose="020B0604020202020204" pitchFamily="34" charset="0"/>
              </a:rPr>
              <a:t>th</a:t>
            </a:r>
            <a:r>
              <a:rPr lang="en-GB" sz="2000" kern="1400" dirty="0">
                <a:latin typeface="Arial" panose="020B0604020202020204" pitchFamily="34" charset="0"/>
                <a:ea typeface="Times New Roman" panose="02020603050405020304" pitchFamily="18" charset="0"/>
                <a:cs typeface="Arial" panose="020B0604020202020204" pitchFamily="34" charset="0"/>
              </a:rPr>
              <a:t> domain of warfare (Cyber) which consists of a boundless sphere of technology and artificial intelligence (electromagnetic spectrum) is rapidly developing</a:t>
            </a:r>
          </a:p>
          <a:p>
            <a:pPr algn="just">
              <a:lnSpc>
                <a:spcPct val="107000"/>
              </a:lnSpc>
              <a:spcAft>
                <a:spcPts val="0"/>
              </a:spcAft>
              <a:tabLst>
                <a:tab pos="457200" algn="l"/>
              </a:tabLst>
            </a:pPr>
            <a:endParaRPr lang="en-GB" sz="2000" kern="14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lnSpc>
                <a:spcPct val="107000"/>
              </a:lnSpc>
              <a:buFont typeface="Wingdings" pitchFamily="2" charset="2"/>
              <a:buChar char="Ø"/>
              <a:tabLst>
                <a:tab pos="457200" algn="l"/>
              </a:tabLst>
            </a:pPr>
            <a:r>
              <a:rPr lang="en-GB" sz="2000" kern="1400" dirty="0">
                <a:latin typeface="Arial" panose="020B0604020202020204" pitchFamily="34" charset="0"/>
                <a:ea typeface="Times New Roman" panose="02020603050405020304" pitchFamily="18" charset="0"/>
                <a:cs typeface="Arial" panose="020B0604020202020204" pitchFamily="34" charset="0"/>
              </a:rPr>
              <a:t>The prosperity and security of our nation has been significantly enhanced by our use of Cyberspace, same developments have led to increased vulnerabilities and critical dependence on Cyberspace</a:t>
            </a:r>
          </a:p>
          <a:p>
            <a:pPr algn="just">
              <a:lnSpc>
                <a:spcPct val="107000"/>
              </a:lnSpc>
              <a:tabLst>
                <a:tab pos="457200" algn="l"/>
              </a:tabLst>
            </a:pPr>
            <a:endParaRPr lang="en-ZA" sz="2000"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07000"/>
              </a:lnSpc>
              <a:spcAft>
                <a:spcPts val="0"/>
              </a:spcAft>
              <a:buFont typeface="Wingdings" pitchFamily="2" charset="2"/>
              <a:buChar char="Ø"/>
            </a:pPr>
            <a:r>
              <a:rPr lang="en-ZA" sz="2000" dirty="0">
                <a:latin typeface="Arial" panose="020B0604020202020204" pitchFamily="34" charset="0"/>
                <a:ea typeface="Times New Roman" panose="02020603050405020304" pitchFamily="18" charset="0"/>
                <a:cs typeface="Arial" panose="020B0604020202020204" pitchFamily="34" charset="0"/>
              </a:rPr>
              <a:t>It is imperative to consider as priority, the vital element of developing home-grown technologies and secured means of utilising internet of things when it comes to the 4</a:t>
            </a:r>
            <a:r>
              <a:rPr lang="en-ZA" sz="2000" baseline="30000" dirty="0">
                <a:latin typeface="Arial" panose="020B0604020202020204" pitchFamily="34" charset="0"/>
                <a:ea typeface="Times New Roman" panose="02020603050405020304" pitchFamily="18" charset="0"/>
                <a:cs typeface="Arial" panose="020B0604020202020204" pitchFamily="34" charset="0"/>
              </a:rPr>
              <a:t>th</a:t>
            </a:r>
            <a:r>
              <a:rPr lang="en-ZA" sz="2000" dirty="0">
                <a:latin typeface="Arial" panose="020B0604020202020204" pitchFamily="34" charset="0"/>
                <a:ea typeface="Times New Roman" panose="02020603050405020304" pitchFamily="18" charset="0"/>
                <a:cs typeface="Arial" panose="020B0604020202020204" pitchFamily="34" charset="0"/>
              </a:rPr>
              <a:t> industrial Revolution</a:t>
            </a:r>
            <a:r>
              <a:rPr lang="en-GB" sz="2000" kern="1400" dirty="0">
                <a:latin typeface="Arial" panose="020B0604020202020204" pitchFamily="34" charset="0"/>
                <a:ea typeface="Times New Roman" panose="02020603050405020304" pitchFamily="18" charset="0"/>
                <a:cs typeface="Arial" panose="020B0604020202020204" pitchFamily="34" charset="0"/>
              </a:rPr>
              <a:t> </a:t>
            </a:r>
            <a:endParaRPr lang="en-GB" kern="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endParaRPr lang="en-GB" kern="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endParaRPr lang="en-GB" sz="1800" kern="1400" dirty="0">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0"/>
              </a:spcAft>
            </a:pPr>
            <a:endParaRPr lang="en-GB" sz="1800" kern="1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2959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1999" y="1788303"/>
            <a:ext cx="11008487" cy="4351338"/>
          </a:xfrm>
        </p:spPr>
        <p:txBody>
          <a:bodyPr/>
          <a:lstStyle/>
          <a:p>
            <a:endParaRPr lang="en-ZA" altLang="en-US" sz="2400" b="1" dirty="0"/>
          </a:p>
          <a:p>
            <a:endParaRPr lang="en-ZA" altLang="en-US" sz="2400" dirty="0"/>
          </a:p>
          <a:p>
            <a:endParaRPr lang="en-ZA" altLang="en-US" sz="2400" dirty="0"/>
          </a:p>
          <a:p>
            <a:pPr lvl="1"/>
            <a:endParaRPr lang="en-ZA" altLang="en-US" dirty="0"/>
          </a:p>
        </p:txBody>
      </p:sp>
      <p:sp>
        <p:nvSpPr>
          <p:cNvPr id="2" name="Rectangle 1"/>
          <p:cNvSpPr/>
          <p:nvPr/>
        </p:nvSpPr>
        <p:spPr>
          <a:xfrm>
            <a:off x="421513" y="948231"/>
            <a:ext cx="11168742" cy="4770537"/>
          </a:xfrm>
          <a:prstGeom prst="rect">
            <a:avLst/>
          </a:prstGeom>
        </p:spPr>
        <p:txBody>
          <a:bodyPr wrap="square">
            <a:spAutoFit/>
          </a:bodyPr>
          <a:lstStyle/>
          <a:p>
            <a:pPr algn="just"/>
            <a:r>
              <a:rPr lang="en-GB" sz="2000" dirty="0">
                <a:latin typeface="Arial" panose="020B0604020202020204" pitchFamily="34" charset="0"/>
                <a:cs typeface="Arial" panose="020B0604020202020204" pitchFamily="34" charset="0"/>
              </a:rPr>
              <a:t>Cabinet approval of the NCPF – 07 March 2012 and gazetted on 4 December 2015 </a:t>
            </a:r>
          </a:p>
          <a:p>
            <a:pPr algn="just"/>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Cyber Warfare</a:t>
            </a:r>
          </a:p>
          <a:p>
            <a:pPr marL="800100" lvl="1" indent="-342900" algn="just">
              <a:buFont typeface="Wingdings" pitchFamily="2" charset="2"/>
              <a:buChar char="Ø"/>
            </a:pPr>
            <a:endParaRPr lang="en-GB" sz="2000" dirty="0">
              <a:latin typeface="Arial" panose="020B0604020202020204" pitchFamily="34" charset="0"/>
              <a:cs typeface="Arial" panose="020B0604020202020204" pitchFamily="34" charset="0"/>
            </a:endParaRPr>
          </a:p>
          <a:p>
            <a:pPr marL="800100" lvl="1" indent="-342900" algn="just">
              <a:buFont typeface="Wingdings" pitchFamily="2" charset="2"/>
              <a:buChar char="Ø"/>
            </a:pPr>
            <a:r>
              <a:rPr lang="en-GB" sz="2000" dirty="0">
                <a:latin typeface="Arial" panose="020B0604020202020204" pitchFamily="34" charset="0"/>
                <a:cs typeface="Arial" panose="020B0604020202020204" pitchFamily="34" charset="0"/>
              </a:rPr>
              <a:t>13.1 “In order to protect its interests in the event of a cyber-war, a cyber defence capacity has to be built. The NCPF thus promotes that a Cyber Defence Strategy, that is informed by the National Security Strategy of South Africa, be developed, guided by the JCPS Cybersecurity Response Committee”</a:t>
            </a:r>
          </a:p>
          <a:p>
            <a:pPr marL="342900" indent="-342900" algn="just">
              <a:buFont typeface="Wingdings" pitchFamily="2" charset="2"/>
              <a:buChar char="Ø"/>
            </a:pPr>
            <a:endParaRPr lang="en-GB" sz="2000" dirty="0">
              <a:latin typeface="Arial" panose="020B0604020202020204" pitchFamily="34" charset="0"/>
              <a:cs typeface="Arial" panose="020B0604020202020204" pitchFamily="34" charset="0"/>
            </a:endParaRPr>
          </a:p>
          <a:p>
            <a:pPr marL="800100" lvl="1" indent="-342900" algn="just">
              <a:buFont typeface="Wingdings" pitchFamily="2" charset="2"/>
              <a:buChar char="Ø"/>
            </a:pPr>
            <a:r>
              <a:rPr lang="en-GB" sz="2000" dirty="0">
                <a:latin typeface="Arial" panose="020B0604020202020204" pitchFamily="34" charset="0"/>
                <a:cs typeface="Arial" panose="020B0604020202020204" pitchFamily="34" charset="0"/>
              </a:rPr>
              <a:t>16.5 “The Department of Defence and Military Veterans ( DOD&amp;MV) has overall responsibility for coordination, accountability and implementation of cyber defence measures in the Republic as an integral part of its National defence mandate”. To this end, the Department will develop policies and strategies pursuant to its core mandate</a:t>
            </a:r>
          </a:p>
          <a:p>
            <a:pPr marL="342900" indent="-342900">
              <a:buFont typeface="Wingdings" pitchFamily="2" charset="2"/>
              <a:buChar char="Ø"/>
            </a:pPr>
            <a:endParaRPr lang="en-US" sz="2000" dirty="0">
              <a:latin typeface="Arial" panose="020B0604020202020204" pitchFamily="34" charset="0"/>
              <a:cs typeface="Arial" panose="020B0604020202020204" pitchFamily="34" charset="0"/>
            </a:endParaRPr>
          </a:p>
          <a:p>
            <a:pPr>
              <a:defRPr/>
            </a:pPr>
            <a:endParaRPr lang="en-US" sz="2400" dirty="0">
              <a:ln w="0"/>
              <a:effectLst>
                <a:outerShdw blurRad="38100" dist="19050" dir="2700000" algn="tl" rotWithShape="0">
                  <a:schemeClr val="dk1">
                    <a:alpha val="40000"/>
                  </a:schemeClr>
                </a:outerShdw>
              </a:effectLst>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latin typeface="Arial" panose="020B0604020202020204" pitchFamily="34" charset="0"/>
                <a:cs typeface="Arial" panose="020B0604020202020204" pitchFamily="34" charset="0"/>
              </a:rPr>
              <a:t>BACKGROUND(1/2)</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3</a:t>
            </a:fld>
            <a:endParaRPr lang="en-GB"/>
          </a:p>
        </p:txBody>
      </p:sp>
      <p:sp>
        <p:nvSpPr>
          <p:cNvPr id="10" name="Rectangle 9"/>
          <p:cNvSpPr/>
          <p:nvPr/>
        </p:nvSpPr>
        <p:spPr>
          <a:xfrm>
            <a:off x="4813293" y="6522278"/>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4133751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788303"/>
            <a:ext cx="10515600" cy="4351338"/>
          </a:xfrm>
        </p:spPr>
        <p:txBody>
          <a:bodyPr/>
          <a:lstStyle/>
          <a:p>
            <a:endParaRPr lang="en-ZA" altLang="en-US" sz="2400" b="1" dirty="0"/>
          </a:p>
          <a:p>
            <a:endParaRPr lang="en-ZA" altLang="en-US" sz="2400" dirty="0"/>
          </a:p>
          <a:p>
            <a:endParaRPr lang="en-ZA" altLang="en-US" sz="2400" dirty="0"/>
          </a:p>
          <a:p>
            <a:pPr lvl="1"/>
            <a:endParaRPr lang="en-ZA" altLang="en-US" dirty="0"/>
          </a:p>
        </p:txBody>
      </p:sp>
      <p:sp>
        <p:nvSpPr>
          <p:cNvPr id="2" name="Rectangle 1"/>
          <p:cNvSpPr/>
          <p:nvPr/>
        </p:nvSpPr>
        <p:spPr>
          <a:xfrm>
            <a:off x="435429" y="1108869"/>
            <a:ext cx="11168742" cy="3354765"/>
          </a:xfrm>
          <a:prstGeom prst="rect">
            <a:avLst/>
          </a:prstGeom>
        </p:spPr>
        <p:txBody>
          <a:bodyPr wrap="square">
            <a:spAutoFit/>
          </a:bodyPr>
          <a:lstStyle/>
          <a:p>
            <a:pPr algn="just">
              <a:spcAft>
                <a:spcPts val="1200"/>
              </a:spcAft>
            </a:pPr>
            <a:r>
              <a:rPr lang="en-GB" sz="2000" dirty="0">
                <a:latin typeface="Arial" panose="020B0604020202020204" pitchFamily="34" charset="0"/>
                <a:cs typeface="Arial" panose="020B0604020202020204" pitchFamily="34" charset="0"/>
              </a:rPr>
              <a:t>Due to the intensity of the Cyber threat landscape, the DoD was mandated by the NCPF to build a unified Cyber Command aimed at protecting the National Critical Information Infrastructure. </a:t>
            </a:r>
            <a:endParaRPr lang="en-ZA" sz="2000" dirty="0">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spcAft>
                <a:spcPts val="1200"/>
              </a:spcAft>
              <a:buFont typeface="Wingdings" pitchFamily="2" charset="2"/>
              <a:buChar char="Ø"/>
            </a:pP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DI must create and staff a Cyber Command</a:t>
            </a:r>
            <a:endParaRPr lang="en-ZA" sz="2000" dirty="0">
              <a:solidFill>
                <a:prstClr val="black"/>
              </a:solidFill>
              <a:latin typeface="Arial" panose="020B0604020202020204" pitchFamily="34" charset="0"/>
              <a:ea typeface="Times New Roman" panose="02020603050405020304" pitchFamily="18" charset="0"/>
              <a:cs typeface="Times New Roman" panose="02020603050405020304" pitchFamily="18" charset="0"/>
            </a:endParaRPr>
          </a:p>
          <a:p>
            <a:pPr marL="800100" lvl="1" indent="-342900" algn="just">
              <a:spcAft>
                <a:spcPts val="1200"/>
              </a:spcAft>
              <a:buFont typeface="Wingdings" pitchFamily="2" charset="2"/>
              <a:buChar char="Ø"/>
            </a:pPr>
            <a:r>
              <a:rPr lang="en-ZA" sz="2000" dirty="0">
                <a:solidFill>
                  <a:prstClr val="black"/>
                </a:solidFill>
                <a:latin typeface="Arial" panose="020B0604020202020204" pitchFamily="34" charset="0"/>
                <a:ea typeface="Times New Roman" panose="02020603050405020304" pitchFamily="18" charset="0"/>
                <a:cs typeface="Arial" panose="020B0604020202020204" pitchFamily="34" charset="0"/>
              </a:rPr>
              <a:t>DI must pursue partners to obtain training, benchmarking standards and technology transfer, so as to capacitate the Cyber Command</a:t>
            </a:r>
          </a:p>
          <a:p>
            <a:pPr marL="800100" lvl="1" indent="-342900" algn="just">
              <a:spcAft>
                <a:spcPts val="1200"/>
              </a:spcAft>
              <a:buFont typeface="Wingdings" pitchFamily="2" charset="2"/>
              <a:buChar char="Ø"/>
            </a:pP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DI must develop a Cyber </a:t>
            </a:r>
            <a:r>
              <a:rPr lang="en-US" sz="2000" dirty="0" err="1">
                <a:solidFill>
                  <a:prstClr val="black"/>
                </a:solidFill>
                <a:latin typeface="Arial" panose="020B0604020202020204" pitchFamily="34" charset="0"/>
                <a:ea typeface="Times New Roman" panose="02020603050405020304" pitchFamily="18" charset="0"/>
                <a:cs typeface="Arial" panose="020B0604020202020204" pitchFamily="34" charset="0"/>
              </a:rPr>
              <a:t>Defence</a:t>
            </a:r>
            <a:r>
              <a:rPr lang="en-US" sz="2000" dirty="0">
                <a:solidFill>
                  <a:prstClr val="black"/>
                </a:solidFill>
                <a:latin typeface="Arial" panose="020B0604020202020204" pitchFamily="34" charset="0"/>
                <a:ea typeface="Times New Roman" panose="02020603050405020304" pitchFamily="18" charset="0"/>
                <a:cs typeface="Arial" panose="020B0604020202020204" pitchFamily="34" charset="0"/>
              </a:rPr>
              <a:t> Strategy</a:t>
            </a:r>
            <a:endParaRPr lang="en-US" sz="2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a:defRPr/>
            </a:pPr>
            <a:endParaRPr lang="en-US" sz="2400" dirty="0">
              <a:ln w="0"/>
              <a:effectLst>
                <a:outerShdw blurRad="38100" dist="19050" dir="2700000" algn="tl" rotWithShape="0">
                  <a:schemeClr val="dk1">
                    <a:alpha val="40000"/>
                  </a:schemeClr>
                </a:outerShdw>
              </a:effectLst>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latin typeface="Arial" panose="020B0604020202020204" pitchFamily="34" charset="0"/>
                <a:cs typeface="Arial" panose="020B0604020202020204" pitchFamily="34" charset="0"/>
              </a:rPr>
              <a:t>BACKGROUND(2/2)</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4</a:t>
            </a:fld>
            <a:endParaRPr lang="en-GB"/>
          </a:p>
        </p:txBody>
      </p:sp>
      <p:sp>
        <p:nvSpPr>
          <p:cNvPr id="10" name="Rectangle 9"/>
          <p:cNvSpPr/>
          <p:nvPr/>
        </p:nvSpPr>
        <p:spPr>
          <a:xfrm>
            <a:off x="4643051" y="6419090"/>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77619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788303"/>
            <a:ext cx="10515600" cy="4351338"/>
          </a:xfrm>
        </p:spPr>
        <p:txBody>
          <a:bodyPr/>
          <a:lstStyle/>
          <a:p>
            <a:endParaRPr lang="en-ZA" altLang="en-US" sz="2400" b="1" dirty="0"/>
          </a:p>
          <a:p>
            <a:endParaRPr lang="en-ZA" altLang="en-US" sz="2400" dirty="0"/>
          </a:p>
          <a:p>
            <a:endParaRPr lang="en-ZA" altLang="en-US" sz="2400" dirty="0"/>
          </a:p>
          <a:p>
            <a:pPr lvl="1"/>
            <a:endParaRPr lang="en-ZA" altLang="en-US" dirty="0"/>
          </a:p>
        </p:txBody>
      </p:sp>
      <p:sp>
        <p:nvSpPr>
          <p:cNvPr id="2" name="Rectangle 1"/>
          <p:cNvSpPr/>
          <p:nvPr/>
        </p:nvSpPr>
        <p:spPr>
          <a:xfrm>
            <a:off x="435429" y="2193557"/>
            <a:ext cx="11168742" cy="1569660"/>
          </a:xfrm>
          <a:prstGeom prst="rect">
            <a:avLst/>
          </a:prstGeom>
        </p:spPr>
        <p:txBody>
          <a:bodyPr wrap="square">
            <a:spAutoFit/>
          </a:bodyPr>
          <a:lstStyle/>
          <a:p>
            <a:endParaRPr lang="en-US" sz="2400" dirty="0">
              <a:latin typeface="Arial" panose="020B0604020202020204" pitchFamily="34" charset="0"/>
              <a:cs typeface="Arial" panose="020B0604020202020204" pitchFamily="34" charset="0"/>
            </a:endParaRPr>
          </a:p>
          <a:p>
            <a:pPr algn="ctr"/>
            <a:r>
              <a:rPr lang="en-US" sz="2400" dirty="0">
                <a:latin typeface="Arial" panose="020B0604020202020204" pitchFamily="34" charset="0"/>
                <a:cs typeface="Arial" panose="020B0604020202020204" pitchFamily="34" charset="0"/>
              </a:rPr>
              <a:t>To present the progress on the implementation of Cyber Defence Strategy to the Portfolio Committee on Defence (PCD)</a:t>
            </a:r>
          </a:p>
          <a:p>
            <a:pPr>
              <a:defRPr/>
            </a:pPr>
            <a:endParaRPr lang="en-US" sz="2400" dirty="0">
              <a:ln w="0"/>
              <a:effectLst>
                <a:outerShdw blurRad="38100" dist="19050" dir="2700000" algn="tl" rotWithShape="0">
                  <a:schemeClr val="dk1">
                    <a:alpha val="40000"/>
                  </a:schemeClr>
                </a:outerShdw>
              </a:effectLst>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latin typeface="Arial" panose="020B0604020202020204" pitchFamily="34" charset="0"/>
                <a:cs typeface="Arial" panose="020B0604020202020204" pitchFamily="34" charset="0"/>
              </a:rPr>
              <a:t>AIM</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5</a:t>
            </a:fld>
            <a:endParaRPr lang="en-GB"/>
          </a:p>
        </p:txBody>
      </p:sp>
      <p:sp>
        <p:nvSpPr>
          <p:cNvPr id="10" name="Rectangle 9"/>
          <p:cNvSpPr/>
          <p:nvPr/>
        </p:nvSpPr>
        <p:spPr>
          <a:xfrm>
            <a:off x="4643051" y="6400199"/>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218683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788303"/>
            <a:ext cx="10515600" cy="4351338"/>
          </a:xfrm>
        </p:spPr>
        <p:txBody>
          <a:bodyPr/>
          <a:lstStyle/>
          <a:p>
            <a:endParaRPr lang="en-ZA" altLang="en-US" sz="2400" b="1" dirty="0"/>
          </a:p>
          <a:p>
            <a:endParaRPr lang="en-ZA" altLang="en-US" sz="2400" dirty="0"/>
          </a:p>
          <a:p>
            <a:endParaRPr lang="en-ZA" altLang="en-US" sz="2400" dirty="0"/>
          </a:p>
          <a:p>
            <a:pPr marL="457200" lvl="1" indent="0">
              <a:buNone/>
            </a:pPr>
            <a:endParaRPr lang="en-ZA" altLang="en-US" dirty="0"/>
          </a:p>
        </p:txBody>
      </p:sp>
      <p:sp>
        <p:nvSpPr>
          <p:cNvPr id="2" name="Rectangle 1"/>
          <p:cNvSpPr/>
          <p:nvPr/>
        </p:nvSpPr>
        <p:spPr>
          <a:xfrm>
            <a:off x="511629" y="1065192"/>
            <a:ext cx="11168742" cy="4154984"/>
          </a:xfrm>
          <a:prstGeom prst="rect">
            <a:avLst/>
          </a:prstGeom>
        </p:spPr>
        <p:txBody>
          <a:bodyPr wrap="square">
            <a:spAutoFit/>
          </a:bodyPr>
          <a:lstStyle/>
          <a:p>
            <a:endParaRPr lang="en-US"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latin typeface="Arial" panose="020B0604020202020204" pitchFamily="34" charset="0"/>
                <a:cs typeface="Arial" panose="020B0604020202020204" pitchFamily="34" charset="0"/>
              </a:rPr>
              <a:t>Cyber Command Main Functions</a:t>
            </a:r>
          </a:p>
          <a:p>
            <a:endParaRPr lang="en-US"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latin typeface="Arial" panose="020B0604020202020204" pitchFamily="34" charset="0"/>
                <a:cs typeface="Arial" panose="020B0604020202020204" pitchFamily="34" charset="0"/>
              </a:rPr>
              <a:t>Strategic Goals</a:t>
            </a:r>
          </a:p>
          <a:p>
            <a:pPr marL="457200" indent="-4572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latin typeface="Arial" panose="020B0604020202020204" pitchFamily="34" charset="0"/>
                <a:cs typeface="Arial" panose="020B0604020202020204" pitchFamily="34" charset="0"/>
              </a:rPr>
              <a:t>Objectives</a:t>
            </a:r>
          </a:p>
          <a:p>
            <a:pPr marL="457200" indent="-4572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latin typeface="Arial" panose="020B0604020202020204" pitchFamily="34" charset="0"/>
                <a:cs typeface="Arial" panose="020B0604020202020204" pitchFamily="34" charset="0"/>
              </a:rPr>
              <a:t>Challenges</a:t>
            </a:r>
          </a:p>
          <a:p>
            <a:pPr marL="457200" indent="-4572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latin typeface="Arial" panose="020B0604020202020204" pitchFamily="34" charset="0"/>
                <a:cs typeface="Arial" panose="020B0604020202020204" pitchFamily="34" charset="0"/>
              </a:rPr>
              <a:t>Conclusion</a:t>
            </a:r>
          </a:p>
          <a:p>
            <a:pPr>
              <a:defRPr/>
            </a:pPr>
            <a:endParaRPr lang="en-US" sz="2400" dirty="0">
              <a:ln w="0"/>
              <a:effectLst>
                <a:outerShdw blurRad="38100" dist="19050" dir="2700000" algn="tl" rotWithShape="0">
                  <a:schemeClr val="dk1">
                    <a:alpha val="40000"/>
                  </a:schemeClr>
                </a:outerShdw>
              </a:effectLst>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4000" b="1" dirty="0">
                <a:latin typeface="Arial" panose="020B0604020202020204" pitchFamily="34" charset="0"/>
                <a:cs typeface="Arial" panose="020B0604020202020204" pitchFamily="34" charset="0"/>
              </a:rPr>
              <a:t>SCOPE</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6</a:t>
            </a:fld>
            <a:endParaRPr lang="en-GB"/>
          </a:p>
        </p:txBody>
      </p:sp>
      <p:sp>
        <p:nvSpPr>
          <p:cNvPr id="10" name="Rectangle 9"/>
          <p:cNvSpPr/>
          <p:nvPr/>
        </p:nvSpPr>
        <p:spPr>
          <a:xfrm>
            <a:off x="4643051" y="6527405"/>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145022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529780" y="1006109"/>
            <a:ext cx="10745755" cy="4740049"/>
          </a:xfrm>
        </p:spPr>
        <p:txBody>
          <a:bodyPr>
            <a:normAutofit/>
          </a:bodyPr>
          <a:lstStyle/>
          <a:p>
            <a:pPr marL="0" lvl="0" indent="0" fontAlgn="base">
              <a:buNone/>
            </a:pPr>
            <a:r>
              <a:rPr lang="en-ZA" sz="2000" dirty="0">
                <a:latin typeface="Arial" panose="020B0604020202020204" pitchFamily="34" charset="0"/>
                <a:cs typeface="Arial" panose="020B0604020202020204" pitchFamily="34" charset="0"/>
              </a:rPr>
              <a:t>Cyber Command is currently able to perform the following functions:</a:t>
            </a:r>
          </a:p>
          <a:p>
            <a:pPr marL="0" lvl="0" indent="0" fontAlgn="base">
              <a:buNone/>
            </a:pPr>
            <a:endParaRPr lang="en-ZA" sz="20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Threat analysis</a:t>
            </a:r>
          </a:p>
          <a:p>
            <a:pPr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Detection and identification of cyber threats</a:t>
            </a:r>
          </a:p>
          <a:p>
            <a:pPr marL="457200" lvl="1" indent="0" algn="just" fontAlgn="base">
              <a:buNone/>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Development of threats taxonomy in order to be able to predict possible threats</a:t>
            </a:r>
          </a:p>
          <a:p>
            <a:pPr marL="457200" lvl="1" indent="0" algn="just" fontAlgn="base">
              <a:buNone/>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Monitoring of adversary trends Tools Techniques and Procedures (TTPs)</a:t>
            </a:r>
          </a:p>
          <a:p>
            <a:pPr lvl="1"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Supply chain emerging threats</a:t>
            </a:r>
          </a:p>
          <a:p>
            <a:pPr marL="457200" lvl="1" indent="0">
              <a:buNone/>
            </a:pPr>
            <a:endParaRPr lang="en-ZA" altLang="en-US" dirty="0">
              <a:latin typeface="Arial" panose="020B0604020202020204" pitchFamily="34" charset="0"/>
              <a:cs typeface="Arial" panose="020B0604020202020204" pitchFamily="34" charset="0"/>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800" b="1" dirty="0">
                <a:latin typeface="Arial" panose="020B0604020202020204" pitchFamily="34" charset="0"/>
                <a:cs typeface="Arial" panose="020B0604020202020204" pitchFamily="34" charset="0"/>
              </a:rPr>
              <a:t>CYBER COMMAND MAIN FUNCTIONS (1/2)</a:t>
            </a:r>
            <a:r>
              <a:rPr lang="en-ZA" sz="3800" dirty="0">
                <a:latin typeface="Arial" panose="020B0604020202020204" pitchFamily="34" charset="0"/>
                <a:cs typeface="Arial" panose="020B0604020202020204" pitchFamily="34" charset="0"/>
              </a:rPr>
              <a:t> </a:t>
            </a:r>
            <a:endParaRPr lang="en-ZA" sz="38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7</a:t>
            </a:fld>
            <a:endParaRPr lang="en-GB"/>
          </a:p>
        </p:txBody>
      </p:sp>
      <p:sp>
        <p:nvSpPr>
          <p:cNvPr id="14" name="Rectangle 13"/>
          <p:cNvSpPr/>
          <p:nvPr/>
        </p:nvSpPr>
        <p:spPr>
          <a:xfrm>
            <a:off x="4824483" y="6457886"/>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950470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529780" y="1006109"/>
            <a:ext cx="10745755" cy="4740049"/>
          </a:xfrm>
        </p:spPr>
        <p:txBody>
          <a:bodyPr>
            <a:normAutofit/>
          </a:bodyPr>
          <a:lstStyle/>
          <a:p>
            <a:pPr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Protection of </a:t>
            </a:r>
            <a:r>
              <a:rPr lang="en-US" sz="2000" dirty="0">
                <a:latin typeface="Arial" panose="020B0604020202020204" pitchFamily="34" charset="0"/>
                <a:cs typeface="Arial" panose="020B0604020202020204" pitchFamily="34" charset="0"/>
              </a:rPr>
              <a:t>C</a:t>
            </a:r>
            <a:r>
              <a:rPr lang="en-US" sz="2000" baseline="30000" dirty="0">
                <a:latin typeface="Arial" panose="020B0604020202020204" pitchFamily="34" charset="0"/>
                <a:cs typeface="Arial" panose="020B0604020202020204" pitchFamily="34" charset="0"/>
              </a:rPr>
              <a:t>4</a:t>
            </a:r>
            <a:r>
              <a:rPr lang="en-US" sz="2000" dirty="0">
                <a:latin typeface="Arial" panose="020B0604020202020204" pitchFamily="34" charset="0"/>
                <a:cs typeface="Arial" panose="020B0604020202020204" pitchFamily="34" charset="0"/>
              </a:rPr>
              <a:t>I</a:t>
            </a:r>
            <a:r>
              <a:rPr lang="en-US" sz="2000" baseline="30000" dirty="0">
                <a:latin typeface="Arial" panose="020B0604020202020204" pitchFamily="34" charset="0"/>
                <a:cs typeface="Arial" panose="020B0604020202020204" pitchFamily="34" charset="0"/>
              </a:rPr>
              <a:t>3</a:t>
            </a:r>
            <a:r>
              <a:rPr lang="en-US" sz="2000" dirty="0">
                <a:latin typeface="Arial" panose="020B0604020202020204" pitchFamily="34" charset="0"/>
                <a:cs typeface="Arial" panose="020B0604020202020204" pitchFamily="34" charset="0"/>
              </a:rPr>
              <a:t>RS</a:t>
            </a:r>
            <a:r>
              <a:rPr lang="en-ZA" sz="2000" dirty="0">
                <a:latin typeface="Arial" panose="020B0604020202020204" pitchFamily="34" charset="0"/>
                <a:cs typeface="Arial" panose="020B0604020202020204" pitchFamily="34" charset="0"/>
              </a:rPr>
              <a:t> and NCII</a:t>
            </a:r>
          </a:p>
          <a:p>
            <a:pPr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Threat Intelligence monitoring</a:t>
            </a:r>
          </a:p>
          <a:p>
            <a:pPr lvl="1"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SA Cyber Space monitoring</a:t>
            </a:r>
          </a:p>
          <a:p>
            <a:pPr lvl="1"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Response to Cyber-attacks</a:t>
            </a:r>
          </a:p>
          <a:p>
            <a:pPr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Proactive response</a:t>
            </a:r>
          </a:p>
          <a:p>
            <a:pPr lvl="1"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Ø"/>
            </a:pPr>
            <a:r>
              <a:rPr lang="en-ZA" sz="2000" dirty="0">
                <a:latin typeface="Arial" panose="020B0604020202020204" pitchFamily="34" charset="0"/>
                <a:cs typeface="Arial" panose="020B0604020202020204" pitchFamily="34" charset="0"/>
              </a:rPr>
              <a:t>Disaster recovery and remedial actions </a:t>
            </a:r>
          </a:p>
          <a:p>
            <a:pPr algn="just" fontAlgn="base">
              <a:buFont typeface="Wingdings" panose="05000000000000000000" pitchFamily="2" charset="2"/>
              <a:buChar char="Ø"/>
            </a:pPr>
            <a:endParaRPr lang="en-ZA" sz="2000" dirty="0">
              <a:latin typeface="Arial" panose="020B0604020202020204" pitchFamily="34" charset="0"/>
              <a:cs typeface="Arial" panose="020B0604020202020204" pitchFamily="34" charset="0"/>
            </a:endParaRPr>
          </a:p>
          <a:p>
            <a:pPr lvl="1" algn="just" fontAlgn="base">
              <a:buFont typeface="Wingdings" panose="05000000000000000000" pitchFamily="2" charset="2"/>
              <a:buChar char="Ø"/>
            </a:pPr>
            <a:r>
              <a:rPr lang="en-ZA" altLang="en-US" sz="2000" dirty="0">
                <a:latin typeface="Arial" panose="020B0604020202020204" pitchFamily="34" charset="0"/>
                <a:cs typeface="Arial" panose="020B0604020202020204" pitchFamily="34" charset="0"/>
              </a:rPr>
              <a:t>Confirmation security flaws and Evaluation</a:t>
            </a:r>
          </a:p>
          <a:p>
            <a:pPr lvl="1"/>
            <a:endParaRPr lang="en-ZA" altLang="en-US" dirty="0">
              <a:latin typeface="Arial" panose="020B0604020202020204" pitchFamily="34" charset="0"/>
              <a:cs typeface="Arial" panose="020B0604020202020204" pitchFamily="34" charset="0"/>
            </a:endParaRPr>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ZA" sz="3800" b="1" dirty="0">
                <a:latin typeface="Arial" panose="020B0604020202020204" pitchFamily="34" charset="0"/>
                <a:cs typeface="Arial" panose="020B0604020202020204" pitchFamily="34" charset="0"/>
              </a:rPr>
              <a:t> CYBER COMMAND MAIN FUNCTIONS (2/2)</a:t>
            </a:r>
            <a:r>
              <a:rPr lang="en-ZA" sz="3800" dirty="0">
                <a:latin typeface="Arial" panose="020B0604020202020204" pitchFamily="34" charset="0"/>
                <a:cs typeface="Arial" panose="020B0604020202020204" pitchFamily="34" charset="0"/>
              </a:rPr>
              <a:t> </a:t>
            </a:r>
            <a:endParaRPr lang="en-ZA" sz="3800" b="1"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8</a:t>
            </a:fld>
            <a:endParaRPr lang="en-GB"/>
          </a:p>
        </p:txBody>
      </p:sp>
      <p:sp>
        <p:nvSpPr>
          <p:cNvPr id="14" name="Rectangle 13"/>
          <p:cNvSpPr/>
          <p:nvPr/>
        </p:nvSpPr>
        <p:spPr>
          <a:xfrm>
            <a:off x="4643051" y="6453984"/>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352806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522515" y="1184347"/>
            <a:ext cx="10745755" cy="4740049"/>
          </a:xfrm>
        </p:spPr>
        <p:txBody>
          <a:bodyPr/>
          <a:lstStyle/>
          <a:p>
            <a:pPr marL="0" indent="0" algn="just">
              <a:buNone/>
            </a:pPr>
            <a:r>
              <a:rPr lang="en-ZA" sz="2000" dirty="0">
                <a:latin typeface="Arial" panose="020B0604020202020204" pitchFamily="34" charset="0"/>
                <a:cs typeface="Arial" panose="020B0604020202020204" pitchFamily="34" charset="0"/>
              </a:rPr>
              <a:t>The Cyber Defence Strategy is anchored on the following strategic goals: </a:t>
            </a:r>
          </a:p>
          <a:p>
            <a:pPr marL="457200" lvl="1" indent="0" algn="just">
              <a:buNone/>
            </a:pPr>
            <a:endParaRPr lang="en-ZA"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 Strategic Goal 1: Cyber Defence Capability Development</a:t>
            </a:r>
          </a:p>
          <a:p>
            <a:pPr marL="457200" lvl="1" indent="0" algn="just">
              <a:buNone/>
            </a:pPr>
            <a:endParaRPr lang="en-ZA"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 Strategic Goal 2: Cybersecurity Awareness, Research and Training</a:t>
            </a:r>
          </a:p>
          <a:p>
            <a:pPr marL="457200" lvl="1" indent="0" algn="just">
              <a:buNone/>
            </a:pPr>
            <a:endParaRPr lang="en-ZA" sz="2000" dirty="0">
              <a:latin typeface="Arial" panose="020B0604020202020204" pitchFamily="34" charset="0"/>
              <a:cs typeface="Arial" panose="020B0604020202020204" pitchFamily="34" charset="0"/>
            </a:endParaRPr>
          </a:p>
          <a:p>
            <a:pPr lvl="1" algn="just">
              <a:buFont typeface="Wingdings" panose="05000000000000000000" pitchFamily="2" charset="2"/>
              <a:buChar char="Ø"/>
            </a:pPr>
            <a:r>
              <a:rPr lang="en-ZA" sz="2000" dirty="0">
                <a:latin typeface="Arial" panose="020B0604020202020204" pitchFamily="34" charset="0"/>
                <a:cs typeface="Arial" panose="020B0604020202020204" pitchFamily="34" charset="0"/>
              </a:rPr>
              <a:t> Strategic Goal 3: National and International Coordination/Collaboration</a:t>
            </a:r>
            <a:endParaRPr lang="en-ZA" altLang="en-US" sz="2000" dirty="0">
              <a:latin typeface="Arial" panose="020B0604020202020204" pitchFamily="34" charset="0"/>
              <a:cs typeface="Arial" panose="020B0604020202020204" pitchFamily="34" charset="0"/>
            </a:endParaRPr>
          </a:p>
          <a:p>
            <a:pPr lvl="1"/>
            <a:endParaRPr lang="en-ZA" altLang="en-US" dirty="0"/>
          </a:p>
        </p:txBody>
      </p:sp>
      <p:sp>
        <p:nvSpPr>
          <p:cNvPr id="7" name="Rectangle 6"/>
          <p:cNvSpPr/>
          <p:nvPr/>
        </p:nvSpPr>
        <p:spPr>
          <a:xfrm>
            <a:off x="0" y="9319"/>
            <a:ext cx="12192000" cy="743074"/>
          </a:xfrm>
          <a:prstGeom prst="rect">
            <a:avLst/>
          </a:prstGeom>
          <a:solidFill>
            <a:schemeClr val="accent6">
              <a:lumMod val="50000"/>
            </a:schemeClr>
          </a:solidFill>
          <a:scene3d>
            <a:camera prst="orthographicFront"/>
            <a:lightRig rig="threePt" dir="t"/>
          </a:scene3d>
          <a:sp3d>
            <a:bevelT w="254000"/>
          </a:sp3d>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ZA" sz="4000" dirty="0"/>
              <a:t>         </a:t>
            </a:r>
            <a:r>
              <a:rPr lang="en-ZA" sz="4000" b="1" dirty="0">
                <a:latin typeface="Arial" panose="020B0604020202020204" pitchFamily="34" charset="0"/>
                <a:cs typeface="Arial" panose="020B0604020202020204" pitchFamily="34" charset="0"/>
              </a:rPr>
              <a:t>CYBER COMMAND STRATEGIC GOALS   </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82" y="30768"/>
            <a:ext cx="653263" cy="615348"/>
          </a:xfrm>
          <a:prstGeom prst="rect">
            <a:avLst/>
          </a:prstGeom>
        </p:spPr>
      </p:pic>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2682" y="96290"/>
            <a:ext cx="620464" cy="569131"/>
          </a:xfrm>
          <a:prstGeom prst="rect">
            <a:avLst/>
          </a:prstGeom>
        </p:spPr>
      </p:pic>
      <p:sp>
        <p:nvSpPr>
          <p:cNvPr id="11" name="Rectangle 10"/>
          <p:cNvSpPr/>
          <p:nvPr/>
        </p:nvSpPr>
        <p:spPr>
          <a:xfrm>
            <a:off x="9419643" y="787593"/>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endParaRPr lang="en-GB" sz="1100" i="1" dirty="0">
              <a:solidFill>
                <a:schemeClr val="accent6">
                  <a:lumMod val="50000"/>
                </a:schemeClr>
              </a:solidFill>
            </a:endParaRPr>
          </a:p>
        </p:txBody>
      </p:sp>
      <p:sp>
        <p:nvSpPr>
          <p:cNvPr id="6" name="Slide Number Placeholder 5"/>
          <p:cNvSpPr>
            <a:spLocks noGrp="1"/>
          </p:cNvSpPr>
          <p:nvPr>
            <p:ph type="sldNum" sz="quarter" idx="12"/>
          </p:nvPr>
        </p:nvSpPr>
        <p:spPr/>
        <p:txBody>
          <a:bodyPr/>
          <a:lstStyle/>
          <a:p>
            <a:fld id="{6C05C734-A8C8-4BB4-98AC-5BE2C0709A88}" type="slidenum">
              <a:rPr lang="en-GB" smtClean="0"/>
              <a:t>9</a:t>
            </a:fld>
            <a:endParaRPr lang="en-GB"/>
          </a:p>
        </p:txBody>
      </p:sp>
      <p:sp>
        <p:nvSpPr>
          <p:cNvPr id="14" name="Rectangle 13"/>
          <p:cNvSpPr/>
          <p:nvPr/>
        </p:nvSpPr>
        <p:spPr>
          <a:xfrm>
            <a:off x="4839906" y="6411475"/>
            <a:ext cx="2905897" cy="3212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bIns="180000" rtlCol="0" anchor="b" anchorCtr="0"/>
          <a:lstStyle/>
          <a:p>
            <a:pPr algn="ctr"/>
            <a:r>
              <a:rPr lang="en-GB" sz="1000" i="1" dirty="0">
                <a:solidFill>
                  <a:schemeClr val="tx1"/>
                </a:solidFill>
              </a:rPr>
              <a:t>                                                                                                                                                                                                            </a:t>
            </a:r>
            <a:r>
              <a:rPr lang="en-GB" sz="1100" i="1" dirty="0">
                <a:solidFill>
                  <a:schemeClr val="accent6">
                    <a:lumMod val="50000"/>
                  </a:schemeClr>
                </a:solidFill>
              </a:rPr>
              <a:t>SHAPING THE FUTURE OF CYBER COMMAND</a:t>
            </a:r>
          </a:p>
        </p:txBody>
      </p:sp>
    </p:spTree>
    <p:extLst>
      <p:ext uri="{BB962C8B-B14F-4D97-AF65-F5344CB8AC3E}">
        <p14:creationId xmlns:p14="http://schemas.microsoft.com/office/powerpoint/2010/main" val="1894384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9625</TotalTime>
  <Words>1028</Words>
  <Application>Microsoft Office PowerPoint</Application>
  <PresentationFormat>Widescreen</PresentationFormat>
  <Paragraphs>236</Paragraphs>
  <Slides>16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Command  SANDF Defence Intelligence</dc:title>
  <dc:creator>Bonginkosi Ngcobo</dc:creator>
  <cp:lastModifiedBy>Bryan Mantyi</cp:lastModifiedBy>
  <cp:revision>231</cp:revision>
  <cp:lastPrinted>2022-08-30T05:53:34Z</cp:lastPrinted>
  <dcterms:created xsi:type="dcterms:W3CDTF">2019-10-07T10:20:51Z</dcterms:created>
  <dcterms:modified xsi:type="dcterms:W3CDTF">2022-09-13T09:12:21Z</dcterms:modified>
</cp:coreProperties>
</file>