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Lst>
  <p:notesMasterIdLst>
    <p:notesMasterId r:id="rId22"/>
  </p:notesMasterIdLst>
  <p:handoutMasterIdLst>
    <p:handoutMasterId r:id="rId23"/>
  </p:handoutMasterIdLst>
  <p:sldIdLst>
    <p:sldId id="550" r:id="rId6"/>
    <p:sldId id="552" r:id="rId7"/>
    <p:sldId id="562"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59"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00"/>
    <a:srgbClr val="0BEB20"/>
    <a:srgbClr val="F3F8E9"/>
    <a:srgbClr val="33CC33"/>
    <a:srgbClr val="00FFFF"/>
    <a:srgbClr val="006600"/>
    <a:srgbClr val="00663F"/>
    <a:srgbClr val="E0EDCF"/>
    <a:srgbClr val="60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7033" autoAdjust="0"/>
  </p:normalViewPr>
  <p:slideViewPr>
    <p:cSldViewPr>
      <p:cViewPr varScale="1">
        <p:scale>
          <a:sx n="75" d="100"/>
          <a:sy n="75" d="100"/>
        </p:scale>
        <p:origin x="864" y="56"/>
      </p:cViewPr>
      <p:guideLst>
        <p:guide orient="horz" pos="2160"/>
        <p:guide pos="2880"/>
      </p:guideLst>
    </p:cSldViewPr>
  </p:slideViewPr>
  <p:notesTextViewPr>
    <p:cViewPr>
      <p:scale>
        <a:sx n="75" d="100"/>
        <a:sy n="75" d="100"/>
      </p:scale>
      <p:origin x="0" y="0"/>
    </p:cViewPr>
  </p:notesTextViewPr>
  <p:sorterViewPr>
    <p:cViewPr>
      <p:scale>
        <a:sx n="80" d="100"/>
        <a:sy n="80" d="100"/>
      </p:scale>
      <p:origin x="0" y="10332"/>
    </p:cViewPr>
  </p:sorterViewPr>
  <p:notesViewPr>
    <p:cSldViewPr>
      <p:cViewPr varScale="1">
        <p:scale>
          <a:sx n="89" d="100"/>
          <a:sy n="89" d="100"/>
        </p:scale>
        <p:origin x="-3798" y="-12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2172" tIns="46086" rIns="92172" bIns="46086" rtlCol="0"/>
          <a:lstStyle>
            <a:lvl1pPr algn="l">
              <a:defRPr sz="1200"/>
            </a:lvl1pPr>
          </a:lstStyle>
          <a:p>
            <a:endParaRPr lang="en-ZA" dirty="0"/>
          </a:p>
        </p:txBody>
      </p:sp>
      <p:sp>
        <p:nvSpPr>
          <p:cNvPr id="3" name="Date Placeholder 2"/>
          <p:cNvSpPr>
            <a:spLocks noGrp="1"/>
          </p:cNvSpPr>
          <p:nvPr>
            <p:ph type="dt" sz="quarter" idx="1"/>
          </p:nvPr>
        </p:nvSpPr>
        <p:spPr>
          <a:xfrm>
            <a:off x="3851343" y="0"/>
            <a:ext cx="2946347" cy="496491"/>
          </a:xfrm>
          <a:prstGeom prst="rect">
            <a:avLst/>
          </a:prstGeom>
        </p:spPr>
        <p:txBody>
          <a:bodyPr vert="horz" lIns="92172" tIns="46086" rIns="92172" bIns="46086" rtlCol="0"/>
          <a:lstStyle>
            <a:lvl1pPr algn="r">
              <a:defRPr sz="1200"/>
            </a:lvl1pPr>
          </a:lstStyle>
          <a:p>
            <a:fld id="{88393D8A-AE4B-472E-BA50-8972CF785F9F}" type="datetimeFigureOut">
              <a:rPr lang="en-ZA" smtClean="0"/>
              <a:pPr/>
              <a:t>2022/09/06</a:t>
            </a:fld>
            <a:endParaRPr lang="en-ZA"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2172" tIns="46086" rIns="92172" bIns="46086"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1343" y="9431599"/>
            <a:ext cx="2946347" cy="496491"/>
          </a:xfrm>
          <a:prstGeom prst="rect">
            <a:avLst/>
          </a:prstGeom>
        </p:spPr>
        <p:txBody>
          <a:bodyPr vert="horz" lIns="92172" tIns="46086" rIns="92172" bIns="46086" rtlCol="0" anchor="b"/>
          <a:lstStyle>
            <a:lvl1pPr algn="r">
              <a:defRPr sz="1200"/>
            </a:lvl1pPr>
          </a:lstStyle>
          <a:p>
            <a:fld id="{C91ED66C-1932-4AED-8A22-5DA867985EA9}" type="slidenum">
              <a:rPr lang="en-ZA" smtClean="0"/>
              <a:pPr/>
              <a:t>‹#›</a:t>
            </a:fld>
            <a:endParaRPr lang="en-ZA" dirty="0"/>
          </a:p>
        </p:txBody>
      </p:sp>
    </p:spTree>
    <p:extLst>
      <p:ext uri="{BB962C8B-B14F-4D97-AF65-F5344CB8AC3E}">
        <p14:creationId xmlns:p14="http://schemas.microsoft.com/office/powerpoint/2010/main" val="191859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2172" tIns="46086" rIns="92172" bIns="46086" rtlCol="0"/>
          <a:lstStyle>
            <a:lvl1pPr algn="l">
              <a:defRPr sz="1200"/>
            </a:lvl1pPr>
          </a:lstStyle>
          <a:p>
            <a:endParaRPr lang="en-ZA" dirty="0"/>
          </a:p>
        </p:txBody>
      </p:sp>
      <p:sp>
        <p:nvSpPr>
          <p:cNvPr id="3" name="Date Placeholder 2"/>
          <p:cNvSpPr>
            <a:spLocks noGrp="1"/>
          </p:cNvSpPr>
          <p:nvPr>
            <p:ph type="dt" idx="1"/>
          </p:nvPr>
        </p:nvSpPr>
        <p:spPr>
          <a:xfrm>
            <a:off x="3851343" y="0"/>
            <a:ext cx="2946347" cy="496491"/>
          </a:xfrm>
          <a:prstGeom prst="rect">
            <a:avLst/>
          </a:prstGeom>
        </p:spPr>
        <p:txBody>
          <a:bodyPr vert="horz" lIns="92172" tIns="46086" rIns="92172" bIns="46086" rtlCol="0"/>
          <a:lstStyle>
            <a:lvl1pPr algn="r">
              <a:defRPr sz="1200"/>
            </a:lvl1pPr>
          </a:lstStyle>
          <a:p>
            <a:fld id="{50510892-2AC3-46B4-9C0C-532BF1EE5478}" type="datetimeFigureOut">
              <a:rPr lang="en-ZA" smtClean="0"/>
              <a:pPr/>
              <a:t>2022/09/06</a:t>
            </a:fld>
            <a:endParaRPr lang="en-ZA" dirty="0"/>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2172" tIns="46086" rIns="92172" bIns="46086" rtlCol="0" anchor="ctr"/>
          <a:lstStyle/>
          <a:p>
            <a:endParaRPr lang="en-ZA" dirty="0"/>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2172" tIns="46086" rIns="92172" bIns="460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1599"/>
            <a:ext cx="2946347" cy="496491"/>
          </a:xfrm>
          <a:prstGeom prst="rect">
            <a:avLst/>
          </a:prstGeom>
        </p:spPr>
        <p:txBody>
          <a:bodyPr vert="horz" lIns="92172" tIns="46086" rIns="92172" bIns="4608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1343" y="9431599"/>
            <a:ext cx="2946347" cy="496491"/>
          </a:xfrm>
          <a:prstGeom prst="rect">
            <a:avLst/>
          </a:prstGeom>
        </p:spPr>
        <p:txBody>
          <a:bodyPr vert="horz" lIns="92172" tIns="46086" rIns="92172" bIns="46086" rtlCol="0" anchor="b"/>
          <a:lstStyle>
            <a:lvl1pPr algn="r">
              <a:defRPr sz="1200"/>
            </a:lvl1pPr>
          </a:lstStyle>
          <a:p>
            <a:fld id="{E8EBFC12-8689-49E9-BE0A-293A1BD3491A}" type="slidenum">
              <a:rPr lang="en-ZA" smtClean="0"/>
              <a:pPr/>
              <a:t>‹#›</a:t>
            </a:fld>
            <a:endParaRPr lang="en-ZA" dirty="0"/>
          </a:p>
        </p:txBody>
      </p:sp>
    </p:spTree>
    <p:extLst>
      <p:ext uri="{BB962C8B-B14F-4D97-AF65-F5344CB8AC3E}">
        <p14:creationId xmlns:p14="http://schemas.microsoft.com/office/powerpoint/2010/main" val="338975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4B837-81DB-E447-9331-42D5F2ABBEB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912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9A51F4-A28F-4A24-8FA4-75D55A14576C}" type="datetime1">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B8398-E204-4A7E-AE1D-6CADF512AA53}" type="slidenum">
              <a:rPr lang="en-US" smtClean="0"/>
              <a:pPr/>
              <a:t>‹#›</a:t>
            </a:fld>
            <a:endParaRPr lang="en-US"/>
          </a:p>
        </p:txBody>
      </p:sp>
    </p:spTree>
    <p:extLst>
      <p:ext uri="{BB962C8B-B14F-4D97-AF65-F5344CB8AC3E}">
        <p14:creationId xmlns:p14="http://schemas.microsoft.com/office/powerpoint/2010/main" val="244021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C8347F-DC6D-4F2C-A366-F49D919F72B4}"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93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EC35B-6CBC-4556-88BB-1014FBA98FC2}"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031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457642-8BCE-A04E-8EC4-DCEF4745357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454" y="-1545"/>
            <a:ext cx="9144000" cy="6858000"/>
          </a:xfrm>
          <a:prstGeom prst="rect">
            <a:avLst/>
          </a:prstGeom>
        </p:spPr>
      </p:pic>
      <p:sp>
        <p:nvSpPr>
          <p:cNvPr id="2" name="Title 1">
            <a:extLst>
              <a:ext uri="{FF2B5EF4-FFF2-40B4-BE49-F238E27FC236}">
                <a16:creationId xmlns:a16="http://schemas.microsoft.com/office/drawing/2014/main" id="{F3FFE975-D6A7-1D4D-B410-7A0ECDE5E418}"/>
              </a:ext>
            </a:extLst>
          </p:cNvPr>
          <p:cNvSpPr>
            <a:spLocks noGrp="1"/>
          </p:cNvSpPr>
          <p:nvPr>
            <p:ph type="ctrTitle"/>
          </p:nvPr>
        </p:nvSpPr>
        <p:spPr>
          <a:xfrm>
            <a:off x="919002" y="3918301"/>
            <a:ext cx="3450017" cy="1586190"/>
          </a:xfrm>
        </p:spPr>
        <p:txBody>
          <a:bodyPr anchor="ctr" anchorCtr="0">
            <a:normAutofit/>
          </a:bodyPr>
          <a:lstStyle>
            <a:lvl1pPr algn="l">
              <a:defRPr sz="2400" b="1">
                <a:solidFill>
                  <a:schemeClr val="accent6"/>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6E05AB5-A4CB-9944-9853-35BB3C147492}"/>
              </a:ext>
            </a:extLst>
          </p:cNvPr>
          <p:cNvSpPr>
            <a:spLocks noGrp="1"/>
          </p:cNvSpPr>
          <p:nvPr>
            <p:ph type="subTitle" idx="1"/>
          </p:nvPr>
        </p:nvSpPr>
        <p:spPr>
          <a:xfrm>
            <a:off x="897984" y="5564661"/>
            <a:ext cx="3471035" cy="927733"/>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pic>
        <p:nvPicPr>
          <p:cNvPr id="13" name="Picture 12" descr="A picture containing light, drawing&#10;&#10;Description automatically generated">
            <a:extLst>
              <a:ext uri="{FF2B5EF4-FFF2-40B4-BE49-F238E27FC236}">
                <a16:creationId xmlns:a16="http://schemas.microsoft.com/office/drawing/2014/main" id="{98E1BBDC-0A65-7049-93F4-121F91747C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2210" y="2230199"/>
            <a:ext cx="1513617" cy="1197257"/>
          </a:xfrm>
          <a:prstGeom prst="rect">
            <a:avLst/>
          </a:prstGeom>
        </p:spPr>
      </p:pic>
      <p:pic>
        <p:nvPicPr>
          <p:cNvPr id="5" name="Picture 4" descr="A close up of a logo&#10;&#10;Description automatically generated">
            <a:extLst>
              <a:ext uri="{FF2B5EF4-FFF2-40B4-BE49-F238E27FC236}">
                <a16:creationId xmlns:a16="http://schemas.microsoft.com/office/drawing/2014/main" id="{565926C5-F896-AD46-8636-4FD5E8FF54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3574" y="2266256"/>
            <a:ext cx="2398161" cy="1162744"/>
          </a:xfrm>
          <a:prstGeom prst="rect">
            <a:avLst/>
          </a:prstGeom>
        </p:spPr>
      </p:pic>
    </p:spTree>
    <p:extLst>
      <p:ext uri="{BB962C8B-B14F-4D97-AF65-F5344CB8AC3E}">
        <p14:creationId xmlns:p14="http://schemas.microsoft.com/office/powerpoint/2010/main" val="278718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74DEF0-F60C-C24C-B2F6-AEFD808015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58" y="3568"/>
            <a:ext cx="9134485" cy="6850864"/>
          </a:xfrm>
          <a:prstGeom prst="rect">
            <a:avLst/>
          </a:prstGeom>
        </p:spPr>
      </p:pic>
      <p:sp>
        <p:nvSpPr>
          <p:cNvPr id="2" name="Title 1">
            <a:extLst>
              <a:ext uri="{FF2B5EF4-FFF2-40B4-BE49-F238E27FC236}">
                <a16:creationId xmlns:a16="http://schemas.microsoft.com/office/drawing/2014/main" id="{0C7C41FC-8071-8644-B4A1-9F037E291A23}"/>
              </a:ext>
            </a:extLst>
          </p:cNvPr>
          <p:cNvSpPr>
            <a:spLocks noGrp="1"/>
          </p:cNvSpPr>
          <p:nvPr>
            <p:ph type="title"/>
          </p:nvPr>
        </p:nvSpPr>
        <p:spPr>
          <a:xfrm rot="16200000">
            <a:off x="-1936938" y="3495894"/>
            <a:ext cx="5456990" cy="994172"/>
          </a:xfrm>
        </p:spPr>
        <p:txBody>
          <a:bodyPr>
            <a:normAutofit/>
          </a:bodyPr>
          <a:lstStyle>
            <a:lvl1pPr>
              <a:defRPr sz="2400" b="1">
                <a:solidFill>
                  <a:schemeClr val="accent6"/>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8D2E821-AFB7-A44C-94CE-DB339A73F6B7}"/>
              </a:ext>
            </a:extLst>
          </p:cNvPr>
          <p:cNvSpPr>
            <a:spLocks noGrp="1"/>
          </p:cNvSpPr>
          <p:nvPr>
            <p:ph idx="1"/>
          </p:nvPr>
        </p:nvSpPr>
        <p:spPr>
          <a:xfrm>
            <a:off x="1440184" y="1264486"/>
            <a:ext cx="7408558" cy="5456989"/>
          </a:xfrm>
        </p:spPr>
        <p:txBody>
          <a:bodyPr>
            <a:normAutofit/>
          </a:bodyPr>
          <a:lstStyle>
            <a:lvl1pPr>
              <a:defRPr sz="135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sz="1350">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sz="1350">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sz="1350">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sz="1350">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4" name="Straight Connector 13">
            <a:extLst>
              <a:ext uri="{FF2B5EF4-FFF2-40B4-BE49-F238E27FC236}">
                <a16:creationId xmlns:a16="http://schemas.microsoft.com/office/drawing/2014/main" id="{4A3439B4-4359-1140-A7E7-E279C4FF5185}"/>
              </a:ext>
            </a:extLst>
          </p:cNvPr>
          <p:cNvCxnSpPr/>
          <p:nvPr userDrawn="1"/>
        </p:nvCxnSpPr>
        <p:spPr>
          <a:xfrm>
            <a:off x="1379577" y="1264484"/>
            <a:ext cx="0" cy="545699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umbrella, kite, drawing&#10;&#10;Description automatically generated">
            <a:extLst>
              <a:ext uri="{FF2B5EF4-FFF2-40B4-BE49-F238E27FC236}">
                <a16:creationId xmlns:a16="http://schemas.microsoft.com/office/drawing/2014/main" id="{3CEC520B-B782-1443-AA37-A019A34323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3" name="Slide Number Placeholder 5">
            <a:extLst>
              <a:ext uri="{FF2B5EF4-FFF2-40B4-BE49-F238E27FC236}">
                <a16:creationId xmlns:a16="http://schemas.microsoft.com/office/drawing/2014/main" id="{2C2F2D98-04A5-F44F-AFD2-E65358D585D2}"/>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solidFill>
                  <a:prstClr val="white"/>
                </a:solidFill>
              </a:rPr>
              <a:pPr/>
              <a:t>‹#›</a:t>
            </a:fld>
            <a:endParaRPr lang="en-US" dirty="0">
              <a:solidFill>
                <a:prstClr val="white"/>
              </a:solidFill>
            </a:endParaRPr>
          </a:p>
        </p:txBody>
      </p:sp>
      <p:pic>
        <p:nvPicPr>
          <p:cNvPr id="22" name="Picture 21" descr="A picture containing light, drawing&#10;&#10;Description automatically generated">
            <a:extLst>
              <a:ext uri="{FF2B5EF4-FFF2-40B4-BE49-F238E27FC236}">
                <a16:creationId xmlns:a16="http://schemas.microsoft.com/office/drawing/2014/main" id="{9BD6AD75-A2A6-D64A-9F8C-4F396E47D4B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83217" y="35343"/>
            <a:ext cx="1415304"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id="{229D148E-4CA6-974A-9ACA-9637F2D0608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4470" y="136525"/>
            <a:ext cx="2100266" cy="1018310"/>
          </a:xfrm>
          <a:prstGeom prst="rect">
            <a:avLst/>
          </a:prstGeom>
        </p:spPr>
      </p:pic>
    </p:spTree>
    <p:extLst>
      <p:ext uri="{BB962C8B-B14F-4D97-AF65-F5344CB8AC3E}">
        <p14:creationId xmlns:p14="http://schemas.microsoft.com/office/powerpoint/2010/main" val="1221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1D9704-DBFE-7949-863A-72804DA559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58" y="3568"/>
            <a:ext cx="9134485" cy="6850864"/>
          </a:xfrm>
          <a:prstGeom prst="rect">
            <a:avLst/>
          </a:prstGeom>
        </p:spPr>
      </p:pic>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338431" y="1627225"/>
            <a:ext cx="8510311" cy="4886309"/>
          </a:xfrm>
        </p:spPr>
        <p:txBody>
          <a:bodyPr/>
          <a:lstStyle>
            <a:lvl1pPr>
              <a:defRPr>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a:solidFill>
                  <a:schemeClr val="bg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bg1"/>
                </a:solidFill>
                <a:latin typeface="Arial" panose="020B0604020202020204" pitchFamily="34" charset="0"/>
                <a:ea typeface="Verdana" panose="020B0604030504040204" pitchFamily="34" charset="0"/>
                <a:cs typeface="Arial" panose="020B0604020202020204" pitchFamily="34" charset="0"/>
              </a:defRPr>
            </a:lvl3pPr>
            <a:lvl4pPr>
              <a:defRPr>
                <a:solidFill>
                  <a:schemeClr val="bg1"/>
                </a:solidFill>
                <a:latin typeface="Arial" panose="020B0604020202020204" pitchFamily="34" charset="0"/>
                <a:ea typeface="Verdana" panose="020B0604030504040204" pitchFamily="34" charset="0"/>
                <a:cs typeface="Arial" panose="020B0604020202020204" pitchFamily="34" charset="0"/>
              </a:defRPr>
            </a:lvl4pPr>
            <a:lvl5pPr>
              <a:defRPr>
                <a:solidFill>
                  <a:schemeClr val="bg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A picture containing umbrella, kite, drawing&#10;&#10;Description automatically generated">
            <a:extLst>
              <a:ext uri="{FF2B5EF4-FFF2-40B4-BE49-F238E27FC236}">
                <a16:creationId xmlns:a16="http://schemas.microsoft.com/office/drawing/2014/main" id="{EBB3BDF6-7C85-9543-AAAA-5EE5CC74FC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7" name="Slide Number Placeholder 5">
            <a:extLst>
              <a:ext uri="{FF2B5EF4-FFF2-40B4-BE49-F238E27FC236}">
                <a16:creationId xmlns:a16="http://schemas.microsoft.com/office/drawing/2014/main" id="{663B0429-61B8-8D4C-A2BF-F6E0D2BB5CF9}"/>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solidFill>
                  <a:prstClr val="white"/>
                </a:solidFill>
              </a:rPr>
              <a:pPr/>
              <a:t>‹#›</a:t>
            </a:fld>
            <a:endParaRPr lang="en-US" dirty="0">
              <a:solidFill>
                <a:prstClr val="white"/>
              </a:solidFill>
            </a:endParaRPr>
          </a:p>
        </p:txBody>
      </p:sp>
      <p:pic>
        <p:nvPicPr>
          <p:cNvPr id="8" name="Picture 7" descr="A picture containing light, drawing&#10;&#10;Description automatically generated">
            <a:extLst>
              <a:ext uri="{FF2B5EF4-FFF2-40B4-BE49-F238E27FC236}">
                <a16:creationId xmlns:a16="http://schemas.microsoft.com/office/drawing/2014/main" id="{4E77CF2C-6AD0-434D-A75A-B847FC9E3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83217" y="35343"/>
            <a:ext cx="1415304" cy="1119493"/>
          </a:xfrm>
          <a:prstGeom prst="rect">
            <a:avLst/>
          </a:prstGeom>
        </p:spPr>
      </p:pic>
      <p:pic>
        <p:nvPicPr>
          <p:cNvPr id="9" name="Picture 8" descr="A close up of a logo&#10;&#10;Description automatically generated">
            <a:extLst>
              <a:ext uri="{FF2B5EF4-FFF2-40B4-BE49-F238E27FC236}">
                <a16:creationId xmlns:a16="http://schemas.microsoft.com/office/drawing/2014/main" id="{C9E9B97D-9F7A-5D4A-B2C4-105A3B47106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4470" y="136525"/>
            <a:ext cx="2100266" cy="1018310"/>
          </a:xfrm>
          <a:prstGeom prst="rect">
            <a:avLst/>
          </a:prstGeom>
        </p:spPr>
      </p:pic>
    </p:spTree>
    <p:extLst>
      <p:ext uri="{BB962C8B-B14F-4D97-AF65-F5344CB8AC3E}">
        <p14:creationId xmlns:p14="http://schemas.microsoft.com/office/powerpoint/2010/main" val="2393735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41FC-8071-8644-B4A1-9F037E291A23}"/>
              </a:ext>
            </a:extLst>
          </p:cNvPr>
          <p:cNvSpPr>
            <a:spLocks noGrp="1"/>
          </p:cNvSpPr>
          <p:nvPr>
            <p:ph type="title"/>
          </p:nvPr>
        </p:nvSpPr>
        <p:spPr>
          <a:xfrm rot="16200000">
            <a:off x="-1892977" y="3495894"/>
            <a:ext cx="5456990" cy="994172"/>
          </a:xfrm>
        </p:spPr>
        <p:txBody>
          <a:bodyPr>
            <a:normAutofit/>
          </a:bodyPr>
          <a:lstStyle>
            <a:lvl1pPr>
              <a:defRPr sz="2400" b="1">
                <a:solidFill>
                  <a:srgbClr val="2E2E7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8D2E821-AFB7-A44C-94CE-DB339A73F6B7}"/>
              </a:ext>
            </a:extLst>
          </p:cNvPr>
          <p:cNvSpPr>
            <a:spLocks noGrp="1"/>
          </p:cNvSpPr>
          <p:nvPr>
            <p:ph idx="1"/>
          </p:nvPr>
        </p:nvSpPr>
        <p:spPr>
          <a:xfrm>
            <a:off x="1440184" y="1264486"/>
            <a:ext cx="7408558" cy="5456989"/>
          </a:xfrm>
        </p:spPr>
        <p:txBody>
          <a:bodyPr>
            <a:normAutofit/>
          </a:bodyPr>
          <a:lstStyle>
            <a:lvl1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4" name="Straight Connector 13">
            <a:extLst>
              <a:ext uri="{FF2B5EF4-FFF2-40B4-BE49-F238E27FC236}">
                <a16:creationId xmlns:a16="http://schemas.microsoft.com/office/drawing/2014/main" id="{4A3439B4-4359-1140-A7E7-E279C4FF5185}"/>
              </a:ext>
            </a:extLst>
          </p:cNvPr>
          <p:cNvCxnSpPr/>
          <p:nvPr userDrawn="1"/>
        </p:nvCxnSpPr>
        <p:spPr>
          <a:xfrm>
            <a:off x="1379577" y="1264484"/>
            <a:ext cx="0" cy="5456991"/>
          </a:xfrm>
          <a:prstGeom prst="line">
            <a:avLst/>
          </a:prstGeom>
          <a:ln w="28575">
            <a:solidFill>
              <a:srgbClr val="D21F27"/>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umbrella, kite, drawing&#10;&#10;Description automatically generated">
            <a:extLst>
              <a:ext uri="{FF2B5EF4-FFF2-40B4-BE49-F238E27FC236}">
                <a16:creationId xmlns:a16="http://schemas.microsoft.com/office/drawing/2014/main" id="{3487B4A5-11C2-9F40-A585-1FC8716D3B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6" name="Slide Number Placeholder 5">
            <a:extLst>
              <a:ext uri="{FF2B5EF4-FFF2-40B4-BE49-F238E27FC236}">
                <a16:creationId xmlns:a16="http://schemas.microsoft.com/office/drawing/2014/main" id="{FE6B9331-E37F-344E-B676-13E1DEEBFAB8}"/>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rgbClr val="2E2E7D"/>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17" name="Picture 16" descr="A close up of a logo&#10;&#10;Description automatically generated">
            <a:extLst>
              <a:ext uri="{FF2B5EF4-FFF2-40B4-BE49-F238E27FC236}">
                <a16:creationId xmlns:a16="http://schemas.microsoft.com/office/drawing/2014/main" id="{DE3EB7CC-F4ED-5B4F-99F9-1CFDC4D544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5115" y="65907"/>
            <a:ext cx="1415304" cy="1119493"/>
          </a:xfrm>
          <a:prstGeom prst="rect">
            <a:avLst/>
          </a:prstGeom>
        </p:spPr>
      </p:pic>
      <p:pic>
        <p:nvPicPr>
          <p:cNvPr id="5" name="Picture 4" descr="A close up of a logo&#10;&#10;Description automatically generated">
            <a:extLst>
              <a:ext uri="{FF2B5EF4-FFF2-40B4-BE49-F238E27FC236}">
                <a16:creationId xmlns:a16="http://schemas.microsoft.com/office/drawing/2014/main" id="{15C1B366-31EF-F443-9B8C-2AD2E57464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8431" y="136525"/>
            <a:ext cx="2163304" cy="1048874"/>
          </a:xfrm>
          <a:prstGeom prst="rect">
            <a:avLst/>
          </a:prstGeom>
        </p:spPr>
      </p:pic>
    </p:spTree>
    <p:extLst>
      <p:ext uri="{BB962C8B-B14F-4D97-AF65-F5344CB8AC3E}">
        <p14:creationId xmlns:p14="http://schemas.microsoft.com/office/powerpoint/2010/main" val="244641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3800F-3AF7-CF4C-BE4E-3DD66BC7EF5B}"/>
              </a:ext>
            </a:extLst>
          </p:cNvPr>
          <p:cNvSpPr>
            <a:spLocks noGrp="1"/>
          </p:cNvSpPr>
          <p:nvPr>
            <p:ph idx="1"/>
          </p:nvPr>
        </p:nvSpPr>
        <p:spPr>
          <a:xfrm>
            <a:off x="338431" y="1627225"/>
            <a:ext cx="8510311" cy="4886309"/>
          </a:xfrm>
        </p:spPr>
        <p:txBody>
          <a:bodyPr>
            <a:normAutofit/>
          </a:bodyPr>
          <a:lstStyle>
            <a:lvl1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1pPr>
            <a:lvl2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3pPr>
            <a:lvl4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4pPr>
            <a:lvl5pPr>
              <a:defRPr sz="135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7" name="Slide Number Placeholder 5">
            <a:extLst>
              <a:ext uri="{FF2B5EF4-FFF2-40B4-BE49-F238E27FC236}">
                <a16:creationId xmlns:a16="http://schemas.microsoft.com/office/drawing/2014/main" id="{6B1F609D-375A-4C44-AD1E-F023045B9BAE}"/>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8B09D403-E0B5-1742-913A-72DDA37924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5115" y="65907"/>
            <a:ext cx="1415304"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6C9377C5-F804-3E4C-A805-5DC13B5367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8431" y="136525"/>
            <a:ext cx="2163304" cy="1048874"/>
          </a:xfrm>
          <a:prstGeom prst="rect">
            <a:avLst/>
          </a:prstGeom>
        </p:spPr>
      </p:pic>
    </p:spTree>
    <p:extLst>
      <p:ext uri="{BB962C8B-B14F-4D97-AF65-F5344CB8AC3E}">
        <p14:creationId xmlns:p14="http://schemas.microsoft.com/office/powerpoint/2010/main" val="362088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C3B30C-3D7B-FB43-82CF-A2B3E489FD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467" y="6351"/>
            <a:ext cx="9127067" cy="6845299"/>
          </a:xfrm>
          <a:prstGeom prst="rect">
            <a:avLst/>
          </a:prstGeom>
        </p:spPr>
      </p:pic>
      <p:pic>
        <p:nvPicPr>
          <p:cNvPr id="13" name="Picture 12" descr="A picture containing umbrella, kite, drawing&#10;&#10;Description automatically generated">
            <a:extLst>
              <a:ext uri="{FF2B5EF4-FFF2-40B4-BE49-F238E27FC236}">
                <a16:creationId xmlns:a16="http://schemas.microsoft.com/office/drawing/2014/main" id="{82DC9F20-CC95-954A-83E9-720CE8F6EF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08291" y="-106965"/>
            <a:ext cx="4714840" cy="3729396"/>
          </a:xfrm>
          <a:prstGeom prst="rect">
            <a:avLst/>
          </a:prstGeom>
        </p:spPr>
      </p:pic>
      <p:pic>
        <p:nvPicPr>
          <p:cNvPr id="5" name="Picture 4" descr="A close up of a logo&#10;&#10;Description automatically generated">
            <a:extLst>
              <a:ext uri="{FF2B5EF4-FFF2-40B4-BE49-F238E27FC236}">
                <a16:creationId xmlns:a16="http://schemas.microsoft.com/office/drawing/2014/main" id="{31583EF8-AF01-B442-B6F2-F221A6D4A2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34255" y="65907"/>
            <a:ext cx="1415304" cy="1119493"/>
          </a:xfrm>
          <a:prstGeom prst="rect">
            <a:avLst/>
          </a:prstGeom>
        </p:spPr>
      </p:pic>
      <p:pic>
        <p:nvPicPr>
          <p:cNvPr id="7" name="Picture 6" descr="A close up of a logo&#10;&#10;Description automatically generated">
            <a:extLst>
              <a:ext uri="{FF2B5EF4-FFF2-40B4-BE49-F238E27FC236}">
                <a16:creationId xmlns:a16="http://schemas.microsoft.com/office/drawing/2014/main" id="{FE5F0AC1-CFD5-8F48-A90D-259B4B864B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7571" y="136525"/>
            <a:ext cx="2163304" cy="1048874"/>
          </a:xfrm>
          <a:prstGeom prst="rect">
            <a:avLst/>
          </a:prstGeom>
        </p:spPr>
      </p:pic>
    </p:spTree>
    <p:extLst>
      <p:ext uri="{BB962C8B-B14F-4D97-AF65-F5344CB8AC3E}">
        <p14:creationId xmlns:p14="http://schemas.microsoft.com/office/powerpoint/2010/main" val="104632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2230C6-A343-E94E-8510-4952CDD4EA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8467" y="6351"/>
            <a:ext cx="9127067" cy="6845299"/>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169101" y="200417"/>
            <a:ext cx="2574099" cy="6526061"/>
          </a:xfrm>
        </p:spPr>
        <p:txBody>
          <a:bodyPr anchor="b">
            <a:noAutofit/>
          </a:bodyPr>
          <a:lstStyle>
            <a:lvl1pPr>
              <a:defRPr sz="3600" b="1">
                <a:solidFill>
                  <a:srgbClr val="D21F27"/>
                </a:solidFill>
              </a:defRPr>
            </a:lvl1pPr>
          </a:lstStyle>
          <a:p>
            <a:br>
              <a:rPr lang="en-GB" dirty="0"/>
            </a:br>
            <a:br>
              <a:rPr lang="en-GB" dirty="0"/>
            </a:br>
            <a:r>
              <a:rPr lang="en-GB" dirty="0"/>
              <a:t>01</a:t>
            </a:r>
            <a:br>
              <a:rPr lang="en-GB" dirty="0"/>
            </a:br>
            <a:br>
              <a:rPr lang="en-GB" dirty="0"/>
            </a:br>
            <a:br>
              <a:rPr lang="en-GB" dirty="0"/>
            </a:br>
            <a:br>
              <a:rPr lang="en-GB" dirty="0"/>
            </a:br>
            <a:br>
              <a:rPr lang="en-GB" dirty="0"/>
            </a:br>
            <a:r>
              <a:rPr lang="en-GB" dirty="0"/>
              <a:t>Click to edit Master title style</a:t>
            </a:r>
            <a:endParaRPr lang="en-US" dirty="0"/>
          </a:p>
        </p:txBody>
      </p:sp>
    </p:spTree>
    <p:extLst>
      <p:ext uri="{BB962C8B-B14F-4D97-AF65-F5344CB8AC3E}">
        <p14:creationId xmlns:p14="http://schemas.microsoft.com/office/powerpoint/2010/main" val="275021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6454035" y="200417"/>
            <a:ext cx="2574099" cy="6526061"/>
          </a:xfrm>
        </p:spPr>
        <p:txBody>
          <a:bodyPr anchor="b">
            <a:noAutofit/>
          </a:bodyPr>
          <a:lstStyle>
            <a:lvl1pPr>
              <a:defRPr sz="3600" b="1">
                <a:solidFill>
                  <a:schemeClr val="accent6"/>
                </a:solidFill>
              </a:defRPr>
            </a:lvl1pPr>
          </a:lstStyle>
          <a:p>
            <a:br>
              <a:rPr lang="en-GB" dirty="0"/>
            </a:br>
            <a:br>
              <a:rPr lang="en-GB" dirty="0"/>
            </a:br>
            <a:r>
              <a:rPr lang="en-GB" dirty="0"/>
              <a:t>02</a:t>
            </a:r>
            <a:br>
              <a:rPr lang="en-GB" dirty="0"/>
            </a:br>
            <a:br>
              <a:rPr lang="en-GB" dirty="0"/>
            </a:br>
            <a:br>
              <a:rPr lang="en-GB" dirty="0"/>
            </a:br>
            <a:br>
              <a:rPr lang="en-GB" dirty="0"/>
            </a:br>
            <a:br>
              <a:rPr lang="en-GB" dirty="0"/>
            </a:br>
            <a:r>
              <a:rPr lang="en-GB" dirty="0"/>
              <a:t>Click to edit Master title style</a:t>
            </a:r>
            <a:endParaRPr lang="en-US" dirty="0"/>
          </a:p>
        </p:txBody>
      </p:sp>
      <p:pic>
        <p:nvPicPr>
          <p:cNvPr id="5" name="Picture 4" descr="A picture containing umbrella, kite, drawing&#10;&#10;Description automatically generated">
            <a:extLst>
              <a:ext uri="{FF2B5EF4-FFF2-40B4-BE49-F238E27FC236}">
                <a16:creationId xmlns:a16="http://schemas.microsoft.com/office/drawing/2014/main" id="{7B54B30D-EF3F-B145-82AD-46D512E5B8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3210666"/>
            <a:ext cx="4714840" cy="3729396"/>
          </a:xfrm>
          <a:prstGeom prst="rect">
            <a:avLst/>
          </a:prstGeom>
        </p:spPr>
      </p:pic>
      <p:pic>
        <p:nvPicPr>
          <p:cNvPr id="7" name="Picture 6" descr="A close up of a logo&#10;&#10;Description automatically generated">
            <a:extLst>
              <a:ext uri="{FF2B5EF4-FFF2-40B4-BE49-F238E27FC236}">
                <a16:creationId xmlns:a16="http://schemas.microsoft.com/office/drawing/2014/main" id="{74998835-738E-A44D-910D-506F6AB524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5115" y="65907"/>
            <a:ext cx="1415304" cy="1119493"/>
          </a:xfrm>
          <a:prstGeom prst="rect">
            <a:avLst/>
          </a:prstGeom>
        </p:spPr>
      </p:pic>
      <p:pic>
        <p:nvPicPr>
          <p:cNvPr id="8" name="Picture 7" descr="A close up of a logo&#10;&#10;Description automatically generated">
            <a:extLst>
              <a:ext uri="{FF2B5EF4-FFF2-40B4-BE49-F238E27FC236}">
                <a16:creationId xmlns:a16="http://schemas.microsoft.com/office/drawing/2014/main" id="{09074A8D-209A-9D40-9B0D-2C594534E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8431" y="136525"/>
            <a:ext cx="2163304" cy="1048874"/>
          </a:xfrm>
          <a:prstGeom prst="rect">
            <a:avLst/>
          </a:prstGeom>
        </p:spPr>
      </p:pic>
    </p:spTree>
    <p:extLst>
      <p:ext uri="{BB962C8B-B14F-4D97-AF65-F5344CB8AC3E}">
        <p14:creationId xmlns:p14="http://schemas.microsoft.com/office/powerpoint/2010/main" val="246475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DC4724-5E60-4103-8010-CF8988291E7F}"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29596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id="{BD5DE451-98C1-7042-B9E5-D26604F51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5" name="Slide Number Placeholder 5">
            <a:extLst>
              <a:ext uri="{FF2B5EF4-FFF2-40B4-BE49-F238E27FC236}">
                <a16:creationId xmlns:a16="http://schemas.microsoft.com/office/drawing/2014/main" id="{9034EDBD-1E37-9C48-8689-730B7003704C}"/>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solidFill>
                  <a:prstClr val="white"/>
                </a:solidFill>
              </a:rPr>
              <a:pPr/>
              <a:t>‹#›</a:t>
            </a:fld>
            <a:endParaRPr lang="en-US" dirty="0">
              <a:solidFill>
                <a:prstClr val="white"/>
              </a:solidFill>
            </a:endParaRPr>
          </a:p>
        </p:txBody>
      </p:sp>
      <p:pic>
        <p:nvPicPr>
          <p:cNvPr id="16" name="Picture 15" descr="A picture containing light, drawing&#10;&#10;Description automatically generated">
            <a:extLst>
              <a:ext uri="{FF2B5EF4-FFF2-40B4-BE49-F238E27FC236}">
                <a16:creationId xmlns:a16="http://schemas.microsoft.com/office/drawing/2014/main" id="{2803FFAE-9C0F-DE43-BAEC-263B1E081C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1606" y="35343"/>
            <a:ext cx="1415304" cy="1119493"/>
          </a:xfrm>
          <a:prstGeom prst="rect">
            <a:avLst/>
          </a:prstGeom>
        </p:spPr>
      </p:pic>
      <p:pic>
        <p:nvPicPr>
          <p:cNvPr id="17" name="Picture 16">
            <a:extLst>
              <a:ext uri="{FF2B5EF4-FFF2-40B4-BE49-F238E27FC236}">
                <a16:creationId xmlns:a16="http://schemas.microsoft.com/office/drawing/2014/main" id="{40B3F5EC-A8E0-DA48-8BC3-4D42AB6D44A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758" y="3568"/>
            <a:ext cx="9134485" cy="6850864"/>
          </a:xfrm>
          <a:prstGeom prst="rect">
            <a:avLst/>
          </a:prstGeom>
        </p:spPr>
      </p:pic>
    </p:spTree>
    <p:extLst>
      <p:ext uri="{BB962C8B-B14F-4D97-AF65-F5344CB8AC3E}">
        <p14:creationId xmlns:p14="http://schemas.microsoft.com/office/powerpoint/2010/main" val="415384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A picture containing umbrella, kite, drawing&#10;&#10;Description automatically generated">
            <a:extLst>
              <a:ext uri="{FF2B5EF4-FFF2-40B4-BE49-F238E27FC236}">
                <a16:creationId xmlns:a16="http://schemas.microsoft.com/office/drawing/2014/main" id="{FD758B7A-121B-874F-B8EC-9751E9CB6D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4" name="Slide Number Placeholder 5">
            <a:extLst>
              <a:ext uri="{FF2B5EF4-FFF2-40B4-BE49-F238E27FC236}">
                <a16:creationId xmlns:a16="http://schemas.microsoft.com/office/drawing/2014/main" id="{CA80101F-D4D6-A94B-A9CC-6D5058ADA5B5}"/>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rgbClr val="2E2E7D"/>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pic>
        <p:nvPicPr>
          <p:cNvPr id="5" name="Picture 4" descr="A close up of a logo&#10;&#10;Description automatically generated">
            <a:extLst>
              <a:ext uri="{FF2B5EF4-FFF2-40B4-BE49-F238E27FC236}">
                <a16:creationId xmlns:a16="http://schemas.microsoft.com/office/drawing/2014/main" id="{A4CFD518-8C69-E140-A043-A7F4FF544E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95115" y="65907"/>
            <a:ext cx="1415304" cy="1119493"/>
          </a:xfrm>
          <a:prstGeom prst="rect">
            <a:avLst/>
          </a:prstGeom>
        </p:spPr>
      </p:pic>
      <p:pic>
        <p:nvPicPr>
          <p:cNvPr id="6" name="Picture 5" descr="A close up of a logo&#10;&#10;Description automatically generated">
            <a:extLst>
              <a:ext uri="{FF2B5EF4-FFF2-40B4-BE49-F238E27FC236}">
                <a16:creationId xmlns:a16="http://schemas.microsoft.com/office/drawing/2014/main" id="{AA599652-8580-F54C-8761-E97AB3116A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8431" y="136525"/>
            <a:ext cx="2163304" cy="1048874"/>
          </a:xfrm>
          <a:prstGeom prst="rect">
            <a:avLst/>
          </a:prstGeom>
        </p:spPr>
      </p:pic>
    </p:spTree>
    <p:extLst>
      <p:ext uri="{BB962C8B-B14F-4D97-AF65-F5344CB8AC3E}">
        <p14:creationId xmlns:p14="http://schemas.microsoft.com/office/powerpoint/2010/main" val="188304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0" name="Picture 9" descr="A picture containing umbrella, kite, drawing&#10;&#10;Description automatically generated">
            <a:extLst>
              <a:ext uri="{FF2B5EF4-FFF2-40B4-BE49-F238E27FC236}">
                <a16:creationId xmlns:a16="http://schemas.microsoft.com/office/drawing/2014/main" id="{856CBD18-340F-6F41-8E2C-F9784DE3AC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3" name="Slide Number Placeholder 5">
            <a:extLst>
              <a:ext uri="{FF2B5EF4-FFF2-40B4-BE49-F238E27FC236}">
                <a16:creationId xmlns:a16="http://schemas.microsoft.com/office/drawing/2014/main" id="{B8AB00AA-757D-3441-AC08-8DB0507E345D}"/>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solidFill>
                  <a:prstClr val="white"/>
                </a:solidFill>
              </a:rPr>
              <a:pPr/>
              <a:t>‹#›</a:t>
            </a:fld>
            <a:endParaRPr lang="en-US" dirty="0">
              <a:solidFill>
                <a:prstClr val="white"/>
              </a:solidFill>
            </a:endParaRPr>
          </a:p>
        </p:txBody>
      </p:sp>
      <p:pic>
        <p:nvPicPr>
          <p:cNvPr id="15" name="Picture 14">
            <a:extLst>
              <a:ext uri="{FF2B5EF4-FFF2-40B4-BE49-F238E27FC236}">
                <a16:creationId xmlns:a16="http://schemas.microsoft.com/office/drawing/2014/main" id="{4DA410A7-017A-4041-B8BD-845DD7AEFB4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58" y="3568"/>
            <a:ext cx="9134485" cy="6850864"/>
          </a:xfrm>
          <a:prstGeom prst="rect">
            <a:avLst/>
          </a:prstGeom>
        </p:spPr>
      </p:pic>
    </p:spTree>
    <p:extLst>
      <p:ext uri="{BB962C8B-B14F-4D97-AF65-F5344CB8AC3E}">
        <p14:creationId xmlns:p14="http://schemas.microsoft.com/office/powerpoint/2010/main" val="2624479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9" name="Picture 8" descr="A picture containing umbrella, kite, drawing&#10;&#10;Description automatically generated">
            <a:extLst>
              <a:ext uri="{FF2B5EF4-FFF2-40B4-BE49-F238E27FC236}">
                <a16:creationId xmlns:a16="http://schemas.microsoft.com/office/drawing/2014/main" id="{3C8EAD8B-8170-9944-852C-BE805D500C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9633" y="-13181"/>
            <a:ext cx="2894368" cy="2289419"/>
          </a:xfrm>
          <a:prstGeom prst="rect">
            <a:avLst/>
          </a:prstGeom>
        </p:spPr>
      </p:pic>
      <p:sp>
        <p:nvSpPr>
          <p:cNvPr id="12" name="Slide Number Placeholder 5">
            <a:extLst>
              <a:ext uri="{FF2B5EF4-FFF2-40B4-BE49-F238E27FC236}">
                <a16:creationId xmlns:a16="http://schemas.microsoft.com/office/drawing/2014/main" id="{B8F2323F-FBAD-4842-8F74-4CE06271C8DB}"/>
              </a:ext>
            </a:extLst>
          </p:cNvPr>
          <p:cNvSpPr>
            <a:spLocks noGrp="1"/>
          </p:cNvSpPr>
          <p:nvPr>
            <p:ph type="sldNum" sz="quarter" idx="4"/>
          </p:nvPr>
        </p:nvSpPr>
        <p:spPr>
          <a:xfrm>
            <a:off x="6443013" y="798925"/>
            <a:ext cx="2057400" cy="226714"/>
          </a:xfrm>
          <a:prstGeom prst="rect">
            <a:avLst/>
          </a:prstGeom>
        </p:spPr>
        <p:txBody>
          <a:bodyPr vert="horz" lIns="91440" tIns="45720" rIns="91440" bIns="45720" rtlCol="0" anchor="ctr"/>
          <a:lstStyle>
            <a:lvl1pPr algn="r">
              <a:defRPr sz="9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fld id="{D0187014-A058-7742-9C1E-B2A7F306F8B0}" type="slidenum">
              <a:rPr lang="en-US" smtClean="0"/>
              <a:pPr/>
              <a:t>‹#›</a:t>
            </a:fld>
            <a:endParaRPr lang="en-US" dirty="0"/>
          </a:p>
        </p:txBody>
      </p:sp>
    </p:spTree>
    <p:extLst>
      <p:ext uri="{BB962C8B-B14F-4D97-AF65-F5344CB8AC3E}">
        <p14:creationId xmlns:p14="http://schemas.microsoft.com/office/powerpoint/2010/main" val="259814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5CCD8-DC91-F848-BD82-4A67940599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12" name="Picture 11" descr="A picture containing umbrella, kite, drawing&#10;&#10;Description automatically generated">
            <a:extLst>
              <a:ext uri="{FF2B5EF4-FFF2-40B4-BE49-F238E27FC236}">
                <a16:creationId xmlns:a16="http://schemas.microsoft.com/office/drawing/2014/main" id="{3C6B2DCF-E1CF-6746-9B3C-95B2AB84175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260" r="658"/>
          <a:stretch/>
        </p:blipFill>
        <p:spPr>
          <a:xfrm>
            <a:off x="2867413" y="0"/>
            <a:ext cx="6276587" cy="4834686"/>
          </a:xfrm>
          <a:prstGeom prst="rect">
            <a:avLst/>
          </a:prstGeom>
        </p:spPr>
      </p:pic>
      <p:sp>
        <p:nvSpPr>
          <p:cNvPr id="2" name="Title 1">
            <a:extLst>
              <a:ext uri="{FF2B5EF4-FFF2-40B4-BE49-F238E27FC236}">
                <a16:creationId xmlns:a16="http://schemas.microsoft.com/office/drawing/2014/main" id="{A717D2C5-DBF4-B747-8A74-50122021D590}"/>
              </a:ext>
            </a:extLst>
          </p:cNvPr>
          <p:cNvSpPr>
            <a:spLocks noGrp="1"/>
          </p:cNvSpPr>
          <p:nvPr>
            <p:ph type="title" hasCustomPrompt="1"/>
          </p:nvPr>
        </p:nvSpPr>
        <p:spPr>
          <a:xfrm>
            <a:off x="4790685" y="3006145"/>
            <a:ext cx="4255718" cy="1289056"/>
          </a:xfrm>
        </p:spPr>
        <p:txBody>
          <a:bodyPr anchor="ctr">
            <a:noAutofit/>
          </a:bodyPr>
          <a:lstStyle>
            <a:lvl1pPr algn="ctr">
              <a:defRPr sz="3600" b="1">
                <a:solidFill>
                  <a:schemeClr val="bg1"/>
                </a:solidFill>
              </a:defRPr>
            </a:lvl1pPr>
          </a:lstStyle>
          <a:p>
            <a:r>
              <a:rPr lang="en-GB" dirty="0"/>
              <a:t>THANK YOU</a:t>
            </a:r>
            <a:endParaRPr lang="en-US" dirty="0"/>
          </a:p>
        </p:txBody>
      </p:sp>
    </p:spTree>
    <p:extLst>
      <p:ext uri="{BB962C8B-B14F-4D97-AF65-F5344CB8AC3E}">
        <p14:creationId xmlns:p14="http://schemas.microsoft.com/office/powerpoint/2010/main" val="331822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81E18-11EE-46D1-834D-6A2B109B10B6}"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0126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9439F-A812-442A-8B78-6DD2FF4C41B2}"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2318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814C52-4144-4763-BD92-B218CB6E900D}"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604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C98C77-D21D-403E-8D99-9C1F8407DA0D}"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229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BBDB7-013E-4F4D-A584-A121481D6FD9}"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0099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EB9A81-33EE-4F9B-996F-3F10E3B9F825}"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111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C773E-ED36-482A-8EC8-CE718F6303F6}"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427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EFFD4-00AB-4E64-A566-2DDE8AA4268E}" type="datetime1">
              <a:rPr lang="en-US" smtClean="0"/>
              <a:t>9/6/2022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85356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024B5-DBB0-074E-89A5-82D55AB64E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97DC366-879C-4946-BBD4-2EAD340947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17098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dt="0"/>
  <p:txStyles>
    <p:titleStyle>
      <a:lvl1pPr algn="l" defTabSz="685800" rtl="0" eaLnBrk="1" latinLnBrk="0" hangingPunct="1">
        <a:lnSpc>
          <a:spcPct val="90000"/>
        </a:lnSpc>
        <a:spcBef>
          <a:spcPct val="0"/>
        </a:spcBef>
        <a:buNone/>
        <a:defRPr sz="3300" kern="1200">
          <a:solidFill>
            <a:srgbClr val="2E2E7D"/>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746375"/>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r>
              <a:rPr lang="en-US" sz="3100" b="1" cap="all" dirty="0">
                <a:solidFill>
                  <a:prstClr val="black">
                    <a:lumMod val="50000"/>
                  </a:prstClr>
                </a:solidFill>
                <a:latin typeface="Century Gothic"/>
              </a:rPr>
              <a:t>PUBLIC ACCOUNTS(SCOPA) briefing </a:t>
            </a:r>
            <a:br>
              <a:rPr lang="en-US" sz="3100" b="1" cap="all" dirty="0">
                <a:solidFill>
                  <a:prstClr val="black">
                    <a:lumMod val="50000"/>
                  </a:prstClr>
                </a:solidFill>
                <a:latin typeface="Century Gothic"/>
              </a:rPr>
            </a:br>
            <a:r>
              <a:rPr lang="en-US" sz="3100" b="1" cap="all" dirty="0">
                <a:solidFill>
                  <a:prstClr val="black">
                    <a:lumMod val="50000"/>
                  </a:prstClr>
                </a:solidFill>
                <a:latin typeface="Century Gothic"/>
              </a:rPr>
              <a:t>on </a:t>
            </a:r>
            <a:br>
              <a:rPr lang="en-US" sz="3100" b="1" cap="all" dirty="0">
                <a:solidFill>
                  <a:prstClr val="black">
                    <a:lumMod val="50000"/>
                  </a:prstClr>
                </a:solidFill>
                <a:latin typeface="Century Gothic"/>
              </a:rPr>
            </a:br>
            <a:r>
              <a:rPr lang="en-US" sz="3100" b="1" cap="all" dirty="0">
                <a:solidFill>
                  <a:prstClr val="black">
                    <a:lumMod val="50000"/>
                  </a:prstClr>
                </a:solidFill>
                <a:latin typeface="Century Gothic"/>
              </a:rPr>
              <a:t>the NATIONAL SKILLS FUND</a:t>
            </a:r>
            <a:br>
              <a:rPr lang="en-US" sz="3100"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sz="3100" b="1" cap="all" dirty="0">
                <a:solidFill>
                  <a:prstClr val="black">
                    <a:lumMod val="50000"/>
                  </a:prstClr>
                </a:solidFill>
                <a:latin typeface="Century Gothic"/>
              </a:rPr>
            </a:br>
            <a:r>
              <a:rPr lang="en-US" sz="2200" b="1" cap="all" dirty="0">
                <a:solidFill>
                  <a:prstClr val="black">
                    <a:lumMod val="50000"/>
                  </a:prstClr>
                </a:solidFill>
                <a:latin typeface="Century Gothic"/>
              </a:rPr>
              <a:t>13 SEPTEMBER 2022</a:t>
            </a:r>
            <a:br>
              <a:rPr lang="en-US" sz="22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pic>
        <p:nvPicPr>
          <p:cNvPr id="4" name="Picture 3" descr="DHET F-C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4038600" cy="1524000"/>
          </a:xfrm>
          <a:prstGeom prst="rect">
            <a:avLst/>
          </a:prstGeom>
        </p:spPr>
      </p:pic>
    </p:spTree>
    <p:extLst>
      <p:ext uri="{BB962C8B-B14F-4D97-AF65-F5344CB8AC3E}">
        <p14:creationId xmlns:p14="http://schemas.microsoft.com/office/powerpoint/2010/main" val="313172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3970318"/>
          </a:xfrm>
          <a:prstGeom prst="rect">
            <a:avLst/>
          </a:prstGeom>
          <a:noFill/>
        </p:spPr>
        <p:txBody>
          <a:bodyPr wrap="square" rtlCol="0">
            <a:spAutoFit/>
          </a:bodyPr>
          <a:lstStyle/>
          <a:p>
            <a:endParaRPr lang="en-ZA" sz="2400" dirty="0">
              <a:solidFill>
                <a:prstClr val="black"/>
              </a:solidFill>
            </a:endParaRPr>
          </a:p>
          <a:p>
            <a:r>
              <a:rPr lang="en-US" sz="2400" b="1" dirty="0"/>
              <a:t>4. SUMMARY OF OBSERVATIONS FROM THE FORENSIC REPORT ARE AS FOLLOWS </a:t>
            </a:r>
            <a:r>
              <a:rPr lang="en-US" b="1" dirty="0">
                <a:solidFill>
                  <a:prstClr val="black"/>
                </a:solidFill>
              </a:rPr>
              <a:t>continued........ </a:t>
            </a:r>
          </a:p>
          <a:p>
            <a:endParaRPr lang="en-US" dirty="0">
              <a:solidFill>
                <a:prstClr val="black"/>
              </a:solidFill>
            </a:endParaRPr>
          </a:p>
          <a:p>
            <a:pPr marL="342900" indent="-342900">
              <a:buFont typeface="+mj-lt"/>
              <a:buAutoNum type="arabicPeriod" startAt="7"/>
            </a:pPr>
            <a:r>
              <a:rPr lang="en-US" dirty="0"/>
              <a:t>Collusion rife between companies whilst providing quotations. </a:t>
            </a:r>
          </a:p>
          <a:p>
            <a:pPr marL="342900" indent="-342900">
              <a:buFont typeface="+mj-lt"/>
              <a:buAutoNum type="arabicPeriod" startAt="7"/>
            </a:pPr>
            <a:endParaRPr lang="en-US" dirty="0"/>
          </a:p>
          <a:p>
            <a:pPr marL="342900" indent="-342900">
              <a:buFont typeface="+mj-lt"/>
              <a:buAutoNum type="arabicPeriod" startAt="7"/>
            </a:pPr>
            <a:r>
              <a:rPr lang="en-US" dirty="0"/>
              <a:t>Almost all of the ten entities breached the provisions of the MOA by not opening a dedicated bank account to deposit the funds from NSF. </a:t>
            </a:r>
          </a:p>
          <a:p>
            <a:pPr marL="342900" indent="-342900">
              <a:buFont typeface="+mj-lt"/>
              <a:buAutoNum type="arabicPeriod" startAt="7"/>
            </a:pPr>
            <a:endParaRPr lang="en-US" dirty="0"/>
          </a:p>
          <a:p>
            <a:pPr marL="342900" indent="-342900">
              <a:buFont typeface="+mj-lt"/>
              <a:buAutoNum type="arabicPeriod" startAt="7"/>
            </a:pPr>
            <a:r>
              <a:rPr lang="en-US" dirty="0"/>
              <a:t>NSF staff not doing thorough verifications where learners are to benefit.</a:t>
            </a:r>
          </a:p>
          <a:p>
            <a:pPr marL="342900" indent="-342900">
              <a:buFont typeface="+mj-lt"/>
              <a:buAutoNum type="arabicPeriod" startAt="7"/>
            </a:pPr>
            <a:endParaRPr lang="en-US" dirty="0"/>
          </a:p>
          <a:p>
            <a:pPr marL="342900" indent="-342900">
              <a:buFont typeface="+mj-lt"/>
              <a:buAutoNum type="arabicPeriod" startAt="7"/>
            </a:pPr>
            <a:r>
              <a:rPr lang="en-US" dirty="0"/>
              <a:t>Conflict of interest where companies of some directors that NSF allocated funds to, they in turn do business with the company awarded funding by NSF. </a:t>
            </a:r>
            <a:endParaRPr lang="en-US" dirty="0">
              <a:solidFill>
                <a:prstClr val="black"/>
              </a:solidFill>
            </a:endParaRPr>
          </a:p>
        </p:txBody>
      </p:sp>
    </p:spTree>
    <p:extLst>
      <p:ext uri="{BB962C8B-B14F-4D97-AF65-F5344CB8AC3E}">
        <p14:creationId xmlns:p14="http://schemas.microsoft.com/office/powerpoint/2010/main" val="34241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914401"/>
            <a:ext cx="7772400" cy="2819400"/>
          </a:xfrm>
        </p:spPr>
        <p:txBody>
          <a:bodyPr>
            <a:normAutofit fontScale="90000"/>
          </a:bodyPr>
          <a:lstStyle/>
          <a:p>
            <a:pPr algn="l"/>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2000" b="1" cap="all" dirty="0">
                <a:solidFill>
                  <a:prstClr val="black">
                    <a:lumMod val="50000"/>
                  </a:prstClr>
                </a:solidFill>
                <a:latin typeface="Calibri" panose="020F0502020204030204" pitchFamily="34" charset="0"/>
                <a:cs typeface="Calibri" panose="020F0502020204030204" pitchFamily="34" charset="0"/>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6432530"/>
          </a:xfrm>
          <a:prstGeom prst="rect">
            <a:avLst/>
          </a:prstGeom>
          <a:noFill/>
        </p:spPr>
        <p:txBody>
          <a:bodyPr wrap="square" rtlCol="0">
            <a:spAutoFit/>
          </a:bodyPr>
          <a:lstStyle/>
          <a:p>
            <a:endParaRPr lang="en-ZA" sz="2800" dirty="0">
              <a:solidFill>
                <a:srgbClr val="000000"/>
              </a:solidFill>
              <a:latin typeface="Arial" panose="020B0604020202020204" pitchFamily="34" charset="0"/>
            </a:endParaRPr>
          </a:p>
          <a:p>
            <a:r>
              <a:rPr lang="en-US" sz="2400" b="1" dirty="0">
                <a:solidFill>
                  <a:srgbClr val="000000"/>
                </a:solidFill>
              </a:rPr>
              <a:t>5. RECOMMENDATIONS WHICH WILL GIVE EFFECT TO (COMPLETE) STAGE 8 OF THE MANAGEMENT PLAN ARE AS FOLLOWS: </a:t>
            </a:r>
          </a:p>
          <a:p>
            <a:pPr marL="342900" indent="-342900">
              <a:buFont typeface="+mj-lt"/>
              <a:buAutoNum type="arabicPeriod"/>
            </a:pPr>
            <a:r>
              <a:rPr lang="en-US" dirty="0"/>
              <a:t>DHET/NSF to take disciplinary action against staff members who were negligent and did not fully apply their minds in doing their work diligently to a point of NSF resulting in receiving adverse audit reports of irregular and fruitless expenditure. </a:t>
            </a:r>
          </a:p>
          <a:p>
            <a:pPr marL="342900" indent="-342900">
              <a:buFont typeface="+mj-lt"/>
              <a:buAutoNum type="arabicPeriod"/>
            </a:pPr>
            <a:endParaRPr lang="en-US" dirty="0"/>
          </a:p>
          <a:p>
            <a:pPr marL="342900" indent="-342900">
              <a:buFont typeface="+mj-lt"/>
              <a:buAutoNum type="arabicPeriod"/>
            </a:pPr>
            <a:r>
              <a:rPr lang="en-US" dirty="0"/>
              <a:t>Where necessary approach the Directorate for Priority Crimes.</a:t>
            </a:r>
          </a:p>
          <a:p>
            <a:pPr marL="342900" indent="-342900">
              <a:buFont typeface="+mj-lt"/>
              <a:buAutoNum type="arabicPeriod"/>
            </a:pPr>
            <a:endParaRPr lang="en-US" dirty="0"/>
          </a:p>
          <a:p>
            <a:pPr marL="342900" indent="-342900">
              <a:buFont typeface="+mj-lt"/>
              <a:buAutoNum type="arabicPeriod"/>
            </a:pPr>
            <a:r>
              <a:rPr lang="en-US" dirty="0"/>
              <a:t>Where necessary approach the South African Police Services to lay charges where acts of criminality are suspected to have been performed.</a:t>
            </a:r>
          </a:p>
          <a:p>
            <a:pPr marL="342900" indent="-342900">
              <a:buFont typeface="+mj-lt"/>
              <a:buAutoNum type="arabicPeriod"/>
            </a:pPr>
            <a:endParaRPr lang="en-US" dirty="0"/>
          </a:p>
          <a:p>
            <a:pPr marL="342900" indent="-342900">
              <a:buFont typeface="+mj-lt"/>
              <a:buAutoNum type="arabicPeriod"/>
            </a:pPr>
            <a:r>
              <a:rPr lang="en-US" dirty="0"/>
              <a:t>NSF must blacklist companies that overcharged for equipment that was to be purchased to facilitate skills development.</a:t>
            </a:r>
          </a:p>
          <a:p>
            <a:pPr marL="342900" indent="-342900">
              <a:buFont typeface="+mj-lt"/>
              <a:buAutoNum type="arabicPeriod"/>
            </a:pPr>
            <a:endParaRPr lang="en-US" dirty="0"/>
          </a:p>
          <a:p>
            <a:pPr marL="342900" indent="-342900">
              <a:buFont typeface="+mj-lt"/>
              <a:buAutoNum type="arabicPeriod"/>
            </a:pPr>
            <a:r>
              <a:rPr lang="en-US" dirty="0"/>
              <a:t>NSF must approach companies that did not deliver equipment yet they were paid for and demand reimbursement.</a:t>
            </a:r>
          </a:p>
          <a:p>
            <a:pPr marL="342900" indent="-342900">
              <a:buFont typeface="+mj-lt"/>
              <a:buAutoNum type="arabicPeriod"/>
            </a:pPr>
            <a:endParaRPr lang="en-US" dirty="0"/>
          </a:p>
          <a:p>
            <a:endParaRPr lang="en-US" sz="2400" b="1" dirty="0">
              <a:solidFill>
                <a:srgbClr val="000000"/>
              </a:solidFill>
            </a:endParaRPr>
          </a:p>
        </p:txBody>
      </p:sp>
    </p:spTree>
    <p:extLst>
      <p:ext uri="{BB962C8B-B14F-4D97-AF65-F5344CB8AC3E}">
        <p14:creationId xmlns:p14="http://schemas.microsoft.com/office/powerpoint/2010/main" val="429180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914401"/>
            <a:ext cx="7772400" cy="2819400"/>
          </a:xfrm>
        </p:spPr>
        <p:txBody>
          <a:bodyPr>
            <a:normAutofit fontScale="90000"/>
          </a:bodyPr>
          <a:lstStyle/>
          <a:p>
            <a:pPr algn="l"/>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2000" b="1" cap="all" dirty="0">
                <a:solidFill>
                  <a:prstClr val="black">
                    <a:lumMod val="50000"/>
                  </a:prstClr>
                </a:solidFill>
                <a:latin typeface="Calibri" panose="020F0502020204030204" pitchFamily="34" charset="0"/>
                <a:cs typeface="Calibri" panose="020F0502020204030204" pitchFamily="34" charset="0"/>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4493538"/>
          </a:xfrm>
          <a:prstGeom prst="rect">
            <a:avLst/>
          </a:prstGeom>
          <a:noFill/>
        </p:spPr>
        <p:txBody>
          <a:bodyPr wrap="square" rtlCol="0">
            <a:spAutoFit/>
          </a:bodyPr>
          <a:lstStyle/>
          <a:p>
            <a:endParaRPr lang="en-ZA" sz="2800" dirty="0">
              <a:solidFill>
                <a:srgbClr val="000000"/>
              </a:solidFill>
              <a:latin typeface="Arial" panose="020B0604020202020204" pitchFamily="34" charset="0"/>
            </a:endParaRPr>
          </a:p>
          <a:p>
            <a:r>
              <a:rPr lang="en-US" sz="2400" b="1" dirty="0">
                <a:solidFill>
                  <a:srgbClr val="000000"/>
                </a:solidFill>
              </a:rPr>
              <a:t>5. RECOMMENDATIONS WHICH WILL GIVE EFFECT TO (COMPLETE) STAGE 8 OF THE MANAGEMENT PLAN ARE AS FOLLOWS continued……: </a:t>
            </a:r>
          </a:p>
          <a:p>
            <a:endParaRPr lang="en-ZA" dirty="0"/>
          </a:p>
          <a:p>
            <a:pPr marL="342900" indent="-342900">
              <a:buFont typeface="+mj-lt"/>
              <a:buAutoNum type="arabicPeriod" startAt="6"/>
            </a:pPr>
            <a:r>
              <a:rPr lang="en-US" dirty="0"/>
              <a:t>NSF must release funds after satisfactory performance, otherwise no performance no funding. </a:t>
            </a:r>
          </a:p>
          <a:p>
            <a:pPr marL="342900" indent="-342900">
              <a:buFont typeface="+mj-lt"/>
              <a:buAutoNum type="arabicPeriod" startAt="6"/>
            </a:pPr>
            <a:endParaRPr lang="en-US" dirty="0"/>
          </a:p>
          <a:p>
            <a:pPr marL="342900" indent="-342900">
              <a:buFont typeface="+mj-lt"/>
              <a:buAutoNum type="arabicPeriod" startAt="6"/>
            </a:pPr>
            <a:r>
              <a:rPr lang="en-US" dirty="0"/>
              <a:t>Subcontracting to third parties should be approved and managed fully by NSF and not leave to the entity (</a:t>
            </a:r>
            <a:r>
              <a:rPr lang="en-US" dirty="0" err="1"/>
              <a:t>eg</a:t>
            </a:r>
            <a:r>
              <a:rPr lang="en-US" dirty="0"/>
              <a:t> Passionate about People), the subcontractor could not provide the records and documents needed for analysis. </a:t>
            </a:r>
          </a:p>
          <a:p>
            <a:endParaRPr lang="en-US" dirty="0">
              <a:solidFill>
                <a:prstClr val="black"/>
              </a:solidFill>
            </a:endParaRPr>
          </a:p>
          <a:p>
            <a:pPr marL="342900" indent="-342900">
              <a:buFont typeface="+mj-lt"/>
              <a:buAutoNum type="arabicPeriod"/>
            </a:pPr>
            <a:endParaRPr lang="en-US" dirty="0">
              <a:solidFill>
                <a:prstClr val="black"/>
              </a:solidFill>
            </a:endParaRPr>
          </a:p>
          <a:p>
            <a:endParaRPr lang="en-US" sz="2400" b="1" dirty="0">
              <a:solidFill>
                <a:srgbClr val="000000"/>
              </a:solidFill>
            </a:endParaRPr>
          </a:p>
        </p:txBody>
      </p:sp>
    </p:spTree>
    <p:extLst>
      <p:ext uri="{BB962C8B-B14F-4D97-AF65-F5344CB8AC3E}">
        <p14:creationId xmlns:p14="http://schemas.microsoft.com/office/powerpoint/2010/main" val="30572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914401"/>
            <a:ext cx="7772400" cy="2819400"/>
          </a:xfrm>
        </p:spPr>
        <p:txBody>
          <a:bodyPr>
            <a:normAutofit fontScale="90000"/>
          </a:bodyPr>
          <a:lstStyle/>
          <a:p>
            <a:pPr algn="l"/>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2000" b="1" cap="all" dirty="0">
                <a:solidFill>
                  <a:prstClr val="black">
                    <a:lumMod val="50000"/>
                  </a:prstClr>
                </a:solidFill>
                <a:latin typeface="Calibri" panose="020F0502020204030204" pitchFamily="34" charset="0"/>
                <a:cs typeface="Calibri" panose="020F0502020204030204" pitchFamily="34" charset="0"/>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6155531"/>
          </a:xfrm>
          <a:prstGeom prst="rect">
            <a:avLst/>
          </a:prstGeom>
          <a:noFill/>
        </p:spPr>
        <p:txBody>
          <a:bodyPr wrap="square" rtlCol="0">
            <a:spAutoFit/>
          </a:bodyPr>
          <a:lstStyle/>
          <a:p>
            <a:endParaRPr lang="en-ZA" sz="2800" dirty="0">
              <a:solidFill>
                <a:srgbClr val="000000"/>
              </a:solidFill>
              <a:latin typeface="Arial" panose="020B0604020202020204" pitchFamily="34" charset="0"/>
            </a:endParaRPr>
          </a:p>
          <a:p>
            <a:r>
              <a:rPr lang="en-US" sz="2400" b="1" dirty="0">
                <a:solidFill>
                  <a:srgbClr val="000000"/>
                </a:solidFill>
              </a:rPr>
              <a:t>6. CRITICAL DEVELOPMENTS TO BE NOTED:</a:t>
            </a:r>
          </a:p>
          <a:p>
            <a:endParaRPr lang="en-ZA" sz="2400" dirty="0"/>
          </a:p>
          <a:p>
            <a:pPr marL="342900" indent="-342900">
              <a:buFont typeface="+mj-lt"/>
              <a:buAutoNum type="arabicPeriod"/>
            </a:pPr>
            <a:r>
              <a:rPr lang="en-US" dirty="0"/>
              <a:t>The Director-General of the DHET has since provided a clear direction with respect to stage 8, managing the implementation of the recommendations of the forensic investigation report. </a:t>
            </a:r>
          </a:p>
          <a:p>
            <a:pPr marL="342900" indent="-342900">
              <a:buFont typeface="+mj-lt"/>
              <a:buAutoNum type="arabicPeriod"/>
            </a:pPr>
            <a:endParaRPr lang="en-US" dirty="0"/>
          </a:p>
          <a:p>
            <a:pPr marL="342900" indent="-342900">
              <a:buFont typeface="+mj-lt"/>
              <a:buAutoNum type="arabicPeriod"/>
            </a:pPr>
            <a:r>
              <a:rPr lang="en-US" dirty="0"/>
              <a:t>The legal unit of the DHET is in the process of procuring the services of a panel of external legal expertise to oversee the process of determination of charges and appropriate sanction against all officials of the NSF materially implicated in the forensic investigation. </a:t>
            </a:r>
          </a:p>
          <a:p>
            <a:pPr marL="342900" indent="-342900">
              <a:buFont typeface="+mj-lt"/>
              <a:buAutoNum type="arabicPeriod"/>
            </a:pPr>
            <a:endParaRPr lang="en-US" dirty="0"/>
          </a:p>
          <a:p>
            <a:pPr marL="342900" indent="-342900">
              <a:buFont typeface="+mj-lt"/>
              <a:buAutoNum type="arabicPeriod"/>
            </a:pPr>
            <a:r>
              <a:rPr lang="en-US" dirty="0"/>
              <a:t>The NSF is showing signs of noticeable improvement in that the 2021/22 financial year Auditor General of South Africa (AGSA) audit report shows a positive movement away from the two successive disclaimers to a qualified report. </a:t>
            </a:r>
          </a:p>
          <a:p>
            <a:r>
              <a:rPr lang="en-US" sz="2400" b="1" dirty="0">
                <a:solidFill>
                  <a:srgbClr val="000000"/>
                </a:solidFill>
              </a:rPr>
              <a:t> </a:t>
            </a:r>
          </a:p>
          <a:p>
            <a:endParaRPr lang="en-US" dirty="0">
              <a:solidFill>
                <a:prstClr val="black"/>
              </a:solidFill>
            </a:endParaRPr>
          </a:p>
          <a:p>
            <a:pPr marL="342900" indent="-342900">
              <a:buFont typeface="+mj-lt"/>
              <a:buAutoNum type="arabicPeriod"/>
            </a:pPr>
            <a:endParaRPr lang="en-US" dirty="0">
              <a:solidFill>
                <a:prstClr val="black"/>
              </a:solidFill>
            </a:endParaRPr>
          </a:p>
          <a:p>
            <a:endParaRPr lang="en-US" sz="2400" b="1" dirty="0">
              <a:solidFill>
                <a:srgbClr val="000000"/>
              </a:solidFill>
            </a:endParaRPr>
          </a:p>
        </p:txBody>
      </p:sp>
    </p:spTree>
    <p:extLst>
      <p:ext uri="{BB962C8B-B14F-4D97-AF65-F5344CB8AC3E}">
        <p14:creationId xmlns:p14="http://schemas.microsoft.com/office/powerpoint/2010/main" val="168756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4F1D38-BE53-49BD-BAB2-1C910B4B5ECF}"/>
              </a:ext>
            </a:extLst>
          </p:cNvPr>
          <p:cNvSpPr>
            <a:spLocks noGrp="1"/>
          </p:cNvSpPr>
          <p:nvPr>
            <p:ph type="sldNum" sz="quarter" idx="4"/>
          </p:nvPr>
        </p:nvSpPr>
        <p:spPr/>
        <p:txBody>
          <a:bodyPr/>
          <a:lstStyle/>
          <a:p>
            <a:fld id="{D0187014-A058-7742-9C1E-B2A7F306F8B0}" type="slidenum">
              <a:rPr lang="en-US" smtClean="0"/>
              <a:pPr/>
              <a:t>14</a:t>
            </a:fld>
            <a:endParaRPr lang="en-US" dirty="0"/>
          </a:p>
        </p:txBody>
      </p:sp>
      <p:sp>
        <p:nvSpPr>
          <p:cNvPr id="2" name="Title 1">
            <a:extLst>
              <a:ext uri="{FF2B5EF4-FFF2-40B4-BE49-F238E27FC236}">
                <a16:creationId xmlns:a16="http://schemas.microsoft.com/office/drawing/2014/main" id="{AED45B05-FCC8-4FB7-8B58-2E5050543AE5}"/>
              </a:ext>
            </a:extLst>
          </p:cNvPr>
          <p:cNvSpPr>
            <a:spLocks noGrp="1"/>
          </p:cNvSpPr>
          <p:nvPr>
            <p:ph type="title" idx="4294967295"/>
          </p:nvPr>
        </p:nvSpPr>
        <p:spPr>
          <a:xfrm>
            <a:off x="448568" y="1779372"/>
            <a:ext cx="6413309" cy="431107"/>
          </a:xfrm>
        </p:spPr>
        <p:txBody>
          <a:bodyPr>
            <a:normAutofit/>
          </a:bodyPr>
          <a:lstStyle/>
          <a:p>
            <a:r>
              <a:rPr lang="en-US" sz="2100" b="1" dirty="0"/>
              <a:t>Financial year 2021/22 results </a:t>
            </a:r>
          </a:p>
        </p:txBody>
      </p:sp>
      <p:sp>
        <p:nvSpPr>
          <p:cNvPr id="3" name="Content Placeholder 2">
            <a:extLst>
              <a:ext uri="{FF2B5EF4-FFF2-40B4-BE49-F238E27FC236}">
                <a16:creationId xmlns:a16="http://schemas.microsoft.com/office/drawing/2014/main" id="{9D59C83E-6F05-4B1D-96E0-64C5517F2FF3}"/>
              </a:ext>
            </a:extLst>
          </p:cNvPr>
          <p:cNvSpPr>
            <a:spLocks noGrp="1"/>
          </p:cNvSpPr>
          <p:nvPr>
            <p:ph idx="4294967295"/>
          </p:nvPr>
        </p:nvSpPr>
        <p:spPr>
          <a:xfrm>
            <a:off x="6132715" y="2697771"/>
            <a:ext cx="2562717" cy="2273602"/>
          </a:xfrm>
          <a:solidFill>
            <a:schemeClr val="bg2"/>
          </a:solidFill>
        </p:spPr>
        <p:txBody>
          <a:bodyPr>
            <a:normAutofit/>
          </a:bodyPr>
          <a:lstStyle/>
          <a:p>
            <a:pPr marL="66675" lvl="1" indent="0">
              <a:buNone/>
            </a:pPr>
            <a:r>
              <a:rPr lang="en-US" sz="1350" dirty="0"/>
              <a:t>The Management Report of the NSF for the 2021/22 Audit was presented by the AGSA to the DG and NSF Audit Committee on 28 and 29 July 2022, respectively.</a:t>
            </a:r>
          </a:p>
          <a:p>
            <a:pPr marL="66675" lvl="1" indent="0">
              <a:buNone/>
            </a:pPr>
            <a:endParaRPr lang="en-US" sz="1350" dirty="0"/>
          </a:p>
          <a:p>
            <a:pPr marL="66675" lvl="1" indent="0">
              <a:buNone/>
            </a:pPr>
            <a:r>
              <a:rPr lang="en-US" sz="1350" dirty="0"/>
              <a:t>The revised AAP will address MR outstanding findings</a:t>
            </a:r>
          </a:p>
          <a:p>
            <a:pPr marL="66675" lvl="1" indent="0">
              <a:buNone/>
            </a:pPr>
            <a:endParaRPr lang="en-US" sz="1350" dirty="0">
              <a:ea typeface="Calibri" panose="020F0502020204030204" pitchFamily="34" charset="0"/>
            </a:endParaRPr>
          </a:p>
          <a:p>
            <a:pPr marL="66675" lvl="1" indent="0">
              <a:buNone/>
            </a:pPr>
            <a:endParaRPr lang="en-US" sz="1500" dirty="0">
              <a:ea typeface="Calibri" panose="020F0502020204030204" pitchFamily="34" charset="0"/>
            </a:endParaRPr>
          </a:p>
        </p:txBody>
      </p:sp>
      <p:pic>
        <p:nvPicPr>
          <p:cNvPr id="7" name="Picture 6">
            <a:extLst>
              <a:ext uri="{FF2B5EF4-FFF2-40B4-BE49-F238E27FC236}">
                <a16:creationId xmlns:a16="http://schemas.microsoft.com/office/drawing/2014/main" id="{6D32207B-7BEC-F682-AF9A-F4C349208997}"/>
              </a:ext>
            </a:extLst>
          </p:cNvPr>
          <p:cNvPicPr>
            <a:picLocks noChangeAspect="1"/>
          </p:cNvPicPr>
          <p:nvPr/>
        </p:nvPicPr>
        <p:blipFill rotWithShape="1">
          <a:blip r:embed="rId3"/>
          <a:srcRect l="12744" t="22036" r="30729" b="7850"/>
          <a:stretch/>
        </p:blipFill>
        <p:spPr>
          <a:xfrm>
            <a:off x="448568" y="2093436"/>
            <a:ext cx="5423838" cy="3784168"/>
          </a:xfrm>
          <a:prstGeom prst="rect">
            <a:avLst/>
          </a:prstGeom>
        </p:spPr>
      </p:pic>
    </p:spTree>
    <p:extLst>
      <p:ext uri="{BB962C8B-B14F-4D97-AF65-F5344CB8AC3E}">
        <p14:creationId xmlns:p14="http://schemas.microsoft.com/office/powerpoint/2010/main" val="116568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914401"/>
            <a:ext cx="7772400" cy="2819400"/>
          </a:xfrm>
        </p:spPr>
        <p:txBody>
          <a:bodyPr>
            <a:normAutofit fontScale="90000"/>
          </a:bodyPr>
          <a:lstStyle/>
          <a:p>
            <a:pPr algn="l"/>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2000" b="1" cap="all" dirty="0">
                <a:solidFill>
                  <a:prstClr val="black">
                    <a:lumMod val="50000"/>
                  </a:prstClr>
                </a:solidFill>
                <a:latin typeface="Calibri" panose="020F0502020204030204" pitchFamily="34" charset="0"/>
                <a:cs typeface="Calibri" panose="020F0502020204030204" pitchFamily="34" charset="0"/>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4862870"/>
          </a:xfrm>
          <a:prstGeom prst="rect">
            <a:avLst/>
          </a:prstGeom>
          <a:noFill/>
        </p:spPr>
        <p:txBody>
          <a:bodyPr wrap="square" rtlCol="0">
            <a:spAutoFit/>
          </a:bodyPr>
          <a:lstStyle/>
          <a:p>
            <a:endParaRPr lang="en-ZA" sz="2800" dirty="0">
              <a:solidFill>
                <a:srgbClr val="000000"/>
              </a:solidFill>
              <a:latin typeface="Arial" panose="020B0604020202020204" pitchFamily="34" charset="0"/>
            </a:endParaRPr>
          </a:p>
          <a:p>
            <a:r>
              <a:rPr lang="en-US" sz="2400" b="1" dirty="0">
                <a:solidFill>
                  <a:srgbClr val="000000"/>
                </a:solidFill>
              </a:rPr>
              <a:t>6. CRITICAL DEVELOPMENTS TO BE NOTED continued…..</a:t>
            </a:r>
          </a:p>
          <a:p>
            <a:endParaRPr lang="en-ZA" dirty="0"/>
          </a:p>
          <a:p>
            <a:pPr marL="342900" indent="-342900">
              <a:buFont typeface="+mj-lt"/>
              <a:buAutoNum type="arabicPeriod" startAt="4"/>
            </a:pPr>
            <a:r>
              <a:rPr lang="en-US" dirty="0"/>
              <a:t>The NSF is in the process of developing a new Audit Action Plan (AAP) which will address the current and other lingering findings by the Auditor General as pointed out in the NSF management report. </a:t>
            </a:r>
          </a:p>
          <a:p>
            <a:pPr marL="342900" indent="-342900">
              <a:buFont typeface="+mj-lt"/>
              <a:buAutoNum type="arabicPeriod" startAt="4"/>
            </a:pPr>
            <a:endParaRPr lang="en-US" dirty="0"/>
          </a:p>
          <a:p>
            <a:pPr marL="342900" indent="-342900">
              <a:buFont typeface="+mj-lt"/>
              <a:buAutoNum type="arabicPeriod" startAt="4"/>
            </a:pPr>
            <a:r>
              <a:rPr lang="en-US" dirty="0"/>
              <a:t>The Ministerial Task Team appointed by the Minister to review the business model of the NSF in July 2021 completed its work and presented its recommendations to the Minister on the 30 June 2022. </a:t>
            </a:r>
          </a:p>
          <a:p>
            <a:pPr marL="342900" indent="-342900">
              <a:buFont typeface="+mj-lt"/>
              <a:buAutoNum type="arabicPeriod" startAt="4"/>
            </a:pPr>
            <a:endParaRPr lang="en-US" dirty="0"/>
          </a:p>
          <a:p>
            <a:pPr marL="342900" indent="-342900">
              <a:buFont typeface="+mj-lt"/>
              <a:buAutoNum type="arabicPeriod" startAt="4"/>
            </a:pPr>
            <a:r>
              <a:rPr lang="en-US" dirty="0"/>
              <a:t>The implementation of the recommendations are scheduled to be contextualized and implemented from 01 July 2022 to 30 June 2023. </a:t>
            </a:r>
          </a:p>
          <a:p>
            <a:endParaRPr lang="en-US" dirty="0">
              <a:solidFill>
                <a:prstClr val="black"/>
              </a:solidFill>
            </a:endParaRPr>
          </a:p>
          <a:p>
            <a:pPr marL="342900" indent="-342900">
              <a:buFont typeface="+mj-lt"/>
              <a:buAutoNum type="arabicPeriod"/>
            </a:pPr>
            <a:endParaRPr lang="en-US" dirty="0">
              <a:solidFill>
                <a:prstClr val="black"/>
              </a:solidFill>
            </a:endParaRPr>
          </a:p>
          <a:p>
            <a:endParaRPr lang="en-US" sz="2400" b="1" dirty="0">
              <a:solidFill>
                <a:srgbClr val="000000"/>
              </a:solidFill>
            </a:endParaRPr>
          </a:p>
        </p:txBody>
      </p:sp>
    </p:spTree>
    <p:extLst>
      <p:ext uri="{BB962C8B-B14F-4D97-AF65-F5344CB8AC3E}">
        <p14:creationId xmlns:p14="http://schemas.microsoft.com/office/powerpoint/2010/main" val="31475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762001"/>
            <a:ext cx="7772400" cy="4038600"/>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r>
              <a:rPr lang="en-US" b="1" cap="all" dirty="0">
                <a:solidFill>
                  <a:prstClr val="black">
                    <a:lumMod val="50000"/>
                  </a:prstClr>
                </a:solidFill>
                <a:latin typeface="Century Gothic"/>
              </a:rPr>
              <a:t>thank you</a:t>
            </a: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Tree>
    <p:extLst>
      <p:ext uri="{BB962C8B-B14F-4D97-AF65-F5344CB8AC3E}">
        <p14:creationId xmlns:p14="http://schemas.microsoft.com/office/powerpoint/2010/main" val="333115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2400657"/>
          </a:xfrm>
          <a:prstGeom prst="rect">
            <a:avLst/>
          </a:prstGeom>
          <a:noFill/>
        </p:spPr>
        <p:txBody>
          <a:bodyPr wrap="square" rtlCol="0">
            <a:spAutoFit/>
          </a:bodyPr>
          <a:lstStyle/>
          <a:p>
            <a:endParaRPr lang="en-ZA" dirty="0"/>
          </a:p>
          <a:p>
            <a:pPr algn="ctr"/>
            <a:r>
              <a:rPr lang="en-ZA" sz="2400" b="1" dirty="0"/>
              <a:t>1. PURPOSE </a:t>
            </a:r>
            <a:endParaRPr lang="en-ZA" sz="2400" dirty="0"/>
          </a:p>
          <a:p>
            <a:endParaRPr lang="en-US" dirty="0"/>
          </a:p>
          <a:p>
            <a:endParaRPr lang="en-US" dirty="0"/>
          </a:p>
          <a:p>
            <a:r>
              <a:rPr lang="en-US" sz="2400" dirty="0"/>
              <a:t>To provide the SCOPA with progress update since the forensic investigation service provider NEXUS FORENSIC completed its assignment on 17 March 2022. </a:t>
            </a:r>
            <a:endParaRPr lang="en-ZA" sz="2400" b="1" dirty="0"/>
          </a:p>
        </p:txBody>
      </p:sp>
    </p:spTree>
    <p:extLst>
      <p:ext uri="{BB962C8B-B14F-4D97-AF65-F5344CB8AC3E}">
        <p14:creationId xmlns:p14="http://schemas.microsoft.com/office/powerpoint/2010/main" val="418602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304800" y="-304800"/>
            <a:ext cx="7772400" cy="5539978"/>
          </a:xfrm>
          <a:prstGeom prst="rect">
            <a:avLst/>
          </a:prstGeom>
          <a:noFill/>
        </p:spPr>
        <p:txBody>
          <a:bodyPr wrap="square" rtlCol="0">
            <a:spAutoFit/>
          </a:bodyPr>
          <a:lstStyle/>
          <a:p>
            <a:endParaRPr lang="en-ZA" dirty="0"/>
          </a:p>
          <a:p>
            <a:pPr algn="ctr"/>
            <a:r>
              <a:rPr lang="en-ZA" dirty="0"/>
              <a:t> </a:t>
            </a:r>
            <a:r>
              <a:rPr lang="en-ZA" sz="2400" b="1" dirty="0"/>
              <a:t>2.</a:t>
            </a:r>
            <a:r>
              <a:rPr lang="en-ZA" dirty="0"/>
              <a:t> </a:t>
            </a:r>
            <a:r>
              <a:rPr lang="en-ZA" sz="2400" b="1" dirty="0"/>
              <a:t>BACKGROUND</a:t>
            </a:r>
          </a:p>
          <a:p>
            <a:pPr algn="ctr"/>
            <a:r>
              <a:rPr lang="en-ZA" sz="2400" b="1" dirty="0"/>
              <a:t> </a:t>
            </a:r>
            <a:endParaRPr lang="en-ZA" sz="2400" dirty="0"/>
          </a:p>
          <a:p>
            <a:pPr marL="342900" indent="-342900">
              <a:buAutoNum type="arabicPeriod"/>
            </a:pPr>
            <a:r>
              <a:rPr lang="en-US" dirty="0"/>
              <a:t>On 25 August 2021 the Minister had briefed the Standing Committee on Public Accounts (SCOPA) on the consequence management processes (corrective actions) he took regarding the allegations of malfeasance at the National Skills Fund (NSF). </a:t>
            </a:r>
          </a:p>
          <a:p>
            <a:pPr marL="342900" indent="-342900">
              <a:buAutoNum type="arabicPeriod"/>
            </a:pPr>
            <a:endParaRPr lang="en-US" dirty="0"/>
          </a:p>
          <a:p>
            <a:pPr marL="342900" indent="-342900">
              <a:buAutoNum type="arabicPeriod"/>
            </a:pPr>
            <a:r>
              <a:rPr lang="en-US" dirty="0"/>
              <a:t>At that time, the Accounting Authority was the Director General of the Department of Higher Education and Training (DHET), Mr GF Qonde and the Chief Executive Officer was Mr M Macikama. </a:t>
            </a:r>
          </a:p>
          <a:p>
            <a:pPr marL="342900" indent="-342900">
              <a:buAutoNum type="arabicPeriod"/>
            </a:pPr>
            <a:endParaRPr lang="en-US" dirty="0"/>
          </a:p>
          <a:p>
            <a:pPr marL="342900" indent="-342900">
              <a:buAutoNum type="arabicPeriod"/>
            </a:pPr>
            <a:r>
              <a:rPr lang="en-US" dirty="0"/>
              <a:t>Dr Nkosinathi Sishi is the new Director-General of the DHET and the Accounting Authority of the NSF. </a:t>
            </a:r>
          </a:p>
          <a:p>
            <a:pPr marL="342900" indent="-342900">
              <a:buAutoNum type="arabicPeriod"/>
            </a:pPr>
            <a:endParaRPr lang="en-US" dirty="0"/>
          </a:p>
          <a:p>
            <a:pPr marL="342900" indent="-342900">
              <a:buAutoNum type="arabicPeriod"/>
            </a:pPr>
            <a:r>
              <a:rPr lang="en-US" dirty="0"/>
              <a:t>Mr M Macikama after being under precautionary suspension since 01 August 2021, resigned from the NSF on 30 June 2022. Mr DK Mabusela is still acting as the Chief Executive Officer of the NSF since 12 August 2021. </a:t>
            </a:r>
          </a:p>
          <a:p>
            <a:endParaRPr lang="en-ZA" dirty="0"/>
          </a:p>
        </p:txBody>
      </p:sp>
    </p:spTree>
    <p:extLst>
      <p:ext uri="{BB962C8B-B14F-4D97-AF65-F5344CB8AC3E}">
        <p14:creationId xmlns:p14="http://schemas.microsoft.com/office/powerpoint/2010/main" val="377485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6278642"/>
          </a:xfrm>
          <a:prstGeom prst="rect">
            <a:avLst/>
          </a:prstGeom>
          <a:noFill/>
        </p:spPr>
        <p:txBody>
          <a:bodyPr wrap="square" rtlCol="0">
            <a:spAutoFit/>
          </a:bodyPr>
          <a:lstStyle/>
          <a:p>
            <a:pPr algn="ctr"/>
            <a:r>
              <a:rPr lang="en-ZA" sz="2400" b="1" dirty="0">
                <a:solidFill>
                  <a:prstClr val="black"/>
                </a:solidFill>
              </a:rPr>
              <a:t>2. BACKGROUND….continued </a:t>
            </a:r>
            <a:endParaRPr lang="en-ZA" sz="2400" dirty="0">
              <a:solidFill>
                <a:prstClr val="black"/>
              </a:solidFill>
            </a:endParaRPr>
          </a:p>
          <a:p>
            <a:endParaRPr lang="en-US" dirty="0">
              <a:solidFill>
                <a:prstClr val="black"/>
              </a:solidFill>
            </a:endParaRPr>
          </a:p>
          <a:p>
            <a:pPr marL="342900" indent="-342900">
              <a:buFont typeface="+mj-lt"/>
              <a:buAutoNum type="arabicPeriod" startAt="5"/>
            </a:pPr>
            <a:r>
              <a:rPr lang="en-US" dirty="0"/>
              <a:t>The Minister appointed NEXUS Forensic Services on 18 August 2021 to investigate the allegations of malfeasance at the NSF. </a:t>
            </a:r>
          </a:p>
          <a:p>
            <a:pPr marL="342900" indent="-342900">
              <a:buFont typeface="+mj-lt"/>
              <a:buAutoNum type="arabicPeriod" startAt="5"/>
            </a:pPr>
            <a:endParaRPr lang="en-US" dirty="0"/>
          </a:p>
          <a:p>
            <a:pPr marL="342900" indent="-342900">
              <a:buFont typeface="+mj-lt"/>
              <a:buAutoNum type="arabicPeriod" startAt="5"/>
            </a:pPr>
            <a:r>
              <a:rPr lang="en-US" dirty="0"/>
              <a:t>Ten projects were identified/chosen to be investigated.</a:t>
            </a:r>
          </a:p>
          <a:p>
            <a:pPr marL="342900" indent="-342900">
              <a:buFont typeface="+mj-lt"/>
              <a:buAutoNum type="arabicPeriod" startAt="5"/>
            </a:pPr>
            <a:endParaRPr lang="en-US" dirty="0"/>
          </a:p>
          <a:p>
            <a:pPr marL="342900" indent="-342900">
              <a:buFont typeface="+mj-lt"/>
              <a:buAutoNum type="arabicPeriod" startAt="5"/>
            </a:pPr>
            <a:r>
              <a:rPr lang="en-US" dirty="0"/>
              <a:t>The criteria used to choose these projects was based on whether these were for infrastructure or teaching and learning. </a:t>
            </a:r>
          </a:p>
          <a:p>
            <a:pPr marL="342900" indent="-342900">
              <a:buFont typeface="+mj-lt"/>
              <a:buAutoNum type="arabicPeriod" startAt="5"/>
            </a:pPr>
            <a:endParaRPr lang="en-US" dirty="0"/>
          </a:p>
          <a:p>
            <a:pPr marL="342900" indent="-342900">
              <a:buFont typeface="+mj-lt"/>
              <a:buAutoNum type="arabicPeriod" startAt="5"/>
            </a:pPr>
            <a:r>
              <a:rPr lang="en-US" dirty="0"/>
              <a:t>Three of these projects were for infrastructure, whilst the rest were for teaching and learning/internships/learnerships. </a:t>
            </a:r>
          </a:p>
          <a:p>
            <a:pPr marL="342900" indent="-342900">
              <a:buFont typeface="+mj-lt"/>
              <a:buAutoNum type="arabicPeriod" startAt="5"/>
            </a:pPr>
            <a:endParaRPr lang="en-US" dirty="0"/>
          </a:p>
          <a:p>
            <a:pPr marL="342900" indent="-342900">
              <a:buFont typeface="+mj-lt"/>
              <a:buAutoNum type="arabicPeriod" startAt="5"/>
            </a:pPr>
            <a:r>
              <a:rPr lang="en-US" dirty="0"/>
              <a:t>These companies were spread across five Provinces as follows:</a:t>
            </a:r>
          </a:p>
          <a:p>
            <a:endParaRPr lang="en-ZA" dirty="0"/>
          </a:p>
          <a:p>
            <a:pPr marL="285750" indent="-285750">
              <a:buFont typeface="Wingdings" panose="05000000000000000000" pitchFamily="2" charset="2"/>
              <a:buChar char="Ø"/>
            </a:pPr>
            <a:r>
              <a:rPr lang="en-ZA" dirty="0"/>
              <a:t> KwaZulu Natal (2); Eastern Cape (1); Western Cape (1); Limpopo (2); Gauteng (4)</a:t>
            </a:r>
          </a:p>
          <a:p>
            <a:endParaRPr lang="en-US" dirty="0"/>
          </a:p>
          <a:p>
            <a:pPr marL="342900" indent="-342900">
              <a:buFont typeface="+mj-lt"/>
              <a:buAutoNum type="arabicPeriod"/>
            </a:pPr>
            <a:endParaRPr lang="en-US" dirty="0"/>
          </a:p>
          <a:p>
            <a:endParaRPr lang="en-ZA" dirty="0">
              <a:solidFill>
                <a:prstClr val="black"/>
              </a:solidFill>
            </a:endParaRPr>
          </a:p>
          <a:p>
            <a:pPr marL="342900" indent="-342900">
              <a:buFont typeface="+mj-lt"/>
              <a:buAutoNum type="arabicPeriod"/>
            </a:pPr>
            <a:endParaRPr lang="en-US" dirty="0"/>
          </a:p>
          <a:p>
            <a:endParaRPr lang="en-US" dirty="0">
              <a:solidFill>
                <a:prstClr val="black"/>
              </a:solidFill>
            </a:endParaRPr>
          </a:p>
        </p:txBody>
      </p:sp>
    </p:spTree>
    <p:extLst>
      <p:ext uri="{BB962C8B-B14F-4D97-AF65-F5344CB8AC3E}">
        <p14:creationId xmlns:p14="http://schemas.microsoft.com/office/powerpoint/2010/main" val="292235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5724644"/>
          </a:xfrm>
          <a:prstGeom prst="rect">
            <a:avLst/>
          </a:prstGeom>
          <a:noFill/>
        </p:spPr>
        <p:txBody>
          <a:bodyPr wrap="square" rtlCol="0">
            <a:spAutoFit/>
          </a:bodyPr>
          <a:lstStyle/>
          <a:p>
            <a:pPr algn="ctr"/>
            <a:r>
              <a:rPr lang="en-ZA" sz="2400" b="1" dirty="0">
                <a:solidFill>
                  <a:prstClr val="black"/>
                </a:solidFill>
              </a:rPr>
              <a:t>2. BACKGROUND….last </a:t>
            </a:r>
            <a:endParaRPr lang="en-ZA" sz="2400" dirty="0">
              <a:solidFill>
                <a:prstClr val="black"/>
              </a:solidFill>
            </a:endParaRPr>
          </a:p>
          <a:p>
            <a:endParaRPr lang="en-ZA" dirty="0">
              <a:solidFill>
                <a:prstClr val="black"/>
              </a:solidFill>
            </a:endParaRPr>
          </a:p>
          <a:p>
            <a:pPr marL="342900" indent="-342900">
              <a:buFont typeface="+mj-lt"/>
              <a:buAutoNum type="arabicPeriod" startAt="10"/>
            </a:pPr>
            <a:r>
              <a:rPr lang="en-US" dirty="0">
                <a:solidFill>
                  <a:prstClr val="black"/>
                </a:solidFill>
              </a:rPr>
              <a:t>Parallel to the forensic investigation, the Minister also appointed a Ministerial Task Team on 01 September 2021 which got a mandate to review the business model of the NSF with the view of introducing and implementing a new long term transformational business model for the NSF.</a:t>
            </a:r>
          </a:p>
          <a:p>
            <a:pPr marL="342900" indent="-342900">
              <a:buFont typeface="+mj-lt"/>
              <a:buAutoNum type="arabicPeriod" startAt="10"/>
            </a:pPr>
            <a:endParaRPr lang="en-US" dirty="0">
              <a:solidFill>
                <a:prstClr val="black"/>
              </a:solidFill>
            </a:endParaRPr>
          </a:p>
          <a:p>
            <a:pPr algn="ctr"/>
            <a:r>
              <a:rPr lang="en-ZA" sz="2400" b="1" dirty="0">
                <a:solidFill>
                  <a:prstClr val="black"/>
                </a:solidFill>
              </a:rPr>
              <a:t>3. PROGRESS THUS FAR</a:t>
            </a:r>
          </a:p>
          <a:p>
            <a:pPr algn="ctr"/>
            <a:endParaRPr lang="en-ZA" sz="2400" b="1" dirty="0">
              <a:solidFill>
                <a:prstClr val="black"/>
              </a:solidFill>
            </a:endParaRPr>
          </a:p>
          <a:p>
            <a:pPr marL="342900" indent="-342900">
              <a:buFont typeface="+mj-lt"/>
              <a:buAutoNum type="arabicPeriod" startAt="11"/>
            </a:pPr>
            <a:r>
              <a:rPr lang="en-US" dirty="0"/>
              <a:t>Nexus Forensic Services took eight months to complete the investigation and a final report was presented to the Minister on the 17 March 2022. </a:t>
            </a:r>
          </a:p>
          <a:p>
            <a:pPr marL="342900" indent="-342900">
              <a:buFont typeface="+mj-lt"/>
              <a:buAutoNum type="arabicPeriod" startAt="11"/>
            </a:pPr>
            <a:endParaRPr lang="en-US" dirty="0"/>
          </a:p>
          <a:p>
            <a:pPr marL="342900" indent="-342900">
              <a:buFont typeface="+mj-lt"/>
              <a:buAutoNum type="arabicPeriod" startAt="11"/>
            </a:pPr>
            <a:r>
              <a:rPr lang="en-US" dirty="0"/>
              <a:t>The Minister, after studying the report, handed it over to the Director-General of the DHET for a final determination and an action plan (consequence management) to address the findings in the report. </a:t>
            </a:r>
          </a:p>
          <a:p>
            <a:pPr marL="342900" indent="-342900">
              <a:buFont typeface="+mj-lt"/>
              <a:buAutoNum type="arabicPeriod" startAt="11"/>
            </a:pPr>
            <a:endParaRPr lang="en-US" dirty="0"/>
          </a:p>
          <a:p>
            <a:pPr marL="342900" indent="-342900">
              <a:buFont typeface="+mj-lt"/>
              <a:buAutoNum type="arabicPeriod" startAt="11"/>
            </a:pPr>
            <a:r>
              <a:rPr lang="en-US" dirty="0"/>
              <a:t>Based on the Minister’s management plan below which was presented to SCOPA on 25 August 2021, the management process is on course: </a:t>
            </a:r>
          </a:p>
          <a:p>
            <a:endParaRPr lang="en-ZA" sz="2400" dirty="0">
              <a:solidFill>
                <a:prstClr val="black"/>
              </a:solidFill>
            </a:endParaRPr>
          </a:p>
        </p:txBody>
      </p:sp>
    </p:spTree>
    <p:extLst>
      <p:ext uri="{BB962C8B-B14F-4D97-AF65-F5344CB8AC3E}">
        <p14:creationId xmlns:p14="http://schemas.microsoft.com/office/powerpoint/2010/main" val="69059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1642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738664"/>
          </a:xfrm>
          <a:prstGeom prst="rect">
            <a:avLst/>
          </a:prstGeom>
          <a:noFill/>
        </p:spPr>
        <p:txBody>
          <a:bodyPr wrap="square" rtlCol="0">
            <a:spAutoFit/>
          </a:bodyPr>
          <a:lstStyle/>
          <a:p>
            <a:pPr algn="ctr"/>
            <a:endParaRPr lang="en-US" dirty="0">
              <a:solidFill>
                <a:prstClr val="black"/>
              </a:solidFill>
            </a:endParaRPr>
          </a:p>
          <a:p>
            <a:endParaRPr lang="en-ZA" sz="2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28155544"/>
              </p:ext>
            </p:extLst>
          </p:nvPr>
        </p:nvGraphicFramePr>
        <p:xfrm>
          <a:off x="0" y="-28575"/>
          <a:ext cx="9144000" cy="6863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r>
                        <a:rPr lang="en-ZA" dirty="0"/>
                        <a:t>OBJECTIVE</a:t>
                      </a:r>
                    </a:p>
                  </a:txBody>
                  <a:tcPr/>
                </a:tc>
                <a:tc>
                  <a:txBody>
                    <a:bodyPr/>
                    <a:lstStyle/>
                    <a:p>
                      <a:r>
                        <a:rPr lang="en-ZA" dirty="0"/>
                        <a:t>ACTIVITY</a:t>
                      </a:r>
                    </a:p>
                  </a:txBody>
                  <a:tcPr/>
                </a:tc>
                <a:tc>
                  <a:txBody>
                    <a:bodyPr/>
                    <a:lstStyle/>
                    <a:p>
                      <a:r>
                        <a:rPr lang="en-ZA" dirty="0"/>
                        <a:t>OUTCOME</a:t>
                      </a:r>
                    </a:p>
                  </a:txBody>
                  <a:tcPr/>
                </a:tc>
                <a:tc>
                  <a:txBody>
                    <a:bodyPr/>
                    <a:lstStyle/>
                    <a:p>
                      <a:r>
                        <a:rPr lang="en-ZA" dirty="0"/>
                        <a:t>TIMELINE</a:t>
                      </a:r>
                    </a:p>
                  </a:txBody>
                  <a:tcPr/>
                </a:tc>
                <a:tc>
                  <a:txBody>
                    <a:bodyPr/>
                    <a:lstStyle/>
                    <a:p>
                      <a:r>
                        <a:rPr lang="en-ZA" dirty="0"/>
                        <a:t>PROGRESS</a:t>
                      </a:r>
                    </a:p>
                  </a:txBody>
                  <a:tcPr/>
                </a:tc>
                <a:extLst>
                  <a:ext uri="{0D108BD9-81ED-4DB2-BD59-A6C34878D82A}">
                    <a16:rowId xmlns:a16="http://schemas.microsoft.com/office/drawing/2014/main" val="10000"/>
                  </a:ext>
                </a:extLst>
              </a:tr>
              <a:tr h="370840">
                <a:tc>
                  <a:txBody>
                    <a:bodyPr/>
                    <a:lstStyle/>
                    <a:p>
                      <a:r>
                        <a:rPr lang="en-US" dirty="0"/>
                        <a:t>1. Nexus Forensic Services Ministerial briefing.</a:t>
                      </a:r>
                    </a:p>
                    <a:p>
                      <a:r>
                        <a:rPr lang="en-US" dirty="0"/>
                        <a:t>Minister expected to brief</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Determination and presentation of the scope of work to Nexus Forensic Services.</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Minister expected to brief Nexus of the scope of work for the forensic investigation in the NSF.</a:t>
                      </a:r>
                    </a:p>
                    <a:p>
                      <a:endParaRPr lang="en-ZA" dirty="0"/>
                    </a:p>
                  </a:txBody>
                  <a:tcPr/>
                </a:tc>
                <a:tc>
                  <a:txBody>
                    <a:bodyPr/>
                    <a:lstStyle/>
                    <a:p>
                      <a:r>
                        <a:rPr lang="en-US" dirty="0"/>
                        <a:t>31 August 2021 </a:t>
                      </a:r>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 Information gathering, analysis and interviews. 	</a:t>
                      </a:r>
                    </a:p>
                    <a:p>
                      <a:endParaRPr lang="en-ZA" dirty="0"/>
                    </a:p>
                  </a:txBody>
                  <a:tcPr/>
                </a:tc>
                <a:tc>
                  <a:txBody>
                    <a:bodyPr/>
                    <a:lstStyle/>
                    <a:p>
                      <a:r>
                        <a:rPr lang="en-US" sz="1800" b="0" i="0" u="none" strike="noStrike" kern="1200" baseline="0" dirty="0">
                          <a:solidFill>
                            <a:schemeClr val="dk1"/>
                          </a:solidFill>
                          <a:latin typeface="+mn-lt"/>
                          <a:ea typeface="+mn-ea"/>
                          <a:cs typeface="+mn-cs"/>
                        </a:rPr>
                        <a:t>Nexus Forensic to collect and analyze all relevant information on the sampled projects.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Interview NSF officials and Skills Development Providers related to these projects 	</a:t>
                      </a:r>
                    </a:p>
                    <a:p>
                      <a:r>
                        <a:rPr lang="en-US" sz="1800" b="0" i="0" u="none" strike="noStrike" kern="1200" baseline="0" dirty="0">
                          <a:solidFill>
                            <a:schemeClr val="dk1"/>
                          </a:solidFill>
                          <a:latin typeface="+mn-lt"/>
                          <a:ea typeface="+mn-ea"/>
                          <a:cs typeface="+mn-cs"/>
                        </a:rPr>
                        <a:t> 	</a:t>
                      </a:r>
                    </a:p>
                    <a:p>
                      <a:endParaRPr lang="en-ZA" dirty="0"/>
                    </a:p>
                  </a:txBody>
                  <a:tcPr/>
                </a:tc>
                <a:tc>
                  <a:txBody>
                    <a:bodyPr/>
                    <a:lstStyle/>
                    <a:p>
                      <a:r>
                        <a:rPr lang="en-ZA" sz="1800" b="0" i="0" u="none" strike="noStrike" kern="1200" baseline="0" dirty="0">
                          <a:solidFill>
                            <a:schemeClr val="dk1"/>
                          </a:solidFill>
                          <a:latin typeface="+mn-lt"/>
                          <a:ea typeface="+mn-ea"/>
                          <a:cs typeface="+mn-cs"/>
                        </a:rPr>
                        <a:t>Requests for information issued. </a:t>
                      </a:r>
                    </a:p>
                    <a:p>
                      <a:r>
                        <a:rPr lang="en-ZA" sz="1800" b="0" i="0" u="none" strike="noStrike" kern="1200" baseline="0" dirty="0">
                          <a:solidFill>
                            <a:schemeClr val="dk1"/>
                          </a:solidFill>
                          <a:latin typeface="+mn-lt"/>
                          <a:ea typeface="+mn-ea"/>
                          <a:cs typeface="+mn-cs"/>
                        </a:rPr>
                        <a:t>List of interviewees drafted.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30 October 2021 	</a:t>
                      </a:r>
                    </a:p>
                    <a:p>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312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1642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738664"/>
          </a:xfrm>
          <a:prstGeom prst="rect">
            <a:avLst/>
          </a:prstGeom>
          <a:noFill/>
        </p:spPr>
        <p:txBody>
          <a:bodyPr wrap="square" rtlCol="0">
            <a:spAutoFit/>
          </a:bodyPr>
          <a:lstStyle/>
          <a:p>
            <a:pPr algn="ctr"/>
            <a:endParaRPr lang="en-US" dirty="0">
              <a:solidFill>
                <a:prstClr val="black"/>
              </a:solidFill>
            </a:endParaRPr>
          </a:p>
          <a:p>
            <a:endParaRPr lang="en-ZA" sz="2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79585711"/>
              </p:ext>
            </p:extLst>
          </p:nvPr>
        </p:nvGraphicFramePr>
        <p:xfrm>
          <a:off x="0" y="-28575"/>
          <a:ext cx="9144000" cy="6131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r>
                        <a:rPr lang="en-ZA" dirty="0"/>
                        <a:t>OBJECTIVE</a:t>
                      </a:r>
                    </a:p>
                  </a:txBody>
                  <a:tcPr/>
                </a:tc>
                <a:tc>
                  <a:txBody>
                    <a:bodyPr/>
                    <a:lstStyle/>
                    <a:p>
                      <a:r>
                        <a:rPr lang="en-ZA" dirty="0"/>
                        <a:t>ACTIVITY</a:t>
                      </a:r>
                    </a:p>
                  </a:txBody>
                  <a:tcPr/>
                </a:tc>
                <a:tc>
                  <a:txBody>
                    <a:bodyPr/>
                    <a:lstStyle/>
                    <a:p>
                      <a:r>
                        <a:rPr lang="en-ZA" dirty="0"/>
                        <a:t>OUTCOME</a:t>
                      </a:r>
                    </a:p>
                  </a:txBody>
                  <a:tcPr/>
                </a:tc>
                <a:tc>
                  <a:txBody>
                    <a:bodyPr/>
                    <a:lstStyle/>
                    <a:p>
                      <a:r>
                        <a:rPr lang="en-ZA" dirty="0"/>
                        <a:t>TIMELINE</a:t>
                      </a:r>
                    </a:p>
                  </a:txBody>
                  <a:tcPr/>
                </a:tc>
                <a:tc>
                  <a:txBody>
                    <a:bodyPr/>
                    <a:lstStyle/>
                    <a:p>
                      <a:r>
                        <a:rPr lang="en-ZA" dirty="0"/>
                        <a:t>PROGRESS</a:t>
                      </a:r>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3. Submission of initial report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Collate initial findings into a preliminary report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Initial progress report to be compiled by Nexus Forensic Services	</a:t>
                      </a:r>
                    </a:p>
                    <a:p>
                      <a:endParaRPr lang="en-ZA" dirty="0"/>
                    </a:p>
                  </a:txBody>
                  <a:tcPr/>
                </a:tc>
                <a:tc>
                  <a:txBody>
                    <a:bodyPr/>
                    <a:lstStyle/>
                    <a:p>
                      <a:r>
                        <a:rPr lang="en-ZA" sz="1800" b="0" i="0" u="none" strike="noStrike" kern="1200" baseline="0" dirty="0">
                          <a:solidFill>
                            <a:schemeClr val="dk1"/>
                          </a:solidFill>
                          <a:latin typeface="+mn-lt"/>
                          <a:ea typeface="+mn-ea"/>
                          <a:cs typeface="+mn-cs"/>
                        </a:rPr>
                        <a:t>15 November 2021 </a:t>
                      </a:r>
                      <a:r>
                        <a:rPr lang="en-ZA" sz="1800" b="1" i="0" u="none" strike="noStrike" kern="1200" baseline="0" dirty="0">
                          <a:solidFill>
                            <a:schemeClr val="dk1"/>
                          </a:solidFill>
                          <a:latin typeface="+mn-lt"/>
                          <a:ea typeface="+mn-ea"/>
                          <a:cs typeface="+mn-cs"/>
                        </a:rPr>
                        <a:t> </a:t>
                      </a:r>
                      <a:r>
                        <a:rPr lang="en-ZA" sz="1800" b="0" i="0" u="none" strike="noStrike" kern="1200" baseline="0" dirty="0">
                          <a:solidFill>
                            <a:schemeClr val="dk1"/>
                          </a:solidFill>
                          <a:latin typeface="+mn-lt"/>
                          <a:ea typeface="+mn-ea"/>
                          <a:cs typeface="+mn-cs"/>
                        </a:rPr>
                        <a:t>	</a:t>
                      </a:r>
                    </a:p>
                    <a:p>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4. In loco site inspections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Carry out in loco site inspection at all sites identifies for investigation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Nexus Forensic Services to visit all site identified for investigation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10 December 2021 	</a:t>
                      </a:r>
                    </a:p>
                    <a:p>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5. Final information collation, analysis and determination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Collate all information gathered into a FINAL report with findings and recommendations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Nexus Forensic Services to compile a final report with findings and recommendations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22 January 2022 	</a:t>
                      </a:r>
                    </a:p>
                    <a:p>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6664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1642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738664"/>
          </a:xfrm>
          <a:prstGeom prst="rect">
            <a:avLst/>
          </a:prstGeom>
          <a:noFill/>
        </p:spPr>
        <p:txBody>
          <a:bodyPr wrap="square" rtlCol="0">
            <a:spAutoFit/>
          </a:bodyPr>
          <a:lstStyle/>
          <a:p>
            <a:pPr algn="ctr"/>
            <a:endParaRPr lang="en-US" dirty="0">
              <a:solidFill>
                <a:prstClr val="black"/>
              </a:solidFill>
            </a:endParaRPr>
          </a:p>
          <a:p>
            <a:endParaRPr lang="en-ZA" sz="2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859784"/>
              </p:ext>
            </p:extLst>
          </p:nvPr>
        </p:nvGraphicFramePr>
        <p:xfrm>
          <a:off x="0" y="-66040"/>
          <a:ext cx="9144000" cy="716801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09436">
                <a:tc>
                  <a:txBody>
                    <a:bodyPr/>
                    <a:lstStyle/>
                    <a:p>
                      <a:r>
                        <a:rPr lang="en-ZA" dirty="0"/>
                        <a:t>OBJECTIVE</a:t>
                      </a:r>
                    </a:p>
                  </a:txBody>
                  <a:tcPr/>
                </a:tc>
                <a:tc>
                  <a:txBody>
                    <a:bodyPr/>
                    <a:lstStyle/>
                    <a:p>
                      <a:r>
                        <a:rPr lang="en-ZA" dirty="0"/>
                        <a:t>ACTIVITY</a:t>
                      </a:r>
                    </a:p>
                  </a:txBody>
                  <a:tcPr/>
                </a:tc>
                <a:tc>
                  <a:txBody>
                    <a:bodyPr/>
                    <a:lstStyle/>
                    <a:p>
                      <a:r>
                        <a:rPr lang="en-ZA" dirty="0"/>
                        <a:t>OUTCOME</a:t>
                      </a:r>
                    </a:p>
                  </a:txBody>
                  <a:tcPr/>
                </a:tc>
                <a:tc>
                  <a:txBody>
                    <a:bodyPr/>
                    <a:lstStyle/>
                    <a:p>
                      <a:r>
                        <a:rPr lang="en-ZA" dirty="0"/>
                        <a:t>TIMELINE</a:t>
                      </a:r>
                    </a:p>
                  </a:txBody>
                  <a:tcPr/>
                </a:tc>
                <a:tc>
                  <a:txBody>
                    <a:bodyPr/>
                    <a:lstStyle/>
                    <a:p>
                      <a:r>
                        <a:rPr lang="en-ZA" dirty="0"/>
                        <a:t>PROGRESS</a:t>
                      </a:r>
                    </a:p>
                  </a:txBody>
                  <a:tcPr/>
                </a:tc>
                <a:extLst>
                  <a:ext uri="{0D108BD9-81ED-4DB2-BD59-A6C34878D82A}">
                    <a16:rowId xmlns:a16="http://schemas.microsoft.com/office/drawing/2014/main" val="10000"/>
                  </a:ext>
                </a:extLst>
              </a:tr>
              <a:tr h="19181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6. Submission and presentation of the FINAL report to the Minister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A final report is presented to the Minister for discussion and acceptance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Nexus Forensic Services presents its FINAL findings and recommendations to the Minister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18 March 2022 	</a:t>
                      </a:r>
                    </a:p>
                    <a:p>
                      <a:endParaRPr lang="en-ZA" dirty="0"/>
                    </a:p>
                  </a:txBody>
                  <a:tcPr/>
                </a:tc>
                <a:tc>
                  <a:txBody>
                    <a:bodyPr/>
                    <a:lstStyle/>
                    <a:p>
                      <a:r>
                        <a:rPr lang="en-ZA" dirty="0"/>
                        <a:t>Completed</a:t>
                      </a:r>
                    </a:p>
                  </a:txBody>
                  <a:tcPr>
                    <a:solidFill>
                      <a:srgbClr val="00AC00"/>
                    </a:solidFill>
                  </a:tcPr>
                </a:tc>
                <a:extLst>
                  <a:ext uri="{0D108BD9-81ED-4DB2-BD59-A6C34878D82A}">
                    <a16:rowId xmlns:a16="http://schemas.microsoft.com/office/drawing/2014/main" val="10001"/>
                  </a:ext>
                </a:extLst>
              </a:tr>
              <a:tr h="25239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7. Ministerial presentation of the report to SCOPA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Minister to present the forensic report and action plan arising from the forensic recommendation to SCOPA.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NSF Forensic Audit report and subsequent action plan presented to SCOPA by the Minister 	</a:t>
                      </a:r>
                    </a:p>
                    <a:p>
                      <a:endParaRPr lang="en-ZA" dirty="0"/>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        After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31 March 2022 	</a:t>
                      </a:r>
                    </a:p>
                    <a:p>
                      <a:endParaRPr lang="en-ZA" dirty="0"/>
                    </a:p>
                    <a:p>
                      <a:endParaRPr lang="en-ZA" dirty="0"/>
                    </a:p>
                  </a:txBody>
                  <a:tcPr/>
                </a:tc>
                <a:tc rowSpan="2">
                  <a:txBody>
                    <a:bodyPr/>
                    <a:lstStyle/>
                    <a:p>
                      <a:endParaRPr lang="en-ZA" sz="1800" b="0" i="0" u="none" strike="noStrike" kern="1200" baseline="0" dirty="0">
                        <a:solidFill>
                          <a:schemeClr val="dk1"/>
                        </a:solidFill>
                        <a:latin typeface="+mn-lt"/>
                        <a:ea typeface="+mn-ea"/>
                        <a:cs typeface="+mn-cs"/>
                      </a:endParaRPr>
                    </a:p>
                    <a:p>
                      <a:endParaRPr lang="en-ZA" sz="1800" b="0" i="0" u="none" strike="noStrike" kern="1200" baseline="0" dirty="0">
                        <a:solidFill>
                          <a:schemeClr val="dk1"/>
                        </a:solidFill>
                        <a:latin typeface="+mn-lt"/>
                        <a:ea typeface="+mn-ea"/>
                        <a:cs typeface="+mn-cs"/>
                      </a:endParaRPr>
                    </a:p>
                    <a:p>
                      <a:endParaRPr lang="en-ZA" sz="1800" b="0" i="0" u="none" strike="noStrike" kern="1200" baseline="0" dirty="0">
                        <a:solidFill>
                          <a:schemeClr val="dk1"/>
                        </a:solidFill>
                        <a:latin typeface="+mn-lt"/>
                        <a:ea typeface="+mn-ea"/>
                        <a:cs typeface="+mn-cs"/>
                      </a:endParaRPr>
                    </a:p>
                    <a:p>
                      <a:endParaRPr lang="en-ZA" sz="1800" b="0" i="0" u="none" strike="noStrike" kern="1200" baseline="0" dirty="0">
                        <a:solidFill>
                          <a:schemeClr val="dk1"/>
                        </a:solidFill>
                        <a:latin typeface="+mn-lt"/>
                        <a:ea typeface="+mn-ea"/>
                        <a:cs typeface="+mn-cs"/>
                      </a:endParaRPr>
                    </a:p>
                    <a:p>
                      <a:endParaRPr lang="en-ZA" sz="1800" b="0" i="0" u="none" strike="noStrike" kern="1200" baseline="0" dirty="0">
                        <a:solidFill>
                          <a:schemeClr val="dk1"/>
                        </a:solidFill>
                        <a:latin typeface="+mn-lt"/>
                        <a:ea typeface="+mn-ea"/>
                        <a:cs typeface="+mn-cs"/>
                      </a:endParaRPr>
                    </a:p>
                    <a:p>
                      <a:r>
                        <a:rPr lang="en-ZA" sz="1800" b="0" i="0" u="none" strike="noStrike" kern="1200" baseline="0" dirty="0">
                          <a:solidFill>
                            <a:schemeClr val="dk1"/>
                          </a:solidFill>
                          <a:latin typeface="+mn-lt"/>
                          <a:ea typeface="+mn-ea"/>
                          <a:cs typeface="+mn-cs"/>
                        </a:rPr>
                        <a:t>Pending </a:t>
                      </a:r>
                    </a:p>
                    <a:p>
                      <a:r>
                        <a:rPr lang="en-US" sz="1800" b="0" i="0" u="none" strike="noStrike" kern="1200" baseline="0" dirty="0">
                          <a:solidFill>
                            <a:schemeClr val="dk1"/>
                          </a:solidFill>
                          <a:latin typeface="+mn-lt"/>
                          <a:ea typeface="+mn-ea"/>
                          <a:cs typeface="+mn-cs"/>
                        </a:rPr>
                        <a:t>Minister still studying the report for a final determination </a:t>
                      </a:r>
                    </a:p>
                    <a:p>
                      <a:r>
                        <a:rPr lang="en-US" sz="1800" b="0" i="0" u="none" strike="noStrike" kern="1200" baseline="0" dirty="0">
                          <a:solidFill>
                            <a:schemeClr val="dk1"/>
                          </a:solidFill>
                          <a:latin typeface="+mn-lt"/>
                          <a:ea typeface="+mn-ea"/>
                          <a:cs typeface="+mn-cs"/>
                        </a:rPr>
                        <a:t>	</a:t>
                      </a:r>
                    </a:p>
                  </a:txBody>
                  <a:tcPr>
                    <a:solidFill>
                      <a:schemeClr val="accent6"/>
                    </a:solidFill>
                  </a:tcPr>
                </a:tc>
                <a:extLst>
                  <a:ext uri="{0D108BD9-81ED-4DB2-BD59-A6C34878D82A}">
                    <a16:rowId xmlns:a16="http://schemas.microsoft.com/office/drawing/2014/main" val="10002"/>
                  </a:ext>
                </a:extLst>
              </a:tr>
              <a:tr h="1615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8. Consequence Management processes within the NSF 	</a:t>
                      </a:r>
                    </a:p>
                    <a:p>
                      <a:endParaRPr lang="en-ZA" sz="1800" b="0" i="0" u="none" strike="noStrike" kern="1200" baseline="0" dirty="0">
                        <a:solidFill>
                          <a:schemeClr val="dk1"/>
                        </a:solidFill>
                        <a:latin typeface="+mn-lt"/>
                        <a:ea typeface="+mn-ea"/>
                        <a:cs typeface="+mn-cs"/>
                      </a:endParaRPr>
                    </a:p>
                    <a:p>
                      <a:pPr algn="l"/>
                      <a:endParaRPr lang="en-ZA" sz="20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Labour Relations disciplinary processes to start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Where recommended and justified charge sheets to be issued out 	</a:t>
                      </a:r>
                    </a:p>
                  </a:txBody>
                  <a:tcPr/>
                </a:tc>
                <a:tc vMerge="1">
                  <a:txBody>
                    <a:bodyPr/>
                    <a:lstStyle/>
                    <a:p>
                      <a:endParaRPr lang="en-ZA" dirty="0"/>
                    </a:p>
                  </a:txBody>
                  <a:tcPr/>
                </a:tc>
                <a:tc vMerge="1">
                  <a:txBody>
                    <a:bodyPr/>
                    <a:lstStyle/>
                    <a:p>
                      <a:endParaRPr lang="en-ZA" dirty="0"/>
                    </a:p>
                  </a:txBody>
                  <a:tcPr>
                    <a:solidFill>
                      <a:srgbClr val="00AC00"/>
                    </a:solidFill>
                  </a:tcPr>
                </a:tc>
                <a:extLst>
                  <a:ext uri="{0D108BD9-81ED-4DB2-BD59-A6C34878D82A}">
                    <a16:rowId xmlns:a16="http://schemas.microsoft.com/office/drawing/2014/main" val="10003"/>
                  </a:ext>
                </a:extLst>
              </a:tr>
            </a:tbl>
          </a:graphicData>
        </a:graphic>
      </p:graphicFrame>
      <p:sp>
        <p:nvSpPr>
          <p:cNvPr id="4" name="Oval Callout 3"/>
          <p:cNvSpPr/>
          <p:nvPr/>
        </p:nvSpPr>
        <p:spPr>
          <a:xfrm>
            <a:off x="6899908" y="1371600"/>
            <a:ext cx="2209800" cy="1892301"/>
          </a:xfrm>
          <a:prstGeom prst="wedgeEllipseCallout">
            <a:avLst>
              <a:gd name="adj1" fmla="val -70359"/>
              <a:gd name="adj2" fmla="val 815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latin typeface="Arial" panose="020B0604020202020204" pitchFamily="34" charset="0"/>
              </a:rPr>
              <a:t>Based on this management plan, the process is at stage 7 and stage 8 of implementation</a:t>
            </a:r>
            <a:endParaRPr lang="en-ZA" sz="1400" dirty="0"/>
          </a:p>
        </p:txBody>
      </p:sp>
    </p:spTree>
    <p:extLst>
      <p:ext uri="{BB962C8B-B14F-4D97-AF65-F5344CB8AC3E}">
        <p14:creationId xmlns:p14="http://schemas.microsoft.com/office/powerpoint/2010/main" val="103856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8000"/>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799" y="1904999"/>
            <a:ext cx="7772400" cy="1828801"/>
          </a:xfrm>
        </p:spPr>
        <p:txBody>
          <a:bodyPr>
            <a:normAutofit fontScale="90000"/>
          </a:bodyPr>
          <a:lstStyle/>
          <a:p>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sz="3100"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br>
              <a:rPr lang="en-US" b="1" cap="all" dirty="0">
                <a:solidFill>
                  <a:prstClr val="black">
                    <a:lumMod val="50000"/>
                  </a:prstClr>
                </a:solidFill>
                <a:latin typeface="Century Gothic"/>
              </a:rPr>
            </a:br>
            <a:endParaRPr lang="en-US" dirty="0"/>
          </a:p>
        </p:txBody>
      </p:sp>
      <p:sp>
        <p:nvSpPr>
          <p:cNvPr id="10" name="TextBox 9"/>
          <p:cNvSpPr txBox="1"/>
          <p:nvPr/>
        </p:nvSpPr>
        <p:spPr>
          <a:xfrm>
            <a:off x="710564" y="457200"/>
            <a:ext cx="7772400" cy="5632311"/>
          </a:xfrm>
          <a:prstGeom prst="rect">
            <a:avLst/>
          </a:prstGeom>
          <a:noFill/>
        </p:spPr>
        <p:txBody>
          <a:bodyPr wrap="square" rtlCol="0">
            <a:spAutoFit/>
          </a:bodyPr>
          <a:lstStyle/>
          <a:p>
            <a:endParaRPr lang="en-ZA" sz="2400" dirty="0"/>
          </a:p>
          <a:p>
            <a:r>
              <a:rPr lang="en-US" sz="2400" b="1" dirty="0"/>
              <a:t>4. SUMMARY OF OBSERVATIONS FROM THE FORENSIC REPORT ARE AS FOLLOWS: </a:t>
            </a:r>
          </a:p>
          <a:p>
            <a:endParaRPr lang="en-US" dirty="0"/>
          </a:p>
          <a:p>
            <a:pPr marL="342900" indent="-342900">
              <a:buFont typeface="+mj-lt"/>
              <a:buAutoNum type="arabicPeriod"/>
            </a:pPr>
            <a:r>
              <a:rPr lang="en-US" dirty="0"/>
              <a:t>Some NSF staff failed to do proper due diligence as well as sustainability investigation and that resulted in incompetent entities being awarded funding that they did not deserve.</a:t>
            </a:r>
          </a:p>
          <a:p>
            <a:pPr marL="342900" indent="-342900">
              <a:buFont typeface="+mj-lt"/>
              <a:buAutoNum type="arabicPeriod"/>
            </a:pPr>
            <a:endParaRPr lang="en-US" dirty="0"/>
          </a:p>
          <a:p>
            <a:pPr marL="342900" indent="-342900">
              <a:buFont typeface="+mj-lt"/>
              <a:buAutoNum type="arabicPeriod"/>
            </a:pPr>
            <a:r>
              <a:rPr lang="en-US" dirty="0"/>
              <a:t>Site visits reports to monitor performance were not interrogated fully and used as reasons to release the next tranche of funds.</a:t>
            </a:r>
          </a:p>
          <a:p>
            <a:pPr marL="342900" indent="-342900">
              <a:buFont typeface="+mj-lt"/>
              <a:buAutoNum type="arabicPeriod"/>
            </a:pPr>
            <a:endParaRPr lang="en-US" dirty="0"/>
          </a:p>
          <a:p>
            <a:pPr marL="342900" indent="-342900">
              <a:buFont typeface="+mj-lt"/>
              <a:buAutoNum type="arabicPeriod"/>
            </a:pPr>
            <a:r>
              <a:rPr lang="en-US" dirty="0"/>
              <a:t>Funds deposited to these entities were immediately transferred to third parties. </a:t>
            </a:r>
          </a:p>
          <a:p>
            <a:pPr marL="342900" indent="-342900">
              <a:buFont typeface="+mj-lt"/>
              <a:buAutoNum type="arabicPeriod"/>
            </a:pPr>
            <a:endParaRPr lang="en-US" dirty="0"/>
          </a:p>
          <a:p>
            <a:pPr marL="342900" indent="-342900">
              <a:buFont typeface="+mj-lt"/>
              <a:buAutoNum type="arabicPeriod"/>
            </a:pPr>
            <a:r>
              <a:rPr lang="en-US" dirty="0"/>
              <a:t>NSF record keeping is a concern.</a:t>
            </a:r>
          </a:p>
          <a:p>
            <a:pPr marL="342900" indent="-342900">
              <a:buFont typeface="+mj-lt"/>
              <a:buAutoNum type="arabicPeriod"/>
            </a:pPr>
            <a:endParaRPr lang="en-US" dirty="0"/>
          </a:p>
          <a:p>
            <a:pPr marL="342900" indent="-342900">
              <a:buFont typeface="+mj-lt"/>
              <a:buAutoNum type="arabicPeriod"/>
            </a:pPr>
            <a:r>
              <a:rPr lang="en-US" dirty="0"/>
              <a:t>Equipment paid for but not delivered. </a:t>
            </a:r>
          </a:p>
          <a:p>
            <a:pPr marL="342900" indent="-342900">
              <a:buFont typeface="+mj-lt"/>
              <a:buAutoNum type="arabicPeriod"/>
            </a:pPr>
            <a:endParaRPr lang="en-US" dirty="0"/>
          </a:p>
          <a:p>
            <a:pPr marL="342900" indent="-342900">
              <a:buFont typeface="+mj-lt"/>
              <a:buAutoNum type="arabicPeriod"/>
            </a:pPr>
            <a:r>
              <a:rPr lang="en-US" dirty="0"/>
              <a:t>Overcharging by companies appointed to supply equipment. </a:t>
            </a:r>
            <a:endParaRPr lang="en-US" dirty="0">
              <a:solidFill>
                <a:prstClr val="black"/>
              </a:solidFill>
            </a:endParaRPr>
          </a:p>
        </p:txBody>
      </p:sp>
    </p:spTree>
    <p:extLst>
      <p:ext uri="{BB962C8B-B14F-4D97-AF65-F5344CB8AC3E}">
        <p14:creationId xmlns:p14="http://schemas.microsoft.com/office/powerpoint/2010/main" val="3311862631"/>
      </p:ext>
    </p:extLst>
  </p:cSld>
  <p:clrMapOvr>
    <a:masterClrMapping/>
  </p:clrMapOvr>
</p:sld>
</file>

<file path=ppt/theme/theme1.xml><?xml version="1.0" encoding="utf-8"?>
<a:theme xmlns:a="http://schemas.openxmlformats.org/drawingml/2006/main" name="Draft Preliminary Communication Guidelines on the Role of TVET College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E4E03DDAF14142905D79266D7019AB" ma:contentTypeVersion="8" ma:contentTypeDescription="Create a new document." ma:contentTypeScope="" ma:versionID="1db43e14c8727372e4035b0413c648ca">
  <xsd:schema xmlns:xsd="http://www.w3.org/2001/XMLSchema" xmlns:xs="http://www.w3.org/2001/XMLSchema" xmlns:p="http://schemas.microsoft.com/office/2006/metadata/properties" xmlns:ns3="f2276d59-fd9b-48fb-87e9-8292563165f4" targetNamespace="http://schemas.microsoft.com/office/2006/metadata/properties" ma:root="true" ma:fieldsID="b01668ab2e21be80993c612b54115cb0" ns3:_="">
    <xsd:import namespace="f2276d59-fd9b-48fb-87e9-8292563165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76d59-fd9b-48fb-87e9-829256316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92FF3-0FC6-4A55-BE61-45E7008F2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76d59-fd9b-48fb-87e9-829256316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74BB4-C1AB-437C-8AED-593DD263CF2B}">
  <ds:schemaRefs>
    <ds:schemaRef ds:uri="http://schemas.microsoft.com/sharepoint/v3/contenttype/forms"/>
  </ds:schemaRefs>
</ds:datastoreItem>
</file>

<file path=customXml/itemProps3.xml><?xml version="1.0" encoding="utf-8"?>
<ds:datastoreItem xmlns:ds="http://schemas.openxmlformats.org/officeDocument/2006/customXml" ds:itemID="{8AC2C04F-82A3-4DC6-87A6-AFC5B0032A69}">
  <ds:schemaRefs>
    <ds:schemaRef ds:uri="http://schemas.microsoft.com/office/2006/metadata/properties"/>
    <ds:schemaRef ds:uri="http://purl.org/dc/terms/"/>
    <ds:schemaRef ds:uri="f2276d59-fd9b-48fb-87e9-8292563165f4"/>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Preliminary Communication Guidelines on the Role of TVET Colleges[1].thmx</Template>
  <TotalTime>28961</TotalTime>
  <Words>1621</Words>
  <Application>Microsoft Office PowerPoint</Application>
  <PresentationFormat>On-screen Show (4:3)</PresentationFormat>
  <Paragraphs>200</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Gothic</vt:lpstr>
      <vt:lpstr>Verdana</vt:lpstr>
      <vt:lpstr>Wingdings</vt:lpstr>
      <vt:lpstr>Draft Preliminary Communication Guidelines on the Role of TVET Colleges[1]</vt:lpstr>
      <vt:lpstr>Office Theme</vt:lpstr>
      <vt:lpstr>    PUBLIC ACCOUNTS(SCOPA) briefing  on  the NATIONAL SKILLS FUND   13 SEPTEMBER 2022    </vt:lpstr>
      <vt:lpstr>          </vt:lpstr>
      <vt:lpstr>          </vt:lpstr>
      <vt:lpstr>          </vt:lpstr>
      <vt:lpstr>          </vt:lpstr>
      <vt:lpstr>          </vt:lpstr>
      <vt:lpstr>          </vt:lpstr>
      <vt:lpstr>          </vt:lpstr>
      <vt:lpstr>          </vt:lpstr>
      <vt:lpstr>          </vt:lpstr>
      <vt:lpstr>          </vt:lpstr>
      <vt:lpstr>          </vt:lpstr>
      <vt:lpstr>          </vt:lpstr>
      <vt:lpstr>Financial year 2021/22 results </vt:lpstr>
      <vt:lpstr>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Starbucks</dc:title>
  <dc:creator>Gerber, Guillaume</dc:creator>
  <cp:lastModifiedBy>Babulele Bingwa</cp:lastModifiedBy>
  <cp:revision>900</cp:revision>
  <cp:lastPrinted>2022-09-06T15:42:41Z</cp:lastPrinted>
  <dcterms:created xsi:type="dcterms:W3CDTF">2006-08-16T00:00:00Z</dcterms:created>
  <dcterms:modified xsi:type="dcterms:W3CDTF">2022-09-06T18:12:24Z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0x01010072E4E03DDAF14142905D79266D7019AB</vt:lpwstr>
  </property>
</Properties>
</file>