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comments/modernComment_D18_CD450CC4.xml" ContentType="application/vnd.ms-powerpoint.comments+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9" r:id="rId3"/>
    <p:sldId id="267" r:id="rId4"/>
    <p:sldId id="336" r:id="rId5"/>
    <p:sldId id="3322" r:id="rId6"/>
    <p:sldId id="3353" r:id="rId7"/>
    <p:sldId id="621" r:id="rId8"/>
    <p:sldId id="3326" r:id="rId9"/>
    <p:sldId id="3354" r:id="rId10"/>
    <p:sldId id="3356" r:id="rId11"/>
    <p:sldId id="3355" r:id="rId12"/>
    <p:sldId id="331" r:id="rId13"/>
    <p:sldId id="333" r:id="rId14"/>
    <p:sldId id="334" r:id="rId15"/>
    <p:sldId id="3346" r:id="rId16"/>
    <p:sldId id="3347" r:id="rId17"/>
    <p:sldId id="3348" r:id="rId18"/>
    <p:sldId id="3352" r:id="rId19"/>
    <p:sldId id="332" r:id="rId20"/>
    <p:sldId id="3345" r:id="rId21"/>
    <p:sldId id="3333" r:id="rId22"/>
    <p:sldId id="318" r:id="rId23"/>
    <p:sldId id="3335" r:id="rId24"/>
    <p:sldId id="3340" r:id="rId25"/>
    <p:sldId id="3341" r:id="rId26"/>
    <p:sldId id="3342" r:id="rId27"/>
    <p:sldId id="3327" r:id="rId28"/>
    <p:sldId id="3332" r:id="rId29"/>
    <p:sldId id="335" r:id="rId30"/>
    <p:sldId id="281" r:id="rId31"/>
    <p:sldId id="3344" r:id="rId32"/>
    <p:sldId id="3338" r:id="rId33"/>
    <p:sldId id="3351" r:id="rId34"/>
    <p:sldId id="3349" r:id="rId35"/>
    <p:sldId id="3350" r:id="rId36"/>
    <p:sldId id="337" r:id="rId37"/>
    <p:sldId id="328" r:id="rId3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9BF315-DC55-D8AF-588C-B950CAFD14AF}" name="Mahlomola Mehlo" initials="MM" userId="S::mmehlo@randwater.co.za::8e240290-b59e-43cf-a0e8-9c8cf2e9e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8" y="-9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omments/modernComment_D18_CD450CC4.xml><?xml version="1.0" encoding="utf-8"?>
<p188:cmLst xmlns:a="http://schemas.openxmlformats.org/drawingml/2006/main" xmlns:r="http://schemas.openxmlformats.org/officeDocument/2006/relationships" xmlns:p188="http://schemas.microsoft.com/office/powerpoint/2018/8/main">
  <p188:cm id="{DC3D7C55-2550-41F4-A07D-DF8E220CFA42}" authorId="{829BF315-DC55-D8AF-588C-B950CAFD14AF}" created="2022-07-25T06:28:21.998">
    <ac:deMkLst xmlns:ac="http://schemas.microsoft.com/office/drawing/2013/main/command">
      <pc:docMk xmlns:pc="http://schemas.microsoft.com/office/powerpoint/2013/main/command"/>
      <pc:sldMk xmlns:pc="http://schemas.microsoft.com/office/powerpoint/2013/main/command" cId="3443854532" sldId="3352"/>
      <ac:spMk id="3" creationId="{359127B7-BA17-0BE5-935B-D9AA2E82EF8C}"/>
    </ac:deMkLst>
    <p188:txBody>
      <a:bodyPr/>
      <a:lstStyle/>
      <a:p>
        <a:r>
          <a:rPr lang="en-ZA"/>
          <a:t>Add procurement slide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FEC1C-068E-4191-AF5C-426CD0D4A7AB}" type="doc">
      <dgm:prSet loTypeId="urn:microsoft.com/office/officeart/2005/8/layout/hierarchy1" loCatId="hierarchy" qsTypeId="urn:microsoft.com/office/officeart/2005/8/quickstyle/simple4" qsCatId="simple" csTypeId="urn:microsoft.com/office/officeart/2005/8/colors/colorful1#1" csCatId="colorful" phldr="1"/>
      <dgm:spPr/>
      <dgm:t>
        <a:bodyPr/>
        <a:lstStyle/>
        <a:p>
          <a:endParaRPr lang="en-ZA"/>
        </a:p>
      </dgm:t>
    </dgm:pt>
    <dgm:pt modelId="{D79E263B-DD8A-45E7-A151-08779914083F}">
      <dgm:prSet phldrT="[Text]" custT="1"/>
      <dgm:spPr/>
      <dgm:t>
        <a:bodyPr/>
        <a:lstStyle/>
        <a:p>
          <a:r>
            <a:rPr lang="en-ZA" sz="1100" b="1" i="1" dirty="0">
              <a:latin typeface="+mn-lt"/>
            </a:rPr>
            <a:t>ELM Section 63 Intervention</a:t>
          </a:r>
        </a:p>
      </dgm:t>
    </dgm:pt>
    <dgm:pt modelId="{29BC9DA3-AF7B-4666-BEE5-21DD59224380}" type="parTrans" cxnId="{20B1602F-F7B3-47B7-8874-B5BE828F140F}">
      <dgm:prSet/>
      <dgm:spPr/>
      <dgm:t>
        <a:bodyPr/>
        <a:lstStyle/>
        <a:p>
          <a:endParaRPr lang="en-ZA" sz="1100">
            <a:latin typeface="+mn-lt"/>
          </a:endParaRPr>
        </a:p>
      </dgm:t>
    </dgm:pt>
    <dgm:pt modelId="{35426303-7221-4B6E-8667-592066AC046F}" type="sibTrans" cxnId="{20B1602F-F7B3-47B7-8874-B5BE828F140F}">
      <dgm:prSet/>
      <dgm:spPr/>
      <dgm:t>
        <a:bodyPr/>
        <a:lstStyle/>
        <a:p>
          <a:endParaRPr lang="en-ZA" sz="1100">
            <a:latin typeface="+mn-lt"/>
          </a:endParaRPr>
        </a:p>
      </dgm:t>
    </dgm:pt>
    <dgm:pt modelId="{15EA1220-940E-4EA2-A9F0-0B36C424E890}">
      <dgm:prSet phldrT="[Text]" custT="1"/>
      <dgm:spPr/>
      <dgm:t>
        <a:bodyPr/>
        <a:lstStyle/>
        <a:p>
          <a:r>
            <a:rPr lang="en-ZA" sz="1100" dirty="0">
              <a:latin typeface="+mn-lt"/>
            </a:rPr>
            <a:t>Stream 1</a:t>
          </a:r>
        </a:p>
        <a:p>
          <a:r>
            <a:rPr lang="en-ZA" sz="1100" dirty="0">
              <a:latin typeface="+mn-lt"/>
            </a:rPr>
            <a:t>Refurbishment/ Repairs &amp; Upgrades</a:t>
          </a:r>
        </a:p>
      </dgm:t>
    </dgm:pt>
    <dgm:pt modelId="{4849CD07-2B91-493C-8C61-ACFAC4534202}" type="parTrans" cxnId="{A846E699-5C2F-443D-8E72-17356E7997E2}">
      <dgm:prSet/>
      <dgm:spPr/>
      <dgm:t>
        <a:bodyPr/>
        <a:lstStyle/>
        <a:p>
          <a:endParaRPr lang="en-ZA" sz="1100">
            <a:latin typeface="+mn-lt"/>
          </a:endParaRPr>
        </a:p>
      </dgm:t>
    </dgm:pt>
    <dgm:pt modelId="{5AB6EE0B-199F-4EDB-B91E-B2AC3E649E75}" type="sibTrans" cxnId="{A846E699-5C2F-443D-8E72-17356E7997E2}">
      <dgm:prSet/>
      <dgm:spPr/>
      <dgm:t>
        <a:bodyPr/>
        <a:lstStyle/>
        <a:p>
          <a:endParaRPr lang="en-ZA" sz="1100">
            <a:latin typeface="+mn-lt"/>
          </a:endParaRPr>
        </a:p>
      </dgm:t>
    </dgm:pt>
    <dgm:pt modelId="{5F6E4C25-590F-4697-A5EE-4A39FE0672E7}">
      <dgm:prSet phldrT="[Text]" custT="1"/>
      <dgm:spPr/>
      <dgm:t>
        <a:bodyPr/>
        <a:lstStyle/>
        <a:p>
          <a:r>
            <a:rPr lang="en-ZA" sz="1000" dirty="0">
              <a:latin typeface="+mn-lt"/>
            </a:rPr>
            <a:t>Repair/Refurbish PS &amp; Plants (VRSI)</a:t>
          </a:r>
        </a:p>
      </dgm:t>
    </dgm:pt>
    <dgm:pt modelId="{C371FCEE-EA73-42A2-B91F-6E02616466E0}" type="parTrans" cxnId="{E14BD7B4-615E-44C9-BED9-9628083FF62F}">
      <dgm:prSet/>
      <dgm:spPr/>
      <dgm:t>
        <a:bodyPr/>
        <a:lstStyle/>
        <a:p>
          <a:endParaRPr lang="en-ZA" sz="1100">
            <a:latin typeface="+mn-lt"/>
          </a:endParaRPr>
        </a:p>
      </dgm:t>
    </dgm:pt>
    <dgm:pt modelId="{80E4B7B0-2289-4FF4-BD80-4725146023A1}" type="sibTrans" cxnId="{E14BD7B4-615E-44C9-BED9-9628083FF62F}">
      <dgm:prSet/>
      <dgm:spPr/>
      <dgm:t>
        <a:bodyPr/>
        <a:lstStyle/>
        <a:p>
          <a:endParaRPr lang="en-ZA" sz="1100">
            <a:latin typeface="+mn-lt"/>
          </a:endParaRPr>
        </a:p>
      </dgm:t>
    </dgm:pt>
    <dgm:pt modelId="{D219E4B9-EFD5-4413-BE94-78603B0EFFF3}">
      <dgm:prSet phldrT="[Text]" custT="1"/>
      <dgm:spPr/>
      <dgm:t>
        <a:bodyPr/>
        <a:lstStyle/>
        <a:p>
          <a:r>
            <a:rPr lang="en-ZA" sz="1100" dirty="0">
              <a:latin typeface="+mn-lt"/>
            </a:rPr>
            <a:t>Stream 5</a:t>
          </a:r>
        </a:p>
        <a:p>
          <a:r>
            <a:rPr lang="en-ZA" sz="1100" dirty="0">
              <a:latin typeface="+mn-lt"/>
            </a:rPr>
            <a:t>M &amp; E</a:t>
          </a:r>
        </a:p>
      </dgm:t>
    </dgm:pt>
    <dgm:pt modelId="{7EA0DDCB-F6D1-4217-9F66-F5D7C3122710}" type="parTrans" cxnId="{DB65BC72-733D-40D9-8EA6-C86FA00FFE45}">
      <dgm:prSet/>
      <dgm:spPr/>
      <dgm:t>
        <a:bodyPr/>
        <a:lstStyle/>
        <a:p>
          <a:endParaRPr lang="en-ZA" sz="1100">
            <a:latin typeface="+mn-lt"/>
          </a:endParaRPr>
        </a:p>
      </dgm:t>
    </dgm:pt>
    <dgm:pt modelId="{8E6F21ED-8577-49B5-B459-05861D637A45}" type="sibTrans" cxnId="{DB65BC72-733D-40D9-8EA6-C86FA00FFE45}">
      <dgm:prSet/>
      <dgm:spPr/>
      <dgm:t>
        <a:bodyPr/>
        <a:lstStyle/>
        <a:p>
          <a:endParaRPr lang="en-ZA" sz="1100">
            <a:latin typeface="+mn-lt"/>
          </a:endParaRPr>
        </a:p>
      </dgm:t>
    </dgm:pt>
    <dgm:pt modelId="{6F981C77-620F-48D6-AD5E-F0356CD0C104}">
      <dgm:prSet phldrT="[Text]" custT="1"/>
      <dgm:spPr/>
      <dgm:t>
        <a:bodyPr/>
        <a:lstStyle/>
        <a:p>
          <a:r>
            <a:rPr lang="en-ZA" sz="1000" dirty="0">
              <a:latin typeface="+mn-lt"/>
            </a:rPr>
            <a:t>Water &amp; Wastewater Quality Monitoring</a:t>
          </a:r>
        </a:p>
      </dgm:t>
    </dgm:pt>
    <dgm:pt modelId="{775D7704-E197-4093-8C14-B49EF71AE414}" type="parTrans" cxnId="{5E30C569-62C3-4C50-9C41-508C2CFCE98B}">
      <dgm:prSet/>
      <dgm:spPr/>
      <dgm:t>
        <a:bodyPr/>
        <a:lstStyle/>
        <a:p>
          <a:endParaRPr lang="en-ZA" sz="1100">
            <a:latin typeface="+mn-lt"/>
          </a:endParaRPr>
        </a:p>
      </dgm:t>
    </dgm:pt>
    <dgm:pt modelId="{4CB914F5-3A0D-4F43-A5FF-443657D9D347}" type="sibTrans" cxnId="{5E30C569-62C3-4C50-9C41-508C2CFCE98B}">
      <dgm:prSet/>
      <dgm:spPr/>
      <dgm:t>
        <a:bodyPr/>
        <a:lstStyle/>
        <a:p>
          <a:endParaRPr lang="en-ZA" sz="1100">
            <a:latin typeface="+mn-lt"/>
          </a:endParaRPr>
        </a:p>
      </dgm:t>
    </dgm:pt>
    <dgm:pt modelId="{4F47732A-9EE1-4C66-8B56-F55BF4BB9C40}">
      <dgm:prSet custT="1"/>
      <dgm:spPr/>
      <dgm:t>
        <a:bodyPr/>
        <a:lstStyle/>
        <a:p>
          <a:r>
            <a:rPr lang="en-ZA" sz="1100" dirty="0">
              <a:latin typeface="+mn-lt"/>
            </a:rPr>
            <a:t>Stream 4</a:t>
          </a:r>
        </a:p>
        <a:p>
          <a:r>
            <a:rPr lang="en-ZA" sz="1100" dirty="0">
              <a:latin typeface="+mn-lt"/>
            </a:rPr>
            <a:t>Advocacy</a:t>
          </a:r>
        </a:p>
      </dgm:t>
    </dgm:pt>
    <dgm:pt modelId="{5B9FF13E-1BBE-4B5A-9A4A-256F9D0A8BEF}" type="parTrans" cxnId="{D3D13A5A-EB18-4D99-B691-8102C4751F34}">
      <dgm:prSet/>
      <dgm:spPr/>
      <dgm:t>
        <a:bodyPr/>
        <a:lstStyle/>
        <a:p>
          <a:endParaRPr lang="en-ZA" sz="1100">
            <a:latin typeface="+mn-lt"/>
          </a:endParaRPr>
        </a:p>
      </dgm:t>
    </dgm:pt>
    <dgm:pt modelId="{74A129B3-AB4F-4C8D-8F2D-80CAAE7F41D9}" type="sibTrans" cxnId="{D3D13A5A-EB18-4D99-B691-8102C4751F34}">
      <dgm:prSet/>
      <dgm:spPr/>
      <dgm:t>
        <a:bodyPr/>
        <a:lstStyle/>
        <a:p>
          <a:endParaRPr lang="en-ZA" sz="1100">
            <a:latin typeface="+mn-lt"/>
          </a:endParaRPr>
        </a:p>
      </dgm:t>
    </dgm:pt>
    <dgm:pt modelId="{9FAFB92D-0161-4246-B800-7EF83F9C8732}">
      <dgm:prSet custT="1"/>
      <dgm:spPr/>
      <dgm:t>
        <a:bodyPr/>
        <a:lstStyle/>
        <a:p>
          <a:r>
            <a:rPr lang="en-ZA" sz="1100" dirty="0">
              <a:latin typeface="+mn-lt"/>
            </a:rPr>
            <a:t>Stream 3</a:t>
          </a:r>
        </a:p>
        <a:p>
          <a:r>
            <a:rPr lang="en-ZA" sz="1100" dirty="0">
              <a:latin typeface="+mn-lt"/>
            </a:rPr>
            <a:t>Sustainability</a:t>
          </a:r>
        </a:p>
      </dgm:t>
    </dgm:pt>
    <dgm:pt modelId="{5B73551C-879A-4562-AB6D-0D1C909C992F}" type="parTrans" cxnId="{3BA8A273-7BEC-4385-852C-88C01DD3087F}">
      <dgm:prSet/>
      <dgm:spPr/>
      <dgm:t>
        <a:bodyPr/>
        <a:lstStyle/>
        <a:p>
          <a:endParaRPr lang="en-ZA" sz="1100">
            <a:latin typeface="+mn-lt"/>
          </a:endParaRPr>
        </a:p>
      </dgm:t>
    </dgm:pt>
    <dgm:pt modelId="{6309418B-8E8E-4335-8BCA-A0FCA38885F6}" type="sibTrans" cxnId="{3BA8A273-7BEC-4385-852C-88C01DD3087F}">
      <dgm:prSet/>
      <dgm:spPr/>
      <dgm:t>
        <a:bodyPr/>
        <a:lstStyle/>
        <a:p>
          <a:endParaRPr lang="en-ZA" sz="1100">
            <a:latin typeface="+mn-lt"/>
          </a:endParaRPr>
        </a:p>
      </dgm:t>
    </dgm:pt>
    <dgm:pt modelId="{F3E59199-E8D0-4718-826C-315E0D86BD75}">
      <dgm:prSet custT="1"/>
      <dgm:spPr/>
      <dgm:t>
        <a:bodyPr/>
        <a:lstStyle/>
        <a:p>
          <a:r>
            <a:rPr lang="en-ZA" sz="1100" dirty="0">
              <a:latin typeface="+mn-lt"/>
            </a:rPr>
            <a:t>Stream 2</a:t>
          </a:r>
        </a:p>
        <a:p>
          <a:r>
            <a:rPr lang="en-ZA" sz="1100" dirty="0">
              <a:latin typeface="+mn-lt"/>
            </a:rPr>
            <a:t>O &amp; M; </a:t>
          </a:r>
        </a:p>
      </dgm:t>
    </dgm:pt>
    <dgm:pt modelId="{015B0622-2D91-4C96-ABC6-809CA82E4CF2}" type="parTrans" cxnId="{E34D22BC-2F38-4B10-81D6-4D7BDA88C92D}">
      <dgm:prSet/>
      <dgm:spPr/>
      <dgm:t>
        <a:bodyPr/>
        <a:lstStyle/>
        <a:p>
          <a:endParaRPr lang="en-ZA" sz="1100">
            <a:latin typeface="+mn-lt"/>
          </a:endParaRPr>
        </a:p>
      </dgm:t>
    </dgm:pt>
    <dgm:pt modelId="{6F6FEC4D-3B1D-4F09-A85B-EC6822249DC4}" type="sibTrans" cxnId="{E34D22BC-2F38-4B10-81D6-4D7BDA88C92D}">
      <dgm:prSet/>
      <dgm:spPr/>
      <dgm:t>
        <a:bodyPr/>
        <a:lstStyle/>
        <a:p>
          <a:endParaRPr lang="en-ZA" sz="1100">
            <a:latin typeface="+mn-lt"/>
          </a:endParaRPr>
        </a:p>
      </dgm:t>
    </dgm:pt>
    <dgm:pt modelId="{0882D51C-DF8C-4627-9B4E-153C758DD5A6}">
      <dgm:prSet custT="1"/>
      <dgm:spPr/>
      <dgm:t>
        <a:bodyPr/>
        <a:lstStyle/>
        <a:p>
          <a:r>
            <a:rPr lang="en-ZA" sz="1100" dirty="0"/>
            <a:t>Capacitate Metsi</a:t>
          </a:r>
        </a:p>
      </dgm:t>
    </dgm:pt>
    <dgm:pt modelId="{666035FD-56C8-4C8F-BE56-026F59F2E187}" type="parTrans" cxnId="{C6A60D69-4683-48C8-A71D-616C203AEE31}">
      <dgm:prSet/>
      <dgm:spPr/>
      <dgm:t>
        <a:bodyPr/>
        <a:lstStyle/>
        <a:p>
          <a:endParaRPr lang="en-ZA" sz="1100"/>
        </a:p>
      </dgm:t>
    </dgm:pt>
    <dgm:pt modelId="{CB23A5E9-AD06-436F-A6CE-A641684F5362}" type="sibTrans" cxnId="{C6A60D69-4683-48C8-A71D-616C203AEE31}">
      <dgm:prSet/>
      <dgm:spPr/>
      <dgm:t>
        <a:bodyPr/>
        <a:lstStyle/>
        <a:p>
          <a:endParaRPr lang="en-ZA" sz="1100"/>
        </a:p>
      </dgm:t>
    </dgm:pt>
    <dgm:pt modelId="{D30F4B8D-A651-4F72-9B19-10D870AAF020}">
      <dgm:prSet custT="1"/>
      <dgm:spPr/>
      <dgm:t>
        <a:bodyPr/>
        <a:lstStyle/>
        <a:p>
          <a:r>
            <a:rPr lang="en-ZA" sz="1100" dirty="0" err="1"/>
            <a:t>Corporatise</a:t>
          </a:r>
          <a:r>
            <a:rPr lang="en-ZA" sz="1100" dirty="0"/>
            <a:t> (Metsi-a-Lekoa)</a:t>
          </a:r>
        </a:p>
      </dgm:t>
    </dgm:pt>
    <dgm:pt modelId="{AA210608-3873-4622-B2D9-8C343739B0F6}" type="parTrans" cxnId="{72D062D9-9498-49B3-9267-3AE59C80C14E}">
      <dgm:prSet/>
      <dgm:spPr/>
      <dgm:t>
        <a:bodyPr/>
        <a:lstStyle/>
        <a:p>
          <a:endParaRPr lang="en-ZA"/>
        </a:p>
      </dgm:t>
    </dgm:pt>
    <dgm:pt modelId="{5D4CA364-809F-475B-85ED-5938ECB2BC19}" type="sibTrans" cxnId="{72D062D9-9498-49B3-9267-3AE59C80C14E}">
      <dgm:prSet/>
      <dgm:spPr/>
      <dgm:t>
        <a:bodyPr/>
        <a:lstStyle/>
        <a:p>
          <a:endParaRPr lang="en-ZA"/>
        </a:p>
      </dgm:t>
    </dgm:pt>
    <dgm:pt modelId="{D93E89A8-3D9E-403C-B291-E0A81185B52A}">
      <dgm:prSet custT="1"/>
      <dgm:spPr/>
      <dgm:t>
        <a:bodyPr/>
        <a:lstStyle/>
        <a:p>
          <a:r>
            <a:rPr lang="en-ZA" sz="1100" dirty="0"/>
            <a:t>Resource Metsi</a:t>
          </a:r>
        </a:p>
      </dgm:t>
    </dgm:pt>
    <dgm:pt modelId="{AC91C0DA-1F1C-44D9-971A-79CF1B01DC54}" type="parTrans" cxnId="{DB01F62C-90F4-4D4F-A85A-B58904F9701E}">
      <dgm:prSet/>
      <dgm:spPr/>
      <dgm:t>
        <a:bodyPr/>
        <a:lstStyle/>
        <a:p>
          <a:endParaRPr lang="en-ZA"/>
        </a:p>
      </dgm:t>
    </dgm:pt>
    <dgm:pt modelId="{D84B9ABB-6F17-4BEA-B998-3101FA52513B}" type="sibTrans" cxnId="{DB01F62C-90F4-4D4F-A85A-B58904F9701E}">
      <dgm:prSet/>
      <dgm:spPr/>
      <dgm:t>
        <a:bodyPr/>
        <a:lstStyle/>
        <a:p>
          <a:endParaRPr lang="en-ZA"/>
        </a:p>
      </dgm:t>
    </dgm:pt>
    <dgm:pt modelId="{D281A44B-08ED-4352-9148-629E1325D082}">
      <dgm:prSet custT="1"/>
      <dgm:spPr/>
      <dgm:t>
        <a:bodyPr/>
        <a:lstStyle/>
        <a:p>
          <a:r>
            <a:rPr lang="en-ZA" sz="1000" dirty="0"/>
            <a:t>Sell Treated Effluent/Structure by-laws</a:t>
          </a:r>
        </a:p>
      </dgm:t>
    </dgm:pt>
    <dgm:pt modelId="{B4CFF95A-AA1B-4195-A371-FA586D9F0450}" type="parTrans" cxnId="{ECA60901-C82E-4AC8-A530-5D5087DB36B0}">
      <dgm:prSet/>
      <dgm:spPr/>
      <dgm:t>
        <a:bodyPr/>
        <a:lstStyle/>
        <a:p>
          <a:endParaRPr lang="en-ZA"/>
        </a:p>
      </dgm:t>
    </dgm:pt>
    <dgm:pt modelId="{1079BAFE-7BA8-41B3-9696-FFE7B88D2642}" type="sibTrans" cxnId="{ECA60901-C82E-4AC8-A530-5D5087DB36B0}">
      <dgm:prSet/>
      <dgm:spPr/>
      <dgm:t>
        <a:bodyPr/>
        <a:lstStyle/>
        <a:p>
          <a:endParaRPr lang="en-ZA"/>
        </a:p>
      </dgm:t>
    </dgm:pt>
    <dgm:pt modelId="{08B8E245-2172-42E6-9537-CC5ED0C23B3B}">
      <dgm:prSet custT="1"/>
      <dgm:spPr/>
      <dgm:t>
        <a:bodyPr/>
        <a:lstStyle/>
        <a:p>
          <a:r>
            <a:rPr lang="en-ZA" sz="1000" dirty="0"/>
            <a:t>Reduce NRW/</a:t>
          </a:r>
          <a:r>
            <a:rPr lang="en-ZA" sz="1000" dirty="0">
              <a:latin typeface="+mn-lt"/>
            </a:rPr>
            <a:t>WCDM</a:t>
          </a:r>
          <a:endParaRPr lang="en-ZA" sz="1000" dirty="0"/>
        </a:p>
      </dgm:t>
    </dgm:pt>
    <dgm:pt modelId="{301D01AA-74E2-4BC0-9D75-6EEF8E8559D2}" type="parTrans" cxnId="{48169AAD-2D20-4C85-A03D-6ED2BE2E3F9C}">
      <dgm:prSet/>
      <dgm:spPr/>
      <dgm:t>
        <a:bodyPr/>
        <a:lstStyle/>
        <a:p>
          <a:endParaRPr lang="en-ZA"/>
        </a:p>
      </dgm:t>
    </dgm:pt>
    <dgm:pt modelId="{AC351875-C6C8-48DC-B5DF-5B807FA3197B}" type="sibTrans" cxnId="{48169AAD-2D20-4C85-A03D-6ED2BE2E3F9C}">
      <dgm:prSet/>
      <dgm:spPr/>
      <dgm:t>
        <a:bodyPr/>
        <a:lstStyle/>
        <a:p>
          <a:endParaRPr lang="en-ZA"/>
        </a:p>
      </dgm:t>
    </dgm:pt>
    <dgm:pt modelId="{3DCAF7BB-9C22-4EA0-8D1A-A6B656381FAD}">
      <dgm:prSet custT="1"/>
      <dgm:spPr/>
      <dgm:t>
        <a:bodyPr/>
        <a:lstStyle/>
        <a:p>
          <a:r>
            <a:rPr lang="en-ZA" sz="700" dirty="0"/>
            <a:t>SBK Module 7; MYTN 15 Ml/d (80% Complete); LWK 15 Ml/d; RTS 50 Ml/d - 35 under Constr. (SRSS); Rothdene Rising Main (WK)</a:t>
          </a:r>
        </a:p>
      </dgm:t>
    </dgm:pt>
    <dgm:pt modelId="{69814DAB-651C-40C2-B6CC-DD182BDD6A98}" type="parTrans" cxnId="{B5CEA6DA-E8A4-445B-9A3B-374F9D145536}">
      <dgm:prSet/>
      <dgm:spPr/>
      <dgm:t>
        <a:bodyPr/>
        <a:lstStyle/>
        <a:p>
          <a:endParaRPr lang="en-ZA"/>
        </a:p>
      </dgm:t>
    </dgm:pt>
    <dgm:pt modelId="{A7CF1975-C02E-4BAF-9FB2-7738BCFD9D4B}" type="sibTrans" cxnId="{B5CEA6DA-E8A4-445B-9A3B-374F9D145536}">
      <dgm:prSet/>
      <dgm:spPr/>
      <dgm:t>
        <a:bodyPr/>
        <a:lstStyle/>
        <a:p>
          <a:endParaRPr lang="en-ZA"/>
        </a:p>
      </dgm:t>
    </dgm:pt>
    <dgm:pt modelId="{8197239F-0900-43E9-9932-D66E3A972829}">
      <dgm:prSet custT="1"/>
      <dgm:spPr/>
      <dgm:t>
        <a:bodyPr/>
        <a:lstStyle/>
        <a:p>
          <a:r>
            <a:rPr lang="en-ZA" sz="1000" dirty="0"/>
            <a:t>Energy Usage Monitoring</a:t>
          </a:r>
        </a:p>
      </dgm:t>
    </dgm:pt>
    <dgm:pt modelId="{1C4ED66E-9E54-444C-AC34-230CCFC766EF}" type="parTrans" cxnId="{AB7F484B-4521-4431-A135-3EB4F6F7F5BA}">
      <dgm:prSet/>
      <dgm:spPr/>
      <dgm:t>
        <a:bodyPr/>
        <a:lstStyle/>
        <a:p>
          <a:endParaRPr lang="en-ZA"/>
        </a:p>
      </dgm:t>
    </dgm:pt>
    <dgm:pt modelId="{84ACE953-A3C5-423F-ACB9-043A642FE67D}" type="sibTrans" cxnId="{AB7F484B-4521-4431-A135-3EB4F6F7F5BA}">
      <dgm:prSet/>
      <dgm:spPr/>
      <dgm:t>
        <a:bodyPr/>
        <a:lstStyle/>
        <a:p>
          <a:endParaRPr lang="en-ZA"/>
        </a:p>
      </dgm:t>
    </dgm:pt>
    <dgm:pt modelId="{CFC5F4B8-45DD-408C-9371-64D041E56E91}">
      <dgm:prSet custT="1"/>
      <dgm:spPr/>
      <dgm:t>
        <a:bodyPr/>
        <a:lstStyle/>
        <a:p>
          <a:r>
            <a:rPr lang="en-ZA" sz="1050" dirty="0"/>
            <a:t>Leak repairs</a:t>
          </a:r>
        </a:p>
      </dgm:t>
    </dgm:pt>
    <dgm:pt modelId="{285927C0-089F-4FE0-8E6F-B83FD2E38505}" type="parTrans" cxnId="{95489E56-6BD2-499E-BCA9-0206F34B13CD}">
      <dgm:prSet/>
      <dgm:spPr/>
      <dgm:t>
        <a:bodyPr/>
        <a:lstStyle/>
        <a:p>
          <a:endParaRPr lang="en-ZA"/>
        </a:p>
      </dgm:t>
    </dgm:pt>
    <dgm:pt modelId="{D4AB8377-4B91-4E9E-BE45-6E1932CF97F0}" type="sibTrans" cxnId="{95489E56-6BD2-499E-BCA9-0206F34B13CD}">
      <dgm:prSet/>
      <dgm:spPr/>
      <dgm:t>
        <a:bodyPr/>
        <a:lstStyle/>
        <a:p>
          <a:endParaRPr lang="en-ZA"/>
        </a:p>
      </dgm:t>
    </dgm:pt>
    <dgm:pt modelId="{ECC5027D-B26F-4AF4-BFDC-AE641C962B76}">
      <dgm:prSet custT="1"/>
      <dgm:spPr/>
      <dgm:t>
        <a:bodyPr/>
        <a:lstStyle/>
        <a:p>
          <a:r>
            <a:rPr lang="en-ZA" sz="1000" dirty="0"/>
            <a:t>Installation of Pre-paid meters; PRVs; Revenue enhancement strategy.</a:t>
          </a:r>
        </a:p>
      </dgm:t>
    </dgm:pt>
    <dgm:pt modelId="{44138D35-5399-4F51-BE93-A43D61D80ED4}" type="parTrans" cxnId="{936C94B7-DAD0-40B7-B309-A51326A72D31}">
      <dgm:prSet/>
      <dgm:spPr/>
      <dgm:t>
        <a:bodyPr/>
        <a:lstStyle/>
        <a:p>
          <a:endParaRPr lang="en-ZA"/>
        </a:p>
      </dgm:t>
    </dgm:pt>
    <dgm:pt modelId="{070098B2-48AC-4172-973A-3C35A7133855}" type="sibTrans" cxnId="{936C94B7-DAD0-40B7-B309-A51326A72D31}">
      <dgm:prSet/>
      <dgm:spPr/>
      <dgm:t>
        <a:bodyPr/>
        <a:lstStyle/>
        <a:p>
          <a:endParaRPr lang="en-ZA"/>
        </a:p>
      </dgm:t>
    </dgm:pt>
    <dgm:pt modelId="{A52A74CD-2928-4D0C-AE94-31986BEF4813}">
      <dgm:prSet custT="1"/>
      <dgm:spPr/>
      <dgm:t>
        <a:bodyPr/>
        <a:lstStyle/>
        <a:p>
          <a:r>
            <a:rPr lang="en-ZA" sz="1000" dirty="0"/>
            <a:t>Education Programmes</a:t>
          </a:r>
        </a:p>
      </dgm:t>
    </dgm:pt>
    <dgm:pt modelId="{8BAF952B-2ED5-4A81-9002-1F3FBB5A92F9}" type="parTrans" cxnId="{5E69F61F-4EE2-4EF0-A429-3DEF9FDEF72F}">
      <dgm:prSet/>
      <dgm:spPr/>
      <dgm:t>
        <a:bodyPr/>
        <a:lstStyle/>
        <a:p>
          <a:endParaRPr lang="en-ZA"/>
        </a:p>
      </dgm:t>
    </dgm:pt>
    <dgm:pt modelId="{35758097-3A35-44D9-A9CB-38FD8ADF165B}" type="sibTrans" cxnId="{5E69F61F-4EE2-4EF0-A429-3DEF9FDEF72F}">
      <dgm:prSet/>
      <dgm:spPr/>
      <dgm:t>
        <a:bodyPr/>
        <a:lstStyle/>
        <a:p>
          <a:endParaRPr lang="en-ZA"/>
        </a:p>
      </dgm:t>
    </dgm:pt>
    <dgm:pt modelId="{8E069727-6DDE-4A67-A371-2045FB79F882}">
      <dgm:prSet custT="1"/>
      <dgm:spPr/>
      <dgm:t>
        <a:bodyPr/>
        <a:lstStyle/>
        <a:p>
          <a:r>
            <a:rPr lang="en-ZA" sz="1000" dirty="0"/>
            <a:t>Stakeholder &amp; Comms Man.</a:t>
          </a:r>
        </a:p>
      </dgm:t>
    </dgm:pt>
    <dgm:pt modelId="{D602BDDB-83AF-42ED-9A8C-BA25D2D654E0}" type="parTrans" cxnId="{3B608CCA-0BA4-4EDE-9393-E9AB2E26A4C7}">
      <dgm:prSet/>
      <dgm:spPr/>
      <dgm:t>
        <a:bodyPr/>
        <a:lstStyle/>
        <a:p>
          <a:endParaRPr lang="en-ZA"/>
        </a:p>
      </dgm:t>
    </dgm:pt>
    <dgm:pt modelId="{0D006145-DF8C-4969-94DF-F0BC8C30F6B4}" type="sibTrans" cxnId="{3B608CCA-0BA4-4EDE-9393-E9AB2E26A4C7}">
      <dgm:prSet/>
      <dgm:spPr/>
      <dgm:t>
        <a:bodyPr/>
        <a:lstStyle/>
        <a:p>
          <a:endParaRPr lang="en-ZA"/>
        </a:p>
      </dgm:t>
    </dgm:pt>
    <dgm:pt modelId="{77B4E376-B09E-4EE2-BEB0-24ED6495D1BB}">
      <dgm:prSet custT="1"/>
      <dgm:spPr/>
      <dgm:t>
        <a:bodyPr/>
        <a:lstStyle/>
        <a:p>
          <a:r>
            <a:rPr lang="en-ZA" sz="1000" dirty="0"/>
            <a:t>Unblocking/</a:t>
          </a:r>
        </a:p>
        <a:p>
          <a:r>
            <a:rPr lang="en-ZA" sz="1000" dirty="0"/>
            <a:t>Biosolids</a:t>
          </a:r>
        </a:p>
        <a:p>
          <a:r>
            <a:rPr lang="en-ZA" sz="1000" dirty="0"/>
            <a:t>(DWS)</a:t>
          </a:r>
        </a:p>
      </dgm:t>
    </dgm:pt>
    <dgm:pt modelId="{5FC9E9A7-501D-4729-AFC6-029EC67C0608}" type="parTrans" cxnId="{646F21C5-2362-4ED1-89FE-827B645FFDFA}">
      <dgm:prSet/>
      <dgm:spPr/>
      <dgm:t>
        <a:bodyPr/>
        <a:lstStyle/>
        <a:p>
          <a:endParaRPr lang="en-ZA"/>
        </a:p>
      </dgm:t>
    </dgm:pt>
    <dgm:pt modelId="{48C8C366-1E50-4382-AFB3-5C0E48EA9D91}" type="sibTrans" cxnId="{646F21C5-2362-4ED1-89FE-827B645FFDFA}">
      <dgm:prSet/>
      <dgm:spPr/>
      <dgm:t>
        <a:bodyPr/>
        <a:lstStyle/>
        <a:p>
          <a:endParaRPr lang="en-ZA"/>
        </a:p>
      </dgm:t>
    </dgm:pt>
    <dgm:pt modelId="{B2CCE579-B327-4E2E-94CE-379EF4DCC9B7}">
      <dgm:prSet/>
      <dgm:spPr/>
      <dgm:t>
        <a:bodyPr/>
        <a:lstStyle/>
        <a:p>
          <a:r>
            <a:rPr lang="en-ZA" dirty="0"/>
            <a:t>Upgrade laboratory @ Leeuwkuil</a:t>
          </a:r>
        </a:p>
      </dgm:t>
    </dgm:pt>
    <dgm:pt modelId="{5F2B6B4F-5D3C-4DF9-B877-97C6C82D05DA}" type="parTrans" cxnId="{9B4EEA8A-C929-42C0-A8C8-9C602CA5D8C0}">
      <dgm:prSet/>
      <dgm:spPr/>
      <dgm:t>
        <a:bodyPr/>
        <a:lstStyle/>
        <a:p>
          <a:endParaRPr lang="en-ZA"/>
        </a:p>
      </dgm:t>
    </dgm:pt>
    <dgm:pt modelId="{0DE9DA5C-DAEE-4E57-B21F-E1A448411932}" type="sibTrans" cxnId="{9B4EEA8A-C929-42C0-A8C8-9C602CA5D8C0}">
      <dgm:prSet/>
      <dgm:spPr/>
      <dgm:t>
        <a:bodyPr/>
        <a:lstStyle/>
        <a:p>
          <a:endParaRPr lang="en-ZA"/>
        </a:p>
      </dgm:t>
    </dgm:pt>
    <dgm:pt modelId="{22420D31-F809-4A9E-8880-2F2C3B8E2246}">
      <dgm:prSet custT="1"/>
      <dgm:spPr/>
      <dgm:t>
        <a:bodyPr/>
        <a:lstStyle/>
        <a:p>
          <a:r>
            <a:rPr lang="en-ZA" sz="900" dirty="0"/>
            <a:t>Draft Methodologies/Procedure</a:t>
          </a:r>
        </a:p>
      </dgm:t>
    </dgm:pt>
    <dgm:pt modelId="{3377B1FA-7818-4DF5-9A38-A32F76BC55C4}" type="parTrans" cxnId="{D5DC185A-2DE3-4D18-919D-FD5D1146AFA3}">
      <dgm:prSet/>
      <dgm:spPr/>
      <dgm:t>
        <a:bodyPr/>
        <a:lstStyle/>
        <a:p>
          <a:endParaRPr lang="en-ZA"/>
        </a:p>
      </dgm:t>
    </dgm:pt>
    <dgm:pt modelId="{51862DB1-C998-46E8-9DD3-31DF6A19627F}" type="sibTrans" cxnId="{D5DC185A-2DE3-4D18-919D-FD5D1146AFA3}">
      <dgm:prSet/>
      <dgm:spPr/>
      <dgm:t>
        <a:bodyPr/>
        <a:lstStyle/>
        <a:p>
          <a:endParaRPr lang="en-ZA"/>
        </a:p>
      </dgm:t>
    </dgm:pt>
    <dgm:pt modelId="{880179FA-5254-4DD4-BD38-9DEF6B6F226A}">
      <dgm:prSet custT="1"/>
      <dgm:spPr/>
      <dgm:t>
        <a:bodyPr/>
        <a:lstStyle/>
        <a:p>
          <a:r>
            <a:rPr lang="en-ZA" sz="900" dirty="0"/>
            <a:t>Assessment/ Optimisation &amp; Energy Strategy</a:t>
          </a:r>
        </a:p>
      </dgm:t>
    </dgm:pt>
    <dgm:pt modelId="{EA14D91A-B512-475F-9F1F-8CEB53602AC0}" type="parTrans" cxnId="{4952D52A-922D-4EEC-9716-3567A254E5C3}">
      <dgm:prSet/>
      <dgm:spPr/>
      <dgm:t>
        <a:bodyPr/>
        <a:lstStyle/>
        <a:p>
          <a:endParaRPr lang="en-ZA"/>
        </a:p>
      </dgm:t>
    </dgm:pt>
    <dgm:pt modelId="{5A48E3CE-ADCD-4581-800C-199081017D59}" type="sibTrans" cxnId="{4952D52A-922D-4EEC-9716-3567A254E5C3}">
      <dgm:prSet/>
      <dgm:spPr/>
      <dgm:t>
        <a:bodyPr/>
        <a:lstStyle/>
        <a:p>
          <a:endParaRPr lang="en-ZA"/>
        </a:p>
      </dgm:t>
    </dgm:pt>
    <dgm:pt modelId="{E529EEE2-5F07-4672-934A-E21A3707EF1C}" type="pres">
      <dgm:prSet presAssocID="{EE0FEC1C-068E-4191-AF5C-426CD0D4A7AB}" presName="hierChild1" presStyleCnt="0">
        <dgm:presLayoutVars>
          <dgm:chPref val="1"/>
          <dgm:dir/>
          <dgm:animOne val="branch"/>
          <dgm:animLvl val="lvl"/>
          <dgm:resizeHandles/>
        </dgm:presLayoutVars>
      </dgm:prSet>
      <dgm:spPr/>
      <dgm:t>
        <a:bodyPr/>
        <a:lstStyle/>
        <a:p>
          <a:endParaRPr lang="en-ZA"/>
        </a:p>
      </dgm:t>
    </dgm:pt>
    <dgm:pt modelId="{4C18FA6E-DD88-4E6C-A88A-A044F94AC94F}" type="pres">
      <dgm:prSet presAssocID="{D79E263B-DD8A-45E7-A151-08779914083F}" presName="hierRoot1" presStyleCnt="0"/>
      <dgm:spPr/>
    </dgm:pt>
    <dgm:pt modelId="{231658D8-B0BD-40F8-BAC2-4670AF3CBE69}" type="pres">
      <dgm:prSet presAssocID="{D79E263B-DD8A-45E7-A151-08779914083F}" presName="composite" presStyleCnt="0"/>
      <dgm:spPr/>
    </dgm:pt>
    <dgm:pt modelId="{6D88C7AE-798A-42E9-964F-5AF828BC07BD}" type="pres">
      <dgm:prSet presAssocID="{D79E263B-DD8A-45E7-A151-08779914083F}" presName="background" presStyleLbl="node0" presStyleIdx="0" presStyleCnt="1"/>
      <dgm:spPr/>
    </dgm:pt>
    <dgm:pt modelId="{31E03136-4A7F-4850-85E1-B36AD50C0DDA}" type="pres">
      <dgm:prSet presAssocID="{D79E263B-DD8A-45E7-A151-08779914083F}" presName="text" presStyleLbl="fgAcc0" presStyleIdx="0" presStyleCnt="1" custScaleX="156915" custScaleY="82645">
        <dgm:presLayoutVars>
          <dgm:chPref val="3"/>
        </dgm:presLayoutVars>
      </dgm:prSet>
      <dgm:spPr/>
      <dgm:t>
        <a:bodyPr/>
        <a:lstStyle/>
        <a:p>
          <a:endParaRPr lang="en-ZA"/>
        </a:p>
      </dgm:t>
    </dgm:pt>
    <dgm:pt modelId="{80FDB791-5E76-4415-A311-53C84EA2B16D}" type="pres">
      <dgm:prSet presAssocID="{D79E263B-DD8A-45E7-A151-08779914083F}" presName="hierChild2" presStyleCnt="0"/>
      <dgm:spPr/>
    </dgm:pt>
    <dgm:pt modelId="{CD8EC400-27A8-4669-93A1-07AF3F1863EB}" type="pres">
      <dgm:prSet presAssocID="{4849CD07-2B91-493C-8C61-ACFAC4534202}" presName="Name10" presStyleLbl="parChTrans1D2" presStyleIdx="0" presStyleCnt="5"/>
      <dgm:spPr/>
      <dgm:t>
        <a:bodyPr/>
        <a:lstStyle/>
        <a:p>
          <a:endParaRPr lang="en-ZA"/>
        </a:p>
      </dgm:t>
    </dgm:pt>
    <dgm:pt modelId="{E627B41E-A21C-4452-95E9-79BE79CDD4FC}" type="pres">
      <dgm:prSet presAssocID="{15EA1220-940E-4EA2-A9F0-0B36C424E890}" presName="hierRoot2" presStyleCnt="0"/>
      <dgm:spPr/>
    </dgm:pt>
    <dgm:pt modelId="{9E1048D7-B71B-44E4-87A4-5912749C29A8}" type="pres">
      <dgm:prSet presAssocID="{15EA1220-940E-4EA2-A9F0-0B36C424E890}" presName="composite2" presStyleCnt="0"/>
      <dgm:spPr/>
    </dgm:pt>
    <dgm:pt modelId="{763FE9B5-8217-47F2-BD37-24EC46622507}" type="pres">
      <dgm:prSet presAssocID="{15EA1220-940E-4EA2-A9F0-0B36C424E890}" presName="background2" presStyleLbl="node2" presStyleIdx="0" presStyleCnt="5"/>
      <dgm:spPr/>
    </dgm:pt>
    <dgm:pt modelId="{12E56DCB-9170-4502-9F4B-18A33D7A8F6E}" type="pres">
      <dgm:prSet presAssocID="{15EA1220-940E-4EA2-A9F0-0B36C424E890}" presName="text2" presStyleLbl="fgAcc2" presStyleIdx="0" presStyleCnt="5" custScaleX="165435">
        <dgm:presLayoutVars>
          <dgm:chPref val="3"/>
        </dgm:presLayoutVars>
      </dgm:prSet>
      <dgm:spPr/>
      <dgm:t>
        <a:bodyPr/>
        <a:lstStyle/>
        <a:p>
          <a:endParaRPr lang="en-ZA"/>
        </a:p>
      </dgm:t>
    </dgm:pt>
    <dgm:pt modelId="{7A2436B1-3818-4DF2-A209-3BC55D4D5BA7}" type="pres">
      <dgm:prSet presAssocID="{15EA1220-940E-4EA2-A9F0-0B36C424E890}" presName="hierChild3" presStyleCnt="0"/>
      <dgm:spPr/>
    </dgm:pt>
    <dgm:pt modelId="{22C25824-24CD-465B-90E8-B13F3511FFDF}" type="pres">
      <dgm:prSet presAssocID="{C371FCEE-EA73-42A2-B91F-6E02616466E0}" presName="Name17" presStyleLbl="parChTrans1D3" presStyleIdx="0" presStyleCnt="9"/>
      <dgm:spPr/>
      <dgm:t>
        <a:bodyPr/>
        <a:lstStyle/>
        <a:p>
          <a:endParaRPr lang="en-ZA"/>
        </a:p>
      </dgm:t>
    </dgm:pt>
    <dgm:pt modelId="{85FD84D2-E8D8-4FF4-86DB-90C61E780386}" type="pres">
      <dgm:prSet presAssocID="{5F6E4C25-590F-4697-A5EE-4A39FE0672E7}" presName="hierRoot3" presStyleCnt="0"/>
      <dgm:spPr/>
    </dgm:pt>
    <dgm:pt modelId="{70825629-6F31-4BC7-A5E4-421AE03DADD5}" type="pres">
      <dgm:prSet presAssocID="{5F6E4C25-590F-4697-A5EE-4A39FE0672E7}" presName="composite3" presStyleCnt="0"/>
      <dgm:spPr/>
    </dgm:pt>
    <dgm:pt modelId="{6DA6161B-EF46-4521-918E-010A37375781}" type="pres">
      <dgm:prSet presAssocID="{5F6E4C25-590F-4697-A5EE-4A39FE0672E7}" presName="background3" presStyleLbl="node3" presStyleIdx="0" presStyleCnt="9"/>
      <dgm:spPr/>
    </dgm:pt>
    <dgm:pt modelId="{B56829DC-AAE0-40E5-82D9-FB32879F97D9}" type="pres">
      <dgm:prSet presAssocID="{5F6E4C25-590F-4697-A5EE-4A39FE0672E7}" presName="text3" presStyleLbl="fgAcc3" presStyleIdx="0" presStyleCnt="9" custScaleX="133466">
        <dgm:presLayoutVars>
          <dgm:chPref val="3"/>
        </dgm:presLayoutVars>
      </dgm:prSet>
      <dgm:spPr/>
      <dgm:t>
        <a:bodyPr/>
        <a:lstStyle/>
        <a:p>
          <a:endParaRPr lang="en-ZA"/>
        </a:p>
      </dgm:t>
    </dgm:pt>
    <dgm:pt modelId="{00C3B573-848D-47C7-B1FB-EB6BFD156BD6}" type="pres">
      <dgm:prSet presAssocID="{5F6E4C25-590F-4697-A5EE-4A39FE0672E7}" presName="hierChild4" presStyleCnt="0"/>
      <dgm:spPr/>
    </dgm:pt>
    <dgm:pt modelId="{E4D0CF2D-E8D6-49A6-8118-ED74B3E4236B}" type="pres">
      <dgm:prSet presAssocID="{69814DAB-651C-40C2-B6CC-DD182BDD6A98}" presName="Name17" presStyleLbl="parChTrans1D3" presStyleIdx="1" presStyleCnt="9"/>
      <dgm:spPr/>
      <dgm:t>
        <a:bodyPr/>
        <a:lstStyle/>
        <a:p>
          <a:endParaRPr lang="en-ZA"/>
        </a:p>
      </dgm:t>
    </dgm:pt>
    <dgm:pt modelId="{FC5E5D85-C4B8-4438-A0F6-5027B775415A}" type="pres">
      <dgm:prSet presAssocID="{3DCAF7BB-9C22-4EA0-8D1A-A6B656381FAD}" presName="hierRoot3" presStyleCnt="0"/>
      <dgm:spPr/>
    </dgm:pt>
    <dgm:pt modelId="{DBBDB3F2-4209-4629-A6DF-019276905567}" type="pres">
      <dgm:prSet presAssocID="{3DCAF7BB-9C22-4EA0-8D1A-A6B656381FAD}" presName="composite3" presStyleCnt="0"/>
      <dgm:spPr/>
    </dgm:pt>
    <dgm:pt modelId="{347D49D2-B0E1-4765-B9D2-27E5B8E97F51}" type="pres">
      <dgm:prSet presAssocID="{3DCAF7BB-9C22-4EA0-8D1A-A6B656381FAD}" presName="background3" presStyleLbl="node3" presStyleIdx="1" presStyleCnt="9"/>
      <dgm:spPr/>
    </dgm:pt>
    <dgm:pt modelId="{B699089F-2243-4EF1-A855-B755C096D0E2}" type="pres">
      <dgm:prSet presAssocID="{3DCAF7BB-9C22-4EA0-8D1A-A6B656381FAD}" presName="text3" presStyleLbl="fgAcc3" presStyleIdx="1" presStyleCnt="9" custScaleX="165819">
        <dgm:presLayoutVars>
          <dgm:chPref val="3"/>
        </dgm:presLayoutVars>
      </dgm:prSet>
      <dgm:spPr/>
      <dgm:t>
        <a:bodyPr/>
        <a:lstStyle/>
        <a:p>
          <a:endParaRPr lang="en-ZA"/>
        </a:p>
      </dgm:t>
    </dgm:pt>
    <dgm:pt modelId="{F2CDE0E7-346D-4106-A009-DA73CC8C7B5D}" type="pres">
      <dgm:prSet presAssocID="{3DCAF7BB-9C22-4EA0-8D1A-A6B656381FAD}" presName="hierChild4" presStyleCnt="0"/>
      <dgm:spPr/>
    </dgm:pt>
    <dgm:pt modelId="{B624352A-14D7-4A32-83BA-BE7859B9F474}" type="pres">
      <dgm:prSet presAssocID="{015B0622-2D91-4C96-ABC6-809CA82E4CF2}" presName="Name10" presStyleLbl="parChTrans1D2" presStyleIdx="1" presStyleCnt="5"/>
      <dgm:spPr/>
      <dgm:t>
        <a:bodyPr/>
        <a:lstStyle/>
        <a:p>
          <a:endParaRPr lang="en-ZA"/>
        </a:p>
      </dgm:t>
    </dgm:pt>
    <dgm:pt modelId="{CB8E13A8-A132-44F6-96DE-C0909F025B69}" type="pres">
      <dgm:prSet presAssocID="{F3E59199-E8D0-4718-826C-315E0D86BD75}" presName="hierRoot2" presStyleCnt="0"/>
      <dgm:spPr/>
    </dgm:pt>
    <dgm:pt modelId="{EDC8B497-ECD7-4311-B284-9620B52C3B33}" type="pres">
      <dgm:prSet presAssocID="{F3E59199-E8D0-4718-826C-315E0D86BD75}" presName="composite2" presStyleCnt="0"/>
      <dgm:spPr/>
    </dgm:pt>
    <dgm:pt modelId="{C84FBF63-9A26-49C0-A5B5-D3D435A4C373}" type="pres">
      <dgm:prSet presAssocID="{F3E59199-E8D0-4718-826C-315E0D86BD75}" presName="background2" presStyleLbl="node2" presStyleIdx="1" presStyleCnt="5"/>
      <dgm:spPr/>
    </dgm:pt>
    <dgm:pt modelId="{E85B2346-80B4-48E8-96B0-9508353D3257}" type="pres">
      <dgm:prSet presAssocID="{F3E59199-E8D0-4718-826C-315E0D86BD75}" presName="text2" presStyleLbl="fgAcc2" presStyleIdx="1" presStyleCnt="5">
        <dgm:presLayoutVars>
          <dgm:chPref val="3"/>
        </dgm:presLayoutVars>
      </dgm:prSet>
      <dgm:spPr/>
      <dgm:t>
        <a:bodyPr/>
        <a:lstStyle/>
        <a:p>
          <a:endParaRPr lang="en-ZA"/>
        </a:p>
      </dgm:t>
    </dgm:pt>
    <dgm:pt modelId="{87EC965F-0559-4271-B479-3FB23F49260A}" type="pres">
      <dgm:prSet presAssocID="{F3E59199-E8D0-4718-826C-315E0D86BD75}" presName="hierChild3" presStyleCnt="0"/>
      <dgm:spPr/>
    </dgm:pt>
    <dgm:pt modelId="{98240D4F-4EA4-4044-A6EE-79341E98EB2D}" type="pres">
      <dgm:prSet presAssocID="{666035FD-56C8-4C8F-BE56-026F59F2E187}" presName="Name17" presStyleLbl="parChTrans1D3" presStyleIdx="2" presStyleCnt="9"/>
      <dgm:spPr/>
      <dgm:t>
        <a:bodyPr/>
        <a:lstStyle/>
        <a:p>
          <a:endParaRPr lang="en-ZA"/>
        </a:p>
      </dgm:t>
    </dgm:pt>
    <dgm:pt modelId="{9FC81C6D-491A-482B-A13C-C2AA641A3614}" type="pres">
      <dgm:prSet presAssocID="{0882D51C-DF8C-4627-9B4E-153C758DD5A6}" presName="hierRoot3" presStyleCnt="0"/>
      <dgm:spPr/>
    </dgm:pt>
    <dgm:pt modelId="{54ED4120-109E-4BD7-A7A7-39A8F49606F2}" type="pres">
      <dgm:prSet presAssocID="{0882D51C-DF8C-4627-9B4E-153C758DD5A6}" presName="composite3" presStyleCnt="0"/>
      <dgm:spPr/>
    </dgm:pt>
    <dgm:pt modelId="{928637E2-094C-4C9C-8001-C482C084A376}" type="pres">
      <dgm:prSet presAssocID="{0882D51C-DF8C-4627-9B4E-153C758DD5A6}" presName="background3" presStyleLbl="node3" presStyleIdx="2" presStyleCnt="9"/>
      <dgm:spPr/>
    </dgm:pt>
    <dgm:pt modelId="{818A2E54-E847-4E79-9E74-0D1BF2DE75AE}" type="pres">
      <dgm:prSet presAssocID="{0882D51C-DF8C-4627-9B4E-153C758DD5A6}" presName="text3" presStyleLbl="fgAcc3" presStyleIdx="2" presStyleCnt="9">
        <dgm:presLayoutVars>
          <dgm:chPref val="3"/>
        </dgm:presLayoutVars>
      </dgm:prSet>
      <dgm:spPr/>
      <dgm:t>
        <a:bodyPr/>
        <a:lstStyle/>
        <a:p>
          <a:endParaRPr lang="en-ZA"/>
        </a:p>
      </dgm:t>
    </dgm:pt>
    <dgm:pt modelId="{114F81DE-4675-452E-BD05-E170F06207C0}" type="pres">
      <dgm:prSet presAssocID="{0882D51C-DF8C-4627-9B4E-153C758DD5A6}" presName="hierChild4" presStyleCnt="0"/>
      <dgm:spPr/>
    </dgm:pt>
    <dgm:pt modelId="{0AEAE602-5A42-4D9B-A664-9AB9BCFE3815}" type="pres">
      <dgm:prSet presAssocID="{AA210608-3873-4622-B2D9-8C343739B0F6}" presName="Name23" presStyleLbl="parChTrans1D4" presStyleIdx="0" presStyleCnt="8"/>
      <dgm:spPr/>
      <dgm:t>
        <a:bodyPr/>
        <a:lstStyle/>
        <a:p>
          <a:endParaRPr lang="en-ZA"/>
        </a:p>
      </dgm:t>
    </dgm:pt>
    <dgm:pt modelId="{0D3522C1-CB05-4FEF-BBC7-487FB60603B5}" type="pres">
      <dgm:prSet presAssocID="{D30F4B8D-A651-4F72-9B19-10D870AAF020}" presName="hierRoot4" presStyleCnt="0"/>
      <dgm:spPr/>
    </dgm:pt>
    <dgm:pt modelId="{D2A574F4-D40A-4BE3-B5FD-62305DF980FC}" type="pres">
      <dgm:prSet presAssocID="{D30F4B8D-A651-4F72-9B19-10D870AAF020}" presName="composite4" presStyleCnt="0"/>
      <dgm:spPr/>
    </dgm:pt>
    <dgm:pt modelId="{8E3709AA-1763-4FFE-A7E7-52F3363AE209}" type="pres">
      <dgm:prSet presAssocID="{D30F4B8D-A651-4F72-9B19-10D870AAF020}" presName="background4" presStyleLbl="node4" presStyleIdx="0" presStyleCnt="8"/>
      <dgm:spPr/>
    </dgm:pt>
    <dgm:pt modelId="{32D724C0-962E-4B79-9700-2AB45D7F4229}" type="pres">
      <dgm:prSet presAssocID="{D30F4B8D-A651-4F72-9B19-10D870AAF020}" presName="text4" presStyleLbl="fgAcc4" presStyleIdx="0" presStyleCnt="8" custScaleX="114235">
        <dgm:presLayoutVars>
          <dgm:chPref val="3"/>
        </dgm:presLayoutVars>
      </dgm:prSet>
      <dgm:spPr/>
      <dgm:t>
        <a:bodyPr/>
        <a:lstStyle/>
        <a:p>
          <a:endParaRPr lang="en-ZA"/>
        </a:p>
      </dgm:t>
    </dgm:pt>
    <dgm:pt modelId="{450B5132-5F27-4672-9BB2-7A7B8401AC49}" type="pres">
      <dgm:prSet presAssocID="{D30F4B8D-A651-4F72-9B19-10D870AAF020}" presName="hierChild5" presStyleCnt="0"/>
      <dgm:spPr/>
    </dgm:pt>
    <dgm:pt modelId="{117FE804-35F7-4F26-8953-92BC7B0D9314}" type="pres">
      <dgm:prSet presAssocID="{AC91C0DA-1F1C-44D9-971A-79CF1B01DC54}" presName="Name23" presStyleLbl="parChTrans1D4" presStyleIdx="1" presStyleCnt="8"/>
      <dgm:spPr/>
      <dgm:t>
        <a:bodyPr/>
        <a:lstStyle/>
        <a:p>
          <a:endParaRPr lang="en-ZA"/>
        </a:p>
      </dgm:t>
    </dgm:pt>
    <dgm:pt modelId="{B8A9A02C-33AB-4ADD-ADFC-9910C88AF2D5}" type="pres">
      <dgm:prSet presAssocID="{D93E89A8-3D9E-403C-B291-E0A81185B52A}" presName="hierRoot4" presStyleCnt="0"/>
      <dgm:spPr/>
    </dgm:pt>
    <dgm:pt modelId="{A25AD50B-2962-4624-B5B0-286995D4F0DC}" type="pres">
      <dgm:prSet presAssocID="{D93E89A8-3D9E-403C-B291-E0A81185B52A}" presName="composite4" presStyleCnt="0"/>
      <dgm:spPr/>
    </dgm:pt>
    <dgm:pt modelId="{F84847DA-72D2-425F-BEB6-F736651A8258}" type="pres">
      <dgm:prSet presAssocID="{D93E89A8-3D9E-403C-B291-E0A81185B52A}" presName="background4" presStyleLbl="node4" presStyleIdx="1" presStyleCnt="8"/>
      <dgm:spPr/>
    </dgm:pt>
    <dgm:pt modelId="{008EE70C-A210-4A9C-BF5F-B7379FD0159F}" type="pres">
      <dgm:prSet presAssocID="{D93E89A8-3D9E-403C-B291-E0A81185B52A}" presName="text4" presStyleLbl="fgAcc4" presStyleIdx="1" presStyleCnt="8">
        <dgm:presLayoutVars>
          <dgm:chPref val="3"/>
        </dgm:presLayoutVars>
      </dgm:prSet>
      <dgm:spPr/>
      <dgm:t>
        <a:bodyPr/>
        <a:lstStyle/>
        <a:p>
          <a:endParaRPr lang="en-ZA"/>
        </a:p>
      </dgm:t>
    </dgm:pt>
    <dgm:pt modelId="{B15DE2EB-3E59-4BEE-914F-910CD52B2562}" type="pres">
      <dgm:prSet presAssocID="{D93E89A8-3D9E-403C-B291-E0A81185B52A}" presName="hierChild5" presStyleCnt="0"/>
      <dgm:spPr/>
    </dgm:pt>
    <dgm:pt modelId="{C5528A9A-9419-44AA-9339-D5AF7A3E59DB}" type="pres">
      <dgm:prSet presAssocID="{5FC9E9A7-501D-4729-AFC6-029EC67C0608}" presName="Name23" presStyleLbl="parChTrans1D4" presStyleIdx="2" presStyleCnt="8"/>
      <dgm:spPr/>
      <dgm:t>
        <a:bodyPr/>
        <a:lstStyle/>
        <a:p>
          <a:endParaRPr lang="en-ZA"/>
        </a:p>
      </dgm:t>
    </dgm:pt>
    <dgm:pt modelId="{E1E6C948-4DC8-4B4C-B1D6-20C9C6BC63FD}" type="pres">
      <dgm:prSet presAssocID="{77B4E376-B09E-4EE2-BEB0-24ED6495D1BB}" presName="hierRoot4" presStyleCnt="0"/>
      <dgm:spPr/>
    </dgm:pt>
    <dgm:pt modelId="{06F43AF7-97BA-4662-A049-64A0131B6AFA}" type="pres">
      <dgm:prSet presAssocID="{77B4E376-B09E-4EE2-BEB0-24ED6495D1BB}" presName="composite4" presStyleCnt="0"/>
      <dgm:spPr/>
    </dgm:pt>
    <dgm:pt modelId="{224ED084-BCD9-4128-9B53-76F4A5B6C17E}" type="pres">
      <dgm:prSet presAssocID="{77B4E376-B09E-4EE2-BEB0-24ED6495D1BB}" presName="background4" presStyleLbl="node4" presStyleIdx="2" presStyleCnt="8"/>
      <dgm:spPr/>
    </dgm:pt>
    <dgm:pt modelId="{68B89958-9872-4C53-BFC4-FDFEC61006F2}" type="pres">
      <dgm:prSet presAssocID="{77B4E376-B09E-4EE2-BEB0-24ED6495D1BB}" presName="text4" presStyleLbl="fgAcc4" presStyleIdx="2" presStyleCnt="8">
        <dgm:presLayoutVars>
          <dgm:chPref val="3"/>
        </dgm:presLayoutVars>
      </dgm:prSet>
      <dgm:spPr/>
      <dgm:t>
        <a:bodyPr/>
        <a:lstStyle/>
        <a:p>
          <a:endParaRPr lang="en-ZA"/>
        </a:p>
      </dgm:t>
    </dgm:pt>
    <dgm:pt modelId="{39A0ABBE-B0D5-4712-A65A-FD9DE62F1CBA}" type="pres">
      <dgm:prSet presAssocID="{77B4E376-B09E-4EE2-BEB0-24ED6495D1BB}" presName="hierChild5" presStyleCnt="0"/>
      <dgm:spPr/>
    </dgm:pt>
    <dgm:pt modelId="{1C5C7F89-7EFC-4578-A9C7-A5E7B8C8BC84}" type="pres">
      <dgm:prSet presAssocID="{5B73551C-879A-4562-AB6D-0D1C909C992F}" presName="Name10" presStyleLbl="parChTrans1D2" presStyleIdx="2" presStyleCnt="5"/>
      <dgm:spPr/>
      <dgm:t>
        <a:bodyPr/>
        <a:lstStyle/>
        <a:p>
          <a:endParaRPr lang="en-ZA"/>
        </a:p>
      </dgm:t>
    </dgm:pt>
    <dgm:pt modelId="{E908938E-ED28-4BBF-A541-737391946201}" type="pres">
      <dgm:prSet presAssocID="{9FAFB92D-0161-4246-B800-7EF83F9C8732}" presName="hierRoot2" presStyleCnt="0"/>
      <dgm:spPr/>
    </dgm:pt>
    <dgm:pt modelId="{CC38991F-E491-499D-917E-B505E5D07EE6}" type="pres">
      <dgm:prSet presAssocID="{9FAFB92D-0161-4246-B800-7EF83F9C8732}" presName="composite2" presStyleCnt="0"/>
      <dgm:spPr/>
    </dgm:pt>
    <dgm:pt modelId="{A4189712-4C1C-413F-B4F4-65650B90BE84}" type="pres">
      <dgm:prSet presAssocID="{9FAFB92D-0161-4246-B800-7EF83F9C8732}" presName="background2" presStyleLbl="node2" presStyleIdx="2" presStyleCnt="5"/>
      <dgm:spPr/>
    </dgm:pt>
    <dgm:pt modelId="{CC6EA039-5AF7-459C-AC67-01617FC6C991}" type="pres">
      <dgm:prSet presAssocID="{9FAFB92D-0161-4246-B800-7EF83F9C8732}" presName="text2" presStyleLbl="fgAcc2" presStyleIdx="2" presStyleCnt="5" custScaleX="131155">
        <dgm:presLayoutVars>
          <dgm:chPref val="3"/>
        </dgm:presLayoutVars>
      </dgm:prSet>
      <dgm:spPr/>
      <dgm:t>
        <a:bodyPr/>
        <a:lstStyle/>
        <a:p>
          <a:endParaRPr lang="en-ZA"/>
        </a:p>
      </dgm:t>
    </dgm:pt>
    <dgm:pt modelId="{11C4AFB1-0159-4EF5-88C5-3E53F12EE00A}" type="pres">
      <dgm:prSet presAssocID="{9FAFB92D-0161-4246-B800-7EF83F9C8732}" presName="hierChild3" presStyleCnt="0"/>
      <dgm:spPr/>
    </dgm:pt>
    <dgm:pt modelId="{0A7A73DB-F4E0-4665-8218-17D60C55C09B}" type="pres">
      <dgm:prSet presAssocID="{B4CFF95A-AA1B-4195-A371-FA586D9F0450}" presName="Name17" presStyleLbl="parChTrans1D3" presStyleIdx="3" presStyleCnt="9"/>
      <dgm:spPr/>
      <dgm:t>
        <a:bodyPr/>
        <a:lstStyle/>
        <a:p>
          <a:endParaRPr lang="en-ZA"/>
        </a:p>
      </dgm:t>
    </dgm:pt>
    <dgm:pt modelId="{C54404E6-8F8C-4EBB-9C09-898CB8E01232}" type="pres">
      <dgm:prSet presAssocID="{D281A44B-08ED-4352-9148-629E1325D082}" presName="hierRoot3" presStyleCnt="0"/>
      <dgm:spPr/>
    </dgm:pt>
    <dgm:pt modelId="{926A8057-1E59-42CA-8E49-3AAF2D91C0B7}" type="pres">
      <dgm:prSet presAssocID="{D281A44B-08ED-4352-9148-629E1325D082}" presName="composite3" presStyleCnt="0"/>
      <dgm:spPr/>
    </dgm:pt>
    <dgm:pt modelId="{5CC0CBA9-161B-4377-B24C-CC724C9C0C19}" type="pres">
      <dgm:prSet presAssocID="{D281A44B-08ED-4352-9148-629E1325D082}" presName="background3" presStyleLbl="node3" presStyleIdx="3" presStyleCnt="9"/>
      <dgm:spPr/>
    </dgm:pt>
    <dgm:pt modelId="{B3D30A8C-FFA0-466A-8B1E-8E40A1C04AC0}" type="pres">
      <dgm:prSet presAssocID="{D281A44B-08ED-4352-9148-629E1325D082}" presName="text3" presStyleLbl="fgAcc3" presStyleIdx="3" presStyleCnt="9" custScaleX="145476">
        <dgm:presLayoutVars>
          <dgm:chPref val="3"/>
        </dgm:presLayoutVars>
      </dgm:prSet>
      <dgm:spPr/>
      <dgm:t>
        <a:bodyPr/>
        <a:lstStyle/>
        <a:p>
          <a:endParaRPr lang="en-ZA"/>
        </a:p>
      </dgm:t>
    </dgm:pt>
    <dgm:pt modelId="{FA4DA09E-B4A1-4E49-9070-FF979C7120EA}" type="pres">
      <dgm:prSet presAssocID="{D281A44B-08ED-4352-9148-629E1325D082}" presName="hierChild4" presStyleCnt="0"/>
      <dgm:spPr/>
    </dgm:pt>
    <dgm:pt modelId="{D748BDF7-003A-4ABB-865B-EA780F187E95}" type="pres">
      <dgm:prSet presAssocID="{301D01AA-74E2-4BC0-9D75-6EEF8E8559D2}" presName="Name17" presStyleLbl="parChTrans1D3" presStyleIdx="4" presStyleCnt="9"/>
      <dgm:spPr/>
      <dgm:t>
        <a:bodyPr/>
        <a:lstStyle/>
        <a:p>
          <a:endParaRPr lang="en-ZA"/>
        </a:p>
      </dgm:t>
    </dgm:pt>
    <dgm:pt modelId="{2FA5AFFC-DDB7-4555-BF1D-CEA88FD90322}" type="pres">
      <dgm:prSet presAssocID="{08B8E245-2172-42E6-9537-CC5ED0C23B3B}" presName="hierRoot3" presStyleCnt="0"/>
      <dgm:spPr/>
    </dgm:pt>
    <dgm:pt modelId="{2D8E93E2-CA6E-48F3-A5CE-72A7141121DA}" type="pres">
      <dgm:prSet presAssocID="{08B8E245-2172-42E6-9537-CC5ED0C23B3B}" presName="composite3" presStyleCnt="0"/>
      <dgm:spPr/>
    </dgm:pt>
    <dgm:pt modelId="{A4CF928F-F02C-4A48-A4A1-218907E355A8}" type="pres">
      <dgm:prSet presAssocID="{08B8E245-2172-42E6-9537-CC5ED0C23B3B}" presName="background3" presStyleLbl="node3" presStyleIdx="4" presStyleCnt="9"/>
      <dgm:spPr/>
    </dgm:pt>
    <dgm:pt modelId="{6CFD3D71-E0AD-46AD-8376-8D2F224D7FA8}" type="pres">
      <dgm:prSet presAssocID="{08B8E245-2172-42E6-9537-CC5ED0C23B3B}" presName="text3" presStyleLbl="fgAcc3" presStyleIdx="4" presStyleCnt="9" custScaleX="109816">
        <dgm:presLayoutVars>
          <dgm:chPref val="3"/>
        </dgm:presLayoutVars>
      </dgm:prSet>
      <dgm:spPr/>
      <dgm:t>
        <a:bodyPr/>
        <a:lstStyle/>
        <a:p>
          <a:endParaRPr lang="en-ZA"/>
        </a:p>
      </dgm:t>
    </dgm:pt>
    <dgm:pt modelId="{AE2CFAAE-1420-428B-8EBC-06B7E3B16A1F}" type="pres">
      <dgm:prSet presAssocID="{08B8E245-2172-42E6-9537-CC5ED0C23B3B}" presName="hierChild4" presStyleCnt="0"/>
      <dgm:spPr/>
    </dgm:pt>
    <dgm:pt modelId="{F2C180FF-EF90-4818-8D17-B778BF9FC04B}" type="pres">
      <dgm:prSet presAssocID="{285927C0-089F-4FE0-8E6F-B83FD2E38505}" presName="Name23" presStyleLbl="parChTrans1D4" presStyleIdx="3" presStyleCnt="8"/>
      <dgm:spPr/>
      <dgm:t>
        <a:bodyPr/>
        <a:lstStyle/>
        <a:p>
          <a:endParaRPr lang="en-ZA"/>
        </a:p>
      </dgm:t>
    </dgm:pt>
    <dgm:pt modelId="{39644DFA-05FB-4D29-B3FB-C4B21B18A8C2}" type="pres">
      <dgm:prSet presAssocID="{CFC5F4B8-45DD-408C-9371-64D041E56E91}" presName="hierRoot4" presStyleCnt="0"/>
      <dgm:spPr/>
    </dgm:pt>
    <dgm:pt modelId="{A5DC26CF-F4C4-4B70-9B41-6741ED49B2CD}" type="pres">
      <dgm:prSet presAssocID="{CFC5F4B8-45DD-408C-9371-64D041E56E91}" presName="composite4" presStyleCnt="0"/>
      <dgm:spPr/>
    </dgm:pt>
    <dgm:pt modelId="{224AB37B-AB6C-4701-BB13-171250665BA7}" type="pres">
      <dgm:prSet presAssocID="{CFC5F4B8-45DD-408C-9371-64D041E56E91}" presName="background4" presStyleLbl="node4" presStyleIdx="3" presStyleCnt="8"/>
      <dgm:spPr/>
    </dgm:pt>
    <dgm:pt modelId="{D835FA75-5187-4B35-B75F-8FA93924225B}" type="pres">
      <dgm:prSet presAssocID="{CFC5F4B8-45DD-408C-9371-64D041E56E91}" presName="text4" presStyleLbl="fgAcc4" presStyleIdx="3" presStyleCnt="8">
        <dgm:presLayoutVars>
          <dgm:chPref val="3"/>
        </dgm:presLayoutVars>
      </dgm:prSet>
      <dgm:spPr/>
      <dgm:t>
        <a:bodyPr/>
        <a:lstStyle/>
        <a:p>
          <a:endParaRPr lang="en-ZA"/>
        </a:p>
      </dgm:t>
    </dgm:pt>
    <dgm:pt modelId="{3C2B65B7-B4E4-4D9F-934D-AB51CF881D42}" type="pres">
      <dgm:prSet presAssocID="{CFC5F4B8-45DD-408C-9371-64D041E56E91}" presName="hierChild5" presStyleCnt="0"/>
      <dgm:spPr/>
    </dgm:pt>
    <dgm:pt modelId="{E268F34C-88C7-41E1-9764-FA34AC38A216}" type="pres">
      <dgm:prSet presAssocID="{44138D35-5399-4F51-BE93-A43D61D80ED4}" presName="Name23" presStyleLbl="parChTrans1D4" presStyleIdx="4" presStyleCnt="8"/>
      <dgm:spPr/>
      <dgm:t>
        <a:bodyPr/>
        <a:lstStyle/>
        <a:p>
          <a:endParaRPr lang="en-ZA"/>
        </a:p>
      </dgm:t>
    </dgm:pt>
    <dgm:pt modelId="{15DB9112-1506-47AB-ABEC-396EBC784D4F}" type="pres">
      <dgm:prSet presAssocID="{ECC5027D-B26F-4AF4-BFDC-AE641C962B76}" presName="hierRoot4" presStyleCnt="0"/>
      <dgm:spPr/>
    </dgm:pt>
    <dgm:pt modelId="{F66D1555-37F9-4509-840B-8B3E845E98F5}" type="pres">
      <dgm:prSet presAssocID="{ECC5027D-B26F-4AF4-BFDC-AE641C962B76}" presName="composite4" presStyleCnt="0"/>
      <dgm:spPr/>
    </dgm:pt>
    <dgm:pt modelId="{20024950-1AC7-418A-8A90-B09EB0FBA202}" type="pres">
      <dgm:prSet presAssocID="{ECC5027D-B26F-4AF4-BFDC-AE641C962B76}" presName="background4" presStyleLbl="node4" presStyleIdx="4" presStyleCnt="8"/>
      <dgm:spPr/>
    </dgm:pt>
    <dgm:pt modelId="{38A8170A-A24B-42E4-B77E-3E1CE47ED4DB}" type="pres">
      <dgm:prSet presAssocID="{ECC5027D-B26F-4AF4-BFDC-AE641C962B76}" presName="text4" presStyleLbl="fgAcc4" presStyleIdx="4" presStyleCnt="8" custScaleX="179570">
        <dgm:presLayoutVars>
          <dgm:chPref val="3"/>
        </dgm:presLayoutVars>
      </dgm:prSet>
      <dgm:spPr/>
      <dgm:t>
        <a:bodyPr/>
        <a:lstStyle/>
        <a:p>
          <a:endParaRPr lang="en-ZA"/>
        </a:p>
      </dgm:t>
    </dgm:pt>
    <dgm:pt modelId="{2A9CDF55-61A1-4BCB-8315-7D9724C0148E}" type="pres">
      <dgm:prSet presAssocID="{ECC5027D-B26F-4AF4-BFDC-AE641C962B76}" presName="hierChild5" presStyleCnt="0"/>
      <dgm:spPr/>
    </dgm:pt>
    <dgm:pt modelId="{4FD0D1C9-E74A-4159-A4D1-D0FE1022AB25}" type="pres">
      <dgm:prSet presAssocID="{5B9FF13E-1BBE-4B5A-9A4A-256F9D0A8BEF}" presName="Name10" presStyleLbl="parChTrans1D2" presStyleIdx="3" presStyleCnt="5"/>
      <dgm:spPr/>
      <dgm:t>
        <a:bodyPr/>
        <a:lstStyle/>
        <a:p>
          <a:endParaRPr lang="en-ZA"/>
        </a:p>
      </dgm:t>
    </dgm:pt>
    <dgm:pt modelId="{9AD94854-D6A4-46E0-9D37-A2262EE66A1E}" type="pres">
      <dgm:prSet presAssocID="{4F47732A-9EE1-4C66-8B56-F55BF4BB9C40}" presName="hierRoot2" presStyleCnt="0"/>
      <dgm:spPr/>
    </dgm:pt>
    <dgm:pt modelId="{0399349C-BCC7-4FD7-95B6-6D402B65D795}" type="pres">
      <dgm:prSet presAssocID="{4F47732A-9EE1-4C66-8B56-F55BF4BB9C40}" presName="composite2" presStyleCnt="0"/>
      <dgm:spPr/>
    </dgm:pt>
    <dgm:pt modelId="{3C555F75-0A2D-40BA-B923-F4765C3BD500}" type="pres">
      <dgm:prSet presAssocID="{4F47732A-9EE1-4C66-8B56-F55BF4BB9C40}" presName="background2" presStyleLbl="node2" presStyleIdx="3" presStyleCnt="5"/>
      <dgm:spPr/>
    </dgm:pt>
    <dgm:pt modelId="{10586A26-6F9A-4F32-B050-3195208214B4}" type="pres">
      <dgm:prSet presAssocID="{4F47732A-9EE1-4C66-8B56-F55BF4BB9C40}" presName="text2" presStyleLbl="fgAcc2" presStyleIdx="3" presStyleCnt="5">
        <dgm:presLayoutVars>
          <dgm:chPref val="3"/>
        </dgm:presLayoutVars>
      </dgm:prSet>
      <dgm:spPr/>
      <dgm:t>
        <a:bodyPr/>
        <a:lstStyle/>
        <a:p>
          <a:endParaRPr lang="en-ZA"/>
        </a:p>
      </dgm:t>
    </dgm:pt>
    <dgm:pt modelId="{AC16A6DC-1A60-416B-B7CE-4D60E39C344E}" type="pres">
      <dgm:prSet presAssocID="{4F47732A-9EE1-4C66-8B56-F55BF4BB9C40}" presName="hierChild3" presStyleCnt="0"/>
      <dgm:spPr/>
    </dgm:pt>
    <dgm:pt modelId="{B5A920DA-AD73-429D-881C-A5A5790911E2}" type="pres">
      <dgm:prSet presAssocID="{8BAF952B-2ED5-4A81-9002-1F3FBB5A92F9}" presName="Name17" presStyleLbl="parChTrans1D3" presStyleIdx="5" presStyleCnt="9"/>
      <dgm:spPr/>
      <dgm:t>
        <a:bodyPr/>
        <a:lstStyle/>
        <a:p>
          <a:endParaRPr lang="en-ZA"/>
        </a:p>
      </dgm:t>
    </dgm:pt>
    <dgm:pt modelId="{1F87E671-D0E1-4720-A4FD-3CAD5B3FF484}" type="pres">
      <dgm:prSet presAssocID="{A52A74CD-2928-4D0C-AE94-31986BEF4813}" presName="hierRoot3" presStyleCnt="0"/>
      <dgm:spPr/>
    </dgm:pt>
    <dgm:pt modelId="{0D17720A-4BB3-4B4C-9FDA-546B02EFDBD5}" type="pres">
      <dgm:prSet presAssocID="{A52A74CD-2928-4D0C-AE94-31986BEF4813}" presName="composite3" presStyleCnt="0"/>
      <dgm:spPr/>
    </dgm:pt>
    <dgm:pt modelId="{12D796D1-F9C6-4215-92E3-2F1B37003782}" type="pres">
      <dgm:prSet presAssocID="{A52A74CD-2928-4D0C-AE94-31986BEF4813}" presName="background3" presStyleLbl="node3" presStyleIdx="5" presStyleCnt="9"/>
      <dgm:spPr/>
    </dgm:pt>
    <dgm:pt modelId="{D8BC04F9-7C19-420D-8034-E9BDFF9C5D41}" type="pres">
      <dgm:prSet presAssocID="{A52A74CD-2928-4D0C-AE94-31986BEF4813}" presName="text3" presStyleLbl="fgAcc3" presStyleIdx="5" presStyleCnt="9" custScaleX="107357">
        <dgm:presLayoutVars>
          <dgm:chPref val="3"/>
        </dgm:presLayoutVars>
      </dgm:prSet>
      <dgm:spPr/>
      <dgm:t>
        <a:bodyPr/>
        <a:lstStyle/>
        <a:p>
          <a:endParaRPr lang="en-ZA"/>
        </a:p>
      </dgm:t>
    </dgm:pt>
    <dgm:pt modelId="{48C75E6D-87E7-4D77-B64E-3097134FAF8E}" type="pres">
      <dgm:prSet presAssocID="{A52A74CD-2928-4D0C-AE94-31986BEF4813}" presName="hierChild4" presStyleCnt="0"/>
      <dgm:spPr/>
    </dgm:pt>
    <dgm:pt modelId="{D4438C18-D5B2-4E3F-9990-5470CB0A1E4B}" type="pres">
      <dgm:prSet presAssocID="{D602BDDB-83AF-42ED-9A8C-BA25D2D654E0}" presName="Name17" presStyleLbl="parChTrans1D3" presStyleIdx="6" presStyleCnt="9"/>
      <dgm:spPr/>
      <dgm:t>
        <a:bodyPr/>
        <a:lstStyle/>
        <a:p>
          <a:endParaRPr lang="en-ZA"/>
        </a:p>
      </dgm:t>
    </dgm:pt>
    <dgm:pt modelId="{42250416-4188-4518-B0BB-809BF06801A9}" type="pres">
      <dgm:prSet presAssocID="{8E069727-6DDE-4A67-A371-2045FB79F882}" presName="hierRoot3" presStyleCnt="0"/>
      <dgm:spPr/>
    </dgm:pt>
    <dgm:pt modelId="{29575BAC-479A-49BB-A0F0-8F8F1F2AD228}" type="pres">
      <dgm:prSet presAssocID="{8E069727-6DDE-4A67-A371-2045FB79F882}" presName="composite3" presStyleCnt="0"/>
      <dgm:spPr/>
    </dgm:pt>
    <dgm:pt modelId="{BDF7F5C4-C6B8-4E3C-A91C-92E2F8AD3B09}" type="pres">
      <dgm:prSet presAssocID="{8E069727-6DDE-4A67-A371-2045FB79F882}" presName="background3" presStyleLbl="node3" presStyleIdx="6" presStyleCnt="9"/>
      <dgm:spPr/>
    </dgm:pt>
    <dgm:pt modelId="{ABF0EC12-1C36-452E-90AE-BAE1BA1BDEF5}" type="pres">
      <dgm:prSet presAssocID="{8E069727-6DDE-4A67-A371-2045FB79F882}" presName="text3" presStyleLbl="fgAcc3" presStyleIdx="6" presStyleCnt="9">
        <dgm:presLayoutVars>
          <dgm:chPref val="3"/>
        </dgm:presLayoutVars>
      </dgm:prSet>
      <dgm:spPr/>
      <dgm:t>
        <a:bodyPr/>
        <a:lstStyle/>
        <a:p>
          <a:endParaRPr lang="en-ZA"/>
        </a:p>
      </dgm:t>
    </dgm:pt>
    <dgm:pt modelId="{5432FE2F-33E2-4E45-8E80-4A9C39651935}" type="pres">
      <dgm:prSet presAssocID="{8E069727-6DDE-4A67-A371-2045FB79F882}" presName="hierChild4" presStyleCnt="0"/>
      <dgm:spPr/>
    </dgm:pt>
    <dgm:pt modelId="{CE161020-5704-433C-9740-0549560DE464}" type="pres">
      <dgm:prSet presAssocID="{7EA0DDCB-F6D1-4217-9F66-F5D7C3122710}" presName="Name10" presStyleLbl="parChTrans1D2" presStyleIdx="4" presStyleCnt="5"/>
      <dgm:spPr/>
      <dgm:t>
        <a:bodyPr/>
        <a:lstStyle/>
        <a:p>
          <a:endParaRPr lang="en-ZA"/>
        </a:p>
      </dgm:t>
    </dgm:pt>
    <dgm:pt modelId="{70975E90-468B-4197-9A6C-5A774606F4D5}" type="pres">
      <dgm:prSet presAssocID="{D219E4B9-EFD5-4413-BE94-78603B0EFFF3}" presName="hierRoot2" presStyleCnt="0"/>
      <dgm:spPr/>
    </dgm:pt>
    <dgm:pt modelId="{8DEE7DDB-8283-4917-A0BA-1B66540F0657}" type="pres">
      <dgm:prSet presAssocID="{D219E4B9-EFD5-4413-BE94-78603B0EFFF3}" presName="composite2" presStyleCnt="0"/>
      <dgm:spPr/>
    </dgm:pt>
    <dgm:pt modelId="{8228334D-7845-48D3-9CE6-42BA61AF838F}" type="pres">
      <dgm:prSet presAssocID="{D219E4B9-EFD5-4413-BE94-78603B0EFFF3}" presName="background2" presStyleLbl="node2" presStyleIdx="4" presStyleCnt="5"/>
      <dgm:spPr/>
    </dgm:pt>
    <dgm:pt modelId="{D629B38C-B1D9-4B67-8030-C50BB014EC12}" type="pres">
      <dgm:prSet presAssocID="{D219E4B9-EFD5-4413-BE94-78603B0EFFF3}" presName="text2" presStyleLbl="fgAcc2" presStyleIdx="4" presStyleCnt="5">
        <dgm:presLayoutVars>
          <dgm:chPref val="3"/>
        </dgm:presLayoutVars>
      </dgm:prSet>
      <dgm:spPr/>
      <dgm:t>
        <a:bodyPr/>
        <a:lstStyle/>
        <a:p>
          <a:endParaRPr lang="en-ZA"/>
        </a:p>
      </dgm:t>
    </dgm:pt>
    <dgm:pt modelId="{2D1D44CD-B563-45F6-98DF-328AB080B306}" type="pres">
      <dgm:prSet presAssocID="{D219E4B9-EFD5-4413-BE94-78603B0EFFF3}" presName="hierChild3" presStyleCnt="0"/>
      <dgm:spPr/>
    </dgm:pt>
    <dgm:pt modelId="{23351154-5EC7-41D6-847E-582422CD9A22}" type="pres">
      <dgm:prSet presAssocID="{775D7704-E197-4093-8C14-B49EF71AE414}" presName="Name17" presStyleLbl="parChTrans1D3" presStyleIdx="7" presStyleCnt="9"/>
      <dgm:spPr/>
      <dgm:t>
        <a:bodyPr/>
        <a:lstStyle/>
        <a:p>
          <a:endParaRPr lang="en-ZA"/>
        </a:p>
      </dgm:t>
    </dgm:pt>
    <dgm:pt modelId="{9F7F73F5-91AA-4A12-BDD3-1BBE8E73A199}" type="pres">
      <dgm:prSet presAssocID="{6F981C77-620F-48D6-AD5E-F0356CD0C104}" presName="hierRoot3" presStyleCnt="0"/>
      <dgm:spPr/>
    </dgm:pt>
    <dgm:pt modelId="{5EDCF131-913D-4470-A9C2-A27A973C0657}" type="pres">
      <dgm:prSet presAssocID="{6F981C77-620F-48D6-AD5E-F0356CD0C104}" presName="composite3" presStyleCnt="0"/>
      <dgm:spPr/>
    </dgm:pt>
    <dgm:pt modelId="{1AD80121-8FDE-4817-9D90-4FFBAB61B66C}" type="pres">
      <dgm:prSet presAssocID="{6F981C77-620F-48D6-AD5E-F0356CD0C104}" presName="background3" presStyleLbl="node3" presStyleIdx="7" presStyleCnt="9"/>
      <dgm:spPr/>
    </dgm:pt>
    <dgm:pt modelId="{3CBF37A0-5077-4578-82B7-CABE904DF2C4}" type="pres">
      <dgm:prSet presAssocID="{6F981C77-620F-48D6-AD5E-F0356CD0C104}" presName="text3" presStyleLbl="fgAcc3" presStyleIdx="7" presStyleCnt="9">
        <dgm:presLayoutVars>
          <dgm:chPref val="3"/>
        </dgm:presLayoutVars>
      </dgm:prSet>
      <dgm:spPr/>
      <dgm:t>
        <a:bodyPr/>
        <a:lstStyle/>
        <a:p>
          <a:endParaRPr lang="en-ZA"/>
        </a:p>
      </dgm:t>
    </dgm:pt>
    <dgm:pt modelId="{7B1C694D-B15E-4CAC-9812-64235CD90C1E}" type="pres">
      <dgm:prSet presAssocID="{6F981C77-620F-48D6-AD5E-F0356CD0C104}" presName="hierChild4" presStyleCnt="0"/>
      <dgm:spPr/>
    </dgm:pt>
    <dgm:pt modelId="{BB70EB65-FC1F-48F3-818A-AD023C15BEC9}" type="pres">
      <dgm:prSet presAssocID="{5F2B6B4F-5D3C-4DF9-B877-97C6C82D05DA}" presName="Name23" presStyleLbl="parChTrans1D4" presStyleIdx="5" presStyleCnt="8"/>
      <dgm:spPr/>
      <dgm:t>
        <a:bodyPr/>
        <a:lstStyle/>
        <a:p>
          <a:endParaRPr lang="en-ZA"/>
        </a:p>
      </dgm:t>
    </dgm:pt>
    <dgm:pt modelId="{C1DBBB38-FCFE-419B-876C-F417AAB18EC0}" type="pres">
      <dgm:prSet presAssocID="{B2CCE579-B327-4E2E-94CE-379EF4DCC9B7}" presName="hierRoot4" presStyleCnt="0"/>
      <dgm:spPr/>
    </dgm:pt>
    <dgm:pt modelId="{461D8F6F-23AF-4152-A1EB-6380EE88E571}" type="pres">
      <dgm:prSet presAssocID="{B2CCE579-B327-4E2E-94CE-379EF4DCC9B7}" presName="composite4" presStyleCnt="0"/>
      <dgm:spPr/>
    </dgm:pt>
    <dgm:pt modelId="{073072DA-B26D-4FFB-9ED8-CAE08299C13D}" type="pres">
      <dgm:prSet presAssocID="{B2CCE579-B327-4E2E-94CE-379EF4DCC9B7}" presName="background4" presStyleLbl="node4" presStyleIdx="5" presStyleCnt="8"/>
      <dgm:spPr/>
    </dgm:pt>
    <dgm:pt modelId="{7D443713-140E-46D1-9D27-4FE6388C8D4B}" type="pres">
      <dgm:prSet presAssocID="{B2CCE579-B327-4E2E-94CE-379EF4DCC9B7}" presName="text4" presStyleLbl="fgAcc4" presStyleIdx="5" presStyleCnt="8">
        <dgm:presLayoutVars>
          <dgm:chPref val="3"/>
        </dgm:presLayoutVars>
      </dgm:prSet>
      <dgm:spPr/>
      <dgm:t>
        <a:bodyPr/>
        <a:lstStyle/>
        <a:p>
          <a:endParaRPr lang="en-ZA"/>
        </a:p>
      </dgm:t>
    </dgm:pt>
    <dgm:pt modelId="{A5125A9C-ACB2-4399-B91A-825EE62E3F3F}" type="pres">
      <dgm:prSet presAssocID="{B2CCE579-B327-4E2E-94CE-379EF4DCC9B7}" presName="hierChild5" presStyleCnt="0"/>
      <dgm:spPr/>
    </dgm:pt>
    <dgm:pt modelId="{ACF53A43-C25C-483A-A2A5-C8450F3A474B}" type="pres">
      <dgm:prSet presAssocID="{3377B1FA-7818-4DF5-9A38-A32F76BC55C4}" presName="Name23" presStyleLbl="parChTrans1D4" presStyleIdx="6" presStyleCnt="8"/>
      <dgm:spPr/>
      <dgm:t>
        <a:bodyPr/>
        <a:lstStyle/>
        <a:p>
          <a:endParaRPr lang="en-ZA"/>
        </a:p>
      </dgm:t>
    </dgm:pt>
    <dgm:pt modelId="{0B27DE81-F8DC-4A44-AAE4-197A3FFDD3B9}" type="pres">
      <dgm:prSet presAssocID="{22420D31-F809-4A9E-8880-2F2C3B8E2246}" presName="hierRoot4" presStyleCnt="0"/>
      <dgm:spPr/>
    </dgm:pt>
    <dgm:pt modelId="{FF0F3411-FEE9-44C5-836D-C7308A209F2F}" type="pres">
      <dgm:prSet presAssocID="{22420D31-F809-4A9E-8880-2F2C3B8E2246}" presName="composite4" presStyleCnt="0"/>
      <dgm:spPr/>
    </dgm:pt>
    <dgm:pt modelId="{5A579DC3-588A-450B-8D1B-A3463BA7D14A}" type="pres">
      <dgm:prSet presAssocID="{22420D31-F809-4A9E-8880-2F2C3B8E2246}" presName="background4" presStyleLbl="node4" presStyleIdx="6" presStyleCnt="8"/>
      <dgm:spPr/>
    </dgm:pt>
    <dgm:pt modelId="{7D601105-F870-41F9-82A9-CB213842C3D6}" type="pres">
      <dgm:prSet presAssocID="{22420D31-F809-4A9E-8880-2F2C3B8E2246}" presName="text4" presStyleLbl="fgAcc4" presStyleIdx="6" presStyleCnt="8" custScaleX="107242">
        <dgm:presLayoutVars>
          <dgm:chPref val="3"/>
        </dgm:presLayoutVars>
      </dgm:prSet>
      <dgm:spPr/>
      <dgm:t>
        <a:bodyPr/>
        <a:lstStyle/>
        <a:p>
          <a:endParaRPr lang="en-ZA"/>
        </a:p>
      </dgm:t>
    </dgm:pt>
    <dgm:pt modelId="{7A5A3CDC-08FC-47F7-877F-977D017821EE}" type="pres">
      <dgm:prSet presAssocID="{22420D31-F809-4A9E-8880-2F2C3B8E2246}" presName="hierChild5" presStyleCnt="0"/>
      <dgm:spPr/>
    </dgm:pt>
    <dgm:pt modelId="{1A20006D-677F-4163-A97C-29E262B1947D}" type="pres">
      <dgm:prSet presAssocID="{1C4ED66E-9E54-444C-AC34-230CCFC766EF}" presName="Name17" presStyleLbl="parChTrans1D3" presStyleIdx="8" presStyleCnt="9"/>
      <dgm:spPr/>
      <dgm:t>
        <a:bodyPr/>
        <a:lstStyle/>
        <a:p>
          <a:endParaRPr lang="en-ZA"/>
        </a:p>
      </dgm:t>
    </dgm:pt>
    <dgm:pt modelId="{8A2CEAB5-7C93-4071-B886-5B29AC7C0FDC}" type="pres">
      <dgm:prSet presAssocID="{8197239F-0900-43E9-9932-D66E3A972829}" presName="hierRoot3" presStyleCnt="0"/>
      <dgm:spPr/>
    </dgm:pt>
    <dgm:pt modelId="{02ADB02D-06FF-45FC-A3F2-227EC8932000}" type="pres">
      <dgm:prSet presAssocID="{8197239F-0900-43E9-9932-D66E3A972829}" presName="composite3" presStyleCnt="0"/>
      <dgm:spPr/>
    </dgm:pt>
    <dgm:pt modelId="{8C3B0573-B340-4206-B657-3FCE20EAC6D7}" type="pres">
      <dgm:prSet presAssocID="{8197239F-0900-43E9-9932-D66E3A972829}" presName="background3" presStyleLbl="node3" presStyleIdx="8" presStyleCnt="9"/>
      <dgm:spPr/>
    </dgm:pt>
    <dgm:pt modelId="{48E02B67-E4AB-4366-B032-8A00BE78DDD1}" type="pres">
      <dgm:prSet presAssocID="{8197239F-0900-43E9-9932-D66E3A972829}" presName="text3" presStyleLbl="fgAcc3" presStyleIdx="8" presStyleCnt="9">
        <dgm:presLayoutVars>
          <dgm:chPref val="3"/>
        </dgm:presLayoutVars>
      </dgm:prSet>
      <dgm:spPr/>
      <dgm:t>
        <a:bodyPr/>
        <a:lstStyle/>
        <a:p>
          <a:endParaRPr lang="en-ZA"/>
        </a:p>
      </dgm:t>
    </dgm:pt>
    <dgm:pt modelId="{372DBDB7-BDFF-4B59-879B-D366FA7D1ABD}" type="pres">
      <dgm:prSet presAssocID="{8197239F-0900-43E9-9932-D66E3A972829}" presName="hierChild4" presStyleCnt="0"/>
      <dgm:spPr/>
    </dgm:pt>
    <dgm:pt modelId="{3DFB5D38-D0EF-4E6A-ACAC-BE970CA84A6C}" type="pres">
      <dgm:prSet presAssocID="{EA14D91A-B512-475F-9F1F-8CEB53602AC0}" presName="Name23" presStyleLbl="parChTrans1D4" presStyleIdx="7" presStyleCnt="8"/>
      <dgm:spPr/>
      <dgm:t>
        <a:bodyPr/>
        <a:lstStyle/>
        <a:p>
          <a:endParaRPr lang="en-ZA"/>
        </a:p>
      </dgm:t>
    </dgm:pt>
    <dgm:pt modelId="{DC805BFC-068F-4238-B302-5897CF96172B}" type="pres">
      <dgm:prSet presAssocID="{880179FA-5254-4DD4-BD38-9DEF6B6F226A}" presName="hierRoot4" presStyleCnt="0"/>
      <dgm:spPr/>
    </dgm:pt>
    <dgm:pt modelId="{2365084D-B81C-4DEA-86CF-4AD72D51DEBC}" type="pres">
      <dgm:prSet presAssocID="{880179FA-5254-4DD4-BD38-9DEF6B6F226A}" presName="composite4" presStyleCnt="0"/>
      <dgm:spPr/>
    </dgm:pt>
    <dgm:pt modelId="{EB848374-BA14-41E9-919E-B4D57C4D0202}" type="pres">
      <dgm:prSet presAssocID="{880179FA-5254-4DD4-BD38-9DEF6B6F226A}" presName="background4" presStyleLbl="node4" presStyleIdx="7" presStyleCnt="8"/>
      <dgm:spPr/>
    </dgm:pt>
    <dgm:pt modelId="{150F5F9A-582C-409D-8BC9-F5C7D445EF8B}" type="pres">
      <dgm:prSet presAssocID="{880179FA-5254-4DD4-BD38-9DEF6B6F226A}" presName="text4" presStyleLbl="fgAcc4" presStyleIdx="7" presStyleCnt="8">
        <dgm:presLayoutVars>
          <dgm:chPref val="3"/>
        </dgm:presLayoutVars>
      </dgm:prSet>
      <dgm:spPr/>
      <dgm:t>
        <a:bodyPr/>
        <a:lstStyle/>
        <a:p>
          <a:endParaRPr lang="en-ZA"/>
        </a:p>
      </dgm:t>
    </dgm:pt>
    <dgm:pt modelId="{DFA87AC2-25AC-4F6D-BD7C-B7219A1CB240}" type="pres">
      <dgm:prSet presAssocID="{880179FA-5254-4DD4-BD38-9DEF6B6F226A}" presName="hierChild5" presStyleCnt="0"/>
      <dgm:spPr/>
    </dgm:pt>
  </dgm:ptLst>
  <dgm:cxnLst>
    <dgm:cxn modelId="{03B8E49E-8DFF-4C58-B29D-8130D02A045B}" type="presOf" srcId="{666035FD-56C8-4C8F-BE56-026F59F2E187}" destId="{98240D4F-4EA4-4044-A6EE-79341E98EB2D}" srcOrd="0" destOrd="0" presId="urn:microsoft.com/office/officeart/2005/8/layout/hierarchy1"/>
    <dgm:cxn modelId="{646F21C5-2362-4ED1-89FE-827B645FFDFA}" srcId="{0882D51C-DF8C-4627-9B4E-153C758DD5A6}" destId="{77B4E376-B09E-4EE2-BEB0-24ED6495D1BB}" srcOrd="2" destOrd="0" parTransId="{5FC9E9A7-501D-4729-AFC6-029EC67C0608}" sibTransId="{48C8C366-1E50-4382-AFB3-5C0E48EA9D91}"/>
    <dgm:cxn modelId="{3C9739F5-C84B-4062-96A8-F4CAB0B6A352}" type="presOf" srcId="{CFC5F4B8-45DD-408C-9371-64D041E56E91}" destId="{D835FA75-5187-4B35-B75F-8FA93924225B}" srcOrd="0" destOrd="0" presId="urn:microsoft.com/office/officeart/2005/8/layout/hierarchy1"/>
    <dgm:cxn modelId="{6B35626E-5EC9-463D-BA88-5AABB149D1FC}" type="presOf" srcId="{D281A44B-08ED-4352-9148-629E1325D082}" destId="{B3D30A8C-FFA0-466A-8B1E-8E40A1C04AC0}" srcOrd="0" destOrd="0" presId="urn:microsoft.com/office/officeart/2005/8/layout/hierarchy1"/>
    <dgm:cxn modelId="{CF6C9870-54F2-4669-A41E-3271E886478C}" type="presOf" srcId="{5B73551C-879A-4562-AB6D-0D1C909C992F}" destId="{1C5C7F89-7EFC-4578-A9C7-A5E7B8C8BC84}" srcOrd="0" destOrd="0" presId="urn:microsoft.com/office/officeart/2005/8/layout/hierarchy1"/>
    <dgm:cxn modelId="{18A9C466-2A24-4FD6-88A5-C156A56373B1}" type="presOf" srcId="{D602BDDB-83AF-42ED-9A8C-BA25D2D654E0}" destId="{D4438C18-D5B2-4E3F-9990-5470CB0A1E4B}" srcOrd="0" destOrd="0" presId="urn:microsoft.com/office/officeart/2005/8/layout/hierarchy1"/>
    <dgm:cxn modelId="{4952D52A-922D-4EEC-9716-3567A254E5C3}" srcId="{8197239F-0900-43E9-9932-D66E3A972829}" destId="{880179FA-5254-4DD4-BD38-9DEF6B6F226A}" srcOrd="0" destOrd="0" parTransId="{EA14D91A-B512-475F-9F1F-8CEB53602AC0}" sibTransId="{5A48E3CE-ADCD-4581-800C-199081017D59}"/>
    <dgm:cxn modelId="{B4C12139-3092-422E-B5C8-D5990F834A4A}" type="presOf" srcId="{4849CD07-2B91-493C-8C61-ACFAC4534202}" destId="{CD8EC400-27A8-4669-93A1-07AF3F1863EB}" srcOrd="0" destOrd="0" presId="urn:microsoft.com/office/officeart/2005/8/layout/hierarchy1"/>
    <dgm:cxn modelId="{A846E699-5C2F-443D-8E72-17356E7997E2}" srcId="{D79E263B-DD8A-45E7-A151-08779914083F}" destId="{15EA1220-940E-4EA2-A9F0-0B36C424E890}" srcOrd="0" destOrd="0" parTransId="{4849CD07-2B91-493C-8C61-ACFAC4534202}" sibTransId="{5AB6EE0B-199F-4EDB-B91E-B2AC3E649E75}"/>
    <dgm:cxn modelId="{AB7F484B-4521-4431-A135-3EB4F6F7F5BA}" srcId="{D219E4B9-EFD5-4413-BE94-78603B0EFFF3}" destId="{8197239F-0900-43E9-9932-D66E3A972829}" srcOrd="1" destOrd="0" parTransId="{1C4ED66E-9E54-444C-AC34-230CCFC766EF}" sibTransId="{84ACE953-A3C5-423F-ACB9-043A642FE67D}"/>
    <dgm:cxn modelId="{2A70B843-7132-48A2-9D91-51EB44FD0138}" type="presOf" srcId="{ECC5027D-B26F-4AF4-BFDC-AE641C962B76}" destId="{38A8170A-A24B-42E4-B77E-3E1CE47ED4DB}" srcOrd="0" destOrd="0" presId="urn:microsoft.com/office/officeart/2005/8/layout/hierarchy1"/>
    <dgm:cxn modelId="{11A9A596-072D-45FA-9218-4029A4A4E962}" type="presOf" srcId="{0882D51C-DF8C-4627-9B4E-153C758DD5A6}" destId="{818A2E54-E847-4E79-9E74-0D1BF2DE75AE}" srcOrd="0" destOrd="0" presId="urn:microsoft.com/office/officeart/2005/8/layout/hierarchy1"/>
    <dgm:cxn modelId="{A34DEAAE-CEA2-48ED-BF75-4881A1E4C7D3}" type="presOf" srcId="{B4CFF95A-AA1B-4195-A371-FA586D9F0450}" destId="{0A7A73DB-F4E0-4665-8218-17D60C55C09B}" srcOrd="0" destOrd="0" presId="urn:microsoft.com/office/officeart/2005/8/layout/hierarchy1"/>
    <dgm:cxn modelId="{A22F6B8F-FE3A-4910-8721-19E73BDA121F}" type="presOf" srcId="{D79E263B-DD8A-45E7-A151-08779914083F}" destId="{31E03136-4A7F-4850-85E1-B36AD50C0DDA}" srcOrd="0" destOrd="0" presId="urn:microsoft.com/office/officeart/2005/8/layout/hierarchy1"/>
    <dgm:cxn modelId="{411A311B-C558-4F5B-A0C9-EAFE6AEADC35}" type="presOf" srcId="{AA210608-3873-4622-B2D9-8C343739B0F6}" destId="{0AEAE602-5A42-4D9B-A664-9AB9BCFE3815}" srcOrd="0" destOrd="0" presId="urn:microsoft.com/office/officeart/2005/8/layout/hierarchy1"/>
    <dgm:cxn modelId="{9342BFFE-733B-499C-A47A-065657CE2753}" type="presOf" srcId="{6F981C77-620F-48D6-AD5E-F0356CD0C104}" destId="{3CBF37A0-5077-4578-82B7-CABE904DF2C4}" srcOrd="0" destOrd="0" presId="urn:microsoft.com/office/officeart/2005/8/layout/hierarchy1"/>
    <dgm:cxn modelId="{27A3C83A-8128-4FC1-83AF-4F08FF923FE1}" type="presOf" srcId="{8BAF952B-2ED5-4A81-9002-1F3FBB5A92F9}" destId="{B5A920DA-AD73-429D-881C-A5A5790911E2}" srcOrd="0" destOrd="0" presId="urn:microsoft.com/office/officeart/2005/8/layout/hierarchy1"/>
    <dgm:cxn modelId="{327DCBCD-6F9E-4AB7-A9CA-82408AAEB717}" type="presOf" srcId="{22420D31-F809-4A9E-8880-2F2C3B8E2246}" destId="{7D601105-F870-41F9-82A9-CB213842C3D6}" srcOrd="0" destOrd="0" presId="urn:microsoft.com/office/officeart/2005/8/layout/hierarchy1"/>
    <dgm:cxn modelId="{C6A60D69-4683-48C8-A71D-616C203AEE31}" srcId="{F3E59199-E8D0-4718-826C-315E0D86BD75}" destId="{0882D51C-DF8C-4627-9B4E-153C758DD5A6}" srcOrd="0" destOrd="0" parTransId="{666035FD-56C8-4C8F-BE56-026F59F2E187}" sibTransId="{CB23A5E9-AD06-436F-A6CE-A641684F5362}"/>
    <dgm:cxn modelId="{CEB9C045-2A74-493B-9C25-AC76BC5707CC}" type="presOf" srcId="{5B9FF13E-1BBE-4B5A-9A4A-256F9D0A8BEF}" destId="{4FD0D1C9-E74A-4159-A4D1-D0FE1022AB25}" srcOrd="0" destOrd="0" presId="urn:microsoft.com/office/officeart/2005/8/layout/hierarchy1"/>
    <dgm:cxn modelId="{83FFCAA4-9B11-4AC6-A8BD-CD735A7D722E}" type="presOf" srcId="{15EA1220-940E-4EA2-A9F0-0B36C424E890}" destId="{12E56DCB-9170-4502-9F4B-18A33D7A8F6E}" srcOrd="0" destOrd="0" presId="urn:microsoft.com/office/officeart/2005/8/layout/hierarchy1"/>
    <dgm:cxn modelId="{C6398017-8A5C-41A2-8A55-640A2CEFCCD0}" type="presOf" srcId="{EE0FEC1C-068E-4191-AF5C-426CD0D4A7AB}" destId="{E529EEE2-5F07-4672-934A-E21A3707EF1C}" srcOrd="0" destOrd="0" presId="urn:microsoft.com/office/officeart/2005/8/layout/hierarchy1"/>
    <dgm:cxn modelId="{48169AAD-2D20-4C85-A03D-6ED2BE2E3F9C}" srcId="{9FAFB92D-0161-4246-B800-7EF83F9C8732}" destId="{08B8E245-2172-42E6-9537-CC5ED0C23B3B}" srcOrd="1" destOrd="0" parTransId="{301D01AA-74E2-4BC0-9D75-6EEF8E8559D2}" sibTransId="{AC351875-C6C8-48DC-B5DF-5B807FA3197B}"/>
    <dgm:cxn modelId="{C5D8C760-9A44-4681-AB95-F90099D580EE}" type="presOf" srcId="{5F2B6B4F-5D3C-4DF9-B877-97C6C82D05DA}" destId="{BB70EB65-FC1F-48F3-818A-AD023C15BEC9}" srcOrd="0" destOrd="0" presId="urn:microsoft.com/office/officeart/2005/8/layout/hierarchy1"/>
    <dgm:cxn modelId="{98EA2530-E9CB-4A6F-B0AC-377E2BC7D625}" type="presOf" srcId="{B2CCE579-B327-4E2E-94CE-379EF4DCC9B7}" destId="{7D443713-140E-46D1-9D27-4FE6388C8D4B}" srcOrd="0" destOrd="0" presId="urn:microsoft.com/office/officeart/2005/8/layout/hierarchy1"/>
    <dgm:cxn modelId="{ACC76210-81C1-40AC-9B0E-7AF310A298D1}" type="presOf" srcId="{775D7704-E197-4093-8C14-B49EF71AE414}" destId="{23351154-5EC7-41D6-847E-582422CD9A22}" srcOrd="0" destOrd="0" presId="urn:microsoft.com/office/officeart/2005/8/layout/hierarchy1"/>
    <dgm:cxn modelId="{1803B3A4-814A-4778-947E-051119DE1E00}" type="presOf" srcId="{3377B1FA-7818-4DF5-9A38-A32F76BC55C4}" destId="{ACF53A43-C25C-483A-A2A5-C8450F3A474B}" srcOrd="0" destOrd="0" presId="urn:microsoft.com/office/officeart/2005/8/layout/hierarchy1"/>
    <dgm:cxn modelId="{60AAA95F-36E4-4C38-842C-A46DF6FB62DA}" type="presOf" srcId="{C371FCEE-EA73-42A2-B91F-6E02616466E0}" destId="{22C25824-24CD-465B-90E8-B13F3511FFDF}" srcOrd="0" destOrd="0" presId="urn:microsoft.com/office/officeart/2005/8/layout/hierarchy1"/>
    <dgm:cxn modelId="{DDC432D1-7D6D-4875-A632-267EAB76D6D5}" type="presOf" srcId="{5FC9E9A7-501D-4729-AFC6-029EC67C0608}" destId="{C5528A9A-9419-44AA-9339-D5AF7A3E59DB}" srcOrd="0" destOrd="0" presId="urn:microsoft.com/office/officeart/2005/8/layout/hierarchy1"/>
    <dgm:cxn modelId="{10A7D659-704E-4A4A-BF20-E80B3FD719EC}" type="presOf" srcId="{77B4E376-B09E-4EE2-BEB0-24ED6495D1BB}" destId="{68B89958-9872-4C53-BFC4-FDFEC61006F2}" srcOrd="0" destOrd="0" presId="urn:microsoft.com/office/officeart/2005/8/layout/hierarchy1"/>
    <dgm:cxn modelId="{602CAAAD-C54D-40BB-9B28-528D6AE2A6F9}" type="presOf" srcId="{D30F4B8D-A651-4F72-9B19-10D870AAF020}" destId="{32D724C0-962E-4B79-9700-2AB45D7F4229}" srcOrd="0" destOrd="0" presId="urn:microsoft.com/office/officeart/2005/8/layout/hierarchy1"/>
    <dgm:cxn modelId="{BB90268A-797E-451C-8EC1-1BEE80FDCB0B}" type="presOf" srcId="{9FAFB92D-0161-4246-B800-7EF83F9C8732}" destId="{CC6EA039-5AF7-459C-AC67-01617FC6C991}" srcOrd="0" destOrd="0" presId="urn:microsoft.com/office/officeart/2005/8/layout/hierarchy1"/>
    <dgm:cxn modelId="{95BBE70F-A51D-4AB8-BC9C-06BA08D74F78}" type="presOf" srcId="{5F6E4C25-590F-4697-A5EE-4A39FE0672E7}" destId="{B56829DC-AAE0-40E5-82D9-FB32879F97D9}" srcOrd="0" destOrd="0" presId="urn:microsoft.com/office/officeart/2005/8/layout/hierarchy1"/>
    <dgm:cxn modelId="{72759505-7D80-4C98-9CB0-9AB2949127CA}" type="presOf" srcId="{EA14D91A-B512-475F-9F1F-8CEB53602AC0}" destId="{3DFB5D38-D0EF-4E6A-ACAC-BE970CA84A6C}" srcOrd="0" destOrd="0" presId="urn:microsoft.com/office/officeart/2005/8/layout/hierarchy1"/>
    <dgm:cxn modelId="{B5CEA6DA-E8A4-445B-9A3B-374F9D145536}" srcId="{15EA1220-940E-4EA2-A9F0-0B36C424E890}" destId="{3DCAF7BB-9C22-4EA0-8D1A-A6B656381FAD}" srcOrd="1" destOrd="0" parTransId="{69814DAB-651C-40C2-B6CC-DD182BDD6A98}" sibTransId="{A7CF1975-C02E-4BAF-9FB2-7738BCFD9D4B}"/>
    <dgm:cxn modelId="{D86ABAE0-E285-45A8-9450-0B0E4D39B961}" type="presOf" srcId="{285927C0-089F-4FE0-8E6F-B83FD2E38505}" destId="{F2C180FF-EF90-4818-8D17-B778BF9FC04B}" srcOrd="0" destOrd="0" presId="urn:microsoft.com/office/officeart/2005/8/layout/hierarchy1"/>
    <dgm:cxn modelId="{F6949D83-A375-4597-96D2-02E136CA8E09}" type="presOf" srcId="{8197239F-0900-43E9-9932-D66E3A972829}" destId="{48E02B67-E4AB-4366-B032-8A00BE78DDD1}" srcOrd="0" destOrd="0" presId="urn:microsoft.com/office/officeart/2005/8/layout/hierarchy1"/>
    <dgm:cxn modelId="{95489E56-6BD2-499E-BCA9-0206F34B13CD}" srcId="{08B8E245-2172-42E6-9537-CC5ED0C23B3B}" destId="{CFC5F4B8-45DD-408C-9371-64D041E56E91}" srcOrd="0" destOrd="0" parTransId="{285927C0-089F-4FE0-8E6F-B83FD2E38505}" sibTransId="{D4AB8377-4B91-4E9E-BE45-6E1932CF97F0}"/>
    <dgm:cxn modelId="{FF6688A0-1154-41BF-8AB1-590260443177}" type="presOf" srcId="{D219E4B9-EFD5-4413-BE94-78603B0EFFF3}" destId="{D629B38C-B1D9-4B67-8030-C50BB014EC12}" srcOrd="0" destOrd="0" presId="urn:microsoft.com/office/officeart/2005/8/layout/hierarchy1"/>
    <dgm:cxn modelId="{549BEE7A-1738-4992-B137-A0F8630FAE8F}" type="presOf" srcId="{08B8E245-2172-42E6-9537-CC5ED0C23B3B}" destId="{6CFD3D71-E0AD-46AD-8376-8D2F224D7FA8}" srcOrd="0" destOrd="0" presId="urn:microsoft.com/office/officeart/2005/8/layout/hierarchy1"/>
    <dgm:cxn modelId="{D6F9A966-4505-455C-AFE7-AFBFCD0524B2}" type="presOf" srcId="{AC91C0DA-1F1C-44D9-971A-79CF1B01DC54}" destId="{117FE804-35F7-4F26-8953-92BC7B0D9314}" srcOrd="0" destOrd="0" presId="urn:microsoft.com/office/officeart/2005/8/layout/hierarchy1"/>
    <dgm:cxn modelId="{E34D22BC-2F38-4B10-81D6-4D7BDA88C92D}" srcId="{D79E263B-DD8A-45E7-A151-08779914083F}" destId="{F3E59199-E8D0-4718-826C-315E0D86BD75}" srcOrd="1" destOrd="0" parTransId="{015B0622-2D91-4C96-ABC6-809CA82E4CF2}" sibTransId="{6F6FEC4D-3B1D-4F09-A85B-EC6822249DC4}"/>
    <dgm:cxn modelId="{D5DC185A-2DE3-4D18-919D-FD5D1146AFA3}" srcId="{6F981C77-620F-48D6-AD5E-F0356CD0C104}" destId="{22420D31-F809-4A9E-8880-2F2C3B8E2246}" srcOrd="1" destOrd="0" parTransId="{3377B1FA-7818-4DF5-9A38-A32F76BC55C4}" sibTransId="{51862DB1-C998-46E8-9DD3-31DF6A19627F}"/>
    <dgm:cxn modelId="{D3D13A5A-EB18-4D99-B691-8102C4751F34}" srcId="{D79E263B-DD8A-45E7-A151-08779914083F}" destId="{4F47732A-9EE1-4C66-8B56-F55BF4BB9C40}" srcOrd="3" destOrd="0" parTransId="{5B9FF13E-1BBE-4B5A-9A4A-256F9D0A8BEF}" sibTransId="{74A129B3-AB4F-4C8D-8F2D-80CAAE7F41D9}"/>
    <dgm:cxn modelId="{20F7640F-6D99-4450-BC4D-93955962014F}" type="presOf" srcId="{301D01AA-74E2-4BC0-9D75-6EEF8E8559D2}" destId="{D748BDF7-003A-4ABB-865B-EA780F187E95}" srcOrd="0" destOrd="0" presId="urn:microsoft.com/office/officeart/2005/8/layout/hierarchy1"/>
    <dgm:cxn modelId="{936C94B7-DAD0-40B7-B309-A51326A72D31}" srcId="{08B8E245-2172-42E6-9537-CC5ED0C23B3B}" destId="{ECC5027D-B26F-4AF4-BFDC-AE641C962B76}" srcOrd="1" destOrd="0" parTransId="{44138D35-5399-4F51-BE93-A43D61D80ED4}" sibTransId="{070098B2-48AC-4172-973A-3C35A7133855}"/>
    <dgm:cxn modelId="{ECA60901-C82E-4AC8-A530-5D5087DB36B0}" srcId="{9FAFB92D-0161-4246-B800-7EF83F9C8732}" destId="{D281A44B-08ED-4352-9148-629E1325D082}" srcOrd="0" destOrd="0" parTransId="{B4CFF95A-AA1B-4195-A371-FA586D9F0450}" sibTransId="{1079BAFE-7BA8-41B3-9696-FFE7B88D2642}"/>
    <dgm:cxn modelId="{9CB64C64-5DC0-4483-B8CC-A1A407706997}" type="presOf" srcId="{8E069727-6DDE-4A67-A371-2045FB79F882}" destId="{ABF0EC12-1C36-452E-90AE-BAE1BA1BDEF5}" srcOrd="0" destOrd="0" presId="urn:microsoft.com/office/officeart/2005/8/layout/hierarchy1"/>
    <dgm:cxn modelId="{3B608CCA-0BA4-4EDE-9393-E9AB2E26A4C7}" srcId="{4F47732A-9EE1-4C66-8B56-F55BF4BB9C40}" destId="{8E069727-6DDE-4A67-A371-2045FB79F882}" srcOrd="1" destOrd="0" parTransId="{D602BDDB-83AF-42ED-9A8C-BA25D2D654E0}" sibTransId="{0D006145-DF8C-4969-94DF-F0BC8C30F6B4}"/>
    <dgm:cxn modelId="{0D3016DB-9570-4EF0-837C-4744B6750962}" type="presOf" srcId="{44138D35-5399-4F51-BE93-A43D61D80ED4}" destId="{E268F34C-88C7-41E1-9764-FA34AC38A216}" srcOrd="0" destOrd="0" presId="urn:microsoft.com/office/officeart/2005/8/layout/hierarchy1"/>
    <dgm:cxn modelId="{DB01F62C-90F4-4D4F-A85A-B58904F9701E}" srcId="{0882D51C-DF8C-4627-9B4E-153C758DD5A6}" destId="{D93E89A8-3D9E-403C-B291-E0A81185B52A}" srcOrd="1" destOrd="0" parTransId="{AC91C0DA-1F1C-44D9-971A-79CF1B01DC54}" sibTransId="{D84B9ABB-6F17-4BEA-B998-3101FA52513B}"/>
    <dgm:cxn modelId="{8088096B-ED1B-42DF-9E17-CCC8CAF7F40C}" type="presOf" srcId="{7EA0DDCB-F6D1-4217-9F66-F5D7C3122710}" destId="{CE161020-5704-433C-9740-0549560DE464}" srcOrd="0" destOrd="0" presId="urn:microsoft.com/office/officeart/2005/8/layout/hierarchy1"/>
    <dgm:cxn modelId="{415D4719-4989-4DFF-AD11-B8B4E6A1F97A}" type="presOf" srcId="{3DCAF7BB-9C22-4EA0-8D1A-A6B656381FAD}" destId="{B699089F-2243-4EF1-A855-B755C096D0E2}" srcOrd="0" destOrd="0" presId="urn:microsoft.com/office/officeart/2005/8/layout/hierarchy1"/>
    <dgm:cxn modelId="{9B4EEA8A-C929-42C0-A8C8-9C602CA5D8C0}" srcId="{6F981C77-620F-48D6-AD5E-F0356CD0C104}" destId="{B2CCE579-B327-4E2E-94CE-379EF4DCC9B7}" srcOrd="0" destOrd="0" parTransId="{5F2B6B4F-5D3C-4DF9-B877-97C6C82D05DA}" sibTransId="{0DE9DA5C-DAEE-4E57-B21F-E1A448411932}"/>
    <dgm:cxn modelId="{D62FBF47-05C6-4184-ADD0-52984DE519ED}" type="presOf" srcId="{69814DAB-651C-40C2-B6CC-DD182BDD6A98}" destId="{E4D0CF2D-E8D6-49A6-8118-ED74B3E4236B}" srcOrd="0" destOrd="0" presId="urn:microsoft.com/office/officeart/2005/8/layout/hierarchy1"/>
    <dgm:cxn modelId="{B2FE1F61-40EE-49D8-BBD4-E06E9F966C28}" type="presOf" srcId="{A52A74CD-2928-4D0C-AE94-31986BEF4813}" destId="{D8BC04F9-7C19-420D-8034-E9BDFF9C5D41}" srcOrd="0" destOrd="0" presId="urn:microsoft.com/office/officeart/2005/8/layout/hierarchy1"/>
    <dgm:cxn modelId="{5E30C569-62C3-4C50-9C41-508C2CFCE98B}" srcId="{D219E4B9-EFD5-4413-BE94-78603B0EFFF3}" destId="{6F981C77-620F-48D6-AD5E-F0356CD0C104}" srcOrd="0" destOrd="0" parTransId="{775D7704-E197-4093-8C14-B49EF71AE414}" sibTransId="{4CB914F5-3A0D-4F43-A5FF-443657D9D347}"/>
    <dgm:cxn modelId="{72D062D9-9498-49B3-9267-3AE59C80C14E}" srcId="{0882D51C-DF8C-4627-9B4E-153C758DD5A6}" destId="{D30F4B8D-A651-4F72-9B19-10D870AAF020}" srcOrd="0" destOrd="0" parTransId="{AA210608-3873-4622-B2D9-8C343739B0F6}" sibTransId="{5D4CA364-809F-475B-85ED-5938ECB2BC19}"/>
    <dgm:cxn modelId="{DB65BC72-733D-40D9-8EA6-C86FA00FFE45}" srcId="{D79E263B-DD8A-45E7-A151-08779914083F}" destId="{D219E4B9-EFD5-4413-BE94-78603B0EFFF3}" srcOrd="4" destOrd="0" parTransId="{7EA0DDCB-F6D1-4217-9F66-F5D7C3122710}" sibTransId="{8E6F21ED-8577-49B5-B459-05861D637A45}"/>
    <dgm:cxn modelId="{20B1602F-F7B3-47B7-8874-B5BE828F140F}" srcId="{EE0FEC1C-068E-4191-AF5C-426CD0D4A7AB}" destId="{D79E263B-DD8A-45E7-A151-08779914083F}" srcOrd="0" destOrd="0" parTransId="{29BC9DA3-AF7B-4666-BEE5-21DD59224380}" sibTransId="{35426303-7221-4B6E-8667-592066AC046F}"/>
    <dgm:cxn modelId="{9753D90F-B3F6-4D7B-BB0F-506AE59D3282}" type="presOf" srcId="{1C4ED66E-9E54-444C-AC34-230CCFC766EF}" destId="{1A20006D-677F-4163-A97C-29E262B1947D}" srcOrd="0" destOrd="0" presId="urn:microsoft.com/office/officeart/2005/8/layout/hierarchy1"/>
    <dgm:cxn modelId="{5E69F61F-4EE2-4EF0-A429-3DEF9FDEF72F}" srcId="{4F47732A-9EE1-4C66-8B56-F55BF4BB9C40}" destId="{A52A74CD-2928-4D0C-AE94-31986BEF4813}" srcOrd="0" destOrd="0" parTransId="{8BAF952B-2ED5-4A81-9002-1F3FBB5A92F9}" sibTransId="{35758097-3A35-44D9-A9CB-38FD8ADF165B}"/>
    <dgm:cxn modelId="{ACD4F65A-8290-49CC-9A21-C8A8B9D45743}" type="presOf" srcId="{4F47732A-9EE1-4C66-8B56-F55BF4BB9C40}" destId="{10586A26-6F9A-4F32-B050-3195208214B4}" srcOrd="0" destOrd="0" presId="urn:microsoft.com/office/officeart/2005/8/layout/hierarchy1"/>
    <dgm:cxn modelId="{E14BD7B4-615E-44C9-BED9-9628083FF62F}" srcId="{15EA1220-940E-4EA2-A9F0-0B36C424E890}" destId="{5F6E4C25-590F-4697-A5EE-4A39FE0672E7}" srcOrd="0" destOrd="0" parTransId="{C371FCEE-EA73-42A2-B91F-6E02616466E0}" sibTransId="{80E4B7B0-2289-4FF4-BD80-4725146023A1}"/>
    <dgm:cxn modelId="{C1BE4B72-19B3-43E6-A44A-8ECF6B4EB08A}" type="presOf" srcId="{D93E89A8-3D9E-403C-B291-E0A81185B52A}" destId="{008EE70C-A210-4A9C-BF5F-B7379FD0159F}" srcOrd="0" destOrd="0" presId="urn:microsoft.com/office/officeart/2005/8/layout/hierarchy1"/>
    <dgm:cxn modelId="{78C2044E-221B-4C31-9364-1217CEE5E6E3}" type="presOf" srcId="{880179FA-5254-4DD4-BD38-9DEF6B6F226A}" destId="{150F5F9A-582C-409D-8BC9-F5C7D445EF8B}" srcOrd="0" destOrd="0" presId="urn:microsoft.com/office/officeart/2005/8/layout/hierarchy1"/>
    <dgm:cxn modelId="{3BA8A273-7BEC-4385-852C-88C01DD3087F}" srcId="{D79E263B-DD8A-45E7-A151-08779914083F}" destId="{9FAFB92D-0161-4246-B800-7EF83F9C8732}" srcOrd="2" destOrd="0" parTransId="{5B73551C-879A-4562-AB6D-0D1C909C992F}" sibTransId="{6309418B-8E8E-4335-8BCA-A0FCA38885F6}"/>
    <dgm:cxn modelId="{F6D2B8FF-ABC9-4E3B-9A3D-A8D067359A65}" type="presOf" srcId="{015B0622-2D91-4C96-ABC6-809CA82E4CF2}" destId="{B624352A-14D7-4A32-83BA-BE7859B9F474}" srcOrd="0" destOrd="0" presId="urn:microsoft.com/office/officeart/2005/8/layout/hierarchy1"/>
    <dgm:cxn modelId="{CC30AEFC-6FFC-42F9-BEE0-D8BB6C13F72F}" type="presOf" srcId="{F3E59199-E8D0-4718-826C-315E0D86BD75}" destId="{E85B2346-80B4-48E8-96B0-9508353D3257}" srcOrd="0" destOrd="0" presId="urn:microsoft.com/office/officeart/2005/8/layout/hierarchy1"/>
    <dgm:cxn modelId="{2B7758E4-AEDC-46C0-B4A0-3E3DBEABDA4D}" type="presParOf" srcId="{E529EEE2-5F07-4672-934A-E21A3707EF1C}" destId="{4C18FA6E-DD88-4E6C-A88A-A044F94AC94F}" srcOrd="0" destOrd="0" presId="urn:microsoft.com/office/officeart/2005/8/layout/hierarchy1"/>
    <dgm:cxn modelId="{047BB9E6-24AD-47ED-9F4F-57830EE8D52C}" type="presParOf" srcId="{4C18FA6E-DD88-4E6C-A88A-A044F94AC94F}" destId="{231658D8-B0BD-40F8-BAC2-4670AF3CBE69}" srcOrd="0" destOrd="0" presId="urn:microsoft.com/office/officeart/2005/8/layout/hierarchy1"/>
    <dgm:cxn modelId="{7DF3CE94-1EFE-4892-90BB-7B018679A64E}" type="presParOf" srcId="{231658D8-B0BD-40F8-BAC2-4670AF3CBE69}" destId="{6D88C7AE-798A-42E9-964F-5AF828BC07BD}" srcOrd="0" destOrd="0" presId="urn:microsoft.com/office/officeart/2005/8/layout/hierarchy1"/>
    <dgm:cxn modelId="{6589BA7B-5982-4436-AE8C-B3343E510A7F}" type="presParOf" srcId="{231658D8-B0BD-40F8-BAC2-4670AF3CBE69}" destId="{31E03136-4A7F-4850-85E1-B36AD50C0DDA}" srcOrd="1" destOrd="0" presId="urn:microsoft.com/office/officeart/2005/8/layout/hierarchy1"/>
    <dgm:cxn modelId="{D71E82AF-D07E-4700-BDA1-4347118C2E96}" type="presParOf" srcId="{4C18FA6E-DD88-4E6C-A88A-A044F94AC94F}" destId="{80FDB791-5E76-4415-A311-53C84EA2B16D}" srcOrd="1" destOrd="0" presId="urn:microsoft.com/office/officeart/2005/8/layout/hierarchy1"/>
    <dgm:cxn modelId="{77157A7D-32C1-406F-9B9E-F30C131DA05E}" type="presParOf" srcId="{80FDB791-5E76-4415-A311-53C84EA2B16D}" destId="{CD8EC400-27A8-4669-93A1-07AF3F1863EB}" srcOrd="0" destOrd="0" presId="urn:microsoft.com/office/officeart/2005/8/layout/hierarchy1"/>
    <dgm:cxn modelId="{F0028B05-05FB-448C-A180-BAD73D1D8EDB}" type="presParOf" srcId="{80FDB791-5E76-4415-A311-53C84EA2B16D}" destId="{E627B41E-A21C-4452-95E9-79BE79CDD4FC}" srcOrd="1" destOrd="0" presId="urn:microsoft.com/office/officeart/2005/8/layout/hierarchy1"/>
    <dgm:cxn modelId="{869D1ABD-574A-4171-A684-4C9FA77CB567}" type="presParOf" srcId="{E627B41E-A21C-4452-95E9-79BE79CDD4FC}" destId="{9E1048D7-B71B-44E4-87A4-5912749C29A8}" srcOrd="0" destOrd="0" presId="urn:microsoft.com/office/officeart/2005/8/layout/hierarchy1"/>
    <dgm:cxn modelId="{797126BF-BCBD-4F69-8A18-D5E2AA76CA2B}" type="presParOf" srcId="{9E1048D7-B71B-44E4-87A4-5912749C29A8}" destId="{763FE9B5-8217-47F2-BD37-24EC46622507}" srcOrd="0" destOrd="0" presId="urn:microsoft.com/office/officeart/2005/8/layout/hierarchy1"/>
    <dgm:cxn modelId="{8A393FF2-8324-41AC-8869-27B1081AED3D}" type="presParOf" srcId="{9E1048D7-B71B-44E4-87A4-5912749C29A8}" destId="{12E56DCB-9170-4502-9F4B-18A33D7A8F6E}" srcOrd="1" destOrd="0" presId="urn:microsoft.com/office/officeart/2005/8/layout/hierarchy1"/>
    <dgm:cxn modelId="{500546EC-88D4-4708-8D30-B0EA9722202C}" type="presParOf" srcId="{E627B41E-A21C-4452-95E9-79BE79CDD4FC}" destId="{7A2436B1-3818-4DF2-A209-3BC55D4D5BA7}" srcOrd="1" destOrd="0" presId="urn:microsoft.com/office/officeart/2005/8/layout/hierarchy1"/>
    <dgm:cxn modelId="{1BB734E0-0C60-43EB-94B6-E0B3FD459BAD}" type="presParOf" srcId="{7A2436B1-3818-4DF2-A209-3BC55D4D5BA7}" destId="{22C25824-24CD-465B-90E8-B13F3511FFDF}" srcOrd="0" destOrd="0" presId="urn:microsoft.com/office/officeart/2005/8/layout/hierarchy1"/>
    <dgm:cxn modelId="{01FF2C9C-7CDA-4E10-A385-63E9F34DF17D}" type="presParOf" srcId="{7A2436B1-3818-4DF2-A209-3BC55D4D5BA7}" destId="{85FD84D2-E8D8-4FF4-86DB-90C61E780386}" srcOrd="1" destOrd="0" presId="urn:microsoft.com/office/officeart/2005/8/layout/hierarchy1"/>
    <dgm:cxn modelId="{D02576BB-369A-415F-B2F3-1F8D67C1C89C}" type="presParOf" srcId="{85FD84D2-E8D8-4FF4-86DB-90C61E780386}" destId="{70825629-6F31-4BC7-A5E4-421AE03DADD5}" srcOrd="0" destOrd="0" presId="urn:microsoft.com/office/officeart/2005/8/layout/hierarchy1"/>
    <dgm:cxn modelId="{639B08E7-E4AD-424C-9115-EBA8BC498524}" type="presParOf" srcId="{70825629-6F31-4BC7-A5E4-421AE03DADD5}" destId="{6DA6161B-EF46-4521-918E-010A37375781}" srcOrd="0" destOrd="0" presId="urn:microsoft.com/office/officeart/2005/8/layout/hierarchy1"/>
    <dgm:cxn modelId="{44800212-BA5A-4636-A473-D266B4DDF41F}" type="presParOf" srcId="{70825629-6F31-4BC7-A5E4-421AE03DADD5}" destId="{B56829DC-AAE0-40E5-82D9-FB32879F97D9}" srcOrd="1" destOrd="0" presId="urn:microsoft.com/office/officeart/2005/8/layout/hierarchy1"/>
    <dgm:cxn modelId="{8C87F2E4-8963-4E4A-A12F-4F93245FE3E9}" type="presParOf" srcId="{85FD84D2-E8D8-4FF4-86DB-90C61E780386}" destId="{00C3B573-848D-47C7-B1FB-EB6BFD156BD6}" srcOrd="1" destOrd="0" presId="urn:microsoft.com/office/officeart/2005/8/layout/hierarchy1"/>
    <dgm:cxn modelId="{BE0CFFE6-473B-4945-8757-B6A220C2D56F}" type="presParOf" srcId="{7A2436B1-3818-4DF2-A209-3BC55D4D5BA7}" destId="{E4D0CF2D-E8D6-49A6-8118-ED74B3E4236B}" srcOrd="2" destOrd="0" presId="urn:microsoft.com/office/officeart/2005/8/layout/hierarchy1"/>
    <dgm:cxn modelId="{262EEAF7-4C68-4260-B2D2-28AC75A7C375}" type="presParOf" srcId="{7A2436B1-3818-4DF2-A209-3BC55D4D5BA7}" destId="{FC5E5D85-C4B8-4438-A0F6-5027B775415A}" srcOrd="3" destOrd="0" presId="urn:microsoft.com/office/officeart/2005/8/layout/hierarchy1"/>
    <dgm:cxn modelId="{B93F10ED-E45F-49FB-8CF0-AED579DB6973}" type="presParOf" srcId="{FC5E5D85-C4B8-4438-A0F6-5027B775415A}" destId="{DBBDB3F2-4209-4629-A6DF-019276905567}" srcOrd="0" destOrd="0" presId="urn:microsoft.com/office/officeart/2005/8/layout/hierarchy1"/>
    <dgm:cxn modelId="{6A79CFCB-8F38-4C9B-88D9-D2D7703AEE30}" type="presParOf" srcId="{DBBDB3F2-4209-4629-A6DF-019276905567}" destId="{347D49D2-B0E1-4765-B9D2-27E5B8E97F51}" srcOrd="0" destOrd="0" presId="urn:microsoft.com/office/officeart/2005/8/layout/hierarchy1"/>
    <dgm:cxn modelId="{5D7511EC-34AB-446A-A4C6-0E14BB36DCC5}" type="presParOf" srcId="{DBBDB3F2-4209-4629-A6DF-019276905567}" destId="{B699089F-2243-4EF1-A855-B755C096D0E2}" srcOrd="1" destOrd="0" presId="urn:microsoft.com/office/officeart/2005/8/layout/hierarchy1"/>
    <dgm:cxn modelId="{9FBEFE74-8438-4945-BE27-D45883AF25A4}" type="presParOf" srcId="{FC5E5D85-C4B8-4438-A0F6-5027B775415A}" destId="{F2CDE0E7-346D-4106-A009-DA73CC8C7B5D}" srcOrd="1" destOrd="0" presId="urn:microsoft.com/office/officeart/2005/8/layout/hierarchy1"/>
    <dgm:cxn modelId="{5257C38A-6650-4BF6-BBB1-BBE9D5C82957}" type="presParOf" srcId="{80FDB791-5E76-4415-A311-53C84EA2B16D}" destId="{B624352A-14D7-4A32-83BA-BE7859B9F474}" srcOrd="2" destOrd="0" presId="urn:microsoft.com/office/officeart/2005/8/layout/hierarchy1"/>
    <dgm:cxn modelId="{1330EEE5-F486-44A0-AAD8-5743B5D04599}" type="presParOf" srcId="{80FDB791-5E76-4415-A311-53C84EA2B16D}" destId="{CB8E13A8-A132-44F6-96DE-C0909F025B69}" srcOrd="3" destOrd="0" presId="urn:microsoft.com/office/officeart/2005/8/layout/hierarchy1"/>
    <dgm:cxn modelId="{175A150D-6D41-47FC-84D6-BFCA1685B43D}" type="presParOf" srcId="{CB8E13A8-A132-44F6-96DE-C0909F025B69}" destId="{EDC8B497-ECD7-4311-B284-9620B52C3B33}" srcOrd="0" destOrd="0" presId="urn:microsoft.com/office/officeart/2005/8/layout/hierarchy1"/>
    <dgm:cxn modelId="{AEE90FA5-BE60-41AE-BBEA-E589191135B9}" type="presParOf" srcId="{EDC8B497-ECD7-4311-B284-9620B52C3B33}" destId="{C84FBF63-9A26-49C0-A5B5-D3D435A4C373}" srcOrd="0" destOrd="0" presId="urn:microsoft.com/office/officeart/2005/8/layout/hierarchy1"/>
    <dgm:cxn modelId="{6456E6FE-82B4-47F2-B691-2DF6488E2F20}" type="presParOf" srcId="{EDC8B497-ECD7-4311-B284-9620B52C3B33}" destId="{E85B2346-80B4-48E8-96B0-9508353D3257}" srcOrd="1" destOrd="0" presId="urn:microsoft.com/office/officeart/2005/8/layout/hierarchy1"/>
    <dgm:cxn modelId="{378EA99A-EB34-44C0-9317-451C711249F1}" type="presParOf" srcId="{CB8E13A8-A132-44F6-96DE-C0909F025B69}" destId="{87EC965F-0559-4271-B479-3FB23F49260A}" srcOrd="1" destOrd="0" presId="urn:microsoft.com/office/officeart/2005/8/layout/hierarchy1"/>
    <dgm:cxn modelId="{596C9B43-187D-4EC2-B0AC-B522DDA4AF92}" type="presParOf" srcId="{87EC965F-0559-4271-B479-3FB23F49260A}" destId="{98240D4F-4EA4-4044-A6EE-79341E98EB2D}" srcOrd="0" destOrd="0" presId="urn:microsoft.com/office/officeart/2005/8/layout/hierarchy1"/>
    <dgm:cxn modelId="{7CA065F3-2D4A-44E7-AD4E-55D1986D3F63}" type="presParOf" srcId="{87EC965F-0559-4271-B479-3FB23F49260A}" destId="{9FC81C6D-491A-482B-A13C-C2AA641A3614}" srcOrd="1" destOrd="0" presId="urn:microsoft.com/office/officeart/2005/8/layout/hierarchy1"/>
    <dgm:cxn modelId="{64137CE5-5153-4FCE-9DB7-9A3769E4F30D}" type="presParOf" srcId="{9FC81C6D-491A-482B-A13C-C2AA641A3614}" destId="{54ED4120-109E-4BD7-A7A7-39A8F49606F2}" srcOrd="0" destOrd="0" presId="urn:microsoft.com/office/officeart/2005/8/layout/hierarchy1"/>
    <dgm:cxn modelId="{B230D1DD-3756-46D5-82C8-18396E4CC198}" type="presParOf" srcId="{54ED4120-109E-4BD7-A7A7-39A8F49606F2}" destId="{928637E2-094C-4C9C-8001-C482C084A376}" srcOrd="0" destOrd="0" presId="urn:microsoft.com/office/officeart/2005/8/layout/hierarchy1"/>
    <dgm:cxn modelId="{A4F24811-7B8A-4323-ADBF-FD3C3720A222}" type="presParOf" srcId="{54ED4120-109E-4BD7-A7A7-39A8F49606F2}" destId="{818A2E54-E847-4E79-9E74-0D1BF2DE75AE}" srcOrd="1" destOrd="0" presId="urn:microsoft.com/office/officeart/2005/8/layout/hierarchy1"/>
    <dgm:cxn modelId="{06D56C8F-AF1D-4704-AEE9-03E7DC543900}" type="presParOf" srcId="{9FC81C6D-491A-482B-A13C-C2AA641A3614}" destId="{114F81DE-4675-452E-BD05-E170F06207C0}" srcOrd="1" destOrd="0" presId="urn:microsoft.com/office/officeart/2005/8/layout/hierarchy1"/>
    <dgm:cxn modelId="{2681A603-3316-448A-99E9-89D84D00B4E7}" type="presParOf" srcId="{114F81DE-4675-452E-BD05-E170F06207C0}" destId="{0AEAE602-5A42-4D9B-A664-9AB9BCFE3815}" srcOrd="0" destOrd="0" presId="urn:microsoft.com/office/officeart/2005/8/layout/hierarchy1"/>
    <dgm:cxn modelId="{6A740168-ECED-42B9-BCFB-34F302A4EF8C}" type="presParOf" srcId="{114F81DE-4675-452E-BD05-E170F06207C0}" destId="{0D3522C1-CB05-4FEF-BBC7-487FB60603B5}" srcOrd="1" destOrd="0" presId="urn:microsoft.com/office/officeart/2005/8/layout/hierarchy1"/>
    <dgm:cxn modelId="{B83318D8-3657-4459-B407-B5285E4DCDA5}" type="presParOf" srcId="{0D3522C1-CB05-4FEF-BBC7-487FB60603B5}" destId="{D2A574F4-D40A-4BE3-B5FD-62305DF980FC}" srcOrd="0" destOrd="0" presId="urn:microsoft.com/office/officeart/2005/8/layout/hierarchy1"/>
    <dgm:cxn modelId="{F063C575-393B-4296-92FF-3E93A865561D}" type="presParOf" srcId="{D2A574F4-D40A-4BE3-B5FD-62305DF980FC}" destId="{8E3709AA-1763-4FFE-A7E7-52F3363AE209}" srcOrd="0" destOrd="0" presId="urn:microsoft.com/office/officeart/2005/8/layout/hierarchy1"/>
    <dgm:cxn modelId="{6E40CD54-8AFB-4611-A7B8-0E3BADA6161F}" type="presParOf" srcId="{D2A574F4-D40A-4BE3-B5FD-62305DF980FC}" destId="{32D724C0-962E-4B79-9700-2AB45D7F4229}" srcOrd="1" destOrd="0" presId="urn:microsoft.com/office/officeart/2005/8/layout/hierarchy1"/>
    <dgm:cxn modelId="{724EE29B-4A60-42A8-BA8D-FAC474012825}" type="presParOf" srcId="{0D3522C1-CB05-4FEF-BBC7-487FB60603B5}" destId="{450B5132-5F27-4672-9BB2-7A7B8401AC49}" srcOrd="1" destOrd="0" presId="urn:microsoft.com/office/officeart/2005/8/layout/hierarchy1"/>
    <dgm:cxn modelId="{77C607FA-D777-4E50-935C-E8169B8EE3D0}" type="presParOf" srcId="{114F81DE-4675-452E-BD05-E170F06207C0}" destId="{117FE804-35F7-4F26-8953-92BC7B0D9314}" srcOrd="2" destOrd="0" presId="urn:microsoft.com/office/officeart/2005/8/layout/hierarchy1"/>
    <dgm:cxn modelId="{E4A5FC86-BA1E-451D-A358-00DC4F4AA43A}" type="presParOf" srcId="{114F81DE-4675-452E-BD05-E170F06207C0}" destId="{B8A9A02C-33AB-4ADD-ADFC-9910C88AF2D5}" srcOrd="3" destOrd="0" presId="urn:microsoft.com/office/officeart/2005/8/layout/hierarchy1"/>
    <dgm:cxn modelId="{2097C74E-CA1C-438B-8B57-3B767A3D610C}" type="presParOf" srcId="{B8A9A02C-33AB-4ADD-ADFC-9910C88AF2D5}" destId="{A25AD50B-2962-4624-B5B0-286995D4F0DC}" srcOrd="0" destOrd="0" presId="urn:microsoft.com/office/officeart/2005/8/layout/hierarchy1"/>
    <dgm:cxn modelId="{C6F17F9D-14F5-439F-9FC7-1FD13366FE42}" type="presParOf" srcId="{A25AD50B-2962-4624-B5B0-286995D4F0DC}" destId="{F84847DA-72D2-425F-BEB6-F736651A8258}" srcOrd="0" destOrd="0" presId="urn:microsoft.com/office/officeart/2005/8/layout/hierarchy1"/>
    <dgm:cxn modelId="{403D8CCA-72B6-4A89-BF18-41AF0048D85B}" type="presParOf" srcId="{A25AD50B-2962-4624-B5B0-286995D4F0DC}" destId="{008EE70C-A210-4A9C-BF5F-B7379FD0159F}" srcOrd="1" destOrd="0" presId="urn:microsoft.com/office/officeart/2005/8/layout/hierarchy1"/>
    <dgm:cxn modelId="{6948CB5A-1AE3-4079-8331-DB0250D832A6}" type="presParOf" srcId="{B8A9A02C-33AB-4ADD-ADFC-9910C88AF2D5}" destId="{B15DE2EB-3E59-4BEE-914F-910CD52B2562}" srcOrd="1" destOrd="0" presId="urn:microsoft.com/office/officeart/2005/8/layout/hierarchy1"/>
    <dgm:cxn modelId="{362D95D3-938D-45E2-94BB-E25C0CE727B5}" type="presParOf" srcId="{114F81DE-4675-452E-BD05-E170F06207C0}" destId="{C5528A9A-9419-44AA-9339-D5AF7A3E59DB}" srcOrd="4" destOrd="0" presId="urn:microsoft.com/office/officeart/2005/8/layout/hierarchy1"/>
    <dgm:cxn modelId="{73489132-9B75-443F-A100-5534B3309C29}" type="presParOf" srcId="{114F81DE-4675-452E-BD05-E170F06207C0}" destId="{E1E6C948-4DC8-4B4C-B1D6-20C9C6BC63FD}" srcOrd="5" destOrd="0" presId="urn:microsoft.com/office/officeart/2005/8/layout/hierarchy1"/>
    <dgm:cxn modelId="{120AF5F1-92B7-406C-9C22-FAE06BEDE620}" type="presParOf" srcId="{E1E6C948-4DC8-4B4C-B1D6-20C9C6BC63FD}" destId="{06F43AF7-97BA-4662-A049-64A0131B6AFA}" srcOrd="0" destOrd="0" presId="urn:microsoft.com/office/officeart/2005/8/layout/hierarchy1"/>
    <dgm:cxn modelId="{2ACE3F28-77AF-4581-9083-0080415DAF0D}" type="presParOf" srcId="{06F43AF7-97BA-4662-A049-64A0131B6AFA}" destId="{224ED084-BCD9-4128-9B53-76F4A5B6C17E}" srcOrd="0" destOrd="0" presId="urn:microsoft.com/office/officeart/2005/8/layout/hierarchy1"/>
    <dgm:cxn modelId="{117F4907-3ECC-456C-9129-258A805DE997}" type="presParOf" srcId="{06F43AF7-97BA-4662-A049-64A0131B6AFA}" destId="{68B89958-9872-4C53-BFC4-FDFEC61006F2}" srcOrd="1" destOrd="0" presId="urn:microsoft.com/office/officeart/2005/8/layout/hierarchy1"/>
    <dgm:cxn modelId="{2D536CCF-4505-4C8D-8168-13285CFC0671}" type="presParOf" srcId="{E1E6C948-4DC8-4B4C-B1D6-20C9C6BC63FD}" destId="{39A0ABBE-B0D5-4712-A65A-FD9DE62F1CBA}" srcOrd="1" destOrd="0" presId="urn:microsoft.com/office/officeart/2005/8/layout/hierarchy1"/>
    <dgm:cxn modelId="{CCB54503-E35F-43BA-A0E9-E8E06F4BA833}" type="presParOf" srcId="{80FDB791-5E76-4415-A311-53C84EA2B16D}" destId="{1C5C7F89-7EFC-4578-A9C7-A5E7B8C8BC84}" srcOrd="4" destOrd="0" presId="urn:microsoft.com/office/officeart/2005/8/layout/hierarchy1"/>
    <dgm:cxn modelId="{AF8620F8-EDC5-48CE-8EB6-9FE2FCD20A7A}" type="presParOf" srcId="{80FDB791-5E76-4415-A311-53C84EA2B16D}" destId="{E908938E-ED28-4BBF-A541-737391946201}" srcOrd="5" destOrd="0" presId="urn:microsoft.com/office/officeart/2005/8/layout/hierarchy1"/>
    <dgm:cxn modelId="{62A166C5-E09C-4A66-9DB6-04BA16484C02}" type="presParOf" srcId="{E908938E-ED28-4BBF-A541-737391946201}" destId="{CC38991F-E491-499D-917E-B505E5D07EE6}" srcOrd="0" destOrd="0" presId="urn:microsoft.com/office/officeart/2005/8/layout/hierarchy1"/>
    <dgm:cxn modelId="{597FB904-D82B-4D3B-8486-4476B32B4A14}" type="presParOf" srcId="{CC38991F-E491-499D-917E-B505E5D07EE6}" destId="{A4189712-4C1C-413F-B4F4-65650B90BE84}" srcOrd="0" destOrd="0" presId="urn:microsoft.com/office/officeart/2005/8/layout/hierarchy1"/>
    <dgm:cxn modelId="{860BD255-E818-43A0-8133-48133F0FE168}" type="presParOf" srcId="{CC38991F-E491-499D-917E-B505E5D07EE6}" destId="{CC6EA039-5AF7-459C-AC67-01617FC6C991}" srcOrd="1" destOrd="0" presId="urn:microsoft.com/office/officeart/2005/8/layout/hierarchy1"/>
    <dgm:cxn modelId="{6C6453C9-5DD5-4F90-81CF-DDBF6A271C08}" type="presParOf" srcId="{E908938E-ED28-4BBF-A541-737391946201}" destId="{11C4AFB1-0159-4EF5-88C5-3E53F12EE00A}" srcOrd="1" destOrd="0" presId="urn:microsoft.com/office/officeart/2005/8/layout/hierarchy1"/>
    <dgm:cxn modelId="{4748D0A3-A480-4ADD-A33D-306E9BA05C4B}" type="presParOf" srcId="{11C4AFB1-0159-4EF5-88C5-3E53F12EE00A}" destId="{0A7A73DB-F4E0-4665-8218-17D60C55C09B}" srcOrd="0" destOrd="0" presId="urn:microsoft.com/office/officeart/2005/8/layout/hierarchy1"/>
    <dgm:cxn modelId="{A1D1EC77-A60A-4F66-BEE1-5A9A017AC807}" type="presParOf" srcId="{11C4AFB1-0159-4EF5-88C5-3E53F12EE00A}" destId="{C54404E6-8F8C-4EBB-9C09-898CB8E01232}" srcOrd="1" destOrd="0" presId="urn:microsoft.com/office/officeart/2005/8/layout/hierarchy1"/>
    <dgm:cxn modelId="{E42CB151-8772-4FA1-91E7-402AA2CED85E}" type="presParOf" srcId="{C54404E6-8F8C-4EBB-9C09-898CB8E01232}" destId="{926A8057-1E59-42CA-8E49-3AAF2D91C0B7}" srcOrd="0" destOrd="0" presId="urn:microsoft.com/office/officeart/2005/8/layout/hierarchy1"/>
    <dgm:cxn modelId="{DCD01088-DFDC-4924-BF9A-39C11FC1CE2D}" type="presParOf" srcId="{926A8057-1E59-42CA-8E49-3AAF2D91C0B7}" destId="{5CC0CBA9-161B-4377-B24C-CC724C9C0C19}" srcOrd="0" destOrd="0" presId="urn:microsoft.com/office/officeart/2005/8/layout/hierarchy1"/>
    <dgm:cxn modelId="{8CBF7008-3244-4EE9-8C2F-BA0370CCD33F}" type="presParOf" srcId="{926A8057-1E59-42CA-8E49-3AAF2D91C0B7}" destId="{B3D30A8C-FFA0-466A-8B1E-8E40A1C04AC0}" srcOrd="1" destOrd="0" presId="urn:microsoft.com/office/officeart/2005/8/layout/hierarchy1"/>
    <dgm:cxn modelId="{21DBD473-3A32-4F89-9078-C6E4F986F6F9}" type="presParOf" srcId="{C54404E6-8F8C-4EBB-9C09-898CB8E01232}" destId="{FA4DA09E-B4A1-4E49-9070-FF979C7120EA}" srcOrd="1" destOrd="0" presId="urn:microsoft.com/office/officeart/2005/8/layout/hierarchy1"/>
    <dgm:cxn modelId="{02E04D42-1CD1-4A55-B7D2-34C0BCFF2102}" type="presParOf" srcId="{11C4AFB1-0159-4EF5-88C5-3E53F12EE00A}" destId="{D748BDF7-003A-4ABB-865B-EA780F187E95}" srcOrd="2" destOrd="0" presId="urn:microsoft.com/office/officeart/2005/8/layout/hierarchy1"/>
    <dgm:cxn modelId="{B783C71E-6537-45F2-9C04-E625810F40A9}" type="presParOf" srcId="{11C4AFB1-0159-4EF5-88C5-3E53F12EE00A}" destId="{2FA5AFFC-DDB7-4555-BF1D-CEA88FD90322}" srcOrd="3" destOrd="0" presId="urn:microsoft.com/office/officeart/2005/8/layout/hierarchy1"/>
    <dgm:cxn modelId="{132B4C0E-6DB3-4CE8-A429-E2F1C46A87B4}" type="presParOf" srcId="{2FA5AFFC-DDB7-4555-BF1D-CEA88FD90322}" destId="{2D8E93E2-CA6E-48F3-A5CE-72A7141121DA}" srcOrd="0" destOrd="0" presId="urn:microsoft.com/office/officeart/2005/8/layout/hierarchy1"/>
    <dgm:cxn modelId="{396D9E54-CAD9-4F53-8134-14C9CE1EF1CB}" type="presParOf" srcId="{2D8E93E2-CA6E-48F3-A5CE-72A7141121DA}" destId="{A4CF928F-F02C-4A48-A4A1-218907E355A8}" srcOrd="0" destOrd="0" presId="urn:microsoft.com/office/officeart/2005/8/layout/hierarchy1"/>
    <dgm:cxn modelId="{EDE5E129-602A-4C69-8D53-CC7471363C38}" type="presParOf" srcId="{2D8E93E2-CA6E-48F3-A5CE-72A7141121DA}" destId="{6CFD3D71-E0AD-46AD-8376-8D2F224D7FA8}" srcOrd="1" destOrd="0" presId="urn:microsoft.com/office/officeart/2005/8/layout/hierarchy1"/>
    <dgm:cxn modelId="{49F7E62A-C389-46A7-BD4D-CC484089408B}" type="presParOf" srcId="{2FA5AFFC-DDB7-4555-BF1D-CEA88FD90322}" destId="{AE2CFAAE-1420-428B-8EBC-06B7E3B16A1F}" srcOrd="1" destOrd="0" presId="urn:microsoft.com/office/officeart/2005/8/layout/hierarchy1"/>
    <dgm:cxn modelId="{B90105F4-A13A-4D97-A7F0-CFC31C06C4B8}" type="presParOf" srcId="{AE2CFAAE-1420-428B-8EBC-06B7E3B16A1F}" destId="{F2C180FF-EF90-4818-8D17-B778BF9FC04B}" srcOrd="0" destOrd="0" presId="urn:microsoft.com/office/officeart/2005/8/layout/hierarchy1"/>
    <dgm:cxn modelId="{BD3BAEB5-7B90-485D-8342-88C3E0AE5C12}" type="presParOf" srcId="{AE2CFAAE-1420-428B-8EBC-06B7E3B16A1F}" destId="{39644DFA-05FB-4D29-B3FB-C4B21B18A8C2}" srcOrd="1" destOrd="0" presId="urn:microsoft.com/office/officeart/2005/8/layout/hierarchy1"/>
    <dgm:cxn modelId="{E113BC71-8FBD-48D4-894E-0EEF5F1EDBFA}" type="presParOf" srcId="{39644DFA-05FB-4D29-B3FB-C4B21B18A8C2}" destId="{A5DC26CF-F4C4-4B70-9B41-6741ED49B2CD}" srcOrd="0" destOrd="0" presId="urn:microsoft.com/office/officeart/2005/8/layout/hierarchy1"/>
    <dgm:cxn modelId="{33C12BE4-A84B-4BE3-B5AC-E6D76C6705ED}" type="presParOf" srcId="{A5DC26CF-F4C4-4B70-9B41-6741ED49B2CD}" destId="{224AB37B-AB6C-4701-BB13-171250665BA7}" srcOrd="0" destOrd="0" presId="urn:microsoft.com/office/officeart/2005/8/layout/hierarchy1"/>
    <dgm:cxn modelId="{4A62D4DF-DA7F-4965-9F0C-745F8B5CB6B0}" type="presParOf" srcId="{A5DC26CF-F4C4-4B70-9B41-6741ED49B2CD}" destId="{D835FA75-5187-4B35-B75F-8FA93924225B}" srcOrd="1" destOrd="0" presId="urn:microsoft.com/office/officeart/2005/8/layout/hierarchy1"/>
    <dgm:cxn modelId="{A167FAC9-77EF-4320-B920-3341D7243AAD}" type="presParOf" srcId="{39644DFA-05FB-4D29-B3FB-C4B21B18A8C2}" destId="{3C2B65B7-B4E4-4D9F-934D-AB51CF881D42}" srcOrd="1" destOrd="0" presId="urn:microsoft.com/office/officeart/2005/8/layout/hierarchy1"/>
    <dgm:cxn modelId="{B8A47EA2-5D13-4572-84DB-13D86B3BF656}" type="presParOf" srcId="{AE2CFAAE-1420-428B-8EBC-06B7E3B16A1F}" destId="{E268F34C-88C7-41E1-9764-FA34AC38A216}" srcOrd="2" destOrd="0" presId="urn:microsoft.com/office/officeart/2005/8/layout/hierarchy1"/>
    <dgm:cxn modelId="{831EBC6E-28AF-4872-BFCA-B366D0643E8F}" type="presParOf" srcId="{AE2CFAAE-1420-428B-8EBC-06B7E3B16A1F}" destId="{15DB9112-1506-47AB-ABEC-396EBC784D4F}" srcOrd="3" destOrd="0" presId="urn:microsoft.com/office/officeart/2005/8/layout/hierarchy1"/>
    <dgm:cxn modelId="{2BE85E73-082C-4B53-8860-464F686AB3F5}" type="presParOf" srcId="{15DB9112-1506-47AB-ABEC-396EBC784D4F}" destId="{F66D1555-37F9-4509-840B-8B3E845E98F5}" srcOrd="0" destOrd="0" presId="urn:microsoft.com/office/officeart/2005/8/layout/hierarchy1"/>
    <dgm:cxn modelId="{9AB70842-CC46-4F61-8321-4FF00BC34921}" type="presParOf" srcId="{F66D1555-37F9-4509-840B-8B3E845E98F5}" destId="{20024950-1AC7-418A-8A90-B09EB0FBA202}" srcOrd="0" destOrd="0" presId="urn:microsoft.com/office/officeart/2005/8/layout/hierarchy1"/>
    <dgm:cxn modelId="{27FAC835-DF1B-4AB4-AB27-19FA48C9986F}" type="presParOf" srcId="{F66D1555-37F9-4509-840B-8B3E845E98F5}" destId="{38A8170A-A24B-42E4-B77E-3E1CE47ED4DB}" srcOrd="1" destOrd="0" presId="urn:microsoft.com/office/officeart/2005/8/layout/hierarchy1"/>
    <dgm:cxn modelId="{3C849748-E065-45D8-B6C1-0AAB2E52E3FC}" type="presParOf" srcId="{15DB9112-1506-47AB-ABEC-396EBC784D4F}" destId="{2A9CDF55-61A1-4BCB-8315-7D9724C0148E}" srcOrd="1" destOrd="0" presId="urn:microsoft.com/office/officeart/2005/8/layout/hierarchy1"/>
    <dgm:cxn modelId="{A46D5D4B-5AB1-4691-A5A4-96F4E2AE6A82}" type="presParOf" srcId="{80FDB791-5E76-4415-A311-53C84EA2B16D}" destId="{4FD0D1C9-E74A-4159-A4D1-D0FE1022AB25}" srcOrd="6" destOrd="0" presId="urn:microsoft.com/office/officeart/2005/8/layout/hierarchy1"/>
    <dgm:cxn modelId="{F79973EB-C119-438E-9BF9-32999002E6E3}" type="presParOf" srcId="{80FDB791-5E76-4415-A311-53C84EA2B16D}" destId="{9AD94854-D6A4-46E0-9D37-A2262EE66A1E}" srcOrd="7" destOrd="0" presId="urn:microsoft.com/office/officeart/2005/8/layout/hierarchy1"/>
    <dgm:cxn modelId="{BEE12736-9AC9-4BBC-897B-BFE69D9EF03C}" type="presParOf" srcId="{9AD94854-D6A4-46E0-9D37-A2262EE66A1E}" destId="{0399349C-BCC7-4FD7-95B6-6D402B65D795}" srcOrd="0" destOrd="0" presId="urn:microsoft.com/office/officeart/2005/8/layout/hierarchy1"/>
    <dgm:cxn modelId="{29BE9F67-2545-4A4B-B816-C2E1FD85AE68}" type="presParOf" srcId="{0399349C-BCC7-4FD7-95B6-6D402B65D795}" destId="{3C555F75-0A2D-40BA-B923-F4765C3BD500}" srcOrd="0" destOrd="0" presId="urn:microsoft.com/office/officeart/2005/8/layout/hierarchy1"/>
    <dgm:cxn modelId="{64A549D2-BBB4-4214-904C-23161A7DA2B5}" type="presParOf" srcId="{0399349C-BCC7-4FD7-95B6-6D402B65D795}" destId="{10586A26-6F9A-4F32-B050-3195208214B4}" srcOrd="1" destOrd="0" presId="urn:microsoft.com/office/officeart/2005/8/layout/hierarchy1"/>
    <dgm:cxn modelId="{2AD37E21-7449-4ADE-BC61-B7D96819E141}" type="presParOf" srcId="{9AD94854-D6A4-46E0-9D37-A2262EE66A1E}" destId="{AC16A6DC-1A60-416B-B7CE-4D60E39C344E}" srcOrd="1" destOrd="0" presId="urn:microsoft.com/office/officeart/2005/8/layout/hierarchy1"/>
    <dgm:cxn modelId="{C17B7AC0-1E31-48AE-870F-C8CC9DFF7E89}" type="presParOf" srcId="{AC16A6DC-1A60-416B-B7CE-4D60E39C344E}" destId="{B5A920DA-AD73-429D-881C-A5A5790911E2}" srcOrd="0" destOrd="0" presId="urn:microsoft.com/office/officeart/2005/8/layout/hierarchy1"/>
    <dgm:cxn modelId="{C0C60EA0-A8BB-48DC-BD07-14B65A1E645A}" type="presParOf" srcId="{AC16A6DC-1A60-416B-B7CE-4D60E39C344E}" destId="{1F87E671-D0E1-4720-A4FD-3CAD5B3FF484}" srcOrd="1" destOrd="0" presId="urn:microsoft.com/office/officeart/2005/8/layout/hierarchy1"/>
    <dgm:cxn modelId="{8593C8B1-7A47-4D72-B3CE-15A6FC193491}" type="presParOf" srcId="{1F87E671-D0E1-4720-A4FD-3CAD5B3FF484}" destId="{0D17720A-4BB3-4B4C-9FDA-546B02EFDBD5}" srcOrd="0" destOrd="0" presId="urn:microsoft.com/office/officeart/2005/8/layout/hierarchy1"/>
    <dgm:cxn modelId="{3A783124-C0BC-4EEB-94A8-66787FCDF904}" type="presParOf" srcId="{0D17720A-4BB3-4B4C-9FDA-546B02EFDBD5}" destId="{12D796D1-F9C6-4215-92E3-2F1B37003782}" srcOrd="0" destOrd="0" presId="urn:microsoft.com/office/officeart/2005/8/layout/hierarchy1"/>
    <dgm:cxn modelId="{7EFC8524-AD05-45B1-B499-D7F4761615CF}" type="presParOf" srcId="{0D17720A-4BB3-4B4C-9FDA-546B02EFDBD5}" destId="{D8BC04F9-7C19-420D-8034-E9BDFF9C5D41}" srcOrd="1" destOrd="0" presId="urn:microsoft.com/office/officeart/2005/8/layout/hierarchy1"/>
    <dgm:cxn modelId="{AEDF5011-E4B1-4F39-AC72-7EC81E4A4712}" type="presParOf" srcId="{1F87E671-D0E1-4720-A4FD-3CAD5B3FF484}" destId="{48C75E6D-87E7-4D77-B64E-3097134FAF8E}" srcOrd="1" destOrd="0" presId="urn:microsoft.com/office/officeart/2005/8/layout/hierarchy1"/>
    <dgm:cxn modelId="{68392158-212C-459D-8810-1CCFF5D12D93}" type="presParOf" srcId="{AC16A6DC-1A60-416B-B7CE-4D60E39C344E}" destId="{D4438C18-D5B2-4E3F-9990-5470CB0A1E4B}" srcOrd="2" destOrd="0" presId="urn:microsoft.com/office/officeart/2005/8/layout/hierarchy1"/>
    <dgm:cxn modelId="{60399CF1-CAC1-43ED-8054-35B584EED3AB}" type="presParOf" srcId="{AC16A6DC-1A60-416B-B7CE-4D60E39C344E}" destId="{42250416-4188-4518-B0BB-809BF06801A9}" srcOrd="3" destOrd="0" presId="urn:microsoft.com/office/officeart/2005/8/layout/hierarchy1"/>
    <dgm:cxn modelId="{E7FC191E-F2E3-44B7-9B38-1383F4734462}" type="presParOf" srcId="{42250416-4188-4518-B0BB-809BF06801A9}" destId="{29575BAC-479A-49BB-A0F0-8F8F1F2AD228}" srcOrd="0" destOrd="0" presId="urn:microsoft.com/office/officeart/2005/8/layout/hierarchy1"/>
    <dgm:cxn modelId="{2CCC725C-0732-479E-9B21-F1987AC58F41}" type="presParOf" srcId="{29575BAC-479A-49BB-A0F0-8F8F1F2AD228}" destId="{BDF7F5C4-C6B8-4E3C-A91C-92E2F8AD3B09}" srcOrd="0" destOrd="0" presId="urn:microsoft.com/office/officeart/2005/8/layout/hierarchy1"/>
    <dgm:cxn modelId="{2F74690B-64FF-4A06-A32C-1F7A8237AEE2}" type="presParOf" srcId="{29575BAC-479A-49BB-A0F0-8F8F1F2AD228}" destId="{ABF0EC12-1C36-452E-90AE-BAE1BA1BDEF5}" srcOrd="1" destOrd="0" presId="urn:microsoft.com/office/officeart/2005/8/layout/hierarchy1"/>
    <dgm:cxn modelId="{137D9612-F45C-4975-ABD7-607682B2AB10}" type="presParOf" srcId="{42250416-4188-4518-B0BB-809BF06801A9}" destId="{5432FE2F-33E2-4E45-8E80-4A9C39651935}" srcOrd="1" destOrd="0" presId="urn:microsoft.com/office/officeart/2005/8/layout/hierarchy1"/>
    <dgm:cxn modelId="{D5578B1A-3ED4-4761-AE0B-C9689778B547}" type="presParOf" srcId="{80FDB791-5E76-4415-A311-53C84EA2B16D}" destId="{CE161020-5704-433C-9740-0549560DE464}" srcOrd="8" destOrd="0" presId="urn:microsoft.com/office/officeart/2005/8/layout/hierarchy1"/>
    <dgm:cxn modelId="{B0DC9237-0F34-4C56-91FC-ADC1CDD6C317}" type="presParOf" srcId="{80FDB791-5E76-4415-A311-53C84EA2B16D}" destId="{70975E90-468B-4197-9A6C-5A774606F4D5}" srcOrd="9" destOrd="0" presId="urn:microsoft.com/office/officeart/2005/8/layout/hierarchy1"/>
    <dgm:cxn modelId="{5EC230A3-99A8-4731-A51C-7D733F25F1B4}" type="presParOf" srcId="{70975E90-468B-4197-9A6C-5A774606F4D5}" destId="{8DEE7DDB-8283-4917-A0BA-1B66540F0657}" srcOrd="0" destOrd="0" presId="urn:microsoft.com/office/officeart/2005/8/layout/hierarchy1"/>
    <dgm:cxn modelId="{67221BBF-3A30-4129-86D0-279326E3251F}" type="presParOf" srcId="{8DEE7DDB-8283-4917-A0BA-1B66540F0657}" destId="{8228334D-7845-48D3-9CE6-42BA61AF838F}" srcOrd="0" destOrd="0" presId="urn:microsoft.com/office/officeart/2005/8/layout/hierarchy1"/>
    <dgm:cxn modelId="{6E9A8365-CC27-4BAF-96D5-2DCDFBA5B64A}" type="presParOf" srcId="{8DEE7DDB-8283-4917-A0BA-1B66540F0657}" destId="{D629B38C-B1D9-4B67-8030-C50BB014EC12}" srcOrd="1" destOrd="0" presId="urn:microsoft.com/office/officeart/2005/8/layout/hierarchy1"/>
    <dgm:cxn modelId="{DF2D5792-50DC-4489-AB83-A1D82D60A5B4}" type="presParOf" srcId="{70975E90-468B-4197-9A6C-5A774606F4D5}" destId="{2D1D44CD-B563-45F6-98DF-328AB080B306}" srcOrd="1" destOrd="0" presId="urn:microsoft.com/office/officeart/2005/8/layout/hierarchy1"/>
    <dgm:cxn modelId="{4DD75CFD-299C-45BE-A827-D5A68AC32D03}" type="presParOf" srcId="{2D1D44CD-B563-45F6-98DF-328AB080B306}" destId="{23351154-5EC7-41D6-847E-582422CD9A22}" srcOrd="0" destOrd="0" presId="urn:microsoft.com/office/officeart/2005/8/layout/hierarchy1"/>
    <dgm:cxn modelId="{A6324AA6-2DD1-4264-B5D4-285CA31028CA}" type="presParOf" srcId="{2D1D44CD-B563-45F6-98DF-328AB080B306}" destId="{9F7F73F5-91AA-4A12-BDD3-1BBE8E73A199}" srcOrd="1" destOrd="0" presId="urn:microsoft.com/office/officeart/2005/8/layout/hierarchy1"/>
    <dgm:cxn modelId="{B4BBCCC4-07AE-44AC-B60F-9ABBF414A1C4}" type="presParOf" srcId="{9F7F73F5-91AA-4A12-BDD3-1BBE8E73A199}" destId="{5EDCF131-913D-4470-A9C2-A27A973C0657}" srcOrd="0" destOrd="0" presId="urn:microsoft.com/office/officeart/2005/8/layout/hierarchy1"/>
    <dgm:cxn modelId="{376BDCD8-BB31-49E4-8BF7-9E1802A72FCE}" type="presParOf" srcId="{5EDCF131-913D-4470-A9C2-A27A973C0657}" destId="{1AD80121-8FDE-4817-9D90-4FFBAB61B66C}" srcOrd="0" destOrd="0" presId="urn:microsoft.com/office/officeart/2005/8/layout/hierarchy1"/>
    <dgm:cxn modelId="{C11ECF7D-91B9-4A97-992D-7387062E84F8}" type="presParOf" srcId="{5EDCF131-913D-4470-A9C2-A27A973C0657}" destId="{3CBF37A0-5077-4578-82B7-CABE904DF2C4}" srcOrd="1" destOrd="0" presId="urn:microsoft.com/office/officeart/2005/8/layout/hierarchy1"/>
    <dgm:cxn modelId="{A78CC6FF-0AF9-4D42-AE5B-77A996FF90BC}" type="presParOf" srcId="{9F7F73F5-91AA-4A12-BDD3-1BBE8E73A199}" destId="{7B1C694D-B15E-4CAC-9812-64235CD90C1E}" srcOrd="1" destOrd="0" presId="urn:microsoft.com/office/officeart/2005/8/layout/hierarchy1"/>
    <dgm:cxn modelId="{3FDD6377-28C7-41B1-AB51-E7CB220722DB}" type="presParOf" srcId="{7B1C694D-B15E-4CAC-9812-64235CD90C1E}" destId="{BB70EB65-FC1F-48F3-818A-AD023C15BEC9}" srcOrd="0" destOrd="0" presId="urn:microsoft.com/office/officeart/2005/8/layout/hierarchy1"/>
    <dgm:cxn modelId="{46940092-4EC6-4941-83F0-BFFBC05E8BBC}" type="presParOf" srcId="{7B1C694D-B15E-4CAC-9812-64235CD90C1E}" destId="{C1DBBB38-FCFE-419B-876C-F417AAB18EC0}" srcOrd="1" destOrd="0" presId="urn:microsoft.com/office/officeart/2005/8/layout/hierarchy1"/>
    <dgm:cxn modelId="{3F0A1047-7522-4665-9890-8765924F2078}" type="presParOf" srcId="{C1DBBB38-FCFE-419B-876C-F417AAB18EC0}" destId="{461D8F6F-23AF-4152-A1EB-6380EE88E571}" srcOrd="0" destOrd="0" presId="urn:microsoft.com/office/officeart/2005/8/layout/hierarchy1"/>
    <dgm:cxn modelId="{788047DE-93C7-466D-A1E2-6DC8737D752D}" type="presParOf" srcId="{461D8F6F-23AF-4152-A1EB-6380EE88E571}" destId="{073072DA-B26D-4FFB-9ED8-CAE08299C13D}" srcOrd="0" destOrd="0" presId="urn:microsoft.com/office/officeart/2005/8/layout/hierarchy1"/>
    <dgm:cxn modelId="{DAD08785-0B90-40E2-95F8-5FE996392E3B}" type="presParOf" srcId="{461D8F6F-23AF-4152-A1EB-6380EE88E571}" destId="{7D443713-140E-46D1-9D27-4FE6388C8D4B}" srcOrd="1" destOrd="0" presId="urn:microsoft.com/office/officeart/2005/8/layout/hierarchy1"/>
    <dgm:cxn modelId="{843D85D2-0EA6-441A-A9AC-8BE7DE472F3D}" type="presParOf" srcId="{C1DBBB38-FCFE-419B-876C-F417AAB18EC0}" destId="{A5125A9C-ACB2-4399-B91A-825EE62E3F3F}" srcOrd="1" destOrd="0" presId="urn:microsoft.com/office/officeart/2005/8/layout/hierarchy1"/>
    <dgm:cxn modelId="{761AE29D-DAF6-4405-AFC5-2CCFF907A5A5}" type="presParOf" srcId="{7B1C694D-B15E-4CAC-9812-64235CD90C1E}" destId="{ACF53A43-C25C-483A-A2A5-C8450F3A474B}" srcOrd="2" destOrd="0" presId="urn:microsoft.com/office/officeart/2005/8/layout/hierarchy1"/>
    <dgm:cxn modelId="{4139D8F0-AAA8-4700-A697-46CBE59F5B00}" type="presParOf" srcId="{7B1C694D-B15E-4CAC-9812-64235CD90C1E}" destId="{0B27DE81-F8DC-4A44-AAE4-197A3FFDD3B9}" srcOrd="3" destOrd="0" presId="urn:microsoft.com/office/officeart/2005/8/layout/hierarchy1"/>
    <dgm:cxn modelId="{B6346E00-08A1-42C3-B644-F986BD2A6344}" type="presParOf" srcId="{0B27DE81-F8DC-4A44-AAE4-197A3FFDD3B9}" destId="{FF0F3411-FEE9-44C5-836D-C7308A209F2F}" srcOrd="0" destOrd="0" presId="urn:microsoft.com/office/officeart/2005/8/layout/hierarchy1"/>
    <dgm:cxn modelId="{8B915A86-F92F-4D01-9601-14751A70B06F}" type="presParOf" srcId="{FF0F3411-FEE9-44C5-836D-C7308A209F2F}" destId="{5A579DC3-588A-450B-8D1B-A3463BA7D14A}" srcOrd="0" destOrd="0" presId="urn:microsoft.com/office/officeart/2005/8/layout/hierarchy1"/>
    <dgm:cxn modelId="{3D1E4B66-08CC-4C3A-AE11-71F5E8BD81E9}" type="presParOf" srcId="{FF0F3411-FEE9-44C5-836D-C7308A209F2F}" destId="{7D601105-F870-41F9-82A9-CB213842C3D6}" srcOrd="1" destOrd="0" presId="urn:microsoft.com/office/officeart/2005/8/layout/hierarchy1"/>
    <dgm:cxn modelId="{5279D6FF-B2B9-413D-9642-84707EAC4FBD}" type="presParOf" srcId="{0B27DE81-F8DC-4A44-AAE4-197A3FFDD3B9}" destId="{7A5A3CDC-08FC-47F7-877F-977D017821EE}" srcOrd="1" destOrd="0" presId="urn:microsoft.com/office/officeart/2005/8/layout/hierarchy1"/>
    <dgm:cxn modelId="{14FF585F-1BC0-44D5-A834-9FE9EC0071E6}" type="presParOf" srcId="{2D1D44CD-B563-45F6-98DF-328AB080B306}" destId="{1A20006D-677F-4163-A97C-29E262B1947D}" srcOrd="2" destOrd="0" presId="urn:microsoft.com/office/officeart/2005/8/layout/hierarchy1"/>
    <dgm:cxn modelId="{E3E2A352-AC46-4827-83EB-1704C7E743E2}" type="presParOf" srcId="{2D1D44CD-B563-45F6-98DF-328AB080B306}" destId="{8A2CEAB5-7C93-4071-B886-5B29AC7C0FDC}" srcOrd="3" destOrd="0" presId="urn:microsoft.com/office/officeart/2005/8/layout/hierarchy1"/>
    <dgm:cxn modelId="{FD175A96-DA09-43D9-868B-AE87F0EA2757}" type="presParOf" srcId="{8A2CEAB5-7C93-4071-B886-5B29AC7C0FDC}" destId="{02ADB02D-06FF-45FC-A3F2-227EC8932000}" srcOrd="0" destOrd="0" presId="urn:microsoft.com/office/officeart/2005/8/layout/hierarchy1"/>
    <dgm:cxn modelId="{EB5A53A8-0254-4C4D-BEFE-0DC9F9215F02}" type="presParOf" srcId="{02ADB02D-06FF-45FC-A3F2-227EC8932000}" destId="{8C3B0573-B340-4206-B657-3FCE20EAC6D7}" srcOrd="0" destOrd="0" presId="urn:microsoft.com/office/officeart/2005/8/layout/hierarchy1"/>
    <dgm:cxn modelId="{26FDB490-8A1A-4B99-A1CC-E7C737029712}" type="presParOf" srcId="{02ADB02D-06FF-45FC-A3F2-227EC8932000}" destId="{48E02B67-E4AB-4366-B032-8A00BE78DDD1}" srcOrd="1" destOrd="0" presId="urn:microsoft.com/office/officeart/2005/8/layout/hierarchy1"/>
    <dgm:cxn modelId="{71AFE4A7-1409-444F-A77D-96DA40CAB7E8}" type="presParOf" srcId="{8A2CEAB5-7C93-4071-B886-5B29AC7C0FDC}" destId="{372DBDB7-BDFF-4B59-879B-D366FA7D1ABD}" srcOrd="1" destOrd="0" presId="urn:microsoft.com/office/officeart/2005/8/layout/hierarchy1"/>
    <dgm:cxn modelId="{4556BF9F-0CD1-45A3-B81F-06D9A97CDD2C}" type="presParOf" srcId="{372DBDB7-BDFF-4B59-879B-D366FA7D1ABD}" destId="{3DFB5D38-D0EF-4E6A-ACAC-BE970CA84A6C}" srcOrd="0" destOrd="0" presId="urn:microsoft.com/office/officeart/2005/8/layout/hierarchy1"/>
    <dgm:cxn modelId="{006A20EC-F17A-45F0-89B1-BE4EC03162BA}" type="presParOf" srcId="{372DBDB7-BDFF-4B59-879B-D366FA7D1ABD}" destId="{DC805BFC-068F-4238-B302-5897CF96172B}" srcOrd="1" destOrd="0" presId="urn:microsoft.com/office/officeart/2005/8/layout/hierarchy1"/>
    <dgm:cxn modelId="{E4D8F8C9-74E4-4C8B-A7C6-0EAAC1421F37}" type="presParOf" srcId="{DC805BFC-068F-4238-B302-5897CF96172B}" destId="{2365084D-B81C-4DEA-86CF-4AD72D51DEBC}" srcOrd="0" destOrd="0" presId="urn:microsoft.com/office/officeart/2005/8/layout/hierarchy1"/>
    <dgm:cxn modelId="{62BD201A-0929-4C07-9C09-F59B7A9EF1C5}" type="presParOf" srcId="{2365084D-B81C-4DEA-86CF-4AD72D51DEBC}" destId="{EB848374-BA14-41E9-919E-B4D57C4D0202}" srcOrd="0" destOrd="0" presId="urn:microsoft.com/office/officeart/2005/8/layout/hierarchy1"/>
    <dgm:cxn modelId="{F2F2CCEE-D5DB-4B67-BC96-17D4A34D19E6}" type="presParOf" srcId="{2365084D-B81C-4DEA-86CF-4AD72D51DEBC}" destId="{150F5F9A-582C-409D-8BC9-F5C7D445EF8B}" srcOrd="1" destOrd="0" presId="urn:microsoft.com/office/officeart/2005/8/layout/hierarchy1"/>
    <dgm:cxn modelId="{248CC94C-2416-4B4F-9CEE-FB277B6EFA12}" type="presParOf" srcId="{DC805BFC-068F-4238-B302-5897CF96172B}" destId="{DFA87AC2-25AC-4F6D-BD7C-B7219A1CB240}"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4D357E-B714-4F59-8AA0-853327E01E3D}" type="doc">
      <dgm:prSet loTypeId="urn:microsoft.com/office/officeart/2005/8/layout/venn2" loCatId="relationship" qsTypeId="urn:microsoft.com/office/officeart/2005/8/quickstyle/3d1" qsCatId="3D" csTypeId="urn:microsoft.com/office/officeart/2005/8/colors/colorful2" csCatId="colorful" phldr="1"/>
      <dgm:spPr/>
      <dgm:t>
        <a:bodyPr/>
        <a:lstStyle/>
        <a:p>
          <a:endParaRPr lang="en-ZA"/>
        </a:p>
      </dgm:t>
    </dgm:pt>
    <dgm:pt modelId="{790F4023-3DD3-4DEC-A399-AD178E1659C5}">
      <dgm:prSet phldrT="[Text]"/>
      <dgm:spPr/>
      <dgm:t>
        <a:bodyPr/>
        <a:lstStyle/>
        <a:p>
          <a:r>
            <a:rPr lang="en-ZA" b="1" dirty="0">
              <a:solidFill>
                <a:schemeClr val="tx1"/>
              </a:solidFill>
              <a:effectLst>
                <a:outerShdw blurRad="38100" dist="38100" dir="2700000" algn="tl">
                  <a:srgbClr val="000000">
                    <a:alpha val="43137"/>
                  </a:srgbClr>
                </a:outerShdw>
              </a:effectLst>
            </a:rPr>
            <a:t>DEPARTMENT OF WATER &amp; SANITATION</a:t>
          </a:r>
        </a:p>
      </dgm:t>
    </dgm:pt>
    <dgm:pt modelId="{291ECB86-4CDC-4882-85EA-1DB88888F791}" type="parTrans" cxnId="{9E8C5513-8CD1-4905-821A-2479B0384C5C}">
      <dgm:prSet/>
      <dgm:spPr/>
      <dgm:t>
        <a:bodyPr/>
        <a:lstStyle/>
        <a:p>
          <a:endParaRPr lang="en-ZA"/>
        </a:p>
      </dgm:t>
    </dgm:pt>
    <dgm:pt modelId="{6CBBD1CA-AB26-45AE-B899-6981F78B7AE4}" type="sibTrans" cxnId="{9E8C5513-8CD1-4905-821A-2479B0384C5C}">
      <dgm:prSet/>
      <dgm:spPr/>
      <dgm:t>
        <a:bodyPr/>
        <a:lstStyle/>
        <a:p>
          <a:endParaRPr lang="en-ZA"/>
        </a:p>
      </dgm:t>
    </dgm:pt>
    <dgm:pt modelId="{AEC1B83F-DD08-4389-91AD-791945E836E6}">
      <dgm:prSet phldrT="[Text]"/>
      <dgm:spPr/>
      <dgm:t>
        <a:bodyPr/>
        <a:lstStyle/>
        <a:p>
          <a:r>
            <a:rPr lang="en-ZA" b="1" u="none" dirty="0">
              <a:solidFill>
                <a:schemeClr val="tx1"/>
              </a:solidFill>
              <a:effectLst>
                <a:outerShdw blurRad="38100" dist="38100" dir="2700000" algn="tl">
                  <a:srgbClr val="000000">
                    <a:alpha val="43137"/>
                  </a:srgbClr>
                </a:outerShdw>
              </a:effectLst>
            </a:rPr>
            <a:t>RAND WATER</a:t>
          </a:r>
        </a:p>
      </dgm:t>
    </dgm:pt>
    <dgm:pt modelId="{0339AFB7-784B-4D69-BBAD-C7E1DDDE0D9D}" type="parTrans" cxnId="{32537A1A-4143-4823-8BFD-ECC3058A013B}">
      <dgm:prSet/>
      <dgm:spPr/>
      <dgm:t>
        <a:bodyPr/>
        <a:lstStyle/>
        <a:p>
          <a:endParaRPr lang="en-ZA"/>
        </a:p>
      </dgm:t>
    </dgm:pt>
    <dgm:pt modelId="{4398C327-FECC-4DA3-8F08-029348D91CB5}" type="sibTrans" cxnId="{32537A1A-4143-4823-8BFD-ECC3058A013B}">
      <dgm:prSet/>
      <dgm:spPr/>
      <dgm:t>
        <a:bodyPr/>
        <a:lstStyle/>
        <a:p>
          <a:endParaRPr lang="en-ZA"/>
        </a:p>
      </dgm:t>
    </dgm:pt>
    <dgm:pt modelId="{E375332E-14E7-48C4-AD9C-E9DFEE203879}">
      <dgm:prSet phldrT="[Text]"/>
      <dgm:spPr/>
      <dgm:t>
        <a:bodyPr/>
        <a:lstStyle/>
        <a:p>
          <a:r>
            <a:rPr lang="en-ZA" b="1" dirty="0">
              <a:solidFill>
                <a:schemeClr val="tx1"/>
              </a:solidFill>
              <a:effectLst>
                <a:outerShdw blurRad="38100" dist="38100" dir="2700000" algn="tl">
                  <a:srgbClr val="000000">
                    <a:alpha val="43137"/>
                  </a:srgbClr>
                </a:outerShdw>
              </a:effectLst>
            </a:rPr>
            <a:t>SEDIBENG DISTRICT</a:t>
          </a:r>
        </a:p>
      </dgm:t>
    </dgm:pt>
    <dgm:pt modelId="{923D3C6F-BD84-4BF4-B0A5-CC4507A1833A}" type="parTrans" cxnId="{0E3A64ED-B85E-4492-9E44-40BF5335AB0E}">
      <dgm:prSet/>
      <dgm:spPr/>
      <dgm:t>
        <a:bodyPr/>
        <a:lstStyle/>
        <a:p>
          <a:endParaRPr lang="en-ZA"/>
        </a:p>
      </dgm:t>
    </dgm:pt>
    <dgm:pt modelId="{986A362C-EDA9-4EFC-BC4D-3C8DF5289BC7}" type="sibTrans" cxnId="{0E3A64ED-B85E-4492-9E44-40BF5335AB0E}">
      <dgm:prSet/>
      <dgm:spPr/>
      <dgm:t>
        <a:bodyPr/>
        <a:lstStyle/>
        <a:p>
          <a:endParaRPr lang="en-ZA"/>
        </a:p>
      </dgm:t>
    </dgm:pt>
    <dgm:pt modelId="{5D884962-7368-4AE5-B650-F5763F3CEA2B}">
      <dgm:prSet phldrT="[Text]"/>
      <dgm:spPr/>
      <dgm:t>
        <a:bodyPr/>
        <a:lstStyle/>
        <a:p>
          <a:r>
            <a:rPr lang="en-ZA" b="1" dirty="0">
              <a:solidFill>
                <a:schemeClr val="tx1"/>
              </a:solidFill>
              <a:effectLst>
                <a:outerShdw blurRad="38100" dist="38100" dir="2700000" algn="tl">
                  <a:srgbClr val="000000">
                    <a:alpha val="43137"/>
                  </a:srgbClr>
                </a:outerShdw>
              </a:effectLst>
            </a:rPr>
            <a:t>EMFULENI LM</a:t>
          </a:r>
        </a:p>
      </dgm:t>
    </dgm:pt>
    <dgm:pt modelId="{AFDC7E86-F599-4A51-A12A-16C5201BEC34}" type="parTrans" cxnId="{C9921F70-FD9C-43AB-B689-54371F9FDD1C}">
      <dgm:prSet/>
      <dgm:spPr/>
      <dgm:t>
        <a:bodyPr/>
        <a:lstStyle/>
        <a:p>
          <a:endParaRPr lang="en-ZA"/>
        </a:p>
      </dgm:t>
    </dgm:pt>
    <dgm:pt modelId="{F660ACBB-D78F-42AF-ABB0-2B7924DD3D63}" type="sibTrans" cxnId="{C9921F70-FD9C-43AB-B689-54371F9FDD1C}">
      <dgm:prSet/>
      <dgm:spPr/>
      <dgm:t>
        <a:bodyPr/>
        <a:lstStyle/>
        <a:p>
          <a:endParaRPr lang="en-ZA"/>
        </a:p>
      </dgm:t>
    </dgm:pt>
    <dgm:pt modelId="{713EFAA6-EEE8-4AC0-834A-E5E78E966E67}" type="pres">
      <dgm:prSet presAssocID="{8D4D357E-B714-4F59-8AA0-853327E01E3D}" presName="Name0" presStyleCnt="0">
        <dgm:presLayoutVars>
          <dgm:chMax val="7"/>
          <dgm:resizeHandles val="exact"/>
        </dgm:presLayoutVars>
      </dgm:prSet>
      <dgm:spPr/>
      <dgm:t>
        <a:bodyPr/>
        <a:lstStyle/>
        <a:p>
          <a:endParaRPr lang="en-ZA"/>
        </a:p>
      </dgm:t>
    </dgm:pt>
    <dgm:pt modelId="{4CEF111C-D650-4B1D-89A9-BF28D8F0A6ED}" type="pres">
      <dgm:prSet presAssocID="{8D4D357E-B714-4F59-8AA0-853327E01E3D}" presName="comp1" presStyleCnt="0"/>
      <dgm:spPr/>
    </dgm:pt>
    <dgm:pt modelId="{325B425F-5DF7-4988-83BE-F954732727BD}" type="pres">
      <dgm:prSet presAssocID="{8D4D357E-B714-4F59-8AA0-853327E01E3D}" presName="circle1" presStyleLbl="node1" presStyleIdx="0" presStyleCnt="4" custScaleX="112500"/>
      <dgm:spPr/>
      <dgm:t>
        <a:bodyPr/>
        <a:lstStyle/>
        <a:p>
          <a:endParaRPr lang="en-ZA"/>
        </a:p>
      </dgm:t>
    </dgm:pt>
    <dgm:pt modelId="{CC8CEC03-9635-4F38-9899-4992B61493A7}" type="pres">
      <dgm:prSet presAssocID="{8D4D357E-B714-4F59-8AA0-853327E01E3D}" presName="c1text" presStyleLbl="node1" presStyleIdx="0" presStyleCnt="4">
        <dgm:presLayoutVars>
          <dgm:bulletEnabled val="1"/>
        </dgm:presLayoutVars>
      </dgm:prSet>
      <dgm:spPr/>
      <dgm:t>
        <a:bodyPr/>
        <a:lstStyle/>
        <a:p>
          <a:endParaRPr lang="en-ZA"/>
        </a:p>
      </dgm:t>
    </dgm:pt>
    <dgm:pt modelId="{07296759-3296-4CF2-B099-CBE722E3BB0B}" type="pres">
      <dgm:prSet presAssocID="{8D4D357E-B714-4F59-8AA0-853327E01E3D}" presName="comp2" presStyleCnt="0"/>
      <dgm:spPr/>
    </dgm:pt>
    <dgm:pt modelId="{555A1D72-D10F-4CDA-9123-5B7F7AE0B79F}" type="pres">
      <dgm:prSet presAssocID="{8D4D357E-B714-4F59-8AA0-853327E01E3D}" presName="circle2" presStyleLbl="node1" presStyleIdx="1" presStyleCnt="4"/>
      <dgm:spPr/>
      <dgm:t>
        <a:bodyPr/>
        <a:lstStyle/>
        <a:p>
          <a:endParaRPr lang="en-ZA"/>
        </a:p>
      </dgm:t>
    </dgm:pt>
    <dgm:pt modelId="{EFC86CE2-96DB-4ED1-AC06-936C3A032C5A}" type="pres">
      <dgm:prSet presAssocID="{8D4D357E-B714-4F59-8AA0-853327E01E3D}" presName="c2text" presStyleLbl="node1" presStyleIdx="1" presStyleCnt="4">
        <dgm:presLayoutVars>
          <dgm:bulletEnabled val="1"/>
        </dgm:presLayoutVars>
      </dgm:prSet>
      <dgm:spPr/>
      <dgm:t>
        <a:bodyPr/>
        <a:lstStyle/>
        <a:p>
          <a:endParaRPr lang="en-ZA"/>
        </a:p>
      </dgm:t>
    </dgm:pt>
    <dgm:pt modelId="{AB2A2103-818A-4F7A-A3A7-1DD6C9BB6EEE}" type="pres">
      <dgm:prSet presAssocID="{8D4D357E-B714-4F59-8AA0-853327E01E3D}" presName="comp3" presStyleCnt="0"/>
      <dgm:spPr/>
    </dgm:pt>
    <dgm:pt modelId="{89E9354B-A699-4B37-B95A-7517948CC5BE}" type="pres">
      <dgm:prSet presAssocID="{8D4D357E-B714-4F59-8AA0-853327E01E3D}" presName="circle3" presStyleLbl="node1" presStyleIdx="2" presStyleCnt="4"/>
      <dgm:spPr/>
      <dgm:t>
        <a:bodyPr/>
        <a:lstStyle/>
        <a:p>
          <a:endParaRPr lang="en-ZA"/>
        </a:p>
      </dgm:t>
    </dgm:pt>
    <dgm:pt modelId="{27F28F9A-96CF-47FC-BB58-12F39376E9C2}" type="pres">
      <dgm:prSet presAssocID="{8D4D357E-B714-4F59-8AA0-853327E01E3D}" presName="c3text" presStyleLbl="node1" presStyleIdx="2" presStyleCnt="4">
        <dgm:presLayoutVars>
          <dgm:bulletEnabled val="1"/>
        </dgm:presLayoutVars>
      </dgm:prSet>
      <dgm:spPr/>
      <dgm:t>
        <a:bodyPr/>
        <a:lstStyle/>
        <a:p>
          <a:endParaRPr lang="en-ZA"/>
        </a:p>
      </dgm:t>
    </dgm:pt>
    <dgm:pt modelId="{F10DD746-3407-49DC-8578-488462239206}" type="pres">
      <dgm:prSet presAssocID="{8D4D357E-B714-4F59-8AA0-853327E01E3D}" presName="comp4" presStyleCnt="0"/>
      <dgm:spPr/>
    </dgm:pt>
    <dgm:pt modelId="{B4BC5906-38F6-4371-BE4C-B776459784D0}" type="pres">
      <dgm:prSet presAssocID="{8D4D357E-B714-4F59-8AA0-853327E01E3D}" presName="circle4" presStyleLbl="node1" presStyleIdx="3" presStyleCnt="4"/>
      <dgm:spPr/>
      <dgm:t>
        <a:bodyPr/>
        <a:lstStyle/>
        <a:p>
          <a:endParaRPr lang="en-ZA"/>
        </a:p>
      </dgm:t>
    </dgm:pt>
    <dgm:pt modelId="{ACFD2B9F-D90A-4947-8B03-060E1D437658}" type="pres">
      <dgm:prSet presAssocID="{8D4D357E-B714-4F59-8AA0-853327E01E3D}" presName="c4text" presStyleLbl="node1" presStyleIdx="3" presStyleCnt="4">
        <dgm:presLayoutVars>
          <dgm:bulletEnabled val="1"/>
        </dgm:presLayoutVars>
      </dgm:prSet>
      <dgm:spPr/>
      <dgm:t>
        <a:bodyPr/>
        <a:lstStyle/>
        <a:p>
          <a:endParaRPr lang="en-ZA"/>
        </a:p>
      </dgm:t>
    </dgm:pt>
  </dgm:ptLst>
  <dgm:cxnLst>
    <dgm:cxn modelId="{C9921F70-FD9C-43AB-B689-54371F9FDD1C}" srcId="{8D4D357E-B714-4F59-8AA0-853327E01E3D}" destId="{5D884962-7368-4AE5-B650-F5763F3CEA2B}" srcOrd="3" destOrd="0" parTransId="{AFDC7E86-F599-4A51-A12A-16C5201BEC34}" sibTransId="{F660ACBB-D78F-42AF-ABB0-2B7924DD3D63}"/>
    <dgm:cxn modelId="{79D33384-F9A6-4D1E-854D-BE1742C342C8}" type="presOf" srcId="{790F4023-3DD3-4DEC-A399-AD178E1659C5}" destId="{325B425F-5DF7-4988-83BE-F954732727BD}" srcOrd="0" destOrd="0" presId="urn:microsoft.com/office/officeart/2005/8/layout/venn2"/>
    <dgm:cxn modelId="{4CFDCE5C-09D2-4642-AA51-A834DEF04479}" type="presOf" srcId="{8D4D357E-B714-4F59-8AA0-853327E01E3D}" destId="{713EFAA6-EEE8-4AC0-834A-E5E78E966E67}" srcOrd="0" destOrd="0" presId="urn:microsoft.com/office/officeart/2005/8/layout/venn2"/>
    <dgm:cxn modelId="{9E8C5513-8CD1-4905-821A-2479B0384C5C}" srcId="{8D4D357E-B714-4F59-8AA0-853327E01E3D}" destId="{790F4023-3DD3-4DEC-A399-AD178E1659C5}" srcOrd="0" destOrd="0" parTransId="{291ECB86-4CDC-4882-85EA-1DB88888F791}" sibTransId="{6CBBD1CA-AB26-45AE-B899-6981F78B7AE4}"/>
    <dgm:cxn modelId="{8414C98E-76A0-4873-B3DA-1D89470370F3}" type="presOf" srcId="{5D884962-7368-4AE5-B650-F5763F3CEA2B}" destId="{B4BC5906-38F6-4371-BE4C-B776459784D0}" srcOrd="0" destOrd="0" presId="urn:microsoft.com/office/officeart/2005/8/layout/venn2"/>
    <dgm:cxn modelId="{47775B7C-6E25-4C1F-9B69-DCC0026F9ED7}" type="presOf" srcId="{E375332E-14E7-48C4-AD9C-E9DFEE203879}" destId="{27F28F9A-96CF-47FC-BB58-12F39376E9C2}" srcOrd="1" destOrd="0" presId="urn:microsoft.com/office/officeart/2005/8/layout/venn2"/>
    <dgm:cxn modelId="{32537A1A-4143-4823-8BFD-ECC3058A013B}" srcId="{8D4D357E-B714-4F59-8AA0-853327E01E3D}" destId="{AEC1B83F-DD08-4389-91AD-791945E836E6}" srcOrd="1" destOrd="0" parTransId="{0339AFB7-784B-4D69-BBAD-C7E1DDDE0D9D}" sibTransId="{4398C327-FECC-4DA3-8F08-029348D91CB5}"/>
    <dgm:cxn modelId="{0E3A64ED-B85E-4492-9E44-40BF5335AB0E}" srcId="{8D4D357E-B714-4F59-8AA0-853327E01E3D}" destId="{E375332E-14E7-48C4-AD9C-E9DFEE203879}" srcOrd="2" destOrd="0" parTransId="{923D3C6F-BD84-4BF4-B0A5-CC4507A1833A}" sibTransId="{986A362C-EDA9-4EFC-BC4D-3C8DF5289BC7}"/>
    <dgm:cxn modelId="{871EC71F-FCCA-4B95-A590-D12498E4428A}" type="presOf" srcId="{E375332E-14E7-48C4-AD9C-E9DFEE203879}" destId="{89E9354B-A699-4B37-B95A-7517948CC5BE}" srcOrd="0" destOrd="0" presId="urn:microsoft.com/office/officeart/2005/8/layout/venn2"/>
    <dgm:cxn modelId="{070890C4-E73A-4374-8670-6FAEC2D02DF7}" type="presOf" srcId="{790F4023-3DD3-4DEC-A399-AD178E1659C5}" destId="{CC8CEC03-9635-4F38-9899-4992B61493A7}" srcOrd="1" destOrd="0" presId="urn:microsoft.com/office/officeart/2005/8/layout/venn2"/>
    <dgm:cxn modelId="{BCA2C03C-3B34-4241-B7C7-35EB69C172D8}" type="presOf" srcId="{AEC1B83F-DD08-4389-91AD-791945E836E6}" destId="{555A1D72-D10F-4CDA-9123-5B7F7AE0B79F}" srcOrd="0" destOrd="0" presId="urn:microsoft.com/office/officeart/2005/8/layout/venn2"/>
    <dgm:cxn modelId="{89C1021A-9BE9-4682-9B70-B93A424F25F1}" type="presOf" srcId="{5D884962-7368-4AE5-B650-F5763F3CEA2B}" destId="{ACFD2B9F-D90A-4947-8B03-060E1D437658}" srcOrd="1" destOrd="0" presId="urn:microsoft.com/office/officeart/2005/8/layout/venn2"/>
    <dgm:cxn modelId="{D447A6F3-0289-44F0-9859-7F388BC73C1D}" type="presOf" srcId="{AEC1B83F-DD08-4389-91AD-791945E836E6}" destId="{EFC86CE2-96DB-4ED1-AC06-936C3A032C5A}" srcOrd="1" destOrd="0" presId="urn:microsoft.com/office/officeart/2005/8/layout/venn2"/>
    <dgm:cxn modelId="{D740AACF-EC8A-4E41-8B8D-655CC3F35915}" type="presParOf" srcId="{713EFAA6-EEE8-4AC0-834A-E5E78E966E67}" destId="{4CEF111C-D650-4B1D-89A9-BF28D8F0A6ED}" srcOrd="0" destOrd="0" presId="urn:microsoft.com/office/officeart/2005/8/layout/venn2"/>
    <dgm:cxn modelId="{E1B9FEC2-0741-41F3-8667-FD36E1250B87}" type="presParOf" srcId="{4CEF111C-D650-4B1D-89A9-BF28D8F0A6ED}" destId="{325B425F-5DF7-4988-83BE-F954732727BD}" srcOrd="0" destOrd="0" presId="urn:microsoft.com/office/officeart/2005/8/layout/venn2"/>
    <dgm:cxn modelId="{B03D3838-E58D-46F3-A66D-B8795A9A805C}" type="presParOf" srcId="{4CEF111C-D650-4B1D-89A9-BF28D8F0A6ED}" destId="{CC8CEC03-9635-4F38-9899-4992B61493A7}" srcOrd="1" destOrd="0" presId="urn:microsoft.com/office/officeart/2005/8/layout/venn2"/>
    <dgm:cxn modelId="{44E5A583-5812-4CC1-996D-1A33E48EBF22}" type="presParOf" srcId="{713EFAA6-EEE8-4AC0-834A-E5E78E966E67}" destId="{07296759-3296-4CF2-B099-CBE722E3BB0B}" srcOrd="1" destOrd="0" presId="urn:microsoft.com/office/officeart/2005/8/layout/venn2"/>
    <dgm:cxn modelId="{CE2BDC01-FB61-4AE3-8FBE-1EDFAB1C5C09}" type="presParOf" srcId="{07296759-3296-4CF2-B099-CBE722E3BB0B}" destId="{555A1D72-D10F-4CDA-9123-5B7F7AE0B79F}" srcOrd="0" destOrd="0" presId="urn:microsoft.com/office/officeart/2005/8/layout/venn2"/>
    <dgm:cxn modelId="{A4DF4147-0E51-4727-B3BF-E971D850A70B}" type="presParOf" srcId="{07296759-3296-4CF2-B099-CBE722E3BB0B}" destId="{EFC86CE2-96DB-4ED1-AC06-936C3A032C5A}" srcOrd="1" destOrd="0" presId="urn:microsoft.com/office/officeart/2005/8/layout/venn2"/>
    <dgm:cxn modelId="{ECDE94EE-6402-4507-93E1-8B165634BD4F}" type="presParOf" srcId="{713EFAA6-EEE8-4AC0-834A-E5E78E966E67}" destId="{AB2A2103-818A-4F7A-A3A7-1DD6C9BB6EEE}" srcOrd="2" destOrd="0" presId="urn:microsoft.com/office/officeart/2005/8/layout/venn2"/>
    <dgm:cxn modelId="{F83045AE-7E08-441E-9567-606557F2E072}" type="presParOf" srcId="{AB2A2103-818A-4F7A-A3A7-1DD6C9BB6EEE}" destId="{89E9354B-A699-4B37-B95A-7517948CC5BE}" srcOrd="0" destOrd="0" presId="urn:microsoft.com/office/officeart/2005/8/layout/venn2"/>
    <dgm:cxn modelId="{8B4F5068-04A2-4AD1-954B-34BBB1E9AF6A}" type="presParOf" srcId="{AB2A2103-818A-4F7A-A3A7-1DD6C9BB6EEE}" destId="{27F28F9A-96CF-47FC-BB58-12F39376E9C2}" srcOrd="1" destOrd="0" presId="urn:microsoft.com/office/officeart/2005/8/layout/venn2"/>
    <dgm:cxn modelId="{DE912910-1287-4F85-B6E4-ABC2D693999F}" type="presParOf" srcId="{713EFAA6-EEE8-4AC0-834A-E5E78E966E67}" destId="{F10DD746-3407-49DC-8578-488462239206}" srcOrd="3" destOrd="0" presId="urn:microsoft.com/office/officeart/2005/8/layout/venn2"/>
    <dgm:cxn modelId="{9CB4A8C7-3C15-4038-B570-956E1D0ED63B}" type="presParOf" srcId="{F10DD746-3407-49DC-8578-488462239206}" destId="{B4BC5906-38F6-4371-BE4C-B776459784D0}" srcOrd="0" destOrd="0" presId="urn:microsoft.com/office/officeart/2005/8/layout/venn2"/>
    <dgm:cxn modelId="{851FC4F0-D29A-410F-A76B-D5F67F88C67D}" type="presParOf" srcId="{F10DD746-3407-49DC-8578-488462239206}" destId="{ACFD2B9F-D90A-4947-8B03-060E1D437658}"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1B1A59-9B09-46D2-A42E-F9DBF513228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ZA"/>
        </a:p>
      </dgm:t>
    </dgm:pt>
    <dgm:pt modelId="{E23CAC56-E546-4548-9FB7-127117BB5400}">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1800" dirty="0"/>
            <a:t>Wastewater Treatment Works</a:t>
          </a:r>
          <a:endParaRPr lang="en-ZA" sz="1800" dirty="0"/>
        </a:p>
      </dgm:t>
    </dgm:pt>
    <dgm:pt modelId="{F63E8142-77D4-4890-A3C0-2D33CAD786A8}" type="parTrans" cxnId="{C1E656F7-BC3E-4497-A9DA-1AD83CDEFDA2}">
      <dgm:prSet/>
      <dgm:spPr/>
      <dgm:t>
        <a:bodyPr/>
        <a:lstStyle/>
        <a:p>
          <a:endParaRPr lang="en-ZA"/>
        </a:p>
      </dgm:t>
    </dgm:pt>
    <dgm:pt modelId="{A808D738-C094-4B64-A5AF-9DCA8BD7BBB0}" type="sibTrans" cxnId="{C1E656F7-BC3E-4497-A9DA-1AD83CDEFDA2}">
      <dgm:prSet/>
      <dgm:spPr/>
      <dgm:t>
        <a:bodyPr/>
        <a:lstStyle/>
        <a:p>
          <a:endParaRPr lang="en-ZA"/>
        </a:p>
      </dgm:t>
    </dgm:pt>
    <dgm:pt modelId="{A40BC6F4-75E7-4042-975E-A9ABEE8E0248}">
      <dgm:prSet phldrT="[Text]" custT="1"/>
      <dgm:spPr/>
      <dgm:t>
        <a:bodyPr/>
        <a:lstStyle/>
        <a:p>
          <a:r>
            <a:rPr lang="en-US" sz="1400" dirty="0"/>
            <a:t>Placement of Class V Process Controllers</a:t>
          </a:r>
          <a:endParaRPr lang="en-ZA" sz="1400" dirty="0"/>
        </a:p>
      </dgm:t>
    </dgm:pt>
    <dgm:pt modelId="{8543F4F5-1932-4EF7-99EE-3EE7ED01CB76}" type="parTrans" cxnId="{89117313-DA59-484C-921D-28F3F9BD6D2A}">
      <dgm:prSet/>
      <dgm:spPr/>
      <dgm:t>
        <a:bodyPr/>
        <a:lstStyle/>
        <a:p>
          <a:endParaRPr lang="en-ZA"/>
        </a:p>
      </dgm:t>
    </dgm:pt>
    <dgm:pt modelId="{1A6063FC-DF41-4862-B208-4F51EF965294}" type="sibTrans" cxnId="{89117313-DA59-484C-921D-28F3F9BD6D2A}">
      <dgm:prSet/>
      <dgm:spPr/>
      <dgm:t>
        <a:bodyPr/>
        <a:lstStyle/>
        <a:p>
          <a:endParaRPr lang="en-ZA"/>
        </a:p>
      </dgm:t>
    </dgm:pt>
    <dgm:pt modelId="{B761F099-D696-46B1-9CF0-6AF923418315}">
      <dgm:prSet phldrT="[Text]" custT="1"/>
      <dgm:spPr>
        <a:solidFill>
          <a:srgbClr val="92D050"/>
        </a:solidFill>
      </dgm:spPr>
      <dgm:t>
        <a:bodyPr/>
        <a:lstStyle/>
        <a:p>
          <a:r>
            <a:rPr lang="en-US" sz="1800" dirty="0"/>
            <a:t>Maintenance - pump stations &amp; sewer networks</a:t>
          </a:r>
          <a:endParaRPr lang="en-ZA" sz="1800" dirty="0"/>
        </a:p>
      </dgm:t>
    </dgm:pt>
    <dgm:pt modelId="{D369264B-38D5-4DDD-B7B9-F5D87173FEEB}" type="parTrans" cxnId="{CC21BF41-78C3-49B1-963A-37C3329DF58A}">
      <dgm:prSet/>
      <dgm:spPr/>
      <dgm:t>
        <a:bodyPr/>
        <a:lstStyle/>
        <a:p>
          <a:endParaRPr lang="en-ZA"/>
        </a:p>
      </dgm:t>
    </dgm:pt>
    <dgm:pt modelId="{45ADEC47-8FA0-4770-8B20-2A6CB67F7B01}" type="sibTrans" cxnId="{CC21BF41-78C3-49B1-963A-37C3329DF58A}">
      <dgm:prSet/>
      <dgm:spPr/>
      <dgm:t>
        <a:bodyPr/>
        <a:lstStyle/>
        <a:p>
          <a:endParaRPr lang="en-ZA"/>
        </a:p>
      </dgm:t>
    </dgm:pt>
    <dgm:pt modelId="{50FAF2AF-EDD9-404D-9F3D-FD2E1DDB1C86}">
      <dgm:prSet phldrT="[Text]" custT="1"/>
      <dgm:spPr/>
      <dgm:t>
        <a:bodyPr/>
        <a:lstStyle/>
        <a:p>
          <a:r>
            <a:rPr lang="en-US" sz="1400" dirty="0"/>
            <a:t>A total of 145 staff complement needed in Emfuleni to manned the pump stations &amp; networks</a:t>
          </a:r>
          <a:endParaRPr lang="en-ZA" sz="1400" dirty="0"/>
        </a:p>
      </dgm:t>
    </dgm:pt>
    <dgm:pt modelId="{1354E93E-86F9-4EFC-93FE-58BA17FA690F}" type="parTrans" cxnId="{AB9E3819-61D8-418E-A615-D834066E5F60}">
      <dgm:prSet/>
      <dgm:spPr/>
      <dgm:t>
        <a:bodyPr/>
        <a:lstStyle/>
        <a:p>
          <a:endParaRPr lang="en-ZA"/>
        </a:p>
      </dgm:t>
    </dgm:pt>
    <dgm:pt modelId="{D9428AD3-C961-4667-A106-B52FC8AA324B}" type="sibTrans" cxnId="{AB9E3819-61D8-418E-A615-D834066E5F60}">
      <dgm:prSet/>
      <dgm:spPr/>
      <dgm:t>
        <a:bodyPr/>
        <a:lstStyle/>
        <a:p>
          <a:endParaRPr lang="en-ZA"/>
        </a:p>
      </dgm:t>
    </dgm:pt>
    <dgm:pt modelId="{7BD57705-1DF1-4BEC-B5BC-FE44A512A0DF}">
      <dgm:prSet custT="1"/>
      <dgm:spPr>
        <a:solidFill>
          <a:schemeClr val="accent1">
            <a:lumMod val="60000"/>
            <a:lumOff val="40000"/>
          </a:schemeClr>
        </a:solidFill>
      </dgm:spPr>
      <dgm:t>
        <a:bodyPr/>
        <a:lstStyle/>
        <a:p>
          <a:r>
            <a:rPr lang="en-US" sz="1800" dirty="0" err="1"/>
            <a:t>Vaaloewer</a:t>
          </a:r>
          <a:r>
            <a:rPr lang="en-US" sz="1800" dirty="0"/>
            <a:t> and Network works</a:t>
          </a:r>
          <a:endParaRPr lang="en-ZA" sz="1800" dirty="0"/>
        </a:p>
      </dgm:t>
    </dgm:pt>
    <dgm:pt modelId="{A883EB0B-2D41-4A79-A3C9-4FB5D172E2C7}" type="parTrans" cxnId="{03E5C5DC-49E7-4AA6-9EEC-AA9472A6FF9F}">
      <dgm:prSet/>
      <dgm:spPr/>
      <dgm:t>
        <a:bodyPr/>
        <a:lstStyle/>
        <a:p>
          <a:endParaRPr lang="en-ZA"/>
        </a:p>
      </dgm:t>
    </dgm:pt>
    <dgm:pt modelId="{8701A826-A843-4886-BD29-E0462A51930D}" type="sibTrans" cxnId="{03E5C5DC-49E7-4AA6-9EEC-AA9472A6FF9F}">
      <dgm:prSet/>
      <dgm:spPr/>
      <dgm:t>
        <a:bodyPr/>
        <a:lstStyle/>
        <a:p>
          <a:endParaRPr lang="en-ZA"/>
        </a:p>
      </dgm:t>
    </dgm:pt>
    <dgm:pt modelId="{6B540426-810D-465E-A09F-4DA4D1F8FF60}">
      <dgm:prSet custT="1"/>
      <dgm:spPr/>
      <dgm:t>
        <a:bodyPr/>
        <a:lstStyle/>
        <a:p>
          <a:r>
            <a:rPr lang="en-US" sz="1400" dirty="0"/>
            <a:t>Cleaning of  12 Mℓ/da water reservoir in </a:t>
          </a:r>
          <a:r>
            <a:rPr lang="en-US" sz="1400" dirty="0" err="1"/>
            <a:t>Vaaloewer</a:t>
          </a:r>
          <a:r>
            <a:rPr lang="en-US" sz="1400" dirty="0"/>
            <a:t> </a:t>
          </a:r>
          <a:endParaRPr lang="en-ZA" sz="1400" dirty="0"/>
        </a:p>
      </dgm:t>
    </dgm:pt>
    <dgm:pt modelId="{342D2D96-1BB1-4837-AE21-FD401569FCAB}" type="parTrans" cxnId="{7EE2EBBC-878D-48E2-9ACA-C2958BC4D1CB}">
      <dgm:prSet/>
      <dgm:spPr/>
      <dgm:t>
        <a:bodyPr/>
        <a:lstStyle/>
        <a:p>
          <a:endParaRPr lang="en-ZA"/>
        </a:p>
      </dgm:t>
    </dgm:pt>
    <dgm:pt modelId="{A4EC01C7-1C41-4CE7-8519-AD708F2B2581}" type="sibTrans" cxnId="{7EE2EBBC-878D-48E2-9ACA-C2958BC4D1CB}">
      <dgm:prSet/>
      <dgm:spPr/>
      <dgm:t>
        <a:bodyPr/>
        <a:lstStyle/>
        <a:p>
          <a:endParaRPr lang="en-ZA"/>
        </a:p>
      </dgm:t>
    </dgm:pt>
    <dgm:pt modelId="{B53C9ECE-6F14-4264-B9C9-20E7BBC996A4}">
      <dgm:prSet custT="1"/>
      <dgm:spPr/>
      <dgm:t>
        <a:bodyPr/>
        <a:lstStyle/>
        <a:p>
          <a:r>
            <a:rPr lang="en-US" sz="1400" dirty="0"/>
            <a:t>Supply of chemicals for treatment</a:t>
          </a:r>
          <a:endParaRPr lang="en-ZA" sz="1400" dirty="0"/>
        </a:p>
      </dgm:t>
    </dgm:pt>
    <dgm:pt modelId="{8B67E860-79A8-49FA-8DDF-C0190F8C7949}" type="parTrans" cxnId="{DF92F5CC-6752-4E15-A943-68D66CA13062}">
      <dgm:prSet/>
      <dgm:spPr/>
      <dgm:t>
        <a:bodyPr/>
        <a:lstStyle/>
        <a:p>
          <a:endParaRPr lang="en-ZA"/>
        </a:p>
      </dgm:t>
    </dgm:pt>
    <dgm:pt modelId="{BD916739-135C-4722-9E20-CF094F5B399F}" type="sibTrans" cxnId="{DF92F5CC-6752-4E15-A943-68D66CA13062}">
      <dgm:prSet/>
      <dgm:spPr/>
      <dgm:t>
        <a:bodyPr/>
        <a:lstStyle/>
        <a:p>
          <a:endParaRPr lang="en-ZA"/>
        </a:p>
      </dgm:t>
    </dgm:pt>
    <dgm:pt modelId="{C95B4E19-269D-4637-B0AB-54FB708635B1}">
      <dgm:prSet phldrT="[Text]" custT="1"/>
      <dgm:spPr/>
      <dgm:t>
        <a:bodyPr/>
        <a:lstStyle/>
        <a:p>
          <a:r>
            <a:rPr lang="en-US" sz="1400" dirty="0"/>
            <a:t>Placement of learnership (NQF level 2) – Water &amp; Sanitation from Emfuleni LM</a:t>
          </a:r>
          <a:endParaRPr lang="en-ZA" sz="1400" dirty="0"/>
        </a:p>
      </dgm:t>
    </dgm:pt>
    <dgm:pt modelId="{324B7E13-A693-495F-9E42-6C5A8317280C}" type="parTrans" cxnId="{2C935058-D930-4328-AC64-BBC4AF4DA78D}">
      <dgm:prSet/>
      <dgm:spPr/>
      <dgm:t>
        <a:bodyPr/>
        <a:lstStyle/>
        <a:p>
          <a:endParaRPr lang="en-ZA"/>
        </a:p>
      </dgm:t>
    </dgm:pt>
    <dgm:pt modelId="{C27969DC-76C4-4D1E-9FC7-A9C5FE587400}" type="sibTrans" cxnId="{2C935058-D930-4328-AC64-BBC4AF4DA78D}">
      <dgm:prSet/>
      <dgm:spPr/>
      <dgm:t>
        <a:bodyPr/>
        <a:lstStyle/>
        <a:p>
          <a:endParaRPr lang="en-ZA"/>
        </a:p>
      </dgm:t>
    </dgm:pt>
    <dgm:pt modelId="{D7EDF487-0D6B-4CC9-B4C8-0D3D86F81A4C}">
      <dgm:prSet custT="1"/>
      <dgm:spPr/>
      <dgm:t>
        <a:bodyPr/>
        <a:lstStyle/>
        <a:p>
          <a:r>
            <a:rPr lang="en-US" sz="1400" dirty="0"/>
            <a:t>Placement of  learnership (NQF level 3) – Water &amp; Sanitation from Emfuleni LM</a:t>
          </a:r>
          <a:endParaRPr lang="en-ZA" sz="1400" dirty="0"/>
        </a:p>
      </dgm:t>
    </dgm:pt>
    <dgm:pt modelId="{88EB2713-EE0B-43D4-81CF-2705CF4CF8B4}" type="parTrans" cxnId="{AF7AD652-712B-49D8-B3AB-91F2C51D1B20}">
      <dgm:prSet/>
      <dgm:spPr/>
      <dgm:t>
        <a:bodyPr/>
        <a:lstStyle/>
        <a:p>
          <a:endParaRPr lang="en-ZA"/>
        </a:p>
      </dgm:t>
    </dgm:pt>
    <dgm:pt modelId="{B0DF8ECE-834C-43F3-AF6E-9F3D5CADE1FC}" type="sibTrans" cxnId="{AF7AD652-712B-49D8-B3AB-91F2C51D1B20}">
      <dgm:prSet/>
      <dgm:spPr/>
      <dgm:t>
        <a:bodyPr/>
        <a:lstStyle/>
        <a:p>
          <a:endParaRPr lang="en-ZA"/>
        </a:p>
      </dgm:t>
    </dgm:pt>
    <dgm:pt modelId="{A30FCDCE-73A7-4899-8A01-0760AAD1D576}">
      <dgm:prSet phldrT="[Text]" custT="1"/>
      <dgm:spPr/>
      <dgm:t>
        <a:bodyPr/>
        <a:lstStyle/>
        <a:p>
          <a:r>
            <a:rPr lang="en-US" sz="1400" dirty="0"/>
            <a:t>35 staff temporarily placed with the balance in progress to be recruited ( 1x Engineers, 7x Supervisors, 7x Artisans (electrical &amp; mechanical), 6x operators, 1x Data Capturer, 12x general workers</a:t>
          </a:r>
          <a:endParaRPr lang="en-ZA" sz="1400" dirty="0"/>
        </a:p>
      </dgm:t>
    </dgm:pt>
    <dgm:pt modelId="{BBB44133-88BA-4672-9004-4776814CF31E}" type="parTrans" cxnId="{CC48BD5B-30F9-460A-A1F3-10F9BCED3D1D}">
      <dgm:prSet/>
      <dgm:spPr/>
      <dgm:t>
        <a:bodyPr/>
        <a:lstStyle/>
        <a:p>
          <a:endParaRPr lang="en-ZA"/>
        </a:p>
      </dgm:t>
    </dgm:pt>
    <dgm:pt modelId="{54805562-3149-47B9-9C14-118FF89036EF}" type="sibTrans" cxnId="{CC48BD5B-30F9-460A-A1F3-10F9BCED3D1D}">
      <dgm:prSet/>
      <dgm:spPr/>
      <dgm:t>
        <a:bodyPr/>
        <a:lstStyle/>
        <a:p>
          <a:endParaRPr lang="en-ZA"/>
        </a:p>
      </dgm:t>
    </dgm:pt>
    <dgm:pt modelId="{53EFC8AB-7431-47BA-B04C-CD837F8B11EA}">
      <dgm:prSet phldrT="[Text]" custT="1"/>
      <dgm:spPr/>
      <dgm:t>
        <a:bodyPr/>
        <a:lstStyle/>
        <a:p>
          <a:endParaRPr lang="en-ZA" sz="1400" dirty="0"/>
        </a:p>
      </dgm:t>
    </dgm:pt>
    <dgm:pt modelId="{1C4FF2F5-C936-4734-A872-CE4EBB587902}" type="parTrans" cxnId="{36A71B89-FB60-4427-9497-5787D44BB764}">
      <dgm:prSet/>
      <dgm:spPr/>
      <dgm:t>
        <a:bodyPr/>
        <a:lstStyle/>
        <a:p>
          <a:endParaRPr lang="en-ZA"/>
        </a:p>
      </dgm:t>
    </dgm:pt>
    <dgm:pt modelId="{1B5C5881-7F06-4317-975B-3D3E9F46D8A7}" type="sibTrans" cxnId="{36A71B89-FB60-4427-9497-5787D44BB764}">
      <dgm:prSet/>
      <dgm:spPr/>
      <dgm:t>
        <a:bodyPr/>
        <a:lstStyle/>
        <a:p>
          <a:endParaRPr lang="en-ZA"/>
        </a:p>
      </dgm:t>
    </dgm:pt>
    <dgm:pt modelId="{BCF3AF5C-0985-45BB-9064-ACBDF5C9A6EE}">
      <dgm:prSet custT="1"/>
      <dgm:spPr/>
      <dgm:t>
        <a:bodyPr/>
        <a:lstStyle/>
        <a:p>
          <a:r>
            <a:rPr lang="en-US" sz="1400" dirty="0"/>
            <a:t>Appointed Service provider to refurbish Pressure Reducing Valves (PRV) n Vereeniging- curtail water losses</a:t>
          </a:r>
          <a:endParaRPr lang="en-ZA" sz="1400" dirty="0"/>
        </a:p>
      </dgm:t>
    </dgm:pt>
    <dgm:pt modelId="{71EAC37A-3060-413B-878A-7185C9357EDE}" type="parTrans" cxnId="{C43DB089-08A6-470A-83B9-1CF32DE42267}">
      <dgm:prSet/>
      <dgm:spPr/>
      <dgm:t>
        <a:bodyPr/>
        <a:lstStyle/>
        <a:p>
          <a:endParaRPr lang="en-ZA"/>
        </a:p>
      </dgm:t>
    </dgm:pt>
    <dgm:pt modelId="{82FF5533-CC25-47B3-BCCB-A1AFB423EF4A}" type="sibTrans" cxnId="{C43DB089-08A6-470A-83B9-1CF32DE42267}">
      <dgm:prSet/>
      <dgm:spPr/>
      <dgm:t>
        <a:bodyPr/>
        <a:lstStyle/>
        <a:p>
          <a:endParaRPr lang="en-ZA"/>
        </a:p>
      </dgm:t>
    </dgm:pt>
    <dgm:pt modelId="{B4EE43B0-09D5-43B3-BB3F-FC6F30A7A7E6}">
      <dgm:prSet phldrT="[Text]" custT="1"/>
      <dgm:spPr/>
      <dgm:t>
        <a:bodyPr/>
        <a:lstStyle/>
        <a:p>
          <a:r>
            <a:rPr lang="en-US" sz="1400" dirty="0"/>
            <a:t>8 x Pump stations are being manned 24/7 </a:t>
          </a:r>
          <a:endParaRPr lang="en-ZA" sz="1400" dirty="0"/>
        </a:p>
      </dgm:t>
    </dgm:pt>
    <dgm:pt modelId="{A419E11E-C3BE-4C12-8FB6-4685C1CE0267}" type="parTrans" cxnId="{EBAF0E24-6A58-4ED4-A677-771C2C695698}">
      <dgm:prSet/>
      <dgm:spPr/>
      <dgm:t>
        <a:bodyPr/>
        <a:lstStyle/>
        <a:p>
          <a:endParaRPr lang="en-ZA"/>
        </a:p>
      </dgm:t>
    </dgm:pt>
    <dgm:pt modelId="{BC733CC6-95D4-49EA-B8C3-DAE562BF6EDB}" type="sibTrans" cxnId="{EBAF0E24-6A58-4ED4-A677-771C2C695698}">
      <dgm:prSet/>
      <dgm:spPr/>
      <dgm:t>
        <a:bodyPr/>
        <a:lstStyle/>
        <a:p>
          <a:endParaRPr lang="en-ZA"/>
        </a:p>
      </dgm:t>
    </dgm:pt>
    <dgm:pt modelId="{FF8F3869-3421-488D-BAD8-A84CC053F8B3}">
      <dgm:prSet custT="1"/>
      <dgm:spPr/>
      <dgm:t>
        <a:bodyPr/>
        <a:lstStyle/>
        <a:p>
          <a:r>
            <a:rPr lang="en-US" sz="1400" dirty="0"/>
            <a:t>  4x major water leaks on steel pipes have been fixed in Sebokeng and </a:t>
          </a:r>
          <a:r>
            <a:rPr lang="en-US" sz="1400" dirty="0" err="1"/>
            <a:t>Evaton</a:t>
          </a:r>
          <a:r>
            <a:rPr lang="en-US" sz="1400" dirty="0"/>
            <a:t>. </a:t>
          </a:r>
          <a:endParaRPr lang="en-ZA" sz="1400" dirty="0"/>
        </a:p>
      </dgm:t>
    </dgm:pt>
    <dgm:pt modelId="{E3930703-6E74-420A-91B7-DA3DD5970DA0}" type="parTrans" cxnId="{9F67E85F-0519-4E16-A6C8-25C64BD1BAF7}">
      <dgm:prSet/>
      <dgm:spPr/>
      <dgm:t>
        <a:bodyPr/>
        <a:lstStyle/>
        <a:p>
          <a:endParaRPr lang="en-ZA"/>
        </a:p>
      </dgm:t>
    </dgm:pt>
    <dgm:pt modelId="{DC0BC103-23FE-4392-94FB-6F95DB0CC989}" type="sibTrans" cxnId="{9F67E85F-0519-4E16-A6C8-25C64BD1BAF7}">
      <dgm:prSet/>
      <dgm:spPr/>
      <dgm:t>
        <a:bodyPr/>
        <a:lstStyle/>
        <a:p>
          <a:endParaRPr lang="en-ZA"/>
        </a:p>
      </dgm:t>
    </dgm:pt>
    <dgm:pt modelId="{5535685B-FE9A-4A09-A274-6600679B688E}">
      <dgm:prSet custT="1"/>
      <dgm:spPr/>
      <dgm:t>
        <a:bodyPr/>
        <a:lstStyle/>
        <a:p>
          <a:r>
            <a:rPr lang="nl-NL" sz="1400" dirty="0"/>
            <a:t> Procurement process underway to repair - 700mm dia Asbestos pipe in Rossini Street in Vanderbijlpark </a:t>
          </a:r>
          <a:endParaRPr lang="en-ZA" sz="1400" dirty="0"/>
        </a:p>
      </dgm:t>
    </dgm:pt>
    <dgm:pt modelId="{D0DE25EF-54C0-441D-8951-CAFF7EE95369}" type="parTrans" cxnId="{D89F779B-6FD3-4DDD-BD54-B8A883DC47D7}">
      <dgm:prSet/>
      <dgm:spPr/>
      <dgm:t>
        <a:bodyPr/>
        <a:lstStyle/>
        <a:p>
          <a:endParaRPr lang="en-ZA"/>
        </a:p>
      </dgm:t>
    </dgm:pt>
    <dgm:pt modelId="{A4F53B35-138B-409F-975C-D4CB2BD4A51A}" type="sibTrans" cxnId="{D89F779B-6FD3-4DDD-BD54-B8A883DC47D7}">
      <dgm:prSet/>
      <dgm:spPr/>
      <dgm:t>
        <a:bodyPr/>
        <a:lstStyle/>
        <a:p>
          <a:endParaRPr lang="en-ZA"/>
        </a:p>
      </dgm:t>
    </dgm:pt>
    <dgm:pt modelId="{29500749-722F-4408-A2E3-72E19FDEEDB7}" type="pres">
      <dgm:prSet presAssocID="{3B1B1A59-9B09-46D2-A42E-F9DBF513228C}" presName="linear" presStyleCnt="0">
        <dgm:presLayoutVars>
          <dgm:dir/>
          <dgm:animLvl val="lvl"/>
          <dgm:resizeHandles val="exact"/>
        </dgm:presLayoutVars>
      </dgm:prSet>
      <dgm:spPr/>
      <dgm:t>
        <a:bodyPr/>
        <a:lstStyle/>
        <a:p>
          <a:endParaRPr lang="en-ZA"/>
        </a:p>
      </dgm:t>
    </dgm:pt>
    <dgm:pt modelId="{220A69DF-8F7A-42A2-AEB7-1B2FD0BB8EBD}" type="pres">
      <dgm:prSet presAssocID="{E23CAC56-E546-4548-9FB7-127117BB5400}" presName="parentLin" presStyleCnt="0"/>
      <dgm:spPr/>
    </dgm:pt>
    <dgm:pt modelId="{C688AE1B-9BA9-46FD-9544-75025647A1D5}" type="pres">
      <dgm:prSet presAssocID="{E23CAC56-E546-4548-9FB7-127117BB5400}" presName="parentLeftMargin" presStyleLbl="node1" presStyleIdx="0" presStyleCnt="3"/>
      <dgm:spPr/>
      <dgm:t>
        <a:bodyPr/>
        <a:lstStyle/>
        <a:p>
          <a:endParaRPr lang="en-ZA"/>
        </a:p>
      </dgm:t>
    </dgm:pt>
    <dgm:pt modelId="{9E521CC5-1C1D-4003-B851-62BF081EB0C1}" type="pres">
      <dgm:prSet presAssocID="{E23CAC56-E546-4548-9FB7-127117BB5400}" presName="parentText" presStyleLbl="node1" presStyleIdx="0" presStyleCnt="3" custLinFactNeighborX="-41654" custLinFactNeighborY="-149">
        <dgm:presLayoutVars>
          <dgm:chMax val="0"/>
          <dgm:bulletEnabled val="1"/>
        </dgm:presLayoutVars>
      </dgm:prSet>
      <dgm:spPr/>
      <dgm:t>
        <a:bodyPr/>
        <a:lstStyle/>
        <a:p>
          <a:endParaRPr lang="en-ZA"/>
        </a:p>
      </dgm:t>
    </dgm:pt>
    <dgm:pt modelId="{2AE21112-4492-4964-A0CB-C2176C384337}" type="pres">
      <dgm:prSet presAssocID="{E23CAC56-E546-4548-9FB7-127117BB5400}" presName="negativeSpace" presStyleCnt="0"/>
      <dgm:spPr/>
    </dgm:pt>
    <dgm:pt modelId="{A714BC2B-D38C-4C50-A98D-CBC79FCC57F9}" type="pres">
      <dgm:prSet presAssocID="{E23CAC56-E546-4548-9FB7-127117BB5400}" presName="childText" presStyleLbl="conFgAcc1" presStyleIdx="0" presStyleCnt="3">
        <dgm:presLayoutVars>
          <dgm:bulletEnabled val="1"/>
        </dgm:presLayoutVars>
      </dgm:prSet>
      <dgm:spPr/>
      <dgm:t>
        <a:bodyPr/>
        <a:lstStyle/>
        <a:p>
          <a:endParaRPr lang="en-ZA"/>
        </a:p>
      </dgm:t>
    </dgm:pt>
    <dgm:pt modelId="{E6D266FB-F3A9-48E1-8805-2D3C5D58BDE7}" type="pres">
      <dgm:prSet presAssocID="{A808D738-C094-4B64-A5AF-9DCA8BD7BBB0}" presName="spaceBetweenRectangles" presStyleCnt="0"/>
      <dgm:spPr/>
    </dgm:pt>
    <dgm:pt modelId="{501DBFE4-2F07-41B4-813E-96D35085914B}" type="pres">
      <dgm:prSet presAssocID="{7BD57705-1DF1-4BEC-B5BC-FE44A512A0DF}" presName="parentLin" presStyleCnt="0"/>
      <dgm:spPr/>
    </dgm:pt>
    <dgm:pt modelId="{B4ACCD29-7C21-42B3-8FCA-7809D2C25C67}" type="pres">
      <dgm:prSet presAssocID="{7BD57705-1DF1-4BEC-B5BC-FE44A512A0DF}" presName="parentLeftMargin" presStyleLbl="node1" presStyleIdx="0" presStyleCnt="3"/>
      <dgm:spPr/>
      <dgm:t>
        <a:bodyPr/>
        <a:lstStyle/>
        <a:p>
          <a:endParaRPr lang="en-ZA"/>
        </a:p>
      </dgm:t>
    </dgm:pt>
    <dgm:pt modelId="{90854B16-CA9E-4501-9A73-8F9CC9A63E41}" type="pres">
      <dgm:prSet presAssocID="{7BD57705-1DF1-4BEC-B5BC-FE44A512A0DF}" presName="parentText" presStyleLbl="node1" presStyleIdx="1" presStyleCnt="3">
        <dgm:presLayoutVars>
          <dgm:chMax val="0"/>
          <dgm:bulletEnabled val="1"/>
        </dgm:presLayoutVars>
      </dgm:prSet>
      <dgm:spPr/>
      <dgm:t>
        <a:bodyPr/>
        <a:lstStyle/>
        <a:p>
          <a:endParaRPr lang="en-ZA"/>
        </a:p>
      </dgm:t>
    </dgm:pt>
    <dgm:pt modelId="{B892EB3F-81E1-4FF3-96C6-C2FB5E02AE31}" type="pres">
      <dgm:prSet presAssocID="{7BD57705-1DF1-4BEC-B5BC-FE44A512A0DF}" presName="negativeSpace" presStyleCnt="0"/>
      <dgm:spPr/>
    </dgm:pt>
    <dgm:pt modelId="{3D740B71-4869-457D-8907-46261CE7B2F5}" type="pres">
      <dgm:prSet presAssocID="{7BD57705-1DF1-4BEC-B5BC-FE44A512A0DF}" presName="childText" presStyleLbl="conFgAcc1" presStyleIdx="1" presStyleCnt="3">
        <dgm:presLayoutVars>
          <dgm:bulletEnabled val="1"/>
        </dgm:presLayoutVars>
      </dgm:prSet>
      <dgm:spPr/>
      <dgm:t>
        <a:bodyPr/>
        <a:lstStyle/>
        <a:p>
          <a:endParaRPr lang="en-ZA"/>
        </a:p>
      </dgm:t>
    </dgm:pt>
    <dgm:pt modelId="{1BECB405-44BE-4FA8-95A6-C4DFD9B21A2E}" type="pres">
      <dgm:prSet presAssocID="{8701A826-A843-4886-BD29-E0462A51930D}" presName="spaceBetweenRectangles" presStyleCnt="0"/>
      <dgm:spPr/>
    </dgm:pt>
    <dgm:pt modelId="{742A0233-4762-47BC-9C88-E0D40517FC1B}" type="pres">
      <dgm:prSet presAssocID="{B761F099-D696-46B1-9CF0-6AF923418315}" presName="parentLin" presStyleCnt="0"/>
      <dgm:spPr/>
    </dgm:pt>
    <dgm:pt modelId="{72ED7B69-1E19-4B20-A2B2-F50CA7CE7465}" type="pres">
      <dgm:prSet presAssocID="{B761F099-D696-46B1-9CF0-6AF923418315}" presName="parentLeftMargin" presStyleLbl="node1" presStyleIdx="1" presStyleCnt="3"/>
      <dgm:spPr/>
      <dgm:t>
        <a:bodyPr/>
        <a:lstStyle/>
        <a:p>
          <a:endParaRPr lang="en-ZA"/>
        </a:p>
      </dgm:t>
    </dgm:pt>
    <dgm:pt modelId="{9BC73DE7-B998-4571-998C-493005B11ABF}" type="pres">
      <dgm:prSet presAssocID="{B761F099-D696-46B1-9CF0-6AF923418315}" presName="parentText" presStyleLbl="node1" presStyleIdx="2" presStyleCnt="3">
        <dgm:presLayoutVars>
          <dgm:chMax val="0"/>
          <dgm:bulletEnabled val="1"/>
        </dgm:presLayoutVars>
      </dgm:prSet>
      <dgm:spPr/>
      <dgm:t>
        <a:bodyPr/>
        <a:lstStyle/>
        <a:p>
          <a:endParaRPr lang="en-ZA"/>
        </a:p>
      </dgm:t>
    </dgm:pt>
    <dgm:pt modelId="{C792AFE2-EE10-453C-A57E-A165C34A7CEA}" type="pres">
      <dgm:prSet presAssocID="{B761F099-D696-46B1-9CF0-6AF923418315}" presName="negativeSpace" presStyleCnt="0"/>
      <dgm:spPr/>
    </dgm:pt>
    <dgm:pt modelId="{F8F954AD-8B14-416D-A398-FB5CF2B78E1D}" type="pres">
      <dgm:prSet presAssocID="{B761F099-D696-46B1-9CF0-6AF923418315}" presName="childText" presStyleLbl="conFgAcc1" presStyleIdx="2" presStyleCnt="3">
        <dgm:presLayoutVars>
          <dgm:bulletEnabled val="1"/>
        </dgm:presLayoutVars>
      </dgm:prSet>
      <dgm:spPr/>
      <dgm:t>
        <a:bodyPr/>
        <a:lstStyle/>
        <a:p>
          <a:endParaRPr lang="en-ZA"/>
        </a:p>
      </dgm:t>
    </dgm:pt>
  </dgm:ptLst>
  <dgm:cxnLst>
    <dgm:cxn modelId="{AB9E3819-61D8-418E-A615-D834066E5F60}" srcId="{B761F099-D696-46B1-9CF0-6AF923418315}" destId="{50FAF2AF-EDD9-404D-9F3D-FD2E1DDB1C86}" srcOrd="0" destOrd="0" parTransId="{1354E93E-86F9-4EFC-93FE-58BA17FA690F}" sibTransId="{D9428AD3-C961-4667-A106-B52FC8AA324B}"/>
    <dgm:cxn modelId="{00D56C8C-E17F-4EA9-B41A-E51C3480B398}" type="presOf" srcId="{50FAF2AF-EDD9-404D-9F3D-FD2E1DDB1C86}" destId="{F8F954AD-8B14-416D-A398-FB5CF2B78E1D}" srcOrd="0" destOrd="0" presId="urn:microsoft.com/office/officeart/2005/8/layout/list1"/>
    <dgm:cxn modelId="{D89F779B-6FD3-4DDD-BD54-B8A883DC47D7}" srcId="{7BD57705-1DF1-4BEC-B5BC-FE44A512A0DF}" destId="{5535685B-FE9A-4A09-A274-6600679B688E}" srcOrd="5" destOrd="0" parTransId="{D0DE25EF-54C0-441D-8951-CAFF7EE95369}" sibTransId="{A4F53B35-138B-409F-975C-D4CB2BD4A51A}"/>
    <dgm:cxn modelId="{B55D03F9-4C2D-445B-AAA9-E5E10B1FF35C}" type="presOf" srcId="{3B1B1A59-9B09-46D2-A42E-F9DBF513228C}" destId="{29500749-722F-4408-A2E3-72E19FDEEDB7}" srcOrd="0" destOrd="0" presId="urn:microsoft.com/office/officeart/2005/8/layout/list1"/>
    <dgm:cxn modelId="{B44865AF-BDDE-42F9-96E6-D5371BAC5203}" type="presOf" srcId="{A40BC6F4-75E7-4042-975E-A9ABEE8E0248}" destId="{A714BC2B-D38C-4C50-A98D-CBC79FCC57F9}" srcOrd="0" destOrd="0" presId="urn:microsoft.com/office/officeart/2005/8/layout/list1"/>
    <dgm:cxn modelId="{C1E656F7-BC3E-4497-A9DA-1AD83CDEFDA2}" srcId="{3B1B1A59-9B09-46D2-A42E-F9DBF513228C}" destId="{E23CAC56-E546-4548-9FB7-127117BB5400}" srcOrd="0" destOrd="0" parTransId="{F63E8142-77D4-4890-A3C0-2D33CAD786A8}" sibTransId="{A808D738-C094-4B64-A5AF-9DCA8BD7BBB0}"/>
    <dgm:cxn modelId="{EBAF0E24-6A58-4ED4-A677-771C2C695698}" srcId="{B761F099-D696-46B1-9CF0-6AF923418315}" destId="{B4EE43B0-09D5-43B3-BB3F-FC6F30A7A7E6}" srcOrd="2" destOrd="0" parTransId="{A419E11E-C3BE-4C12-8FB6-4685C1CE0267}" sibTransId="{BC733CC6-95D4-49EA-B8C3-DAE562BF6EDB}"/>
    <dgm:cxn modelId="{7A8F83EA-28F9-4F07-BC13-1FF4D1FC864B}" type="presOf" srcId="{A30FCDCE-73A7-4899-8A01-0760AAD1D576}" destId="{F8F954AD-8B14-416D-A398-FB5CF2B78E1D}" srcOrd="0" destOrd="1" presId="urn:microsoft.com/office/officeart/2005/8/layout/list1"/>
    <dgm:cxn modelId="{FA96D1F5-2066-49F9-9620-24233BF02907}" type="presOf" srcId="{B761F099-D696-46B1-9CF0-6AF923418315}" destId="{9BC73DE7-B998-4571-998C-493005B11ABF}" srcOrd="1" destOrd="0" presId="urn:microsoft.com/office/officeart/2005/8/layout/list1"/>
    <dgm:cxn modelId="{45FFD28A-0153-40A6-959B-383D1D67D56A}" type="presOf" srcId="{53EFC8AB-7431-47BA-B04C-CD837F8B11EA}" destId="{F8F954AD-8B14-416D-A398-FB5CF2B78E1D}" srcOrd="0" destOrd="3" presId="urn:microsoft.com/office/officeart/2005/8/layout/list1"/>
    <dgm:cxn modelId="{2F3CBEF9-2C09-4938-9BAE-774C0EA666C4}" type="presOf" srcId="{B761F099-D696-46B1-9CF0-6AF923418315}" destId="{72ED7B69-1E19-4B20-A2B2-F50CA7CE7465}" srcOrd="0" destOrd="0" presId="urn:microsoft.com/office/officeart/2005/8/layout/list1"/>
    <dgm:cxn modelId="{F0BE23E9-233F-4D6C-B8C3-26994800E790}" type="presOf" srcId="{5535685B-FE9A-4A09-A274-6600679B688E}" destId="{3D740B71-4869-457D-8907-46261CE7B2F5}" srcOrd="0" destOrd="5" presId="urn:microsoft.com/office/officeart/2005/8/layout/list1"/>
    <dgm:cxn modelId="{2C935058-D930-4328-AC64-BBC4AF4DA78D}" srcId="{E23CAC56-E546-4548-9FB7-127117BB5400}" destId="{C95B4E19-269D-4637-B0AB-54FB708635B1}" srcOrd="1" destOrd="0" parTransId="{324B7E13-A693-495F-9E42-6C5A8317280C}" sibTransId="{C27969DC-76C4-4D1E-9FC7-A9C5FE587400}"/>
    <dgm:cxn modelId="{C6079C21-BE69-43AE-B920-3865563446EC}" type="presOf" srcId="{E23CAC56-E546-4548-9FB7-127117BB5400}" destId="{9E521CC5-1C1D-4003-B851-62BF081EB0C1}" srcOrd="1" destOrd="0" presId="urn:microsoft.com/office/officeart/2005/8/layout/list1"/>
    <dgm:cxn modelId="{D0910FE3-8393-4DDA-8C85-2DEA5E118511}" type="presOf" srcId="{7BD57705-1DF1-4BEC-B5BC-FE44A512A0DF}" destId="{B4ACCD29-7C21-42B3-8FCA-7809D2C25C67}" srcOrd="0" destOrd="0" presId="urn:microsoft.com/office/officeart/2005/8/layout/list1"/>
    <dgm:cxn modelId="{59A610DD-BBD5-4E9D-9655-1B8E166CE87F}" type="presOf" srcId="{D7EDF487-0D6B-4CC9-B4C8-0D3D86F81A4C}" destId="{3D740B71-4869-457D-8907-46261CE7B2F5}" srcOrd="0" destOrd="2" presId="urn:microsoft.com/office/officeart/2005/8/layout/list1"/>
    <dgm:cxn modelId="{FF6CC11F-4F31-4841-B042-F68BE0C9AB7A}" type="presOf" srcId="{B53C9ECE-6F14-4264-B9C9-20E7BBC996A4}" destId="{3D740B71-4869-457D-8907-46261CE7B2F5}" srcOrd="0" destOrd="1" presId="urn:microsoft.com/office/officeart/2005/8/layout/list1"/>
    <dgm:cxn modelId="{57A1EB2F-DE68-43C1-B469-025337434182}" type="presOf" srcId="{7BD57705-1DF1-4BEC-B5BC-FE44A512A0DF}" destId="{90854B16-CA9E-4501-9A73-8F9CC9A63E41}" srcOrd="1" destOrd="0" presId="urn:microsoft.com/office/officeart/2005/8/layout/list1"/>
    <dgm:cxn modelId="{CC21BF41-78C3-49B1-963A-37C3329DF58A}" srcId="{3B1B1A59-9B09-46D2-A42E-F9DBF513228C}" destId="{B761F099-D696-46B1-9CF0-6AF923418315}" srcOrd="2" destOrd="0" parTransId="{D369264B-38D5-4DDD-B7B9-F5D87173FEEB}" sibTransId="{45ADEC47-8FA0-4770-8B20-2A6CB67F7B01}"/>
    <dgm:cxn modelId="{923CFD57-B7B5-4B80-BF7B-E00B8232BAA8}" type="presOf" srcId="{E23CAC56-E546-4548-9FB7-127117BB5400}" destId="{C688AE1B-9BA9-46FD-9544-75025647A1D5}" srcOrd="0" destOrd="0" presId="urn:microsoft.com/office/officeart/2005/8/layout/list1"/>
    <dgm:cxn modelId="{DF92F5CC-6752-4E15-A943-68D66CA13062}" srcId="{7BD57705-1DF1-4BEC-B5BC-FE44A512A0DF}" destId="{B53C9ECE-6F14-4264-B9C9-20E7BBC996A4}" srcOrd="1" destOrd="0" parTransId="{8B67E860-79A8-49FA-8DDF-C0190F8C7949}" sibTransId="{BD916739-135C-4722-9E20-CF094F5B399F}"/>
    <dgm:cxn modelId="{36A71B89-FB60-4427-9497-5787D44BB764}" srcId="{B761F099-D696-46B1-9CF0-6AF923418315}" destId="{53EFC8AB-7431-47BA-B04C-CD837F8B11EA}" srcOrd="3" destOrd="0" parTransId="{1C4FF2F5-C936-4734-A872-CE4EBB587902}" sibTransId="{1B5C5881-7F06-4317-975B-3D3E9F46D8A7}"/>
    <dgm:cxn modelId="{CFB43262-D017-4351-BC41-6454EA8C8664}" type="presOf" srcId="{C95B4E19-269D-4637-B0AB-54FB708635B1}" destId="{A714BC2B-D38C-4C50-A98D-CBC79FCC57F9}" srcOrd="0" destOrd="1" presId="urn:microsoft.com/office/officeart/2005/8/layout/list1"/>
    <dgm:cxn modelId="{CC48BD5B-30F9-460A-A1F3-10F9BCED3D1D}" srcId="{B761F099-D696-46B1-9CF0-6AF923418315}" destId="{A30FCDCE-73A7-4899-8A01-0760AAD1D576}" srcOrd="1" destOrd="0" parTransId="{BBB44133-88BA-4672-9004-4776814CF31E}" sibTransId="{54805562-3149-47B9-9C14-118FF89036EF}"/>
    <dgm:cxn modelId="{7EE2EBBC-878D-48E2-9ACA-C2958BC4D1CB}" srcId="{7BD57705-1DF1-4BEC-B5BC-FE44A512A0DF}" destId="{6B540426-810D-465E-A09F-4DA4D1F8FF60}" srcOrd="0" destOrd="0" parTransId="{342D2D96-1BB1-4837-AE21-FD401569FCAB}" sibTransId="{A4EC01C7-1C41-4CE7-8519-AD708F2B2581}"/>
    <dgm:cxn modelId="{C43DB089-08A6-470A-83B9-1CF32DE42267}" srcId="{7BD57705-1DF1-4BEC-B5BC-FE44A512A0DF}" destId="{BCF3AF5C-0985-45BB-9064-ACBDF5C9A6EE}" srcOrd="3" destOrd="0" parTransId="{71EAC37A-3060-413B-878A-7185C9357EDE}" sibTransId="{82FF5533-CC25-47B3-BCCB-A1AFB423EF4A}"/>
    <dgm:cxn modelId="{03E5C5DC-49E7-4AA6-9EEC-AA9472A6FF9F}" srcId="{3B1B1A59-9B09-46D2-A42E-F9DBF513228C}" destId="{7BD57705-1DF1-4BEC-B5BC-FE44A512A0DF}" srcOrd="1" destOrd="0" parTransId="{A883EB0B-2D41-4A79-A3C9-4FB5D172E2C7}" sibTransId="{8701A826-A843-4886-BD29-E0462A51930D}"/>
    <dgm:cxn modelId="{89117313-DA59-484C-921D-28F3F9BD6D2A}" srcId="{E23CAC56-E546-4548-9FB7-127117BB5400}" destId="{A40BC6F4-75E7-4042-975E-A9ABEE8E0248}" srcOrd="0" destOrd="0" parTransId="{8543F4F5-1932-4EF7-99EE-3EE7ED01CB76}" sibTransId="{1A6063FC-DF41-4862-B208-4F51EF965294}"/>
    <dgm:cxn modelId="{348D8D11-19E2-448B-8FA5-09323E5770C0}" type="presOf" srcId="{BCF3AF5C-0985-45BB-9064-ACBDF5C9A6EE}" destId="{3D740B71-4869-457D-8907-46261CE7B2F5}" srcOrd="0" destOrd="3" presId="urn:microsoft.com/office/officeart/2005/8/layout/list1"/>
    <dgm:cxn modelId="{AF7AD652-712B-49D8-B3AB-91F2C51D1B20}" srcId="{7BD57705-1DF1-4BEC-B5BC-FE44A512A0DF}" destId="{D7EDF487-0D6B-4CC9-B4C8-0D3D86F81A4C}" srcOrd="2" destOrd="0" parTransId="{88EB2713-EE0B-43D4-81CF-2705CF4CF8B4}" sibTransId="{B0DF8ECE-834C-43F3-AF6E-9F3D5CADE1FC}"/>
    <dgm:cxn modelId="{9F67E85F-0519-4E16-A6C8-25C64BD1BAF7}" srcId="{7BD57705-1DF1-4BEC-B5BC-FE44A512A0DF}" destId="{FF8F3869-3421-488D-BAD8-A84CC053F8B3}" srcOrd="4" destOrd="0" parTransId="{E3930703-6E74-420A-91B7-DA3DD5970DA0}" sibTransId="{DC0BC103-23FE-4392-94FB-6F95DB0CC989}"/>
    <dgm:cxn modelId="{8B71A58E-E085-40B9-BF6D-98F088E2DD52}" type="presOf" srcId="{FF8F3869-3421-488D-BAD8-A84CC053F8B3}" destId="{3D740B71-4869-457D-8907-46261CE7B2F5}" srcOrd="0" destOrd="4" presId="urn:microsoft.com/office/officeart/2005/8/layout/list1"/>
    <dgm:cxn modelId="{2D0DEDA2-FC68-4754-8767-2D82D7B01527}" type="presOf" srcId="{B4EE43B0-09D5-43B3-BB3F-FC6F30A7A7E6}" destId="{F8F954AD-8B14-416D-A398-FB5CF2B78E1D}" srcOrd="0" destOrd="2" presId="urn:microsoft.com/office/officeart/2005/8/layout/list1"/>
    <dgm:cxn modelId="{31882A24-0F96-4E25-9C6C-1082D6CC5927}" type="presOf" srcId="{6B540426-810D-465E-A09F-4DA4D1F8FF60}" destId="{3D740B71-4869-457D-8907-46261CE7B2F5}" srcOrd="0" destOrd="0" presId="urn:microsoft.com/office/officeart/2005/8/layout/list1"/>
    <dgm:cxn modelId="{2DD41C0E-148B-4886-B41C-1DCCA7C3895D}" type="presParOf" srcId="{29500749-722F-4408-A2E3-72E19FDEEDB7}" destId="{220A69DF-8F7A-42A2-AEB7-1B2FD0BB8EBD}" srcOrd="0" destOrd="0" presId="urn:microsoft.com/office/officeart/2005/8/layout/list1"/>
    <dgm:cxn modelId="{45E37C46-3E91-48A2-891E-F36BE1B09013}" type="presParOf" srcId="{220A69DF-8F7A-42A2-AEB7-1B2FD0BB8EBD}" destId="{C688AE1B-9BA9-46FD-9544-75025647A1D5}" srcOrd="0" destOrd="0" presId="urn:microsoft.com/office/officeart/2005/8/layout/list1"/>
    <dgm:cxn modelId="{608E39F9-9D5A-46C4-A025-C517576F084B}" type="presParOf" srcId="{220A69DF-8F7A-42A2-AEB7-1B2FD0BB8EBD}" destId="{9E521CC5-1C1D-4003-B851-62BF081EB0C1}" srcOrd="1" destOrd="0" presId="urn:microsoft.com/office/officeart/2005/8/layout/list1"/>
    <dgm:cxn modelId="{13780840-F26A-45E6-B9D6-6987BD02E572}" type="presParOf" srcId="{29500749-722F-4408-A2E3-72E19FDEEDB7}" destId="{2AE21112-4492-4964-A0CB-C2176C384337}" srcOrd="1" destOrd="0" presId="urn:microsoft.com/office/officeart/2005/8/layout/list1"/>
    <dgm:cxn modelId="{F18BE6EB-5483-42C3-A71C-981DF823B6ED}" type="presParOf" srcId="{29500749-722F-4408-A2E3-72E19FDEEDB7}" destId="{A714BC2B-D38C-4C50-A98D-CBC79FCC57F9}" srcOrd="2" destOrd="0" presId="urn:microsoft.com/office/officeart/2005/8/layout/list1"/>
    <dgm:cxn modelId="{175B037F-12D1-4432-AB98-382758004F70}" type="presParOf" srcId="{29500749-722F-4408-A2E3-72E19FDEEDB7}" destId="{E6D266FB-F3A9-48E1-8805-2D3C5D58BDE7}" srcOrd="3" destOrd="0" presId="urn:microsoft.com/office/officeart/2005/8/layout/list1"/>
    <dgm:cxn modelId="{08577124-4DB9-42C7-8A8F-20699B51AD6A}" type="presParOf" srcId="{29500749-722F-4408-A2E3-72E19FDEEDB7}" destId="{501DBFE4-2F07-41B4-813E-96D35085914B}" srcOrd="4" destOrd="0" presId="urn:microsoft.com/office/officeart/2005/8/layout/list1"/>
    <dgm:cxn modelId="{C65E12B1-76FA-41A8-94C8-6F3DBA8E5466}" type="presParOf" srcId="{501DBFE4-2F07-41B4-813E-96D35085914B}" destId="{B4ACCD29-7C21-42B3-8FCA-7809D2C25C67}" srcOrd="0" destOrd="0" presId="urn:microsoft.com/office/officeart/2005/8/layout/list1"/>
    <dgm:cxn modelId="{B12261BA-7957-48BC-9D60-CB173A10102A}" type="presParOf" srcId="{501DBFE4-2F07-41B4-813E-96D35085914B}" destId="{90854B16-CA9E-4501-9A73-8F9CC9A63E41}" srcOrd="1" destOrd="0" presId="urn:microsoft.com/office/officeart/2005/8/layout/list1"/>
    <dgm:cxn modelId="{C69DE620-032A-4166-872E-904FD826C388}" type="presParOf" srcId="{29500749-722F-4408-A2E3-72E19FDEEDB7}" destId="{B892EB3F-81E1-4FF3-96C6-C2FB5E02AE31}" srcOrd="5" destOrd="0" presId="urn:microsoft.com/office/officeart/2005/8/layout/list1"/>
    <dgm:cxn modelId="{FD3E800B-4579-4714-AE1A-A1D36596F94B}" type="presParOf" srcId="{29500749-722F-4408-A2E3-72E19FDEEDB7}" destId="{3D740B71-4869-457D-8907-46261CE7B2F5}" srcOrd="6" destOrd="0" presId="urn:microsoft.com/office/officeart/2005/8/layout/list1"/>
    <dgm:cxn modelId="{B672F246-F9B6-42AC-9B75-B9A1145C20CA}" type="presParOf" srcId="{29500749-722F-4408-A2E3-72E19FDEEDB7}" destId="{1BECB405-44BE-4FA8-95A6-C4DFD9B21A2E}" srcOrd="7" destOrd="0" presId="urn:microsoft.com/office/officeart/2005/8/layout/list1"/>
    <dgm:cxn modelId="{1170436E-29B5-4CDB-A5C1-748636D78117}" type="presParOf" srcId="{29500749-722F-4408-A2E3-72E19FDEEDB7}" destId="{742A0233-4762-47BC-9C88-E0D40517FC1B}" srcOrd="8" destOrd="0" presId="urn:microsoft.com/office/officeart/2005/8/layout/list1"/>
    <dgm:cxn modelId="{5BAA5AB7-D20D-4162-9AB8-E7C724E28F04}" type="presParOf" srcId="{742A0233-4762-47BC-9C88-E0D40517FC1B}" destId="{72ED7B69-1E19-4B20-A2B2-F50CA7CE7465}" srcOrd="0" destOrd="0" presId="urn:microsoft.com/office/officeart/2005/8/layout/list1"/>
    <dgm:cxn modelId="{E73AF4A3-2700-4250-8A1D-695AFDF5D55C}" type="presParOf" srcId="{742A0233-4762-47BC-9C88-E0D40517FC1B}" destId="{9BC73DE7-B998-4571-998C-493005B11ABF}" srcOrd="1" destOrd="0" presId="urn:microsoft.com/office/officeart/2005/8/layout/list1"/>
    <dgm:cxn modelId="{01539A66-0999-4B3E-A7BA-B8408E0B9A83}" type="presParOf" srcId="{29500749-722F-4408-A2E3-72E19FDEEDB7}" destId="{C792AFE2-EE10-453C-A57E-A165C34A7CEA}" srcOrd="9" destOrd="0" presId="urn:microsoft.com/office/officeart/2005/8/layout/list1"/>
    <dgm:cxn modelId="{D56BA4F0-4FD4-4D70-82B3-141111F82158}" type="presParOf" srcId="{29500749-722F-4408-A2E3-72E19FDEEDB7}" destId="{F8F954AD-8B14-416D-A398-FB5CF2B78E1D}" srcOrd="10" destOrd="0" presId="urn:microsoft.com/office/officeart/2005/8/layout/list1"/>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1B1A59-9B09-46D2-A42E-F9DBF513228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ZA"/>
        </a:p>
      </dgm:t>
    </dgm:pt>
    <dgm:pt modelId="{E23CAC56-E546-4548-9FB7-127117BB5400}">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1800" dirty="0"/>
            <a:t>Wastewater Treatment Works</a:t>
          </a:r>
          <a:endParaRPr lang="en-ZA" sz="1800" dirty="0"/>
        </a:p>
      </dgm:t>
    </dgm:pt>
    <dgm:pt modelId="{F63E8142-77D4-4890-A3C0-2D33CAD786A8}" type="parTrans" cxnId="{C1E656F7-BC3E-4497-A9DA-1AD83CDEFDA2}">
      <dgm:prSet/>
      <dgm:spPr/>
      <dgm:t>
        <a:bodyPr/>
        <a:lstStyle/>
        <a:p>
          <a:endParaRPr lang="en-ZA"/>
        </a:p>
      </dgm:t>
    </dgm:pt>
    <dgm:pt modelId="{A808D738-C094-4B64-A5AF-9DCA8BD7BBB0}" type="sibTrans" cxnId="{C1E656F7-BC3E-4497-A9DA-1AD83CDEFDA2}">
      <dgm:prSet/>
      <dgm:spPr/>
      <dgm:t>
        <a:bodyPr/>
        <a:lstStyle/>
        <a:p>
          <a:endParaRPr lang="en-ZA"/>
        </a:p>
      </dgm:t>
    </dgm:pt>
    <dgm:pt modelId="{A40BC6F4-75E7-4042-975E-A9ABEE8E0248}">
      <dgm:prSet phldrT="[Text]" custT="1"/>
      <dgm:spPr/>
      <dgm:t>
        <a:bodyPr/>
        <a:lstStyle/>
        <a:p>
          <a:r>
            <a:rPr lang="en-US" sz="1400" dirty="0"/>
            <a:t>Weekly analyses are done at Rand Water Accredited laboratory</a:t>
          </a:r>
          <a:endParaRPr lang="en-ZA" sz="1400" dirty="0"/>
        </a:p>
      </dgm:t>
    </dgm:pt>
    <dgm:pt modelId="{8543F4F5-1932-4EF7-99EE-3EE7ED01CB76}" type="parTrans" cxnId="{89117313-DA59-484C-921D-28F3F9BD6D2A}">
      <dgm:prSet/>
      <dgm:spPr/>
      <dgm:t>
        <a:bodyPr/>
        <a:lstStyle/>
        <a:p>
          <a:endParaRPr lang="en-ZA"/>
        </a:p>
      </dgm:t>
    </dgm:pt>
    <dgm:pt modelId="{1A6063FC-DF41-4862-B208-4F51EF965294}" type="sibTrans" cxnId="{89117313-DA59-484C-921D-28F3F9BD6D2A}">
      <dgm:prSet/>
      <dgm:spPr/>
      <dgm:t>
        <a:bodyPr/>
        <a:lstStyle/>
        <a:p>
          <a:endParaRPr lang="en-ZA"/>
        </a:p>
      </dgm:t>
    </dgm:pt>
    <dgm:pt modelId="{B761F099-D696-46B1-9CF0-6AF923418315}">
      <dgm:prSet phldrT="[Text]" custT="1"/>
      <dgm:spPr/>
      <dgm:t>
        <a:bodyPr/>
        <a:lstStyle/>
        <a:p>
          <a:r>
            <a:rPr lang="en-US" sz="1800" dirty="0"/>
            <a:t>On-site analysis</a:t>
          </a:r>
          <a:endParaRPr lang="en-ZA" sz="1800" dirty="0"/>
        </a:p>
      </dgm:t>
    </dgm:pt>
    <dgm:pt modelId="{D369264B-38D5-4DDD-B7B9-F5D87173FEEB}" type="parTrans" cxnId="{CC21BF41-78C3-49B1-963A-37C3329DF58A}">
      <dgm:prSet/>
      <dgm:spPr/>
      <dgm:t>
        <a:bodyPr/>
        <a:lstStyle/>
        <a:p>
          <a:endParaRPr lang="en-ZA"/>
        </a:p>
      </dgm:t>
    </dgm:pt>
    <dgm:pt modelId="{45ADEC47-8FA0-4770-8B20-2A6CB67F7B01}" type="sibTrans" cxnId="{CC21BF41-78C3-49B1-963A-37C3329DF58A}">
      <dgm:prSet/>
      <dgm:spPr/>
      <dgm:t>
        <a:bodyPr/>
        <a:lstStyle/>
        <a:p>
          <a:endParaRPr lang="en-ZA"/>
        </a:p>
      </dgm:t>
    </dgm:pt>
    <dgm:pt modelId="{50FAF2AF-EDD9-404D-9F3D-FD2E1DDB1C86}">
      <dgm:prSet phldrT="[Text]" custT="1"/>
      <dgm:spPr/>
      <dgm:t>
        <a:bodyPr/>
        <a:lstStyle/>
        <a:p>
          <a:r>
            <a:rPr lang="en-US" sz="1400" dirty="0"/>
            <a:t>On-line monitoring on the process adjustment done at Sebokeng WWTW only</a:t>
          </a:r>
          <a:endParaRPr lang="en-ZA" sz="1400" dirty="0"/>
        </a:p>
      </dgm:t>
    </dgm:pt>
    <dgm:pt modelId="{1354E93E-86F9-4EFC-93FE-58BA17FA690F}" type="parTrans" cxnId="{AB9E3819-61D8-418E-A615-D834066E5F60}">
      <dgm:prSet/>
      <dgm:spPr/>
      <dgm:t>
        <a:bodyPr/>
        <a:lstStyle/>
        <a:p>
          <a:endParaRPr lang="en-ZA"/>
        </a:p>
      </dgm:t>
    </dgm:pt>
    <dgm:pt modelId="{D9428AD3-C961-4667-A106-B52FC8AA324B}" type="sibTrans" cxnId="{AB9E3819-61D8-418E-A615-D834066E5F60}">
      <dgm:prSet/>
      <dgm:spPr/>
      <dgm:t>
        <a:bodyPr/>
        <a:lstStyle/>
        <a:p>
          <a:endParaRPr lang="en-ZA"/>
        </a:p>
      </dgm:t>
    </dgm:pt>
    <dgm:pt modelId="{E998D989-6DE6-4CBB-9E5F-5F39959B50DC}">
      <dgm:prSet phldrT="[Text]" custT="1"/>
      <dgm:spPr/>
      <dgm:t>
        <a:bodyPr/>
        <a:lstStyle/>
        <a:p>
          <a:r>
            <a:rPr lang="en-US" sz="1400" dirty="0"/>
            <a:t>Rietspruit &amp; Leeuwkuil WWTW monitoring system to be  refurbished</a:t>
          </a:r>
          <a:endParaRPr lang="en-ZA" sz="1400" dirty="0"/>
        </a:p>
      </dgm:t>
    </dgm:pt>
    <dgm:pt modelId="{AA086BE8-9B4F-46E1-A254-B0413E8822C2}" type="parTrans" cxnId="{152C51A3-925E-42BF-8125-749BB7A2E754}">
      <dgm:prSet/>
      <dgm:spPr/>
      <dgm:t>
        <a:bodyPr/>
        <a:lstStyle/>
        <a:p>
          <a:endParaRPr lang="en-ZA"/>
        </a:p>
      </dgm:t>
    </dgm:pt>
    <dgm:pt modelId="{97545D80-9E78-45D5-BB5E-17CD1976F647}" type="sibTrans" cxnId="{152C51A3-925E-42BF-8125-749BB7A2E754}">
      <dgm:prSet/>
      <dgm:spPr/>
      <dgm:t>
        <a:bodyPr/>
        <a:lstStyle/>
        <a:p>
          <a:endParaRPr lang="en-ZA"/>
        </a:p>
      </dgm:t>
    </dgm:pt>
    <dgm:pt modelId="{7BD57705-1DF1-4BEC-B5BC-FE44A512A0DF}">
      <dgm:prSet custT="1"/>
      <dgm:spPr/>
      <dgm:t>
        <a:bodyPr/>
        <a:lstStyle/>
        <a:p>
          <a:r>
            <a:rPr lang="en-US" sz="1800" dirty="0"/>
            <a:t>Industrial Effluent Monitoring</a:t>
          </a:r>
          <a:endParaRPr lang="en-ZA" sz="1800" dirty="0"/>
        </a:p>
      </dgm:t>
    </dgm:pt>
    <dgm:pt modelId="{A883EB0B-2D41-4A79-A3C9-4FB5D172E2C7}" type="parTrans" cxnId="{03E5C5DC-49E7-4AA6-9EEC-AA9472A6FF9F}">
      <dgm:prSet/>
      <dgm:spPr/>
      <dgm:t>
        <a:bodyPr/>
        <a:lstStyle/>
        <a:p>
          <a:endParaRPr lang="en-ZA"/>
        </a:p>
      </dgm:t>
    </dgm:pt>
    <dgm:pt modelId="{8701A826-A843-4886-BD29-E0462A51930D}" type="sibTrans" cxnId="{03E5C5DC-49E7-4AA6-9EEC-AA9472A6FF9F}">
      <dgm:prSet/>
      <dgm:spPr/>
      <dgm:t>
        <a:bodyPr/>
        <a:lstStyle/>
        <a:p>
          <a:endParaRPr lang="en-ZA"/>
        </a:p>
      </dgm:t>
    </dgm:pt>
    <dgm:pt modelId="{6B540426-810D-465E-A09F-4DA4D1F8FF60}">
      <dgm:prSet custT="1"/>
      <dgm:spPr/>
      <dgm:t>
        <a:bodyPr/>
        <a:lstStyle/>
        <a:p>
          <a:r>
            <a:rPr lang="en-US" sz="1400" dirty="0"/>
            <a:t>Monthly sampling is done</a:t>
          </a:r>
          <a:endParaRPr lang="en-ZA" sz="1400" dirty="0"/>
        </a:p>
      </dgm:t>
    </dgm:pt>
    <dgm:pt modelId="{342D2D96-1BB1-4837-AE21-FD401569FCAB}" type="parTrans" cxnId="{7EE2EBBC-878D-48E2-9ACA-C2958BC4D1CB}">
      <dgm:prSet/>
      <dgm:spPr/>
      <dgm:t>
        <a:bodyPr/>
        <a:lstStyle/>
        <a:p>
          <a:endParaRPr lang="en-ZA"/>
        </a:p>
      </dgm:t>
    </dgm:pt>
    <dgm:pt modelId="{A4EC01C7-1C41-4CE7-8519-AD708F2B2581}" type="sibTrans" cxnId="{7EE2EBBC-878D-48E2-9ACA-C2958BC4D1CB}">
      <dgm:prSet/>
      <dgm:spPr/>
      <dgm:t>
        <a:bodyPr/>
        <a:lstStyle/>
        <a:p>
          <a:endParaRPr lang="en-ZA"/>
        </a:p>
      </dgm:t>
    </dgm:pt>
    <dgm:pt modelId="{B53C9ECE-6F14-4264-B9C9-20E7BBC996A4}">
      <dgm:prSet custT="1"/>
      <dgm:spPr/>
      <dgm:t>
        <a:bodyPr/>
        <a:lstStyle/>
        <a:p>
          <a:r>
            <a:rPr lang="en-US" sz="1400" dirty="0"/>
            <a:t> “as and when” inspection conducted on wet industries  compliance with Trade effluent by-laws of the municipality</a:t>
          </a:r>
          <a:endParaRPr lang="en-ZA" sz="1400" dirty="0"/>
        </a:p>
      </dgm:t>
    </dgm:pt>
    <dgm:pt modelId="{8B67E860-79A8-49FA-8DDF-C0190F8C7949}" type="parTrans" cxnId="{DF92F5CC-6752-4E15-A943-68D66CA13062}">
      <dgm:prSet/>
      <dgm:spPr/>
      <dgm:t>
        <a:bodyPr/>
        <a:lstStyle/>
        <a:p>
          <a:endParaRPr lang="en-ZA"/>
        </a:p>
      </dgm:t>
    </dgm:pt>
    <dgm:pt modelId="{BD916739-135C-4722-9E20-CF094F5B399F}" type="sibTrans" cxnId="{DF92F5CC-6752-4E15-A943-68D66CA13062}">
      <dgm:prSet/>
      <dgm:spPr/>
      <dgm:t>
        <a:bodyPr/>
        <a:lstStyle/>
        <a:p>
          <a:endParaRPr lang="en-ZA"/>
        </a:p>
      </dgm:t>
    </dgm:pt>
    <dgm:pt modelId="{C95B4E19-269D-4637-B0AB-54FB708635B1}">
      <dgm:prSet phldrT="[Text]" custT="1"/>
      <dgm:spPr/>
      <dgm:t>
        <a:bodyPr/>
        <a:lstStyle/>
        <a:p>
          <a:r>
            <a:rPr lang="en-US" sz="1400" dirty="0"/>
            <a:t>Leeuwkuil Laboratory to be revamped to assist with operational monitoring.</a:t>
          </a:r>
          <a:endParaRPr lang="en-ZA" sz="1400" dirty="0"/>
        </a:p>
      </dgm:t>
    </dgm:pt>
    <dgm:pt modelId="{324B7E13-A693-495F-9E42-6C5A8317280C}" type="parTrans" cxnId="{2C935058-D930-4328-AC64-BBC4AF4DA78D}">
      <dgm:prSet/>
      <dgm:spPr/>
      <dgm:t>
        <a:bodyPr/>
        <a:lstStyle/>
        <a:p>
          <a:endParaRPr lang="en-ZA"/>
        </a:p>
      </dgm:t>
    </dgm:pt>
    <dgm:pt modelId="{C27969DC-76C4-4D1E-9FC7-A9C5FE587400}" type="sibTrans" cxnId="{2C935058-D930-4328-AC64-BBC4AF4DA78D}">
      <dgm:prSet/>
      <dgm:spPr/>
      <dgm:t>
        <a:bodyPr/>
        <a:lstStyle/>
        <a:p>
          <a:endParaRPr lang="en-ZA"/>
        </a:p>
      </dgm:t>
    </dgm:pt>
    <dgm:pt modelId="{CC329335-1E77-45E5-9895-F2DB8FA1C1BD}">
      <dgm:prSet phldrT="[Text]" custT="1"/>
      <dgm:spPr/>
      <dgm:t>
        <a:bodyPr/>
        <a:lstStyle/>
        <a:p>
          <a:r>
            <a:rPr lang="en-US" sz="1400" dirty="0"/>
            <a:t>Additional portable measuring instruments procured  awaiting delivery</a:t>
          </a:r>
          <a:endParaRPr lang="en-ZA" sz="1400" dirty="0"/>
        </a:p>
      </dgm:t>
    </dgm:pt>
    <dgm:pt modelId="{0A30AD69-CE89-4A08-85EF-F3A457DA2189}" type="parTrans" cxnId="{304F52E7-FB22-4AD5-8900-3746320BCFDC}">
      <dgm:prSet/>
      <dgm:spPr/>
      <dgm:t>
        <a:bodyPr/>
        <a:lstStyle/>
        <a:p>
          <a:endParaRPr lang="en-ZA"/>
        </a:p>
      </dgm:t>
    </dgm:pt>
    <dgm:pt modelId="{AB515126-B09A-4855-817C-47767214BB41}" type="sibTrans" cxnId="{304F52E7-FB22-4AD5-8900-3746320BCFDC}">
      <dgm:prSet/>
      <dgm:spPr/>
      <dgm:t>
        <a:bodyPr/>
        <a:lstStyle/>
        <a:p>
          <a:endParaRPr lang="en-ZA"/>
        </a:p>
      </dgm:t>
    </dgm:pt>
    <dgm:pt modelId="{DCEB27CD-BABC-4A5F-ACD0-59F88507684B}">
      <dgm:prSet phldrT="[Text]" custT="1"/>
      <dgm:spPr/>
      <dgm:t>
        <a:bodyPr/>
        <a:lstStyle/>
        <a:p>
          <a:r>
            <a:rPr lang="en-US" sz="1600" dirty="0"/>
            <a:t>Potable water quality analysis </a:t>
          </a:r>
          <a:endParaRPr lang="en-ZA" sz="1600" dirty="0"/>
        </a:p>
      </dgm:t>
    </dgm:pt>
    <dgm:pt modelId="{00981718-5611-4985-BAF6-9415B2A51E4D}" type="parTrans" cxnId="{C8DFF0CE-B12C-4E9B-9FFE-EA8F1F5C8006}">
      <dgm:prSet/>
      <dgm:spPr/>
      <dgm:t>
        <a:bodyPr/>
        <a:lstStyle/>
        <a:p>
          <a:endParaRPr lang="en-ZA"/>
        </a:p>
      </dgm:t>
    </dgm:pt>
    <dgm:pt modelId="{5483D39C-0DB2-4CBF-9F06-11B653684D9B}" type="sibTrans" cxnId="{C8DFF0CE-B12C-4E9B-9FFE-EA8F1F5C8006}">
      <dgm:prSet/>
      <dgm:spPr/>
      <dgm:t>
        <a:bodyPr/>
        <a:lstStyle/>
        <a:p>
          <a:endParaRPr lang="en-ZA"/>
        </a:p>
      </dgm:t>
    </dgm:pt>
    <dgm:pt modelId="{1263A37F-7764-48B9-B320-3E519E996498}">
      <dgm:prSet custT="1"/>
      <dgm:spPr/>
      <dgm:t>
        <a:bodyPr/>
        <a:lstStyle/>
        <a:p>
          <a:r>
            <a:rPr lang="en-US" sz="1400" dirty="0"/>
            <a:t>    A total of 21  water network points are sampled &amp; analyzed monthly (SANS241)</a:t>
          </a:r>
          <a:endParaRPr lang="en-ZA" sz="1400" dirty="0"/>
        </a:p>
      </dgm:t>
    </dgm:pt>
    <dgm:pt modelId="{3ACEBB54-857C-490A-9A61-38C0DDC4E507}" type="parTrans" cxnId="{75DAC3AF-9A19-4A7C-AA57-CFA765A434A5}">
      <dgm:prSet/>
      <dgm:spPr/>
      <dgm:t>
        <a:bodyPr/>
        <a:lstStyle/>
        <a:p>
          <a:endParaRPr lang="en-ZA"/>
        </a:p>
      </dgm:t>
    </dgm:pt>
    <dgm:pt modelId="{98E9E122-AA5C-447E-9E06-D44E5497C085}" type="sibTrans" cxnId="{75DAC3AF-9A19-4A7C-AA57-CFA765A434A5}">
      <dgm:prSet/>
      <dgm:spPr/>
      <dgm:t>
        <a:bodyPr/>
        <a:lstStyle/>
        <a:p>
          <a:endParaRPr lang="en-ZA"/>
        </a:p>
      </dgm:t>
    </dgm:pt>
    <dgm:pt modelId="{BE7D3D99-B839-461E-839F-6194B4E4E020}">
      <dgm:prSet/>
      <dgm:spPr/>
      <dgm:t>
        <a:bodyPr/>
        <a:lstStyle/>
        <a:p>
          <a:endParaRPr lang="en-ZA" sz="900" dirty="0"/>
        </a:p>
      </dgm:t>
    </dgm:pt>
    <dgm:pt modelId="{69857EB2-F9F0-4587-8255-82FD4A29707D}" type="parTrans" cxnId="{5806E170-E397-45BC-9031-91EFB81FDA14}">
      <dgm:prSet/>
      <dgm:spPr/>
      <dgm:t>
        <a:bodyPr/>
        <a:lstStyle/>
        <a:p>
          <a:endParaRPr lang="en-ZA"/>
        </a:p>
      </dgm:t>
    </dgm:pt>
    <dgm:pt modelId="{CB1E6D67-BAA7-4048-A46E-22E3A0195E7F}" type="sibTrans" cxnId="{5806E170-E397-45BC-9031-91EFB81FDA14}">
      <dgm:prSet/>
      <dgm:spPr/>
      <dgm:t>
        <a:bodyPr/>
        <a:lstStyle/>
        <a:p>
          <a:endParaRPr lang="en-ZA"/>
        </a:p>
      </dgm:t>
    </dgm:pt>
    <dgm:pt modelId="{0E2A0BBA-3F7E-414E-8A16-C55E099DB0F4}">
      <dgm:prSet custT="1"/>
      <dgm:spPr/>
      <dgm:t>
        <a:bodyPr/>
        <a:lstStyle/>
        <a:p>
          <a:r>
            <a:rPr lang="en-US" sz="1400" dirty="0"/>
            <a:t>Operational &amp; compliance monitoring performed at </a:t>
          </a:r>
          <a:r>
            <a:rPr lang="en-US" sz="1400" dirty="0" err="1"/>
            <a:t>Vaaloewer</a:t>
          </a:r>
          <a:r>
            <a:rPr lang="en-US" sz="1400" dirty="0"/>
            <a:t> Water Treatment </a:t>
          </a:r>
          <a:r>
            <a:rPr lang="en-US" sz="900" dirty="0"/>
            <a:t>Works</a:t>
          </a:r>
          <a:endParaRPr lang="en-ZA" sz="900" dirty="0"/>
        </a:p>
      </dgm:t>
    </dgm:pt>
    <dgm:pt modelId="{D4173B1D-7E09-4CCA-848C-7BF42CB0A2ED}" type="parTrans" cxnId="{228BDA82-D614-4ADA-9F0C-052F4310F443}">
      <dgm:prSet/>
      <dgm:spPr/>
      <dgm:t>
        <a:bodyPr/>
        <a:lstStyle/>
        <a:p>
          <a:endParaRPr lang="en-ZA"/>
        </a:p>
      </dgm:t>
    </dgm:pt>
    <dgm:pt modelId="{05256FB0-2DCB-404A-95BC-D4FAD31637B9}" type="sibTrans" cxnId="{228BDA82-D614-4ADA-9F0C-052F4310F443}">
      <dgm:prSet/>
      <dgm:spPr/>
      <dgm:t>
        <a:bodyPr/>
        <a:lstStyle/>
        <a:p>
          <a:endParaRPr lang="en-ZA"/>
        </a:p>
      </dgm:t>
    </dgm:pt>
    <dgm:pt modelId="{29500749-722F-4408-A2E3-72E19FDEEDB7}" type="pres">
      <dgm:prSet presAssocID="{3B1B1A59-9B09-46D2-A42E-F9DBF513228C}" presName="linear" presStyleCnt="0">
        <dgm:presLayoutVars>
          <dgm:dir/>
          <dgm:animLvl val="lvl"/>
          <dgm:resizeHandles val="exact"/>
        </dgm:presLayoutVars>
      </dgm:prSet>
      <dgm:spPr/>
      <dgm:t>
        <a:bodyPr/>
        <a:lstStyle/>
        <a:p>
          <a:endParaRPr lang="en-ZA"/>
        </a:p>
      </dgm:t>
    </dgm:pt>
    <dgm:pt modelId="{220A69DF-8F7A-42A2-AEB7-1B2FD0BB8EBD}" type="pres">
      <dgm:prSet presAssocID="{E23CAC56-E546-4548-9FB7-127117BB5400}" presName="parentLin" presStyleCnt="0"/>
      <dgm:spPr/>
    </dgm:pt>
    <dgm:pt modelId="{C688AE1B-9BA9-46FD-9544-75025647A1D5}" type="pres">
      <dgm:prSet presAssocID="{E23CAC56-E546-4548-9FB7-127117BB5400}" presName="parentLeftMargin" presStyleLbl="node1" presStyleIdx="0" presStyleCnt="4"/>
      <dgm:spPr/>
      <dgm:t>
        <a:bodyPr/>
        <a:lstStyle/>
        <a:p>
          <a:endParaRPr lang="en-ZA"/>
        </a:p>
      </dgm:t>
    </dgm:pt>
    <dgm:pt modelId="{9E521CC5-1C1D-4003-B851-62BF081EB0C1}" type="pres">
      <dgm:prSet presAssocID="{E23CAC56-E546-4548-9FB7-127117BB5400}" presName="parentText" presStyleLbl="node1" presStyleIdx="0" presStyleCnt="4" custLinFactNeighborX="-10252" custLinFactNeighborY="5673">
        <dgm:presLayoutVars>
          <dgm:chMax val="0"/>
          <dgm:bulletEnabled val="1"/>
        </dgm:presLayoutVars>
      </dgm:prSet>
      <dgm:spPr/>
      <dgm:t>
        <a:bodyPr/>
        <a:lstStyle/>
        <a:p>
          <a:endParaRPr lang="en-ZA"/>
        </a:p>
      </dgm:t>
    </dgm:pt>
    <dgm:pt modelId="{2AE21112-4492-4964-A0CB-C2176C384337}" type="pres">
      <dgm:prSet presAssocID="{E23CAC56-E546-4548-9FB7-127117BB5400}" presName="negativeSpace" presStyleCnt="0"/>
      <dgm:spPr/>
    </dgm:pt>
    <dgm:pt modelId="{A714BC2B-D38C-4C50-A98D-CBC79FCC57F9}" type="pres">
      <dgm:prSet presAssocID="{E23CAC56-E546-4548-9FB7-127117BB5400}" presName="childText" presStyleLbl="conFgAcc1" presStyleIdx="0" presStyleCnt="4">
        <dgm:presLayoutVars>
          <dgm:bulletEnabled val="1"/>
        </dgm:presLayoutVars>
      </dgm:prSet>
      <dgm:spPr/>
      <dgm:t>
        <a:bodyPr/>
        <a:lstStyle/>
        <a:p>
          <a:endParaRPr lang="en-ZA"/>
        </a:p>
      </dgm:t>
    </dgm:pt>
    <dgm:pt modelId="{E6D266FB-F3A9-48E1-8805-2D3C5D58BDE7}" type="pres">
      <dgm:prSet presAssocID="{A808D738-C094-4B64-A5AF-9DCA8BD7BBB0}" presName="spaceBetweenRectangles" presStyleCnt="0"/>
      <dgm:spPr/>
    </dgm:pt>
    <dgm:pt modelId="{501DBFE4-2F07-41B4-813E-96D35085914B}" type="pres">
      <dgm:prSet presAssocID="{7BD57705-1DF1-4BEC-B5BC-FE44A512A0DF}" presName="parentLin" presStyleCnt="0"/>
      <dgm:spPr/>
    </dgm:pt>
    <dgm:pt modelId="{B4ACCD29-7C21-42B3-8FCA-7809D2C25C67}" type="pres">
      <dgm:prSet presAssocID="{7BD57705-1DF1-4BEC-B5BC-FE44A512A0DF}" presName="parentLeftMargin" presStyleLbl="node1" presStyleIdx="0" presStyleCnt="4"/>
      <dgm:spPr/>
      <dgm:t>
        <a:bodyPr/>
        <a:lstStyle/>
        <a:p>
          <a:endParaRPr lang="en-ZA"/>
        </a:p>
      </dgm:t>
    </dgm:pt>
    <dgm:pt modelId="{90854B16-CA9E-4501-9A73-8F9CC9A63E41}" type="pres">
      <dgm:prSet presAssocID="{7BD57705-1DF1-4BEC-B5BC-FE44A512A0DF}" presName="parentText" presStyleLbl="node1" presStyleIdx="1" presStyleCnt="4">
        <dgm:presLayoutVars>
          <dgm:chMax val="0"/>
          <dgm:bulletEnabled val="1"/>
        </dgm:presLayoutVars>
      </dgm:prSet>
      <dgm:spPr/>
      <dgm:t>
        <a:bodyPr/>
        <a:lstStyle/>
        <a:p>
          <a:endParaRPr lang="en-ZA"/>
        </a:p>
      </dgm:t>
    </dgm:pt>
    <dgm:pt modelId="{B892EB3F-81E1-4FF3-96C6-C2FB5E02AE31}" type="pres">
      <dgm:prSet presAssocID="{7BD57705-1DF1-4BEC-B5BC-FE44A512A0DF}" presName="negativeSpace" presStyleCnt="0"/>
      <dgm:spPr/>
    </dgm:pt>
    <dgm:pt modelId="{3D740B71-4869-457D-8907-46261CE7B2F5}" type="pres">
      <dgm:prSet presAssocID="{7BD57705-1DF1-4BEC-B5BC-FE44A512A0DF}" presName="childText" presStyleLbl="conFgAcc1" presStyleIdx="1" presStyleCnt="4">
        <dgm:presLayoutVars>
          <dgm:bulletEnabled val="1"/>
        </dgm:presLayoutVars>
      </dgm:prSet>
      <dgm:spPr/>
      <dgm:t>
        <a:bodyPr/>
        <a:lstStyle/>
        <a:p>
          <a:endParaRPr lang="en-ZA"/>
        </a:p>
      </dgm:t>
    </dgm:pt>
    <dgm:pt modelId="{1BECB405-44BE-4FA8-95A6-C4DFD9B21A2E}" type="pres">
      <dgm:prSet presAssocID="{8701A826-A843-4886-BD29-E0462A51930D}" presName="spaceBetweenRectangles" presStyleCnt="0"/>
      <dgm:spPr/>
    </dgm:pt>
    <dgm:pt modelId="{742A0233-4762-47BC-9C88-E0D40517FC1B}" type="pres">
      <dgm:prSet presAssocID="{B761F099-D696-46B1-9CF0-6AF923418315}" presName="parentLin" presStyleCnt="0"/>
      <dgm:spPr/>
    </dgm:pt>
    <dgm:pt modelId="{72ED7B69-1E19-4B20-A2B2-F50CA7CE7465}" type="pres">
      <dgm:prSet presAssocID="{B761F099-D696-46B1-9CF0-6AF923418315}" presName="parentLeftMargin" presStyleLbl="node1" presStyleIdx="1" presStyleCnt="4"/>
      <dgm:spPr/>
      <dgm:t>
        <a:bodyPr/>
        <a:lstStyle/>
        <a:p>
          <a:endParaRPr lang="en-ZA"/>
        </a:p>
      </dgm:t>
    </dgm:pt>
    <dgm:pt modelId="{9BC73DE7-B998-4571-998C-493005B11ABF}" type="pres">
      <dgm:prSet presAssocID="{B761F099-D696-46B1-9CF0-6AF923418315}" presName="parentText" presStyleLbl="node1" presStyleIdx="2" presStyleCnt="4">
        <dgm:presLayoutVars>
          <dgm:chMax val="0"/>
          <dgm:bulletEnabled val="1"/>
        </dgm:presLayoutVars>
      </dgm:prSet>
      <dgm:spPr/>
      <dgm:t>
        <a:bodyPr/>
        <a:lstStyle/>
        <a:p>
          <a:endParaRPr lang="en-ZA"/>
        </a:p>
      </dgm:t>
    </dgm:pt>
    <dgm:pt modelId="{C792AFE2-EE10-453C-A57E-A165C34A7CEA}" type="pres">
      <dgm:prSet presAssocID="{B761F099-D696-46B1-9CF0-6AF923418315}" presName="negativeSpace" presStyleCnt="0"/>
      <dgm:spPr/>
    </dgm:pt>
    <dgm:pt modelId="{F8F954AD-8B14-416D-A398-FB5CF2B78E1D}" type="pres">
      <dgm:prSet presAssocID="{B761F099-D696-46B1-9CF0-6AF923418315}" presName="childText" presStyleLbl="conFgAcc1" presStyleIdx="2" presStyleCnt="4">
        <dgm:presLayoutVars>
          <dgm:bulletEnabled val="1"/>
        </dgm:presLayoutVars>
      </dgm:prSet>
      <dgm:spPr/>
      <dgm:t>
        <a:bodyPr/>
        <a:lstStyle/>
        <a:p>
          <a:endParaRPr lang="en-ZA"/>
        </a:p>
      </dgm:t>
    </dgm:pt>
    <dgm:pt modelId="{C54165E2-DA0B-42E4-A949-5F10D2355F51}" type="pres">
      <dgm:prSet presAssocID="{45ADEC47-8FA0-4770-8B20-2A6CB67F7B01}" presName="spaceBetweenRectangles" presStyleCnt="0"/>
      <dgm:spPr/>
    </dgm:pt>
    <dgm:pt modelId="{2028CB75-9A07-406F-A900-DB37FD754CE5}" type="pres">
      <dgm:prSet presAssocID="{DCEB27CD-BABC-4A5F-ACD0-59F88507684B}" presName="parentLin" presStyleCnt="0"/>
      <dgm:spPr/>
    </dgm:pt>
    <dgm:pt modelId="{C040614C-68B2-4DE9-AA87-81ACE9A824A1}" type="pres">
      <dgm:prSet presAssocID="{DCEB27CD-BABC-4A5F-ACD0-59F88507684B}" presName="parentLeftMargin" presStyleLbl="node1" presStyleIdx="2" presStyleCnt="4"/>
      <dgm:spPr/>
      <dgm:t>
        <a:bodyPr/>
        <a:lstStyle/>
        <a:p>
          <a:endParaRPr lang="en-ZA"/>
        </a:p>
      </dgm:t>
    </dgm:pt>
    <dgm:pt modelId="{E87AB825-2D55-471A-B03D-56DF2890DD24}" type="pres">
      <dgm:prSet presAssocID="{DCEB27CD-BABC-4A5F-ACD0-59F88507684B}" presName="parentText" presStyleLbl="node1" presStyleIdx="3" presStyleCnt="4" custLinFactNeighborX="-12815" custLinFactNeighborY="-9219">
        <dgm:presLayoutVars>
          <dgm:chMax val="0"/>
          <dgm:bulletEnabled val="1"/>
        </dgm:presLayoutVars>
      </dgm:prSet>
      <dgm:spPr/>
      <dgm:t>
        <a:bodyPr/>
        <a:lstStyle/>
        <a:p>
          <a:endParaRPr lang="en-ZA"/>
        </a:p>
      </dgm:t>
    </dgm:pt>
    <dgm:pt modelId="{92593F56-D2F7-441E-84B2-65A7346C2FA5}" type="pres">
      <dgm:prSet presAssocID="{DCEB27CD-BABC-4A5F-ACD0-59F88507684B}" presName="negativeSpace" presStyleCnt="0"/>
      <dgm:spPr/>
    </dgm:pt>
    <dgm:pt modelId="{4BCD7033-BEC8-42EA-BDEE-1F8D957C561D}" type="pres">
      <dgm:prSet presAssocID="{DCEB27CD-BABC-4A5F-ACD0-59F88507684B}" presName="childText" presStyleLbl="conFgAcc1" presStyleIdx="3" presStyleCnt="4" custScaleY="78410">
        <dgm:presLayoutVars>
          <dgm:bulletEnabled val="1"/>
        </dgm:presLayoutVars>
      </dgm:prSet>
      <dgm:spPr/>
      <dgm:t>
        <a:bodyPr/>
        <a:lstStyle/>
        <a:p>
          <a:endParaRPr lang="en-ZA"/>
        </a:p>
      </dgm:t>
    </dgm:pt>
  </dgm:ptLst>
  <dgm:cxnLst>
    <dgm:cxn modelId="{AB9E3819-61D8-418E-A615-D834066E5F60}" srcId="{B761F099-D696-46B1-9CF0-6AF923418315}" destId="{50FAF2AF-EDD9-404D-9F3D-FD2E1DDB1C86}" srcOrd="0" destOrd="0" parTransId="{1354E93E-86F9-4EFC-93FE-58BA17FA690F}" sibTransId="{D9428AD3-C961-4667-A106-B52FC8AA324B}"/>
    <dgm:cxn modelId="{00D56C8C-E17F-4EA9-B41A-E51C3480B398}" type="presOf" srcId="{50FAF2AF-EDD9-404D-9F3D-FD2E1DDB1C86}" destId="{F8F954AD-8B14-416D-A398-FB5CF2B78E1D}" srcOrd="0" destOrd="0" presId="urn:microsoft.com/office/officeart/2005/8/layout/list1"/>
    <dgm:cxn modelId="{5806E170-E397-45BC-9031-91EFB81FDA14}" srcId="{DCEB27CD-BABC-4A5F-ACD0-59F88507684B}" destId="{BE7D3D99-B839-461E-839F-6194B4E4E020}" srcOrd="2" destOrd="0" parTransId="{69857EB2-F9F0-4587-8255-82FD4A29707D}" sibTransId="{CB1E6D67-BAA7-4048-A46E-22E3A0195E7F}"/>
    <dgm:cxn modelId="{D2EAD831-5B02-4EE6-972E-8C38BBBF3B21}" type="presOf" srcId="{E998D989-6DE6-4CBB-9E5F-5F39959B50DC}" destId="{F8F954AD-8B14-416D-A398-FB5CF2B78E1D}" srcOrd="0" destOrd="1" presId="urn:microsoft.com/office/officeart/2005/8/layout/list1"/>
    <dgm:cxn modelId="{7C6229F9-A5C8-449B-AF9E-4A7EF10A3F84}" type="presOf" srcId="{1263A37F-7764-48B9-B320-3E519E996498}" destId="{4BCD7033-BEC8-42EA-BDEE-1F8D957C561D}" srcOrd="0" destOrd="0" presId="urn:microsoft.com/office/officeart/2005/8/layout/list1"/>
    <dgm:cxn modelId="{B55D03F9-4C2D-445B-AAA9-E5E10B1FF35C}" type="presOf" srcId="{3B1B1A59-9B09-46D2-A42E-F9DBF513228C}" destId="{29500749-722F-4408-A2E3-72E19FDEEDB7}" srcOrd="0" destOrd="0" presId="urn:microsoft.com/office/officeart/2005/8/layout/list1"/>
    <dgm:cxn modelId="{B44865AF-BDDE-42F9-96E6-D5371BAC5203}" type="presOf" srcId="{A40BC6F4-75E7-4042-975E-A9ABEE8E0248}" destId="{A714BC2B-D38C-4C50-A98D-CBC79FCC57F9}" srcOrd="0" destOrd="0" presId="urn:microsoft.com/office/officeart/2005/8/layout/list1"/>
    <dgm:cxn modelId="{C1E656F7-BC3E-4497-A9DA-1AD83CDEFDA2}" srcId="{3B1B1A59-9B09-46D2-A42E-F9DBF513228C}" destId="{E23CAC56-E546-4548-9FB7-127117BB5400}" srcOrd="0" destOrd="0" parTransId="{F63E8142-77D4-4890-A3C0-2D33CAD786A8}" sibTransId="{A808D738-C094-4B64-A5AF-9DCA8BD7BBB0}"/>
    <dgm:cxn modelId="{FA96D1F5-2066-49F9-9620-24233BF02907}" type="presOf" srcId="{B761F099-D696-46B1-9CF0-6AF923418315}" destId="{9BC73DE7-B998-4571-998C-493005B11ABF}" srcOrd="1" destOrd="0" presId="urn:microsoft.com/office/officeart/2005/8/layout/list1"/>
    <dgm:cxn modelId="{2F3CBEF9-2C09-4938-9BAE-774C0EA666C4}" type="presOf" srcId="{B761F099-D696-46B1-9CF0-6AF923418315}" destId="{72ED7B69-1E19-4B20-A2B2-F50CA7CE7465}" srcOrd="0" destOrd="0" presId="urn:microsoft.com/office/officeart/2005/8/layout/list1"/>
    <dgm:cxn modelId="{2C935058-D930-4328-AC64-BBC4AF4DA78D}" srcId="{E23CAC56-E546-4548-9FB7-127117BB5400}" destId="{C95B4E19-269D-4637-B0AB-54FB708635B1}" srcOrd="1" destOrd="0" parTransId="{324B7E13-A693-495F-9E42-6C5A8317280C}" sibTransId="{C27969DC-76C4-4D1E-9FC7-A9C5FE587400}"/>
    <dgm:cxn modelId="{C6079C21-BE69-43AE-B920-3865563446EC}" type="presOf" srcId="{E23CAC56-E546-4548-9FB7-127117BB5400}" destId="{9E521CC5-1C1D-4003-B851-62BF081EB0C1}" srcOrd="1" destOrd="0" presId="urn:microsoft.com/office/officeart/2005/8/layout/list1"/>
    <dgm:cxn modelId="{C8DFF0CE-B12C-4E9B-9FFE-EA8F1F5C8006}" srcId="{3B1B1A59-9B09-46D2-A42E-F9DBF513228C}" destId="{DCEB27CD-BABC-4A5F-ACD0-59F88507684B}" srcOrd="3" destOrd="0" parTransId="{00981718-5611-4985-BAF6-9415B2A51E4D}" sibTransId="{5483D39C-0DB2-4CBF-9F06-11B653684D9B}"/>
    <dgm:cxn modelId="{D0910FE3-8393-4DDA-8C85-2DEA5E118511}" type="presOf" srcId="{7BD57705-1DF1-4BEC-B5BC-FE44A512A0DF}" destId="{B4ACCD29-7C21-42B3-8FCA-7809D2C25C67}" srcOrd="0" destOrd="0" presId="urn:microsoft.com/office/officeart/2005/8/layout/list1"/>
    <dgm:cxn modelId="{FF6CC11F-4F31-4841-B042-F68BE0C9AB7A}" type="presOf" srcId="{B53C9ECE-6F14-4264-B9C9-20E7BBC996A4}" destId="{3D740B71-4869-457D-8907-46261CE7B2F5}" srcOrd="0" destOrd="1" presId="urn:microsoft.com/office/officeart/2005/8/layout/list1"/>
    <dgm:cxn modelId="{75DAC3AF-9A19-4A7C-AA57-CFA765A434A5}" srcId="{DCEB27CD-BABC-4A5F-ACD0-59F88507684B}" destId="{1263A37F-7764-48B9-B320-3E519E996498}" srcOrd="0" destOrd="0" parTransId="{3ACEBB54-857C-490A-9A61-38C0DDC4E507}" sibTransId="{98E9E122-AA5C-447E-9E06-D44E5497C085}"/>
    <dgm:cxn modelId="{57A1EB2F-DE68-43C1-B469-025337434182}" type="presOf" srcId="{7BD57705-1DF1-4BEC-B5BC-FE44A512A0DF}" destId="{90854B16-CA9E-4501-9A73-8F9CC9A63E41}" srcOrd="1" destOrd="0" presId="urn:microsoft.com/office/officeart/2005/8/layout/list1"/>
    <dgm:cxn modelId="{CC21BF41-78C3-49B1-963A-37C3329DF58A}" srcId="{3B1B1A59-9B09-46D2-A42E-F9DBF513228C}" destId="{B761F099-D696-46B1-9CF0-6AF923418315}" srcOrd="2" destOrd="0" parTransId="{D369264B-38D5-4DDD-B7B9-F5D87173FEEB}" sibTransId="{45ADEC47-8FA0-4770-8B20-2A6CB67F7B01}"/>
    <dgm:cxn modelId="{923CFD57-B7B5-4B80-BF7B-E00B8232BAA8}" type="presOf" srcId="{E23CAC56-E546-4548-9FB7-127117BB5400}" destId="{C688AE1B-9BA9-46FD-9544-75025647A1D5}" srcOrd="0" destOrd="0" presId="urn:microsoft.com/office/officeart/2005/8/layout/list1"/>
    <dgm:cxn modelId="{DF92F5CC-6752-4E15-A943-68D66CA13062}" srcId="{7BD57705-1DF1-4BEC-B5BC-FE44A512A0DF}" destId="{B53C9ECE-6F14-4264-B9C9-20E7BBC996A4}" srcOrd="1" destOrd="0" parTransId="{8B67E860-79A8-49FA-8DDF-C0190F8C7949}" sibTransId="{BD916739-135C-4722-9E20-CF094F5B399F}"/>
    <dgm:cxn modelId="{228BDA82-D614-4ADA-9F0C-052F4310F443}" srcId="{DCEB27CD-BABC-4A5F-ACD0-59F88507684B}" destId="{0E2A0BBA-3F7E-414E-8A16-C55E099DB0F4}" srcOrd="1" destOrd="0" parTransId="{D4173B1D-7E09-4CCA-848C-7BF42CB0A2ED}" sibTransId="{05256FB0-2DCB-404A-95BC-D4FAD31637B9}"/>
    <dgm:cxn modelId="{74BCE389-A0EA-4DFC-BA83-AC25AED3CABF}" type="presOf" srcId="{BE7D3D99-B839-461E-839F-6194B4E4E020}" destId="{4BCD7033-BEC8-42EA-BDEE-1F8D957C561D}" srcOrd="0" destOrd="2" presId="urn:microsoft.com/office/officeart/2005/8/layout/list1"/>
    <dgm:cxn modelId="{CFB43262-D017-4351-BC41-6454EA8C8664}" type="presOf" srcId="{C95B4E19-269D-4637-B0AB-54FB708635B1}" destId="{A714BC2B-D38C-4C50-A98D-CBC79FCC57F9}" srcOrd="0" destOrd="1" presId="urn:microsoft.com/office/officeart/2005/8/layout/list1"/>
    <dgm:cxn modelId="{304F52E7-FB22-4AD5-8900-3746320BCFDC}" srcId="{B761F099-D696-46B1-9CF0-6AF923418315}" destId="{CC329335-1E77-45E5-9895-F2DB8FA1C1BD}" srcOrd="2" destOrd="0" parTransId="{0A30AD69-CE89-4A08-85EF-F3A457DA2189}" sibTransId="{AB515126-B09A-4855-817C-47767214BB41}"/>
    <dgm:cxn modelId="{7EE2EBBC-878D-48E2-9ACA-C2958BC4D1CB}" srcId="{7BD57705-1DF1-4BEC-B5BC-FE44A512A0DF}" destId="{6B540426-810D-465E-A09F-4DA4D1F8FF60}" srcOrd="0" destOrd="0" parTransId="{342D2D96-1BB1-4837-AE21-FD401569FCAB}" sibTransId="{A4EC01C7-1C41-4CE7-8519-AD708F2B2581}"/>
    <dgm:cxn modelId="{134C8881-439E-46AE-BAB5-5390DC1E44F0}" type="presOf" srcId="{DCEB27CD-BABC-4A5F-ACD0-59F88507684B}" destId="{C040614C-68B2-4DE9-AA87-81ACE9A824A1}" srcOrd="0" destOrd="0" presId="urn:microsoft.com/office/officeart/2005/8/layout/list1"/>
    <dgm:cxn modelId="{03E5C5DC-49E7-4AA6-9EEC-AA9472A6FF9F}" srcId="{3B1B1A59-9B09-46D2-A42E-F9DBF513228C}" destId="{7BD57705-1DF1-4BEC-B5BC-FE44A512A0DF}" srcOrd="1" destOrd="0" parTransId="{A883EB0B-2D41-4A79-A3C9-4FB5D172E2C7}" sibTransId="{8701A826-A843-4886-BD29-E0462A51930D}"/>
    <dgm:cxn modelId="{89117313-DA59-484C-921D-28F3F9BD6D2A}" srcId="{E23CAC56-E546-4548-9FB7-127117BB5400}" destId="{A40BC6F4-75E7-4042-975E-A9ABEE8E0248}" srcOrd="0" destOrd="0" parTransId="{8543F4F5-1932-4EF7-99EE-3EE7ED01CB76}" sibTransId="{1A6063FC-DF41-4862-B208-4F51EF965294}"/>
    <dgm:cxn modelId="{4C4A83D9-5D76-4504-A952-688C3C8351CB}" type="presOf" srcId="{CC329335-1E77-45E5-9895-F2DB8FA1C1BD}" destId="{F8F954AD-8B14-416D-A398-FB5CF2B78E1D}" srcOrd="0" destOrd="2" presId="urn:microsoft.com/office/officeart/2005/8/layout/list1"/>
    <dgm:cxn modelId="{B478FE57-BF9F-4F49-9EBC-8885DB0F3C4E}" type="presOf" srcId="{0E2A0BBA-3F7E-414E-8A16-C55E099DB0F4}" destId="{4BCD7033-BEC8-42EA-BDEE-1F8D957C561D}" srcOrd="0" destOrd="1" presId="urn:microsoft.com/office/officeart/2005/8/layout/list1"/>
    <dgm:cxn modelId="{31882A24-0F96-4E25-9C6C-1082D6CC5927}" type="presOf" srcId="{6B540426-810D-465E-A09F-4DA4D1F8FF60}" destId="{3D740B71-4869-457D-8907-46261CE7B2F5}" srcOrd="0" destOrd="0" presId="urn:microsoft.com/office/officeart/2005/8/layout/list1"/>
    <dgm:cxn modelId="{5F318FE9-3306-4D35-B430-4772CA0A77EA}" type="presOf" srcId="{DCEB27CD-BABC-4A5F-ACD0-59F88507684B}" destId="{E87AB825-2D55-471A-B03D-56DF2890DD24}" srcOrd="1" destOrd="0" presId="urn:microsoft.com/office/officeart/2005/8/layout/list1"/>
    <dgm:cxn modelId="{152C51A3-925E-42BF-8125-749BB7A2E754}" srcId="{B761F099-D696-46B1-9CF0-6AF923418315}" destId="{E998D989-6DE6-4CBB-9E5F-5F39959B50DC}" srcOrd="1" destOrd="0" parTransId="{AA086BE8-9B4F-46E1-A254-B0413E8822C2}" sibTransId="{97545D80-9E78-45D5-BB5E-17CD1976F647}"/>
    <dgm:cxn modelId="{2DD41C0E-148B-4886-B41C-1DCCA7C3895D}" type="presParOf" srcId="{29500749-722F-4408-A2E3-72E19FDEEDB7}" destId="{220A69DF-8F7A-42A2-AEB7-1B2FD0BB8EBD}" srcOrd="0" destOrd="0" presId="urn:microsoft.com/office/officeart/2005/8/layout/list1"/>
    <dgm:cxn modelId="{45E37C46-3E91-48A2-891E-F36BE1B09013}" type="presParOf" srcId="{220A69DF-8F7A-42A2-AEB7-1B2FD0BB8EBD}" destId="{C688AE1B-9BA9-46FD-9544-75025647A1D5}" srcOrd="0" destOrd="0" presId="urn:microsoft.com/office/officeart/2005/8/layout/list1"/>
    <dgm:cxn modelId="{608E39F9-9D5A-46C4-A025-C517576F084B}" type="presParOf" srcId="{220A69DF-8F7A-42A2-AEB7-1B2FD0BB8EBD}" destId="{9E521CC5-1C1D-4003-B851-62BF081EB0C1}" srcOrd="1" destOrd="0" presId="urn:microsoft.com/office/officeart/2005/8/layout/list1"/>
    <dgm:cxn modelId="{13780840-F26A-45E6-B9D6-6987BD02E572}" type="presParOf" srcId="{29500749-722F-4408-A2E3-72E19FDEEDB7}" destId="{2AE21112-4492-4964-A0CB-C2176C384337}" srcOrd="1" destOrd="0" presId="urn:microsoft.com/office/officeart/2005/8/layout/list1"/>
    <dgm:cxn modelId="{F18BE6EB-5483-42C3-A71C-981DF823B6ED}" type="presParOf" srcId="{29500749-722F-4408-A2E3-72E19FDEEDB7}" destId="{A714BC2B-D38C-4C50-A98D-CBC79FCC57F9}" srcOrd="2" destOrd="0" presId="urn:microsoft.com/office/officeart/2005/8/layout/list1"/>
    <dgm:cxn modelId="{175B037F-12D1-4432-AB98-382758004F70}" type="presParOf" srcId="{29500749-722F-4408-A2E3-72E19FDEEDB7}" destId="{E6D266FB-F3A9-48E1-8805-2D3C5D58BDE7}" srcOrd="3" destOrd="0" presId="urn:microsoft.com/office/officeart/2005/8/layout/list1"/>
    <dgm:cxn modelId="{08577124-4DB9-42C7-8A8F-20699B51AD6A}" type="presParOf" srcId="{29500749-722F-4408-A2E3-72E19FDEEDB7}" destId="{501DBFE4-2F07-41B4-813E-96D35085914B}" srcOrd="4" destOrd="0" presId="urn:microsoft.com/office/officeart/2005/8/layout/list1"/>
    <dgm:cxn modelId="{C65E12B1-76FA-41A8-94C8-6F3DBA8E5466}" type="presParOf" srcId="{501DBFE4-2F07-41B4-813E-96D35085914B}" destId="{B4ACCD29-7C21-42B3-8FCA-7809D2C25C67}" srcOrd="0" destOrd="0" presId="urn:microsoft.com/office/officeart/2005/8/layout/list1"/>
    <dgm:cxn modelId="{B12261BA-7957-48BC-9D60-CB173A10102A}" type="presParOf" srcId="{501DBFE4-2F07-41B4-813E-96D35085914B}" destId="{90854B16-CA9E-4501-9A73-8F9CC9A63E41}" srcOrd="1" destOrd="0" presId="urn:microsoft.com/office/officeart/2005/8/layout/list1"/>
    <dgm:cxn modelId="{C69DE620-032A-4166-872E-904FD826C388}" type="presParOf" srcId="{29500749-722F-4408-A2E3-72E19FDEEDB7}" destId="{B892EB3F-81E1-4FF3-96C6-C2FB5E02AE31}" srcOrd="5" destOrd="0" presId="urn:microsoft.com/office/officeart/2005/8/layout/list1"/>
    <dgm:cxn modelId="{FD3E800B-4579-4714-AE1A-A1D36596F94B}" type="presParOf" srcId="{29500749-722F-4408-A2E3-72E19FDEEDB7}" destId="{3D740B71-4869-457D-8907-46261CE7B2F5}" srcOrd="6" destOrd="0" presId="urn:microsoft.com/office/officeart/2005/8/layout/list1"/>
    <dgm:cxn modelId="{B672F246-F9B6-42AC-9B75-B9A1145C20CA}" type="presParOf" srcId="{29500749-722F-4408-A2E3-72E19FDEEDB7}" destId="{1BECB405-44BE-4FA8-95A6-C4DFD9B21A2E}" srcOrd="7" destOrd="0" presId="urn:microsoft.com/office/officeart/2005/8/layout/list1"/>
    <dgm:cxn modelId="{1170436E-29B5-4CDB-A5C1-748636D78117}" type="presParOf" srcId="{29500749-722F-4408-A2E3-72E19FDEEDB7}" destId="{742A0233-4762-47BC-9C88-E0D40517FC1B}" srcOrd="8" destOrd="0" presId="urn:microsoft.com/office/officeart/2005/8/layout/list1"/>
    <dgm:cxn modelId="{5BAA5AB7-D20D-4162-9AB8-E7C724E28F04}" type="presParOf" srcId="{742A0233-4762-47BC-9C88-E0D40517FC1B}" destId="{72ED7B69-1E19-4B20-A2B2-F50CA7CE7465}" srcOrd="0" destOrd="0" presId="urn:microsoft.com/office/officeart/2005/8/layout/list1"/>
    <dgm:cxn modelId="{E73AF4A3-2700-4250-8A1D-695AFDF5D55C}" type="presParOf" srcId="{742A0233-4762-47BC-9C88-E0D40517FC1B}" destId="{9BC73DE7-B998-4571-998C-493005B11ABF}" srcOrd="1" destOrd="0" presId="urn:microsoft.com/office/officeart/2005/8/layout/list1"/>
    <dgm:cxn modelId="{01539A66-0999-4B3E-A7BA-B8408E0B9A83}" type="presParOf" srcId="{29500749-722F-4408-A2E3-72E19FDEEDB7}" destId="{C792AFE2-EE10-453C-A57E-A165C34A7CEA}" srcOrd="9" destOrd="0" presId="urn:microsoft.com/office/officeart/2005/8/layout/list1"/>
    <dgm:cxn modelId="{D56BA4F0-4FD4-4D70-82B3-141111F82158}" type="presParOf" srcId="{29500749-722F-4408-A2E3-72E19FDEEDB7}" destId="{F8F954AD-8B14-416D-A398-FB5CF2B78E1D}" srcOrd="10" destOrd="0" presId="urn:microsoft.com/office/officeart/2005/8/layout/list1"/>
    <dgm:cxn modelId="{172A2570-FB7D-45C1-87A1-A4BB8BD51A88}" type="presParOf" srcId="{29500749-722F-4408-A2E3-72E19FDEEDB7}" destId="{C54165E2-DA0B-42E4-A949-5F10D2355F51}" srcOrd="11" destOrd="0" presId="urn:microsoft.com/office/officeart/2005/8/layout/list1"/>
    <dgm:cxn modelId="{ACA6B843-995E-4CAB-8BE5-D73BE151C136}" type="presParOf" srcId="{29500749-722F-4408-A2E3-72E19FDEEDB7}" destId="{2028CB75-9A07-406F-A900-DB37FD754CE5}" srcOrd="12" destOrd="0" presId="urn:microsoft.com/office/officeart/2005/8/layout/list1"/>
    <dgm:cxn modelId="{B654914B-6444-45A8-A3C4-F8EADCAE3EC7}" type="presParOf" srcId="{2028CB75-9A07-406F-A900-DB37FD754CE5}" destId="{C040614C-68B2-4DE9-AA87-81ACE9A824A1}" srcOrd="0" destOrd="0" presId="urn:microsoft.com/office/officeart/2005/8/layout/list1"/>
    <dgm:cxn modelId="{F7516153-A1A6-4415-816F-E97E3B49EA5D}" type="presParOf" srcId="{2028CB75-9A07-406F-A900-DB37FD754CE5}" destId="{E87AB825-2D55-471A-B03D-56DF2890DD24}" srcOrd="1" destOrd="0" presId="urn:microsoft.com/office/officeart/2005/8/layout/list1"/>
    <dgm:cxn modelId="{8918E580-1DCA-4FD1-A277-D1AE3AADE28E}" type="presParOf" srcId="{29500749-722F-4408-A2E3-72E19FDEEDB7}" destId="{92593F56-D2F7-441E-84B2-65A7346C2FA5}" srcOrd="13" destOrd="0" presId="urn:microsoft.com/office/officeart/2005/8/layout/list1"/>
    <dgm:cxn modelId="{3715E749-2747-4B79-8A55-B09467D76C17}" type="presParOf" srcId="{29500749-722F-4408-A2E3-72E19FDEEDB7}" destId="{4BCD7033-BEC8-42EA-BDEE-1F8D957C561D}"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FB5D38-D0EF-4E6A-ACAC-BE970CA84A6C}">
      <dsp:nvSpPr>
        <dsp:cNvPr id="0" name=""/>
        <dsp:cNvSpPr/>
      </dsp:nvSpPr>
      <dsp:spPr>
        <a:xfrm>
          <a:off x="9783674" y="3360085"/>
          <a:ext cx="91440" cy="217730"/>
        </a:xfrm>
        <a:custGeom>
          <a:avLst/>
          <a:gdLst/>
          <a:ahLst/>
          <a:cxnLst/>
          <a:rect l="0" t="0" r="0" b="0"/>
          <a:pathLst>
            <a:path>
              <a:moveTo>
                <a:pt x="45720" y="0"/>
              </a:moveTo>
              <a:lnTo>
                <a:pt x="45720"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20006D-677F-4163-A97C-29E262B1947D}">
      <dsp:nvSpPr>
        <dsp:cNvPr id="0" name=""/>
        <dsp:cNvSpPr/>
      </dsp:nvSpPr>
      <dsp:spPr>
        <a:xfrm>
          <a:off x="9129583" y="2666966"/>
          <a:ext cx="699810" cy="217730"/>
        </a:xfrm>
        <a:custGeom>
          <a:avLst/>
          <a:gdLst/>
          <a:ahLst/>
          <a:cxnLst/>
          <a:rect l="0" t="0" r="0" b="0"/>
          <a:pathLst>
            <a:path>
              <a:moveTo>
                <a:pt x="0" y="0"/>
              </a:moveTo>
              <a:lnTo>
                <a:pt x="0" y="148377"/>
              </a:lnTo>
              <a:lnTo>
                <a:pt x="699810" y="148377"/>
              </a:lnTo>
              <a:lnTo>
                <a:pt x="699810"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F53A43-C25C-483A-A2A5-C8450F3A474B}">
      <dsp:nvSpPr>
        <dsp:cNvPr id="0" name=""/>
        <dsp:cNvSpPr/>
      </dsp:nvSpPr>
      <dsp:spPr>
        <a:xfrm>
          <a:off x="8429772" y="3360085"/>
          <a:ext cx="457504" cy="217730"/>
        </a:xfrm>
        <a:custGeom>
          <a:avLst/>
          <a:gdLst/>
          <a:ahLst/>
          <a:cxnLst/>
          <a:rect l="0" t="0" r="0" b="0"/>
          <a:pathLst>
            <a:path>
              <a:moveTo>
                <a:pt x="0" y="0"/>
              </a:moveTo>
              <a:lnTo>
                <a:pt x="0" y="148377"/>
              </a:lnTo>
              <a:lnTo>
                <a:pt x="457504" y="148377"/>
              </a:lnTo>
              <a:lnTo>
                <a:pt x="457504"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70EB65-FC1F-48F3-818A-AD023C15BEC9}">
      <dsp:nvSpPr>
        <dsp:cNvPr id="0" name=""/>
        <dsp:cNvSpPr/>
      </dsp:nvSpPr>
      <dsp:spPr>
        <a:xfrm>
          <a:off x="7945159" y="3360085"/>
          <a:ext cx="484612" cy="217730"/>
        </a:xfrm>
        <a:custGeom>
          <a:avLst/>
          <a:gdLst/>
          <a:ahLst/>
          <a:cxnLst/>
          <a:rect l="0" t="0" r="0" b="0"/>
          <a:pathLst>
            <a:path>
              <a:moveTo>
                <a:pt x="484612" y="0"/>
              </a:moveTo>
              <a:lnTo>
                <a:pt x="484612" y="148377"/>
              </a:lnTo>
              <a:lnTo>
                <a:pt x="0" y="148377"/>
              </a:lnTo>
              <a:lnTo>
                <a:pt x="0"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351154-5EC7-41D6-847E-582422CD9A22}">
      <dsp:nvSpPr>
        <dsp:cNvPr id="0" name=""/>
        <dsp:cNvSpPr/>
      </dsp:nvSpPr>
      <dsp:spPr>
        <a:xfrm>
          <a:off x="8429772" y="2666966"/>
          <a:ext cx="699810" cy="217730"/>
        </a:xfrm>
        <a:custGeom>
          <a:avLst/>
          <a:gdLst/>
          <a:ahLst/>
          <a:cxnLst/>
          <a:rect l="0" t="0" r="0" b="0"/>
          <a:pathLst>
            <a:path>
              <a:moveTo>
                <a:pt x="699810" y="0"/>
              </a:moveTo>
              <a:lnTo>
                <a:pt x="699810" y="148377"/>
              </a:lnTo>
              <a:lnTo>
                <a:pt x="0" y="148377"/>
              </a:lnTo>
              <a:lnTo>
                <a:pt x="0"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E161020-5704-433C-9740-0549560DE464}">
      <dsp:nvSpPr>
        <dsp:cNvPr id="0" name=""/>
        <dsp:cNvSpPr/>
      </dsp:nvSpPr>
      <dsp:spPr>
        <a:xfrm>
          <a:off x="5047377" y="1973847"/>
          <a:ext cx="4082205" cy="217730"/>
        </a:xfrm>
        <a:custGeom>
          <a:avLst/>
          <a:gdLst/>
          <a:ahLst/>
          <a:cxnLst/>
          <a:rect l="0" t="0" r="0" b="0"/>
          <a:pathLst>
            <a:path>
              <a:moveTo>
                <a:pt x="0" y="0"/>
              </a:moveTo>
              <a:lnTo>
                <a:pt x="0" y="148377"/>
              </a:lnTo>
              <a:lnTo>
                <a:pt x="4082205" y="148377"/>
              </a:lnTo>
              <a:lnTo>
                <a:pt x="4082205" y="21773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438C18-D5B2-4E3F-9990-5470CB0A1E4B}">
      <dsp:nvSpPr>
        <dsp:cNvPr id="0" name=""/>
        <dsp:cNvSpPr/>
      </dsp:nvSpPr>
      <dsp:spPr>
        <a:xfrm>
          <a:off x="7029719" y="2666966"/>
          <a:ext cx="485043" cy="217730"/>
        </a:xfrm>
        <a:custGeom>
          <a:avLst/>
          <a:gdLst/>
          <a:ahLst/>
          <a:cxnLst/>
          <a:rect l="0" t="0" r="0" b="0"/>
          <a:pathLst>
            <a:path>
              <a:moveTo>
                <a:pt x="0" y="0"/>
              </a:moveTo>
              <a:lnTo>
                <a:pt x="0" y="148377"/>
              </a:lnTo>
              <a:lnTo>
                <a:pt x="485043" y="148377"/>
              </a:lnTo>
              <a:lnTo>
                <a:pt x="485043"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A920DA-AD73-429D-881C-A5A5790911E2}">
      <dsp:nvSpPr>
        <dsp:cNvPr id="0" name=""/>
        <dsp:cNvSpPr/>
      </dsp:nvSpPr>
      <dsp:spPr>
        <a:xfrm>
          <a:off x="6572215" y="2666966"/>
          <a:ext cx="457504" cy="217730"/>
        </a:xfrm>
        <a:custGeom>
          <a:avLst/>
          <a:gdLst/>
          <a:ahLst/>
          <a:cxnLst/>
          <a:rect l="0" t="0" r="0" b="0"/>
          <a:pathLst>
            <a:path>
              <a:moveTo>
                <a:pt x="457504" y="0"/>
              </a:moveTo>
              <a:lnTo>
                <a:pt x="457504" y="148377"/>
              </a:lnTo>
              <a:lnTo>
                <a:pt x="0" y="148377"/>
              </a:lnTo>
              <a:lnTo>
                <a:pt x="0"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FD0D1C9-E74A-4159-A4D1-D0FE1022AB25}">
      <dsp:nvSpPr>
        <dsp:cNvPr id="0" name=""/>
        <dsp:cNvSpPr/>
      </dsp:nvSpPr>
      <dsp:spPr>
        <a:xfrm>
          <a:off x="5047377" y="1973847"/>
          <a:ext cx="1982342" cy="217730"/>
        </a:xfrm>
        <a:custGeom>
          <a:avLst/>
          <a:gdLst/>
          <a:ahLst/>
          <a:cxnLst/>
          <a:rect l="0" t="0" r="0" b="0"/>
          <a:pathLst>
            <a:path>
              <a:moveTo>
                <a:pt x="0" y="0"/>
              </a:moveTo>
              <a:lnTo>
                <a:pt x="0" y="148377"/>
              </a:lnTo>
              <a:lnTo>
                <a:pt x="1982342" y="148377"/>
              </a:lnTo>
              <a:lnTo>
                <a:pt x="1982342" y="21773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68F34C-88C7-41E1-9764-FA34AC38A216}">
      <dsp:nvSpPr>
        <dsp:cNvPr id="0" name=""/>
        <dsp:cNvSpPr/>
      </dsp:nvSpPr>
      <dsp:spPr>
        <a:xfrm>
          <a:off x="5592924" y="3360085"/>
          <a:ext cx="457504" cy="217730"/>
        </a:xfrm>
        <a:custGeom>
          <a:avLst/>
          <a:gdLst/>
          <a:ahLst/>
          <a:cxnLst/>
          <a:rect l="0" t="0" r="0" b="0"/>
          <a:pathLst>
            <a:path>
              <a:moveTo>
                <a:pt x="0" y="0"/>
              </a:moveTo>
              <a:lnTo>
                <a:pt x="0" y="148377"/>
              </a:lnTo>
              <a:lnTo>
                <a:pt x="457504" y="148377"/>
              </a:lnTo>
              <a:lnTo>
                <a:pt x="457504"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C180FF-EF90-4818-8D17-B778BF9FC04B}">
      <dsp:nvSpPr>
        <dsp:cNvPr id="0" name=""/>
        <dsp:cNvSpPr/>
      </dsp:nvSpPr>
      <dsp:spPr>
        <a:xfrm>
          <a:off x="4837571" y="3360085"/>
          <a:ext cx="755352" cy="217730"/>
        </a:xfrm>
        <a:custGeom>
          <a:avLst/>
          <a:gdLst/>
          <a:ahLst/>
          <a:cxnLst/>
          <a:rect l="0" t="0" r="0" b="0"/>
          <a:pathLst>
            <a:path>
              <a:moveTo>
                <a:pt x="755352" y="0"/>
              </a:moveTo>
              <a:lnTo>
                <a:pt x="755352" y="148377"/>
              </a:lnTo>
              <a:lnTo>
                <a:pt x="0" y="148377"/>
              </a:lnTo>
              <a:lnTo>
                <a:pt x="0"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48BDF7-003A-4ABB-865B-EA780F187E95}">
      <dsp:nvSpPr>
        <dsp:cNvPr id="0" name=""/>
        <dsp:cNvSpPr/>
      </dsp:nvSpPr>
      <dsp:spPr>
        <a:xfrm>
          <a:off x="4965193" y="2666966"/>
          <a:ext cx="627731" cy="217730"/>
        </a:xfrm>
        <a:custGeom>
          <a:avLst/>
          <a:gdLst/>
          <a:ahLst/>
          <a:cxnLst/>
          <a:rect l="0" t="0" r="0" b="0"/>
          <a:pathLst>
            <a:path>
              <a:moveTo>
                <a:pt x="0" y="0"/>
              </a:moveTo>
              <a:lnTo>
                <a:pt x="0" y="148377"/>
              </a:lnTo>
              <a:lnTo>
                <a:pt x="627731" y="148377"/>
              </a:lnTo>
              <a:lnTo>
                <a:pt x="627731"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7A73DB-F4E0-4665-8218-17D60C55C09B}">
      <dsp:nvSpPr>
        <dsp:cNvPr id="0" name=""/>
        <dsp:cNvSpPr/>
      </dsp:nvSpPr>
      <dsp:spPr>
        <a:xfrm>
          <a:off x="4470945" y="2666966"/>
          <a:ext cx="494247" cy="217730"/>
        </a:xfrm>
        <a:custGeom>
          <a:avLst/>
          <a:gdLst/>
          <a:ahLst/>
          <a:cxnLst/>
          <a:rect l="0" t="0" r="0" b="0"/>
          <a:pathLst>
            <a:path>
              <a:moveTo>
                <a:pt x="494247" y="0"/>
              </a:moveTo>
              <a:lnTo>
                <a:pt x="494247" y="148377"/>
              </a:lnTo>
              <a:lnTo>
                <a:pt x="0" y="148377"/>
              </a:lnTo>
              <a:lnTo>
                <a:pt x="0"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5C7F89-7EFC-4578-A9C7-A5E7B8C8BC84}">
      <dsp:nvSpPr>
        <dsp:cNvPr id="0" name=""/>
        <dsp:cNvSpPr/>
      </dsp:nvSpPr>
      <dsp:spPr>
        <a:xfrm>
          <a:off x="4919473" y="1973847"/>
          <a:ext cx="91440" cy="217730"/>
        </a:xfrm>
        <a:custGeom>
          <a:avLst/>
          <a:gdLst/>
          <a:ahLst/>
          <a:cxnLst/>
          <a:rect l="0" t="0" r="0" b="0"/>
          <a:pathLst>
            <a:path>
              <a:moveTo>
                <a:pt x="127904" y="0"/>
              </a:moveTo>
              <a:lnTo>
                <a:pt x="127904" y="148377"/>
              </a:lnTo>
              <a:lnTo>
                <a:pt x="45720" y="148377"/>
              </a:lnTo>
              <a:lnTo>
                <a:pt x="45720" y="21773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5528A9A-9419-44AA-9339-D5AF7A3E59DB}">
      <dsp:nvSpPr>
        <dsp:cNvPr id="0" name=""/>
        <dsp:cNvSpPr/>
      </dsp:nvSpPr>
      <dsp:spPr>
        <a:xfrm>
          <a:off x="2954269" y="3360085"/>
          <a:ext cx="968293" cy="217730"/>
        </a:xfrm>
        <a:custGeom>
          <a:avLst/>
          <a:gdLst/>
          <a:ahLst/>
          <a:cxnLst/>
          <a:rect l="0" t="0" r="0" b="0"/>
          <a:pathLst>
            <a:path>
              <a:moveTo>
                <a:pt x="0" y="0"/>
              </a:moveTo>
              <a:lnTo>
                <a:pt x="0" y="148377"/>
              </a:lnTo>
              <a:lnTo>
                <a:pt x="968293" y="148377"/>
              </a:lnTo>
              <a:lnTo>
                <a:pt x="968293"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17FE804-35F7-4F26-8953-92BC7B0D9314}">
      <dsp:nvSpPr>
        <dsp:cNvPr id="0" name=""/>
        <dsp:cNvSpPr/>
      </dsp:nvSpPr>
      <dsp:spPr>
        <a:xfrm>
          <a:off x="2908549" y="3360085"/>
          <a:ext cx="91440" cy="217730"/>
        </a:xfrm>
        <a:custGeom>
          <a:avLst/>
          <a:gdLst/>
          <a:ahLst/>
          <a:cxnLst/>
          <a:rect l="0" t="0" r="0" b="0"/>
          <a:pathLst>
            <a:path>
              <a:moveTo>
                <a:pt x="45720" y="0"/>
              </a:moveTo>
              <a:lnTo>
                <a:pt x="45720" y="148377"/>
              </a:lnTo>
              <a:lnTo>
                <a:pt x="99004" y="148377"/>
              </a:lnTo>
              <a:lnTo>
                <a:pt x="99004"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EAE602-5A42-4D9B-A664-9AB9BCFE3815}">
      <dsp:nvSpPr>
        <dsp:cNvPr id="0" name=""/>
        <dsp:cNvSpPr/>
      </dsp:nvSpPr>
      <dsp:spPr>
        <a:xfrm>
          <a:off x="2039260" y="3360085"/>
          <a:ext cx="915008" cy="217730"/>
        </a:xfrm>
        <a:custGeom>
          <a:avLst/>
          <a:gdLst/>
          <a:ahLst/>
          <a:cxnLst/>
          <a:rect l="0" t="0" r="0" b="0"/>
          <a:pathLst>
            <a:path>
              <a:moveTo>
                <a:pt x="915008" y="0"/>
              </a:moveTo>
              <a:lnTo>
                <a:pt x="915008" y="148377"/>
              </a:lnTo>
              <a:lnTo>
                <a:pt x="0" y="148377"/>
              </a:lnTo>
              <a:lnTo>
                <a:pt x="0" y="21773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240D4F-4EA4-4044-A6EE-79341E98EB2D}">
      <dsp:nvSpPr>
        <dsp:cNvPr id="0" name=""/>
        <dsp:cNvSpPr/>
      </dsp:nvSpPr>
      <dsp:spPr>
        <a:xfrm>
          <a:off x="2908549" y="2666966"/>
          <a:ext cx="91440" cy="217730"/>
        </a:xfrm>
        <a:custGeom>
          <a:avLst/>
          <a:gdLst/>
          <a:ahLst/>
          <a:cxnLst/>
          <a:rect l="0" t="0" r="0" b="0"/>
          <a:pathLst>
            <a:path>
              <a:moveTo>
                <a:pt x="45720" y="0"/>
              </a:moveTo>
              <a:lnTo>
                <a:pt x="45720"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24352A-14D7-4A32-83BA-BE7859B9F474}">
      <dsp:nvSpPr>
        <dsp:cNvPr id="0" name=""/>
        <dsp:cNvSpPr/>
      </dsp:nvSpPr>
      <dsp:spPr>
        <a:xfrm>
          <a:off x="2954269" y="1973847"/>
          <a:ext cx="2093108" cy="217730"/>
        </a:xfrm>
        <a:custGeom>
          <a:avLst/>
          <a:gdLst/>
          <a:ahLst/>
          <a:cxnLst/>
          <a:rect l="0" t="0" r="0" b="0"/>
          <a:pathLst>
            <a:path>
              <a:moveTo>
                <a:pt x="2093108" y="0"/>
              </a:moveTo>
              <a:lnTo>
                <a:pt x="2093108" y="148377"/>
              </a:lnTo>
              <a:lnTo>
                <a:pt x="0" y="148377"/>
              </a:lnTo>
              <a:lnTo>
                <a:pt x="0" y="21773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D0CF2D-E8D6-49A6-8118-ED74B3E4236B}">
      <dsp:nvSpPr>
        <dsp:cNvPr id="0" name=""/>
        <dsp:cNvSpPr/>
      </dsp:nvSpPr>
      <dsp:spPr>
        <a:xfrm>
          <a:off x="1210110" y="2666966"/>
          <a:ext cx="582775" cy="217730"/>
        </a:xfrm>
        <a:custGeom>
          <a:avLst/>
          <a:gdLst/>
          <a:ahLst/>
          <a:cxnLst/>
          <a:rect l="0" t="0" r="0" b="0"/>
          <a:pathLst>
            <a:path>
              <a:moveTo>
                <a:pt x="0" y="0"/>
              </a:moveTo>
              <a:lnTo>
                <a:pt x="0" y="148377"/>
              </a:lnTo>
              <a:lnTo>
                <a:pt x="582775" y="148377"/>
              </a:lnTo>
              <a:lnTo>
                <a:pt x="582775"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C25824-24CD-465B-90E8-B13F3511FFDF}">
      <dsp:nvSpPr>
        <dsp:cNvPr id="0" name=""/>
        <dsp:cNvSpPr/>
      </dsp:nvSpPr>
      <dsp:spPr>
        <a:xfrm>
          <a:off x="506230" y="2666966"/>
          <a:ext cx="703879" cy="217730"/>
        </a:xfrm>
        <a:custGeom>
          <a:avLst/>
          <a:gdLst/>
          <a:ahLst/>
          <a:cxnLst/>
          <a:rect l="0" t="0" r="0" b="0"/>
          <a:pathLst>
            <a:path>
              <a:moveTo>
                <a:pt x="703879" y="0"/>
              </a:moveTo>
              <a:lnTo>
                <a:pt x="703879" y="148377"/>
              </a:lnTo>
              <a:lnTo>
                <a:pt x="0" y="148377"/>
              </a:lnTo>
              <a:lnTo>
                <a:pt x="0" y="21773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D8EC400-27A8-4669-93A1-07AF3F1863EB}">
      <dsp:nvSpPr>
        <dsp:cNvPr id="0" name=""/>
        <dsp:cNvSpPr/>
      </dsp:nvSpPr>
      <dsp:spPr>
        <a:xfrm>
          <a:off x="1210110" y="1973847"/>
          <a:ext cx="3837267" cy="217730"/>
        </a:xfrm>
        <a:custGeom>
          <a:avLst/>
          <a:gdLst/>
          <a:ahLst/>
          <a:cxnLst/>
          <a:rect l="0" t="0" r="0" b="0"/>
          <a:pathLst>
            <a:path>
              <a:moveTo>
                <a:pt x="3837267" y="0"/>
              </a:moveTo>
              <a:lnTo>
                <a:pt x="3837267" y="148377"/>
              </a:lnTo>
              <a:lnTo>
                <a:pt x="0" y="148377"/>
              </a:lnTo>
              <a:lnTo>
                <a:pt x="0" y="21773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88C7AE-798A-42E9-964F-5AF828BC07BD}">
      <dsp:nvSpPr>
        <dsp:cNvPr id="0" name=""/>
        <dsp:cNvSpPr/>
      </dsp:nvSpPr>
      <dsp:spPr>
        <a:xfrm>
          <a:off x="4460010" y="1580962"/>
          <a:ext cx="1174734" cy="3928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1E03136-4A7F-4850-85E1-B36AD50C0DDA}">
      <dsp:nvSpPr>
        <dsp:cNvPr id="0" name=""/>
        <dsp:cNvSpPr/>
      </dsp:nvSpPr>
      <dsp:spPr>
        <a:xfrm>
          <a:off x="4543193" y="1659985"/>
          <a:ext cx="1174734" cy="3928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b="1" i="1" kern="1200" dirty="0">
              <a:latin typeface="+mn-lt"/>
            </a:rPr>
            <a:t>ELM Section 63 Intervention</a:t>
          </a:r>
        </a:p>
      </dsp:txBody>
      <dsp:txXfrm>
        <a:off x="4543193" y="1659985"/>
        <a:ext cx="1174734" cy="392885"/>
      </dsp:txXfrm>
    </dsp:sp>
    <dsp:sp modelId="{763FE9B5-8217-47F2-BD37-24EC46622507}">
      <dsp:nvSpPr>
        <dsp:cNvPr id="0" name=""/>
        <dsp:cNvSpPr/>
      </dsp:nvSpPr>
      <dsp:spPr>
        <a:xfrm>
          <a:off x="590850" y="2191577"/>
          <a:ext cx="1238518" cy="47538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E56DCB-9170-4502-9F4B-18A33D7A8F6E}">
      <dsp:nvSpPr>
        <dsp:cNvPr id="0" name=""/>
        <dsp:cNvSpPr/>
      </dsp:nvSpPr>
      <dsp:spPr>
        <a:xfrm>
          <a:off x="674033" y="2270601"/>
          <a:ext cx="1238518" cy="47538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latin typeface="+mn-lt"/>
            </a:rPr>
            <a:t>Stream 1</a:t>
          </a:r>
        </a:p>
        <a:p>
          <a:pPr lvl="0" algn="ctr" defTabSz="488950">
            <a:lnSpc>
              <a:spcPct val="90000"/>
            </a:lnSpc>
            <a:spcBef>
              <a:spcPct val="0"/>
            </a:spcBef>
            <a:spcAft>
              <a:spcPct val="35000"/>
            </a:spcAft>
          </a:pPr>
          <a:r>
            <a:rPr lang="en-ZA" sz="1100" kern="1200" dirty="0">
              <a:latin typeface="+mn-lt"/>
            </a:rPr>
            <a:t>Refurbishment/ Repairs &amp; Upgrades</a:t>
          </a:r>
        </a:p>
      </dsp:txBody>
      <dsp:txXfrm>
        <a:off x="674033" y="2270601"/>
        <a:ext cx="1238518" cy="475388"/>
      </dsp:txXfrm>
    </dsp:sp>
    <dsp:sp modelId="{6DA6161B-EF46-4521-918E-010A37375781}">
      <dsp:nvSpPr>
        <dsp:cNvPr id="0" name=""/>
        <dsp:cNvSpPr/>
      </dsp:nvSpPr>
      <dsp:spPr>
        <a:xfrm>
          <a:off x="6638" y="2884697"/>
          <a:ext cx="999184"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56829DC-AAE0-40E5-82D9-FB32879F97D9}">
      <dsp:nvSpPr>
        <dsp:cNvPr id="0" name=""/>
        <dsp:cNvSpPr/>
      </dsp:nvSpPr>
      <dsp:spPr>
        <a:xfrm>
          <a:off x="89820" y="2963720"/>
          <a:ext cx="999184"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latin typeface="+mn-lt"/>
            </a:rPr>
            <a:t>Repair/Refurbish PS &amp; Plants (VRSI)</a:t>
          </a:r>
        </a:p>
      </dsp:txBody>
      <dsp:txXfrm>
        <a:off x="89820" y="2963720"/>
        <a:ext cx="999184" cy="475388"/>
      </dsp:txXfrm>
    </dsp:sp>
    <dsp:sp modelId="{347D49D2-B0E1-4765-B9D2-27E5B8E97F51}">
      <dsp:nvSpPr>
        <dsp:cNvPr id="0" name=""/>
        <dsp:cNvSpPr/>
      </dsp:nvSpPr>
      <dsp:spPr>
        <a:xfrm>
          <a:off x="1172188" y="2884697"/>
          <a:ext cx="1241393"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99089F-2243-4EF1-A855-B755C096D0E2}">
      <dsp:nvSpPr>
        <dsp:cNvPr id="0" name=""/>
        <dsp:cNvSpPr/>
      </dsp:nvSpPr>
      <dsp:spPr>
        <a:xfrm>
          <a:off x="1255371" y="2963720"/>
          <a:ext cx="1241393"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ZA" sz="700" kern="1200" dirty="0"/>
            <a:t>SBK Module 7; MYTN 15 Ml/d (80% Complete); LWK 15 Ml/d; RTS 50 Ml/d - 35 under Constr. (SRSS); Rothdene Rising Main (WK)</a:t>
          </a:r>
        </a:p>
      </dsp:txBody>
      <dsp:txXfrm>
        <a:off x="1255371" y="2963720"/>
        <a:ext cx="1241393" cy="475388"/>
      </dsp:txXfrm>
    </dsp:sp>
    <dsp:sp modelId="{C84FBF63-9A26-49C0-A5B5-D3D435A4C373}">
      <dsp:nvSpPr>
        <dsp:cNvPr id="0" name=""/>
        <dsp:cNvSpPr/>
      </dsp:nvSpPr>
      <dsp:spPr>
        <a:xfrm>
          <a:off x="2579947" y="2191577"/>
          <a:ext cx="748643" cy="47538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85B2346-80B4-48E8-96B0-9508353D3257}">
      <dsp:nvSpPr>
        <dsp:cNvPr id="0" name=""/>
        <dsp:cNvSpPr/>
      </dsp:nvSpPr>
      <dsp:spPr>
        <a:xfrm>
          <a:off x="2663129" y="2270601"/>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latin typeface="+mn-lt"/>
            </a:rPr>
            <a:t>Stream 2</a:t>
          </a:r>
        </a:p>
        <a:p>
          <a:pPr lvl="0" algn="ctr" defTabSz="488950">
            <a:lnSpc>
              <a:spcPct val="90000"/>
            </a:lnSpc>
            <a:spcBef>
              <a:spcPct val="0"/>
            </a:spcBef>
            <a:spcAft>
              <a:spcPct val="35000"/>
            </a:spcAft>
          </a:pPr>
          <a:r>
            <a:rPr lang="en-ZA" sz="1100" kern="1200" dirty="0">
              <a:latin typeface="+mn-lt"/>
            </a:rPr>
            <a:t>O &amp; M; </a:t>
          </a:r>
        </a:p>
      </dsp:txBody>
      <dsp:txXfrm>
        <a:off x="2663129" y="2270601"/>
        <a:ext cx="748643" cy="475388"/>
      </dsp:txXfrm>
    </dsp:sp>
    <dsp:sp modelId="{928637E2-094C-4C9C-8001-C482C084A376}">
      <dsp:nvSpPr>
        <dsp:cNvPr id="0" name=""/>
        <dsp:cNvSpPr/>
      </dsp:nvSpPr>
      <dsp:spPr>
        <a:xfrm>
          <a:off x="2579947" y="2884697"/>
          <a:ext cx="748643"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8A2E54-E847-4E79-9E74-0D1BF2DE75AE}">
      <dsp:nvSpPr>
        <dsp:cNvPr id="0" name=""/>
        <dsp:cNvSpPr/>
      </dsp:nvSpPr>
      <dsp:spPr>
        <a:xfrm>
          <a:off x="2663129" y="2963720"/>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t>Capacitate Metsi</a:t>
          </a:r>
        </a:p>
      </dsp:txBody>
      <dsp:txXfrm>
        <a:off x="2663129" y="2963720"/>
        <a:ext cx="748643" cy="475388"/>
      </dsp:txXfrm>
    </dsp:sp>
    <dsp:sp modelId="{8E3709AA-1763-4FFE-A7E7-52F3363AE209}">
      <dsp:nvSpPr>
        <dsp:cNvPr id="0" name=""/>
        <dsp:cNvSpPr/>
      </dsp:nvSpPr>
      <dsp:spPr>
        <a:xfrm>
          <a:off x="1611653" y="3577816"/>
          <a:ext cx="855213"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724C0-962E-4B79-9700-2AB45D7F4229}">
      <dsp:nvSpPr>
        <dsp:cNvPr id="0" name=""/>
        <dsp:cNvSpPr/>
      </dsp:nvSpPr>
      <dsp:spPr>
        <a:xfrm>
          <a:off x="1694836" y="3656839"/>
          <a:ext cx="855213"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err="1"/>
            <a:t>Corporatise</a:t>
          </a:r>
          <a:r>
            <a:rPr lang="en-ZA" sz="1100" kern="1200" dirty="0"/>
            <a:t> (Metsi-a-Lekoa)</a:t>
          </a:r>
        </a:p>
      </dsp:txBody>
      <dsp:txXfrm>
        <a:off x="1694836" y="3656839"/>
        <a:ext cx="855213" cy="475388"/>
      </dsp:txXfrm>
    </dsp:sp>
    <dsp:sp modelId="{F84847DA-72D2-425F-BEB6-F736651A8258}">
      <dsp:nvSpPr>
        <dsp:cNvPr id="0" name=""/>
        <dsp:cNvSpPr/>
      </dsp:nvSpPr>
      <dsp:spPr>
        <a:xfrm>
          <a:off x="2633231" y="3577816"/>
          <a:ext cx="748643"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8EE70C-A210-4A9C-BF5F-B7379FD0159F}">
      <dsp:nvSpPr>
        <dsp:cNvPr id="0" name=""/>
        <dsp:cNvSpPr/>
      </dsp:nvSpPr>
      <dsp:spPr>
        <a:xfrm>
          <a:off x="2716414" y="3656839"/>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t>Resource Metsi</a:t>
          </a:r>
        </a:p>
      </dsp:txBody>
      <dsp:txXfrm>
        <a:off x="2716414" y="3656839"/>
        <a:ext cx="748643" cy="475388"/>
      </dsp:txXfrm>
    </dsp:sp>
    <dsp:sp modelId="{224ED084-BCD9-4128-9B53-76F4A5B6C17E}">
      <dsp:nvSpPr>
        <dsp:cNvPr id="0" name=""/>
        <dsp:cNvSpPr/>
      </dsp:nvSpPr>
      <dsp:spPr>
        <a:xfrm>
          <a:off x="3548240" y="3577816"/>
          <a:ext cx="748643"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B89958-9872-4C53-BFC4-FDFEC61006F2}">
      <dsp:nvSpPr>
        <dsp:cNvPr id="0" name=""/>
        <dsp:cNvSpPr/>
      </dsp:nvSpPr>
      <dsp:spPr>
        <a:xfrm>
          <a:off x="3631423" y="3656839"/>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t>Unblocking/</a:t>
          </a:r>
        </a:p>
        <a:p>
          <a:pPr lvl="0" algn="ctr" defTabSz="444500">
            <a:lnSpc>
              <a:spcPct val="90000"/>
            </a:lnSpc>
            <a:spcBef>
              <a:spcPct val="0"/>
            </a:spcBef>
            <a:spcAft>
              <a:spcPct val="35000"/>
            </a:spcAft>
          </a:pPr>
          <a:r>
            <a:rPr lang="en-ZA" sz="1000" kern="1200" dirty="0"/>
            <a:t>Biosolids</a:t>
          </a:r>
        </a:p>
        <a:p>
          <a:pPr lvl="0" algn="ctr" defTabSz="444500">
            <a:lnSpc>
              <a:spcPct val="90000"/>
            </a:lnSpc>
            <a:spcBef>
              <a:spcPct val="0"/>
            </a:spcBef>
            <a:spcAft>
              <a:spcPct val="35000"/>
            </a:spcAft>
          </a:pPr>
          <a:r>
            <a:rPr lang="en-ZA" sz="1000" kern="1200" dirty="0"/>
            <a:t>(DWS)</a:t>
          </a:r>
        </a:p>
      </dsp:txBody>
      <dsp:txXfrm>
        <a:off x="3631423" y="3656839"/>
        <a:ext cx="748643" cy="475388"/>
      </dsp:txXfrm>
    </dsp:sp>
    <dsp:sp modelId="{A4189712-4C1C-413F-B4F4-65650B90BE84}">
      <dsp:nvSpPr>
        <dsp:cNvPr id="0" name=""/>
        <dsp:cNvSpPr/>
      </dsp:nvSpPr>
      <dsp:spPr>
        <a:xfrm>
          <a:off x="4474251" y="2191577"/>
          <a:ext cx="981883" cy="47538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6EA039-5AF7-459C-AC67-01617FC6C991}">
      <dsp:nvSpPr>
        <dsp:cNvPr id="0" name=""/>
        <dsp:cNvSpPr/>
      </dsp:nvSpPr>
      <dsp:spPr>
        <a:xfrm>
          <a:off x="4557433" y="2270601"/>
          <a:ext cx="981883" cy="47538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latin typeface="+mn-lt"/>
            </a:rPr>
            <a:t>Stream 3</a:t>
          </a:r>
        </a:p>
        <a:p>
          <a:pPr lvl="0" algn="ctr" defTabSz="488950">
            <a:lnSpc>
              <a:spcPct val="90000"/>
            </a:lnSpc>
            <a:spcBef>
              <a:spcPct val="0"/>
            </a:spcBef>
            <a:spcAft>
              <a:spcPct val="35000"/>
            </a:spcAft>
          </a:pPr>
          <a:r>
            <a:rPr lang="en-ZA" sz="1100" kern="1200" dirty="0">
              <a:latin typeface="+mn-lt"/>
            </a:rPr>
            <a:t>Sustainability</a:t>
          </a:r>
        </a:p>
      </dsp:txBody>
      <dsp:txXfrm>
        <a:off x="4557433" y="2270601"/>
        <a:ext cx="981883" cy="475388"/>
      </dsp:txXfrm>
    </dsp:sp>
    <dsp:sp modelId="{5CC0CBA9-161B-4377-B24C-CC724C9C0C19}">
      <dsp:nvSpPr>
        <dsp:cNvPr id="0" name=""/>
        <dsp:cNvSpPr/>
      </dsp:nvSpPr>
      <dsp:spPr>
        <a:xfrm>
          <a:off x="3926396" y="2884697"/>
          <a:ext cx="1089096"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D30A8C-FFA0-466A-8B1E-8E40A1C04AC0}">
      <dsp:nvSpPr>
        <dsp:cNvPr id="0" name=""/>
        <dsp:cNvSpPr/>
      </dsp:nvSpPr>
      <dsp:spPr>
        <a:xfrm>
          <a:off x="4009579" y="2963720"/>
          <a:ext cx="1089096"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t>Sell Treated Effluent/Structure by-laws</a:t>
          </a:r>
        </a:p>
      </dsp:txBody>
      <dsp:txXfrm>
        <a:off x="4009579" y="2963720"/>
        <a:ext cx="1089096" cy="475388"/>
      </dsp:txXfrm>
    </dsp:sp>
    <dsp:sp modelId="{A4CF928F-F02C-4A48-A4A1-218907E355A8}">
      <dsp:nvSpPr>
        <dsp:cNvPr id="0" name=""/>
        <dsp:cNvSpPr/>
      </dsp:nvSpPr>
      <dsp:spPr>
        <a:xfrm>
          <a:off x="5181858" y="2884697"/>
          <a:ext cx="822130"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CFD3D71-E0AD-46AD-8376-8D2F224D7FA8}">
      <dsp:nvSpPr>
        <dsp:cNvPr id="0" name=""/>
        <dsp:cNvSpPr/>
      </dsp:nvSpPr>
      <dsp:spPr>
        <a:xfrm>
          <a:off x="5265041" y="2963720"/>
          <a:ext cx="822130"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t>Reduce NRW/</a:t>
          </a:r>
          <a:r>
            <a:rPr lang="en-ZA" sz="1000" kern="1200" dirty="0">
              <a:latin typeface="+mn-lt"/>
            </a:rPr>
            <a:t>WCDM</a:t>
          </a:r>
          <a:endParaRPr lang="en-ZA" sz="1000" kern="1200" dirty="0"/>
        </a:p>
      </dsp:txBody>
      <dsp:txXfrm>
        <a:off x="5265041" y="2963720"/>
        <a:ext cx="822130" cy="475388"/>
      </dsp:txXfrm>
    </dsp:sp>
    <dsp:sp modelId="{224AB37B-AB6C-4701-BB13-171250665BA7}">
      <dsp:nvSpPr>
        <dsp:cNvPr id="0" name=""/>
        <dsp:cNvSpPr/>
      </dsp:nvSpPr>
      <dsp:spPr>
        <a:xfrm>
          <a:off x="4463249" y="3577816"/>
          <a:ext cx="748643"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835FA75-5187-4B35-B75F-8FA93924225B}">
      <dsp:nvSpPr>
        <dsp:cNvPr id="0" name=""/>
        <dsp:cNvSpPr/>
      </dsp:nvSpPr>
      <dsp:spPr>
        <a:xfrm>
          <a:off x="4546432" y="3656839"/>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ZA" sz="1050" kern="1200" dirty="0"/>
            <a:t>Leak repairs</a:t>
          </a:r>
        </a:p>
      </dsp:txBody>
      <dsp:txXfrm>
        <a:off x="4546432" y="3656839"/>
        <a:ext cx="748643" cy="475388"/>
      </dsp:txXfrm>
    </dsp:sp>
    <dsp:sp modelId="{20024950-1AC7-418A-8A90-B09EB0FBA202}">
      <dsp:nvSpPr>
        <dsp:cNvPr id="0" name=""/>
        <dsp:cNvSpPr/>
      </dsp:nvSpPr>
      <dsp:spPr>
        <a:xfrm>
          <a:off x="5378258" y="3577816"/>
          <a:ext cx="1344339"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A8170A-A24B-42E4-B77E-3E1CE47ED4DB}">
      <dsp:nvSpPr>
        <dsp:cNvPr id="0" name=""/>
        <dsp:cNvSpPr/>
      </dsp:nvSpPr>
      <dsp:spPr>
        <a:xfrm>
          <a:off x="5461441" y="3656839"/>
          <a:ext cx="1344339"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t>Installation of Pre-paid meters; PRVs; Revenue enhancement strategy.</a:t>
          </a:r>
        </a:p>
      </dsp:txBody>
      <dsp:txXfrm>
        <a:off x="5461441" y="3656839"/>
        <a:ext cx="1344339" cy="475388"/>
      </dsp:txXfrm>
    </dsp:sp>
    <dsp:sp modelId="{3C555F75-0A2D-40BA-B923-F4765C3BD500}">
      <dsp:nvSpPr>
        <dsp:cNvPr id="0" name=""/>
        <dsp:cNvSpPr/>
      </dsp:nvSpPr>
      <dsp:spPr>
        <a:xfrm>
          <a:off x="6655398" y="2191577"/>
          <a:ext cx="748643" cy="47538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0586A26-6F9A-4F32-B050-3195208214B4}">
      <dsp:nvSpPr>
        <dsp:cNvPr id="0" name=""/>
        <dsp:cNvSpPr/>
      </dsp:nvSpPr>
      <dsp:spPr>
        <a:xfrm>
          <a:off x="6738580" y="2270601"/>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latin typeface="+mn-lt"/>
            </a:rPr>
            <a:t>Stream 4</a:t>
          </a:r>
        </a:p>
        <a:p>
          <a:pPr lvl="0" algn="ctr" defTabSz="488950">
            <a:lnSpc>
              <a:spcPct val="90000"/>
            </a:lnSpc>
            <a:spcBef>
              <a:spcPct val="0"/>
            </a:spcBef>
            <a:spcAft>
              <a:spcPct val="35000"/>
            </a:spcAft>
          </a:pPr>
          <a:r>
            <a:rPr lang="en-ZA" sz="1100" kern="1200" dirty="0">
              <a:latin typeface="+mn-lt"/>
            </a:rPr>
            <a:t>Advocacy</a:t>
          </a:r>
        </a:p>
      </dsp:txBody>
      <dsp:txXfrm>
        <a:off x="6738580" y="2270601"/>
        <a:ext cx="748643" cy="475388"/>
      </dsp:txXfrm>
    </dsp:sp>
    <dsp:sp modelId="{12D796D1-F9C6-4215-92E3-2F1B37003782}">
      <dsp:nvSpPr>
        <dsp:cNvPr id="0" name=""/>
        <dsp:cNvSpPr/>
      </dsp:nvSpPr>
      <dsp:spPr>
        <a:xfrm>
          <a:off x="6170354" y="2884697"/>
          <a:ext cx="803721"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8BC04F9-7C19-420D-8034-E9BDFF9C5D41}">
      <dsp:nvSpPr>
        <dsp:cNvPr id="0" name=""/>
        <dsp:cNvSpPr/>
      </dsp:nvSpPr>
      <dsp:spPr>
        <a:xfrm>
          <a:off x="6253537" y="2963720"/>
          <a:ext cx="803721"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t>Education Programmes</a:t>
          </a:r>
        </a:p>
      </dsp:txBody>
      <dsp:txXfrm>
        <a:off x="6253537" y="2963720"/>
        <a:ext cx="803721" cy="475388"/>
      </dsp:txXfrm>
    </dsp:sp>
    <dsp:sp modelId="{BDF7F5C4-C6B8-4E3C-A91C-92E2F8AD3B09}">
      <dsp:nvSpPr>
        <dsp:cNvPr id="0" name=""/>
        <dsp:cNvSpPr/>
      </dsp:nvSpPr>
      <dsp:spPr>
        <a:xfrm>
          <a:off x="7140441" y="2884697"/>
          <a:ext cx="748643"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BF0EC12-1C36-452E-90AE-BAE1BA1BDEF5}">
      <dsp:nvSpPr>
        <dsp:cNvPr id="0" name=""/>
        <dsp:cNvSpPr/>
      </dsp:nvSpPr>
      <dsp:spPr>
        <a:xfrm>
          <a:off x="7223624" y="2963720"/>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t>Stakeholder &amp; Comms Man.</a:t>
          </a:r>
        </a:p>
      </dsp:txBody>
      <dsp:txXfrm>
        <a:off x="7223624" y="2963720"/>
        <a:ext cx="748643" cy="475388"/>
      </dsp:txXfrm>
    </dsp:sp>
    <dsp:sp modelId="{8228334D-7845-48D3-9CE6-42BA61AF838F}">
      <dsp:nvSpPr>
        <dsp:cNvPr id="0" name=""/>
        <dsp:cNvSpPr/>
      </dsp:nvSpPr>
      <dsp:spPr>
        <a:xfrm>
          <a:off x="8755261" y="2191577"/>
          <a:ext cx="748643" cy="47538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629B38C-B1D9-4B67-8030-C50BB014EC12}">
      <dsp:nvSpPr>
        <dsp:cNvPr id="0" name=""/>
        <dsp:cNvSpPr/>
      </dsp:nvSpPr>
      <dsp:spPr>
        <a:xfrm>
          <a:off x="8838444" y="2270601"/>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latin typeface="+mn-lt"/>
            </a:rPr>
            <a:t>Stream 5</a:t>
          </a:r>
        </a:p>
        <a:p>
          <a:pPr lvl="0" algn="ctr" defTabSz="488950">
            <a:lnSpc>
              <a:spcPct val="90000"/>
            </a:lnSpc>
            <a:spcBef>
              <a:spcPct val="0"/>
            </a:spcBef>
            <a:spcAft>
              <a:spcPct val="35000"/>
            </a:spcAft>
          </a:pPr>
          <a:r>
            <a:rPr lang="en-ZA" sz="1100" kern="1200" dirty="0">
              <a:latin typeface="+mn-lt"/>
            </a:rPr>
            <a:t>M &amp; E</a:t>
          </a:r>
        </a:p>
      </dsp:txBody>
      <dsp:txXfrm>
        <a:off x="8838444" y="2270601"/>
        <a:ext cx="748643" cy="475388"/>
      </dsp:txXfrm>
    </dsp:sp>
    <dsp:sp modelId="{1AD80121-8FDE-4817-9D90-4FFBAB61B66C}">
      <dsp:nvSpPr>
        <dsp:cNvPr id="0" name=""/>
        <dsp:cNvSpPr/>
      </dsp:nvSpPr>
      <dsp:spPr>
        <a:xfrm>
          <a:off x="8055450" y="2884697"/>
          <a:ext cx="748643"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CBF37A0-5077-4578-82B7-CABE904DF2C4}">
      <dsp:nvSpPr>
        <dsp:cNvPr id="0" name=""/>
        <dsp:cNvSpPr/>
      </dsp:nvSpPr>
      <dsp:spPr>
        <a:xfrm>
          <a:off x="8138633" y="2963720"/>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latin typeface="+mn-lt"/>
            </a:rPr>
            <a:t>Water &amp; Wastewater Quality Monitoring</a:t>
          </a:r>
        </a:p>
      </dsp:txBody>
      <dsp:txXfrm>
        <a:off x="8138633" y="2963720"/>
        <a:ext cx="748643" cy="475388"/>
      </dsp:txXfrm>
    </dsp:sp>
    <dsp:sp modelId="{073072DA-B26D-4FFB-9ED8-CAE08299C13D}">
      <dsp:nvSpPr>
        <dsp:cNvPr id="0" name=""/>
        <dsp:cNvSpPr/>
      </dsp:nvSpPr>
      <dsp:spPr>
        <a:xfrm>
          <a:off x="7570837" y="3577816"/>
          <a:ext cx="748643"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443713-140E-46D1-9D27-4FE6388C8D4B}">
      <dsp:nvSpPr>
        <dsp:cNvPr id="0" name=""/>
        <dsp:cNvSpPr/>
      </dsp:nvSpPr>
      <dsp:spPr>
        <a:xfrm>
          <a:off x="7654020" y="3656839"/>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ZA" sz="900" kern="1200" dirty="0"/>
            <a:t>Upgrade laboratory @ Leeuwkuil</a:t>
          </a:r>
        </a:p>
      </dsp:txBody>
      <dsp:txXfrm>
        <a:off x="7654020" y="3656839"/>
        <a:ext cx="748643" cy="475388"/>
      </dsp:txXfrm>
    </dsp:sp>
    <dsp:sp modelId="{5A579DC3-588A-450B-8D1B-A3463BA7D14A}">
      <dsp:nvSpPr>
        <dsp:cNvPr id="0" name=""/>
        <dsp:cNvSpPr/>
      </dsp:nvSpPr>
      <dsp:spPr>
        <a:xfrm>
          <a:off x="8485846" y="3577816"/>
          <a:ext cx="802860"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D601105-F870-41F9-82A9-CB213842C3D6}">
      <dsp:nvSpPr>
        <dsp:cNvPr id="0" name=""/>
        <dsp:cNvSpPr/>
      </dsp:nvSpPr>
      <dsp:spPr>
        <a:xfrm>
          <a:off x="8569029" y="3656839"/>
          <a:ext cx="802860"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ZA" sz="900" kern="1200" dirty="0"/>
            <a:t>Draft Methodologies/Procedure</a:t>
          </a:r>
        </a:p>
      </dsp:txBody>
      <dsp:txXfrm>
        <a:off x="8569029" y="3656839"/>
        <a:ext cx="802860" cy="475388"/>
      </dsp:txXfrm>
    </dsp:sp>
    <dsp:sp modelId="{8C3B0573-B340-4206-B657-3FCE20EAC6D7}">
      <dsp:nvSpPr>
        <dsp:cNvPr id="0" name=""/>
        <dsp:cNvSpPr/>
      </dsp:nvSpPr>
      <dsp:spPr>
        <a:xfrm>
          <a:off x="9455072" y="2884697"/>
          <a:ext cx="748643" cy="47538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E02B67-E4AB-4366-B032-8A00BE78DDD1}">
      <dsp:nvSpPr>
        <dsp:cNvPr id="0" name=""/>
        <dsp:cNvSpPr/>
      </dsp:nvSpPr>
      <dsp:spPr>
        <a:xfrm>
          <a:off x="9538254" y="2963720"/>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ZA" sz="1000" kern="1200" dirty="0"/>
            <a:t>Energy Usage Monitoring</a:t>
          </a:r>
        </a:p>
      </dsp:txBody>
      <dsp:txXfrm>
        <a:off x="9538254" y="2963720"/>
        <a:ext cx="748643" cy="475388"/>
      </dsp:txXfrm>
    </dsp:sp>
    <dsp:sp modelId="{EB848374-BA14-41E9-919E-B4D57C4D0202}">
      <dsp:nvSpPr>
        <dsp:cNvPr id="0" name=""/>
        <dsp:cNvSpPr/>
      </dsp:nvSpPr>
      <dsp:spPr>
        <a:xfrm>
          <a:off x="9455072" y="3577816"/>
          <a:ext cx="748643" cy="47538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50F5F9A-582C-409D-8BC9-F5C7D445EF8B}">
      <dsp:nvSpPr>
        <dsp:cNvPr id="0" name=""/>
        <dsp:cNvSpPr/>
      </dsp:nvSpPr>
      <dsp:spPr>
        <a:xfrm>
          <a:off x="9538254" y="3656839"/>
          <a:ext cx="748643" cy="47538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ZA" sz="900" kern="1200" dirty="0"/>
            <a:t>Assessment/ Optimisation &amp; Energy Strategy</a:t>
          </a:r>
        </a:p>
      </dsp:txBody>
      <dsp:txXfrm>
        <a:off x="9538254" y="3656839"/>
        <a:ext cx="748643" cy="47538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5B425F-5DF7-4988-83BE-F954732727BD}">
      <dsp:nvSpPr>
        <dsp:cNvPr id="0" name=""/>
        <dsp:cNvSpPr/>
      </dsp:nvSpPr>
      <dsp:spPr>
        <a:xfrm>
          <a:off x="1689099" y="0"/>
          <a:ext cx="6096000" cy="541866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ZA" sz="1400" b="1" kern="1200" dirty="0">
              <a:solidFill>
                <a:schemeClr val="tx1"/>
              </a:solidFill>
              <a:effectLst>
                <a:outerShdw blurRad="38100" dist="38100" dir="2700000" algn="tl">
                  <a:srgbClr val="000000">
                    <a:alpha val="43137"/>
                  </a:srgbClr>
                </a:outerShdw>
              </a:effectLst>
            </a:rPr>
            <a:t>DEPARTMENT OF WATER &amp; SANITATION</a:t>
          </a:r>
        </a:p>
      </dsp:txBody>
      <dsp:txXfrm>
        <a:off x="3884879" y="270933"/>
        <a:ext cx="1704441" cy="812800"/>
      </dsp:txXfrm>
    </dsp:sp>
    <dsp:sp modelId="{555A1D72-D10F-4CDA-9123-5B7F7AE0B79F}">
      <dsp:nvSpPr>
        <dsp:cNvPr id="0" name=""/>
        <dsp:cNvSpPr/>
      </dsp:nvSpPr>
      <dsp:spPr>
        <a:xfrm>
          <a:off x="2569633" y="1083733"/>
          <a:ext cx="4334933" cy="4334933"/>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ZA" sz="1400" b="1" u="none" kern="1200" dirty="0">
              <a:solidFill>
                <a:schemeClr val="tx1"/>
              </a:solidFill>
              <a:effectLst>
                <a:outerShdw blurRad="38100" dist="38100" dir="2700000" algn="tl">
                  <a:srgbClr val="000000">
                    <a:alpha val="43137"/>
                  </a:srgbClr>
                </a:outerShdw>
              </a:effectLst>
            </a:rPr>
            <a:t>RAND WATER</a:t>
          </a:r>
        </a:p>
      </dsp:txBody>
      <dsp:txXfrm>
        <a:off x="3979570" y="1343829"/>
        <a:ext cx="1515059" cy="780288"/>
      </dsp:txXfrm>
    </dsp:sp>
    <dsp:sp modelId="{89E9354B-A699-4B37-B95A-7517948CC5BE}">
      <dsp:nvSpPr>
        <dsp:cNvPr id="0" name=""/>
        <dsp:cNvSpPr/>
      </dsp:nvSpPr>
      <dsp:spPr>
        <a:xfrm>
          <a:off x="3111499" y="2167466"/>
          <a:ext cx="3251200" cy="3251200"/>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ZA" sz="1400" b="1" kern="1200" dirty="0">
              <a:solidFill>
                <a:schemeClr val="tx1"/>
              </a:solidFill>
              <a:effectLst>
                <a:outerShdw blurRad="38100" dist="38100" dir="2700000" algn="tl">
                  <a:srgbClr val="000000">
                    <a:alpha val="43137"/>
                  </a:srgbClr>
                </a:outerShdw>
              </a:effectLst>
            </a:rPr>
            <a:t>SEDIBENG DISTRICT</a:t>
          </a:r>
        </a:p>
      </dsp:txBody>
      <dsp:txXfrm>
        <a:off x="3979570" y="2411306"/>
        <a:ext cx="1515059" cy="731520"/>
      </dsp:txXfrm>
    </dsp:sp>
    <dsp:sp modelId="{B4BC5906-38F6-4371-BE4C-B776459784D0}">
      <dsp:nvSpPr>
        <dsp:cNvPr id="0" name=""/>
        <dsp:cNvSpPr/>
      </dsp:nvSpPr>
      <dsp:spPr>
        <a:xfrm>
          <a:off x="3653366" y="3251200"/>
          <a:ext cx="2167466" cy="2167466"/>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ZA" sz="1400" b="1" kern="1200" dirty="0">
              <a:solidFill>
                <a:schemeClr val="tx1"/>
              </a:solidFill>
              <a:effectLst>
                <a:outerShdw blurRad="38100" dist="38100" dir="2700000" algn="tl">
                  <a:srgbClr val="000000">
                    <a:alpha val="43137"/>
                  </a:srgbClr>
                </a:outerShdw>
              </a:effectLst>
            </a:rPr>
            <a:t>EMFULENI LM</a:t>
          </a:r>
        </a:p>
      </dsp:txBody>
      <dsp:txXfrm>
        <a:off x="3970784" y="3793066"/>
        <a:ext cx="1532630" cy="108373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31F505D-9247-4DF1-A718-3C129C2AD333}" type="datetimeFigureOut">
              <a:rPr lang="en-US" smtClean="0"/>
              <a:pPr/>
              <a:t>9/13/2022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37D959E-D877-4E5C-BBC5-E83F1B720E44}" type="slidenum">
              <a:rPr lang="en-US" smtClean="0"/>
              <a:pPr/>
              <a:t>‹#›</a:t>
            </a:fld>
            <a:endParaRPr lang="en-US"/>
          </a:p>
        </p:txBody>
      </p:sp>
    </p:spTree>
    <p:extLst>
      <p:ext uri="{BB962C8B-B14F-4D97-AF65-F5344CB8AC3E}">
        <p14:creationId xmlns:p14="http://schemas.microsoft.com/office/powerpoint/2010/main" xmlns="" val="215110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4</a:t>
            </a:fld>
            <a:endParaRPr lang="en-US"/>
          </a:p>
        </p:txBody>
      </p:sp>
    </p:spTree>
    <p:extLst>
      <p:ext uri="{BB962C8B-B14F-4D97-AF65-F5344CB8AC3E}">
        <p14:creationId xmlns:p14="http://schemas.microsoft.com/office/powerpoint/2010/main" xmlns="" val="2243336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05744-4D91-4221-B25C-688DE445CD0B}" type="slidenum">
              <a:rPr lang="en-US" smtClean="0"/>
              <a:pPr/>
              <a:t>20</a:t>
            </a:fld>
            <a:endParaRPr lang="en-US" dirty="0"/>
          </a:p>
        </p:txBody>
      </p:sp>
    </p:spTree>
    <p:extLst>
      <p:ext uri="{BB962C8B-B14F-4D97-AF65-F5344CB8AC3E}">
        <p14:creationId xmlns:p14="http://schemas.microsoft.com/office/powerpoint/2010/main" xmlns="" val="148875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C05744-4D91-4221-B25C-688DE445CD0B}" type="slidenum">
              <a:rPr lang="en-US" smtClean="0"/>
              <a:pPr/>
              <a:t>21</a:t>
            </a:fld>
            <a:endParaRPr lang="en-US" dirty="0"/>
          </a:p>
        </p:txBody>
      </p:sp>
    </p:spTree>
    <p:extLst>
      <p:ext uri="{BB962C8B-B14F-4D97-AF65-F5344CB8AC3E}">
        <p14:creationId xmlns:p14="http://schemas.microsoft.com/office/powerpoint/2010/main" xmlns="" val="1117998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C05744-4D91-4221-B25C-688DE445CD0B}" type="slidenum">
              <a:rPr lang="en-US" smtClean="0"/>
              <a:pPr/>
              <a:t>23</a:t>
            </a:fld>
            <a:endParaRPr lang="en-US" dirty="0"/>
          </a:p>
        </p:txBody>
      </p:sp>
    </p:spTree>
    <p:extLst>
      <p:ext uri="{BB962C8B-B14F-4D97-AF65-F5344CB8AC3E}">
        <p14:creationId xmlns:p14="http://schemas.microsoft.com/office/powerpoint/2010/main" xmlns="" val="227563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C05744-4D91-4221-B25C-688DE445CD0B}" type="slidenum">
              <a:rPr lang="en-US" smtClean="0"/>
              <a:pPr/>
              <a:t>24</a:t>
            </a:fld>
            <a:endParaRPr lang="en-US" dirty="0"/>
          </a:p>
        </p:txBody>
      </p:sp>
    </p:spTree>
    <p:extLst>
      <p:ext uri="{BB962C8B-B14F-4D97-AF65-F5344CB8AC3E}">
        <p14:creationId xmlns:p14="http://schemas.microsoft.com/office/powerpoint/2010/main" xmlns="" val="398979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C05744-4D91-4221-B25C-688DE445CD0B}" type="slidenum">
              <a:rPr lang="en-US" smtClean="0"/>
              <a:pPr/>
              <a:t>25</a:t>
            </a:fld>
            <a:endParaRPr lang="en-US" dirty="0"/>
          </a:p>
        </p:txBody>
      </p:sp>
    </p:spTree>
    <p:extLst>
      <p:ext uri="{BB962C8B-B14F-4D97-AF65-F5344CB8AC3E}">
        <p14:creationId xmlns:p14="http://schemas.microsoft.com/office/powerpoint/2010/main" xmlns="" val="1339092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C05744-4D91-4221-B25C-688DE445CD0B}" type="slidenum">
              <a:rPr lang="en-US" smtClean="0"/>
              <a:pPr/>
              <a:t>26</a:t>
            </a:fld>
            <a:endParaRPr lang="en-US" dirty="0"/>
          </a:p>
        </p:txBody>
      </p:sp>
    </p:spTree>
    <p:extLst>
      <p:ext uri="{BB962C8B-B14F-4D97-AF65-F5344CB8AC3E}">
        <p14:creationId xmlns:p14="http://schemas.microsoft.com/office/powerpoint/2010/main" xmlns="" val="268808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37D959E-D877-4E5C-BBC5-E83F1B720E44}" type="slidenum">
              <a:rPr lang="en-US" smtClean="0"/>
              <a:pPr/>
              <a:t>27</a:t>
            </a:fld>
            <a:endParaRPr lang="en-US"/>
          </a:p>
        </p:txBody>
      </p:sp>
    </p:spTree>
    <p:extLst>
      <p:ext uri="{BB962C8B-B14F-4D97-AF65-F5344CB8AC3E}">
        <p14:creationId xmlns:p14="http://schemas.microsoft.com/office/powerpoint/2010/main" xmlns="" val="2732849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C05744-4D91-4221-B25C-688DE445CD0B}" type="slidenum">
              <a:rPr lang="en-US" smtClean="0"/>
              <a:pPr/>
              <a:t>28</a:t>
            </a:fld>
            <a:endParaRPr lang="en-US" dirty="0"/>
          </a:p>
        </p:txBody>
      </p:sp>
    </p:spTree>
    <p:extLst>
      <p:ext uri="{BB962C8B-B14F-4D97-AF65-F5344CB8AC3E}">
        <p14:creationId xmlns:p14="http://schemas.microsoft.com/office/powerpoint/2010/main" xmlns="" val="3255783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05744-4D91-4221-B25C-688DE445CD0B}" type="slidenum">
              <a:rPr lang="en-US" smtClean="0"/>
              <a:pPr/>
              <a:t>30</a:t>
            </a:fld>
            <a:endParaRPr lang="en-US"/>
          </a:p>
        </p:txBody>
      </p:sp>
    </p:spTree>
    <p:extLst>
      <p:ext uri="{BB962C8B-B14F-4D97-AF65-F5344CB8AC3E}">
        <p14:creationId xmlns:p14="http://schemas.microsoft.com/office/powerpoint/2010/main" xmlns="" val="315894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C05744-4D91-4221-B25C-688DE445CD0B}" type="slidenum">
              <a:rPr lang="en-US" smtClean="0"/>
              <a:pPr/>
              <a:t>32</a:t>
            </a:fld>
            <a:endParaRPr lang="en-US" dirty="0"/>
          </a:p>
        </p:txBody>
      </p:sp>
    </p:spTree>
    <p:extLst>
      <p:ext uri="{BB962C8B-B14F-4D97-AF65-F5344CB8AC3E}">
        <p14:creationId xmlns:p14="http://schemas.microsoft.com/office/powerpoint/2010/main" xmlns="" val="303633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6</a:t>
            </a:fld>
            <a:endParaRPr lang="en-US"/>
          </a:p>
        </p:txBody>
      </p:sp>
    </p:spTree>
    <p:extLst>
      <p:ext uri="{BB962C8B-B14F-4D97-AF65-F5344CB8AC3E}">
        <p14:creationId xmlns:p14="http://schemas.microsoft.com/office/powerpoint/2010/main" xmlns="" val="81383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05744-4D91-4221-B25C-688DE445CD0B}" type="slidenum">
              <a:rPr lang="en-US" smtClean="0"/>
              <a:pPr/>
              <a:t>8</a:t>
            </a:fld>
            <a:endParaRPr lang="en-US" dirty="0"/>
          </a:p>
        </p:txBody>
      </p:sp>
    </p:spTree>
    <p:extLst>
      <p:ext uri="{BB962C8B-B14F-4D97-AF65-F5344CB8AC3E}">
        <p14:creationId xmlns:p14="http://schemas.microsoft.com/office/powerpoint/2010/main" xmlns="" val="122914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12</a:t>
            </a:fld>
            <a:endParaRPr lang="en-US"/>
          </a:p>
        </p:txBody>
      </p:sp>
    </p:spTree>
    <p:extLst>
      <p:ext uri="{BB962C8B-B14F-4D97-AF65-F5344CB8AC3E}">
        <p14:creationId xmlns:p14="http://schemas.microsoft.com/office/powerpoint/2010/main" xmlns="" val="242023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13</a:t>
            </a:fld>
            <a:endParaRPr lang="en-US"/>
          </a:p>
        </p:txBody>
      </p:sp>
    </p:spTree>
    <p:extLst>
      <p:ext uri="{BB962C8B-B14F-4D97-AF65-F5344CB8AC3E}">
        <p14:creationId xmlns:p14="http://schemas.microsoft.com/office/powerpoint/2010/main" xmlns="" val="321283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14</a:t>
            </a:fld>
            <a:endParaRPr lang="en-US"/>
          </a:p>
        </p:txBody>
      </p:sp>
    </p:spTree>
    <p:extLst>
      <p:ext uri="{BB962C8B-B14F-4D97-AF65-F5344CB8AC3E}">
        <p14:creationId xmlns:p14="http://schemas.microsoft.com/office/powerpoint/2010/main" xmlns="" val="220377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15</a:t>
            </a:fld>
            <a:endParaRPr lang="en-US"/>
          </a:p>
        </p:txBody>
      </p:sp>
    </p:spTree>
    <p:extLst>
      <p:ext uri="{BB962C8B-B14F-4D97-AF65-F5344CB8AC3E}">
        <p14:creationId xmlns:p14="http://schemas.microsoft.com/office/powerpoint/2010/main" xmlns="" val="47550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16</a:t>
            </a:fld>
            <a:endParaRPr lang="en-US"/>
          </a:p>
        </p:txBody>
      </p:sp>
    </p:spTree>
    <p:extLst>
      <p:ext uri="{BB962C8B-B14F-4D97-AF65-F5344CB8AC3E}">
        <p14:creationId xmlns:p14="http://schemas.microsoft.com/office/powerpoint/2010/main" xmlns="" val="243104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37D959E-D877-4E5C-BBC5-E83F1B720E44}" type="slidenum">
              <a:rPr lang="en-US" smtClean="0"/>
              <a:pPr/>
              <a:t>17</a:t>
            </a:fld>
            <a:endParaRPr lang="en-US"/>
          </a:p>
        </p:txBody>
      </p:sp>
    </p:spTree>
    <p:extLst>
      <p:ext uri="{BB962C8B-B14F-4D97-AF65-F5344CB8AC3E}">
        <p14:creationId xmlns:p14="http://schemas.microsoft.com/office/powerpoint/2010/main" xmlns="" val="2182534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16814" y="329006"/>
            <a:ext cx="11758371" cy="4064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818756" y="1349120"/>
            <a:ext cx="2531109" cy="4173854"/>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sp>
        <p:nvSpPr>
          <p:cNvPr id="17" name="bg object 17"/>
          <p:cNvSpPr/>
          <p:nvPr/>
        </p:nvSpPr>
        <p:spPr>
          <a:xfrm>
            <a:off x="1286255" y="4492752"/>
            <a:ext cx="9619615" cy="2365375"/>
          </a:xfrm>
          <a:custGeom>
            <a:avLst/>
            <a:gdLst/>
            <a:ahLst/>
            <a:cxnLst/>
            <a:rect l="l" t="t" r="r" b="b"/>
            <a:pathLst>
              <a:path w="9619615" h="2365375">
                <a:moveTo>
                  <a:pt x="9619488" y="0"/>
                </a:moveTo>
                <a:lnTo>
                  <a:pt x="0" y="0"/>
                </a:lnTo>
                <a:lnTo>
                  <a:pt x="0" y="2365248"/>
                </a:lnTo>
                <a:lnTo>
                  <a:pt x="9619488" y="2365248"/>
                </a:lnTo>
                <a:lnTo>
                  <a:pt x="9619488" y="0"/>
                </a:lnTo>
                <a:close/>
              </a:path>
            </a:pathLst>
          </a:custGeom>
          <a:solidFill>
            <a:srgbClr val="FFFFFF">
              <a:alpha val="32156"/>
            </a:srgbClr>
          </a:solidFill>
        </p:spPr>
        <p:txBody>
          <a:bodyPr wrap="square" lIns="0" tIns="0" rIns="0" bIns="0" rtlCol="0"/>
          <a:lstStyle/>
          <a:p>
            <a:endParaRPr/>
          </a:p>
        </p:txBody>
      </p:sp>
      <p:sp>
        <p:nvSpPr>
          <p:cNvPr id="18" name="bg object 18"/>
          <p:cNvSpPr/>
          <p:nvPr/>
        </p:nvSpPr>
        <p:spPr>
          <a:xfrm>
            <a:off x="1286255" y="4492752"/>
            <a:ext cx="9619615" cy="2365375"/>
          </a:xfrm>
          <a:custGeom>
            <a:avLst/>
            <a:gdLst/>
            <a:ahLst/>
            <a:cxnLst/>
            <a:rect l="l" t="t" r="r" b="b"/>
            <a:pathLst>
              <a:path w="9619615" h="2365375">
                <a:moveTo>
                  <a:pt x="0" y="2365248"/>
                </a:moveTo>
                <a:lnTo>
                  <a:pt x="9619488" y="2365248"/>
                </a:lnTo>
                <a:lnTo>
                  <a:pt x="9619488" y="0"/>
                </a:lnTo>
                <a:lnTo>
                  <a:pt x="0" y="0"/>
                </a:lnTo>
                <a:lnTo>
                  <a:pt x="0" y="2365248"/>
                </a:lnTo>
                <a:close/>
              </a:path>
            </a:pathLst>
          </a:custGeom>
          <a:ln w="12700">
            <a:solidFill>
              <a:srgbClr val="2E528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9/13/2022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B89A744-D506-E645-BD16-2DFFD67CE8B1}"/>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xmlns="" id="{54BC1754-DBC9-D444-8068-F7A491BEF7C3}"/>
              </a:ext>
            </a:extLst>
          </p:cNvPr>
          <p:cNvSpPr>
            <a:spLocks noGrp="1"/>
          </p:cNvSpPr>
          <p:nvPr>
            <p:ph type="title" hasCustomPrompt="1"/>
          </p:nvPr>
        </p:nvSpPr>
        <p:spPr>
          <a:xfrm>
            <a:off x="838201" y="365125"/>
            <a:ext cx="7712075" cy="1325563"/>
          </a:xfrm>
        </p:spPr>
        <p:txBody>
          <a:bodyPr/>
          <a:lstStyle/>
          <a:p>
            <a:r>
              <a:rPr lang="en-GB" dirty="0"/>
              <a:t>Overview</a:t>
            </a:r>
            <a:endParaRPr lang="en-US" dirty="0"/>
          </a:p>
        </p:txBody>
      </p:sp>
      <p:sp>
        <p:nvSpPr>
          <p:cNvPr id="11" name="Text Placeholder 10">
            <a:extLst>
              <a:ext uri="{FF2B5EF4-FFF2-40B4-BE49-F238E27FC236}">
                <a16:creationId xmlns:a16="http://schemas.microsoft.com/office/drawing/2014/main" xmlns="" id="{94A9A687-8067-B648-B960-AE91D799C266}"/>
              </a:ext>
            </a:extLst>
          </p:cNvPr>
          <p:cNvSpPr>
            <a:spLocks noGrp="1"/>
          </p:cNvSpPr>
          <p:nvPr>
            <p:ph type="body" sz="quarter" idx="10"/>
          </p:nvPr>
        </p:nvSpPr>
        <p:spPr>
          <a:xfrm>
            <a:off x="838201" y="1690691"/>
            <a:ext cx="7712075" cy="4704555"/>
          </a:xfrm>
        </p:spPr>
        <p:txBody>
          <a:bodyPr/>
          <a:lstStyle>
            <a:lvl1pPr marL="0" indent="0">
              <a:buNone/>
              <a:defRPr/>
            </a:lvl1pPr>
          </a:lstStyle>
          <a:p>
            <a:pPr lvl="0"/>
            <a:r>
              <a:rPr lang="en-GB"/>
              <a:t>Click to edit Master text styles</a:t>
            </a:r>
          </a:p>
        </p:txBody>
      </p:sp>
    </p:spTree>
    <p:extLst>
      <p:ext uri="{BB962C8B-B14F-4D97-AF65-F5344CB8AC3E}">
        <p14:creationId xmlns:p14="http://schemas.microsoft.com/office/powerpoint/2010/main" xmlns="" val="328909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F58A3563-5B71-9D44-8AB1-98C61B5D4557}"/>
              </a:ext>
            </a:extLst>
          </p:cNvPr>
          <p:cNvPicPr>
            <a:picLocks noChangeAspect="1"/>
          </p:cNvPicPr>
          <p:nvPr userDrawn="1"/>
        </p:nvPicPr>
        <p:blipFill>
          <a:blip r:embed="rId2" cstate="print"/>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xmlns="" id="{54BC1754-DBC9-D444-8068-F7A491BEF7C3}"/>
              </a:ext>
            </a:extLst>
          </p:cNvPr>
          <p:cNvSpPr>
            <a:spLocks noGrp="1"/>
          </p:cNvSpPr>
          <p:nvPr>
            <p:ph type="title" hasCustomPrompt="1"/>
          </p:nvPr>
        </p:nvSpPr>
        <p:spPr>
          <a:xfrm>
            <a:off x="3231776" y="365125"/>
            <a:ext cx="7712075" cy="1325563"/>
          </a:xfrm>
        </p:spPr>
        <p:txBody>
          <a:bodyPr/>
          <a:lstStyle/>
          <a:p>
            <a:r>
              <a:rPr lang="en-GB" dirty="0"/>
              <a:t>Image</a:t>
            </a:r>
            <a:endParaRPr lang="en-US" dirty="0"/>
          </a:p>
        </p:txBody>
      </p:sp>
      <p:sp>
        <p:nvSpPr>
          <p:cNvPr id="6" name="Content Placeholder 2">
            <a:extLst>
              <a:ext uri="{FF2B5EF4-FFF2-40B4-BE49-F238E27FC236}">
                <a16:creationId xmlns:a16="http://schemas.microsoft.com/office/drawing/2014/main" xmlns="" id="{CDEEB2E3-9326-A24D-8147-1E56D85C5809}"/>
              </a:ext>
            </a:extLst>
          </p:cNvPr>
          <p:cNvSpPr>
            <a:spLocks noGrp="1"/>
          </p:cNvSpPr>
          <p:nvPr>
            <p:ph sz="half" idx="1"/>
          </p:nvPr>
        </p:nvSpPr>
        <p:spPr>
          <a:xfrm>
            <a:off x="3231777" y="1812178"/>
            <a:ext cx="7712074" cy="4351338"/>
          </a:xfrm>
        </p:spPr>
        <p:txBody>
          <a:bodyPr/>
          <a:lstStyle>
            <a:lvl1pPr marL="0" indent="0">
              <a:buNone/>
              <a:defRPr/>
            </a:lvl1pPr>
          </a:lstStyle>
          <a:p>
            <a:pPr lvl="0"/>
            <a:r>
              <a:rPr lang="en-GB"/>
              <a:t>Click to edit Master text styles</a:t>
            </a:r>
          </a:p>
        </p:txBody>
      </p:sp>
    </p:spTree>
    <p:extLst>
      <p:ext uri="{BB962C8B-B14F-4D97-AF65-F5344CB8AC3E}">
        <p14:creationId xmlns:p14="http://schemas.microsoft.com/office/powerpoint/2010/main" xmlns="" val="409007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0289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print"/>
          <a:stretch>
            <a:fillRect/>
          </a:stretch>
        </p:blipFill>
        <p:spPr>
          <a:xfrm>
            <a:off x="9448799" y="0"/>
            <a:ext cx="2743199" cy="6857997"/>
          </a:xfrm>
          <a:prstGeom prst="rect">
            <a:avLst/>
          </a:prstGeom>
        </p:spPr>
      </p:pic>
      <p:sp>
        <p:nvSpPr>
          <p:cNvPr id="2" name="Holder 2"/>
          <p:cNvSpPr>
            <a:spLocks noGrp="1"/>
          </p:cNvSpPr>
          <p:nvPr>
            <p:ph type="title"/>
          </p:nvPr>
        </p:nvSpPr>
        <p:spPr>
          <a:xfrm>
            <a:off x="2689986" y="78181"/>
            <a:ext cx="6812026" cy="838200"/>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a:xfrm>
            <a:off x="3006344" y="1218438"/>
            <a:ext cx="9198610" cy="4406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9/13/2022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microsoft.com/office/2018/10/relationships/comments" Target="../comments/modernComment_D18_CD450CC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emf"/><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35510" y="5203316"/>
            <a:ext cx="9156290" cy="1773562"/>
          </a:xfrm>
          <a:prstGeom prst="rect">
            <a:avLst/>
          </a:prstGeom>
        </p:spPr>
        <p:txBody>
          <a:bodyPr vert="horz" wrap="square" lIns="0" tIns="11430" rIns="0" bIns="0" rtlCol="0">
            <a:spAutoFit/>
          </a:bodyPr>
          <a:lstStyle/>
          <a:p>
            <a:pPr marL="12700" algn="ctr">
              <a:lnSpc>
                <a:spcPct val="100000"/>
              </a:lnSpc>
              <a:spcBef>
                <a:spcPts val="90"/>
              </a:spcBef>
            </a:pPr>
            <a:r>
              <a:rPr lang="en-US" sz="2800" b="1" dirty="0">
                <a:solidFill>
                  <a:schemeClr val="bg1"/>
                </a:solidFill>
                <a:effectLst/>
                <a:latin typeface="Calibri" panose="020F0502020204030204" pitchFamily="34" charset="0"/>
                <a:ea typeface="Calibri" panose="020F0502020204030204" pitchFamily="34" charset="0"/>
              </a:rPr>
              <a:t>EMFULENI SECTION 63 PROGRESS REPORT</a:t>
            </a:r>
          </a:p>
          <a:p>
            <a:pPr marL="12700" algn="ctr">
              <a:lnSpc>
                <a:spcPct val="100000"/>
              </a:lnSpc>
              <a:spcBef>
                <a:spcPts val="90"/>
              </a:spcBef>
            </a:pPr>
            <a:r>
              <a:rPr lang="en-US" sz="2800" b="1" dirty="0">
                <a:solidFill>
                  <a:schemeClr val="bg1"/>
                </a:solidFill>
                <a:latin typeface="Calibri" panose="020F0502020204030204" pitchFamily="34" charset="0"/>
                <a:ea typeface="Calibri" panose="020F0502020204030204" pitchFamily="34" charset="0"/>
              </a:rPr>
              <a:t>PORTFOLIO COMMITTEE</a:t>
            </a:r>
            <a:r>
              <a:rPr lang="en-US" sz="2800" b="1" dirty="0">
                <a:solidFill>
                  <a:schemeClr val="bg1"/>
                </a:solidFill>
                <a:effectLst/>
                <a:latin typeface="Calibri" panose="020F0502020204030204" pitchFamily="34" charset="0"/>
                <a:ea typeface="Calibri" panose="020F0502020204030204" pitchFamily="34" charset="0"/>
              </a:rPr>
              <a:t> MEETING</a:t>
            </a:r>
          </a:p>
          <a:p>
            <a:pPr marL="12700" algn="ctr">
              <a:lnSpc>
                <a:spcPct val="100000"/>
              </a:lnSpc>
              <a:spcBef>
                <a:spcPts val="90"/>
              </a:spcBef>
            </a:pPr>
            <a:r>
              <a:rPr lang="en-US" sz="2800" b="1" dirty="0">
                <a:solidFill>
                  <a:schemeClr val="bg1"/>
                </a:solidFill>
                <a:latin typeface="Calibri" panose="020F0502020204030204" pitchFamily="34" charset="0"/>
                <a:ea typeface="Calibri" panose="020F0502020204030204" pitchFamily="34" charset="0"/>
              </a:rPr>
              <a:t>13 September 2022</a:t>
            </a:r>
            <a:endParaRPr lang="en-US" sz="2800" b="1" dirty="0">
              <a:solidFill>
                <a:schemeClr val="bg1"/>
              </a:solidFill>
              <a:effectLst/>
              <a:latin typeface="Calibri" panose="020F0502020204030204" pitchFamily="34" charset="0"/>
              <a:ea typeface="Calibri" panose="020F0502020204030204" pitchFamily="34" charset="0"/>
            </a:endParaRPr>
          </a:p>
          <a:p>
            <a:pPr marL="12700" algn="ctr">
              <a:lnSpc>
                <a:spcPct val="100000"/>
              </a:lnSpc>
              <a:spcBef>
                <a:spcPts val="90"/>
              </a:spcBef>
            </a:pPr>
            <a:endParaRPr lang="en-US" sz="2800" b="1" dirty="0">
              <a:solidFill>
                <a:schemeClr val="bg1"/>
              </a:solidFill>
              <a:effectLst/>
              <a:latin typeface="Calibri" panose="020F0502020204030204" pitchFamily="34" charset="0"/>
              <a:ea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9067800" cy="2154436"/>
          </a:xfrm>
        </p:spPr>
        <p:txBody>
          <a:bodyPr/>
          <a:lstStyle/>
          <a:p>
            <a:r>
              <a:rPr lang="en-US" dirty="0"/>
              <a:t>INSTITUTIONAL ARRANGEMENT. . .CONT.</a:t>
            </a:r>
            <a:br>
              <a:rPr lang="en-US" dirty="0"/>
            </a:br>
            <a:r>
              <a:rPr lang="en-US" dirty="0"/>
              <a:t/>
            </a:r>
            <a:br>
              <a:rPr lang="en-US" dirty="0"/>
            </a:br>
            <a:r>
              <a:rPr lang="en-US" dirty="0"/>
              <a:t/>
            </a:r>
            <a:br>
              <a:rPr lang="en-US" dirty="0"/>
            </a:br>
            <a:r>
              <a:rPr lang="en-US" dirty="0"/>
              <a:t/>
            </a:r>
            <a:br>
              <a:rPr lang="en-US" dirty="0"/>
            </a:br>
            <a:endParaRPr lang="en-ZA" dirty="0"/>
          </a:p>
        </p:txBody>
      </p:sp>
      <p:pic>
        <p:nvPicPr>
          <p:cNvPr id="5" name="Picture 4">
            <a:extLst>
              <a:ext uri="{FF2B5EF4-FFF2-40B4-BE49-F238E27FC236}">
                <a16:creationId xmlns:a16="http://schemas.microsoft.com/office/drawing/2014/main" xmlns="" id="{839D160C-255F-E7D6-A10D-9F7CF916FB26}"/>
              </a:ext>
            </a:extLst>
          </p:cNvPr>
          <p:cNvPicPr>
            <a:picLocks noChangeAspect="1"/>
          </p:cNvPicPr>
          <p:nvPr/>
        </p:nvPicPr>
        <p:blipFill>
          <a:blip r:embed="rId2" cstate="print"/>
          <a:stretch>
            <a:fillRect/>
          </a:stretch>
        </p:blipFill>
        <p:spPr>
          <a:xfrm>
            <a:off x="76200" y="5791200"/>
            <a:ext cx="12115799" cy="1066799"/>
          </a:xfrm>
          <a:prstGeom prst="rect">
            <a:avLst/>
          </a:prstGeom>
        </p:spPr>
      </p:pic>
      <p:sp>
        <p:nvSpPr>
          <p:cNvPr id="6" name="TextBox 5">
            <a:extLst>
              <a:ext uri="{FF2B5EF4-FFF2-40B4-BE49-F238E27FC236}">
                <a16:creationId xmlns:a16="http://schemas.microsoft.com/office/drawing/2014/main" xmlns="" id="{6A040CDB-461E-1510-868E-ABFBCE61E533}"/>
              </a:ext>
            </a:extLst>
          </p:cNvPr>
          <p:cNvSpPr txBox="1"/>
          <p:nvPr/>
        </p:nvSpPr>
        <p:spPr>
          <a:xfrm>
            <a:off x="457200" y="1066800"/>
            <a:ext cx="8915400" cy="4801314"/>
          </a:xfrm>
          <a:prstGeom prst="rect">
            <a:avLst/>
          </a:prstGeom>
          <a:noFill/>
        </p:spPr>
        <p:txBody>
          <a:bodyPr wrap="square" rtlCol="0">
            <a:spAutoFit/>
          </a:bodyPr>
          <a:lstStyle/>
          <a:p>
            <a:pPr marL="285750" indent="-285750" algn="just">
              <a:buFont typeface="Wingdings" panose="05000000000000000000" pitchFamily="2" charset="2"/>
              <a:buChar char="q"/>
            </a:pPr>
            <a:r>
              <a:rPr lang="en-ZA" sz="1800" b="0" dirty="0">
                <a:latin typeface="Arial" panose="020B0604020202020204" pitchFamily="34" charset="0"/>
                <a:cs typeface="Arial" panose="020B0604020202020204" pitchFamily="34" charset="0"/>
              </a:rPr>
              <a:t>DWS has appointed RW as Implementing </a:t>
            </a:r>
            <a:r>
              <a:rPr lang="en-ZA" dirty="0">
                <a:latin typeface="Arial" panose="020B0604020202020204" pitchFamily="34" charset="0"/>
                <a:cs typeface="Arial" panose="020B0604020202020204" pitchFamily="34" charset="0"/>
              </a:rPr>
              <a:t>A</a:t>
            </a:r>
            <a:r>
              <a:rPr lang="en-ZA" sz="1800" b="0" dirty="0">
                <a:latin typeface="Arial" panose="020B0604020202020204" pitchFamily="34" charset="0"/>
                <a:cs typeface="Arial" panose="020B0604020202020204" pitchFamily="34" charset="0"/>
              </a:rPr>
              <a:t>gent (IA).</a:t>
            </a:r>
          </a:p>
          <a:p>
            <a:pPr marL="285750" indent="-285750" algn="just">
              <a:buFont typeface="Wingdings" panose="05000000000000000000" pitchFamily="2" charset="2"/>
              <a:buChar char="q"/>
            </a:pPr>
            <a:endParaRPr lang="en-ZA" sz="1800" b="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ZA" sz="1800" b="0" dirty="0">
                <a:latin typeface="Arial" panose="020B0604020202020204" pitchFamily="34" charset="0"/>
                <a:cs typeface="Arial" panose="020B0604020202020204" pitchFamily="34" charset="0"/>
              </a:rPr>
              <a:t>DWS has appointed Civil, Mechanical &amp; Electrical contractors to start with the works in order to fast track the implementation of the intervention.</a:t>
            </a:r>
          </a:p>
          <a:p>
            <a:pPr marL="285750" indent="-285750" algn="just">
              <a:buFont typeface="Wingdings" panose="05000000000000000000" pitchFamily="2" charset="2"/>
              <a:buChar char="q"/>
            </a:pPr>
            <a:endParaRPr lang="en-ZA"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ZA" sz="1800" b="0" dirty="0">
                <a:latin typeface="Arial" panose="020B0604020202020204" pitchFamily="34" charset="0"/>
                <a:cs typeface="Arial" panose="020B0604020202020204" pitchFamily="34" charset="0"/>
              </a:rPr>
              <a:t>DWS contractors are working with Rand Water on the programme.</a:t>
            </a:r>
          </a:p>
          <a:p>
            <a:pPr marL="285750" indent="-285750" algn="just">
              <a:buFont typeface="Wingdings" panose="05000000000000000000" pitchFamily="2" charset="2"/>
              <a:buChar char="q"/>
            </a:pPr>
            <a:endParaRPr lang="en-ZA" sz="1800" b="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ZA" sz="1800" b="0" dirty="0">
                <a:latin typeface="Arial" panose="020B0604020202020204" pitchFamily="34" charset="0"/>
                <a:cs typeface="Arial" panose="020B0604020202020204" pitchFamily="34" charset="0"/>
              </a:rPr>
              <a:t>Rand Water is the IA on behalf of the DWS.</a:t>
            </a:r>
          </a:p>
          <a:p>
            <a:pPr marL="285750" indent="-285750" algn="just">
              <a:buFont typeface="Wingdings" panose="05000000000000000000" pitchFamily="2" charset="2"/>
              <a:buChar char="q"/>
            </a:pPr>
            <a:endParaRPr lang="en-ZA" sz="1800" b="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ZA" sz="1800" b="0" dirty="0">
                <a:latin typeface="Arial" panose="020B0604020202020204" pitchFamily="34" charset="0"/>
                <a:cs typeface="Arial" panose="020B0604020202020204" pitchFamily="34" charset="0"/>
              </a:rPr>
              <a:t>Sedibeng District is a beneficiary of the Section 63 intervention.</a:t>
            </a:r>
          </a:p>
          <a:p>
            <a:pPr marL="285750" indent="-285750" algn="just">
              <a:buFont typeface="Wingdings" panose="05000000000000000000" pitchFamily="2" charset="2"/>
              <a:buChar char="q"/>
            </a:pPr>
            <a:endParaRPr lang="en-ZA" sz="1800" b="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ZA" sz="1800" b="0" dirty="0">
                <a:latin typeface="Arial" panose="020B0604020202020204" pitchFamily="34" charset="0"/>
                <a:cs typeface="Arial" panose="020B0604020202020204" pitchFamily="34" charset="0"/>
              </a:rPr>
              <a:t>Emfuleni LM, a Municipality within Sedibeng, is a primary beneficiary of the intervention.</a:t>
            </a:r>
          </a:p>
          <a:p>
            <a:pPr algn="just"/>
            <a:endParaRPr lang="en-ZA" sz="1800" b="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ZA" sz="1800" b="0" dirty="0">
                <a:latin typeface="Arial" panose="020B0604020202020204" pitchFamily="34" charset="0"/>
                <a:cs typeface="Arial" panose="020B0604020202020204" pitchFamily="34" charset="0"/>
              </a:rPr>
              <a:t>In a addition, some minor works will be undertaken in the Midvaal LM – Upgrade of the Waste Water Works.</a:t>
            </a:r>
          </a:p>
          <a:p>
            <a:endParaRPr lang="en-ZA" dirty="0"/>
          </a:p>
        </p:txBody>
      </p:sp>
    </p:spTree>
    <p:extLst>
      <p:ext uri="{BB962C8B-B14F-4D97-AF65-F5344CB8AC3E}">
        <p14:creationId xmlns:p14="http://schemas.microsoft.com/office/powerpoint/2010/main" xmlns="" val="48593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9067800" cy="2154436"/>
          </a:xfrm>
        </p:spPr>
        <p:txBody>
          <a:bodyPr/>
          <a:lstStyle/>
          <a:p>
            <a:r>
              <a:rPr lang="en-US" dirty="0"/>
              <a:t>DWS APPOINTED CONTRACTORS</a:t>
            </a:r>
            <a:br>
              <a:rPr lang="en-US" dirty="0"/>
            </a:br>
            <a:r>
              <a:rPr lang="en-US" dirty="0"/>
              <a:t/>
            </a:r>
            <a:br>
              <a:rPr lang="en-US" dirty="0"/>
            </a:br>
            <a:r>
              <a:rPr lang="en-US" dirty="0"/>
              <a:t/>
            </a:r>
            <a:br>
              <a:rPr lang="en-US" dirty="0"/>
            </a:br>
            <a:r>
              <a:rPr lang="en-US" dirty="0"/>
              <a:t/>
            </a:r>
            <a:br>
              <a:rPr lang="en-US" dirty="0"/>
            </a:br>
            <a:endParaRPr lang="en-ZA" dirty="0"/>
          </a:p>
        </p:txBody>
      </p:sp>
      <p:pic>
        <p:nvPicPr>
          <p:cNvPr id="5" name="Picture 4">
            <a:extLst>
              <a:ext uri="{FF2B5EF4-FFF2-40B4-BE49-F238E27FC236}">
                <a16:creationId xmlns:a16="http://schemas.microsoft.com/office/drawing/2014/main" xmlns="" id="{839D160C-255F-E7D6-A10D-9F7CF916FB26}"/>
              </a:ext>
            </a:extLst>
          </p:cNvPr>
          <p:cNvPicPr>
            <a:picLocks noChangeAspect="1"/>
          </p:cNvPicPr>
          <p:nvPr/>
        </p:nvPicPr>
        <p:blipFill>
          <a:blip r:embed="rId2" cstate="print"/>
          <a:stretch>
            <a:fillRect/>
          </a:stretch>
        </p:blipFill>
        <p:spPr>
          <a:xfrm>
            <a:off x="76200" y="5791200"/>
            <a:ext cx="12115799" cy="1066799"/>
          </a:xfrm>
          <a:prstGeom prst="rect">
            <a:avLst/>
          </a:prstGeom>
        </p:spPr>
      </p:pic>
      <p:graphicFrame>
        <p:nvGraphicFramePr>
          <p:cNvPr id="7" name="Table 6">
            <a:extLst>
              <a:ext uri="{FF2B5EF4-FFF2-40B4-BE49-F238E27FC236}">
                <a16:creationId xmlns:a16="http://schemas.microsoft.com/office/drawing/2014/main" xmlns="" id="{85F2BDFF-6382-A9EC-70B8-CC8AD355A044}"/>
              </a:ext>
            </a:extLst>
          </p:cNvPr>
          <p:cNvGraphicFramePr>
            <a:graphicFrameLocks noGrp="1"/>
          </p:cNvGraphicFramePr>
          <p:nvPr>
            <p:extLst>
              <p:ext uri="{D42A27DB-BD31-4B8C-83A1-F6EECF244321}">
                <p14:modId xmlns:p14="http://schemas.microsoft.com/office/powerpoint/2010/main" xmlns="" val="1466799495"/>
              </p:ext>
            </p:extLst>
          </p:nvPr>
        </p:nvGraphicFramePr>
        <p:xfrm>
          <a:off x="250409" y="676492"/>
          <a:ext cx="11941590" cy="5952907"/>
        </p:xfrm>
        <a:graphic>
          <a:graphicData uri="http://schemas.openxmlformats.org/drawingml/2006/table">
            <a:tbl>
              <a:tblPr firstRow="1" firstCol="1" bandRow="1"/>
              <a:tblGrid>
                <a:gridCol w="1799501">
                  <a:extLst>
                    <a:ext uri="{9D8B030D-6E8A-4147-A177-3AD203B41FA5}">
                      <a16:colId xmlns:a16="http://schemas.microsoft.com/office/drawing/2014/main" xmlns="" val="3274489621"/>
                    </a:ext>
                  </a:extLst>
                </a:gridCol>
                <a:gridCol w="2532767">
                  <a:extLst>
                    <a:ext uri="{9D8B030D-6E8A-4147-A177-3AD203B41FA5}">
                      <a16:colId xmlns:a16="http://schemas.microsoft.com/office/drawing/2014/main" xmlns="" val="120265953"/>
                    </a:ext>
                  </a:extLst>
                </a:gridCol>
                <a:gridCol w="3045689">
                  <a:extLst>
                    <a:ext uri="{9D8B030D-6E8A-4147-A177-3AD203B41FA5}">
                      <a16:colId xmlns:a16="http://schemas.microsoft.com/office/drawing/2014/main" xmlns="" val="1396895932"/>
                    </a:ext>
                  </a:extLst>
                </a:gridCol>
                <a:gridCol w="1990468">
                  <a:extLst>
                    <a:ext uri="{9D8B030D-6E8A-4147-A177-3AD203B41FA5}">
                      <a16:colId xmlns:a16="http://schemas.microsoft.com/office/drawing/2014/main" xmlns="" val="2425978721"/>
                    </a:ext>
                  </a:extLst>
                </a:gridCol>
                <a:gridCol w="2573165">
                  <a:extLst>
                    <a:ext uri="{9D8B030D-6E8A-4147-A177-3AD203B41FA5}">
                      <a16:colId xmlns:a16="http://schemas.microsoft.com/office/drawing/2014/main" xmlns="" val="926832165"/>
                    </a:ext>
                  </a:extLst>
                </a:gridCol>
              </a:tblGrid>
              <a:tr h="580570">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Contractor appointments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Scope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Objectives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Progress with appointments to date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Time Frames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763664861"/>
                  </a:ext>
                </a:extLst>
              </a:tr>
              <a:tr h="1351220">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Electrical &amp; Mechanical Framework</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contractors</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Pump Stations</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Refurbishment of the 4 critical pump stations (PS 2,8, 9 &amp; 10)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To get the pump stations functional to pump the sewer to the waste water treatment works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2 Contractors appointed on 3</a:t>
                      </a:r>
                      <a:r>
                        <a:rPr lang="en-ZA" sz="14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ZA" sz="1400" dirty="0">
                          <a:effectLst/>
                          <a:latin typeface="Calibri" panose="020F0502020204030204" pitchFamily="34" charset="0"/>
                          <a:ea typeface="Calibri" panose="020F0502020204030204" pitchFamily="34" charset="0"/>
                          <a:cs typeface="Times New Roman" panose="02020603050405020304" pitchFamily="18" charset="0"/>
                        </a:rPr>
                        <a:t> Aug. 2022</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Contractors  started</a:t>
                      </a:r>
                      <a:r>
                        <a:rPr lang="en-ZA" sz="1400" baseline="0" dirty="0">
                          <a:effectLst/>
                          <a:latin typeface="Calibri" panose="020F0502020204030204" pitchFamily="34" charset="0"/>
                          <a:ea typeface="Calibri" panose="020F0502020204030204" pitchFamily="34" charset="0"/>
                          <a:cs typeface="Times New Roman" panose="02020603050405020304" pitchFamily="18" charset="0"/>
                        </a:rPr>
                        <a:t> on site on </a:t>
                      </a:r>
                      <a:r>
                        <a:rPr lang="en-ZA" sz="1400" dirty="0">
                          <a:effectLst/>
                          <a:latin typeface="Calibri" panose="020F0502020204030204" pitchFamily="34" charset="0"/>
                          <a:ea typeface="Calibri" panose="020F0502020204030204" pitchFamily="34" charset="0"/>
                          <a:cs typeface="Times New Roman" panose="02020603050405020304" pitchFamily="18" charset="0"/>
                        </a:rPr>
                        <a:t>15 August 2022</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497352614"/>
                  </a:ext>
                </a:extLst>
              </a:tr>
              <a:tr h="1228958">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Civil </a:t>
                      </a:r>
                    </a:p>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Framework</a:t>
                      </a:r>
                    </a:p>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contractors</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1,3 km gravity line to pump station 2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Construction of the gravity main to pump station 2</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To get the sewage  to pump station 2  and to the waste water treatment works</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Contractor appointed on  16 Aug 2022</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Contractors took site 19 August 2022 </a:t>
                      </a:r>
                    </a:p>
                    <a:p>
                      <a:pPr>
                        <a:lnSpc>
                          <a:spcPct val="107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106079050"/>
                  </a:ext>
                </a:extLst>
              </a:tr>
              <a:tr h="1804972">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Civil Framework</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contractors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Pipe replacements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Replacement of the damaged and leaking pipes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To  stop  sewage from leaking into streets and houses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5 Contractors appointed on   25 July 2022</a:t>
                      </a:r>
                    </a:p>
                    <a:p>
                      <a:pPr>
                        <a:lnSpc>
                          <a:spcPct val="107000"/>
                        </a:lnSpc>
                        <a:spcAft>
                          <a:spcPts val="0"/>
                        </a:spcAft>
                      </a:pP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All contractors have established on site and</a:t>
                      </a:r>
                      <a:r>
                        <a:rPr lang="en-ZA" sz="1400" baseline="0" dirty="0">
                          <a:effectLst/>
                          <a:latin typeface="Calibri" panose="020F0502020204030204" pitchFamily="34" charset="0"/>
                          <a:ea typeface="Calibri" panose="020F0502020204030204" pitchFamily="34" charset="0"/>
                          <a:cs typeface="Times New Roman" panose="02020603050405020304" pitchFamily="18" charset="0"/>
                        </a:rPr>
                        <a:t> continuing with pipe replacements</a:t>
                      </a:r>
                      <a:endParaRPr lang="en-ZA"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Contractors took</a:t>
                      </a:r>
                      <a:r>
                        <a:rPr lang="en-ZA" sz="1400" baseline="0" dirty="0">
                          <a:effectLst/>
                          <a:latin typeface="Calibri" panose="020F0502020204030204" pitchFamily="34" charset="0"/>
                          <a:ea typeface="Calibri" panose="020F0502020204030204" pitchFamily="34" charset="0"/>
                          <a:cs typeface="Times New Roman" panose="02020603050405020304" pitchFamily="18" charset="0"/>
                        </a:rPr>
                        <a:t> site on</a:t>
                      </a:r>
                      <a:r>
                        <a:rPr lang="en-ZA" sz="1400" dirty="0">
                          <a:effectLst/>
                          <a:latin typeface="Calibri" panose="020F0502020204030204" pitchFamily="34" charset="0"/>
                          <a:ea typeface="Calibri" panose="020F0502020204030204" pitchFamily="34" charset="0"/>
                          <a:cs typeface="Times New Roman" panose="02020603050405020304" pitchFamily="18" charset="0"/>
                        </a:rPr>
                        <a:t> 05 August 2022</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The contractors were meant to take site much earlier and were delayed by unclear objectives by Business Forums.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541729947"/>
                  </a:ext>
                </a:extLst>
              </a:tr>
              <a:tr h="967616">
                <a:tc>
                  <a:txBody>
                    <a:bodyPr/>
                    <a:lstStyle/>
                    <a:p>
                      <a:pPr>
                        <a:lnSpc>
                          <a:spcPct val="107000"/>
                        </a:lnSpc>
                        <a:spcAft>
                          <a:spcPts val="0"/>
                        </a:spcAft>
                      </a:pPr>
                      <a:r>
                        <a:rPr lang="en-ZA" sz="1400">
                          <a:effectLst/>
                          <a:latin typeface="Calibri" panose="020F0502020204030204" pitchFamily="34" charset="0"/>
                          <a:ea typeface="Calibri" panose="020F0502020204030204" pitchFamily="34" charset="0"/>
                          <a:cs typeface="Times New Roman" panose="02020603050405020304" pitchFamily="18" charset="0"/>
                        </a:rPr>
                        <a:t>Operations  &amp; Maintenance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Unblocking and bio-solids</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To enable sewerage to flow freely through the pipes and not leak into houses and streets.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10 unblocking and 8 bio-solids  were appointed May 2021</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pPr>
                      <a:r>
                        <a:rPr lang="en-ZA" sz="1400" dirty="0">
                          <a:effectLst/>
                          <a:latin typeface="Calibri" panose="020F0502020204030204" pitchFamily="34" charset="0"/>
                          <a:ea typeface="Calibri" panose="020F0502020204030204" pitchFamily="34" charset="0"/>
                          <a:cs typeface="Times New Roman" panose="02020603050405020304" pitchFamily="18" charset="0"/>
                        </a:rPr>
                        <a:t>Contractors have been on site for 15 months.  </a:t>
                      </a:r>
                    </a:p>
                  </a:txBody>
                  <a:tcPr marL="54326" marR="543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265109540"/>
                  </a:ext>
                </a:extLst>
              </a:tr>
            </a:tbl>
          </a:graphicData>
        </a:graphic>
      </p:graphicFrame>
    </p:spTree>
    <p:extLst>
      <p:ext uri="{BB962C8B-B14F-4D97-AF65-F5344CB8AC3E}">
        <p14:creationId xmlns:p14="http://schemas.microsoft.com/office/powerpoint/2010/main" xmlns="" val="243598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189492"/>
            <a:ext cx="8945474" cy="444352"/>
          </a:xfrm>
          <a:prstGeom prst="rect">
            <a:avLst/>
          </a:prstGeom>
        </p:spPr>
        <p:txBody>
          <a:bodyPr vert="horz" wrap="square" lIns="0" tIns="13335" rIns="0" bIns="0" rtlCol="0">
            <a:spAutoFit/>
          </a:bodyPr>
          <a:lstStyle/>
          <a:p>
            <a:pPr marL="12700" algn="ctr">
              <a:lnSpc>
                <a:spcPct val="100000"/>
              </a:lnSpc>
              <a:spcBef>
                <a:spcPts val="105"/>
              </a:spcBef>
            </a:pPr>
            <a:r>
              <a:rPr lang="en-ZA" spc="-15" dirty="0"/>
              <a:t>REFURBISHMENT &amp; UPGRADE – STREAM 1</a:t>
            </a:r>
            <a:endParaRPr spc="-15" dirty="0"/>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graphicFrame>
        <p:nvGraphicFramePr>
          <p:cNvPr id="3" name="Table 3">
            <a:extLst>
              <a:ext uri="{FF2B5EF4-FFF2-40B4-BE49-F238E27FC236}">
                <a16:creationId xmlns:a16="http://schemas.microsoft.com/office/drawing/2014/main" xmlns="" id="{8459E45A-310C-FB90-3368-7465D754EB22}"/>
              </a:ext>
            </a:extLst>
          </p:cNvPr>
          <p:cNvGraphicFramePr>
            <a:graphicFrameLocks noGrp="1"/>
          </p:cNvGraphicFramePr>
          <p:nvPr>
            <p:extLst>
              <p:ext uri="{D42A27DB-BD31-4B8C-83A1-F6EECF244321}">
                <p14:modId xmlns:p14="http://schemas.microsoft.com/office/powerpoint/2010/main" xmlns="" val="3246342984"/>
              </p:ext>
            </p:extLst>
          </p:nvPr>
        </p:nvGraphicFramePr>
        <p:xfrm>
          <a:off x="152401" y="712769"/>
          <a:ext cx="9296399" cy="6147301"/>
        </p:xfrm>
        <a:graphic>
          <a:graphicData uri="http://schemas.openxmlformats.org/drawingml/2006/table">
            <a:tbl>
              <a:tblPr firstRow="1" bandRow="1">
                <a:tableStyleId>{5C22544A-7EE6-4342-B048-85BDC9FD1C3A}</a:tableStyleId>
              </a:tblPr>
              <a:tblGrid>
                <a:gridCol w="1439411">
                  <a:extLst>
                    <a:ext uri="{9D8B030D-6E8A-4147-A177-3AD203B41FA5}">
                      <a16:colId xmlns:a16="http://schemas.microsoft.com/office/drawing/2014/main" xmlns="" val="2991117005"/>
                    </a:ext>
                  </a:extLst>
                </a:gridCol>
                <a:gridCol w="2955527">
                  <a:extLst>
                    <a:ext uri="{9D8B030D-6E8A-4147-A177-3AD203B41FA5}">
                      <a16:colId xmlns:a16="http://schemas.microsoft.com/office/drawing/2014/main" xmlns="" val="312241624"/>
                    </a:ext>
                  </a:extLst>
                </a:gridCol>
                <a:gridCol w="2404777">
                  <a:extLst>
                    <a:ext uri="{9D8B030D-6E8A-4147-A177-3AD203B41FA5}">
                      <a16:colId xmlns:a16="http://schemas.microsoft.com/office/drawing/2014/main" xmlns="" val="673539697"/>
                    </a:ext>
                  </a:extLst>
                </a:gridCol>
                <a:gridCol w="2496684">
                  <a:extLst>
                    <a:ext uri="{9D8B030D-6E8A-4147-A177-3AD203B41FA5}">
                      <a16:colId xmlns:a16="http://schemas.microsoft.com/office/drawing/2014/main" xmlns="" val="1674638277"/>
                    </a:ext>
                  </a:extLst>
                </a:gridCol>
              </a:tblGrid>
              <a:tr h="627905">
                <a:tc>
                  <a:txBody>
                    <a:bodyPr/>
                    <a:lstStyle/>
                    <a:p>
                      <a:pPr algn="ctr"/>
                      <a:r>
                        <a:rPr lang="en-ZA" dirty="0"/>
                        <a:t>WWTWs</a:t>
                      </a:r>
                    </a:p>
                  </a:txBody>
                  <a:tcPr/>
                </a:tc>
                <a:tc>
                  <a:txBody>
                    <a:bodyPr/>
                    <a:lstStyle/>
                    <a:p>
                      <a:pPr algn="ctr"/>
                      <a:r>
                        <a:rPr lang="en-ZA" dirty="0"/>
                        <a:t>UPGRADES</a:t>
                      </a:r>
                    </a:p>
                  </a:txBody>
                  <a:tcPr/>
                </a:tc>
                <a:tc>
                  <a:txBody>
                    <a:bodyPr/>
                    <a:lstStyle/>
                    <a:p>
                      <a:pPr algn="ctr"/>
                      <a:r>
                        <a:rPr lang="en-ZA" dirty="0"/>
                        <a:t>O &amp; M</a:t>
                      </a:r>
                    </a:p>
                  </a:txBody>
                  <a:tcPr/>
                </a:tc>
                <a:tc>
                  <a:txBody>
                    <a:bodyPr/>
                    <a:lstStyle/>
                    <a:p>
                      <a:pPr algn="ctr"/>
                      <a:r>
                        <a:rPr lang="en-ZA" dirty="0"/>
                        <a:t>PROGRESS TO DATE</a:t>
                      </a:r>
                    </a:p>
                    <a:p>
                      <a:pPr algn="ctr"/>
                      <a:endParaRPr lang="en-ZA" dirty="0"/>
                    </a:p>
                  </a:txBody>
                  <a:tcPr/>
                </a:tc>
                <a:extLst>
                  <a:ext uri="{0D108BD9-81ED-4DB2-BD59-A6C34878D82A}">
                    <a16:rowId xmlns:a16="http://schemas.microsoft.com/office/drawing/2014/main" xmlns="" val="12883997"/>
                  </a:ext>
                </a:extLst>
              </a:tr>
              <a:tr h="1973415">
                <a:tc>
                  <a:txBody>
                    <a:bodyPr/>
                    <a:lstStyle/>
                    <a:p>
                      <a:r>
                        <a:rPr lang="en-ZA" dirty="0"/>
                        <a:t>SEBOKENG</a:t>
                      </a:r>
                    </a:p>
                  </a:txBody>
                  <a:tcPr/>
                </a:tc>
                <a:tc>
                  <a:txBody>
                    <a:bodyPr/>
                    <a:lstStyle/>
                    <a:p>
                      <a:r>
                        <a:rPr lang="en-ZA" dirty="0"/>
                        <a:t>MODULE 6  50 Mℓ/day ≈ 100%</a:t>
                      </a:r>
                    </a:p>
                    <a:p>
                      <a:endParaRPr lang="en-ZA" dirty="0"/>
                    </a:p>
                    <a:p>
                      <a:r>
                        <a:rPr lang="en-ZA" dirty="0"/>
                        <a:t>MODULE 7 (50Mℓ/day) ≈ DESIGNS 100%.  Construction to start approximately in April 2023</a:t>
                      </a:r>
                    </a:p>
                  </a:txBody>
                  <a:tcPr/>
                </a:tc>
                <a:tc>
                  <a:txBody>
                    <a:bodyPr/>
                    <a:lstStyle/>
                    <a:p>
                      <a:r>
                        <a:rPr lang="en-ZA" dirty="0"/>
                        <a:t>PLANT OPERATIONAL</a:t>
                      </a:r>
                    </a:p>
                  </a:txBody>
                  <a:tcPr/>
                </a:tc>
                <a:tc>
                  <a:txBody>
                    <a:bodyPr/>
                    <a:lstStyle/>
                    <a:p>
                      <a:r>
                        <a:rPr lang="en-ZA" dirty="0"/>
                        <a:t>Replaced cables</a:t>
                      </a:r>
                    </a:p>
                    <a:p>
                      <a:r>
                        <a:rPr lang="en-ZA" dirty="0"/>
                        <a:t>Biosolids</a:t>
                      </a:r>
                    </a:p>
                    <a:p>
                      <a:r>
                        <a:rPr lang="en-ZA" dirty="0"/>
                        <a:t>Process controllers &amp; Maintenance teams</a:t>
                      </a:r>
                    </a:p>
                  </a:txBody>
                  <a:tcPr/>
                </a:tc>
                <a:extLst>
                  <a:ext uri="{0D108BD9-81ED-4DB2-BD59-A6C34878D82A}">
                    <a16:rowId xmlns:a16="http://schemas.microsoft.com/office/drawing/2014/main" xmlns="" val="1547403892"/>
                  </a:ext>
                </a:extLst>
              </a:tr>
              <a:tr h="1435211">
                <a:tc>
                  <a:txBody>
                    <a:bodyPr/>
                    <a:lstStyle/>
                    <a:p>
                      <a:r>
                        <a:rPr lang="en-ZA" dirty="0"/>
                        <a:t>LEEUWKUIL</a:t>
                      </a:r>
                    </a:p>
                  </a:txBody>
                  <a:tcPr/>
                </a:tc>
                <a:tc>
                  <a:txBody>
                    <a:bodyPr/>
                    <a:lstStyle/>
                    <a:p>
                      <a:r>
                        <a:rPr lang="en-ZA" dirty="0"/>
                        <a:t>DESIGNS 100 % COMPLETE </a:t>
                      </a:r>
                    </a:p>
                    <a:p>
                      <a:endParaRPr lang="en-ZA" dirty="0"/>
                    </a:p>
                    <a:p>
                      <a:r>
                        <a:rPr lang="en-ZA" dirty="0"/>
                        <a:t>20 Mℓ/day. Construction to start approximately in April 2023</a:t>
                      </a:r>
                    </a:p>
                  </a:txBody>
                  <a:tcPr/>
                </a:tc>
                <a:tc>
                  <a:txBody>
                    <a:bodyPr/>
                    <a:lstStyle/>
                    <a:p>
                      <a:r>
                        <a:rPr lang="en-ZA" dirty="0"/>
                        <a:t>PLANT OPERATIONAL</a:t>
                      </a:r>
                    </a:p>
                  </a:txBody>
                  <a:tcPr/>
                </a:tc>
                <a:tc>
                  <a:txBody>
                    <a:bodyPr/>
                    <a:lstStyle/>
                    <a:p>
                      <a:r>
                        <a:rPr lang="en-ZA" dirty="0"/>
                        <a:t>Replaced cables</a:t>
                      </a:r>
                    </a:p>
                    <a:p>
                      <a:r>
                        <a:rPr lang="en-ZA" dirty="0"/>
                        <a:t>Biosolids</a:t>
                      </a:r>
                    </a:p>
                    <a:p>
                      <a:r>
                        <a:rPr lang="en-ZA" dirty="0"/>
                        <a:t>Process controllers &amp; Maintenance teams</a:t>
                      </a:r>
                    </a:p>
                  </a:txBody>
                  <a:tcPr/>
                </a:tc>
                <a:extLst>
                  <a:ext uri="{0D108BD9-81ED-4DB2-BD59-A6C34878D82A}">
                    <a16:rowId xmlns:a16="http://schemas.microsoft.com/office/drawing/2014/main" xmlns="" val="2465718215"/>
                  </a:ext>
                </a:extLst>
              </a:tr>
              <a:tr h="2032501">
                <a:tc>
                  <a:txBody>
                    <a:bodyPr/>
                    <a:lstStyle/>
                    <a:p>
                      <a:r>
                        <a:rPr lang="en-ZA" dirty="0"/>
                        <a:t>RIETSPRUIT</a:t>
                      </a:r>
                    </a:p>
                  </a:txBody>
                  <a:tcPr/>
                </a:tc>
                <a:tc>
                  <a:txBody>
                    <a:bodyPr/>
                    <a:lstStyle/>
                    <a:p>
                      <a:r>
                        <a:rPr lang="en-ZA" dirty="0"/>
                        <a:t>DESIGNS 100% COMPLETE</a:t>
                      </a:r>
                    </a:p>
                    <a:p>
                      <a:endParaRPr lang="en-ZA" dirty="0"/>
                    </a:p>
                    <a:p>
                      <a:r>
                        <a:rPr lang="en-ZA" dirty="0"/>
                        <a:t>35 Mℓ/day. Construction to start approximately in April 2023</a:t>
                      </a:r>
                    </a:p>
                  </a:txBody>
                  <a:tcPr/>
                </a:tc>
                <a:tc>
                  <a:txBody>
                    <a:bodyPr/>
                    <a:lstStyle/>
                    <a:p>
                      <a:r>
                        <a:rPr lang="en-ZA" dirty="0"/>
                        <a:t>PLANT DYSFUNCTIONAL</a:t>
                      </a:r>
                    </a:p>
                  </a:txBody>
                  <a:tcPr/>
                </a:tc>
                <a:tc>
                  <a:txBody>
                    <a:bodyPr/>
                    <a:lstStyle/>
                    <a:p>
                      <a:r>
                        <a:rPr lang="en-ZA" dirty="0"/>
                        <a:t>Replaced Cables</a:t>
                      </a:r>
                    </a:p>
                    <a:p>
                      <a:r>
                        <a:rPr lang="en-ZA" dirty="0"/>
                        <a:t>Biosolids</a:t>
                      </a:r>
                    </a:p>
                    <a:p>
                      <a:pPr marL="0" marR="0" lvl="0" indent="0" defTabSz="914400" eaLnBrk="1" fontAlgn="auto" latinLnBrk="0" hangingPunct="1">
                        <a:lnSpc>
                          <a:spcPct val="100000"/>
                        </a:lnSpc>
                        <a:spcBef>
                          <a:spcPts val="0"/>
                        </a:spcBef>
                        <a:spcAft>
                          <a:spcPts val="0"/>
                        </a:spcAft>
                        <a:buClrTx/>
                        <a:buSzTx/>
                        <a:buFontTx/>
                        <a:buNone/>
                        <a:tabLst/>
                        <a:defRPr/>
                      </a:pPr>
                      <a:r>
                        <a:rPr lang="en-ZA" dirty="0"/>
                        <a:t>Process controllers &amp; Maintenance teams</a:t>
                      </a:r>
                    </a:p>
                  </a:txBody>
                  <a:tcPr/>
                </a:tc>
                <a:extLst>
                  <a:ext uri="{0D108BD9-81ED-4DB2-BD59-A6C34878D82A}">
                    <a16:rowId xmlns:a16="http://schemas.microsoft.com/office/drawing/2014/main" xmlns="" val="2089490126"/>
                  </a:ext>
                </a:extLst>
              </a:tr>
            </a:tbl>
          </a:graphicData>
        </a:graphic>
      </p:graphicFrame>
    </p:spTree>
    <p:extLst>
      <p:ext uri="{BB962C8B-B14F-4D97-AF65-F5344CB8AC3E}">
        <p14:creationId xmlns:p14="http://schemas.microsoft.com/office/powerpoint/2010/main" xmlns="" val="33347907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101747"/>
            <a:ext cx="8945474" cy="444352"/>
          </a:xfrm>
          <a:prstGeom prst="rect">
            <a:avLst/>
          </a:prstGeom>
        </p:spPr>
        <p:txBody>
          <a:bodyPr vert="horz" wrap="square" lIns="0" tIns="13335" rIns="0" bIns="0" rtlCol="0">
            <a:spAutoFit/>
          </a:bodyPr>
          <a:lstStyle/>
          <a:p>
            <a:pPr marL="12700" algn="ctr">
              <a:lnSpc>
                <a:spcPct val="100000"/>
              </a:lnSpc>
              <a:spcBef>
                <a:spcPts val="105"/>
              </a:spcBef>
            </a:pPr>
            <a:r>
              <a:rPr lang="en-ZA" spc="-15" dirty="0"/>
              <a:t>REFURBISHMENT &amp; UPGRADE – STREAM 1</a:t>
            </a:r>
            <a:endParaRPr spc="-15" dirty="0"/>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graphicFrame>
        <p:nvGraphicFramePr>
          <p:cNvPr id="3" name="Table 3">
            <a:extLst>
              <a:ext uri="{FF2B5EF4-FFF2-40B4-BE49-F238E27FC236}">
                <a16:creationId xmlns:a16="http://schemas.microsoft.com/office/drawing/2014/main" xmlns="" id="{8459E45A-310C-FB90-3368-7465D754EB22}"/>
              </a:ext>
            </a:extLst>
          </p:cNvPr>
          <p:cNvGraphicFramePr>
            <a:graphicFrameLocks noGrp="1"/>
          </p:cNvGraphicFramePr>
          <p:nvPr>
            <p:extLst>
              <p:ext uri="{D42A27DB-BD31-4B8C-83A1-F6EECF244321}">
                <p14:modId xmlns:p14="http://schemas.microsoft.com/office/powerpoint/2010/main" xmlns="" val="4189305461"/>
              </p:ext>
            </p:extLst>
          </p:nvPr>
        </p:nvGraphicFramePr>
        <p:xfrm>
          <a:off x="0" y="719666"/>
          <a:ext cx="9525000" cy="6138334"/>
        </p:xfrm>
        <a:graphic>
          <a:graphicData uri="http://schemas.openxmlformats.org/drawingml/2006/table">
            <a:tbl>
              <a:tblPr firstRow="1" bandRow="1">
                <a:tableStyleId>{5C22544A-7EE6-4342-B048-85BDC9FD1C3A}</a:tableStyleId>
              </a:tblPr>
              <a:tblGrid>
                <a:gridCol w="3326960">
                  <a:extLst>
                    <a:ext uri="{9D8B030D-6E8A-4147-A177-3AD203B41FA5}">
                      <a16:colId xmlns:a16="http://schemas.microsoft.com/office/drawing/2014/main" xmlns="" val="2991117005"/>
                    </a:ext>
                  </a:extLst>
                </a:gridCol>
                <a:gridCol w="3322772">
                  <a:extLst>
                    <a:ext uri="{9D8B030D-6E8A-4147-A177-3AD203B41FA5}">
                      <a16:colId xmlns:a16="http://schemas.microsoft.com/office/drawing/2014/main" xmlns="" val="312241624"/>
                    </a:ext>
                  </a:extLst>
                </a:gridCol>
                <a:gridCol w="2875268">
                  <a:extLst>
                    <a:ext uri="{9D8B030D-6E8A-4147-A177-3AD203B41FA5}">
                      <a16:colId xmlns:a16="http://schemas.microsoft.com/office/drawing/2014/main" xmlns="" val="1674638277"/>
                    </a:ext>
                  </a:extLst>
                </a:gridCol>
              </a:tblGrid>
              <a:tr h="1366042">
                <a:tc>
                  <a:txBody>
                    <a:bodyPr/>
                    <a:lstStyle/>
                    <a:p>
                      <a:pPr algn="ctr"/>
                      <a:r>
                        <a:rPr lang="en-ZA" dirty="0"/>
                        <a:t>WWTWs</a:t>
                      </a:r>
                    </a:p>
                  </a:txBody>
                  <a:tcPr/>
                </a:tc>
                <a:tc>
                  <a:txBody>
                    <a:bodyPr/>
                    <a:lstStyle/>
                    <a:p>
                      <a:pPr algn="ctr"/>
                      <a:r>
                        <a:rPr lang="en-ZA" dirty="0"/>
                        <a:t>UPGRADES</a:t>
                      </a:r>
                    </a:p>
                  </a:txBody>
                  <a:tcPr/>
                </a:tc>
                <a:tc>
                  <a:txBody>
                    <a:bodyPr/>
                    <a:lstStyle/>
                    <a:p>
                      <a:pPr algn="ctr"/>
                      <a:r>
                        <a:rPr lang="en-ZA" dirty="0"/>
                        <a:t>PROGRESS TO DATE</a:t>
                      </a:r>
                    </a:p>
                    <a:p>
                      <a:pPr algn="ctr"/>
                      <a:endParaRPr lang="en-ZA" dirty="0"/>
                    </a:p>
                  </a:txBody>
                  <a:tcPr/>
                </a:tc>
                <a:extLst>
                  <a:ext uri="{0D108BD9-81ED-4DB2-BD59-A6C34878D82A}">
                    <a16:rowId xmlns:a16="http://schemas.microsoft.com/office/drawing/2014/main" xmlns="" val="12883997"/>
                  </a:ext>
                </a:extLst>
              </a:tr>
              <a:tr h="1696815">
                <a:tc>
                  <a:txBody>
                    <a:bodyPr/>
                    <a:lstStyle/>
                    <a:p>
                      <a:r>
                        <a:rPr lang="en-ZA" dirty="0"/>
                        <a:t>ROTHDENE PUMP STATION</a:t>
                      </a:r>
                    </a:p>
                  </a:txBody>
                  <a:tcPr/>
                </a:tc>
                <a:tc>
                  <a:txBody>
                    <a:bodyPr/>
                    <a:lstStyle/>
                    <a:p>
                      <a:r>
                        <a:rPr lang="en-ZA" dirty="0"/>
                        <a:t>100% completed</a:t>
                      </a:r>
                    </a:p>
                  </a:txBody>
                  <a:tcPr/>
                </a:tc>
                <a:tc>
                  <a:txBody>
                    <a:bodyPr/>
                    <a:lstStyle/>
                    <a:p>
                      <a:r>
                        <a:rPr lang="en-ZA" dirty="0"/>
                        <a:t>O &amp; M </a:t>
                      </a:r>
                    </a:p>
                  </a:txBody>
                  <a:tcPr/>
                </a:tc>
                <a:extLst>
                  <a:ext uri="{0D108BD9-81ED-4DB2-BD59-A6C34878D82A}">
                    <a16:rowId xmlns:a16="http://schemas.microsoft.com/office/drawing/2014/main" xmlns="" val="1547403892"/>
                  </a:ext>
                </a:extLst>
              </a:tr>
              <a:tr h="1378662">
                <a:tc>
                  <a:txBody>
                    <a:bodyPr/>
                    <a:lstStyle/>
                    <a:p>
                      <a:r>
                        <a:rPr lang="en-ZA" dirty="0"/>
                        <a:t>MEYERTON</a:t>
                      </a:r>
                    </a:p>
                  </a:txBody>
                  <a:tcPr/>
                </a:tc>
                <a:tc>
                  <a:txBody>
                    <a:bodyPr/>
                    <a:lstStyle/>
                    <a:p>
                      <a:r>
                        <a:rPr lang="en-ZA" dirty="0"/>
                        <a:t>80 % COMPLETE</a:t>
                      </a:r>
                    </a:p>
                    <a:p>
                      <a:r>
                        <a:rPr lang="en-ZA" dirty="0"/>
                        <a:t>15 Mℓ/day. Project to completed approximately in June 2023.</a:t>
                      </a:r>
                    </a:p>
                  </a:txBody>
                  <a:tcPr/>
                </a:tc>
                <a:tc>
                  <a:txBody>
                    <a:bodyPr/>
                    <a:lstStyle/>
                    <a:p>
                      <a:r>
                        <a:rPr lang="en-ZA" dirty="0"/>
                        <a:t>Tender documentation</a:t>
                      </a:r>
                    </a:p>
                    <a:p>
                      <a:r>
                        <a:rPr lang="en-ZA" dirty="0"/>
                        <a:t>(Civil contractor liquidated)</a:t>
                      </a:r>
                    </a:p>
                  </a:txBody>
                  <a:tcPr/>
                </a:tc>
                <a:extLst>
                  <a:ext uri="{0D108BD9-81ED-4DB2-BD59-A6C34878D82A}">
                    <a16:rowId xmlns:a16="http://schemas.microsoft.com/office/drawing/2014/main" xmlns="" val="2465718215"/>
                  </a:ext>
                </a:extLst>
              </a:tr>
              <a:tr h="1696815">
                <a:tc>
                  <a:txBody>
                    <a:bodyPr/>
                    <a:lstStyle/>
                    <a:p>
                      <a:r>
                        <a:rPr lang="en-ZA" dirty="0"/>
                        <a:t>ROTHDENE RISING MAIN</a:t>
                      </a:r>
                    </a:p>
                  </a:txBody>
                  <a:tcPr/>
                </a:tc>
                <a:tc>
                  <a:txBody>
                    <a:bodyPr/>
                    <a:lstStyle/>
                    <a:p>
                      <a:r>
                        <a:rPr lang="en-ZA" dirty="0"/>
                        <a:t>Construction work is at 97%. Project to completed approximately in March 2023.</a:t>
                      </a:r>
                    </a:p>
                    <a:p>
                      <a:endParaRPr lang="en-ZA" dirty="0"/>
                    </a:p>
                    <a:p>
                      <a:endParaRPr lang="en-ZA" dirty="0"/>
                    </a:p>
                  </a:txBody>
                  <a:tcPr/>
                </a:tc>
                <a:tc>
                  <a:txBody>
                    <a:bodyPr/>
                    <a:lstStyle/>
                    <a:p>
                      <a:endParaRPr lang="en-ZA" dirty="0"/>
                    </a:p>
                    <a:p>
                      <a:r>
                        <a:rPr lang="en-ZA" dirty="0"/>
                        <a:t>Expected completion date 19 September 2022</a:t>
                      </a:r>
                    </a:p>
                  </a:txBody>
                  <a:tcPr/>
                </a:tc>
                <a:extLst>
                  <a:ext uri="{0D108BD9-81ED-4DB2-BD59-A6C34878D82A}">
                    <a16:rowId xmlns:a16="http://schemas.microsoft.com/office/drawing/2014/main" xmlns="" val="2089490126"/>
                  </a:ext>
                </a:extLst>
              </a:tr>
            </a:tbl>
          </a:graphicData>
        </a:graphic>
      </p:graphicFrame>
    </p:spTree>
    <p:extLst>
      <p:ext uri="{BB962C8B-B14F-4D97-AF65-F5344CB8AC3E}">
        <p14:creationId xmlns:p14="http://schemas.microsoft.com/office/powerpoint/2010/main" xmlns="" val="2770532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277113"/>
            <a:ext cx="8945474" cy="444352"/>
          </a:xfrm>
          <a:prstGeom prst="rect">
            <a:avLst/>
          </a:prstGeom>
        </p:spPr>
        <p:txBody>
          <a:bodyPr vert="horz" wrap="square" lIns="0" tIns="13335" rIns="0" bIns="0" rtlCol="0">
            <a:spAutoFit/>
          </a:bodyPr>
          <a:lstStyle/>
          <a:p>
            <a:pPr marL="12700" algn="ctr">
              <a:lnSpc>
                <a:spcPct val="100000"/>
              </a:lnSpc>
              <a:spcBef>
                <a:spcPts val="105"/>
              </a:spcBef>
            </a:pPr>
            <a:r>
              <a:rPr lang="en-ZA" spc="-15" dirty="0"/>
              <a:t>REFURBISHMENT&amp;UPGRADE –STREAM 1</a:t>
            </a:r>
            <a:endParaRPr spc="-15" dirty="0"/>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graphicFrame>
        <p:nvGraphicFramePr>
          <p:cNvPr id="3" name="Table 3">
            <a:extLst>
              <a:ext uri="{FF2B5EF4-FFF2-40B4-BE49-F238E27FC236}">
                <a16:creationId xmlns:a16="http://schemas.microsoft.com/office/drawing/2014/main" xmlns="" id="{8459E45A-310C-FB90-3368-7465D754EB22}"/>
              </a:ext>
            </a:extLst>
          </p:cNvPr>
          <p:cNvGraphicFramePr>
            <a:graphicFrameLocks noGrp="1"/>
          </p:cNvGraphicFramePr>
          <p:nvPr>
            <p:extLst>
              <p:ext uri="{D42A27DB-BD31-4B8C-83A1-F6EECF244321}">
                <p14:modId xmlns:p14="http://schemas.microsoft.com/office/powerpoint/2010/main" xmlns="" val="2429044135"/>
              </p:ext>
            </p:extLst>
          </p:nvPr>
        </p:nvGraphicFramePr>
        <p:xfrm>
          <a:off x="1" y="998684"/>
          <a:ext cx="10134599" cy="5859316"/>
        </p:xfrm>
        <a:graphic>
          <a:graphicData uri="http://schemas.openxmlformats.org/drawingml/2006/table">
            <a:tbl>
              <a:tblPr firstRow="1" bandRow="1">
                <a:tableStyleId>{5C22544A-7EE6-4342-B048-85BDC9FD1C3A}</a:tableStyleId>
              </a:tblPr>
              <a:tblGrid>
                <a:gridCol w="3532392">
                  <a:extLst>
                    <a:ext uri="{9D8B030D-6E8A-4147-A177-3AD203B41FA5}">
                      <a16:colId xmlns:a16="http://schemas.microsoft.com/office/drawing/2014/main" xmlns="" val="2991117005"/>
                    </a:ext>
                  </a:extLst>
                </a:gridCol>
                <a:gridCol w="3527947">
                  <a:extLst>
                    <a:ext uri="{9D8B030D-6E8A-4147-A177-3AD203B41FA5}">
                      <a16:colId xmlns:a16="http://schemas.microsoft.com/office/drawing/2014/main" xmlns="" val="312241624"/>
                    </a:ext>
                  </a:extLst>
                </a:gridCol>
                <a:gridCol w="3074260">
                  <a:extLst>
                    <a:ext uri="{9D8B030D-6E8A-4147-A177-3AD203B41FA5}">
                      <a16:colId xmlns:a16="http://schemas.microsoft.com/office/drawing/2014/main" xmlns="" val="1674638277"/>
                    </a:ext>
                  </a:extLst>
                </a:gridCol>
              </a:tblGrid>
              <a:tr h="589301">
                <a:tc>
                  <a:txBody>
                    <a:bodyPr/>
                    <a:lstStyle/>
                    <a:p>
                      <a:pPr algn="ctr"/>
                      <a:r>
                        <a:rPr lang="en-ZA" sz="1600" dirty="0"/>
                        <a:t>WWTWs</a:t>
                      </a:r>
                    </a:p>
                  </a:txBody>
                  <a:tcPr marT="41564" marB="41564"/>
                </a:tc>
                <a:tc>
                  <a:txBody>
                    <a:bodyPr/>
                    <a:lstStyle/>
                    <a:p>
                      <a:pPr algn="ctr"/>
                      <a:r>
                        <a:rPr lang="en-ZA" sz="1600" dirty="0"/>
                        <a:t>UPGRADES</a:t>
                      </a:r>
                    </a:p>
                  </a:txBody>
                  <a:tcPr marT="41564" marB="41564"/>
                </a:tc>
                <a:tc>
                  <a:txBody>
                    <a:bodyPr/>
                    <a:lstStyle/>
                    <a:p>
                      <a:pPr algn="ctr"/>
                      <a:r>
                        <a:rPr lang="en-ZA" sz="1600" dirty="0"/>
                        <a:t>PROGRESS TO DATE</a:t>
                      </a:r>
                    </a:p>
                    <a:p>
                      <a:pPr algn="ctr"/>
                      <a:endParaRPr lang="en-ZA" sz="1600" dirty="0"/>
                    </a:p>
                  </a:txBody>
                  <a:tcPr marT="41564" marB="41564"/>
                </a:tc>
                <a:extLst>
                  <a:ext uri="{0D108BD9-81ED-4DB2-BD59-A6C34878D82A}">
                    <a16:rowId xmlns:a16="http://schemas.microsoft.com/office/drawing/2014/main" xmlns="" val="12883997"/>
                  </a:ext>
                </a:extLst>
              </a:tr>
              <a:tr h="5270015">
                <a:tc>
                  <a:txBody>
                    <a:bodyPr/>
                    <a:lstStyle/>
                    <a:p>
                      <a:r>
                        <a:rPr lang="en-ZA" sz="1600" dirty="0"/>
                        <a:t> PUMP STATION 2</a:t>
                      </a:r>
                    </a:p>
                    <a:p>
                      <a:endParaRPr lang="en-ZA" sz="1600" dirty="0"/>
                    </a:p>
                    <a:p>
                      <a:endParaRPr lang="en-ZA" sz="1600" dirty="0"/>
                    </a:p>
                  </a:txBody>
                  <a:tcPr marT="41564" marB="41564"/>
                </a:tc>
                <a:tc>
                  <a:txBody>
                    <a:bodyPr/>
                    <a:lstStyle/>
                    <a:p>
                      <a:r>
                        <a:rPr lang="en-ZA" sz="1600" dirty="0"/>
                        <a:t>Site Handover Meeting – 15 August 2022</a:t>
                      </a:r>
                    </a:p>
                    <a:p>
                      <a:endParaRPr lang="en-ZA" sz="1600" dirty="0"/>
                    </a:p>
                    <a:p>
                      <a:r>
                        <a:rPr lang="en-ZA" sz="1600" dirty="0"/>
                        <a:t>Contractor: </a:t>
                      </a:r>
                      <a:r>
                        <a:rPr lang="en-ZA" sz="1600" dirty="0" err="1"/>
                        <a:t>Mulbert</a:t>
                      </a:r>
                      <a:endParaRPr lang="en-ZA" sz="1600" dirty="0"/>
                    </a:p>
                    <a:p>
                      <a:endParaRPr lang="en-ZA" sz="1600" dirty="0"/>
                    </a:p>
                  </a:txBody>
                  <a:tcPr marT="41564" marB="41564"/>
                </a:tc>
                <a:tc>
                  <a:txBody>
                    <a:bodyPr/>
                    <a:lstStyle/>
                    <a:p>
                      <a:pPr marL="342900" lvl="0" indent="-342900">
                        <a:buFont typeface="Symbol" panose="05050102010706020507" pitchFamily="18" charset="2"/>
                        <a:buChar char=""/>
                      </a:pPr>
                      <a:r>
                        <a:rPr lang="en-ZA" sz="1400" b="0" dirty="0">
                          <a:effectLst/>
                          <a:latin typeface="Arial" panose="020B0604020202020204" pitchFamily="34" charset="0"/>
                          <a:ea typeface="Calibri" panose="020F0502020204030204" pitchFamily="34" charset="0"/>
                          <a:cs typeface="Times New Roman" panose="02020603050405020304" pitchFamily="18" charset="0"/>
                        </a:rPr>
                        <a:t>The open manholes, water filled holes and emergency dam were barricaded with safety net by the 31 August 2022.</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400" b="0" dirty="0">
                          <a:effectLst/>
                          <a:latin typeface="Arial" panose="020B0604020202020204" pitchFamily="34" charset="0"/>
                          <a:ea typeface="Calibri" panose="020F0502020204030204" pitchFamily="34" charset="0"/>
                          <a:cs typeface="Times New Roman" panose="02020603050405020304" pitchFamily="18" charset="0"/>
                        </a:rPr>
                        <a:t>The Rand Water ISD personnel introduced the Contractor to the Ward Councillor, on the 29 August to Map out a plan to deal with Employment of Local labour and SMMEs.</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400" b="0" dirty="0">
                          <a:effectLst/>
                          <a:latin typeface="Arial" panose="020B0604020202020204" pitchFamily="34" charset="0"/>
                          <a:ea typeface="Calibri" panose="020F0502020204030204" pitchFamily="34" charset="0"/>
                          <a:cs typeface="Times New Roman" panose="02020603050405020304" pitchFamily="18" charset="0"/>
                        </a:rPr>
                        <a:t>The Contractor attended the Community meeting on the 31 August 2022 whereat Ward Councillor and Rand Water ISD Personnel introduced the Contractor to the Community.</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400" b="0" dirty="0">
                          <a:effectLst/>
                          <a:latin typeface="Arial" panose="020B0604020202020204" pitchFamily="34" charset="0"/>
                          <a:ea typeface="Calibri" panose="020F0502020204030204" pitchFamily="34" charset="0"/>
                          <a:cs typeface="Times New Roman" panose="02020603050405020304" pitchFamily="18" charset="0"/>
                        </a:rPr>
                        <a:t>Removal and assessment of Pump 2A done on the 31 August 2022.</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400" b="0" dirty="0">
                          <a:effectLst/>
                          <a:latin typeface="Arial" panose="020B0604020202020204" pitchFamily="34" charset="0"/>
                          <a:ea typeface="Calibri" panose="020F0502020204030204" pitchFamily="34" charset="0"/>
                          <a:cs typeface="Times New Roman" panose="02020603050405020304" pitchFamily="18" charset="0"/>
                        </a:rPr>
                        <a:t> Pump station 2A cleaned by biosolids contractor, Titanium.</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ZA" sz="1600" dirty="0"/>
                    </a:p>
                  </a:txBody>
                  <a:tcPr marT="41564" marB="41564"/>
                </a:tc>
                <a:extLst>
                  <a:ext uri="{0D108BD9-81ED-4DB2-BD59-A6C34878D82A}">
                    <a16:rowId xmlns:a16="http://schemas.microsoft.com/office/drawing/2014/main" xmlns="" val="1547403892"/>
                  </a:ext>
                </a:extLst>
              </a:tr>
            </a:tbl>
          </a:graphicData>
        </a:graphic>
      </p:graphicFrame>
      <p:pic>
        <p:nvPicPr>
          <p:cNvPr id="5" name="Picture 4">
            <a:extLst>
              <a:ext uri="{FF2B5EF4-FFF2-40B4-BE49-F238E27FC236}">
                <a16:creationId xmlns:a16="http://schemas.microsoft.com/office/drawing/2014/main" xmlns="" id="{EB3803F4-A77E-B3D7-81F9-B1A7A4D62E2B}"/>
              </a:ext>
            </a:extLst>
          </p:cNvPr>
          <p:cNvPicPr>
            <a:picLocks noChangeAspect="1"/>
          </p:cNvPicPr>
          <p:nvPr/>
        </p:nvPicPr>
        <p:blipFill>
          <a:blip r:embed="rId3" cstate="print"/>
          <a:stretch>
            <a:fillRect/>
          </a:stretch>
        </p:blipFill>
        <p:spPr>
          <a:xfrm>
            <a:off x="105877" y="6063343"/>
            <a:ext cx="9384631" cy="838200"/>
          </a:xfrm>
          <a:prstGeom prst="rect">
            <a:avLst/>
          </a:prstGeom>
        </p:spPr>
      </p:pic>
      <p:pic>
        <p:nvPicPr>
          <p:cNvPr id="7" name="Picture 6" descr="A picture containing outdoor, ground, grass, sky&#10;&#10;Description automatically generated">
            <a:extLst>
              <a:ext uri="{FF2B5EF4-FFF2-40B4-BE49-F238E27FC236}">
                <a16:creationId xmlns:a16="http://schemas.microsoft.com/office/drawing/2014/main" xmlns="" id="{F79D1A75-BEDD-E444-C696-166B88A35CB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2332" y="3259892"/>
            <a:ext cx="4545868" cy="2819400"/>
          </a:xfrm>
          <a:prstGeom prst="rect">
            <a:avLst/>
          </a:prstGeom>
        </p:spPr>
      </p:pic>
    </p:spTree>
    <p:extLst>
      <p:ext uri="{BB962C8B-B14F-4D97-AF65-F5344CB8AC3E}">
        <p14:creationId xmlns:p14="http://schemas.microsoft.com/office/powerpoint/2010/main" xmlns="" val="2959402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277113"/>
            <a:ext cx="8945474" cy="444352"/>
          </a:xfrm>
          <a:prstGeom prst="rect">
            <a:avLst/>
          </a:prstGeom>
        </p:spPr>
        <p:txBody>
          <a:bodyPr vert="horz" wrap="square" lIns="0" tIns="13335" rIns="0" bIns="0" rtlCol="0">
            <a:spAutoFit/>
          </a:bodyPr>
          <a:lstStyle/>
          <a:p>
            <a:pPr marL="12700" algn="ctr">
              <a:lnSpc>
                <a:spcPct val="100000"/>
              </a:lnSpc>
              <a:spcBef>
                <a:spcPts val="105"/>
              </a:spcBef>
            </a:pPr>
            <a:r>
              <a:rPr lang="en-ZA" spc="-15" dirty="0"/>
              <a:t>REFURBISHMENT &amp; UPGRADE – STREAM 1</a:t>
            </a:r>
            <a:endParaRPr spc="-15" dirty="0"/>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graphicFrame>
        <p:nvGraphicFramePr>
          <p:cNvPr id="3" name="Table 3">
            <a:extLst>
              <a:ext uri="{FF2B5EF4-FFF2-40B4-BE49-F238E27FC236}">
                <a16:creationId xmlns:a16="http://schemas.microsoft.com/office/drawing/2014/main" xmlns="" id="{8459E45A-310C-FB90-3368-7465D754EB22}"/>
              </a:ext>
            </a:extLst>
          </p:cNvPr>
          <p:cNvGraphicFramePr>
            <a:graphicFrameLocks noGrp="1"/>
          </p:cNvGraphicFramePr>
          <p:nvPr>
            <p:extLst>
              <p:ext uri="{D42A27DB-BD31-4B8C-83A1-F6EECF244321}">
                <p14:modId xmlns:p14="http://schemas.microsoft.com/office/powerpoint/2010/main" xmlns="" val="2586778929"/>
              </p:ext>
            </p:extLst>
          </p:nvPr>
        </p:nvGraphicFramePr>
        <p:xfrm>
          <a:off x="1" y="998684"/>
          <a:ext cx="10134599" cy="5859316"/>
        </p:xfrm>
        <a:graphic>
          <a:graphicData uri="http://schemas.openxmlformats.org/drawingml/2006/table">
            <a:tbl>
              <a:tblPr firstRow="1" bandRow="1">
                <a:tableStyleId>{5C22544A-7EE6-4342-B048-85BDC9FD1C3A}</a:tableStyleId>
              </a:tblPr>
              <a:tblGrid>
                <a:gridCol w="3532392">
                  <a:extLst>
                    <a:ext uri="{9D8B030D-6E8A-4147-A177-3AD203B41FA5}">
                      <a16:colId xmlns:a16="http://schemas.microsoft.com/office/drawing/2014/main" xmlns="" val="2991117005"/>
                    </a:ext>
                  </a:extLst>
                </a:gridCol>
                <a:gridCol w="3527947">
                  <a:extLst>
                    <a:ext uri="{9D8B030D-6E8A-4147-A177-3AD203B41FA5}">
                      <a16:colId xmlns:a16="http://schemas.microsoft.com/office/drawing/2014/main" xmlns="" val="312241624"/>
                    </a:ext>
                  </a:extLst>
                </a:gridCol>
                <a:gridCol w="3074260">
                  <a:extLst>
                    <a:ext uri="{9D8B030D-6E8A-4147-A177-3AD203B41FA5}">
                      <a16:colId xmlns:a16="http://schemas.microsoft.com/office/drawing/2014/main" xmlns="" val="1674638277"/>
                    </a:ext>
                  </a:extLst>
                </a:gridCol>
              </a:tblGrid>
              <a:tr h="589301">
                <a:tc>
                  <a:txBody>
                    <a:bodyPr/>
                    <a:lstStyle/>
                    <a:p>
                      <a:pPr algn="ctr"/>
                      <a:r>
                        <a:rPr lang="en-ZA" sz="1600" dirty="0"/>
                        <a:t>WWTWs</a:t>
                      </a:r>
                    </a:p>
                  </a:txBody>
                  <a:tcPr marT="41564" marB="41564"/>
                </a:tc>
                <a:tc>
                  <a:txBody>
                    <a:bodyPr/>
                    <a:lstStyle/>
                    <a:p>
                      <a:pPr algn="ctr"/>
                      <a:r>
                        <a:rPr lang="en-ZA" sz="1600" dirty="0"/>
                        <a:t>UPGRADES</a:t>
                      </a:r>
                    </a:p>
                  </a:txBody>
                  <a:tcPr marT="41564" marB="41564"/>
                </a:tc>
                <a:tc>
                  <a:txBody>
                    <a:bodyPr/>
                    <a:lstStyle/>
                    <a:p>
                      <a:pPr algn="ctr"/>
                      <a:r>
                        <a:rPr lang="en-ZA" sz="1600" dirty="0"/>
                        <a:t>PROGRESS TO DATE</a:t>
                      </a:r>
                    </a:p>
                    <a:p>
                      <a:pPr algn="ctr"/>
                      <a:endParaRPr lang="en-ZA" sz="1600" dirty="0"/>
                    </a:p>
                  </a:txBody>
                  <a:tcPr marT="41564" marB="41564"/>
                </a:tc>
                <a:extLst>
                  <a:ext uri="{0D108BD9-81ED-4DB2-BD59-A6C34878D82A}">
                    <a16:rowId xmlns:a16="http://schemas.microsoft.com/office/drawing/2014/main" xmlns="" val="12883997"/>
                  </a:ext>
                </a:extLst>
              </a:tr>
              <a:tr h="5270015">
                <a:tc>
                  <a:txBody>
                    <a:bodyPr/>
                    <a:lstStyle/>
                    <a:p>
                      <a:r>
                        <a:rPr lang="en-ZA" sz="1600" dirty="0"/>
                        <a:t> PUMP STATION 9</a:t>
                      </a:r>
                    </a:p>
                    <a:p>
                      <a:endParaRPr lang="en-ZA" sz="1600" dirty="0"/>
                    </a:p>
                    <a:p>
                      <a:endParaRPr lang="en-ZA" sz="1600" dirty="0"/>
                    </a:p>
                  </a:txBody>
                  <a:tcPr marT="41564" marB="41564"/>
                </a:tc>
                <a:tc>
                  <a:txBody>
                    <a:bodyPr/>
                    <a:lstStyle/>
                    <a:p>
                      <a:r>
                        <a:rPr lang="en-ZA" sz="1600" dirty="0"/>
                        <a:t>Site Handover Meeting – 15 August 2022</a:t>
                      </a:r>
                    </a:p>
                    <a:p>
                      <a:endParaRPr lang="en-ZA" sz="1600" dirty="0"/>
                    </a:p>
                    <a:p>
                      <a:r>
                        <a:rPr lang="en-ZA" sz="1600" dirty="0"/>
                        <a:t>Contractor: </a:t>
                      </a:r>
                      <a:r>
                        <a:rPr lang="en-ZA" sz="1600" dirty="0" err="1"/>
                        <a:t>Mulbert</a:t>
                      </a:r>
                      <a:endParaRPr lang="en-ZA" sz="1600" dirty="0"/>
                    </a:p>
                    <a:p>
                      <a:endParaRPr lang="en-ZA" sz="1600" dirty="0"/>
                    </a:p>
                  </a:txBody>
                  <a:tcPr marT="41564" marB="41564"/>
                </a:tc>
                <a:tc>
                  <a:txBody>
                    <a:bodyPr/>
                    <a:lstStyle/>
                    <a:p>
                      <a:pPr marL="342900" lvl="0" indent="-342900">
                        <a:buFont typeface="Symbol" panose="05050102010706020507" pitchFamily="18" charset="2"/>
                        <a:buChar char=""/>
                      </a:pPr>
                      <a:r>
                        <a:rPr lang="en-US" sz="1400" b="0" dirty="0">
                          <a:effectLst/>
                          <a:latin typeface="Arial" panose="020B0604020202020204" pitchFamily="34" charset="0"/>
                          <a:ea typeface="Times New Roman" panose="02020603050405020304" pitchFamily="18" charset="0"/>
                          <a:cs typeface="Times New Roman" panose="02020603050405020304" pitchFamily="18" charset="0"/>
                        </a:rPr>
                        <a:t>Scoping exercise for activities that need designs and drawings for the pump station completed on the 31 August 2022.</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400" b="0" dirty="0">
                          <a:effectLst/>
                          <a:latin typeface="Arial" panose="020B0604020202020204" pitchFamily="34" charset="0"/>
                          <a:ea typeface="Times New Roman" panose="02020603050405020304" pitchFamily="18" charset="0"/>
                          <a:cs typeface="Times New Roman" panose="02020603050405020304" pitchFamily="18" charset="0"/>
                        </a:rPr>
                        <a:t>The open manholes, water filled holes and emergency dam were barricaded with safety net by the 31 August 2022.</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400" b="0" dirty="0">
                          <a:effectLst/>
                          <a:latin typeface="Arial" panose="020B0604020202020204" pitchFamily="34" charset="0"/>
                          <a:ea typeface="Times New Roman" panose="02020603050405020304" pitchFamily="18" charset="0"/>
                          <a:cs typeface="Times New Roman" panose="02020603050405020304" pitchFamily="18" charset="0"/>
                        </a:rPr>
                        <a:t>The Rand Water ISD personnel introduced the Contractor to the Ward Councilor, on the 29 August to Map out a plan to deal with Employment of Local </a:t>
                      </a:r>
                      <a:r>
                        <a:rPr lang="en-US" sz="1400" b="0" dirty="0" err="1">
                          <a:effectLst/>
                          <a:latin typeface="Arial" panose="020B0604020202020204" pitchFamily="34" charset="0"/>
                          <a:ea typeface="Times New Roman" panose="02020603050405020304" pitchFamily="18" charset="0"/>
                          <a:cs typeface="Times New Roman" panose="02020603050405020304" pitchFamily="18" charset="0"/>
                        </a:rPr>
                        <a:t>labour</a:t>
                      </a:r>
                      <a:r>
                        <a:rPr lang="en-US" sz="1400" b="0" dirty="0">
                          <a:effectLst/>
                          <a:latin typeface="Arial" panose="020B0604020202020204" pitchFamily="34" charset="0"/>
                          <a:ea typeface="Times New Roman" panose="02020603050405020304" pitchFamily="18" charset="0"/>
                          <a:cs typeface="Times New Roman" panose="02020603050405020304" pitchFamily="18" charset="0"/>
                        </a:rPr>
                        <a:t> and SMMEs.</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400" b="0" dirty="0">
                          <a:effectLst/>
                          <a:latin typeface="Arial" panose="020B0604020202020204" pitchFamily="34" charset="0"/>
                          <a:ea typeface="Times New Roman" panose="02020603050405020304" pitchFamily="18" charset="0"/>
                          <a:cs typeface="Times New Roman" panose="02020603050405020304" pitchFamily="18" charset="0"/>
                        </a:rPr>
                        <a:t>The Contractor attended the Community meeting on the 31 August 2022 whereat Ward Councilor and Rand Water ISD Personnel introduced the Contractor to the Community.</a:t>
                      </a:r>
                      <a:endParaRPr lang="en-ZA" sz="1400" b="1"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ZA" sz="1600" dirty="0"/>
                    </a:p>
                  </a:txBody>
                  <a:tcPr marT="41564" marB="41564"/>
                </a:tc>
                <a:extLst>
                  <a:ext uri="{0D108BD9-81ED-4DB2-BD59-A6C34878D82A}">
                    <a16:rowId xmlns:a16="http://schemas.microsoft.com/office/drawing/2014/main" xmlns="" val="1547403892"/>
                  </a:ext>
                </a:extLst>
              </a:tr>
            </a:tbl>
          </a:graphicData>
        </a:graphic>
      </p:graphicFrame>
      <p:pic>
        <p:nvPicPr>
          <p:cNvPr id="5" name="Picture 4">
            <a:extLst>
              <a:ext uri="{FF2B5EF4-FFF2-40B4-BE49-F238E27FC236}">
                <a16:creationId xmlns:a16="http://schemas.microsoft.com/office/drawing/2014/main" xmlns="" id="{EB3803F4-A77E-B3D7-81F9-B1A7A4D62E2B}"/>
              </a:ext>
            </a:extLst>
          </p:cNvPr>
          <p:cNvPicPr>
            <a:picLocks noChangeAspect="1"/>
          </p:cNvPicPr>
          <p:nvPr/>
        </p:nvPicPr>
        <p:blipFill>
          <a:blip r:embed="rId3" cstate="print"/>
          <a:stretch>
            <a:fillRect/>
          </a:stretch>
        </p:blipFill>
        <p:spPr>
          <a:xfrm>
            <a:off x="105877" y="6019800"/>
            <a:ext cx="9384631" cy="838200"/>
          </a:xfrm>
          <a:prstGeom prst="rect">
            <a:avLst/>
          </a:prstGeom>
        </p:spPr>
      </p:pic>
    </p:spTree>
    <p:extLst>
      <p:ext uri="{BB962C8B-B14F-4D97-AF65-F5344CB8AC3E}">
        <p14:creationId xmlns:p14="http://schemas.microsoft.com/office/powerpoint/2010/main" xmlns="" val="42909927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277113"/>
            <a:ext cx="8945474" cy="444352"/>
          </a:xfrm>
          <a:prstGeom prst="rect">
            <a:avLst/>
          </a:prstGeom>
        </p:spPr>
        <p:txBody>
          <a:bodyPr vert="horz" wrap="square" lIns="0" tIns="13335" rIns="0" bIns="0" rtlCol="0">
            <a:spAutoFit/>
          </a:bodyPr>
          <a:lstStyle/>
          <a:p>
            <a:pPr marL="12700" algn="ctr">
              <a:lnSpc>
                <a:spcPct val="100000"/>
              </a:lnSpc>
              <a:spcBef>
                <a:spcPts val="105"/>
              </a:spcBef>
            </a:pPr>
            <a:r>
              <a:rPr lang="en-ZA" spc="-15" dirty="0"/>
              <a:t>REFURBISHMENT&amp;UPGRADE –STREAM 1</a:t>
            </a:r>
            <a:endParaRPr spc="-15" dirty="0"/>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graphicFrame>
        <p:nvGraphicFramePr>
          <p:cNvPr id="3" name="Table 3">
            <a:extLst>
              <a:ext uri="{FF2B5EF4-FFF2-40B4-BE49-F238E27FC236}">
                <a16:creationId xmlns:a16="http://schemas.microsoft.com/office/drawing/2014/main" xmlns="" id="{8459E45A-310C-FB90-3368-7465D754EB22}"/>
              </a:ext>
            </a:extLst>
          </p:cNvPr>
          <p:cNvGraphicFramePr>
            <a:graphicFrameLocks noGrp="1"/>
          </p:cNvGraphicFramePr>
          <p:nvPr>
            <p:extLst>
              <p:ext uri="{D42A27DB-BD31-4B8C-83A1-F6EECF244321}">
                <p14:modId xmlns:p14="http://schemas.microsoft.com/office/powerpoint/2010/main" xmlns="" val="1353172352"/>
              </p:ext>
            </p:extLst>
          </p:nvPr>
        </p:nvGraphicFramePr>
        <p:xfrm>
          <a:off x="1" y="998684"/>
          <a:ext cx="12086122" cy="5859316"/>
        </p:xfrm>
        <a:graphic>
          <a:graphicData uri="http://schemas.openxmlformats.org/drawingml/2006/table">
            <a:tbl>
              <a:tblPr firstRow="1" bandRow="1">
                <a:tableStyleId>{5C22544A-7EE6-4342-B048-85BDC9FD1C3A}</a:tableStyleId>
              </a:tblPr>
              <a:tblGrid>
                <a:gridCol w="4212591">
                  <a:extLst>
                    <a:ext uri="{9D8B030D-6E8A-4147-A177-3AD203B41FA5}">
                      <a16:colId xmlns:a16="http://schemas.microsoft.com/office/drawing/2014/main" xmlns="" val="2991117005"/>
                    </a:ext>
                  </a:extLst>
                </a:gridCol>
                <a:gridCol w="4207290">
                  <a:extLst>
                    <a:ext uri="{9D8B030D-6E8A-4147-A177-3AD203B41FA5}">
                      <a16:colId xmlns:a16="http://schemas.microsoft.com/office/drawing/2014/main" xmlns="" val="312241624"/>
                    </a:ext>
                  </a:extLst>
                </a:gridCol>
                <a:gridCol w="3666241">
                  <a:extLst>
                    <a:ext uri="{9D8B030D-6E8A-4147-A177-3AD203B41FA5}">
                      <a16:colId xmlns:a16="http://schemas.microsoft.com/office/drawing/2014/main" xmlns="" val="1674638277"/>
                    </a:ext>
                  </a:extLst>
                </a:gridCol>
              </a:tblGrid>
              <a:tr h="589301">
                <a:tc>
                  <a:txBody>
                    <a:bodyPr/>
                    <a:lstStyle/>
                    <a:p>
                      <a:pPr algn="ctr"/>
                      <a:r>
                        <a:rPr lang="en-ZA" sz="1600" dirty="0"/>
                        <a:t>WWTWs</a:t>
                      </a:r>
                    </a:p>
                  </a:txBody>
                  <a:tcPr marT="41564" marB="41564"/>
                </a:tc>
                <a:tc>
                  <a:txBody>
                    <a:bodyPr/>
                    <a:lstStyle/>
                    <a:p>
                      <a:pPr algn="ctr"/>
                      <a:r>
                        <a:rPr lang="en-ZA" sz="1600" dirty="0"/>
                        <a:t>UPGRADES</a:t>
                      </a:r>
                    </a:p>
                  </a:txBody>
                  <a:tcPr marT="41564" marB="41564"/>
                </a:tc>
                <a:tc>
                  <a:txBody>
                    <a:bodyPr/>
                    <a:lstStyle/>
                    <a:p>
                      <a:pPr algn="ctr"/>
                      <a:r>
                        <a:rPr lang="en-ZA" sz="1600" dirty="0"/>
                        <a:t>PROGRESS TO DATE</a:t>
                      </a:r>
                    </a:p>
                    <a:p>
                      <a:pPr algn="ctr"/>
                      <a:endParaRPr lang="en-ZA" sz="1600" dirty="0"/>
                    </a:p>
                  </a:txBody>
                  <a:tcPr marT="41564" marB="41564"/>
                </a:tc>
                <a:extLst>
                  <a:ext uri="{0D108BD9-81ED-4DB2-BD59-A6C34878D82A}">
                    <a16:rowId xmlns:a16="http://schemas.microsoft.com/office/drawing/2014/main" xmlns="" val="12883997"/>
                  </a:ext>
                </a:extLst>
              </a:tr>
              <a:tr h="5270015">
                <a:tc>
                  <a:txBody>
                    <a:bodyPr/>
                    <a:lstStyle/>
                    <a:p>
                      <a:r>
                        <a:rPr lang="en-ZA" sz="1600" dirty="0"/>
                        <a:t> PUMP STATION 8</a:t>
                      </a:r>
                    </a:p>
                    <a:p>
                      <a:endParaRPr lang="en-ZA" sz="1600" dirty="0"/>
                    </a:p>
                    <a:p>
                      <a:endParaRPr lang="en-ZA" sz="1600" dirty="0"/>
                    </a:p>
                  </a:txBody>
                  <a:tcPr marT="41564" marB="41564"/>
                </a:tc>
                <a:tc>
                  <a:txBody>
                    <a:bodyPr/>
                    <a:lstStyle/>
                    <a:p>
                      <a:r>
                        <a:rPr lang="en-ZA" sz="1600" dirty="0"/>
                        <a:t>Site Handover Meeting – 15 August 2022</a:t>
                      </a:r>
                    </a:p>
                    <a:p>
                      <a:endParaRPr lang="en-ZA" sz="1600" dirty="0"/>
                    </a:p>
                    <a:p>
                      <a:r>
                        <a:rPr lang="en-ZA" sz="1600" dirty="0"/>
                        <a:t>Contractor: </a:t>
                      </a:r>
                      <a:r>
                        <a:rPr lang="en-ZA" sz="1600" dirty="0" err="1"/>
                        <a:t>Belta</a:t>
                      </a:r>
                      <a:r>
                        <a:rPr lang="en-ZA" sz="1600" dirty="0"/>
                        <a:t> Services</a:t>
                      </a:r>
                    </a:p>
                    <a:p>
                      <a:endParaRPr lang="en-ZA" sz="1600" dirty="0"/>
                    </a:p>
                  </a:txBody>
                  <a:tcPr marT="41564" marB="41564"/>
                </a:tc>
                <a:tc>
                  <a:txBody>
                    <a:bodyPr/>
                    <a:lstStyle/>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Assessment of the pump station including feeding lines and rising mains.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Compliance with occupational health and safety act, making the area safe for work including barricading openings, installing safety signs and fire equipment.</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Uninstalling the existing mechanical equipment including grinding off the corroded fasteners and electrical components that are not functional.</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Tested motors for possible re-use.</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Stripped the cables inside pump station including small electrical installations in preparation for cleaning.</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Refurbished and installed gate for access control and safety of equipment.</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Fabricated temporary pumping pipes including procurement of pumps, valves, pipe specials.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Built MCCs for temporary pumping systems with variable speed drives.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Assess generator, stripped and to quote for repairs.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Installed the pump base for temporary pumping system.</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ZA" sz="1100" dirty="0"/>
                    </a:p>
                  </a:txBody>
                  <a:tcPr marT="41564" marB="41564"/>
                </a:tc>
                <a:extLst>
                  <a:ext uri="{0D108BD9-81ED-4DB2-BD59-A6C34878D82A}">
                    <a16:rowId xmlns:a16="http://schemas.microsoft.com/office/drawing/2014/main" xmlns="" val="1547403892"/>
                  </a:ext>
                </a:extLst>
              </a:tr>
            </a:tbl>
          </a:graphicData>
        </a:graphic>
      </p:graphicFrame>
      <p:pic>
        <p:nvPicPr>
          <p:cNvPr id="5" name="Picture 4">
            <a:extLst>
              <a:ext uri="{FF2B5EF4-FFF2-40B4-BE49-F238E27FC236}">
                <a16:creationId xmlns:a16="http://schemas.microsoft.com/office/drawing/2014/main" xmlns="" id="{EB3803F4-A77E-B3D7-81F9-B1A7A4D62E2B}"/>
              </a:ext>
            </a:extLst>
          </p:cNvPr>
          <p:cNvPicPr>
            <a:picLocks noChangeAspect="1"/>
          </p:cNvPicPr>
          <p:nvPr/>
        </p:nvPicPr>
        <p:blipFill>
          <a:blip r:embed="rId3" cstate="print"/>
          <a:stretch>
            <a:fillRect/>
          </a:stretch>
        </p:blipFill>
        <p:spPr>
          <a:xfrm>
            <a:off x="105877" y="6019800"/>
            <a:ext cx="9384631" cy="838199"/>
          </a:xfrm>
          <a:prstGeom prst="rect">
            <a:avLst/>
          </a:prstGeom>
        </p:spPr>
      </p:pic>
      <p:pic>
        <p:nvPicPr>
          <p:cNvPr id="7" name="Picture 6">
            <a:extLst>
              <a:ext uri="{FF2B5EF4-FFF2-40B4-BE49-F238E27FC236}">
                <a16:creationId xmlns:a16="http://schemas.microsoft.com/office/drawing/2014/main" xmlns="" id="{B9C2BB73-8790-0974-D89B-20414B568170}"/>
              </a:ext>
            </a:extLst>
          </p:cNvPr>
          <p:cNvPicPr>
            <a:picLocks noChangeAspect="1"/>
          </p:cNvPicPr>
          <p:nvPr/>
        </p:nvPicPr>
        <p:blipFill>
          <a:blip r:embed="rId4" cstate="print"/>
          <a:stretch>
            <a:fillRect/>
          </a:stretch>
        </p:blipFill>
        <p:spPr>
          <a:xfrm>
            <a:off x="105877" y="2971799"/>
            <a:ext cx="8123723" cy="3047999"/>
          </a:xfrm>
          <a:prstGeom prst="rect">
            <a:avLst/>
          </a:prstGeom>
        </p:spPr>
      </p:pic>
    </p:spTree>
    <p:extLst>
      <p:ext uri="{BB962C8B-B14F-4D97-AF65-F5344CB8AC3E}">
        <p14:creationId xmlns:p14="http://schemas.microsoft.com/office/powerpoint/2010/main" xmlns="" val="658702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277113"/>
            <a:ext cx="8945474" cy="444352"/>
          </a:xfrm>
          <a:prstGeom prst="rect">
            <a:avLst/>
          </a:prstGeom>
        </p:spPr>
        <p:txBody>
          <a:bodyPr vert="horz" wrap="square" lIns="0" tIns="13335" rIns="0" bIns="0" rtlCol="0">
            <a:spAutoFit/>
          </a:bodyPr>
          <a:lstStyle/>
          <a:p>
            <a:pPr marL="12700" algn="ctr">
              <a:lnSpc>
                <a:spcPct val="100000"/>
              </a:lnSpc>
              <a:spcBef>
                <a:spcPts val="105"/>
              </a:spcBef>
            </a:pPr>
            <a:r>
              <a:rPr lang="en-ZA" spc="-15" dirty="0"/>
              <a:t>REFURBISHMENT &amp; UPGRADE –STREAM 1</a:t>
            </a:r>
            <a:endParaRPr spc="-15" dirty="0"/>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graphicFrame>
        <p:nvGraphicFramePr>
          <p:cNvPr id="3" name="Table 3">
            <a:extLst>
              <a:ext uri="{FF2B5EF4-FFF2-40B4-BE49-F238E27FC236}">
                <a16:creationId xmlns:a16="http://schemas.microsoft.com/office/drawing/2014/main" xmlns="" id="{8459E45A-310C-FB90-3368-7465D754EB22}"/>
              </a:ext>
            </a:extLst>
          </p:cNvPr>
          <p:cNvGraphicFramePr>
            <a:graphicFrameLocks noGrp="1"/>
          </p:cNvGraphicFramePr>
          <p:nvPr>
            <p:extLst>
              <p:ext uri="{D42A27DB-BD31-4B8C-83A1-F6EECF244321}">
                <p14:modId xmlns:p14="http://schemas.microsoft.com/office/powerpoint/2010/main" xmlns="" val="153440862"/>
              </p:ext>
            </p:extLst>
          </p:nvPr>
        </p:nvGraphicFramePr>
        <p:xfrm>
          <a:off x="1" y="998684"/>
          <a:ext cx="12086122" cy="5859316"/>
        </p:xfrm>
        <a:graphic>
          <a:graphicData uri="http://schemas.openxmlformats.org/drawingml/2006/table">
            <a:tbl>
              <a:tblPr firstRow="1" bandRow="1">
                <a:tableStyleId>{5C22544A-7EE6-4342-B048-85BDC9FD1C3A}</a:tableStyleId>
              </a:tblPr>
              <a:tblGrid>
                <a:gridCol w="4212591">
                  <a:extLst>
                    <a:ext uri="{9D8B030D-6E8A-4147-A177-3AD203B41FA5}">
                      <a16:colId xmlns:a16="http://schemas.microsoft.com/office/drawing/2014/main" xmlns="" val="2991117005"/>
                    </a:ext>
                  </a:extLst>
                </a:gridCol>
                <a:gridCol w="4207290">
                  <a:extLst>
                    <a:ext uri="{9D8B030D-6E8A-4147-A177-3AD203B41FA5}">
                      <a16:colId xmlns:a16="http://schemas.microsoft.com/office/drawing/2014/main" xmlns="" val="312241624"/>
                    </a:ext>
                  </a:extLst>
                </a:gridCol>
                <a:gridCol w="3666241">
                  <a:extLst>
                    <a:ext uri="{9D8B030D-6E8A-4147-A177-3AD203B41FA5}">
                      <a16:colId xmlns:a16="http://schemas.microsoft.com/office/drawing/2014/main" xmlns="" val="1674638277"/>
                    </a:ext>
                  </a:extLst>
                </a:gridCol>
              </a:tblGrid>
              <a:tr h="589301">
                <a:tc>
                  <a:txBody>
                    <a:bodyPr/>
                    <a:lstStyle/>
                    <a:p>
                      <a:pPr algn="ctr"/>
                      <a:r>
                        <a:rPr lang="en-ZA" sz="1600" dirty="0"/>
                        <a:t>WWTWs</a:t>
                      </a:r>
                    </a:p>
                  </a:txBody>
                  <a:tcPr marT="41564" marB="41564"/>
                </a:tc>
                <a:tc>
                  <a:txBody>
                    <a:bodyPr/>
                    <a:lstStyle/>
                    <a:p>
                      <a:pPr algn="ctr"/>
                      <a:r>
                        <a:rPr lang="en-ZA" sz="1600" dirty="0"/>
                        <a:t>UPGRADES</a:t>
                      </a:r>
                    </a:p>
                  </a:txBody>
                  <a:tcPr marT="41564" marB="41564"/>
                </a:tc>
                <a:tc>
                  <a:txBody>
                    <a:bodyPr/>
                    <a:lstStyle/>
                    <a:p>
                      <a:pPr algn="ctr"/>
                      <a:r>
                        <a:rPr lang="en-ZA" sz="1600" dirty="0"/>
                        <a:t>PROGRESS TO DATE</a:t>
                      </a:r>
                    </a:p>
                    <a:p>
                      <a:pPr algn="ctr"/>
                      <a:endParaRPr lang="en-ZA" sz="1600" dirty="0"/>
                    </a:p>
                  </a:txBody>
                  <a:tcPr marT="41564" marB="41564"/>
                </a:tc>
                <a:extLst>
                  <a:ext uri="{0D108BD9-81ED-4DB2-BD59-A6C34878D82A}">
                    <a16:rowId xmlns:a16="http://schemas.microsoft.com/office/drawing/2014/main" xmlns="" val="12883997"/>
                  </a:ext>
                </a:extLst>
              </a:tr>
              <a:tr h="5270015">
                <a:tc>
                  <a:txBody>
                    <a:bodyPr/>
                    <a:lstStyle/>
                    <a:p>
                      <a:r>
                        <a:rPr lang="en-ZA" sz="1600" dirty="0"/>
                        <a:t> PUMP STATION 10</a:t>
                      </a:r>
                    </a:p>
                    <a:p>
                      <a:endParaRPr lang="en-ZA" sz="1600" dirty="0"/>
                    </a:p>
                    <a:p>
                      <a:endParaRPr lang="en-ZA" sz="1600" dirty="0"/>
                    </a:p>
                  </a:txBody>
                  <a:tcPr marT="41564" marB="41564"/>
                </a:tc>
                <a:tc>
                  <a:txBody>
                    <a:bodyPr/>
                    <a:lstStyle/>
                    <a:p>
                      <a:r>
                        <a:rPr lang="en-ZA" sz="1600" dirty="0"/>
                        <a:t>Site Handover Meeting – 15 August 2022</a:t>
                      </a:r>
                    </a:p>
                    <a:p>
                      <a:endParaRPr lang="en-ZA" sz="1600" dirty="0"/>
                    </a:p>
                    <a:p>
                      <a:r>
                        <a:rPr lang="en-ZA" sz="1600" dirty="0"/>
                        <a:t>Contractor: </a:t>
                      </a:r>
                      <a:r>
                        <a:rPr lang="en-ZA" sz="1600" dirty="0" err="1"/>
                        <a:t>Belta</a:t>
                      </a:r>
                      <a:r>
                        <a:rPr lang="en-ZA" sz="1600" dirty="0"/>
                        <a:t> Services</a:t>
                      </a:r>
                    </a:p>
                    <a:p>
                      <a:endParaRPr lang="en-ZA" sz="1600" dirty="0"/>
                    </a:p>
                  </a:txBody>
                  <a:tcPr marT="41564" marB="41564"/>
                </a:tc>
                <a:tc>
                  <a:txBody>
                    <a:bodyPr/>
                    <a:lstStyle/>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Assessment of the pump station including feeding lines and rising mains.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Compliance with occupational health and safety act, making the area safe for work including barricading openings, installing safety signs and fire equipment.</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Uninstalling the existing mechanical equipment including grinding off the corroded fasteners and electrical components that are not functional.</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Tested motors for possible re-use.</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Stripped the cables inside pump station including small electrical installations in preparation for cleaning.</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Refurbished and installed gate for access control and safety of equipment.</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Fabricated temporary pumping pipes including procurement of pumps, valves, pipe specials.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Built MCCs for temporary pumping systems with variable speed drives.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Assess generator, stripped and to quote for repairs.</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Installed the pump base for temporary pumping system.</a:t>
                      </a:r>
                      <a:endParaRPr lang="en-ZA" sz="1200" b="1"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ZA" sz="1100" dirty="0"/>
                    </a:p>
                  </a:txBody>
                  <a:tcPr marT="41564" marB="41564"/>
                </a:tc>
                <a:extLst>
                  <a:ext uri="{0D108BD9-81ED-4DB2-BD59-A6C34878D82A}">
                    <a16:rowId xmlns:a16="http://schemas.microsoft.com/office/drawing/2014/main" xmlns="" val="1547403892"/>
                  </a:ext>
                </a:extLst>
              </a:tr>
            </a:tbl>
          </a:graphicData>
        </a:graphic>
      </p:graphicFrame>
      <p:pic>
        <p:nvPicPr>
          <p:cNvPr id="5" name="Picture 4">
            <a:extLst>
              <a:ext uri="{FF2B5EF4-FFF2-40B4-BE49-F238E27FC236}">
                <a16:creationId xmlns:a16="http://schemas.microsoft.com/office/drawing/2014/main" xmlns="" id="{EB3803F4-A77E-B3D7-81F9-B1A7A4D62E2B}"/>
              </a:ext>
            </a:extLst>
          </p:cNvPr>
          <p:cNvPicPr>
            <a:picLocks noChangeAspect="1"/>
          </p:cNvPicPr>
          <p:nvPr/>
        </p:nvPicPr>
        <p:blipFill>
          <a:blip r:embed="rId3" cstate="print"/>
          <a:stretch>
            <a:fillRect/>
          </a:stretch>
        </p:blipFill>
        <p:spPr>
          <a:xfrm>
            <a:off x="105877" y="6063343"/>
            <a:ext cx="9384631" cy="838200"/>
          </a:xfrm>
          <a:prstGeom prst="rect">
            <a:avLst/>
          </a:prstGeom>
        </p:spPr>
      </p:pic>
      <p:pic>
        <p:nvPicPr>
          <p:cNvPr id="7" name="Picture 6">
            <a:extLst>
              <a:ext uri="{FF2B5EF4-FFF2-40B4-BE49-F238E27FC236}">
                <a16:creationId xmlns:a16="http://schemas.microsoft.com/office/drawing/2014/main" xmlns="" id="{C32854AE-9C3D-D931-E240-A7A81A0160D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4299" b="24483"/>
          <a:stretch/>
        </p:blipFill>
        <p:spPr bwMode="auto">
          <a:xfrm>
            <a:off x="137775" y="3257344"/>
            <a:ext cx="4419600" cy="2811315"/>
          </a:xfrm>
          <a:prstGeom prst="rect">
            <a:avLst/>
          </a:prstGeom>
          <a:noFill/>
          <a:ln>
            <a:noFill/>
          </a:ln>
          <a:extLst>
            <a:ext uri="{53640926-AAD7-44D8-BBD7-CCE9431645EC}">
              <a14:shadowObscured xmlns:a14="http://schemas.microsoft.com/office/drawing/2010/main" xmlns=""/>
            </a:ext>
          </a:extLst>
        </p:spPr>
      </p:pic>
      <p:sp>
        <p:nvSpPr>
          <p:cNvPr id="8" name="TextBox 7">
            <a:extLst>
              <a:ext uri="{FF2B5EF4-FFF2-40B4-BE49-F238E27FC236}">
                <a16:creationId xmlns:a16="http://schemas.microsoft.com/office/drawing/2014/main" xmlns="" id="{D65CE6E1-4689-C7B5-4223-8787FCD4614F}"/>
              </a:ext>
            </a:extLst>
          </p:cNvPr>
          <p:cNvSpPr txBox="1"/>
          <p:nvPr/>
        </p:nvSpPr>
        <p:spPr>
          <a:xfrm>
            <a:off x="137775" y="2869732"/>
            <a:ext cx="4419600" cy="344069"/>
          </a:xfrm>
          <a:prstGeom prst="rect">
            <a:avLst/>
          </a:prstGeom>
          <a:solidFill>
            <a:schemeClr val="bg1"/>
          </a:solidFill>
        </p:spPr>
        <p:txBody>
          <a:bodyPr wrap="square">
            <a:spAutoFit/>
          </a:bodyPr>
          <a:lstStyle/>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Hand excavations for potable water connection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8994629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277113"/>
            <a:ext cx="8945474" cy="444352"/>
          </a:xfrm>
          <a:prstGeom prst="rect">
            <a:avLst/>
          </a:prstGeom>
        </p:spPr>
        <p:txBody>
          <a:bodyPr vert="horz" wrap="square" lIns="0" tIns="13335" rIns="0" bIns="0" rtlCol="0">
            <a:spAutoFit/>
          </a:bodyPr>
          <a:lstStyle/>
          <a:p>
            <a:pPr marL="12700" algn="l">
              <a:lnSpc>
                <a:spcPct val="100000"/>
              </a:lnSpc>
              <a:spcBef>
                <a:spcPts val="105"/>
              </a:spcBef>
            </a:pPr>
            <a:r>
              <a:rPr lang="en-ZA" spc="-15" dirty="0">
                <a:solidFill>
                  <a:schemeClr val="tx2"/>
                </a:solidFill>
              </a:rPr>
              <a:t>PIPELINES</a:t>
            </a:r>
            <a:endParaRPr spc="-15" dirty="0">
              <a:solidFill>
                <a:schemeClr val="tx2"/>
              </a:solidFill>
            </a:endParaRPr>
          </a:p>
        </p:txBody>
      </p:sp>
      <p:sp>
        <p:nvSpPr>
          <p:cNvPr id="3" name="TextBox 2">
            <a:extLst>
              <a:ext uri="{FF2B5EF4-FFF2-40B4-BE49-F238E27FC236}">
                <a16:creationId xmlns:a16="http://schemas.microsoft.com/office/drawing/2014/main" xmlns="" id="{359127B7-BA17-0BE5-935B-D9AA2E82EF8C}"/>
              </a:ext>
            </a:extLst>
          </p:cNvPr>
          <p:cNvSpPr txBox="1"/>
          <p:nvPr/>
        </p:nvSpPr>
        <p:spPr>
          <a:xfrm>
            <a:off x="152400" y="914400"/>
            <a:ext cx="9220200" cy="5940088"/>
          </a:xfrm>
          <a:prstGeom prst="rect">
            <a:avLst/>
          </a:prstGeom>
          <a:noFill/>
        </p:spPr>
        <p:txBody>
          <a:bodyPr wrap="square" rtlCol="0">
            <a:spAutoFit/>
          </a:bodyPr>
          <a:lstStyle/>
          <a:p>
            <a:pPr marL="285750" indent="-285750">
              <a:buFont typeface="Wingdings" panose="05000000000000000000" pitchFamily="2" charset="2"/>
              <a:buChar char="v"/>
            </a:pPr>
            <a:r>
              <a:rPr lang="en-ZA" sz="2000" dirty="0"/>
              <a:t>Additional 165 Collapsed Pipelines – Identified (Instruction to be issued by 26</a:t>
            </a:r>
            <a:r>
              <a:rPr lang="en-ZA" sz="2000" baseline="30000" dirty="0"/>
              <a:t>th</a:t>
            </a:r>
            <a:r>
              <a:rPr lang="en-ZA" sz="2000" dirty="0"/>
              <a:t> July 2022 – Justice M)</a:t>
            </a:r>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r>
              <a:rPr lang="en-ZA" sz="2000" dirty="0"/>
              <a:t>44 – Emergency: Assessments 100% Complete &amp; Designs (7 DWS Contractors – Vetting completed – Contractors to be on site by 27</a:t>
            </a:r>
            <a:r>
              <a:rPr lang="en-ZA" sz="2000" baseline="30000" dirty="0"/>
              <a:t>th</a:t>
            </a:r>
            <a:r>
              <a:rPr lang="en-ZA" sz="2000" dirty="0"/>
              <a:t> July 2022 – Justice M)</a:t>
            </a:r>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r>
              <a:rPr lang="en-ZA" sz="2000" dirty="0"/>
              <a:t>1.35 KM – PS 2 link (Contractor yet to be appointed, @ BEC – DWS CFO to drive the process. To be concluded by the 27</a:t>
            </a:r>
            <a:r>
              <a:rPr lang="en-ZA" sz="2000" baseline="30000" dirty="0"/>
              <a:t>th</a:t>
            </a:r>
            <a:r>
              <a:rPr lang="en-ZA" sz="2000" dirty="0"/>
              <a:t> July 2022)</a:t>
            </a:r>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r>
              <a:rPr lang="en-ZA" sz="2000" dirty="0"/>
              <a:t>8 Pipelines completed &amp; Additional 10 Pipelines are in progress (ELM)</a:t>
            </a:r>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r>
              <a:rPr lang="en-ZA" sz="2000" dirty="0"/>
              <a:t>RW declared emergencies - 1 Pipe replacement complete &amp; another at 47% completion</a:t>
            </a:r>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endParaRPr lang="en-ZA" sz="2000" dirty="0"/>
          </a:p>
          <a:p>
            <a:pPr marL="285750" indent="-285750">
              <a:buFont typeface="Wingdings" panose="05000000000000000000" pitchFamily="2" charset="2"/>
              <a:buChar char="v"/>
            </a:pPr>
            <a:r>
              <a:rPr lang="en-ZA" sz="2000" dirty="0"/>
              <a:t>Additional RW Emergencies - Evaton &amp; </a:t>
            </a:r>
            <a:r>
              <a:rPr lang="en-ZA" sz="2000" dirty="0" err="1"/>
              <a:t>Sebe</a:t>
            </a:r>
            <a:r>
              <a:rPr lang="en-ZA" sz="2000" dirty="0"/>
              <a:t> Street at 20%</a:t>
            </a:r>
          </a:p>
        </p:txBody>
      </p:sp>
      <p:sp>
        <p:nvSpPr>
          <p:cNvPr id="2" name="Slide Number Placeholder 1">
            <a:extLst>
              <a:ext uri="{FF2B5EF4-FFF2-40B4-BE49-F238E27FC236}">
                <a16:creationId xmlns:a16="http://schemas.microsoft.com/office/drawing/2014/main" xmlns="" id="{035D0AE3-579B-D7D8-7695-5687FC4C4472}"/>
              </a:ext>
            </a:extLst>
          </p:cNvPr>
          <p:cNvSpPr>
            <a:spLocks noGrp="1"/>
          </p:cNvSpPr>
          <p:nvPr>
            <p:ph type="sldNum" sz="quarter" idx="7"/>
          </p:nvPr>
        </p:nvSpPr>
        <p:spPr/>
        <p:txBody>
          <a:bodyPr/>
          <a:lstStyle/>
          <a:p>
            <a:fld id="{B6F15528-21DE-4FAA-801E-634DDDAF4B2B}" type="slidenum">
              <a:rPr lang="en-ZA" smtClean="0"/>
              <a:pPr/>
              <a:t>18</a:t>
            </a:fld>
            <a:endParaRPr lang="en-ZA"/>
          </a:p>
        </p:txBody>
      </p:sp>
    </p:spTree>
    <p:extLst>
      <p:ext uri="{BB962C8B-B14F-4D97-AF65-F5344CB8AC3E}">
        <p14:creationId xmlns:p14="http://schemas.microsoft.com/office/powerpoint/2010/main" xmlns="" val="3443854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6950BFC3-D8DA-4A85-94F7-54DA5524770B}">
      <p188:commentRel xmlns:p188="http://schemas.microsoft.com/office/powerpoint/2018/8/main" xmlns=""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277113"/>
            <a:ext cx="8945474" cy="444352"/>
          </a:xfrm>
          <a:prstGeom prst="rect">
            <a:avLst/>
          </a:prstGeom>
        </p:spPr>
        <p:txBody>
          <a:bodyPr vert="horz" wrap="square" lIns="0" tIns="13335" rIns="0" bIns="0" rtlCol="0">
            <a:spAutoFit/>
          </a:bodyPr>
          <a:lstStyle/>
          <a:p>
            <a:pPr marL="12700" algn="ctr">
              <a:lnSpc>
                <a:spcPct val="100000"/>
              </a:lnSpc>
              <a:spcBef>
                <a:spcPts val="105"/>
              </a:spcBef>
            </a:pPr>
            <a:r>
              <a:rPr lang="en-ZA" spc="-15" dirty="0"/>
              <a:t>REFURBISHMENT &amp; UPGRADE - PIPELINES</a:t>
            </a:r>
            <a:endParaRPr spc="-15" dirty="0"/>
          </a:p>
        </p:txBody>
      </p:sp>
      <p:sp>
        <p:nvSpPr>
          <p:cNvPr id="3" name="TextBox 2">
            <a:extLst>
              <a:ext uri="{FF2B5EF4-FFF2-40B4-BE49-F238E27FC236}">
                <a16:creationId xmlns:a16="http://schemas.microsoft.com/office/drawing/2014/main" xmlns="" id="{359127B7-BA17-0BE5-935B-D9AA2E82EF8C}"/>
              </a:ext>
            </a:extLst>
          </p:cNvPr>
          <p:cNvSpPr txBox="1"/>
          <p:nvPr/>
        </p:nvSpPr>
        <p:spPr>
          <a:xfrm>
            <a:off x="152400" y="914400"/>
            <a:ext cx="9220200" cy="5632311"/>
          </a:xfrm>
          <a:prstGeom prst="rect">
            <a:avLst/>
          </a:prstGeom>
          <a:noFill/>
        </p:spPr>
        <p:txBody>
          <a:bodyPr wrap="square" rtlCol="0">
            <a:spAutoFit/>
          </a:bodyPr>
          <a:lstStyle/>
          <a:p>
            <a:pPr marL="285750" indent="-285750">
              <a:buFont typeface="Wingdings" panose="05000000000000000000" pitchFamily="2" charset="2"/>
              <a:buChar char="v"/>
            </a:pPr>
            <a:r>
              <a:rPr lang="en-ZA" dirty="0"/>
              <a:t>165 Pipelines collapsed – Identified</a:t>
            </a:r>
          </a:p>
          <a:p>
            <a:pPr marL="285750" indent="-285750">
              <a:buFont typeface="Wingdings" panose="05000000000000000000" pitchFamily="2" charset="2"/>
              <a:buChar char="v"/>
            </a:pPr>
            <a:endParaRPr lang="en-ZA" dirty="0"/>
          </a:p>
          <a:p>
            <a:pPr marL="285750" indent="-285750">
              <a:buFont typeface="Wingdings" panose="05000000000000000000" pitchFamily="2" charset="2"/>
              <a:buChar char="v"/>
            </a:pPr>
            <a:endParaRPr lang="en-ZA" dirty="0"/>
          </a:p>
          <a:p>
            <a:pPr marL="285750" indent="-285750">
              <a:buFont typeface="Wingdings" panose="05000000000000000000" pitchFamily="2" charset="2"/>
              <a:buChar char="v"/>
            </a:pPr>
            <a:r>
              <a:rPr lang="en-ZA" dirty="0"/>
              <a:t>44 – Emergency: Assessments 100% Complete &amp; Designs</a:t>
            </a:r>
          </a:p>
          <a:p>
            <a:endParaRPr lang="en-ZA" dirty="0"/>
          </a:p>
          <a:p>
            <a:pPr marL="285750" indent="-285750">
              <a:buFont typeface="Wingdings" panose="05000000000000000000" pitchFamily="2" charset="2"/>
              <a:buChar char="v"/>
            </a:pPr>
            <a:endParaRPr lang="en-ZA" dirty="0"/>
          </a:p>
          <a:p>
            <a:pPr marL="285750" indent="-285750">
              <a:buFont typeface="Wingdings" panose="05000000000000000000" pitchFamily="2" charset="2"/>
              <a:buChar char="v"/>
            </a:pPr>
            <a:r>
              <a:rPr lang="en-ZA" dirty="0"/>
              <a:t>8 Pipelines completed</a:t>
            </a:r>
          </a:p>
          <a:p>
            <a:endParaRPr lang="en-ZA" dirty="0"/>
          </a:p>
          <a:p>
            <a:pPr marL="285750" indent="-285750">
              <a:buFont typeface="Wingdings" panose="05000000000000000000" pitchFamily="2" charset="2"/>
              <a:buChar char="v"/>
            </a:pPr>
            <a:endParaRPr lang="en-ZA" dirty="0"/>
          </a:p>
          <a:p>
            <a:pPr marL="285750" indent="-285750">
              <a:buFont typeface="Wingdings" panose="05000000000000000000" pitchFamily="2" charset="2"/>
              <a:buChar char="v"/>
            </a:pPr>
            <a:r>
              <a:rPr lang="en-ZA" dirty="0"/>
              <a:t>10 Pipelines are in progress (ELM)</a:t>
            </a:r>
          </a:p>
          <a:p>
            <a:pPr marL="285750" indent="-285750">
              <a:buFont typeface="Wingdings" panose="05000000000000000000" pitchFamily="2" charset="2"/>
              <a:buChar char="v"/>
            </a:pPr>
            <a:endParaRPr lang="en-ZA" dirty="0"/>
          </a:p>
          <a:p>
            <a:pPr marL="285750" indent="-285750">
              <a:buFont typeface="Wingdings" panose="05000000000000000000" pitchFamily="2" charset="2"/>
              <a:buChar char="v"/>
            </a:pPr>
            <a:endParaRPr lang="en-ZA" dirty="0"/>
          </a:p>
          <a:p>
            <a:pPr marL="285750" indent="-285750">
              <a:buFont typeface="Wingdings" panose="05000000000000000000" pitchFamily="2" charset="2"/>
              <a:buChar char="v"/>
            </a:pPr>
            <a:r>
              <a:rPr lang="en-ZA" dirty="0"/>
              <a:t>Evaton &amp; </a:t>
            </a:r>
            <a:r>
              <a:rPr lang="en-ZA" dirty="0" err="1"/>
              <a:t>Sebe</a:t>
            </a:r>
            <a:r>
              <a:rPr lang="en-ZA" dirty="0"/>
              <a:t> Street at 20%</a:t>
            </a:r>
          </a:p>
          <a:p>
            <a:endParaRPr lang="en-ZA" dirty="0"/>
          </a:p>
          <a:p>
            <a:pPr marL="285750" indent="-285750">
              <a:buFont typeface="Wingdings" panose="05000000000000000000" pitchFamily="2" charset="2"/>
              <a:buChar char="v"/>
            </a:pPr>
            <a:endParaRPr lang="en-ZA" dirty="0"/>
          </a:p>
          <a:p>
            <a:pPr marL="285750" indent="-285750">
              <a:buFont typeface="Wingdings" panose="05000000000000000000" pitchFamily="2" charset="2"/>
              <a:buChar char="v"/>
            </a:pPr>
            <a:r>
              <a:rPr lang="en-ZA" dirty="0"/>
              <a:t>1.35 Km Gravity Main to Pump Station 2 – DWS appointed contractor on site.</a:t>
            </a:r>
          </a:p>
          <a:p>
            <a:r>
              <a:rPr lang="en-ZA" dirty="0"/>
              <a:t>                                                                 </a:t>
            </a:r>
          </a:p>
          <a:p>
            <a:endParaRPr lang="en-ZA" dirty="0"/>
          </a:p>
          <a:p>
            <a:endParaRPr lang="en-ZA" dirty="0"/>
          </a:p>
          <a:p>
            <a:endParaRPr lang="en-ZA" dirty="0"/>
          </a:p>
        </p:txBody>
      </p:sp>
    </p:spTree>
    <p:extLst>
      <p:ext uri="{BB962C8B-B14F-4D97-AF65-F5344CB8AC3E}">
        <p14:creationId xmlns:p14="http://schemas.microsoft.com/office/powerpoint/2010/main" xmlns="" val="13509753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9B25A-EBE7-B34E-8A4D-E15927E4EE28}"/>
              </a:ext>
            </a:extLst>
          </p:cNvPr>
          <p:cNvSpPr>
            <a:spLocks noGrp="1"/>
          </p:cNvSpPr>
          <p:nvPr>
            <p:ph type="title"/>
          </p:nvPr>
        </p:nvSpPr>
        <p:spPr>
          <a:xfrm>
            <a:off x="3231776" y="365126"/>
            <a:ext cx="7712075" cy="752569"/>
          </a:xfrm>
        </p:spPr>
        <p:txBody>
          <a:bodyPr>
            <a:normAutofit fontScale="90000"/>
          </a:bodyPr>
          <a:lstStyle/>
          <a:p>
            <a:r>
              <a:rPr lang="en-US" sz="2800" b="1" dirty="0">
                <a:latin typeface="Arial" panose="020B0604020202020204" pitchFamily="34" charset="0"/>
                <a:cs typeface="Arial" panose="020B0604020202020204" pitchFamily="34" charset="0"/>
              </a:rPr>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PURPOSE</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xmlns="" id="{02C3375F-57D2-8840-AAA1-E8E9C05279DA}"/>
              </a:ext>
            </a:extLst>
          </p:cNvPr>
          <p:cNvSpPr>
            <a:spLocks noGrp="1"/>
          </p:cNvSpPr>
          <p:nvPr>
            <p:ph sz="half" idx="1"/>
          </p:nvPr>
        </p:nvSpPr>
        <p:spPr>
          <a:xfrm>
            <a:off x="3231776" y="1215411"/>
            <a:ext cx="8731623" cy="4351338"/>
          </a:xfrm>
        </p:spPr>
        <p:txBody>
          <a:bodyPr>
            <a:normAutofit fontScale="85000" lnSpcReduction="20000"/>
          </a:bodyPr>
          <a:lstStyle/>
          <a:p>
            <a:pPr algn="just">
              <a:lnSpc>
                <a:spcPct val="150000"/>
              </a:lnSpc>
            </a:pPr>
            <a:r>
              <a:rPr lang="en-US" b="1" dirty="0">
                <a:latin typeface="Arial" panose="020B0604020202020204" pitchFamily="34" charset="0"/>
                <a:cs typeface="Arial" panose="020B0604020202020204" pitchFamily="34" charset="0"/>
              </a:rPr>
              <a:t>The Purpose of the Presentation is to:</a:t>
            </a:r>
          </a:p>
          <a:p>
            <a:pPr algn="just">
              <a:lnSpc>
                <a:spcPct val="150000"/>
              </a:lnSpc>
            </a:pPr>
            <a:endParaRPr lang="en-US" b="1" dirty="0">
              <a:latin typeface="Arial" panose="020B0604020202020204" pitchFamily="34" charset="0"/>
              <a:cs typeface="Arial" panose="020B0604020202020204" pitchFamily="34" charset="0"/>
            </a:endParaRPr>
          </a:p>
          <a:p>
            <a:pPr algn="just">
              <a:lnSpc>
                <a:spcPct val="150000"/>
              </a:lnSpc>
            </a:pPr>
            <a:r>
              <a:rPr lang="en-US" b="1" dirty="0">
                <a:latin typeface="Arial" panose="020B0604020202020204" pitchFamily="34" charset="0"/>
                <a:cs typeface="Arial" panose="020B0604020202020204" pitchFamily="34" charset="0"/>
              </a:rPr>
              <a:t>Provide the current status of Rand Water’s intervention at Emfuleni Local Municipality as per the Section 63 Directive:</a:t>
            </a:r>
          </a:p>
          <a:p>
            <a:pPr algn="just">
              <a:lnSpc>
                <a:spcPct val="150000"/>
              </a:lnSpc>
            </a:pPr>
            <a:endParaRPr lang="en-US" sz="2400" dirty="0">
              <a:latin typeface="Arial" panose="020B0604020202020204" pitchFamily="34" charset="0"/>
              <a:cs typeface="Arial" panose="020B0604020202020204" pitchFamily="34" charset="0"/>
            </a:endParaRPr>
          </a:p>
          <a:p>
            <a:pPr algn="just">
              <a:lnSpc>
                <a:spcPct val="150000"/>
              </a:lnSpc>
            </a:pPr>
            <a:r>
              <a:rPr lang="en-US" sz="2400" dirty="0">
                <a:latin typeface="Arial" panose="020B0604020202020204" pitchFamily="34" charset="0"/>
                <a:cs typeface="Arial" panose="020B0604020202020204" pitchFamily="34" charset="0"/>
              </a:rPr>
              <a:t>“</a:t>
            </a:r>
            <a:r>
              <a:rPr lang="en-GB" b="1" dirty="0">
                <a:latin typeface="Arial" panose="020B0604020202020204" pitchFamily="34" charset="0"/>
                <a:cs typeface="Arial" panose="020B0604020202020204" pitchFamily="34" charset="0"/>
              </a:rPr>
              <a:t>DIRECTIVE TO RAND WATER TO BE AN IMPLEMENTING AGENT FOR THE VAAL RIVER SYSTEM INTERVENTION AND SECTION 63 OF WATER SERVICES ACT, ACT 108 of 1997 INTERVENTION WHICH ENTAILS TAKING OVER WATER SERVICES FUNCTION AT EMFULENI LOCAL MUNICIPALITY TO UNDERTAKE MANAGEMENT, OPERATIONS AND MAINTENANCE OF THE WATER AND SANITATION INFRASTRUCUTRE, REFURBISHMENT, UPGRADE FOR THE RETICULATION SYSTEM AND BULK WATER SERVICES INFRASTRUCTURE, WATER CONSERVATION WATER DEMAND MANAGEMENT (WCWDM) AND CAPACITATION OF METSI-A-LEKOA”</a:t>
            </a:r>
            <a:endParaRPr lang="en-US" dirty="0">
              <a:latin typeface="Arial" panose="020B0604020202020204" pitchFamily="34" charset="0"/>
              <a:cs typeface="Arial" panose="020B0604020202020204" pitchFamily="34" charset="0"/>
            </a:endParaRPr>
          </a:p>
          <a:p>
            <a:pPr algn="just"/>
            <a:endParaRPr lang="en-US" dirty="0"/>
          </a:p>
        </p:txBody>
      </p:sp>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2" cstate="print"/>
          <a:stretch>
            <a:fillRect/>
          </a:stretch>
        </p:blipFill>
        <p:spPr>
          <a:xfrm>
            <a:off x="3081510" y="5890661"/>
            <a:ext cx="9110489" cy="967338"/>
          </a:xfrm>
          <a:prstGeom prst="rect">
            <a:avLst/>
          </a:prstGeom>
        </p:spPr>
      </p:pic>
    </p:spTree>
    <p:extLst>
      <p:ext uri="{BB962C8B-B14F-4D97-AF65-F5344CB8AC3E}">
        <p14:creationId xmlns:p14="http://schemas.microsoft.com/office/powerpoint/2010/main" xmlns="" val="75512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F75EF-FFFD-7D41-BEAD-1D3394130D5A}"/>
              </a:ext>
            </a:extLst>
          </p:cNvPr>
          <p:cNvSpPr>
            <a:spLocks noGrp="1"/>
          </p:cNvSpPr>
          <p:nvPr>
            <p:ph type="title"/>
          </p:nvPr>
        </p:nvSpPr>
        <p:spPr>
          <a:xfrm>
            <a:off x="4" y="145538"/>
            <a:ext cx="9660194" cy="535462"/>
          </a:xfrm>
        </p:spPr>
        <p:txBody>
          <a:bodyPr>
            <a:noAutofit/>
          </a:bodyPr>
          <a:lstStyle/>
          <a:p>
            <a:pPr algn="ctr"/>
            <a:r>
              <a:rPr lang="en-US" sz="1700" b="1" dirty="0">
                <a:latin typeface="Arial" panose="020B0604020202020204" pitchFamily="34" charset="0"/>
                <a:cs typeface="Arial" panose="020B0604020202020204" pitchFamily="34" charset="0"/>
              </a:rPr>
              <a:t>REPAIR OF THE COLLAPSED SEWER PIPELINE IN UNION STREET, VEREENIGING</a:t>
            </a:r>
            <a:br>
              <a:rPr lang="en-US" sz="1700" b="1" dirty="0">
                <a:latin typeface="Arial" panose="020B0604020202020204" pitchFamily="34" charset="0"/>
                <a:cs typeface="Arial" panose="020B0604020202020204" pitchFamily="34" charset="0"/>
              </a:rPr>
            </a:br>
            <a:r>
              <a:rPr lang="en-US" sz="1700" b="1" dirty="0">
                <a:latin typeface="Arial" panose="020B0604020202020204" pitchFamily="34" charset="0"/>
                <a:cs typeface="Arial" panose="020B0604020202020204" pitchFamily="34" charset="0"/>
              </a:rPr>
              <a:t>(</a:t>
            </a:r>
            <a:r>
              <a:rPr lang="en-US" sz="1700" b="1" i="1" dirty="0">
                <a:latin typeface="Arial" panose="020B0604020202020204" pitchFamily="34" charset="0"/>
                <a:cs typeface="Arial" panose="020B0604020202020204" pitchFamily="34" charset="0"/>
              </a:rPr>
              <a:t>EMERGENCY DECLARATION</a:t>
            </a:r>
            <a:r>
              <a:rPr lang="en-US" sz="1700" b="1" dirty="0">
                <a:latin typeface="Arial" panose="020B0604020202020204" pitchFamily="34" charset="0"/>
                <a:cs typeface="Arial" panose="020B0604020202020204" pitchFamily="34" charset="0"/>
              </a:rPr>
              <a:t>)</a:t>
            </a:r>
            <a:endParaRPr lang="en-US" sz="1700" dirty="0"/>
          </a:p>
        </p:txBody>
      </p:sp>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3" cstate="print"/>
          <a:stretch>
            <a:fillRect/>
          </a:stretch>
        </p:blipFill>
        <p:spPr>
          <a:xfrm>
            <a:off x="105882" y="5775158"/>
            <a:ext cx="9384631" cy="1082842"/>
          </a:xfrm>
          <a:prstGeom prst="rect">
            <a:avLst/>
          </a:prstGeom>
        </p:spPr>
      </p:pic>
      <p:sp>
        <p:nvSpPr>
          <p:cNvPr id="17" name="Rectangle 13"/>
          <p:cNvSpPr>
            <a:spLocks noChangeArrowheads="1"/>
          </p:cNvSpPr>
          <p:nvPr/>
        </p:nvSpPr>
        <p:spPr bwMode="auto">
          <a:xfrm>
            <a:off x="4" y="43937"/>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8" name="Rectangle 14"/>
          <p:cNvSpPr>
            <a:spLocks noChangeArrowheads="1"/>
          </p:cNvSpPr>
          <p:nvPr/>
        </p:nvSpPr>
        <p:spPr bwMode="auto">
          <a:xfrm>
            <a:off x="4" y="1123434"/>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Rectangle 15"/>
          <p:cNvSpPr>
            <a:spLocks noChangeArrowheads="1"/>
          </p:cNvSpPr>
          <p:nvPr/>
        </p:nvSpPr>
        <p:spPr bwMode="auto">
          <a:xfrm>
            <a:off x="4" y="799413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p:cNvSpPr/>
          <p:nvPr/>
        </p:nvSpPr>
        <p:spPr>
          <a:xfrm>
            <a:off x="0" y="677178"/>
            <a:ext cx="9490503" cy="5262979"/>
          </a:xfrm>
          <a:prstGeom prst="rect">
            <a:avLst/>
          </a:prstGeom>
        </p:spPr>
        <p:txBody>
          <a:bodyPr wrap="square">
            <a:spAutoFit/>
          </a:bodyPr>
          <a:lstStyle/>
          <a:p>
            <a:pPr lvl="0"/>
            <a:r>
              <a:rPr lang="en-ZA" sz="1600" dirty="0">
                <a:latin typeface="Arial" pitchFamily="34" charset="0"/>
                <a:cs typeface="Arial" pitchFamily="34" charset="0"/>
              </a:rPr>
              <a:t>Project description:		Repair of the collapsed section of the sewer  pipeline feeding to pump </a:t>
            </a:r>
          </a:p>
          <a:p>
            <a:pPr lvl="0"/>
            <a:r>
              <a:rPr lang="en-ZA" sz="1600" dirty="0">
                <a:latin typeface="Arial" pitchFamily="34" charset="0"/>
                <a:cs typeface="Arial" pitchFamily="34" charset="0"/>
              </a:rPr>
              <a:t>			station No.10 along the Union  Street in Vereeniging </a:t>
            </a:r>
          </a:p>
          <a:p>
            <a:pPr lvl="0"/>
            <a:endParaRPr lang="en-US" sz="1600" dirty="0">
              <a:latin typeface="Arial" pitchFamily="34" charset="0"/>
              <a:cs typeface="Arial" pitchFamily="34" charset="0"/>
            </a:endParaRPr>
          </a:p>
          <a:p>
            <a:pPr lvl="0"/>
            <a:r>
              <a:rPr lang="en-ZA" sz="1600" dirty="0">
                <a:latin typeface="Arial" pitchFamily="34" charset="0"/>
                <a:cs typeface="Arial" pitchFamily="34" charset="0"/>
              </a:rPr>
              <a:t>New pipeline specifications:	HDPE, Gravity flow, L: 81, OD: 355mm, ID: 328 mm, depth: 7 m, MHx2 </a:t>
            </a:r>
          </a:p>
          <a:p>
            <a:pPr lvl="0"/>
            <a:endParaRPr lang="en-US" sz="1600" dirty="0">
              <a:latin typeface="Arial" pitchFamily="34" charset="0"/>
              <a:cs typeface="Arial" pitchFamily="34" charset="0"/>
            </a:endParaRPr>
          </a:p>
          <a:p>
            <a:pPr lvl="0"/>
            <a:r>
              <a:rPr lang="en-ZA" sz="1600" dirty="0">
                <a:latin typeface="Arial" pitchFamily="34" charset="0"/>
                <a:cs typeface="Arial" pitchFamily="34" charset="0"/>
              </a:rPr>
              <a:t>Method of repairing:		Pipe Jacking </a:t>
            </a:r>
          </a:p>
          <a:p>
            <a:pPr lvl="0"/>
            <a:endParaRPr lang="en-US" sz="1600" dirty="0">
              <a:latin typeface="Arial" pitchFamily="34" charset="0"/>
              <a:cs typeface="Arial" pitchFamily="34" charset="0"/>
            </a:endParaRPr>
          </a:p>
          <a:p>
            <a:pPr lvl="0"/>
            <a:r>
              <a:rPr lang="en-ZA" sz="1600" dirty="0">
                <a:latin typeface="Arial" pitchFamily="34" charset="0"/>
                <a:cs typeface="Arial" pitchFamily="34" charset="0"/>
              </a:rPr>
              <a:t>Contractor appointment date:	31 December 2021</a:t>
            </a:r>
          </a:p>
          <a:p>
            <a:pPr lvl="0"/>
            <a:endParaRPr lang="en-US" sz="1600" dirty="0">
              <a:latin typeface="Arial" pitchFamily="34" charset="0"/>
              <a:cs typeface="Arial" pitchFamily="34" charset="0"/>
            </a:endParaRPr>
          </a:p>
          <a:p>
            <a:pPr lvl="0"/>
            <a:r>
              <a:rPr lang="en-ZA" sz="1600" dirty="0">
                <a:latin typeface="Arial" pitchFamily="34" charset="0"/>
                <a:cs typeface="Arial" pitchFamily="34" charset="0"/>
              </a:rPr>
              <a:t>Construction Start Date:	04 January 2022</a:t>
            </a:r>
          </a:p>
          <a:p>
            <a:pPr lvl="0"/>
            <a:endParaRPr lang="en-US" sz="1600" dirty="0">
              <a:latin typeface="Arial" pitchFamily="34" charset="0"/>
              <a:cs typeface="Arial" pitchFamily="34" charset="0"/>
            </a:endParaRPr>
          </a:p>
          <a:p>
            <a:pPr lvl="0"/>
            <a:r>
              <a:rPr lang="en-ZA" sz="1600" dirty="0">
                <a:latin typeface="Arial" pitchFamily="34" charset="0"/>
                <a:cs typeface="Arial" pitchFamily="34" charset="0"/>
              </a:rPr>
              <a:t>Revised Completion Date:	17 October 2022</a:t>
            </a:r>
          </a:p>
          <a:p>
            <a:pPr lvl="0"/>
            <a:endParaRPr lang="en-US" sz="1600" dirty="0">
              <a:latin typeface="Arial" pitchFamily="34" charset="0"/>
              <a:cs typeface="Arial" pitchFamily="34" charset="0"/>
            </a:endParaRPr>
          </a:p>
          <a:p>
            <a:pPr lvl="0"/>
            <a:r>
              <a:rPr lang="en-ZA" sz="1600" dirty="0">
                <a:latin typeface="Arial" pitchFamily="34" charset="0"/>
                <a:cs typeface="Arial" pitchFamily="34" charset="0"/>
              </a:rPr>
              <a:t>Challenges:		Dolomitic soil conditions, underground water streams (these conditions </a:t>
            </a:r>
          </a:p>
          <a:p>
            <a:pPr lvl="0"/>
            <a:r>
              <a:rPr lang="en-ZA" sz="1600" dirty="0">
                <a:latin typeface="Arial" pitchFamily="34" charset="0"/>
                <a:cs typeface="Arial" pitchFamily="34" charset="0"/>
              </a:rPr>
              <a:t>                                                are not permissible for maximum production onsite)</a:t>
            </a:r>
          </a:p>
          <a:p>
            <a:pPr lvl="0"/>
            <a:endParaRPr lang="en-ZA" sz="1600" dirty="0">
              <a:latin typeface="Arial" pitchFamily="34" charset="0"/>
              <a:cs typeface="Arial" pitchFamily="34" charset="0"/>
            </a:endParaRPr>
          </a:p>
          <a:p>
            <a:pPr lvl="0"/>
            <a:r>
              <a:rPr lang="en-ZA" sz="1600" dirty="0">
                <a:latin typeface="Arial" pitchFamily="34" charset="0"/>
                <a:cs typeface="Arial" pitchFamily="34" charset="0"/>
              </a:rPr>
              <a:t>Total distance jacked to date:	38m of the 81m</a:t>
            </a:r>
          </a:p>
          <a:p>
            <a:endParaRPr lang="en-US" sz="1600" dirty="0">
              <a:latin typeface="Arial" pitchFamily="34" charset="0"/>
              <a:cs typeface="Arial" pitchFamily="34" charset="0"/>
            </a:endParaRPr>
          </a:p>
          <a:p>
            <a:pPr lvl="0"/>
            <a:r>
              <a:rPr lang="en-ZA" sz="1600" dirty="0">
                <a:latin typeface="Arial" pitchFamily="34" charset="0"/>
                <a:cs typeface="Arial" pitchFamily="34" charset="0"/>
              </a:rPr>
              <a:t>Overall progress:		53% (end August 2022)</a:t>
            </a:r>
          </a:p>
          <a:p>
            <a:pPr lvl="0"/>
            <a:endParaRPr lang="en-ZA" sz="1600" dirty="0">
              <a:latin typeface="Arial" pitchFamily="34" charset="0"/>
              <a:cs typeface="Arial" pitchFamily="34" charset="0"/>
            </a:endParaRPr>
          </a:p>
          <a:p>
            <a:pPr lvl="0"/>
            <a:r>
              <a:rPr lang="en-ZA" sz="1600" dirty="0">
                <a:latin typeface="Arial" pitchFamily="34" charset="0"/>
                <a:cs typeface="Arial" pitchFamily="34" charset="0"/>
              </a:rPr>
              <a:t>Local beneficiation:		8 Local labourers and a consortium of SMME’s have been appointed</a:t>
            </a:r>
            <a:endParaRPr lang="en-US" sz="1600" dirty="0">
              <a:latin typeface="Arial" pitchFamily="34" charset="0"/>
              <a:cs typeface="Arial" pitchFamily="34" charset="0"/>
            </a:endParaRPr>
          </a:p>
        </p:txBody>
      </p:sp>
      <p:pic>
        <p:nvPicPr>
          <p:cNvPr id="9" name="Picture 8">
            <a:extLst>
              <a:ext uri="{FF2B5EF4-FFF2-40B4-BE49-F238E27FC236}">
                <a16:creationId xmlns:a16="http://schemas.microsoft.com/office/drawing/2014/main" xmlns="" id="{B17E21D8-FA46-921A-2C65-D17E4D83E70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90513" y="4036334"/>
            <a:ext cx="2701482" cy="2823909"/>
          </a:xfrm>
          <a:prstGeom prst="rect">
            <a:avLst/>
          </a:prstGeom>
        </p:spPr>
      </p:pic>
      <p:sp>
        <p:nvSpPr>
          <p:cNvPr id="3" name="TextBox 2">
            <a:extLst>
              <a:ext uri="{FF2B5EF4-FFF2-40B4-BE49-F238E27FC236}">
                <a16:creationId xmlns:a16="http://schemas.microsoft.com/office/drawing/2014/main" xmlns="" id="{69A7B463-DE04-56B2-1F0A-C079FFEA8228}"/>
              </a:ext>
            </a:extLst>
          </p:cNvPr>
          <p:cNvSpPr txBox="1"/>
          <p:nvPr/>
        </p:nvSpPr>
        <p:spPr>
          <a:xfrm>
            <a:off x="9797950" y="4034090"/>
            <a:ext cx="1850186" cy="553998"/>
          </a:xfrm>
          <a:prstGeom prst="rect">
            <a:avLst/>
          </a:prstGeom>
          <a:noFill/>
        </p:spPr>
        <p:txBody>
          <a:bodyPr wrap="none" rtlCol="0">
            <a:spAutoFit/>
          </a:bodyPr>
          <a:lstStyle/>
          <a:p>
            <a:pPr algn="ctr"/>
            <a:r>
              <a:rPr lang="en-US" sz="1500" b="1" dirty="0"/>
              <a:t>Inside Jacked sleeves</a:t>
            </a:r>
          </a:p>
          <a:p>
            <a:pPr algn="ctr"/>
            <a:r>
              <a:rPr lang="en-US" sz="1500" b="1" dirty="0"/>
              <a:t> (underground)</a:t>
            </a:r>
          </a:p>
        </p:txBody>
      </p:sp>
      <p:pic>
        <p:nvPicPr>
          <p:cNvPr id="7" name="Picture 6" descr="A picture containing ground, outdoor, stone&#10;&#10;Description automatically generated">
            <a:extLst>
              <a:ext uri="{FF2B5EF4-FFF2-40B4-BE49-F238E27FC236}">
                <a16:creationId xmlns:a16="http://schemas.microsoft.com/office/drawing/2014/main" xmlns="" id="{D766C9A3-4963-CBEE-A855-D54972F3B60C}"/>
              </a:ext>
            </a:extLst>
          </p:cNvPr>
          <p:cNvPicPr>
            <a:picLocks noChangeAspect="1"/>
          </p:cNvPicPr>
          <p:nvPr/>
        </p:nvPicPr>
        <p:blipFill>
          <a:blip r:embed="rId5" cstate="print"/>
          <a:stretch>
            <a:fillRect/>
          </a:stretch>
        </p:blipFill>
        <p:spPr>
          <a:xfrm rot="5400000">
            <a:off x="9490502" y="1308099"/>
            <a:ext cx="2725991" cy="2725991"/>
          </a:xfrm>
          <a:prstGeom prst="rect">
            <a:avLst/>
          </a:prstGeom>
        </p:spPr>
      </p:pic>
      <p:sp>
        <p:nvSpPr>
          <p:cNvPr id="21" name="TextBox 20">
            <a:extLst>
              <a:ext uri="{FF2B5EF4-FFF2-40B4-BE49-F238E27FC236}">
                <a16:creationId xmlns:a16="http://schemas.microsoft.com/office/drawing/2014/main" xmlns="" id="{329AB65C-AA2A-9F80-6647-F8257E944DF5}"/>
              </a:ext>
            </a:extLst>
          </p:cNvPr>
          <p:cNvSpPr txBox="1"/>
          <p:nvPr/>
        </p:nvSpPr>
        <p:spPr>
          <a:xfrm>
            <a:off x="10004201" y="1283424"/>
            <a:ext cx="1674112" cy="553998"/>
          </a:xfrm>
          <a:prstGeom prst="rect">
            <a:avLst/>
          </a:prstGeom>
          <a:noFill/>
        </p:spPr>
        <p:txBody>
          <a:bodyPr wrap="none" rtlCol="0">
            <a:spAutoFit/>
          </a:bodyPr>
          <a:lstStyle/>
          <a:p>
            <a:pPr algn="ctr"/>
            <a:r>
              <a:rPr lang="en-US" sz="1500" b="1" dirty="0"/>
              <a:t>Jacking in progress</a:t>
            </a:r>
          </a:p>
          <a:p>
            <a:pPr algn="ctr"/>
            <a:r>
              <a:rPr lang="en-US" sz="1500" b="1" dirty="0"/>
              <a:t>(Sleeve 13)</a:t>
            </a:r>
          </a:p>
        </p:txBody>
      </p:sp>
    </p:spTree>
    <p:extLst>
      <p:ext uri="{BB962C8B-B14F-4D97-AF65-F5344CB8AC3E}">
        <p14:creationId xmlns:p14="http://schemas.microsoft.com/office/powerpoint/2010/main" xmlns="" val="355874062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4283A4-FD96-164D-BC32-F78BCA4C6CD3}"/>
              </a:ext>
            </a:extLst>
          </p:cNvPr>
          <p:cNvSpPr txBox="1"/>
          <p:nvPr/>
        </p:nvSpPr>
        <p:spPr>
          <a:xfrm>
            <a:off x="3960793" y="158086"/>
            <a:ext cx="3911647"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PROGRESS – STREAM 2 </a:t>
            </a:r>
          </a:p>
        </p:txBody>
      </p:sp>
      <p:sp>
        <p:nvSpPr>
          <p:cNvPr id="14" name="TextBox 13">
            <a:extLst>
              <a:ext uri="{FF2B5EF4-FFF2-40B4-BE49-F238E27FC236}">
                <a16:creationId xmlns:a16="http://schemas.microsoft.com/office/drawing/2014/main" xmlns="" id="{6A1F7D1C-234D-324B-E5E2-0FF68681DAD3}"/>
              </a:ext>
            </a:extLst>
          </p:cNvPr>
          <p:cNvSpPr txBox="1"/>
          <p:nvPr/>
        </p:nvSpPr>
        <p:spPr>
          <a:xfrm>
            <a:off x="287927" y="1324246"/>
            <a:ext cx="10591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DESIGNS CAPACITIES AND CLASSIFICATION OF THE WASTEWATER TREATMENT WORKS </a:t>
            </a:r>
            <a:endParaRPr lang="en-ZA" b="1"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DB6D1ADD-7711-830B-B344-015C222DF386}"/>
              </a:ext>
            </a:extLst>
          </p:cNvPr>
          <p:cNvPicPr>
            <a:picLocks noChangeAspect="1"/>
          </p:cNvPicPr>
          <p:nvPr/>
        </p:nvPicPr>
        <p:blipFill>
          <a:blip r:embed="rId3" cstate="print"/>
          <a:stretch>
            <a:fillRect/>
          </a:stretch>
        </p:blipFill>
        <p:spPr>
          <a:xfrm>
            <a:off x="1202327" y="2219665"/>
            <a:ext cx="9787346" cy="4409735"/>
          </a:xfrm>
          <a:prstGeom prst="rect">
            <a:avLst/>
          </a:prstGeom>
        </p:spPr>
      </p:pic>
      <p:sp>
        <p:nvSpPr>
          <p:cNvPr id="18" name="TextBox 17">
            <a:extLst>
              <a:ext uri="{FF2B5EF4-FFF2-40B4-BE49-F238E27FC236}">
                <a16:creationId xmlns:a16="http://schemas.microsoft.com/office/drawing/2014/main" xmlns="" id="{1770616D-891F-A7EC-2E55-E521566B203C}"/>
              </a:ext>
            </a:extLst>
          </p:cNvPr>
          <p:cNvSpPr txBox="1"/>
          <p:nvPr/>
        </p:nvSpPr>
        <p:spPr>
          <a:xfrm>
            <a:off x="6108405" y="1763094"/>
            <a:ext cx="3217547"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Extract from Green Drop Report, 2022</a:t>
            </a:r>
            <a:endParaRPr lang="en-ZA" sz="1400" i="1" dirty="0">
              <a:latin typeface="Arial" panose="020B0604020202020204" pitchFamily="34" charset="0"/>
              <a:cs typeface="Arial" panose="020B0604020202020204" pitchFamily="34" charset="0"/>
            </a:endParaRPr>
          </a:p>
        </p:txBody>
      </p:sp>
      <p:pic>
        <p:nvPicPr>
          <p:cNvPr id="74" name="Graphic 73" descr="Arrow circle outline">
            <a:extLst>
              <a:ext uri="{FF2B5EF4-FFF2-40B4-BE49-F238E27FC236}">
                <a16:creationId xmlns:a16="http://schemas.microsoft.com/office/drawing/2014/main" xmlns="" id="{3EDFCB07-7BE2-6299-086A-3C5B071DEA20}"/>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5138521" y="5930878"/>
            <a:ext cx="1556193" cy="478972"/>
          </a:xfrm>
          <a:prstGeom prst="rect">
            <a:avLst/>
          </a:prstGeom>
        </p:spPr>
      </p:pic>
      <p:sp>
        <p:nvSpPr>
          <p:cNvPr id="25" name="TextBox 24">
            <a:extLst>
              <a:ext uri="{FF2B5EF4-FFF2-40B4-BE49-F238E27FC236}">
                <a16:creationId xmlns:a16="http://schemas.microsoft.com/office/drawing/2014/main" xmlns="" id="{3DE01444-ADA1-C295-F349-A97538C9D770}"/>
              </a:ext>
            </a:extLst>
          </p:cNvPr>
          <p:cNvSpPr txBox="1"/>
          <p:nvPr/>
        </p:nvSpPr>
        <p:spPr>
          <a:xfrm>
            <a:off x="287927" y="1732317"/>
            <a:ext cx="6002412"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All  works are classified as Class A (Regulation 2834)</a:t>
            </a:r>
            <a:endParaRPr lang="en-ZA" b="1" dirty="0">
              <a:solidFill>
                <a:srgbClr val="FF0000"/>
              </a:solidFill>
              <a:latin typeface="Arial" panose="020B0604020202020204" pitchFamily="34" charset="0"/>
              <a:cs typeface="Arial" panose="020B0604020202020204" pitchFamily="34" charset="0"/>
            </a:endParaRPr>
          </a:p>
        </p:txBody>
      </p:sp>
      <p:pic>
        <p:nvPicPr>
          <p:cNvPr id="78" name="Graphic 77" descr="Arrow circle outline">
            <a:extLst>
              <a:ext uri="{FF2B5EF4-FFF2-40B4-BE49-F238E27FC236}">
                <a16:creationId xmlns:a16="http://schemas.microsoft.com/office/drawing/2014/main" xmlns="" id="{48D1E51A-DEF5-7975-8C2A-EC39CD8DB428}"/>
              </a:ext>
            </a:extLst>
          </p:cNvPr>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9079149" y="5930878"/>
            <a:ext cx="1556193" cy="478972"/>
          </a:xfrm>
          <a:prstGeom prst="rect">
            <a:avLst/>
          </a:prstGeom>
        </p:spPr>
      </p:pic>
      <p:pic>
        <p:nvPicPr>
          <p:cNvPr id="79" name="Graphic 78" descr="Arrow circle outline">
            <a:extLst>
              <a:ext uri="{FF2B5EF4-FFF2-40B4-BE49-F238E27FC236}">
                <a16:creationId xmlns:a16="http://schemas.microsoft.com/office/drawing/2014/main" xmlns="" id="{7F98F8E2-53AF-BAC2-FE92-CC69EB23F975}"/>
              </a:ext>
            </a:extLst>
          </p:cNvPr>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7108835" y="5929492"/>
            <a:ext cx="1556193" cy="478972"/>
          </a:xfrm>
          <a:prstGeom prst="rect">
            <a:avLst/>
          </a:prstGeom>
        </p:spPr>
      </p:pic>
      <p:pic>
        <p:nvPicPr>
          <p:cNvPr id="27" name="Graphic 26" descr="Chevron arrows with solid fill">
            <a:extLst>
              <a:ext uri="{FF2B5EF4-FFF2-40B4-BE49-F238E27FC236}">
                <a16:creationId xmlns:a16="http://schemas.microsoft.com/office/drawing/2014/main" xmlns="" id="{27CDF593-5E0D-034D-D989-F67CB87E0473}"/>
              </a:ext>
            </a:extLst>
          </p:cNvPr>
          <p:cNvPicPr>
            <a:picLocks noChangeAspect="1"/>
          </p:cNvPicPr>
          <p:nvPr/>
        </p:nvPicPr>
        <p:blipFill>
          <a:blip r:embed="rId8" cstate="print">
            <a:extLst>
              <a:ext uri="{96DAC541-7B7A-43D3-8B79-37D633B846F1}">
                <asvg:svgBlip xmlns:asvg="http://schemas.microsoft.com/office/drawing/2016/SVG/main" xmlns="" r:embed="rId9"/>
              </a:ext>
            </a:extLst>
          </a:blip>
          <a:stretch>
            <a:fillRect/>
          </a:stretch>
        </p:blipFill>
        <p:spPr>
          <a:xfrm>
            <a:off x="287927" y="2602346"/>
            <a:ext cx="914400" cy="555172"/>
          </a:xfrm>
          <a:prstGeom prst="rect">
            <a:avLst/>
          </a:prstGeom>
        </p:spPr>
      </p:pic>
      <p:pic>
        <p:nvPicPr>
          <p:cNvPr id="82" name="Graphic 81" descr="Chevron arrows with solid fill">
            <a:extLst>
              <a:ext uri="{FF2B5EF4-FFF2-40B4-BE49-F238E27FC236}">
                <a16:creationId xmlns:a16="http://schemas.microsoft.com/office/drawing/2014/main" xmlns="" id="{EDF49B9D-C682-E9A1-202A-4436F17B3366}"/>
              </a:ext>
            </a:extLst>
          </p:cNvPr>
          <p:cNvPicPr>
            <a:picLocks noChangeAspect="1"/>
          </p:cNvPicPr>
          <p:nvPr/>
        </p:nvPicPr>
        <p:blipFill>
          <a:blip r:embed="rId8" cstate="print">
            <a:extLst>
              <a:ext uri="{96DAC541-7B7A-43D3-8B79-37D633B846F1}">
                <asvg:svgBlip xmlns:asvg="http://schemas.microsoft.com/office/drawing/2016/SVG/main" xmlns="" r:embed="rId9"/>
              </a:ext>
            </a:extLst>
          </a:blip>
          <a:stretch>
            <a:fillRect/>
          </a:stretch>
        </p:blipFill>
        <p:spPr>
          <a:xfrm>
            <a:off x="287927" y="5854678"/>
            <a:ext cx="914400" cy="555172"/>
          </a:xfrm>
          <a:prstGeom prst="rect">
            <a:avLst/>
          </a:prstGeom>
        </p:spPr>
      </p:pic>
      <p:sp>
        <p:nvSpPr>
          <p:cNvPr id="28" name="TextBox 27">
            <a:extLst>
              <a:ext uri="{FF2B5EF4-FFF2-40B4-BE49-F238E27FC236}">
                <a16:creationId xmlns:a16="http://schemas.microsoft.com/office/drawing/2014/main" xmlns="" id="{B367F4C6-EE6B-1A30-E9F7-2D8D756EF88C}"/>
              </a:ext>
            </a:extLst>
          </p:cNvPr>
          <p:cNvSpPr txBox="1"/>
          <p:nvPr/>
        </p:nvSpPr>
        <p:spPr>
          <a:xfrm rot="16200000">
            <a:off x="-210743" y="3719657"/>
            <a:ext cx="1904996" cy="58477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Process Controllers &amp;</a:t>
            </a:r>
            <a:r>
              <a:rPr lang="en-US" dirty="0"/>
              <a:t> </a:t>
            </a:r>
            <a:r>
              <a:rPr lang="en-US" sz="1400" dirty="0">
                <a:latin typeface="Arial" panose="020B0604020202020204" pitchFamily="34" charset="0"/>
                <a:cs typeface="Arial" panose="020B0604020202020204" pitchFamily="34" charset="0"/>
              </a:rPr>
              <a:t>Maintenance team</a:t>
            </a:r>
            <a:endParaRPr lang="en-Z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3370651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2" cstate="print"/>
          <a:stretch>
            <a:fillRect/>
          </a:stretch>
        </p:blipFill>
        <p:spPr>
          <a:xfrm>
            <a:off x="3148761" y="6215029"/>
            <a:ext cx="9043240" cy="710139"/>
          </a:xfrm>
          <a:prstGeom prst="rect">
            <a:avLst/>
          </a:prstGeom>
        </p:spPr>
      </p:pic>
      <p:sp>
        <p:nvSpPr>
          <p:cNvPr id="15" name="TextBox 14">
            <a:extLst>
              <a:ext uri="{FF2B5EF4-FFF2-40B4-BE49-F238E27FC236}">
                <a16:creationId xmlns:a16="http://schemas.microsoft.com/office/drawing/2014/main" xmlns="" id="{913E2F66-1CBC-FD10-9C44-74985AE67AF6}"/>
              </a:ext>
            </a:extLst>
          </p:cNvPr>
          <p:cNvSpPr txBox="1"/>
          <p:nvPr/>
        </p:nvSpPr>
        <p:spPr>
          <a:xfrm>
            <a:off x="2228920" y="183923"/>
            <a:ext cx="9775369" cy="646331"/>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PROCESS CONTROLLER REQUIREMENTS: </a:t>
            </a:r>
            <a:endParaRPr lang="en-US" b="1" dirty="0">
              <a:latin typeface="Arial" panose="020B0604020202020204" pitchFamily="34" charset="0"/>
              <a:cs typeface="Arial" panose="020B0604020202020204" pitchFamily="34" charset="0"/>
            </a:endParaRPr>
          </a:p>
          <a:p>
            <a:pPr algn="ctr"/>
            <a:r>
              <a:rPr lang="en-US" sz="1800" b="1" dirty="0">
                <a:latin typeface="Arial" panose="020B0604020202020204" pitchFamily="34" charset="0"/>
                <a:cs typeface="Arial" panose="020B0604020202020204" pitchFamily="34" charset="0"/>
              </a:rPr>
              <a:t>PER REGULATION 283/DRAFT REGULATION 813</a:t>
            </a:r>
            <a:endParaRPr lang="en-ZA" dirty="0"/>
          </a:p>
        </p:txBody>
      </p:sp>
      <p:pic>
        <p:nvPicPr>
          <p:cNvPr id="18" name="Picture 17">
            <a:extLst>
              <a:ext uri="{FF2B5EF4-FFF2-40B4-BE49-F238E27FC236}">
                <a16:creationId xmlns:a16="http://schemas.microsoft.com/office/drawing/2014/main" xmlns="" id="{4CF2DE92-02A6-0E59-4DD7-8374823CC148}"/>
              </a:ext>
            </a:extLst>
          </p:cNvPr>
          <p:cNvPicPr>
            <a:picLocks noChangeAspect="1"/>
          </p:cNvPicPr>
          <p:nvPr/>
        </p:nvPicPr>
        <p:blipFill>
          <a:blip r:embed="rId3" cstate="print"/>
          <a:stretch>
            <a:fillRect/>
          </a:stretch>
        </p:blipFill>
        <p:spPr>
          <a:xfrm>
            <a:off x="3276598" y="982005"/>
            <a:ext cx="7543802" cy="1218004"/>
          </a:xfrm>
          <a:prstGeom prst="rect">
            <a:avLst/>
          </a:prstGeom>
        </p:spPr>
      </p:pic>
      <p:sp>
        <p:nvSpPr>
          <p:cNvPr id="22" name="Rectangle 21">
            <a:extLst>
              <a:ext uri="{FF2B5EF4-FFF2-40B4-BE49-F238E27FC236}">
                <a16:creationId xmlns:a16="http://schemas.microsoft.com/office/drawing/2014/main" xmlns="" id="{980AAD48-0468-B71A-3D7E-D247D42D015C}"/>
              </a:ext>
            </a:extLst>
          </p:cNvPr>
          <p:cNvSpPr/>
          <p:nvPr/>
        </p:nvSpPr>
        <p:spPr>
          <a:xfrm rot="16200000">
            <a:off x="955287" y="3876445"/>
            <a:ext cx="3494316" cy="44631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Skill gap – Process Controllers</a:t>
            </a:r>
            <a:endParaRPr lang="en-ZA" b="1" dirty="0"/>
          </a:p>
        </p:txBody>
      </p:sp>
      <p:sp>
        <p:nvSpPr>
          <p:cNvPr id="23" name="Left Brace 22">
            <a:extLst>
              <a:ext uri="{FF2B5EF4-FFF2-40B4-BE49-F238E27FC236}">
                <a16:creationId xmlns:a16="http://schemas.microsoft.com/office/drawing/2014/main" xmlns="" id="{87D5DECB-6650-6475-4161-FAEB4E52CA23}"/>
              </a:ext>
            </a:extLst>
          </p:cNvPr>
          <p:cNvSpPr/>
          <p:nvPr/>
        </p:nvSpPr>
        <p:spPr>
          <a:xfrm>
            <a:off x="2925602" y="2280156"/>
            <a:ext cx="446316" cy="380053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6" name="Arrow: Up 25">
            <a:extLst>
              <a:ext uri="{FF2B5EF4-FFF2-40B4-BE49-F238E27FC236}">
                <a16:creationId xmlns:a16="http://schemas.microsoft.com/office/drawing/2014/main" xmlns="" id="{651987D9-0BC4-7FEA-F377-4C547C948CF2}"/>
              </a:ext>
            </a:extLst>
          </p:cNvPr>
          <p:cNvSpPr/>
          <p:nvPr/>
        </p:nvSpPr>
        <p:spPr>
          <a:xfrm rot="16200000">
            <a:off x="11189238" y="3762363"/>
            <a:ext cx="1035068" cy="970459"/>
          </a:xfrm>
          <a:prstGeom prst="up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ln>
                  <a:solidFill>
                    <a:sysClr val="windowText" lastClr="000000"/>
                  </a:solidFill>
                </a:ln>
              </a:rPr>
              <a:t>54</a:t>
            </a:r>
            <a:endParaRPr lang="en-ZA" b="1" dirty="0">
              <a:ln>
                <a:solidFill>
                  <a:sysClr val="windowText" lastClr="000000"/>
                </a:solidFill>
              </a:ln>
            </a:endParaRPr>
          </a:p>
        </p:txBody>
      </p:sp>
      <p:sp>
        <p:nvSpPr>
          <p:cNvPr id="27" name="Right Brace 26">
            <a:extLst>
              <a:ext uri="{FF2B5EF4-FFF2-40B4-BE49-F238E27FC236}">
                <a16:creationId xmlns:a16="http://schemas.microsoft.com/office/drawing/2014/main" xmlns="" id="{D3C1F9AF-4754-464F-3936-77795AA33B7A}"/>
              </a:ext>
            </a:extLst>
          </p:cNvPr>
          <p:cNvSpPr/>
          <p:nvPr/>
        </p:nvSpPr>
        <p:spPr>
          <a:xfrm>
            <a:off x="10888506" y="2280156"/>
            <a:ext cx="402769" cy="380053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xmlns="" val="106453325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4283A4-FD96-164D-BC32-F78BCA4C6CD3}"/>
              </a:ext>
            </a:extLst>
          </p:cNvPr>
          <p:cNvSpPr txBox="1"/>
          <p:nvPr/>
        </p:nvSpPr>
        <p:spPr>
          <a:xfrm>
            <a:off x="2475562" y="124966"/>
            <a:ext cx="4737195" cy="553998"/>
          </a:xfrm>
          <a:prstGeom prst="rect">
            <a:avLst/>
          </a:prstGeom>
          <a:noFill/>
        </p:spPr>
        <p:txBody>
          <a:bodyPr wrap="none" rtlCol="0">
            <a:spAutoFit/>
          </a:bodyPr>
          <a:lstStyle/>
          <a:p>
            <a:pPr algn="ctr"/>
            <a:r>
              <a:rPr lang="en-US" sz="3000" b="1" dirty="0">
                <a:latin typeface="Arial" panose="020B0604020202020204" pitchFamily="34" charset="0"/>
                <a:cs typeface="Arial" panose="020B0604020202020204" pitchFamily="34" charset="0"/>
              </a:rPr>
              <a:t>PROGRESS – STREAM 2</a:t>
            </a:r>
          </a:p>
        </p:txBody>
      </p:sp>
      <p:graphicFrame>
        <p:nvGraphicFramePr>
          <p:cNvPr id="4" name="Diagram 3">
            <a:extLst>
              <a:ext uri="{FF2B5EF4-FFF2-40B4-BE49-F238E27FC236}">
                <a16:creationId xmlns:a16="http://schemas.microsoft.com/office/drawing/2014/main" xmlns="" id="{F08C6DD2-D3DA-6C71-40B9-F0455577791C}"/>
              </a:ext>
            </a:extLst>
          </p:cNvPr>
          <p:cNvGraphicFramePr/>
          <p:nvPr>
            <p:extLst>
              <p:ext uri="{D42A27DB-BD31-4B8C-83A1-F6EECF244321}">
                <p14:modId xmlns:p14="http://schemas.microsoft.com/office/powerpoint/2010/main" xmlns="" val="234697267"/>
              </p:ext>
            </p:extLst>
          </p:nvPr>
        </p:nvGraphicFramePr>
        <p:xfrm>
          <a:off x="693056" y="1509960"/>
          <a:ext cx="8603344" cy="4890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4985116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3" cstate="print"/>
          <a:stretch>
            <a:fillRect/>
          </a:stretch>
        </p:blipFill>
        <p:spPr>
          <a:xfrm>
            <a:off x="3124200" y="6251460"/>
            <a:ext cx="9067799" cy="650082"/>
          </a:xfrm>
          <a:prstGeom prst="rect">
            <a:avLst/>
          </a:prstGeom>
        </p:spPr>
      </p:pic>
      <p:sp>
        <p:nvSpPr>
          <p:cNvPr id="7" name="TextBox 6">
            <a:extLst>
              <a:ext uri="{FF2B5EF4-FFF2-40B4-BE49-F238E27FC236}">
                <a16:creationId xmlns:a16="http://schemas.microsoft.com/office/drawing/2014/main" xmlns="" id="{6A3E6F63-4BBC-AE9A-D6DE-637B1E4028BA}"/>
              </a:ext>
            </a:extLst>
          </p:cNvPr>
          <p:cNvSpPr txBox="1"/>
          <p:nvPr/>
        </p:nvSpPr>
        <p:spPr>
          <a:xfrm>
            <a:off x="3374570" y="391886"/>
            <a:ext cx="797923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MAINTENANCE STATUS OF THE WASTEWATER TREATMENT WORKS</a:t>
            </a:r>
            <a:endParaRPr lang="en-ZA"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15FDA3C2-C790-E54F-BFE1-2ADA6DC26E78}"/>
              </a:ext>
            </a:extLst>
          </p:cNvPr>
          <p:cNvSpPr txBox="1"/>
          <p:nvPr/>
        </p:nvSpPr>
        <p:spPr>
          <a:xfrm>
            <a:off x="3541426" y="1411786"/>
            <a:ext cx="6093500" cy="4801314"/>
          </a:xfrm>
          <a:prstGeom prst="rect">
            <a:avLst/>
          </a:prstGeom>
          <a:noFill/>
        </p:spPr>
        <p:txBody>
          <a:bodyPr wrap="square">
            <a:spAutoFit/>
          </a:bodyPr>
          <a:lstStyle/>
          <a:p>
            <a:r>
              <a:rPr lang="en-GB" b="1" dirty="0"/>
              <a:t>Preventative maintenance</a:t>
            </a:r>
          </a:p>
          <a:p>
            <a:pPr marL="285750" indent="-285750">
              <a:buFont typeface="Arial" panose="020B0604020202020204" pitchFamily="34" charset="0"/>
              <a:buChar char="•"/>
            </a:pPr>
            <a:r>
              <a:rPr lang="en-GB" dirty="0"/>
              <a:t>Maintenance consumables procured, to be delivered end of August. Emfuleni doesn’t have this budget. Its needed going forward</a:t>
            </a:r>
          </a:p>
          <a:p>
            <a:endParaRPr lang="en-GB" dirty="0"/>
          </a:p>
          <a:p>
            <a:r>
              <a:rPr lang="en-GB" b="1" dirty="0"/>
              <a:t>Ad-Hoc Maintenance</a:t>
            </a:r>
          </a:p>
          <a:p>
            <a:pPr marL="285750" indent="-285750">
              <a:buFont typeface="Arial" panose="020B0604020202020204" pitchFamily="34" charset="0"/>
              <a:buChar char="•"/>
            </a:pPr>
            <a:r>
              <a:rPr lang="en-GB" dirty="0"/>
              <a:t>M&amp;E contract tender sourcing on hold (site briefing stopped 3 times) due to Business Forum Demands which include allocation of 30% scope of work by the civil and M&amp;E contractors appointed by DWS.</a:t>
            </a:r>
          </a:p>
          <a:p>
            <a:r>
              <a:rPr lang="en-GB" dirty="0"/>
              <a:t> </a:t>
            </a:r>
          </a:p>
          <a:p>
            <a:r>
              <a:rPr lang="en-GB" b="1" dirty="0"/>
              <a:t>Maintenance Planning</a:t>
            </a:r>
            <a:endParaRPr lang="en-GB" dirty="0"/>
          </a:p>
          <a:p>
            <a:pPr marL="285750" indent="-285750">
              <a:buFont typeface="Arial" panose="020B0604020202020204" pitchFamily="34" charset="0"/>
              <a:buChar char="•"/>
            </a:pPr>
            <a:r>
              <a:rPr lang="en-GB" dirty="0"/>
              <a:t>X 2 data captures appointed, busy capturing asset list and maintenance schedules</a:t>
            </a:r>
          </a:p>
          <a:p>
            <a:pPr marL="285750" indent="-285750">
              <a:buFont typeface="Arial" panose="020B0604020202020204" pitchFamily="34" charset="0"/>
              <a:buChar char="•"/>
            </a:pPr>
            <a:r>
              <a:rPr lang="en-GB" dirty="0"/>
              <a:t>X2 Maintenance planners recruitment in progress</a:t>
            </a:r>
          </a:p>
          <a:p>
            <a:pPr marL="285750" indent="-285750">
              <a:buFont typeface="Arial" panose="020B0604020202020204" pitchFamily="34" charset="0"/>
              <a:buChar char="•"/>
            </a:pPr>
            <a:r>
              <a:rPr lang="en-GB" dirty="0"/>
              <a:t>Maximo (CMMS) to be used for maintenance planning and issuing of Job cards</a:t>
            </a:r>
          </a:p>
        </p:txBody>
      </p:sp>
    </p:spTree>
    <p:extLst>
      <p:ext uri="{BB962C8B-B14F-4D97-AF65-F5344CB8AC3E}">
        <p14:creationId xmlns:p14="http://schemas.microsoft.com/office/powerpoint/2010/main" xmlns="" val="1366802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3" cstate="print"/>
          <a:stretch>
            <a:fillRect/>
          </a:stretch>
        </p:blipFill>
        <p:spPr>
          <a:xfrm>
            <a:off x="3081510" y="5890661"/>
            <a:ext cx="9110489" cy="967338"/>
          </a:xfrm>
          <a:prstGeom prst="rect">
            <a:avLst/>
          </a:prstGeom>
        </p:spPr>
      </p:pic>
      <p:sp>
        <p:nvSpPr>
          <p:cNvPr id="7" name="TextBox 6">
            <a:extLst>
              <a:ext uri="{FF2B5EF4-FFF2-40B4-BE49-F238E27FC236}">
                <a16:creationId xmlns:a16="http://schemas.microsoft.com/office/drawing/2014/main" xmlns="" id="{6A3E6F63-4BBC-AE9A-D6DE-637B1E4028BA}"/>
              </a:ext>
            </a:extLst>
          </p:cNvPr>
          <p:cNvSpPr txBox="1"/>
          <p:nvPr/>
        </p:nvSpPr>
        <p:spPr>
          <a:xfrm>
            <a:off x="3374570" y="391886"/>
            <a:ext cx="866503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MAINTENANCE STATUS OF THE WASTEWATER TREATMENT WORKS. . Cont.</a:t>
            </a:r>
            <a:endParaRPr lang="en-ZA"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15FDA3C2-C790-E54F-BFE1-2ADA6DC26E78}"/>
              </a:ext>
            </a:extLst>
          </p:cNvPr>
          <p:cNvSpPr txBox="1"/>
          <p:nvPr/>
        </p:nvSpPr>
        <p:spPr>
          <a:xfrm>
            <a:off x="3541426" y="1158483"/>
            <a:ext cx="6212174" cy="4801314"/>
          </a:xfrm>
          <a:prstGeom prst="rect">
            <a:avLst/>
          </a:prstGeom>
          <a:noFill/>
        </p:spPr>
        <p:txBody>
          <a:bodyPr wrap="square">
            <a:spAutoFit/>
          </a:bodyPr>
          <a:lstStyle/>
          <a:p>
            <a:r>
              <a:rPr lang="en-GB" b="1" dirty="0"/>
              <a:t>Scope of work on hold due to business forum demands:</a:t>
            </a:r>
          </a:p>
          <a:p>
            <a:endParaRPr lang="en-GB" b="1" dirty="0"/>
          </a:p>
          <a:p>
            <a:r>
              <a:rPr lang="en-GB" b="1" dirty="0" err="1"/>
              <a:t>Leeuwkuil</a:t>
            </a:r>
            <a:r>
              <a:rPr lang="en-GB" b="1" dirty="0"/>
              <a:t> WWTW</a:t>
            </a:r>
          </a:p>
          <a:p>
            <a:pPr marL="285750" indent="-285750">
              <a:buFont typeface="Arial" panose="020B0604020202020204" pitchFamily="34" charset="0"/>
              <a:buChar char="•"/>
            </a:pPr>
            <a:r>
              <a:rPr lang="en-GB" dirty="0"/>
              <a:t>BNR repairs bid ready for advert</a:t>
            </a:r>
          </a:p>
          <a:p>
            <a:pPr marL="285750" indent="-285750">
              <a:buFont typeface="Arial" panose="020B0604020202020204" pitchFamily="34" charset="0"/>
              <a:buChar char="•"/>
            </a:pPr>
            <a:r>
              <a:rPr lang="en-GB" dirty="0"/>
              <a:t>Inlet works repairs bid ready for advert</a:t>
            </a:r>
          </a:p>
          <a:p>
            <a:pPr marL="285750" indent="-285750">
              <a:buFont typeface="Arial" panose="020B0604020202020204" pitchFamily="34" charset="0"/>
              <a:buChar char="•"/>
            </a:pPr>
            <a:r>
              <a:rPr lang="en-GB" dirty="0"/>
              <a:t>Settling tanks repairs bid ready for advert</a:t>
            </a:r>
          </a:p>
          <a:p>
            <a:pPr marL="285750" indent="-285750">
              <a:buFont typeface="Arial" panose="020B0604020202020204" pitchFamily="34" charset="0"/>
              <a:buChar char="•"/>
            </a:pPr>
            <a:r>
              <a:rPr lang="en-GB" dirty="0"/>
              <a:t>Chlorine system repairs bid ready for advert</a:t>
            </a:r>
          </a:p>
          <a:p>
            <a:endParaRPr lang="en-GB" dirty="0"/>
          </a:p>
          <a:p>
            <a:r>
              <a:rPr lang="en-GB" b="1" dirty="0" err="1"/>
              <a:t>Rietspruit</a:t>
            </a:r>
            <a:r>
              <a:rPr lang="en-GB" b="1" dirty="0"/>
              <a:t> WWTW</a:t>
            </a:r>
          </a:p>
          <a:p>
            <a:pPr marL="285750" indent="-285750">
              <a:buFont typeface="Arial" panose="020B0604020202020204" pitchFamily="34" charset="0"/>
              <a:buChar char="•"/>
            </a:pPr>
            <a:r>
              <a:rPr lang="en-GB" dirty="0"/>
              <a:t>BNR repairs bid ready for advert</a:t>
            </a:r>
          </a:p>
          <a:p>
            <a:pPr marL="285750" indent="-285750">
              <a:buFont typeface="Arial" panose="020B0604020202020204" pitchFamily="34" charset="0"/>
              <a:buChar char="•"/>
            </a:pPr>
            <a:r>
              <a:rPr lang="en-GB" dirty="0"/>
              <a:t>Inlet works repairs bid ready for advert</a:t>
            </a:r>
          </a:p>
          <a:p>
            <a:pPr marL="285750" indent="-285750">
              <a:buFont typeface="Arial" panose="020B0604020202020204" pitchFamily="34" charset="0"/>
              <a:buChar char="•"/>
            </a:pPr>
            <a:r>
              <a:rPr lang="en-GB" dirty="0"/>
              <a:t>Settling tanks repairs bid ready for advert</a:t>
            </a:r>
          </a:p>
          <a:p>
            <a:pPr marL="285750" indent="-285750">
              <a:buFont typeface="Arial" panose="020B0604020202020204" pitchFamily="34" charset="0"/>
              <a:buChar char="•"/>
            </a:pPr>
            <a:r>
              <a:rPr lang="en-GB" dirty="0"/>
              <a:t>Chlorine system repairs bid ready for advert</a:t>
            </a:r>
          </a:p>
          <a:p>
            <a:r>
              <a:rPr lang="en-GB" dirty="0"/>
              <a:t> </a:t>
            </a:r>
          </a:p>
          <a:p>
            <a:r>
              <a:rPr lang="en-GB" b="1" dirty="0" err="1"/>
              <a:t>Sebokeng</a:t>
            </a:r>
            <a:r>
              <a:rPr lang="en-GB" b="1" dirty="0"/>
              <a:t> WWTW</a:t>
            </a:r>
            <a:endParaRPr lang="en-GB" dirty="0"/>
          </a:p>
          <a:p>
            <a:pPr lvl="0"/>
            <a:r>
              <a:rPr lang="en-GB" sz="1800" dirty="0"/>
              <a:t>Module 6 Preventative maintenance continuous ( Details as captured on the maintenance monthly report)</a:t>
            </a:r>
            <a:endParaRPr lang="en-GB" dirty="0"/>
          </a:p>
        </p:txBody>
      </p:sp>
    </p:spTree>
    <p:extLst>
      <p:ext uri="{BB962C8B-B14F-4D97-AF65-F5344CB8AC3E}">
        <p14:creationId xmlns:p14="http://schemas.microsoft.com/office/powerpoint/2010/main" xmlns="" val="180198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3" cstate="print"/>
          <a:stretch>
            <a:fillRect/>
          </a:stretch>
        </p:blipFill>
        <p:spPr>
          <a:xfrm>
            <a:off x="3081510" y="5890661"/>
            <a:ext cx="9110489" cy="967338"/>
          </a:xfrm>
          <a:prstGeom prst="rect">
            <a:avLst/>
          </a:prstGeom>
        </p:spPr>
      </p:pic>
      <p:sp>
        <p:nvSpPr>
          <p:cNvPr id="7" name="TextBox 6">
            <a:extLst>
              <a:ext uri="{FF2B5EF4-FFF2-40B4-BE49-F238E27FC236}">
                <a16:creationId xmlns:a16="http://schemas.microsoft.com/office/drawing/2014/main" xmlns="" id="{6A3E6F63-4BBC-AE9A-D6DE-637B1E4028BA}"/>
              </a:ext>
            </a:extLst>
          </p:cNvPr>
          <p:cNvSpPr txBox="1"/>
          <p:nvPr/>
        </p:nvSpPr>
        <p:spPr>
          <a:xfrm>
            <a:off x="3081510" y="391886"/>
            <a:ext cx="880569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MAINTENANCE STATUS OF THE WASTEWATER TREATMENT WORKS . . Cont.</a:t>
            </a:r>
            <a:endParaRPr lang="en-ZA"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15FDA3C2-C790-E54F-BFE1-2ADA6DC26E78}"/>
              </a:ext>
            </a:extLst>
          </p:cNvPr>
          <p:cNvSpPr txBox="1"/>
          <p:nvPr/>
        </p:nvSpPr>
        <p:spPr>
          <a:xfrm>
            <a:off x="3541426" y="1158483"/>
            <a:ext cx="6093500" cy="4801314"/>
          </a:xfrm>
          <a:prstGeom prst="rect">
            <a:avLst/>
          </a:prstGeom>
          <a:noFill/>
        </p:spPr>
        <p:txBody>
          <a:bodyPr wrap="square">
            <a:spAutoFit/>
          </a:bodyPr>
          <a:lstStyle/>
          <a:p>
            <a:r>
              <a:rPr lang="en-GB" dirty="0"/>
              <a:t> </a:t>
            </a:r>
          </a:p>
          <a:p>
            <a:r>
              <a:rPr lang="en-GB" b="1" dirty="0" err="1"/>
              <a:t>Sebokeng</a:t>
            </a:r>
            <a:r>
              <a:rPr lang="en-GB" b="1" dirty="0"/>
              <a:t> WWTW</a:t>
            </a:r>
          </a:p>
          <a:p>
            <a:endParaRPr lang="en-GB" dirty="0"/>
          </a:p>
          <a:p>
            <a:pPr marL="285750" indent="-285750">
              <a:buFont typeface="Arial" panose="020B0604020202020204" pitchFamily="34" charset="0"/>
              <a:buChar char="•"/>
            </a:pPr>
            <a:r>
              <a:rPr lang="en-GB" dirty="0"/>
              <a:t>Module 3&amp;4 BNR repairs bid ready for advert</a:t>
            </a:r>
          </a:p>
          <a:p>
            <a:pPr marL="285750" indent="-285750">
              <a:buFont typeface="Arial" panose="020B0604020202020204" pitchFamily="34" charset="0"/>
              <a:buChar char="•"/>
            </a:pPr>
            <a:r>
              <a:rPr lang="en-GB" dirty="0"/>
              <a:t>Module 3&amp;4 Inlet works repairs bid ready for advert</a:t>
            </a:r>
          </a:p>
          <a:p>
            <a:pPr marL="285750" indent="-285750">
              <a:buFont typeface="Arial" panose="020B0604020202020204" pitchFamily="34" charset="0"/>
              <a:buChar char="•"/>
            </a:pPr>
            <a:r>
              <a:rPr lang="en-GB" dirty="0"/>
              <a:t>Module 3&amp;4 Settling tanks repairs bid ready for advert</a:t>
            </a:r>
          </a:p>
          <a:p>
            <a:pPr marL="285750" indent="-285750">
              <a:buFont typeface="Arial" panose="020B0604020202020204" pitchFamily="34" charset="0"/>
              <a:buChar char="•"/>
            </a:pPr>
            <a:r>
              <a:rPr lang="en-GB" dirty="0"/>
              <a:t>Module 3&amp;4 Chlorine system repairs bid ready for advert</a:t>
            </a:r>
          </a:p>
          <a:p>
            <a:pPr marL="285750" indent="-285750">
              <a:buFont typeface="Arial" panose="020B0604020202020204" pitchFamily="34" charset="0"/>
              <a:buChar char="•"/>
            </a:pPr>
            <a:r>
              <a:rPr lang="en-GB" dirty="0"/>
              <a:t>Module 5 repairs bid ready for advert</a:t>
            </a:r>
          </a:p>
          <a:p>
            <a:pPr marL="285750" indent="-285750">
              <a:buFont typeface="Arial" panose="020B0604020202020204" pitchFamily="34" charset="0"/>
              <a:buChar char="•"/>
            </a:pPr>
            <a:r>
              <a:rPr lang="en-GB" dirty="0"/>
              <a:t>Module 6 de watering plant repairs bid ready for advert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b="1" dirty="0"/>
              <a:t>Vehicles, Equipment &amp; yellow Fleet</a:t>
            </a:r>
          </a:p>
          <a:p>
            <a:endParaRPr lang="en-GB" b="1" dirty="0"/>
          </a:p>
          <a:p>
            <a:pPr marL="285750" indent="-285750">
              <a:buFont typeface="Arial" panose="020B0604020202020204" pitchFamily="34" charset="0"/>
              <a:buChar char="•"/>
            </a:pPr>
            <a:r>
              <a:rPr lang="en-GB" dirty="0"/>
              <a:t>Procurement of 35 vehicles for O&amp;M through transversal process RT 57 approved by NT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xmlns="" val="3711636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stretch>
            <a:fillRect/>
          </a:stretch>
        </p:blipFill>
        <p:spPr>
          <a:xfrm>
            <a:off x="2755326" y="3733800"/>
            <a:ext cx="4035845" cy="3012734"/>
          </a:xfrm>
          <a:prstGeom prst="rect">
            <a:avLst/>
          </a:prstGeom>
        </p:spPr>
      </p:pic>
      <p:pic>
        <p:nvPicPr>
          <p:cNvPr id="11" name="Picture 10"/>
          <p:cNvPicPr>
            <a:picLocks noChangeAspect="1"/>
          </p:cNvPicPr>
          <p:nvPr/>
        </p:nvPicPr>
        <p:blipFill>
          <a:blip r:embed="rId4" cstate="print"/>
          <a:stretch>
            <a:fillRect/>
          </a:stretch>
        </p:blipFill>
        <p:spPr>
          <a:xfrm>
            <a:off x="90143" y="3251934"/>
            <a:ext cx="2641950" cy="3500367"/>
          </a:xfrm>
          <a:prstGeom prst="rect">
            <a:avLst/>
          </a:prstGeom>
        </p:spPr>
      </p:pic>
      <p:pic>
        <p:nvPicPr>
          <p:cNvPr id="9" name="Picture 8"/>
          <p:cNvPicPr>
            <a:picLocks noChangeAspect="1"/>
          </p:cNvPicPr>
          <p:nvPr/>
        </p:nvPicPr>
        <p:blipFill>
          <a:blip r:embed="rId5" cstate="print"/>
          <a:stretch>
            <a:fillRect/>
          </a:stretch>
        </p:blipFill>
        <p:spPr>
          <a:xfrm>
            <a:off x="5112398" y="1370841"/>
            <a:ext cx="4264200" cy="3150928"/>
          </a:xfrm>
          <a:prstGeom prst="rect">
            <a:avLst/>
          </a:prstGeom>
        </p:spPr>
      </p:pic>
      <p:sp>
        <p:nvSpPr>
          <p:cNvPr id="2" name="Title 1"/>
          <p:cNvSpPr>
            <a:spLocks noGrp="1"/>
          </p:cNvSpPr>
          <p:nvPr>
            <p:ph type="title"/>
          </p:nvPr>
        </p:nvSpPr>
        <p:spPr>
          <a:xfrm>
            <a:off x="1066800" y="78181"/>
            <a:ext cx="8435212" cy="1292662"/>
          </a:xfrm>
        </p:spPr>
        <p:txBody>
          <a:bodyPr/>
          <a:lstStyle/>
          <a:p>
            <a:r>
              <a:rPr lang="en-US" dirty="0"/>
              <a:t>UNBLOCKING AND BIO-SOLIDS </a:t>
            </a:r>
            <a:br>
              <a:rPr lang="en-US" dirty="0"/>
            </a:br>
            <a:r>
              <a:rPr lang="en-US" dirty="0"/>
              <a:t>FOREIGN OBJECTS FOUND IN SEWER PIPES</a:t>
            </a:r>
            <a:endParaRPr lang="en-ZA" dirty="0"/>
          </a:p>
        </p:txBody>
      </p:sp>
      <p:pic>
        <p:nvPicPr>
          <p:cNvPr id="4" name="Picture 3"/>
          <p:cNvPicPr>
            <a:picLocks noChangeAspect="1"/>
          </p:cNvPicPr>
          <p:nvPr/>
        </p:nvPicPr>
        <p:blipFill>
          <a:blip r:embed="rId6" cstate="print"/>
          <a:stretch>
            <a:fillRect/>
          </a:stretch>
        </p:blipFill>
        <p:spPr>
          <a:xfrm>
            <a:off x="76201" y="1370843"/>
            <a:ext cx="3675793" cy="2743957"/>
          </a:xfrm>
          <a:prstGeom prst="rect">
            <a:avLst/>
          </a:prstGeom>
        </p:spPr>
      </p:pic>
      <p:pic>
        <p:nvPicPr>
          <p:cNvPr id="8" name="Picture 7"/>
          <p:cNvPicPr>
            <a:picLocks noChangeAspect="1"/>
          </p:cNvPicPr>
          <p:nvPr/>
        </p:nvPicPr>
        <p:blipFill>
          <a:blip r:embed="rId7" cstate="print"/>
          <a:stretch>
            <a:fillRect/>
          </a:stretch>
        </p:blipFill>
        <p:spPr>
          <a:xfrm>
            <a:off x="3751994" y="1370842"/>
            <a:ext cx="2641950" cy="3494600"/>
          </a:xfrm>
          <a:prstGeom prst="rect">
            <a:avLst/>
          </a:prstGeom>
        </p:spPr>
      </p:pic>
      <p:pic>
        <p:nvPicPr>
          <p:cNvPr id="12" name="Picture 11"/>
          <p:cNvPicPr>
            <a:picLocks noChangeAspect="1"/>
          </p:cNvPicPr>
          <p:nvPr/>
        </p:nvPicPr>
        <p:blipFill rotWithShape="1">
          <a:blip r:embed="rId8" cstate="print"/>
          <a:srcRect t="18120"/>
          <a:stretch/>
        </p:blipFill>
        <p:spPr>
          <a:xfrm>
            <a:off x="6737978" y="3886200"/>
            <a:ext cx="2641950" cy="2866100"/>
          </a:xfrm>
          <a:prstGeom prst="rect">
            <a:avLst/>
          </a:prstGeom>
        </p:spPr>
      </p:pic>
    </p:spTree>
    <p:extLst>
      <p:ext uri="{BB962C8B-B14F-4D97-AF65-F5344CB8AC3E}">
        <p14:creationId xmlns:p14="http://schemas.microsoft.com/office/powerpoint/2010/main" xmlns="" val="2187056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3" cstate="print"/>
          <a:stretch>
            <a:fillRect/>
          </a:stretch>
        </p:blipFill>
        <p:spPr>
          <a:xfrm>
            <a:off x="3081510" y="5934204"/>
            <a:ext cx="9110489" cy="967338"/>
          </a:xfrm>
          <a:prstGeom prst="rect">
            <a:avLst/>
          </a:prstGeom>
        </p:spPr>
      </p:pic>
      <p:sp>
        <p:nvSpPr>
          <p:cNvPr id="7" name="TextBox 6">
            <a:extLst>
              <a:ext uri="{FF2B5EF4-FFF2-40B4-BE49-F238E27FC236}">
                <a16:creationId xmlns:a16="http://schemas.microsoft.com/office/drawing/2014/main" xmlns="" id="{6A3E6F63-4BBC-AE9A-D6DE-637B1E4028BA}"/>
              </a:ext>
            </a:extLst>
          </p:cNvPr>
          <p:cNvSpPr txBox="1"/>
          <p:nvPr/>
        </p:nvSpPr>
        <p:spPr>
          <a:xfrm>
            <a:off x="3374570" y="391886"/>
            <a:ext cx="728928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INFLOWS TO THE WASTEWATER TREATMENT WORKS</a:t>
            </a:r>
            <a:endParaRPr lang="en-ZA"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5C1E3A33-525F-D765-6E7F-4509BE1DFF9C}"/>
              </a:ext>
            </a:extLst>
          </p:cNvPr>
          <p:cNvPicPr>
            <a:picLocks noChangeAspect="1"/>
          </p:cNvPicPr>
          <p:nvPr/>
        </p:nvPicPr>
        <p:blipFill>
          <a:blip r:embed="rId4" cstate="print"/>
          <a:stretch>
            <a:fillRect/>
          </a:stretch>
        </p:blipFill>
        <p:spPr>
          <a:xfrm>
            <a:off x="3374570" y="4759917"/>
            <a:ext cx="7289284" cy="792482"/>
          </a:xfrm>
          <a:prstGeom prst="rect">
            <a:avLst/>
          </a:prstGeom>
        </p:spPr>
      </p:pic>
      <p:sp>
        <p:nvSpPr>
          <p:cNvPr id="11" name="TextBox 10">
            <a:extLst>
              <a:ext uri="{FF2B5EF4-FFF2-40B4-BE49-F238E27FC236}">
                <a16:creationId xmlns:a16="http://schemas.microsoft.com/office/drawing/2014/main" xmlns="" id="{1A932D9F-EED3-C40D-35DC-A8BE464D6689}"/>
              </a:ext>
            </a:extLst>
          </p:cNvPr>
          <p:cNvSpPr txBox="1"/>
          <p:nvPr/>
        </p:nvSpPr>
        <p:spPr>
          <a:xfrm>
            <a:off x="3374570" y="4406120"/>
            <a:ext cx="7115111" cy="338554"/>
          </a:xfrm>
          <a:prstGeom prst="rect">
            <a:avLst/>
          </a:prstGeom>
          <a:noFill/>
        </p:spPr>
        <p:txBody>
          <a:bodyPr wrap="square" rtlCol="0">
            <a:spAutoFit/>
          </a:bodyPr>
          <a:lstStyle/>
          <a:p>
            <a:r>
              <a:rPr lang="en-US" sz="1600" b="1" dirty="0"/>
              <a:t>WWTW                                                         Leeuwkuil       Rietspruit         Sebokeng </a:t>
            </a:r>
            <a:endParaRPr lang="en-ZA" sz="1600" b="1" dirty="0"/>
          </a:p>
        </p:txBody>
      </p:sp>
      <p:sp>
        <p:nvSpPr>
          <p:cNvPr id="12" name="Arrow: Right 11">
            <a:extLst>
              <a:ext uri="{FF2B5EF4-FFF2-40B4-BE49-F238E27FC236}">
                <a16:creationId xmlns:a16="http://schemas.microsoft.com/office/drawing/2014/main" xmlns="" id="{1AFC6DF1-28E6-237C-E528-65D0C94D6EB4}"/>
              </a:ext>
            </a:extLst>
          </p:cNvPr>
          <p:cNvSpPr/>
          <p:nvPr/>
        </p:nvSpPr>
        <p:spPr>
          <a:xfrm>
            <a:off x="4267200" y="4423830"/>
            <a:ext cx="2100944" cy="239629"/>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ZA"/>
          </a:p>
        </p:txBody>
      </p:sp>
      <p:pic>
        <p:nvPicPr>
          <p:cNvPr id="1026" name="Chart 4">
            <a:extLst>
              <a:ext uri="{FF2B5EF4-FFF2-40B4-BE49-F238E27FC236}">
                <a16:creationId xmlns:a16="http://schemas.microsoft.com/office/drawing/2014/main" xmlns="" id="{F4528D6C-4BAF-1E16-1BAB-A5F2A0D88A5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00400" y="1055937"/>
            <a:ext cx="8305800" cy="3268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76246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92612-F90F-21C7-18BF-6D4336CF2B70}"/>
              </a:ext>
            </a:extLst>
          </p:cNvPr>
          <p:cNvSpPr>
            <a:spLocks noGrp="1"/>
          </p:cNvSpPr>
          <p:nvPr>
            <p:ph type="title"/>
          </p:nvPr>
        </p:nvSpPr>
        <p:spPr>
          <a:xfrm>
            <a:off x="533400" y="304800"/>
            <a:ext cx="8534400" cy="861774"/>
          </a:xfrm>
        </p:spPr>
        <p:txBody>
          <a:bodyPr/>
          <a:lstStyle/>
          <a:p>
            <a:r>
              <a:rPr lang="en-US" dirty="0"/>
              <a:t>Water Conservation and Demand Management – STREAM 3</a:t>
            </a:r>
          </a:p>
        </p:txBody>
      </p:sp>
      <p:sp>
        <p:nvSpPr>
          <p:cNvPr id="3" name="Text Placeholder 2">
            <a:extLst>
              <a:ext uri="{FF2B5EF4-FFF2-40B4-BE49-F238E27FC236}">
                <a16:creationId xmlns:a16="http://schemas.microsoft.com/office/drawing/2014/main" xmlns="" id="{64104DEE-1437-C826-0358-227B0DE1F96A}"/>
              </a:ext>
            </a:extLst>
          </p:cNvPr>
          <p:cNvSpPr>
            <a:spLocks noGrp="1"/>
          </p:cNvSpPr>
          <p:nvPr>
            <p:ph type="body" idx="1"/>
          </p:nvPr>
        </p:nvSpPr>
        <p:spPr>
          <a:xfrm>
            <a:off x="178308" y="1143000"/>
            <a:ext cx="9198610" cy="6093976"/>
          </a:xfrm>
        </p:spPr>
        <p:txBody>
          <a:bodyPr/>
          <a:lstStyle/>
          <a:p>
            <a:pPr marL="285750" indent="-285750">
              <a:lnSpc>
                <a:spcPct val="150000"/>
              </a:lnSpc>
              <a:buFont typeface="Arial" panose="020B0604020202020204" pitchFamily="34" charset="0"/>
              <a:buChar char="•"/>
            </a:pPr>
            <a:r>
              <a:rPr lang="en-US" dirty="0"/>
              <a:t>Identification of priority Pressure Reducing Valves (PRV’s) which are currently limiting water supply to communities.</a:t>
            </a:r>
          </a:p>
          <a:p>
            <a:pPr marL="285750" indent="-285750">
              <a:lnSpc>
                <a:spcPct val="150000"/>
              </a:lnSpc>
              <a:buFont typeface="Arial" panose="020B0604020202020204" pitchFamily="34" charset="0"/>
              <a:buChar char="•"/>
            </a:pPr>
            <a:r>
              <a:rPr lang="en-US" dirty="0"/>
              <a:t>Appointment of a service provider to fully refurbish and set 5 identified PRV’s and reestablish associated DMA zones. Service provider is currently on site</a:t>
            </a:r>
          </a:p>
          <a:p>
            <a:pPr marL="285750" indent="-285750">
              <a:lnSpc>
                <a:spcPct val="150000"/>
              </a:lnSpc>
              <a:buFont typeface="Arial" panose="020B0604020202020204" pitchFamily="34" charset="0"/>
              <a:buChar char="•"/>
            </a:pPr>
            <a:r>
              <a:rPr lang="en-US" dirty="0"/>
              <a:t>Challenges currently being experienced include:</a:t>
            </a:r>
          </a:p>
          <a:p>
            <a:pPr marL="742950" lvl="1" indent="-285750">
              <a:lnSpc>
                <a:spcPct val="150000"/>
              </a:lnSpc>
              <a:buFont typeface="Arial" panose="020B0604020202020204" pitchFamily="34" charset="0"/>
              <a:buChar char="•"/>
            </a:pPr>
            <a:r>
              <a:rPr lang="en-US" dirty="0"/>
              <a:t>Lack of PRV data and associated supply DMA’s</a:t>
            </a:r>
          </a:p>
          <a:p>
            <a:pPr marL="742950" lvl="1" indent="-285750">
              <a:lnSpc>
                <a:spcPct val="150000"/>
              </a:lnSpc>
              <a:buFont typeface="Arial" panose="020B0604020202020204" pitchFamily="34" charset="0"/>
              <a:buChar char="•"/>
            </a:pPr>
            <a:r>
              <a:rPr lang="en-US" dirty="0"/>
              <a:t>No as-built drawings</a:t>
            </a:r>
          </a:p>
          <a:p>
            <a:pPr marL="742950" lvl="1" indent="-285750">
              <a:lnSpc>
                <a:spcPct val="150000"/>
              </a:lnSpc>
              <a:buFont typeface="Arial" panose="020B0604020202020204" pitchFamily="34" charset="0"/>
              <a:buChar char="•"/>
            </a:pPr>
            <a:r>
              <a:rPr lang="en-US" dirty="0"/>
              <a:t>Unknown isolating valve locations and status</a:t>
            </a:r>
          </a:p>
          <a:p>
            <a:pPr marL="285750" indent="-285750">
              <a:lnSpc>
                <a:spcPct val="150000"/>
              </a:lnSpc>
              <a:buFont typeface="Arial" panose="020B0604020202020204" pitchFamily="34" charset="0"/>
              <a:buChar char="•"/>
            </a:pPr>
            <a:r>
              <a:rPr lang="en-US" dirty="0"/>
              <a:t>Leak detection initiatives are currently following through SCM processes</a:t>
            </a:r>
          </a:p>
          <a:p>
            <a:pPr marL="742950" lvl="1" indent="-285750">
              <a:lnSpc>
                <a:spcPct val="150000"/>
              </a:lnSpc>
              <a:buFont typeface="Arial" panose="020B0604020202020204" pitchFamily="34" charset="0"/>
              <a:buChar char="•"/>
            </a:pPr>
            <a:r>
              <a:rPr lang="en-US" dirty="0"/>
              <a:t>Satellite leak detection which will cover the entire municipal area and assist to prioritize focus areas as well as required interventions</a:t>
            </a:r>
          </a:p>
          <a:p>
            <a:pPr marL="1200150" lvl="2" indent="-285750">
              <a:lnSpc>
                <a:spcPct val="150000"/>
              </a:lnSpc>
              <a:buFont typeface="Arial" panose="020B0604020202020204" pitchFamily="34" charset="0"/>
              <a:buChar char="•"/>
            </a:pPr>
            <a:r>
              <a:rPr lang="en-US" dirty="0"/>
              <a:t>Leak and municipal services detection at the pipe-jacking site in Union Street</a:t>
            </a:r>
          </a:p>
          <a:p>
            <a:pPr marL="1200150" lvl="2" indent="-285750">
              <a:lnSpc>
                <a:spcPct val="150000"/>
              </a:lnSpc>
              <a:buFont typeface="Arial" panose="020B0604020202020204" pitchFamily="34" charset="0"/>
              <a:buChar char="•"/>
            </a:pPr>
            <a:endParaRPr lang="en-US" dirty="0"/>
          </a:p>
          <a:p>
            <a:pPr marL="1200150" lvl="2" indent="-285750">
              <a:lnSpc>
                <a:spcPct val="150000"/>
              </a:lnSpc>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xmlns="" id="{D26E2CC5-5713-27F1-8D1F-74DCAE29D632}"/>
              </a:ext>
            </a:extLst>
          </p:cNvPr>
          <p:cNvPicPr>
            <a:picLocks noChangeAspect="1"/>
          </p:cNvPicPr>
          <p:nvPr/>
        </p:nvPicPr>
        <p:blipFill>
          <a:blip r:embed="rId2" cstate="print"/>
          <a:stretch>
            <a:fillRect/>
          </a:stretch>
        </p:blipFill>
        <p:spPr>
          <a:xfrm>
            <a:off x="105877" y="6063343"/>
            <a:ext cx="9384631" cy="838200"/>
          </a:xfrm>
          <a:prstGeom prst="rect">
            <a:avLst/>
          </a:prstGeom>
        </p:spPr>
      </p:pic>
    </p:spTree>
    <p:extLst>
      <p:ext uri="{BB962C8B-B14F-4D97-AF65-F5344CB8AC3E}">
        <p14:creationId xmlns:p14="http://schemas.microsoft.com/office/powerpoint/2010/main" xmlns="" val="54893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9B25A-EBE7-B34E-8A4D-E15927E4EE28}"/>
              </a:ext>
            </a:extLst>
          </p:cNvPr>
          <p:cNvSpPr>
            <a:spLocks noGrp="1"/>
          </p:cNvSpPr>
          <p:nvPr>
            <p:ph type="title"/>
          </p:nvPr>
        </p:nvSpPr>
        <p:spPr>
          <a:xfrm>
            <a:off x="3352800" y="-365675"/>
            <a:ext cx="7712075" cy="473074"/>
          </a:xfrm>
        </p:spPr>
        <p:txBody>
          <a:bodyPr>
            <a:normAutofit fontScale="90000"/>
          </a:bodyPr>
          <a:lstStyle/>
          <a:p>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WHAT IS THE MAIN PROBLEM WITH THE VAAL SYSTEM</a:t>
            </a:r>
            <a:br>
              <a:rPr lang="en-US" sz="27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xmlns="" id="{02C3375F-57D2-8840-AAA1-E8E9C05279DA}"/>
              </a:ext>
            </a:extLst>
          </p:cNvPr>
          <p:cNvSpPr>
            <a:spLocks noGrp="1"/>
          </p:cNvSpPr>
          <p:nvPr>
            <p:ph sz="half" idx="1"/>
          </p:nvPr>
        </p:nvSpPr>
        <p:spPr>
          <a:xfrm>
            <a:off x="3081510" y="1828799"/>
            <a:ext cx="5148090" cy="4061861"/>
          </a:xfrm>
        </p:spPr>
        <p:txBody>
          <a:bodyPr>
            <a:normAutofit fontScale="85000" lnSpcReduction="10000"/>
          </a:bodyPr>
          <a:lstStyle/>
          <a:p>
            <a:pPr marL="285750" indent="-285750" algn="just">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Ageing Infrastructure, sewage spillages into the Vaal River and demand that exceed the design capacity of the wastewater treatment capacity in the Sedibeng Region has necessitated the implementation of the Sedibeng Regional Sewer Scheme Project for both </a:t>
            </a:r>
            <a:r>
              <a:rPr lang="en-ZA" dirty="0" err="1">
                <a:latin typeface="Arial" panose="020B0604020202020204" pitchFamily="34" charset="0"/>
                <a:cs typeface="Arial" panose="020B0604020202020204" pitchFamily="34" charset="0"/>
              </a:rPr>
              <a:t>Midvaal</a:t>
            </a:r>
            <a:r>
              <a:rPr lang="en-ZA" dirty="0">
                <a:latin typeface="Arial" panose="020B0604020202020204" pitchFamily="34" charset="0"/>
                <a:cs typeface="Arial" panose="020B0604020202020204" pitchFamily="34" charset="0"/>
              </a:rPr>
              <a:t> and </a:t>
            </a:r>
            <a:r>
              <a:rPr lang="en-ZA" dirty="0" err="1">
                <a:latin typeface="Arial" panose="020B0604020202020204" pitchFamily="34" charset="0"/>
                <a:cs typeface="Arial" panose="020B0604020202020204" pitchFamily="34" charset="0"/>
              </a:rPr>
              <a:t>Emfuleni</a:t>
            </a:r>
            <a:r>
              <a:rPr lang="en-ZA" dirty="0">
                <a:latin typeface="Arial" panose="020B0604020202020204" pitchFamily="34" charset="0"/>
                <a:cs typeface="Arial" panose="020B0604020202020204" pitchFamily="34" charset="0"/>
              </a:rPr>
              <a:t> Local Municipalities ( Sedibeng Region). </a:t>
            </a:r>
          </a:p>
          <a:p>
            <a:pPr algn="just">
              <a:lnSpc>
                <a:spcPct val="150000"/>
              </a:lnSpc>
            </a:pPr>
            <a:endParaRPr lang="en-ZA"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The objectives of the projects include; delivery of an effective solution that will eradicate pollution in the Vaal River and its tributaries and eradication of water and sanitation service delivery challenges, inhibiting both social and economic development in the region.</a:t>
            </a:r>
            <a:endParaRPr lang="en-US" dirty="0">
              <a:latin typeface="Arial" panose="020B0604020202020204" pitchFamily="34" charset="0"/>
              <a:cs typeface="Arial" panose="020B0604020202020204" pitchFamily="34" charset="0"/>
            </a:endParaRPr>
          </a:p>
          <a:p>
            <a:pPr algn="just"/>
            <a:endParaRPr lang="en-US" dirty="0"/>
          </a:p>
        </p:txBody>
      </p:sp>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2" cstate="print"/>
          <a:stretch>
            <a:fillRect/>
          </a:stretch>
        </p:blipFill>
        <p:spPr>
          <a:xfrm>
            <a:off x="3081510" y="5890661"/>
            <a:ext cx="9110489" cy="9673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64354" y="1039211"/>
            <a:ext cx="3827645" cy="4851450"/>
          </a:xfrm>
          <a:prstGeom prst="rect">
            <a:avLst/>
          </a:prstGeom>
        </p:spPr>
      </p:pic>
    </p:spTree>
    <p:extLst>
      <p:ext uri="{BB962C8B-B14F-4D97-AF65-F5344CB8AC3E}">
        <p14:creationId xmlns:p14="http://schemas.microsoft.com/office/powerpoint/2010/main" xmlns="" val="57275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F75EF-FFFD-7D41-BEAD-1D3394130D5A}"/>
              </a:ext>
            </a:extLst>
          </p:cNvPr>
          <p:cNvSpPr>
            <a:spLocks noGrp="1"/>
          </p:cNvSpPr>
          <p:nvPr>
            <p:ph type="title"/>
          </p:nvPr>
        </p:nvSpPr>
        <p:spPr>
          <a:xfrm>
            <a:off x="228600" y="205840"/>
            <a:ext cx="8864929" cy="867888"/>
          </a:xfrm>
        </p:spPr>
        <p:txBody>
          <a:bodyPr>
            <a:noAutofit/>
          </a:bodyPr>
          <a:lstStyle/>
          <a:p>
            <a:r>
              <a:rPr lang="en-US" sz="2000" b="1" dirty="0">
                <a:latin typeface="Arial" panose="020B0604020202020204" pitchFamily="34" charset="0"/>
                <a:cs typeface="Arial" panose="020B0604020202020204" pitchFamily="34" charset="0"/>
              </a:rPr>
              <a:t>WATER CONSERVATION WATER DEMAND MANAGEMENT – STREAM 3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(4 Major leak repairs in Sebokeng </a:t>
            </a:r>
            <a:r>
              <a:rPr lang="en-US" sz="2000" dirty="0">
                <a:latin typeface="Arial" panose="020B0604020202020204" pitchFamily="34" charset="0"/>
                <a:cs typeface="Arial" panose="020B0604020202020204" pitchFamily="34" charset="0"/>
              </a:rPr>
              <a:t>&amp; Evaton)</a:t>
            </a:r>
            <a:r>
              <a:rPr lang="en-US" sz="2000" b="1" dirty="0">
                <a:latin typeface="Arial" panose="020B0604020202020204" pitchFamily="34" charset="0"/>
                <a:cs typeface="Arial" panose="020B0604020202020204" pitchFamily="34" charset="0"/>
              </a:rPr>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Leak 1(Before)				Leak 1 (work in progress)</a:t>
            </a:r>
            <a:br>
              <a:rPr lang="en-US" sz="2000" b="1" dirty="0">
                <a:latin typeface="Arial" panose="020B0604020202020204" pitchFamily="34" charset="0"/>
                <a:cs typeface="Arial" panose="020B0604020202020204" pitchFamily="34" charset="0"/>
              </a:rPr>
            </a:br>
            <a:endParaRPr lang="en-US" sz="2000" dirty="0"/>
          </a:p>
        </p:txBody>
      </p:sp>
      <p:pic>
        <p:nvPicPr>
          <p:cNvPr id="1026" name="Picture 2" descr="Image previe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7324" y="2754086"/>
            <a:ext cx="4220441" cy="390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82193" y="2743200"/>
            <a:ext cx="4336473" cy="390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9410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9B25A-EBE7-B34E-8A4D-E15927E4EE28}"/>
              </a:ext>
            </a:extLst>
          </p:cNvPr>
          <p:cNvSpPr>
            <a:spLocks noGrp="1"/>
          </p:cNvSpPr>
          <p:nvPr>
            <p:ph type="title"/>
          </p:nvPr>
        </p:nvSpPr>
        <p:spPr>
          <a:xfrm>
            <a:off x="3657600" y="238031"/>
            <a:ext cx="7712075" cy="752569"/>
          </a:xfrm>
        </p:spPr>
        <p:txBody>
          <a:bodyPr>
            <a:normAutofit fontScale="90000"/>
          </a:bodyPr>
          <a:lstStyle/>
          <a:p>
            <a:r>
              <a:rPr lang="en-US" sz="2800" b="1" dirty="0">
                <a:latin typeface="Arial" panose="020B0604020202020204" pitchFamily="34" charset="0"/>
                <a:cs typeface="Arial" panose="020B0604020202020204" pitchFamily="34" charset="0"/>
              </a:rPr>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WASTEWATER RECLAMATION PROGRAMME</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dirty="0"/>
          </a:p>
        </p:txBody>
      </p:sp>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2" cstate="print"/>
          <a:stretch>
            <a:fillRect/>
          </a:stretch>
        </p:blipFill>
        <p:spPr>
          <a:xfrm>
            <a:off x="3081510" y="5890661"/>
            <a:ext cx="9110489" cy="967338"/>
          </a:xfrm>
          <a:prstGeom prst="rect">
            <a:avLst/>
          </a:prstGeom>
        </p:spPr>
      </p:pic>
      <p:sp>
        <p:nvSpPr>
          <p:cNvPr id="5" name="Content Placeholder 4"/>
          <p:cNvSpPr>
            <a:spLocks noGrp="1"/>
          </p:cNvSpPr>
          <p:nvPr>
            <p:ph sz="half" idx="1"/>
          </p:nvPr>
        </p:nvSpPr>
        <p:spPr>
          <a:xfrm>
            <a:off x="3232842" y="1268930"/>
            <a:ext cx="8807823" cy="4343401"/>
          </a:xfrm>
        </p:spPr>
        <p:txBody>
          <a:bodyPr>
            <a:normAutofit fontScale="47500" lnSpcReduction="20000"/>
          </a:bodyPr>
          <a:lstStyle/>
          <a:p>
            <a:pPr marL="1028700" lvl="1" indent="-571500">
              <a:lnSpc>
                <a:spcPct val="120000"/>
              </a:lnSpc>
              <a:buFont typeface="Arial" panose="020B0604020202020204" pitchFamily="34" charset="0"/>
              <a:buChar char="•"/>
            </a:pPr>
            <a:r>
              <a:rPr lang="en-US" sz="3800" dirty="0">
                <a:latin typeface="Arial" panose="020B0604020202020204" pitchFamily="34" charset="0"/>
                <a:cs typeface="Arial" panose="020B0604020202020204" pitchFamily="34" charset="0"/>
              </a:rPr>
              <a:t>As part of the Emfuleni Water Services Intervention Business Case, Rand Water conducted a Technical Feasibility Studies for the construction of a reclamation plant in </a:t>
            </a:r>
            <a:r>
              <a:rPr lang="en-US" sz="3800" dirty="0" err="1">
                <a:latin typeface="Arial" panose="020B0604020202020204" pitchFamily="34" charset="0"/>
                <a:cs typeface="Arial" panose="020B0604020202020204" pitchFamily="34" charset="0"/>
              </a:rPr>
              <a:t>Sebokeng</a:t>
            </a:r>
            <a:r>
              <a:rPr lang="en-US" sz="3800" dirty="0">
                <a:latin typeface="Arial" panose="020B0604020202020204" pitchFamily="34" charset="0"/>
                <a:cs typeface="Arial" panose="020B0604020202020204" pitchFamily="34" charset="0"/>
              </a:rPr>
              <a:t> Wastewater Treatment Works  to supply industries in the Vaal area</a:t>
            </a:r>
          </a:p>
          <a:p>
            <a:pPr marL="1028700" lvl="1" indent="-571500">
              <a:lnSpc>
                <a:spcPct val="120000"/>
              </a:lnSpc>
              <a:buFont typeface="Arial" panose="020B0604020202020204" pitchFamily="34" charset="0"/>
              <a:buChar char="•"/>
            </a:pPr>
            <a:endParaRPr lang="en-US" sz="3800" dirty="0">
              <a:latin typeface="Arial" panose="020B0604020202020204" pitchFamily="34" charset="0"/>
              <a:cs typeface="Arial" panose="020B0604020202020204" pitchFamily="34" charset="0"/>
            </a:endParaRPr>
          </a:p>
          <a:p>
            <a:pPr marL="1028700" lvl="1" indent="-571500">
              <a:lnSpc>
                <a:spcPct val="120000"/>
              </a:lnSpc>
              <a:buFont typeface="Arial" panose="020B0604020202020204" pitchFamily="34" charset="0"/>
              <a:buChar char="•"/>
            </a:pPr>
            <a:r>
              <a:rPr lang="en-US" sz="3800" dirty="0">
                <a:latin typeface="Arial" panose="020B0604020202020204" pitchFamily="34" charset="0"/>
                <a:cs typeface="Arial" panose="020B0604020202020204" pitchFamily="34" charset="0"/>
              </a:rPr>
              <a:t>Rand Water commissioned a business case with an external service provider  to assess the viability of the scheme. </a:t>
            </a:r>
          </a:p>
          <a:p>
            <a:pPr marL="1028700" lvl="1" indent="-571500">
              <a:lnSpc>
                <a:spcPct val="120000"/>
              </a:lnSpc>
              <a:buFont typeface="Arial" panose="020B0604020202020204" pitchFamily="34" charset="0"/>
              <a:buChar char="•"/>
            </a:pPr>
            <a:endParaRPr lang="en-US" sz="3800" dirty="0">
              <a:latin typeface="Arial" panose="020B0604020202020204" pitchFamily="34" charset="0"/>
              <a:cs typeface="Arial" panose="020B0604020202020204" pitchFamily="34" charset="0"/>
            </a:endParaRPr>
          </a:p>
          <a:p>
            <a:pPr marL="1028700" lvl="1" indent="-571500">
              <a:lnSpc>
                <a:spcPct val="120000"/>
              </a:lnSpc>
              <a:buFont typeface="Arial" panose="020B0604020202020204" pitchFamily="34" charset="0"/>
              <a:buChar char="•"/>
            </a:pPr>
            <a:r>
              <a:rPr lang="en-US" sz="3800" dirty="0">
                <a:latin typeface="Arial" panose="020B0604020202020204" pitchFamily="34" charset="0"/>
                <a:cs typeface="Arial" panose="020B0604020202020204" pitchFamily="34" charset="0"/>
              </a:rPr>
              <a:t>The scheme was confirmed to be technical and financially viable  to supply industrial grade water to surrounding industries</a:t>
            </a:r>
          </a:p>
          <a:p>
            <a:pPr marL="1028700" lvl="1" indent="-571500">
              <a:lnSpc>
                <a:spcPct val="120000"/>
              </a:lnSpc>
              <a:buFont typeface="Arial" panose="020B0604020202020204" pitchFamily="34" charset="0"/>
              <a:buChar char="•"/>
            </a:pPr>
            <a:endParaRPr lang="en-US" sz="3800" dirty="0">
              <a:latin typeface="Arial" panose="020B0604020202020204" pitchFamily="34" charset="0"/>
              <a:cs typeface="Arial" panose="020B0604020202020204" pitchFamily="34" charset="0"/>
            </a:endParaRPr>
          </a:p>
          <a:p>
            <a:pPr marL="1028700" lvl="1" indent="-571500">
              <a:lnSpc>
                <a:spcPct val="120000"/>
              </a:lnSpc>
              <a:buFont typeface="Arial" panose="020B0604020202020204" pitchFamily="34" charset="0"/>
              <a:buChar char="•"/>
            </a:pPr>
            <a:r>
              <a:rPr lang="en-US" sz="3800" dirty="0">
                <a:latin typeface="Arial" panose="020B0604020202020204" pitchFamily="34" charset="0"/>
                <a:cs typeface="Arial" panose="020B0604020202020204" pitchFamily="34" charset="0"/>
              </a:rPr>
              <a:t>Total of 100 Mℓ/day will be reclaimed for industrial grade water</a:t>
            </a:r>
          </a:p>
          <a:p>
            <a:pPr marL="742950" lvl="1" indent="-285750">
              <a:lnSpc>
                <a:spcPct val="120000"/>
              </a:lnSpc>
            </a:pPr>
            <a:r>
              <a:rPr lang="en-US" sz="3800" dirty="0">
                <a:latin typeface="Arial" panose="020B0604020202020204" pitchFamily="34" charset="0"/>
                <a:cs typeface="Arial" panose="020B0604020202020204" pitchFamily="34" charset="0"/>
              </a:rPr>
              <a:t>          and the necessary regulatory and statutory approvals in progress</a:t>
            </a:r>
          </a:p>
          <a:p>
            <a:pPr marL="742950" lvl="1" indent="-285750">
              <a:lnSpc>
                <a:spcPct val="120000"/>
              </a:lnSpc>
            </a:pPr>
            <a:endParaRPr lang="en-US" sz="3800" dirty="0">
              <a:latin typeface="Arial" panose="020B0604020202020204" pitchFamily="34" charset="0"/>
              <a:cs typeface="Arial" panose="020B0604020202020204" pitchFamily="34" charset="0"/>
            </a:endParaRPr>
          </a:p>
          <a:p>
            <a:pPr marL="1028700" lvl="1" indent="-571500">
              <a:lnSpc>
                <a:spcPct val="120000"/>
              </a:lnSpc>
              <a:buFont typeface="Arial" panose="020B0604020202020204" pitchFamily="34" charset="0"/>
              <a:buChar char="•"/>
            </a:pPr>
            <a:r>
              <a:rPr lang="en-US" sz="3800" dirty="0">
                <a:latin typeface="Arial" panose="020B0604020202020204" pitchFamily="34" charset="0"/>
                <a:cs typeface="Arial" panose="020B0604020202020204" pitchFamily="34" charset="0"/>
              </a:rPr>
              <a:t>MOU between Rand Water &amp; ELM is in progress</a:t>
            </a:r>
          </a:p>
          <a:p>
            <a:pPr marL="742950" lvl="1" indent="-285750">
              <a:lnSpc>
                <a:spcPct val="120000"/>
              </a:lnSpc>
            </a:pPr>
            <a:endParaRPr lang="en-US" sz="3800" dirty="0">
              <a:latin typeface="Arial" panose="020B0604020202020204" pitchFamily="34" charset="0"/>
              <a:cs typeface="Arial" panose="020B0604020202020204" pitchFamily="34" charset="0"/>
            </a:endParaRPr>
          </a:p>
          <a:p>
            <a:pPr marL="742950" lvl="1" indent="-285750">
              <a:lnSpc>
                <a:spcPct val="120000"/>
              </a:lnSpc>
            </a:pPr>
            <a:endParaRPr lang="en-US" sz="3800" dirty="0">
              <a:latin typeface="Arial" panose="020B0604020202020204" pitchFamily="34" charset="0"/>
              <a:cs typeface="Arial" panose="020B0604020202020204" pitchFamily="34" charset="0"/>
            </a:endParaRPr>
          </a:p>
          <a:p>
            <a:pPr marL="742950" lvl="1" indent="-285750">
              <a:lnSpc>
                <a:spcPct val="120000"/>
              </a:lnSpc>
            </a:pPr>
            <a:endParaRPr lang="en-US" sz="3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xmlns="" val="29561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44283A4-FD96-164D-BC32-F78BCA4C6CD3}"/>
              </a:ext>
            </a:extLst>
          </p:cNvPr>
          <p:cNvSpPr txBox="1"/>
          <p:nvPr/>
        </p:nvSpPr>
        <p:spPr>
          <a:xfrm>
            <a:off x="2421861" y="124966"/>
            <a:ext cx="4844596" cy="553998"/>
          </a:xfrm>
          <a:prstGeom prst="rect">
            <a:avLst/>
          </a:prstGeom>
          <a:noFill/>
        </p:spPr>
        <p:txBody>
          <a:bodyPr wrap="none" rtlCol="0">
            <a:spAutoFit/>
          </a:bodyPr>
          <a:lstStyle/>
          <a:p>
            <a:pPr algn="ctr"/>
            <a:r>
              <a:rPr lang="en-US" sz="3000" b="1" dirty="0">
                <a:latin typeface="Arial" panose="020B0604020202020204" pitchFamily="34" charset="0"/>
                <a:cs typeface="Arial" panose="020B0604020202020204" pitchFamily="34" charset="0"/>
              </a:rPr>
              <a:t>PROGRESS – STREAM 5 </a:t>
            </a:r>
          </a:p>
        </p:txBody>
      </p:sp>
      <p:sp>
        <p:nvSpPr>
          <p:cNvPr id="14" name="TextBox 13">
            <a:extLst>
              <a:ext uri="{FF2B5EF4-FFF2-40B4-BE49-F238E27FC236}">
                <a16:creationId xmlns:a16="http://schemas.microsoft.com/office/drawing/2014/main" xmlns="" id="{6A1F7D1C-234D-324B-E5E2-0FF68681DAD3}"/>
              </a:ext>
            </a:extLst>
          </p:cNvPr>
          <p:cNvSpPr txBox="1"/>
          <p:nvPr/>
        </p:nvSpPr>
        <p:spPr>
          <a:xfrm>
            <a:off x="1006473" y="1048296"/>
            <a:ext cx="738051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latin typeface="Arial" panose="020B0604020202020204" pitchFamily="34" charset="0"/>
                <a:cs typeface="Arial" panose="020B0604020202020204" pitchFamily="34" charset="0"/>
              </a:rPr>
              <a:t>WATER QUALITY ANALYSIS</a:t>
            </a:r>
            <a:endParaRPr lang="en-ZA" b="1" dirty="0">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xmlns="" id="{F08C6DD2-D3DA-6C71-40B9-F0455577791C}"/>
              </a:ext>
            </a:extLst>
          </p:cNvPr>
          <p:cNvGraphicFramePr/>
          <p:nvPr>
            <p:extLst>
              <p:ext uri="{D42A27DB-BD31-4B8C-83A1-F6EECF244321}">
                <p14:modId xmlns:p14="http://schemas.microsoft.com/office/powerpoint/2010/main" xmlns="" val="1500790636"/>
              </p:ext>
            </p:extLst>
          </p:nvPr>
        </p:nvGraphicFramePr>
        <p:xfrm>
          <a:off x="812799" y="1855590"/>
          <a:ext cx="8494487" cy="4229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4841669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7037CD-D0EF-855D-CAAC-070566B60806}"/>
              </a:ext>
            </a:extLst>
          </p:cNvPr>
          <p:cNvSpPr>
            <a:spLocks noGrp="1"/>
          </p:cNvSpPr>
          <p:nvPr>
            <p:ph type="title"/>
          </p:nvPr>
        </p:nvSpPr>
        <p:spPr>
          <a:xfrm>
            <a:off x="762000" y="533400"/>
            <a:ext cx="6812026" cy="430887"/>
          </a:xfrm>
        </p:spPr>
        <p:txBody>
          <a:bodyPr/>
          <a:lstStyle/>
          <a:p>
            <a:r>
              <a:rPr lang="en-US" dirty="0"/>
              <a:t>METSI-A-LEKOA</a:t>
            </a:r>
          </a:p>
        </p:txBody>
      </p:sp>
      <p:sp>
        <p:nvSpPr>
          <p:cNvPr id="6" name="TextBox 5">
            <a:extLst>
              <a:ext uri="{FF2B5EF4-FFF2-40B4-BE49-F238E27FC236}">
                <a16:creationId xmlns:a16="http://schemas.microsoft.com/office/drawing/2014/main" xmlns="" id="{CBA88C8B-BFCE-EE32-1EA8-7BAA2994C910}"/>
              </a:ext>
            </a:extLst>
          </p:cNvPr>
          <p:cNvSpPr txBox="1"/>
          <p:nvPr/>
        </p:nvSpPr>
        <p:spPr>
          <a:xfrm>
            <a:off x="228600" y="1427512"/>
            <a:ext cx="8915400" cy="3970318"/>
          </a:xfrm>
          <a:prstGeom prst="rect">
            <a:avLst/>
          </a:prstGeom>
          <a:noFill/>
        </p:spPr>
        <p:txBody>
          <a:bodyPr wrap="square">
            <a:spAutoFit/>
          </a:bodyPr>
          <a:lstStyle/>
          <a:p>
            <a:pPr lvl="1" eaLnBrk="1" hangingPunct="1">
              <a:buFont typeface="Wingdings" panose="05000000000000000000" pitchFamily="2" charset="2"/>
              <a:buChar char="q"/>
              <a:defRPr/>
            </a:pPr>
            <a:r>
              <a:rPr lang="en-US" altLang="en-US" sz="1800" dirty="0" err="1">
                <a:latin typeface="Arial" panose="020B0604020202020204" pitchFamily="34" charset="0"/>
                <a:cs typeface="Arial" panose="020B0604020202020204" pitchFamily="34" charset="0"/>
              </a:rPr>
              <a:t>Metsi</a:t>
            </a:r>
            <a:r>
              <a:rPr lang="en-US" altLang="en-US" sz="1800" dirty="0">
                <a:latin typeface="Arial" panose="020B0604020202020204" pitchFamily="34" charset="0"/>
                <a:cs typeface="Arial" panose="020B0604020202020204" pitchFamily="34" charset="0"/>
              </a:rPr>
              <a:t> a </a:t>
            </a:r>
            <a:r>
              <a:rPr lang="en-US" altLang="en-US" sz="1800" dirty="0" err="1">
                <a:latin typeface="Arial" panose="020B0604020202020204" pitchFamily="34" charset="0"/>
                <a:cs typeface="Arial" panose="020B0604020202020204" pitchFamily="34" charset="0"/>
              </a:rPr>
              <a:t>Lekoa</a:t>
            </a:r>
            <a:r>
              <a:rPr lang="en-US" altLang="en-US" sz="1800" dirty="0">
                <a:latin typeface="Arial" panose="020B0604020202020204" pitchFamily="34" charset="0"/>
                <a:cs typeface="Arial" panose="020B0604020202020204" pitchFamily="34" charset="0"/>
              </a:rPr>
              <a:t> operating as a water and Sanitation Unit/Department of ELM</a:t>
            </a:r>
          </a:p>
          <a:p>
            <a:pPr lvl="1" eaLnBrk="1" hangingPunct="1">
              <a:buFont typeface="Wingdings" panose="05000000000000000000" pitchFamily="2" charset="2"/>
              <a:buChar char="q"/>
              <a:defRPr/>
            </a:pPr>
            <a:endParaRPr lang="en-US" altLang="en-US" sz="18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defRPr/>
            </a:pPr>
            <a:r>
              <a:rPr lang="en-US" altLang="en-US" sz="1800" dirty="0">
                <a:latin typeface="Arial" panose="020B0604020202020204" pitchFamily="34" charset="0"/>
                <a:cs typeface="Arial" panose="020B0604020202020204" pitchFamily="34" charset="0"/>
              </a:rPr>
              <a:t>Sections :Water Networks ,WWTW, Sanitation, Water Demand, Customer Care &amp; Planning Section</a:t>
            </a:r>
          </a:p>
          <a:p>
            <a:pPr lvl="1" eaLnBrk="1" hangingPunct="1">
              <a:buFont typeface="Wingdings" panose="05000000000000000000" pitchFamily="2" charset="2"/>
              <a:buChar char="q"/>
              <a:defRPr/>
            </a:pPr>
            <a:endParaRPr lang="en-US" altLang="en-US" sz="18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defRPr/>
            </a:pPr>
            <a:r>
              <a:rPr lang="en-US" altLang="en-US" sz="1800" dirty="0">
                <a:latin typeface="Arial" panose="020B0604020202020204" pitchFamily="34" charset="0"/>
                <a:cs typeface="Arial" panose="020B0604020202020204" pitchFamily="34" charset="0"/>
              </a:rPr>
              <a:t>Current vacancy rate is 61%</a:t>
            </a:r>
          </a:p>
          <a:p>
            <a:pPr lvl="1" eaLnBrk="1" hangingPunct="1">
              <a:buFont typeface="Wingdings" panose="05000000000000000000" pitchFamily="2" charset="2"/>
              <a:buChar char="q"/>
              <a:defRPr/>
            </a:pPr>
            <a:endParaRPr lang="en-US" altLang="en-US" sz="18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defRPr/>
            </a:pPr>
            <a:r>
              <a:rPr lang="en-US" altLang="en-US" sz="1800" dirty="0">
                <a:latin typeface="Arial" panose="020B0604020202020204" pitchFamily="34" charset="0"/>
                <a:cs typeface="Arial" panose="020B0604020202020204" pitchFamily="34" charset="0"/>
              </a:rPr>
              <a:t>ELM has Microstructure currently being reviewed with the Macro Structure placing the Unit under the municipality.</a:t>
            </a:r>
          </a:p>
          <a:p>
            <a:pPr lvl="1" eaLnBrk="1" hangingPunct="1">
              <a:buFont typeface="Wingdings" panose="05000000000000000000" pitchFamily="2" charset="2"/>
              <a:buChar char="q"/>
              <a:defRPr/>
            </a:pPr>
            <a:endParaRPr lang="en-US" altLang="en-US" sz="18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defRPr/>
            </a:pPr>
            <a:r>
              <a:rPr lang="en-US" altLang="en-US" sz="1800" dirty="0">
                <a:latin typeface="Arial" panose="020B0604020202020204" pitchFamily="34" charset="0"/>
                <a:cs typeface="Arial" panose="020B0604020202020204" pitchFamily="34" charset="0"/>
              </a:rPr>
              <a:t>The proposed Business Plan is for the Unit to be developed as an entity under Section 63 intervention</a:t>
            </a:r>
          </a:p>
          <a:p>
            <a:pPr lvl="1" eaLnBrk="1" hangingPunct="1">
              <a:buFont typeface="Wingdings" panose="05000000000000000000" pitchFamily="2" charset="2"/>
              <a:buChar char="q"/>
              <a:defRPr/>
            </a:pPr>
            <a:endParaRPr lang="en-US" altLang="en-US" sz="18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q"/>
              <a:defRPr/>
            </a:pPr>
            <a:r>
              <a:rPr lang="en-US" altLang="en-US" sz="1800" dirty="0">
                <a:latin typeface="Arial" panose="020B0604020202020204" pitchFamily="34" charset="0"/>
                <a:cs typeface="Arial" panose="020B0604020202020204" pitchFamily="34" charset="0"/>
              </a:rPr>
              <a:t>Council item on Sect 63 is going for Sect.80 on 15 September 2022</a:t>
            </a:r>
          </a:p>
        </p:txBody>
      </p:sp>
    </p:spTree>
    <p:extLst>
      <p:ext uri="{BB962C8B-B14F-4D97-AF65-F5344CB8AC3E}">
        <p14:creationId xmlns:p14="http://schemas.microsoft.com/office/powerpoint/2010/main" xmlns="" val="524341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56" y="31898"/>
            <a:ext cx="8587612" cy="430887"/>
          </a:xfrm>
        </p:spPr>
        <p:txBody>
          <a:bodyPr/>
          <a:lstStyle/>
          <a:p>
            <a:r>
              <a:rPr lang="en-US" dirty="0"/>
              <a:t>CAPACITATION OF METSI-A-LEKOA</a:t>
            </a:r>
            <a:endParaRPr lang="en-ZA" dirty="0"/>
          </a:p>
        </p:txBody>
      </p:sp>
      <p:graphicFrame>
        <p:nvGraphicFramePr>
          <p:cNvPr id="4" name="Table 3">
            <a:extLst>
              <a:ext uri="{FF2B5EF4-FFF2-40B4-BE49-F238E27FC236}">
                <a16:creationId xmlns:a16="http://schemas.microsoft.com/office/drawing/2014/main" xmlns="" id="{27490514-AAAF-3564-D0AC-182BE17C741E}"/>
              </a:ext>
            </a:extLst>
          </p:cNvPr>
          <p:cNvGraphicFramePr>
            <a:graphicFrameLocks noGrp="1"/>
          </p:cNvGraphicFramePr>
          <p:nvPr>
            <p:extLst>
              <p:ext uri="{D42A27DB-BD31-4B8C-83A1-F6EECF244321}">
                <p14:modId xmlns:p14="http://schemas.microsoft.com/office/powerpoint/2010/main" xmlns="" val="1026675924"/>
              </p:ext>
            </p:extLst>
          </p:nvPr>
        </p:nvGraphicFramePr>
        <p:xfrm>
          <a:off x="533400" y="609600"/>
          <a:ext cx="8968612" cy="6019154"/>
        </p:xfrm>
        <a:graphic>
          <a:graphicData uri="http://schemas.openxmlformats.org/drawingml/2006/table">
            <a:tbl>
              <a:tblPr firstRow="1" bandRow="1">
                <a:tableStyleId>{5C22544A-7EE6-4342-B048-85BDC9FD1C3A}</a:tableStyleId>
              </a:tblPr>
              <a:tblGrid>
                <a:gridCol w="4456358">
                  <a:extLst>
                    <a:ext uri="{9D8B030D-6E8A-4147-A177-3AD203B41FA5}">
                      <a16:colId xmlns:a16="http://schemas.microsoft.com/office/drawing/2014/main" xmlns="" val="4076920331"/>
                    </a:ext>
                  </a:extLst>
                </a:gridCol>
                <a:gridCol w="4512254">
                  <a:extLst>
                    <a:ext uri="{9D8B030D-6E8A-4147-A177-3AD203B41FA5}">
                      <a16:colId xmlns:a16="http://schemas.microsoft.com/office/drawing/2014/main" xmlns="" val="198283095"/>
                    </a:ext>
                  </a:extLst>
                </a:gridCol>
              </a:tblGrid>
              <a:tr h="2024635">
                <a:tc>
                  <a:txBody>
                    <a:bodyPr/>
                    <a:lstStyle/>
                    <a:p>
                      <a:r>
                        <a:rPr lang="en-ZA" sz="2000" b="0" dirty="0">
                          <a:solidFill>
                            <a:schemeClr val="tx2"/>
                          </a:solidFill>
                          <a:latin typeface="Arial" panose="020B0604020202020204" pitchFamily="34" charset="0"/>
                          <a:cs typeface="Arial" panose="020B0604020202020204" pitchFamily="34" charset="0"/>
                        </a:rPr>
                        <a:t>Resources</a:t>
                      </a:r>
                    </a:p>
                    <a:p>
                      <a:endParaRPr lang="en-ZA" sz="2000" b="0" dirty="0">
                        <a:solidFill>
                          <a:schemeClr val="tx2"/>
                        </a:solidFill>
                        <a:latin typeface="Arial" panose="020B0604020202020204" pitchFamily="34" charset="0"/>
                        <a:cs typeface="Arial" panose="020B0604020202020204" pitchFamily="34" charset="0"/>
                      </a:endParaRPr>
                    </a:p>
                  </a:txBody>
                  <a:tcPr marT="37777" marB="37777">
                    <a:noFill/>
                  </a:tcPr>
                </a:tc>
                <a:tc>
                  <a:txBody>
                    <a:bodyPr/>
                    <a:lstStyle/>
                    <a:p>
                      <a:r>
                        <a:rPr lang="en-ZA" sz="2000" b="0">
                          <a:solidFill>
                            <a:schemeClr val="tx1"/>
                          </a:solidFill>
                          <a:latin typeface="Arial" panose="020B0604020202020204" pitchFamily="34" charset="0"/>
                          <a:cs typeface="Arial" panose="020B0604020202020204" pitchFamily="34" charset="0"/>
                        </a:rPr>
                        <a:t>Vehicles </a:t>
                      </a:r>
                    </a:p>
                    <a:p>
                      <a:r>
                        <a:rPr lang="en-ZA" sz="2000" b="0">
                          <a:solidFill>
                            <a:schemeClr val="tx1"/>
                          </a:solidFill>
                          <a:latin typeface="Arial" panose="020B0604020202020204" pitchFamily="34" charset="0"/>
                          <a:cs typeface="Arial" panose="020B0604020202020204" pitchFamily="34" charset="0"/>
                        </a:rPr>
                        <a:t>Materials</a:t>
                      </a:r>
                    </a:p>
                    <a:p>
                      <a:r>
                        <a:rPr lang="en-ZA" sz="2000" b="0">
                          <a:solidFill>
                            <a:schemeClr val="tx1"/>
                          </a:solidFill>
                          <a:latin typeface="Arial" panose="020B0604020202020204" pitchFamily="34" charset="0"/>
                          <a:cs typeface="Arial" panose="020B0604020202020204" pitchFamily="34" charset="0"/>
                        </a:rPr>
                        <a:t>Tools and Equipment</a:t>
                      </a:r>
                    </a:p>
                    <a:p>
                      <a:r>
                        <a:rPr lang="en-ZA" sz="2000" b="0">
                          <a:solidFill>
                            <a:schemeClr val="tx1"/>
                          </a:solidFill>
                          <a:latin typeface="Arial" panose="020B0604020202020204" pitchFamily="34" charset="0"/>
                          <a:cs typeface="Arial" panose="020B0604020202020204" pitchFamily="34" charset="0"/>
                        </a:rPr>
                        <a:t>Safety</a:t>
                      </a:r>
                      <a:endParaRPr lang="en-ZA" sz="2000" b="0" dirty="0">
                        <a:solidFill>
                          <a:schemeClr val="tx1"/>
                        </a:solidFill>
                        <a:latin typeface="Arial" panose="020B0604020202020204" pitchFamily="34" charset="0"/>
                        <a:cs typeface="Arial" panose="020B0604020202020204" pitchFamily="34" charset="0"/>
                      </a:endParaRPr>
                    </a:p>
                  </a:txBody>
                  <a:tcPr marT="37777" marB="37777">
                    <a:noFill/>
                  </a:tcPr>
                </a:tc>
                <a:extLst>
                  <a:ext uri="{0D108BD9-81ED-4DB2-BD59-A6C34878D82A}">
                    <a16:rowId xmlns:a16="http://schemas.microsoft.com/office/drawing/2014/main" xmlns="" val="172578146"/>
                  </a:ext>
                </a:extLst>
              </a:tr>
              <a:tr h="595440">
                <a:tc>
                  <a:txBody>
                    <a:bodyPr/>
                    <a:lstStyle/>
                    <a:p>
                      <a:r>
                        <a:rPr lang="en-ZA" sz="2000">
                          <a:solidFill>
                            <a:schemeClr val="tx2"/>
                          </a:solidFill>
                          <a:latin typeface="Arial" panose="020B0604020202020204" pitchFamily="34" charset="0"/>
                          <a:cs typeface="Arial" panose="020B0604020202020204" pitchFamily="34" charset="0"/>
                        </a:rPr>
                        <a:t>Staff</a:t>
                      </a:r>
                      <a:endParaRPr lang="en-ZA" sz="2000" dirty="0">
                        <a:solidFill>
                          <a:schemeClr val="tx2"/>
                        </a:solidFill>
                        <a:latin typeface="Arial" panose="020B0604020202020204" pitchFamily="34" charset="0"/>
                        <a:cs typeface="Arial" panose="020B0604020202020204" pitchFamily="34" charset="0"/>
                      </a:endParaRPr>
                    </a:p>
                  </a:txBody>
                  <a:tcPr marT="37777" marB="37777">
                    <a:noFill/>
                  </a:tcPr>
                </a:tc>
                <a:tc>
                  <a:txBody>
                    <a:bodyPr/>
                    <a:lstStyle/>
                    <a:p>
                      <a:r>
                        <a:rPr lang="en-ZA" sz="2000">
                          <a:solidFill>
                            <a:schemeClr val="tx1"/>
                          </a:solidFill>
                          <a:latin typeface="Arial" panose="020B0604020202020204" pitchFamily="34" charset="0"/>
                          <a:cs typeface="Arial" panose="020B0604020202020204" pitchFamily="34" charset="0"/>
                        </a:rPr>
                        <a:t>Filling</a:t>
                      </a:r>
                      <a:r>
                        <a:rPr lang="en-ZA" sz="2000" baseline="0">
                          <a:solidFill>
                            <a:schemeClr val="tx1"/>
                          </a:solidFill>
                          <a:latin typeface="Arial" panose="020B0604020202020204" pitchFamily="34" charset="0"/>
                          <a:cs typeface="Arial" panose="020B0604020202020204" pitchFamily="34" charset="0"/>
                        </a:rPr>
                        <a:t> of Critical Vacancies</a:t>
                      </a:r>
                      <a:endParaRPr lang="en-ZA" sz="2000" dirty="0">
                        <a:solidFill>
                          <a:schemeClr val="tx1"/>
                        </a:solidFill>
                        <a:latin typeface="Arial" panose="020B0604020202020204" pitchFamily="34" charset="0"/>
                        <a:cs typeface="Arial" panose="020B0604020202020204" pitchFamily="34" charset="0"/>
                      </a:endParaRPr>
                    </a:p>
                  </a:txBody>
                  <a:tcPr marT="37777" marB="37777">
                    <a:noFill/>
                  </a:tcPr>
                </a:tc>
                <a:extLst>
                  <a:ext uri="{0D108BD9-81ED-4DB2-BD59-A6C34878D82A}">
                    <a16:rowId xmlns:a16="http://schemas.microsoft.com/office/drawing/2014/main" xmlns="" val="2988711431"/>
                  </a:ext>
                </a:extLst>
              </a:tr>
              <a:tr h="1799525">
                <a:tc>
                  <a:txBody>
                    <a:bodyPr/>
                    <a:lstStyle/>
                    <a:p>
                      <a:r>
                        <a:rPr lang="en-ZA" sz="2000">
                          <a:solidFill>
                            <a:schemeClr val="tx2"/>
                          </a:solidFill>
                          <a:latin typeface="Arial" panose="020B0604020202020204" pitchFamily="34" charset="0"/>
                          <a:cs typeface="Arial" panose="020B0604020202020204" pitchFamily="34" charset="0"/>
                        </a:rPr>
                        <a:t>Control &amp; Planning</a:t>
                      </a:r>
                      <a:r>
                        <a:rPr lang="en-ZA" sz="2000" baseline="0">
                          <a:solidFill>
                            <a:schemeClr val="tx2"/>
                          </a:solidFill>
                          <a:latin typeface="Arial" panose="020B0604020202020204" pitchFamily="34" charset="0"/>
                          <a:cs typeface="Arial" panose="020B0604020202020204" pitchFamily="34" charset="0"/>
                        </a:rPr>
                        <a:t> Systems</a:t>
                      </a:r>
                      <a:endParaRPr lang="en-ZA" sz="2000" dirty="0">
                        <a:solidFill>
                          <a:schemeClr val="tx2"/>
                        </a:solidFill>
                        <a:latin typeface="Arial" panose="020B0604020202020204" pitchFamily="34" charset="0"/>
                        <a:cs typeface="Arial" panose="020B0604020202020204" pitchFamily="34" charset="0"/>
                      </a:endParaRPr>
                    </a:p>
                  </a:txBody>
                  <a:tcPr marT="37777" marB="37777">
                    <a:noFill/>
                  </a:tcPr>
                </a:tc>
                <a:tc>
                  <a:txBody>
                    <a:bodyPr/>
                    <a:lstStyle/>
                    <a:p>
                      <a:r>
                        <a:rPr lang="en-ZA" sz="2000">
                          <a:solidFill>
                            <a:schemeClr val="tx1"/>
                          </a:solidFill>
                          <a:latin typeface="Arial" panose="020B0604020202020204" pitchFamily="34" charset="0"/>
                          <a:cs typeface="Arial" panose="020B0604020202020204" pitchFamily="34" charset="0"/>
                        </a:rPr>
                        <a:t>Master Pans</a:t>
                      </a:r>
                    </a:p>
                    <a:p>
                      <a:r>
                        <a:rPr lang="en-ZA" sz="2000">
                          <a:solidFill>
                            <a:schemeClr val="tx1"/>
                          </a:solidFill>
                          <a:latin typeface="Arial" panose="020B0604020202020204" pitchFamily="34" charset="0"/>
                          <a:cs typeface="Arial" panose="020B0604020202020204" pitchFamily="34" charset="0"/>
                        </a:rPr>
                        <a:t>Systems (CMMS)</a:t>
                      </a:r>
                    </a:p>
                    <a:p>
                      <a:r>
                        <a:rPr lang="en-ZA" sz="2000">
                          <a:solidFill>
                            <a:schemeClr val="tx1"/>
                          </a:solidFill>
                          <a:latin typeface="Arial" panose="020B0604020202020204" pitchFamily="34" charset="0"/>
                          <a:cs typeface="Arial" panose="020B0604020202020204" pitchFamily="34" charset="0"/>
                        </a:rPr>
                        <a:t>Reservoirs vs Direct Feeds</a:t>
                      </a:r>
                      <a:endParaRPr lang="en-ZA" sz="2000" dirty="0">
                        <a:solidFill>
                          <a:schemeClr val="tx1"/>
                        </a:solidFill>
                        <a:latin typeface="Arial" panose="020B0604020202020204" pitchFamily="34" charset="0"/>
                        <a:cs typeface="Arial" panose="020B0604020202020204" pitchFamily="34" charset="0"/>
                      </a:endParaRPr>
                    </a:p>
                  </a:txBody>
                  <a:tcPr marT="37777" marB="37777">
                    <a:noFill/>
                  </a:tcPr>
                </a:tc>
                <a:extLst>
                  <a:ext uri="{0D108BD9-81ED-4DB2-BD59-A6C34878D82A}">
                    <a16:rowId xmlns:a16="http://schemas.microsoft.com/office/drawing/2014/main" xmlns="" val="3070334364"/>
                  </a:ext>
                </a:extLst>
              </a:tr>
              <a:tr h="1572025">
                <a:tc>
                  <a:txBody>
                    <a:bodyPr/>
                    <a:lstStyle/>
                    <a:p>
                      <a:r>
                        <a:rPr lang="en-ZA" sz="2000">
                          <a:solidFill>
                            <a:schemeClr val="tx2"/>
                          </a:solidFill>
                          <a:latin typeface="Arial" panose="020B0604020202020204" pitchFamily="34" charset="0"/>
                          <a:cs typeface="Arial" panose="020B0604020202020204" pitchFamily="34" charset="0"/>
                        </a:rPr>
                        <a:t>Procurement Processes</a:t>
                      </a:r>
                    </a:p>
                    <a:p>
                      <a:endParaRPr lang="en-ZA" sz="2000" dirty="0">
                        <a:solidFill>
                          <a:schemeClr val="tx2"/>
                        </a:solidFill>
                        <a:latin typeface="Arial" panose="020B0604020202020204" pitchFamily="34" charset="0"/>
                        <a:cs typeface="Arial" panose="020B0604020202020204" pitchFamily="34" charset="0"/>
                      </a:endParaRPr>
                    </a:p>
                  </a:txBody>
                  <a:tcPr marT="37777" marB="37777">
                    <a:noFill/>
                  </a:tcPr>
                </a:tc>
                <a:tc>
                  <a:txBody>
                    <a:bodyPr/>
                    <a:lstStyle/>
                    <a:p>
                      <a:r>
                        <a:rPr lang="en-ZA" sz="2000" dirty="0">
                          <a:solidFill>
                            <a:schemeClr val="tx1"/>
                          </a:solidFill>
                          <a:latin typeface="Arial" panose="020B0604020202020204" pitchFamily="34" charset="0"/>
                          <a:cs typeface="Arial" panose="020B0604020202020204" pitchFamily="34" charset="0"/>
                        </a:rPr>
                        <a:t>Responsive to Projects</a:t>
                      </a:r>
                    </a:p>
                    <a:p>
                      <a:endParaRPr lang="en-ZA" sz="2000" dirty="0">
                        <a:solidFill>
                          <a:schemeClr val="tx1"/>
                        </a:solidFill>
                        <a:latin typeface="Arial" panose="020B0604020202020204" pitchFamily="34" charset="0"/>
                        <a:cs typeface="Arial" panose="020B0604020202020204" pitchFamily="34" charset="0"/>
                      </a:endParaRPr>
                    </a:p>
                    <a:p>
                      <a:endParaRPr lang="en-ZA" sz="2000" dirty="0">
                        <a:solidFill>
                          <a:schemeClr val="tx1"/>
                        </a:solidFill>
                        <a:latin typeface="Arial" panose="020B0604020202020204" pitchFamily="34" charset="0"/>
                        <a:cs typeface="Arial" panose="020B0604020202020204" pitchFamily="34" charset="0"/>
                      </a:endParaRPr>
                    </a:p>
                    <a:p>
                      <a:endParaRPr lang="en-ZA" sz="2000" dirty="0">
                        <a:solidFill>
                          <a:schemeClr val="tx1"/>
                        </a:solidFill>
                        <a:latin typeface="Arial" panose="020B0604020202020204" pitchFamily="34" charset="0"/>
                        <a:cs typeface="Arial" panose="020B0604020202020204" pitchFamily="34" charset="0"/>
                      </a:endParaRPr>
                    </a:p>
                    <a:p>
                      <a:endParaRPr lang="en-ZA" sz="2000" dirty="0">
                        <a:solidFill>
                          <a:schemeClr val="tx1"/>
                        </a:solidFill>
                        <a:latin typeface="Arial" panose="020B0604020202020204" pitchFamily="34" charset="0"/>
                        <a:cs typeface="Arial" panose="020B0604020202020204" pitchFamily="34" charset="0"/>
                      </a:endParaRPr>
                    </a:p>
                  </a:txBody>
                  <a:tcPr marT="37777" marB="37777">
                    <a:noFill/>
                  </a:tcPr>
                </a:tc>
                <a:extLst>
                  <a:ext uri="{0D108BD9-81ED-4DB2-BD59-A6C34878D82A}">
                    <a16:rowId xmlns:a16="http://schemas.microsoft.com/office/drawing/2014/main" xmlns="" val="79993258"/>
                  </a:ext>
                </a:extLst>
              </a:tr>
            </a:tbl>
          </a:graphicData>
        </a:graphic>
      </p:graphicFrame>
      <p:pic>
        <p:nvPicPr>
          <p:cNvPr id="5" name="Picture 4">
            <a:extLst>
              <a:ext uri="{FF2B5EF4-FFF2-40B4-BE49-F238E27FC236}">
                <a16:creationId xmlns:a16="http://schemas.microsoft.com/office/drawing/2014/main" xmlns="" id="{839D160C-255F-E7D6-A10D-9F7CF916FB26}"/>
              </a:ext>
            </a:extLst>
          </p:cNvPr>
          <p:cNvPicPr>
            <a:picLocks noChangeAspect="1"/>
          </p:cNvPicPr>
          <p:nvPr/>
        </p:nvPicPr>
        <p:blipFill>
          <a:blip r:embed="rId2" cstate="print"/>
          <a:stretch>
            <a:fillRect/>
          </a:stretch>
        </p:blipFill>
        <p:spPr>
          <a:xfrm>
            <a:off x="76200" y="5791200"/>
            <a:ext cx="12115799" cy="1066799"/>
          </a:xfrm>
          <a:prstGeom prst="rect">
            <a:avLst/>
          </a:prstGeom>
        </p:spPr>
      </p:pic>
    </p:spTree>
    <p:extLst>
      <p:ext uri="{BB962C8B-B14F-4D97-AF65-F5344CB8AC3E}">
        <p14:creationId xmlns:p14="http://schemas.microsoft.com/office/powerpoint/2010/main" xmlns="" val="333969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812026" cy="749134"/>
          </a:xfrm>
        </p:spPr>
        <p:txBody>
          <a:bodyPr/>
          <a:lstStyle/>
          <a:p>
            <a:r>
              <a:rPr lang="en-US" dirty="0"/>
              <a:t>CAPACITATION OF METSI-A-LEKOA</a:t>
            </a:r>
            <a:br>
              <a:rPr lang="en-US" dirty="0"/>
            </a:br>
            <a:r>
              <a:rPr lang="en-US" dirty="0"/>
              <a:t/>
            </a:r>
            <a:br>
              <a:rPr lang="en-US" dirty="0"/>
            </a:br>
            <a:r>
              <a:rPr lang="en-US" dirty="0"/>
              <a:t/>
            </a:r>
            <a:br>
              <a:rPr lang="en-US" dirty="0"/>
            </a:br>
            <a:r>
              <a:rPr lang="en-US" dirty="0"/>
              <a:t/>
            </a:r>
            <a:br>
              <a:rPr lang="en-US" dirty="0"/>
            </a:br>
            <a:endParaRPr lang="en-ZA" dirty="0"/>
          </a:p>
        </p:txBody>
      </p:sp>
      <p:graphicFrame>
        <p:nvGraphicFramePr>
          <p:cNvPr id="4" name="Table 3">
            <a:extLst>
              <a:ext uri="{FF2B5EF4-FFF2-40B4-BE49-F238E27FC236}">
                <a16:creationId xmlns:a16="http://schemas.microsoft.com/office/drawing/2014/main" xmlns="" id="{27490514-AAAF-3564-D0AC-182BE17C741E}"/>
              </a:ext>
            </a:extLst>
          </p:cNvPr>
          <p:cNvGraphicFramePr>
            <a:graphicFrameLocks noGrp="1"/>
          </p:cNvGraphicFramePr>
          <p:nvPr>
            <p:extLst>
              <p:ext uri="{D42A27DB-BD31-4B8C-83A1-F6EECF244321}">
                <p14:modId xmlns:p14="http://schemas.microsoft.com/office/powerpoint/2010/main" xmlns="" val="3637206752"/>
              </p:ext>
            </p:extLst>
          </p:nvPr>
        </p:nvGraphicFramePr>
        <p:xfrm>
          <a:off x="457200" y="977734"/>
          <a:ext cx="9753600" cy="7703740"/>
        </p:xfrm>
        <a:graphic>
          <a:graphicData uri="http://schemas.openxmlformats.org/drawingml/2006/table">
            <a:tbl>
              <a:tblPr firstRow="1" bandRow="1">
                <a:tableStyleId>{5C22544A-7EE6-4342-B048-85BDC9FD1C3A}</a:tableStyleId>
              </a:tblPr>
              <a:tblGrid>
                <a:gridCol w="4846406">
                  <a:extLst>
                    <a:ext uri="{9D8B030D-6E8A-4147-A177-3AD203B41FA5}">
                      <a16:colId xmlns:a16="http://schemas.microsoft.com/office/drawing/2014/main" xmlns="" val="4076920331"/>
                    </a:ext>
                  </a:extLst>
                </a:gridCol>
                <a:gridCol w="4907194">
                  <a:extLst>
                    <a:ext uri="{9D8B030D-6E8A-4147-A177-3AD203B41FA5}">
                      <a16:colId xmlns:a16="http://schemas.microsoft.com/office/drawing/2014/main" xmlns="" val="198283095"/>
                    </a:ext>
                  </a:extLst>
                </a:gridCol>
              </a:tblGrid>
              <a:tr h="4117664">
                <a:tc>
                  <a:txBody>
                    <a:bodyPr/>
                    <a:lstStyle/>
                    <a:p>
                      <a:pPr algn="just"/>
                      <a:r>
                        <a:rPr lang="en-ZA" sz="1600" b="1" dirty="0">
                          <a:solidFill>
                            <a:schemeClr val="tx1"/>
                          </a:solidFill>
                          <a:latin typeface="Arial" panose="020B0604020202020204" pitchFamily="34" charset="0"/>
                          <a:cs typeface="Arial" panose="020B0604020202020204" pitchFamily="34" charset="0"/>
                        </a:rPr>
                        <a:t>Implementation of Section 63 of the Water Services Act:</a:t>
                      </a:r>
                    </a:p>
                    <a:p>
                      <a:pPr algn="just"/>
                      <a:endParaRPr lang="en-ZA" sz="1600" b="0" dirty="0">
                        <a:solidFill>
                          <a:schemeClr val="tx2"/>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ZA" sz="1600" b="0" dirty="0">
                          <a:solidFill>
                            <a:schemeClr val="tx1"/>
                          </a:solidFill>
                          <a:latin typeface="Arial" panose="020B0604020202020204" pitchFamily="34" charset="0"/>
                          <a:cs typeface="Arial" panose="020B0604020202020204" pitchFamily="34" charset="0"/>
                        </a:rPr>
                        <a:t>There is heavy reliance on Section 63 Budget.</a:t>
                      </a:r>
                    </a:p>
                    <a:p>
                      <a:pPr marL="342900" indent="-342900" algn="just">
                        <a:buFont typeface="Arial" panose="020B0604020202020204" pitchFamily="34" charset="0"/>
                        <a:buChar char="•"/>
                      </a:pPr>
                      <a:endParaRPr lang="en-ZA" sz="1600" b="0" dirty="0">
                        <a:solidFill>
                          <a:schemeClr val="tx1"/>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ZA" sz="1600" b="0" dirty="0">
                          <a:solidFill>
                            <a:schemeClr val="tx1"/>
                          </a:solidFill>
                          <a:latin typeface="Arial" panose="020B0604020202020204" pitchFamily="34" charset="0"/>
                          <a:cs typeface="Arial" panose="020B0604020202020204" pitchFamily="34" charset="0"/>
                        </a:rPr>
                        <a:t>DWS to intervene and assist with expediting operational instability </a:t>
                      </a:r>
                      <a:r>
                        <a:rPr lang="en-US" sz="1600" b="0" dirty="0">
                          <a:solidFill>
                            <a:schemeClr val="tx1"/>
                          </a:solidFill>
                        </a:rPr>
                        <a:t>within the Water and Sanitation unit through the current Section 63 process that has been invoked on the municipality. Processes must allow for rapid deployment of contractors on the ground.</a:t>
                      </a:r>
                    </a:p>
                    <a:p>
                      <a:pPr marL="0" indent="0" algn="just">
                        <a:lnSpc>
                          <a:spcPct val="150000"/>
                        </a:lnSpc>
                        <a:buFont typeface="Arial" panose="020B0604020202020204" pitchFamily="34" charset="0"/>
                        <a:buNone/>
                      </a:pPr>
                      <a:endParaRPr lang="en-US" sz="1600" b="0" dirty="0">
                        <a:solidFill>
                          <a:schemeClr val="tx1"/>
                        </a:solidFill>
                      </a:endParaRP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b="0" dirty="0">
                          <a:solidFill>
                            <a:schemeClr val="tx1"/>
                          </a:solidFill>
                        </a:rPr>
                        <a:t>Emfuleni does not have adequate budget to fill all the critical posts on organogram. For 2022/2023 only 15 posts have been budgeted to be filled.</a:t>
                      </a:r>
                    </a:p>
                    <a:p>
                      <a:pPr marL="342900" indent="-342900" algn="just">
                        <a:buFont typeface="Arial" panose="020B0604020202020204" pitchFamily="34" charset="0"/>
                        <a:buChar char="•"/>
                      </a:pPr>
                      <a:endParaRPr lang="en-ZA" sz="1200" b="0" dirty="0">
                        <a:solidFill>
                          <a:schemeClr val="tx2"/>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ZA" sz="1200" b="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pPr algn="just"/>
                      <a:endParaRPr lang="en-ZA" sz="1200" b="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172578146"/>
                  </a:ext>
                </a:extLst>
              </a:tr>
              <a:tr h="417918">
                <a:tc>
                  <a:txBody>
                    <a:bodyPr/>
                    <a:lstStyle/>
                    <a:p>
                      <a:endParaRPr lang="en-ZA" sz="120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endParaRPr lang="en-ZA" sz="120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2988711431"/>
                  </a:ext>
                </a:extLst>
              </a:tr>
              <a:tr h="1263023">
                <a:tc>
                  <a:txBody>
                    <a:bodyPr/>
                    <a:lstStyle/>
                    <a:p>
                      <a:endParaRPr lang="en-ZA" sz="120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endParaRPr lang="en-ZA" sz="120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3070334364"/>
                  </a:ext>
                </a:extLst>
              </a:tr>
              <a:tr h="1103349">
                <a:tc>
                  <a:txBody>
                    <a:bodyPr/>
                    <a:lstStyle/>
                    <a:p>
                      <a:endParaRPr lang="en-ZA" sz="120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endParaRPr lang="en-ZA" sz="120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79993258"/>
                  </a:ext>
                </a:extLst>
              </a:tr>
            </a:tbl>
          </a:graphicData>
        </a:graphic>
      </p:graphicFrame>
      <p:pic>
        <p:nvPicPr>
          <p:cNvPr id="5" name="Picture 4">
            <a:extLst>
              <a:ext uri="{FF2B5EF4-FFF2-40B4-BE49-F238E27FC236}">
                <a16:creationId xmlns:a16="http://schemas.microsoft.com/office/drawing/2014/main" xmlns="" id="{839D160C-255F-E7D6-A10D-9F7CF916FB26}"/>
              </a:ext>
            </a:extLst>
          </p:cNvPr>
          <p:cNvPicPr>
            <a:picLocks noChangeAspect="1"/>
          </p:cNvPicPr>
          <p:nvPr/>
        </p:nvPicPr>
        <p:blipFill>
          <a:blip r:embed="rId2" cstate="print"/>
          <a:stretch>
            <a:fillRect/>
          </a:stretch>
        </p:blipFill>
        <p:spPr>
          <a:xfrm>
            <a:off x="76200" y="5791200"/>
            <a:ext cx="12115799" cy="1066799"/>
          </a:xfrm>
          <a:prstGeom prst="rect">
            <a:avLst/>
          </a:prstGeom>
        </p:spPr>
      </p:pic>
    </p:spTree>
    <p:extLst>
      <p:ext uri="{BB962C8B-B14F-4D97-AF65-F5344CB8AC3E}">
        <p14:creationId xmlns:p14="http://schemas.microsoft.com/office/powerpoint/2010/main" xmlns="" val="1510420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986" y="78181"/>
            <a:ext cx="6812026" cy="430887"/>
          </a:xfrm>
        </p:spPr>
        <p:txBody>
          <a:bodyPr/>
          <a:lstStyle/>
          <a:p>
            <a:r>
              <a:rPr lang="en-US" dirty="0"/>
              <a:t>SECTION 63 CHALLENGES</a:t>
            </a:r>
            <a:endParaRPr lang="en-ZA" dirty="0"/>
          </a:p>
        </p:txBody>
      </p:sp>
      <p:sp>
        <p:nvSpPr>
          <p:cNvPr id="3" name="Text Placeholder 2"/>
          <p:cNvSpPr>
            <a:spLocks noGrp="1"/>
          </p:cNvSpPr>
          <p:nvPr>
            <p:ph type="body" idx="1"/>
          </p:nvPr>
        </p:nvSpPr>
        <p:spPr>
          <a:xfrm>
            <a:off x="304800" y="685800"/>
            <a:ext cx="8382000" cy="5539978"/>
          </a:xfrm>
        </p:spPr>
        <p:txBody>
          <a:bodyPr/>
          <a:lstStyle/>
          <a:p>
            <a:pPr lvl="1"/>
            <a:endParaRPr lang="en-US" dirty="0"/>
          </a:p>
          <a:p>
            <a:pPr marL="742950" lvl="1" indent="-285750">
              <a:buFont typeface="Arial" panose="020B0604020202020204" pitchFamily="34" charset="0"/>
              <a:buChar char="•"/>
            </a:pPr>
            <a:r>
              <a:rPr lang="en-US" dirty="0"/>
              <a:t>Resources (Financial, Human, Equipment, Materials and Consumables) must be made available to execute ongoing O&amp;M functions in a sustainable manner.</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Funding for effective operations and maintenance of the water and sanitation infrastructure to be made available/ELM to budget appropriately for sustainability.</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The socio/economic expectations of the Community arising from the project must be managed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The Project must be able to procure Construction Contractors in a quick and efficient manner without “Red Tape”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Community awareness </a:t>
            </a:r>
            <a:r>
              <a:rPr lang="en-US" dirty="0" err="1"/>
              <a:t>programme</a:t>
            </a:r>
            <a:r>
              <a:rPr lang="en-US" dirty="0"/>
              <a:t> to deal sewer blockages &amp; water leaks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Delays on the </a:t>
            </a:r>
            <a:r>
              <a:rPr lang="en-US" dirty="0" err="1"/>
              <a:t>Sebokeng</a:t>
            </a:r>
            <a:r>
              <a:rPr lang="en-US" dirty="0"/>
              <a:t> effluent reuse MOU – Council resolution required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Cable theft, safety &amp; Security is a major risks for all sites which needs urgent intervention</a:t>
            </a:r>
            <a:endParaRPr lang="en-ZA" dirty="0"/>
          </a:p>
        </p:txBody>
      </p:sp>
      <p:pic>
        <p:nvPicPr>
          <p:cNvPr id="5" name="Picture 4">
            <a:extLst>
              <a:ext uri="{FF2B5EF4-FFF2-40B4-BE49-F238E27FC236}">
                <a16:creationId xmlns:a16="http://schemas.microsoft.com/office/drawing/2014/main" xmlns="" id="{7834D8C0-CF85-2523-0BA5-96B5100DDFBB}"/>
              </a:ext>
            </a:extLst>
          </p:cNvPr>
          <p:cNvPicPr>
            <a:picLocks noChangeAspect="1"/>
          </p:cNvPicPr>
          <p:nvPr/>
        </p:nvPicPr>
        <p:blipFill>
          <a:blip r:embed="rId2" cstate="print"/>
          <a:stretch>
            <a:fillRect/>
          </a:stretch>
        </p:blipFill>
        <p:spPr>
          <a:xfrm>
            <a:off x="391523" y="6296150"/>
            <a:ext cx="9110489" cy="967338"/>
          </a:xfrm>
          <a:prstGeom prst="rect">
            <a:avLst/>
          </a:prstGeom>
        </p:spPr>
      </p:pic>
    </p:spTree>
    <p:extLst>
      <p:ext uri="{BB962C8B-B14F-4D97-AF65-F5344CB8AC3E}">
        <p14:creationId xmlns:p14="http://schemas.microsoft.com/office/powerpoint/2010/main" xmlns="" val="1841356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76200"/>
            <a:ext cx="12191999" cy="6857997"/>
          </a:xfrm>
          <a:prstGeom prst="rect">
            <a:avLst/>
          </a:prstGeom>
        </p:spPr>
      </p:pic>
      <p:sp>
        <p:nvSpPr>
          <p:cNvPr id="3" name="TextBox 2">
            <a:extLst>
              <a:ext uri="{FF2B5EF4-FFF2-40B4-BE49-F238E27FC236}">
                <a16:creationId xmlns:a16="http://schemas.microsoft.com/office/drawing/2014/main" xmlns="" id="{1BCCED26-6CC8-4C5F-BF0F-72167ACECF0A}"/>
              </a:ext>
            </a:extLst>
          </p:cNvPr>
          <p:cNvSpPr txBox="1"/>
          <p:nvPr/>
        </p:nvSpPr>
        <p:spPr>
          <a:xfrm>
            <a:off x="4648200" y="2743200"/>
            <a:ext cx="3169919" cy="769441"/>
          </a:xfrm>
          <a:prstGeom prst="rect">
            <a:avLst/>
          </a:prstGeom>
          <a:noFill/>
        </p:spPr>
        <p:txBody>
          <a:bodyPr wrap="square" rtlCol="0">
            <a:spAutoFit/>
          </a:bodyPr>
          <a:lstStyle/>
          <a:p>
            <a:r>
              <a:rPr lang="en-US" sz="4400" b="1" dirty="0">
                <a:solidFill>
                  <a:schemeClr val="bg1"/>
                </a:solidFill>
              </a:rPr>
              <a:t>THANK YOU.</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96926" y="104446"/>
            <a:ext cx="8945474" cy="444352"/>
          </a:xfrm>
          <a:prstGeom prst="rect">
            <a:avLst/>
          </a:prstGeom>
        </p:spPr>
        <p:txBody>
          <a:bodyPr vert="horz" wrap="square" lIns="0" tIns="13335" rIns="0" bIns="0" rtlCol="0">
            <a:spAutoFit/>
          </a:bodyPr>
          <a:lstStyle/>
          <a:p>
            <a:pPr marL="12700" algn="l">
              <a:lnSpc>
                <a:spcPct val="100000"/>
              </a:lnSpc>
              <a:spcBef>
                <a:spcPts val="105"/>
              </a:spcBef>
            </a:pPr>
            <a:r>
              <a:rPr lang="en-ZA" spc="-15" dirty="0">
                <a:latin typeface="Arial" panose="020B0604020202020204" pitchFamily="34" charset="0"/>
                <a:cs typeface="Arial" panose="020B0604020202020204" pitchFamily="34" charset="0"/>
              </a:rPr>
              <a:t>SECTION 63 SCOPE</a:t>
            </a:r>
            <a:endParaRPr spc="-15"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pic>
        <p:nvPicPr>
          <p:cNvPr id="5" name="Picture 4">
            <a:extLst>
              <a:ext uri="{FF2B5EF4-FFF2-40B4-BE49-F238E27FC236}">
                <a16:creationId xmlns:a16="http://schemas.microsoft.com/office/drawing/2014/main" xmlns="" id="{75C4CFAF-E02E-F616-2E8B-4DAD83272B46}"/>
              </a:ext>
            </a:extLst>
          </p:cNvPr>
          <p:cNvPicPr>
            <a:picLocks noChangeAspect="1"/>
          </p:cNvPicPr>
          <p:nvPr/>
        </p:nvPicPr>
        <p:blipFill>
          <a:blip r:embed="rId3" cstate="print"/>
          <a:stretch>
            <a:fillRect/>
          </a:stretch>
        </p:blipFill>
        <p:spPr>
          <a:xfrm>
            <a:off x="71526" y="721465"/>
            <a:ext cx="9829800" cy="6090494"/>
          </a:xfrm>
          <a:prstGeom prst="rect">
            <a:avLst/>
          </a:prstGeom>
        </p:spPr>
      </p:pic>
      <p:sp>
        <p:nvSpPr>
          <p:cNvPr id="3" name="Slide Number Placeholder 2">
            <a:extLst>
              <a:ext uri="{FF2B5EF4-FFF2-40B4-BE49-F238E27FC236}">
                <a16:creationId xmlns:a16="http://schemas.microsoft.com/office/drawing/2014/main" xmlns="" id="{BB0DA1C3-35C7-F557-BC4C-34406943F287}"/>
              </a:ext>
            </a:extLst>
          </p:cNvPr>
          <p:cNvSpPr>
            <a:spLocks noGrp="1"/>
          </p:cNvSpPr>
          <p:nvPr>
            <p:ph type="sldNum" sz="quarter" idx="7"/>
          </p:nvPr>
        </p:nvSpPr>
        <p:spPr/>
        <p:txBody>
          <a:bodyPr/>
          <a:lstStyle/>
          <a:p>
            <a:fld id="{B6F15528-21DE-4FAA-801E-634DDDAF4B2B}" type="slidenum">
              <a:rPr lang="en-ZA" smtClean="0"/>
              <a:pPr/>
              <a:t>4</a:t>
            </a:fld>
            <a:endParaRPr lang="en-ZA"/>
          </a:p>
        </p:txBody>
      </p:sp>
    </p:spTree>
    <p:extLst>
      <p:ext uri="{BB962C8B-B14F-4D97-AF65-F5344CB8AC3E}">
        <p14:creationId xmlns:p14="http://schemas.microsoft.com/office/powerpoint/2010/main" xmlns="" val="1975498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E85C5FB-78A7-D64D-80D0-A974F2167637}"/>
              </a:ext>
            </a:extLst>
          </p:cNvPr>
          <p:cNvSpPr txBox="1"/>
          <p:nvPr/>
        </p:nvSpPr>
        <p:spPr>
          <a:xfrm>
            <a:off x="78205" y="129332"/>
            <a:ext cx="9440961" cy="553998"/>
          </a:xfrm>
          <a:prstGeom prst="rect">
            <a:avLst/>
          </a:prstGeom>
          <a:noFill/>
        </p:spPr>
        <p:txBody>
          <a:bodyPr wrap="square" rtlCol="0">
            <a:spAutoFit/>
          </a:bodyPr>
          <a:lstStyle/>
          <a:p>
            <a:r>
              <a:rPr lang="en-US" sz="3000" b="1" dirty="0">
                <a:latin typeface="Arial" panose="020B0604020202020204" pitchFamily="34" charset="0"/>
                <a:cs typeface="Arial" panose="020B0604020202020204" pitchFamily="34" charset="0"/>
              </a:rPr>
              <a:t>MILESTONES SLIDES</a:t>
            </a:r>
          </a:p>
        </p:txBody>
      </p:sp>
      <p:sp>
        <p:nvSpPr>
          <p:cNvPr id="3" name="TextBox 2">
            <a:extLst>
              <a:ext uri="{FF2B5EF4-FFF2-40B4-BE49-F238E27FC236}">
                <a16:creationId xmlns:a16="http://schemas.microsoft.com/office/drawing/2014/main" xmlns="" id="{D96241D3-5E51-9746-A3BF-0D74D3DA4EAB}"/>
              </a:ext>
            </a:extLst>
          </p:cNvPr>
          <p:cNvSpPr txBox="1"/>
          <p:nvPr/>
        </p:nvSpPr>
        <p:spPr>
          <a:xfrm>
            <a:off x="138253" y="722266"/>
            <a:ext cx="2226892" cy="276999"/>
          </a:xfrm>
          <a:prstGeom prst="rect">
            <a:avLst/>
          </a:prstGeom>
          <a:noFill/>
        </p:spPr>
        <p:txBody>
          <a:bodyPr wrap="none" rtlCol="0">
            <a:spAutoFit/>
          </a:bodyPr>
          <a:lstStyle/>
          <a:p>
            <a:pPr algn="ctr"/>
            <a:r>
              <a:rPr lang="en-US" sz="1200" spc="150" dirty="0">
                <a:solidFill>
                  <a:schemeClr val="bg1">
                    <a:lumMod val="65000"/>
                  </a:schemeClr>
                </a:solidFill>
                <a:latin typeface="Poppins Light" pitchFamily="2" charset="77"/>
                <a:cs typeface="Poppins Light" pitchFamily="2" charset="77"/>
              </a:rPr>
              <a:t>SECTION 63 ROAD MAP</a:t>
            </a:r>
          </a:p>
        </p:txBody>
      </p:sp>
      <p:sp>
        <p:nvSpPr>
          <p:cNvPr id="62" name="Shape 10557">
            <a:extLst>
              <a:ext uri="{FF2B5EF4-FFF2-40B4-BE49-F238E27FC236}">
                <a16:creationId xmlns:a16="http://schemas.microsoft.com/office/drawing/2014/main" xmlns="" id="{4B09FE55-FB60-634E-9743-18CFAED2D2C0}"/>
              </a:ext>
            </a:extLst>
          </p:cNvPr>
          <p:cNvSpPr/>
          <p:nvPr/>
        </p:nvSpPr>
        <p:spPr>
          <a:xfrm flipH="1">
            <a:off x="4033896" y="3670368"/>
            <a:ext cx="1165752" cy="1492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410780">
              <a:lnSpc>
                <a:spcPct val="110000"/>
              </a:lnSpc>
              <a:spcBef>
                <a:spcPts val="2110"/>
              </a:spcBef>
              <a:defRPr sz="2000">
                <a:solidFill>
                  <a:srgbClr val="4C4C4C"/>
                </a:solidFill>
                <a:latin typeface="Helvetica Neue Light"/>
                <a:ea typeface="Helvetica Neue Light"/>
                <a:cs typeface="Helvetica Neue Light"/>
                <a:sym typeface="Helvetica Neue Light"/>
              </a:defRPr>
            </a:pPr>
            <a:endParaRPr sz="1407" dirty="0">
              <a:latin typeface="Lato Light" panose="020F0502020204030203" pitchFamily="34" charset="0"/>
              <a:ea typeface="Lato Light" panose="020F0502020204030203" pitchFamily="34" charset="0"/>
              <a:cs typeface="Lato Light" panose="020F0502020204030203" pitchFamily="34" charset="0"/>
            </a:endParaRPr>
          </a:p>
        </p:txBody>
      </p:sp>
      <p:sp>
        <p:nvSpPr>
          <p:cNvPr id="63" name="Shape 10558">
            <a:extLst>
              <a:ext uri="{FF2B5EF4-FFF2-40B4-BE49-F238E27FC236}">
                <a16:creationId xmlns:a16="http://schemas.microsoft.com/office/drawing/2014/main" xmlns="" id="{E42141D7-2DB0-C34E-B548-352C6D245E4E}"/>
              </a:ext>
            </a:extLst>
          </p:cNvPr>
          <p:cNvSpPr/>
          <p:nvPr/>
        </p:nvSpPr>
        <p:spPr>
          <a:xfrm flipH="1">
            <a:off x="4242772" y="3874530"/>
            <a:ext cx="775345" cy="1100598"/>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60" name="Shape 10560">
            <a:extLst>
              <a:ext uri="{FF2B5EF4-FFF2-40B4-BE49-F238E27FC236}">
                <a16:creationId xmlns:a16="http://schemas.microsoft.com/office/drawing/2014/main" xmlns="" id="{1AEEF9F9-3017-0F46-8A3D-EFA8B3544E8C}"/>
              </a:ext>
            </a:extLst>
          </p:cNvPr>
          <p:cNvSpPr/>
          <p:nvPr/>
        </p:nvSpPr>
        <p:spPr>
          <a:xfrm flipH="1">
            <a:off x="6969681" y="2674653"/>
            <a:ext cx="1165753" cy="149233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61" name="Shape 10561">
            <a:extLst>
              <a:ext uri="{FF2B5EF4-FFF2-40B4-BE49-F238E27FC236}">
                <a16:creationId xmlns:a16="http://schemas.microsoft.com/office/drawing/2014/main" xmlns="" id="{AF07E08F-0FFB-D648-8DAF-63F6DB56B13C}"/>
              </a:ext>
            </a:extLst>
          </p:cNvPr>
          <p:cNvSpPr/>
          <p:nvPr/>
        </p:nvSpPr>
        <p:spPr>
          <a:xfrm flipH="1">
            <a:off x="7038240" y="2878816"/>
            <a:ext cx="892971" cy="1100598"/>
          </a:xfrm>
          <a:custGeom>
            <a:avLst/>
            <a:gdLst/>
            <a:ahLst/>
            <a:cxnLst>
              <a:cxn ang="0">
                <a:pos x="wd2" y="hd2"/>
              </a:cxn>
              <a:cxn ang="5400000">
                <a:pos x="wd2" y="hd2"/>
              </a:cxn>
              <a:cxn ang="10800000">
                <a:pos x="wd2" y="hd2"/>
              </a:cxn>
              <a:cxn ang="16200000">
                <a:pos x="wd2" y="hd2"/>
              </a:cxn>
            </a:cxnLst>
            <a:rect l="0" t="0" r="r" b="b"/>
            <a:pathLst>
              <a:path w="21600" h="21600" extrusionOk="0">
                <a:moveTo>
                  <a:pt x="16388" y="1831"/>
                </a:moveTo>
                <a:lnTo>
                  <a:pt x="16388" y="0"/>
                </a:lnTo>
                <a:lnTo>
                  <a:pt x="21584" y="0"/>
                </a:lnTo>
                <a:lnTo>
                  <a:pt x="21584" y="1831"/>
                </a:lnTo>
                <a:cubicBezTo>
                  <a:pt x="21584" y="1831"/>
                  <a:pt x="16388" y="1831"/>
                  <a:pt x="16388" y="1831"/>
                </a:cubicBezTo>
                <a:close/>
                <a:moveTo>
                  <a:pt x="5837" y="2192"/>
                </a:moveTo>
                <a:cubicBezTo>
                  <a:pt x="7359" y="1380"/>
                  <a:pt x="9057" y="783"/>
                  <a:pt x="10884" y="415"/>
                </a:cubicBezTo>
                <a:lnTo>
                  <a:pt x="11602" y="2174"/>
                </a:lnTo>
                <a:cubicBezTo>
                  <a:pt x="10085" y="2480"/>
                  <a:pt x="8677" y="2976"/>
                  <a:pt x="7412" y="3650"/>
                </a:cubicBezTo>
                <a:cubicBezTo>
                  <a:pt x="7412" y="3650"/>
                  <a:pt x="5837" y="2192"/>
                  <a:pt x="5837" y="2192"/>
                </a:cubicBezTo>
                <a:close/>
                <a:moveTo>
                  <a:pt x="0" y="8823"/>
                </a:moveTo>
                <a:cubicBezTo>
                  <a:pt x="348" y="7509"/>
                  <a:pt x="1033" y="6264"/>
                  <a:pt x="2041" y="5123"/>
                </a:cubicBezTo>
                <a:lnTo>
                  <a:pt x="4253" y="6088"/>
                </a:lnTo>
                <a:cubicBezTo>
                  <a:pt x="3420" y="7034"/>
                  <a:pt x="2850" y="8068"/>
                  <a:pt x="2562" y="9157"/>
                </a:cubicBezTo>
                <a:cubicBezTo>
                  <a:pt x="2562" y="9157"/>
                  <a:pt x="0" y="8823"/>
                  <a:pt x="0" y="8823"/>
                </a:cubicBezTo>
                <a:close/>
                <a:moveTo>
                  <a:pt x="4" y="12788"/>
                </a:moveTo>
                <a:lnTo>
                  <a:pt x="2563" y="12451"/>
                </a:lnTo>
                <a:cubicBezTo>
                  <a:pt x="2854" y="13542"/>
                  <a:pt x="3425" y="14573"/>
                  <a:pt x="4262" y="15519"/>
                </a:cubicBezTo>
                <a:lnTo>
                  <a:pt x="2050" y="16486"/>
                </a:lnTo>
                <a:cubicBezTo>
                  <a:pt x="1041" y="15346"/>
                  <a:pt x="352" y="14102"/>
                  <a:pt x="4" y="12788"/>
                </a:cubicBezTo>
                <a:close/>
                <a:moveTo>
                  <a:pt x="5851" y="19414"/>
                </a:moveTo>
                <a:lnTo>
                  <a:pt x="7423" y="17955"/>
                </a:lnTo>
                <a:cubicBezTo>
                  <a:pt x="8689" y="18627"/>
                  <a:pt x="10099" y="19123"/>
                  <a:pt x="11615" y="19427"/>
                </a:cubicBezTo>
                <a:lnTo>
                  <a:pt x="10900" y="21187"/>
                </a:lnTo>
                <a:cubicBezTo>
                  <a:pt x="9073" y="20821"/>
                  <a:pt x="7374" y="20225"/>
                  <a:pt x="5851" y="19414"/>
                </a:cubicBezTo>
                <a:close/>
                <a:moveTo>
                  <a:pt x="16404" y="21600"/>
                </a:moveTo>
                <a:lnTo>
                  <a:pt x="16404" y="19769"/>
                </a:lnTo>
                <a:lnTo>
                  <a:pt x="21600" y="19769"/>
                </a:lnTo>
                <a:lnTo>
                  <a:pt x="21600" y="21600"/>
                </a:lnTo>
                <a:cubicBezTo>
                  <a:pt x="21600" y="21600"/>
                  <a:pt x="16404" y="21600"/>
                  <a:pt x="16404"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58" name="Shape 10563">
            <a:extLst>
              <a:ext uri="{FF2B5EF4-FFF2-40B4-BE49-F238E27FC236}">
                <a16:creationId xmlns:a16="http://schemas.microsoft.com/office/drawing/2014/main" xmlns="" id="{CF915BC4-0ACF-214F-BFC2-CD9529DA61E9}"/>
              </a:ext>
            </a:extLst>
          </p:cNvPr>
          <p:cNvSpPr/>
          <p:nvPr/>
        </p:nvSpPr>
        <p:spPr>
          <a:xfrm flipH="1">
            <a:off x="5193621" y="3670368"/>
            <a:ext cx="1832479" cy="4974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59" name="Shape 10564">
            <a:extLst>
              <a:ext uri="{FF2B5EF4-FFF2-40B4-BE49-F238E27FC236}">
                <a16:creationId xmlns:a16="http://schemas.microsoft.com/office/drawing/2014/main" xmlns="" id="{7737EDA1-E426-C748-B7B7-60A9B363CA18}"/>
              </a:ext>
            </a:extLst>
          </p:cNvPr>
          <p:cNvSpPr/>
          <p:nvPr/>
        </p:nvSpPr>
        <p:spPr>
          <a:xfrm flipH="1">
            <a:off x="5191182" y="3885872"/>
            <a:ext cx="1678704" cy="93276"/>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19200" y="0"/>
                </a:lnTo>
                <a:lnTo>
                  <a:pt x="21600" y="0"/>
                </a:lnTo>
                <a:lnTo>
                  <a:pt x="21600" y="21600"/>
                </a:lnTo>
                <a:cubicBezTo>
                  <a:pt x="21600" y="21600"/>
                  <a:pt x="19200" y="21600"/>
                  <a:pt x="19200" y="21600"/>
                </a:cubicBezTo>
                <a:close/>
                <a:moveTo>
                  <a:pt x="14400" y="21600"/>
                </a:moveTo>
                <a:lnTo>
                  <a:pt x="14400" y="0"/>
                </a:lnTo>
                <a:lnTo>
                  <a:pt x="16800" y="0"/>
                </a:lnTo>
                <a:lnTo>
                  <a:pt x="16800" y="21600"/>
                </a:lnTo>
                <a:cubicBezTo>
                  <a:pt x="16800" y="21600"/>
                  <a:pt x="14400" y="21600"/>
                  <a:pt x="14400" y="21600"/>
                </a:cubicBezTo>
                <a:close/>
                <a:moveTo>
                  <a:pt x="9600" y="21600"/>
                </a:moveTo>
                <a:lnTo>
                  <a:pt x="9600" y="0"/>
                </a:lnTo>
                <a:lnTo>
                  <a:pt x="12000" y="0"/>
                </a:lnTo>
                <a:lnTo>
                  <a:pt x="12000" y="21600"/>
                </a:lnTo>
                <a:cubicBezTo>
                  <a:pt x="12000" y="21600"/>
                  <a:pt x="9600" y="21600"/>
                  <a:pt x="9600" y="21600"/>
                </a:cubicBezTo>
                <a:close/>
                <a:moveTo>
                  <a:pt x="4800" y="21600"/>
                </a:moveTo>
                <a:lnTo>
                  <a:pt x="4800" y="0"/>
                </a:lnTo>
                <a:lnTo>
                  <a:pt x="7200" y="0"/>
                </a:lnTo>
                <a:lnTo>
                  <a:pt x="7200" y="21600"/>
                </a:lnTo>
                <a:cubicBezTo>
                  <a:pt x="7200" y="21600"/>
                  <a:pt x="4800" y="21600"/>
                  <a:pt x="4800" y="21600"/>
                </a:cubicBezTo>
                <a:close/>
                <a:moveTo>
                  <a:pt x="0" y="21600"/>
                </a:moveTo>
                <a:lnTo>
                  <a:pt x="0" y="0"/>
                </a:lnTo>
                <a:lnTo>
                  <a:pt x="2400" y="0"/>
                </a:lnTo>
                <a:lnTo>
                  <a:pt x="2400" y="21600"/>
                </a:lnTo>
                <a:cubicBezTo>
                  <a:pt x="240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56" name="Shape 10566">
            <a:extLst>
              <a:ext uri="{FF2B5EF4-FFF2-40B4-BE49-F238E27FC236}">
                <a16:creationId xmlns:a16="http://schemas.microsoft.com/office/drawing/2014/main" xmlns="" id="{EF7F2CBF-FF58-4941-93C5-906859F6B701}"/>
              </a:ext>
            </a:extLst>
          </p:cNvPr>
          <p:cNvSpPr/>
          <p:nvPr/>
        </p:nvSpPr>
        <p:spPr>
          <a:xfrm flipH="1">
            <a:off x="5190419" y="2673256"/>
            <a:ext cx="1793599" cy="4974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57" name="Shape 10567">
            <a:extLst>
              <a:ext uri="{FF2B5EF4-FFF2-40B4-BE49-F238E27FC236}">
                <a16:creationId xmlns:a16="http://schemas.microsoft.com/office/drawing/2014/main" xmlns="" id="{7FA39F3C-A37D-9E4D-9594-C712FEE61E12}"/>
              </a:ext>
            </a:extLst>
          </p:cNvPr>
          <p:cNvSpPr/>
          <p:nvPr/>
        </p:nvSpPr>
        <p:spPr>
          <a:xfrm flipH="1">
            <a:off x="5192079" y="2885522"/>
            <a:ext cx="1678704" cy="93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400" y="0"/>
                </a:lnTo>
                <a:lnTo>
                  <a:pt x="2400" y="21600"/>
                </a:lnTo>
                <a:cubicBezTo>
                  <a:pt x="2400" y="21600"/>
                  <a:pt x="0" y="21600"/>
                  <a:pt x="0" y="21600"/>
                </a:cubicBezTo>
                <a:close/>
                <a:moveTo>
                  <a:pt x="4800" y="21600"/>
                </a:moveTo>
                <a:lnTo>
                  <a:pt x="4800" y="0"/>
                </a:lnTo>
                <a:lnTo>
                  <a:pt x="7200" y="0"/>
                </a:lnTo>
                <a:lnTo>
                  <a:pt x="7200" y="21600"/>
                </a:lnTo>
                <a:cubicBezTo>
                  <a:pt x="7200" y="21600"/>
                  <a:pt x="4800" y="21600"/>
                  <a:pt x="4800" y="21600"/>
                </a:cubicBezTo>
                <a:close/>
                <a:moveTo>
                  <a:pt x="9600" y="21600"/>
                </a:moveTo>
                <a:lnTo>
                  <a:pt x="9600" y="0"/>
                </a:lnTo>
                <a:lnTo>
                  <a:pt x="12000" y="0"/>
                </a:lnTo>
                <a:lnTo>
                  <a:pt x="12000" y="21600"/>
                </a:lnTo>
                <a:cubicBezTo>
                  <a:pt x="12000" y="21600"/>
                  <a:pt x="9600" y="21600"/>
                  <a:pt x="9600" y="21600"/>
                </a:cubicBezTo>
                <a:close/>
                <a:moveTo>
                  <a:pt x="14400" y="21600"/>
                </a:moveTo>
                <a:lnTo>
                  <a:pt x="14400" y="0"/>
                </a:lnTo>
                <a:lnTo>
                  <a:pt x="16800" y="0"/>
                </a:lnTo>
                <a:lnTo>
                  <a:pt x="16800" y="21600"/>
                </a:lnTo>
                <a:cubicBezTo>
                  <a:pt x="16800" y="21600"/>
                  <a:pt x="14400" y="21600"/>
                  <a:pt x="14400" y="21600"/>
                </a:cubicBezTo>
                <a:close/>
                <a:moveTo>
                  <a:pt x="19200" y="21600"/>
                </a:moveTo>
                <a:lnTo>
                  <a:pt x="19200" y="0"/>
                </a:lnTo>
                <a:lnTo>
                  <a:pt x="21600" y="0"/>
                </a:lnTo>
                <a:lnTo>
                  <a:pt x="21600" y="21600"/>
                </a:lnTo>
                <a:cubicBezTo>
                  <a:pt x="21600" y="21600"/>
                  <a:pt x="19200" y="21600"/>
                  <a:pt x="1920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54" name="Shape 10569">
            <a:extLst>
              <a:ext uri="{FF2B5EF4-FFF2-40B4-BE49-F238E27FC236}">
                <a16:creationId xmlns:a16="http://schemas.microsoft.com/office/drawing/2014/main" xmlns="" id="{50FD7FBA-B730-7144-844B-ADEACC8F852D}"/>
              </a:ext>
            </a:extLst>
          </p:cNvPr>
          <p:cNvSpPr/>
          <p:nvPr/>
        </p:nvSpPr>
        <p:spPr>
          <a:xfrm flipH="1">
            <a:off x="5193530" y="4667533"/>
            <a:ext cx="2228957" cy="498398"/>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55" name="Shape 10570">
            <a:extLst>
              <a:ext uri="{FF2B5EF4-FFF2-40B4-BE49-F238E27FC236}">
                <a16:creationId xmlns:a16="http://schemas.microsoft.com/office/drawing/2014/main" xmlns="" id="{94AF2191-0A64-1746-89E2-A49C70B6906E}"/>
              </a:ext>
            </a:extLst>
          </p:cNvPr>
          <p:cNvSpPr/>
          <p:nvPr/>
        </p:nvSpPr>
        <p:spPr>
          <a:xfrm flipH="1">
            <a:off x="5195270" y="4884000"/>
            <a:ext cx="2797843" cy="93276"/>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52" name="Shape 10572">
            <a:extLst>
              <a:ext uri="{FF2B5EF4-FFF2-40B4-BE49-F238E27FC236}">
                <a16:creationId xmlns:a16="http://schemas.microsoft.com/office/drawing/2014/main" xmlns="" id="{71D18A5D-A45B-284C-8B55-A68112A65B0A}"/>
              </a:ext>
            </a:extLst>
          </p:cNvPr>
          <p:cNvSpPr/>
          <p:nvPr/>
        </p:nvSpPr>
        <p:spPr>
          <a:xfrm flipH="1">
            <a:off x="4033896" y="1679047"/>
            <a:ext cx="1165752" cy="1492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53" name="Shape 10573">
            <a:extLst>
              <a:ext uri="{FF2B5EF4-FFF2-40B4-BE49-F238E27FC236}">
                <a16:creationId xmlns:a16="http://schemas.microsoft.com/office/drawing/2014/main" xmlns="" id="{D5ACB772-31D8-354C-81F5-C4E35E3767B1}"/>
              </a:ext>
            </a:extLst>
          </p:cNvPr>
          <p:cNvSpPr/>
          <p:nvPr/>
        </p:nvSpPr>
        <p:spPr>
          <a:xfrm flipH="1">
            <a:off x="4242772" y="1883208"/>
            <a:ext cx="775345" cy="1100598"/>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50" name="Shape 10575">
            <a:extLst>
              <a:ext uri="{FF2B5EF4-FFF2-40B4-BE49-F238E27FC236}">
                <a16:creationId xmlns:a16="http://schemas.microsoft.com/office/drawing/2014/main" xmlns="" id="{6369A81C-73CE-3D48-A620-F4A781D29C2A}"/>
              </a:ext>
            </a:extLst>
          </p:cNvPr>
          <p:cNvSpPr/>
          <p:nvPr/>
        </p:nvSpPr>
        <p:spPr>
          <a:xfrm flipH="1">
            <a:off x="5193530" y="1675703"/>
            <a:ext cx="2925647" cy="498781"/>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51" name="Shape 10576">
            <a:extLst>
              <a:ext uri="{FF2B5EF4-FFF2-40B4-BE49-F238E27FC236}">
                <a16:creationId xmlns:a16="http://schemas.microsoft.com/office/drawing/2014/main" xmlns="" id="{42AB49B1-CCD9-7A45-901A-E499202E2AE7}"/>
              </a:ext>
            </a:extLst>
          </p:cNvPr>
          <p:cNvSpPr/>
          <p:nvPr/>
        </p:nvSpPr>
        <p:spPr>
          <a:xfrm flipH="1">
            <a:off x="5195270" y="1892553"/>
            <a:ext cx="2797843" cy="93276"/>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48" name="Shape 10578">
            <a:extLst>
              <a:ext uri="{FF2B5EF4-FFF2-40B4-BE49-F238E27FC236}">
                <a16:creationId xmlns:a16="http://schemas.microsoft.com/office/drawing/2014/main" xmlns="" id="{3F612F88-61AD-B54F-97DB-A994C995993A}"/>
              </a:ext>
            </a:extLst>
          </p:cNvPr>
          <p:cNvSpPr/>
          <p:nvPr/>
        </p:nvSpPr>
        <p:spPr>
          <a:xfrm flipH="1">
            <a:off x="6969681" y="4665974"/>
            <a:ext cx="1165753" cy="149233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49" name="Shape 10579">
            <a:extLst>
              <a:ext uri="{FF2B5EF4-FFF2-40B4-BE49-F238E27FC236}">
                <a16:creationId xmlns:a16="http://schemas.microsoft.com/office/drawing/2014/main" xmlns="" id="{60610510-79FE-5E4B-9C98-644966000E9E}"/>
              </a:ext>
            </a:extLst>
          </p:cNvPr>
          <p:cNvSpPr/>
          <p:nvPr/>
        </p:nvSpPr>
        <p:spPr>
          <a:xfrm flipH="1">
            <a:off x="7078354" y="4861840"/>
            <a:ext cx="835088" cy="1100599"/>
          </a:xfrm>
          <a:custGeom>
            <a:avLst/>
            <a:gdLst/>
            <a:ahLst/>
            <a:cxnLst>
              <a:cxn ang="0">
                <a:pos x="wd2" y="hd2"/>
              </a:cxn>
              <a:cxn ang="5400000">
                <a:pos x="wd2" y="hd2"/>
              </a:cxn>
              <a:cxn ang="10800000">
                <a:pos x="wd2" y="hd2"/>
              </a:cxn>
              <a:cxn ang="16200000">
                <a:pos x="wd2" y="hd2"/>
              </a:cxn>
            </a:cxnLst>
            <a:rect l="0" t="0" r="r" b="b"/>
            <a:pathLst>
              <a:path w="21600" h="21600" extrusionOk="0">
                <a:moveTo>
                  <a:pt x="16388" y="1831"/>
                </a:moveTo>
                <a:lnTo>
                  <a:pt x="16388" y="0"/>
                </a:lnTo>
                <a:lnTo>
                  <a:pt x="21584" y="0"/>
                </a:lnTo>
                <a:lnTo>
                  <a:pt x="21584" y="1831"/>
                </a:lnTo>
                <a:cubicBezTo>
                  <a:pt x="21584" y="1831"/>
                  <a:pt x="16388" y="1831"/>
                  <a:pt x="16388" y="1831"/>
                </a:cubicBezTo>
                <a:close/>
                <a:moveTo>
                  <a:pt x="5837" y="2192"/>
                </a:moveTo>
                <a:cubicBezTo>
                  <a:pt x="7359" y="1380"/>
                  <a:pt x="9057" y="783"/>
                  <a:pt x="10884" y="415"/>
                </a:cubicBezTo>
                <a:lnTo>
                  <a:pt x="11602" y="2174"/>
                </a:lnTo>
                <a:cubicBezTo>
                  <a:pt x="10085" y="2480"/>
                  <a:pt x="8677" y="2976"/>
                  <a:pt x="7412" y="3650"/>
                </a:cubicBezTo>
                <a:cubicBezTo>
                  <a:pt x="7412" y="3650"/>
                  <a:pt x="5837" y="2192"/>
                  <a:pt x="5837" y="2192"/>
                </a:cubicBezTo>
                <a:close/>
                <a:moveTo>
                  <a:pt x="0" y="8823"/>
                </a:moveTo>
                <a:cubicBezTo>
                  <a:pt x="348" y="7509"/>
                  <a:pt x="1033" y="6264"/>
                  <a:pt x="2041" y="5123"/>
                </a:cubicBezTo>
                <a:lnTo>
                  <a:pt x="4253" y="6088"/>
                </a:lnTo>
                <a:cubicBezTo>
                  <a:pt x="3420" y="7034"/>
                  <a:pt x="2850" y="8068"/>
                  <a:pt x="2562" y="9157"/>
                </a:cubicBezTo>
                <a:cubicBezTo>
                  <a:pt x="2562" y="9157"/>
                  <a:pt x="0" y="8823"/>
                  <a:pt x="0" y="8823"/>
                </a:cubicBezTo>
                <a:close/>
                <a:moveTo>
                  <a:pt x="4" y="12788"/>
                </a:moveTo>
                <a:lnTo>
                  <a:pt x="2563" y="12451"/>
                </a:lnTo>
                <a:cubicBezTo>
                  <a:pt x="2854" y="13542"/>
                  <a:pt x="3425" y="14573"/>
                  <a:pt x="4262" y="15519"/>
                </a:cubicBezTo>
                <a:lnTo>
                  <a:pt x="2050" y="16486"/>
                </a:lnTo>
                <a:cubicBezTo>
                  <a:pt x="1041" y="15346"/>
                  <a:pt x="352" y="14102"/>
                  <a:pt x="4" y="12788"/>
                </a:cubicBezTo>
                <a:close/>
                <a:moveTo>
                  <a:pt x="5851" y="19414"/>
                </a:moveTo>
                <a:lnTo>
                  <a:pt x="7423" y="17955"/>
                </a:lnTo>
                <a:cubicBezTo>
                  <a:pt x="8689" y="18627"/>
                  <a:pt x="10099" y="19123"/>
                  <a:pt x="11615" y="19427"/>
                </a:cubicBezTo>
                <a:lnTo>
                  <a:pt x="10900" y="21187"/>
                </a:lnTo>
                <a:cubicBezTo>
                  <a:pt x="9073" y="20821"/>
                  <a:pt x="7374" y="20225"/>
                  <a:pt x="5851" y="19414"/>
                </a:cubicBezTo>
                <a:close/>
                <a:moveTo>
                  <a:pt x="16404" y="21600"/>
                </a:moveTo>
                <a:lnTo>
                  <a:pt x="16404" y="19769"/>
                </a:lnTo>
                <a:lnTo>
                  <a:pt x="21600" y="19769"/>
                </a:lnTo>
                <a:lnTo>
                  <a:pt x="21600" y="21600"/>
                </a:lnTo>
                <a:cubicBezTo>
                  <a:pt x="21600" y="21600"/>
                  <a:pt x="16404" y="21600"/>
                  <a:pt x="16404"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44" name="Shape 10581">
            <a:extLst>
              <a:ext uri="{FF2B5EF4-FFF2-40B4-BE49-F238E27FC236}">
                <a16:creationId xmlns:a16="http://schemas.microsoft.com/office/drawing/2014/main" xmlns="" id="{6C262F94-6963-EA43-8677-402F7D56DC62}"/>
              </a:ext>
            </a:extLst>
          </p:cNvPr>
          <p:cNvSpPr/>
          <p:nvPr/>
        </p:nvSpPr>
        <p:spPr>
          <a:xfrm>
            <a:off x="1588" y="5658472"/>
            <a:ext cx="7012380" cy="4986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8"/>
                </a:lnTo>
                <a:lnTo>
                  <a:pt x="0" y="21600"/>
                </a:lnTo>
                <a:lnTo>
                  <a:pt x="21600" y="21540"/>
                </a:lnTo>
                <a:lnTo>
                  <a:pt x="21600" y="0"/>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46" name="Shape 10582">
            <a:extLst>
              <a:ext uri="{FF2B5EF4-FFF2-40B4-BE49-F238E27FC236}">
                <a16:creationId xmlns:a16="http://schemas.microsoft.com/office/drawing/2014/main" xmlns="" id="{CAF0203A-861E-0E4F-A62B-B710F92FC022}"/>
              </a:ext>
            </a:extLst>
          </p:cNvPr>
          <p:cNvSpPr/>
          <p:nvPr/>
        </p:nvSpPr>
        <p:spPr>
          <a:xfrm flipH="1">
            <a:off x="4132638" y="5861099"/>
            <a:ext cx="2797843" cy="93276"/>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47" name="Shape 10583">
            <a:extLst>
              <a:ext uri="{FF2B5EF4-FFF2-40B4-BE49-F238E27FC236}">
                <a16:creationId xmlns:a16="http://schemas.microsoft.com/office/drawing/2014/main" xmlns="" id="{E0FBE97E-9BCA-E440-99DC-1826689D8AEF}"/>
              </a:ext>
            </a:extLst>
          </p:cNvPr>
          <p:cNvSpPr/>
          <p:nvPr/>
        </p:nvSpPr>
        <p:spPr>
          <a:xfrm flipH="1">
            <a:off x="1188398" y="5861099"/>
            <a:ext cx="2797842" cy="93276"/>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33" name="Shape 10587">
            <a:extLst>
              <a:ext uri="{FF2B5EF4-FFF2-40B4-BE49-F238E27FC236}">
                <a16:creationId xmlns:a16="http://schemas.microsoft.com/office/drawing/2014/main" xmlns="" id="{2436F36A-7C55-9942-AD5A-A503C64C36EC}"/>
              </a:ext>
            </a:extLst>
          </p:cNvPr>
          <p:cNvSpPr/>
          <p:nvPr/>
        </p:nvSpPr>
        <p:spPr>
          <a:xfrm>
            <a:off x="7663665" y="4965653"/>
            <a:ext cx="892971" cy="892971"/>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chemeClr val="accent4"/>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31" name="Shape 10590">
            <a:extLst>
              <a:ext uri="{FF2B5EF4-FFF2-40B4-BE49-F238E27FC236}">
                <a16:creationId xmlns:a16="http://schemas.microsoft.com/office/drawing/2014/main" xmlns="" id="{1927189B-EACB-FA41-BFA4-4C3FA7415407}"/>
              </a:ext>
            </a:extLst>
          </p:cNvPr>
          <p:cNvSpPr/>
          <p:nvPr/>
        </p:nvSpPr>
        <p:spPr>
          <a:xfrm>
            <a:off x="3596191" y="3970048"/>
            <a:ext cx="892971" cy="892971"/>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chemeClr val="accent3"/>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29" name="Shape 10593">
            <a:extLst>
              <a:ext uri="{FF2B5EF4-FFF2-40B4-BE49-F238E27FC236}">
                <a16:creationId xmlns:a16="http://schemas.microsoft.com/office/drawing/2014/main" xmlns="" id="{DDD095F7-66F5-E249-9198-69BCB03A46F7}"/>
              </a:ext>
            </a:extLst>
          </p:cNvPr>
          <p:cNvSpPr/>
          <p:nvPr/>
        </p:nvSpPr>
        <p:spPr>
          <a:xfrm>
            <a:off x="7663665" y="2974331"/>
            <a:ext cx="892971" cy="892971"/>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chemeClr val="accent2"/>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24" name="Shape 10596">
            <a:extLst>
              <a:ext uri="{FF2B5EF4-FFF2-40B4-BE49-F238E27FC236}">
                <a16:creationId xmlns:a16="http://schemas.microsoft.com/office/drawing/2014/main" xmlns="" id="{CDC282F1-8E91-4248-AACD-5FF360F8E9CF}"/>
              </a:ext>
            </a:extLst>
          </p:cNvPr>
          <p:cNvSpPr/>
          <p:nvPr/>
        </p:nvSpPr>
        <p:spPr>
          <a:xfrm>
            <a:off x="3596191" y="1978726"/>
            <a:ext cx="892971" cy="892971"/>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chemeClr val="accent1"/>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64" name="Shape 10575">
            <a:extLst>
              <a:ext uri="{FF2B5EF4-FFF2-40B4-BE49-F238E27FC236}">
                <a16:creationId xmlns:a16="http://schemas.microsoft.com/office/drawing/2014/main" xmlns="" id="{78DEFDEB-AE4B-0F48-9061-03DF2BBEBEBE}"/>
              </a:ext>
            </a:extLst>
          </p:cNvPr>
          <p:cNvSpPr/>
          <p:nvPr/>
        </p:nvSpPr>
        <p:spPr>
          <a:xfrm flipH="1">
            <a:off x="8118505" y="1675703"/>
            <a:ext cx="2925647" cy="498781"/>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65" name="Shape 10576">
            <a:extLst>
              <a:ext uri="{FF2B5EF4-FFF2-40B4-BE49-F238E27FC236}">
                <a16:creationId xmlns:a16="http://schemas.microsoft.com/office/drawing/2014/main" xmlns="" id="{057A41F6-DF9B-AD48-8A6B-6D0B982B2876}"/>
              </a:ext>
            </a:extLst>
          </p:cNvPr>
          <p:cNvSpPr/>
          <p:nvPr/>
        </p:nvSpPr>
        <p:spPr>
          <a:xfrm flipH="1">
            <a:off x="8120245" y="1892553"/>
            <a:ext cx="2797843" cy="93276"/>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66" name="Freeform 730">
            <a:extLst>
              <a:ext uri="{FF2B5EF4-FFF2-40B4-BE49-F238E27FC236}">
                <a16:creationId xmlns:a16="http://schemas.microsoft.com/office/drawing/2014/main" xmlns="" id="{92F5330D-F6EA-5443-891A-BA2D5070E6EA}"/>
              </a:ext>
            </a:extLst>
          </p:cNvPr>
          <p:cNvSpPr>
            <a:spLocks noChangeArrowheads="1"/>
          </p:cNvSpPr>
          <p:nvPr/>
        </p:nvSpPr>
        <p:spPr bwMode="auto">
          <a:xfrm>
            <a:off x="3830790" y="4204647"/>
            <a:ext cx="423771" cy="423771"/>
          </a:xfrm>
          <a:custGeom>
            <a:avLst/>
            <a:gdLst>
              <a:gd name="T0" fmla="*/ 287569 w 297289"/>
              <a:gd name="T1" fmla="*/ 197405 h 295930"/>
              <a:gd name="T2" fmla="*/ 67601 w 297289"/>
              <a:gd name="T3" fmla="*/ 175111 h 295930"/>
              <a:gd name="T4" fmla="*/ 89922 w 297289"/>
              <a:gd name="T5" fmla="*/ 197405 h 295930"/>
              <a:gd name="T6" fmla="*/ 67601 w 297289"/>
              <a:gd name="T7" fmla="*/ 165762 h 295930"/>
              <a:gd name="T8" fmla="*/ 118723 w 297289"/>
              <a:gd name="T9" fmla="*/ 165043 h 295930"/>
              <a:gd name="T10" fmla="*/ 233662 w 297289"/>
              <a:gd name="T11" fmla="*/ 139739 h 295930"/>
              <a:gd name="T12" fmla="*/ 242699 w 297289"/>
              <a:gd name="T13" fmla="*/ 130702 h 295930"/>
              <a:gd name="T14" fmla="*/ 242699 w 297289"/>
              <a:gd name="T15" fmla="*/ 157815 h 295930"/>
              <a:gd name="T16" fmla="*/ 34192 w 297289"/>
              <a:gd name="T17" fmla="*/ 97003 h 295930"/>
              <a:gd name="T18" fmla="*/ 89100 w 297289"/>
              <a:gd name="T19" fmla="*/ 122882 h 295930"/>
              <a:gd name="T20" fmla="*/ 28843 w 297289"/>
              <a:gd name="T21" fmla="*/ 100330 h 295930"/>
              <a:gd name="T22" fmla="*/ 288289 w 297289"/>
              <a:gd name="T23" fmla="*/ 106791 h 295930"/>
              <a:gd name="T24" fmla="*/ 266328 w 297289"/>
              <a:gd name="T25" fmla="*/ 84497 h 295930"/>
              <a:gd name="T26" fmla="*/ 210886 w 297289"/>
              <a:gd name="T27" fmla="*/ 116859 h 295930"/>
              <a:gd name="T28" fmla="*/ 173805 w 297289"/>
              <a:gd name="T29" fmla="*/ 180865 h 295930"/>
              <a:gd name="T30" fmla="*/ 257328 w 297289"/>
              <a:gd name="T31" fmla="*/ 197405 h 295930"/>
              <a:gd name="T32" fmla="*/ 257328 w 297289"/>
              <a:gd name="T33" fmla="*/ 84497 h 295930"/>
              <a:gd name="T34" fmla="*/ 9279 w 297289"/>
              <a:gd name="T35" fmla="*/ 115061 h 295930"/>
              <a:gd name="T36" fmla="*/ 117643 w 297289"/>
              <a:gd name="T37" fmla="*/ 155335 h 295930"/>
              <a:gd name="T38" fmla="*/ 142484 w 297289"/>
              <a:gd name="T39" fmla="*/ 126928 h 295930"/>
              <a:gd name="T40" fmla="*/ 166964 w 297289"/>
              <a:gd name="T41" fmla="*/ 169358 h 295930"/>
              <a:gd name="T42" fmla="*/ 200806 w 297289"/>
              <a:gd name="T43" fmla="*/ 118657 h 295930"/>
              <a:gd name="T44" fmla="*/ 28360 w 297289"/>
              <a:gd name="T45" fmla="*/ 49258 h 295930"/>
              <a:gd name="T46" fmla="*/ 210526 w 297289"/>
              <a:gd name="T47" fmla="*/ 85576 h 295930"/>
              <a:gd name="T48" fmla="*/ 38080 w 297289"/>
              <a:gd name="T49" fmla="*/ 15458 h 295930"/>
              <a:gd name="T50" fmla="*/ 215926 w 297289"/>
              <a:gd name="T51" fmla="*/ 66518 h 295930"/>
              <a:gd name="T52" fmla="*/ 49240 w 297289"/>
              <a:gd name="T53" fmla="*/ 9345 h 295930"/>
              <a:gd name="T54" fmla="*/ 211966 w 297289"/>
              <a:gd name="T55" fmla="*/ 46741 h 295930"/>
              <a:gd name="T56" fmla="*/ 222766 w 297289"/>
              <a:gd name="T57" fmla="*/ 75508 h 295930"/>
              <a:gd name="T58" fmla="*/ 297289 w 297289"/>
              <a:gd name="T59" fmla="*/ 85216 h 295930"/>
              <a:gd name="T60" fmla="*/ 297289 w 297289"/>
              <a:gd name="T61" fmla="*/ 196686 h 295930"/>
              <a:gd name="T62" fmla="*/ 235007 w 297289"/>
              <a:gd name="T63" fmla="*/ 206395 h 295930"/>
              <a:gd name="T64" fmla="*/ 201526 w 297289"/>
              <a:gd name="T65" fmla="*/ 295210 h 295930"/>
              <a:gd name="T66" fmla="*/ 168764 w 297289"/>
              <a:gd name="T67" fmla="*/ 206395 h 295930"/>
              <a:gd name="T68" fmla="*/ 177405 w 297289"/>
              <a:gd name="T69" fmla="*/ 244870 h 295930"/>
              <a:gd name="T70" fmla="*/ 142484 w 297289"/>
              <a:gd name="T71" fmla="*/ 135917 h 295930"/>
              <a:gd name="T72" fmla="*/ 127363 w 297289"/>
              <a:gd name="T73" fmla="*/ 161807 h 295930"/>
              <a:gd name="T74" fmla="*/ 103602 w 297289"/>
              <a:gd name="T75" fmla="*/ 295570 h 295930"/>
              <a:gd name="T76" fmla="*/ 109002 w 297289"/>
              <a:gd name="T77" fmla="*/ 231565 h 295930"/>
              <a:gd name="T78" fmla="*/ 58601 w 297289"/>
              <a:gd name="T79" fmla="*/ 196686 h 295930"/>
              <a:gd name="T80" fmla="*/ 13239 w 297289"/>
              <a:gd name="T81" fmla="*/ 134839 h 295930"/>
              <a:gd name="T82" fmla="*/ 15399 w 297289"/>
              <a:gd name="T83" fmla="*/ 61125 h 295930"/>
              <a:gd name="T84" fmla="*/ 51761 w 297289"/>
              <a:gd name="T85" fmla="*/ 715 h 295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7289" h="295930">
                <a:moveTo>
                  <a:pt x="288289" y="175111"/>
                </a:moveTo>
                <a:cubicBezTo>
                  <a:pt x="277129" y="177269"/>
                  <a:pt x="268488" y="186258"/>
                  <a:pt x="266328" y="197405"/>
                </a:cubicBezTo>
                <a:lnTo>
                  <a:pt x="287569" y="197405"/>
                </a:lnTo>
                <a:cubicBezTo>
                  <a:pt x="287929" y="197405"/>
                  <a:pt x="288289" y="197046"/>
                  <a:pt x="288289" y="196686"/>
                </a:cubicBezTo>
                <a:lnTo>
                  <a:pt x="288289" y="175111"/>
                </a:lnTo>
                <a:close/>
                <a:moveTo>
                  <a:pt x="67601" y="175111"/>
                </a:moveTo>
                <a:lnTo>
                  <a:pt x="67601" y="196686"/>
                </a:lnTo>
                <a:cubicBezTo>
                  <a:pt x="67601" y="197046"/>
                  <a:pt x="67961" y="197405"/>
                  <a:pt x="68681" y="197405"/>
                </a:cubicBezTo>
                <a:lnTo>
                  <a:pt x="89922" y="197405"/>
                </a:lnTo>
                <a:cubicBezTo>
                  <a:pt x="88122" y="185899"/>
                  <a:pt x="79121" y="177269"/>
                  <a:pt x="67601" y="175111"/>
                </a:cubicBezTo>
                <a:close/>
                <a:moveTo>
                  <a:pt x="67601" y="150660"/>
                </a:moveTo>
                <a:lnTo>
                  <a:pt x="67601" y="165762"/>
                </a:lnTo>
                <a:cubicBezTo>
                  <a:pt x="84162" y="167920"/>
                  <a:pt x="97122" y="181224"/>
                  <a:pt x="99282" y="197405"/>
                </a:cubicBezTo>
                <a:lnTo>
                  <a:pt x="119803" y="197405"/>
                </a:lnTo>
                <a:cubicBezTo>
                  <a:pt x="120523" y="186258"/>
                  <a:pt x="119443" y="174752"/>
                  <a:pt x="118723" y="165043"/>
                </a:cubicBezTo>
                <a:lnTo>
                  <a:pt x="67601" y="150660"/>
                </a:lnTo>
                <a:close/>
                <a:moveTo>
                  <a:pt x="242699" y="130702"/>
                </a:moveTo>
                <a:cubicBezTo>
                  <a:pt x="237638" y="130702"/>
                  <a:pt x="233662" y="134678"/>
                  <a:pt x="233662" y="139739"/>
                </a:cubicBezTo>
                <a:cubicBezTo>
                  <a:pt x="233662" y="144801"/>
                  <a:pt x="237638" y="148777"/>
                  <a:pt x="242699" y="148777"/>
                </a:cubicBezTo>
                <a:cubicBezTo>
                  <a:pt x="247761" y="148777"/>
                  <a:pt x="251737" y="144801"/>
                  <a:pt x="251737" y="139739"/>
                </a:cubicBezTo>
                <a:cubicBezTo>
                  <a:pt x="251737" y="134678"/>
                  <a:pt x="247761" y="130702"/>
                  <a:pt x="242699" y="130702"/>
                </a:cubicBezTo>
                <a:close/>
                <a:moveTo>
                  <a:pt x="242699" y="121664"/>
                </a:moveTo>
                <a:cubicBezTo>
                  <a:pt x="252822" y="121664"/>
                  <a:pt x="260775" y="129979"/>
                  <a:pt x="260775" y="139739"/>
                </a:cubicBezTo>
                <a:cubicBezTo>
                  <a:pt x="260775" y="149862"/>
                  <a:pt x="252822" y="157815"/>
                  <a:pt x="242699" y="157815"/>
                </a:cubicBezTo>
                <a:cubicBezTo>
                  <a:pt x="232939" y="157815"/>
                  <a:pt x="224624" y="149862"/>
                  <a:pt x="224624" y="139739"/>
                </a:cubicBezTo>
                <a:cubicBezTo>
                  <a:pt x="224624" y="129979"/>
                  <a:pt x="232939" y="121664"/>
                  <a:pt x="242699" y="121664"/>
                </a:cubicBezTo>
                <a:close/>
                <a:moveTo>
                  <a:pt x="34192" y="97003"/>
                </a:moveTo>
                <a:lnTo>
                  <a:pt x="90170" y="113639"/>
                </a:lnTo>
                <a:cubicBezTo>
                  <a:pt x="92666" y="114378"/>
                  <a:pt x="94092" y="116966"/>
                  <a:pt x="93023" y="119554"/>
                </a:cubicBezTo>
                <a:cubicBezTo>
                  <a:pt x="92666" y="121402"/>
                  <a:pt x="90883" y="122882"/>
                  <a:pt x="89100" y="122882"/>
                </a:cubicBezTo>
                <a:cubicBezTo>
                  <a:pt x="88387" y="122882"/>
                  <a:pt x="88031" y="122512"/>
                  <a:pt x="87674" y="122512"/>
                </a:cubicBezTo>
                <a:lnTo>
                  <a:pt x="31696" y="105876"/>
                </a:lnTo>
                <a:cubicBezTo>
                  <a:pt x="29200" y="105136"/>
                  <a:pt x="27774" y="102548"/>
                  <a:pt x="28843" y="100330"/>
                </a:cubicBezTo>
                <a:cubicBezTo>
                  <a:pt x="29200" y="97742"/>
                  <a:pt x="31696" y="96264"/>
                  <a:pt x="34192" y="97003"/>
                </a:cubicBezTo>
                <a:close/>
                <a:moveTo>
                  <a:pt x="266328" y="84497"/>
                </a:moveTo>
                <a:cubicBezTo>
                  <a:pt x="268488" y="96004"/>
                  <a:pt x="277129" y="104634"/>
                  <a:pt x="288289" y="106791"/>
                </a:cubicBezTo>
                <a:lnTo>
                  <a:pt x="288289" y="85216"/>
                </a:lnTo>
                <a:cubicBezTo>
                  <a:pt x="288289" y="84857"/>
                  <a:pt x="287929" y="84497"/>
                  <a:pt x="287569" y="84497"/>
                </a:cubicBezTo>
                <a:lnTo>
                  <a:pt x="266328" y="84497"/>
                </a:lnTo>
                <a:close/>
                <a:moveTo>
                  <a:pt x="220246" y="84497"/>
                </a:moveTo>
                <a:lnTo>
                  <a:pt x="213046" y="109308"/>
                </a:lnTo>
                <a:lnTo>
                  <a:pt x="210886" y="116859"/>
                </a:lnTo>
                <a:lnTo>
                  <a:pt x="196125" y="168639"/>
                </a:lnTo>
                <a:cubicBezTo>
                  <a:pt x="193605" y="176550"/>
                  <a:pt x="186405" y="181584"/>
                  <a:pt x="178845" y="181584"/>
                </a:cubicBezTo>
                <a:cubicBezTo>
                  <a:pt x="177045" y="181584"/>
                  <a:pt x="175605" y="181224"/>
                  <a:pt x="173805" y="180865"/>
                </a:cubicBezTo>
                <a:lnTo>
                  <a:pt x="166604" y="178707"/>
                </a:lnTo>
                <a:cubicBezTo>
                  <a:pt x="166604" y="185899"/>
                  <a:pt x="166964" y="192012"/>
                  <a:pt x="167324" y="197405"/>
                </a:cubicBezTo>
                <a:lnTo>
                  <a:pt x="257328" y="197405"/>
                </a:lnTo>
                <a:cubicBezTo>
                  <a:pt x="259488" y="181224"/>
                  <a:pt x="272448" y="168279"/>
                  <a:pt x="288289" y="166122"/>
                </a:cubicBezTo>
                <a:lnTo>
                  <a:pt x="288289" y="115780"/>
                </a:lnTo>
                <a:cubicBezTo>
                  <a:pt x="272448" y="113623"/>
                  <a:pt x="259488" y="100678"/>
                  <a:pt x="257328" y="84497"/>
                </a:cubicBezTo>
                <a:lnTo>
                  <a:pt x="220246" y="84497"/>
                </a:lnTo>
                <a:close/>
                <a:moveTo>
                  <a:pt x="22960" y="67957"/>
                </a:moveTo>
                <a:lnTo>
                  <a:pt x="9279" y="115061"/>
                </a:lnTo>
                <a:cubicBezTo>
                  <a:pt x="8919" y="117219"/>
                  <a:pt x="9279" y="120095"/>
                  <a:pt x="9999" y="121894"/>
                </a:cubicBezTo>
                <a:cubicBezTo>
                  <a:pt x="11439" y="124051"/>
                  <a:pt x="13239" y="125490"/>
                  <a:pt x="15759" y="126209"/>
                </a:cubicBezTo>
                <a:lnTo>
                  <a:pt x="117643" y="155335"/>
                </a:lnTo>
                <a:cubicBezTo>
                  <a:pt x="117643" y="154615"/>
                  <a:pt x="117283" y="153537"/>
                  <a:pt x="117283" y="152458"/>
                </a:cubicBezTo>
                <a:cubicBezTo>
                  <a:pt x="116923" y="145986"/>
                  <a:pt x="119083" y="139873"/>
                  <a:pt x="123763" y="135198"/>
                </a:cubicBezTo>
                <a:cubicBezTo>
                  <a:pt x="128443" y="130164"/>
                  <a:pt x="135283" y="126928"/>
                  <a:pt x="142484" y="126928"/>
                </a:cubicBezTo>
                <a:cubicBezTo>
                  <a:pt x="150044" y="126928"/>
                  <a:pt x="156524" y="130164"/>
                  <a:pt x="161924" y="135198"/>
                </a:cubicBezTo>
                <a:cubicBezTo>
                  <a:pt x="166244" y="140232"/>
                  <a:pt x="168404" y="146345"/>
                  <a:pt x="167684" y="152458"/>
                </a:cubicBezTo>
                <a:cubicBezTo>
                  <a:pt x="167324" y="158571"/>
                  <a:pt x="166964" y="164324"/>
                  <a:pt x="166964" y="169358"/>
                </a:cubicBezTo>
                <a:lnTo>
                  <a:pt x="176325" y="172235"/>
                </a:lnTo>
                <a:cubicBezTo>
                  <a:pt x="181005" y="173673"/>
                  <a:pt x="186045" y="170796"/>
                  <a:pt x="187485" y="166122"/>
                </a:cubicBezTo>
                <a:lnTo>
                  <a:pt x="200806" y="118657"/>
                </a:lnTo>
                <a:lnTo>
                  <a:pt x="22960" y="67957"/>
                </a:lnTo>
                <a:close/>
                <a:moveTo>
                  <a:pt x="32680" y="34875"/>
                </a:moveTo>
                <a:lnTo>
                  <a:pt x="28360" y="49258"/>
                </a:lnTo>
                <a:lnTo>
                  <a:pt x="25480" y="59327"/>
                </a:lnTo>
                <a:lnTo>
                  <a:pt x="203326" y="110027"/>
                </a:lnTo>
                <a:lnTo>
                  <a:pt x="210526" y="85576"/>
                </a:lnTo>
                <a:lnTo>
                  <a:pt x="32680" y="34875"/>
                </a:lnTo>
                <a:close/>
                <a:moveTo>
                  <a:pt x="46360" y="9345"/>
                </a:moveTo>
                <a:cubicBezTo>
                  <a:pt x="42760" y="9345"/>
                  <a:pt x="39160" y="11862"/>
                  <a:pt x="38080" y="15458"/>
                </a:cubicBezTo>
                <a:lnTo>
                  <a:pt x="34840" y="26245"/>
                </a:lnTo>
                <a:lnTo>
                  <a:pt x="213046" y="76946"/>
                </a:lnTo>
                <a:lnTo>
                  <a:pt x="215926" y="66518"/>
                </a:lnTo>
                <a:cubicBezTo>
                  <a:pt x="216646" y="64001"/>
                  <a:pt x="216286" y="61844"/>
                  <a:pt x="215206" y="59686"/>
                </a:cubicBezTo>
                <a:cubicBezTo>
                  <a:pt x="214126" y="57529"/>
                  <a:pt x="211966" y="56090"/>
                  <a:pt x="209806" y="55371"/>
                </a:cubicBezTo>
                <a:lnTo>
                  <a:pt x="49240" y="9345"/>
                </a:lnTo>
                <a:cubicBezTo>
                  <a:pt x="48160" y="9345"/>
                  <a:pt x="47440" y="9345"/>
                  <a:pt x="46360" y="9345"/>
                </a:cubicBezTo>
                <a:close/>
                <a:moveTo>
                  <a:pt x="51761" y="715"/>
                </a:moveTo>
                <a:lnTo>
                  <a:pt x="211966" y="46741"/>
                </a:lnTo>
                <a:cubicBezTo>
                  <a:pt x="216646" y="48180"/>
                  <a:pt x="220606" y="51056"/>
                  <a:pt x="222766" y="55371"/>
                </a:cubicBezTo>
                <a:cubicBezTo>
                  <a:pt x="225287" y="59327"/>
                  <a:pt x="225647" y="64361"/>
                  <a:pt x="224566" y="69035"/>
                </a:cubicBezTo>
                <a:lnTo>
                  <a:pt x="222766" y="75508"/>
                </a:lnTo>
                <a:lnTo>
                  <a:pt x="261648" y="75508"/>
                </a:lnTo>
                <a:lnTo>
                  <a:pt x="287569" y="75508"/>
                </a:lnTo>
                <a:cubicBezTo>
                  <a:pt x="292969" y="75508"/>
                  <a:pt x="297289" y="80182"/>
                  <a:pt x="297289" y="85216"/>
                </a:cubicBezTo>
                <a:lnTo>
                  <a:pt x="297289" y="111825"/>
                </a:lnTo>
                <a:lnTo>
                  <a:pt x="297289" y="170077"/>
                </a:lnTo>
                <a:lnTo>
                  <a:pt x="297289" y="196686"/>
                </a:lnTo>
                <a:cubicBezTo>
                  <a:pt x="297289" y="202080"/>
                  <a:pt x="292969" y="206395"/>
                  <a:pt x="287569" y="206395"/>
                </a:cubicBezTo>
                <a:lnTo>
                  <a:pt x="261648" y="206395"/>
                </a:lnTo>
                <a:lnTo>
                  <a:pt x="235007" y="206395"/>
                </a:lnTo>
                <a:cubicBezTo>
                  <a:pt x="237527" y="230846"/>
                  <a:pt x="228527" y="259972"/>
                  <a:pt x="207646" y="293413"/>
                </a:cubicBezTo>
                <a:cubicBezTo>
                  <a:pt x="206926" y="294851"/>
                  <a:pt x="205486" y="295570"/>
                  <a:pt x="203686" y="295570"/>
                </a:cubicBezTo>
                <a:cubicBezTo>
                  <a:pt x="202966" y="295570"/>
                  <a:pt x="202246" y="295570"/>
                  <a:pt x="201526" y="295210"/>
                </a:cubicBezTo>
                <a:cubicBezTo>
                  <a:pt x="199365" y="293772"/>
                  <a:pt x="198645" y="290896"/>
                  <a:pt x="200085" y="288738"/>
                </a:cubicBezTo>
                <a:cubicBezTo>
                  <a:pt x="215566" y="263568"/>
                  <a:pt x="228887" y="233003"/>
                  <a:pt x="226367" y="206395"/>
                </a:cubicBezTo>
                <a:lnTo>
                  <a:pt x="168764" y="206395"/>
                </a:lnTo>
                <a:cubicBezTo>
                  <a:pt x="172725" y="231206"/>
                  <a:pt x="181365" y="236959"/>
                  <a:pt x="181365" y="236959"/>
                </a:cubicBezTo>
                <a:cubicBezTo>
                  <a:pt x="183525" y="238038"/>
                  <a:pt x="184245" y="240914"/>
                  <a:pt x="183525" y="242712"/>
                </a:cubicBezTo>
                <a:cubicBezTo>
                  <a:pt x="182085" y="245229"/>
                  <a:pt x="179565" y="245948"/>
                  <a:pt x="177405" y="244870"/>
                </a:cubicBezTo>
                <a:cubicBezTo>
                  <a:pt x="174885" y="243791"/>
                  <a:pt x="152204" y="230486"/>
                  <a:pt x="158684" y="151739"/>
                </a:cubicBezTo>
                <a:cubicBezTo>
                  <a:pt x="159044" y="148143"/>
                  <a:pt x="157964" y="144547"/>
                  <a:pt x="155084" y="141311"/>
                </a:cubicBezTo>
                <a:cubicBezTo>
                  <a:pt x="151844" y="138075"/>
                  <a:pt x="147164" y="135917"/>
                  <a:pt x="142484" y="135917"/>
                </a:cubicBezTo>
                <a:cubicBezTo>
                  <a:pt x="137803" y="135917"/>
                  <a:pt x="133483" y="137715"/>
                  <a:pt x="130243" y="141311"/>
                </a:cubicBezTo>
                <a:cubicBezTo>
                  <a:pt x="127363" y="144188"/>
                  <a:pt x="125923" y="148143"/>
                  <a:pt x="126283" y="151739"/>
                </a:cubicBezTo>
                <a:cubicBezTo>
                  <a:pt x="126643" y="154615"/>
                  <a:pt x="127003" y="158211"/>
                  <a:pt x="127363" y="161807"/>
                </a:cubicBezTo>
                <a:cubicBezTo>
                  <a:pt x="129523" y="183741"/>
                  <a:pt x="132763" y="217542"/>
                  <a:pt x="116203" y="237318"/>
                </a:cubicBezTo>
                <a:cubicBezTo>
                  <a:pt x="97842" y="258534"/>
                  <a:pt x="106482" y="289817"/>
                  <a:pt x="106482" y="290176"/>
                </a:cubicBezTo>
                <a:cubicBezTo>
                  <a:pt x="107202" y="292334"/>
                  <a:pt x="105762" y="295210"/>
                  <a:pt x="103602" y="295570"/>
                </a:cubicBezTo>
                <a:cubicBezTo>
                  <a:pt x="102882" y="295930"/>
                  <a:pt x="102522" y="295930"/>
                  <a:pt x="102162" y="295930"/>
                </a:cubicBezTo>
                <a:cubicBezTo>
                  <a:pt x="100362" y="295930"/>
                  <a:pt x="98202" y="294491"/>
                  <a:pt x="97842" y="292693"/>
                </a:cubicBezTo>
                <a:cubicBezTo>
                  <a:pt x="97482" y="291255"/>
                  <a:pt x="88122" y="256376"/>
                  <a:pt x="109002" y="231565"/>
                </a:cubicBezTo>
                <a:cubicBezTo>
                  <a:pt x="114763" y="224733"/>
                  <a:pt x="118003" y="216103"/>
                  <a:pt x="119083" y="206395"/>
                </a:cubicBezTo>
                <a:lnTo>
                  <a:pt x="68681" y="206395"/>
                </a:lnTo>
                <a:cubicBezTo>
                  <a:pt x="62921" y="206395"/>
                  <a:pt x="58601" y="202080"/>
                  <a:pt x="58601" y="196686"/>
                </a:cubicBezTo>
                <a:lnTo>
                  <a:pt x="58601" y="170077"/>
                </a:lnTo>
                <a:lnTo>
                  <a:pt x="58601" y="148143"/>
                </a:lnTo>
                <a:lnTo>
                  <a:pt x="13239" y="134839"/>
                </a:lnTo>
                <a:cubicBezTo>
                  <a:pt x="8559" y="133760"/>
                  <a:pt x="4599" y="130524"/>
                  <a:pt x="2439" y="126568"/>
                </a:cubicBezTo>
                <a:cubicBezTo>
                  <a:pt x="-81" y="122253"/>
                  <a:pt x="-801" y="117219"/>
                  <a:pt x="999" y="112904"/>
                </a:cubicBezTo>
                <a:lnTo>
                  <a:pt x="15399" y="61125"/>
                </a:lnTo>
                <a:lnTo>
                  <a:pt x="18279" y="51056"/>
                </a:lnTo>
                <a:lnTo>
                  <a:pt x="29080" y="13301"/>
                </a:lnTo>
                <a:cubicBezTo>
                  <a:pt x="31960" y="3952"/>
                  <a:pt x="42040" y="-2161"/>
                  <a:pt x="51761" y="715"/>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67" name="Freeform 729">
            <a:extLst>
              <a:ext uri="{FF2B5EF4-FFF2-40B4-BE49-F238E27FC236}">
                <a16:creationId xmlns:a16="http://schemas.microsoft.com/office/drawing/2014/main" xmlns="" id="{5E8C19B7-021A-4A45-817D-121A110AAE1C}"/>
              </a:ext>
            </a:extLst>
          </p:cNvPr>
          <p:cNvSpPr>
            <a:spLocks noChangeArrowheads="1"/>
          </p:cNvSpPr>
          <p:nvPr/>
        </p:nvSpPr>
        <p:spPr bwMode="auto">
          <a:xfrm>
            <a:off x="3830790" y="2213325"/>
            <a:ext cx="426036" cy="423772"/>
          </a:xfrm>
          <a:custGeom>
            <a:avLst/>
            <a:gdLst>
              <a:gd name="T0" fmla="*/ 264750 w 298089"/>
              <a:gd name="T1" fmla="*/ 207963 h 296504"/>
              <a:gd name="T2" fmla="*/ 239713 w 298089"/>
              <a:gd name="T3" fmla="*/ 207963 h 296504"/>
              <a:gd name="T4" fmla="*/ 163606 w 298089"/>
              <a:gd name="T5" fmla="*/ 254139 h 296504"/>
              <a:gd name="T6" fmla="*/ 209720 w 298089"/>
              <a:gd name="T7" fmla="*/ 207579 h 296504"/>
              <a:gd name="T8" fmla="*/ 260015 w 298089"/>
              <a:gd name="T9" fmla="*/ 171450 h 296504"/>
              <a:gd name="T10" fmla="*/ 207934 w 298089"/>
              <a:gd name="T11" fmla="*/ 180608 h 296504"/>
              <a:gd name="T12" fmla="*/ 207934 w 298089"/>
              <a:gd name="T13" fmla="*/ 139700 h 296504"/>
              <a:gd name="T14" fmla="*/ 260015 w 298089"/>
              <a:gd name="T15" fmla="*/ 148858 h 296504"/>
              <a:gd name="T16" fmla="*/ 207934 w 298089"/>
              <a:gd name="T17" fmla="*/ 139700 h 296504"/>
              <a:gd name="T18" fmla="*/ 104412 w 298089"/>
              <a:gd name="T19" fmla="*/ 155213 h 296504"/>
              <a:gd name="T20" fmla="*/ 110943 w 298089"/>
              <a:gd name="T21" fmla="*/ 149070 h 296504"/>
              <a:gd name="T22" fmla="*/ 80100 w 298089"/>
              <a:gd name="T23" fmla="*/ 111125 h 296504"/>
              <a:gd name="T24" fmla="*/ 155212 w 298089"/>
              <a:gd name="T25" fmla="*/ 163164 h 296504"/>
              <a:gd name="T26" fmla="*/ 146140 w 298089"/>
              <a:gd name="T27" fmla="*/ 126664 h 296504"/>
              <a:gd name="T28" fmla="*/ 122192 w 298089"/>
              <a:gd name="T29" fmla="*/ 166778 h 296504"/>
              <a:gd name="T30" fmla="*/ 110943 w 298089"/>
              <a:gd name="T31" fmla="*/ 161718 h 296504"/>
              <a:gd name="T32" fmla="*/ 123280 w 298089"/>
              <a:gd name="T33" fmla="*/ 194965 h 296504"/>
              <a:gd name="T34" fmla="*/ 66675 w 298089"/>
              <a:gd name="T35" fmla="*/ 185931 h 296504"/>
              <a:gd name="T36" fmla="*/ 244068 w 298089"/>
              <a:gd name="T37" fmla="*/ 107950 h 296504"/>
              <a:gd name="T38" fmla="*/ 260033 w 298089"/>
              <a:gd name="T39" fmla="*/ 117094 h 296504"/>
              <a:gd name="T40" fmla="*/ 244068 w 298089"/>
              <a:gd name="T41" fmla="*/ 107950 h 296504"/>
              <a:gd name="T42" fmla="*/ 228232 w 298089"/>
              <a:gd name="T43" fmla="*/ 112522 h 296504"/>
              <a:gd name="T44" fmla="*/ 198438 w 298089"/>
              <a:gd name="T45" fmla="*/ 112522 h 296504"/>
              <a:gd name="T46" fmla="*/ 40756 w 298089"/>
              <a:gd name="T47" fmla="*/ 155243 h 296504"/>
              <a:gd name="T48" fmla="*/ 127580 w 298089"/>
              <a:gd name="T49" fmla="*/ 177621 h 296504"/>
              <a:gd name="T50" fmla="*/ 173333 w 298089"/>
              <a:gd name="T51" fmla="*/ 185561 h 296504"/>
              <a:gd name="T52" fmla="*/ 226893 w 298089"/>
              <a:gd name="T53" fmla="*/ 76200 h 296504"/>
              <a:gd name="T54" fmla="*/ 260113 w 298089"/>
              <a:gd name="T55" fmla="*/ 85358 h 296504"/>
              <a:gd name="T56" fmla="*/ 226893 w 298089"/>
              <a:gd name="T57" fmla="*/ 76200 h 296504"/>
              <a:gd name="T58" fmla="*/ 209195 w 298089"/>
              <a:gd name="T59" fmla="*/ 80596 h 296504"/>
              <a:gd name="T60" fmla="*/ 176213 w 298089"/>
              <a:gd name="T61" fmla="*/ 80596 h 296504"/>
              <a:gd name="T62" fmla="*/ 189545 w 298089"/>
              <a:gd name="T63" fmla="*/ 155243 h 296504"/>
              <a:gd name="T64" fmla="*/ 226652 w 298089"/>
              <a:gd name="T65" fmla="*/ 206857 h 296504"/>
              <a:gd name="T66" fmla="*/ 167209 w 298089"/>
              <a:gd name="T67" fmla="*/ 268215 h 296504"/>
              <a:gd name="T68" fmla="*/ 144512 w 298089"/>
              <a:gd name="T69" fmla="*/ 226347 h 296504"/>
              <a:gd name="T70" fmla="*/ 110648 w 298089"/>
              <a:gd name="T71" fmla="*/ 76200 h 296504"/>
              <a:gd name="T72" fmla="*/ 289067 w 298089"/>
              <a:gd name="T73" fmla="*/ 287519 h 296504"/>
              <a:gd name="T74" fmla="*/ 266579 w 298089"/>
              <a:gd name="T75" fmla="*/ 23636 h 296504"/>
              <a:gd name="T76" fmla="*/ 272807 w 298089"/>
              <a:gd name="T77" fmla="*/ 30339 h 296504"/>
              <a:gd name="T78" fmla="*/ 265113 w 298089"/>
              <a:gd name="T79" fmla="*/ 27164 h 296504"/>
              <a:gd name="T80" fmla="*/ 222372 w 298089"/>
              <a:gd name="T81" fmla="*/ 23636 h 296504"/>
              <a:gd name="T82" fmla="*/ 219075 w 298089"/>
              <a:gd name="T83" fmla="*/ 31397 h 296504"/>
              <a:gd name="T84" fmla="*/ 215778 w 298089"/>
              <a:gd name="T85" fmla="*/ 23636 h 296504"/>
              <a:gd name="T86" fmla="*/ 244476 w 298089"/>
              <a:gd name="T87" fmla="*/ 31383 h 296504"/>
              <a:gd name="T88" fmla="*/ 9022 w 298089"/>
              <a:gd name="T89" fmla="*/ 8625 h 296504"/>
              <a:gd name="T90" fmla="*/ 289067 w 298089"/>
              <a:gd name="T91" fmla="*/ 8625 h 296504"/>
              <a:gd name="T92" fmla="*/ 293398 w 298089"/>
              <a:gd name="T93" fmla="*/ 0 h 296504"/>
              <a:gd name="T94" fmla="*/ 298089 w 298089"/>
              <a:gd name="T95" fmla="*/ 292191 h 296504"/>
              <a:gd name="T96" fmla="*/ 0 w 298089"/>
              <a:gd name="T97" fmla="*/ 292191 h 296504"/>
              <a:gd name="T98" fmla="*/ 4330 w 298089"/>
              <a:gd name="T99" fmla="*/ 0 h 296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8089" h="296504">
                <a:moveTo>
                  <a:pt x="244068" y="203200"/>
                </a:moveTo>
                <a:lnTo>
                  <a:pt x="260033" y="203200"/>
                </a:lnTo>
                <a:cubicBezTo>
                  <a:pt x="262573" y="203200"/>
                  <a:pt x="264750" y="205398"/>
                  <a:pt x="264750" y="207963"/>
                </a:cubicBezTo>
                <a:cubicBezTo>
                  <a:pt x="264750" y="210527"/>
                  <a:pt x="262573" y="212359"/>
                  <a:pt x="260033" y="212359"/>
                </a:cubicBezTo>
                <a:lnTo>
                  <a:pt x="244068" y="212359"/>
                </a:lnTo>
                <a:cubicBezTo>
                  <a:pt x="241890" y="212359"/>
                  <a:pt x="239713" y="210527"/>
                  <a:pt x="239713" y="207963"/>
                </a:cubicBezTo>
                <a:cubicBezTo>
                  <a:pt x="239713" y="205398"/>
                  <a:pt x="241890" y="203200"/>
                  <a:pt x="244068" y="203200"/>
                </a:cubicBezTo>
                <a:close/>
                <a:moveTo>
                  <a:pt x="139469" y="183396"/>
                </a:moveTo>
                <a:lnTo>
                  <a:pt x="163606" y="254139"/>
                </a:lnTo>
                <a:lnTo>
                  <a:pt x="176936" y="223460"/>
                </a:lnTo>
                <a:cubicBezTo>
                  <a:pt x="177296" y="222377"/>
                  <a:pt x="178377" y="221655"/>
                  <a:pt x="179458" y="221294"/>
                </a:cubicBezTo>
                <a:lnTo>
                  <a:pt x="209720" y="207579"/>
                </a:lnTo>
                <a:lnTo>
                  <a:pt x="139469" y="183396"/>
                </a:lnTo>
                <a:close/>
                <a:moveTo>
                  <a:pt x="207934" y="171450"/>
                </a:moveTo>
                <a:lnTo>
                  <a:pt x="260015" y="171450"/>
                </a:lnTo>
                <a:cubicBezTo>
                  <a:pt x="262564" y="171450"/>
                  <a:pt x="264749" y="173648"/>
                  <a:pt x="264749" y="175846"/>
                </a:cubicBezTo>
                <a:cubicBezTo>
                  <a:pt x="264749" y="178410"/>
                  <a:pt x="262564" y="180608"/>
                  <a:pt x="260015" y="180608"/>
                </a:cubicBezTo>
                <a:lnTo>
                  <a:pt x="207934" y="180608"/>
                </a:lnTo>
                <a:cubicBezTo>
                  <a:pt x="205385" y="180608"/>
                  <a:pt x="203200" y="178410"/>
                  <a:pt x="203200" y="175846"/>
                </a:cubicBezTo>
                <a:cubicBezTo>
                  <a:pt x="203200" y="173648"/>
                  <a:pt x="205385" y="171450"/>
                  <a:pt x="207934" y="171450"/>
                </a:cubicBezTo>
                <a:close/>
                <a:moveTo>
                  <a:pt x="207934" y="139700"/>
                </a:moveTo>
                <a:lnTo>
                  <a:pt x="260015" y="139700"/>
                </a:lnTo>
                <a:cubicBezTo>
                  <a:pt x="262564" y="139700"/>
                  <a:pt x="264749" y="141531"/>
                  <a:pt x="264749" y="144096"/>
                </a:cubicBezTo>
                <a:cubicBezTo>
                  <a:pt x="264749" y="146660"/>
                  <a:pt x="262564" y="148858"/>
                  <a:pt x="260015" y="148858"/>
                </a:cubicBezTo>
                <a:lnTo>
                  <a:pt x="207934" y="148858"/>
                </a:lnTo>
                <a:cubicBezTo>
                  <a:pt x="205385" y="148858"/>
                  <a:pt x="203200" y="146660"/>
                  <a:pt x="203200" y="144096"/>
                </a:cubicBezTo>
                <a:cubicBezTo>
                  <a:pt x="203200" y="141531"/>
                  <a:pt x="205385" y="139700"/>
                  <a:pt x="207934" y="139700"/>
                </a:cubicBezTo>
                <a:close/>
                <a:moveTo>
                  <a:pt x="75746" y="126664"/>
                </a:moveTo>
                <a:lnTo>
                  <a:pt x="75746" y="184124"/>
                </a:lnTo>
                <a:lnTo>
                  <a:pt x="104412" y="155213"/>
                </a:lnTo>
                <a:lnTo>
                  <a:pt x="75746" y="126664"/>
                </a:lnTo>
                <a:close/>
                <a:moveTo>
                  <a:pt x="81915" y="120159"/>
                </a:moveTo>
                <a:lnTo>
                  <a:pt x="110943" y="149070"/>
                </a:lnTo>
                <a:lnTo>
                  <a:pt x="139609" y="120159"/>
                </a:lnTo>
                <a:lnTo>
                  <a:pt x="81915" y="120159"/>
                </a:lnTo>
                <a:close/>
                <a:moveTo>
                  <a:pt x="80100" y="111125"/>
                </a:moveTo>
                <a:lnTo>
                  <a:pt x="141423" y="111125"/>
                </a:lnTo>
                <a:cubicBezTo>
                  <a:pt x="149043" y="111125"/>
                  <a:pt x="155212" y="117268"/>
                  <a:pt x="155212" y="124857"/>
                </a:cubicBezTo>
                <a:lnTo>
                  <a:pt x="155212" y="163164"/>
                </a:lnTo>
                <a:cubicBezTo>
                  <a:pt x="155212" y="165693"/>
                  <a:pt x="153035" y="167862"/>
                  <a:pt x="150858" y="167862"/>
                </a:cubicBezTo>
                <a:cubicBezTo>
                  <a:pt x="148318" y="167862"/>
                  <a:pt x="146140" y="165693"/>
                  <a:pt x="146140" y="163164"/>
                </a:cubicBezTo>
                <a:lnTo>
                  <a:pt x="146140" y="126664"/>
                </a:lnTo>
                <a:lnTo>
                  <a:pt x="117475" y="155213"/>
                </a:lnTo>
                <a:lnTo>
                  <a:pt x="122192" y="160273"/>
                </a:lnTo>
                <a:cubicBezTo>
                  <a:pt x="124006" y="162080"/>
                  <a:pt x="124006" y="164971"/>
                  <a:pt x="122192" y="166778"/>
                </a:cubicBezTo>
                <a:cubicBezTo>
                  <a:pt x="121466" y="167500"/>
                  <a:pt x="120378" y="168223"/>
                  <a:pt x="118926" y="168223"/>
                </a:cubicBezTo>
                <a:cubicBezTo>
                  <a:pt x="117838" y="168223"/>
                  <a:pt x="116749" y="167500"/>
                  <a:pt x="115660" y="166778"/>
                </a:cubicBezTo>
                <a:lnTo>
                  <a:pt x="110943" y="161718"/>
                </a:lnTo>
                <a:lnTo>
                  <a:pt x="81915" y="190267"/>
                </a:lnTo>
                <a:lnTo>
                  <a:pt x="118926" y="190267"/>
                </a:lnTo>
                <a:cubicBezTo>
                  <a:pt x="121466" y="190267"/>
                  <a:pt x="123280" y="192436"/>
                  <a:pt x="123280" y="194965"/>
                </a:cubicBezTo>
                <a:cubicBezTo>
                  <a:pt x="123280" y="197495"/>
                  <a:pt x="121466" y="199663"/>
                  <a:pt x="118926" y="199663"/>
                </a:cubicBezTo>
                <a:lnTo>
                  <a:pt x="80100" y="199663"/>
                </a:lnTo>
                <a:cubicBezTo>
                  <a:pt x="72843" y="199663"/>
                  <a:pt x="66675" y="193520"/>
                  <a:pt x="66675" y="185931"/>
                </a:cubicBezTo>
                <a:lnTo>
                  <a:pt x="66675" y="124857"/>
                </a:lnTo>
                <a:cubicBezTo>
                  <a:pt x="66675" y="117268"/>
                  <a:pt x="72843" y="111125"/>
                  <a:pt x="80100" y="111125"/>
                </a:cubicBezTo>
                <a:close/>
                <a:moveTo>
                  <a:pt x="244068" y="107950"/>
                </a:moveTo>
                <a:lnTo>
                  <a:pt x="260033" y="107950"/>
                </a:lnTo>
                <a:cubicBezTo>
                  <a:pt x="262573" y="107950"/>
                  <a:pt x="264750" y="109855"/>
                  <a:pt x="264750" y="112522"/>
                </a:cubicBezTo>
                <a:cubicBezTo>
                  <a:pt x="264750" y="115189"/>
                  <a:pt x="262573" y="117094"/>
                  <a:pt x="260033" y="117094"/>
                </a:cubicBezTo>
                <a:lnTo>
                  <a:pt x="244068" y="117094"/>
                </a:lnTo>
                <a:cubicBezTo>
                  <a:pt x="241890" y="117094"/>
                  <a:pt x="239713" y="115189"/>
                  <a:pt x="239713" y="112522"/>
                </a:cubicBezTo>
                <a:cubicBezTo>
                  <a:pt x="239713" y="109855"/>
                  <a:pt x="241890" y="107950"/>
                  <a:pt x="244068" y="107950"/>
                </a:cubicBezTo>
                <a:close/>
                <a:moveTo>
                  <a:pt x="203220" y="107950"/>
                </a:moveTo>
                <a:lnTo>
                  <a:pt x="223818" y="107950"/>
                </a:lnTo>
                <a:cubicBezTo>
                  <a:pt x="226393" y="107950"/>
                  <a:pt x="228232" y="109855"/>
                  <a:pt x="228232" y="112522"/>
                </a:cubicBezTo>
                <a:cubicBezTo>
                  <a:pt x="228232" y="115189"/>
                  <a:pt x="226393" y="117094"/>
                  <a:pt x="223818" y="117094"/>
                </a:cubicBezTo>
                <a:lnTo>
                  <a:pt x="203220" y="117094"/>
                </a:lnTo>
                <a:cubicBezTo>
                  <a:pt x="200645" y="117094"/>
                  <a:pt x="198438" y="115189"/>
                  <a:pt x="198438" y="112522"/>
                </a:cubicBezTo>
                <a:cubicBezTo>
                  <a:pt x="198438" y="109855"/>
                  <a:pt x="200645" y="107950"/>
                  <a:pt x="203220" y="107950"/>
                </a:cubicBezTo>
                <a:close/>
                <a:moveTo>
                  <a:pt x="110648" y="85223"/>
                </a:moveTo>
                <a:cubicBezTo>
                  <a:pt x="72099" y="85223"/>
                  <a:pt x="40756" y="116624"/>
                  <a:pt x="40756" y="155243"/>
                </a:cubicBezTo>
                <a:cubicBezTo>
                  <a:pt x="40756" y="193502"/>
                  <a:pt x="72099" y="225264"/>
                  <a:pt x="110648" y="225264"/>
                </a:cubicBezTo>
                <a:cubicBezTo>
                  <a:pt x="121816" y="225264"/>
                  <a:pt x="132263" y="222377"/>
                  <a:pt x="141630" y="217685"/>
                </a:cubicBezTo>
                <a:lnTo>
                  <a:pt x="127580" y="177621"/>
                </a:lnTo>
                <a:cubicBezTo>
                  <a:pt x="127220" y="176177"/>
                  <a:pt x="127580" y="174012"/>
                  <a:pt x="128661" y="172929"/>
                </a:cubicBezTo>
                <a:cubicBezTo>
                  <a:pt x="130102" y="171846"/>
                  <a:pt x="131903" y="171485"/>
                  <a:pt x="133344" y="171846"/>
                </a:cubicBezTo>
                <a:lnTo>
                  <a:pt x="173333" y="185561"/>
                </a:lnTo>
                <a:cubicBezTo>
                  <a:pt x="178017" y="176538"/>
                  <a:pt x="180539" y="166071"/>
                  <a:pt x="180539" y="155243"/>
                </a:cubicBezTo>
                <a:cubicBezTo>
                  <a:pt x="180539" y="116624"/>
                  <a:pt x="149196" y="85223"/>
                  <a:pt x="110648" y="85223"/>
                </a:cubicBezTo>
                <a:close/>
                <a:moveTo>
                  <a:pt x="226893" y="76200"/>
                </a:moveTo>
                <a:lnTo>
                  <a:pt x="260113" y="76200"/>
                </a:lnTo>
                <a:cubicBezTo>
                  <a:pt x="262613" y="76200"/>
                  <a:pt x="264756" y="78031"/>
                  <a:pt x="264756" y="80596"/>
                </a:cubicBezTo>
                <a:cubicBezTo>
                  <a:pt x="264756" y="83160"/>
                  <a:pt x="262613" y="85358"/>
                  <a:pt x="260113" y="85358"/>
                </a:cubicBezTo>
                <a:lnTo>
                  <a:pt x="226893" y="85358"/>
                </a:lnTo>
                <a:cubicBezTo>
                  <a:pt x="224036" y="85358"/>
                  <a:pt x="222250" y="83160"/>
                  <a:pt x="222250" y="80596"/>
                </a:cubicBezTo>
                <a:cubicBezTo>
                  <a:pt x="222250" y="78031"/>
                  <a:pt x="224036" y="76200"/>
                  <a:pt x="226893" y="76200"/>
                </a:cubicBezTo>
                <a:close/>
                <a:moveTo>
                  <a:pt x="180469" y="76200"/>
                </a:moveTo>
                <a:lnTo>
                  <a:pt x="204939" y="76200"/>
                </a:lnTo>
                <a:cubicBezTo>
                  <a:pt x="207422" y="76200"/>
                  <a:pt x="209195" y="78031"/>
                  <a:pt x="209195" y="80596"/>
                </a:cubicBezTo>
                <a:cubicBezTo>
                  <a:pt x="209195" y="83160"/>
                  <a:pt x="207422" y="85358"/>
                  <a:pt x="204939" y="85358"/>
                </a:cubicBezTo>
                <a:lnTo>
                  <a:pt x="180469" y="85358"/>
                </a:lnTo>
                <a:cubicBezTo>
                  <a:pt x="177986" y="85358"/>
                  <a:pt x="176213" y="83160"/>
                  <a:pt x="176213" y="80596"/>
                </a:cubicBezTo>
                <a:cubicBezTo>
                  <a:pt x="176213" y="78031"/>
                  <a:pt x="177986" y="76200"/>
                  <a:pt x="180469" y="76200"/>
                </a:cubicBezTo>
                <a:close/>
                <a:moveTo>
                  <a:pt x="110648" y="76200"/>
                </a:moveTo>
                <a:cubicBezTo>
                  <a:pt x="154239" y="76200"/>
                  <a:pt x="189545" y="111571"/>
                  <a:pt x="189545" y="155243"/>
                </a:cubicBezTo>
                <a:cubicBezTo>
                  <a:pt x="189545" y="167154"/>
                  <a:pt x="186663" y="178343"/>
                  <a:pt x="181980" y="188449"/>
                </a:cubicBezTo>
                <a:lnTo>
                  <a:pt x="223410" y="202886"/>
                </a:lnTo>
                <a:cubicBezTo>
                  <a:pt x="225572" y="203608"/>
                  <a:pt x="226652" y="205052"/>
                  <a:pt x="226652" y="206857"/>
                </a:cubicBezTo>
                <a:cubicBezTo>
                  <a:pt x="226652" y="208661"/>
                  <a:pt x="225572" y="210466"/>
                  <a:pt x="224131" y="211188"/>
                </a:cubicBezTo>
                <a:lnTo>
                  <a:pt x="184502" y="228874"/>
                </a:lnTo>
                <a:lnTo>
                  <a:pt x="167209" y="268215"/>
                </a:lnTo>
                <a:cubicBezTo>
                  <a:pt x="166488" y="270020"/>
                  <a:pt x="164687" y="271102"/>
                  <a:pt x="162886" y="271102"/>
                </a:cubicBezTo>
                <a:cubicBezTo>
                  <a:pt x="161084" y="270741"/>
                  <a:pt x="159283" y="269659"/>
                  <a:pt x="158563" y="267854"/>
                </a:cubicBezTo>
                <a:lnTo>
                  <a:pt x="144512" y="226347"/>
                </a:lnTo>
                <a:cubicBezTo>
                  <a:pt x="134425" y="231400"/>
                  <a:pt x="122897" y="233927"/>
                  <a:pt x="110648" y="233927"/>
                </a:cubicBezTo>
                <a:cubicBezTo>
                  <a:pt x="67056" y="233927"/>
                  <a:pt x="31750" y="198916"/>
                  <a:pt x="31750" y="155243"/>
                </a:cubicBezTo>
                <a:cubicBezTo>
                  <a:pt x="31750" y="111571"/>
                  <a:pt x="67056" y="76200"/>
                  <a:pt x="110648" y="76200"/>
                </a:cubicBezTo>
                <a:close/>
                <a:moveTo>
                  <a:pt x="9022" y="53909"/>
                </a:moveTo>
                <a:lnTo>
                  <a:pt x="9022" y="287519"/>
                </a:lnTo>
                <a:lnTo>
                  <a:pt x="289067" y="287519"/>
                </a:lnTo>
                <a:lnTo>
                  <a:pt x="289067" y="53909"/>
                </a:lnTo>
                <a:lnTo>
                  <a:pt x="9022" y="53909"/>
                </a:lnTo>
                <a:close/>
                <a:moveTo>
                  <a:pt x="266579" y="23636"/>
                </a:moveTo>
                <a:cubicBezTo>
                  <a:pt x="268044" y="22225"/>
                  <a:pt x="271341" y="22225"/>
                  <a:pt x="272807" y="23636"/>
                </a:cubicBezTo>
                <a:cubicBezTo>
                  <a:pt x="273906" y="24694"/>
                  <a:pt x="274272" y="25753"/>
                  <a:pt x="274272" y="27164"/>
                </a:cubicBezTo>
                <a:cubicBezTo>
                  <a:pt x="274272" y="28222"/>
                  <a:pt x="273906" y="29280"/>
                  <a:pt x="272807" y="30339"/>
                </a:cubicBezTo>
                <a:cubicBezTo>
                  <a:pt x="272074" y="30691"/>
                  <a:pt x="270975" y="31397"/>
                  <a:pt x="269509" y="31397"/>
                </a:cubicBezTo>
                <a:cubicBezTo>
                  <a:pt x="268410" y="31397"/>
                  <a:pt x="267311" y="30691"/>
                  <a:pt x="266579" y="30339"/>
                </a:cubicBezTo>
                <a:cubicBezTo>
                  <a:pt x="265480" y="29280"/>
                  <a:pt x="265113" y="28222"/>
                  <a:pt x="265113" y="27164"/>
                </a:cubicBezTo>
                <a:cubicBezTo>
                  <a:pt x="265113" y="25753"/>
                  <a:pt x="265480" y="24694"/>
                  <a:pt x="266579" y="23636"/>
                </a:cubicBezTo>
                <a:close/>
                <a:moveTo>
                  <a:pt x="215778" y="23636"/>
                </a:moveTo>
                <a:cubicBezTo>
                  <a:pt x="217610" y="22225"/>
                  <a:pt x="220541" y="22225"/>
                  <a:pt x="222372" y="23636"/>
                </a:cubicBezTo>
                <a:cubicBezTo>
                  <a:pt x="223105" y="24694"/>
                  <a:pt x="223471" y="25753"/>
                  <a:pt x="223471" y="27164"/>
                </a:cubicBezTo>
                <a:cubicBezTo>
                  <a:pt x="223471" y="28222"/>
                  <a:pt x="223105" y="29280"/>
                  <a:pt x="222372" y="30339"/>
                </a:cubicBezTo>
                <a:cubicBezTo>
                  <a:pt x="221273" y="30691"/>
                  <a:pt x="220174" y="31397"/>
                  <a:pt x="219075" y="31397"/>
                </a:cubicBezTo>
                <a:cubicBezTo>
                  <a:pt x="217610" y="31397"/>
                  <a:pt x="216877" y="30691"/>
                  <a:pt x="215778" y="30339"/>
                </a:cubicBezTo>
                <a:cubicBezTo>
                  <a:pt x="214679" y="29280"/>
                  <a:pt x="214313" y="28222"/>
                  <a:pt x="214313" y="27164"/>
                </a:cubicBezTo>
                <a:cubicBezTo>
                  <a:pt x="214313" y="25753"/>
                  <a:pt x="214679" y="24694"/>
                  <a:pt x="215778" y="23636"/>
                </a:cubicBezTo>
                <a:close/>
                <a:moveTo>
                  <a:pt x="244476" y="22225"/>
                </a:moveTo>
                <a:cubicBezTo>
                  <a:pt x="247040" y="22225"/>
                  <a:pt x="248872" y="24423"/>
                  <a:pt x="248872" y="26987"/>
                </a:cubicBezTo>
                <a:cubicBezTo>
                  <a:pt x="248872" y="29185"/>
                  <a:pt x="247040" y="31383"/>
                  <a:pt x="244476" y="31383"/>
                </a:cubicBezTo>
                <a:cubicBezTo>
                  <a:pt x="241911" y="31383"/>
                  <a:pt x="239713" y="29185"/>
                  <a:pt x="239713" y="26987"/>
                </a:cubicBezTo>
                <a:cubicBezTo>
                  <a:pt x="239713" y="24423"/>
                  <a:pt x="241911" y="22225"/>
                  <a:pt x="244476" y="22225"/>
                </a:cubicBezTo>
                <a:close/>
                <a:moveTo>
                  <a:pt x="9022" y="8625"/>
                </a:moveTo>
                <a:lnTo>
                  <a:pt x="9022" y="44925"/>
                </a:lnTo>
                <a:lnTo>
                  <a:pt x="289067" y="44925"/>
                </a:lnTo>
                <a:lnTo>
                  <a:pt x="289067" y="8625"/>
                </a:lnTo>
                <a:lnTo>
                  <a:pt x="9022" y="8625"/>
                </a:lnTo>
                <a:close/>
                <a:moveTo>
                  <a:pt x="4330" y="0"/>
                </a:moveTo>
                <a:lnTo>
                  <a:pt x="293398" y="0"/>
                </a:lnTo>
                <a:cubicBezTo>
                  <a:pt x="295924" y="0"/>
                  <a:pt x="298089" y="1797"/>
                  <a:pt x="298089" y="4313"/>
                </a:cubicBezTo>
                <a:lnTo>
                  <a:pt x="298089" y="49237"/>
                </a:lnTo>
                <a:lnTo>
                  <a:pt x="298089" y="292191"/>
                </a:lnTo>
                <a:cubicBezTo>
                  <a:pt x="298089" y="294707"/>
                  <a:pt x="295924" y="296504"/>
                  <a:pt x="293398" y="296504"/>
                </a:cubicBezTo>
                <a:lnTo>
                  <a:pt x="4330" y="296504"/>
                </a:lnTo>
                <a:cubicBezTo>
                  <a:pt x="2165" y="296504"/>
                  <a:pt x="0" y="294707"/>
                  <a:pt x="0" y="292191"/>
                </a:cubicBezTo>
                <a:lnTo>
                  <a:pt x="0" y="49237"/>
                </a:lnTo>
                <a:lnTo>
                  <a:pt x="0" y="4313"/>
                </a:lnTo>
                <a:cubicBezTo>
                  <a:pt x="0" y="1797"/>
                  <a:pt x="2165" y="0"/>
                  <a:pt x="4330"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68" name="Freeform 741">
            <a:extLst>
              <a:ext uri="{FF2B5EF4-FFF2-40B4-BE49-F238E27FC236}">
                <a16:creationId xmlns:a16="http://schemas.microsoft.com/office/drawing/2014/main" xmlns="" id="{79877BEA-6802-DD44-9FB2-149606046CBA}"/>
              </a:ext>
            </a:extLst>
          </p:cNvPr>
          <p:cNvSpPr>
            <a:spLocks noChangeArrowheads="1"/>
          </p:cNvSpPr>
          <p:nvPr/>
        </p:nvSpPr>
        <p:spPr bwMode="auto">
          <a:xfrm>
            <a:off x="7897132" y="5235379"/>
            <a:ext cx="426036" cy="353519"/>
          </a:xfrm>
          <a:custGeom>
            <a:avLst/>
            <a:gdLst>
              <a:gd name="T0" fmla="*/ 126670 w 298089"/>
              <a:gd name="T1" fmla="*/ 228987 h 247291"/>
              <a:gd name="T2" fmla="*/ 134970 w 298089"/>
              <a:gd name="T3" fmla="*/ 238319 h 247291"/>
              <a:gd name="T4" fmla="*/ 171780 w 298089"/>
              <a:gd name="T5" fmla="*/ 229705 h 247291"/>
              <a:gd name="T6" fmla="*/ 163119 w 298089"/>
              <a:gd name="T7" fmla="*/ 220373 h 247291"/>
              <a:gd name="T8" fmla="*/ 119293 w 298089"/>
              <a:gd name="T9" fmla="*/ 89097 h 247291"/>
              <a:gd name="T10" fmla="*/ 149837 w 298089"/>
              <a:gd name="T11" fmla="*/ 112642 h 247291"/>
              <a:gd name="T12" fmla="*/ 180381 w 298089"/>
              <a:gd name="T13" fmla="*/ 89097 h 247291"/>
              <a:gd name="T14" fmla="*/ 156382 w 298089"/>
              <a:gd name="T15" fmla="*/ 119063 h 247291"/>
              <a:gd name="T16" fmla="*/ 180381 w 298089"/>
              <a:gd name="T17" fmla="*/ 149030 h 247291"/>
              <a:gd name="T18" fmla="*/ 174199 w 298089"/>
              <a:gd name="T19" fmla="*/ 149030 h 247291"/>
              <a:gd name="T20" fmla="*/ 125838 w 298089"/>
              <a:gd name="T21" fmla="*/ 149030 h 247291"/>
              <a:gd name="T22" fmla="*/ 119293 w 298089"/>
              <a:gd name="T23" fmla="*/ 149030 h 247291"/>
              <a:gd name="T24" fmla="*/ 143655 w 298089"/>
              <a:gd name="T25" fmla="*/ 119063 h 247291"/>
              <a:gd name="T26" fmla="*/ 119293 w 298089"/>
              <a:gd name="T27" fmla="*/ 89097 h 247291"/>
              <a:gd name="T28" fmla="*/ 266332 w 298089"/>
              <a:gd name="T29" fmla="*/ 117006 h 247291"/>
              <a:gd name="T30" fmla="*/ 289067 w 298089"/>
              <a:gd name="T31" fmla="*/ 117724 h 247291"/>
              <a:gd name="T32" fmla="*/ 262723 w 298089"/>
              <a:gd name="T33" fmla="*/ 87575 h 247291"/>
              <a:gd name="T34" fmla="*/ 239987 w 298089"/>
              <a:gd name="T35" fmla="*/ 90446 h 247291"/>
              <a:gd name="T36" fmla="*/ 239265 w 298089"/>
              <a:gd name="T37" fmla="*/ 117006 h 247291"/>
              <a:gd name="T38" fmla="*/ 238905 w 298089"/>
              <a:gd name="T39" fmla="*/ 146796 h 247291"/>
              <a:gd name="T40" fmla="*/ 252257 w 298089"/>
              <a:gd name="T41" fmla="*/ 150385 h 247291"/>
              <a:gd name="T42" fmla="*/ 253340 w 298089"/>
              <a:gd name="T43" fmla="*/ 87575 h 247291"/>
              <a:gd name="T44" fmla="*/ 45110 w 298089"/>
              <a:gd name="T45" fmla="*/ 87575 h 247291"/>
              <a:gd name="T46" fmla="*/ 46193 w 298089"/>
              <a:gd name="T47" fmla="*/ 150385 h 247291"/>
              <a:gd name="T48" fmla="*/ 59185 w 298089"/>
              <a:gd name="T49" fmla="*/ 146796 h 247291"/>
              <a:gd name="T50" fmla="*/ 58824 w 298089"/>
              <a:gd name="T51" fmla="*/ 117006 h 247291"/>
              <a:gd name="T52" fmla="*/ 58463 w 298089"/>
              <a:gd name="T53" fmla="*/ 90446 h 247291"/>
              <a:gd name="T54" fmla="*/ 45110 w 298089"/>
              <a:gd name="T55" fmla="*/ 87575 h 247291"/>
              <a:gd name="T56" fmla="*/ 9383 w 298089"/>
              <a:gd name="T57" fmla="*/ 116647 h 247291"/>
              <a:gd name="T58" fmla="*/ 36449 w 298089"/>
              <a:gd name="T59" fmla="*/ 149667 h 247291"/>
              <a:gd name="T60" fmla="*/ 35366 w 298089"/>
              <a:gd name="T61" fmla="*/ 87575 h 247291"/>
              <a:gd name="T62" fmla="*/ 191799 w 298089"/>
              <a:gd name="T63" fmla="*/ 73025 h 247291"/>
              <a:gd name="T64" fmla="*/ 196489 w 298089"/>
              <a:gd name="T65" fmla="*/ 163277 h 247291"/>
              <a:gd name="T66" fmla="*/ 179171 w 298089"/>
              <a:gd name="T67" fmla="*/ 167970 h 247291"/>
              <a:gd name="T68" fmla="*/ 148864 w 298089"/>
              <a:gd name="T69" fmla="*/ 196489 h 247291"/>
              <a:gd name="T70" fmla="*/ 134433 w 298089"/>
              <a:gd name="T71" fmla="*/ 183132 h 247291"/>
              <a:gd name="T72" fmla="*/ 140566 w 298089"/>
              <a:gd name="T73" fmla="*/ 176995 h 247291"/>
              <a:gd name="T74" fmla="*/ 174120 w 298089"/>
              <a:gd name="T75" fmla="*/ 160028 h 247291"/>
              <a:gd name="T76" fmla="*/ 177367 w 298089"/>
              <a:gd name="T77" fmla="*/ 158584 h 247291"/>
              <a:gd name="T78" fmla="*/ 187470 w 298089"/>
              <a:gd name="T79" fmla="*/ 82050 h 247291"/>
              <a:gd name="T80" fmla="*/ 110620 w 298089"/>
              <a:gd name="T81" fmla="*/ 158584 h 247291"/>
              <a:gd name="T82" fmla="*/ 157524 w 298089"/>
              <a:gd name="T83" fmla="*/ 163277 h 247291"/>
              <a:gd name="T84" fmla="*/ 106290 w 298089"/>
              <a:gd name="T85" fmla="*/ 167970 h 247291"/>
              <a:gd name="T86" fmla="*/ 101600 w 298089"/>
              <a:gd name="T87" fmla="*/ 77357 h 247291"/>
              <a:gd name="T88" fmla="*/ 149045 w 298089"/>
              <a:gd name="T89" fmla="*/ 0 h 247291"/>
              <a:gd name="T90" fmla="*/ 298089 w 298089"/>
              <a:gd name="T91" fmla="*/ 116647 h 247291"/>
              <a:gd name="T92" fmla="*/ 258753 w 298089"/>
              <a:gd name="T93" fmla="*/ 158999 h 247291"/>
              <a:gd name="T94" fmla="*/ 180802 w 298089"/>
              <a:gd name="T95" fmla="*/ 229705 h 247291"/>
              <a:gd name="T96" fmla="*/ 134970 w 298089"/>
              <a:gd name="T97" fmla="*/ 247291 h 247291"/>
              <a:gd name="T98" fmla="*/ 117648 w 298089"/>
              <a:gd name="T99" fmla="*/ 228987 h 247291"/>
              <a:gd name="T100" fmla="*/ 163119 w 298089"/>
              <a:gd name="T101" fmla="*/ 211041 h 247291"/>
              <a:gd name="T102" fmla="*/ 248648 w 298089"/>
              <a:gd name="T103" fmla="*/ 159358 h 247291"/>
              <a:gd name="T104" fmla="*/ 232048 w 298089"/>
              <a:gd name="T105" fmla="*/ 152538 h 247291"/>
              <a:gd name="T106" fmla="*/ 230604 w 298089"/>
              <a:gd name="T107" fmla="*/ 117006 h 247291"/>
              <a:gd name="T108" fmla="*/ 233130 w 298089"/>
              <a:gd name="T109" fmla="*/ 84703 h 247291"/>
              <a:gd name="T110" fmla="*/ 250453 w 298089"/>
              <a:gd name="T111" fmla="*/ 78243 h 247291"/>
              <a:gd name="T112" fmla="*/ 47997 w 298089"/>
              <a:gd name="T113" fmla="*/ 78243 h 247291"/>
              <a:gd name="T114" fmla="*/ 65320 w 298089"/>
              <a:gd name="T115" fmla="*/ 84703 h 247291"/>
              <a:gd name="T116" fmla="*/ 67846 w 298089"/>
              <a:gd name="T117" fmla="*/ 117006 h 247291"/>
              <a:gd name="T118" fmla="*/ 66402 w 298089"/>
              <a:gd name="T119" fmla="*/ 152538 h 247291"/>
              <a:gd name="T120" fmla="*/ 42945 w 298089"/>
              <a:gd name="T121" fmla="*/ 159358 h 247291"/>
              <a:gd name="T122" fmla="*/ 0 w 298089"/>
              <a:gd name="T123" fmla="*/ 117006 h 247291"/>
              <a:gd name="T124" fmla="*/ 149045 w 298089"/>
              <a:gd name="T125" fmla="*/ 0 h 247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8089" h="247291">
                <a:moveTo>
                  <a:pt x="134970" y="220373"/>
                </a:moveTo>
                <a:cubicBezTo>
                  <a:pt x="130279" y="220373"/>
                  <a:pt x="126670" y="223962"/>
                  <a:pt x="126670" y="228987"/>
                </a:cubicBezTo>
                <a:lnTo>
                  <a:pt x="126670" y="229705"/>
                </a:lnTo>
                <a:cubicBezTo>
                  <a:pt x="126670" y="234370"/>
                  <a:pt x="130279" y="238319"/>
                  <a:pt x="134970" y="238319"/>
                </a:cubicBezTo>
                <a:lnTo>
                  <a:pt x="163119" y="238319"/>
                </a:lnTo>
                <a:cubicBezTo>
                  <a:pt x="167811" y="238319"/>
                  <a:pt x="171780" y="234370"/>
                  <a:pt x="171780" y="229705"/>
                </a:cubicBezTo>
                <a:lnTo>
                  <a:pt x="171780" y="228987"/>
                </a:lnTo>
                <a:cubicBezTo>
                  <a:pt x="171780" y="223962"/>
                  <a:pt x="167811" y="220373"/>
                  <a:pt x="163119" y="220373"/>
                </a:cubicBezTo>
                <a:lnTo>
                  <a:pt x="134970" y="220373"/>
                </a:lnTo>
                <a:close/>
                <a:moveTo>
                  <a:pt x="119293" y="89097"/>
                </a:moveTo>
                <a:cubicBezTo>
                  <a:pt x="121111" y="87313"/>
                  <a:pt x="124020" y="87313"/>
                  <a:pt x="125838" y="89097"/>
                </a:cubicBezTo>
                <a:lnTo>
                  <a:pt x="149837" y="112642"/>
                </a:lnTo>
                <a:lnTo>
                  <a:pt x="174199" y="89097"/>
                </a:lnTo>
                <a:cubicBezTo>
                  <a:pt x="175654" y="87313"/>
                  <a:pt x="178562" y="87313"/>
                  <a:pt x="180381" y="89097"/>
                </a:cubicBezTo>
                <a:cubicBezTo>
                  <a:pt x="182199" y="90881"/>
                  <a:pt x="182199" y="93735"/>
                  <a:pt x="180381" y="95518"/>
                </a:cubicBezTo>
                <a:lnTo>
                  <a:pt x="156382" y="119063"/>
                </a:lnTo>
                <a:lnTo>
                  <a:pt x="180381" y="142965"/>
                </a:lnTo>
                <a:cubicBezTo>
                  <a:pt x="182199" y="144392"/>
                  <a:pt x="182199" y="147603"/>
                  <a:pt x="180381" y="149030"/>
                </a:cubicBezTo>
                <a:cubicBezTo>
                  <a:pt x="179653" y="150100"/>
                  <a:pt x="178562" y="150457"/>
                  <a:pt x="177108" y="150457"/>
                </a:cubicBezTo>
                <a:cubicBezTo>
                  <a:pt x="176017" y="150457"/>
                  <a:pt x="174926" y="150100"/>
                  <a:pt x="174199" y="149030"/>
                </a:cubicBezTo>
                <a:lnTo>
                  <a:pt x="149837" y="125485"/>
                </a:lnTo>
                <a:lnTo>
                  <a:pt x="125838" y="149030"/>
                </a:lnTo>
                <a:cubicBezTo>
                  <a:pt x="124748" y="150100"/>
                  <a:pt x="123657" y="150457"/>
                  <a:pt x="122566" y="150457"/>
                </a:cubicBezTo>
                <a:cubicBezTo>
                  <a:pt x="121475" y="150457"/>
                  <a:pt x="120384" y="150100"/>
                  <a:pt x="119293" y="149030"/>
                </a:cubicBezTo>
                <a:cubicBezTo>
                  <a:pt x="117475" y="147603"/>
                  <a:pt x="117475" y="144392"/>
                  <a:pt x="119293" y="142965"/>
                </a:cubicBezTo>
                <a:lnTo>
                  <a:pt x="143655" y="119063"/>
                </a:lnTo>
                <a:lnTo>
                  <a:pt x="119293" y="95518"/>
                </a:lnTo>
                <a:cubicBezTo>
                  <a:pt x="117475" y="93735"/>
                  <a:pt x="117475" y="90881"/>
                  <a:pt x="119293" y="89097"/>
                </a:cubicBezTo>
                <a:close/>
                <a:moveTo>
                  <a:pt x="262723" y="87575"/>
                </a:moveTo>
                <a:cubicBezTo>
                  <a:pt x="265249" y="97266"/>
                  <a:pt x="266332" y="106956"/>
                  <a:pt x="266332" y="117006"/>
                </a:cubicBezTo>
                <a:cubicBezTo>
                  <a:pt x="266332" y="128132"/>
                  <a:pt x="264888" y="139259"/>
                  <a:pt x="262001" y="149667"/>
                </a:cubicBezTo>
                <a:cubicBezTo>
                  <a:pt x="277158" y="146796"/>
                  <a:pt x="289067" y="133516"/>
                  <a:pt x="289067" y="117724"/>
                </a:cubicBezTo>
                <a:lnTo>
                  <a:pt x="289067" y="117006"/>
                </a:lnTo>
                <a:cubicBezTo>
                  <a:pt x="289067" y="101573"/>
                  <a:pt x="277519" y="89370"/>
                  <a:pt x="262723" y="87575"/>
                </a:cubicBezTo>
                <a:close/>
                <a:moveTo>
                  <a:pt x="246844" y="87575"/>
                </a:moveTo>
                <a:cubicBezTo>
                  <a:pt x="243957" y="87575"/>
                  <a:pt x="241792" y="88652"/>
                  <a:pt x="239987" y="90446"/>
                </a:cubicBezTo>
                <a:cubicBezTo>
                  <a:pt x="238183" y="92600"/>
                  <a:pt x="237461" y="95112"/>
                  <a:pt x="237822" y="97984"/>
                </a:cubicBezTo>
                <a:cubicBezTo>
                  <a:pt x="238905" y="104444"/>
                  <a:pt x="239265" y="110545"/>
                  <a:pt x="239265" y="117006"/>
                </a:cubicBezTo>
                <a:cubicBezTo>
                  <a:pt x="239265" y="124902"/>
                  <a:pt x="238905" y="132439"/>
                  <a:pt x="237100" y="139976"/>
                </a:cubicBezTo>
                <a:cubicBezTo>
                  <a:pt x="236739" y="142489"/>
                  <a:pt x="237100" y="145001"/>
                  <a:pt x="238905" y="146796"/>
                </a:cubicBezTo>
                <a:cubicBezTo>
                  <a:pt x="240709" y="148949"/>
                  <a:pt x="243596" y="150385"/>
                  <a:pt x="246122" y="150385"/>
                </a:cubicBezTo>
                <a:lnTo>
                  <a:pt x="252257" y="150385"/>
                </a:lnTo>
                <a:cubicBezTo>
                  <a:pt x="255505" y="139617"/>
                  <a:pt x="257670" y="128491"/>
                  <a:pt x="257670" y="117006"/>
                </a:cubicBezTo>
                <a:cubicBezTo>
                  <a:pt x="257670" y="106956"/>
                  <a:pt x="256227" y="96907"/>
                  <a:pt x="253340" y="87575"/>
                </a:cubicBezTo>
                <a:lnTo>
                  <a:pt x="246844" y="87575"/>
                </a:lnTo>
                <a:close/>
                <a:moveTo>
                  <a:pt x="45110" y="87575"/>
                </a:moveTo>
                <a:cubicBezTo>
                  <a:pt x="42223" y="96907"/>
                  <a:pt x="40779" y="106956"/>
                  <a:pt x="40779" y="117006"/>
                </a:cubicBezTo>
                <a:cubicBezTo>
                  <a:pt x="40779" y="128491"/>
                  <a:pt x="42584" y="139617"/>
                  <a:pt x="46193" y="150385"/>
                </a:cubicBezTo>
                <a:lnTo>
                  <a:pt x="52328" y="150385"/>
                </a:lnTo>
                <a:cubicBezTo>
                  <a:pt x="54854" y="150385"/>
                  <a:pt x="57380" y="148949"/>
                  <a:pt x="59185" y="146796"/>
                </a:cubicBezTo>
                <a:cubicBezTo>
                  <a:pt x="60989" y="145001"/>
                  <a:pt x="61711" y="142489"/>
                  <a:pt x="60989" y="139976"/>
                </a:cubicBezTo>
                <a:cubicBezTo>
                  <a:pt x="59545" y="132439"/>
                  <a:pt x="58824" y="124902"/>
                  <a:pt x="58824" y="117006"/>
                </a:cubicBezTo>
                <a:cubicBezTo>
                  <a:pt x="58824" y="110545"/>
                  <a:pt x="59545" y="104444"/>
                  <a:pt x="60267" y="97984"/>
                </a:cubicBezTo>
                <a:cubicBezTo>
                  <a:pt x="60989" y="95112"/>
                  <a:pt x="60267" y="92600"/>
                  <a:pt x="58463" y="90446"/>
                </a:cubicBezTo>
                <a:cubicBezTo>
                  <a:pt x="56658" y="88652"/>
                  <a:pt x="54132" y="87575"/>
                  <a:pt x="51606" y="87575"/>
                </a:cubicBezTo>
                <a:lnTo>
                  <a:pt x="45110" y="87575"/>
                </a:lnTo>
                <a:close/>
                <a:moveTo>
                  <a:pt x="35366" y="87575"/>
                </a:moveTo>
                <a:cubicBezTo>
                  <a:pt x="20570" y="89370"/>
                  <a:pt x="9383" y="101573"/>
                  <a:pt x="9383" y="116647"/>
                </a:cubicBezTo>
                <a:lnTo>
                  <a:pt x="9383" y="117365"/>
                </a:lnTo>
                <a:cubicBezTo>
                  <a:pt x="9383" y="133516"/>
                  <a:pt x="20931" y="146796"/>
                  <a:pt x="36449" y="149667"/>
                </a:cubicBezTo>
                <a:cubicBezTo>
                  <a:pt x="33201" y="139259"/>
                  <a:pt x="31757" y="128132"/>
                  <a:pt x="31757" y="117006"/>
                </a:cubicBezTo>
                <a:cubicBezTo>
                  <a:pt x="31757" y="106956"/>
                  <a:pt x="32840" y="97266"/>
                  <a:pt x="35366" y="87575"/>
                </a:cubicBezTo>
                <a:close/>
                <a:moveTo>
                  <a:pt x="106290" y="73025"/>
                </a:moveTo>
                <a:lnTo>
                  <a:pt x="191799" y="73025"/>
                </a:lnTo>
                <a:cubicBezTo>
                  <a:pt x="194325" y="73025"/>
                  <a:pt x="196489" y="75191"/>
                  <a:pt x="196489" y="77357"/>
                </a:cubicBezTo>
                <a:lnTo>
                  <a:pt x="196489" y="163277"/>
                </a:lnTo>
                <a:cubicBezTo>
                  <a:pt x="196489" y="165804"/>
                  <a:pt x="194325" y="167970"/>
                  <a:pt x="191799" y="167970"/>
                </a:cubicBezTo>
                <a:lnTo>
                  <a:pt x="179171" y="167970"/>
                </a:lnTo>
                <a:lnTo>
                  <a:pt x="152112" y="194684"/>
                </a:lnTo>
                <a:cubicBezTo>
                  <a:pt x="151390" y="195767"/>
                  <a:pt x="150308" y="196489"/>
                  <a:pt x="148864" y="196489"/>
                </a:cubicBezTo>
                <a:cubicBezTo>
                  <a:pt x="147782" y="196489"/>
                  <a:pt x="146700" y="195767"/>
                  <a:pt x="145617" y="194684"/>
                </a:cubicBezTo>
                <a:lnTo>
                  <a:pt x="134433" y="183132"/>
                </a:lnTo>
                <a:cubicBezTo>
                  <a:pt x="132629" y="181688"/>
                  <a:pt x="132629" y="178800"/>
                  <a:pt x="134433" y="176995"/>
                </a:cubicBezTo>
                <a:cubicBezTo>
                  <a:pt x="135876" y="175190"/>
                  <a:pt x="139123" y="175190"/>
                  <a:pt x="140566" y="176995"/>
                </a:cubicBezTo>
                <a:lnTo>
                  <a:pt x="148864" y="185298"/>
                </a:lnTo>
                <a:lnTo>
                  <a:pt x="174120" y="160028"/>
                </a:lnTo>
                <a:cubicBezTo>
                  <a:pt x="174481" y="159667"/>
                  <a:pt x="175203" y="159306"/>
                  <a:pt x="175563" y="159306"/>
                </a:cubicBezTo>
                <a:cubicBezTo>
                  <a:pt x="176285" y="158945"/>
                  <a:pt x="176646" y="158584"/>
                  <a:pt x="177367" y="158584"/>
                </a:cubicBezTo>
                <a:lnTo>
                  <a:pt x="187470" y="158584"/>
                </a:lnTo>
                <a:lnTo>
                  <a:pt x="187470" y="82050"/>
                </a:lnTo>
                <a:lnTo>
                  <a:pt x="110620" y="82050"/>
                </a:lnTo>
                <a:lnTo>
                  <a:pt x="110620" y="158584"/>
                </a:lnTo>
                <a:lnTo>
                  <a:pt x="153194" y="158584"/>
                </a:lnTo>
                <a:cubicBezTo>
                  <a:pt x="155720" y="158584"/>
                  <a:pt x="157524" y="160750"/>
                  <a:pt x="157524" y="163277"/>
                </a:cubicBezTo>
                <a:cubicBezTo>
                  <a:pt x="157524" y="165804"/>
                  <a:pt x="155720" y="167970"/>
                  <a:pt x="153194" y="167970"/>
                </a:cubicBezTo>
                <a:lnTo>
                  <a:pt x="106290" y="167970"/>
                </a:lnTo>
                <a:cubicBezTo>
                  <a:pt x="103765" y="167970"/>
                  <a:pt x="101600" y="165804"/>
                  <a:pt x="101600" y="163277"/>
                </a:cubicBezTo>
                <a:lnTo>
                  <a:pt x="101600" y="77357"/>
                </a:lnTo>
                <a:cubicBezTo>
                  <a:pt x="101600" y="75191"/>
                  <a:pt x="103765" y="73025"/>
                  <a:pt x="106290" y="73025"/>
                </a:cubicBezTo>
                <a:close/>
                <a:moveTo>
                  <a:pt x="149045" y="0"/>
                </a:moveTo>
                <a:cubicBezTo>
                  <a:pt x="199207" y="0"/>
                  <a:pt x="243596" y="31584"/>
                  <a:pt x="259836" y="78243"/>
                </a:cubicBezTo>
                <a:cubicBezTo>
                  <a:pt x="281128" y="78961"/>
                  <a:pt x="298089" y="95830"/>
                  <a:pt x="298089" y="116647"/>
                </a:cubicBezTo>
                <a:lnTo>
                  <a:pt x="298089" y="117724"/>
                </a:lnTo>
                <a:cubicBezTo>
                  <a:pt x="298089" y="139617"/>
                  <a:pt x="280406" y="157563"/>
                  <a:pt x="258753" y="158999"/>
                </a:cubicBezTo>
                <a:cubicBezTo>
                  <a:pt x="245040" y="193813"/>
                  <a:pt x="215808" y="219296"/>
                  <a:pt x="180802" y="229346"/>
                </a:cubicBezTo>
                <a:lnTo>
                  <a:pt x="180802" y="229705"/>
                </a:lnTo>
                <a:cubicBezTo>
                  <a:pt x="180802" y="239395"/>
                  <a:pt x="172863" y="247291"/>
                  <a:pt x="163119" y="247291"/>
                </a:cubicBezTo>
                <a:lnTo>
                  <a:pt x="134970" y="247291"/>
                </a:lnTo>
                <a:cubicBezTo>
                  <a:pt x="125227" y="247291"/>
                  <a:pt x="117648" y="239395"/>
                  <a:pt x="117648" y="229705"/>
                </a:cubicBezTo>
                <a:lnTo>
                  <a:pt x="117648" y="228987"/>
                </a:lnTo>
                <a:cubicBezTo>
                  <a:pt x="117648" y="219296"/>
                  <a:pt x="125227" y="211041"/>
                  <a:pt x="134970" y="211041"/>
                </a:cubicBezTo>
                <a:lnTo>
                  <a:pt x="163119" y="211041"/>
                </a:lnTo>
                <a:cubicBezTo>
                  <a:pt x="169976" y="211041"/>
                  <a:pt x="175750" y="214989"/>
                  <a:pt x="178637" y="220373"/>
                </a:cubicBezTo>
                <a:cubicBezTo>
                  <a:pt x="209673" y="211759"/>
                  <a:pt x="235657" y="189506"/>
                  <a:pt x="248648" y="159358"/>
                </a:cubicBezTo>
                <a:lnTo>
                  <a:pt x="246122" y="159358"/>
                </a:lnTo>
                <a:cubicBezTo>
                  <a:pt x="240709" y="159358"/>
                  <a:pt x="235657" y="156845"/>
                  <a:pt x="232048" y="152538"/>
                </a:cubicBezTo>
                <a:cubicBezTo>
                  <a:pt x="228439" y="148590"/>
                  <a:pt x="227356" y="143207"/>
                  <a:pt x="228439" y="137823"/>
                </a:cubicBezTo>
                <a:cubicBezTo>
                  <a:pt x="229522" y="131004"/>
                  <a:pt x="230604" y="124184"/>
                  <a:pt x="230604" y="117006"/>
                </a:cubicBezTo>
                <a:cubicBezTo>
                  <a:pt x="230604" y="111263"/>
                  <a:pt x="229883" y="105162"/>
                  <a:pt x="229161" y="99419"/>
                </a:cubicBezTo>
                <a:cubicBezTo>
                  <a:pt x="228078" y="94035"/>
                  <a:pt x="229522" y="88652"/>
                  <a:pt x="233130" y="84703"/>
                </a:cubicBezTo>
                <a:cubicBezTo>
                  <a:pt x="236739" y="80755"/>
                  <a:pt x="241431" y="78243"/>
                  <a:pt x="246844" y="78243"/>
                </a:cubicBezTo>
                <a:lnTo>
                  <a:pt x="250453" y="78243"/>
                </a:lnTo>
                <a:cubicBezTo>
                  <a:pt x="234213" y="36968"/>
                  <a:pt x="194516" y="9331"/>
                  <a:pt x="149045" y="9331"/>
                </a:cubicBezTo>
                <a:cubicBezTo>
                  <a:pt x="103934" y="9331"/>
                  <a:pt x="64237" y="36968"/>
                  <a:pt x="47997" y="78243"/>
                </a:cubicBezTo>
                <a:lnTo>
                  <a:pt x="51606" y="78243"/>
                </a:lnTo>
                <a:cubicBezTo>
                  <a:pt x="57019" y="78243"/>
                  <a:pt x="61711" y="80755"/>
                  <a:pt x="65320" y="84703"/>
                </a:cubicBezTo>
                <a:cubicBezTo>
                  <a:pt x="68928" y="88652"/>
                  <a:pt x="70372" y="94035"/>
                  <a:pt x="69289" y="99419"/>
                </a:cubicBezTo>
                <a:cubicBezTo>
                  <a:pt x="68207" y="105162"/>
                  <a:pt x="67846" y="111263"/>
                  <a:pt x="67846" y="117006"/>
                </a:cubicBezTo>
                <a:cubicBezTo>
                  <a:pt x="67846" y="124184"/>
                  <a:pt x="68567" y="131004"/>
                  <a:pt x="70011" y="137823"/>
                </a:cubicBezTo>
                <a:cubicBezTo>
                  <a:pt x="71094" y="143207"/>
                  <a:pt x="69650" y="148590"/>
                  <a:pt x="66402" y="152538"/>
                </a:cubicBezTo>
                <a:cubicBezTo>
                  <a:pt x="62793" y="156845"/>
                  <a:pt x="57741" y="159358"/>
                  <a:pt x="52328" y="159358"/>
                </a:cubicBezTo>
                <a:lnTo>
                  <a:pt x="42945" y="159358"/>
                </a:lnTo>
                <a:cubicBezTo>
                  <a:pt x="19487" y="159358"/>
                  <a:pt x="361" y="140694"/>
                  <a:pt x="0" y="117724"/>
                </a:cubicBezTo>
                <a:lnTo>
                  <a:pt x="0" y="117006"/>
                </a:lnTo>
                <a:cubicBezTo>
                  <a:pt x="0" y="95830"/>
                  <a:pt x="17322" y="78961"/>
                  <a:pt x="38614" y="78243"/>
                </a:cubicBezTo>
                <a:cubicBezTo>
                  <a:pt x="54854" y="31584"/>
                  <a:pt x="98882" y="0"/>
                  <a:pt x="149045"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69" name="Freeform 742">
            <a:extLst>
              <a:ext uri="{FF2B5EF4-FFF2-40B4-BE49-F238E27FC236}">
                <a16:creationId xmlns:a16="http://schemas.microsoft.com/office/drawing/2014/main" xmlns="" id="{30D2C5FA-1ADA-E242-8367-2F2A5D184611}"/>
              </a:ext>
            </a:extLst>
          </p:cNvPr>
          <p:cNvSpPr>
            <a:spLocks noChangeArrowheads="1"/>
          </p:cNvSpPr>
          <p:nvPr/>
        </p:nvSpPr>
        <p:spPr bwMode="auto">
          <a:xfrm>
            <a:off x="7929991" y="3216097"/>
            <a:ext cx="360319" cy="426035"/>
          </a:xfrm>
          <a:custGeom>
            <a:avLst/>
            <a:gdLst>
              <a:gd name="T0" fmla="*/ 115695 w 252053"/>
              <a:gd name="T1" fmla="*/ 221615 h 298089"/>
              <a:gd name="T2" fmla="*/ 121797 w 252053"/>
              <a:gd name="T3" fmla="*/ 234831 h 298089"/>
              <a:gd name="T4" fmla="*/ 137230 w 252053"/>
              <a:gd name="T5" fmla="*/ 263763 h 298089"/>
              <a:gd name="T6" fmla="*/ 133641 w 252053"/>
              <a:gd name="T7" fmla="*/ 230545 h 298089"/>
              <a:gd name="T8" fmla="*/ 126821 w 252053"/>
              <a:gd name="T9" fmla="*/ 210542 h 298089"/>
              <a:gd name="T10" fmla="*/ 147279 w 252053"/>
              <a:gd name="T11" fmla="*/ 221615 h 298089"/>
              <a:gd name="T12" fmla="*/ 146920 w 252053"/>
              <a:gd name="T13" fmla="*/ 267692 h 298089"/>
              <a:gd name="T14" fmla="*/ 142613 w 252053"/>
              <a:gd name="T15" fmla="*/ 272693 h 298089"/>
              <a:gd name="T16" fmla="*/ 107799 w 252053"/>
              <a:gd name="T17" fmla="*/ 271264 h 298089"/>
              <a:gd name="T18" fmla="*/ 112465 w 252053"/>
              <a:gd name="T19" fmla="*/ 235545 h 298089"/>
              <a:gd name="T20" fmla="*/ 126821 w 252053"/>
              <a:gd name="T21" fmla="*/ 201612 h 298089"/>
              <a:gd name="T22" fmla="*/ 63013 w 252053"/>
              <a:gd name="T23" fmla="*/ 196681 h 298089"/>
              <a:gd name="T24" fmla="*/ 72015 w 252053"/>
              <a:gd name="T25" fmla="*/ 289067 h 298089"/>
              <a:gd name="T26" fmla="*/ 189040 w 252053"/>
              <a:gd name="T27" fmla="*/ 280045 h 298089"/>
              <a:gd name="T28" fmla="*/ 180398 w 252053"/>
              <a:gd name="T29" fmla="*/ 188020 h 298089"/>
              <a:gd name="T30" fmla="*/ 85698 w 252053"/>
              <a:gd name="T31" fmla="*/ 188020 h 298089"/>
              <a:gd name="T32" fmla="*/ 90019 w 252053"/>
              <a:gd name="T33" fmla="*/ 155901 h 298089"/>
              <a:gd name="T34" fmla="*/ 162034 w 252053"/>
              <a:gd name="T35" fmla="*/ 178998 h 298089"/>
              <a:gd name="T36" fmla="*/ 90019 w 252053"/>
              <a:gd name="T37" fmla="*/ 155901 h 298089"/>
              <a:gd name="T38" fmla="*/ 58535 w 252053"/>
              <a:gd name="T39" fmla="*/ 120650 h 298089"/>
              <a:gd name="T40" fmla="*/ 58535 w 252053"/>
              <a:gd name="T41" fmla="*/ 129822 h 298089"/>
              <a:gd name="T42" fmla="*/ 30163 w 252053"/>
              <a:gd name="T43" fmla="*/ 125236 h 298089"/>
              <a:gd name="T44" fmla="*/ 34783 w 252053"/>
              <a:gd name="T45" fmla="*/ 93662 h 298089"/>
              <a:gd name="T46" fmla="*/ 77432 w 252053"/>
              <a:gd name="T47" fmla="*/ 98248 h 298089"/>
              <a:gd name="T48" fmla="*/ 34783 w 252053"/>
              <a:gd name="T49" fmla="*/ 102834 h 298089"/>
              <a:gd name="T50" fmla="*/ 34783 w 252053"/>
              <a:gd name="T51" fmla="*/ 93662 h 298089"/>
              <a:gd name="T52" fmla="*/ 8642 w 252053"/>
              <a:gd name="T53" fmla="*/ 133165 h 298089"/>
              <a:gd name="T54" fmla="*/ 81017 w 252053"/>
              <a:gd name="T55" fmla="*/ 146879 h 298089"/>
              <a:gd name="T56" fmla="*/ 126027 w 252053"/>
              <a:gd name="T57" fmla="*/ 94551 h 298089"/>
              <a:gd name="T58" fmla="*/ 126027 w 252053"/>
              <a:gd name="T59" fmla="*/ 103934 h 298089"/>
              <a:gd name="T60" fmla="*/ 90019 w 252053"/>
              <a:gd name="T61" fmla="*/ 146879 h 298089"/>
              <a:gd name="T62" fmla="*/ 243051 w 252053"/>
              <a:gd name="T63" fmla="*/ 133165 h 298089"/>
              <a:gd name="T64" fmla="*/ 8642 w 252053"/>
              <a:gd name="T65" fmla="*/ 75785 h 298089"/>
              <a:gd name="T66" fmla="*/ 8642 w 252053"/>
              <a:gd name="T67" fmla="*/ 66763 h 298089"/>
              <a:gd name="T68" fmla="*/ 243051 w 252053"/>
              <a:gd name="T69" fmla="*/ 39697 h 298089"/>
              <a:gd name="T70" fmla="*/ 22685 w 252053"/>
              <a:gd name="T71" fmla="*/ 9022 h 298089"/>
              <a:gd name="T72" fmla="*/ 8642 w 252053"/>
              <a:gd name="T73" fmla="*/ 30675 h 298089"/>
              <a:gd name="T74" fmla="*/ 243051 w 252053"/>
              <a:gd name="T75" fmla="*/ 22735 h 298089"/>
              <a:gd name="T76" fmla="*/ 22685 w 252053"/>
              <a:gd name="T77" fmla="*/ 9022 h 298089"/>
              <a:gd name="T78" fmla="*/ 229368 w 252053"/>
              <a:gd name="T79" fmla="*/ 0 h 298089"/>
              <a:gd name="T80" fmla="*/ 252053 w 252053"/>
              <a:gd name="T81" fmla="*/ 35366 h 298089"/>
              <a:gd name="T82" fmla="*/ 252053 w 252053"/>
              <a:gd name="T83" fmla="*/ 133165 h 298089"/>
              <a:gd name="T84" fmla="*/ 171396 w 252053"/>
              <a:gd name="T85" fmla="*/ 155901 h 298089"/>
              <a:gd name="T86" fmla="*/ 180398 w 252053"/>
              <a:gd name="T87" fmla="*/ 178998 h 298089"/>
              <a:gd name="T88" fmla="*/ 198402 w 252053"/>
              <a:gd name="T89" fmla="*/ 280045 h 298089"/>
              <a:gd name="T90" fmla="*/ 72015 w 252053"/>
              <a:gd name="T91" fmla="*/ 298089 h 298089"/>
              <a:gd name="T92" fmla="*/ 54011 w 252053"/>
              <a:gd name="T93" fmla="*/ 196681 h 298089"/>
              <a:gd name="T94" fmla="*/ 81017 w 252053"/>
              <a:gd name="T95" fmla="*/ 178998 h 298089"/>
              <a:gd name="T96" fmla="*/ 22685 w 252053"/>
              <a:gd name="T97" fmla="*/ 155901 h 298089"/>
              <a:gd name="T98" fmla="*/ 0 w 252053"/>
              <a:gd name="T99" fmla="*/ 71455 h 298089"/>
              <a:gd name="T100" fmla="*/ 0 w 252053"/>
              <a:gd name="T101" fmla="*/ 22735 h 298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053" h="298089">
                <a:moveTo>
                  <a:pt x="126821" y="210542"/>
                </a:moveTo>
                <a:cubicBezTo>
                  <a:pt x="120720" y="210542"/>
                  <a:pt x="115695" y="215543"/>
                  <a:pt x="115695" y="221615"/>
                </a:cubicBezTo>
                <a:cubicBezTo>
                  <a:pt x="115695" y="225187"/>
                  <a:pt x="117131" y="228401"/>
                  <a:pt x="120361" y="230545"/>
                </a:cubicBezTo>
                <a:cubicBezTo>
                  <a:pt x="121438" y="231616"/>
                  <a:pt x="122155" y="233402"/>
                  <a:pt x="121797" y="234831"/>
                </a:cubicBezTo>
                <a:lnTo>
                  <a:pt x="116772" y="263763"/>
                </a:lnTo>
                <a:lnTo>
                  <a:pt x="137230" y="263763"/>
                </a:lnTo>
                <a:lnTo>
                  <a:pt x="132205" y="234831"/>
                </a:lnTo>
                <a:cubicBezTo>
                  <a:pt x="131846" y="233402"/>
                  <a:pt x="132564" y="231616"/>
                  <a:pt x="133641" y="230545"/>
                </a:cubicBezTo>
                <a:cubicBezTo>
                  <a:pt x="136512" y="228401"/>
                  <a:pt x="137948" y="225187"/>
                  <a:pt x="137948" y="221615"/>
                </a:cubicBezTo>
                <a:cubicBezTo>
                  <a:pt x="137948" y="215543"/>
                  <a:pt x="132923" y="210542"/>
                  <a:pt x="126821" y="210542"/>
                </a:cubicBezTo>
                <a:close/>
                <a:moveTo>
                  <a:pt x="126821" y="201612"/>
                </a:moveTo>
                <a:cubicBezTo>
                  <a:pt x="137948" y="201612"/>
                  <a:pt x="147279" y="210899"/>
                  <a:pt x="147279" y="221615"/>
                </a:cubicBezTo>
                <a:cubicBezTo>
                  <a:pt x="147279" y="226973"/>
                  <a:pt x="145126" y="231973"/>
                  <a:pt x="141178" y="235545"/>
                </a:cubicBezTo>
                <a:lnTo>
                  <a:pt x="146920" y="267692"/>
                </a:lnTo>
                <a:cubicBezTo>
                  <a:pt x="147279" y="268764"/>
                  <a:pt x="146920" y="270193"/>
                  <a:pt x="146203" y="271264"/>
                </a:cubicBezTo>
                <a:cubicBezTo>
                  <a:pt x="145126" y="272336"/>
                  <a:pt x="144049" y="272693"/>
                  <a:pt x="142613" y="272693"/>
                </a:cubicBezTo>
                <a:lnTo>
                  <a:pt x="111029" y="272693"/>
                </a:lnTo>
                <a:cubicBezTo>
                  <a:pt x="109952" y="272693"/>
                  <a:pt x="108517" y="272336"/>
                  <a:pt x="107799" y="271264"/>
                </a:cubicBezTo>
                <a:cubicBezTo>
                  <a:pt x="107081" y="270193"/>
                  <a:pt x="106363" y="268764"/>
                  <a:pt x="106722" y="267692"/>
                </a:cubicBezTo>
                <a:lnTo>
                  <a:pt x="112465" y="235545"/>
                </a:lnTo>
                <a:cubicBezTo>
                  <a:pt x="108876" y="231973"/>
                  <a:pt x="106722" y="226973"/>
                  <a:pt x="106722" y="221615"/>
                </a:cubicBezTo>
                <a:cubicBezTo>
                  <a:pt x="106722" y="210899"/>
                  <a:pt x="115695" y="201612"/>
                  <a:pt x="126821" y="201612"/>
                </a:cubicBezTo>
                <a:close/>
                <a:moveTo>
                  <a:pt x="72015" y="188020"/>
                </a:moveTo>
                <a:cubicBezTo>
                  <a:pt x="66974" y="188020"/>
                  <a:pt x="63013" y="191989"/>
                  <a:pt x="63013" y="196681"/>
                </a:cubicBezTo>
                <a:lnTo>
                  <a:pt x="63013" y="280045"/>
                </a:lnTo>
                <a:cubicBezTo>
                  <a:pt x="63013" y="284737"/>
                  <a:pt x="66974" y="289067"/>
                  <a:pt x="72015" y="289067"/>
                </a:cubicBezTo>
                <a:lnTo>
                  <a:pt x="180398" y="289067"/>
                </a:lnTo>
                <a:cubicBezTo>
                  <a:pt x="185079" y="289067"/>
                  <a:pt x="189040" y="284737"/>
                  <a:pt x="189040" y="280045"/>
                </a:cubicBezTo>
                <a:lnTo>
                  <a:pt x="189040" y="196681"/>
                </a:lnTo>
                <a:cubicBezTo>
                  <a:pt x="189040" y="191989"/>
                  <a:pt x="185079" y="188020"/>
                  <a:pt x="180398" y="188020"/>
                </a:cubicBezTo>
                <a:lnTo>
                  <a:pt x="166715" y="188020"/>
                </a:lnTo>
                <a:lnTo>
                  <a:pt x="85698" y="188020"/>
                </a:lnTo>
                <a:lnTo>
                  <a:pt x="72015" y="188020"/>
                </a:lnTo>
                <a:close/>
                <a:moveTo>
                  <a:pt x="90019" y="155901"/>
                </a:moveTo>
                <a:lnTo>
                  <a:pt x="90019" y="178998"/>
                </a:lnTo>
                <a:lnTo>
                  <a:pt x="162034" y="178998"/>
                </a:lnTo>
                <a:lnTo>
                  <a:pt x="162034" y="155901"/>
                </a:lnTo>
                <a:lnTo>
                  <a:pt x="90019" y="155901"/>
                </a:lnTo>
                <a:close/>
                <a:moveTo>
                  <a:pt x="34773" y="120650"/>
                </a:moveTo>
                <a:lnTo>
                  <a:pt x="58535" y="120650"/>
                </a:lnTo>
                <a:cubicBezTo>
                  <a:pt x="61372" y="120650"/>
                  <a:pt x="63145" y="122766"/>
                  <a:pt x="63145" y="125236"/>
                </a:cubicBezTo>
                <a:cubicBezTo>
                  <a:pt x="63145" y="127705"/>
                  <a:pt x="61372" y="129822"/>
                  <a:pt x="58535" y="129822"/>
                </a:cubicBezTo>
                <a:lnTo>
                  <a:pt x="34773" y="129822"/>
                </a:lnTo>
                <a:cubicBezTo>
                  <a:pt x="32291" y="129822"/>
                  <a:pt x="30163" y="127705"/>
                  <a:pt x="30163" y="125236"/>
                </a:cubicBezTo>
                <a:cubicBezTo>
                  <a:pt x="30163" y="122766"/>
                  <a:pt x="32291" y="120650"/>
                  <a:pt x="34773" y="120650"/>
                </a:cubicBezTo>
                <a:close/>
                <a:moveTo>
                  <a:pt x="34783" y="93662"/>
                </a:moveTo>
                <a:lnTo>
                  <a:pt x="73167" y="93662"/>
                </a:lnTo>
                <a:cubicBezTo>
                  <a:pt x="75655" y="93662"/>
                  <a:pt x="77432" y="95778"/>
                  <a:pt x="77432" y="98248"/>
                </a:cubicBezTo>
                <a:cubicBezTo>
                  <a:pt x="77432" y="100717"/>
                  <a:pt x="75655" y="102834"/>
                  <a:pt x="73167" y="102834"/>
                </a:cubicBezTo>
                <a:lnTo>
                  <a:pt x="34783" y="102834"/>
                </a:lnTo>
                <a:cubicBezTo>
                  <a:pt x="32295" y="102834"/>
                  <a:pt x="30163" y="100717"/>
                  <a:pt x="30163" y="98248"/>
                </a:cubicBezTo>
                <a:cubicBezTo>
                  <a:pt x="30163" y="95778"/>
                  <a:pt x="32295" y="93662"/>
                  <a:pt x="34783" y="93662"/>
                </a:cubicBezTo>
                <a:close/>
                <a:moveTo>
                  <a:pt x="8642" y="75785"/>
                </a:moveTo>
                <a:lnTo>
                  <a:pt x="8642" y="133165"/>
                </a:lnTo>
                <a:cubicBezTo>
                  <a:pt x="8642" y="140744"/>
                  <a:pt x="15123" y="146879"/>
                  <a:pt x="22685" y="146879"/>
                </a:cubicBezTo>
                <a:lnTo>
                  <a:pt x="81017" y="146879"/>
                </a:lnTo>
                <a:lnTo>
                  <a:pt x="81017" y="139661"/>
                </a:lnTo>
                <a:cubicBezTo>
                  <a:pt x="81017" y="114760"/>
                  <a:pt x="101181" y="94551"/>
                  <a:pt x="126027" y="94551"/>
                </a:cubicBezTo>
                <a:cubicBezTo>
                  <a:pt x="128547" y="94551"/>
                  <a:pt x="130348" y="96716"/>
                  <a:pt x="130348" y="99242"/>
                </a:cubicBezTo>
                <a:cubicBezTo>
                  <a:pt x="130348" y="101769"/>
                  <a:pt x="128547" y="103934"/>
                  <a:pt x="126027" y="103934"/>
                </a:cubicBezTo>
                <a:cubicBezTo>
                  <a:pt x="106222" y="103934"/>
                  <a:pt x="90019" y="119813"/>
                  <a:pt x="90019" y="139661"/>
                </a:cubicBezTo>
                <a:lnTo>
                  <a:pt x="90019" y="146879"/>
                </a:lnTo>
                <a:lnTo>
                  <a:pt x="229368" y="146879"/>
                </a:lnTo>
                <a:cubicBezTo>
                  <a:pt x="236930" y="146879"/>
                  <a:pt x="243051" y="140744"/>
                  <a:pt x="243051" y="133165"/>
                </a:cubicBezTo>
                <a:lnTo>
                  <a:pt x="243051" y="75785"/>
                </a:lnTo>
                <a:lnTo>
                  <a:pt x="8642" y="75785"/>
                </a:lnTo>
                <a:close/>
                <a:moveTo>
                  <a:pt x="8642" y="39697"/>
                </a:moveTo>
                <a:lnTo>
                  <a:pt x="8642" y="66763"/>
                </a:lnTo>
                <a:lnTo>
                  <a:pt x="243051" y="66763"/>
                </a:lnTo>
                <a:lnTo>
                  <a:pt x="243051" y="39697"/>
                </a:lnTo>
                <a:lnTo>
                  <a:pt x="8642" y="39697"/>
                </a:lnTo>
                <a:close/>
                <a:moveTo>
                  <a:pt x="22685" y="9022"/>
                </a:moveTo>
                <a:cubicBezTo>
                  <a:pt x="15123" y="9022"/>
                  <a:pt x="8642" y="15157"/>
                  <a:pt x="8642" y="22735"/>
                </a:cubicBezTo>
                <a:lnTo>
                  <a:pt x="8642" y="30675"/>
                </a:lnTo>
                <a:lnTo>
                  <a:pt x="243051" y="30675"/>
                </a:lnTo>
                <a:lnTo>
                  <a:pt x="243051" y="22735"/>
                </a:lnTo>
                <a:cubicBezTo>
                  <a:pt x="243051" y="15157"/>
                  <a:pt x="236930" y="9022"/>
                  <a:pt x="229368" y="9022"/>
                </a:cubicBezTo>
                <a:lnTo>
                  <a:pt x="22685" y="9022"/>
                </a:lnTo>
                <a:close/>
                <a:moveTo>
                  <a:pt x="22685" y="0"/>
                </a:moveTo>
                <a:lnTo>
                  <a:pt x="229368" y="0"/>
                </a:lnTo>
                <a:cubicBezTo>
                  <a:pt x="241971" y="0"/>
                  <a:pt x="252053" y="10104"/>
                  <a:pt x="252053" y="22735"/>
                </a:cubicBezTo>
                <a:lnTo>
                  <a:pt x="252053" y="35366"/>
                </a:lnTo>
                <a:lnTo>
                  <a:pt x="252053" y="71455"/>
                </a:lnTo>
                <a:lnTo>
                  <a:pt x="252053" y="133165"/>
                </a:lnTo>
                <a:cubicBezTo>
                  <a:pt x="252053" y="145796"/>
                  <a:pt x="241971" y="155901"/>
                  <a:pt x="229368" y="155901"/>
                </a:cubicBezTo>
                <a:lnTo>
                  <a:pt x="171396" y="155901"/>
                </a:lnTo>
                <a:lnTo>
                  <a:pt x="171396" y="178998"/>
                </a:lnTo>
                <a:lnTo>
                  <a:pt x="180398" y="178998"/>
                </a:lnTo>
                <a:cubicBezTo>
                  <a:pt x="190120" y="178998"/>
                  <a:pt x="198402" y="186937"/>
                  <a:pt x="198402" y="196681"/>
                </a:cubicBezTo>
                <a:lnTo>
                  <a:pt x="198402" y="280045"/>
                </a:lnTo>
                <a:cubicBezTo>
                  <a:pt x="198402" y="289789"/>
                  <a:pt x="190120" y="298089"/>
                  <a:pt x="180398" y="298089"/>
                </a:cubicBezTo>
                <a:lnTo>
                  <a:pt x="72015" y="298089"/>
                </a:lnTo>
                <a:cubicBezTo>
                  <a:pt x="62293" y="298089"/>
                  <a:pt x="54011" y="289789"/>
                  <a:pt x="54011" y="280045"/>
                </a:cubicBezTo>
                <a:lnTo>
                  <a:pt x="54011" y="196681"/>
                </a:lnTo>
                <a:cubicBezTo>
                  <a:pt x="54011" y="186937"/>
                  <a:pt x="62293" y="178998"/>
                  <a:pt x="72015" y="178998"/>
                </a:cubicBezTo>
                <a:lnTo>
                  <a:pt x="81017" y="178998"/>
                </a:lnTo>
                <a:lnTo>
                  <a:pt x="81017" y="155901"/>
                </a:lnTo>
                <a:lnTo>
                  <a:pt x="22685" y="155901"/>
                </a:lnTo>
                <a:cubicBezTo>
                  <a:pt x="10082" y="155901"/>
                  <a:pt x="0" y="145796"/>
                  <a:pt x="0" y="133165"/>
                </a:cubicBezTo>
                <a:lnTo>
                  <a:pt x="0" y="71455"/>
                </a:lnTo>
                <a:lnTo>
                  <a:pt x="0" y="35366"/>
                </a:lnTo>
                <a:lnTo>
                  <a:pt x="0" y="22735"/>
                </a:lnTo>
                <a:cubicBezTo>
                  <a:pt x="0" y="10104"/>
                  <a:pt x="10082" y="0"/>
                  <a:pt x="22685"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70" name="TextBox 69">
            <a:extLst>
              <a:ext uri="{FF2B5EF4-FFF2-40B4-BE49-F238E27FC236}">
                <a16:creationId xmlns:a16="http://schemas.microsoft.com/office/drawing/2014/main" xmlns="" id="{A0BE74A3-7848-3741-968C-E278D8D440C3}"/>
              </a:ext>
            </a:extLst>
          </p:cNvPr>
          <p:cNvSpPr txBox="1"/>
          <p:nvPr/>
        </p:nvSpPr>
        <p:spPr>
          <a:xfrm>
            <a:off x="8590079" y="3259723"/>
            <a:ext cx="965329" cy="338554"/>
          </a:xfrm>
          <a:prstGeom prst="rect">
            <a:avLst/>
          </a:prstGeom>
          <a:noFill/>
        </p:spPr>
        <p:txBody>
          <a:bodyPr wrap="none" rtlCol="0" anchor="ctr" anchorCtr="0">
            <a:spAutoFit/>
          </a:bodyPr>
          <a:lstStyle/>
          <a:p>
            <a:r>
              <a:rPr lang="en-US" sz="1600" b="1" dirty="0">
                <a:solidFill>
                  <a:schemeClr val="tx2"/>
                </a:solidFill>
                <a:latin typeface="Poppins" pitchFamily="2" charset="77"/>
                <a:ea typeface="League Spartan" charset="0"/>
                <a:cs typeface="Poppins" pitchFamily="2" charset="77"/>
              </a:rPr>
              <a:t>STEP 02</a:t>
            </a:r>
          </a:p>
        </p:txBody>
      </p:sp>
      <p:sp>
        <p:nvSpPr>
          <p:cNvPr id="71" name="TextBox 70">
            <a:extLst>
              <a:ext uri="{FF2B5EF4-FFF2-40B4-BE49-F238E27FC236}">
                <a16:creationId xmlns:a16="http://schemas.microsoft.com/office/drawing/2014/main" xmlns="" id="{2C31D2D2-6DEF-524C-8938-400273AB4156}"/>
              </a:ext>
            </a:extLst>
          </p:cNvPr>
          <p:cNvSpPr txBox="1"/>
          <p:nvPr/>
        </p:nvSpPr>
        <p:spPr>
          <a:xfrm>
            <a:off x="8539026" y="5242861"/>
            <a:ext cx="987771" cy="338554"/>
          </a:xfrm>
          <a:prstGeom prst="rect">
            <a:avLst/>
          </a:prstGeom>
          <a:noFill/>
        </p:spPr>
        <p:txBody>
          <a:bodyPr wrap="none" rtlCol="0" anchor="ctr" anchorCtr="0">
            <a:spAutoFit/>
          </a:bodyPr>
          <a:lstStyle/>
          <a:p>
            <a:r>
              <a:rPr lang="en-US" sz="1600" b="1" dirty="0">
                <a:solidFill>
                  <a:schemeClr val="tx2"/>
                </a:solidFill>
                <a:latin typeface="Poppins" pitchFamily="2" charset="77"/>
                <a:ea typeface="League Spartan" charset="0"/>
                <a:cs typeface="Poppins" pitchFamily="2" charset="77"/>
              </a:rPr>
              <a:t>STEP 04</a:t>
            </a:r>
          </a:p>
        </p:txBody>
      </p:sp>
      <p:sp>
        <p:nvSpPr>
          <p:cNvPr id="72" name="TextBox 71">
            <a:extLst>
              <a:ext uri="{FF2B5EF4-FFF2-40B4-BE49-F238E27FC236}">
                <a16:creationId xmlns:a16="http://schemas.microsoft.com/office/drawing/2014/main" xmlns="" id="{7F0D37FA-A312-5C45-AD5A-2575D76290D2}"/>
              </a:ext>
            </a:extLst>
          </p:cNvPr>
          <p:cNvSpPr txBox="1"/>
          <p:nvPr/>
        </p:nvSpPr>
        <p:spPr>
          <a:xfrm>
            <a:off x="2553639" y="2255934"/>
            <a:ext cx="925253" cy="338554"/>
          </a:xfrm>
          <a:prstGeom prst="rect">
            <a:avLst/>
          </a:prstGeom>
          <a:noFill/>
        </p:spPr>
        <p:txBody>
          <a:bodyPr wrap="none" rtlCol="0" anchor="ctr" anchorCtr="0">
            <a:spAutoFit/>
          </a:bodyPr>
          <a:lstStyle/>
          <a:p>
            <a:pPr algn="r"/>
            <a:r>
              <a:rPr lang="en-US" sz="1600" b="1" dirty="0">
                <a:solidFill>
                  <a:schemeClr val="tx2"/>
                </a:solidFill>
                <a:latin typeface="Poppins" pitchFamily="2" charset="77"/>
                <a:ea typeface="League Spartan" charset="0"/>
                <a:cs typeface="Poppins" pitchFamily="2" charset="77"/>
              </a:rPr>
              <a:t>STEP 01</a:t>
            </a:r>
          </a:p>
        </p:txBody>
      </p:sp>
      <p:sp>
        <p:nvSpPr>
          <p:cNvPr id="73" name="TextBox 72">
            <a:extLst>
              <a:ext uri="{FF2B5EF4-FFF2-40B4-BE49-F238E27FC236}">
                <a16:creationId xmlns:a16="http://schemas.microsoft.com/office/drawing/2014/main" xmlns="" id="{6B14030E-1541-7847-9148-6558067F7FFE}"/>
              </a:ext>
            </a:extLst>
          </p:cNvPr>
          <p:cNvSpPr txBox="1"/>
          <p:nvPr/>
        </p:nvSpPr>
        <p:spPr>
          <a:xfrm>
            <a:off x="2507150" y="4247256"/>
            <a:ext cx="971741" cy="338554"/>
          </a:xfrm>
          <a:prstGeom prst="rect">
            <a:avLst/>
          </a:prstGeom>
          <a:noFill/>
        </p:spPr>
        <p:txBody>
          <a:bodyPr wrap="none" rtlCol="0" anchor="ctr" anchorCtr="0">
            <a:spAutoFit/>
          </a:bodyPr>
          <a:lstStyle/>
          <a:p>
            <a:pPr algn="r"/>
            <a:r>
              <a:rPr lang="en-US" sz="1600" b="1" dirty="0">
                <a:solidFill>
                  <a:schemeClr val="tx2"/>
                </a:solidFill>
                <a:latin typeface="Poppins" pitchFamily="2" charset="77"/>
                <a:ea typeface="League Spartan" charset="0"/>
                <a:cs typeface="Poppins" pitchFamily="2" charset="77"/>
              </a:rPr>
              <a:t>STEP 03</a:t>
            </a:r>
          </a:p>
        </p:txBody>
      </p:sp>
      <p:sp>
        <p:nvSpPr>
          <p:cNvPr id="77" name="Subtitle 2">
            <a:extLst>
              <a:ext uri="{FF2B5EF4-FFF2-40B4-BE49-F238E27FC236}">
                <a16:creationId xmlns:a16="http://schemas.microsoft.com/office/drawing/2014/main" xmlns="" id="{6C110587-CC58-5F41-8C45-DBB2A04F0C95}"/>
              </a:ext>
            </a:extLst>
          </p:cNvPr>
          <p:cNvSpPr txBox="1">
            <a:spLocks/>
          </p:cNvSpPr>
          <p:nvPr/>
        </p:nvSpPr>
        <p:spPr>
          <a:xfrm>
            <a:off x="9760265" y="5064094"/>
            <a:ext cx="1627236" cy="713722"/>
          </a:xfrm>
          <a:prstGeom prst="rect">
            <a:avLst/>
          </a:prstGeom>
          <a:solidFill>
            <a:schemeClr val="bg1"/>
          </a:solid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Upgrade WWTWs, Pumpstations &amp; Pipelines</a:t>
            </a:r>
          </a:p>
        </p:txBody>
      </p:sp>
      <p:sp>
        <p:nvSpPr>
          <p:cNvPr id="78" name="Subtitle 2">
            <a:extLst>
              <a:ext uri="{FF2B5EF4-FFF2-40B4-BE49-F238E27FC236}">
                <a16:creationId xmlns:a16="http://schemas.microsoft.com/office/drawing/2014/main" xmlns="" id="{A7B2E89A-43D7-1E4C-8E64-AF47AF261DE8}"/>
              </a:ext>
            </a:extLst>
          </p:cNvPr>
          <p:cNvSpPr txBox="1">
            <a:spLocks/>
          </p:cNvSpPr>
          <p:nvPr/>
        </p:nvSpPr>
        <p:spPr>
          <a:xfrm>
            <a:off x="9758933" y="3170464"/>
            <a:ext cx="1627236" cy="482889"/>
          </a:xfrm>
          <a:prstGeom prst="rect">
            <a:avLst/>
          </a:prstGeom>
          <a:solidFill>
            <a:schemeClr val="bg1"/>
          </a:solid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Repair WWTWs &amp; Pumpstations </a:t>
            </a:r>
          </a:p>
        </p:txBody>
      </p:sp>
      <p:sp>
        <p:nvSpPr>
          <p:cNvPr id="79" name="Subtitle 2">
            <a:extLst>
              <a:ext uri="{FF2B5EF4-FFF2-40B4-BE49-F238E27FC236}">
                <a16:creationId xmlns:a16="http://schemas.microsoft.com/office/drawing/2014/main" xmlns="" id="{A0508590-BD02-D249-A8BB-8690104C769D}"/>
              </a:ext>
            </a:extLst>
          </p:cNvPr>
          <p:cNvSpPr txBox="1">
            <a:spLocks/>
          </p:cNvSpPr>
          <p:nvPr/>
        </p:nvSpPr>
        <p:spPr>
          <a:xfrm>
            <a:off x="892576" y="4078893"/>
            <a:ext cx="1627236" cy="71372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Refurbish WWTWs, Pumpstations &amp; Collapsed Pipelines.</a:t>
            </a:r>
          </a:p>
        </p:txBody>
      </p:sp>
      <p:sp>
        <p:nvSpPr>
          <p:cNvPr id="80" name="Subtitle 2">
            <a:extLst>
              <a:ext uri="{FF2B5EF4-FFF2-40B4-BE49-F238E27FC236}">
                <a16:creationId xmlns:a16="http://schemas.microsoft.com/office/drawing/2014/main" xmlns="" id="{50112F9F-3CCD-2346-B14A-9007FA53C1D7}"/>
              </a:ext>
            </a:extLst>
          </p:cNvPr>
          <p:cNvSpPr txBox="1">
            <a:spLocks/>
          </p:cNvSpPr>
          <p:nvPr/>
        </p:nvSpPr>
        <p:spPr>
          <a:xfrm>
            <a:off x="876739" y="2154945"/>
            <a:ext cx="1627236" cy="51982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Remove Sewer </a:t>
            </a:r>
          </a:p>
          <a:p>
            <a:pPr algn="r">
              <a:lnSpc>
                <a:spcPts val="175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(Unblocking).</a:t>
            </a:r>
          </a:p>
        </p:txBody>
      </p:sp>
      <p:sp>
        <p:nvSpPr>
          <p:cNvPr id="81" name="Shape 10575">
            <a:extLst>
              <a:ext uri="{FF2B5EF4-FFF2-40B4-BE49-F238E27FC236}">
                <a16:creationId xmlns:a16="http://schemas.microsoft.com/office/drawing/2014/main" xmlns="" id="{602823C0-A9AC-394B-A634-C3228020388B}"/>
              </a:ext>
            </a:extLst>
          </p:cNvPr>
          <p:cNvSpPr/>
          <p:nvPr/>
        </p:nvSpPr>
        <p:spPr>
          <a:xfrm flipH="1">
            <a:off x="11044152" y="1675703"/>
            <a:ext cx="1146261" cy="498781"/>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82" name="Shape 10576">
            <a:extLst>
              <a:ext uri="{FF2B5EF4-FFF2-40B4-BE49-F238E27FC236}">
                <a16:creationId xmlns:a16="http://schemas.microsoft.com/office/drawing/2014/main" xmlns="" id="{7FFF0865-3FCC-1446-999C-3E0142AE7F41}"/>
              </a:ext>
            </a:extLst>
          </p:cNvPr>
          <p:cNvSpPr/>
          <p:nvPr/>
        </p:nvSpPr>
        <p:spPr>
          <a:xfrm flipH="1">
            <a:off x="11045892" y="1892553"/>
            <a:ext cx="0" cy="93276"/>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88" name="Freeform 87">
            <a:extLst>
              <a:ext uri="{FF2B5EF4-FFF2-40B4-BE49-F238E27FC236}">
                <a16:creationId xmlns:a16="http://schemas.microsoft.com/office/drawing/2014/main" xmlns="" id="{99F04B29-6651-F44D-A231-4EFA507669A2}"/>
              </a:ext>
            </a:extLst>
          </p:cNvPr>
          <p:cNvSpPr/>
          <p:nvPr/>
        </p:nvSpPr>
        <p:spPr>
          <a:xfrm flipH="1">
            <a:off x="85836" y="5861099"/>
            <a:ext cx="932614" cy="93276"/>
          </a:xfrm>
          <a:custGeom>
            <a:avLst/>
            <a:gdLst>
              <a:gd name="connsiteX0" fmla="*/ 373046 w 1865228"/>
              <a:gd name="connsiteY0" fmla="*/ 0 h 186552"/>
              <a:gd name="connsiteX1" fmla="*/ 0 w 1865228"/>
              <a:gd name="connsiteY1" fmla="*/ 0 h 186552"/>
              <a:gd name="connsiteX2" fmla="*/ 0 w 1865228"/>
              <a:gd name="connsiteY2" fmla="*/ 186552 h 186552"/>
              <a:gd name="connsiteX3" fmla="*/ 373046 w 1865228"/>
              <a:gd name="connsiteY3" fmla="*/ 186552 h 186552"/>
              <a:gd name="connsiteX4" fmla="*/ 1119137 w 1865228"/>
              <a:gd name="connsiteY4" fmla="*/ 0 h 186552"/>
              <a:gd name="connsiteX5" fmla="*/ 746091 w 1865228"/>
              <a:gd name="connsiteY5" fmla="*/ 0 h 186552"/>
              <a:gd name="connsiteX6" fmla="*/ 746091 w 1865228"/>
              <a:gd name="connsiteY6" fmla="*/ 186552 h 186552"/>
              <a:gd name="connsiteX7" fmla="*/ 1119137 w 1865228"/>
              <a:gd name="connsiteY7" fmla="*/ 186552 h 186552"/>
              <a:gd name="connsiteX8" fmla="*/ 1865228 w 1865228"/>
              <a:gd name="connsiteY8" fmla="*/ 0 h 186552"/>
              <a:gd name="connsiteX9" fmla="*/ 1492182 w 1865228"/>
              <a:gd name="connsiteY9" fmla="*/ 0 h 186552"/>
              <a:gd name="connsiteX10" fmla="*/ 1492182 w 1865228"/>
              <a:gd name="connsiteY10" fmla="*/ 186552 h 186552"/>
              <a:gd name="connsiteX11" fmla="*/ 1865228 w 1865228"/>
              <a:gd name="connsiteY11" fmla="*/ 186552 h 18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228" h="186552">
                <a:moveTo>
                  <a:pt x="373046" y="0"/>
                </a:moveTo>
                <a:lnTo>
                  <a:pt x="0" y="0"/>
                </a:lnTo>
                <a:lnTo>
                  <a:pt x="0" y="186552"/>
                </a:lnTo>
                <a:cubicBezTo>
                  <a:pt x="0" y="186552"/>
                  <a:pt x="373046" y="186552"/>
                  <a:pt x="373046" y="186552"/>
                </a:cubicBezTo>
                <a:close/>
                <a:moveTo>
                  <a:pt x="1119137" y="0"/>
                </a:moveTo>
                <a:lnTo>
                  <a:pt x="746091" y="0"/>
                </a:lnTo>
                <a:lnTo>
                  <a:pt x="746091" y="186552"/>
                </a:lnTo>
                <a:cubicBezTo>
                  <a:pt x="746091" y="186552"/>
                  <a:pt x="1119137" y="186552"/>
                  <a:pt x="1119137" y="186552"/>
                </a:cubicBezTo>
                <a:close/>
                <a:moveTo>
                  <a:pt x="1865228" y="0"/>
                </a:moveTo>
                <a:lnTo>
                  <a:pt x="1492182" y="0"/>
                </a:lnTo>
                <a:lnTo>
                  <a:pt x="1492182" y="186552"/>
                </a:lnTo>
                <a:cubicBezTo>
                  <a:pt x="1492182" y="186552"/>
                  <a:pt x="1865228" y="186552"/>
                  <a:pt x="1865228" y="186552"/>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86" name="Freeform 85">
            <a:extLst>
              <a:ext uri="{FF2B5EF4-FFF2-40B4-BE49-F238E27FC236}">
                <a16:creationId xmlns:a16="http://schemas.microsoft.com/office/drawing/2014/main" xmlns="" id="{0C44575A-B9CD-1C4D-9354-F363D350B7AC}"/>
              </a:ext>
            </a:extLst>
          </p:cNvPr>
          <p:cNvSpPr/>
          <p:nvPr/>
        </p:nvSpPr>
        <p:spPr>
          <a:xfrm flipH="1">
            <a:off x="11044152" y="1892553"/>
            <a:ext cx="1146261" cy="93276"/>
          </a:xfrm>
          <a:custGeom>
            <a:avLst/>
            <a:gdLst>
              <a:gd name="connsiteX0" fmla="*/ 54248 w 2292522"/>
              <a:gd name="connsiteY0" fmla="*/ 0 h 186551"/>
              <a:gd name="connsiteX1" fmla="*/ 0 w 2292522"/>
              <a:gd name="connsiteY1" fmla="*/ 0 h 186551"/>
              <a:gd name="connsiteX2" fmla="*/ 0 w 2292522"/>
              <a:gd name="connsiteY2" fmla="*/ 186551 h 186551"/>
              <a:gd name="connsiteX3" fmla="*/ 54248 w 2292522"/>
              <a:gd name="connsiteY3" fmla="*/ 186551 h 186551"/>
              <a:gd name="connsiteX4" fmla="*/ 800338 w 2292522"/>
              <a:gd name="connsiteY4" fmla="*/ 0 h 186551"/>
              <a:gd name="connsiteX5" fmla="*/ 427294 w 2292522"/>
              <a:gd name="connsiteY5" fmla="*/ 0 h 186551"/>
              <a:gd name="connsiteX6" fmla="*/ 427294 w 2292522"/>
              <a:gd name="connsiteY6" fmla="*/ 186551 h 186551"/>
              <a:gd name="connsiteX7" fmla="*/ 800338 w 2292522"/>
              <a:gd name="connsiteY7" fmla="*/ 186551 h 186551"/>
              <a:gd name="connsiteX8" fmla="*/ 1546430 w 2292522"/>
              <a:gd name="connsiteY8" fmla="*/ 0 h 186551"/>
              <a:gd name="connsiteX9" fmla="*/ 1173386 w 2292522"/>
              <a:gd name="connsiteY9" fmla="*/ 0 h 186551"/>
              <a:gd name="connsiteX10" fmla="*/ 1173386 w 2292522"/>
              <a:gd name="connsiteY10" fmla="*/ 186551 h 186551"/>
              <a:gd name="connsiteX11" fmla="*/ 1546430 w 2292522"/>
              <a:gd name="connsiteY11" fmla="*/ 186551 h 186551"/>
              <a:gd name="connsiteX12" fmla="*/ 2292522 w 2292522"/>
              <a:gd name="connsiteY12" fmla="*/ 0 h 186551"/>
              <a:gd name="connsiteX13" fmla="*/ 1919476 w 2292522"/>
              <a:gd name="connsiteY13" fmla="*/ 0 h 186551"/>
              <a:gd name="connsiteX14" fmla="*/ 1919476 w 2292522"/>
              <a:gd name="connsiteY14" fmla="*/ 186551 h 186551"/>
              <a:gd name="connsiteX15" fmla="*/ 2292522 w 2292522"/>
              <a:gd name="connsiteY15" fmla="*/ 186551 h 1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2522" h="186551">
                <a:moveTo>
                  <a:pt x="54248" y="0"/>
                </a:moveTo>
                <a:lnTo>
                  <a:pt x="0" y="0"/>
                </a:lnTo>
                <a:lnTo>
                  <a:pt x="0" y="186551"/>
                </a:lnTo>
                <a:lnTo>
                  <a:pt x="54248" y="186551"/>
                </a:lnTo>
                <a:close/>
                <a:moveTo>
                  <a:pt x="800338" y="0"/>
                </a:moveTo>
                <a:lnTo>
                  <a:pt x="427294" y="0"/>
                </a:lnTo>
                <a:lnTo>
                  <a:pt x="427294" y="186551"/>
                </a:lnTo>
                <a:cubicBezTo>
                  <a:pt x="427294" y="186551"/>
                  <a:pt x="800338" y="186551"/>
                  <a:pt x="800338" y="186551"/>
                </a:cubicBezTo>
                <a:close/>
                <a:moveTo>
                  <a:pt x="1546430" y="0"/>
                </a:moveTo>
                <a:lnTo>
                  <a:pt x="1173386" y="0"/>
                </a:lnTo>
                <a:lnTo>
                  <a:pt x="1173386" y="186551"/>
                </a:lnTo>
                <a:cubicBezTo>
                  <a:pt x="1173386" y="186551"/>
                  <a:pt x="1546430" y="186551"/>
                  <a:pt x="1546430" y="186551"/>
                </a:cubicBezTo>
                <a:close/>
                <a:moveTo>
                  <a:pt x="2292522" y="0"/>
                </a:moveTo>
                <a:lnTo>
                  <a:pt x="1919476" y="0"/>
                </a:lnTo>
                <a:lnTo>
                  <a:pt x="1919476" y="186551"/>
                </a:lnTo>
                <a:cubicBezTo>
                  <a:pt x="1919476" y="186551"/>
                  <a:pt x="2292522" y="186551"/>
                  <a:pt x="2292522" y="186551"/>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0" dirty="0">
              <a:latin typeface="Lato Light" panose="020F0502020204030203" pitchFamily="34" charset="0"/>
            </a:endParaRPr>
          </a:p>
        </p:txBody>
      </p:sp>
      <p:sp>
        <p:nvSpPr>
          <p:cNvPr id="4" name="Isosceles Triangle 3">
            <a:extLst>
              <a:ext uri="{FF2B5EF4-FFF2-40B4-BE49-F238E27FC236}">
                <a16:creationId xmlns:a16="http://schemas.microsoft.com/office/drawing/2014/main" xmlns="" id="{B33EA4D3-263F-7DF7-4887-7B97645D6D74}"/>
              </a:ext>
            </a:extLst>
          </p:cNvPr>
          <p:cNvSpPr/>
          <p:nvPr/>
        </p:nvSpPr>
        <p:spPr>
          <a:xfrm rot="16200000">
            <a:off x="7209446" y="1675703"/>
            <a:ext cx="687686" cy="498781"/>
          </a:xfrm>
          <a:prstGeom prst="triangl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xmlns="" val="3850992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74726" y="277113"/>
            <a:ext cx="8945474" cy="444352"/>
          </a:xfrm>
          <a:prstGeom prst="rect">
            <a:avLst/>
          </a:prstGeom>
        </p:spPr>
        <p:txBody>
          <a:bodyPr vert="horz" wrap="square" lIns="0" tIns="13335" rIns="0" bIns="0" rtlCol="0">
            <a:spAutoFit/>
          </a:bodyPr>
          <a:lstStyle/>
          <a:p>
            <a:pPr marL="12700" algn="l">
              <a:lnSpc>
                <a:spcPct val="100000"/>
              </a:lnSpc>
              <a:spcBef>
                <a:spcPts val="105"/>
              </a:spcBef>
            </a:pPr>
            <a:r>
              <a:rPr lang="en-ZA" spc="-15" dirty="0">
                <a:latin typeface="Arial" panose="020B0604020202020204" pitchFamily="34" charset="0"/>
                <a:cs typeface="Arial" panose="020B0604020202020204" pitchFamily="34" charset="0"/>
              </a:rPr>
              <a:t>SECTION 63 COSTED PLAN</a:t>
            </a:r>
            <a:endParaRPr spc="-15"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20E2B269-FAED-8EB5-14B2-94DB0DFA20EB}"/>
              </a:ext>
            </a:extLst>
          </p:cNvPr>
          <p:cNvSpPr txBox="1"/>
          <p:nvPr/>
        </p:nvSpPr>
        <p:spPr>
          <a:xfrm>
            <a:off x="274726" y="1066800"/>
            <a:ext cx="9174074" cy="1477328"/>
          </a:xfrm>
          <a:prstGeom prst="rect">
            <a:avLst/>
          </a:prstGeom>
          <a:noFill/>
        </p:spPr>
        <p:txBody>
          <a:bodyPr wrap="square" rtlCol="0">
            <a:spAutoFit/>
          </a:bodyPr>
          <a:lstStyle/>
          <a:p>
            <a:endParaRPr lang="en-ZA" dirty="0"/>
          </a:p>
          <a:p>
            <a:endParaRPr lang="en-ZA" dirty="0"/>
          </a:p>
          <a:p>
            <a:endParaRPr lang="en-ZA" dirty="0"/>
          </a:p>
          <a:p>
            <a:endParaRPr lang="en-ZA" dirty="0"/>
          </a:p>
          <a:p>
            <a:endParaRPr lang="en-ZA" dirty="0"/>
          </a:p>
        </p:txBody>
      </p:sp>
      <p:pic>
        <p:nvPicPr>
          <p:cNvPr id="4" name="Picture 3">
            <a:extLst>
              <a:ext uri="{FF2B5EF4-FFF2-40B4-BE49-F238E27FC236}">
                <a16:creationId xmlns:a16="http://schemas.microsoft.com/office/drawing/2014/main" xmlns="" id="{838DFF99-625A-1CB3-1874-CEB335475744}"/>
              </a:ext>
            </a:extLst>
          </p:cNvPr>
          <p:cNvPicPr>
            <a:picLocks noChangeAspect="1"/>
          </p:cNvPicPr>
          <p:nvPr/>
        </p:nvPicPr>
        <p:blipFill>
          <a:blip r:embed="rId3" cstate="print"/>
          <a:stretch>
            <a:fillRect/>
          </a:stretch>
        </p:blipFill>
        <p:spPr>
          <a:xfrm>
            <a:off x="12700" y="839059"/>
            <a:ext cx="10883900" cy="5333141"/>
          </a:xfrm>
          <a:prstGeom prst="rect">
            <a:avLst/>
          </a:prstGeom>
        </p:spPr>
      </p:pic>
      <p:sp>
        <p:nvSpPr>
          <p:cNvPr id="3" name="Slide Number Placeholder 2">
            <a:extLst>
              <a:ext uri="{FF2B5EF4-FFF2-40B4-BE49-F238E27FC236}">
                <a16:creationId xmlns:a16="http://schemas.microsoft.com/office/drawing/2014/main" xmlns="" id="{36F4356A-1B27-1ED0-45AC-BA75ABFB7CFC}"/>
              </a:ext>
            </a:extLst>
          </p:cNvPr>
          <p:cNvSpPr>
            <a:spLocks noGrp="1"/>
          </p:cNvSpPr>
          <p:nvPr>
            <p:ph type="sldNum" sz="quarter" idx="7"/>
          </p:nvPr>
        </p:nvSpPr>
        <p:spPr/>
        <p:txBody>
          <a:bodyPr/>
          <a:lstStyle/>
          <a:p>
            <a:fld id="{B6F15528-21DE-4FAA-801E-634DDDAF4B2B}" type="slidenum">
              <a:rPr lang="en-ZA" smtClean="0"/>
              <a:pPr/>
              <a:t>6</a:t>
            </a:fld>
            <a:endParaRPr lang="en-ZA"/>
          </a:p>
        </p:txBody>
      </p:sp>
    </p:spTree>
    <p:extLst>
      <p:ext uri="{BB962C8B-B14F-4D97-AF65-F5344CB8AC3E}">
        <p14:creationId xmlns:p14="http://schemas.microsoft.com/office/powerpoint/2010/main" xmlns="" val="1560113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077200" y="6456431"/>
            <a:ext cx="2133600" cy="276999"/>
          </a:xfrm>
          <a:prstGeom prst="rect">
            <a:avLst/>
          </a:prstGeom>
        </p:spPr>
        <p:txBody>
          <a:bodyPr/>
          <a:lstStyle/>
          <a:p>
            <a:fld id="{87EC132A-819D-4E3B-8C7A-24C99C2B29A0}" type="slidenum">
              <a:rPr lang="en-US" smtClean="0"/>
              <a:pPr/>
              <a:t>7</a:t>
            </a:fld>
            <a:endParaRPr lang="en-US" dirty="0"/>
          </a:p>
        </p:txBody>
      </p:sp>
      <p:pic>
        <p:nvPicPr>
          <p:cNvPr id="5" name="Picture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1" y="690366"/>
            <a:ext cx="9143999" cy="5810791"/>
          </a:xfrm>
          <a:prstGeom prst="rect">
            <a:avLst/>
          </a:prstGeom>
          <a:noFill/>
        </p:spPr>
      </p:pic>
      <p:sp>
        <p:nvSpPr>
          <p:cNvPr id="7" name="Title 1"/>
          <p:cNvSpPr>
            <a:spLocks noGrp="1"/>
          </p:cNvSpPr>
          <p:nvPr>
            <p:ph type="title"/>
          </p:nvPr>
        </p:nvSpPr>
        <p:spPr>
          <a:xfrm>
            <a:off x="1524000" y="0"/>
            <a:ext cx="9144000" cy="645640"/>
          </a:xfrm>
        </p:spPr>
        <p:txBody>
          <a:bodyPr>
            <a:normAutofit/>
          </a:bodyPr>
          <a:lstStyle/>
          <a:p>
            <a:pPr algn="l"/>
            <a:r>
              <a:rPr lang="en-ZA" sz="2400" dirty="0">
                <a:latin typeface="Arial" panose="020B0604020202020204" pitchFamily="34" charset="0"/>
                <a:cs typeface="Arial" panose="020B0604020202020204" pitchFamily="34" charset="0"/>
              </a:rPr>
              <a:t> SCOPE OF WORK – PRIORITY 1</a:t>
            </a:r>
            <a:endParaRPr lang="en-US" sz="240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xmlns="" id="{0994CE27-44F8-434C-A4C5-1D6F71465528}"/>
              </a:ext>
            </a:extLst>
          </p:cNvPr>
          <p:cNvSpPr/>
          <p:nvPr/>
        </p:nvSpPr>
        <p:spPr>
          <a:xfrm>
            <a:off x="3686175" y="3695700"/>
            <a:ext cx="3973015" cy="2660651"/>
          </a:xfrm>
          <a:prstGeom prst="ellipse">
            <a:avLst/>
          </a:prstGeom>
          <a:noFill/>
          <a:ln w="571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sz="1350" dirty="0"/>
          </a:p>
        </p:txBody>
      </p:sp>
    </p:spTree>
    <p:extLst>
      <p:ext uri="{BB962C8B-B14F-4D97-AF65-F5344CB8AC3E}">
        <p14:creationId xmlns:p14="http://schemas.microsoft.com/office/powerpoint/2010/main" xmlns="" val="70767616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F75EF-FFFD-7D41-BEAD-1D3394130D5A}"/>
              </a:ext>
            </a:extLst>
          </p:cNvPr>
          <p:cNvSpPr>
            <a:spLocks noGrp="1"/>
          </p:cNvSpPr>
          <p:nvPr>
            <p:ph type="title"/>
          </p:nvPr>
        </p:nvSpPr>
        <p:spPr/>
        <p:txBody>
          <a:bodyPr>
            <a:noAutofit/>
          </a:bodyPr>
          <a:lstStyle/>
          <a:p>
            <a:pPr algn="ctr"/>
            <a:r>
              <a:rPr lang="en-US" sz="2500" b="1" dirty="0">
                <a:latin typeface="Arial" panose="020B0604020202020204" pitchFamily="34" charset="0"/>
                <a:cs typeface="Arial" panose="020B0604020202020204" pitchFamily="34" charset="0"/>
              </a:rPr>
              <a:t/>
            </a:r>
            <a:br>
              <a:rPr lang="en-US" sz="2500" b="1" dirty="0">
                <a:latin typeface="Arial" panose="020B0604020202020204" pitchFamily="34" charset="0"/>
                <a:cs typeface="Arial" panose="020B0604020202020204" pitchFamily="34" charset="0"/>
              </a:rPr>
            </a:br>
            <a:r>
              <a:rPr lang="en-US" sz="2500" b="1" dirty="0">
                <a:latin typeface="Arial" panose="020B0604020202020204" pitchFamily="34" charset="0"/>
                <a:cs typeface="Arial" panose="020B0604020202020204" pitchFamily="34" charset="0"/>
              </a:rPr>
              <a:t>STREAMS:CRITICAL SUCCESS FACTORS</a:t>
            </a:r>
            <a:br>
              <a:rPr lang="en-US" sz="2500" b="1" dirty="0">
                <a:latin typeface="Arial" panose="020B0604020202020204" pitchFamily="34" charset="0"/>
                <a:cs typeface="Arial" panose="020B0604020202020204" pitchFamily="34" charset="0"/>
              </a:rPr>
            </a:br>
            <a:endParaRPr lang="en-US" sz="2500" dirty="0"/>
          </a:p>
        </p:txBody>
      </p:sp>
      <p:pic>
        <p:nvPicPr>
          <p:cNvPr id="4" name="Picture 3">
            <a:extLst>
              <a:ext uri="{FF2B5EF4-FFF2-40B4-BE49-F238E27FC236}">
                <a16:creationId xmlns:a16="http://schemas.microsoft.com/office/drawing/2014/main" xmlns="" id="{108B8AA4-7C31-4A22-9A6F-422073FD0D58}"/>
              </a:ext>
            </a:extLst>
          </p:cNvPr>
          <p:cNvPicPr>
            <a:picLocks noChangeAspect="1"/>
          </p:cNvPicPr>
          <p:nvPr/>
        </p:nvPicPr>
        <p:blipFill>
          <a:blip r:embed="rId3" cstate="print"/>
          <a:stretch>
            <a:fillRect/>
          </a:stretch>
        </p:blipFill>
        <p:spPr>
          <a:xfrm>
            <a:off x="105877" y="5571460"/>
            <a:ext cx="9384631" cy="1286540"/>
          </a:xfrm>
          <a:prstGeom prst="rect">
            <a:avLst/>
          </a:prstGeom>
        </p:spPr>
      </p:pic>
      <p:graphicFrame>
        <p:nvGraphicFramePr>
          <p:cNvPr id="6" name="Diagram 5"/>
          <p:cNvGraphicFramePr/>
          <p:nvPr/>
        </p:nvGraphicFramePr>
        <p:xfrm>
          <a:off x="1792586" y="277699"/>
          <a:ext cx="10293537" cy="5713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14208985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9067800" cy="2154436"/>
          </a:xfrm>
        </p:spPr>
        <p:txBody>
          <a:bodyPr/>
          <a:lstStyle/>
          <a:p>
            <a:r>
              <a:rPr lang="en-US" dirty="0"/>
              <a:t>INSTITUTIONAL ARRANGEMENT</a:t>
            </a:r>
            <a:br>
              <a:rPr lang="en-US" dirty="0"/>
            </a:br>
            <a:r>
              <a:rPr lang="en-US" dirty="0"/>
              <a:t/>
            </a:r>
            <a:br>
              <a:rPr lang="en-US" dirty="0"/>
            </a:br>
            <a:r>
              <a:rPr lang="en-US" dirty="0"/>
              <a:t/>
            </a:r>
            <a:br>
              <a:rPr lang="en-US" dirty="0"/>
            </a:br>
            <a:r>
              <a:rPr lang="en-US" dirty="0"/>
              <a:t/>
            </a:r>
            <a:br>
              <a:rPr lang="en-US" dirty="0"/>
            </a:br>
            <a:endParaRPr lang="en-ZA" dirty="0"/>
          </a:p>
        </p:txBody>
      </p:sp>
      <p:graphicFrame>
        <p:nvGraphicFramePr>
          <p:cNvPr id="4" name="Table 3">
            <a:extLst>
              <a:ext uri="{FF2B5EF4-FFF2-40B4-BE49-F238E27FC236}">
                <a16:creationId xmlns:a16="http://schemas.microsoft.com/office/drawing/2014/main" xmlns="" id="{27490514-AAAF-3564-D0AC-182BE17C741E}"/>
              </a:ext>
            </a:extLst>
          </p:cNvPr>
          <p:cNvGraphicFramePr>
            <a:graphicFrameLocks noGrp="1"/>
          </p:cNvGraphicFramePr>
          <p:nvPr>
            <p:extLst>
              <p:ext uri="{D42A27DB-BD31-4B8C-83A1-F6EECF244321}">
                <p14:modId xmlns:p14="http://schemas.microsoft.com/office/powerpoint/2010/main" xmlns="" val="3205173783"/>
              </p:ext>
            </p:extLst>
          </p:nvPr>
        </p:nvGraphicFramePr>
        <p:xfrm>
          <a:off x="533400" y="1143000"/>
          <a:ext cx="9753600" cy="4222088"/>
        </p:xfrm>
        <a:graphic>
          <a:graphicData uri="http://schemas.openxmlformats.org/drawingml/2006/table">
            <a:tbl>
              <a:tblPr firstRow="1" bandRow="1">
                <a:tableStyleId>{5C22544A-7EE6-4342-B048-85BDC9FD1C3A}</a:tableStyleId>
              </a:tblPr>
              <a:tblGrid>
                <a:gridCol w="4846406">
                  <a:extLst>
                    <a:ext uri="{9D8B030D-6E8A-4147-A177-3AD203B41FA5}">
                      <a16:colId xmlns:a16="http://schemas.microsoft.com/office/drawing/2014/main" xmlns="" val="4076920331"/>
                    </a:ext>
                  </a:extLst>
                </a:gridCol>
                <a:gridCol w="4907194">
                  <a:extLst>
                    <a:ext uri="{9D8B030D-6E8A-4147-A177-3AD203B41FA5}">
                      <a16:colId xmlns:a16="http://schemas.microsoft.com/office/drawing/2014/main" xmlns="" val="198283095"/>
                    </a:ext>
                  </a:extLst>
                </a:gridCol>
              </a:tblGrid>
              <a:tr h="2518872">
                <a:tc>
                  <a:txBody>
                    <a:bodyPr/>
                    <a:lstStyle/>
                    <a:p>
                      <a:pPr marL="0" indent="0" algn="just">
                        <a:buFont typeface="Arial" panose="020B0604020202020204" pitchFamily="34" charset="0"/>
                        <a:buNone/>
                      </a:pPr>
                      <a:endParaRPr lang="en-ZA" sz="1200" b="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pPr algn="just"/>
                      <a:endParaRPr lang="en-ZA" sz="1200" b="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172578146"/>
                  </a:ext>
                </a:extLst>
              </a:tr>
              <a:tr h="255650">
                <a:tc>
                  <a:txBody>
                    <a:bodyPr/>
                    <a:lstStyle/>
                    <a:p>
                      <a:endParaRPr lang="en-ZA" sz="120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endParaRPr lang="en-ZA" sz="120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2988711431"/>
                  </a:ext>
                </a:extLst>
              </a:tr>
              <a:tr h="772621">
                <a:tc>
                  <a:txBody>
                    <a:bodyPr/>
                    <a:lstStyle/>
                    <a:p>
                      <a:endParaRPr lang="en-ZA" sz="120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endParaRPr lang="en-ZA" sz="120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3070334364"/>
                  </a:ext>
                </a:extLst>
              </a:tr>
              <a:tr h="674945">
                <a:tc>
                  <a:txBody>
                    <a:bodyPr/>
                    <a:lstStyle/>
                    <a:p>
                      <a:endParaRPr lang="en-ZA" sz="1200" dirty="0">
                        <a:solidFill>
                          <a:schemeClr val="tx2"/>
                        </a:solidFill>
                        <a:latin typeface="Arial" panose="020B0604020202020204" pitchFamily="34" charset="0"/>
                        <a:cs typeface="Arial" panose="020B0604020202020204" pitchFamily="34" charset="0"/>
                      </a:endParaRPr>
                    </a:p>
                  </a:txBody>
                  <a:tcPr marT="21325" marB="21325">
                    <a:noFill/>
                  </a:tcPr>
                </a:tc>
                <a:tc>
                  <a:txBody>
                    <a:bodyPr/>
                    <a:lstStyle/>
                    <a:p>
                      <a:endParaRPr lang="en-ZA" sz="1200" dirty="0">
                        <a:solidFill>
                          <a:schemeClr val="tx1"/>
                        </a:solidFill>
                        <a:latin typeface="Arial" panose="020B0604020202020204" pitchFamily="34" charset="0"/>
                        <a:cs typeface="Arial" panose="020B0604020202020204" pitchFamily="34" charset="0"/>
                      </a:endParaRPr>
                    </a:p>
                  </a:txBody>
                  <a:tcPr marT="21325" marB="21325">
                    <a:noFill/>
                  </a:tcPr>
                </a:tc>
                <a:extLst>
                  <a:ext uri="{0D108BD9-81ED-4DB2-BD59-A6C34878D82A}">
                    <a16:rowId xmlns:a16="http://schemas.microsoft.com/office/drawing/2014/main" xmlns="" val="79993258"/>
                  </a:ext>
                </a:extLst>
              </a:tr>
            </a:tbl>
          </a:graphicData>
        </a:graphic>
      </p:graphicFrame>
      <p:pic>
        <p:nvPicPr>
          <p:cNvPr id="5" name="Picture 4">
            <a:extLst>
              <a:ext uri="{FF2B5EF4-FFF2-40B4-BE49-F238E27FC236}">
                <a16:creationId xmlns:a16="http://schemas.microsoft.com/office/drawing/2014/main" xmlns="" id="{839D160C-255F-E7D6-A10D-9F7CF916FB26}"/>
              </a:ext>
            </a:extLst>
          </p:cNvPr>
          <p:cNvPicPr>
            <a:picLocks noChangeAspect="1"/>
          </p:cNvPicPr>
          <p:nvPr/>
        </p:nvPicPr>
        <p:blipFill>
          <a:blip r:embed="rId2" cstate="print"/>
          <a:stretch>
            <a:fillRect/>
          </a:stretch>
        </p:blipFill>
        <p:spPr>
          <a:xfrm>
            <a:off x="76200" y="5791200"/>
            <a:ext cx="12115799" cy="1066799"/>
          </a:xfrm>
          <a:prstGeom prst="rect">
            <a:avLst/>
          </a:prstGeom>
        </p:spPr>
      </p:pic>
      <p:graphicFrame>
        <p:nvGraphicFramePr>
          <p:cNvPr id="3" name="Diagram 2">
            <a:extLst>
              <a:ext uri="{FF2B5EF4-FFF2-40B4-BE49-F238E27FC236}">
                <a16:creationId xmlns:a16="http://schemas.microsoft.com/office/drawing/2014/main" xmlns="" id="{3F99ECA2-F830-BAE5-66C6-3136F5495BEE}"/>
              </a:ext>
            </a:extLst>
          </p:cNvPr>
          <p:cNvGraphicFramePr/>
          <p:nvPr>
            <p:extLst>
              <p:ext uri="{D42A27DB-BD31-4B8C-83A1-F6EECF244321}">
                <p14:modId xmlns:p14="http://schemas.microsoft.com/office/powerpoint/2010/main" xmlns="" val="3818920767"/>
              </p:ext>
            </p:extLst>
          </p:nvPr>
        </p:nvGraphicFramePr>
        <p:xfrm>
          <a:off x="685800" y="719666"/>
          <a:ext cx="94742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389352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3859</TotalTime>
  <Words>2812</Words>
  <Application>Microsoft Office PowerPoint</Application>
  <PresentationFormat>Custom</PresentationFormat>
  <Paragraphs>501</Paragraphs>
  <Slides>37</Slides>
  <Notes>19</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 PURPOSE </vt:lpstr>
      <vt:lpstr>  WHAT IS THE MAIN PROBLEM WITH THE VAAL SYSTEM  </vt:lpstr>
      <vt:lpstr>SECTION 63 SCOPE</vt:lpstr>
      <vt:lpstr>Slide 5</vt:lpstr>
      <vt:lpstr>SECTION 63 COSTED PLAN</vt:lpstr>
      <vt:lpstr> SCOPE OF WORK – PRIORITY 1</vt:lpstr>
      <vt:lpstr> STREAMS:CRITICAL SUCCESS FACTORS </vt:lpstr>
      <vt:lpstr>INSTITUTIONAL ARRANGEMENT    </vt:lpstr>
      <vt:lpstr>INSTITUTIONAL ARRANGEMENT. . .CONT.    </vt:lpstr>
      <vt:lpstr>DWS APPOINTED CONTRACTORS    </vt:lpstr>
      <vt:lpstr>REFURBISHMENT &amp; UPGRADE – STREAM 1</vt:lpstr>
      <vt:lpstr>REFURBISHMENT &amp; UPGRADE – STREAM 1</vt:lpstr>
      <vt:lpstr>REFURBISHMENT&amp;UPGRADE –STREAM 1</vt:lpstr>
      <vt:lpstr>REFURBISHMENT &amp; UPGRADE – STREAM 1</vt:lpstr>
      <vt:lpstr>REFURBISHMENT&amp;UPGRADE –STREAM 1</vt:lpstr>
      <vt:lpstr>REFURBISHMENT &amp; UPGRADE –STREAM 1</vt:lpstr>
      <vt:lpstr>PIPELINES</vt:lpstr>
      <vt:lpstr>REFURBISHMENT &amp; UPGRADE - PIPELINES</vt:lpstr>
      <vt:lpstr>REPAIR OF THE COLLAPSED SEWER PIPELINE IN UNION STREET, VEREENIGING (EMERGENCY DECLARATION)</vt:lpstr>
      <vt:lpstr>Slide 21</vt:lpstr>
      <vt:lpstr>Slide 22</vt:lpstr>
      <vt:lpstr>Slide 23</vt:lpstr>
      <vt:lpstr>Slide 24</vt:lpstr>
      <vt:lpstr>Slide 25</vt:lpstr>
      <vt:lpstr>Slide 26</vt:lpstr>
      <vt:lpstr>UNBLOCKING AND BIO-SOLIDS  FOREIGN OBJECTS FOUND IN SEWER PIPES</vt:lpstr>
      <vt:lpstr>Slide 28</vt:lpstr>
      <vt:lpstr>Water Conservation and Demand Management – STREAM 3</vt:lpstr>
      <vt:lpstr>WATER CONSERVATION WATER DEMAND MANAGEMENT – STREAM 3  (4 Major leak repairs in Sebokeng &amp; Evaton)     Leak 1(Before)    Leak 1 (work in progress) </vt:lpstr>
      <vt:lpstr> WASTEWATER RECLAMATION PROGRAMME </vt:lpstr>
      <vt:lpstr>Slide 32</vt:lpstr>
      <vt:lpstr>METSI-A-LEKOA</vt:lpstr>
      <vt:lpstr>CAPACITATION OF METSI-A-LEKOA</vt:lpstr>
      <vt:lpstr>CAPACITATION OF METSI-A-LEKOA    </vt:lpstr>
      <vt:lpstr>SECTION 63 CHALLENGES</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Dominic Zaca</dc:creator>
  <cp:lastModifiedBy>USER</cp:lastModifiedBy>
  <cp:revision>56</cp:revision>
  <dcterms:created xsi:type="dcterms:W3CDTF">2022-03-22T14:15:00Z</dcterms:created>
  <dcterms:modified xsi:type="dcterms:W3CDTF">2022-09-13T06:52:21Z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2022-03-07T00:00:00Z</vt:filetime>
  </property>
  <property fmtid="{D5CDD505-2E9C-101B-9397-08002B2CF9AE}" pid="3" name="Creator">
    <vt:lpwstr>Microsoft® PowerPoint® for Microsoft 365</vt:lpwstr>
  </property>
  <property fmtid="{D5CDD505-2E9C-101B-9397-08002B2CF9AE}" pid="4" name="LastSaved">
    <vt:filetime>2022-03-22T00:00:00Z</vt:filetime>
  </property>
</Properties>
</file>