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ags/tag2.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ags/tag3.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tags/tag4.xml" ContentType="application/vnd.openxmlformats-officedocument.presentationml.tags+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tags/tag5.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1"/>
    <p:sldMasterId id="2147483674" r:id="rId2"/>
    <p:sldMasterId id="2147483687" r:id="rId3"/>
    <p:sldMasterId id="2147483700" r:id="rId4"/>
    <p:sldMasterId id="2147483712" r:id="rId5"/>
    <p:sldMasterId id="2147483724" r:id="rId6"/>
    <p:sldMasterId id="2147483736" r:id="rId7"/>
    <p:sldMasterId id="2147483748" r:id="rId8"/>
    <p:sldMasterId id="2147483760" r:id="rId9"/>
    <p:sldMasterId id="2147483772" r:id="rId10"/>
    <p:sldMasterId id="2147483785" r:id="rId11"/>
    <p:sldMasterId id="2147483798" r:id="rId12"/>
    <p:sldMasterId id="2147483813" r:id="rId13"/>
  </p:sldMasterIdLst>
  <p:notesMasterIdLst>
    <p:notesMasterId r:id="rId54"/>
  </p:notesMasterIdLst>
  <p:handoutMasterIdLst>
    <p:handoutMasterId r:id="rId55"/>
  </p:handoutMasterIdLst>
  <p:sldIdLst>
    <p:sldId id="1346" r:id="rId14"/>
    <p:sldId id="1726" r:id="rId15"/>
    <p:sldId id="1744" r:id="rId16"/>
    <p:sldId id="1746" r:id="rId17"/>
    <p:sldId id="1747" r:id="rId18"/>
    <p:sldId id="1748" r:id="rId19"/>
    <p:sldId id="1752" r:id="rId20"/>
    <p:sldId id="1754" r:id="rId21"/>
    <p:sldId id="1803" r:id="rId22"/>
    <p:sldId id="1804" r:id="rId23"/>
    <p:sldId id="1805" r:id="rId24"/>
    <p:sldId id="1806" r:id="rId25"/>
    <p:sldId id="1807" r:id="rId26"/>
    <p:sldId id="1808" r:id="rId27"/>
    <p:sldId id="1756" r:id="rId28"/>
    <p:sldId id="1809" r:id="rId29"/>
    <p:sldId id="1757" r:id="rId30"/>
    <p:sldId id="1810" r:id="rId31"/>
    <p:sldId id="1811" r:id="rId32"/>
    <p:sldId id="1764" r:id="rId33"/>
    <p:sldId id="1766" r:id="rId34"/>
    <p:sldId id="1788" r:id="rId35"/>
    <p:sldId id="1789" r:id="rId36"/>
    <p:sldId id="1790" r:id="rId37"/>
    <p:sldId id="1791" r:id="rId38"/>
    <p:sldId id="1792" r:id="rId39"/>
    <p:sldId id="1793" r:id="rId40"/>
    <p:sldId id="1794" r:id="rId41"/>
    <p:sldId id="1795" r:id="rId42"/>
    <p:sldId id="1796" r:id="rId43"/>
    <p:sldId id="1797" r:id="rId44"/>
    <p:sldId id="1798" r:id="rId45"/>
    <p:sldId id="1799" r:id="rId46"/>
    <p:sldId id="1800" r:id="rId47"/>
    <p:sldId id="1801" r:id="rId48"/>
    <p:sldId id="1802" r:id="rId49"/>
    <p:sldId id="1767" r:id="rId50"/>
    <p:sldId id="1768" r:id="rId51"/>
    <p:sldId id="1812" r:id="rId52"/>
    <p:sldId id="1277" r:id="rId5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47AECD-DDB5-49D3-AFE1-C1AF9700F990}">
          <p14:sldIdLst>
            <p14:sldId id="1346"/>
            <p14:sldId id="1726"/>
            <p14:sldId id="1744"/>
            <p14:sldId id="1746"/>
            <p14:sldId id="1747"/>
            <p14:sldId id="1748"/>
            <p14:sldId id="1752"/>
            <p14:sldId id="1754"/>
            <p14:sldId id="1803"/>
            <p14:sldId id="1804"/>
            <p14:sldId id="1805"/>
            <p14:sldId id="1806"/>
            <p14:sldId id="1807"/>
            <p14:sldId id="1808"/>
            <p14:sldId id="1756"/>
            <p14:sldId id="1809"/>
            <p14:sldId id="1757"/>
            <p14:sldId id="1810"/>
            <p14:sldId id="1811"/>
            <p14:sldId id="1764"/>
            <p14:sldId id="1766"/>
            <p14:sldId id="1788"/>
            <p14:sldId id="1789"/>
            <p14:sldId id="1790"/>
            <p14:sldId id="1791"/>
            <p14:sldId id="1792"/>
            <p14:sldId id="1793"/>
            <p14:sldId id="1794"/>
            <p14:sldId id="1795"/>
            <p14:sldId id="1796"/>
            <p14:sldId id="1797"/>
            <p14:sldId id="1798"/>
            <p14:sldId id="1799"/>
            <p14:sldId id="1800"/>
            <p14:sldId id="1801"/>
            <p14:sldId id="1802"/>
            <p14:sldId id="1767"/>
            <p14:sldId id="1768"/>
            <p14:sldId id="1812"/>
            <p14:sldId id="1277"/>
          </p14:sldIdLst>
        </p14:section>
        <p14:section name="Business Analysis" id="{420D8162-4AE9-4FAB-9461-FBEDCAAAB1F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bogo Phokanoka" initials="TP" lastIdx="1" clrIdx="0">
    <p:extLst>
      <p:ext uri="{19B8F6BF-5375-455C-9EA6-DF929625EA0E}">
        <p15:presenceInfo xmlns:p15="http://schemas.microsoft.com/office/powerpoint/2012/main" userId="Tebogo Phokano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66FF"/>
    <a:srgbClr val="000000"/>
    <a:srgbClr val="00EA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7" autoAdjust="0"/>
    <p:restoredTop sz="93883" autoAdjust="0"/>
  </p:normalViewPr>
  <p:slideViewPr>
    <p:cSldViewPr snapToGrid="0" snapToObjects="1">
      <p:cViewPr varScale="1">
        <p:scale>
          <a:sx n="70" d="100"/>
          <a:sy n="70" d="100"/>
        </p:scale>
        <p:origin x="1236" y="4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25" d="100"/>
        <a:sy n="125" d="100"/>
      </p:scale>
      <p:origin x="0" y="-14976"/>
    </p:cViewPr>
  </p:sorterViewPr>
  <p:notesViewPr>
    <p:cSldViewPr snapToGrid="0" snapToObjects="1">
      <p:cViewPr varScale="1">
        <p:scale>
          <a:sx n="83" d="100"/>
          <a:sy n="83" d="100"/>
        </p:scale>
        <p:origin x="199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1294" tIns="45647" rIns="91294" bIns="45647" rtlCol="0"/>
          <a:lstStyle>
            <a:lvl1pPr algn="l">
              <a:defRPr sz="1200"/>
            </a:lvl1pPr>
          </a:lstStyle>
          <a:p>
            <a:endParaRPr lang="en-ZA"/>
          </a:p>
        </p:txBody>
      </p:sp>
      <p:sp>
        <p:nvSpPr>
          <p:cNvPr id="3" name="Date Placeholder 2"/>
          <p:cNvSpPr>
            <a:spLocks noGrp="1"/>
          </p:cNvSpPr>
          <p:nvPr>
            <p:ph type="dt" sz="quarter" idx="1"/>
          </p:nvPr>
        </p:nvSpPr>
        <p:spPr>
          <a:xfrm>
            <a:off x="3970939" y="0"/>
            <a:ext cx="3037840" cy="466435"/>
          </a:xfrm>
          <a:prstGeom prst="rect">
            <a:avLst/>
          </a:prstGeom>
        </p:spPr>
        <p:txBody>
          <a:bodyPr vert="horz" lIns="91294" tIns="45647" rIns="91294" bIns="45647" rtlCol="0"/>
          <a:lstStyle>
            <a:lvl1pPr algn="r">
              <a:defRPr sz="1200"/>
            </a:lvl1pPr>
          </a:lstStyle>
          <a:p>
            <a:fld id="{AF4255A1-C199-4026-8657-02D9FBEC850F}" type="datetimeFigureOut">
              <a:rPr lang="en-ZA" smtClean="0"/>
              <a:pPr/>
              <a:t>2022/09/07</a:t>
            </a:fld>
            <a:endParaRPr lang="en-ZA"/>
          </a:p>
        </p:txBody>
      </p:sp>
      <p:sp>
        <p:nvSpPr>
          <p:cNvPr id="4" name="Footer Placeholder 3"/>
          <p:cNvSpPr>
            <a:spLocks noGrp="1"/>
          </p:cNvSpPr>
          <p:nvPr>
            <p:ph type="ftr" sz="quarter" idx="2"/>
          </p:nvPr>
        </p:nvSpPr>
        <p:spPr>
          <a:xfrm>
            <a:off x="1" y="8829968"/>
            <a:ext cx="3037840" cy="466434"/>
          </a:xfrm>
          <a:prstGeom prst="rect">
            <a:avLst/>
          </a:prstGeom>
        </p:spPr>
        <p:txBody>
          <a:bodyPr vert="horz" lIns="91294" tIns="45647" rIns="91294" bIns="45647" rtlCol="0" anchor="b"/>
          <a:lstStyle>
            <a:lvl1pPr algn="l">
              <a:defRPr sz="1200"/>
            </a:lvl1pPr>
          </a:lstStyle>
          <a:p>
            <a:endParaRPr lang="en-ZA"/>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1294" tIns="45647" rIns="91294" bIns="45647" rtlCol="0" anchor="b"/>
          <a:lstStyle>
            <a:lvl1pPr algn="r">
              <a:defRPr sz="1200"/>
            </a:lvl1pPr>
          </a:lstStyle>
          <a:p>
            <a:fld id="{790F978D-1465-47EE-ABE4-2AD07AF7F861}" type="slidenum">
              <a:rPr lang="en-ZA" smtClean="0"/>
              <a:pPr/>
              <a:t>‹#›</a:t>
            </a:fld>
            <a:endParaRPr lang="en-ZA"/>
          </a:p>
        </p:txBody>
      </p:sp>
    </p:spTree>
    <p:extLst>
      <p:ext uri="{BB962C8B-B14F-4D97-AF65-F5344CB8AC3E}">
        <p14:creationId xmlns:p14="http://schemas.microsoft.com/office/powerpoint/2010/main" val="25836554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294" tIns="45647" rIns="91294" bIns="45647" rtlCol="0"/>
          <a:lstStyle>
            <a:lvl1pPr algn="l">
              <a:defRPr sz="1200"/>
            </a:lvl1pPr>
          </a:lstStyle>
          <a:p>
            <a:endParaRPr lang="en-ZA"/>
          </a:p>
        </p:txBody>
      </p:sp>
      <p:sp>
        <p:nvSpPr>
          <p:cNvPr id="3" name="Date Placeholder 2"/>
          <p:cNvSpPr>
            <a:spLocks noGrp="1"/>
          </p:cNvSpPr>
          <p:nvPr>
            <p:ph type="dt" idx="1"/>
          </p:nvPr>
        </p:nvSpPr>
        <p:spPr>
          <a:xfrm>
            <a:off x="3970939" y="0"/>
            <a:ext cx="3037840" cy="464820"/>
          </a:xfrm>
          <a:prstGeom prst="rect">
            <a:avLst/>
          </a:prstGeom>
        </p:spPr>
        <p:txBody>
          <a:bodyPr vert="horz" lIns="91294" tIns="45647" rIns="91294" bIns="45647" rtlCol="0"/>
          <a:lstStyle>
            <a:lvl1pPr algn="r">
              <a:defRPr sz="1200"/>
            </a:lvl1pPr>
          </a:lstStyle>
          <a:p>
            <a:fld id="{D7FDD0C3-E03F-457A-92B9-E993D26ED727}" type="datetimeFigureOut">
              <a:rPr lang="en-ZA" smtClean="0"/>
              <a:pPr/>
              <a:t>2022/09/07</a:t>
            </a:fld>
            <a:endParaRPr lang="en-Z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endParaRPr lang="en-ZA"/>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8829967"/>
            <a:ext cx="3037840" cy="464820"/>
          </a:xfrm>
          <a:prstGeom prst="rect">
            <a:avLst/>
          </a:prstGeom>
        </p:spPr>
        <p:txBody>
          <a:bodyPr vert="horz" lIns="91294" tIns="45647" rIns="91294" bIns="45647" rtlCol="0" anchor="b"/>
          <a:lstStyle>
            <a:lvl1pPr algn="l">
              <a:defRPr sz="1200"/>
            </a:lvl1pPr>
          </a:lstStyle>
          <a:p>
            <a:endParaRPr lang="en-ZA"/>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294" tIns="45647" rIns="91294" bIns="45647" rtlCol="0" anchor="b"/>
          <a:lstStyle>
            <a:lvl1pPr algn="r">
              <a:defRPr sz="1200"/>
            </a:lvl1pPr>
          </a:lstStyle>
          <a:p>
            <a:fld id="{B440EF38-0415-43AC-B4EC-5FDADEC8ED1E}" type="slidenum">
              <a:rPr lang="en-ZA" smtClean="0"/>
              <a:pPr/>
              <a:t>‹#›</a:t>
            </a:fld>
            <a:endParaRPr lang="en-ZA"/>
          </a:p>
        </p:txBody>
      </p:sp>
    </p:spTree>
    <p:extLst>
      <p:ext uri="{BB962C8B-B14F-4D97-AF65-F5344CB8AC3E}">
        <p14:creationId xmlns:p14="http://schemas.microsoft.com/office/powerpoint/2010/main" val="7013143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826">
              <a:defRPr>
                <a:solidFill>
                  <a:schemeClr val="tx1"/>
                </a:solidFill>
                <a:latin typeface="Calibri" pitchFamily="34" charset="0"/>
              </a:defRPr>
            </a:lvl1pPr>
            <a:lvl2pPr marL="741761" indent="-285293" defTabSz="966826">
              <a:defRPr>
                <a:solidFill>
                  <a:schemeClr val="tx1"/>
                </a:solidFill>
                <a:latin typeface="Calibri" pitchFamily="34" charset="0"/>
              </a:defRPr>
            </a:lvl2pPr>
            <a:lvl3pPr marL="1141171" indent="-228234" defTabSz="966826">
              <a:defRPr>
                <a:solidFill>
                  <a:schemeClr val="tx1"/>
                </a:solidFill>
                <a:latin typeface="Calibri" pitchFamily="34" charset="0"/>
              </a:defRPr>
            </a:lvl3pPr>
            <a:lvl4pPr marL="1597640" indent="-228234" defTabSz="966826">
              <a:defRPr>
                <a:solidFill>
                  <a:schemeClr val="tx1"/>
                </a:solidFill>
                <a:latin typeface="Calibri" pitchFamily="34" charset="0"/>
              </a:defRPr>
            </a:lvl4pPr>
            <a:lvl5pPr marL="2054108" indent="-228234" defTabSz="966826">
              <a:defRPr>
                <a:solidFill>
                  <a:schemeClr val="tx1"/>
                </a:solidFill>
                <a:latin typeface="Calibri" pitchFamily="34" charset="0"/>
              </a:defRPr>
            </a:lvl5pPr>
            <a:lvl6pPr marL="2510577" indent="-228234" defTabSz="966826" eaLnBrk="0" fontAlgn="base" hangingPunct="0">
              <a:spcBef>
                <a:spcPct val="0"/>
              </a:spcBef>
              <a:spcAft>
                <a:spcPct val="0"/>
              </a:spcAft>
              <a:defRPr>
                <a:solidFill>
                  <a:schemeClr val="tx1"/>
                </a:solidFill>
                <a:latin typeface="Calibri" pitchFamily="34" charset="0"/>
              </a:defRPr>
            </a:lvl6pPr>
            <a:lvl7pPr marL="2967045" indent="-228234" defTabSz="966826" eaLnBrk="0" fontAlgn="base" hangingPunct="0">
              <a:spcBef>
                <a:spcPct val="0"/>
              </a:spcBef>
              <a:spcAft>
                <a:spcPct val="0"/>
              </a:spcAft>
              <a:defRPr>
                <a:solidFill>
                  <a:schemeClr val="tx1"/>
                </a:solidFill>
                <a:latin typeface="Calibri" pitchFamily="34" charset="0"/>
              </a:defRPr>
            </a:lvl7pPr>
            <a:lvl8pPr marL="3423514" indent="-228234" defTabSz="966826" eaLnBrk="0" fontAlgn="base" hangingPunct="0">
              <a:spcBef>
                <a:spcPct val="0"/>
              </a:spcBef>
              <a:spcAft>
                <a:spcPct val="0"/>
              </a:spcAft>
              <a:defRPr>
                <a:solidFill>
                  <a:schemeClr val="tx1"/>
                </a:solidFill>
                <a:latin typeface="Calibri" pitchFamily="34" charset="0"/>
              </a:defRPr>
            </a:lvl8pPr>
            <a:lvl9pPr marL="3879982" indent="-228234" defTabSz="966826" eaLnBrk="0" fontAlgn="base" hangingPunct="0">
              <a:spcBef>
                <a:spcPct val="0"/>
              </a:spcBef>
              <a:spcAft>
                <a:spcPct val="0"/>
              </a:spcAft>
              <a:defRPr>
                <a:solidFill>
                  <a:schemeClr val="tx1"/>
                </a:solidFill>
                <a:latin typeface="Calibri" pitchFamily="34" charset="0"/>
              </a:defRPr>
            </a:lvl9pPr>
          </a:lstStyle>
          <a:p>
            <a:fld id="{B4499505-2746-4E1A-A54D-FEC2C11BE307}" type="slidenum">
              <a:rPr lang="en-US" altLang="en-US" sz="1300">
                <a:solidFill>
                  <a:srgbClr val="000000"/>
                </a:solidFill>
                <a:latin typeface="Arial" charset="0"/>
                <a:cs typeface="Arial" charset="0"/>
              </a:rPr>
              <a:pPr/>
              <a:t>1</a:t>
            </a:fld>
            <a:endParaRPr lang="en-US" altLang="en-US" sz="1300">
              <a:solidFill>
                <a:srgbClr val="000000"/>
              </a:solidFill>
              <a:latin typeface="Arial" charset="0"/>
              <a:cs typeface="Arial" charset="0"/>
            </a:endParaRPr>
          </a:p>
        </p:txBody>
      </p:sp>
      <p:sp>
        <p:nvSpPr>
          <p:cNvPr id="6147" name="Rectangle 2"/>
          <p:cNvSpPr>
            <a:spLocks noGrp="1" noRot="1" noChangeAspect="1" noChangeArrowheads="1" noTextEdit="1"/>
          </p:cNvSpPr>
          <p:nvPr>
            <p:ph type="sldImg"/>
          </p:nvPr>
        </p:nvSpPr>
        <p:spPr bwMode="auto">
          <a:xfrm>
            <a:off x="1054100" y="839788"/>
            <a:ext cx="46418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xfrm>
            <a:off x="908050" y="4713289"/>
            <a:ext cx="49815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en-US">
              <a:solidFill>
                <a:srgbClr val="000000"/>
              </a:solidFill>
              <a:latin typeface="Arial Unicode MS" pitchFamily="34" charset="-128"/>
            </a:endParaRPr>
          </a:p>
        </p:txBody>
      </p:sp>
    </p:spTree>
    <p:extLst>
      <p:ext uri="{BB962C8B-B14F-4D97-AF65-F5344CB8AC3E}">
        <p14:creationId xmlns:p14="http://schemas.microsoft.com/office/powerpoint/2010/main" val="3564814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defTabSz="976335" fontAlgn="base">
              <a:spcBef>
                <a:spcPct val="0"/>
              </a:spcBef>
              <a:spcAft>
                <a:spcPct val="0"/>
              </a:spcAft>
              <a:defRPr/>
            </a:pPr>
            <a:fld id="{C83B2A18-190E-423E-8413-205C74FE0FFE}" type="slidenum">
              <a:rPr lang="en-US" altLang="en-US" sz="1300">
                <a:solidFill>
                  <a:srgbClr val="000000"/>
                </a:solidFill>
                <a:latin typeface="Arial" panose="020B0604020202020204" pitchFamily="34" charset="0"/>
                <a:cs typeface="Arial" panose="020B0604020202020204" pitchFamily="34" charset="0"/>
              </a:rPr>
              <a:pPr defTabSz="976335" fontAlgn="base">
                <a:spcBef>
                  <a:spcPct val="0"/>
                </a:spcBef>
                <a:spcAft>
                  <a:spcPct val="0"/>
                </a:spcAft>
                <a:defRPr/>
              </a:pPr>
              <a:t>38</a:t>
            </a:fld>
            <a:endParaRPr lang="en-US" altLang="en-US" sz="1300">
              <a:solidFill>
                <a:srgbClr val="000000"/>
              </a:solidFill>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D7C14F02-37AC-8E6A-C0AC-F00AA4FC1E5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1475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defTabSz="976335" fontAlgn="base">
              <a:spcBef>
                <a:spcPct val="0"/>
              </a:spcBef>
              <a:spcAft>
                <a:spcPct val="0"/>
              </a:spcAft>
              <a:defRPr/>
            </a:pPr>
            <a:fld id="{C83B2A18-190E-423E-8413-205C74FE0FFE}" type="slidenum">
              <a:rPr lang="en-US" altLang="en-US" sz="1300">
                <a:solidFill>
                  <a:srgbClr val="000000"/>
                </a:solidFill>
                <a:latin typeface="Arial" panose="020B0604020202020204" pitchFamily="34" charset="0"/>
                <a:cs typeface="Arial" panose="020B0604020202020204" pitchFamily="34" charset="0"/>
              </a:rPr>
              <a:pPr defTabSz="976335" fontAlgn="base">
                <a:spcBef>
                  <a:spcPct val="0"/>
                </a:spcBef>
                <a:spcAft>
                  <a:spcPct val="0"/>
                </a:spcAft>
                <a:defRPr/>
              </a:pPr>
              <a:t>39</a:t>
            </a:fld>
            <a:endParaRPr lang="en-US" altLang="en-US" sz="1300">
              <a:solidFill>
                <a:srgbClr val="000000"/>
              </a:solidFill>
              <a:latin typeface="Arial" panose="020B0604020202020204" pitchFamily="34" charset="0"/>
              <a:cs typeface="Arial" panose="020B0604020202020204" pitchFamily="34" charset="0"/>
            </a:endParaRPr>
          </a:p>
        </p:txBody>
      </p:sp>
      <p:sp>
        <p:nvSpPr>
          <p:cNvPr id="5" name="Notes Placeholder 4">
            <a:extLst>
              <a:ext uri="{FF2B5EF4-FFF2-40B4-BE49-F238E27FC236}">
                <a16:creationId xmlns:a16="http://schemas.microsoft.com/office/drawing/2014/main" id="{D7C14F02-37AC-8E6A-C0AC-F00AA4FC1E5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8617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32F24FE-4794-489D-B287-B295BDE7A577}" type="slidenum">
              <a:rPr lang="en-US" smtClean="0"/>
              <a:pPr>
                <a:defRPr/>
              </a:pPr>
              <a:t>40</a:t>
            </a:fld>
            <a:endParaRPr lang="en-US" dirty="0"/>
          </a:p>
        </p:txBody>
      </p:sp>
    </p:spTree>
    <p:extLst>
      <p:ext uri="{BB962C8B-B14F-4D97-AF65-F5344CB8AC3E}">
        <p14:creationId xmlns:p14="http://schemas.microsoft.com/office/powerpoint/2010/main" val="161342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xfrm>
            <a:off x="1050925" y="838200"/>
            <a:ext cx="4633913" cy="3476625"/>
          </a:xfrm>
          <a:ln/>
        </p:spPr>
      </p:sp>
      <p:sp>
        <p:nvSpPr>
          <p:cNvPr id="29700" name="Rectangle 3"/>
          <p:cNvSpPr>
            <a:spLocks noGrp="1" noChangeArrowheads="1"/>
          </p:cNvSpPr>
          <p:nvPr>
            <p:ph type="body" idx="1"/>
          </p:nvPr>
        </p:nvSpPr>
        <p:spPr>
          <a:xfrm>
            <a:off x="906408" y="4710029"/>
            <a:ext cx="4972567" cy="44595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solidFill>
                <a:srgbClr val="000000"/>
              </a:solidFill>
              <a:latin typeface="Arial Unicode MS" pitchFamily="34" charset="-128"/>
            </a:endParaRPr>
          </a:p>
        </p:txBody>
      </p:sp>
    </p:spTree>
    <p:extLst>
      <p:ext uri="{BB962C8B-B14F-4D97-AF65-F5344CB8AC3E}">
        <p14:creationId xmlns:p14="http://schemas.microsoft.com/office/powerpoint/2010/main" val="1790142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42901" y="9415410"/>
            <a:ext cx="2940947" cy="49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7" tIns="48310" rIns="96617" bIns="48310" anchor="b"/>
          <a:lstStyle>
            <a:lvl1pPr defTabSz="968375" eaLnBrk="0" hangingPunct="0">
              <a:defRPr sz="1400">
                <a:solidFill>
                  <a:schemeClr val="tx1"/>
                </a:solidFill>
                <a:latin typeface="Arial" charset="0"/>
                <a:cs typeface="Arial" charset="0"/>
              </a:defRPr>
            </a:lvl1pPr>
            <a:lvl2pPr marL="742950" indent="-285750" defTabSz="968375" eaLnBrk="0" hangingPunct="0">
              <a:defRPr sz="1400">
                <a:solidFill>
                  <a:schemeClr val="tx1"/>
                </a:solidFill>
                <a:latin typeface="Arial" charset="0"/>
                <a:cs typeface="Arial" charset="0"/>
              </a:defRPr>
            </a:lvl2pPr>
            <a:lvl3pPr marL="1143000" indent="-228600" defTabSz="968375" eaLnBrk="0" hangingPunct="0">
              <a:defRPr sz="1400">
                <a:solidFill>
                  <a:schemeClr val="tx1"/>
                </a:solidFill>
                <a:latin typeface="Arial" charset="0"/>
                <a:cs typeface="Arial" charset="0"/>
              </a:defRPr>
            </a:lvl3pPr>
            <a:lvl4pPr marL="1600200" indent="-228600" defTabSz="968375" eaLnBrk="0" hangingPunct="0">
              <a:defRPr sz="1400">
                <a:solidFill>
                  <a:schemeClr val="tx1"/>
                </a:solidFill>
                <a:latin typeface="Arial" charset="0"/>
                <a:cs typeface="Arial" charset="0"/>
              </a:defRPr>
            </a:lvl4pPr>
            <a:lvl5pPr marL="2057400" indent="-228600" defTabSz="968375" eaLnBrk="0" hangingPunct="0">
              <a:defRPr sz="1400">
                <a:solidFill>
                  <a:schemeClr val="tx1"/>
                </a:solidFill>
                <a:latin typeface="Arial" charset="0"/>
                <a:cs typeface="Arial" charset="0"/>
              </a:defRPr>
            </a:lvl5pPr>
            <a:lvl6pPr marL="2514600" indent="-228600" algn="ctr" defTabSz="968375" eaLnBrk="0" fontAlgn="base" hangingPunct="0">
              <a:lnSpc>
                <a:spcPct val="80000"/>
              </a:lnSpc>
              <a:spcBef>
                <a:spcPct val="90000"/>
              </a:spcBef>
              <a:spcAft>
                <a:spcPct val="0"/>
              </a:spcAft>
              <a:buClr>
                <a:schemeClr val="bg2"/>
              </a:buClr>
              <a:buFont typeface="Wingdings" pitchFamily="2" charset="2"/>
              <a:defRPr sz="1400">
                <a:solidFill>
                  <a:schemeClr val="tx1"/>
                </a:solidFill>
                <a:latin typeface="Arial" charset="0"/>
                <a:cs typeface="Arial" charset="0"/>
              </a:defRPr>
            </a:lvl6pPr>
            <a:lvl7pPr marL="2971800" indent="-228600" algn="ctr" defTabSz="968375" eaLnBrk="0" fontAlgn="base" hangingPunct="0">
              <a:lnSpc>
                <a:spcPct val="80000"/>
              </a:lnSpc>
              <a:spcBef>
                <a:spcPct val="90000"/>
              </a:spcBef>
              <a:spcAft>
                <a:spcPct val="0"/>
              </a:spcAft>
              <a:buClr>
                <a:schemeClr val="bg2"/>
              </a:buClr>
              <a:buFont typeface="Wingdings" pitchFamily="2" charset="2"/>
              <a:defRPr sz="1400">
                <a:solidFill>
                  <a:schemeClr val="tx1"/>
                </a:solidFill>
                <a:latin typeface="Arial" charset="0"/>
                <a:cs typeface="Arial" charset="0"/>
              </a:defRPr>
            </a:lvl7pPr>
            <a:lvl8pPr marL="3429000" indent="-228600" algn="ctr" defTabSz="968375" eaLnBrk="0" fontAlgn="base" hangingPunct="0">
              <a:lnSpc>
                <a:spcPct val="80000"/>
              </a:lnSpc>
              <a:spcBef>
                <a:spcPct val="90000"/>
              </a:spcBef>
              <a:spcAft>
                <a:spcPct val="0"/>
              </a:spcAft>
              <a:buClr>
                <a:schemeClr val="bg2"/>
              </a:buClr>
              <a:buFont typeface="Wingdings" pitchFamily="2" charset="2"/>
              <a:defRPr sz="1400">
                <a:solidFill>
                  <a:schemeClr val="tx1"/>
                </a:solidFill>
                <a:latin typeface="Arial" charset="0"/>
                <a:cs typeface="Arial" charset="0"/>
              </a:defRPr>
            </a:lvl8pPr>
            <a:lvl9pPr marL="3886200" indent="-228600" algn="ctr" defTabSz="968375" eaLnBrk="0" fontAlgn="base" hangingPunct="0">
              <a:lnSpc>
                <a:spcPct val="80000"/>
              </a:lnSpc>
              <a:spcBef>
                <a:spcPct val="90000"/>
              </a:spcBef>
              <a:spcAft>
                <a:spcPct val="0"/>
              </a:spcAft>
              <a:buClr>
                <a:schemeClr val="bg2"/>
              </a:buClr>
              <a:buFont typeface="Wingdings" pitchFamily="2" charset="2"/>
              <a:defRPr sz="1400">
                <a:solidFill>
                  <a:schemeClr val="tx1"/>
                </a:solidFill>
                <a:latin typeface="Arial" charset="0"/>
                <a:cs typeface="Arial" charset="0"/>
              </a:defRPr>
            </a:lvl9pPr>
          </a:lstStyle>
          <a:p>
            <a:pPr algn="r" defTabSz="966826" eaLnBrk="1" fontAlgn="base" hangingPunct="1">
              <a:spcBef>
                <a:spcPct val="0"/>
              </a:spcBef>
              <a:spcAft>
                <a:spcPct val="0"/>
              </a:spcAft>
              <a:defRPr/>
            </a:pPr>
            <a:fld id="{D3022BB6-A41D-432D-BCEC-AEA8FF16C6F4}" type="slidenum">
              <a:rPr lang="en-US" sz="1300">
                <a:solidFill>
                  <a:prstClr val="black"/>
                </a:solidFill>
                <a:ea typeface="MS PGothic" pitchFamily="34" charset="-128"/>
              </a:rPr>
              <a:pPr algn="r" defTabSz="966826" eaLnBrk="1" fontAlgn="base" hangingPunct="1">
                <a:spcBef>
                  <a:spcPct val="0"/>
                </a:spcBef>
                <a:spcAft>
                  <a:spcPct val="0"/>
                </a:spcAft>
                <a:defRPr/>
              </a:pPr>
              <a:t>4</a:t>
            </a:fld>
            <a:endParaRPr lang="en-US" sz="1300">
              <a:solidFill>
                <a:prstClr val="black"/>
              </a:solidFill>
              <a:ea typeface="MS PGothic" pitchFamily="34"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Tree>
    <p:extLst>
      <p:ext uri="{BB962C8B-B14F-4D97-AF65-F5344CB8AC3E}">
        <p14:creationId xmlns:p14="http://schemas.microsoft.com/office/powerpoint/2010/main" val="275922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57209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defTabSz="976335" fontAlgn="base">
              <a:spcBef>
                <a:spcPct val="0"/>
              </a:spcBef>
              <a:spcAft>
                <a:spcPct val="0"/>
              </a:spcAft>
              <a:defRPr/>
            </a:pPr>
            <a:fld id="{C83B2A18-190E-423E-8413-205C74FE0FFE}" type="slidenum">
              <a:rPr lang="en-US" altLang="en-US" sz="1300">
                <a:solidFill>
                  <a:srgbClr val="000000"/>
                </a:solidFill>
                <a:latin typeface="Arial" panose="020B0604020202020204" pitchFamily="34" charset="0"/>
                <a:cs typeface="Arial" panose="020B0604020202020204" pitchFamily="34" charset="0"/>
              </a:rPr>
              <a:pPr defTabSz="976335" fontAlgn="base">
                <a:spcBef>
                  <a:spcPct val="0"/>
                </a:spcBef>
                <a:spcAft>
                  <a:spcPct val="0"/>
                </a:spcAft>
                <a:defRPr/>
              </a:pPr>
              <a:t>27</a:t>
            </a:fld>
            <a:endParaRPr lang="en-US" altLang="en-US" sz="13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0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56468">
              <a:defRPr/>
            </a:pPr>
            <a:fld id="{B440EF38-0415-43AC-B4EC-5FDADEC8ED1E}" type="slidenum">
              <a:rPr lang="en-ZA">
                <a:solidFill>
                  <a:prstClr val="black"/>
                </a:solidFill>
                <a:latin typeface="Calibri"/>
              </a:rPr>
              <a:pPr defTabSz="456468">
                <a:defRPr/>
              </a:pPr>
              <a:t>28</a:t>
            </a:fld>
            <a:endParaRPr lang="en-ZA">
              <a:solidFill>
                <a:prstClr val="black"/>
              </a:solidFill>
              <a:latin typeface="Calibri"/>
            </a:endParaRPr>
          </a:p>
        </p:txBody>
      </p:sp>
    </p:spTree>
    <p:extLst>
      <p:ext uri="{BB962C8B-B14F-4D97-AF65-F5344CB8AC3E}">
        <p14:creationId xmlns:p14="http://schemas.microsoft.com/office/powerpoint/2010/main" val="2028148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104900" y="811213"/>
            <a:ext cx="5337175" cy="400367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261">
              <a:spcBef>
                <a:spcPct val="30000"/>
              </a:spcBef>
              <a:defRPr sz="1200">
                <a:solidFill>
                  <a:schemeClr val="tx1"/>
                </a:solidFill>
                <a:latin typeface="Arial" panose="020B0604020202020204" pitchFamily="34" charset="0"/>
                <a:cs typeface="Arial" panose="020B0604020202020204" pitchFamily="34" charset="0"/>
              </a:defRPr>
            </a:lvl1pPr>
            <a:lvl2pPr marL="741761" indent="-285293" defTabSz="984261">
              <a:spcBef>
                <a:spcPct val="30000"/>
              </a:spcBef>
              <a:defRPr sz="1200">
                <a:solidFill>
                  <a:schemeClr val="tx1"/>
                </a:solidFill>
                <a:latin typeface="Arial" panose="020B0604020202020204" pitchFamily="34" charset="0"/>
                <a:cs typeface="Arial" panose="020B0604020202020204" pitchFamily="34" charset="0"/>
              </a:defRPr>
            </a:lvl2pPr>
            <a:lvl3pPr marL="1141171" indent="-228234" defTabSz="984261">
              <a:spcBef>
                <a:spcPct val="30000"/>
              </a:spcBef>
              <a:defRPr sz="1200">
                <a:solidFill>
                  <a:schemeClr val="tx1"/>
                </a:solidFill>
                <a:latin typeface="Arial" panose="020B0604020202020204" pitchFamily="34" charset="0"/>
                <a:cs typeface="Arial" panose="020B0604020202020204" pitchFamily="34" charset="0"/>
              </a:defRPr>
            </a:lvl3pPr>
            <a:lvl4pPr marL="1597640" indent="-228234" defTabSz="984261">
              <a:spcBef>
                <a:spcPct val="30000"/>
              </a:spcBef>
              <a:defRPr sz="1200">
                <a:solidFill>
                  <a:schemeClr val="tx1"/>
                </a:solidFill>
                <a:latin typeface="Arial" panose="020B0604020202020204" pitchFamily="34" charset="0"/>
                <a:cs typeface="Arial" panose="020B0604020202020204" pitchFamily="34" charset="0"/>
              </a:defRPr>
            </a:lvl4pPr>
            <a:lvl5pPr marL="2054108" indent="-228234" defTabSz="984261">
              <a:spcBef>
                <a:spcPct val="30000"/>
              </a:spcBef>
              <a:defRPr sz="1200">
                <a:solidFill>
                  <a:schemeClr val="tx1"/>
                </a:solidFill>
                <a:latin typeface="Arial" panose="020B0604020202020204" pitchFamily="34" charset="0"/>
                <a:cs typeface="Arial" panose="020B0604020202020204" pitchFamily="34" charset="0"/>
              </a:defRPr>
            </a:lvl5pPr>
            <a:lvl6pPr marL="2510577" indent="-228234" defTabSz="9842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7045" indent="-228234" defTabSz="9842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3514" indent="-228234" defTabSz="9842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9982" indent="-228234" defTabSz="9842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defRPr/>
            </a:pPr>
            <a:r>
              <a:rPr lang="en-US" altLang="en-US" sz="1300">
                <a:solidFill>
                  <a:prstClr val="black"/>
                </a:solidFill>
              </a:rPr>
              <a:t>Building DHA as a Security Department</a:t>
            </a:r>
          </a:p>
        </p:txBody>
      </p:sp>
      <p:sp>
        <p:nvSpPr>
          <p:cNvPr id="122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261">
              <a:spcBef>
                <a:spcPct val="30000"/>
              </a:spcBef>
              <a:defRPr sz="1200">
                <a:solidFill>
                  <a:schemeClr val="tx1"/>
                </a:solidFill>
                <a:latin typeface="Arial" panose="020B0604020202020204" pitchFamily="34" charset="0"/>
                <a:cs typeface="Arial" panose="020B0604020202020204" pitchFamily="34" charset="0"/>
              </a:defRPr>
            </a:lvl1pPr>
            <a:lvl2pPr marL="741761" indent="-285293" defTabSz="984261">
              <a:spcBef>
                <a:spcPct val="30000"/>
              </a:spcBef>
              <a:defRPr sz="1200">
                <a:solidFill>
                  <a:schemeClr val="tx1"/>
                </a:solidFill>
                <a:latin typeface="Arial" panose="020B0604020202020204" pitchFamily="34" charset="0"/>
                <a:cs typeface="Arial" panose="020B0604020202020204" pitchFamily="34" charset="0"/>
              </a:defRPr>
            </a:lvl2pPr>
            <a:lvl3pPr marL="1141171" indent="-228234" defTabSz="984261">
              <a:spcBef>
                <a:spcPct val="30000"/>
              </a:spcBef>
              <a:defRPr sz="1200">
                <a:solidFill>
                  <a:schemeClr val="tx1"/>
                </a:solidFill>
                <a:latin typeface="Arial" panose="020B0604020202020204" pitchFamily="34" charset="0"/>
                <a:cs typeface="Arial" panose="020B0604020202020204" pitchFamily="34" charset="0"/>
              </a:defRPr>
            </a:lvl3pPr>
            <a:lvl4pPr marL="1597640" indent="-228234" defTabSz="984261">
              <a:spcBef>
                <a:spcPct val="30000"/>
              </a:spcBef>
              <a:defRPr sz="1200">
                <a:solidFill>
                  <a:schemeClr val="tx1"/>
                </a:solidFill>
                <a:latin typeface="Arial" panose="020B0604020202020204" pitchFamily="34" charset="0"/>
                <a:cs typeface="Arial" panose="020B0604020202020204" pitchFamily="34" charset="0"/>
              </a:defRPr>
            </a:lvl4pPr>
            <a:lvl5pPr marL="2054108" indent="-228234" defTabSz="984261">
              <a:spcBef>
                <a:spcPct val="30000"/>
              </a:spcBef>
              <a:defRPr sz="1200">
                <a:solidFill>
                  <a:schemeClr val="tx1"/>
                </a:solidFill>
                <a:latin typeface="Arial" panose="020B0604020202020204" pitchFamily="34" charset="0"/>
                <a:cs typeface="Arial" panose="020B0604020202020204" pitchFamily="34" charset="0"/>
              </a:defRPr>
            </a:lvl5pPr>
            <a:lvl6pPr marL="2510577" indent="-228234" defTabSz="9842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7045" indent="-228234" defTabSz="9842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3514" indent="-228234" defTabSz="9842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79982" indent="-228234" defTabSz="9842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defRPr/>
            </a:pPr>
            <a:fld id="{60842158-BBA4-4A85-B754-C6E861EF4DD2}" type="slidenum">
              <a:rPr lang="en-US" altLang="en-US" sz="1300">
                <a:solidFill>
                  <a:prstClr val="black"/>
                </a:solidFill>
              </a:rPr>
              <a:pPr>
                <a:spcBef>
                  <a:spcPct val="0"/>
                </a:spcBef>
                <a:defRPr/>
              </a:pPr>
              <a:t>30</a:t>
            </a:fld>
            <a:endParaRPr lang="en-US" altLang="en-US" sz="1300">
              <a:solidFill>
                <a:prstClr val="black"/>
              </a:solidFill>
            </a:endParaRPr>
          </a:p>
        </p:txBody>
      </p:sp>
    </p:spTree>
    <p:extLst>
      <p:ext uri="{BB962C8B-B14F-4D97-AF65-F5344CB8AC3E}">
        <p14:creationId xmlns:p14="http://schemas.microsoft.com/office/powerpoint/2010/main" val="1305485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Wkt </a:t>
            </a:r>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1761" indent="-285293">
              <a:defRPr>
                <a:solidFill>
                  <a:schemeClr val="tx1"/>
                </a:solidFill>
                <a:latin typeface="Calibri" pitchFamily="34" charset="0"/>
              </a:defRPr>
            </a:lvl2pPr>
            <a:lvl3pPr marL="1141171" indent="-228234">
              <a:defRPr>
                <a:solidFill>
                  <a:schemeClr val="tx1"/>
                </a:solidFill>
                <a:latin typeface="Calibri" pitchFamily="34" charset="0"/>
              </a:defRPr>
            </a:lvl3pPr>
            <a:lvl4pPr marL="1597640" indent="-228234">
              <a:defRPr>
                <a:solidFill>
                  <a:schemeClr val="tx1"/>
                </a:solidFill>
                <a:latin typeface="Calibri" pitchFamily="34" charset="0"/>
              </a:defRPr>
            </a:lvl4pPr>
            <a:lvl5pPr marL="2054108" indent="-228234">
              <a:defRPr>
                <a:solidFill>
                  <a:schemeClr val="tx1"/>
                </a:solidFill>
                <a:latin typeface="Calibri" pitchFamily="34" charset="0"/>
              </a:defRPr>
            </a:lvl5pPr>
            <a:lvl6pPr marL="2510577" indent="-228234" defTabSz="456468" eaLnBrk="0" fontAlgn="base" hangingPunct="0">
              <a:spcBef>
                <a:spcPct val="0"/>
              </a:spcBef>
              <a:spcAft>
                <a:spcPct val="0"/>
              </a:spcAft>
              <a:defRPr>
                <a:solidFill>
                  <a:schemeClr val="tx1"/>
                </a:solidFill>
                <a:latin typeface="Calibri" pitchFamily="34" charset="0"/>
              </a:defRPr>
            </a:lvl6pPr>
            <a:lvl7pPr marL="2967045" indent="-228234" defTabSz="456468" eaLnBrk="0" fontAlgn="base" hangingPunct="0">
              <a:spcBef>
                <a:spcPct val="0"/>
              </a:spcBef>
              <a:spcAft>
                <a:spcPct val="0"/>
              </a:spcAft>
              <a:defRPr>
                <a:solidFill>
                  <a:schemeClr val="tx1"/>
                </a:solidFill>
                <a:latin typeface="Calibri" pitchFamily="34" charset="0"/>
              </a:defRPr>
            </a:lvl7pPr>
            <a:lvl8pPr marL="3423514" indent="-228234" defTabSz="456468" eaLnBrk="0" fontAlgn="base" hangingPunct="0">
              <a:spcBef>
                <a:spcPct val="0"/>
              </a:spcBef>
              <a:spcAft>
                <a:spcPct val="0"/>
              </a:spcAft>
              <a:defRPr>
                <a:solidFill>
                  <a:schemeClr val="tx1"/>
                </a:solidFill>
                <a:latin typeface="Calibri" pitchFamily="34" charset="0"/>
              </a:defRPr>
            </a:lvl8pPr>
            <a:lvl9pPr marL="3879982" indent="-228234" defTabSz="456468" eaLnBrk="0" fontAlgn="base" hangingPunct="0">
              <a:spcBef>
                <a:spcPct val="0"/>
              </a:spcBef>
              <a:spcAft>
                <a:spcPct val="0"/>
              </a:spcAft>
              <a:defRPr>
                <a:solidFill>
                  <a:schemeClr val="tx1"/>
                </a:solidFill>
                <a:latin typeface="Calibri" pitchFamily="34" charset="0"/>
              </a:defRPr>
            </a:lvl9pPr>
          </a:lstStyle>
          <a:p>
            <a:pPr defTabSz="456468">
              <a:defRPr/>
            </a:pPr>
            <a:fld id="{AC6991C5-4503-4E0A-A84E-1539EB7DA4FC}" type="slidenum">
              <a:rPr lang="en-US">
                <a:solidFill>
                  <a:prstClr val="black"/>
                </a:solidFill>
              </a:rPr>
              <a:pPr defTabSz="456468">
                <a:defRPr/>
              </a:pPr>
              <a:t>36</a:t>
            </a:fld>
            <a:endParaRPr lang="en-US">
              <a:solidFill>
                <a:prstClr val="black"/>
              </a:solidFill>
            </a:endParaRPr>
          </a:p>
        </p:txBody>
      </p:sp>
    </p:spTree>
    <p:extLst>
      <p:ext uri="{BB962C8B-B14F-4D97-AF65-F5344CB8AC3E}">
        <p14:creationId xmlns:p14="http://schemas.microsoft.com/office/powerpoint/2010/main" val="458011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xfrm>
            <a:off x="790575" y="895350"/>
            <a:ext cx="4948238" cy="3713163"/>
          </a:xfrm>
          <a:ln/>
        </p:spPr>
      </p:sp>
      <p:sp>
        <p:nvSpPr>
          <p:cNvPr id="29700" name="Rectangle 3"/>
          <p:cNvSpPr>
            <a:spLocks noGrp="1" noChangeArrowheads="1"/>
          </p:cNvSpPr>
          <p:nvPr>
            <p:ph type="body" idx="1"/>
          </p:nvPr>
        </p:nvSpPr>
        <p:spPr>
          <a:xfrm>
            <a:off x="878904" y="5029341"/>
            <a:ext cx="4821678" cy="4761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solidFill>
                <a:srgbClr val="000000"/>
              </a:solidFill>
              <a:latin typeface="Arial Unicode MS" pitchFamily="34" charset="-128"/>
            </a:endParaRPr>
          </a:p>
        </p:txBody>
      </p:sp>
    </p:spTree>
    <p:extLst>
      <p:ext uri="{BB962C8B-B14F-4D97-AF65-F5344CB8AC3E}">
        <p14:creationId xmlns:p14="http://schemas.microsoft.com/office/powerpoint/2010/main" val="1541267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oleObject" Target="../embeddings/oleObject2.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oleObject" Target="../embeddings/oleObject3.bin"/></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3.jpeg"/><Relationship Id="rId4" Type="http://schemas.openxmlformats.org/officeDocument/2006/relationships/oleObject" Target="../embeddings/oleObject4.bin"/></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3.jpeg"/><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1532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8477753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defRPr/>
            </a:pP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defRPr/>
            </a:pPr>
            <a:fld id="{2538E8B7-8BD9-9F48-9FB6-4E0DFEDB8449}" type="slidenum">
              <a:rPr lang="en-US" sz="1350" smtClean="0">
                <a:solidFill>
                  <a:prstClr val="black"/>
                </a:solidFill>
              </a:rPr>
              <a:pPr marL="0" indent="0" defTabSz="342900">
                <a:buFont typeface="+mj-lt"/>
                <a:buNone/>
                <a:defRPr/>
              </a:pPr>
              <a:t>‹#›</a:t>
            </a:fld>
            <a:endParaRPr lang="en-US" sz="1350" dirty="0">
              <a:solidFill>
                <a:prstClr val="black"/>
              </a:solidFill>
            </a:endParaRPr>
          </a:p>
        </p:txBody>
      </p:sp>
    </p:spTree>
    <p:extLst>
      <p:ext uri="{BB962C8B-B14F-4D97-AF65-F5344CB8AC3E}">
        <p14:creationId xmlns:p14="http://schemas.microsoft.com/office/powerpoint/2010/main" val="39458699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80000"/>
              </a:lnSpc>
              <a:spcBef>
                <a:spcPct val="90000"/>
              </a:spcBef>
              <a:spcAft>
                <a:spcPct val="0"/>
              </a:spcAft>
              <a:buClr>
                <a:srgbClr val="7D0900"/>
              </a:buClr>
              <a:buSzTx/>
              <a:buFont typeface="Wingdings" pitchFamily="2" charset="2"/>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Arial" charset="0"/>
            </a:endParaRPr>
          </a:p>
        </p:txBody>
      </p:sp>
      <p:graphicFrame>
        <p:nvGraphicFramePr>
          <p:cNvPr id="3" name="Rectangle 2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79" r:id="rId4" imgW="0" imgH="0" progId="TCLayout.ActiveDocument">
                  <p:embed/>
                </p:oleObj>
              </mc:Choice>
              <mc:Fallback>
                <p:oleObj r:id="rId4" imgW="0" imgH="0" progId="TCLayout.ActiveDocument">
                  <p:embed/>
                  <p:pic>
                    <p:nvPicPr>
                      <p:cNvPr id="3" name="Rectangle 20"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 name="Picture 39" descr="home affai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8025" y="701675"/>
            <a:ext cx="5473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4344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41527593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85137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246063" y="2092325"/>
            <a:ext cx="4246562" cy="264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5025" y="2092325"/>
            <a:ext cx="4248150" cy="264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955815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9890056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24923763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6722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77560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814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391742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6756818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596900"/>
            <a:ext cx="2160587" cy="41402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246063" y="596900"/>
            <a:ext cx="6334125" cy="414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8048568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596900"/>
            <a:ext cx="8647112" cy="414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5392541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smtClean="0">
              <a:ln>
                <a:noFill/>
              </a:ln>
              <a:solidFill>
                <a:srgbClr val="000000"/>
              </a:solidFill>
              <a:effectLst/>
              <a:uLnTx/>
              <a:uFillTx/>
              <a:latin typeface="Arial" charset="0"/>
              <a:ea typeface="MS PGothic" pitchFamily="34" charset="-128"/>
              <a:cs typeface="Arial"/>
            </a:endParaRPr>
          </a:p>
        </p:txBody>
      </p:sp>
      <p:graphicFrame>
        <p:nvGraphicFramePr>
          <p:cNvPr id="3" name="Rectangle 2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03" r:id="rId4" imgW="0" imgH="0" progId="TCLayout.ActiveDocument">
                  <p:embed/>
                </p:oleObj>
              </mc:Choice>
              <mc:Fallback>
                <p:oleObj r:id="rId4" imgW="0" imgH="0" progId="TCLayout.ActiveDocument">
                  <p:embed/>
                  <p:pic>
                    <p:nvPicPr>
                      <p:cNvPr id="3" name="Rectangle 20"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 name="Picture 39" descr="home affai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8025" y="701675"/>
            <a:ext cx="5473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0307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6804218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013255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246063" y="2092325"/>
            <a:ext cx="4246562" cy="264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5025" y="2092325"/>
            <a:ext cx="4248150" cy="264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1730212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4363673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2834673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65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349672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59460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31930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97868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596900"/>
            <a:ext cx="2160587" cy="41402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246063" y="596900"/>
            <a:ext cx="6334125" cy="414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6151671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596900"/>
            <a:ext cx="8647112" cy="414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6375030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smtClean="0">
              <a:ln>
                <a:noFill/>
              </a:ln>
              <a:solidFill>
                <a:srgbClr val="000000"/>
              </a:solidFill>
              <a:effectLst/>
              <a:uLnTx/>
              <a:uFillTx/>
              <a:latin typeface="Arial" charset="0"/>
              <a:ea typeface="MS PGothic" pitchFamily="34" charset="-128"/>
              <a:cs typeface="Arial"/>
            </a:endParaRPr>
          </a:p>
        </p:txBody>
      </p:sp>
      <p:graphicFrame>
        <p:nvGraphicFramePr>
          <p:cNvPr id="3" name="Rectangle 2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27" r:id="rId4" imgW="0" imgH="0" progId="TCLayout.ActiveDocument">
                  <p:embed/>
                </p:oleObj>
              </mc:Choice>
              <mc:Fallback>
                <p:oleObj r:id="rId4" imgW="0" imgH="0" progId="TCLayout.ActiveDocument">
                  <p:embed/>
                  <p:pic>
                    <p:nvPicPr>
                      <p:cNvPr id="3" name="Rectangle 20"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 name="Picture 39" descr="home affai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8025" y="701675"/>
            <a:ext cx="5473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6600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7625681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42452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246063" y="2092325"/>
            <a:ext cx="4246562" cy="264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5025" y="2092325"/>
            <a:ext cx="4248150" cy="264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4494458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267036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2513422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37123544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6007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05000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2730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3905152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596900"/>
            <a:ext cx="2160587" cy="41402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246063" y="596900"/>
            <a:ext cx="6334125" cy="414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2727943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596900"/>
            <a:ext cx="8647112" cy="414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41078177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4638"/>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246063" y="2092325"/>
            <a:ext cx="8647112" cy="2644775"/>
          </a:xfrm>
        </p:spPr>
        <p:txBody>
          <a:bodyPr/>
          <a:lstStyle/>
          <a:p>
            <a:pPr lvl="0"/>
            <a:endParaRPr lang="en-ZA" noProof="0"/>
          </a:p>
        </p:txBody>
      </p:sp>
    </p:spTree>
    <p:extLst>
      <p:ext uri="{BB962C8B-B14F-4D97-AF65-F5344CB8AC3E}">
        <p14:creationId xmlns:p14="http://schemas.microsoft.com/office/powerpoint/2010/main" val="2663583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4638"/>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246063" y="2092325"/>
            <a:ext cx="4246562" cy="264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5025" y="2092325"/>
            <a:ext cx="4248150" cy="264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9290507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2a.jpg">
            <a:extLst>
              <a:ext uri="{FF2B5EF4-FFF2-40B4-BE49-F238E27FC236}">
                <a16:creationId xmlns:a16="http://schemas.microsoft.com/office/drawing/2014/main" id="{A031F3C8-A38D-432F-B3E8-D506C29C45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47DED034-03B7-47FE-809B-5F3600BF5E7B}"/>
              </a:ext>
            </a:extLst>
          </p:cNvPr>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4">
            <a:extLst>
              <a:ext uri="{FF2B5EF4-FFF2-40B4-BE49-F238E27FC236}">
                <a16:creationId xmlns:a16="http://schemas.microsoft.com/office/drawing/2014/main" id="{509CB5D7-6D67-4AAE-BCEC-61D638BE9FDB}"/>
              </a:ext>
            </a:extLst>
          </p:cNvPr>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5">
            <a:extLst>
              <a:ext uri="{FF2B5EF4-FFF2-40B4-BE49-F238E27FC236}">
                <a16:creationId xmlns:a16="http://schemas.microsoft.com/office/drawing/2014/main" id="{2D2064FE-E184-42B2-ABB7-3A0366E39EA5}"/>
              </a:ext>
            </a:extLst>
          </p:cNvPr>
          <p:cNvSpPr>
            <a:spLocks noGrp="1"/>
          </p:cNvSpPr>
          <p:nvPr>
            <p:ph type="sldNum" sz="quarter" idx="12"/>
          </p:nvPr>
        </p:nvSpPr>
        <p:spPr/>
        <p:txBody>
          <a:bodyPr/>
          <a:lstStyle>
            <a:lvl1pPr defTabSz="914400" eaLnBrk="0" hangingPunct="0">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4DD0E4B-0872-4F89-932D-4C3B7788586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7940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44977305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4D7D2-E158-480A-B0B5-FC88588C05F5}"/>
              </a:ext>
            </a:extLst>
          </p:cNvPr>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2766A567-402D-44B5-A82A-6BD6189F475E}"/>
              </a:ext>
            </a:extLst>
          </p:cNvPr>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0A2550C9-E583-4D1C-A7F2-AC0FC111EDD0}"/>
              </a:ext>
            </a:extLst>
          </p:cNvPr>
          <p:cNvSpPr>
            <a:spLocks noGrp="1"/>
          </p:cNvSpPr>
          <p:nvPr>
            <p:ph type="sldNum" sz="quarter" idx="12"/>
          </p:nvPr>
        </p:nvSpPr>
        <p:spPr/>
        <p:txBody>
          <a:bodyPr/>
          <a:lstStyle>
            <a:lvl1pPr defTabSz="914400" eaLnBrk="0" hangingPunct="0">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1859B4D-FABF-4984-A0BB-BD2BF112542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60648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BA2BA3-4A25-4B6E-BA5B-8874AB04A7FB}"/>
              </a:ext>
            </a:extLst>
          </p:cNvPr>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10853FE9-7B56-44C4-B436-20CD013FCCE6}"/>
              </a:ext>
            </a:extLst>
          </p:cNvPr>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9FB42040-8EA2-4326-8E99-DE5FE18D1350}"/>
              </a:ext>
            </a:extLst>
          </p:cNvPr>
          <p:cNvSpPr>
            <a:spLocks noGrp="1"/>
          </p:cNvSpPr>
          <p:nvPr>
            <p:ph type="sldNum" sz="quarter" idx="12"/>
          </p:nvPr>
        </p:nvSpPr>
        <p:spPr/>
        <p:txBody>
          <a:bodyPr/>
          <a:lstStyle>
            <a:lvl1pPr defTabSz="914400" eaLnBrk="0" hangingPunct="0">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576ADE0-DFD4-4013-B4AD-C8708A6B00B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4223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E4599D-6671-48A6-8E55-6A6F91FF5D67}"/>
              </a:ext>
            </a:extLst>
          </p:cNvPr>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FC2E7AEA-D1C2-4210-B41D-9F418312E2DE}"/>
              </a:ext>
            </a:extLst>
          </p:cNvPr>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6F3FEB8E-5404-4535-8F13-0C6172C3BA6E}"/>
              </a:ext>
            </a:extLst>
          </p:cNvPr>
          <p:cNvSpPr>
            <a:spLocks noGrp="1"/>
          </p:cNvSpPr>
          <p:nvPr>
            <p:ph type="sldNum" sz="quarter" idx="12"/>
          </p:nvPr>
        </p:nvSpPr>
        <p:spPr/>
        <p:txBody>
          <a:bodyPr/>
          <a:lstStyle>
            <a:lvl1pPr defTabSz="914400" eaLnBrk="0" hangingPunct="0">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8167E12-B55D-420F-A20B-BA2B5FF02CA2}"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63824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44368E-169C-41FF-98AF-7C9445669ECD}"/>
              </a:ext>
            </a:extLst>
          </p:cNvPr>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7">
            <a:extLst>
              <a:ext uri="{FF2B5EF4-FFF2-40B4-BE49-F238E27FC236}">
                <a16:creationId xmlns:a16="http://schemas.microsoft.com/office/drawing/2014/main" id="{22A577DC-C361-4C8F-931E-20FAC89E8B1C}"/>
              </a:ext>
            </a:extLst>
          </p:cNvPr>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8">
            <a:extLst>
              <a:ext uri="{FF2B5EF4-FFF2-40B4-BE49-F238E27FC236}">
                <a16:creationId xmlns:a16="http://schemas.microsoft.com/office/drawing/2014/main" id="{E405A69A-60ED-4992-9771-11DD7A6DF6A6}"/>
              </a:ext>
            </a:extLst>
          </p:cNvPr>
          <p:cNvSpPr>
            <a:spLocks noGrp="1"/>
          </p:cNvSpPr>
          <p:nvPr>
            <p:ph type="sldNum" sz="quarter" idx="12"/>
          </p:nvPr>
        </p:nvSpPr>
        <p:spPr/>
        <p:txBody>
          <a:bodyPr/>
          <a:lstStyle>
            <a:lvl1pPr defTabSz="914400" eaLnBrk="0" hangingPunct="0">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D0A1651-D8BA-4974-B571-00B0D277AC6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349429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9E6110-EE1F-4867-8C45-BD0952F04EB9}"/>
              </a:ext>
            </a:extLst>
          </p:cNvPr>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2CB36D43-7D05-4E08-8B23-3914431668C6}"/>
              </a:ext>
            </a:extLst>
          </p:cNvPr>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01973F34-0F95-4715-9AE1-CA32D8CC5BE0}"/>
              </a:ext>
            </a:extLst>
          </p:cNvPr>
          <p:cNvSpPr>
            <a:spLocks noGrp="1"/>
          </p:cNvSpPr>
          <p:nvPr>
            <p:ph type="sldNum" sz="quarter" idx="12"/>
          </p:nvPr>
        </p:nvSpPr>
        <p:spPr/>
        <p:txBody>
          <a:bodyPr/>
          <a:lstStyle>
            <a:lvl1pPr defTabSz="914400" eaLnBrk="0" hangingPunct="0">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BAF6A6B-BEC7-4DA6-8DA7-E87F1A9E3861}"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18207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1DE43-6733-4207-9A9E-29D24F5E3A03}"/>
              </a:ext>
            </a:extLst>
          </p:cNvPr>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F81541AD-AF94-41E9-AE88-D493D775E4A7}"/>
              </a:ext>
            </a:extLst>
          </p:cNvPr>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744D05E2-0072-494E-936F-A55A8F97FA25}"/>
              </a:ext>
            </a:extLst>
          </p:cNvPr>
          <p:cNvSpPr>
            <a:spLocks noGrp="1"/>
          </p:cNvSpPr>
          <p:nvPr>
            <p:ph type="sldNum" sz="quarter" idx="12"/>
          </p:nvPr>
        </p:nvSpPr>
        <p:spPr/>
        <p:txBody>
          <a:bodyPr/>
          <a:lstStyle>
            <a:lvl1pPr defTabSz="914400" eaLnBrk="0" hangingPunct="0">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4401CCE-8455-4254-B9C5-D291F78E2941}"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51610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BE7C746-7686-4521-A045-A56CA972E3F8}"/>
              </a:ext>
            </a:extLst>
          </p:cNvPr>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4264BB6F-9242-4D0F-9975-09765A75F3C7}"/>
              </a:ext>
            </a:extLst>
          </p:cNvPr>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98765E1B-076D-4189-83DD-197974D6EB3D}"/>
              </a:ext>
            </a:extLst>
          </p:cNvPr>
          <p:cNvSpPr>
            <a:spLocks noGrp="1"/>
          </p:cNvSpPr>
          <p:nvPr>
            <p:ph type="sldNum" sz="quarter" idx="12"/>
          </p:nvPr>
        </p:nvSpPr>
        <p:spPr/>
        <p:txBody>
          <a:bodyPr/>
          <a:lstStyle>
            <a:lvl1pPr defTabSz="914400" eaLnBrk="0" hangingPunct="0">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35CAA56-69A3-4952-B7E2-C65E3334951C}"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28113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DE8817D-E5B9-4B48-B8AC-9F8CAC7EECFF}"/>
              </a:ext>
            </a:extLst>
          </p:cNvPr>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666A82FD-1F16-4F50-A231-735A7B50F76E}"/>
              </a:ext>
            </a:extLst>
          </p:cNvPr>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475A1B59-BC34-4B10-A24E-34E66595B407}"/>
              </a:ext>
            </a:extLst>
          </p:cNvPr>
          <p:cNvSpPr>
            <a:spLocks noGrp="1"/>
          </p:cNvSpPr>
          <p:nvPr>
            <p:ph type="sldNum" sz="quarter" idx="12"/>
          </p:nvPr>
        </p:nvSpPr>
        <p:spPr/>
        <p:txBody>
          <a:bodyPr/>
          <a:lstStyle>
            <a:lvl1pPr defTabSz="914400" eaLnBrk="0" hangingPunct="0">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EF2CDE2-9609-4BF6-A8FA-9772961267CC}"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41020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FA09F-371A-4194-B9C9-3155E2AF9912}"/>
              </a:ext>
            </a:extLst>
          </p:cNvPr>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17685CD9-6FAA-4BE7-8D9D-2995598C0CB3}"/>
              </a:ext>
            </a:extLst>
          </p:cNvPr>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0166214C-9E16-4AA5-A6DE-AB5AF08B45E2}"/>
              </a:ext>
            </a:extLst>
          </p:cNvPr>
          <p:cNvSpPr>
            <a:spLocks noGrp="1"/>
          </p:cNvSpPr>
          <p:nvPr>
            <p:ph type="sldNum" sz="quarter" idx="12"/>
          </p:nvPr>
        </p:nvSpPr>
        <p:spPr/>
        <p:txBody>
          <a:bodyPr/>
          <a:lstStyle>
            <a:lvl1pPr defTabSz="914400" eaLnBrk="0" hangingPunct="0">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070C65C-F00E-4BA9-BBD8-52EFBE0DC146}"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39226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24FE5-C569-427D-A869-B45D90B17BFA}"/>
              </a:ext>
            </a:extLst>
          </p:cNvPr>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BF1BA3E1-7395-4BCE-8DAB-B32091502E32}"/>
              </a:ext>
            </a:extLst>
          </p:cNvPr>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B15A3F58-0EB7-425B-8B3F-12BC06CF0040}"/>
              </a:ext>
            </a:extLst>
          </p:cNvPr>
          <p:cNvSpPr>
            <a:spLocks noGrp="1"/>
          </p:cNvSpPr>
          <p:nvPr>
            <p:ph type="sldNum" sz="quarter" idx="12"/>
          </p:nvPr>
        </p:nvSpPr>
        <p:spPr/>
        <p:txBody>
          <a:bodyPr/>
          <a:lstStyle>
            <a:lvl1pPr defTabSz="914400" eaLnBrk="0" hangingPunct="0">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139F9CF-AC8C-46E0-B881-60562E86429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7295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5368552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 name="Rectangle 2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51" r:id="rId4" imgW="0" imgH="0" progId="TCLayout.ActiveDocument">
                  <p:embed/>
                </p:oleObj>
              </mc:Choice>
              <mc:Fallback>
                <p:oleObj r:id="rId4" imgW="0" imgH="0" progId="TCLayout.ActiveDocument">
                  <p:embed/>
                  <p:pic>
                    <p:nvPicPr>
                      <p:cNvPr id="3" name="Rectangle 20"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 name="Picture 39" descr="home affai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8025" y="701675"/>
            <a:ext cx="5473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680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5590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3333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368324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614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3976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9809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86875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48395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a:noFill/>
              </a14:hiddenFill>
            </a:ext>
          </a:extLst>
        </p:spPr>
        <p:txBody>
          <a:bodyPr wrap="none" anchor="ctr"/>
          <a:lstStyle/>
          <a:p>
            <a:endParaRPr lang="en-ZA"/>
          </a:p>
        </p:txBody>
      </p:sp>
      <p:graphicFrame>
        <p:nvGraphicFramePr>
          <p:cNvPr id="3" name="AutoShape 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04"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9" descr="home affair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78025" y="701675"/>
            <a:ext cx="5473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319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6727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9750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485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468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665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738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27450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460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2809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1517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2388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3584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1934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8879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3586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903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201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610444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080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2265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285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9454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8260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7931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45735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362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920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672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4194068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0426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7265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48906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1449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331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31650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0536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452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8580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225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489360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52256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5487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9786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611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33673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21122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3483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6348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436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304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8425369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008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16872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5974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33128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662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226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0785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53563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24803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579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1975327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97700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467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9420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4899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0813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01182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6112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2444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87659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805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4984721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342900">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defRPr/>
            </a:pP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defRPr/>
            </a:pPr>
            <a:fld id="{2538E8B7-8BD9-9F48-9FB6-4E0DFEDB8449}" type="slidenum">
              <a:rPr lang="en-US" sz="1350" smtClean="0">
                <a:solidFill>
                  <a:prstClr val="black"/>
                </a:solidFill>
              </a:rPr>
              <a:pPr marL="0" indent="0" defTabSz="342900">
                <a:buFont typeface="+mj-lt"/>
                <a:buNone/>
                <a:defRPr/>
              </a:pPr>
              <a:t>‹#›</a:t>
            </a:fld>
            <a:endParaRPr lang="en-US" sz="1350" dirty="0">
              <a:solidFill>
                <a:prstClr val="black"/>
              </a:solidFill>
            </a:endParaRPr>
          </a:p>
        </p:txBody>
      </p:sp>
    </p:spTree>
    <p:extLst>
      <p:ext uri="{BB962C8B-B14F-4D97-AF65-F5344CB8AC3E}">
        <p14:creationId xmlns:p14="http://schemas.microsoft.com/office/powerpoint/2010/main" val="41074722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defRPr/>
            </a:pP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defRPr/>
            </a:pPr>
            <a:fld id="{2538E8B7-8BD9-9F48-9FB6-4E0DFEDB8449}" type="slidenum">
              <a:rPr lang="en-US" sz="1350" smtClean="0">
                <a:solidFill>
                  <a:prstClr val="black"/>
                </a:solidFill>
              </a:rPr>
              <a:pPr marL="0" indent="0" defTabSz="342900">
                <a:buFont typeface="+mj-lt"/>
                <a:buNone/>
                <a:defRPr/>
              </a:pPr>
              <a:t>‹#›</a:t>
            </a:fld>
            <a:endParaRPr lang="en-US" sz="1350" dirty="0">
              <a:solidFill>
                <a:prstClr val="black"/>
              </a:solidFill>
            </a:endParaRPr>
          </a:p>
        </p:txBody>
      </p:sp>
    </p:spTree>
    <p:extLst>
      <p:ext uri="{BB962C8B-B14F-4D97-AF65-F5344CB8AC3E}">
        <p14:creationId xmlns:p14="http://schemas.microsoft.com/office/powerpoint/2010/main" val="17477025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defRPr/>
            </a:pP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defRPr/>
            </a:pPr>
            <a:fld id="{2538E8B7-8BD9-9F48-9FB6-4E0DFEDB8449}" type="slidenum">
              <a:rPr lang="en-US" sz="1350" smtClean="0">
                <a:solidFill>
                  <a:prstClr val="black"/>
                </a:solidFill>
              </a:rPr>
              <a:pPr marL="0" indent="0" defTabSz="342900">
                <a:buFont typeface="+mj-lt"/>
                <a:buNone/>
                <a:defRPr/>
              </a:pPr>
              <a:t>‹#›</a:t>
            </a:fld>
            <a:endParaRPr lang="en-US" sz="1350" dirty="0">
              <a:solidFill>
                <a:prstClr val="black"/>
              </a:solidFill>
            </a:endParaRPr>
          </a:p>
        </p:txBody>
      </p:sp>
    </p:spTree>
    <p:extLst>
      <p:ext uri="{BB962C8B-B14F-4D97-AF65-F5344CB8AC3E}">
        <p14:creationId xmlns:p14="http://schemas.microsoft.com/office/powerpoint/2010/main" val="7467950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342900">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342900">
              <a:defRPr/>
            </a:pP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defRPr/>
            </a:pPr>
            <a:fld id="{2538E8B7-8BD9-9F48-9FB6-4E0DFEDB8449}" type="slidenum">
              <a:rPr lang="en-US" sz="1350" smtClean="0">
                <a:solidFill>
                  <a:prstClr val="black"/>
                </a:solidFill>
              </a:rPr>
              <a:pPr marL="0" indent="0" defTabSz="342900">
                <a:buFont typeface="+mj-lt"/>
                <a:buNone/>
                <a:defRPr/>
              </a:pPr>
              <a:t>‹#›</a:t>
            </a:fld>
            <a:endParaRPr lang="en-US" sz="1350" dirty="0">
              <a:solidFill>
                <a:prstClr val="black"/>
              </a:solidFill>
            </a:endParaRPr>
          </a:p>
        </p:txBody>
      </p:sp>
    </p:spTree>
    <p:extLst>
      <p:ext uri="{BB962C8B-B14F-4D97-AF65-F5344CB8AC3E}">
        <p14:creationId xmlns:p14="http://schemas.microsoft.com/office/powerpoint/2010/main" val="4918874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342900">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342900">
              <a:defRPr/>
            </a:pPr>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defRPr/>
            </a:pPr>
            <a:fld id="{2538E8B7-8BD9-9F48-9FB6-4E0DFEDB8449}" type="slidenum">
              <a:rPr lang="en-US" sz="1350" smtClean="0">
                <a:solidFill>
                  <a:prstClr val="black"/>
                </a:solidFill>
              </a:rPr>
              <a:pPr marL="0" indent="0" defTabSz="342900">
                <a:buFont typeface="+mj-lt"/>
                <a:buNone/>
                <a:defRPr/>
              </a:pPr>
              <a:t>‹#›</a:t>
            </a:fld>
            <a:endParaRPr lang="en-US" sz="1350" dirty="0">
              <a:solidFill>
                <a:prstClr val="black"/>
              </a:solidFill>
            </a:endParaRPr>
          </a:p>
        </p:txBody>
      </p:sp>
    </p:spTree>
    <p:extLst>
      <p:ext uri="{BB962C8B-B14F-4D97-AF65-F5344CB8AC3E}">
        <p14:creationId xmlns:p14="http://schemas.microsoft.com/office/powerpoint/2010/main" val="12913052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342900">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342900">
              <a:defRPr/>
            </a:pPr>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defRPr/>
            </a:pPr>
            <a:fld id="{2538E8B7-8BD9-9F48-9FB6-4E0DFEDB8449}" type="slidenum">
              <a:rPr lang="en-US" sz="1350" smtClean="0">
                <a:solidFill>
                  <a:prstClr val="black"/>
                </a:solidFill>
              </a:rPr>
              <a:pPr marL="0" indent="0" defTabSz="342900">
                <a:buFont typeface="+mj-lt"/>
                <a:buNone/>
                <a:defRPr/>
              </a:pPr>
              <a:t>‹#›</a:t>
            </a:fld>
            <a:endParaRPr lang="en-US" sz="1350" dirty="0">
              <a:solidFill>
                <a:prstClr val="black"/>
              </a:solidFill>
            </a:endParaRPr>
          </a:p>
        </p:txBody>
      </p:sp>
    </p:spTree>
    <p:extLst>
      <p:ext uri="{BB962C8B-B14F-4D97-AF65-F5344CB8AC3E}">
        <p14:creationId xmlns:p14="http://schemas.microsoft.com/office/powerpoint/2010/main" val="25746883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342900">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defRPr/>
            </a:pPr>
            <a:fld id="{2538E8B7-8BD9-9F48-9FB6-4E0DFEDB8449}" type="slidenum">
              <a:rPr lang="en-US" sz="1350" smtClean="0">
                <a:solidFill>
                  <a:prstClr val="black"/>
                </a:solidFill>
              </a:rPr>
              <a:pPr marL="0" indent="0" defTabSz="342900">
                <a:buFont typeface="+mj-lt"/>
                <a:buNone/>
                <a:defRPr/>
              </a:pPr>
              <a:t>‹#›</a:t>
            </a:fld>
            <a:endParaRPr lang="en-US" sz="1350" dirty="0">
              <a:solidFill>
                <a:prstClr val="black"/>
              </a:solidFill>
            </a:endParaRPr>
          </a:p>
        </p:txBody>
      </p:sp>
    </p:spTree>
    <p:extLst>
      <p:ext uri="{BB962C8B-B14F-4D97-AF65-F5344CB8AC3E}">
        <p14:creationId xmlns:p14="http://schemas.microsoft.com/office/powerpoint/2010/main" val="2360249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342900">
              <a:defRPr/>
            </a:pP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defRPr/>
            </a:pPr>
            <a:fld id="{2538E8B7-8BD9-9F48-9FB6-4E0DFEDB8449}" type="slidenum">
              <a:rPr lang="en-US" sz="1350" smtClean="0">
                <a:solidFill>
                  <a:prstClr val="black"/>
                </a:solidFill>
              </a:rPr>
              <a:pPr marL="0" indent="0" defTabSz="342900">
                <a:buFont typeface="+mj-lt"/>
                <a:buNone/>
                <a:defRPr/>
              </a:pPr>
              <a:t>‹#›</a:t>
            </a:fld>
            <a:endParaRPr lang="en-US" sz="1350" dirty="0">
              <a:solidFill>
                <a:prstClr val="black"/>
              </a:solidFill>
            </a:endParaRPr>
          </a:p>
        </p:txBody>
      </p:sp>
    </p:spTree>
    <p:extLst>
      <p:ext uri="{BB962C8B-B14F-4D97-AF65-F5344CB8AC3E}">
        <p14:creationId xmlns:p14="http://schemas.microsoft.com/office/powerpoint/2010/main" val="1475541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342900">
              <a:defRPr/>
            </a:pPr>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defRPr/>
            </a:pPr>
            <a:fld id="{2538E8B7-8BD9-9F48-9FB6-4E0DFEDB8449}" type="slidenum">
              <a:rPr lang="en-US" sz="1350" smtClean="0">
                <a:solidFill>
                  <a:prstClr val="black"/>
                </a:solidFill>
              </a:rPr>
              <a:pPr marL="0" indent="0" defTabSz="342900">
                <a:buFont typeface="+mj-lt"/>
                <a:buNone/>
                <a:defRPr/>
              </a:pPr>
              <a:t>‹#›</a:t>
            </a:fld>
            <a:endParaRPr lang="en-US" sz="1350" dirty="0">
              <a:solidFill>
                <a:prstClr val="black"/>
              </a:solidFill>
            </a:endParaRPr>
          </a:p>
        </p:txBody>
      </p:sp>
    </p:spTree>
    <p:extLst>
      <p:ext uri="{BB962C8B-B14F-4D97-AF65-F5344CB8AC3E}">
        <p14:creationId xmlns:p14="http://schemas.microsoft.com/office/powerpoint/2010/main" val="2434880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defRPr/>
            </a:pPr>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defRPr/>
            </a:pPr>
            <a:fld id="{2538E8B7-8BD9-9F48-9FB6-4E0DFEDB8449}" type="slidenum">
              <a:rPr lang="en-US" sz="1350" smtClean="0">
                <a:solidFill>
                  <a:prstClr val="black"/>
                </a:solidFill>
              </a:rPr>
              <a:pPr marL="0" indent="0" defTabSz="342900">
                <a:buFont typeface="+mj-lt"/>
                <a:buNone/>
                <a:defRPr/>
              </a:pPr>
              <a:t>‹#›</a:t>
            </a:fld>
            <a:endParaRPr lang="en-US" sz="1350" dirty="0">
              <a:solidFill>
                <a:prstClr val="black"/>
              </a:solidFill>
            </a:endParaRPr>
          </a:p>
        </p:txBody>
      </p:sp>
    </p:spTree>
    <p:extLst>
      <p:ext uri="{BB962C8B-B14F-4D97-AF65-F5344CB8AC3E}">
        <p14:creationId xmlns:p14="http://schemas.microsoft.com/office/powerpoint/2010/main" val="25226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6.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6.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6" Type="http://schemas.openxmlformats.org/officeDocument/2006/relationships/image" Target="../media/image6.jpe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12.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3.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4.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4.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4.jp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pic>
        <p:nvPicPr>
          <p:cNvPr id="7" name="Picture 6" descr="2f.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title"/>
          </p:nvPr>
        </p:nvSpPr>
        <p:spPr bwMode="auto">
          <a:xfrm>
            <a:off x="246063" y="596900"/>
            <a:ext cx="8647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smtClean="0"/>
              <a:t>Headline: (</a:t>
            </a:r>
            <a:r>
              <a:rPr lang="en-US" smtClean="0"/>
              <a:t>20</a:t>
            </a:r>
            <a:r>
              <a:rPr lang="pt-BR" smtClean="0"/>
              <a:t> pt.) Arial bold</a:t>
            </a:r>
          </a:p>
        </p:txBody>
      </p:sp>
      <p:sp>
        <p:nvSpPr>
          <p:cNvPr id="1027" name="Rectangle 26"/>
          <p:cNvSpPr>
            <a:spLocks noGrp="1" noChangeArrowheads="1"/>
          </p:cNvSpPr>
          <p:nvPr>
            <p:ph type="body" idx="1"/>
          </p:nvPr>
        </p:nvSpPr>
        <p:spPr bwMode="auto">
          <a:xfrm>
            <a:off x="246063" y="2092325"/>
            <a:ext cx="8647112"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smtClean="0"/>
              <a:t>Text: 16-pt. Arial with Wingdings square square bullet 100%</a:t>
            </a:r>
          </a:p>
          <a:p>
            <a:pPr lvl="1"/>
            <a:r>
              <a:rPr lang="pt-BR" smtClean="0"/>
              <a:t>Second-level bullet — Arial round</a:t>
            </a:r>
          </a:p>
          <a:p>
            <a:pPr lvl="2"/>
            <a:r>
              <a:rPr lang="pt-BR" smtClean="0"/>
              <a:t>Third-level bullet — Arial Em dash</a:t>
            </a:r>
          </a:p>
          <a:p>
            <a:pPr lvl="3"/>
            <a:r>
              <a:rPr lang="pt-BR" smtClean="0"/>
              <a:t>Fourth-level bullet — Arial Em dash</a:t>
            </a:r>
          </a:p>
          <a:p>
            <a:pPr lvl="4"/>
            <a:r>
              <a:rPr lang="pt-BR" smtClean="0"/>
              <a:t>xx</a:t>
            </a:r>
          </a:p>
          <a:p>
            <a:pPr lvl="0"/>
            <a:r>
              <a:rPr lang="pt-BR" smtClean="0"/>
              <a:t>Text: </a:t>
            </a:r>
            <a:r>
              <a:rPr lang="en-US" smtClean="0"/>
              <a:t>16</a:t>
            </a:r>
            <a:r>
              <a:rPr lang="pt-BR" smtClean="0"/>
              <a:t> pt. Arial, plain text sentence case</a:t>
            </a:r>
          </a:p>
          <a:p>
            <a:pPr lvl="1"/>
            <a:r>
              <a:rPr lang="pt-BR" smtClean="0"/>
              <a:t>Second-level bullet</a:t>
            </a:r>
          </a:p>
          <a:p>
            <a:pPr lvl="2"/>
            <a:r>
              <a:rPr lang="pt-BR" smtClean="0"/>
              <a:t>Third-level bullet</a:t>
            </a:r>
          </a:p>
          <a:p>
            <a:pPr lvl="3"/>
            <a:r>
              <a:rPr lang="pt-BR" smtClean="0"/>
              <a:t>Fourth-level bullet</a:t>
            </a:r>
          </a:p>
        </p:txBody>
      </p:sp>
      <p:sp>
        <p:nvSpPr>
          <p:cNvPr id="1028" name="Rectangle 28"/>
          <p:cNvSpPr>
            <a:spLocks noChangeArrowheads="1"/>
          </p:cNvSpPr>
          <p:nvPr/>
        </p:nvSpPr>
        <p:spPr bwMode="auto">
          <a:xfrm>
            <a:off x="8383588" y="6527800"/>
            <a:ext cx="2651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DA6E20-F464-48A3-AAC9-58CA0D193B6C}" type="slidenum">
              <a:rPr kumimoji="0" lang="en-US" sz="900" b="0" i="0" u="none" strike="noStrike" kern="1200" cap="none" spc="0" normalizeH="0" baseline="0" noProof="0">
                <a:ln>
                  <a:noFill/>
                </a:ln>
                <a:solidFill>
                  <a:srgbClr val="77787B"/>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77787B"/>
              </a:solidFill>
              <a:effectLst/>
              <a:uLnTx/>
              <a:uFillTx/>
              <a:latin typeface="Arial" charset="0"/>
              <a:ea typeface="+mn-ea"/>
              <a:cs typeface="Arial" charset="0"/>
            </a:endParaRPr>
          </a:p>
        </p:txBody>
      </p:sp>
      <p:sp>
        <p:nvSpPr>
          <p:cNvPr id="1029" name="Line 23"/>
          <p:cNvSpPr>
            <a:spLocks noChangeShapeType="1"/>
          </p:cNvSpPr>
          <p:nvPr/>
        </p:nvSpPr>
        <p:spPr bwMode="auto">
          <a:xfrm>
            <a:off x="246063" y="457200"/>
            <a:ext cx="866933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80000"/>
              </a:lnSpc>
              <a:spcBef>
                <a:spcPct val="90000"/>
              </a:spcBef>
              <a:spcAft>
                <a:spcPct val="0"/>
              </a:spcAft>
              <a:buClr>
                <a:srgbClr val="7D0900"/>
              </a:buClr>
              <a:buSzTx/>
              <a:buFont typeface="Wingdings" pitchFamily="2" charset="2"/>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030" name="Picture 38" descr="home affair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70350" y="53975"/>
            <a:ext cx="11350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07149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p:titleStyle>
    <p:body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4"/>
          <p:cNvSpPr>
            <a:spLocks noGrp="1" noChangeArrowheads="1"/>
          </p:cNvSpPr>
          <p:nvPr>
            <p:ph type="title"/>
          </p:nvPr>
        </p:nvSpPr>
        <p:spPr bwMode="auto">
          <a:xfrm>
            <a:off x="246063" y="596900"/>
            <a:ext cx="8647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smtClean="0"/>
              <a:t>Headline: (</a:t>
            </a:r>
            <a:r>
              <a:rPr lang="en-US" smtClean="0"/>
              <a:t>20</a:t>
            </a:r>
            <a:r>
              <a:rPr lang="pt-BR" smtClean="0"/>
              <a:t> pt.) Arial bold</a:t>
            </a:r>
          </a:p>
        </p:txBody>
      </p:sp>
      <p:sp>
        <p:nvSpPr>
          <p:cNvPr id="2051" name="Rectangle 26"/>
          <p:cNvSpPr>
            <a:spLocks noGrp="1" noChangeArrowheads="1"/>
          </p:cNvSpPr>
          <p:nvPr>
            <p:ph type="body" idx="1"/>
          </p:nvPr>
        </p:nvSpPr>
        <p:spPr bwMode="auto">
          <a:xfrm>
            <a:off x="246063" y="2092325"/>
            <a:ext cx="8647112"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smtClean="0"/>
              <a:t>Text: 16-pt. Arial with Wingdings square square bullet 100%</a:t>
            </a:r>
          </a:p>
          <a:p>
            <a:pPr lvl="1"/>
            <a:r>
              <a:rPr lang="pt-BR" smtClean="0"/>
              <a:t>Second-level bullet — Arial round</a:t>
            </a:r>
          </a:p>
          <a:p>
            <a:pPr lvl="2"/>
            <a:r>
              <a:rPr lang="pt-BR" smtClean="0"/>
              <a:t>Third-level bullet — Arial Em dash</a:t>
            </a:r>
          </a:p>
          <a:p>
            <a:pPr lvl="3"/>
            <a:r>
              <a:rPr lang="pt-BR" smtClean="0"/>
              <a:t>Fourth-level bullet — Arial Em dash</a:t>
            </a:r>
          </a:p>
          <a:p>
            <a:pPr lvl="4"/>
            <a:r>
              <a:rPr lang="pt-BR" smtClean="0"/>
              <a:t>xx</a:t>
            </a:r>
          </a:p>
          <a:p>
            <a:pPr lvl="0"/>
            <a:r>
              <a:rPr lang="pt-BR" smtClean="0"/>
              <a:t>Text: </a:t>
            </a:r>
            <a:r>
              <a:rPr lang="en-US" smtClean="0"/>
              <a:t>16</a:t>
            </a:r>
            <a:r>
              <a:rPr lang="pt-BR" smtClean="0"/>
              <a:t> pt. Arial, plain text sentence case</a:t>
            </a:r>
          </a:p>
          <a:p>
            <a:pPr lvl="1"/>
            <a:r>
              <a:rPr lang="pt-BR" smtClean="0"/>
              <a:t>Second-level bullet</a:t>
            </a:r>
          </a:p>
          <a:p>
            <a:pPr lvl="2"/>
            <a:r>
              <a:rPr lang="pt-BR" smtClean="0"/>
              <a:t>Third-level bullet</a:t>
            </a:r>
          </a:p>
          <a:p>
            <a:pPr lvl="3"/>
            <a:r>
              <a:rPr lang="pt-BR" smtClean="0"/>
              <a:t>Fourth-level bullet</a:t>
            </a:r>
          </a:p>
        </p:txBody>
      </p:sp>
      <p:sp>
        <p:nvSpPr>
          <p:cNvPr id="2052" name="Rectangle 28"/>
          <p:cNvSpPr>
            <a:spLocks noChangeArrowheads="1"/>
          </p:cNvSpPr>
          <p:nvPr/>
        </p:nvSpPr>
        <p:spPr bwMode="auto">
          <a:xfrm>
            <a:off x="8383588" y="6527800"/>
            <a:ext cx="2651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E73ACA-1D5F-44F2-9F62-2A914DDC258B}" type="slidenum">
              <a:rPr kumimoji="0" lang="en-US" sz="900" b="0" i="0" u="none" strike="noStrike" kern="1200" cap="none" spc="0" normalizeH="0" baseline="0" noProof="0" smtClean="0">
                <a:ln>
                  <a:noFill/>
                </a:ln>
                <a:solidFill>
                  <a:srgbClr val="77787B"/>
                </a:solidFill>
                <a:effectLst/>
                <a:uLnTx/>
                <a:uFillTx/>
                <a:latin typeface="Arial" charset="0"/>
                <a:ea typeface="MS PGothic" pitchFamily="34" charset="-128"/>
                <a:cs typeface="Arial"/>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smtClean="0">
              <a:ln>
                <a:noFill/>
              </a:ln>
              <a:solidFill>
                <a:srgbClr val="77787B"/>
              </a:solidFill>
              <a:effectLst/>
              <a:uLnTx/>
              <a:uFillTx/>
              <a:latin typeface="Arial" charset="0"/>
              <a:ea typeface="MS PGothic" pitchFamily="34" charset="-128"/>
              <a:cs typeface="Arial"/>
            </a:endParaRPr>
          </a:p>
        </p:txBody>
      </p:sp>
      <p:sp>
        <p:nvSpPr>
          <p:cNvPr id="2053" name="Line 23"/>
          <p:cNvSpPr>
            <a:spLocks noChangeShapeType="1"/>
          </p:cNvSpPr>
          <p:nvPr/>
        </p:nvSpPr>
        <p:spPr bwMode="auto">
          <a:xfrm>
            <a:off x="246063" y="457200"/>
            <a:ext cx="866933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smtClean="0">
              <a:ln>
                <a:noFill/>
              </a:ln>
              <a:solidFill>
                <a:srgbClr val="000000"/>
              </a:solidFill>
              <a:effectLst/>
              <a:uLnTx/>
              <a:uFillTx/>
              <a:latin typeface="Arial" charset="0"/>
              <a:ea typeface="MS PGothic" pitchFamily="34" charset="-128"/>
              <a:cs typeface="Arial"/>
            </a:endParaRPr>
          </a:p>
        </p:txBody>
      </p:sp>
      <p:pic>
        <p:nvPicPr>
          <p:cNvPr id="2054" name="Picture 38" descr="home affair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70350" y="53975"/>
            <a:ext cx="11350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88054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p:titleStyle>
    <p:body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title"/>
          </p:nvPr>
        </p:nvSpPr>
        <p:spPr bwMode="auto">
          <a:xfrm>
            <a:off x="246063" y="596900"/>
            <a:ext cx="8647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smtClean="0"/>
              <a:t>Headline: (</a:t>
            </a:r>
            <a:r>
              <a:rPr lang="en-US" altLang="en-US" smtClean="0"/>
              <a:t>20</a:t>
            </a:r>
            <a:r>
              <a:rPr lang="pt-BR" altLang="en-US" smtClean="0"/>
              <a:t> pt.) Arial bold</a:t>
            </a:r>
          </a:p>
        </p:txBody>
      </p:sp>
      <p:sp>
        <p:nvSpPr>
          <p:cNvPr id="1027" name="Rectangle 26"/>
          <p:cNvSpPr>
            <a:spLocks noGrp="1" noChangeArrowheads="1"/>
          </p:cNvSpPr>
          <p:nvPr>
            <p:ph type="body" idx="1"/>
          </p:nvPr>
        </p:nvSpPr>
        <p:spPr bwMode="auto">
          <a:xfrm>
            <a:off x="246063" y="2092325"/>
            <a:ext cx="8647112"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smtClean="0"/>
              <a:t>Text: 16-pt. Arial with Wingdings square square bullet 100%</a:t>
            </a:r>
          </a:p>
          <a:p>
            <a:pPr lvl="1"/>
            <a:r>
              <a:rPr lang="pt-BR" altLang="en-US" smtClean="0"/>
              <a:t>Second-level bullet — Arial round</a:t>
            </a:r>
          </a:p>
          <a:p>
            <a:pPr lvl="2"/>
            <a:r>
              <a:rPr lang="pt-BR" altLang="en-US" smtClean="0"/>
              <a:t>Third-level bullet — Arial Em dash</a:t>
            </a:r>
          </a:p>
          <a:p>
            <a:pPr lvl="3"/>
            <a:r>
              <a:rPr lang="pt-BR" altLang="en-US" smtClean="0"/>
              <a:t>Fourth-level bullet — Arial Em dash</a:t>
            </a:r>
          </a:p>
          <a:p>
            <a:pPr lvl="4"/>
            <a:r>
              <a:rPr lang="pt-BR" altLang="en-US" smtClean="0"/>
              <a:t>xx</a:t>
            </a:r>
          </a:p>
          <a:p>
            <a:pPr lvl="0"/>
            <a:r>
              <a:rPr lang="pt-BR" altLang="en-US" smtClean="0"/>
              <a:t>Text: </a:t>
            </a:r>
            <a:r>
              <a:rPr lang="en-US" altLang="en-US" smtClean="0"/>
              <a:t>16</a:t>
            </a:r>
            <a:r>
              <a:rPr lang="pt-BR" altLang="en-US" smtClean="0"/>
              <a:t> pt. Arial, plain text sentence case</a:t>
            </a:r>
          </a:p>
          <a:p>
            <a:pPr lvl="1"/>
            <a:r>
              <a:rPr lang="pt-BR" altLang="en-US" smtClean="0"/>
              <a:t>Second-level bullet</a:t>
            </a:r>
          </a:p>
          <a:p>
            <a:pPr lvl="2"/>
            <a:r>
              <a:rPr lang="pt-BR" altLang="en-US" smtClean="0"/>
              <a:t>Third-level bullet</a:t>
            </a:r>
          </a:p>
          <a:p>
            <a:pPr lvl="3"/>
            <a:r>
              <a:rPr lang="pt-BR" altLang="en-US" smtClean="0"/>
              <a:t>Fourth-level bullet</a:t>
            </a:r>
          </a:p>
        </p:txBody>
      </p:sp>
      <p:sp>
        <p:nvSpPr>
          <p:cNvPr id="1028" name="Rectangle 28"/>
          <p:cNvSpPr>
            <a:spLocks noChangeArrowheads="1"/>
          </p:cNvSpPr>
          <p:nvPr/>
        </p:nvSpPr>
        <p:spPr bwMode="auto">
          <a:xfrm>
            <a:off x="8383588" y="6527800"/>
            <a:ext cx="2651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1600">
                <a:solidFill>
                  <a:schemeClr val="tx1"/>
                </a:solidFill>
                <a:latin typeface="Arial" charset="0"/>
                <a:ea typeface="MS PGothic" pitchFamily="34" charset="-128"/>
              </a:defRPr>
            </a:lvl1pPr>
            <a:lvl2pPr marL="742950" indent="-285750">
              <a:defRPr sz="1600">
                <a:solidFill>
                  <a:schemeClr val="tx1"/>
                </a:solidFill>
                <a:latin typeface="Arial" charset="0"/>
                <a:ea typeface="MS PGothic" pitchFamily="34" charset="-128"/>
              </a:defRPr>
            </a:lvl2pPr>
            <a:lvl3pPr marL="1143000" indent="-228600">
              <a:defRPr sz="1600">
                <a:solidFill>
                  <a:schemeClr val="tx1"/>
                </a:solidFill>
                <a:latin typeface="Arial" charset="0"/>
                <a:ea typeface="MS PGothic" pitchFamily="34" charset="-128"/>
              </a:defRPr>
            </a:lvl3pPr>
            <a:lvl4pPr marL="1600200" indent="-228600">
              <a:defRPr sz="1600">
                <a:solidFill>
                  <a:schemeClr val="tx1"/>
                </a:solidFill>
                <a:latin typeface="Arial" charset="0"/>
                <a:ea typeface="MS PGothic" pitchFamily="34" charset="-128"/>
              </a:defRPr>
            </a:lvl4pPr>
            <a:lvl5pPr marL="2057400" indent="-228600">
              <a:defRPr sz="1600">
                <a:solidFill>
                  <a:schemeClr val="tx1"/>
                </a:solidFill>
                <a:latin typeface="Arial" charset="0"/>
                <a:ea typeface="MS PGothic" pitchFamily="34" charset="-128"/>
              </a:defRPr>
            </a:lvl5pPr>
            <a:lvl6pPr marL="2514600" indent="-228600" eaLnBrk="0" fontAlgn="base" hangingPunct="0">
              <a:spcBef>
                <a:spcPct val="0"/>
              </a:spcBef>
              <a:spcAft>
                <a:spcPct val="0"/>
              </a:spcAft>
              <a:defRPr sz="1600">
                <a:solidFill>
                  <a:schemeClr val="tx1"/>
                </a:solidFill>
                <a:latin typeface="Arial" charset="0"/>
                <a:ea typeface="MS PGothic" pitchFamily="34" charset="-128"/>
              </a:defRPr>
            </a:lvl6pPr>
            <a:lvl7pPr marL="2971800" indent="-228600" eaLnBrk="0" fontAlgn="base" hangingPunct="0">
              <a:spcBef>
                <a:spcPct val="0"/>
              </a:spcBef>
              <a:spcAft>
                <a:spcPct val="0"/>
              </a:spcAft>
              <a:defRPr sz="1600">
                <a:solidFill>
                  <a:schemeClr val="tx1"/>
                </a:solidFill>
                <a:latin typeface="Arial" charset="0"/>
                <a:ea typeface="MS PGothic" pitchFamily="34" charset="-128"/>
              </a:defRPr>
            </a:lvl7pPr>
            <a:lvl8pPr marL="3429000" indent="-228600" eaLnBrk="0" fontAlgn="base" hangingPunct="0">
              <a:spcBef>
                <a:spcPct val="0"/>
              </a:spcBef>
              <a:spcAft>
                <a:spcPct val="0"/>
              </a:spcAft>
              <a:defRPr sz="1600">
                <a:solidFill>
                  <a:schemeClr val="tx1"/>
                </a:solidFill>
                <a:latin typeface="Arial" charset="0"/>
                <a:ea typeface="MS PGothic" pitchFamily="34" charset="-128"/>
              </a:defRPr>
            </a:lvl8pPr>
            <a:lvl9pPr marL="3886200" indent="-228600" eaLnBrk="0" fontAlgn="base" hangingPunct="0">
              <a:spcBef>
                <a:spcPct val="0"/>
              </a:spcBef>
              <a:spcAft>
                <a:spcPct val="0"/>
              </a:spcAft>
              <a:defRPr sz="1600">
                <a:solidFill>
                  <a:schemeClr val="tx1"/>
                </a:solidFill>
                <a:latin typeface="Arial"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E266FD-17B7-4484-BA10-D8FB6543CF0E}" type="slidenum">
              <a:rPr kumimoji="0" lang="en-US" altLang="en-US" sz="900" b="0" i="0" u="none" strike="noStrike" kern="1200" cap="none" spc="0" normalizeH="0" baseline="0" noProof="0" smtClean="0">
                <a:ln>
                  <a:noFill/>
                </a:ln>
                <a:solidFill>
                  <a:srgbClr val="77787B"/>
                </a:solidFill>
                <a:effectLst/>
                <a:uLnTx/>
                <a:uFillTx/>
                <a:latin typeface="Arial" charset="0"/>
                <a:ea typeface="MS PGothic" pitchFamily="34" charset="-128"/>
                <a:cs typeface="Arial"/>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smtClean="0">
              <a:ln>
                <a:noFill/>
              </a:ln>
              <a:solidFill>
                <a:srgbClr val="77787B"/>
              </a:solidFill>
              <a:effectLst/>
              <a:uLnTx/>
              <a:uFillTx/>
              <a:latin typeface="Arial" charset="0"/>
              <a:ea typeface="MS PGothic" pitchFamily="34" charset="-128"/>
              <a:cs typeface="Arial"/>
            </a:endParaRPr>
          </a:p>
        </p:txBody>
      </p:sp>
      <p:sp>
        <p:nvSpPr>
          <p:cNvPr id="1029" name="Line 23"/>
          <p:cNvSpPr>
            <a:spLocks noChangeShapeType="1"/>
          </p:cNvSpPr>
          <p:nvPr/>
        </p:nvSpPr>
        <p:spPr bwMode="auto">
          <a:xfrm>
            <a:off x="246063" y="457200"/>
            <a:ext cx="866933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smtClean="0">
              <a:ln>
                <a:noFill/>
              </a:ln>
              <a:solidFill>
                <a:srgbClr val="000000"/>
              </a:solidFill>
              <a:effectLst/>
              <a:uLnTx/>
              <a:uFillTx/>
              <a:latin typeface="Arial" charset="0"/>
              <a:ea typeface="MS PGothic" pitchFamily="34" charset="-128"/>
              <a:cs typeface="Arial"/>
            </a:endParaRPr>
          </a:p>
        </p:txBody>
      </p:sp>
      <p:pic>
        <p:nvPicPr>
          <p:cNvPr id="1030" name="Picture 38" descr="home affair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70350" y="53975"/>
            <a:ext cx="11350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91885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hf hdr="0" ftr="0" dt="0"/>
  <p:txStyles>
    <p:titleStyle>
      <a:lvl1pPr algn="l" rtl="0" eaLnBrk="0" fontAlgn="base" hangingPunct="0">
        <a:lnSpc>
          <a:spcPct val="90000"/>
        </a:lnSpc>
        <a:spcBef>
          <a:spcPct val="0"/>
        </a:spcBef>
        <a:spcAft>
          <a:spcPct val="0"/>
        </a:spcAft>
        <a:defRPr sz="2000" b="1">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000" b="1">
          <a:solidFill>
            <a:schemeClr val="tx1"/>
          </a:solidFill>
          <a:latin typeface="Arial" charset="0"/>
          <a:ea typeface="MS PGothic" panose="020B0600070205080204" pitchFamily="34" charset="-128"/>
          <a:cs typeface="Arial" charset="0"/>
        </a:defRPr>
      </a:lvl2pPr>
      <a:lvl3pPr algn="l" rtl="0" eaLnBrk="0" fontAlgn="base" hangingPunct="0">
        <a:lnSpc>
          <a:spcPct val="90000"/>
        </a:lnSpc>
        <a:spcBef>
          <a:spcPct val="0"/>
        </a:spcBef>
        <a:spcAft>
          <a:spcPct val="0"/>
        </a:spcAft>
        <a:defRPr sz="2000" b="1">
          <a:solidFill>
            <a:schemeClr val="tx1"/>
          </a:solidFill>
          <a:latin typeface="Arial" charset="0"/>
          <a:ea typeface="MS PGothic" panose="020B0600070205080204" pitchFamily="34" charset="-128"/>
          <a:cs typeface="Arial" charset="0"/>
        </a:defRPr>
      </a:lvl3pPr>
      <a:lvl4pPr algn="l" rtl="0" eaLnBrk="0" fontAlgn="base" hangingPunct="0">
        <a:lnSpc>
          <a:spcPct val="90000"/>
        </a:lnSpc>
        <a:spcBef>
          <a:spcPct val="0"/>
        </a:spcBef>
        <a:spcAft>
          <a:spcPct val="0"/>
        </a:spcAft>
        <a:defRPr sz="2000" b="1">
          <a:solidFill>
            <a:schemeClr val="tx1"/>
          </a:solidFill>
          <a:latin typeface="Arial" charset="0"/>
          <a:ea typeface="MS PGothic" panose="020B0600070205080204" pitchFamily="34" charset="-128"/>
          <a:cs typeface="Arial" charset="0"/>
        </a:defRPr>
      </a:lvl4pPr>
      <a:lvl5pPr algn="l" rtl="0" eaLnBrk="0" fontAlgn="base" hangingPunct="0">
        <a:lnSpc>
          <a:spcPct val="90000"/>
        </a:lnSpc>
        <a:spcBef>
          <a:spcPct val="0"/>
        </a:spcBef>
        <a:spcAft>
          <a:spcPct val="0"/>
        </a:spcAft>
        <a:defRPr sz="2000" b="1">
          <a:solidFill>
            <a:schemeClr val="tx1"/>
          </a:solidFill>
          <a:latin typeface="Arial" charset="0"/>
          <a:ea typeface="MS PGothic" panose="020B0600070205080204" pitchFamily="34" charset="-128"/>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p:titleStyle>
    <p:body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S PGothic" panose="020B0600070205080204" pitchFamily="34" charset="-128"/>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ea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ea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ea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ea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77A3C2E9-E344-4D6F-BAB6-B017C3A44A4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a:extLst>
              <a:ext uri="{FF2B5EF4-FFF2-40B4-BE49-F238E27FC236}">
                <a16:creationId xmlns:a16="http://schemas.microsoft.com/office/drawing/2014/main" id="{89273E0A-DFB8-4BCB-B1DA-26F29413612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54E2A8B-48F3-49D5-BB0E-1BC26DDA789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a:extLst>
              <a:ext uri="{FF2B5EF4-FFF2-40B4-BE49-F238E27FC236}">
                <a16:creationId xmlns:a16="http://schemas.microsoft.com/office/drawing/2014/main" id="{230BBF85-A1BB-4381-9DBC-CEC491EB17D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8F21727C-88C7-4C64-BE1C-6702249035D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FA257A8-4D85-4976-9623-F007071FDC2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pic>
        <p:nvPicPr>
          <p:cNvPr id="9223" name="Picture 6" descr="2b.jpg">
            <a:extLst>
              <a:ext uri="{FF2B5EF4-FFF2-40B4-BE49-F238E27FC236}">
                <a16:creationId xmlns:a16="http://schemas.microsoft.com/office/drawing/2014/main" id="{84A61AC2-957E-4AC5-863B-89C8ADAD5F8D}"/>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28695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5104983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2f.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211871675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2f.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16581926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2f.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34883397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2f.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400063795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2f.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206485871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2f.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12099527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defRPr/>
            </a:pPr>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2"/>
            <a:ext cx="2190750" cy="365125"/>
          </a:xfrm>
          <a:prstGeom prst="rect">
            <a:avLst/>
          </a:prstGeom>
        </p:spPr>
        <p:txBody>
          <a:bodyPr/>
          <a:lstStyle>
            <a:lvl1pPr marL="171450" indent="-171450" algn="r">
              <a:buFont typeface="+mj-lt"/>
              <a:buAutoNum type="arabicPeriod"/>
              <a:defRPr/>
            </a:lvl1pPr>
          </a:lstStyle>
          <a:p>
            <a:pPr marL="0" indent="0" defTabSz="342900">
              <a:buFont typeface="+mj-lt"/>
              <a:buNone/>
              <a:defRPr/>
            </a:pPr>
            <a:fld id="{2538E8B7-8BD9-9F48-9FB6-4E0DFEDB8449}" type="slidenum">
              <a:rPr lang="en-US" sz="1350" smtClean="0">
                <a:solidFill>
                  <a:prstClr val="black"/>
                </a:solidFill>
              </a:rPr>
              <a:pPr marL="0" indent="0" defTabSz="342900">
                <a:buFont typeface="+mj-lt"/>
                <a:buNone/>
                <a:defRPr/>
              </a:pPr>
              <a:t>‹#›</a:t>
            </a:fld>
            <a:endParaRPr lang="en-US" sz="1350" dirty="0">
              <a:solidFill>
                <a:prstClr val="black"/>
              </a:solidFill>
            </a:endParaRPr>
          </a:p>
        </p:txBody>
      </p:sp>
      <p:pic>
        <p:nvPicPr>
          <p:cNvPr id="7" name="Picture 6" descr="2f.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2"/>
            <a:ext cx="9144000" cy="5939671"/>
          </a:xfrm>
          <a:prstGeom prst="rect">
            <a:avLst/>
          </a:prstGeom>
        </p:spPr>
      </p:pic>
    </p:spTree>
    <p:extLst>
      <p:ext uri="{BB962C8B-B14F-4D97-AF65-F5344CB8AC3E}">
        <p14:creationId xmlns:p14="http://schemas.microsoft.com/office/powerpoint/2010/main" val="390439360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www.google.co.za/url?sa=i&amp;rct=j&amp;q=&amp;esrc=s&amp;source=images&amp;cd=&amp;cad=rja&amp;uact=8&amp;ved=0ahUKEwicvY-55_bSAhWGPBQKHWfBCYAQjRwIBw&amp;url=http://sa-save.com/products/delivery&amp;psig=AFQjCNH4keMGO-ut4D9LTwWxmLfIw83b5w&amp;ust=1490708329470844"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gray">
          <a:xfrm>
            <a:off x="1801813" y="4490244"/>
            <a:ext cx="5145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92188"/>
            <a:r>
              <a:rPr lang="en-GB" altLang="en-US" sz="1400">
                <a:solidFill>
                  <a:srgbClr val="000000"/>
                </a:solidFill>
                <a:cs typeface="Arial" charset="0"/>
              </a:rPr>
              <a:t>       </a:t>
            </a:r>
            <a:endParaRPr lang="en-GB" altLang="en-US" sz="1400" i="1" u="sng">
              <a:solidFill>
                <a:srgbClr val="000000"/>
              </a:solidFill>
              <a:cs typeface="Arial" charset="0"/>
            </a:endParaRPr>
          </a:p>
        </p:txBody>
      </p:sp>
      <p:sp>
        <p:nvSpPr>
          <p:cNvPr id="5123" name="Rectangle 8"/>
          <p:cNvSpPr>
            <a:spLocks noChangeArrowheads="1"/>
          </p:cNvSpPr>
          <p:nvPr/>
        </p:nvSpPr>
        <p:spPr bwMode="auto">
          <a:xfrm>
            <a:off x="1198455" y="4220759"/>
            <a:ext cx="730250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914400">
              <a:lnSpc>
                <a:spcPct val="90000"/>
              </a:lnSpc>
            </a:pPr>
            <a:endParaRPr lang="en-GB" altLang="en-US" sz="1200" b="1" i="1">
              <a:solidFill>
                <a:srgbClr val="01994D"/>
              </a:solidFill>
              <a:cs typeface="Arial" charset="0"/>
            </a:endParaRPr>
          </a:p>
          <a:p>
            <a:pPr algn="ctr" defTabSz="914400">
              <a:lnSpc>
                <a:spcPct val="90000"/>
              </a:lnSpc>
            </a:pPr>
            <a:endParaRPr lang="en-GB" altLang="en-US" sz="1200" b="1" i="1">
              <a:solidFill>
                <a:srgbClr val="01994D"/>
              </a:solidFill>
              <a:cs typeface="Arial" charset="0"/>
            </a:endParaRPr>
          </a:p>
          <a:p>
            <a:pPr algn="ctr" defTabSz="914400">
              <a:lnSpc>
                <a:spcPct val="90000"/>
              </a:lnSpc>
            </a:pPr>
            <a:endParaRPr lang="en-GB" altLang="en-US" sz="1200" b="1" i="1">
              <a:solidFill>
                <a:srgbClr val="01994D"/>
              </a:solidFill>
              <a:cs typeface="Arial" charset="0"/>
            </a:endParaRPr>
          </a:p>
          <a:p>
            <a:pPr algn="ctr" defTabSz="914400">
              <a:lnSpc>
                <a:spcPct val="90000"/>
              </a:lnSpc>
            </a:pPr>
            <a:endParaRPr lang="en-GB" altLang="en-US" sz="2800" b="1">
              <a:solidFill>
                <a:srgbClr val="000000"/>
              </a:solidFill>
              <a:cs typeface="Arial" charset="0"/>
            </a:endParaRPr>
          </a:p>
          <a:p>
            <a:pPr algn="ctr" defTabSz="914400">
              <a:lnSpc>
                <a:spcPct val="90000"/>
              </a:lnSpc>
            </a:pPr>
            <a:endParaRPr lang="en-GB" altLang="en-US" sz="2800" b="1">
              <a:solidFill>
                <a:srgbClr val="000000"/>
              </a:solidFill>
              <a:cs typeface="Arial" charset="0"/>
            </a:endParaRPr>
          </a:p>
        </p:txBody>
      </p:sp>
      <p:sp>
        <p:nvSpPr>
          <p:cNvPr id="6" name="Rectangle 8"/>
          <p:cNvSpPr>
            <a:spLocks noChangeArrowheads="1"/>
          </p:cNvSpPr>
          <p:nvPr/>
        </p:nvSpPr>
        <p:spPr bwMode="auto">
          <a:xfrm>
            <a:off x="643045" y="2941983"/>
            <a:ext cx="8266743" cy="212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defTabSz="914400" fontAlgn="auto">
              <a:lnSpc>
                <a:spcPct val="90000"/>
              </a:lnSpc>
              <a:spcBef>
                <a:spcPts val="0"/>
              </a:spcBef>
              <a:spcAft>
                <a:spcPts val="0"/>
              </a:spcAft>
              <a:defRPr/>
            </a:pPr>
            <a:r>
              <a:rPr lang="en-GB" sz="1200" b="1" i="1" kern="0" dirty="0">
                <a:solidFill>
                  <a:srgbClr val="01994D"/>
                </a:solidFill>
                <a:latin typeface="Arial" charset="0"/>
                <a:cs typeface="Arial" charset="0"/>
              </a:rPr>
              <a:t>Building a secure Home Affairs</a:t>
            </a:r>
          </a:p>
          <a:p>
            <a:pPr algn="ctr" defTabSz="914400" fontAlgn="auto">
              <a:lnSpc>
                <a:spcPct val="90000"/>
              </a:lnSpc>
              <a:spcBef>
                <a:spcPts val="0"/>
              </a:spcBef>
              <a:spcAft>
                <a:spcPts val="0"/>
              </a:spcAft>
              <a:defRPr/>
            </a:pPr>
            <a:endParaRPr lang="en-GB" sz="1200" b="1" i="1" kern="0" dirty="0">
              <a:solidFill>
                <a:srgbClr val="01994D"/>
              </a:solidFill>
              <a:latin typeface="Arial" charset="0"/>
              <a:cs typeface="Arial" charset="0"/>
            </a:endParaRPr>
          </a:p>
          <a:p>
            <a:pPr algn="just" defTabSz="914400" fontAlgn="auto">
              <a:lnSpc>
                <a:spcPct val="90000"/>
              </a:lnSpc>
              <a:spcBef>
                <a:spcPts val="0"/>
              </a:spcBef>
              <a:spcAft>
                <a:spcPts val="0"/>
              </a:spcAft>
              <a:defRPr/>
            </a:pPr>
            <a:r>
              <a:rPr lang="en-US" sz="3200" b="1" dirty="0">
                <a:solidFill>
                  <a:prstClr val="black"/>
                </a:solidFill>
                <a:latin typeface="+mn-lt"/>
              </a:rPr>
              <a:t>Briefing by the Minister of Home Affairs to the Portfolio Committee.</a:t>
            </a:r>
          </a:p>
          <a:p>
            <a:pPr algn="just" defTabSz="914400" fontAlgn="auto">
              <a:lnSpc>
                <a:spcPct val="90000"/>
              </a:lnSpc>
              <a:spcBef>
                <a:spcPts val="0"/>
              </a:spcBef>
              <a:spcAft>
                <a:spcPts val="0"/>
              </a:spcAft>
              <a:defRPr/>
            </a:pPr>
            <a:r>
              <a:rPr lang="en-US" sz="3200" b="1" dirty="0">
                <a:solidFill>
                  <a:prstClr val="black"/>
                </a:solidFill>
                <a:latin typeface="+mn-lt"/>
              </a:rPr>
              <a:t>	</a:t>
            </a:r>
            <a:endParaRPr lang="en-GB" sz="2800" b="1" kern="0" dirty="0">
              <a:solidFill>
                <a:sysClr val="windowText" lastClr="000000"/>
              </a:solidFill>
              <a:latin typeface="Arial" charset="0"/>
              <a:cs typeface="Arial" charset="0"/>
            </a:endParaRPr>
          </a:p>
          <a:p>
            <a:pPr algn="ctr" defTabSz="914400" fontAlgn="auto">
              <a:lnSpc>
                <a:spcPct val="90000"/>
              </a:lnSpc>
              <a:spcBef>
                <a:spcPts val="0"/>
              </a:spcBef>
              <a:spcAft>
                <a:spcPts val="0"/>
              </a:spcAft>
              <a:defRPr/>
            </a:pPr>
            <a:r>
              <a:rPr lang="en-GB" sz="2800" b="1" kern="0" dirty="0" smtClean="0">
                <a:solidFill>
                  <a:sysClr val="windowText" lastClr="000000"/>
                </a:solidFill>
                <a:latin typeface="Arial" charset="0"/>
                <a:cs typeface="Arial" charset="0"/>
              </a:rPr>
              <a:t>13 September 2022</a:t>
            </a:r>
            <a:endParaRPr lang="en-GB" sz="2800" b="1" kern="0" dirty="0">
              <a:solidFill>
                <a:sysClr val="windowText" lastClr="000000"/>
              </a:solidFill>
              <a:latin typeface="Arial" charset="0"/>
              <a:cs typeface="Arial" charset="0"/>
            </a:endParaRPr>
          </a:p>
        </p:txBody>
      </p:sp>
      <p:pic>
        <p:nvPicPr>
          <p:cNvPr id="2050" name="Picture 1" descr="crest 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803" y="1049666"/>
            <a:ext cx="1322985" cy="12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45633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700" y="-230972"/>
            <a:ext cx="8864600" cy="6755696"/>
          </a:xfrm>
          <a:prstGeom prst="rect">
            <a:avLst/>
          </a:prstGeom>
        </p:spPr>
        <p:txBody>
          <a:bodyPr>
            <a:spAutoFit/>
          </a:bodyPr>
          <a:lstStyle/>
          <a:p>
            <a:pPr lvl="0" algn="just" defTabSz="914400" eaLnBrk="0" fontAlgn="base" hangingPunct="0">
              <a:lnSpc>
                <a:spcPct val="150000"/>
              </a:lnSpc>
              <a:spcBef>
                <a:spcPct val="0"/>
              </a:spcBef>
              <a:spcAft>
                <a:spcPts val="600"/>
              </a:spcAft>
              <a:defRPr/>
            </a:pPr>
            <a:r>
              <a:rPr lang="en-US" sz="1600" dirty="0" smtClean="0">
                <a:latin typeface="Arial" panose="020B0604020202020204" pitchFamily="34" charset="0"/>
                <a:ea typeface="Calibri" panose="020F0502020204030204" pitchFamily="34" charset="0"/>
              </a:rPr>
              <a:t>1</a:t>
            </a:r>
          </a:p>
          <a:p>
            <a:pPr lvl="0" algn="just" defTabSz="914400" eaLnBrk="0" fontAlgn="base" hangingPunct="0">
              <a:lnSpc>
                <a:spcPct val="150000"/>
              </a:lnSpc>
              <a:spcBef>
                <a:spcPct val="0"/>
              </a:spcBef>
              <a:spcAft>
                <a:spcPts val="600"/>
              </a:spcAft>
              <a:defRPr/>
            </a:pPr>
            <a:endParaRPr lang="en-US" sz="1600" dirty="0">
              <a:latin typeface="Arial" panose="020B0604020202020204" pitchFamily="34" charset="0"/>
              <a:ea typeface="Calibri" panose="020F0502020204030204" pitchFamily="34" charset="0"/>
            </a:endParaRPr>
          </a:p>
          <a:p>
            <a:pPr lvl="0" algn="just" defTabSz="914400" eaLnBrk="0" fontAlgn="base" hangingPunct="0">
              <a:lnSpc>
                <a:spcPct val="150000"/>
              </a:lnSpc>
              <a:spcBef>
                <a:spcPct val="0"/>
              </a:spcBef>
              <a:spcAft>
                <a:spcPts val="600"/>
              </a:spcAft>
              <a:defRPr/>
            </a:pPr>
            <a:r>
              <a:rPr lang="en-US" sz="1600" dirty="0" smtClean="0">
                <a:latin typeface="Arial" panose="020B0604020202020204" pitchFamily="34" charset="0"/>
                <a:ea typeface="Calibri" panose="020F0502020204030204" pitchFamily="34" charset="0"/>
              </a:rPr>
              <a:t>10. </a:t>
            </a:r>
            <a:r>
              <a:rPr lang="en-US" sz="1600" dirty="0">
                <a:latin typeface="Arial" panose="020B0604020202020204" pitchFamily="34" charset="0"/>
                <a:ea typeface="Calibri" panose="020F0502020204030204" pitchFamily="34" charset="0"/>
              </a:rPr>
              <a:t>This culminated in the Director-General making a submission to me in September 2021, recommending that the exemptions granted to the Zimbabwean nationals should not be extended anymore. I duly and carefully applied my mind to the reasons advanced by the Director-General which, </a:t>
            </a:r>
            <a:r>
              <a:rPr lang="en-US" sz="1600" i="1" dirty="0">
                <a:latin typeface="Arial" panose="020B0604020202020204" pitchFamily="34" charset="0"/>
                <a:ea typeface="Calibri" panose="020F0502020204030204" pitchFamily="34" charset="0"/>
              </a:rPr>
              <a:t>inter alia</a:t>
            </a:r>
            <a:r>
              <a:rPr lang="en-US" sz="1600" dirty="0">
                <a:latin typeface="Arial" panose="020B0604020202020204" pitchFamily="34" charset="0"/>
                <a:ea typeface="Calibri" panose="020F0502020204030204" pitchFamily="34" charset="0"/>
              </a:rPr>
              <a:t>, include</a:t>
            </a:r>
            <a:r>
              <a:rPr lang="en-US" sz="1600" dirty="0" smtClean="0">
                <a:latin typeface="Arial" panose="020B0604020202020204" pitchFamily="34" charset="0"/>
                <a:ea typeface="Calibri" panose="020F0502020204030204" pitchFamily="34" charset="0"/>
              </a:rPr>
              <a:t>:</a:t>
            </a:r>
          </a:p>
          <a:p>
            <a:pPr lvl="0" algn="just" defTabSz="914400" eaLnBrk="0" fontAlgn="base" hangingPunct="0">
              <a:lnSpc>
                <a:spcPct val="150000"/>
              </a:lnSpc>
              <a:spcBef>
                <a:spcPct val="0"/>
              </a:spcBef>
              <a:spcAft>
                <a:spcPts val="600"/>
              </a:spcAft>
              <a:defRPr/>
            </a:pPr>
            <a:endParaRPr lang="en-US" sz="1600" dirty="0" smtClean="0">
              <a:latin typeface="Arial" panose="020B0604020202020204" pitchFamily="34" charset="0"/>
              <a:ea typeface="Calibri" panose="020F0502020204030204" pitchFamily="34" charset="0"/>
            </a:endParaRPr>
          </a:p>
          <a:p>
            <a:pPr lvl="0" algn="just" defTabSz="914400" eaLnBrk="0" fontAlgn="base" hangingPunct="0">
              <a:lnSpc>
                <a:spcPct val="150000"/>
              </a:lnSpc>
              <a:spcBef>
                <a:spcPct val="0"/>
              </a:spcBef>
              <a:spcAft>
                <a:spcPts val="600"/>
              </a:spcAft>
              <a:defRPr/>
            </a:pPr>
            <a:r>
              <a:rPr lang="en-US" sz="1600" noProof="0" dirty="0" smtClean="0">
                <a:latin typeface="Arial" panose="020B0604020202020204" pitchFamily="34" charset="0"/>
                <a:ea typeface="MS PGothic" pitchFamily="34" charset="-128"/>
              </a:rPr>
              <a:t>10.1 </a:t>
            </a:r>
            <a:r>
              <a:rPr lang="en-US" sz="1600" dirty="0">
                <a:latin typeface="Arial" panose="020B0604020202020204" pitchFamily="34" charset="0"/>
                <a:ea typeface="Calibri" panose="020F0502020204030204" pitchFamily="34" charset="0"/>
              </a:rPr>
              <a:t>The exemptions granted to the Zimbabwean nationals was and has always been a temporary measure, pending improvement of the political and economic situation in Zimbabwe</a:t>
            </a:r>
            <a:r>
              <a:rPr lang="en-US" sz="1600" dirty="0" smtClean="0">
                <a:latin typeface="Arial" panose="020B0604020202020204" pitchFamily="34" charset="0"/>
                <a:ea typeface="Calibri" panose="020F0502020204030204" pitchFamily="34" charset="0"/>
              </a:rPr>
              <a:t>.</a:t>
            </a:r>
          </a:p>
          <a:p>
            <a:pPr marL="457200" indent="-457200" algn="just">
              <a:lnSpc>
                <a:spcPct val="150000"/>
              </a:lnSpc>
              <a:spcAft>
                <a:spcPts val="800"/>
              </a:spcAft>
            </a:pPr>
            <a:r>
              <a:rPr kumimoji="0" lang="en-US" sz="1600" b="0" i="0" strike="noStrike" kern="1200" cap="none" spc="0" normalizeH="0" baseline="0" noProof="0" dirty="0" smtClean="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10.2</a:t>
            </a:r>
            <a:r>
              <a:rPr lang="en-US" sz="1600" dirty="0">
                <a:latin typeface="Arial" panose="020B0604020202020204" pitchFamily="34" charset="0"/>
                <a:ea typeface="Calibri" panose="020F0502020204030204" pitchFamily="34" charset="0"/>
                <a:cs typeface="Times New Roman" panose="02020603050405020304" pitchFamily="18" charset="0"/>
              </a:rPr>
              <a:t>The DHA has now limited capacity to deal with the extensions of the exemptions by virtue of its constrained budget. The outbreak of Covid-19 and other economic factors facing South Africa resulted in the budget of the DHA being cut twice in the amount of R1, 8 billion in 2020/21 and 2021/2022 financial years. In fact, the base line was cut by R969 million and R671 million was for Compensation of Employees. This resulted in the insufficient funds to cover the existing staff compliment. A decision had to be taken, to </a:t>
            </a:r>
            <a:r>
              <a:rPr lang="en-US" sz="1600" dirty="0" err="1">
                <a:latin typeface="Arial" panose="020B0604020202020204" pitchFamily="34" charset="0"/>
                <a:ea typeface="Calibri" panose="020F0502020204030204" pitchFamily="34" charset="0"/>
                <a:cs typeface="Times New Roman" panose="02020603050405020304" pitchFamily="18" charset="0"/>
              </a:rPr>
              <a:t>prioritise</a:t>
            </a:r>
            <a:r>
              <a:rPr lang="en-US" sz="1600" dirty="0">
                <a:latin typeface="Arial" panose="020B0604020202020204" pitchFamily="34" charset="0"/>
                <a:ea typeface="Calibri" panose="020F0502020204030204" pitchFamily="34" charset="0"/>
                <a:cs typeface="Times New Roman" panose="02020603050405020304" pitchFamily="18" charset="0"/>
              </a:rPr>
              <a:t> the budget to allocate more resources to Civic Services which deals with the rights of South African citizens</a:t>
            </a:r>
            <a:r>
              <a:rPr lang="en-US" sz="1600" dirty="0" smtClean="0">
                <a:latin typeface="Arial" panose="020B0604020202020204" pitchFamily="34" charset="0"/>
                <a:ea typeface="Calibri" panose="020F0502020204030204" pitchFamily="34" charset="0"/>
                <a:cs typeface="Times New Roman" panose="02020603050405020304" pitchFamily="18" charset="0"/>
              </a:rPr>
              <a:t>.</a:t>
            </a:r>
            <a:endParaRPr lang="en-ZA"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1842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700" y="-230972"/>
            <a:ext cx="8864600" cy="6822380"/>
          </a:xfrm>
          <a:prstGeom prst="rect">
            <a:avLst/>
          </a:prstGeom>
        </p:spPr>
        <p:txBody>
          <a:bodyPr>
            <a:spAutoFit/>
          </a:bodyPr>
          <a:lstStyle/>
          <a:p>
            <a:pPr lvl="0" algn="just" defTabSz="914400" eaLnBrk="0" fontAlgn="base" hangingPunct="0">
              <a:lnSpc>
                <a:spcPct val="150000"/>
              </a:lnSpc>
              <a:spcBef>
                <a:spcPct val="0"/>
              </a:spcBef>
              <a:spcAft>
                <a:spcPts val="600"/>
              </a:spcAft>
              <a:defRPr/>
            </a:pPr>
            <a:endParaRPr lang="en-US" sz="1600" dirty="0" smtClean="0">
              <a:latin typeface="Arial" panose="020B0604020202020204" pitchFamily="34" charset="0"/>
              <a:ea typeface="Calibri" panose="020F0502020204030204" pitchFamily="34" charset="0"/>
            </a:endParaRPr>
          </a:p>
          <a:p>
            <a:pPr lvl="0" algn="just" defTabSz="914400" eaLnBrk="0" fontAlgn="base" hangingPunct="0">
              <a:lnSpc>
                <a:spcPct val="150000"/>
              </a:lnSpc>
              <a:spcBef>
                <a:spcPct val="0"/>
              </a:spcBef>
              <a:spcAft>
                <a:spcPts val="600"/>
              </a:spcAft>
              <a:defRPr/>
            </a:pPr>
            <a:endParaRPr lang="en-US" sz="1600" dirty="0" smtClean="0">
              <a:latin typeface="Arial" panose="020B0604020202020204" pitchFamily="34" charset="0"/>
              <a:ea typeface="Calibri" panose="020F0502020204030204" pitchFamily="34" charset="0"/>
            </a:endParaRPr>
          </a:p>
          <a:p>
            <a:pPr lvl="0" algn="just" defTabSz="914400" eaLnBrk="0" fontAlgn="base" hangingPunct="0">
              <a:lnSpc>
                <a:spcPct val="150000"/>
              </a:lnSpc>
              <a:spcBef>
                <a:spcPct val="0"/>
              </a:spcBef>
              <a:spcAft>
                <a:spcPts val="600"/>
              </a:spcAft>
              <a:defRPr/>
            </a:pPr>
            <a:r>
              <a:rPr lang="en-US" sz="1600" dirty="0" smtClean="0">
                <a:latin typeface="Arial" panose="020B0604020202020204" pitchFamily="34" charset="0"/>
                <a:ea typeface="Calibri" panose="020F0502020204030204" pitchFamily="34" charset="0"/>
              </a:rPr>
              <a:t>10.3 </a:t>
            </a:r>
            <a:r>
              <a:rPr lang="en-US" sz="1600" dirty="0">
                <a:latin typeface="Arial" panose="020B0604020202020204" pitchFamily="34" charset="0"/>
                <a:ea typeface="Calibri" panose="020F0502020204030204" pitchFamily="34" charset="0"/>
              </a:rPr>
              <a:t>It is documented that South Africa’s unemployment rate increased by 1.8% bringing the overall rate to 34%. This rate is the largest since the start of Quarterly </a:t>
            </a:r>
            <a:r>
              <a:rPr lang="en-US" sz="1600" dirty="0" err="1">
                <a:latin typeface="Arial" panose="020B0604020202020204" pitchFamily="34" charset="0"/>
                <a:ea typeface="Calibri" panose="020F0502020204030204" pitchFamily="34" charset="0"/>
              </a:rPr>
              <a:t>labour</a:t>
            </a:r>
            <a:r>
              <a:rPr lang="en-US" sz="1600" dirty="0">
                <a:latin typeface="Arial" panose="020B0604020202020204" pitchFamily="34" charset="0"/>
                <a:ea typeface="Calibri" panose="020F0502020204030204" pitchFamily="34" charset="0"/>
              </a:rPr>
              <a:t> Force Survey in 2008</a:t>
            </a:r>
            <a:r>
              <a:rPr lang="en-US" sz="1600" dirty="0" smtClean="0">
                <a:latin typeface="Arial" panose="020B0604020202020204" pitchFamily="34" charset="0"/>
                <a:ea typeface="Calibri" panose="020F0502020204030204" pitchFamily="34" charset="0"/>
              </a:rPr>
              <a:t>.</a:t>
            </a:r>
          </a:p>
          <a:p>
            <a:pPr marL="457200" indent="-457200" algn="just">
              <a:lnSpc>
                <a:spcPct val="150000"/>
              </a:lnSpc>
              <a:spcAft>
                <a:spcPts val="800"/>
              </a:spcAft>
            </a:pPr>
            <a:r>
              <a:rPr lang="en-US" sz="1600" dirty="0" smtClean="0">
                <a:latin typeface="Arial" panose="020B0604020202020204" pitchFamily="34" charset="0"/>
                <a:ea typeface="Calibri" panose="020F0502020204030204" pitchFamily="34" charset="0"/>
              </a:rPr>
              <a:t>10.4 </a:t>
            </a:r>
            <a:r>
              <a:rPr lang="en-US" sz="1600" dirty="0">
                <a:latin typeface="Arial" panose="020B0604020202020204" pitchFamily="34" charset="0"/>
                <a:ea typeface="Calibri" panose="020F0502020204030204" pitchFamily="34" charset="0"/>
                <a:cs typeface="Times New Roman" panose="02020603050405020304" pitchFamily="18" charset="0"/>
              </a:rPr>
              <a:t>Approximately 1 900 Zimbabwean nationals’ exemptions holders applied for waivers in terms of the Immigrations Act and their applications were rejected. These applications were in violation of the conditions of the exemptions which are:</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pPr>
            <a:r>
              <a:rPr lang="en-US" sz="1600" dirty="0">
                <a:latin typeface="Arial" panose="020B0604020202020204" pitchFamily="34" charset="0"/>
                <a:ea typeface="Calibri" panose="020F0502020204030204" pitchFamily="34" charset="0"/>
                <a:cs typeface="Times New Roman" panose="02020603050405020304" pitchFamily="18" charset="0"/>
              </a:rPr>
              <a:t>(a)	</a:t>
            </a:r>
            <a:r>
              <a:rPr lang="en-US" sz="1600" i="1" dirty="0">
                <a:latin typeface="Arial" panose="020B0604020202020204" pitchFamily="34" charset="0"/>
                <a:ea typeface="Calibri" panose="020F0502020204030204" pitchFamily="34" charset="0"/>
                <a:cs typeface="Times New Roman" panose="02020603050405020304" pitchFamily="18" charset="0"/>
              </a:rPr>
              <a:t>“ZEP permit entitles the holder to conduct work/employment;</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50000"/>
              </a:lnSpc>
              <a:spcAft>
                <a:spcPts val="800"/>
              </a:spcAft>
            </a:pPr>
            <a:r>
              <a:rPr lang="en-US" sz="1600" i="1" dirty="0">
                <a:latin typeface="Arial" panose="020B0604020202020204" pitchFamily="34" charset="0"/>
                <a:ea typeface="Calibri" panose="020F0502020204030204" pitchFamily="34" charset="0"/>
                <a:cs typeface="Times New Roman" panose="02020603050405020304" pitchFamily="18" charset="0"/>
              </a:rPr>
              <a:t>(</a:t>
            </a:r>
            <a:r>
              <a:rPr lang="en-US" sz="1600" dirty="0">
                <a:latin typeface="Arial" panose="020B0604020202020204" pitchFamily="34" charset="0"/>
                <a:ea typeface="Calibri" panose="020F0502020204030204" pitchFamily="34" charset="0"/>
                <a:cs typeface="Times New Roman" panose="02020603050405020304" pitchFamily="18" charset="0"/>
              </a:rPr>
              <a:t>b</a:t>
            </a:r>
            <a:r>
              <a:rPr lang="en-US" sz="1600" i="1" dirty="0">
                <a:latin typeface="Arial" panose="020B0604020202020204" pitchFamily="34" charset="0"/>
                <a:ea typeface="Calibri" panose="020F0502020204030204" pitchFamily="34" charset="0"/>
                <a:cs typeface="Times New Roman" panose="02020603050405020304" pitchFamily="18" charset="0"/>
              </a:rPr>
              <a:t>)	ZEP permit does not entitle the holder the right to apply for permanent residence irrespective of the period of stay in RSA;</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pPr>
            <a:r>
              <a:rPr lang="en-US" sz="1600" i="1" dirty="0">
                <a:latin typeface="Arial" panose="020B0604020202020204" pitchFamily="34" charset="0"/>
                <a:ea typeface="Calibri" panose="020F0502020204030204" pitchFamily="34" charset="0"/>
                <a:cs typeface="Times New Roman" panose="02020603050405020304" pitchFamily="18" charset="0"/>
              </a:rPr>
              <a:t>(</a:t>
            </a:r>
            <a:r>
              <a:rPr lang="en-US" sz="1600" dirty="0">
                <a:latin typeface="Arial" panose="020B0604020202020204" pitchFamily="34" charset="0"/>
                <a:ea typeface="Calibri" panose="020F0502020204030204" pitchFamily="34" charset="0"/>
                <a:cs typeface="Times New Roman" panose="02020603050405020304" pitchFamily="18" charset="0"/>
              </a:rPr>
              <a:t>c</a:t>
            </a:r>
            <a:r>
              <a:rPr lang="en-US" sz="1600" i="1" dirty="0">
                <a:latin typeface="Arial" panose="020B0604020202020204" pitchFamily="34" charset="0"/>
                <a:ea typeface="Calibri" panose="020F0502020204030204" pitchFamily="34" charset="0"/>
                <a:cs typeface="Times New Roman" panose="02020603050405020304" pitchFamily="18" charset="0"/>
              </a:rPr>
              <a:t>)	ZEP permits will not be renewable/ extendable; and</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50000"/>
              </a:lnSpc>
              <a:spcAft>
                <a:spcPts val="800"/>
              </a:spcAft>
            </a:pPr>
            <a:r>
              <a:rPr lang="en-US" sz="1600" i="1" dirty="0">
                <a:latin typeface="Arial" panose="020B0604020202020204" pitchFamily="34" charset="0"/>
                <a:ea typeface="Calibri" panose="020F0502020204030204" pitchFamily="34" charset="0"/>
                <a:cs typeface="Times New Roman" panose="02020603050405020304" pitchFamily="18" charset="0"/>
              </a:rPr>
              <a:t>(</a:t>
            </a:r>
            <a:r>
              <a:rPr lang="en-US" sz="1600" dirty="0">
                <a:latin typeface="Arial" panose="020B0604020202020204" pitchFamily="34" charset="0"/>
                <a:ea typeface="Calibri" panose="020F0502020204030204" pitchFamily="34" charset="0"/>
                <a:cs typeface="Times New Roman" panose="02020603050405020304" pitchFamily="18" charset="0"/>
              </a:rPr>
              <a:t>d</a:t>
            </a:r>
            <a:r>
              <a:rPr lang="en-US" sz="1600" i="1" dirty="0">
                <a:latin typeface="Arial" panose="020B0604020202020204" pitchFamily="34" charset="0"/>
                <a:ea typeface="Calibri" panose="020F0502020204030204" pitchFamily="34" charset="0"/>
                <a:cs typeface="Times New Roman" panose="02020603050405020304" pitchFamily="18" charset="0"/>
              </a:rPr>
              <a:t>)	ZEP permit holder cannot change conditions of his/her permit in South Africa”.</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lvl="0" algn="just" defTabSz="914400" eaLnBrk="0" fontAlgn="base" hangingPunct="0">
              <a:lnSpc>
                <a:spcPct val="150000"/>
              </a:lnSpc>
              <a:spcBef>
                <a:spcPct val="0"/>
              </a:spcBef>
              <a:spcAft>
                <a:spcPts val="600"/>
              </a:spcAft>
              <a:defRPr/>
            </a:pPr>
            <a:r>
              <a:rPr lang="en-US" sz="1600" dirty="0" smtClean="0">
                <a:latin typeface="Arial" panose="020B0604020202020204" pitchFamily="34" charset="0"/>
                <a:ea typeface="Calibri" panose="020F0502020204030204" pitchFamily="34" charset="0"/>
              </a:rPr>
              <a:t>10.5 </a:t>
            </a:r>
            <a:r>
              <a:rPr lang="en-US" sz="1600" dirty="0">
                <a:latin typeface="Arial" panose="020B0604020202020204" pitchFamily="34" charset="0"/>
                <a:ea typeface="Calibri" panose="020F0502020204030204" pitchFamily="34" charset="0"/>
              </a:rPr>
              <a:t>According to the records of the DHA, some of the Zimbabwean nationals’ exemptions holders have already migrated to one or other visas provided for in the Immigration Act.</a:t>
            </a:r>
            <a:endParaRPr lang="en-US" sz="1600" dirty="0" smtClean="0">
              <a:latin typeface="Arial" panose="020B0604020202020204" pitchFamily="34" charset="0"/>
              <a:ea typeface="Calibri" panose="020F0502020204030204" pitchFamily="34" charset="0"/>
            </a:endParaRPr>
          </a:p>
          <a:p>
            <a:pPr lvl="0" algn="just" defTabSz="914400" eaLnBrk="0" fontAlgn="base" hangingPunct="0">
              <a:lnSpc>
                <a:spcPct val="150000"/>
              </a:lnSpc>
              <a:spcBef>
                <a:spcPct val="0"/>
              </a:spcBef>
              <a:spcAft>
                <a:spcPts val="600"/>
              </a:spcAft>
              <a:defRPr/>
            </a:pPr>
            <a:endParaRPr lang="en-US" sz="1600" dirty="0" smtClean="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87849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700" y="-230972"/>
            <a:ext cx="8864600" cy="7304564"/>
          </a:xfrm>
          <a:prstGeom prst="rect">
            <a:avLst/>
          </a:prstGeom>
        </p:spPr>
        <p:txBody>
          <a:bodyPr>
            <a:spAutoFit/>
          </a:bodyPr>
          <a:lstStyle/>
          <a:p>
            <a:pPr lvl="0" algn="just" defTabSz="914400" eaLnBrk="0" fontAlgn="base" hangingPunct="0">
              <a:lnSpc>
                <a:spcPct val="150000"/>
              </a:lnSpc>
              <a:spcBef>
                <a:spcPct val="0"/>
              </a:spcBef>
              <a:spcAft>
                <a:spcPts val="600"/>
              </a:spcAft>
              <a:defRPr/>
            </a:pPr>
            <a:endParaRPr lang="en-US" sz="1600" dirty="0" smtClean="0">
              <a:latin typeface="Arial" panose="020B0604020202020204" pitchFamily="34" charset="0"/>
              <a:ea typeface="Calibri" panose="020F0502020204030204" pitchFamily="34" charset="0"/>
            </a:endParaRPr>
          </a:p>
          <a:p>
            <a:pPr lvl="0" algn="just" defTabSz="914400" eaLnBrk="0" fontAlgn="base" hangingPunct="0">
              <a:lnSpc>
                <a:spcPct val="150000"/>
              </a:lnSpc>
              <a:spcBef>
                <a:spcPct val="0"/>
              </a:spcBef>
              <a:spcAft>
                <a:spcPts val="600"/>
              </a:spcAft>
              <a:defRPr/>
            </a:pPr>
            <a:endParaRPr lang="en-US" sz="1600" dirty="0" smtClean="0">
              <a:latin typeface="Arial" panose="020B0604020202020204" pitchFamily="34" charset="0"/>
              <a:ea typeface="Calibri" panose="020F0502020204030204" pitchFamily="34" charset="0"/>
            </a:endParaRPr>
          </a:p>
          <a:p>
            <a:pPr marL="457200" indent="-457200" algn="just">
              <a:lnSpc>
                <a:spcPct val="150000"/>
              </a:lnSpc>
              <a:spcAft>
                <a:spcPts val="800"/>
              </a:spcAft>
            </a:pPr>
            <a:r>
              <a:rPr lang="en-US" sz="1600" dirty="0">
                <a:latin typeface="Arial" panose="020B0604020202020204" pitchFamily="34" charset="0"/>
                <a:ea typeface="Calibri" panose="020F0502020204030204" pitchFamily="34" charset="0"/>
                <a:cs typeface="Times New Roman" panose="02020603050405020304" pitchFamily="18" charset="0"/>
              </a:rPr>
              <a:t>11. 	In or about September 2021, I decided to approve the recommendation made by the Director-General not to extend the exemptions to the Zimbabwean nationals</a:t>
            </a:r>
            <a:r>
              <a:rPr lang="en-US" sz="1600" dirty="0" smtClean="0">
                <a:latin typeface="Arial" panose="020B0604020202020204" pitchFamily="34" charset="0"/>
                <a:ea typeface="Calibri" panose="020F0502020204030204" pitchFamily="34" charset="0"/>
                <a:cs typeface="Times New Roman" panose="02020603050405020304" pitchFamily="18" charset="0"/>
              </a:rPr>
              <a:t>.</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buAutoNum type="arabicPeriod" startAt="12"/>
            </a:pPr>
            <a:r>
              <a:rPr lang="en-US" sz="1600" dirty="0" smtClean="0">
                <a:latin typeface="Arial" panose="020B0604020202020204" pitchFamily="34" charset="0"/>
                <a:ea typeface="Calibri" panose="020F0502020204030204" pitchFamily="34" charset="0"/>
                <a:cs typeface="Times New Roman" panose="02020603050405020304" pitchFamily="18" charset="0"/>
              </a:rPr>
              <a:t>I </a:t>
            </a:r>
            <a:r>
              <a:rPr lang="en-US" sz="1600" dirty="0">
                <a:latin typeface="Arial" panose="020B0604020202020204" pitchFamily="34" charset="0"/>
                <a:ea typeface="Calibri" panose="020F0502020204030204" pitchFamily="34" charset="0"/>
                <a:cs typeface="Times New Roman" panose="02020603050405020304" pitchFamily="18" charset="0"/>
              </a:rPr>
              <a:t>have also imposed a condition that all the Zimbabwean nationals’ exemptions holders will be given a period of 12 months to apply for one or other visas provided for in the Immigration Act. In other words, the validity of the expired permits has been extended to 31 December 2022. </a:t>
            </a:r>
            <a:endParaRPr lang="en-US" sz="1600" dirty="0" smtClean="0">
              <a:latin typeface="Arial" panose="020B060402020202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buAutoNum type="arabicPeriod" startAt="12"/>
            </a:pPr>
            <a:r>
              <a:rPr lang="en-US" sz="1600" dirty="0">
                <a:latin typeface="Arial" panose="020B0604020202020204" pitchFamily="34" charset="0"/>
                <a:ea typeface="Calibri" panose="020F0502020204030204" pitchFamily="34" charset="0"/>
              </a:rPr>
              <a:t>As my decision impacts on national security, international relations, political, economic and financial matters, I decided to seek support of the National Executive (Cabinet) which support was given during November 2021. The approach to Cabinet has been the customary practice since the exemption regime was introduced in 2009. </a:t>
            </a:r>
            <a:endParaRPr lang="en-US" sz="1600" dirty="0" smtClean="0">
              <a:latin typeface="Arial" panose="020B0604020202020204" pitchFamily="34" charset="0"/>
              <a:ea typeface="Calibri" panose="020F0502020204030204" pitchFamily="34" charset="0"/>
            </a:endParaRPr>
          </a:p>
          <a:p>
            <a:pPr marL="457200" indent="-457200" algn="just">
              <a:lnSpc>
                <a:spcPct val="150000"/>
              </a:lnSpc>
              <a:spcAft>
                <a:spcPts val="800"/>
              </a:spcAft>
              <a:buAutoNum type="arabicPeriod" startAt="12"/>
            </a:pPr>
            <a:r>
              <a:rPr lang="en-US" sz="1600" dirty="0">
                <a:latin typeface="Arial" panose="020B0604020202020204" pitchFamily="34" charset="0"/>
                <a:ea typeface="Calibri" panose="020F0502020204030204" pitchFamily="34" charset="0"/>
              </a:rPr>
              <a:t> </a:t>
            </a:r>
            <a:r>
              <a:rPr lang="en-US" sz="1600" dirty="0" smtClean="0">
                <a:latin typeface="Arial" panose="020B0604020202020204" pitchFamily="34" charset="0"/>
                <a:ea typeface="Calibri" panose="020F0502020204030204" pitchFamily="34" charset="0"/>
              </a:rPr>
              <a:t>I have </a:t>
            </a:r>
            <a:r>
              <a:rPr lang="en-US" sz="1600" dirty="0">
                <a:latin typeface="Arial" panose="020B0604020202020204" pitchFamily="34" charset="0"/>
                <a:ea typeface="Calibri" panose="020F0502020204030204" pitchFamily="34" charset="0"/>
              </a:rPr>
              <a:t>also issued an Immigration Directive to the Border Management Authority, Immigration Officers: Port Control; Immigration Officers: Inspectorate and Permitting sections by virtue of the powers bestowed on me in terms of section 31(2)(b), read with section 31(2)(d) of the Immigration Act, 2002, that I have decided to extend the exemptions granted to Zimbabwean nationals for a period of 12 months and directed that:</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lvl="0" algn="just" defTabSz="914400" eaLnBrk="0" fontAlgn="base" hangingPunct="0">
              <a:lnSpc>
                <a:spcPct val="150000"/>
              </a:lnSpc>
              <a:spcBef>
                <a:spcPct val="0"/>
              </a:spcBef>
              <a:spcAft>
                <a:spcPts val="600"/>
              </a:spcAft>
              <a:defRPr/>
            </a:pPr>
            <a:endParaRPr lang="en-US" sz="1600" dirty="0" smtClean="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078571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700" y="-230972"/>
            <a:ext cx="8864600" cy="7740581"/>
          </a:xfrm>
          <a:prstGeom prst="rect">
            <a:avLst/>
          </a:prstGeom>
        </p:spPr>
        <p:txBody>
          <a:bodyPr>
            <a:spAutoFit/>
          </a:bodyPr>
          <a:lstStyle/>
          <a:p>
            <a:pPr lvl="0" algn="just" defTabSz="914400" eaLnBrk="0" fontAlgn="base" hangingPunct="0">
              <a:lnSpc>
                <a:spcPct val="150000"/>
              </a:lnSpc>
              <a:spcBef>
                <a:spcPct val="0"/>
              </a:spcBef>
              <a:spcAft>
                <a:spcPts val="600"/>
              </a:spcAft>
              <a:defRPr/>
            </a:pPr>
            <a:endParaRPr lang="en-US" sz="1600" dirty="0" smtClean="0">
              <a:latin typeface="Arial" panose="020B0604020202020204" pitchFamily="34" charset="0"/>
              <a:ea typeface="Calibri" panose="020F0502020204030204" pitchFamily="34" charset="0"/>
            </a:endParaRPr>
          </a:p>
          <a:p>
            <a:pPr marL="457200" indent="-457200" algn="just">
              <a:lnSpc>
                <a:spcPct val="150000"/>
              </a:lnSpc>
              <a:spcAft>
                <a:spcPts val="800"/>
              </a:spcAft>
            </a:pP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50000"/>
              </a:lnSpc>
              <a:spcAft>
                <a:spcPts val="800"/>
              </a:spcAft>
            </a:pPr>
            <a:r>
              <a:rPr lang="en-US" sz="1600" dirty="0">
                <a:latin typeface="Arial" panose="020B0604020202020204" pitchFamily="34" charset="0"/>
                <a:ea typeface="Calibri" panose="020F0502020204030204" pitchFamily="34" charset="0"/>
                <a:cs typeface="Times New Roman" panose="02020603050405020304" pitchFamily="18" charset="0"/>
              </a:rPr>
              <a:t> (a)	No holder of the exemption may be arrested, ordered to depart or be detained for purposes of deportation or deported in terms of section 34 of the Immigration Act; </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50000"/>
              </a:lnSpc>
              <a:spcAft>
                <a:spcPts val="800"/>
              </a:spcAft>
              <a:buAutoNum type="alphaLcParenBoth" startAt="2"/>
            </a:pPr>
            <a:r>
              <a:rPr lang="en-US" sz="1600" dirty="0" smtClean="0">
                <a:latin typeface="Arial" panose="020B0604020202020204" pitchFamily="34" charset="0"/>
                <a:ea typeface="Calibri" panose="020F0502020204030204" pitchFamily="34" charset="0"/>
                <a:cs typeface="Times New Roman" panose="02020603050405020304" pitchFamily="18" charset="0"/>
              </a:rPr>
              <a:t>The </a:t>
            </a:r>
            <a:r>
              <a:rPr lang="en-US" sz="1600" dirty="0">
                <a:latin typeface="Arial" panose="020B0604020202020204" pitchFamily="34" charset="0"/>
                <a:ea typeface="Calibri" panose="020F0502020204030204" pitchFamily="34" charset="0"/>
                <a:cs typeface="Times New Roman" panose="02020603050405020304" pitchFamily="18" charset="0"/>
              </a:rPr>
              <a:t>holder of the exemption permit may not be dealt with in terms of sections 29, 30 and 32 of the Immigration Act</a:t>
            </a:r>
            <a:r>
              <a:rPr lang="en-US" sz="1600" dirty="0" smtClean="0">
                <a:latin typeface="Arial" panose="020B0604020202020204" pitchFamily="34" charset="0"/>
                <a:ea typeface="Calibri" panose="020F0502020204030204" pitchFamily="34" charset="0"/>
                <a:cs typeface="Times New Roman" panose="02020603050405020304" pitchFamily="18" charset="0"/>
              </a:rPr>
              <a:t>.</a:t>
            </a:r>
          </a:p>
          <a:p>
            <a:pPr marL="457200" indent="-457200" algn="just">
              <a:lnSpc>
                <a:spcPct val="150000"/>
              </a:lnSpc>
              <a:spcAft>
                <a:spcPts val="800"/>
              </a:spcAft>
              <a:buFont typeface="+mj-lt"/>
              <a:buAutoNum type="arabicPeriod" startAt="15"/>
            </a:pPr>
            <a:r>
              <a:rPr lang="en-US" sz="1600" dirty="0" smtClean="0">
                <a:latin typeface="Arial" panose="020B0604020202020204" pitchFamily="34" charset="0"/>
                <a:ea typeface="Calibri" panose="020F0502020204030204" pitchFamily="34" charset="0"/>
                <a:cs typeface="Times New Roman" panose="02020603050405020304" pitchFamily="18" charset="0"/>
              </a:rPr>
              <a:t>The </a:t>
            </a:r>
            <a:r>
              <a:rPr lang="en-US" sz="1600" dirty="0">
                <a:latin typeface="Arial" panose="020B0604020202020204" pitchFamily="34" charset="0"/>
                <a:ea typeface="Calibri" panose="020F0502020204030204" pitchFamily="34" charset="0"/>
                <a:cs typeface="Times New Roman" panose="02020603050405020304" pitchFamily="18" charset="0"/>
              </a:rPr>
              <a:t>Directive has already been published in the Government </a:t>
            </a:r>
            <a:r>
              <a:rPr lang="en-US" sz="1600" i="1" dirty="0">
                <a:latin typeface="Arial" panose="020B0604020202020204" pitchFamily="34" charset="0"/>
                <a:ea typeface="Calibri" panose="020F0502020204030204" pitchFamily="34" charset="0"/>
                <a:cs typeface="Times New Roman" panose="02020603050405020304" pitchFamily="18" charset="0"/>
              </a:rPr>
              <a:t>Gazette</a:t>
            </a:r>
            <a:r>
              <a:rPr lang="en-US" sz="1600" i="1" dirty="0" smtClean="0">
                <a:latin typeface="Arial" panose="020B0604020202020204" pitchFamily="34" charset="0"/>
                <a:ea typeface="Calibri" panose="020F0502020204030204" pitchFamily="34" charset="0"/>
                <a:cs typeface="Times New Roman" panose="02020603050405020304" pitchFamily="18" charset="0"/>
              </a:rPr>
              <a:t>.</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buFont typeface="+mj-lt"/>
              <a:buAutoNum type="arabicPeriod" startAt="15"/>
            </a:pPr>
            <a:r>
              <a:rPr lang="en-US" sz="1600" dirty="0" smtClean="0">
                <a:latin typeface="Arial" panose="020B0604020202020204" pitchFamily="34" charset="0"/>
                <a:ea typeface="Calibri" panose="020F0502020204030204" pitchFamily="34" charset="0"/>
                <a:cs typeface="Times New Roman" panose="02020603050405020304" pitchFamily="18" charset="0"/>
              </a:rPr>
              <a:t>I </a:t>
            </a:r>
            <a:r>
              <a:rPr lang="en-US" sz="1600" dirty="0">
                <a:latin typeface="Arial" panose="020B0604020202020204" pitchFamily="34" charset="0"/>
                <a:ea typeface="Calibri" panose="020F0502020204030204" pitchFamily="34" charset="0"/>
                <a:cs typeface="Times New Roman" panose="02020603050405020304" pitchFamily="18" charset="0"/>
              </a:rPr>
              <a:t>have also taken the liberty to send a communication to the Minister of International Relations and Cooperation for her to convey to the </a:t>
            </a:r>
            <a:r>
              <a:rPr lang="en-US" sz="1600" dirty="0" err="1">
                <a:latin typeface="Arial" panose="020B0604020202020204" pitchFamily="34" charset="0"/>
                <a:ea typeface="Calibri" panose="020F0502020204030204" pitchFamily="34" charset="0"/>
                <a:cs typeface="Times New Roman" panose="02020603050405020304" pitchFamily="18" charset="0"/>
              </a:rPr>
              <a:t>Honourable</a:t>
            </a:r>
            <a:r>
              <a:rPr lang="en-US" sz="1600" dirty="0">
                <a:latin typeface="Arial" panose="020B0604020202020204" pitchFamily="34" charset="0"/>
                <a:ea typeface="Calibri" panose="020F0502020204030204" pitchFamily="34" charset="0"/>
                <a:cs typeface="Times New Roman" panose="02020603050405020304" pitchFamily="18" charset="0"/>
              </a:rPr>
              <a:t> Ambassador of the Republic of Zimbabwe my decision and the steps that have been taken in order to protect the rights of the Zimbabwean exemptions’ holders</a:t>
            </a:r>
            <a:r>
              <a:rPr lang="en-US" sz="1600" dirty="0" smtClean="0">
                <a:latin typeface="Arial" panose="020B0604020202020204" pitchFamily="34" charset="0"/>
                <a:ea typeface="Calibri" panose="020F0502020204030204" pitchFamily="34" charset="0"/>
                <a:cs typeface="Times New Roman" panose="02020603050405020304" pitchFamily="18" charset="0"/>
              </a:rPr>
              <a:t>.</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buFont typeface="+mj-lt"/>
              <a:buAutoNum type="arabicPeriod" startAt="15"/>
            </a:pPr>
            <a:r>
              <a:rPr lang="en-US" sz="1600" dirty="0" smtClean="0">
                <a:latin typeface="Arial" panose="020B0604020202020204" pitchFamily="34" charset="0"/>
                <a:ea typeface="Calibri" panose="020F0502020204030204" pitchFamily="34" charset="0"/>
                <a:cs typeface="Times New Roman" panose="02020603050405020304" pitchFamily="18" charset="0"/>
              </a:rPr>
              <a:t>We </a:t>
            </a:r>
            <a:r>
              <a:rPr lang="en-US" sz="1600" dirty="0">
                <a:latin typeface="Arial" panose="020B0604020202020204" pitchFamily="34" charset="0"/>
                <a:ea typeface="Calibri" panose="020F0502020204030204" pitchFamily="34" charset="0"/>
                <a:cs typeface="Times New Roman" panose="02020603050405020304" pitchFamily="18" charset="0"/>
              </a:rPr>
              <a:t>take this opportunity to urge all the Zimbabwean exemptions’ holders to make use of the 12 months period to apply for other visas.	</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buFont typeface="+mj-lt"/>
              <a:buAutoNum type="arabicPeriod" startAt="15"/>
            </a:pPr>
            <a:r>
              <a:rPr lang="en-US" sz="1600" dirty="0" smtClean="0">
                <a:latin typeface="Arial" panose="020B0604020202020204" pitchFamily="34" charset="0"/>
                <a:ea typeface="Calibri" panose="020F0502020204030204" pitchFamily="34" charset="0"/>
                <a:cs typeface="Times New Roman" panose="02020603050405020304" pitchFamily="18" charset="0"/>
              </a:rPr>
              <a:t>We </a:t>
            </a:r>
            <a:r>
              <a:rPr lang="en-US" sz="1600" dirty="0">
                <a:latin typeface="Arial" panose="020B0604020202020204" pitchFamily="34" charset="0"/>
                <a:ea typeface="Calibri" panose="020F0502020204030204" pitchFamily="34" charset="0"/>
                <a:cs typeface="Times New Roman" panose="02020603050405020304" pitchFamily="18" charset="0"/>
              </a:rPr>
              <a:t>have also set up a special team within the DHA to deal with the expected influx of applications for various visas by the Zimbabwean nationals.</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buAutoNum type="arabicPeriod" startAt="15"/>
            </a:pP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pP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pPr>
            <a:endParaRPr lang="en-US" sz="1600" dirty="0" smtClean="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141992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700" y="-230972"/>
            <a:ext cx="8864600" cy="3929281"/>
          </a:xfrm>
          <a:prstGeom prst="rect">
            <a:avLst/>
          </a:prstGeom>
        </p:spPr>
        <p:txBody>
          <a:bodyPr>
            <a:spAutoFit/>
          </a:bodyPr>
          <a:lstStyle/>
          <a:p>
            <a:pPr marL="914400" indent="-457200" algn="just">
              <a:lnSpc>
                <a:spcPct val="150000"/>
              </a:lnSpc>
              <a:spcAft>
                <a:spcPts val="800"/>
              </a:spcAft>
            </a:pPr>
            <a:endParaRPr lang="en-US" sz="1600" dirty="0">
              <a:latin typeface="Arial" panose="020B0604020202020204" pitchFamily="34" charset="0"/>
              <a:ea typeface="Calibri" panose="020F0502020204030204" pitchFamily="34" charset="0"/>
            </a:endParaRPr>
          </a:p>
          <a:p>
            <a:pPr marL="914400" indent="-457200" algn="just">
              <a:lnSpc>
                <a:spcPct val="150000"/>
              </a:lnSpc>
              <a:spcAft>
                <a:spcPts val="800"/>
              </a:spcAft>
            </a:pP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buFont typeface="+mj-lt"/>
              <a:buAutoNum type="arabicPeriod" startAt="19"/>
            </a:pPr>
            <a:r>
              <a:rPr lang="en-US" sz="1600" dirty="0" smtClean="0">
                <a:latin typeface="Arial" panose="020B0604020202020204" pitchFamily="34" charset="0"/>
                <a:ea typeface="Calibri" panose="020F0502020204030204" pitchFamily="34" charset="0"/>
                <a:cs typeface="Times New Roman" panose="02020603050405020304" pitchFamily="18" charset="0"/>
              </a:rPr>
              <a:t>We </a:t>
            </a:r>
            <a:r>
              <a:rPr lang="en-US" sz="1600" dirty="0">
                <a:latin typeface="Arial" panose="020B0604020202020204" pitchFamily="34" charset="0"/>
                <a:ea typeface="Calibri" panose="020F0502020204030204" pitchFamily="34" charset="0"/>
                <a:cs typeface="Times New Roman" panose="02020603050405020304" pitchFamily="18" charset="0"/>
              </a:rPr>
              <a:t>are humbled by the overwhelming support of the decision by the South African citizens. These messages were widely circulated on social media. This demonstrates that the decision taken is lawful and reasonable</a:t>
            </a:r>
            <a:r>
              <a:rPr lang="en-US" sz="1600" dirty="0" smtClean="0">
                <a:latin typeface="Arial" panose="020B0604020202020204" pitchFamily="34" charset="0"/>
                <a:ea typeface="Calibri" panose="020F0502020204030204" pitchFamily="34" charset="0"/>
                <a:cs typeface="Times New Roman" panose="02020603050405020304" pitchFamily="18" charset="0"/>
              </a:rPr>
              <a:t>.</a:t>
            </a:r>
            <a:endParaRPr lang="en-ZA" sz="16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buFont typeface="+mj-lt"/>
              <a:buAutoNum type="arabicPeriod" startAt="19"/>
            </a:pPr>
            <a:r>
              <a:rPr lang="en-US" sz="1600" dirty="0" smtClean="0">
                <a:latin typeface="Arial" panose="020B0604020202020204" pitchFamily="34" charset="0"/>
                <a:ea typeface="Calibri" panose="020F0502020204030204" pitchFamily="34" charset="0"/>
              </a:rPr>
              <a:t>We </a:t>
            </a:r>
            <a:r>
              <a:rPr lang="en-US" sz="1600" dirty="0">
                <a:latin typeface="Arial" panose="020B0604020202020204" pitchFamily="34" charset="0"/>
                <a:ea typeface="Calibri" panose="020F0502020204030204" pitchFamily="34" charset="0"/>
              </a:rPr>
              <a:t>make use of this opportunity to extend our sincere appreciation to the Government of </a:t>
            </a:r>
            <a:r>
              <a:rPr lang="en-US" sz="1600" dirty="0" smtClean="0">
                <a:latin typeface="Arial" panose="020B0604020202020204" pitchFamily="34" charset="0"/>
                <a:ea typeface="Calibri" panose="020F0502020204030204" pitchFamily="34" charset="0"/>
              </a:rPr>
              <a:t>     the </a:t>
            </a:r>
            <a:r>
              <a:rPr lang="en-US" sz="1600" dirty="0">
                <a:latin typeface="Arial" panose="020B0604020202020204" pitchFamily="34" charset="0"/>
                <a:ea typeface="Calibri" panose="020F0502020204030204" pitchFamily="34" charset="0"/>
              </a:rPr>
              <a:t>Republic of Zimbabwe for supporting the decision </a:t>
            </a:r>
            <a:r>
              <a:rPr lang="en-US" sz="1600" dirty="0" smtClean="0">
                <a:latin typeface="Arial" panose="020B0604020202020204" pitchFamily="34" charset="0"/>
                <a:ea typeface="Calibri" panose="020F0502020204030204" pitchFamily="34" charset="0"/>
              </a:rPr>
              <a:t>in </a:t>
            </a:r>
            <a:r>
              <a:rPr lang="en-US" sz="1600" dirty="0">
                <a:latin typeface="Arial" panose="020B0604020202020204" pitchFamily="34" charset="0"/>
                <a:ea typeface="Calibri" panose="020F0502020204030204" pitchFamily="34" charset="0"/>
              </a:rPr>
              <a:t>the media. as reported </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pP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pPr>
            <a:endParaRPr lang="en-US" sz="1600" dirty="0" smtClean="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647354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6999"/>
          </a:xfrm>
        </p:spPr>
        <p:txBody>
          <a:bodyPr/>
          <a:lstStyle/>
          <a:p>
            <a:pPr algn="just"/>
            <a:r>
              <a:rPr lang="en-US" dirty="0" smtClean="0">
                <a:latin typeface="Arial" panose="020B0604020202020204" pitchFamily="34" charset="0"/>
                <a:cs typeface="Arial" panose="020B0604020202020204" pitchFamily="34" charset="0"/>
              </a:rPr>
              <a:t> 			4. DIRECTIVE ISSUED 2 SEPTEMBER 2022</a:t>
            </a:r>
            <a:endParaRPr lang="en-Z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6063" y="1334768"/>
            <a:ext cx="8647112" cy="4930581"/>
          </a:xfrm>
        </p:spPr>
        <p:txBody>
          <a:bodyPr/>
          <a:lstStyle/>
          <a:p>
            <a:pPr marL="0" indent="0" algn="just">
              <a:buNone/>
            </a:pPr>
            <a:r>
              <a:rPr lang="en-GB" sz="2000" b="1" dirty="0" smtClean="0">
                <a:solidFill>
                  <a:srgbClr val="000000"/>
                </a:solidFill>
                <a:latin typeface="Arial" panose="020B0604020202020204" pitchFamily="34" charset="0"/>
                <a:ea typeface="+mj-ea"/>
                <a:cs typeface="Arial" panose="020B0604020202020204" pitchFamily="34" charset="0"/>
              </a:rPr>
              <a:t>I</a:t>
            </a:r>
            <a:r>
              <a:rPr lang="en-GB" sz="2000" b="1" dirty="0">
                <a:solidFill>
                  <a:srgbClr val="000000"/>
                </a:solidFill>
                <a:latin typeface="Arial" panose="020B0604020202020204" pitchFamily="34" charset="0"/>
                <a:ea typeface="+mj-ea"/>
                <a:cs typeface="Arial" panose="020B0604020202020204" pitchFamily="34" charset="0"/>
              </a:rPr>
              <a:t>, Dr P A </a:t>
            </a:r>
            <a:r>
              <a:rPr lang="en-GB" sz="2000" b="1" dirty="0" err="1">
                <a:solidFill>
                  <a:srgbClr val="000000"/>
                </a:solidFill>
                <a:latin typeface="Arial" panose="020B0604020202020204" pitchFamily="34" charset="0"/>
                <a:ea typeface="+mj-ea"/>
                <a:cs typeface="Arial" panose="020B0604020202020204" pitchFamily="34" charset="0"/>
              </a:rPr>
              <a:t>Motsoaledi</a:t>
            </a:r>
            <a:r>
              <a:rPr lang="en-GB" sz="2000" b="1" dirty="0">
                <a:solidFill>
                  <a:srgbClr val="000000"/>
                </a:solidFill>
                <a:latin typeface="Arial" panose="020B0604020202020204" pitchFamily="34" charset="0"/>
                <a:ea typeface="+mj-ea"/>
                <a:cs typeface="Arial" panose="020B0604020202020204" pitchFamily="34" charset="0"/>
              </a:rPr>
              <a:t>, MP, Minister of Home Affairs having, with the powers bestowed upon me in terms of section 31(2)(b), read with section 31(2)(d) of the Immigration Act, decided to extend the Zimbabwean exemptions granted to Zimbabwean nationals </a:t>
            </a:r>
            <a:r>
              <a:rPr lang="en-GB" sz="2000" b="1" dirty="0" smtClean="0">
                <a:solidFill>
                  <a:srgbClr val="000000"/>
                </a:solidFill>
                <a:latin typeface="Arial" panose="020B0604020202020204" pitchFamily="34" charset="0"/>
                <a:ea typeface="+mj-ea"/>
                <a:cs typeface="Arial" panose="020B0604020202020204" pitchFamily="34" charset="0"/>
              </a:rPr>
              <a:t>for a further period of 6 months in order to allow the holders thereof to apply </a:t>
            </a:r>
            <a:r>
              <a:rPr lang="en-GB" sz="2000" b="1" dirty="0">
                <a:solidFill>
                  <a:srgbClr val="000000"/>
                </a:solidFill>
                <a:latin typeface="Arial" panose="020B0604020202020204" pitchFamily="34" charset="0"/>
                <a:ea typeface="+mj-ea"/>
                <a:cs typeface="Arial" panose="020B0604020202020204" pitchFamily="34" charset="0"/>
              </a:rPr>
              <a:t>one or other visa provided for in the Immigration Act that they may qualify for, hereby direct that this decision should be implemented as follows, during the </a:t>
            </a:r>
            <a:r>
              <a:rPr lang="en-GB" sz="2000" b="1" dirty="0" smtClean="0">
                <a:solidFill>
                  <a:srgbClr val="000000"/>
                </a:solidFill>
                <a:latin typeface="Arial" panose="020B0604020202020204" pitchFamily="34" charset="0"/>
                <a:ea typeface="+mj-ea"/>
                <a:cs typeface="Arial" panose="020B0604020202020204" pitchFamily="34" charset="0"/>
              </a:rPr>
              <a:t>further six months’ period, from 31 December 2022, ending on 30 June 2023:</a:t>
            </a:r>
          </a:p>
          <a:p>
            <a:pPr marL="0" indent="0" algn="just">
              <a:buNone/>
            </a:pPr>
            <a:r>
              <a:rPr lang="en-GB" sz="2000" b="1" dirty="0" smtClean="0">
                <a:solidFill>
                  <a:srgbClr val="000000"/>
                </a:solidFill>
                <a:latin typeface="Arial" panose="020B0604020202020204" pitchFamily="34" charset="0"/>
                <a:ea typeface="+mj-ea"/>
                <a:cs typeface="Arial" panose="020B0604020202020204" pitchFamily="34" charset="0"/>
              </a:rPr>
              <a:t>1. </a:t>
            </a:r>
            <a:r>
              <a:rPr lang="en-GB" sz="2000" dirty="0">
                <a:solidFill>
                  <a:srgbClr val="000000"/>
                </a:solidFill>
                <a:latin typeface="Arial" panose="020B0604020202020204" pitchFamily="34" charset="0"/>
                <a:ea typeface="+mj-ea"/>
                <a:cs typeface="Arial" panose="020B0604020202020204" pitchFamily="34" charset="0"/>
              </a:rPr>
              <a:t>No holder of the exemption may be arrested, ordered to depart or be detained for purposes of deportation or deported in terms of the section 34 of the Immigration Act for any reason related to him or her not having any valid exemption certificate(</a:t>
            </a:r>
            <a:r>
              <a:rPr lang="en-GB" sz="2000" dirty="0" err="1">
                <a:solidFill>
                  <a:srgbClr val="000000"/>
                </a:solidFill>
                <a:latin typeface="Arial" panose="020B0604020202020204" pitchFamily="34" charset="0"/>
                <a:ea typeface="+mj-ea"/>
                <a:cs typeface="Arial" panose="020B0604020202020204" pitchFamily="34" charset="0"/>
              </a:rPr>
              <a:t>i.e</a:t>
            </a:r>
            <a:r>
              <a:rPr lang="en-GB" sz="2000" dirty="0">
                <a:solidFill>
                  <a:srgbClr val="000000"/>
                </a:solidFill>
                <a:latin typeface="Arial" panose="020B0604020202020204" pitchFamily="34" charset="0"/>
                <a:ea typeface="+mj-ea"/>
                <a:cs typeface="Arial" panose="020B0604020202020204" pitchFamily="34" charset="0"/>
              </a:rPr>
              <a:t> permit label/sticker) in his or her passport. The holder of the exemption permit may not be dealt with in terms of sections 29, 30 and 32 of the Immigration Act.</a:t>
            </a:r>
            <a:endParaRPr lang="en-ZA" dirty="0" smtClean="0">
              <a:latin typeface="Arial" panose="020B0604020202020204" pitchFamily="34" charset="0"/>
              <a:cs typeface="Arial" panose="020B0604020202020204" pitchFamily="34" charset="0"/>
            </a:endParaRPr>
          </a:p>
          <a:p>
            <a:pPr algn="just"/>
            <a:endParaRPr lang="en-ZA"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850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p:txBody>
          <a:bodyPr/>
          <a:lstStyle/>
          <a:p>
            <a:pPr marL="0" lvl="0" indent="0" algn="just" eaLnBrk="1" hangingPunct="1">
              <a:lnSpc>
                <a:spcPct val="70000"/>
              </a:lnSpc>
              <a:buClr>
                <a:srgbClr val="521818"/>
              </a:buClr>
              <a:buNone/>
              <a:defRPr/>
            </a:pPr>
            <a:r>
              <a:rPr lang="en-US" sz="2000" b="1" kern="1200" dirty="0" smtClean="0">
                <a:solidFill>
                  <a:srgbClr val="000000"/>
                </a:solidFill>
                <a:latin typeface="Arial" panose="020B0604020202020204" pitchFamily="34" charset="0"/>
                <a:ea typeface="+mn-ea"/>
                <a:cs typeface="Arial" panose="020B0604020202020204" pitchFamily="34" charset="0"/>
              </a:rPr>
              <a:t>2</a:t>
            </a:r>
            <a:r>
              <a:rPr lang="en-US" sz="2000" b="1" kern="1200" dirty="0">
                <a:solidFill>
                  <a:srgbClr val="000000"/>
                </a:solidFill>
                <a:latin typeface="Arial" panose="020B0604020202020204" pitchFamily="34" charset="0"/>
                <a:ea typeface="+mn-ea"/>
                <a:cs typeface="Arial" panose="020B0604020202020204" pitchFamily="34" charset="0"/>
              </a:rPr>
              <a:t>. </a:t>
            </a:r>
            <a:r>
              <a:rPr lang="en-US" sz="2000" kern="1200" dirty="0">
                <a:solidFill>
                  <a:srgbClr val="000000"/>
                </a:solidFill>
                <a:latin typeface="Arial" panose="020B0604020202020204" pitchFamily="34" charset="0"/>
                <a:ea typeface="+mn-ea"/>
                <a:cs typeface="Arial" panose="020B0604020202020204" pitchFamily="34" charset="0"/>
              </a:rPr>
              <a:t>The holder of the exemption may be allowed to enter into or depart from the Republic in terms of section 9 of the Act, read together with the Immigration Regulations, 2014, provided that he or she complies with all other requirements for entry into and departure from the Republic, save for the reason of not having valid permit indicated in his or her passport; and </a:t>
            </a:r>
          </a:p>
          <a:p>
            <a:pPr marL="0" lvl="0" indent="0" algn="just" eaLnBrk="1" hangingPunct="1">
              <a:lnSpc>
                <a:spcPct val="70000"/>
              </a:lnSpc>
              <a:buClr>
                <a:srgbClr val="521818"/>
              </a:buClr>
              <a:buNone/>
              <a:defRPr/>
            </a:pPr>
            <a:r>
              <a:rPr lang="en-US" sz="2000" b="1" kern="1200" dirty="0">
                <a:solidFill>
                  <a:srgbClr val="000000"/>
                </a:solidFill>
                <a:latin typeface="Arial" panose="020B0604020202020204" pitchFamily="34" charset="0"/>
                <a:ea typeface="+mn-ea"/>
                <a:cs typeface="Arial" panose="020B0604020202020204" pitchFamily="34" charset="0"/>
              </a:rPr>
              <a:t>3. </a:t>
            </a:r>
            <a:r>
              <a:rPr lang="en-US" sz="2000" kern="1200" dirty="0">
                <a:solidFill>
                  <a:srgbClr val="000000"/>
                </a:solidFill>
                <a:latin typeface="Arial" panose="020B0604020202020204" pitchFamily="34" charset="0"/>
                <a:ea typeface="+mn-ea"/>
                <a:cs typeface="Arial" panose="020B0604020202020204" pitchFamily="34" charset="0"/>
              </a:rPr>
              <a:t>No holder of exemption should be required to produce-</a:t>
            </a:r>
          </a:p>
          <a:p>
            <a:pPr marL="457200" lvl="0" indent="-457200" algn="just" eaLnBrk="1" hangingPunct="1">
              <a:lnSpc>
                <a:spcPct val="70000"/>
              </a:lnSpc>
              <a:buClr>
                <a:srgbClr val="521818"/>
              </a:buClr>
              <a:buFont typeface="Wingdings" pitchFamily="2" charset="2"/>
              <a:buAutoNum type="alphaLcParenBoth"/>
              <a:defRPr/>
            </a:pPr>
            <a:r>
              <a:rPr lang="en-US" sz="2000" kern="1200" dirty="0">
                <a:solidFill>
                  <a:srgbClr val="000000"/>
                </a:solidFill>
                <a:latin typeface="Arial" panose="020B0604020202020204" pitchFamily="34" charset="0"/>
                <a:ea typeface="+mn-ea"/>
                <a:cs typeface="Arial" panose="020B0604020202020204" pitchFamily="34" charset="0"/>
              </a:rPr>
              <a:t>A Valid exemption certificate; </a:t>
            </a:r>
          </a:p>
          <a:p>
            <a:pPr marL="457200" lvl="0" indent="-457200" algn="just" eaLnBrk="1" hangingPunct="1">
              <a:lnSpc>
                <a:spcPct val="70000"/>
              </a:lnSpc>
              <a:buClr>
                <a:srgbClr val="521818"/>
              </a:buClr>
              <a:buFont typeface="Wingdings" pitchFamily="2" charset="2"/>
              <a:buAutoNum type="alphaLcParenBoth"/>
              <a:defRPr/>
            </a:pPr>
            <a:r>
              <a:rPr lang="en-US" sz="2000" kern="1200" dirty="0">
                <a:solidFill>
                  <a:srgbClr val="000000"/>
                </a:solidFill>
                <a:latin typeface="Arial" panose="020B0604020202020204" pitchFamily="34" charset="0"/>
                <a:ea typeface="+mn-ea"/>
                <a:cs typeface="Arial" panose="020B0604020202020204" pitchFamily="34" charset="0"/>
              </a:rPr>
              <a:t>An authorization letter to remain in the Republic contemplated in section 32(2) of the Immigration Act when making an application for category of visas, including temporary residence visa.</a:t>
            </a:r>
          </a:p>
          <a:p>
            <a:pPr marL="0" indent="0" algn="just">
              <a:buNone/>
            </a:pPr>
            <a:endParaRPr lang="en-ZA"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481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926" y="1611984"/>
            <a:ext cx="8035492" cy="6297108"/>
          </a:xfrm>
          <a:prstGeom prst="rect">
            <a:avLst/>
          </a:prstGeom>
        </p:spPr>
        <p:txBody>
          <a:bodyPr wrap="square">
            <a:spAutoFit/>
          </a:bodyPr>
          <a:lstStyle/>
          <a:p>
            <a:pPr marL="342900" lvl="0" indent="-342900" algn="just" defTabSz="914400" eaLnBrk="0" fontAlgn="base" hangingPunct="0">
              <a:lnSpc>
                <a:spcPct val="150000"/>
              </a:lnSpc>
              <a:spcBef>
                <a:spcPct val="90000"/>
              </a:spcBef>
              <a:spcAft>
                <a:spcPct val="0"/>
              </a:spcAft>
              <a:buFont typeface="+mj-lt"/>
              <a:buAutoNum type="arabicPeriod"/>
              <a:defRPr/>
            </a:pPr>
            <a:r>
              <a:rPr lang="en-US" sz="1600" kern="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As previously communicated, The Department of Home Affairs (DHA) appointed the Departmental Advisory Committee (DAC) led by </a:t>
            </a:r>
            <a:r>
              <a:rPr lang="en-US" sz="1600" kern="0" dirty="0" err="1" smtClean="0">
                <a:solidFill>
                  <a:srgbClr val="000000"/>
                </a:solidFill>
                <a:latin typeface="Arial" panose="020B0604020202020204" pitchFamily="34" charset="0"/>
                <a:ea typeface="MS PGothic" panose="020B0600070205080204" pitchFamily="34" charset="-128"/>
                <a:cs typeface="Arial" panose="020B0604020202020204" pitchFamily="34" charset="0"/>
              </a:rPr>
              <a:t>Dr</a:t>
            </a:r>
            <a:r>
              <a:rPr lang="en-US" sz="1600" kern="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 Cassius </a:t>
            </a:r>
            <a:r>
              <a:rPr lang="en-US" sz="1600" kern="0" dirty="0" err="1" smtClean="0">
                <a:solidFill>
                  <a:srgbClr val="000000"/>
                </a:solidFill>
                <a:latin typeface="Arial" panose="020B0604020202020204" pitchFamily="34" charset="0"/>
                <a:ea typeface="MS PGothic" panose="020B0600070205080204" pitchFamily="34" charset="-128"/>
                <a:cs typeface="Arial" panose="020B0604020202020204" pitchFamily="34" charset="0"/>
              </a:rPr>
              <a:t>Lubisi</a:t>
            </a:r>
            <a:r>
              <a:rPr lang="en-US" sz="1600" kern="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 to assess the visa applications lodged by the affected Zimbabwean nationals. The DHA also appointed an outside legal firm to handle all court challenges relating to the decision not to extend the exemptions granted to the Zimbabwean nationals and related matters.                     </a:t>
            </a:r>
          </a:p>
          <a:p>
            <a:pPr marL="342900" lvl="0" indent="-342900" algn="just" defTabSz="914400" eaLnBrk="0" fontAlgn="base" hangingPunct="0">
              <a:lnSpc>
                <a:spcPct val="150000"/>
              </a:lnSpc>
              <a:spcBef>
                <a:spcPct val="90000"/>
              </a:spcBef>
              <a:spcAft>
                <a:spcPct val="0"/>
              </a:spcAft>
              <a:buClr>
                <a:schemeClr val="tx1"/>
              </a:buClr>
              <a:buFont typeface="+mj-lt"/>
              <a:buAutoNum type="arabicPeriod" startAt="2"/>
              <a:defRPr/>
            </a:pPr>
            <a:r>
              <a:rPr lang="en-US" sz="1600" kern="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The Minister of Home Affairs (Minister) received a progress report from </a:t>
            </a:r>
            <a:r>
              <a:rPr lang="en-US" sz="1600" kern="0" dirty="0" err="1" smtClean="0">
                <a:solidFill>
                  <a:srgbClr val="000000"/>
                </a:solidFill>
                <a:latin typeface="Arial" panose="020B0604020202020204" pitchFamily="34" charset="0"/>
                <a:ea typeface="MS PGothic" panose="020B0600070205080204" pitchFamily="34" charset="-128"/>
                <a:cs typeface="Arial" panose="020B0604020202020204" pitchFamily="34" charset="0"/>
              </a:rPr>
              <a:t>Dr</a:t>
            </a:r>
            <a:r>
              <a:rPr lang="en-US" sz="1600" kern="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 Cassius </a:t>
            </a:r>
            <a:r>
              <a:rPr lang="en-US" sz="1600" kern="0" dirty="0" err="1" smtClean="0">
                <a:solidFill>
                  <a:srgbClr val="000000"/>
                </a:solidFill>
                <a:latin typeface="Arial" panose="020B0604020202020204" pitchFamily="34" charset="0"/>
                <a:ea typeface="MS PGothic" panose="020B0600070205080204" pitchFamily="34" charset="-128"/>
                <a:cs typeface="Arial" panose="020B0604020202020204" pitchFamily="34" charset="0"/>
              </a:rPr>
              <a:t>Lubisi</a:t>
            </a:r>
            <a:r>
              <a:rPr lang="en-US" sz="1600" kern="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 The report states that the DAC has met on several occasions in order to execute its mandate, and their last meeting was held for the whole day on the 1</a:t>
            </a:r>
            <a:r>
              <a:rPr lang="en-US" sz="1600" kern="0" baseline="3000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st</a:t>
            </a:r>
            <a:r>
              <a:rPr lang="en-US" sz="1600" kern="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 of September 2022. The DAC recommended to the Minister that in view of the progress thus far, it will be prudent for the Minister to consider extending the period within which the affected Zimbabwean nationals will have an opportunity to apply for visas and/or waivers for a further six months</a:t>
            </a:r>
          </a:p>
          <a:p>
            <a:pPr lvl="0" algn="just" defTabSz="914400" eaLnBrk="0" fontAlgn="base" hangingPunct="0">
              <a:lnSpc>
                <a:spcPct val="150000"/>
              </a:lnSpc>
              <a:spcBef>
                <a:spcPct val="90000"/>
              </a:spcBef>
              <a:spcAft>
                <a:spcPct val="0"/>
              </a:spcAft>
              <a:buClr>
                <a:srgbClr val="7D0900"/>
              </a:buClr>
              <a:defRPr/>
            </a:pPr>
            <a:endParaRPr kumimoji="0" lang="en-US" sz="16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just" defTabSz="914400" rtl="0" eaLnBrk="0" fontAlgn="base" latinLnBrk="0" hangingPunct="0">
              <a:lnSpc>
                <a:spcPct val="150000"/>
              </a:lnSpc>
              <a:spcBef>
                <a:spcPct val="90000"/>
              </a:spcBef>
              <a:spcAft>
                <a:spcPct val="0"/>
              </a:spcAft>
              <a:buClr>
                <a:srgbClr val="7D0900"/>
              </a:buClr>
              <a:buSzTx/>
              <a:buFont typeface="Wingdings" pitchFamily="2" charset="2"/>
              <a:buNone/>
              <a:tabLst/>
              <a:defRPr/>
            </a:pPr>
            <a:endParaRPr kumimoji="0" lang="en-ZA" sz="16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Title 1"/>
          <p:cNvSpPr txBox="1">
            <a:spLocks/>
          </p:cNvSpPr>
          <p:nvPr/>
        </p:nvSpPr>
        <p:spPr>
          <a:xfrm>
            <a:off x="246063" y="596900"/>
            <a:ext cx="8647112" cy="572024"/>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a:lstStyle>
          <a:p>
            <a:pPr marL="0" marR="0" lvl="0" indent="0" algn="just" defTabSz="914400" rtl="0" eaLnBrk="0" fontAlgn="base" latinLnBrk="0" hangingPunct="0">
              <a:lnSpc>
                <a:spcPct val="9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5. PRESS</a:t>
            </a:r>
            <a:r>
              <a:rPr kumimoji="0" lang="en-US" sz="2000" b="1" i="0" u="none" strike="noStrike" kern="0" cap="none" spc="0" normalizeH="0" noProof="0" dirty="0" smtClean="0">
                <a:ln>
                  <a:noFill/>
                </a:ln>
                <a:solidFill>
                  <a:srgbClr val="000000"/>
                </a:solidFill>
                <a:effectLst/>
                <a:uLnTx/>
                <a:uFillTx/>
                <a:latin typeface="Arial" panose="020B0604020202020204" pitchFamily="34" charset="0"/>
                <a:ea typeface="+mj-ea"/>
                <a:cs typeface="Arial" panose="020B0604020202020204" pitchFamily="34" charset="0"/>
              </a:rPr>
              <a:t> STATEMENT: ZIMBABWEAN NATIONALS GRANTED EXEMPTIONS IN TERMS OF SECTION 31(2)(b)OF THE IMMIGRATION ACT 13 OF 2002:   2 SEPTEMBER 2022</a:t>
            </a:r>
            <a:endParaRPr kumimoji="0" lang="en-ZA" sz="2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58209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063" y="1102936"/>
            <a:ext cx="8185355" cy="5615359"/>
          </a:xfrm>
          <a:prstGeom prst="rect">
            <a:avLst/>
          </a:prstGeom>
        </p:spPr>
        <p:txBody>
          <a:bodyPr wrap="square">
            <a:spAutoFit/>
          </a:bodyPr>
          <a:lstStyle/>
          <a:p>
            <a:pPr lvl="0" algn="just" defTabSz="914400" eaLnBrk="0" fontAlgn="base" hangingPunct="0">
              <a:lnSpc>
                <a:spcPct val="150000"/>
              </a:lnSpc>
              <a:spcBef>
                <a:spcPct val="90000"/>
              </a:spcBef>
              <a:spcAft>
                <a:spcPct val="0"/>
              </a:spcAft>
              <a:buClr>
                <a:srgbClr val="7D0900"/>
              </a:buClr>
              <a:defRPr/>
            </a:pPr>
            <a:endParaRPr lang="en-US" sz="1600" kern="0" dirty="0" smtClean="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marL="342900" lvl="0" indent="-342900" algn="just" defTabSz="914400" eaLnBrk="0" fontAlgn="base" hangingPunct="0">
              <a:lnSpc>
                <a:spcPct val="150000"/>
              </a:lnSpc>
              <a:spcBef>
                <a:spcPct val="90000"/>
              </a:spcBef>
              <a:spcAft>
                <a:spcPct val="0"/>
              </a:spcAft>
              <a:buFont typeface="+mj-lt"/>
              <a:buAutoNum type="arabicPeriod" startAt="3"/>
              <a:defRPr/>
            </a:pPr>
            <a:r>
              <a:rPr lang="en-US" sz="1600" kern="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The Minister has carefully considered the request and decided to extend the period by a further six months, that is, 31 December 2022 to 30 June 2023. Another factor considered by the Minister is that few Zimbabwean nationals have thus far applied for visas and/or waivers. To this end, the Minister has issued another Directive.</a:t>
            </a:r>
          </a:p>
          <a:p>
            <a:pPr marL="342900" lvl="0" indent="-342900" algn="just" defTabSz="914400" eaLnBrk="0" fontAlgn="base" hangingPunct="0">
              <a:lnSpc>
                <a:spcPct val="150000"/>
              </a:lnSpc>
              <a:spcBef>
                <a:spcPct val="90000"/>
              </a:spcBef>
              <a:spcAft>
                <a:spcPct val="0"/>
              </a:spcAft>
              <a:buFont typeface="+mj-lt"/>
              <a:buAutoNum type="arabicPeriod" startAt="3"/>
              <a:defRPr/>
            </a:pPr>
            <a:r>
              <a:rPr kumimoji="0" lang="en-US" sz="16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The Minister is committed to affording the affected Zimbabwean</a:t>
            </a:r>
            <a:r>
              <a:rPr kumimoji="0" lang="en-US" sz="1600" b="0" i="0" u="none" strike="noStrike" kern="0" cap="none" spc="0" normalizeH="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nationals another opportunity to apply for one or other visas and/or waivers provided for in the Immigration Act.</a:t>
            </a:r>
          </a:p>
          <a:p>
            <a:pPr marL="342900" lvl="0" indent="-342900" algn="just" defTabSz="914400" eaLnBrk="0" fontAlgn="base" hangingPunct="0">
              <a:lnSpc>
                <a:spcPct val="150000"/>
              </a:lnSpc>
              <a:spcBef>
                <a:spcPct val="90000"/>
              </a:spcBef>
              <a:spcAft>
                <a:spcPct val="0"/>
              </a:spcAft>
              <a:buFont typeface="+mj-lt"/>
              <a:buAutoNum type="arabicPeriod" startAt="3"/>
              <a:defRPr/>
            </a:pPr>
            <a:r>
              <a:rPr lang="en-US" sz="1600" kern="0" baseline="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The</a:t>
            </a:r>
            <a:r>
              <a:rPr lang="en-US" sz="1600" kern="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 Directive (on the above slide) containing the decision of the Minister will be communicated through diplomatic channels to the Zimbabwean Ambassador in South Africa.</a:t>
            </a:r>
            <a:endParaRPr kumimoji="0" lang="en-US" sz="16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R="0" lvl="0" algn="just" defTabSz="914400" rtl="0" eaLnBrk="0" fontAlgn="base" latinLnBrk="0" hangingPunct="0">
              <a:lnSpc>
                <a:spcPct val="150000"/>
              </a:lnSpc>
              <a:spcBef>
                <a:spcPct val="90000"/>
              </a:spcBef>
              <a:spcAft>
                <a:spcPct val="0"/>
              </a:spcAft>
              <a:buClr>
                <a:srgbClr val="7D0900"/>
              </a:buClr>
              <a:buSzTx/>
              <a:tabLst/>
              <a:defRPr/>
            </a:pPr>
            <a:endParaRPr kumimoji="0" lang="en-ZA" sz="16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Title 1"/>
          <p:cNvSpPr txBox="1">
            <a:spLocks/>
          </p:cNvSpPr>
          <p:nvPr/>
        </p:nvSpPr>
        <p:spPr>
          <a:xfrm>
            <a:off x="246063" y="596900"/>
            <a:ext cx="8647112" cy="835974"/>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a:lstStyle>
          <a:p>
            <a:pPr marL="0" marR="0" lvl="0" indent="0" algn="just" defTabSz="914400" rtl="0" eaLnBrk="0" fontAlgn="base" latinLnBrk="0" hangingPunct="0">
              <a:lnSpc>
                <a:spcPct val="90000"/>
              </a:lnSpc>
              <a:spcBef>
                <a:spcPct val="0"/>
              </a:spcBef>
              <a:spcAft>
                <a:spcPct val="0"/>
              </a:spcAft>
              <a:buClrTx/>
              <a:buSzTx/>
              <a:buFontTx/>
              <a:buNone/>
              <a:tabLst/>
              <a:defRPr/>
            </a:pPr>
            <a:endParaRPr kumimoji="0" lang="en-ZA" sz="2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952388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721" y="1307583"/>
            <a:ext cx="8106697" cy="2973122"/>
          </a:xfrm>
          <a:prstGeom prst="rect">
            <a:avLst/>
          </a:prstGeom>
        </p:spPr>
        <p:txBody>
          <a:bodyPr wrap="square">
            <a:spAutoFit/>
          </a:bodyPr>
          <a:lstStyle/>
          <a:p>
            <a:pPr lvl="0" algn="just" defTabSz="914400" eaLnBrk="0" fontAlgn="base" hangingPunct="0">
              <a:lnSpc>
                <a:spcPct val="150000"/>
              </a:lnSpc>
              <a:spcBef>
                <a:spcPct val="90000"/>
              </a:spcBef>
              <a:spcAft>
                <a:spcPct val="0"/>
              </a:spcAft>
              <a:buClr>
                <a:srgbClr val="7D0900"/>
              </a:buClr>
              <a:defRPr/>
            </a:pPr>
            <a:endParaRPr lang="en-US" sz="1600" kern="0" dirty="0" smtClean="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marL="342900" lvl="0" indent="-342900" algn="just" defTabSz="914400" eaLnBrk="0" fontAlgn="base" hangingPunct="0">
              <a:lnSpc>
                <a:spcPct val="150000"/>
              </a:lnSpc>
              <a:spcBef>
                <a:spcPct val="90000"/>
              </a:spcBef>
              <a:spcAft>
                <a:spcPct val="0"/>
              </a:spcAft>
              <a:buFont typeface="+mj-lt"/>
              <a:buAutoNum type="arabicPeriod" startAt="6"/>
              <a:defRPr/>
            </a:pPr>
            <a:r>
              <a:rPr lang="en-US" sz="1600" kern="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The DHA calls upon all the affected Zimbabwean nationals to make use of this window of opportunity and not wait for the last moment to lodge their applications as is the case now.</a:t>
            </a:r>
          </a:p>
          <a:p>
            <a:pPr lvl="0" algn="just" defTabSz="914400" eaLnBrk="0" fontAlgn="base" hangingPunct="0">
              <a:lnSpc>
                <a:spcPct val="150000"/>
              </a:lnSpc>
              <a:spcBef>
                <a:spcPct val="90000"/>
              </a:spcBef>
              <a:spcAft>
                <a:spcPct val="0"/>
              </a:spcAft>
              <a:defRPr/>
            </a:pPr>
            <a:r>
              <a:rPr kumimoji="0" lang="en-US" sz="16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There</a:t>
            </a:r>
            <a:r>
              <a:rPr kumimoji="0" lang="en-US" sz="1600" b="0" i="0" u="none" strike="noStrike" kern="0" cap="none" spc="0" normalizeH="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will be no further extension granted by the Minister</a:t>
            </a:r>
            <a:endParaRPr kumimoji="0" lang="en-US" sz="1600" b="0" i="0" u="none" strike="noStrike" kern="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just" defTabSz="914400" rtl="0" eaLnBrk="0" fontAlgn="base" latinLnBrk="0" hangingPunct="0">
              <a:lnSpc>
                <a:spcPct val="150000"/>
              </a:lnSpc>
              <a:spcBef>
                <a:spcPct val="90000"/>
              </a:spcBef>
              <a:spcAft>
                <a:spcPct val="0"/>
              </a:spcAft>
              <a:buClr>
                <a:srgbClr val="7D0900"/>
              </a:buClr>
              <a:buSzTx/>
              <a:buFont typeface="+mj-lt"/>
              <a:buAutoNum type="arabicPeriod" startAt="3"/>
              <a:tabLst/>
              <a:defRPr/>
            </a:pPr>
            <a:endParaRPr kumimoji="0" lang="en-ZA" sz="16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Title 1"/>
          <p:cNvSpPr txBox="1">
            <a:spLocks/>
          </p:cNvSpPr>
          <p:nvPr/>
        </p:nvSpPr>
        <p:spPr>
          <a:xfrm>
            <a:off x="246063" y="596900"/>
            <a:ext cx="8647112" cy="835974"/>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a:lstStyle>
          <a:p>
            <a:pPr marL="0" marR="0" lvl="0" indent="0" algn="just" defTabSz="914400" rtl="0" eaLnBrk="0" fontAlgn="base" latinLnBrk="0" hangingPunct="0">
              <a:lnSpc>
                <a:spcPct val="90000"/>
              </a:lnSpc>
              <a:spcBef>
                <a:spcPct val="0"/>
              </a:spcBef>
              <a:spcAft>
                <a:spcPct val="0"/>
              </a:spcAft>
              <a:buClrTx/>
              <a:buSzTx/>
              <a:buFontTx/>
              <a:buNone/>
              <a:tabLst/>
              <a:defRPr/>
            </a:pPr>
            <a:endParaRPr kumimoji="0" lang="en-ZA" sz="2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84612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9749"/>
            <a:ext cx="9143999" cy="523220"/>
          </a:xfrm>
          <a:prstGeom prst="rect">
            <a:avLst/>
          </a:prstGeom>
          <a:solidFill>
            <a:schemeClr val="accent6">
              <a:lumMod val="75000"/>
            </a:schemeClr>
          </a:solidFill>
        </p:spPr>
        <p:txBody>
          <a:bodyPr wrap="square" lIns="91440" tIns="45720" rIns="91440" bIns="45720">
            <a:spAutoFit/>
          </a:bodyPr>
          <a:lstStyle/>
          <a:p>
            <a:pPr algn="ctr"/>
            <a:r>
              <a:rPr lang="en-US" sz="2800" b="1" dirty="0">
                <a:ln w="0"/>
                <a:effectLst>
                  <a:outerShdw blurRad="38100" dist="19050" dir="2700000" algn="tl" rotWithShape="0">
                    <a:schemeClr val="dk1">
                      <a:alpha val="40000"/>
                    </a:schemeClr>
                  </a:outerShdw>
                </a:effectLst>
              </a:rPr>
              <a:t>TABLE OF CONTENTS </a:t>
            </a:r>
            <a:endParaRPr lang="en-US" sz="28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p:cNvSpPr txBox="1"/>
          <p:nvPr/>
        </p:nvSpPr>
        <p:spPr>
          <a:xfrm>
            <a:off x="163629" y="493471"/>
            <a:ext cx="8827971" cy="5078313"/>
          </a:xfrm>
          <a:prstGeom prst="rect">
            <a:avLst/>
          </a:prstGeom>
          <a:noFill/>
        </p:spPr>
        <p:txBody>
          <a:bodyPr wrap="square" rtlCol="0">
            <a:spAutoFit/>
          </a:bodyPr>
          <a:lstStyle/>
          <a:p>
            <a:pPr algn="just"/>
            <a:endParaRPr lang="en-GB" sz="1600" dirty="0"/>
          </a:p>
          <a:p>
            <a:pPr marL="457200" indent="-457200">
              <a:buAutoNum type="arabicPeriod"/>
            </a:pPr>
            <a:r>
              <a:rPr lang="en-US" sz="2800" b="1" dirty="0" smtClean="0">
                <a:solidFill>
                  <a:srgbClr val="000000"/>
                </a:solidFill>
                <a:cs typeface="Arial" panose="020B0604020202020204" pitchFamily="34" charset="0"/>
              </a:rPr>
              <a:t>Progress made on Zimbabwean Exemption Permit Holders</a:t>
            </a:r>
          </a:p>
          <a:p>
            <a:pPr marL="514350" indent="-514350">
              <a:buAutoNum type="arabicPeriod"/>
            </a:pPr>
            <a:endParaRPr lang="en-GB" sz="2800" dirty="0" smtClean="0"/>
          </a:p>
          <a:p>
            <a:pPr marL="514350" indent="-514350">
              <a:buFontTx/>
              <a:buAutoNum type="arabicPeriod"/>
            </a:pPr>
            <a:r>
              <a:rPr lang="en-US" sz="2800" b="1" dirty="0"/>
              <a:t>Suspensions of Senior Officials at the Department of Home </a:t>
            </a:r>
            <a:r>
              <a:rPr lang="en-US" sz="2800" b="1" dirty="0" smtClean="0"/>
              <a:t>Affairs</a:t>
            </a:r>
          </a:p>
          <a:p>
            <a:pPr marL="514350" indent="-514350">
              <a:buFontTx/>
              <a:buAutoNum type="arabicPeriod"/>
            </a:pPr>
            <a:endParaRPr lang="en-US" sz="2800" b="1" dirty="0"/>
          </a:p>
          <a:p>
            <a:pPr marL="514350" indent="-514350">
              <a:buFontTx/>
              <a:buAutoNum type="arabicPeriod"/>
            </a:pPr>
            <a:r>
              <a:rPr lang="en-US" sz="2800" b="1" dirty="0"/>
              <a:t>Update on the Shepard </a:t>
            </a:r>
            <a:r>
              <a:rPr lang="en-US" sz="2800" b="1" dirty="0" err="1"/>
              <a:t>Bushiri’s</a:t>
            </a:r>
            <a:r>
              <a:rPr lang="en-US" sz="2800" b="1" dirty="0"/>
              <a:t>  </a:t>
            </a:r>
            <a:r>
              <a:rPr lang="en-US" sz="2800" b="1" dirty="0" smtClean="0"/>
              <a:t>Escape</a:t>
            </a:r>
          </a:p>
          <a:p>
            <a:pPr marL="514350" indent="-514350">
              <a:buFontTx/>
              <a:buAutoNum type="arabicPeriod"/>
            </a:pPr>
            <a:endParaRPr lang="en-US" sz="2800" b="1" dirty="0"/>
          </a:p>
          <a:p>
            <a:pPr marL="514350" indent="-514350">
              <a:buAutoNum type="arabicPeriod"/>
            </a:pPr>
            <a:r>
              <a:rPr lang="en-US" sz="2800" b="1" dirty="0" smtClean="0">
                <a:cs typeface="Arial" panose="020B0604020202020204" pitchFamily="34" charset="0"/>
              </a:rPr>
              <a:t>Report with findings and an Implementation  Plan for the recommendations made by the Ministerial Reviewing Committee on Permits and Visas</a:t>
            </a:r>
            <a:endParaRPr lang="en-ZA" sz="1600"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9869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22053"/>
            <a:ext cx="8647112" cy="274638"/>
          </a:xfrm>
        </p:spPr>
        <p:txBody>
          <a:bodyPr/>
          <a:lstStyle/>
          <a:p>
            <a:r>
              <a:rPr lang="en-US" dirty="0" smtClean="0">
                <a:solidFill>
                  <a:srgbClr val="000000"/>
                </a:solidFill>
              </a:rPr>
              <a:t> 6.  LEGAL </a:t>
            </a:r>
            <a:r>
              <a:rPr lang="en-US" dirty="0">
                <a:solidFill>
                  <a:srgbClr val="000000"/>
                </a:solidFill>
              </a:rPr>
              <a:t>ACTION TAKEN AGAINST </a:t>
            </a:r>
            <a:r>
              <a:rPr lang="en-US" dirty="0" smtClean="0">
                <a:solidFill>
                  <a:srgbClr val="000000"/>
                </a:solidFill>
              </a:rPr>
              <a:t>DEPARTMENT</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4296129"/>
              </p:ext>
            </p:extLst>
          </p:nvPr>
        </p:nvGraphicFramePr>
        <p:xfrm>
          <a:off x="246063" y="1839846"/>
          <a:ext cx="8647112" cy="4438405"/>
        </p:xfrm>
        <a:graphic>
          <a:graphicData uri="http://schemas.openxmlformats.org/drawingml/2006/table">
            <a:tbl>
              <a:tblPr firstRow="1" bandRow="1">
                <a:tableStyleId>{5C22544A-7EE6-4342-B048-85BDC9FD1C3A}</a:tableStyleId>
              </a:tblPr>
              <a:tblGrid>
                <a:gridCol w="8647112">
                  <a:extLst>
                    <a:ext uri="{9D8B030D-6E8A-4147-A177-3AD203B41FA5}">
                      <a16:colId xmlns:a16="http://schemas.microsoft.com/office/drawing/2014/main" val="367209097"/>
                    </a:ext>
                  </a:extLst>
                </a:gridCol>
              </a:tblGrid>
              <a:tr h="887681">
                <a:tc>
                  <a:txBody>
                    <a:bodyPr/>
                    <a:lstStyle/>
                    <a:p>
                      <a:endParaRPr lang="en-ZA" sz="1400" dirty="0">
                        <a:latin typeface="Arial Narrow" panose="020B0606020202030204" pitchFamily="34" charset="0"/>
                      </a:endParaRPr>
                    </a:p>
                  </a:txBody>
                  <a:tcPr/>
                </a:tc>
                <a:extLst>
                  <a:ext uri="{0D108BD9-81ED-4DB2-BD59-A6C34878D82A}">
                    <a16:rowId xmlns:a16="http://schemas.microsoft.com/office/drawing/2014/main" val="230988096"/>
                  </a:ext>
                </a:extLst>
              </a:tr>
              <a:tr h="887681">
                <a:tc>
                  <a:txBody>
                    <a:bodyPr/>
                    <a:lstStyle/>
                    <a:p>
                      <a:r>
                        <a:rPr kumimoji="0" lang="en-US" sz="2000" b="0" i="0" u="none" strike="noStrike" kern="1200" cap="none" spc="0" normalizeH="0" baseline="0" noProof="0" dirty="0" smtClean="0">
                          <a:ln>
                            <a:noFill/>
                          </a:ln>
                          <a:solidFill>
                            <a:schemeClr val="dk1"/>
                          </a:solidFill>
                          <a:effectLst/>
                          <a:uLnTx/>
                          <a:uFillTx/>
                          <a:latin typeface="Arial Narrow" panose="020B0606020202030204" pitchFamily="34" charset="0"/>
                          <a:ea typeface="+mn-ea"/>
                          <a:cs typeface="+mn-cs"/>
                        </a:rPr>
                        <a:t>1. </a:t>
                      </a:r>
                      <a:r>
                        <a:rPr kumimoji="0" lang="en-ZA" sz="20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t>African Amity and Zimbabwean Permit Holders Association</a:t>
                      </a:r>
                      <a:endParaRPr lang="en-ZA" sz="2000" dirty="0">
                        <a:latin typeface="Arial Narrow" panose="020B0606020202030204" pitchFamily="34" charset="0"/>
                      </a:endParaRPr>
                    </a:p>
                  </a:txBody>
                  <a:tcPr/>
                </a:tc>
                <a:extLst>
                  <a:ext uri="{0D108BD9-81ED-4DB2-BD59-A6C34878D82A}">
                    <a16:rowId xmlns:a16="http://schemas.microsoft.com/office/drawing/2014/main" val="2457496711"/>
                  </a:ext>
                </a:extLst>
              </a:tr>
              <a:tr h="887681">
                <a:tc>
                  <a:txBody>
                    <a:bodyPr/>
                    <a:lstStyle/>
                    <a:p>
                      <a:r>
                        <a:rPr kumimoji="0" lang="en-ZA" sz="20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t>2. Zimbabwean Diaspora Association NPC </a:t>
                      </a:r>
                      <a:endParaRPr lang="en-ZA" sz="2000" dirty="0">
                        <a:latin typeface="Arial Narrow" panose="020B0606020202030204" pitchFamily="34" charset="0"/>
                      </a:endParaRPr>
                    </a:p>
                  </a:txBody>
                  <a:tcPr/>
                </a:tc>
                <a:extLst>
                  <a:ext uri="{0D108BD9-81ED-4DB2-BD59-A6C34878D82A}">
                    <a16:rowId xmlns:a16="http://schemas.microsoft.com/office/drawing/2014/main" val="394886723"/>
                  </a:ext>
                </a:extLst>
              </a:tr>
              <a:tr h="887681">
                <a:tc>
                  <a:txBody>
                    <a:bodyPr/>
                    <a:lstStyle/>
                    <a:p>
                      <a:r>
                        <a:rPr kumimoji="0" lang="en-ZA" sz="20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charset="0"/>
                        </a:rPr>
                        <a:t>3. Helen </a:t>
                      </a:r>
                      <a:r>
                        <a:rPr kumimoji="0" lang="en-ZA" sz="2000" b="1"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Arial" charset="0"/>
                        </a:rPr>
                        <a:t>Suzman</a:t>
                      </a:r>
                      <a:r>
                        <a:rPr kumimoji="0" lang="en-ZA" sz="20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charset="0"/>
                        </a:rPr>
                        <a:t> Foundation (“HSF”)</a:t>
                      </a:r>
                      <a:r>
                        <a:rPr kumimoji="0" lang="en-ZA" sz="20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charset="0"/>
                        </a:rPr>
                        <a:t> and </a:t>
                      </a:r>
                      <a:r>
                        <a:rPr kumimoji="0" lang="en-ZA" sz="20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charset="0"/>
                        </a:rPr>
                        <a:t>Consortium for Refugees and Migrants in South Africa </a:t>
                      </a:r>
                      <a:r>
                        <a:rPr kumimoji="0" lang="en-ZA" sz="20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charset="0"/>
                        </a:rPr>
                        <a:t>(“</a:t>
                      </a:r>
                      <a:r>
                        <a:rPr kumimoji="0" lang="en-ZA" sz="20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charset="0"/>
                        </a:rPr>
                        <a:t>CORMSA”)</a:t>
                      </a:r>
                      <a:r>
                        <a:rPr kumimoji="0" lang="en-ZA" sz="20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charset="0"/>
                        </a:rPr>
                        <a:t> as an intervening party</a:t>
                      </a:r>
                      <a:endParaRPr lang="en-ZA" sz="2000" dirty="0">
                        <a:latin typeface="Arial Narrow" panose="020B0606020202030204" pitchFamily="34" charset="0"/>
                      </a:endParaRPr>
                    </a:p>
                  </a:txBody>
                  <a:tcPr/>
                </a:tc>
                <a:extLst>
                  <a:ext uri="{0D108BD9-81ED-4DB2-BD59-A6C34878D82A}">
                    <a16:rowId xmlns:a16="http://schemas.microsoft.com/office/drawing/2014/main" val="250871499"/>
                  </a:ext>
                </a:extLst>
              </a:tr>
              <a:tr h="887681">
                <a:tc>
                  <a:txBody>
                    <a:bodyPr/>
                    <a:lstStyle/>
                    <a:p>
                      <a:r>
                        <a:rPr kumimoji="0" lang="en-ZA" sz="20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charset="0"/>
                        </a:rPr>
                        <a:t>4. Zimbabwe Immigration Federation</a:t>
                      </a:r>
                      <a:r>
                        <a:rPr kumimoji="0" lang="en-ZA" sz="20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charset="0"/>
                        </a:rPr>
                        <a:t> </a:t>
                      </a:r>
                      <a:endParaRPr lang="en-ZA" sz="2000" dirty="0">
                        <a:latin typeface="Arial Narrow" panose="020B0606020202030204" pitchFamily="34" charset="0"/>
                      </a:endParaRPr>
                    </a:p>
                  </a:txBody>
                  <a:tcPr/>
                </a:tc>
                <a:extLst>
                  <a:ext uri="{0D108BD9-81ED-4DB2-BD59-A6C34878D82A}">
                    <a16:rowId xmlns:a16="http://schemas.microsoft.com/office/drawing/2014/main" val="231970682"/>
                  </a:ext>
                </a:extLst>
              </a:tr>
            </a:tbl>
          </a:graphicData>
        </a:graphic>
      </p:graphicFrame>
      <p:sp>
        <p:nvSpPr>
          <p:cNvPr id="5" name="Content Placeholder 2"/>
          <p:cNvSpPr txBox="1">
            <a:spLocks/>
          </p:cNvSpPr>
          <p:nvPr/>
        </p:nvSpPr>
        <p:spPr bwMode="auto">
          <a:xfrm>
            <a:off x="246063" y="924456"/>
            <a:ext cx="8332737"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S PGothic" panose="020B0600070205080204" pitchFamily="34" charset="-128"/>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ea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ea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ea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ea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marR="0" lvl="0" indent="0" algn="l" defTabSz="914400" rtl="0" eaLnBrk="0" fontAlgn="base" latinLnBrk="0" hangingPunct="0">
              <a:lnSpc>
                <a:spcPct val="90000"/>
              </a:lnSpc>
              <a:spcBef>
                <a:spcPct val="90000"/>
              </a:spcBef>
              <a:spcAft>
                <a:spcPct val="0"/>
              </a:spcAft>
              <a:buClr>
                <a:srgbClr val="7D0900"/>
              </a:buClr>
              <a:buSzTx/>
              <a:buFont typeface="Wingdings" pitchFamily="2" charset="2"/>
              <a:buNone/>
              <a:tabLst/>
              <a:defRPr/>
            </a:pPr>
            <a:r>
              <a:rPr kumimoji="0" lang="en-US" sz="1800" b="0" i="0" u="none" strike="noStrike" kern="0" cap="none" spc="0" normalizeH="0" baseline="0" noProof="0" dirty="0" smtClean="0">
                <a:ln>
                  <a:noFill/>
                </a:ln>
                <a:solidFill>
                  <a:srgbClr val="000000"/>
                </a:solidFill>
                <a:effectLst/>
                <a:uLnTx/>
                <a:uFillTx/>
                <a:latin typeface="Arial"/>
                <a:ea typeface="MS PGothic" panose="020B0600070205080204" pitchFamily="34" charset="-128"/>
                <a:cs typeface="Arial"/>
              </a:rPr>
              <a:t>Various Organizations or Forums representing ZEP holders have taken the Department to Court with regard to the non-extension of the ZEP permit.</a:t>
            </a:r>
            <a:endParaRPr kumimoji="0" lang="en-ZA" sz="1800" b="0" i="0" u="none" strike="noStrike" kern="0" cap="none" spc="0" normalizeH="0" baseline="0" noProof="0" dirty="0">
              <a:ln>
                <a:noFill/>
              </a:ln>
              <a:solidFill>
                <a:srgbClr val="000000"/>
              </a:solidFill>
              <a:effectLst/>
              <a:uLnTx/>
              <a:uFillTx/>
              <a:latin typeface="Arial"/>
              <a:ea typeface="MS PGothic" panose="020B0600070205080204" pitchFamily="34" charset="-128"/>
              <a:cs typeface="Arial"/>
            </a:endParaRPr>
          </a:p>
        </p:txBody>
      </p:sp>
    </p:spTree>
    <p:extLst>
      <p:ext uri="{BB962C8B-B14F-4D97-AF65-F5344CB8AC3E}">
        <p14:creationId xmlns:p14="http://schemas.microsoft.com/office/powerpoint/2010/main" val="1581382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161925" y="3125788"/>
            <a:ext cx="8647113" cy="739775"/>
          </a:xfrm>
        </p:spPr>
        <p:txBody>
          <a:bodyPr/>
          <a:lstStyle/>
          <a:p>
            <a:pPr algn="ctr">
              <a:buFont typeface="Wingdings" pitchFamily="2" charset="2"/>
              <a:buNone/>
            </a:pPr>
            <a:r>
              <a:rPr lang="en-US" sz="5400" dirty="0" smtClean="0"/>
              <a:t>Thank you</a:t>
            </a:r>
          </a:p>
        </p:txBody>
      </p:sp>
    </p:spTree>
    <p:extLst>
      <p:ext uri="{BB962C8B-B14F-4D97-AF65-F5344CB8AC3E}">
        <p14:creationId xmlns:p14="http://schemas.microsoft.com/office/powerpoint/2010/main" val="1411416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747"/>
            <a:ext cx="8229600" cy="3590352"/>
          </a:xfrm>
        </p:spPr>
        <p:txBody>
          <a:bodyPr>
            <a:normAutofit/>
          </a:bodyPr>
          <a:lstStyle/>
          <a:p>
            <a:r>
              <a:rPr lang="en-ZA" b="1" dirty="0"/>
              <a:t>UPDATE ON SUSPENSIONS OF SENIOR OFFICIALS IN THE DEPARTMENT</a:t>
            </a:r>
          </a:p>
        </p:txBody>
      </p:sp>
    </p:spTree>
    <p:extLst>
      <p:ext uri="{BB962C8B-B14F-4D97-AF65-F5344CB8AC3E}">
        <p14:creationId xmlns:p14="http://schemas.microsoft.com/office/powerpoint/2010/main" val="1556201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43839" y="2193407"/>
          <a:ext cx="8595362" cy="624840"/>
        </p:xfrm>
        <a:graphic>
          <a:graphicData uri="http://schemas.openxmlformats.org/drawingml/2006/table">
            <a:tbl>
              <a:tblPr firstRow="1" bandRow="1">
                <a:tableStyleId>{F5AB1C69-6EDB-4FF4-983F-18BD219EF322}</a:tableStyleId>
              </a:tblPr>
              <a:tblGrid>
                <a:gridCol w="1810042">
                  <a:extLst>
                    <a:ext uri="{9D8B030D-6E8A-4147-A177-3AD203B41FA5}">
                      <a16:colId xmlns:a16="http://schemas.microsoft.com/office/drawing/2014/main" val="2669950765"/>
                    </a:ext>
                  </a:extLst>
                </a:gridCol>
                <a:gridCol w="2487638">
                  <a:extLst>
                    <a:ext uri="{9D8B030D-6E8A-4147-A177-3AD203B41FA5}">
                      <a16:colId xmlns:a16="http://schemas.microsoft.com/office/drawing/2014/main" val="2579530292"/>
                    </a:ext>
                  </a:extLst>
                </a:gridCol>
                <a:gridCol w="2148841">
                  <a:extLst>
                    <a:ext uri="{9D8B030D-6E8A-4147-A177-3AD203B41FA5}">
                      <a16:colId xmlns:a16="http://schemas.microsoft.com/office/drawing/2014/main" val="3292164609"/>
                    </a:ext>
                  </a:extLst>
                </a:gridCol>
                <a:gridCol w="2148841">
                  <a:extLst>
                    <a:ext uri="{9D8B030D-6E8A-4147-A177-3AD203B41FA5}">
                      <a16:colId xmlns:a16="http://schemas.microsoft.com/office/drawing/2014/main" val="2487872140"/>
                    </a:ext>
                  </a:extLst>
                </a:gridCol>
              </a:tblGrid>
              <a:tr h="278130">
                <a:tc rowSpan="2">
                  <a:txBody>
                    <a:bodyPr/>
                    <a:lstStyle/>
                    <a:p>
                      <a:pPr algn="ctr"/>
                      <a:r>
                        <a:rPr lang="en-GB" sz="1600" dirty="0">
                          <a:solidFill>
                            <a:schemeClr val="tx1"/>
                          </a:solidFill>
                          <a:effectLst>
                            <a:outerShdw blurRad="38100" dist="38100" dir="2700000" algn="tl">
                              <a:srgbClr val="000000">
                                <a:alpha val="43137"/>
                              </a:srgbClr>
                            </a:outerShdw>
                          </a:effectLst>
                        </a:rPr>
                        <a:t>MISCONDUCT</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CHARGE</a:t>
                      </a:r>
                      <a:r>
                        <a:rPr lang="en-ZA" sz="1600" baseline="0" dirty="0">
                          <a:solidFill>
                            <a:schemeClr val="tx1"/>
                          </a:solidFill>
                          <a:effectLst>
                            <a:outerShdw blurRad="38100" dist="38100" dir="2700000" algn="tl">
                              <a:srgbClr val="000000">
                                <a:alpha val="43137"/>
                              </a:srgbClr>
                            </a:outerShdw>
                          </a:effectLst>
                        </a:rPr>
                        <a:t>S ISSUED</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CASES FINALIZED </a:t>
                      </a: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CASES PENDING</a:t>
                      </a:r>
                      <a:r>
                        <a:rPr lang="en-ZA" sz="1600" baseline="0" dirty="0">
                          <a:solidFill>
                            <a:schemeClr val="tx1"/>
                          </a:solidFill>
                          <a:effectLst>
                            <a:outerShdw blurRad="38100" dist="38100" dir="2700000" algn="tl">
                              <a:srgbClr val="000000">
                                <a:alpha val="43137"/>
                              </a:srgbClr>
                            </a:outerShdw>
                          </a:effectLst>
                        </a:rPr>
                        <a:t> </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tc>
                <a:extLst>
                  <a:ext uri="{0D108BD9-81ED-4DB2-BD59-A6C34878D82A}">
                    <a16:rowId xmlns:a16="http://schemas.microsoft.com/office/drawing/2014/main" val="2966945939"/>
                  </a:ext>
                </a:extLst>
              </a:tr>
              <a:tr h="278130">
                <a:tc vMerge="1">
                  <a:txBody>
                    <a:bodyPr/>
                    <a:lstStyle/>
                    <a:p>
                      <a:endParaRPr lang="en-ZA" sz="1600" b="1" dirty="0"/>
                    </a:p>
                  </a:txBody>
                  <a:tcPr/>
                </a:tc>
                <a:tc>
                  <a:txBody>
                    <a:bodyPr/>
                    <a:lstStyle/>
                    <a:p>
                      <a:pPr algn="ctr"/>
                      <a:r>
                        <a:rPr lang="en-ZA" sz="1600" dirty="0">
                          <a:solidFill>
                            <a:schemeClr val="tx1"/>
                          </a:solidFill>
                        </a:rPr>
                        <a:t>18</a:t>
                      </a:r>
                    </a:p>
                  </a:txBody>
                  <a:tcPr marL="68580" marR="68580" marT="34290" marB="34290" anchor="ctr">
                    <a:solidFill>
                      <a:schemeClr val="accent3">
                        <a:lumMod val="60000"/>
                        <a:lumOff val="40000"/>
                      </a:schemeClr>
                    </a:solidFill>
                  </a:tcPr>
                </a:tc>
                <a:tc>
                  <a:txBody>
                    <a:bodyPr/>
                    <a:lstStyle/>
                    <a:p>
                      <a:pPr algn="ctr"/>
                      <a:r>
                        <a:rPr lang="en-ZA" sz="1600" dirty="0">
                          <a:solidFill>
                            <a:schemeClr val="tx1"/>
                          </a:solidFill>
                        </a:rPr>
                        <a:t>6</a:t>
                      </a:r>
                    </a:p>
                  </a:txBody>
                  <a:tcPr marL="68580" marR="68580" marT="34290" marB="34290" anchor="ctr">
                    <a:solidFill>
                      <a:schemeClr val="accent3">
                        <a:lumMod val="60000"/>
                        <a:lumOff val="40000"/>
                      </a:schemeClr>
                    </a:solidFill>
                  </a:tcPr>
                </a:tc>
                <a:tc>
                  <a:txBody>
                    <a:bodyPr/>
                    <a:lstStyle/>
                    <a:p>
                      <a:pPr algn="ctr"/>
                      <a:r>
                        <a:rPr lang="en-ZA" sz="1600" dirty="0">
                          <a:solidFill>
                            <a:schemeClr val="tx1"/>
                          </a:solidFill>
                        </a:rPr>
                        <a:t>12</a:t>
                      </a:r>
                    </a:p>
                  </a:txBody>
                  <a:tcPr marL="68580" marR="68580" marT="34290" marB="34290" anchor="ctr">
                    <a:solidFill>
                      <a:schemeClr val="accent3">
                        <a:lumMod val="60000"/>
                        <a:lumOff val="40000"/>
                      </a:schemeClr>
                    </a:solidFill>
                  </a:tcPr>
                </a:tc>
                <a:extLst>
                  <a:ext uri="{0D108BD9-81ED-4DB2-BD59-A6C34878D82A}">
                    <a16:rowId xmlns:a16="http://schemas.microsoft.com/office/drawing/2014/main" val="719704535"/>
                  </a:ext>
                </a:extLst>
              </a:tr>
            </a:tbl>
          </a:graphicData>
        </a:graphic>
      </p:graphicFrame>
      <p:sp>
        <p:nvSpPr>
          <p:cNvPr id="3" name="Rectangle 2"/>
          <p:cNvSpPr/>
          <p:nvPr/>
        </p:nvSpPr>
        <p:spPr>
          <a:xfrm>
            <a:off x="243840" y="431412"/>
            <a:ext cx="8595360" cy="715581"/>
          </a:xfrm>
          <a:prstGeom prst="rect">
            <a:avLst/>
          </a:prstGeom>
          <a:solidFill>
            <a:schemeClr val="accent6">
              <a:lumMod val="75000"/>
            </a:schemeClr>
          </a:solidFill>
        </p:spPr>
        <p:txBody>
          <a:bodyPr wrap="square" lIns="68580" tIns="34290" rIns="68580" bIns="3429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STATUS REPORT ON DISCIPLINARY MATTERS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(1 APRIL 2022 – 31 JULY 2022) </a:t>
            </a:r>
          </a:p>
        </p:txBody>
      </p:sp>
      <p:graphicFrame>
        <p:nvGraphicFramePr>
          <p:cNvPr id="8" name="Table 7"/>
          <p:cNvGraphicFramePr>
            <a:graphicFrameLocks noGrp="1"/>
          </p:cNvGraphicFramePr>
          <p:nvPr>
            <p:extLst/>
          </p:nvPr>
        </p:nvGraphicFramePr>
        <p:xfrm>
          <a:off x="243839" y="3683056"/>
          <a:ext cx="8595360" cy="1152045"/>
        </p:xfrm>
        <a:graphic>
          <a:graphicData uri="http://schemas.openxmlformats.org/drawingml/2006/table">
            <a:tbl>
              <a:tblPr firstRow="1" bandRow="1">
                <a:tableStyleId>{F5AB1C69-6EDB-4FF4-983F-18BD219EF322}</a:tableStyleId>
              </a:tblPr>
              <a:tblGrid>
                <a:gridCol w="1828605">
                  <a:extLst>
                    <a:ext uri="{9D8B030D-6E8A-4147-A177-3AD203B41FA5}">
                      <a16:colId xmlns:a16="http://schemas.microsoft.com/office/drawing/2014/main" val="2669950765"/>
                    </a:ext>
                  </a:extLst>
                </a:gridCol>
                <a:gridCol w="686887">
                  <a:extLst>
                    <a:ext uri="{9D8B030D-6E8A-4147-A177-3AD203B41FA5}">
                      <a16:colId xmlns:a16="http://schemas.microsoft.com/office/drawing/2014/main" val="2579530292"/>
                    </a:ext>
                  </a:extLst>
                </a:gridCol>
                <a:gridCol w="603346">
                  <a:extLst>
                    <a:ext uri="{9D8B030D-6E8A-4147-A177-3AD203B41FA5}">
                      <a16:colId xmlns:a16="http://schemas.microsoft.com/office/drawing/2014/main" val="2900334989"/>
                    </a:ext>
                  </a:extLst>
                </a:gridCol>
                <a:gridCol w="779709">
                  <a:extLst>
                    <a:ext uri="{9D8B030D-6E8A-4147-A177-3AD203B41FA5}">
                      <a16:colId xmlns:a16="http://schemas.microsoft.com/office/drawing/2014/main" val="950683670"/>
                    </a:ext>
                  </a:extLst>
                </a:gridCol>
                <a:gridCol w="751862">
                  <a:extLst>
                    <a:ext uri="{9D8B030D-6E8A-4147-A177-3AD203B41FA5}">
                      <a16:colId xmlns:a16="http://schemas.microsoft.com/office/drawing/2014/main" val="830249797"/>
                    </a:ext>
                  </a:extLst>
                </a:gridCol>
                <a:gridCol w="602312">
                  <a:extLst>
                    <a:ext uri="{9D8B030D-6E8A-4147-A177-3AD203B41FA5}">
                      <a16:colId xmlns:a16="http://schemas.microsoft.com/office/drawing/2014/main" val="473852713"/>
                    </a:ext>
                  </a:extLst>
                </a:gridCol>
                <a:gridCol w="725049">
                  <a:extLst>
                    <a:ext uri="{9D8B030D-6E8A-4147-A177-3AD203B41FA5}">
                      <a16:colId xmlns:a16="http://schemas.microsoft.com/office/drawing/2014/main" val="3252221281"/>
                    </a:ext>
                  </a:extLst>
                </a:gridCol>
                <a:gridCol w="1253103">
                  <a:extLst>
                    <a:ext uri="{9D8B030D-6E8A-4147-A177-3AD203B41FA5}">
                      <a16:colId xmlns:a16="http://schemas.microsoft.com/office/drawing/2014/main" val="3238427104"/>
                    </a:ext>
                  </a:extLst>
                </a:gridCol>
                <a:gridCol w="1364487">
                  <a:extLst>
                    <a:ext uri="{9D8B030D-6E8A-4147-A177-3AD203B41FA5}">
                      <a16:colId xmlns:a16="http://schemas.microsoft.com/office/drawing/2014/main" val="434878663"/>
                    </a:ext>
                  </a:extLst>
                </a:gridCol>
              </a:tblGrid>
              <a:tr h="283365">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1" dirty="0">
                          <a:solidFill>
                            <a:schemeClr val="tx1"/>
                          </a:solidFill>
                          <a:effectLst>
                            <a:outerShdw blurRad="38100" dist="38100" dir="2700000" algn="tl">
                              <a:srgbClr val="000000">
                                <a:alpha val="43137"/>
                              </a:srgbClr>
                            </a:outerShdw>
                          </a:effectLst>
                        </a:rPr>
                        <a:t>PRECAUTIONARY</a:t>
                      </a:r>
                      <a:r>
                        <a:rPr lang="en-GB" sz="1600" b="1" baseline="0" dirty="0">
                          <a:solidFill>
                            <a:schemeClr val="tx1"/>
                          </a:solidFill>
                          <a:effectLst>
                            <a:outerShdw blurRad="38100" dist="38100" dir="2700000" algn="tl">
                              <a:srgbClr val="000000">
                                <a:alpha val="43137"/>
                              </a:srgbClr>
                            </a:outerShdw>
                          </a:effectLst>
                        </a:rPr>
                        <a:t> SUSPENSIONS</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tc>
                <a:tc gridSpan="6">
                  <a:txBody>
                    <a:bodyPr/>
                    <a:lstStyle/>
                    <a:p>
                      <a:pPr algn="ctr"/>
                      <a:r>
                        <a:rPr lang="en-ZA" sz="1200" dirty="0">
                          <a:solidFill>
                            <a:schemeClr val="tx1"/>
                          </a:solidFill>
                          <a:effectLst>
                            <a:outerShdw blurRad="38100" dist="38100" dir="2700000" algn="tl">
                              <a:srgbClr val="000000">
                                <a:alpha val="43137"/>
                              </a:srgbClr>
                            </a:outerShdw>
                          </a:effectLst>
                        </a:rPr>
                        <a:t>SERVED</a:t>
                      </a:r>
                      <a:r>
                        <a:rPr lang="en-ZA" sz="1200" baseline="0" dirty="0">
                          <a:solidFill>
                            <a:schemeClr val="tx1"/>
                          </a:solidFill>
                          <a:effectLst>
                            <a:outerShdw blurRad="38100" dist="38100" dir="2700000" algn="tl">
                              <a:srgbClr val="000000">
                                <a:alpha val="43137"/>
                              </a:srgbClr>
                            </a:outerShdw>
                          </a:effectLst>
                        </a:rPr>
                        <a:t> / ISSUED BY SALARY LEVEL</a:t>
                      </a:r>
                      <a:endParaRPr lang="en-ZA" sz="1200" dirty="0">
                        <a:solidFill>
                          <a:schemeClr val="tx1"/>
                        </a:solidFill>
                        <a:effectLst>
                          <a:outerShdw blurRad="38100" dist="38100" dir="2700000" algn="tl">
                            <a:srgbClr val="000000">
                              <a:alpha val="43137"/>
                            </a:srgbClr>
                          </a:outerShdw>
                        </a:effectLst>
                      </a:endParaRPr>
                    </a:p>
                  </a:txBody>
                  <a:tcPr marL="68580" marR="68580" marT="34290" marB="3429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r>
                        <a:rPr lang="en-GB" sz="1600" dirty="0">
                          <a:solidFill>
                            <a:schemeClr val="tx1"/>
                          </a:solidFill>
                          <a:effectLst>
                            <a:outerShdw blurRad="38100" dist="38100" dir="2700000" algn="tl">
                              <a:srgbClr val="000000">
                                <a:alpha val="43137"/>
                              </a:srgbClr>
                            </a:outerShdw>
                          </a:effectLst>
                        </a:rPr>
                        <a:t>TOTAL CASES</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tc>
                <a:tc rowSpan="2">
                  <a:txBody>
                    <a:bodyPr/>
                    <a:lstStyle/>
                    <a:p>
                      <a:pPr algn="ctr"/>
                      <a:r>
                        <a:rPr lang="en-GB" sz="1600" dirty="0">
                          <a:solidFill>
                            <a:schemeClr val="tx1"/>
                          </a:solidFill>
                          <a:effectLst>
                            <a:outerShdw blurRad="38100" dist="38100" dir="2700000" algn="tl">
                              <a:srgbClr val="000000">
                                <a:alpha val="43137"/>
                              </a:srgbClr>
                            </a:outerShdw>
                          </a:effectLst>
                        </a:rPr>
                        <a:t>FINANCIAL</a:t>
                      </a:r>
                      <a:r>
                        <a:rPr lang="en-GB" sz="1600" baseline="0" dirty="0">
                          <a:solidFill>
                            <a:schemeClr val="tx1"/>
                          </a:solidFill>
                          <a:effectLst>
                            <a:outerShdw blurRad="38100" dist="38100" dir="2700000" algn="tl">
                              <a:srgbClr val="000000">
                                <a:alpha val="43137"/>
                              </a:srgbClr>
                            </a:outerShdw>
                          </a:effectLst>
                        </a:rPr>
                        <a:t> IMPLICATIONS</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tc>
                <a:extLst>
                  <a:ext uri="{0D108BD9-81ED-4DB2-BD59-A6C34878D82A}">
                    <a16:rowId xmlns:a16="http://schemas.microsoft.com/office/drawing/2014/main" val="2966945939"/>
                  </a:ext>
                </a:extLst>
              </a:tr>
              <a:tr h="278130">
                <a:tc vMerge="1">
                  <a:txBody>
                    <a:bodyPr/>
                    <a:lstStyle/>
                    <a:p>
                      <a:endParaRPr lang="en-ZA" sz="1600" b="1" dirty="0"/>
                    </a:p>
                  </a:txBody>
                  <a:tcPr/>
                </a:tc>
                <a:tc>
                  <a:txBody>
                    <a:bodyPr/>
                    <a:lstStyle/>
                    <a:p>
                      <a:pPr algn="ctr"/>
                      <a:r>
                        <a:rPr lang="en-GB" sz="1600" b="1" baseline="0" dirty="0">
                          <a:effectLst>
                            <a:outerShdw blurRad="38100" dist="38100" dir="2700000" algn="tl">
                              <a:srgbClr val="000000">
                                <a:alpha val="43137"/>
                              </a:srgbClr>
                            </a:outerShdw>
                          </a:effectLst>
                        </a:rPr>
                        <a:t>6</a:t>
                      </a:r>
                      <a:endParaRPr lang="en-ZA" sz="1600" b="1" baseline="0" dirty="0">
                        <a:effectLst>
                          <a:outerShdw blurRad="38100" dist="38100" dir="2700000" algn="tl">
                            <a:srgbClr val="000000">
                              <a:alpha val="43137"/>
                            </a:srgbClr>
                          </a:outerShdw>
                        </a:effectLst>
                      </a:endParaRPr>
                    </a:p>
                  </a:txBody>
                  <a:tcPr marL="68580" marR="68580" marT="34290" marB="34290" anchor="ctr">
                    <a:solidFill>
                      <a:schemeClr val="accent3">
                        <a:lumMod val="75000"/>
                      </a:schemeClr>
                    </a:solidFill>
                  </a:tcPr>
                </a:tc>
                <a:tc>
                  <a:txBody>
                    <a:bodyPr/>
                    <a:lstStyle/>
                    <a:p>
                      <a:pPr algn="ctr"/>
                      <a:r>
                        <a:rPr lang="en-GB" sz="1600" b="1" baseline="0" dirty="0">
                          <a:effectLst>
                            <a:outerShdw blurRad="38100" dist="38100" dir="2700000" algn="tl">
                              <a:srgbClr val="000000">
                                <a:alpha val="43137"/>
                              </a:srgbClr>
                            </a:outerShdw>
                          </a:effectLst>
                        </a:rPr>
                        <a:t>8</a:t>
                      </a:r>
                      <a:endParaRPr lang="en-ZA" sz="1600" b="1" baseline="0" dirty="0">
                        <a:effectLst>
                          <a:outerShdw blurRad="38100" dist="38100" dir="2700000" algn="tl">
                            <a:srgbClr val="000000">
                              <a:alpha val="43137"/>
                            </a:srgbClr>
                          </a:outerShdw>
                        </a:effectLst>
                      </a:endParaRPr>
                    </a:p>
                  </a:txBody>
                  <a:tcPr marL="68580" marR="68580" marT="34290" marB="34290" anchor="ctr">
                    <a:solidFill>
                      <a:schemeClr val="accent3">
                        <a:lumMod val="75000"/>
                      </a:schemeClr>
                    </a:solidFill>
                  </a:tcPr>
                </a:tc>
                <a:tc>
                  <a:txBody>
                    <a:bodyPr/>
                    <a:lstStyle/>
                    <a:p>
                      <a:pPr algn="ctr"/>
                      <a:r>
                        <a:rPr lang="en-GB" sz="1600" b="1" baseline="0" dirty="0">
                          <a:effectLst>
                            <a:outerShdw blurRad="38100" dist="38100" dir="2700000" algn="tl">
                              <a:srgbClr val="000000">
                                <a:alpha val="43137"/>
                              </a:srgbClr>
                            </a:outerShdw>
                          </a:effectLst>
                        </a:rPr>
                        <a:t>10</a:t>
                      </a:r>
                      <a:endParaRPr lang="en-ZA" sz="1600" b="1" baseline="0" dirty="0">
                        <a:effectLst>
                          <a:outerShdw blurRad="38100" dist="38100" dir="2700000" algn="tl">
                            <a:srgbClr val="000000">
                              <a:alpha val="43137"/>
                            </a:srgbClr>
                          </a:outerShdw>
                        </a:effectLst>
                      </a:endParaRPr>
                    </a:p>
                  </a:txBody>
                  <a:tcPr marL="68580" marR="68580" marT="34290" marB="34290" anchor="ctr">
                    <a:solidFill>
                      <a:schemeClr val="accent3">
                        <a:lumMod val="75000"/>
                      </a:schemeClr>
                    </a:solidFill>
                  </a:tcPr>
                </a:tc>
                <a:tc>
                  <a:txBody>
                    <a:bodyPr/>
                    <a:lstStyle/>
                    <a:p>
                      <a:pPr algn="ctr"/>
                      <a:r>
                        <a:rPr lang="en-GB" sz="1600" b="1" baseline="0" dirty="0">
                          <a:effectLst>
                            <a:outerShdw blurRad="38100" dist="38100" dir="2700000" algn="tl">
                              <a:srgbClr val="000000">
                                <a:alpha val="43137"/>
                              </a:srgbClr>
                            </a:outerShdw>
                          </a:effectLst>
                        </a:rPr>
                        <a:t>13</a:t>
                      </a:r>
                      <a:endParaRPr lang="en-ZA" sz="1600" b="1" baseline="0" dirty="0">
                        <a:effectLst>
                          <a:outerShdw blurRad="38100" dist="38100" dir="2700000" algn="tl">
                            <a:srgbClr val="000000">
                              <a:alpha val="43137"/>
                            </a:srgbClr>
                          </a:outerShdw>
                        </a:effectLst>
                      </a:endParaRPr>
                    </a:p>
                  </a:txBody>
                  <a:tcPr marL="68580" marR="68580" marT="34290" marB="34290" anchor="ctr">
                    <a:solidFill>
                      <a:schemeClr val="accent3">
                        <a:lumMod val="75000"/>
                      </a:schemeClr>
                    </a:solidFill>
                  </a:tcPr>
                </a:tc>
                <a:tc>
                  <a:txBody>
                    <a:bodyPr/>
                    <a:lstStyle/>
                    <a:p>
                      <a:pPr algn="ctr"/>
                      <a:r>
                        <a:rPr lang="en-GB" sz="1600" b="1" baseline="0" dirty="0">
                          <a:effectLst>
                            <a:outerShdw blurRad="38100" dist="38100" dir="2700000" algn="tl">
                              <a:srgbClr val="000000">
                                <a:alpha val="43137"/>
                              </a:srgbClr>
                            </a:outerShdw>
                          </a:effectLst>
                        </a:rPr>
                        <a:t>14</a:t>
                      </a:r>
                      <a:endParaRPr lang="en-ZA" sz="1600" b="1" baseline="0" dirty="0">
                        <a:effectLst>
                          <a:outerShdw blurRad="38100" dist="38100" dir="2700000" algn="tl">
                            <a:srgbClr val="000000">
                              <a:alpha val="43137"/>
                            </a:srgbClr>
                          </a:outerShdw>
                        </a:effectLst>
                      </a:endParaRPr>
                    </a:p>
                  </a:txBody>
                  <a:tcPr marL="68580" marR="68580" marT="34290" marB="34290" anchor="ctr">
                    <a:solidFill>
                      <a:schemeClr val="accent3">
                        <a:lumMod val="75000"/>
                      </a:schemeClr>
                    </a:solidFill>
                  </a:tcPr>
                </a:tc>
                <a:tc>
                  <a:txBody>
                    <a:bodyPr/>
                    <a:lstStyle/>
                    <a:p>
                      <a:pPr algn="ctr"/>
                      <a:r>
                        <a:rPr lang="en-GB" sz="1600" b="1" baseline="0" dirty="0">
                          <a:effectLst>
                            <a:outerShdw blurRad="38100" dist="38100" dir="2700000" algn="tl">
                              <a:srgbClr val="000000">
                                <a:alpha val="43137"/>
                              </a:srgbClr>
                            </a:outerShdw>
                          </a:effectLst>
                        </a:rPr>
                        <a:t>15</a:t>
                      </a:r>
                      <a:endParaRPr lang="en-ZA" sz="1600" b="1" baseline="0" dirty="0">
                        <a:effectLst>
                          <a:outerShdw blurRad="38100" dist="38100" dir="2700000" algn="tl">
                            <a:srgbClr val="000000">
                              <a:alpha val="43137"/>
                            </a:srgbClr>
                          </a:outerShdw>
                        </a:effectLst>
                      </a:endParaRPr>
                    </a:p>
                  </a:txBody>
                  <a:tcPr marL="68580" marR="68580" marT="34290" marB="34290" anchor="ctr">
                    <a:solidFill>
                      <a:schemeClr val="accent3">
                        <a:lumMod val="75000"/>
                      </a:schemeClr>
                    </a:solidFill>
                  </a:tcPr>
                </a:tc>
                <a:tc vMerge="1">
                  <a:txBody>
                    <a:bodyPr/>
                    <a:lstStyle/>
                    <a:p>
                      <a:endParaRPr lang="en-ZA" dirty="0"/>
                    </a:p>
                  </a:txBody>
                  <a:tcPr/>
                </a:tc>
                <a:tc vMerge="1">
                  <a:txBody>
                    <a:bodyPr/>
                    <a:lstStyle/>
                    <a:p>
                      <a:endParaRPr lang="en-ZA" sz="1600" dirty="0"/>
                    </a:p>
                  </a:txBody>
                  <a:tcPr/>
                </a:tc>
                <a:extLst>
                  <a:ext uri="{0D108BD9-81ED-4DB2-BD59-A6C34878D82A}">
                    <a16:rowId xmlns:a16="http://schemas.microsoft.com/office/drawing/2014/main" val="719704535"/>
                  </a:ext>
                </a:extLst>
              </a:tr>
              <a:tr h="278130">
                <a:tc vMerge="1">
                  <a:txBody>
                    <a:bodyPr/>
                    <a:lstStyle/>
                    <a:p>
                      <a:endParaRPr lang="en-ZA" sz="1600" b="1" dirty="0"/>
                    </a:p>
                  </a:txBody>
                  <a:tcPr/>
                </a:tc>
                <a:tc>
                  <a:txBody>
                    <a:bodyPr/>
                    <a:lstStyle/>
                    <a:p>
                      <a:pPr algn="ctr"/>
                      <a:r>
                        <a:rPr lang="en-GB" sz="1600" baseline="0" dirty="0"/>
                        <a:t>22</a:t>
                      </a:r>
                      <a:endParaRPr lang="en-ZA" sz="1600" baseline="0" dirty="0"/>
                    </a:p>
                  </a:txBody>
                  <a:tcPr marL="68580" marR="68580" marT="34290" marB="34290">
                    <a:solidFill>
                      <a:schemeClr val="accent3">
                        <a:lumMod val="60000"/>
                        <a:lumOff val="40000"/>
                      </a:schemeClr>
                    </a:solidFill>
                  </a:tcPr>
                </a:tc>
                <a:tc>
                  <a:txBody>
                    <a:bodyPr/>
                    <a:lstStyle/>
                    <a:p>
                      <a:pPr algn="ctr"/>
                      <a:r>
                        <a:rPr lang="en-GB" sz="1600" baseline="0" dirty="0"/>
                        <a:t>2</a:t>
                      </a:r>
                      <a:endParaRPr lang="en-ZA" sz="1600" baseline="0" dirty="0"/>
                    </a:p>
                  </a:txBody>
                  <a:tcPr marL="68580" marR="68580" marT="34290" marB="34290">
                    <a:solidFill>
                      <a:schemeClr val="accent3">
                        <a:lumMod val="60000"/>
                        <a:lumOff val="40000"/>
                      </a:schemeClr>
                    </a:solidFill>
                  </a:tcPr>
                </a:tc>
                <a:tc>
                  <a:txBody>
                    <a:bodyPr/>
                    <a:lstStyle/>
                    <a:p>
                      <a:pPr algn="ctr"/>
                      <a:r>
                        <a:rPr lang="en-GB" sz="1600" baseline="0" dirty="0"/>
                        <a:t>2</a:t>
                      </a:r>
                      <a:endParaRPr lang="en-ZA" sz="1600" baseline="0" dirty="0"/>
                    </a:p>
                  </a:txBody>
                  <a:tcPr marL="68580" marR="68580" marT="34290" marB="34290">
                    <a:solidFill>
                      <a:schemeClr val="accent3">
                        <a:lumMod val="60000"/>
                        <a:lumOff val="40000"/>
                      </a:schemeClr>
                    </a:solidFill>
                  </a:tcPr>
                </a:tc>
                <a:tc>
                  <a:txBody>
                    <a:bodyPr/>
                    <a:lstStyle/>
                    <a:p>
                      <a:pPr algn="ctr"/>
                      <a:r>
                        <a:rPr lang="en-GB" sz="1600" baseline="0" dirty="0"/>
                        <a:t>4</a:t>
                      </a:r>
                      <a:endParaRPr lang="en-ZA" sz="1600" baseline="0" dirty="0"/>
                    </a:p>
                  </a:txBody>
                  <a:tcPr marL="68580" marR="68580" marT="34290" marB="34290">
                    <a:solidFill>
                      <a:schemeClr val="accent3">
                        <a:lumMod val="60000"/>
                        <a:lumOff val="40000"/>
                      </a:schemeClr>
                    </a:solidFill>
                  </a:tcPr>
                </a:tc>
                <a:tc>
                  <a:txBody>
                    <a:bodyPr/>
                    <a:lstStyle/>
                    <a:p>
                      <a:pPr algn="ctr"/>
                      <a:r>
                        <a:rPr lang="en-GB" sz="1600" baseline="0" dirty="0"/>
                        <a:t>1</a:t>
                      </a:r>
                      <a:endParaRPr lang="en-ZA" sz="1600" baseline="0" dirty="0"/>
                    </a:p>
                  </a:txBody>
                  <a:tcPr marL="68580" marR="68580" marT="34290" marB="34290">
                    <a:solidFill>
                      <a:schemeClr val="accent3">
                        <a:lumMod val="60000"/>
                        <a:lumOff val="40000"/>
                      </a:schemeClr>
                    </a:solidFill>
                  </a:tcPr>
                </a:tc>
                <a:tc>
                  <a:txBody>
                    <a:bodyPr/>
                    <a:lstStyle/>
                    <a:p>
                      <a:pPr algn="ctr"/>
                      <a:r>
                        <a:rPr lang="en-GB" sz="1600" baseline="0" dirty="0"/>
                        <a:t>1</a:t>
                      </a:r>
                      <a:endParaRPr lang="en-ZA" sz="1600" baseline="0" dirty="0"/>
                    </a:p>
                  </a:txBody>
                  <a:tcPr marL="68580" marR="68580" marT="34290" marB="34290">
                    <a:solidFill>
                      <a:schemeClr val="accent3">
                        <a:lumMod val="60000"/>
                        <a:lumOff val="40000"/>
                      </a:schemeClr>
                    </a:solidFill>
                  </a:tcPr>
                </a:tc>
                <a:tc>
                  <a:txBody>
                    <a:bodyPr/>
                    <a:lstStyle/>
                    <a:p>
                      <a:pPr algn="ctr"/>
                      <a:r>
                        <a:rPr lang="en-GB" sz="1600" b="1" dirty="0">
                          <a:solidFill>
                            <a:schemeClr val="tx1"/>
                          </a:solidFill>
                        </a:rPr>
                        <a:t>32</a:t>
                      </a:r>
                      <a:endParaRPr lang="en-ZA" sz="1600" b="1" dirty="0">
                        <a:solidFill>
                          <a:schemeClr val="tx1"/>
                        </a:solidFill>
                      </a:endParaRPr>
                    </a:p>
                  </a:txBody>
                  <a:tcPr marL="68580" marR="68580" marT="34290" marB="34290">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a:t>R</a:t>
                      </a:r>
                      <a:r>
                        <a:rPr lang="en-ZA" sz="1600" baseline="0" dirty="0"/>
                        <a:t> 6 430 273.00</a:t>
                      </a:r>
                      <a:endParaRPr lang="en-ZA" sz="1600" dirty="0"/>
                    </a:p>
                  </a:txBody>
                  <a:tcPr marL="68580" marR="68580" marT="34290" marB="34290">
                    <a:solidFill>
                      <a:schemeClr val="accent3">
                        <a:lumMod val="60000"/>
                        <a:lumOff val="40000"/>
                      </a:schemeClr>
                    </a:solidFill>
                  </a:tcPr>
                </a:tc>
                <a:extLst>
                  <a:ext uri="{0D108BD9-81ED-4DB2-BD59-A6C34878D82A}">
                    <a16:rowId xmlns:a16="http://schemas.microsoft.com/office/drawing/2014/main" val="3788062105"/>
                  </a:ext>
                </a:extLst>
              </a:tr>
            </a:tbl>
          </a:graphicData>
        </a:graphic>
      </p:graphicFrame>
      <p:graphicFrame>
        <p:nvGraphicFramePr>
          <p:cNvPr id="10" name="Table 9"/>
          <p:cNvGraphicFramePr>
            <a:graphicFrameLocks noGrp="1"/>
          </p:cNvGraphicFramePr>
          <p:nvPr>
            <p:extLst/>
          </p:nvPr>
        </p:nvGraphicFramePr>
        <p:xfrm>
          <a:off x="243839" y="4854999"/>
          <a:ext cx="8595359" cy="1249680"/>
        </p:xfrm>
        <a:graphic>
          <a:graphicData uri="http://schemas.openxmlformats.org/drawingml/2006/table">
            <a:tbl>
              <a:tblPr firstRow="1" bandRow="1">
                <a:tableStyleId>{F5AB1C69-6EDB-4FF4-983F-18BD219EF322}</a:tableStyleId>
              </a:tblPr>
              <a:tblGrid>
                <a:gridCol w="1837883">
                  <a:extLst>
                    <a:ext uri="{9D8B030D-6E8A-4147-A177-3AD203B41FA5}">
                      <a16:colId xmlns:a16="http://schemas.microsoft.com/office/drawing/2014/main" val="2669950765"/>
                    </a:ext>
                  </a:extLst>
                </a:gridCol>
                <a:gridCol w="2094694">
                  <a:extLst>
                    <a:ext uri="{9D8B030D-6E8A-4147-A177-3AD203B41FA5}">
                      <a16:colId xmlns:a16="http://schemas.microsoft.com/office/drawing/2014/main" val="2579530292"/>
                    </a:ext>
                  </a:extLst>
                </a:gridCol>
                <a:gridCol w="1797663">
                  <a:extLst>
                    <a:ext uri="{9D8B030D-6E8A-4147-A177-3AD203B41FA5}">
                      <a16:colId xmlns:a16="http://schemas.microsoft.com/office/drawing/2014/main" val="1119516249"/>
                    </a:ext>
                  </a:extLst>
                </a:gridCol>
                <a:gridCol w="2865119">
                  <a:extLst>
                    <a:ext uri="{9D8B030D-6E8A-4147-A177-3AD203B41FA5}">
                      <a16:colId xmlns:a16="http://schemas.microsoft.com/office/drawing/2014/main" val="3238427104"/>
                    </a:ext>
                  </a:extLst>
                </a:gridCol>
              </a:tblGrid>
              <a:tr h="252220">
                <a:tc row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dirty="0">
                          <a:solidFill>
                            <a:schemeClr val="tx1"/>
                          </a:solidFill>
                          <a:effectLst>
                            <a:outerShdw blurRad="38100" dist="38100" dir="2700000" algn="tl">
                              <a:srgbClr val="000000">
                                <a:alpha val="43137"/>
                              </a:srgbClr>
                            </a:outerShdw>
                          </a:effectLst>
                        </a:rPr>
                        <a:t>OTHER</a:t>
                      </a:r>
                      <a:r>
                        <a:rPr lang="en-ZA" sz="1600" baseline="0" dirty="0">
                          <a:solidFill>
                            <a:schemeClr val="tx1"/>
                          </a:solidFill>
                          <a:effectLst>
                            <a:outerShdw blurRad="38100" dist="38100" dir="2700000" algn="tl">
                              <a:srgbClr val="000000">
                                <a:alpha val="43137"/>
                              </a:srgbClr>
                            </a:outerShdw>
                          </a:effectLst>
                        </a:rPr>
                        <a:t> CASES </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a:solidFill>
                            <a:schemeClr val="tx1"/>
                          </a:solidFill>
                          <a:effectLst>
                            <a:outerShdw blurRad="38100" dist="38100" dir="2700000" algn="tl">
                              <a:srgbClr val="000000">
                                <a:alpha val="43137"/>
                              </a:srgbClr>
                            </a:outerShdw>
                          </a:effectLst>
                        </a:rPr>
                        <a:t>NATURE</a:t>
                      </a:r>
                      <a:r>
                        <a:rPr lang="en-GB" sz="1600" baseline="0" dirty="0">
                          <a:solidFill>
                            <a:schemeClr val="tx1"/>
                          </a:solidFill>
                          <a:effectLst>
                            <a:outerShdw blurRad="38100" dist="38100" dir="2700000" algn="tl">
                              <a:srgbClr val="000000">
                                <a:alpha val="43137"/>
                              </a:srgbClr>
                            </a:outerShdw>
                          </a:effectLst>
                        </a:rPr>
                        <a:t> OF CASE</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a:solidFill>
                            <a:schemeClr val="tx1"/>
                          </a:solidFill>
                          <a:effectLst>
                            <a:outerShdw blurRad="38100" dist="38100" dir="2700000" algn="tl">
                              <a:srgbClr val="000000">
                                <a:alpha val="43137"/>
                              </a:srgbClr>
                            </a:outerShdw>
                          </a:effectLst>
                        </a:rPr>
                        <a:t>SALARY LEVEL</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tc>
                <a:tc>
                  <a:txBody>
                    <a:bodyPr/>
                    <a:lstStyle/>
                    <a:p>
                      <a:pPr algn="ctr"/>
                      <a:r>
                        <a:rPr lang="en-ZA" sz="1600" dirty="0">
                          <a:solidFill>
                            <a:schemeClr val="tx1"/>
                          </a:solidFill>
                          <a:effectLst>
                            <a:outerShdw blurRad="38100" dist="38100" dir="2700000" algn="tl">
                              <a:srgbClr val="000000">
                                <a:alpha val="43137"/>
                              </a:srgbClr>
                            </a:outerShdw>
                          </a:effectLst>
                        </a:rPr>
                        <a:t>STATUS</a:t>
                      </a:r>
                      <a:r>
                        <a:rPr lang="en-ZA" sz="1600" baseline="0" dirty="0">
                          <a:solidFill>
                            <a:schemeClr val="tx1"/>
                          </a:solidFill>
                          <a:effectLst>
                            <a:outerShdw blurRad="38100" dist="38100" dir="2700000" algn="tl">
                              <a:srgbClr val="000000">
                                <a:alpha val="43137"/>
                              </a:srgbClr>
                            </a:outerShdw>
                          </a:effectLst>
                        </a:rPr>
                        <a:t> </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tc>
                <a:extLst>
                  <a:ext uri="{0D108BD9-81ED-4DB2-BD59-A6C34878D82A}">
                    <a16:rowId xmlns:a16="http://schemas.microsoft.com/office/drawing/2014/main" val="2966945939"/>
                  </a:ext>
                </a:extLst>
              </a:tr>
              <a:tr h="252220">
                <a:tc vMerge="1">
                  <a:txBody>
                    <a:bodyPr/>
                    <a:lstStyle/>
                    <a:p>
                      <a:endParaRPr lang="en-ZA" dirty="0"/>
                    </a:p>
                  </a:txBody>
                  <a:tcPr/>
                </a:tc>
                <a:tc>
                  <a:txBody>
                    <a:bodyPr/>
                    <a:lstStyle/>
                    <a:p>
                      <a:r>
                        <a:rPr lang="en-ZA" sz="1600" b="1" dirty="0"/>
                        <a:t>Pre dismissal </a:t>
                      </a:r>
                    </a:p>
                  </a:txBody>
                  <a:tcPr marL="68580" marR="68580" marT="34290" marB="34290">
                    <a:solidFill>
                      <a:schemeClr val="accent3">
                        <a:lumMod val="60000"/>
                        <a:lumOff val="40000"/>
                      </a:schemeClr>
                    </a:solidFill>
                  </a:tcPr>
                </a:tc>
                <a:tc>
                  <a:txBody>
                    <a:bodyPr/>
                    <a:lstStyle/>
                    <a:p>
                      <a:r>
                        <a:rPr lang="en-ZA" sz="1600" baseline="0" dirty="0"/>
                        <a:t>1 (SL13) </a:t>
                      </a:r>
                    </a:p>
                  </a:txBody>
                  <a:tcPr marL="68580" marR="68580" marT="34290" marB="34290">
                    <a:solidFill>
                      <a:schemeClr val="accent3">
                        <a:lumMod val="60000"/>
                        <a:lumOff val="40000"/>
                      </a:schemeClr>
                    </a:solidFill>
                  </a:tcPr>
                </a:tc>
                <a:tc>
                  <a:txBody>
                    <a:bodyPr/>
                    <a:lstStyle/>
                    <a:p>
                      <a:r>
                        <a:rPr lang="en-ZA" sz="1600" dirty="0"/>
                        <a:t>In progress</a:t>
                      </a:r>
                      <a:r>
                        <a:rPr lang="en-ZA" sz="1600" baseline="0" dirty="0"/>
                        <a:t> before GPSSBC</a:t>
                      </a:r>
                      <a:endParaRPr lang="en-ZA" sz="1600" dirty="0"/>
                    </a:p>
                  </a:txBody>
                  <a:tcPr marL="68580" marR="68580" marT="34290" marB="34290">
                    <a:solidFill>
                      <a:schemeClr val="accent3">
                        <a:lumMod val="60000"/>
                        <a:lumOff val="40000"/>
                      </a:schemeClr>
                    </a:solidFill>
                  </a:tcPr>
                </a:tc>
                <a:extLst>
                  <a:ext uri="{0D108BD9-81ED-4DB2-BD59-A6C34878D82A}">
                    <a16:rowId xmlns:a16="http://schemas.microsoft.com/office/drawing/2014/main" val="4013121271"/>
                  </a:ext>
                </a:extLst>
              </a:tr>
              <a:tr h="252220">
                <a:tc vMerge="1">
                  <a:txBody>
                    <a:bodyPr/>
                    <a:lstStyle/>
                    <a:p>
                      <a:endParaRPr lang="en-ZA" dirty="0"/>
                    </a:p>
                  </a:txBody>
                  <a:tcPr/>
                </a:tc>
                <a:tc>
                  <a:txBody>
                    <a:bodyPr/>
                    <a:lstStyle/>
                    <a:p>
                      <a:r>
                        <a:rPr lang="en-ZA" sz="1600" b="1" dirty="0"/>
                        <a:t>Review </a:t>
                      </a:r>
                    </a:p>
                  </a:txBody>
                  <a:tcPr marL="68580" marR="68580" marT="34290" marB="34290">
                    <a:solidFill>
                      <a:schemeClr val="accent3">
                        <a:lumMod val="60000"/>
                        <a:lumOff val="40000"/>
                      </a:schemeClr>
                    </a:solidFill>
                  </a:tcPr>
                </a:tc>
                <a:tc>
                  <a:txBody>
                    <a:bodyPr/>
                    <a:lstStyle/>
                    <a:p>
                      <a:r>
                        <a:rPr lang="en-ZA" sz="1600" baseline="0" dirty="0"/>
                        <a:t>1 (SL14) </a:t>
                      </a:r>
                    </a:p>
                  </a:txBody>
                  <a:tcPr marL="68580" marR="68580" marT="34290" marB="34290">
                    <a:solidFill>
                      <a:schemeClr val="accent3">
                        <a:lumMod val="60000"/>
                        <a:lumOff val="40000"/>
                      </a:schemeClr>
                    </a:solidFill>
                  </a:tcPr>
                </a:tc>
                <a:tc>
                  <a:txBody>
                    <a:bodyPr/>
                    <a:lstStyle/>
                    <a:p>
                      <a:r>
                        <a:rPr lang="en-ZA" sz="1600" dirty="0"/>
                        <a:t>Under review at Labour Court </a:t>
                      </a:r>
                    </a:p>
                  </a:txBody>
                  <a:tcPr marL="68580" marR="68580" marT="34290" marB="34290">
                    <a:solidFill>
                      <a:schemeClr val="accent3">
                        <a:lumMod val="60000"/>
                        <a:lumOff val="40000"/>
                      </a:schemeClr>
                    </a:solidFill>
                  </a:tcPr>
                </a:tc>
                <a:extLst>
                  <a:ext uri="{0D108BD9-81ED-4DB2-BD59-A6C34878D82A}">
                    <a16:rowId xmlns:a16="http://schemas.microsoft.com/office/drawing/2014/main" val="2625604876"/>
                  </a:ext>
                </a:extLst>
              </a:tr>
              <a:tr h="252220">
                <a:tc vMerge="1">
                  <a:txBody>
                    <a:bodyPr/>
                    <a:lstStyle/>
                    <a:p>
                      <a:endParaRPr lang="en-ZA" dirty="0"/>
                    </a:p>
                  </a:txBody>
                  <a:tcPr/>
                </a:tc>
                <a:tc>
                  <a:txBody>
                    <a:bodyPr/>
                    <a:lstStyle/>
                    <a:p>
                      <a:r>
                        <a:rPr lang="en-ZA" sz="1600" b="1" dirty="0"/>
                        <a:t>Dismissal </a:t>
                      </a:r>
                    </a:p>
                  </a:txBody>
                  <a:tcPr marL="68580" marR="68580" marT="34290" marB="34290">
                    <a:solidFill>
                      <a:schemeClr val="accent3">
                        <a:lumMod val="60000"/>
                        <a:lumOff val="40000"/>
                      </a:schemeClr>
                    </a:solidFill>
                  </a:tcPr>
                </a:tc>
                <a:tc>
                  <a:txBody>
                    <a:bodyPr/>
                    <a:lstStyle/>
                    <a:p>
                      <a:r>
                        <a:rPr lang="en-ZA" sz="1600" baseline="0" dirty="0"/>
                        <a:t>2</a:t>
                      </a:r>
                      <a:r>
                        <a:rPr lang="en-ZA" sz="1600" baseline="0" dirty="0" smtClean="0"/>
                        <a:t> </a:t>
                      </a:r>
                      <a:r>
                        <a:rPr lang="en-ZA" sz="1600" baseline="0" dirty="0"/>
                        <a:t>(SL14) </a:t>
                      </a:r>
                    </a:p>
                  </a:txBody>
                  <a:tcPr marL="68580" marR="68580" marT="34290" marB="34290">
                    <a:solidFill>
                      <a:schemeClr val="accent3">
                        <a:lumMod val="60000"/>
                        <a:lumOff val="40000"/>
                      </a:schemeClr>
                    </a:solidFill>
                  </a:tcPr>
                </a:tc>
                <a:tc>
                  <a:txBody>
                    <a:bodyPr/>
                    <a:lstStyle/>
                    <a:p>
                      <a:r>
                        <a:rPr lang="en-ZA" sz="1600" dirty="0" smtClean="0"/>
                        <a:t>1 x Arbitration</a:t>
                      </a:r>
                      <a:r>
                        <a:rPr lang="en-ZA" sz="1600" baseline="0" dirty="0" smtClean="0"/>
                        <a:t> </a:t>
                      </a:r>
                    </a:p>
                  </a:txBody>
                  <a:tcPr marL="68580" marR="68580" marT="34290" marB="34290">
                    <a:solidFill>
                      <a:schemeClr val="accent3">
                        <a:lumMod val="60000"/>
                        <a:lumOff val="40000"/>
                      </a:schemeClr>
                    </a:solidFill>
                  </a:tcPr>
                </a:tc>
                <a:extLst>
                  <a:ext uri="{0D108BD9-81ED-4DB2-BD59-A6C34878D82A}">
                    <a16:rowId xmlns:a16="http://schemas.microsoft.com/office/drawing/2014/main" val="948951451"/>
                  </a:ext>
                </a:extLst>
              </a:tr>
            </a:tbl>
          </a:graphicData>
        </a:graphic>
      </p:graphicFrame>
      <p:sp>
        <p:nvSpPr>
          <p:cNvPr id="11" name="TextBox 10"/>
          <p:cNvSpPr txBox="1"/>
          <p:nvPr/>
        </p:nvSpPr>
        <p:spPr>
          <a:xfrm>
            <a:off x="243838" y="1398666"/>
            <a:ext cx="8595360" cy="738664"/>
          </a:xfrm>
          <a:prstGeom prst="rect">
            <a:avLst/>
          </a:prstGeom>
          <a:noFill/>
        </p:spPr>
        <p:txBody>
          <a:bodyPr wrap="square" rtlCol="0">
            <a:spAutoFit/>
          </a:bodyPr>
          <a:lstStyle/>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By virtue of the serious light in which the Department views the management of misconduct, this has been included on the Department’s Annual Performance Plan, in which the Department endeavours to conclude such cases in 90 working days from the date on which disciplinary charges are preferred. </a:t>
            </a:r>
          </a:p>
        </p:txBody>
      </p:sp>
      <p:sp>
        <p:nvSpPr>
          <p:cNvPr id="6" name="TextBox 5"/>
          <p:cNvSpPr txBox="1"/>
          <p:nvPr/>
        </p:nvSpPr>
        <p:spPr>
          <a:xfrm>
            <a:off x="243839" y="2924494"/>
            <a:ext cx="8595360" cy="738664"/>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The majority of the Department’s current misconduct cases relate to the fraudulent issuance of passports.</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At 26 August 2022, 32 officials in total were serving a precautionary suspension.  </a:t>
            </a:r>
            <a:endParaRPr kumimoji="0" lang="en-ZA"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804660" y="6310632"/>
            <a:ext cx="2190750" cy="365125"/>
          </a:xfrm>
        </p:spPr>
        <p:txBody>
          <a:bodyPr/>
          <a:lstStyle/>
          <a:p>
            <a:pPr marL="0" indent="0" defTabSz="342900">
              <a:buFont typeface="+mj-lt"/>
              <a:buNone/>
              <a:defRPr/>
            </a:pPr>
            <a:fld id="{2538E8B7-8BD9-9F48-9FB6-4E0DFEDB8449}" type="slidenum">
              <a:rPr lang="en-US" smtClean="0">
                <a:solidFill>
                  <a:prstClr val="black"/>
                </a:solidFill>
              </a:rPr>
              <a:pPr marL="0" indent="0" defTabSz="342900">
                <a:buFont typeface="+mj-lt"/>
                <a:buNone/>
                <a:defRPr/>
              </a:pPr>
              <a:t>23</a:t>
            </a:fld>
            <a:endParaRPr lang="en-US" dirty="0">
              <a:solidFill>
                <a:prstClr val="black"/>
              </a:solidFill>
            </a:endParaRPr>
          </a:p>
        </p:txBody>
      </p:sp>
    </p:spTree>
    <p:extLst>
      <p:ext uri="{BB962C8B-B14F-4D97-AF65-F5344CB8AC3E}">
        <p14:creationId xmlns:p14="http://schemas.microsoft.com/office/powerpoint/2010/main" val="972327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57199"/>
            <a:ext cx="8442960" cy="715581"/>
          </a:xfrm>
          <a:prstGeom prst="rect">
            <a:avLst/>
          </a:prstGeom>
          <a:solidFill>
            <a:schemeClr val="accent6">
              <a:lumMod val="75000"/>
            </a:schemeClr>
          </a:solidFill>
        </p:spPr>
        <p:txBody>
          <a:bodyPr wrap="square" lIns="68580" tIns="34290" rIns="68580" bIns="3429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SUSPENSIONS OF MEMBERS OF THE SENIOR MANAGEMENT SERVICE (SMS) AT 31 JULY 2022</a:t>
            </a:r>
          </a:p>
        </p:txBody>
      </p:sp>
      <p:sp>
        <p:nvSpPr>
          <p:cNvPr id="11" name="TextBox 10"/>
          <p:cNvSpPr txBox="1"/>
          <p:nvPr/>
        </p:nvSpPr>
        <p:spPr>
          <a:xfrm>
            <a:off x="304800" y="1104207"/>
            <a:ext cx="8442960" cy="4832092"/>
          </a:xfrm>
          <a:prstGeom prst="rect">
            <a:avLst/>
          </a:prstGeom>
          <a:noFill/>
        </p:spPr>
        <p:txBody>
          <a:bodyPr wrap="square" rtlCol="0">
            <a:spAutoFit/>
          </a:bodyPr>
          <a:lstStyle/>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a:ea typeface="+mn-ea"/>
                <a:cs typeface="+mn-cs"/>
              </a:rPr>
              <a:t>At 31 July 2022, six (6) of the Department’s one-hundred and forty (140) members of the Senior Management Services (SMS) had been placed on precautionary suspension, pending investigation into / disciplinary action arising out of acts / allegations of serious misconduct.     </a:t>
            </a:r>
          </a:p>
          <a:p>
            <a:pPr marL="0" marR="0" lvl="0" indent="0" algn="just" defTabSz="3429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The suspensions were informed by the following </a:t>
            </a:r>
            <a:r>
              <a:rPr kumimoji="0" lang="en-GB" sz="1600" b="1" i="0" u="none" strike="noStrike" kern="1200" cap="none" spc="0" normalizeH="0" baseline="0" noProof="0" dirty="0">
                <a:ln>
                  <a:noFill/>
                </a:ln>
                <a:solidFill>
                  <a:prstClr val="black"/>
                </a:solidFill>
                <a:effectLst/>
                <a:uLnTx/>
                <a:uFillTx/>
                <a:latin typeface="Calibri"/>
                <a:ea typeface="+mn-ea"/>
                <a:cs typeface="+mn-cs"/>
              </a:rPr>
              <a:t>acts / allegations of misconduct</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p>
          <a:p>
            <a:pPr marL="214313" marR="0" lvl="0" indent="-214313" algn="just"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Gross negligence and dereliction of duty – 						3 SMS members</a:t>
            </a:r>
          </a:p>
          <a:p>
            <a:pPr marL="214313" marR="0" lvl="0" indent="-214313" algn="just"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Assault – 												2 SMS members </a:t>
            </a:r>
          </a:p>
          <a:p>
            <a:pPr marL="214313" marR="0" lvl="0" indent="-214313" algn="just"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Issuing of unlawful instructions regarding Permit applications / appeals – 	1 SMS member</a:t>
            </a:r>
          </a:p>
          <a:p>
            <a:pPr marL="0" marR="0" lvl="0" indent="0" algn="just" defTabSz="3429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As the suspensions are precautionary in nature, the officials are suspended with remuneration. The total </a:t>
            </a:r>
            <a:r>
              <a:rPr kumimoji="0" lang="en-GB" sz="1600" b="1" i="0" u="none" strike="noStrike" kern="1200" cap="none" spc="0" normalizeH="0" baseline="0" noProof="0" dirty="0">
                <a:ln>
                  <a:noFill/>
                </a:ln>
                <a:solidFill>
                  <a:prstClr val="black"/>
                </a:solidFill>
                <a:effectLst/>
                <a:uLnTx/>
                <a:uFillTx/>
                <a:latin typeface="Calibri"/>
                <a:ea typeface="+mn-ea"/>
                <a:cs typeface="+mn-cs"/>
              </a:rPr>
              <a:t>financial implications </a:t>
            </a:r>
            <a:r>
              <a:rPr kumimoji="0" lang="en-GB" sz="1600" b="0" i="0" u="none" strike="noStrike" kern="1200" cap="none" spc="0" normalizeH="0" baseline="0" noProof="0" dirty="0">
                <a:ln>
                  <a:noFill/>
                </a:ln>
                <a:solidFill>
                  <a:prstClr val="black"/>
                </a:solidFill>
                <a:effectLst/>
                <a:uLnTx/>
                <a:uFillTx/>
                <a:latin typeface="Calibri"/>
                <a:ea typeface="+mn-ea"/>
                <a:cs typeface="+mn-cs"/>
              </a:rPr>
              <a:t>of the six (6) suspensions at 31 July 2022, amounts to R2,838,916 in salaries. </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Arrangements have been made to ensure </a:t>
            </a:r>
            <a:r>
              <a:rPr kumimoji="0" lang="en-GB" sz="1600" b="1" i="0" u="none" strike="noStrike" kern="1200" cap="none" spc="0" normalizeH="0" baseline="0" noProof="0" dirty="0">
                <a:ln>
                  <a:noFill/>
                </a:ln>
                <a:solidFill>
                  <a:prstClr val="black"/>
                </a:solidFill>
                <a:effectLst/>
                <a:uLnTx/>
                <a:uFillTx/>
                <a:latin typeface="Calibri"/>
                <a:ea typeface="+mn-ea"/>
                <a:cs typeface="+mn-cs"/>
              </a:rPr>
              <a:t>business continuity </a:t>
            </a:r>
            <a:r>
              <a:rPr kumimoji="0" lang="en-GB" sz="1600" b="0" i="0" u="none" strike="noStrike" kern="1200" cap="none" spc="0" normalizeH="0" baseline="0" noProof="0" dirty="0">
                <a:ln>
                  <a:noFill/>
                </a:ln>
                <a:solidFill>
                  <a:prstClr val="black"/>
                </a:solidFill>
                <a:effectLst/>
                <a:uLnTx/>
                <a:uFillTx/>
                <a:latin typeface="Calibri"/>
                <a:ea typeface="+mn-ea"/>
                <a:cs typeface="+mn-cs"/>
              </a:rPr>
              <a:t>within the affected Business Units during the tenure of the suspensions, through the reassignment of officials / functions. </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The status and envisaged date of completion of each case, has been enclosed on the following table </a:t>
            </a:r>
          </a:p>
          <a:p>
            <a:pPr marL="214313" marR="0" lvl="0" indent="-214313"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indent="0" defTabSz="342900">
              <a:buFont typeface="+mj-lt"/>
              <a:buNone/>
              <a:defRPr/>
            </a:pPr>
            <a:fld id="{2538E8B7-8BD9-9F48-9FB6-4E0DFEDB8449}" type="slidenum">
              <a:rPr lang="en-US" smtClean="0">
                <a:solidFill>
                  <a:prstClr val="black"/>
                </a:solidFill>
              </a:rPr>
              <a:pPr marL="0" indent="0" defTabSz="342900">
                <a:buFont typeface="+mj-lt"/>
                <a:buNone/>
                <a:defRPr/>
              </a:pPr>
              <a:t>24</a:t>
            </a:fld>
            <a:endParaRPr lang="en-US" dirty="0">
              <a:solidFill>
                <a:prstClr val="black"/>
              </a:solidFill>
            </a:endParaRPr>
          </a:p>
        </p:txBody>
      </p:sp>
    </p:spTree>
    <p:extLst>
      <p:ext uri="{BB962C8B-B14F-4D97-AF65-F5344CB8AC3E}">
        <p14:creationId xmlns:p14="http://schemas.microsoft.com/office/powerpoint/2010/main" val="189030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280" y="348979"/>
            <a:ext cx="8397240" cy="715581"/>
          </a:xfrm>
          <a:prstGeom prst="rect">
            <a:avLst/>
          </a:prstGeom>
          <a:solidFill>
            <a:schemeClr val="accent6">
              <a:lumMod val="75000"/>
            </a:schemeClr>
          </a:solidFill>
        </p:spPr>
        <p:txBody>
          <a:bodyPr wrap="square" lIns="68580" tIns="34290" rIns="68580" bIns="3429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SUSPENSIONS OF MEMBERS OF THE SENIOR MANAGEMENT SERVICE (SMS) AT 31 JULY 2022</a:t>
            </a:r>
          </a:p>
        </p:txBody>
      </p:sp>
      <p:sp>
        <p:nvSpPr>
          <p:cNvPr id="11" name="TextBox 10"/>
          <p:cNvSpPr txBox="1"/>
          <p:nvPr/>
        </p:nvSpPr>
        <p:spPr>
          <a:xfrm>
            <a:off x="1265722" y="1642110"/>
            <a:ext cx="6684747" cy="830997"/>
          </a:xfrm>
          <a:prstGeom prst="rect">
            <a:avLst/>
          </a:prstGeom>
          <a:noFill/>
        </p:spPr>
        <p:txBody>
          <a:bodyPr wrap="square" rtlCol="0">
            <a:spAutoFit/>
          </a:bodyPr>
          <a:lstStyle/>
          <a:p>
            <a:pPr marL="214313" marR="0" lvl="0" indent="-214313"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le 1"/>
          <p:cNvGraphicFramePr>
            <a:graphicFrameLocks noGrp="1"/>
          </p:cNvGraphicFramePr>
          <p:nvPr>
            <p:extLst/>
          </p:nvPr>
        </p:nvGraphicFramePr>
        <p:xfrm>
          <a:off x="335277" y="1268931"/>
          <a:ext cx="8397242" cy="4206240"/>
        </p:xfrm>
        <a:graphic>
          <a:graphicData uri="http://schemas.openxmlformats.org/drawingml/2006/table">
            <a:tbl>
              <a:tblPr firstRow="1" bandRow="1">
                <a:tableStyleId>{5C22544A-7EE6-4342-B048-85BDC9FD1C3A}</a:tableStyleId>
              </a:tblPr>
              <a:tblGrid>
                <a:gridCol w="1197862">
                  <a:extLst>
                    <a:ext uri="{9D8B030D-6E8A-4147-A177-3AD203B41FA5}">
                      <a16:colId xmlns:a16="http://schemas.microsoft.com/office/drawing/2014/main" val="1422407871"/>
                    </a:ext>
                  </a:extLst>
                </a:gridCol>
                <a:gridCol w="410859">
                  <a:extLst>
                    <a:ext uri="{9D8B030D-6E8A-4147-A177-3AD203B41FA5}">
                      <a16:colId xmlns:a16="http://schemas.microsoft.com/office/drawing/2014/main" val="3811178233"/>
                    </a:ext>
                  </a:extLst>
                </a:gridCol>
                <a:gridCol w="410859">
                  <a:extLst>
                    <a:ext uri="{9D8B030D-6E8A-4147-A177-3AD203B41FA5}">
                      <a16:colId xmlns:a16="http://schemas.microsoft.com/office/drawing/2014/main" val="1209229189"/>
                    </a:ext>
                  </a:extLst>
                </a:gridCol>
                <a:gridCol w="410859">
                  <a:extLst>
                    <a:ext uri="{9D8B030D-6E8A-4147-A177-3AD203B41FA5}">
                      <a16:colId xmlns:a16="http://schemas.microsoft.com/office/drawing/2014/main" val="2443654319"/>
                    </a:ext>
                  </a:extLst>
                </a:gridCol>
                <a:gridCol w="1596749">
                  <a:extLst>
                    <a:ext uri="{9D8B030D-6E8A-4147-A177-3AD203B41FA5}">
                      <a16:colId xmlns:a16="http://schemas.microsoft.com/office/drawing/2014/main" val="1259397388"/>
                    </a:ext>
                  </a:extLst>
                </a:gridCol>
                <a:gridCol w="2819993">
                  <a:extLst>
                    <a:ext uri="{9D8B030D-6E8A-4147-A177-3AD203B41FA5}">
                      <a16:colId xmlns:a16="http://schemas.microsoft.com/office/drawing/2014/main" val="3555885508"/>
                    </a:ext>
                  </a:extLst>
                </a:gridCol>
                <a:gridCol w="1550061">
                  <a:extLst>
                    <a:ext uri="{9D8B030D-6E8A-4147-A177-3AD203B41FA5}">
                      <a16:colId xmlns:a16="http://schemas.microsoft.com/office/drawing/2014/main" val="1919753990"/>
                    </a:ext>
                  </a:extLst>
                </a:gridCol>
              </a:tblGrid>
              <a:tr h="434340">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a:solidFill>
                            <a:schemeClr val="tx1"/>
                          </a:solidFill>
                          <a:effectLst>
                            <a:outerShdw blurRad="38100" dist="38100" dir="2700000" algn="tl">
                              <a:srgbClr val="000000">
                                <a:alpha val="43137"/>
                              </a:srgbClr>
                            </a:outerShdw>
                          </a:effectLst>
                        </a:rPr>
                        <a:t>BRANCH</a:t>
                      </a:r>
                      <a:r>
                        <a:rPr lang="en-GB" sz="1600" baseline="0" dirty="0">
                          <a:solidFill>
                            <a:schemeClr val="tx1"/>
                          </a:solidFill>
                          <a:effectLst>
                            <a:outerShdw blurRad="38100" dist="38100" dir="2700000" algn="tl">
                              <a:srgbClr val="000000">
                                <a:alpha val="43137"/>
                              </a:srgbClr>
                            </a:outerShdw>
                          </a:effectLst>
                        </a:rPr>
                        <a:t> / PROVINCE</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3">
                  <a:txBody>
                    <a:bodyPr/>
                    <a:lstStyle/>
                    <a:p>
                      <a:pPr algn="ctr"/>
                      <a:r>
                        <a:rPr lang="en-GB" sz="1600" dirty="0">
                          <a:solidFill>
                            <a:schemeClr val="tx1"/>
                          </a:solidFill>
                          <a:effectLst>
                            <a:outerShdw blurRad="38100" dist="38100" dir="2700000" algn="tl">
                              <a:srgbClr val="000000">
                                <a:alpha val="43137"/>
                              </a:srgbClr>
                            </a:outerShdw>
                          </a:effectLst>
                        </a:rPr>
                        <a:t>SALARY LEVEL</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tc rowSpan="2">
                  <a:txBody>
                    <a:bodyPr/>
                    <a:lstStyle/>
                    <a:p>
                      <a:pPr algn="ctr"/>
                      <a:r>
                        <a:rPr lang="en-GB" sz="1600" dirty="0">
                          <a:solidFill>
                            <a:schemeClr val="tx1"/>
                          </a:solidFill>
                          <a:effectLst>
                            <a:outerShdw blurRad="38100" dist="38100" dir="2700000" algn="tl">
                              <a:srgbClr val="000000">
                                <a:alpha val="43137"/>
                              </a:srgbClr>
                            </a:outerShdw>
                          </a:effectLst>
                        </a:rPr>
                        <a:t>DURATION</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rowSpan="2">
                  <a:txBody>
                    <a:bodyPr/>
                    <a:lstStyle/>
                    <a:p>
                      <a:pPr algn="ctr"/>
                      <a:r>
                        <a:rPr lang="en-GB" sz="1600" dirty="0">
                          <a:solidFill>
                            <a:schemeClr val="tx1"/>
                          </a:solidFill>
                          <a:effectLst>
                            <a:outerShdw blurRad="38100" dist="38100" dir="2700000" algn="tl">
                              <a:srgbClr val="000000">
                                <a:alpha val="43137"/>
                              </a:srgbClr>
                            </a:outerShdw>
                          </a:effectLst>
                        </a:rPr>
                        <a:t>STATUS</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rowSpan="2">
                  <a:txBody>
                    <a:bodyPr/>
                    <a:lstStyle/>
                    <a:p>
                      <a:pPr algn="ctr"/>
                      <a:r>
                        <a:rPr lang="en-GB" sz="1600" dirty="0">
                          <a:solidFill>
                            <a:schemeClr val="tx1"/>
                          </a:solidFill>
                          <a:effectLst>
                            <a:outerShdw blurRad="38100" dist="38100" dir="2700000" algn="tl">
                              <a:srgbClr val="000000">
                                <a:alpha val="43137"/>
                              </a:srgbClr>
                            </a:outerShdw>
                          </a:effectLst>
                        </a:rPr>
                        <a:t>ENVISAGED</a:t>
                      </a:r>
                      <a:r>
                        <a:rPr lang="en-GB" sz="1600" baseline="0" dirty="0">
                          <a:solidFill>
                            <a:schemeClr val="tx1"/>
                          </a:solidFill>
                          <a:effectLst>
                            <a:outerShdw blurRad="38100" dist="38100" dir="2700000" algn="tl">
                              <a:srgbClr val="000000">
                                <a:alpha val="43137"/>
                              </a:srgbClr>
                            </a:outerShdw>
                          </a:effectLst>
                        </a:rPr>
                        <a:t> DATE OF COMPLETION OF HEARING / INVESTIGATION</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605764346"/>
                  </a:ext>
                </a:extLst>
              </a:tr>
              <a:tr h="548640">
                <a:tc vMerge="1">
                  <a:txBody>
                    <a:bodyPr/>
                    <a:lstStyle/>
                    <a:p>
                      <a:endParaRPr lang="en-ZA" dirty="0"/>
                    </a:p>
                  </a:txBody>
                  <a:tcPr/>
                </a:tc>
                <a:tc>
                  <a:txBody>
                    <a:bodyPr/>
                    <a:lstStyle/>
                    <a:p>
                      <a:pPr algn="ctr"/>
                      <a:r>
                        <a:rPr lang="en-GB" sz="1600" b="1" dirty="0">
                          <a:solidFill>
                            <a:schemeClr val="tx1"/>
                          </a:solidFill>
                          <a:effectLst>
                            <a:outerShdw blurRad="38100" dist="38100" dir="2700000" algn="tl">
                              <a:srgbClr val="000000">
                                <a:alpha val="43137"/>
                              </a:srgbClr>
                            </a:outerShdw>
                          </a:effectLst>
                        </a:rPr>
                        <a:t>13</a:t>
                      </a:r>
                      <a:endParaRPr lang="en-ZA" sz="1600" b="1" dirty="0">
                        <a:solidFill>
                          <a:schemeClr val="tx1"/>
                        </a:solidFill>
                        <a:effectLst>
                          <a:outerShdw blurRad="38100" dist="38100" dir="2700000" algn="tl">
                            <a:srgbClr val="000000">
                              <a:alpha val="43137"/>
                            </a:srgbClr>
                          </a:outerShdw>
                        </a:effectLs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GB" sz="1600" b="1" dirty="0">
                          <a:solidFill>
                            <a:schemeClr val="tx1"/>
                          </a:solidFill>
                          <a:effectLst>
                            <a:outerShdw blurRad="38100" dist="38100" dir="2700000" algn="tl">
                              <a:srgbClr val="000000">
                                <a:alpha val="43137"/>
                              </a:srgbClr>
                            </a:outerShdw>
                          </a:effectLst>
                        </a:rPr>
                        <a:t>14</a:t>
                      </a:r>
                      <a:endParaRPr lang="en-ZA" sz="1600" b="1" dirty="0">
                        <a:solidFill>
                          <a:schemeClr val="tx1"/>
                        </a:solidFill>
                        <a:effectLst>
                          <a:outerShdw blurRad="38100" dist="38100" dir="2700000" algn="tl">
                            <a:srgbClr val="000000">
                              <a:alpha val="43137"/>
                            </a:srgbClr>
                          </a:outerShdw>
                        </a:effectLs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GB" sz="1600" b="1" dirty="0">
                          <a:solidFill>
                            <a:schemeClr val="tx1"/>
                          </a:solidFill>
                          <a:effectLst>
                            <a:outerShdw blurRad="38100" dist="38100" dir="2700000" algn="tl">
                              <a:srgbClr val="000000">
                                <a:alpha val="43137"/>
                              </a:srgbClr>
                            </a:outerShdw>
                          </a:effectLst>
                        </a:rPr>
                        <a:t>15</a:t>
                      </a:r>
                      <a:endParaRPr lang="en-ZA" sz="1600" b="1" dirty="0">
                        <a:solidFill>
                          <a:schemeClr val="tx1"/>
                        </a:solidFill>
                        <a:effectLst>
                          <a:outerShdw blurRad="38100" dist="38100" dir="2700000" algn="tl">
                            <a:srgbClr val="000000">
                              <a:alpha val="43137"/>
                            </a:srgbClr>
                          </a:outerShdw>
                        </a:effectLs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vMerge="1">
                  <a:txBody>
                    <a:bodyPr/>
                    <a:lstStyle/>
                    <a:p>
                      <a:endParaRPr lang="en-ZA" sz="1600" dirty="0"/>
                    </a:p>
                  </a:txBody>
                  <a:tcPr/>
                </a:tc>
                <a:tc vMerge="1">
                  <a:txBody>
                    <a:bodyPr/>
                    <a:lstStyle/>
                    <a:p>
                      <a:endParaRPr lang="en-ZA" dirty="0"/>
                    </a:p>
                  </a:txBody>
                  <a:tcPr/>
                </a:tc>
                <a:tc vMerge="1">
                  <a:txBody>
                    <a:bodyPr/>
                    <a:lstStyle/>
                    <a:p>
                      <a:endParaRPr lang="en-ZA" dirty="0"/>
                    </a:p>
                  </a:txBody>
                  <a:tcPr/>
                </a:tc>
                <a:extLst>
                  <a:ext uri="{0D108BD9-81ED-4DB2-BD59-A6C34878D82A}">
                    <a16:rowId xmlns:a16="http://schemas.microsoft.com/office/drawing/2014/main" val="3485887740"/>
                  </a:ext>
                </a:extLst>
              </a:tr>
              <a:tr h="278130">
                <a:tc>
                  <a:txBody>
                    <a:bodyPr/>
                    <a:lstStyle/>
                    <a:p>
                      <a:r>
                        <a:rPr lang="en-GB" sz="1600" dirty="0"/>
                        <a:t>DG’s</a:t>
                      </a:r>
                      <a:r>
                        <a:rPr lang="en-GB" sz="1600" baseline="0" dirty="0"/>
                        <a:t> office</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dirty="0"/>
                        <a:t>1</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en-GB" sz="1600" dirty="0"/>
                        <a:t>1 month, 23 days</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en-GB" sz="1600" dirty="0"/>
                        <a:t>Disciplinary</a:t>
                      </a:r>
                      <a:r>
                        <a:rPr lang="en-GB" sz="1600" baseline="0" dirty="0"/>
                        <a:t> hearing in progress</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dirty="0"/>
                        <a:t>30/09/2022</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33986969"/>
                  </a:ext>
                </a:extLst>
              </a:tr>
              <a:tr h="434340">
                <a:tc>
                  <a:txBody>
                    <a:bodyPr/>
                    <a:lstStyle/>
                    <a:p>
                      <a:r>
                        <a:rPr lang="en-GB" sz="1600" dirty="0"/>
                        <a:t>HRM &amp; D</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dirty="0"/>
                        <a:t>1</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en-GB" sz="1600" dirty="0"/>
                        <a:t>7 months, 11 days</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t>Disciplinary</a:t>
                      </a:r>
                      <a:r>
                        <a:rPr lang="en-GB" sz="1600" baseline="0" dirty="0"/>
                        <a:t> hearing in progress</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dirty="0"/>
                        <a:t>31/10/2022</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973911536"/>
                  </a:ext>
                </a:extLst>
              </a:tr>
              <a:tr h="4343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t>HRM &amp; D</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dirty="0"/>
                        <a:t>1</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en-GB" sz="1600" dirty="0"/>
                        <a:t>7 months, 11 days</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t>Disciplinary</a:t>
                      </a:r>
                      <a:r>
                        <a:rPr lang="en-GB" sz="1600" baseline="0" dirty="0"/>
                        <a:t> hearing in progress</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dirty="0"/>
                        <a:t>31/10/2022</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677304126"/>
                  </a:ext>
                </a:extLst>
              </a:tr>
              <a:tr h="4343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t>HRM &amp; D</a:t>
                      </a:r>
                      <a:endParaRPr lang="en-ZA" sz="1600" dirty="0"/>
                    </a:p>
                    <a:p>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dirty="0"/>
                        <a:t>1</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en-GB" sz="1600" dirty="0"/>
                        <a:t>7 months, 11 days</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t>Disciplinary</a:t>
                      </a:r>
                      <a:r>
                        <a:rPr lang="en-GB" sz="1600" baseline="0" dirty="0"/>
                        <a:t> hearing in progress</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dirty="0"/>
                        <a:t>30/11/2022</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387126257"/>
                  </a:ext>
                </a:extLst>
              </a:tr>
              <a:tr h="278130">
                <a:tc>
                  <a:txBody>
                    <a:bodyPr/>
                    <a:lstStyle/>
                    <a:p>
                      <a:r>
                        <a:rPr lang="en-GB" sz="1600" dirty="0"/>
                        <a:t>Immigration</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dirty="0"/>
                        <a:t>1</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en-GB" sz="1600" dirty="0"/>
                        <a:t>6 Days </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en-GB" sz="1600" dirty="0"/>
                        <a:t>Investigation in progress</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dirty="0"/>
                        <a:t>30/09/2022</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88060561"/>
                  </a:ext>
                </a:extLst>
              </a:tr>
              <a:tr h="278130">
                <a:tc>
                  <a:txBody>
                    <a:bodyPr/>
                    <a:lstStyle/>
                    <a:p>
                      <a:r>
                        <a:rPr lang="en-GB" sz="1600" dirty="0"/>
                        <a:t>Limpopo</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dirty="0"/>
                        <a:t>1</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en-GB" sz="1600" dirty="0"/>
                        <a:t>23 Days</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t>Disciplinary</a:t>
                      </a:r>
                      <a:r>
                        <a:rPr lang="en-GB" sz="1600" baseline="0" dirty="0"/>
                        <a:t> hearing in progress</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dirty="0"/>
                        <a:t>30/11/2022</a:t>
                      </a: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185079864"/>
                  </a:ext>
                </a:extLst>
              </a:tr>
              <a:tr h="278130">
                <a:tc>
                  <a:txBody>
                    <a:bodyPr/>
                    <a:lstStyle/>
                    <a:p>
                      <a:r>
                        <a:rPr lang="en-GB" sz="1600" b="1" dirty="0"/>
                        <a:t>TOTAL</a:t>
                      </a:r>
                      <a:endParaRPr lang="en-ZA" sz="1600" b="1"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b="1" dirty="0"/>
                        <a:t>4</a:t>
                      </a:r>
                      <a:endParaRPr lang="en-ZA" sz="1600" b="1"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b="1" dirty="0"/>
                        <a:t>1</a:t>
                      </a:r>
                      <a:endParaRPr lang="en-ZA" sz="1600" b="1"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sz="1600" b="1" dirty="0"/>
                        <a:t>1</a:t>
                      </a:r>
                      <a:endParaRPr lang="en-ZA" sz="1600" b="1"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endParaRPr lang="en-ZA" sz="16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992870391"/>
                  </a:ext>
                </a:extLst>
              </a:tr>
            </a:tbl>
          </a:graphicData>
        </a:graphic>
      </p:graphicFrame>
      <p:sp>
        <p:nvSpPr>
          <p:cNvPr id="6" name="Slide Number Placeholder 5"/>
          <p:cNvSpPr>
            <a:spLocks noGrp="1"/>
          </p:cNvSpPr>
          <p:nvPr>
            <p:ph type="sldNum" sz="quarter" idx="12"/>
          </p:nvPr>
        </p:nvSpPr>
        <p:spPr/>
        <p:txBody>
          <a:bodyPr/>
          <a:lstStyle/>
          <a:p>
            <a:pPr marL="0" indent="0" defTabSz="342900">
              <a:buFont typeface="+mj-lt"/>
              <a:buNone/>
              <a:defRPr/>
            </a:pPr>
            <a:fld id="{2538E8B7-8BD9-9F48-9FB6-4E0DFEDB8449}" type="slidenum">
              <a:rPr lang="en-US" smtClean="0">
                <a:solidFill>
                  <a:prstClr val="black"/>
                </a:solidFill>
              </a:rPr>
              <a:pPr marL="0" indent="0" defTabSz="342900">
                <a:buFont typeface="+mj-lt"/>
                <a:buNone/>
                <a:defRPr/>
              </a:pPr>
              <a:t>25</a:t>
            </a:fld>
            <a:endParaRPr lang="en-US" dirty="0">
              <a:solidFill>
                <a:prstClr val="black"/>
              </a:solidFill>
            </a:endParaRPr>
          </a:p>
        </p:txBody>
      </p:sp>
    </p:spTree>
    <p:extLst>
      <p:ext uri="{BB962C8B-B14F-4D97-AF65-F5344CB8AC3E}">
        <p14:creationId xmlns:p14="http://schemas.microsoft.com/office/powerpoint/2010/main" val="49776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26720" y="1608112"/>
          <a:ext cx="8397240" cy="624840"/>
        </p:xfrm>
        <a:graphic>
          <a:graphicData uri="http://schemas.openxmlformats.org/drawingml/2006/table">
            <a:tbl>
              <a:tblPr firstRow="1" bandRow="1">
                <a:tableStyleId>{F5AB1C69-6EDB-4FF4-983F-18BD219EF322}</a:tableStyleId>
              </a:tblPr>
              <a:tblGrid>
                <a:gridCol w="2101579">
                  <a:extLst>
                    <a:ext uri="{9D8B030D-6E8A-4147-A177-3AD203B41FA5}">
                      <a16:colId xmlns:a16="http://schemas.microsoft.com/office/drawing/2014/main" val="2669950765"/>
                    </a:ext>
                  </a:extLst>
                </a:gridCol>
                <a:gridCol w="2101579">
                  <a:extLst>
                    <a:ext uri="{9D8B030D-6E8A-4147-A177-3AD203B41FA5}">
                      <a16:colId xmlns:a16="http://schemas.microsoft.com/office/drawing/2014/main" val="2579530292"/>
                    </a:ext>
                  </a:extLst>
                </a:gridCol>
                <a:gridCol w="2101579">
                  <a:extLst>
                    <a:ext uri="{9D8B030D-6E8A-4147-A177-3AD203B41FA5}">
                      <a16:colId xmlns:a16="http://schemas.microsoft.com/office/drawing/2014/main" val="3292164609"/>
                    </a:ext>
                  </a:extLst>
                </a:gridCol>
                <a:gridCol w="2092503">
                  <a:extLst>
                    <a:ext uri="{9D8B030D-6E8A-4147-A177-3AD203B41FA5}">
                      <a16:colId xmlns:a16="http://schemas.microsoft.com/office/drawing/2014/main" val="2487872140"/>
                    </a:ext>
                  </a:extLst>
                </a:gridCol>
              </a:tblGrid>
              <a:tr h="278130">
                <a:tc rowSpan="2">
                  <a:txBody>
                    <a:bodyPr/>
                    <a:lstStyle/>
                    <a:p>
                      <a:pPr algn="ctr"/>
                      <a:r>
                        <a:rPr lang="en-GB" sz="1600" b="1" dirty="0">
                          <a:solidFill>
                            <a:schemeClr val="tx1"/>
                          </a:solidFill>
                          <a:effectLst>
                            <a:outerShdw blurRad="38100" dist="38100" dir="2700000" algn="tl">
                              <a:srgbClr val="000000">
                                <a:alpha val="43137"/>
                              </a:srgbClr>
                            </a:outerShdw>
                          </a:effectLst>
                        </a:rPr>
                        <a:t>CONCILIATIONS</a:t>
                      </a:r>
                      <a:endParaRPr lang="en-ZA" sz="1600" b="1" dirty="0">
                        <a:solidFill>
                          <a:schemeClr val="tx1"/>
                        </a:solidFill>
                        <a:effectLst>
                          <a:outerShdw blurRad="38100" dist="38100" dir="2700000" algn="tl">
                            <a:srgbClr val="000000">
                              <a:alpha val="43137"/>
                            </a:srgbClr>
                          </a:outerShdw>
                        </a:effectLst>
                      </a:endParaRP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RECEIVED</a:t>
                      </a:r>
                      <a:r>
                        <a:rPr lang="en-ZA" sz="1600" baseline="0" dirty="0">
                          <a:solidFill>
                            <a:schemeClr val="tx1"/>
                          </a:solidFill>
                          <a:effectLst>
                            <a:outerShdw blurRad="38100" dist="38100" dir="2700000" algn="tl">
                              <a:srgbClr val="000000">
                                <a:alpha val="43137"/>
                              </a:srgbClr>
                            </a:outerShdw>
                          </a:effectLst>
                        </a:rPr>
                        <a:t> </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FINALIZED</a:t>
                      </a: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PENDING</a:t>
                      </a:r>
                    </a:p>
                  </a:txBody>
                  <a:tcPr marL="68580" marR="68580" marT="34290" marB="34290" anchor="ctr"/>
                </a:tc>
                <a:extLst>
                  <a:ext uri="{0D108BD9-81ED-4DB2-BD59-A6C34878D82A}">
                    <a16:rowId xmlns:a16="http://schemas.microsoft.com/office/drawing/2014/main" val="2966945939"/>
                  </a:ext>
                </a:extLst>
              </a:tr>
              <a:tr h="278130">
                <a:tc vMerge="1">
                  <a:txBody>
                    <a:bodyPr/>
                    <a:lstStyle/>
                    <a:p>
                      <a:endParaRPr lang="en-ZA" sz="1600" b="1" dirty="0"/>
                    </a:p>
                  </a:txBody>
                  <a:tcPr/>
                </a:tc>
                <a:tc>
                  <a:txBody>
                    <a:bodyPr/>
                    <a:lstStyle/>
                    <a:p>
                      <a:pPr algn="ctr"/>
                      <a:r>
                        <a:rPr lang="en-ZA" sz="1600" dirty="0"/>
                        <a:t>5</a:t>
                      </a:r>
                    </a:p>
                  </a:txBody>
                  <a:tcPr marL="68580" marR="68580" marT="34290" marB="34290">
                    <a:solidFill>
                      <a:schemeClr val="accent3">
                        <a:lumMod val="60000"/>
                        <a:lumOff val="40000"/>
                      </a:schemeClr>
                    </a:solidFill>
                  </a:tcPr>
                </a:tc>
                <a:tc>
                  <a:txBody>
                    <a:bodyPr/>
                    <a:lstStyle/>
                    <a:p>
                      <a:pPr algn="ctr"/>
                      <a:r>
                        <a:rPr lang="en-ZA" sz="1600" dirty="0"/>
                        <a:t>5</a:t>
                      </a:r>
                    </a:p>
                  </a:txBody>
                  <a:tcPr marL="68580" marR="68580" marT="34290" marB="34290">
                    <a:solidFill>
                      <a:schemeClr val="accent3">
                        <a:lumMod val="60000"/>
                        <a:lumOff val="40000"/>
                      </a:schemeClr>
                    </a:solidFill>
                  </a:tcPr>
                </a:tc>
                <a:tc>
                  <a:txBody>
                    <a:bodyPr/>
                    <a:lstStyle/>
                    <a:p>
                      <a:pPr algn="ctr"/>
                      <a:r>
                        <a:rPr lang="en-ZA" sz="1600" dirty="0"/>
                        <a:t>0</a:t>
                      </a:r>
                    </a:p>
                  </a:txBody>
                  <a:tcPr marL="68580" marR="68580" marT="34290" marB="34290">
                    <a:solidFill>
                      <a:schemeClr val="accent3">
                        <a:lumMod val="60000"/>
                        <a:lumOff val="40000"/>
                      </a:schemeClr>
                    </a:solidFill>
                  </a:tcPr>
                </a:tc>
                <a:extLst>
                  <a:ext uri="{0D108BD9-81ED-4DB2-BD59-A6C34878D82A}">
                    <a16:rowId xmlns:a16="http://schemas.microsoft.com/office/drawing/2014/main" val="719704535"/>
                  </a:ext>
                </a:extLst>
              </a:tr>
            </a:tbl>
          </a:graphicData>
        </a:graphic>
      </p:graphicFrame>
      <p:graphicFrame>
        <p:nvGraphicFramePr>
          <p:cNvPr id="8" name="Table 7"/>
          <p:cNvGraphicFramePr>
            <a:graphicFrameLocks noGrp="1"/>
          </p:cNvGraphicFramePr>
          <p:nvPr>
            <p:extLst/>
          </p:nvPr>
        </p:nvGraphicFramePr>
        <p:xfrm>
          <a:off x="426720" y="2529840"/>
          <a:ext cx="8397240" cy="839354"/>
        </p:xfrm>
        <a:graphic>
          <a:graphicData uri="http://schemas.openxmlformats.org/drawingml/2006/table">
            <a:tbl>
              <a:tblPr firstRow="1" bandRow="1">
                <a:tableStyleId>{F5AB1C69-6EDB-4FF4-983F-18BD219EF322}</a:tableStyleId>
              </a:tblPr>
              <a:tblGrid>
                <a:gridCol w="2099310">
                  <a:extLst>
                    <a:ext uri="{9D8B030D-6E8A-4147-A177-3AD203B41FA5}">
                      <a16:colId xmlns:a16="http://schemas.microsoft.com/office/drawing/2014/main" val="2669950765"/>
                    </a:ext>
                  </a:extLst>
                </a:gridCol>
                <a:gridCol w="2099310">
                  <a:extLst>
                    <a:ext uri="{9D8B030D-6E8A-4147-A177-3AD203B41FA5}">
                      <a16:colId xmlns:a16="http://schemas.microsoft.com/office/drawing/2014/main" val="2579530292"/>
                    </a:ext>
                  </a:extLst>
                </a:gridCol>
                <a:gridCol w="2099310">
                  <a:extLst>
                    <a:ext uri="{9D8B030D-6E8A-4147-A177-3AD203B41FA5}">
                      <a16:colId xmlns:a16="http://schemas.microsoft.com/office/drawing/2014/main" val="3238427104"/>
                    </a:ext>
                  </a:extLst>
                </a:gridCol>
                <a:gridCol w="2099310">
                  <a:extLst>
                    <a:ext uri="{9D8B030D-6E8A-4147-A177-3AD203B41FA5}">
                      <a16:colId xmlns:a16="http://schemas.microsoft.com/office/drawing/2014/main" val="706234403"/>
                    </a:ext>
                  </a:extLst>
                </a:gridCol>
              </a:tblGrid>
              <a:tr h="526934">
                <a:tc rowSpan="2">
                  <a:txBody>
                    <a:bodyPr/>
                    <a:lstStyle/>
                    <a:p>
                      <a:pPr algn="ctr"/>
                      <a:r>
                        <a:rPr lang="en-ZA" sz="1600" b="1" dirty="0">
                          <a:solidFill>
                            <a:schemeClr val="tx1"/>
                          </a:solidFill>
                          <a:effectLst>
                            <a:outerShdw blurRad="38100" dist="38100" dir="2700000" algn="tl">
                              <a:srgbClr val="000000">
                                <a:alpha val="43137"/>
                              </a:srgbClr>
                            </a:outerShdw>
                          </a:effectLst>
                        </a:rPr>
                        <a:t>ARBITRATIONS *</a:t>
                      </a: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RECEIVED</a:t>
                      </a:r>
                      <a:r>
                        <a:rPr lang="en-ZA" sz="1600" baseline="0" dirty="0">
                          <a:solidFill>
                            <a:schemeClr val="tx1"/>
                          </a:solidFill>
                          <a:effectLst>
                            <a:outerShdw blurRad="38100" dist="38100" dir="2700000" algn="tl">
                              <a:srgbClr val="000000">
                                <a:alpha val="43137"/>
                              </a:srgbClr>
                            </a:outerShdw>
                          </a:effectLst>
                        </a:rPr>
                        <a:t> </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FINALIZED</a:t>
                      </a:r>
                      <a:r>
                        <a:rPr lang="en-ZA" sz="1600" baseline="0" dirty="0">
                          <a:solidFill>
                            <a:schemeClr val="tx1"/>
                          </a:solidFill>
                          <a:effectLst>
                            <a:outerShdw blurRad="38100" dist="38100" dir="2700000" algn="tl">
                              <a:srgbClr val="000000">
                                <a:alpha val="43137"/>
                              </a:srgbClr>
                            </a:outerShdw>
                          </a:effectLst>
                        </a:rPr>
                        <a:t> </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PENDING </a:t>
                      </a:r>
                    </a:p>
                  </a:txBody>
                  <a:tcPr marL="68580" marR="68580" marT="34290" marB="34290" anchor="ctr"/>
                </a:tc>
                <a:extLst>
                  <a:ext uri="{0D108BD9-81ED-4DB2-BD59-A6C34878D82A}">
                    <a16:rowId xmlns:a16="http://schemas.microsoft.com/office/drawing/2014/main" val="2966945939"/>
                  </a:ext>
                </a:extLst>
              </a:tr>
              <a:tr h="278130">
                <a:tc vMerge="1">
                  <a:txBody>
                    <a:bodyPr/>
                    <a:lstStyle/>
                    <a:p>
                      <a:endParaRPr lang="en-ZA" sz="1600" b="1" dirty="0"/>
                    </a:p>
                  </a:txBody>
                  <a:tcPr/>
                </a:tc>
                <a:tc>
                  <a:txBody>
                    <a:bodyPr/>
                    <a:lstStyle/>
                    <a:p>
                      <a:pPr algn="ctr"/>
                      <a:r>
                        <a:rPr lang="en-ZA" sz="1600" dirty="0"/>
                        <a:t>29</a:t>
                      </a:r>
                    </a:p>
                  </a:txBody>
                  <a:tcPr marL="68580" marR="68580" marT="34290" marB="34290" anchor="ctr">
                    <a:solidFill>
                      <a:schemeClr val="accent3">
                        <a:lumMod val="60000"/>
                        <a:lumOff val="40000"/>
                      </a:schemeClr>
                    </a:solidFill>
                  </a:tcPr>
                </a:tc>
                <a:tc>
                  <a:txBody>
                    <a:bodyPr/>
                    <a:lstStyle/>
                    <a:p>
                      <a:pPr algn="ctr"/>
                      <a:r>
                        <a:rPr lang="en-ZA" sz="1600" dirty="0"/>
                        <a:t>3</a:t>
                      </a:r>
                    </a:p>
                  </a:txBody>
                  <a:tcPr marL="68580" marR="68580" marT="34290" marB="34290" anchor="ctr">
                    <a:solidFill>
                      <a:schemeClr val="accent3">
                        <a:lumMod val="60000"/>
                        <a:lumOff val="40000"/>
                      </a:schemeClr>
                    </a:solidFill>
                  </a:tcPr>
                </a:tc>
                <a:tc>
                  <a:txBody>
                    <a:bodyPr/>
                    <a:lstStyle/>
                    <a:p>
                      <a:pPr algn="ctr"/>
                      <a:r>
                        <a:rPr lang="en-ZA" sz="1600" dirty="0"/>
                        <a:t>26</a:t>
                      </a:r>
                    </a:p>
                  </a:txBody>
                  <a:tcPr marL="68580" marR="68580" marT="34290" marB="34290" anchor="ctr">
                    <a:solidFill>
                      <a:schemeClr val="accent3">
                        <a:lumMod val="60000"/>
                        <a:lumOff val="40000"/>
                      </a:schemeClr>
                    </a:solidFill>
                  </a:tcPr>
                </a:tc>
                <a:extLst>
                  <a:ext uri="{0D108BD9-81ED-4DB2-BD59-A6C34878D82A}">
                    <a16:rowId xmlns:a16="http://schemas.microsoft.com/office/drawing/2014/main" val="719704535"/>
                  </a:ext>
                </a:extLst>
              </a:tr>
            </a:tbl>
          </a:graphicData>
        </a:graphic>
      </p:graphicFrame>
      <p:graphicFrame>
        <p:nvGraphicFramePr>
          <p:cNvPr id="9" name="Table 8"/>
          <p:cNvGraphicFramePr>
            <a:graphicFrameLocks noGrp="1"/>
          </p:cNvGraphicFramePr>
          <p:nvPr>
            <p:extLst/>
          </p:nvPr>
        </p:nvGraphicFramePr>
        <p:xfrm>
          <a:off x="426719" y="4436733"/>
          <a:ext cx="8397240" cy="624840"/>
        </p:xfrm>
        <a:graphic>
          <a:graphicData uri="http://schemas.openxmlformats.org/drawingml/2006/table">
            <a:tbl>
              <a:tblPr firstRow="1" bandRow="1">
                <a:tableStyleId>{F5AB1C69-6EDB-4FF4-983F-18BD219EF322}</a:tableStyleId>
              </a:tblPr>
              <a:tblGrid>
                <a:gridCol w="2099310">
                  <a:extLst>
                    <a:ext uri="{9D8B030D-6E8A-4147-A177-3AD203B41FA5}">
                      <a16:colId xmlns:a16="http://schemas.microsoft.com/office/drawing/2014/main" val="2669950765"/>
                    </a:ext>
                  </a:extLst>
                </a:gridCol>
                <a:gridCol w="2099310">
                  <a:extLst>
                    <a:ext uri="{9D8B030D-6E8A-4147-A177-3AD203B41FA5}">
                      <a16:colId xmlns:a16="http://schemas.microsoft.com/office/drawing/2014/main" val="2579530292"/>
                    </a:ext>
                  </a:extLst>
                </a:gridCol>
                <a:gridCol w="2099310">
                  <a:extLst>
                    <a:ext uri="{9D8B030D-6E8A-4147-A177-3AD203B41FA5}">
                      <a16:colId xmlns:a16="http://schemas.microsoft.com/office/drawing/2014/main" val="3238427104"/>
                    </a:ext>
                  </a:extLst>
                </a:gridCol>
                <a:gridCol w="2099310">
                  <a:extLst>
                    <a:ext uri="{9D8B030D-6E8A-4147-A177-3AD203B41FA5}">
                      <a16:colId xmlns:a16="http://schemas.microsoft.com/office/drawing/2014/main" val="706234403"/>
                    </a:ext>
                  </a:extLst>
                </a:gridCol>
              </a:tblGrid>
              <a:tr h="251461">
                <a:tc rowSpan="2">
                  <a:txBody>
                    <a:bodyPr/>
                    <a:lstStyle/>
                    <a:p>
                      <a:pPr algn="ctr"/>
                      <a:r>
                        <a:rPr lang="en-GB" sz="1600" b="1" dirty="0">
                          <a:solidFill>
                            <a:schemeClr val="tx1"/>
                          </a:solidFill>
                          <a:effectLst>
                            <a:outerShdw blurRad="38100" dist="38100" dir="2700000" algn="tl">
                              <a:srgbClr val="000000">
                                <a:alpha val="43137"/>
                              </a:srgbClr>
                            </a:outerShdw>
                          </a:effectLst>
                        </a:rPr>
                        <a:t>DISPUTES</a:t>
                      </a:r>
                      <a:r>
                        <a:rPr lang="en-GB" sz="1600" b="1" baseline="0" dirty="0">
                          <a:solidFill>
                            <a:schemeClr val="tx1"/>
                          </a:solidFill>
                          <a:effectLst>
                            <a:outerShdw blurRad="38100" dist="38100" dir="2700000" algn="tl">
                              <a:srgbClr val="000000">
                                <a:alpha val="43137"/>
                              </a:srgbClr>
                            </a:outerShdw>
                          </a:effectLst>
                        </a:rPr>
                        <a:t> IN COURT</a:t>
                      </a:r>
                      <a:endParaRPr lang="en-ZA" sz="1600" b="1" dirty="0">
                        <a:solidFill>
                          <a:schemeClr val="tx1"/>
                        </a:solidFill>
                        <a:effectLst>
                          <a:outerShdw blurRad="38100" dist="38100" dir="2700000" algn="tl">
                            <a:srgbClr val="000000">
                              <a:alpha val="43137"/>
                            </a:srgbClr>
                          </a:outerShdw>
                        </a:effectLst>
                      </a:endParaRP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RECEIVED</a:t>
                      </a:r>
                      <a:r>
                        <a:rPr lang="en-ZA" sz="1600" baseline="0" dirty="0">
                          <a:solidFill>
                            <a:schemeClr val="tx1"/>
                          </a:solidFill>
                          <a:effectLst>
                            <a:outerShdw blurRad="38100" dist="38100" dir="2700000" algn="tl">
                              <a:srgbClr val="000000">
                                <a:alpha val="43137"/>
                              </a:srgbClr>
                            </a:outerShdw>
                          </a:effectLst>
                        </a:rPr>
                        <a:t> </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FINALIZED</a:t>
                      </a:r>
                      <a:r>
                        <a:rPr lang="en-ZA" sz="1600" baseline="0" dirty="0">
                          <a:solidFill>
                            <a:schemeClr val="tx1"/>
                          </a:solidFill>
                          <a:effectLst>
                            <a:outerShdw blurRad="38100" dist="38100" dir="2700000" algn="tl">
                              <a:srgbClr val="000000">
                                <a:alpha val="43137"/>
                              </a:srgbClr>
                            </a:outerShdw>
                          </a:effectLst>
                        </a:rPr>
                        <a:t> </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PENDING </a:t>
                      </a:r>
                    </a:p>
                  </a:txBody>
                  <a:tcPr marL="68580" marR="68580" marT="34290" marB="34290" anchor="ctr"/>
                </a:tc>
                <a:extLst>
                  <a:ext uri="{0D108BD9-81ED-4DB2-BD59-A6C34878D82A}">
                    <a16:rowId xmlns:a16="http://schemas.microsoft.com/office/drawing/2014/main" val="2966945939"/>
                  </a:ext>
                </a:extLst>
              </a:tr>
              <a:tr h="251461">
                <a:tc vMerge="1">
                  <a:txBody>
                    <a:bodyPr/>
                    <a:lstStyle/>
                    <a:p>
                      <a:endParaRPr lang="en-ZA" sz="1600" b="1" dirty="0"/>
                    </a:p>
                  </a:txBody>
                  <a:tcPr/>
                </a:tc>
                <a:tc>
                  <a:txBody>
                    <a:bodyPr/>
                    <a:lstStyle/>
                    <a:p>
                      <a:pPr algn="ctr"/>
                      <a:r>
                        <a:rPr lang="en-ZA" sz="1600" dirty="0"/>
                        <a:t>0</a:t>
                      </a:r>
                    </a:p>
                  </a:txBody>
                  <a:tcPr marL="68580" marR="68580" marT="34290" marB="34290" anchor="ctr">
                    <a:solidFill>
                      <a:schemeClr val="accent3">
                        <a:lumMod val="60000"/>
                        <a:lumOff val="40000"/>
                      </a:schemeClr>
                    </a:solidFill>
                  </a:tcPr>
                </a:tc>
                <a:tc>
                  <a:txBody>
                    <a:bodyPr/>
                    <a:lstStyle/>
                    <a:p>
                      <a:pPr algn="ctr"/>
                      <a:r>
                        <a:rPr lang="en-ZA" sz="1600" dirty="0"/>
                        <a:t>0</a:t>
                      </a:r>
                    </a:p>
                  </a:txBody>
                  <a:tcPr marL="68580" marR="68580" marT="34290" marB="34290" anchor="ctr">
                    <a:solidFill>
                      <a:schemeClr val="accent3">
                        <a:lumMod val="60000"/>
                        <a:lumOff val="40000"/>
                      </a:schemeClr>
                    </a:solidFill>
                  </a:tcPr>
                </a:tc>
                <a:tc>
                  <a:txBody>
                    <a:bodyPr/>
                    <a:lstStyle/>
                    <a:p>
                      <a:pPr algn="ctr"/>
                      <a:r>
                        <a:rPr lang="en-ZA" sz="1600" dirty="0"/>
                        <a:t>0</a:t>
                      </a:r>
                    </a:p>
                  </a:txBody>
                  <a:tcPr marL="68580" marR="68580" marT="34290" marB="34290" anchor="ctr">
                    <a:solidFill>
                      <a:schemeClr val="accent3">
                        <a:lumMod val="60000"/>
                        <a:lumOff val="40000"/>
                      </a:schemeClr>
                    </a:solidFill>
                  </a:tcPr>
                </a:tc>
                <a:extLst>
                  <a:ext uri="{0D108BD9-81ED-4DB2-BD59-A6C34878D82A}">
                    <a16:rowId xmlns:a16="http://schemas.microsoft.com/office/drawing/2014/main" val="719704535"/>
                  </a:ext>
                </a:extLst>
              </a:tr>
            </a:tbl>
          </a:graphicData>
        </a:graphic>
      </p:graphicFrame>
      <p:graphicFrame>
        <p:nvGraphicFramePr>
          <p:cNvPr id="10" name="Table 9"/>
          <p:cNvGraphicFramePr>
            <a:graphicFrameLocks noGrp="1"/>
          </p:cNvGraphicFramePr>
          <p:nvPr>
            <p:extLst/>
          </p:nvPr>
        </p:nvGraphicFramePr>
        <p:xfrm>
          <a:off x="426720" y="5220667"/>
          <a:ext cx="8397240" cy="624840"/>
        </p:xfrm>
        <a:graphic>
          <a:graphicData uri="http://schemas.openxmlformats.org/drawingml/2006/table">
            <a:tbl>
              <a:tblPr firstRow="1" bandRow="1">
                <a:tableStyleId>{F5AB1C69-6EDB-4FF4-983F-18BD219EF322}</a:tableStyleId>
              </a:tblPr>
              <a:tblGrid>
                <a:gridCol w="2099310">
                  <a:extLst>
                    <a:ext uri="{9D8B030D-6E8A-4147-A177-3AD203B41FA5}">
                      <a16:colId xmlns:a16="http://schemas.microsoft.com/office/drawing/2014/main" val="2669950765"/>
                    </a:ext>
                  </a:extLst>
                </a:gridCol>
                <a:gridCol w="2099310">
                  <a:extLst>
                    <a:ext uri="{9D8B030D-6E8A-4147-A177-3AD203B41FA5}">
                      <a16:colId xmlns:a16="http://schemas.microsoft.com/office/drawing/2014/main" val="2579530292"/>
                    </a:ext>
                  </a:extLst>
                </a:gridCol>
                <a:gridCol w="2099310">
                  <a:extLst>
                    <a:ext uri="{9D8B030D-6E8A-4147-A177-3AD203B41FA5}">
                      <a16:colId xmlns:a16="http://schemas.microsoft.com/office/drawing/2014/main" val="3238427104"/>
                    </a:ext>
                  </a:extLst>
                </a:gridCol>
                <a:gridCol w="2099310">
                  <a:extLst>
                    <a:ext uri="{9D8B030D-6E8A-4147-A177-3AD203B41FA5}">
                      <a16:colId xmlns:a16="http://schemas.microsoft.com/office/drawing/2014/main" val="706234403"/>
                    </a:ext>
                  </a:extLst>
                </a:gridCol>
              </a:tblGrid>
              <a:tr h="251460">
                <a:tc rowSpan="2">
                  <a:txBody>
                    <a:bodyPr/>
                    <a:lstStyle/>
                    <a:p>
                      <a:pPr algn="ctr"/>
                      <a:r>
                        <a:rPr lang="en-GB" sz="1600" b="1" u="none" dirty="0">
                          <a:solidFill>
                            <a:schemeClr val="tx1"/>
                          </a:solidFill>
                          <a:effectLst/>
                        </a:rPr>
                        <a:t>APPEALS</a:t>
                      </a:r>
                      <a:endParaRPr lang="en-ZA" sz="1600" b="1" u="none" dirty="0">
                        <a:solidFill>
                          <a:schemeClr val="tx1"/>
                        </a:solidFill>
                        <a:effectLst/>
                      </a:endParaRP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RECEIVED</a:t>
                      </a:r>
                      <a:r>
                        <a:rPr lang="en-ZA" sz="1600" baseline="0" dirty="0">
                          <a:solidFill>
                            <a:schemeClr val="tx1"/>
                          </a:solidFill>
                          <a:effectLst>
                            <a:outerShdw blurRad="38100" dist="38100" dir="2700000" algn="tl">
                              <a:srgbClr val="000000">
                                <a:alpha val="43137"/>
                              </a:srgbClr>
                            </a:outerShdw>
                          </a:effectLst>
                        </a:rPr>
                        <a:t> </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FINALIZED</a:t>
                      </a:r>
                      <a:r>
                        <a:rPr lang="en-ZA" sz="1600" baseline="0" dirty="0">
                          <a:solidFill>
                            <a:schemeClr val="tx1"/>
                          </a:solidFill>
                          <a:effectLst>
                            <a:outerShdw blurRad="38100" dist="38100" dir="2700000" algn="tl">
                              <a:srgbClr val="000000">
                                <a:alpha val="43137"/>
                              </a:srgbClr>
                            </a:outerShdw>
                          </a:effectLst>
                        </a:rPr>
                        <a:t> </a:t>
                      </a:r>
                      <a:endParaRPr lang="en-ZA" sz="1600" dirty="0">
                        <a:solidFill>
                          <a:schemeClr val="tx1"/>
                        </a:solidFill>
                        <a:effectLst>
                          <a:outerShdw blurRad="38100" dist="38100" dir="2700000" algn="tl">
                            <a:srgbClr val="000000">
                              <a:alpha val="43137"/>
                            </a:srgbClr>
                          </a:outerShdw>
                        </a:effectLst>
                      </a:endParaRPr>
                    </a:p>
                  </a:txBody>
                  <a:tcPr marL="68580" marR="68580" marT="34290" marB="34290" anchor="ctr"/>
                </a:tc>
                <a:tc>
                  <a:txBody>
                    <a:bodyPr/>
                    <a:lstStyle/>
                    <a:p>
                      <a:pPr algn="ctr"/>
                      <a:r>
                        <a:rPr lang="en-ZA" sz="1600" dirty="0">
                          <a:solidFill>
                            <a:schemeClr val="tx1"/>
                          </a:solidFill>
                          <a:effectLst>
                            <a:outerShdw blurRad="38100" dist="38100" dir="2700000" algn="tl">
                              <a:srgbClr val="000000">
                                <a:alpha val="43137"/>
                              </a:srgbClr>
                            </a:outerShdw>
                          </a:effectLst>
                        </a:rPr>
                        <a:t>PENDING </a:t>
                      </a:r>
                    </a:p>
                  </a:txBody>
                  <a:tcPr marL="68580" marR="68580" marT="34290" marB="34290" anchor="ctr"/>
                </a:tc>
                <a:extLst>
                  <a:ext uri="{0D108BD9-81ED-4DB2-BD59-A6C34878D82A}">
                    <a16:rowId xmlns:a16="http://schemas.microsoft.com/office/drawing/2014/main" val="2966945939"/>
                  </a:ext>
                </a:extLst>
              </a:tr>
              <a:tr h="251460">
                <a:tc vMerge="1">
                  <a:txBody>
                    <a:bodyPr/>
                    <a:lstStyle/>
                    <a:p>
                      <a:endParaRPr lang="en-ZA" sz="1600" b="1" dirty="0"/>
                    </a:p>
                  </a:txBody>
                  <a:tcPr anchor="ctr"/>
                </a:tc>
                <a:tc>
                  <a:txBody>
                    <a:bodyPr/>
                    <a:lstStyle/>
                    <a:p>
                      <a:pPr algn="ctr"/>
                      <a:r>
                        <a:rPr lang="en-ZA" sz="1600" dirty="0"/>
                        <a:t>4</a:t>
                      </a:r>
                    </a:p>
                  </a:txBody>
                  <a:tcPr marL="68580" marR="68580" marT="34290" marB="34290" anchor="ctr">
                    <a:solidFill>
                      <a:schemeClr val="accent3">
                        <a:lumMod val="60000"/>
                        <a:lumOff val="40000"/>
                      </a:schemeClr>
                    </a:solidFill>
                  </a:tcPr>
                </a:tc>
                <a:tc>
                  <a:txBody>
                    <a:bodyPr/>
                    <a:lstStyle/>
                    <a:p>
                      <a:pPr algn="ctr"/>
                      <a:r>
                        <a:rPr lang="en-ZA" sz="1600" dirty="0"/>
                        <a:t>4</a:t>
                      </a:r>
                    </a:p>
                  </a:txBody>
                  <a:tcPr marL="68580" marR="68580" marT="34290" marB="34290" anchor="ctr">
                    <a:solidFill>
                      <a:schemeClr val="accent3">
                        <a:lumMod val="60000"/>
                        <a:lumOff val="40000"/>
                      </a:schemeClr>
                    </a:solidFill>
                  </a:tcPr>
                </a:tc>
                <a:tc>
                  <a:txBody>
                    <a:bodyPr/>
                    <a:lstStyle/>
                    <a:p>
                      <a:pPr algn="ctr"/>
                      <a:r>
                        <a:rPr lang="en-ZA" sz="1600" dirty="0"/>
                        <a:t>0</a:t>
                      </a:r>
                    </a:p>
                  </a:txBody>
                  <a:tcPr marL="68580" marR="68580" marT="34290" marB="34290" anchor="ctr">
                    <a:solidFill>
                      <a:schemeClr val="accent3">
                        <a:lumMod val="60000"/>
                        <a:lumOff val="40000"/>
                      </a:schemeClr>
                    </a:solidFill>
                  </a:tcPr>
                </a:tc>
                <a:extLst>
                  <a:ext uri="{0D108BD9-81ED-4DB2-BD59-A6C34878D82A}">
                    <a16:rowId xmlns:a16="http://schemas.microsoft.com/office/drawing/2014/main" val="719704535"/>
                  </a:ext>
                </a:extLst>
              </a:tr>
            </a:tbl>
          </a:graphicData>
        </a:graphic>
      </p:graphicFrame>
      <p:sp>
        <p:nvSpPr>
          <p:cNvPr id="7" name="TextBox 6"/>
          <p:cNvSpPr txBox="1"/>
          <p:nvPr/>
        </p:nvSpPr>
        <p:spPr>
          <a:xfrm>
            <a:off x="426719" y="3467521"/>
            <a:ext cx="8397240" cy="830997"/>
          </a:xfrm>
          <a:prstGeom prst="rect">
            <a:avLst/>
          </a:prstGeom>
          <a:noFill/>
        </p:spPr>
        <p:txBody>
          <a:bodyPr wrap="square" rtlCol="0">
            <a:spAutoFit/>
          </a:bodyPr>
          <a:lstStyle/>
          <a:p>
            <a:pPr marL="214313" marR="0" lvl="0" indent="-214313" algn="l" defTabSz="342900" rtl="0" eaLnBrk="1" fontAlgn="auto" latinLnBrk="0" hangingPunct="1">
              <a:lnSpc>
                <a:spcPct val="100000"/>
              </a:lnSpc>
              <a:spcBef>
                <a:spcPts val="0"/>
              </a:spcBef>
              <a:spcAft>
                <a:spcPts val="0"/>
              </a:spcAft>
              <a:buClrTx/>
              <a:buSzTx/>
              <a:buFont typeface="Wingdings" pitchFamily="2" charset="2"/>
              <a:buChar char="q"/>
              <a:tabLst/>
              <a:defRPr/>
            </a:pPr>
            <a:r>
              <a:rPr kumimoji="0" lang="en-ZA" sz="1600" b="0" i="0" u="none" strike="noStrike" kern="1200" cap="none" spc="0" normalizeH="0" baseline="0" noProof="0" dirty="0">
                <a:ln>
                  <a:noFill/>
                </a:ln>
                <a:solidFill>
                  <a:prstClr val="black"/>
                </a:solidFill>
                <a:effectLst/>
                <a:uLnTx/>
                <a:uFillTx/>
                <a:latin typeface="Calibri"/>
                <a:ea typeface="+mn-ea"/>
                <a:cs typeface="+mn-cs"/>
              </a:rPr>
              <a:t>Reasons for delays in finalising arbitrations:</a:t>
            </a:r>
          </a:p>
          <a:p>
            <a:pPr marL="128588" marR="0" lvl="0" indent="-128588" algn="l" defTabSz="342900" rtl="0" eaLnBrk="1" fontAlgn="auto" latinLnBrk="0" hangingPunct="1">
              <a:lnSpc>
                <a:spcPct val="100000"/>
              </a:lnSpc>
              <a:spcBef>
                <a:spcPts val="0"/>
              </a:spcBef>
              <a:spcAft>
                <a:spcPts val="0"/>
              </a:spcAft>
              <a:buClrTx/>
              <a:buSzTx/>
              <a:buFont typeface="Wingdings" pitchFamily="2" charset="2"/>
              <a:buChar char="§"/>
              <a:tabLst/>
              <a:defRPr/>
            </a:pPr>
            <a:r>
              <a:rPr kumimoji="0" lang="en-ZA"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Unavailability of the Commissioners</a:t>
            </a:r>
          </a:p>
          <a:p>
            <a:pPr marL="128588" marR="0" lvl="0" indent="-128588" algn="l" defTabSz="342900" rtl="0" eaLnBrk="1" fontAlgn="auto" latinLnBrk="0" hangingPunct="1">
              <a:lnSpc>
                <a:spcPct val="100000"/>
              </a:lnSpc>
              <a:spcBef>
                <a:spcPts val="0"/>
              </a:spcBef>
              <a:spcAft>
                <a:spcPts val="0"/>
              </a:spcAft>
              <a:buClrTx/>
              <a:buSzTx/>
              <a:buFont typeface="Wingdings" pitchFamily="2" charset="2"/>
              <a:buChar char="§"/>
              <a:tabLst/>
              <a:defRPr/>
            </a:pPr>
            <a:r>
              <a:rPr kumimoji="0" lang="en-ZA"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Unavailability of witnesses and representatives </a:t>
            </a:r>
          </a:p>
        </p:txBody>
      </p:sp>
      <p:sp>
        <p:nvSpPr>
          <p:cNvPr id="11" name="Rectangle 10"/>
          <p:cNvSpPr/>
          <p:nvPr/>
        </p:nvSpPr>
        <p:spPr>
          <a:xfrm>
            <a:off x="426720" y="381129"/>
            <a:ext cx="8397240" cy="715581"/>
          </a:xfrm>
          <a:prstGeom prst="rect">
            <a:avLst/>
          </a:prstGeom>
          <a:solidFill>
            <a:schemeClr val="accent6">
              <a:lumMod val="75000"/>
            </a:schemeClr>
          </a:solidFill>
        </p:spPr>
        <p:txBody>
          <a:bodyPr wrap="square" lIns="68580" tIns="34290" rIns="68580" bIns="3429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STATUS REPORT ON DISPUTES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(1 APRIL 2022 – 31 JULY 2022) </a:t>
            </a:r>
          </a:p>
        </p:txBody>
      </p:sp>
      <p:sp>
        <p:nvSpPr>
          <p:cNvPr id="5" name="Slide Number Placeholder 4"/>
          <p:cNvSpPr>
            <a:spLocks noGrp="1"/>
          </p:cNvSpPr>
          <p:nvPr>
            <p:ph type="sldNum" sz="quarter" idx="12"/>
          </p:nvPr>
        </p:nvSpPr>
        <p:spPr/>
        <p:txBody>
          <a:bodyPr/>
          <a:lstStyle/>
          <a:p>
            <a:pPr marL="0" indent="0" defTabSz="342900">
              <a:buFont typeface="+mj-lt"/>
              <a:buNone/>
              <a:defRPr/>
            </a:pPr>
            <a:fld id="{2538E8B7-8BD9-9F48-9FB6-4E0DFEDB8449}" type="slidenum">
              <a:rPr lang="en-US" smtClean="0">
                <a:solidFill>
                  <a:prstClr val="black"/>
                </a:solidFill>
              </a:rPr>
              <a:pPr marL="0" indent="0" defTabSz="342900">
                <a:buFont typeface="+mj-lt"/>
                <a:buNone/>
                <a:defRPr/>
              </a:pPr>
              <a:t>26</a:t>
            </a:fld>
            <a:endParaRPr lang="en-US" dirty="0">
              <a:solidFill>
                <a:prstClr val="black"/>
              </a:solidFill>
            </a:endParaRPr>
          </a:p>
        </p:txBody>
      </p:sp>
    </p:spTree>
    <p:extLst>
      <p:ext uri="{BB962C8B-B14F-4D97-AF65-F5344CB8AC3E}">
        <p14:creationId xmlns:p14="http://schemas.microsoft.com/office/powerpoint/2010/main" val="52019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A69D0C-F89B-394E-B6CD-EB081641359B}"/>
              </a:ext>
            </a:extLst>
          </p:cNvPr>
          <p:cNvSpPr>
            <a:spLocks noGrp="1"/>
          </p:cNvSpPr>
          <p:nvPr>
            <p:ph idx="1"/>
          </p:nvPr>
        </p:nvSpPr>
        <p:spPr/>
        <p:txBody>
          <a:bodyPr/>
          <a:lstStyle/>
          <a:p>
            <a:pPr marL="0" indent="0" algn="ctr">
              <a:buNone/>
            </a:pPr>
            <a:endParaRPr lang="en-US" dirty="0">
              <a:latin typeface="Snell Roundhand" panose="02000603080000090004" pitchFamily="2" charset="77"/>
            </a:endParaRPr>
          </a:p>
          <a:p>
            <a:pPr marL="0" indent="0" algn="ctr">
              <a:buNone/>
            </a:pPr>
            <a:r>
              <a:rPr lang="en-US" sz="7200" b="1" dirty="0" smtClean="0">
                <a:solidFill>
                  <a:srgbClr val="008000"/>
                </a:solidFill>
                <a:latin typeface="Snell Roundhand" panose="02000603080000090004" pitchFamily="2" charset="77"/>
              </a:rPr>
              <a:t>Thank </a:t>
            </a:r>
            <a:r>
              <a:rPr lang="en-US" sz="7200" b="1" dirty="0">
                <a:solidFill>
                  <a:srgbClr val="008000"/>
                </a:solidFill>
                <a:latin typeface="Snell Roundhand" panose="02000603080000090004" pitchFamily="2" charset="77"/>
              </a:rPr>
              <a:t>You</a:t>
            </a:r>
          </a:p>
        </p:txBody>
      </p:sp>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1859B4D-FABF-4984-A0BB-BD2BF1125420}"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470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747"/>
            <a:ext cx="8229600" cy="3590352"/>
          </a:xfrm>
        </p:spPr>
        <p:txBody>
          <a:bodyPr>
            <a:normAutofit/>
          </a:bodyPr>
          <a:lstStyle/>
          <a:p>
            <a:r>
              <a:rPr lang="en-ZA" b="1" dirty="0"/>
              <a:t>UPDATE ON </a:t>
            </a:r>
            <a:r>
              <a:rPr lang="en-US" b="1" dirty="0"/>
              <a:t>ON SHEPHERD HUXLEY BUSHIRI ESCAPE</a:t>
            </a:r>
            <a:endParaRPr lang="en-ZA" b="1" dirty="0"/>
          </a:p>
        </p:txBody>
      </p:sp>
    </p:spTree>
    <p:extLst>
      <p:ext uri="{BB962C8B-B14F-4D97-AF65-F5344CB8AC3E}">
        <p14:creationId xmlns:p14="http://schemas.microsoft.com/office/powerpoint/2010/main" val="4069778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32509"/>
            <a:ext cx="8994960" cy="954107"/>
          </a:xfrm>
          <a:prstGeom prst="rect">
            <a:avLst/>
          </a:prstGeom>
          <a:solidFill>
            <a:schemeClr val="accent3"/>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HOW FAR ARE THE INVESTIGATIONS ON HOW DID THE BUSHIRI’S OBTAINED THEIR FRAUDULENT VISAS?</a:t>
            </a:r>
            <a:endParaRPr kumimoji="0" lang="en-ZA"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1" y="1431235"/>
            <a:ext cx="8994960" cy="4247317"/>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Department’s Counter Corruption and Security Services Branch finalized the investigation on 29 December 2020.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 senior official of the Department was charged with—</a:t>
            </a:r>
          </a:p>
          <a:p>
            <a:pPr marL="719138" marR="0" lvl="0" indent="-446088"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Gross Dishonesty</a:t>
            </a:r>
          </a:p>
          <a:p>
            <a:pPr marL="719138" marR="0" lvl="0" indent="-446088"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Gross Negligence</a:t>
            </a:r>
          </a:p>
          <a:p>
            <a:pPr marL="719138" marR="0" lvl="0" indent="-446088"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Non-compliance with the Immigration Act, Regulations and Standard Operating      </a:t>
            </a:r>
          </a:p>
          <a:p>
            <a:pPr marL="27305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Procedures</a:t>
            </a:r>
          </a:p>
          <a:p>
            <a:pPr marL="27305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7337" marR="0" lvl="0" indent="-285750" algn="just"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disciplinary process has been finalized, in terms of which process the senior official was found guilty on two of the charges, and on 23 May 2022 a sanction of dismissal with immediate effect was imposed.</a:t>
            </a:r>
          </a:p>
          <a:p>
            <a:pPr marL="1587"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7337" marR="0" lvl="0" indent="-285750" algn="just" defTabSz="457200" rtl="0" eaLnBrk="1" fontAlgn="auto" latinLnBrk="0" hangingPunct="1">
              <a:lnSpc>
                <a:spcPct val="10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ex-employee has appealed the sanction within General Public Service Sectoral Bargaining Council the matter is therefore under arbitration.</a:t>
            </a:r>
          </a:p>
        </p:txBody>
      </p:sp>
      <p:sp>
        <p:nvSpPr>
          <p:cNvPr id="6" name="Slide Number Placeholder 5"/>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29</a:t>
            </a:fld>
            <a:endParaRPr lang="en-US" dirty="0">
              <a:solidFill>
                <a:prstClr val="black"/>
              </a:solidFill>
            </a:endParaRPr>
          </a:p>
        </p:txBody>
      </p:sp>
    </p:spTree>
    <p:extLst>
      <p:ext uri="{BB962C8B-B14F-4D97-AF65-F5344CB8AC3E}">
        <p14:creationId xmlns:p14="http://schemas.microsoft.com/office/powerpoint/2010/main" val="3756194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382771" y="2526384"/>
            <a:ext cx="7783033" cy="411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1" i="0" u="none" strike="noStrike" kern="1200" cap="none" spc="0" normalizeH="0" baseline="0" noProof="0" dirty="0" smtClean="0">
              <a:ln>
                <a:noFill/>
              </a:ln>
              <a:solidFill>
                <a:srgbClr val="000000"/>
              </a:solidFill>
              <a:effectLst/>
              <a:uLnTx/>
              <a:uFillTx/>
              <a:latin typeface="Arial Narrow" pitchFamily="34" charset="0"/>
              <a:ea typeface="+mn-ea"/>
              <a:cs typeface="Arial" pitchFamily="34" charset="0"/>
            </a:endParaRP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defRPr/>
            </a:pPr>
            <a:r>
              <a:rPr kumimoji="0" lang="en-US" sz="2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PRESENTATION TO THE PORTFOLIO COMMITTEE MEETING ON PROGRESS MADE ON ZIMBABWEAN EXEMPTION PERMIT HOLDERS.</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defRPr/>
            </a:pPr>
            <a:endParaRPr lang="en-US" sz="2400" b="1" dirty="0">
              <a:solidFill>
                <a:srgbClr val="000000"/>
              </a:solidFill>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defRPr/>
            </a:pPr>
            <a:r>
              <a:rPr kumimoji="0" lang="en-US" sz="24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CONTENTS:</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defRPr/>
            </a:pPr>
            <a:endParaRPr kumimoji="0" lang="en-US" sz="24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defTabSz="914400" rtl="0" eaLnBrk="0" fontAlgn="base" latinLnBrk="0" hangingPunct="0">
              <a:lnSpc>
                <a:spcPct val="90000"/>
              </a:lnSpc>
              <a:spcBef>
                <a:spcPct val="0"/>
              </a:spcBef>
              <a:spcAft>
                <a:spcPct val="0"/>
              </a:spcAft>
              <a:buClrTx/>
              <a:buSzTx/>
              <a:buFont typeface="Wingdings" pitchFamily="2" charset="2"/>
              <a:buAutoNum type="arabicPeriod"/>
              <a:tabLst/>
              <a:defRPr/>
            </a:pPr>
            <a:r>
              <a:rPr lang="en-US" sz="2000" b="1" dirty="0" smtClean="0">
                <a:solidFill>
                  <a:srgbClr val="000000"/>
                </a:solidFill>
                <a:latin typeface="Arial" panose="020B0604020202020204" pitchFamily="34" charset="0"/>
                <a:cs typeface="Arial" panose="020B0604020202020204" pitchFamily="34" charset="0"/>
              </a:rPr>
              <a:t>Directive issued 29 December 2021</a:t>
            </a:r>
          </a:p>
          <a:p>
            <a:pPr marL="457200" marR="0" lvl="0" indent="-457200" defTabSz="914400" rtl="0" eaLnBrk="0" fontAlgn="base" latinLnBrk="0" hangingPunct="0">
              <a:lnSpc>
                <a:spcPct val="90000"/>
              </a:lnSpc>
              <a:spcBef>
                <a:spcPct val="0"/>
              </a:spcBef>
              <a:spcAft>
                <a:spcPct val="0"/>
              </a:spcAft>
              <a:buClrTx/>
              <a:buSzTx/>
              <a:buFont typeface="Wingdings" pitchFamily="2" charset="2"/>
              <a:buAutoNum type="arabicPeriod"/>
              <a:tabLst/>
              <a:defRPr/>
            </a:pPr>
            <a:r>
              <a:rPr kumimoji="0" lang="en-US" sz="2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Gazette of 7 January 2022</a:t>
            </a:r>
          </a:p>
          <a:p>
            <a:pPr marL="457200" marR="0" lvl="0" indent="-457200" defTabSz="914400" rtl="0" eaLnBrk="0" fontAlgn="base" latinLnBrk="0" hangingPunct="0">
              <a:lnSpc>
                <a:spcPct val="90000"/>
              </a:lnSpc>
              <a:spcBef>
                <a:spcPct val="0"/>
              </a:spcBef>
              <a:spcAft>
                <a:spcPct val="0"/>
              </a:spcAft>
              <a:buClrTx/>
              <a:buSzTx/>
              <a:buFont typeface="Wingdings" pitchFamily="2" charset="2"/>
              <a:buAutoNum type="arabicPeriod"/>
              <a:tabLst/>
              <a:defRPr/>
            </a:pPr>
            <a:r>
              <a:rPr lang="en-US" sz="2000" b="1" dirty="0" smtClean="0">
                <a:solidFill>
                  <a:srgbClr val="000000"/>
                </a:solidFill>
                <a:latin typeface="Arial" panose="020B0604020202020204" pitchFamily="34" charset="0"/>
                <a:cs typeface="Arial" panose="020B0604020202020204" pitchFamily="34" charset="0"/>
              </a:rPr>
              <a:t>Press Statement-7 January 2022</a:t>
            </a:r>
          </a:p>
          <a:p>
            <a:pPr marL="457200" marR="0" lvl="0" indent="-457200" defTabSz="914400" rtl="0" eaLnBrk="0" fontAlgn="base" latinLnBrk="0" hangingPunct="0">
              <a:lnSpc>
                <a:spcPct val="90000"/>
              </a:lnSpc>
              <a:spcBef>
                <a:spcPct val="0"/>
              </a:spcBef>
              <a:spcAft>
                <a:spcPct val="0"/>
              </a:spcAft>
              <a:buClrTx/>
              <a:buSzTx/>
              <a:buFont typeface="Wingdings" pitchFamily="2" charset="2"/>
              <a:buAutoNum type="arabicPeriod"/>
              <a:tabLst/>
              <a:defRPr/>
            </a:pPr>
            <a:r>
              <a:rPr kumimoji="0" lang="en-US" sz="2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Directive</a:t>
            </a:r>
            <a:r>
              <a:rPr kumimoji="0" lang="en-US" sz="20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issued  2 September 2022</a:t>
            </a:r>
          </a:p>
          <a:p>
            <a:pPr marL="457200" marR="0" lvl="0" indent="-457200" defTabSz="914400" rtl="0" eaLnBrk="0" fontAlgn="base" latinLnBrk="0" hangingPunct="0">
              <a:lnSpc>
                <a:spcPct val="90000"/>
              </a:lnSpc>
              <a:spcBef>
                <a:spcPct val="0"/>
              </a:spcBef>
              <a:spcAft>
                <a:spcPct val="0"/>
              </a:spcAft>
              <a:buClrTx/>
              <a:buSzTx/>
              <a:buFont typeface="Wingdings" pitchFamily="2" charset="2"/>
              <a:buAutoNum type="arabicPeriod"/>
              <a:tabLst/>
              <a:defRPr/>
            </a:pPr>
            <a:r>
              <a:rPr lang="en-US" sz="2000" b="1" baseline="0" dirty="0" smtClean="0">
                <a:solidFill>
                  <a:srgbClr val="000000"/>
                </a:solidFill>
                <a:latin typeface="Arial" panose="020B0604020202020204" pitchFamily="34" charset="0"/>
                <a:cs typeface="Arial" panose="020B0604020202020204" pitchFamily="34" charset="0"/>
              </a:rPr>
              <a:t>Press</a:t>
            </a:r>
            <a:r>
              <a:rPr lang="en-US" sz="2000" b="1" dirty="0" smtClean="0">
                <a:solidFill>
                  <a:srgbClr val="000000"/>
                </a:solidFill>
                <a:latin typeface="Arial" panose="020B0604020202020204" pitchFamily="34" charset="0"/>
                <a:cs typeface="Arial" panose="020B0604020202020204" pitchFamily="34" charset="0"/>
              </a:rPr>
              <a:t> Statement -2 September 2022</a:t>
            </a:r>
          </a:p>
          <a:p>
            <a:pPr marL="457200" marR="0" lvl="0" indent="-457200" defTabSz="914400" rtl="0" eaLnBrk="0" fontAlgn="base" latinLnBrk="0" hangingPunct="0">
              <a:lnSpc>
                <a:spcPct val="90000"/>
              </a:lnSpc>
              <a:spcBef>
                <a:spcPct val="0"/>
              </a:spcBef>
              <a:spcAft>
                <a:spcPct val="0"/>
              </a:spcAft>
              <a:buClrTx/>
              <a:buSzTx/>
              <a:buFont typeface="Wingdings" pitchFamily="2" charset="2"/>
              <a:buAutoNum type="arabicPeriod"/>
              <a:tabLst/>
              <a:defRPr/>
            </a:pPr>
            <a:r>
              <a:rPr kumimoji="0" lang="en-US" sz="2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Legal Action Against</a:t>
            </a:r>
            <a:r>
              <a:rPr lang="en-US" sz="2000" b="1" noProof="0" dirty="0">
                <a:solidFill>
                  <a:srgbClr val="000000"/>
                </a:solidFill>
                <a:latin typeface="Arial" panose="020B0604020202020204" pitchFamily="34" charset="0"/>
                <a:cs typeface="Arial" panose="020B0604020202020204" pitchFamily="34" charset="0"/>
              </a:rPr>
              <a:t> </a:t>
            </a:r>
            <a:r>
              <a:rPr lang="en-US" sz="2000" b="1" dirty="0" smtClean="0">
                <a:solidFill>
                  <a:srgbClr val="000000"/>
                </a:solidFill>
                <a:latin typeface="Arial" panose="020B0604020202020204" pitchFamily="34" charset="0"/>
                <a:cs typeface="Arial" panose="020B0604020202020204" pitchFamily="34" charset="0"/>
              </a:rPr>
              <a:t>the Department</a:t>
            </a:r>
            <a:endParaRPr kumimoji="0" lang="en-US" sz="20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19291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0" y="290945"/>
            <a:ext cx="9144000" cy="1200329"/>
          </a:xfrm>
          <a:prstGeom prst="rect">
            <a:avLst/>
          </a:prstGeom>
          <a:solidFill>
            <a:schemeClr val="accent3"/>
          </a:solidFill>
          <a:ln>
            <a:solidFill>
              <a:schemeClr val="tx1"/>
            </a:solidFill>
          </a:ln>
        </p:spPr>
        <p:txBody>
          <a:bodyPr wrap="square">
            <a:spAutoFit/>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ct val="0"/>
              </a:spcBef>
              <a:spcAft>
                <a:spcPts val="1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THE TIME-LINE OF COMPLETING THE INVESTIGATIONS SURROUNDING THE ISSUANCE OF VISAS TO THE BUSHIRI’S?</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 name="TextBox 4"/>
          <p:cNvSpPr txBox="1">
            <a:spLocks noChangeArrowheads="1"/>
          </p:cNvSpPr>
          <p:nvPr/>
        </p:nvSpPr>
        <p:spPr bwMode="auto">
          <a:xfrm>
            <a:off x="221673" y="1590260"/>
            <a:ext cx="879532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marL="457200" marR="0" lvl="0" indent="-457200" algn="just"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charset="0"/>
              <a:ea typeface="+mn-ea"/>
              <a:cs typeface="Arial" charset="0"/>
            </a:endParaRPr>
          </a:p>
          <a:p>
            <a:pPr marL="457200" marR="0" lvl="0" indent="-457200" algn="just" defTabSz="457200" rtl="0" eaLnBrk="0" fontAlgn="auto" latinLnBrk="0" hangingPunct="0">
              <a:lnSpc>
                <a:spcPct val="10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Having finalized the disciplinary process for the senior manager, there are more internal disciplinary actions that need to be </a:t>
            </a:r>
            <a:r>
              <a:rPr kumimoji="0" lang="en-US" sz="2000" b="0" i="0" u="none" strike="noStrike" kern="1200" cap="none" spc="0" normalizeH="0" baseline="0" noProof="0" dirty="0" err="1">
                <a:ln>
                  <a:noFill/>
                </a:ln>
                <a:solidFill>
                  <a:prstClr val="black"/>
                </a:solidFill>
                <a:effectLst/>
                <a:uLnTx/>
                <a:uFillTx/>
                <a:latin typeface="Calibri"/>
                <a:ea typeface="+mn-ea"/>
                <a:cs typeface="Arial" charset="0"/>
              </a:rPr>
              <a:t>finalised</a:t>
            </a: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 against other officials who were involved in processing the </a:t>
            </a:r>
            <a:r>
              <a:rPr kumimoji="0" lang="en-US" sz="2000" b="0" i="0" u="none" strike="noStrike" kern="1200" cap="none" spc="0" normalizeH="0" baseline="0" noProof="0" dirty="0" err="1">
                <a:ln>
                  <a:noFill/>
                </a:ln>
                <a:solidFill>
                  <a:prstClr val="black"/>
                </a:solidFill>
                <a:effectLst/>
                <a:uLnTx/>
                <a:uFillTx/>
                <a:latin typeface="Calibri"/>
                <a:ea typeface="+mn-ea"/>
                <a:cs typeface="Arial" charset="0"/>
              </a:rPr>
              <a:t>Bushiri</a:t>
            </a: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 family’s permanent residence application.</a:t>
            </a:r>
          </a:p>
          <a:p>
            <a:pPr marL="457200" marR="0" lvl="0" indent="-457200" algn="just" defTabSz="457200" rtl="0" eaLnBrk="0" fontAlgn="auto" latinLnBrk="0" hangingPunct="0">
              <a:lnSpc>
                <a:spcPct val="100000"/>
              </a:lnSpc>
              <a:spcBef>
                <a:spcPts val="0"/>
              </a:spcBef>
              <a:spcAft>
                <a:spcPts val="0"/>
              </a:spcAft>
              <a:buClrTx/>
              <a:buSzTx/>
              <a:buFont typeface="Wingdings" pitchFamily="2" charset="2"/>
              <a:buChar char="q"/>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Arial" charset="0"/>
            </a:endParaRPr>
          </a:p>
          <a:p>
            <a:pPr marL="457200" marR="0" lvl="0" indent="-457200" algn="just" defTabSz="457200" rtl="0" eaLnBrk="0" fontAlgn="auto" latinLnBrk="0" hangingPunct="0">
              <a:lnSpc>
                <a:spcPct val="10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Four officials were placed on precautionary suspension on the 15 to 18 March 2022 for aiding and abetting in connection with this matter.</a:t>
            </a:r>
          </a:p>
          <a:p>
            <a:pPr marL="457200" marR="0" lvl="0" indent="-457200" algn="just" defTabSz="457200" rtl="0" eaLnBrk="0" fontAlgn="auto" latinLnBrk="0" hangingPunct="0">
              <a:lnSpc>
                <a:spcPct val="100000"/>
              </a:lnSpc>
              <a:spcBef>
                <a:spcPts val="0"/>
              </a:spcBef>
              <a:spcAft>
                <a:spcPts val="0"/>
              </a:spcAft>
              <a:buClrTx/>
              <a:buSzTx/>
              <a:buFont typeface="Wingdings" pitchFamily="2" charset="2"/>
              <a:buChar char="q"/>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Arial" charset="0"/>
            </a:endParaRPr>
          </a:p>
          <a:p>
            <a:pPr marL="457200" marR="0" lvl="0" indent="-457200" algn="just" defTabSz="457200" rtl="0" eaLnBrk="0" fontAlgn="auto" latinLnBrk="0" hangingPunct="0">
              <a:lnSpc>
                <a:spcPct val="10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The disciplinary inquiries in this matter is currently underway with the most recent sitting held on the 3 August 2022.</a:t>
            </a:r>
          </a:p>
          <a:p>
            <a:pPr marL="0" marR="0" lvl="0" indent="0" algn="just" defTabSz="4572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Arial" charset="0"/>
            </a:endParaRPr>
          </a:p>
          <a:p>
            <a:pPr marL="457200" marR="0" lvl="0" indent="-457200" algn="just"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30</a:t>
            </a:fld>
            <a:endParaRPr lang="en-US" dirty="0">
              <a:solidFill>
                <a:prstClr val="black"/>
              </a:solidFill>
            </a:endParaRPr>
          </a:p>
        </p:txBody>
      </p:sp>
    </p:spTree>
    <p:extLst>
      <p:ext uri="{BB962C8B-B14F-4D97-AF65-F5344CB8AC3E}">
        <p14:creationId xmlns:p14="http://schemas.microsoft.com/office/powerpoint/2010/main" val="3875370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2" y="71939"/>
            <a:ext cx="9097617" cy="830997"/>
          </a:xfrm>
          <a:solidFill>
            <a:schemeClr val="accent3"/>
          </a:solidFill>
          <a:ln>
            <a:solidFill>
              <a:schemeClr val="tx1"/>
            </a:solidFill>
          </a:ln>
        </p:spPr>
        <p:txBody>
          <a:bodyPr>
            <a:normAutofit/>
          </a:bodyPr>
          <a:lstStyle/>
          <a:p>
            <a:r>
              <a:rPr lang="en-US" sz="2400" b="1" dirty="0"/>
              <a:t>IS THE DEPARTMENT PLANNING TO INVESTIGATE THE LEGAL STATUS OF FOREIGN-LED CHURCHES IN SOUTH AFRICA? </a:t>
            </a:r>
            <a:endParaRPr lang="en-ZA" sz="2400" b="1" dirty="0"/>
          </a:p>
        </p:txBody>
      </p:sp>
      <p:sp>
        <p:nvSpPr>
          <p:cNvPr id="3" name="Text Placeholder 2"/>
          <p:cNvSpPr>
            <a:spLocks noGrp="1"/>
          </p:cNvSpPr>
          <p:nvPr>
            <p:ph type="body"/>
          </p:nvPr>
        </p:nvSpPr>
        <p:spPr>
          <a:xfrm>
            <a:off x="46382" y="1033670"/>
            <a:ext cx="8640058" cy="4704521"/>
          </a:xfrm>
        </p:spPr>
        <p:txBody>
          <a:bodyPr>
            <a:noAutofit/>
          </a:bodyPr>
          <a:lstStyle/>
          <a:p>
            <a:pPr marL="342900" indent="-342900" algn="just">
              <a:buFont typeface="Wingdings" pitchFamily="2" charset="2"/>
              <a:buChar char="q"/>
            </a:pPr>
            <a:r>
              <a:rPr lang="en-US" sz="2000" dirty="0"/>
              <a:t>On February 2021, the Minister of Home Affairs appointed a Ministerial Review Committee to probe the issuance of permits between October 2004 and December 2020. </a:t>
            </a:r>
          </a:p>
          <a:p>
            <a:pPr marL="342900" indent="-342900" algn="just">
              <a:buFont typeface="Wingdings" pitchFamily="2" charset="2"/>
              <a:buChar char="q"/>
            </a:pPr>
            <a:endParaRPr lang="en-US" sz="2000" dirty="0"/>
          </a:p>
          <a:p>
            <a:pPr marL="342900" indent="-342900" algn="just">
              <a:buFont typeface="Wingdings" pitchFamily="2" charset="2"/>
              <a:buChar char="q"/>
            </a:pPr>
            <a:r>
              <a:rPr lang="en-US" sz="2000" dirty="0"/>
              <a:t>The report by the Committee was tabled before the Portfolio Committee on Home Affairs on 12 July 2022. </a:t>
            </a:r>
          </a:p>
          <a:p>
            <a:pPr marL="342900" indent="-342900" algn="just">
              <a:buFont typeface="Wingdings" pitchFamily="2" charset="2"/>
              <a:buChar char="q"/>
            </a:pPr>
            <a:endParaRPr lang="en-US" sz="2000" dirty="0"/>
          </a:p>
          <a:p>
            <a:pPr marL="342900" indent="-342900" algn="just">
              <a:buFont typeface="Wingdings" pitchFamily="2" charset="2"/>
              <a:buChar char="q"/>
            </a:pPr>
            <a:r>
              <a:rPr lang="en-US" sz="2000" dirty="0"/>
              <a:t>The Report by the Ministerial Committee recommended that a multi-disciplinary task team comprising investigators, attorneys, data analysts and systems experts should be appointed by the Department to fully investigate for the purpose of prosecution, internal disciplinary action, deportations of fraudulent immigrants, recovery of proceeds based on its recommendations. </a:t>
            </a:r>
          </a:p>
          <a:p>
            <a:pPr marL="342900" indent="-342900" algn="just">
              <a:buFont typeface="Wingdings" pitchFamily="2" charset="2"/>
              <a:buChar char="q"/>
            </a:pPr>
            <a:endParaRPr lang="en-US" sz="2000" dirty="0"/>
          </a:p>
          <a:p>
            <a:pPr marL="342900" indent="-342900" algn="just">
              <a:buFont typeface="Wingdings" pitchFamily="2" charset="2"/>
              <a:buChar char="q"/>
            </a:pPr>
            <a:r>
              <a:rPr lang="en-US" sz="2000" dirty="0"/>
              <a:t>The Department has initiated a procurement process to give effect to the recommendation above.</a:t>
            </a:r>
          </a:p>
        </p:txBody>
      </p:sp>
      <p:sp>
        <p:nvSpPr>
          <p:cNvPr id="6" name="Slide Number Placeholder 5"/>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31</a:t>
            </a:fld>
            <a:endParaRPr lang="en-US" dirty="0">
              <a:solidFill>
                <a:prstClr val="black"/>
              </a:solidFill>
            </a:endParaRPr>
          </a:p>
        </p:txBody>
      </p:sp>
    </p:spTree>
    <p:extLst>
      <p:ext uri="{BB962C8B-B14F-4D97-AF65-F5344CB8AC3E}">
        <p14:creationId xmlns:p14="http://schemas.microsoft.com/office/powerpoint/2010/main" val="687752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2" y="71939"/>
            <a:ext cx="9097617" cy="830997"/>
          </a:xfrm>
          <a:solidFill>
            <a:schemeClr val="accent3"/>
          </a:solidFill>
          <a:ln>
            <a:solidFill>
              <a:schemeClr val="tx1"/>
            </a:solidFill>
          </a:ln>
        </p:spPr>
        <p:txBody>
          <a:bodyPr>
            <a:normAutofit/>
          </a:bodyPr>
          <a:lstStyle/>
          <a:p>
            <a:r>
              <a:rPr lang="en-US" sz="2400" b="1" dirty="0"/>
              <a:t>IS THE DEPARTMENT PLANNING TO INVESTIGATE THE LEGAL STATUS OF FOREIGN-LED CHURCHES IN SOUTH AFRICA? (2)</a:t>
            </a:r>
            <a:endParaRPr lang="en-ZA" sz="2400" b="1" dirty="0"/>
          </a:p>
        </p:txBody>
      </p:sp>
      <p:sp>
        <p:nvSpPr>
          <p:cNvPr id="3" name="Text Placeholder 2"/>
          <p:cNvSpPr>
            <a:spLocks noGrp="1"/>
          </p:cNvSpPr>
          <p:nvPr>
            <p:ph type="body"/>
          </p:nvPr>
        </p:nvSpPr>
        <p:spPr>
          <a:xfrm>
            <a:off x="46382" y="902936"/>
            <a:ext cx="8640058" cy="4835255"/>
          </a:xfrm>
        </p:spPr>
        <p:txBody>
          <a:bodyPr>
            <a:noAutofit/>
          </a:bodyPr>
          <a:lstStyle/>
          <a:p>
            <a:pPr algn="just"/>
            <a:endParaRPr lang="en-US" sz="2000" dirty="0"/>
          </a:p>
          <a:p>
            <a:pPr marL="342900" indent="-342900" algn="just">
              <a:buFont typeface="Wingdings" pitchFamily="2" charset="2"/>
              <a:buChar char="q"/>
            </a:pPr>
            <a:r>
              <a:rPr lang="en-US" sz="2000" dirty="0"/>
              <a:t>Further, in 2016, the Commission for the Promotion and Protection of the rights of Cultural, Religious and Linguistic Communities undertook a study, </a:t>
            </a:r>
            <a:r>
              <a:rPr lang="en-US" sz="2000" i="1" dirty="0"/>
              <a:t>inter alia</a:t>
            </a:r>
            <a:r>
              <a:rPr lang="en-US" sz="2000" dirty="0"/>
              <a:t>, about the impact that foreign-led churches has on ordinary South African citizens.</a:t>
            </a:r>
          </a:p>
          <a:p>
            <a:pPr marL="342900" indent="-342900" algn="just">
              <a:buFont typeface="Wingdings" pitchFamily="2" charset="2"/>
              <a:buChar char="q"/>
            </a:pPr>
            <a:endParaRPr lang="en-US" sz="2000" dirty="0"/>
          </a:p>
          <a:p>
            <a:pPr marL="342900" indent="-342900" algn="just">
              <a:buFont typeface="Wingdings" pitchFamily="2" charset="2"/>
              <a:buChar char="q"/>
            </a:pPr>
            <a:r>
              <a:rPr lang="en-US" sz="2000" dirty="0"/>
              <a:t>Based on the findings of the Commission, the Department amended its legislation to provide for the issuance of visitor’s visas, instead of work visas, to foreign religious workers. This change means that there is no avenue available for these religious workers to migrate to permanent residence status.</a:t>
            </a:r>
          </a:p>
          <a:p>
            <a:pPr algn="just"/>
            <a:endParaRPr lang="en-US" sz="2000" dirty="0"/>
          </a:p>
          <a:p>
            <a:pPr marL="342900" indent="-342900" algn="just">
              <a:buFont typeface="Wingdings" pitchFamily="2" charset="2"/>
              <a:buChar char="q"/>
            </a:pPr>
            <a:r>
              <a:rPr lang="en-US" sz="2000" dirty="0"/>
              <a:t>In order to acquire relevant visas foreign Religious leaders must follow due process and meet requirements in terms of the immigration Act, 2002.</a:t>
            </a:r>
          </a:p>
        </p:txBody>
      </p:sp>
      <p:sp>
        <p:nvSpPr>
          <p:cNvPr id="6" name="Slide Number Placeholder 5"/>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32</a:t>
            </a:fld>
            <a:endParaRPr lang="en-US" dirty="0">
              <a:solidFill>
                <a:prstClr val="black"/>
              </a:solidFill>
            </a:endParaRPr>
          </a:p>
        </p:txBody>
      </p:sp>
    </p:spTree>
    <p:extLst>
      <p:ext uri="{BB962C8B-B14F-4D97-AF65-F5344CB8AC3E}">
        <p14:creationId xmlns:p14="http://schemas.microsoft.com/office/powerpoint/2010/main" val="1203137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86429"/>
          </a:xfrm>
          <a:solidFill>
            <a:schemeClr val="accent3"/>
          </a:solidFill>
          <a:ln>
            <a:solidFill>
              <a:schemeClr val="tx1"/>
            </a:solidFill>
          </a:ln>
        </p:spPr>
        <p:txBody>
          <a:bodyPr>
            <a:noAutofit/>
          </a:bodyPr>
          <a:lstStyle/>
          <a:p>
            <a:r>
              <a:rPr lang="en-US" sz="2800" b="1" dirty="0"/>
              <a:t>IF THE DEPARTMENT DOES NOT HAVE THE RECORDS OF THE BUSHIRI’S LEAVING THE COUNTRY, DOES THAT MEAN THEY LEFT ILLEGALLY” IF YES, IS THE DEPARTMENT INVESTIGATING HOW THEY COULD HAVE ESCAPED?</a:t>
            </a:r>
            <a:endParaRPr lang="en-ZA" sz="2800" b="1" dirty="0"/>
          </a:p>
        </p:txBody>
      </p:sp>
      <p:sp>
        <p:nvSpPr>
          <p:cNvPr id="3" name="Text Placeholder 2"/>
          <p:cNvSpPr>
            <a:spLocks noGrp="1"/>
          </p:cNvSpPr>
          <p:nvPr>
            <p:ph type="body"/>
          </p:nvPr>
        </p:nvSpPr>
        <p:spPr>
          <a:xfrm>
            <a:off x="304800" y="1586429"/>
            <a:ext cx="8381639" cy="3227941"/>
          </a:xfrm>
        </p:spPr>
        <p:txBody>
          <a:bodyPr>
            <a:noAutofit/>
          </a:bodyPr>
          <a:lstStyle/>
          <a:p>
            <a:pPr marL="457200" indent="-457200" algn="just">
              <a:buFont typeface="Wingdings" pitchFamily="2" charset="2"/>
              <a:buChar char="q"/>
            </a:pPr>
            <a:r>
              <a:rPr lang="en-US" sz="2800" dirty="0"/>
              <a:t>This matter remains the subject of an investigation by relevant law enforcement agencies </a:t>
            </a:r>
            <a:r>
              <a:rPr lang="en-US" sz="2800" dirty="0" smtClean="0"/>
              <a:t>led by  </a:t>
            </a:r>
            <a:r>
              <a:rPr lang="en-US" sz="2800" dirty="0"/>
              <a:t>the Hawks</a:t>
            </a:r>
            <a:r>
              <a:rPr lang="en-US" sz="2800" dirty="0" smtClean="0"/>
              <a:t>.</a:t>
            </a:r>
          </a:p>
          <a:p>
            <a:pPr marL="457200" indent="-457200" algn="just">
              <a:buFont typeface="Wingdings" pitchFamily="2" charset="2"/>
              <a:buChar char="q"/>
            </a:pPr>
            <a:r>
              <a:rPr lang="en-US" sz="2800" dirty="0" smtClean="0"/>
              <a:t>The Department does not have access to what is contained in the Hawks Investigation Report. Because the Hawks said it will form part of their presentation in the Court of Law.</a:t>
            </a:r>
            <a:endParaRPr lang="en-US" sz="2800" dirty="0"/>
          </a:p>
          <a:p>
            <a:endParaRPr lang="en-US" sz="2000" dirty="0"/>
          </a:p>
        </p:txBody>
      </p:sp>
      <p:sp>
        <p:nvSpPr>
          <p:cNvPr id="6" name="Slide Number Placeholder 5"/>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33</a:t>
            </a:fld>
            <a:endParaRPr lang="en-US" dirty="0">
              <a:solidFill>
                <a:prstClr val="black"/>
              </a:solidFill>
            </a:endParaRPr>
          </a:p>
        </p:txBody>
      </p:sp>
    </p:spTree>
    <p:extLst>
      <p:ext uri="{BB962C8B-B14F-4D97-AF65-F5344CB8AC3E}">
        <p14:creationId xmlns:p14="http://schemas.microsoft.com/office/powerpoint/2010/main" val="1010719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656521"/>
          </a:xfrm>
          <a:solidFill>
            <a:schemeClr val="accent3"/>
          </a:solidFill>
          <a:ln>
            <a:solidFill>
              <a:schemeClr val="tx1"/>
            </a:solidFill>
          </a:ln>
        </p:spPr>
        <p:txBody>
          <a:bodyPr>
            <a:noAutofit/>
          </a:bodyPr>
          <a:lstStyle/>
          <a:p>
            <a:r>
              <a:rPr lang="en-US" sz="2400" b="1" dirty="0"/>
              <a:t>WHAT ARE THE MITIGATING FACTORS THAT THE DEPARTMENT (WITH OTHER LAW ENFORCEMENT AGENCIES) ARE PUTTING IN PLACE TO ENSURE THAT ALL PEOPLE IN SOUTH AFRICA DO NOT ESCAPE THE COUNTRY WHILE UNDER BAIL?</a:t>
            </a:r>
            <a:endParaRPr lang="en-US" altLang="en-US" sz="2400" b="1" dirty="0"/>
          </a:p>
        </p:txBody>
      </p:sp>
      <p:sp>
        <p:nvSpPr>
          <p:cNvPr id="15363" name="Content Placeholder 2"/>
          <p:cNvSpPr>
            <a:spLocks noGrp="1"/>
          </p:cNvSpPr>
          <p:nvPr>
            <p:ph idx="4294967295"/>
          </p:nvPr>
        </p:nvSpPr>
        <p:spPr>
          <a:xfrm>
            <a:off x="307975" y="1468582"/>
            <a:ext cx="8585200" cy="5516418"/>
          </a:xfrm>
        </p:spPr>
        <p:txBody>
          <a:bodyPr/>
          <a:lstStyle/>
          <a:p>
            <a:pPr algn="just"/>
            <a:endParaRPr lang="en-US" sz="2000" dirty="0"/>
          </a:p>
          <a:p>
            <a:pPr algn="just"/>
            <a:endParaRPr lang="en-US" sz="2000" dirty="0"/>
          </a:p>
          <a:p>
            <a:pPr algn="just">
              <a:buFont typeface="Wingdings" pitchFamily="2" charset="2"/>
              <a:buChar char="q"/>
            </a:pPr>
            <a:r>
              <a:rPr lang="en-US" sz="2000" dirty="0"/>
              <a:t>The South African Police Service has a process whereby people who are granted bail have to hand their passports in, which are then listed on the Home Affairs Movement Control System (MCS).</a:t>
            </a:r>
          </a:p>
          <a:p>
            <a:pPr algn="just">
              <a:buFont typeface="Wingdings" pitchFamily="2" charset="2"/>
              <a:buChar char="q"/>
            </a:pPr>
            <a:endParaRPr lang="en-US" sz="2000" dirty="0"/>
          </a:p>
          <a:p>
            <a:pPr algn="just">
              <a:buFont typeface="Wingdings" pitchFamily="2" charset="2"/>
              <a:buChar char="q"/>
            </a:pPr>
            <a:r>
              <a:rPr lang="en-US" sz="2000" dirty="0"/>
              <a:t>The South African Police Services (SAPS) has access to the MCS risk engine and utilizes it for monitoring.</a:t>
            </a:r>
          </a:p>
          <a:p>
            <a:pPr algn="just">
              <a:buFont typeface="Wingdings" pitchFamily="2" charset="2"/>
              <a:buChar char="q"/>
            </a:pPr>
            <a:endParaRPr lang="en-US" sz="2000" dirty="0"/>
          </a:p>
          <a:p>
            <a:pPr algn="just">
              <a:buFont typeface="Wingdings" pitchFamily="2" charset="2"/>
              <a:buChar char="q"/>
            </a:pPr>
            <a:r>
              <a:rPr lang="en-US" sz="2000" dirty="0"/>
              <a:t>When a departure is processed by an immigration officer, the MCS risk engine warns such immigration officer and the </a:t>
            </a:r>
            <a:r>
              <a:rPr lang="en-US" sz="2000" dirty="0" err="1"/>
              <a:t>traveller</a:t>
            </a:r>
            <a:r>
              <a:rPr lang="en-US" sz="2000" dirty="0"/>
              <a:t> if is wanted is handed over to SAPS for further processing.</a:t>
            </a:r>
          </a:p>
          <a:p>
            <a:pPr marL="0" indent="0">
              <a:buNone/>
            </a:pPr>
            <a:endParaRPr lang="en-US" altLang="en-US" sz="2400" dirty="0"/>
          </a:p>
          <a:p>
            <a:endParaRPr lang="en-ZA" altLang="en-US" sz="2400" dirty="0"/>
          </a:p>
        </p:txBody>
      </p:sp>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34</a:t>
            </a:fld>
            <a:endParaRPr lang="en-US" dirty="0">
              <a:solidFill>
                <a:prstClr val="black"/>
              </a:solidFill>
            </a:endParaRPr>
          </a:p>
        </p:txBody>
      </p:sp>
    </p:spTree>
    <p:extLst>
      <p:ext uri="{BB962C8B-B14F-4D97-AF65-F5344CB8AC3E}">
        <p14:creationId xmlns:p14="http://schemas.microsoft.com/office/powerpoint/2010/main" val="2199345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136525"/>
            <a:ext cx="9051235" cy="2739197"/>
          </a:xfrm>
          <a:solidFill>
            <a:schemeClr val="accent3"/>
          </a:solidFill>
          <a:ln>
            <a:solidFill>
              <a:schemeClr val="tx1"/>
            </a:solidFill>
          </a:ln>
        </p:spPr>
        <p:txBody>
          <a:bodyPr>
            <a:noAutofit/>
          </a:bodyPr>
          <a:lstStyle/>
          <a:p>
            <a:r>
              <a:rPr lang="en-US" sz="2800" b="1" dirty="0"/>
              <a:t>VARIOUS MEDIA HOUSES ALLEGED THAT THE BUSHIRI’S HAD SENT THEIR CHILDREN TO MALAWI A FEW DAYS BEFORE THEY FLED SOUTH AFRICA. WAS THE DEPARTMENT OF HOME AFFAIRS AWARE OF THIS? IF YES, HAVE THEY ALERTED THE HAWKS?</a:t>
            </a:r>
            <a:endParaRPr lang="en-US" altLang="en-US" sz="2800" b="1" dirty="0"/>
          </a:p>
        </p:txBody>
      </p:sp>
      <p:sp>
        <p:nvSpPr>
          <p:cNvPr id="15363" name="Content Placeholder 2"/>
          <p:cNvSpPr>
            <a:spLocks noGrp="1"/>
          </p:cNvSpPr>
          <p:nvPr>
            <p:ph idx="4294967295"/>
          </p:nvPr>
        </p:nvSpPr>
        <p:spPr>
          <a:xfrm>
            <a:off x="307975" y="1855304"/>
            <a:ext cx="8585200" cy="5129696"/>
          </a:xfrm>
        </p:spPr>
        <p:txBody>
          <a:bodyPr/>
          <a:lstStyle/>
          <a:p>
            <a:pPr algn="just"/>
            <a:endParaRPr lang="en-US" sz="2000" dirty="0"/>
          </a:p>
          <a:p>
            <a:pPr algn="just"/>
            <a:endParaRPr lang="en-US" sz="2000" dirty="0"/>
          </a:p>
          <a:p>
            <a:pPr algn="just"/>
            <a:endParaRPr lang="en-US" sz="2000" dirty="0"/>
          </a:p>
          <a:p>
            <a:pPr algn="just"/>
            <a:endParaRPr lang="en-US" sz="2000" dirty="0"/>
          </a:p>
          <a:p>
            <a:pPr algn="just">
              <a:buFont typeface="Wingdings" pitchFamily="2" charset="2"/>
              <a:buChar char="q"/>
            </a:pPr>
            <a:r>
              <a:rPr lang="en-US" sz="2000" dirty="0"/>
              <a:t>This matter is subject of a probe by law enforcement </a:t>
            </a:r>
            <a:r>
              <a:rPr lang="en-US" sz="2000" dirty="0" smtClean="0"/>
              <a:t>authorities</a:t>
            </a:r>
            <a:r>
              <a:rPr lang="en-US" sz="2000" dirty="0"/>
              <a:t> </a:t>
            </a:r>
            <a:r>
              <a:rPr lang="en-US" sz="2000" dirty="0" smtClean="0"/>
              <a:t>led by the Hawks.</a:t>
            </a:r>
            <a:endParaRPr lang="en-US" altLang="en-US" sz="2400" dirty="0"/>
          </a:p>
          <a:p>
            <a:pPr marL="0" indent="0">
              <a:buNone/>
            </a:pPr>
            <a:endParaRPr lang="en-ZA" altLang="en-US" sz="2400" dirty="0"/>
          </a:p>
        </p:txBody>
      </p:sp>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35</a:t>
            </a:fld>
            <a:endParaRPr lang="en-US" dirty="0">
              <a:solidFill>
                <a:prstClr val="black"/>
              </a:solidFill>
            </a:endParaRPr>
          </a:p>
        </p:txBody>
      </p:sp>
    </p:spTree>
    <p:extLst>
      <p:ext uri="{BB962C8B-B14F-4D97-AF65-F5344CB8AC3E}">
        <p14:creationId xmlns:p14="http://schemas.microsoft.com/office/powerpoint/2010/main" val="42026093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25425" y="841375"/>
            <a:ext cx="8697913" cy="830997"/>
          </a:xfrm>
        </p:spPr>
        <p:txBody>
          <a:bodyPr>
            <a:spAutoFit/>
          </a:bodyPr>
          <a:lstStyle/>
          <a:p>
            <a:pPr marL="0" lvl="0" indent="0">
              <a:buNone/>
            </a:pPr>
            <a:r>
              <a:rPr lang="en-US" altLang="en-US" sz="2400" dirty="0"/>
              <a:t>It is recommended that the Portfolio Committee on Home Affairs note the presentation. </a:t>
            </a:r>
            <a:endParaRPr lang="en-US" altLang="en-US" sz="2400" kern="0" dirty="0">
              <a:solidFill>
                <a:srgbClr val="000000"/>
              </a:solidFill>
              <a:latin typeface="Arial" panose="020B0604020202020204" pitchFamily="34" charset="0"/>
              <a:cs typeface="Arial" panose="020B0604020202020204" pitchFamily="34" charset="0"/>
            </a:endParaRPr>
          </a:p>
        </p:txBody>
      </p:sp>
      <p:sp>
        <p:nvSpPr>
          <p:cNvPr id="7171" name="Title 1"/>
          <p:cNvSpPr>
            <a:spLocks noGrp="1"/>
          </p:cNvSpPr>
          <p:nvPr>
            <p:ph type="title"/>
          </p:nvPr>
        </p:nvSpPr>
        <p:spPr>
          <a:xfrm>
            <a:off x="0" y="0"/>
            <a:ext cx="9144000" cy="550862"/>
          </a:xfrm>
          <a:solidFill>
            <a:schemeClr val="accent3"/>
          </a:solidFill>
        </p:spPr>
        <p:txBody>
          <a:bodyPr anchor="t">
            <a:normAutofit fontScale="90000"/>
          </a:bodyPr>
          <a:lstStyle/>
          <a:p>
            <a:r>
              <a:rPr lang="en-US" altLang="en-US" sz="3200" b="1" dirty="0">
                <a:latin typeface="+mn-lt"/>
                <a:cs typeface="Arial" charset="0"/>
              </a:rPr>
              <a:t>RECOMMENDATION</a:t>
            </a:r>
          </a:p>
        </p:txBody>
      </p:sp>
      <p:sp>
        <p:nvSpPr>
          <p:cNvPr id="4" name="Content Placeholder 2"/>
          <p:cNvSpPr txBox="1">
            <a:spLocks/>
          </p:cNvSpPr>
          <p:nvPr/>
        </p:nvSpPr>
        <p:spPr>
          <a:xfrm>
            <a:off x="255069" y="83017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2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36</a:t>
            </a:fld>
            <a:endParaRPr lang="en-US" dirty="0">
              <a:solidFill>
                <a:prstClr val="black"/>
              </a:solidFill>
            </a:endParaRPr>
          </a:p>
        </p:txBody>
      </p:sp>
    </p:spTree>
    <p:extLst>
      <p:ext uri="{BB962C8B-B14F-4D97-AF65-F5344CB8AC3E}">
        <p14:creationId xmlns:p14="http://schemas.microsoft.com/office/powerpoint/2010/main" val="33488562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gray">
          <a:xfrm>
            <a:off x="3198018" y="5085560"/>
            <a:ext cx="3586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p>
            <a:pPr marL="0" marR="0" lvl="0" indent="0" algn="l" defTabSz="992188" rtl="0" eaLnBrk="0" fontAlgn="base" latinLnBrk="0" hangingPunct="0">
              <a:lnSpc>
                <a:spcPct val="100000"/>
              </a:lnSpc>
              <a:spcBef>
                <a:spcPct val="0"/>
              </a:spcBef>
              <a:spcAft>
                <a:spcPct val="0"/>
              </a:spcAft>
              <a:buClrTx/>
              <a:buSzTx/>
              <a:buFontTx/>
              <a:buNone/>
              <a:tabLst/>
              <a:defRPr/>
            </a:pPr>
            <a:r>
              <a:rPr lang="en-GB" sz="2000" b="1" smtClean="0">
                <a:solidFill>
                  <a:prstClr val="black"/>
                </a:solidFill>
                <a:latin typeface="Century Gothic" pitchFamily="34" charset="0"/>
                <a:cs typeface="Arial" panose="020B0604020202020204" pitchFamily="34" charset="0"/>
              </a:rPr>
              <a:t>13</a:t>
            </a:r>
            <a:r>
              <a:rPr kumimoji="0" lang="en-GB" sz="2000" b="1" i="0" u="none" strike="noStrike" kern="1200" cap="none" spc="0" normalizeH="0" baseline="0" noProof="0" smtClean="0">
                <a:ln>
                  <a:noFill/>
                </a:ln>
                <a:solidFill>
                  <a:prstClr val="black"/>
                </a:solidFill>
                <a:effectLst/>
                <a:uLnTx/>
                <a:uFillTx/>
                <a:latin typeface="Century Gothic" pitchFamily="34" charset="0"/>
                <a:ea typeface="+mn-ea"/>
                <a:cs typeface="Arial" panose="020B0604020202020204" pitchFamily="34" charset="0"/>
              </a:rPr>
              <a:t> </a:t>
            </a:r>
            <a:r>
              <a:rPr kumimoji="0" lang="en-GB" sz="2000" b="1" i="0" u="none" strike="noStrike" kern="1200" cap="none" spc="0" normalizeH="0" baseline="0" noProof="0" dirty="0" smtClean="0">
                <a:ln>
                  <a:noFill/>
                </a:ln>
                <a:solidFill>
                  <a:prstClr val="black"/>
                </a:solidFill>
                <a:effectLst/>
                <a:uLnTx/>
                <a:uFillTx/>
                <a:latin typeface="Century Gothic" pitchFamily="34" charset="0"/>
                <a:ea typeface="+mn-ea"/>
                <a:cs typeface="Arial" panose="020B0604020202020204" pitchFamily="34" charset="0"/>
              </a:rPr>
              <a:t>SEPTEMBER 2022        </a:t>
            </a:r>
            <a:endParaRPr kumimoji="0" lang="en-GB" sz="1200" b="1" i="0" u="none" strike="noStrike" kern="1200" cap="none" spc="0" normalizeH="0" baseline="0" noProof="0" dirty="0">
              <a:ln>
                <a:noFill/>
              </a:ln>
              <a:solidFill>
                <a:prstClr val="black"/>
              </a:solidFill>
              <a:effectLst/>
              <a:uLnTx/>
              <a:uFillTx/>
              <a:latin typeface="Century Gothic" pitchFamily="34" charset="0"/>
              <a:ea typeface="+mn-ea"/>
              <a:cs typeface="Arial" panose="020B0604020202020204" pitchFamily="34" charset="0"/>
            </a:endParaRPr>
          </a:p>
        </p:txBody>
      </p:sp>
      <p:sp>
        <p:nvSpPr>
          <p:cNvPr id="4" name="Rectangle 8"/>
          <p:cNvSpPr>
            <a:spLocks noChangeArrowheads="1"/>
          </p:cNvSpPr>
          <p:nvPr/>
        </p:nvSpPr>
        <p:spPr bwMode="auto">
          <a:xfrm>
            <a:off x="1330036" y="3074316"/>
            <a:ext cx="6835768" cy="216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REPORT WITH FINDINGS AND AN IMPLEMENTATION  PLAN FOR THE RECOMMENDATIONS MADE BY THE MINISTERIAL REVIEWING COMMITTEE ON PERMTS AND VISAS</a:t>
            </a:r>
            <a:endParaRPr kumimoji="0" lang="en-GB" sz="2400" b="1" i="0" u="none" strike="noStrike" kern="1200" cap="none" spc="0" normalizeH="0" baseline="0" noProof="0" dirty="0">
              <a:ln>
                <a:noFill/>
              </a:ln>
              <a:solidFill>
                <a:prstClr val="black"/>
              </a:solidFill>
              <a:effectLst/>
              <a:uLnTx/>
              <a:uFillTx/>
              <a:latin typeface="Arial Narrow" pitchFamily="34" charset="0"/>
              <a:ea typeface="+mn-ea"/>
              <a:cs typeface="Arial" pitchFamily="34" charset="0"/>
            </a:endParaRPr>
          </a:p>
        </p:txBody>
      </p:sp>
    </p:spTree>
    <p:extLst>
      <p:ext uri="{BB962C8B-B14F-4D97-AF65-F5344CB8AC3E}">
        <p14:creationId xmlns:p14="http://schemas.microsoft.com/office/powerpoint/2010/main" val="329390647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8655" y="1294823"/>
            <a:ext cx="8229600" cy="5061527"/>
          </a:xfrm>
        </p:spPr>
        <p:txBody>
          <a:bodyPr/>
          <a:lstStyle/>
          <a:p>
            <a:pPr marL="457200" lvl="1" indent="0" algn="just">
              <a:buNone/>
            </a:pPr>
            <a:r>
              <a:rPr lang="en-US" sz="2100" dirty="0">
                <a:latin typeface="Arial" panose="020B0604020202020204" pitchFamily="34" charset="0"/>
                <a:cs typeface="Arial" panose="020B0604020202020204" pitchFamily="34" charset="0"/>
              </a:rPr>
              <a:t>T</a:t>
            </a:r>
            <a:r>
              <a:rPr lang="en-US" sz="2100" dirty="0" smtClean="0">
                <a:latin typeface="Arial" panose="020B0604020202020204" pitchFamily="34" charset="0"/>
                <a:cs typeface="Arial" panose="020B0604020202020204" pitchFamily="34" charset="0"/>
              </a:rPr>
              <a:t>he </a:t>
            </a:r>
            <a:r>
              <a:rPr lang="en-US" sz="2100" dirty="0">
                <a:latin typeface="Arial" panose="020B0604020202020204" pitchFamily="34" charset="0"/>
                <a:cs typeface="Arial" panose="020B0604020202020204" pitchFamily="34" charset="0"/>
              </a:rPr>
              <a:t>main recommendation of the Ministerial Review Committee </a:t>
            </a:r>
          </a:p>
          <a:p>
            <a:pPr marL="457200" lvl="1" indent="0" algn="just">
              <a:buNone/>
            </a:pPr>
            <a:r>
              <a:rPr lang="en-US" sz="2100" dirty="0">
                <a:latin typeface="Arial" panose="020B0604020202020204" pitchFamily="34" charset="0"/>
                <a:cs typeface="Arial" panose="020B0604020202020204" pitchFamily="34" charset="0"/>
              </a:rPr>
              <a:t>(MRC) is that a Multi-Disciplinary Task Team be appointed to take forward the findings </a:t>
            </a:r>
            <a:r>
              <a:rPr lang="en-US" sz="2100" dirty="0" smtClean="0">
                <a:latin typeface="Arial" panose="020B0604020202020204" pitchFamily="34" charset="0"/>
                <a:cs typeface="Arial" panose="020B0604020202020204" pitchFamily="34" charset="0"/>
              </a:rPr>
              <a:t>of </a:t>
            </a:r>
            <a:r>
              <a:rPr lang="en-US" sz="2100" dirty="0">
                <a:latin typeface="Arial" panose="020B0604020202020204" pitchFamily="34" charset="0"/>
                <a:cs typeface="Arial" panose="020B0604020202020204" pitchFamily="34" charset="0"/>
              </a:rPr>
              <a:t>the Ministerial Committee.</a:t>
            </a:r>
          </a:p>
          <a:p>
            <a:pPr marL="457200" lvl="1" indent="0">
              <a:buNone/>
            </a:pPr>
            <a:endParaRPr lang="en-US" sz="2100" dirty="0">
              <a:latin typeface="Arial" panose="020B0604020202020204" pitchFamily="34" charset="0"/>
              <a:cs typeface="Arial" panose="020B0604020202020204" pitchFamily="34" charset="0"/>
            </a:endParaRPr>
          </a:p>
          <a:p>
            <a:pPr marL="457200" lvl="1" indent="0" algn="just">
              <a:buNone/>
            </a:pPr>
            <a:r>
              <a:rPr lang="en-US" sz="2100" dirty="0">
                <a:latin typeface="Arial" panose="020B0604020202020204" pitchFamily="34" charset="0"/>
                <a:cs typeface="Arial" panose="020B0604020202020204" pitchFamily="34" charset="0"/>
              </a:rPr>
              <a:t>The Task Team is to consist of experienced senior councils, forensic investigators, </a:t>
            </a:r>
            <a:r>
              <a:rPr lang="en-US" sz="2100" dirty="0" smtClean="0">
                <a:latin typeface="Arial" panose="020B0604020202020204" pitchFamily="34" charset="0"/>
                <a:cs typeface="Arial" panose="020B0604020202020204" pitchFamily="34" charset="0"/>
              </a:rPr>
              <a:t>Data </a:t>
            </a:r>
            <a:r>
              <a:rPr lang="en-US" sz="2100" dirty="0">
                <a:latin typeface="Arial" panose="020B0604020202020204" pitchFamily="34" charset="0"/>
                <a:cs typeface="Arial" panose="020B0604020202020204" pitchFamily="34" charset="0"/>
              </a:rPr>
              <a:t>analyst and other related skills.  This is because the team will do a deep-dive </a:t>
            </a:r>
            <a:r>
              <a:rPr lang="en-US" sz="2100" dirty="0" smtClean="0">
                <a:latin typeface="Arial" panose="020B0604020202020204" pitchFamily="34" charset="0"/>
                <a:cs typeface="Arial" panose="020B0604020202020204" pitchFamily="34" charset="0"/>
              </a:rPr>
              <a:t>Investigations </a:t>
            </a:r>
            <a:r>
              <a:rPr lang="en-US" sz="2100" dirty="0">
                <a:latin typeface="Arial" panose="020B0604020202020204" pitchFamily="34" charset="0"/>
                <a:cs typeface="Arial" panose="020B0604020202020204" pitchFamily="34" charset="0"/>
              </a:rPr>
              <a:t>and may end up preparing dockets, develop plans to trace </a:t>
            </a:r>
            <a:r>
              <a:rPr lang="en-US" sz="2100" dirty="0" smtClean="0">
                <a:latin typeface="Arial" panose="020B0604020202020204" pitchFamily="34" charset="0"/>
                <a:cs typeface="Arial" panose="020B0604020202020204" pitchFamily="34" charset="0"/>
              </a:rPr>
              <a:t>people, prepare </a:t>
            </a:r>
            <a:r>
              <a:rPr lang="en-US" sz="2100" dirty="0">
                <a:latin typeface="Arial" panose="020B0604020202020204" pitchFamily="34" charset="0"/>
                <a:cs typeface="Arial" panose="020B0604020202020204" pitchFamily="34" charset="0"/>
              </a:rPr>
              <a:t>documents for possible DC’s, go to court to recover Government documents </a:t>
            </a:r>
            <a:r>
              <a:rPr lang="en-US" sz="2100" dirty="0" smtClean="0">
                <a:latin typeface="Arial" panose="020B0604020202020204" pitchFamily="34" charset="0"/>
                <a:cs typeface="Arial" panose="020B0604020202020204" pitchFamily="34" charset="0"/>
              </a:rPr>
              <a:t>obtained </a:t>
            </a:r>
            <a:r>
              <a:rPr lang="en-US" sz="2100" dirty="0">
                <a:latin typeface="Arial" panose="020B0604020202020204" pitchFamily="34" charset="0"/>
                <a:cs typeface="Arial" panose="020B0604020202020204" pitchFamily="34" charset="0"/>
              </a:rPr>
              <a:t>fraudulently and where appropriate trace people who need to be deported.  </a:t>
            </a:r>
            <a:endParaRPr lang="en-US" sz="2100" dirty="0" smtClean="0">
              <a:latin typeface="Arial" panose="020B0604020202020204" pitchFamily="34" charset="0"/>
              <a:cs typeface="Arial" panose="020B0604020202020204" pitchFamily="34" charset="0"/>
            </a:endParaRPr>
          </a:p>
          <a:p>
            <a:pPr marL="457200" lvl="1" indent="0" algn="just">
              <a:buNone/>
            </a:pPr>
            <a:endParaRPr lang="en-US" sz="2100" dirty="0">
              <a:latin typeface="Arial" panose="020B0604020202020204" pitchFamily="34" charset="0"/>
              <a:cs typeface="Arial" panose="020B0604020202020204" pitchFamily="34" charset="0"/>
            </a:endParaRPr>
          </a:p>
          <a:p>
            <a:pPr marL="457200" lvl="1" indent="0" algn="just">
              <a:buNone/>
            </a:pPr>
            <a:r>
              <a:rPr lang="en-US" sz="2100" dirty="0">
                <a:latin typeface="Arial" panose="020B0604020202020204" pitchFamily="34" charset="0"/>
                <a:cs typeface="Arial" panose="020B0604020202020204" pitchFamily="34" charset="0"/>
              </a:rPr>
              <a:t>The supply chain process to acquire such a Multi-Disciplinary Team is on.</a:t>
            </a:r>
          </a:p>
          <a:p>
            <a:pPr marL="457200" lvl="1" indent="0">
              <a:buNone/>
            </a:pPr>
            <a:endParaRPr lang="en-US" sz="2100" dirty="0">
              <a:latin typeface="Arial" panose="020B0604020202020204" pitchFamily="34" charset="0"/>
              <a:cs typeface="Arial" panose="020B0604020202020204" pitchFamily="34" charset="0"/>
            </a:endParaRPr>
          </a:p>
        </p:txBody>
      </p:sp>
      <p:sp>
        <p:nvSpPr>
          <p:cNvPr id="7" name="Content Placeholder 9"/>
          <p:cNvSpPr txBox="1">
            <a:spLocks/>
          </p:cNvSpPr>
          <p:nvPr/>
        </p:nvSpPr>
        <p:spPr bwMode="auto">
          <a:xfrm>
            <a:off x="125412" y="270975"/>
            <a:ext cx="8893175" cy="553998"/>
          </a:xfrm>
          <a:prstGeom prst="rect">
            <a:avLst/>
          </a:prstGeom>
          <a:solidFill>
            <a:schemeClr val="accent3"/>
          </a:solidFill>
          <a:ln>
            <a:noFill/>
          </a:ln>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marR="0" lvl="0" indent="0" algn="ctr" defTabSz="914400" rtl="0" eaLnBrk="0" fontAlgn="base" latinLnBrk="0" hangingPunct="0">
              <a:lnSpc>
                <a:spcPct val="90000"/>
              </a:lnSpc>
              <a:spcBef>
                <a:spcPct val="90000"/>
              </a:spcBef>
              <a:spcAft>
                <a:spcPct val="0"/>
              </a:spcAft>
              <a:buClr>
                <a:srgbClr val="EEECE1"/>
              </a:buClr>
              <a:buSzTx/>
              <a:buFont typeface="Wingdings" pitchFamily="2" charset="2"/>
              <a:buNone/>
              <a:tabLst/>
              <a:defRPr/>
            </a:pPr>
            <a:r>
              <a:rPr lang="en-GB" altLang="en-US" sz="4000" kern="0" dirty="0" smtClean="0">
                <a:solidFill>
                  <a:prstClr val="black"/>
                </a:solidFill>
              </a:rPr>
              <a:t>RECOMMENDATIONS</a:t>
            </a:r>
            <a:endParaRPr kumimoji="0" lang="en-ZA" altLang="en-US" sz="4000" b="0" i="0" u="none" strike="noStrike" kern="0" cap="none" spc="0" normalizeH="0" baseline="0" noProof="0" dirty="0">
              <a:ln>
                <a:noFill/>
              </a:ln>
              <a:solidFill>
                <a:prstClr val="black"/>
              </a:solidFill>
              <a:effectLst/>
              <a:uLnTx/>
              <a:uFillTx/>
              <a:latin typeface="Arial"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1859B4D-FABF-4984-A0BB-BD2BF1125420}" type="slidenum">
              <a:rPr kumimoji="0" lang="en-US" altLang="en-US" sz="18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8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8017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8655" y="1294823"/>
            <a:ext cx="8229600" cy="5061527"/>
          </a:xfrm>
        </p:spPr>
        <p:txBody>
          <a:bodyPr/>
          <a:lstStyle/>
          <a:p>
            <a:pPr marL="457200" lvl="1" indent="0" algn="just">
              <a:buNone/>
            </a:pPr>
            <a:r>
              <a:rPr lang="en-US" sz="2100" dirty="0" smtClean="0">
                <a:latin typeface="Arial" panose="020B0604020202020204" pitchFamily="34" charset="0"/>
                <a:cs typeface="Arial" panose="020B0604020202020204" pitchFamily="34" charset="0"/>
              </a:rPr>
              <a:t>On </a:t>
            </a:r>
            <a:r>
              <a:rPr lang="en-US" sz="2100" dirty="0">
                <a:latin typeface="Arial" panose="020B0604020202020204" pitchFamily="34" charset="0"/>
                <a:cs typeface="Arial" panose="020B0604020202020204" pitchFamily="34" charset="0"/>
              </a:rPr>
              <a:t>the 2 August 2022 the Ministerial Review Committee presented the findings to the </a:t>
            </a:r>
            <a:r>
              <a:rPr lang="en-US" sz="2100" dirty="0" smtClean="0">
                <a:latin typeface="Arial" panose="020B0604020202020204" pitchFamily="34" charset="0"/>
                <a:cs typeface="Arial" panose="020B0604020202020204" pitchFamily="34" charset="0"/>
              </a:rPr>
              <a:t>Department</a:t>
            </a:r>
            <a:r>
              <a:rPr lang="en-US" sz="2100" dirty="0">
                <a:latin typeface="Arial" panose="020B0604020202020204" pitchFamily="34" charset="0"/>
                <a:cs typeface="Arial" panose="020B0604020202020204" pitchFamily="34" charset="0"/>
              </a:rPr>
              <a:t>.  The report provided 25 matters that need to be investigated.  Each matter </a:t>
            </a:r>
            <a:r>
              <a:rPr lang="en-US" sz="2100" dirty="0" smtClean="0">
                <a:latin typeface="Arial" panose="020B0604020202020204" pitchFamily="34" charset="0"/>
                <a:cs typeface="Arial" panose="020B0604020202020204" pitchFamily="34" charset="0"/>
              </a:rPr>
              <a:t>for </a:t>
            </a:r>
            <a:r>
              <a:rPr lang="en-US" sz="2100" dirty="0">
                <a:latin typeface="Arial" panose="020B0604020202020204" pitchFamily="34" charset="0"/>
                <a:cs typeface="Arial" panose="020B0604020202020204" pitchFamily="34" charset="0"/>
              </a:rPr>
              <a:t>investigation has a date set linked to it.</a:t>
            </a:r>
          </a:p>
          <a:p>
            <a:pPr marL="457200" lvl="1" indent="0">
              <a:buNone/>
            </a:pPr>
            <a:endParaRPr lang="en-US" sz="2100" dirty="0">
              <a:latin typeface="Arial" panose="020B0604020202020204" pitchFamily="34" charset="0"/>
              <a:cs typeface="Arial" panose="020B0604020202020204" pitchFamily="34" charset="0"/>
            </a:endParaRPr>
          </a:p>
          <a:p>
            <a:pPr marL="457200" lvl="1" indent="0" algn="just">
              <a:buNone/>
            </a:pPr>
            <a:r>
              <a:rPr lang="en-US" sz="2100" dirty="0">
                <a:latin typeface="Arial" panose="020B0604020202020204" pitchFamily="34" charset="0"/>
                <a:cs typeface="Arial" panose="020B0604020202020204" pitchFamily="34" charset="0"/>
              </a:rPr>
              <a:t>The Department met with the Ministerial Committee on the 24 August 2022 to discuss </a:t>
            </a: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implementation plan.  </a:t>
            </a:r>
          </a:p>
          <a:p>
            <a:pPr marL="457200" lvl="1" indent="0">
              <a:buNone/>
            </a:pPr>
            <a:endParaRPr lang="en-US" sz="2100" dirty="0">
              <a:latin typeface="Arial" panose="020B0604020202020204" pitchFamily="34" charset="0"/>
              <a:cs typeface="Arial" panose="020B0604020202020204" pitchFamily="34" charset="0"/>
            </a:endParaRPr>
          </a:p>
          <a:p>
            <a:pPr marL="457200" lvl="1" indent="0" algn="just">
              <a:buNone/>
            </a:pPr>
            <a:r>
              <a:rPr lang="en-US" sz="2100" dirty="0">
                <a:latin typeface="Arial" panose="020B0604020202020204" pitchFamily="34" charset="0"/>
                <a:cs typeface="Arial" panose="020B0604020202020204" pitchFamily="34" charset="0"/>
              </a:rPr>
              <a:t>In the meantime some of the Home Affairs officials who have been fingered are already </a:t>
            </a:r>
            <a:r>
              <a:rPr lang="en-US" sz="2100" dirty="0" smtClean="0">
                <a:latin typeface="Arial" panose="020B0604020202020204" pitchFamily="34" charset="0"/>
                <a:cs typeface="Arial" panose="020B0604020202020204" pitchFamily="34" charset="0"/>
              </a:rPr>
              <a:t>going </a:t>
            </a:r>
            <a:r>
              <a:rPr lang="en-US" sz="2100" dirty="0">
                <a:latin typeface="Arial" panose="020B0604020202020204" pitchFamily="34" charset="0"/>
                <a:cs typeface="Arial" panose="020B0604020202020204" pitchFamily="34" charset="0"/>
              </a:rPr>
              <a:t>through DC of other matters which are but related to some of the findings of the </a:t>
            </a:r>
            <a:r>
              <a:rPr lang="en-US" sz="2100" dirty="0" smtClean="0">
                <a:latin typeface="Arial" panose="020B0604020202020204" pitchFamily="34" charset="0"/>
                <a:cs typeface="Arial" panose="020B0604020202020204" pitchFamily="34" charset="0"/>
              </a:rPr>
              <a:t>review </a:t>
            </a:r>
            <a:r>
              <a:rPr lang="en-US" sz="2100" dirty="0">
                <a:latin typeface="Arial" panose="020B0604020202020204" pitchFamily="34" charset="0"/>
                <a:cs typeface="Arial" panose="020B0604020202020204" pitchFamily="34" charset="0"/>
              </a:rPr>
              <a:t>panel. </a:t>
            </a:r>
            <a:endParaRPr lang="en-GB" sz="2100" dirty="0">
              <a:latin typeface="Arial" panose="020B0604020202020204" pitchFamily="34" charset="0"/>
              <a:cs typeface="Arial" panose="020B0604020202020204" pitchFamily="34" charset="0"/>
            </a:endParaRPr>
          </a:p>
        </p:txBody>
      </p:sp>
      <p:sp>
        <p:nvSpPr>
          <p:cNvPr id="7" name="Content Placeholder 9"/>
          <p:cNvSpPr txBox="1">
            <a:spLocks/>
          </p:cNvSpPr>
          <p:nvPr/>
        </p:nvSpPr>
        <p:spPr bwMode="auto">
          <a:xfrm>
            <a:off x="125412" y="270975"/>
            <a:ext cx="8893175" cy="553998"/>
          </a:xfrm>
          <a:prstGeom prst="rect">
            <a:avLst/>
          </a:prstGeom>
          <a:solidFill>
            <a:schemeClr val="accent3"/>
          </a:solidFill>
          <a:ln>
            <a:noFill/>
          </a:ln>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marR="0" lvl="0" indent="0" algn="ctr" defTabSz="914400" rtl="0" eaLnBrk="0" fontAlgn="base" latinLnBrk="0" hangingPunct="0">
              <a:lnSpc>
                <a:spcPct val="90000"/>
              </a:lnSpc>
              <a:spcBef>
                <a:spcPct val="90000"/>
              </a:spcBef>
              <a:spcAft>
                <a:spcPct val="0"/>
              </a:spcAft>
              <a:buClr>
                <a:srgbClr val="EEECE1"/>
              </a:buClr>
              <a:buSzTx/>
              <a:buFont typeface="Wingdings" pitchFamily="2" charset="2"/>
              <a:buNone/>
              <a:tabLst/>
              <a:defRPr/>
            </a:pPr>
            <a:r>
              <a:rPr kumimoji="0" lang="en-ZA" altLang="en-US" sz="4000" b="0" i="0" u="none" strike="noStrike" kern="0" cap="none" spc="0" normalizeH="0" baseline="0" noProof="0" dirty="0" smtClean="0">
                <a:ln>
                  <a:noFill/>
                </a:ln>
                <a:solidFill>
                  <a:prstClr val="black"/>
                </a:solidFill>
                <a:effectLst/>
                <a:uLnTx/>
                <a:uFillTx/>
                <a:latin typeface="Arial" charset="0"/>
                <a:ea typeface="+mn-ea"/>
                <a:cs typeface="+mn-cs"/>
              </a:rPr>
              <a:t>RECOMMENDATIONS</a:t>
            </a:r>
            <a:endParaRPr kumimoji="0" lang="en-ZA" altLang="en-US" sz="4000" b="0" i="0" u="none" strike="noStrike" kern="0" cap="none" spc="0" normalizeH="0" baseline="0" noProof="0" dirty="0">
              <a:ln>
                <a:noFill/>
              </a:ln>
              <a:solidFill>
                <a:prstClr val="black"/>
              </a:solidFill>
              <a:effectLst/>
              <a:uLnTx/>
              <a:uFillTx/>
              <a:latin typeface="Arial"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1859B4D-FABF-4984-A0BB-BD2BF1125420}" type="slidenum">
              <a:rPr kumimoji="0" lang="en-US" altLang="en-US" sz="18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altLang="en-US" sz="18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9319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idx="4294967295"/>
          </p:nvPr>
        </p:nvSpPr>
        <p:spPr>
          <a:xfrm>
            <a:off x="257871" y="685391"/>
            <a:ext cx="8647112" cy="5816977"/>
          </a:xfrm>
        </p:spPr>
        <p:txBody>
          <a:bodyPr/>
          <a:lstStyle/>
          <a:p>
            <a:r>
              <a:rPr lang="en-GB" dirty="0" smtClean="0">
                <a:latin typeface="Arial" panose="020B0604020202020204" pitchFamily="34" charset="0"/>
                <a:cs typeface="Arial" panose="020B0604020202020204" pitchFamily="34" charset="0"/>
              </a:rPr>
              <a:t>			1.December 2021 Directive</a:t>
            </a:r>
            <a:br>
              <a:rPr lang="en-GB" dirty="0" smtClean="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Implementation of the decision to Extend Zimbabwean nationals’ exemptions granted in terms of section 31(2)(b), read with section 31(2)(d) of the Immigration Act 13 of 2002</a:t>
            </a:r>
            <a:br>
              <a:rPr lang="en-GB" dirty="0" smtClean="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I, Dr P A </a:t>
            </a:r>
            <a:r>
              <a:rPr lang="en-GB" dirty="0" err="1" smtClean="0">
                <a:latin typeface="Arial" panose="020B0604020202020204" pitchFamily="34" charset="0"/>
                <a:cs typeface="Arial" panose="020B0604020202020204" pitchFamily="34" charset="0"/>
              </a:rPr>
              <a:t>Motsoaledi</a:t>
            </a:r>
            <a:r>
              <a:rPr lang="en-GB" dirty="0" smtClean="0">
                <a:latin typeface="Arial" panose="020B0604020202020204" pitchFamily="34" charset="0"/>
                <a:cs typeface="Arial" panose="020B0604020202020204" pitchFamily="34" charset="0"/>
              </a:rPr>
              <a:t>, MP, Minister of Home Affairs having, with the powers bestowed upon me in terms of section 31(2)(b), read with section 31(2)(d) of the Immigration Act, decided to extend the Zimbabwean exemptions granted to Zimbabwean nationals for a period of 12 months in order to allow the holders thereof to apply for one or other visa provided for in the Immigration Act that they may qualify for, hereby direct that this decision should be implemented as follows, during the 12 months period, ending 31 December 2022:</a:t>
            </a:r>
            <a:br>
              <a:rPr lang="en-GB" dirty="0" smtClean="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1. </a:t>
            </a:r>
            <a:r>
              <a:rPr lang="en-GB" b="0" dirty="0" smtClean="0">
                <a:latin typeface="Arial" panose="020B0604020202020204" pitchFamily="34" charset="0"/>
                <a:cs typeface="Arial" panose="020B0604020202020204" pitchFamily="34" charset="0"/>
              </a:rPr>
              <a:t>No holder of the exemption may be arrested, ordered to depart or be detained for purposes of deportation or deported in terms of the section 34 of the Immigration Act for any reason related to him or her not having any valid exemption certificate(</a:t>
            </a:r>
            <a:r>
              <a:rPr lang="en-GB" b="0" dirty="0" err="1" smtClean="0">
                <a:latin typeface="Arial" panose="020B0604020202020204" pitchFamily="34" charset="0"/>
                <a:cs typeface="Arial" panose="020B0604020202020204" pitchFamily="34" charset="0"/>
              </a:rPr>
              <a:t>i.e</a:t>
            </a:r>
            <a:r>
              <a:rPr lang="en-GB" b="0" dirty="0" smtClean="0">
                <a:latin typeface="Arial" panose="020B0604020202020204" pitchFamily="34" charset="0"/>
                <a:cs typeface="Arial" panose="020B0604020202020204" pitchFamily="34" charset="0"/>
              </a:rPr>
              <a:t> permit label/sticker) in his or her passport. The holder of the exemption permit may not be dealt with in terms of sections 29, 30 and 32 of the Immigration Act.</a:t>
            </a:r>
          </a:p>
        </p:txBody>
      </p:sp>
      <p:sp>
        <p:nvSpPr>
          <p:cNvPr id="2" name="TextBox 1"/>
          <p:cNvSpPr txBox="1"/>
          <p:nvPr/>
        </p:nvSpPr>
        <p:spPr>
          <a:xfrm>
            <a:off x="1266538" y="1351791"/>
            <a:ext cx="8355530" cy="1222386"/>
          </a:xfrm>
          <a:prstGeom prst="rect">
            <a:avLst/>
          </a:prstGeom>
          <a:noFill/>
        </p:spPr>
        <p:txBody>
          <a:bodyPr wrap="square">
            <a:spAutoFit/>
          </a:bodyPr>
          <a:lstStyle/>
          <a:p>
            <a:pPr marL="0" marR="0" lvl="0" indent="0" defTabSz="914400" rtl="0" eaLnBrk="1" fontAlgn="base" latinLnBrk="0" hangingPunct="1">
              <a:lnSpc>
                <a:spcPct val="200000"/>
              </a:lnSpc>
              <a:spcBef>
                <a:spcPct val="90000"/>
              </a:spcBef>
              <a:spcAft>
                <a:spcPct val="0"/>
              </a:spcAft>
              <a:buClr>
                <a:srgbClr val="7D0900"/>
              </a:buClr>
              <a:buSzTx/>
              <a:buFont typeface="Wingdings" pitchFamily="2" charset="2"/>
              <a:buNone/>
              <a:tabLst/>
              <a:defRPr/>
            </a:pPr>
            <a:endPar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0" marR="0" lvl="0" indent="0" defTabSz="914400" rtl="0" eaLnBrk="1" fontAlgn="base" latinLnBrk="0" hangingPunct="1">
              <a:lnSpc>
                <a:spcPct val="200000"/>
              </a:lnSpc>
              <a:spcBef>
                <a:spcPct val="90000"/>
              </a:spcBef>
              <a:spcAft>
                <a:spcPct val="0"/>
              </a:spcAft>
              <a:buClr>
                <a:srgbClr val="7D0900"/>
              </a:buClr>
              <a:buSzTx/>
              <a:buFont typeface="Wingdings" pitchFamily="2" charset="2"/>
              <a:buNone/>
              <a:tabLst/>
              <a:defRPr/>
            </a:pP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409300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5805488"/>
            <a:ext cx="9144000" cy="1041400"/>
            <a:chOff x="0" y="5828721"/>
            <a:chExt cx="9144000" cy="1017421"/>
          </a:xfrm>
        </p:grpSpPr>
        <p:pic>
          <p:nvPicPr>
            <p:cNvPr id="133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1335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1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1331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sp>
        <p:nvSpPr>
          <p:cNvPr id="3" name="Rectangle 2"/>
          <p:cNvSpPr/>
          <p:nvPr/>
        </p:nvSpPr>
        <p:spPr>
          <a:xfrm>
            <a:off x="5796136" y="4869160"/>
            <a:ext cx="2232248" cy="584775"/>
          </a:xfrm>
          <a:prstGeom prst="rect">
            <a:avLst/>
          </a:prstGeom>
        </p:spPr>
        <p:txBody>
          <a:bodyPr wrap="square">
            <a:spAutoFit/>
          </a:bodyPr>
          <a:lstStyle/>
          <a:p>
            <a:endParaRPr lang="en-ZA" sz="3200" dirty="0"/>
          </a:p>
        </p:txBody>
      </p:sp>
      <p:sp>
        <p:nvSpPr>
          <p:cNvPr id="4" name="Rectangle 3"/>
          <p:cNvSpPr/>
          <p:nvPr/>
        </p:nvSpPr>
        <p:spPr>
          <a:xfrm>
            <a:off x="179512" y="742045"/>
            <a:ext cx="2903359" cy="590931"/>
          </a:xfrm>
          <a:prstGeom prst="rect">
            <a:avLst/>
          </a:prstGeom>
        </p:spPr>
        <p:txBody>
          <a:bodyPr wrap="none">
            <a:spAutoFit/>
          </a:bodyPr>
          <a:lstStyle/>
          <a:p>
            <a:r>
              <a:rPr lang="en-ZA" sz="3600" b="1" dirty="0" err="1">
                <a:solidFill>
                  <a:schemeClr val="bg2">
                    <a:lumMod val="50000"/>
                  </a:schemeClr>
                </a:solidFill>
              </a:rPr>
              <a:t>Ndo</a:t>
            </a:r>
            <a:r>
              <a:rPr lang="en-ZA" sz="3600" b="1" dirty="0">
                <a:solidFill>
                  <a:schemeClr val="bg2">
                    <a:lumMod val="50000"/>
                  </a:schemeClr>
                </a:solidFill>
              </a:rPr>
              <a:t> </a:t>
            </a:r>
            <a:r>
              <a:rPr lang="en-ZA" sz="3600" b="1" dirty="0" err="1">
                <a:solidFill>
                  <a:schemeClr val="bg2">
                    <a:lumMod val="50000"/>
                  </a:schemeClr>
                </a:solidFill>
              </a:rPr>
              <a:t>livhuwa</a:t>
            </a:r>
            <a:endParaRPr lang="en-ZA" sz="3600" dirty="0">
              <a:solidFill>
                <a:schemeClr val="bg2">
                  <a:lumMod val="50000"/>
                </a:schemeClr>
              </a:solidFill>
            </a:endParaRPr>
          </a:p>
        </p:txBody>
      </p:sp>
      <p:sp>
        <p:nvSpPr>
          <p:cNvPr id="5" name="Rectangle 4"/>
          <p:cNvSpPr/>
          <p:nvPr/>
        </p:nvSpPr>
        <p:spPr>
          <a:xfrm>
            <a:off x="179512" y="3409426"/>
            <a:ext cx="1800198" cy="590931"/>
          </a:xfrm>
          <a:prstGeom prst="rect">
            <a:avLst/>
          </a:prstGeom>
        </p:spPr>
        <p:txBody>
          <a:bodyPr wrap="square">
            <a:spAutoFit/>
          </a:bodyPr>
          <a:lstStyle/>
          <a:p>
            <a:r>
              <a:rPr lang="en-ZA" sz="3600" b="1" dirty="0" err="1"/>
              <a:t>Dankie</a:t>
            </a:r>
            <a:endParaRPr lang="en-ZA" sz="3600" dirty="0"/>
          </a:p>
        </p:txBody>
      </p:sp>
      <p:sp>
        <p:nvSpPr>
          <p:cNvPr id="7" name="Rectangle 6"/>
          <p:cNvSpPr/>
          <p:nvPr/>
        </p:nvSpPr>
        <p:spPr>
          <a:xfrm>
            <a:off x="75734" y="2145953"/>
            <a:ext cx="2903360" cy="590931"/>
          </a:xfrm>
          <a:prstGeom prst="rect">
            <a:avLst/>
          </a:prstGeom>
        </p:spPr>
        <p:txBody>
          <a:bodyPr wrap="none">
            <a:spAutoFit/>
          </a:bodyPr>
          <a:lstStyle/>
          <a:p>
            <a:r>
              <a:rPr lang="en-ZA" sz="3600" b="1" dirty="0" err="1">
                <a:solidFill>
                  <a:srgbClr val="7030A0"/>
                </a:solidFill>
              </a:rPr>
              <a:t>Ke</a:t>
            </a:r>
            <a:r>
              <a:rPr lang="en-ZA" sz="3600" b="1" dirty="0">
                <a:solidFill>
                  <a:srgbClr val="7030A0"/>
                </a:solidFill>
              </a:rPr>
              <a:t> a </a:t>
            </a:r>
            <a:r>
              <a:rPr lang="en-ZA" sz="3600" b="1" dirty="0" err="1">
                <a:solidFill>
                  <a:srgbClr val="7030A0"/>
                </a:solidFill>
              </a:rPr>
              <a:t>leboga</a:t>
            </a:r>
            <a:r>
              <a:rPr lang="en-ZA" sz="3600" b="1" dirty="0">
                <a:solidFill>
                  <a:srgbClr val="7030A0"/>
                </a:solidFill>
              </a:rPr>
              <a:t> </a:t>
            </a:r>
            <a:endParaRPr lang="en-ZA" sz="3600" dirty="0">
              <a:solidFill>
                <a:srgbClr val="7030A0"/>
              </a:solidFill>
            </a:endParaRPr>
          </a:p>
        </p:txBody>
      </p:sp>
      <p:sp>
        <p:nvSpPr>
          <p:cNvPr id="8" name="Rectangle 7"/>
          <p:cNvSpPr/>
          <p:nvPr/>
        </p:nvSpPr>
        <p:spPr>
          <a:xfrm>
            <a:off x="4976032" y="742045"/>
            <a:ext cx="2474780" cy="646331"/>
          </a:xfrm>
          <a:prstGeom prst="rect">
            <a:avLst/>
          </a:prstGeom>
        </p:spPr>
        <p:txBody>
          <a:bodyPr wrap="none">
            <a:spAutoFit/>
          </a:bodyPr>
          <a:lstStyle/>
          <a:p>
            <a:r>
              <a:rPr lang="en-ZA" sz="3600" b="1" dirty="0" err="1">
                <a:solidFill>
                  <a:srgbClr val="FFC000"/>
                </a:solidFill>
              </a:rPr>
              <a:t>Ndiyabulela</a:t>
            </a:r>
            <a:endParaRPr lang="en-ZA" sz="3600" dirty="0"/>
          </a:p>
        </p:txBody>
      </p:sp>
      <p:sp>
        <p:nvSpPr>
          <p:cNvPr id="9" name="Rectangle 8"/>
          <p:cNvSpPr/>
          <p:nvPr/>
        </p:nvSpPr>
        <p:spPr>
          <a:xfrm>
            <a:off x="1079611" y="5071382"/>
            <a:ext cx="2826416" cy="590931"/>
          </a:xfrm>
          <a:prstGeom prst="rect">
            <a:avLst/>
          </a:prstGeom>
        </p:spPr>
        <p:txBody>
          <a:bodyPr wrap="none">
            <a:spAutoFit/>
          </a:bodyPr>
          <a:lstStyle/>
          <a:p>
            <a:r>
              <a:rPr lang="en-ZA" sz="3600" b="1" dirty="0">
                <a:solidFill>
                  <a:srgbClr val="70A913"/>
                </a:solidFill>
              </a:rPr>
              <a:t>Ngiyabonga</a:t>
            </a:r>
            <a:endParaRPr lang="en-ZA" sz="3600" dirty="0">
              <a:solidFill>
                <a:srgbClr val="70A913"/>
              </a:solidFill>
            </a:endParaRPr>
          </a:p>
        </p:txBody>
      </p:sp>
      <p:sp>
        <p:nvSpPr>
          <p:cNvPr id="12" name="Rectangle 11"/>
          <p:cNvSpPr/>
          <p:nvPr/>
        </p:nvSpPr>
        <p:spPr>
          <a:xfrm>
            <a:off x="6865940" y="2149206"/>
            <a:ext cx="2278060" cy="646331"/>
          </a:xfrm>
          <a:prstGeom prst="rect">
            <a:avLst/>
          </a:prstGeom>
        </p:spPr>
        <p:txBody>
          <a:bodyPr wrap="none">
            <a:spAutoFit/>
          </a:bodyPr>
          <a:lstStyle/>
          <a:p>
            <a:r>
              <a:rPr lang="en-ZA" sz="3600" b="1" dirty="0">
                <a:solidFill>
                  <a:srgbClr val="FF0000"/>
                </a:solidFill>
              </a:rPr>
              <a:t>Thank you </a:t>
            </a:r>
            <a:endParaRPr lang="en-ZA" sz="3600" dirty="0">
              <a:solidFill>
                <a:srgbClr val="FF0000"/>
              </a:solidFill>
            </a:endParaRPr>
          </a:p>
        </p:txBody>
      </p:sp>
      <p:sp>
        <p:nvSpPr>
          <p:cNvPr id="13" name="Rectangle 12"/>
          <p:cNvSpPr/>
          <p:nvPr/>
        </p:nvSpPr>
        <p:spPr>
          <a:xfrm>
            <a:off x="7290280" y="3625328"/>
            <a:ext cx="1636730" cy="646331"/>
          </a:xfrm>
          <a:prstGeom prst="rect">
            <a:avLst/>
          </a:prstGeom>
        </p:spPr>
        <p:txBody>
          <a:bodyPr wrap="none">
            <a:spAutoFit/>
          </a:bodyPr>
          <a:lstStyle/>
          <a:p>
            <a:r>
              <a:rPr lang="en-ZA" sz="3600" b="1" dirty="0" err="1">
                <a:solidFill>
                  <a:srgbClr val="00B050"/>
                </a:solidFill>
              </a:rPr>
              <a:t>Inkomu</a:t>
            </a:r>
            <a:endParaRPr lang="en-ZA" sz="3600" dirty="0"/>
          </a:p>
        </p:txBody>
      </p:sp>
      <p:sp>
        <p:nvSpPr>
          <p:cNvPr id="14" name="Rectangle 13"/>
          <p:cNvSpPr/>
          <p:nvPr/>
        </p:nvSpPr>
        <p:spPr>
          <a:xfrm>
            <a:off x="4355010" y="4750692"/>
            <a:ext cx="4572000" cy="923330"/>
          </a:xfrm>
          <a:prstGeom prst="rect">
            <a:avLst/>
          </a:prstGeom>
        </p:spPr>
        <p:txBody>
          <a:bodyPr>
            <a:spAutoFit/>
          </a:bodyPr>
          <a:lstStyle/>
          <a:p>
            <a:endParaRPr lang="en-ZA" dirty="0">
              <a:solidFill>
                <a:srgbClr val="00B0F0"/>
              </a:solidFill>
            </a:endParaRPr>
          </a:p>
          <a:p>
            <a:r>
              <a:rPr lang="en-ZA" sz="3600" b="1" dirty="0" err="1">
                <a:solidFill>
                  <a:srgbClr val="00B0F0"/>
                </a:solidFill>
              </a:rPr>
              <a:t>Ke</a:t>
            </a:r>
            <a:r>
              <a:rPr lang="en-ZA" sz="3600" b="1" dirty="0">
                <a:solidFill>
                  <a:srgbClr val="00B0F0"/>
                </a:solidFill>
              </a:rPr>
              <a:t> a </a:t>
            </a:r>
            <a:r>
              <a:rPr lang="en-ZA" sz="3600" b="1" dirty="0" err="1">
                <a:solidFill>
                  <a:srgbClr val="00B0F0"/>
                </a:solidFill>
              </a:rPr>
              <a:t>leboha</a:t>
            </a:r>
            <a:r>
              <a:rPr lang="en-ZA" sz="3600" b="1" dirty="0">
                <a:solidFill>
                  <a:srgbClr val="00B0F0"/>
                </a:solidFill>
              </a:rPr>
              <a:t> </a:t>
            </a:r>
            <a:endParaRPr lang="en-ZA" sz="3600" dirty="0">
              <a:solidFill>
                <a:srgbClr val="00B0F0"/>
              </a:solidFill>
            </a:endParaRPr>
          </a:p>
        </p:txBody>
      </p:sp>
      <p:pic>
        <p:nvPicPr>
          <p:cNvPr id="2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6032" y="5996980"/>
            <a:ext cx="1325616"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descr="Related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2977" y="1844824"/>
            <a:ext cx="3808033" cy="2511509"/>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40</a:t>
            </a:fld>
            <a:endParaRPr lang="en-US" dirty="0">
              <a:solidFill>
                <a:prstClr val="black"/>
              </a:solidFill>
            </a:endParaRPr>
          </a:p>
        </p:txBody>
      </p:sp>
    </p:spTree>
    <p:extLst>
      <p:ext uri="{BB962C8B-B14F-4D97-AF65-F5344CB8AC3E}">
        <p14:creationId xmlns:p14="http://schemas.microsoft.com/office/powerpoint/2010/main" val="2095833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644" y="956881"/>
            <a:ext cx="8683749" cy="338554"/>
          </a:xfrm>
          <a:prstGeom prst="rect">
            <a:avLst/>
          </a:prstGeom>
        </p:spPr>
        <p:txBody>
          <a:bodyPr wrap="square">
            <a:spAutoFit/>
          </a:bodyPr>
          <a:lstStyle/>
          <a:p>
            <a:pPr marL="0" marR="0" lvl="0" indent="0" algn="just" defTabSz="914400" rtl="0" eaLnBrk="1" fontAlgn="base" latinLnBrk="0" hangingPunct="1">
              <a:lnSpc>
                <a:spcPct val="100000"/>
              </a:lnSpc>
              <a:spcBef>
                <a:spcPts val="1200"/>
              </a:spcBef>
              <a:spcAft>
                <a:spcPts val="1200"/>
              </a:spcAft>
              <a:buClr>
                <a:srgbClr val="7D0900"/>
              </a:buClr>
              <a:buSzPts val="1200"/>
              <a:buFont typeface="Wingdings" pitchFamily="2" charset="2"/>
              <a:buNone/>
              <a:tabLst/>
              <a:defRPr/>
            </a:pPr>
            <a:r>
              <a:rPr kumimoji="0" lang="en-ZA" sz="1600" b="0" i="0" u="none" strike="noStrike" kern="1200" cap="none" spc="0" normalizeH="0" noProof="0" dirty="0" smtClean="0">
                <a:ln>
                  <a:noFill/>
                </a:ln>
                <a:solidFill>
                  <a:srgbClr val="000000"/>
                </a:solidFill>
                <a:effectLst/>
                <a:uLnTx/>
                <a:uFillTx/>
                <a:latin typeface="+mj-lt"/>
                <a:ea typeface="Times New Roman" panose="02020603050405020304" pitchFamily="18" charset="0"/>
                <a:cs typeface="Arial" charset="0"/>
              </a:rPr>
              <a:t> </a:t>
            </a:r>
            <a:endParaRPr kumimoji="0" lang="en-ZA" sz="16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Arial" charset="0"/>
            </a:endParaRPr>
          </a:p>
        </p:txBody>
      </p:sp>
      <p:sp>
        <p:nvSpPr>
          <p:cNvPr id="3" name="TextBox 2"/>
          <p:cNvSpPr txBox="1"/>
          <p:nvPr/>
        </p:nvSpPr>
        <p:spPr>
          <a:xfrm>
            <a:off x="339365" y="1668544"/>
            <a:ext cx="7839452" cy="3508653"/>
          </a:xfrm>
          <a:prstGeom prst="rect">
            <a:avLst/>
          </a:prstGeom>
          <a:noFill/>
        </p:spPr>
        <p:txBody>
          <a:bodyPr wrap="square" rtlCol="0">
            <a:spAutoFit/>
          </a:bodyPr>
          <a:lstStyle/>
          <a:p>
            <a:pPr marL="0" marR="0" lvl="0" indent="0" algn="just" defTabSz="914400" rtl="0" eaLnBrk="1" fontAlgn="base" latinLnBrk="0" hangingPunct="1">
              <a:lnSpc>
                <a:spcPct val="70000"/>
              </a:lnSpc>
              <a:spcBef>
                <a:spcPct val="90000"/>
              </a:spcBef>
              <a:spcAft>
                <a:spcPct val="0"/>
              </a:spcAft>
              <a:buClr>
                <a:srgbClr val="521818"/>
              </a:buClr>
              <a:buSzTx/>
              <a:buFont typeface="Wingdings" pitchFamily="2" charset="2"/>
              <a:buNone/>
              <a:tabLst/>
              <a:defRPr/>
            </a:pPr>
            <a:r>
              <a:rPr kumimoji="0" 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 </a:t>
            </a:r>
            <a:r>
              <a:rPr kumimoji="0" lang="en-US" sz="200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The holder of the exemption may be allowed to enter into or depart from the Republic in terms of section 9 of the Act, read together with the Immigration Regulations,</a:t>
            </a:r>
            <a:r>
              <a:rPr kumimoji="0" lang="en-US" sz="200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2014, provided that he or she complies with all other requirements for entry into and departure from the Republic, save for the reason of not having valid permit indicated in his or her passport; and </a:t>
            </a:r>
          </a:p>
          <a:p>
            <a:pPr marL="0" marR="0" lvl="0" indent="0" algn="just" defTabSz="914400" rtl="0" eaLnBrk="1" fontAlgn="base" latinLnBrk="0" hangingPunct="1">
              <a:lnSpc>
                <a:spcPct val="70000"/>
              </a:lnSpc>
              <a:spcBef>
                <a:spcPct val="90000"/>
              </a:spcBef>
              <a:spcAft>
                <a:spcPct val="0"/>
              </a:spcAft>
              <a:buClr>
                <a:srgbClr val="521818"/>
              </a:buClr>
              <a:buSzTx/>
              <a:buFont typeface="Wingdings" pitchFamily="2" charset="2"/>
              <a:buNone/>
              <a:tabLst/>
              <a:defRPr/>
            </a:pPr>
            <a:r>
              <a:rPr lang="en-US" sz="2000" b="1" baseline="0" dirty="0" smtClean="0">
                <a:solidFill>
                  <a:srgbClr val="000000"/>
                </a:solidFill>
                <a:latin typeface="Arial" panose="020B0604020202020204" pitchFamily="34" charset="0"/>
                <a:cs typeface="Arial" panose="020B0604020202020204" pitchFamily="34" charset="0"/>
              </a:rPr>
              <a:t>3.</a:t>
            </a:r>
            <a:r>
              <a:rPr lang="en-US" sz="2000" b="1" dirty="0" smtClean="0">
                <a:solidFill>
                  <a:srgbClr val="000000"/>
                </a:solidFill>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No holder of exemption should be required to produce-</a:t>
            </a:r>
          </a:p>
          <a:p>
            <a:pPr marL="457200" marR="0" lvl="0" indent="-457200" algn="just" defTabSz="914400" rtl="0" eaLnBrk="1" fontAlgn="base" latinLnBrk="0" hangingPunct="1">
              <a:lnSpc>
                <a:spcPct val="70000"/>
              </a:lnSpc>
              <a:spcBef>
                <a:spcPct val="90000"/>
              </a:spcBef>
              <a:spcAft>
                <a:spcPct val="0"/>
              </a:spcAft>
              <a:buClr>
                <a:srgbClr val="521818"/>
              </a:buClr>
              <a:buSzTx/>
              <a:buFont typeface="Wingdings" pitchFamily="2" charset="2"/>
              <a:buAutoNum type="alphaLcParenBoth"/>
              <a:tabLst/>
              <a:defRPr/>
            </a:pPr>
            <a:r>
              <a:rPr kumimoji="0" lang="en-US" sz="2000"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A Valid exemption certificate; </a:t>
            </a:r>
          </a:p>
          <a:p>
            <a:pPr marL="457200" marR="0" lvl="0" indent="-457200" algn="just" defTabSz="914400" rtl="0" eaLnBrk="1" fontAlgn="base" latinLnBrk="0" hangingPunct="1">
              <a:lnSpc>
                <a:spcPct val="70000"/>
              </a:lnSpc>
              <a:spcBef>
                <a:spcPct val="90000"/>
              </a:spcBef>
              <a:spcAft>
                <a:spcPct val="0"/>
              </a:spcAft>
              <a:buClr>
                <a:srgbClr val="521818"/>
              </a:buClr>
              <a:buSzTx/>
              <a:buFont typeface="Wingdings" pitchFamily="2" charset="2"/>
              <a:buAutoNum type="alphaLcParenBoth"/>
              <a:tabLst/>
              <a:defRPr/>
            </a:pPr>
            <a:r>
              <a:rPr lang="en-US" sz="2000" baseline="0" dirty="0" smtClean="0">
                <a:solidFill>
                  <a:srgbClr val="000000"/>
                </a:solidFill>
                <a:latin typeface="Arial" panose="020B0604020202020204" pitchFamily="34" charset="0"/>
                <a:cs typeface="Arial" panose="020B0604020202020204" pitchFamily="34" charset="0"/>
              </a:rPr>
              <a:t>An authorization letter to remain in the Republic contemplated in section 32(2) of the Immigration Act when making an application for category of visas, including</a:t>
            </a:r>
            <a:r>
              <a:rPr lang="en-US" sz="2000" dirty="0" smtClean="0">
                <a:solidFill>
                  <a:srgbClr val="000000"/>
                </a:solidFill>
                <a:latin typeface="Arial" panose="020B0604020202020204" pitchFamily="34" charset="0"/>
                <a:cs typeface="Arial" panose="020B0604020202020204" pitchFamily="34" charset="0"/>
              </a:rPr>
              <a:t> temporary residence visa.</a:t>
            </a:r>
            <a:endParaRPr kumimoji="0" lang="en-US" sz="20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4055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7504" y="3019931"/>
            <a:ext cx="90364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r>
              <a:rPr kumimoji="0" lang="en-GB"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The </a:t>
            </a:r>
            <a:r>
              <a:rPr lang="en-GB" sz="1600" dirty="0" smtClean="0">
                <a:solidFill>
                  <a:srgbClr val="000000"/>
                </a:solidFill>
                <a:latin typeface="Arial" panose="020B0604020202020204" pitchFamily="34" charset="0"/>
                <a:ea typeface="Times New Roman" pitchFamily="18" charset="0"/>
                <a:cs typeface="Arial" panose="020B0604020202020204" pitchFamily="34" charset="0"/>
              </a:rPr>
              <a:t>Directive quoted on slide 4 was published in the Gazette of 7 January 2022, (No 45727 Vol 679)</a:t>
            </a:r>
            <a:r>
              <a:rPr kumimoji="0" lang="en-GB"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itchFamily="18" charset="0"/>
                <a:cs typeface="Arial" panose="020B0604020202020204" pitchFamily="34" charset="0"/>
              </a:rPr>
              <a:t>.</a:t>
            </a:r>
          </a:p>
          <a:p>
            <a:pPr marL="0" marR="0" lvl="0" indent="0" algn="just"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GB"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itchFamily="18" charset="0"/>
              <a:cs typeface="Arial" panose="020B0604020202020204" pitchFamily="34" charset="0"/>
            </a:endParaRPr>
          </a:p>
        </p:txBody>
      </p:sp>
      <p:sp>
        <p:nvSpPr>
          <p:cNvPr id="5" name="TextBox 4"/>
          <p:cNvSpPr txBox="1"/>
          <p:nvPr/>
        </p:nvSpPr>
        <p:spPr>
          <a:xfrm>
            <a:off x="0" y="526941"/>
            <a:ext cx="6922561" cy="312330"/>
          </a:xfrm>
          <a:prstGeom prst="rect">
            <a:avLst/>
          </a:prstGeom>
          <a:noFill/>
        </p:spPr>
        <p:txBody>
          <a:bodyPr wrap="square" rtlCol="0">
            <a:spAutoFit/>
          </a:bodyPr>
          <a:lstStyle/>
          <a:p>
            <a:pPr marL="0" marR="0" lvl="0" indent="0" algn="ctr" defTabSz="914400" rtl="0" eaLnBrk="1" fontAlgn="base" latinLnBrk="0" hangingPunct="1">
              <a:lnSpc>
                <a:spcPct val="70000"/>
              </a:lnSpc>
              <a:spcBef>
                <a:spcPct val="90000"/>
              </a:spcBef>
              <a:spcAft>
                <a:spcPct val="0"/>
              </a:spcAft>
              <a:buClr>
                <a:srgbClr val="521818"/>
              </a:buClr>
              <a:buSzTx/>
              <a:buFont typeface="Wingdings" pitchFamily="2" charset="2"/>
              <a:buNone/>
              <a:tabLst/>
              <a:defRPr/>
            </a:pPr>
            <a:r>
              <a:rPr lang="en-US" sz="2000" b="1" dirty="0" smtClean="0">
                <a:solidFill>
                  <a:srgbClr val="000000"/>
                </a:solidFill>
                <a:latin typeface="Arial" panose="020B0604020202020204" pitchFamily="34" charset="0"/>
                <a:cs typeface="Arial" panose="020B0604020202020204" pitchFamily="34" charset="0"/>
              </a:rPr>
              <a:t>2. GAZZETTE of 7 JANUARY 2022</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70993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700" y="544361"/>
            <a:ext cx="8864600" cy="5622052"/>
          </a:xfrm>
          <a:prstGeom prst="rect">
            <a:avLst/>
          </a:prstGeom>
        </p:spPr>
        <p:txBody>
          <a:bodyPr>
            <a:spAutoFit/>
          </a:bodyPr>
          <a:lstStyle/>
          <a:p>
            <a:pPr marL="0" marR="0" lvl="0" indent="0" algn="just" defTabSz="914400" rtl="0" eaLnBrk="0" fontAlgn="base" latinLnBrk="0" hangingPunct="0">
              <a:lnSpc>
                <a:spcPct val="150000"/>
              </a:lnSpc>
              <a:spcBef>
                <a:spcPct val="0"/>
              </a:spcBef>
              <a:spcAft>
                <a:spcPts val="600"/>
              </a:spcAft>
              <a:buClrTx/>
              <a:buSzTx/>
              <a:buFontTx/>
              <a:buNone/>
              <a:tabLst/>
              <a:defRPr/>
            </a:pPr>
            <a:r>
              <a:rPr lang="en-US" sz="1600" b="1" dirty="0" smtClean="0">
                <a:solidFill>
                  <a:srgbClr val="000000"/>
                </a:solidFill>
                <a:latin typeface="Arial" panose="020B0604020202020204" pitchFamily="34" charset="0"/>
                <a:ea typeface="MS PGothic" pitchFamily="34" charset="-128"/>
                <a:cs typeface="Arial" panose="020B0604020202020204" pitchFamily="34" charset="0"/>
              </a:rPr>
              <a:t>			3. Press Statement 7 January 2022</a:t>
            </a:r>
          </a:p>
          <a:p>
            <a:r>
              <a:rPr lang="en-US" sz="1600" b="1" dirty="0">
                <a:latin typeface="Arial" panose="020B0604020202020204" pitchFamily="34" charset="0"/>
                <a:ea typeface="Calibri" panose="020F0502020204030204" pitchFamily="34" charset="0"/>
                <a:cs typeface="Times New Roman" panose="02020603050405020304" pitchFamily="18" charset="0"/>
              </a:rPr>
              <a:t>MINISTER OF HOME AFFAIRS’ PRESS STATEMENT: ZIMBABWEAN NATIONALS GRANTED EXEMPTIONS IN TERMS SECTION 31(2)(b) OF THE IMMIGRATION ACT 13 OF 2002</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ts val="600"/>
              </a:spcAft>
              <a:buClrTx/>
              <a:buSzTx/>
              <a:buFontTx/>
              <a:buNone/>
              <a:tabLst/>
              <a:defRPr/>
            </a:pPr>
            <a:endPar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457200" indent="-457200" algn="just">
              <a:lnSpc>
                <a:spcPct val="150000"/>
              </a:lnSpc>
              <a:spcAft>
                <a:spcPts val="800"/>
              </a:spcAft>
            </a:pPr>
            <a:r>
              <a:rPr lang="en-ZA" sz="1600" dirty="0" smtClean="0">
                <a:solidFill>
                  <a:srgbClr val="000000"/>
                </a:solidFill>
                <a:latin typeface="Arial" panose="020B0604020202020204" pitchFamily="34" charset="0"/>
                <a:ea typeface="MS PGothic" pitchFamily="34" charset="-128"/>
                <a:cs typeface="Arial" panose="020B0604020202020204" pitchFamily="34" charset="0"/>
              </a:rPr>
              <a:t>1. </a:t>
            </a:r>
            <a:r>
              <a:rPr lang="en-US" sz="1600" dirty="0">
                <a:latin typeface="Arial" panose="020B0604020202020204" pitchFamily="34" charset="0"/>
                <a:ea typeface="Calibri" panose="020F0502020204030204" pitchFamily="34" charset="0"/>
                <a:cs typeface="Times New Roman" panose="02020603050405020304" pitchFamily="18" charset="0"/>
              </a:rPr>
              <a:t>Due to the confusion and disinformation circulating in both print and social media, it has become necessary that I issue this Press Statement in order to set the record straight. </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pPr>
            <a:r>
              <a:rPr lang="en-US" sz="1600" u="sng" dirty="0" smtClean="0">
                <a:latin typeface="Arial" panose="020B0604020202020204" pitchFamily="34" charset="0"/>
                <a:ea typeface="Calibri" panose="020F0502020204030204" pitchFamily="34" charset="0"/>
                <a:cs typeface="Times New Roman" panose="02020603050405020304" pitchFamily="18" charset="0"/>
              </a:rPr>
              <a:t>Background</a:t>
            </a:r>
            <a:endParaRPr lang="en-ZA" sz="16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800"/>
              </a:spcAft>
            </a:pPr>
            <a:r>
              <a:rPr lang="en-ZA" sz="1600" dirty="0" smtClean="0">
                <a:latin typeface="Calibri" panose="020F0502020204030204" pitchFamily="34" charset="0"/>
                <a:ea typeface="Calibri" panose="020F0502020204030204" pitchFamily="34" charset="0"/>
                <a:cs typeface="Times New Roman" panose="02020603050405020304" pitchFamily="18" charset="0"/>
              </a:rPr>
              <a:t>2. </a:t>
            </a:r>
            <a:r>
              <a:rPr lang="en-US" sz="1600" dirty="0">
                <a:latin typeface="Arial" panose="020B0604020202020204" pitchFamily="34" charset="0"/>
                <a:ea typeface="Calibri" panose="020F0502020204030204" pitchFamily="34" charset="0"/>
              </a:rPr>
              <a:t>The issue of exemptions granted to Zimbabwean and other nationals has a long history. It all started in 2008, when South Africa experienced an influx of asylum seekers from Southern African Development Community (“SADC”). The majority of them were Zimbabwean nationals. The Department of Home Affairs (“DHA”) Asylum Seeker Management Unit (“ASMU”) was unable to cope with the numbers. By way of an example, the </a:t>
            </a:r>
            <a:r>
              <a:rPr lang="en-US" sz="1600" dirty="0" err="1">
                <a:latin typeface="Arial" panose="020B0604020202020204" pitchFamily="34" charset="0"/>
                <a:ea typeface="Calibri" panose="020F0502020204030204" pitchFamily="34" charset="0"/>
              </a:rPr>
              <a:t>Musina</a:t>
            </a:r>
            <a:r>
              <a:rPr lang="en-US" sz="1600" dirty="0">
                <a:latin typeface="Arial" panose="020B0604020202020204" pitchFamily="34" charset="0"/>
                <a:ea typeface="Calibri" panose="020F0502020204030204" pitchFamily="34" charset="0"/>
              </a:rPr>
              <a:t> Refugee Reception Office was receiving in excess of 1000 asylum seeker applications daily. It had neither the staff compliment and financial resources to deal with the influx. </a:t>
            </a:r>
            <a:endParaRPr lang="en-US" sz="1600" dirty="0" smtClean="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7704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700" y="702282"/>
            <a:ext cx="8864600" cy="5057795"/>
          </a:xfrm>
          <a:prstGeom prst="rect">
            <a:avLst/>
          </a:prstGeom>
        </p:spPr>
        <p:txBody>
          <a:bodyPr>
            <a:spAutoFit/>
          </a:bodyPr>
          <a:lstStyle/>
          <a:p>
            <a:pPr marL="0" marR="0" lvl="0" indent="0" algn="just" defTabSz="914400" rtl="0" eaLnBrk="0" fontAlgn="base" latinLnBrk="0" hangingPunct="0">
              <a:lnSpc>
                <a:spcPct val="150000"/>
              </a:lnSpc>
              <a:spcBef>
                <a:spcPct val="0"/>
              </a:spcBef>
              <a:spcAft>
                <a:spcPts val="600"/>
              </a:spcAft>
              <a:buClrTx/>
              <a:buSzTx/>
              <a:buFontTx/>
              <a:buNone/>
              <a:tabLst/>
              <a:defRPr/>
            </a:pPr>
            <a:endParaRPr kumimoji="0" lang="en-US" sz="1800" b="1" i="1" u="none" strike="noStrike" kern="1200" cap="none" spc="0" normalizeH="0" baseline="0" noProof="0" dirty="0" smtClean="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lvl="0" algn="just" defTabSz="914400" eaLnBrk="0" fontAlgn="base" hangingPunct="0">
              <a:lnSpc>
                <a:spcPct val="150000"/>
              </a:lnSpc>
              <a:spcBef>
                <a:spcPct val="0"/>
              </a:spcBef>
              <a:spcAft>
                <a:spcPts val="600"/>
              </a:spcAft>
              <a:defRPr/>
            </a:pPr>
            <a:r>
              <a:rPr lang="en-US" sz="1600" dirty="0" smtClean="0">
                <a:latin typeface="Arial" panose="020B0604020202020204" pitchFamily="34" charset="0"/>
                <a:ea typeface="Calibri" panose="020F0502020204030204" pitchFamily="34" charset="0"/>
              </a:rPr>
              <a:t>3. This </a:t>
            </a:r>
            <a:r>
              <a:rPr lang="en-US" sz="1600" dirty="0">
                <a:latin typeface="Arial" panose="020B0604020202020204" pitchFamily="34" charset="0"/>
                <a:ea typeface="Calibri" panose="020F0502020204030204" pitchFamily="34" charset="0"/>
              </a:rPr>
              <a:t>led to the DHA approaching National Treasury requesting financial assistance to start the process of granting exemptions to the SADC nationals, including Zimbabwean nationals in terms of section 31(2)(b) Immigration Act, </a:t>
            </a:r>
            <a:r>
              <a:rPr lang="en-US" sz="1600" dirty="0" smtClean="0">
                <a:latin typeface="Arial" panose="020B0604020202020204" pitchFamily="34" charset="0"/>
                <a:ea typeface="Calibri" panose="020F0502020204030204" pitchFamily="34" charset="0"/>
              </a:rPr>
              <a:t>2002</a:t>
            </a:r>
          </a:p>
          <a:p>
            <a:pPr lvl="0" algn="just" defTabSz="914400" eaLnBrk="0" fontAlgn="base" hangingPunct="0">
              <a:lnSpc>
                <a:spcPct val="150000"/>
              </a:lnSpc>
              <a:spcBef>
                <a:spcPct val="0"/>
              </a:spcBef>
              <a:spcAft>
                <a:spcPts val="600"/>
              </a:spcAf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4. </a:t>
            </a:r>
            <a:r>
              <a:rPr lang="en-US" sz="1600" dirty="0">
                <a:latin typeface="Arial" panose="020B0604020202020204" pitchFamily="34" charset="0"/>
                <a:ea typeface="Calibri" panose="020F0502020204030204" pitchFamily="34" charset="0"/>
              </a:rPr>
              <a:t>The DHA requested National Treasury to make available an amount of R145 803 928.00 available to start a special project of granting exemptions by the Minister of Home </a:t>
            </a:r>
            <a:r>
              <a:rPr lang="en-US" sz="1600" dirty="0" smtClean="0">
                <a:latin typeface="Arial" panose="020B0604020202020204" pitchFamily="34" charset="0"/>
                <a:ea typeface="Calibri" panose="020F0502020204030204" pitchFamily="34" charset="0"/>
              </a:rPr>
              <a:t>Affairs</a:t>
            </a:r>
          </a:p>
          <a:p>
            <a:pPr lvl="0" algn="just" defTabSz="914400" eaLnBrk="0" fontAlgn="base" hangingPunct="0">
              <a:lnSpc>
                <a:spcPct val="150000"/>
              </a:lnSpc>
              <a:spcBef>
                <a:spcPct val="0"/>
              </a:spcBef>
              <a:spcAft>
                <a:spcPts val="600"/>
              </a:spcAft>
              <a:defRPr/>
            </a:pPr>
            <a:r>
              <a:rPr lang="en-US" sz="1600" dirty="0" smtClean="0">
                <a:solidFill>
                  <a:srgbClr val="000000"/>
                </a:solidFill>
                <a:latin typeface="Arial" panose="020B0604020202020204" pitchFamily="34" charset="0"/>
                <a:ea typeface="MS PGothic" pitchFamily="34" charset="-128"/>
                <a:cs typeface="Arial" panose="020B0604020202020204" pitchFamily="34" charset="0"/>
              </a:rPr>
              <a:t>5. </a:t>
            </a:r>
            <a:r>
              <a:rPr lang="en-US" sz="1600" dirty="0">
                <a:latin typeface="Arial" panose="020B0604020202020204" pitchFamily="34" charset="0"/>
                <a:ea typeface="Calibri" panose="020F0502020204030204" pitchFamily="34" charset="0"/>
              </a:rPr>
              <a:t>National Treasury decided only to approve an amount of R15 million to deal with the exemptions process for SADC nationals</a:t>
            </a:r>
            <a:r>
              <a:rPr lang="en-US" sz="1600" dirty="0" smtClean="0">
                <a:latin typeface="Arial" panose="020B0604020202020204" pitchFamily="34" charset="0"/>
                <a:ea typeface="Calibri" panose="020F0502020204030204" pitchFamily="34" charset="0"/>
              </a:rPr>
              <a:t>.</a:t>
            </a:r>
          </a:p>
          <a:p>
            <a:pPr algn="just">
              <a:lnSpc>
                <a:spcPct val="150000"/>
              </a:lnSpc>
              <a:spcAft>
                <a:spcPts val="800"/>
              </a:spcAft>
            </a:pPr>
            <a:r>
              <a:rPr lang="en-US" sz="1600" u="sng" dirty="0">
                <a:latin typeface="Arial" panose="020B0604020202020204" pitchFamily="34" charset="0"/>
                <a:ea typeface="Calibri" panose="020F0502020204030204" pitchFamily="34" charset="0"/>
                <a:cs typeface="Times New Roman" panose="02020603050405020304" pitchFamily="18" charset="0"/>
              </a:rPr>
              <a:t>Granting of exemptions</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lvl="0" algn="just" defTabSz="914400" eaLnBrk="0" fontAlgn="base" hangingPunct="0">
              <a:lnSpc>
                <a:spcPct val="150000"/>
              </a:lnSpc>
              <a:spcBef>
                <a:spcPct val="0"/>
              </a:spcBef>
              <a:spcAft>
                <a:spcPts val="600"/>
              </a:spcAft>
              <a:defRPr/>
            </a:pP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6. </a:t>
            </a:r>
            <a:r>
              <a:rPr lang="en-US" sz="1600" dirty="0">
                <a:latin typeface="Arial" panose="020B0604020202020204" pitchFamily="34" charset="0"/>
                <a:ea typeface="Calibri" panose="020F0502020204030204" pitchFamily="34" charset="0"/>
              </a:rPr>
              <a:t>In 2009, the then Minister with the support of National Executive (Cabinet) granted exemptions to the SADC nationals, the majority of whom were Zimbabwean nationals. </a:t>
            </a:r>
            <a:endParaRPr lang="en-US" sz="1600" dirty="0" smtClean="0">
              <a:latin typeface="Arial" panose="020B0604020202020204" pitchFamily="34" charset="0"/>
              <a:ea typeface="Calibri" panose="020F0502020204030204" pitchFamily="34" charset="0"/>
            </a:endParaRPr>
          </a:p>
          <a:p>
            <a:pPr lvl="0" algn="just" defTabSz="914400" eaLnBrk="0" fontAlgn="base" hangingPunct="0">
              <a:lnSpc>
                <a:spcPct val="150000"/>
              </a:lnSpc>
              <a:spcBef>
                <a:spcPct val="0"/>
              </a:spcBef>
              <a:spcAft>
                <a:spcPts val="600"/>
              </a:spcAft>
              <a:defRPr/>
            </a:pP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4133581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700" y="702282"/>
            <a:ext cx="8864600" cy="5940088"/>
          </a:xfrm>
          <a:prstGeom prst="rect">
            <a:avLst/>
          </a:prstGeom>
        </p:spPr>
        <p:txBody>
          <a:bodyPr>
            <a:spAutoFit/>
          </a:bodyPr>
          <a:lstStyle/>
          <a:p>
            <a:pPr lvl="0" algn="just" defTabSz="914400" eaLnBrk="0" fontAlgn="base" hangingPunct="0">
              <a:lnSpc>
                <a:spcPct val="150000"/>
              </a:lnSpc>
              <a:spcBef>
                <a:spcPct val="0"/>
              </a:spcBef>
              <a:spcAft>
                <a:spcPts val="600"/>
              </a:spcAft>
              <a:defRPr/>
            </a:pPr>
            <a:r>
              <a:rPr lang="en-US" sz="1600" dirty="0" smtClean="0">
                <a:latin typeface="Arial" panose="020B0604020202020204" pitchFamily="34" charset="0"/>
                <a:ea typeface="Calibri" panose="020F0502020204030204" pitchFamily="34" charset="0"/>
              </a:rPr>
              <a:t>7. </a:t>
            </a:r>
            <a:r>
              <a:rPr lang="en-US" sz="1600" dirty="0">
                <a:latin typeface="Arial" panose="020B0604020202020204" pitchFamily="34" charset="0"/>
                <a:ea typeface="Calibri" panose="020F0502020204030204" pitchFamily="34" charset="0"/>
              </a:rPr>
              <a:t>Between the financial years 2010 to 2020, the DHA has spent approximately an amount of R188 700 000. 00 relating to the costs of processing and extensions of the exemptions granted to Zimbabwean nationals in terms of section 31(2)(b) of the Immigration Act, 2002. The above figure excludes costs involved for processing of the applications by VFS Visa Processing (SA) Pty LTD (“VFS”), printing and other administrative costs. The applications had to be considered by the Director-General and/or delegated officials. The exemptions were granted and extended three times by the erstwhile Ministers from time to time. The last extension of the exemptions was in 2017 expiring on 31 December 2021.</a:t>
            </a:r>
            <a:endParaRPr lang="en-US" sz="1600" dirty="0" smtClean="0">
              <a:latin typeface="Arial" panose="020B0604020202020204" pitchFamily="34" charset="0"/>
              <a:ea typeface="Calibri" panose="020F0502020204030204" pitchFamily="34" charset="0"/>
            </a:endParaRPr>
          </a:p>
          <a:p>
            <a:pPr lvl="0" algn="just" defTabSz="914400" eaLnBrk="0" fontAlgn="base" hangingPunct="0">
              <a:lnSpc>
                <a:spcPct val="150000"/>
              </a:lnSpc>
              <a:spcBef>
                <a:spcPct val="0"/>
              </a:spcBef>
              <a:spcAft>
                <a:spcPts val="600"/>
              </a:spcAft>
              <a:defRPr/>
            </a:pPr>
            <a:r>
              <a:rPr lang="en-US" sz="1600" dirty="0" smtClean="0">
                <a:solidFill>
                  <a:srgbClr val="000000"/>
                </a:solidFill>
                <a:latin typeface="Arial" panose="020B0604020202020204" pitchFamily="34" charset="0"/>
                <a:ea typeface="MS PGothic" pitchFamily="34" charset="-128"/>
                <a:cs typeface="Arial" panose="020B0604020202020204" pitchFamily="34" charset="0"/>
              </a:rPr>
              <a:t>8. </a:t>
            </a:r>
            <a:r>
              <a:rPr lang="en-US" sz="1600" dirty="0">
                <a:latin typeface="Arial" panose="020B0604020202020204" pitchFamily="34" charset="0"/>
                <a:ea typeface="Calibri" panose="020F0502020204030204" pitchFamily="34" charset="0"/>
              </a:rPr>
              <a:t>There are currently approximately 178 412 Zimbabwean nationals who were granted exemptions. </a:t>
            </a:r>
            <a:endParaRPr lang="en-US" sz="1600" dirty="0" smtClean="0">
              <a:latin typeface="Arial" panose="020B0604020202020204" pitchFamily="34" charset="0"/>
              <a:ea typeface="Calibri" panose="020F0502020204030204" pitchFamily="34" charset="0"/>
            </a:endParaRPr>
          </a:p>
          <a:p>
            <a:pPr lvl="0" algn="just" defTabSz="914400" eaLnBrk="0" fontAlgn="base" hangingPunct="0">
              <a:lnSpc>
                <a:spcPct val="150000"/>
              </a:lnSpc>
              <a:spcBef>
                <a:spcPct val="0"/>
              </a:spcBef>
              <a:spcAft>
                <a:spcPts val="600"/>
              </a:spcAft>
              <a:defRPr/>
            </a:pPr>
            <a:r>
              <a:rPr lang="en-US" sz="1600" u="sng" dirty="0">
                <a:latin typeface="Arial" panose="020B0604020202020204" pitchFamily="34" charset="0"/>
                <a:ea typeface="Calibri" panose="020F0502020204030204" pitchFamily="34" charset="0"/>
              </a:rPr>
              <a:t>Internal inputs</a:t>
            </a:r>
            <a:r>
              <a:rPr lang="en-US" sz="1600" u="sng" dirty="0" smtClean="0">
                <a:latin typeface="Arial" panose="020B0604020202020204" pitchFamily="34" charset="0"/>
                <a:ea typeface="Calibri" panose="020F0502020204030204" pitchFamily="34" charset="0"/>
              </a:rPr>
              <a:t>.</a:t>
            </a:r>
          </a:p>
          <a:p>
            <a:pPr lvl="0" algn="just" defTabSz="914400" eaLnBrk="0" fontAlgn="base" hangingPunct="0">
              <a:lnSpc>
                <a:spcPct val="150000"/>
              </a:lnSpc>
              <a:spcBef>
                <a:spcPct val="0"/>
              </a:spcBef>
              <a:spcAft>
                <a:spcPts val="600"/>
              </a:spcAft>
              <a:defRPr/>
            </a:pPr>
            <a:r>
              <a:rPr kumimoji="0" lang="en-US" sz="1600" b="0" i="0" strike="noStrike" kern="1200" cap="none" spc="0" normalizeH="0" baseline="0" noProof="0" dirty="0" smtClean="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9. </a:t>
            </a:r>
            <a:r>
              <a:rPr lang="en-US" sz="1600" dirty="0">
                <a:latin typeface="Arial" panose="020B0604020202020204" pitchFamily="34" charset="0"/>
                <a:ea typeface="Calibri" panose="020F0502020204030204" pitchFamily="34" charset="0"/>
              </a:rPr>
              <a:t>Between the period June and July 2021, various affected units within the DHA started discussing the feasibility of recommending to me whether the exemptions should be extended or not</a:t>
            </a:r>
            <a:r>
              <a:rPr lang="en-US" sz="1600" dirty="0" smtClean="0">
                <a:latin typeface="Arial" panose="020B0604020202020204" pitchFamily="34" charset="0"/>
                <a:ea typeface="Calibri" panose="020F0502020204030204" pitchFamily="34" charset="0"/>
              </a:rPr>
              <a:t>.</a:t>
            </a:r>
          </a:p>
          <a:p>
            <a:pPr lvl="0" algn="just" defTabSz="914400" eaLnBrk="0" fontAlgn="base" hangingPunct="0">
              <a:lnSpc>
                <a:spcPct val="150000"/>
              </a:lnSpc>
              <a:spcBef>
                <a:spcPct val="0"/>
              </a:spcBef>
              <a:spcAft>
                <a:spcPts val="600"/>
              </a:spcAft>
              <a:defRPr/>
            </a:pPr>
            <a:endParaRPr kumimoji="0" lang="en-ZA" sz="1600" b="0" i="0"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21809702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22917</TotalTime>
  <Words>4195</Words>
  <Application>Microsoft Office PowerPoint</Application>
  <PresentationFormat>On-screen Show (4:3)</PresentationFormat>
  <Paragraphs>363</Paragraphs>
  <Slides>40</Slides>
  <Notes>12</Notes>
  <HiddenSlides>0</HiddenSlides>
  <MMClips>0</MMClips>
  <ScaleCrop>false</ScaleCrop>
  <HeadingPairs>
    <vt:vector size="8" baseType="variant">
      <vt:variant>
        <vt:lpstr>Fonts Used</vt:lpstr>
      </vt:variant>
      <vt:variant>
        <vt:i4>9</vt:i4>
      </vt:variant>
      <vt:variant>
        <vt:lpstr>Theme</vt:lpstr>
      </vt:variant>
      <vt:variant>
        <vt:i4>13</vt:i4>
      </vt:variant>
      <vt:variant>
        <vt:lpstr>Embedded OLE Servers</vt:lpstr>
      </vt:variant>
      <vt:variant>
        <vt:i4>1</vt:i4>
      </vt:variant>
      <vt:variant>
        <vt:lpstr>Slide Titles</vt:lpstr>
      </vt:variant>
      <vt:variant>
        <vt:i4>40</vt:i4>
      </vt:variant>
    </vt:vector>
  </HeadingPairs>
  <TitlesOfParts>
    <vt:vector size="63" baseType="lpstr">
      <vt:lpstr>MS PGothic</vt:lpstr>
      <vt:lpstr>Arial</vt:lpstr>
      <vt:lpstr>Arial Narrow</vt:lpstr>
      <vt:lpstr>Arial Unicode MS</vt:lpstr>
      <vt:lpstr>Calibri</vt:lpstr>
      <vt:lpstr>Century Gothic</vt:lpstr>
      <vt:lpstr>Snell Roundhand</vt:lpstr>
      <vt:lpstr>Times New Roman</vt:lpstr>
      <vt:lpstr>Wingdings</vt:lpstr>
      <vt:lpstr>Office Theme</vt:lpstr>
      <vt:lpstr>2_Office Theme</vt:lpstr>
      <vt:lpstr>1_Office Theme</vt:lpstr>
      <vt:lpstr>3_Office Theme</vt:lpstr>
      <vt:lpstr>4_Office Theme</vt:lpstr>
      <vt:lpstr>5_Office Theme</vt:lpstr>
      <vt:lpstr>6_Office Theme</vt:lpstr>
      <vt:lpstr>7_Office Theme</vt:lpstr>
      <vt:lpstr>8_Office Theme</vt:lpstr>
      <vt:lpstr>Blank</vt:lpstr>
      <vt:lpstr>8_Blank</vt:lpstr>
      <vt:lpstr>4_Blank</vt:lpstr>
      <vt:lpstr>Default Theme</vt:lpstr>
      <vt:lpstr>TCLayout.ActiveDocument</vt:lpstr>
      <vt:lpstr>PowerPoint Presentation</vt:lpstr>
      <vt:lpstr>PowerPoint Presentation</vt:lpstr>
      <vt:lpstr>PowerPoint Presentation</vt:lpstr>
      <vt:lpstr>   1.December 2021 Directive  Implementation of the decision to Extend Zimbabwean nationals’ exemptions granted in terms of section 31(2)(b), read with section 31(2)(d) of the Immigration Act 13 of 2002  I, Dr P A Motsoaledi, MP, Minister of Home Affairs having, with the powers bestowed upon me in terms of section 31(2)(b), read with section 31(2)(d) of the Immigration Act, decided to extend the Zimbabwean exemptions granted to Zimbabwean nationals for a period of 12 months in order to allow the holders thereof to apply for one or other visa provided for in the Immigration Act that they may qualify for, hereby direct that this decision should be implemented as follows, during the 12 months period, ending 31 December 2022:  1. No holder of the exemption may be arrested, ordered to depart or be detained for purposes of deportation or deported in terms of the section 34 of the Immigration Act for any reason related to him or her not having any valid exemption certificate(i.e permit label/sticker) in his or her passport. The holder of the exemption permit may not be dealt with in terms of sections 29, 30 and 32 of the Immigration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4. DIRECTIVE ISSUED 2 SEPTEMBER 2022</vt:lpstr>
      <vt:lpstr>PowerPoint Presentation</vt:lpstr>
      <vt:lpstr>PowerPoint Presentation</vt:lpstr>
      <vt:lpstr>PowerPoint Presentation</vt:lpstr>
      <vt:lpstr>PowerPoint Presentation</vt:lpstr>
      <vt:lpstr> 6.  LEGAL ACTION TAKEN AGAINST DEPARTMENT</vt:lpstr>
      <vt:lpstr>PowerPoint Presentation</vt:lpstr>
      <vt:lpstr>UPDATE ON SUSPENSIONS OF SENIOR OFFICIALS IN THE DEPARTMENT</vt:lpstr>
      <vt:lpstr>PowerPoint Presentation</vt:lpstr>
      <vt:lpstr>PowerPoint Presentation</vt:lpstr>
      <vt:lpstr>PowerPoint Presentation</vt:lpstr>
      <vt:lpstr>PowerPoint Presentation</vt:lpstr>
      <vt:lpstr>PowerPoint Presentation</vt:lpstr>
      <vt:lpstr>UPDATE ON ON SHEPHERD HUXLEY BUSHIRI ESCAPE</vt:lpstr>
      <vt:lpstr>PowerPoint Presentation</vt:lpstr>
      <vt:lpstr>PowerPoint Presentation</vt:lpstr>
      <vt:lpstr>IS THE DEPARTMENT PLANNING TO INVESTIGATE THE LEGAL STATUS OF FOREIGN-LED CHURCHES IN SOUTH AFRICA? </vt:lpstr>
      <vt:lpstr>IS THE DEPARTMENT PLANNING TO INVESTIGATE THE LEGAL STATUS OF FOREIGN-LED CHURCHES IN SOUTH AFRICA? (2)</vt:lpstr>
      <vt:lpstr>IF THE DEPARTMENT DOES NOT HAVE THE RECORDS OF THE BUSHIRI’S LEAVING THE COUNTRY, DOES THAT MEAN THEY LEFT ILLEGALLY” IF YES, IS THE DEPARTMENT INVESTIGATING HOW THEY COULD HAVE ESCAPED?</vt:lpstr>
      <vt:lpstr>WHAT ARE THE MITIGATING FACTORS THAT THE DEPARTMENT (WITH OTHER LAW ENFORCEMENT AGENCIES) ARE PUTTING IN PLACE TO ENSURE THAT ALL PEOPLE IN SOUTH AFRICA DO NOT ESCAPE THE COUNTRY WHILE UNDER BAIL?</vt:lpstr>
      <vt:lpstr>VARIOUS MEDIA HOUSES ALLEGED THAT THE BUSHIRI’S HAD SENT THEIR CHILDREN TO MALAWI A FEW DAYS BEFORE THEY FLED SOUTH AFRICA. WAS THE DEPARTMENT OF HOME AFFAIRS AWARE OF THIS? IF YES, HAVE THEY ALERTED THE HAWKS?</vt:lpstr>
      <vt:lpstr>RECOMMENDATION</vt:lpstr>
      <vt:lpstr>PowerPoint Presentation</vt:lpstr>
      <vt:lpstr>PowerPoint Presentation</vt:lpstr>
      <vt:lpstr>PowerPoint Presentation</vt:lpstr>
      <vt:lpstr>PowerPoint Presentation</vt:lpstr>
    </vt:vector>
  </TitlesOfParts>
  <Company>Home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Stoltz</dc:creator>
  <cp:keywords>Quarterly Reporting Q1 OF 2019</cp:keywords>
  <cp:lastModifiedBy>Eddy Mathonsi</cp:lastModifiedBy>
  <cp:revision>1291</cp:revision>
  <cp:lastPrinted>2022-09-01T13:18:53Z</cp:lastPrinted>
  <dcterms:created xsi:type="dcterms:W3CDTF">2017-04-09T15:34:02Z</dcterms:created>
  <dcterms:modified xsi:type="dcterms:W3CDTF">2022-09-07T14:30:32Z</dcterms:modified>
</cp:coreProperties>
</file>