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22"/>
  </p:notesMasterIdLst>
  <p:sldIdLst>
    <p:sldId id="257" r:id="rId2"/>
    <p:sldId id="261" r:id="rId3"/>
    <p:sldId id="259" r:id="rId4"/>
    <p:sldId id="350" r:id="rId5"/>
    <p:sldId id="337" r:id="rId6"/>
    <p:sldId id="338" r:id="rId7"/>
    <p:sldId id="339" r:id="rId8"/>
    <p:sldId id="340" r:id="rId9"/>
    <p:sldId id="351" r:id="rId10"/>
    <p:sldId id="342" r:id="rId11"/>
    <p:sldId id="343" r:id="rId12"/>
    <p:sldId id="341" r:id="rId13"/>
    <p:sldId id="344" r:id="rId14"/>
    <p:sldId id="345" r:id="rId15"/>
    <p:sldId id="346" r:id="rId16"/>
    <p:sldId id="347" r:id="rId17"/>
    <p:sldId id="352" r:id="rId18"/>
    <p:sldId id="348" r:id="rId19"/>
    <p:sldId id="353" r:id="rId20"/>
    <p:sldId id="349" r:id="rId2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xmlns="">
        <p14:section name="Default Section" id="{C7875654-8D23-4F72-866F-9E41BA3C0B6F}">
          <p14:sldIdLst>
            <p14:sldId id="257"/>
            <p14:sldId id="261"/>
            <p14:sldId id="259"/>
            <p14:sldId id="350"/>
            <p14:sldId id="337"/>
            <p14:sldId id="338"/>
            <p14:sldId id="339"/>
            <p14:sldId id="340"/>
            <p14:sldId id="351"/>
            <p14:sldId id="342"/>
            <p14:sldId id="343"/>
            <p14:sldId id="341"/>
            <p14:sldId id="344"/>
            <p14:sldId id="345"/>
            <p14:sldId id="346"/>
            <p14:sldId id="347"/>
            <p14:sldId id="352"/>
            <p14:sldId id="348"/>
            <p14:sldId id="353"/>
            <p14:sldId id="349"/>
          </p14:sldIdLst>
        </p14:section>
        <p14:section name="Untitled Section" id="{ED0DD974-AC8C-410B-9B78-1144D86BB9B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68" d="100"/>
          <a:sy n="68" d="100"/>
        </p:scale>
        <p:origin x="-1446" y="-96"/>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CD4D8-B4D6-462C-BE25-A6AAF98D76C5}" type="datetimeFigureOut">
              <a:rPr lang="en-ZA" smtClean="0"/>
              <a:pPr/>
              <a:t>2022/09/09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DD15-3846-4939-BA41-65E305A79F4F}" type="slidenum">
              <a:rPr lang="en-ZA" smtClean="0"/>
              <a:pPr/>
              <a:t>‹#›</a:t>
            </a:fld>
            <a:endParaRPr lang="en-ZA"/>
          </a:p>
        </p:txBody>
      </p:sp>
    </p:spTree>
    <p:extLst>
      <p:ext uri="{BB962C8B-B14F-4D97-AF65-F5344CB8AC3E}">
        <p14:creationId xmlns:p14="http://schemas.microsoft.com/office/powerpoint/2010/main" xmlns="" val="229285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7E514DF1-322D-467C-B440-AD28888A8054}"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46067625-FF15-4A60-BE4D-04D8EAEF5FA6}" type="slidenum">
              <a:rPr lang="en-US" altLang="en-US"/>
              <a:pPr>
                <a:defRPr/>
              </a:pPr>
              <a:t>‹#›</a:t>
            </a:fld>
            <a:endParaRPr lang="en-US" altLang="en-US"/>
          </a:p>
        </p:txBody>
      </p:sp>
    </p:spTree>
    <p:extLst>
      <p:ext uri="{BB962C8B-B14F-4D97-AF65-F5344CB8AC3E}">
        <p14:creationId xmlns:p14="http://schemas.microsoft.com/office/powerpoint/2010/main" xmlns="" val="359673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38803F82-F4BC-4150-97F9-44F44C1BA0C9}"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5170FCD3-089C-4137-A3BF-46ABF27EE3B4}" type="slidenum">
              <a:rPr lang="en-US" altLang="en-US"/>
              <a:pPr>
                <a:defRPr/>
              </a:pPr>
              <a:t>‹#›</a:t>
            </a:fld>
            <a:endParaRPr lang="en-US" altLang="en-US"/>
          </a:p>
        </p:txBody>
      </p:sp>
    </p:spTree>
    <p:extLst>
      <p:ext uri="{BB962C8B-B14F-4D97-AF65-F5344CB8AC3E}">
        <p14:creationId xmlns:p14="http://schemas.microsoft.com/office/powerpoint/2010/main" xmlns="" val="236807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BC5A5B4E-4AFF-4FF8-A61A-6E9BCF67EF10}"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6F28B8E9-FF0D-4A6D-8181-7C55FDD9BB1A}" type="slidenum">
              <a:rPr lang="en-US" altLang="en-US"/>
              <a:pPr>
                <a:defRPr/>
              </a:pPr>
              <a:t>‹#›</a:t>
            </a:fld>
            <a:endParaRPr lang="en-US" altLang="en-US"/>
          </a:p>
        </p:txBody>
      </p:sp>
    </p:spTree>
    <p:extLst>
      <p:ext uri="{BB962C8B-B14F-4D97-AF65-F5344CB8AC3E}">
        <p14:creationId xmlns:p14="http://schemas.microsoft.com/office/powerpoint/2010/main" xmlns="" val="276848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762F5829-96A6-440F-8D22-94CDB91F9557}"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B7C0DF6F-8ED8-4FFA-B827-F1ADAA0AF20E}" type="slidenum">
              <a:rPr lang="en-US" altLang="en-US"/>
              <a:pPr>
                <a:defRPr/>
              </a:pPr>
              <a:t>‹#›</a:t>
            </a:fld>
            <a:endParaRPr lang="en-US" altLang="en-US"/>
          </a:p>
        </p:txBody>
      </p:sp>
    </p:spTree>
    <p:extLst>
      <p:ext uri="{BB962C8B-B14F-4D97-AF65-F5344CB8AC3E}">
        <p14:creationId xmlns:p14="http://schemas.microsoft.com/office/powerpoint/2010/main" xmlns="" val="109596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6D0EEBE5-23FC-4957-BFED-C027F04DC130}"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8631E029-639B-4E35-A6D4-7EAD96756A63}" type="slidenum">
              <a:rPr lang="en-US" altLang="en-US"/>
              <a:pPr>
                <a:defRPr/>
              </a:pPr>
              <a:t>‹#›</a:t>
            </a:fld>
            <a:endParaRPr lang="en-US" altLang="en-US"/>
          </a:p>
        </p:txBody>
      </p:sp>
    </p:spTree>
    <p:extLst>
      <p:ext uri="{BB962C8B-B14F-4D97-AF65-F5344CB8AC3E}">
        <p14:creationId xmlns:p14="http://schemas.microsoft.com/office/powerpoint/2010/main" xmlns="" val="131291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BAA22ECF-E195-4D7D-9578-B634FB3FB48F}" type="datetime1">
              <a:rPr lang="en-US" altLang="en-US"/>
              <a:pPr>
                <a:defRPr/>
              </a:pPr>
              <a:t>9/9/2022</a:t>
            </a:fld>
            <a:endParaRPr lang="en-US" altLang="en-US"/>
          </a:p>
        </p:txBody>
      </p:sp>
      <p:sp>
        <p:nvSpPr>
          <p:cNvPr id="6"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5A90C181-63AA-4A67-875F-C3D6C64816FB}" type="slidenum">
              <a:rPr lang="en-US" altLang="en-US"/>
              <a:pPr>
                <a:defRPr/>
              </a:pPr>
              <a:t>‹#›</a:t>
            </a:fld>
            <a:endParaRPr lang="en-US" altLang="en-US"/>
          </a:p>
        </p:txBody>
      </p:sp>
    </p:spTree>
    <p:extLst>
      <p:ext uri="{BB962C8B-B14F-4D97-AF65-F5344CB8AC3E}">
        <p14:creationId xmlns:p14="http://schemas.microsoft.com/office/powerpoint/2010/main" xmlns="" val="19770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99982A27-9F1D-49BF-BB4F-72B6DF434A69}" type="datetime1">
              <a:rPr lang="en-US" altLang="en-US"/>
              <a:pPr>
                <a:defRPr/>
              </a:pPr>
              <a:t>9/9/2022</a:t>
            </a:fld>
            <a:endParaRPr lang="en-US" altLang="en-US"/>
          </a:p>
        </p:txBody>
      </p:sp>
      <p:sp>
        <p:nvSpPr>
          <p:cNvPr id="8"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8449276B-8B82-4F53-BA9E-797E04040E8F}" type="slidenum">
              <a:rPr lang="en-US" altLang="en-US"/>
              <a:pPr>
                <a:defRPr/>
              </a:pPr>
              <a:t>‹#›</a:t>
            </a:fld>
            <a:endParaRPr lang="en-US" altLang="en-US"/>
          </a:p>
        </p:txBody>
      </p:sp>
    </p:spTree>
    <p:extLst>
      <p:ext uri="{BB962C8B-B14F-4D97-AF65-F5344CB8AC3E}">
        <p14:creationId xmlns:p14="http://schemas.microsoft.com/office/powerpoint/2010/main" xmlns="" val="412310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B5A882B2-EDCD-4FDF-9B36-17F895230767}" type="datetime1">
              <a:rPr lang="en-US" altLang="en-US"/>
              <a:pPr>
                <a:defRPr/>
              </a:pPr>
              <a:t>9/9/2022</a:t>
            </a:fld>
            <a:endParaRPr lang="en-US" altLang="en-US"/>
          </a:p>
        </p:txBody>
      </p:sp>
      <p:sp>
        <p:nvSpPr>
          <p:cNvPr id="4"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2192DDE1-E6F3-44C5-A24B-4B9642ADBDD4}" type="slidenum">
              <a:rPr lang="en-US" altLang="en-US"/>
              <a:pPr>
                <a:defRPr/>
              </a:pPr>
              <a:t>‹#›</a:t>
            </a:fld>
            <a:endParaRPr lang="en-US" altLang="en-US"/>
          </a:p>
        </p:txBody>
      </p:sp>
    </p:spTree>
    <p:extLst>
      <p:ext uri="{BB962C8B-B14F-4D97-AF65-F5344CB8AC3E}">
        <p14:creationId xmlns:p14="http://schemas.microsoft.com/office/powerpoint/2010/main" xmlns="" val="77207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33334331-6649-4005-BF43-BAD7F4ECD08D}" type="datetime1">
              <a:rPr lang="en-US" altLang="en-US"/>
              <a:pPr>
                <a:defRPr/>
              </a:pPr>
              <a:t>9/9/2022</a:t>
            </a:fld>
            <a:endParaRPr lang="en-US" altLang="en-US"/>
          </a:p>
        </p:txBody>
      </p:sp>
      <p:sp>
        <p:nvSpPr>
          <p:cNvPr id="3"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2A2B1DE8-74CB-4468-BA73-CF068E517E35}" type="slidenum">
              <a:rPr lang="en-US" altLang="en-US"/>
              <a:pPr>
                <a:defRPr/>
              </a:pPr>
              <a:t>‹#›</a:t>
            </a:fld>
            <a:endParaRPr lang="en-US" altLang="en-US"/>
          </a:p>
        </p:txBody>
      </p:sp>
    </p:spTree>
    <p:extLst>
      <p:ext uri="{BB962C8B-B14F-4D97-AF65-F5344CB8AC3E}">
        <p14:creationId xmlns:p14="http://schemas.microsoft.com/office/powerpoint/2010/main" xmlns="" val="255909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4578948D-5BB5-4C0B-96A6-B7C7C2BE74C7}" type="datetime1">
              <a:rPr lang="en-US" altLang="en-US"/>
              <a:pPr>
                <a:defRPr/>
              </a:pPr>
              <a:t>9/9/2022</a:t>
            </a:fld>
            <a:endParaRPr lang="en-US" altLang="en-US"/>
          </a:p>
        </p:txBody>
      </p:sp>
      <p:sp>
        <p:nvSpPr>
          <p:cNvPr id="6"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60E34B3F-3C71-487D-8B8B-D3BBF5802BCD}" type="slidenum">
              <a:rPr lang="en-US" altLang="en-US"/>
              <a:pPr>
                <a:defRPr/>
              </a:pPr>
              <a:t>‹#›</a:t>
            </a:fld>
            <a:endParaRPr lang="en-US" altLang="en-US"/>
          </a:p>
        </p:txBody>
      </p:sp>
    </p:spTree>
    <p:extLst>
      <p:ext uri="{BB962C8B-B14F-4D97-AF65-F5344CB8AC3E}">
        <p14:creationId xmlns:p14="http://schemas.microsoft.com/office/powerpoint/2010/main" xmlns="" val="315675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xmlns="" id="{3869FF7D-E8F4-994B-B292-A4E6D4A593F7}"/>
              </a:ext>
            </a:extLst>
          </p:cNvPr>
          <p:cNvSpPr>
            <a:spLocks noGrp="1"/>
          </p:cNvSpPr>
          <p:nvPr>
            <p:ph type="dt" sz="half" idx="10"/>
          </p:nvPr>
        </p:nvSpPr>
        <p:spPr/>
        <p:txBody>
          <a:bodyPr/>
          <a:lstStyle>
            <a:lvl1pPr>
              <a:defRPr/>
            </a:lvl1pPr>
          </a:lstStyle>
          <a:p>
            <a:pPr>
              <a:defRPr/>
            </a:pPr>
            <a:fld id="{AEECB4F1-09A7-4D3E-BD4A-CF4158BF8472}" type="datetime1">
              <a:rPr lang="en-US" altLang="en-US"/>
              <a:pPr>
                <a:defRPr/>
              </a:pPr>
              <a:t>9/9/2022</a:t>
            </a:fld>
            <a:endParaRPr lang="en-US" altLang="en-US"/>
          </a:p>
        </p:txBody>
      </p:sp>
      <p:sp>
        <p:nvSpPr>
          <p:cNvPr id="6" name="Footer Placeholder 4">
            <a:extLst>
              <a:ext uri="{FF2B5EF4-FFF2-40B4-BE49-F238E27FC236}">
                <a16:creationId xmlns:a16="http://schemas.microsoft.com/office/drawing/2014/main" xmlns="" id="{ED96B165-96F9-504E-AF1D-40BF2164A0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EE6458C-B568-AA42-B40E-D33BF60C2098}"/>
              </a:ext>
            </a:extLst>
          </p:cNvPr>
          <p:cNvSpPr>
            <a:spLocks noGrp="1"/>
          </p:cNvSpPr>
          <p:nvPr>
            <p:ph type="sldNum" sz="quarter" idx="12"/>
          </p:nvPr>
        </p:nvSpPr>
        <p:spPr/>
        <p:txBody>
          <a:bodyPr/>
          <a:lstStyle>
            <a:lvl1pPr>
              <a:defRPr/>
            </a:lvl1pPr>
          </a:lstStyle>
          <a:p>
            <a:pPr>
              <a:defRPr/>
            </a:pPr>
            <a:fld id="{8CD5F1A7-EEDE-499D-B78C-F341C42C90F3}" type="slidenum">
              <a:rPr lang="en-US" altLang="en-US"/>
              <a:pPr>
                <a:defRPr/>
              </a:pPr>
              <a:t>‹#›</a:t>
            </a:fld>
            <a:endParaRPr lang="en-US" altLang="en-US"/>
          </a:p>
        </p:txBody>
      </p:sp>
    </p:spTree>
    <p:extLst>
      <p:ext uri="{BB962C8B-B14F-4D97-AF65-F5344CB8AC3E}">
        <p14:creationId xmlns:p14="http://schemas.microsoft.com/office/powerpoint/2010/main" xmlns="" val="284528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a:extLst>
              <a:ext uri="{FF2B5EF4-FFF2-40B4-BE49-F238E27FC236}">
                <a16:creationId xmlns:a16="http://schemas.microsoft.com/office/drawing/2014/main" xmlns="" id="{3869FF7D-E8F4-994B-B292-A4E6D4A593F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7B9D2AE1-13DB-4C66-8D90-3925CF64F8DF}" type="datetime1">
              <a:rPr lang="en-US" altLang="en-US"/>
              <a:pPr>
                <a:defRPr/>
              </a:pPr>
              <a:t>9/9/2022</a:t>
            </a:fld>
            <a:endParaRPr lang="en-US" altLang="en-US"/>
          </a:p>
        </p:txBody>
      </p:sp>
      <p:sp>
        <p:nvSpPr>
          <p:cNvPr id="5" name="Footer Placeholder 4">
            <a:extLst>
              <a:ext uri="{FF2B5EF4-FFF2-40B4-BE49-F238E27FC236}">
                <a16:creationId xmlns:a16="http://schemas.microsoft.com/office/drawing/2014/main" xmlns="" id="{ED96B165-96F9-504E-AF1D-40BF2164A01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a:extLst>
              <a:ext uri="{FF2B5EF4-FFF2-40B4-BE49-F238E27FC236}">
                <a16:creationId xmlns:a16="http://schemas.microsoft.com/office/drawing/2014/main" xmlns="" id="{8EE6458C-B568-AA42-B40E-D33BF60C209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94A294F6-F33E-4F34-A662-874CE802DE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6"/>
          <p:cNvSpPr txBox="1">
            <a:spLocks/>
          </p:cNvSpPr>
          <p:nvPr/>
        </p:nvSpPr>
        <p:spPr bwMode="auto">
          <a:xfrm>
            <a:off x="491706" y="0"/>
            <a:ext cx="7729268" cy="2867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ZA" b="1" dirty="0" smtClean="0">
                <a:solidFill>
                  <a:srgbClr val="663300"/>
                </a:solidFill>
                <a:effectLst>
                  <a:outerShdw blurRad="38100" dist="38100" dir="2700000" algn="tl">
                    <a:srgbClr val="000000">
                      <a:alpha val="43137"/>
                    </a:srgbClr>
                  </a:outerShdw>
                </a:effectLst>
                <a:latin typeface="Arial" pitchFamily="34" charset="0"/>
                <a:cs typeface="Arial" pitchFamily="34" charset="0"/>
              </a:rPr>
              <a:t>LIVING </a:t>
            </a:r>
            <a:r>
              <a:rPr lang="en-ZA" b="1" dirty="0">
                <a:solidFill>
                  <a:srgbClr val="663300"/>
                </a:solidFill>
                <a:effectLst>
                  <a:outerShdw blurRad="38100" dist="38100" dir="2700000" algn="tl">
                    <a:srgbClr val="000000">
                      <a:alpha val="43137"/>
                    </a:srgbClr>
                  </a:outerShdw>
                </a:effectLst>
                <a:latin typeface="Arial" pitchFamily="34" charset="0"/>
                <a:cs typeface="Arial" pitchFamily="34" charset="0"/>
              </a:rPr>
              <a:t>AND WORKING CONDITIONS IN FARMING AREAS OF SOUTH AFRICA</a:t>
            </a:r>
            <a:endParaRPr lang="en-US" b="1" dirty="0">
              <a:solidFill>
                <a:srgbClr val="6633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FY21/22 Statistics Relating to:</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68860704"/>
              </p:ext>
            </p:extLst>
          </p:nvPr>
        </p:nvGraphicFramePr>
        <p:xfrm>
          <a:off x="138026" y="2524705"/>
          <a:ext cx="8514268" cy="1280160"/>
        </p:xfrm>
        <a:graphic>
          <a:graphicData uri="http://schemas.openxmlformats.org/drawingml/2006/table">
            <a:tbl>
              <a:tblPr firstRow="1" bandRow="1">
                <a:tableStyleId>{5C22544A-7EE6-4342-B048-85BDC9FD1C3A}</a:tableStyleId>
              </a:tblPr>
              <a:tblGrid>
                <a:gridCol w="4107254">
                  <a:extLst>
                    <a:ext uri="{9D8B030D-6E8A-4147-A177-3AD203B41FA5}">
                      <a16:colId xmlns:a16="http://schemas.microsoft.com/office/drawing/2014/main" xmlns="" val="2876368591"/>
                    </a:ext>
                  </a:extLst>
                </a:gridCol>
                <a:gridCol w="4407014">
                  <a:extLst>
                    <a:ext uri="{9D8B030D-6E8A-4147-A177-3AD203B41FA5}">
                      <a16:colId xmlns:a16="http://schemas.microsoft.com/office/drawing/2014/main" xmlns="" val="2856692640"/>
                    </a:ext>
                  </a:extLst>
                </a:gridCol>
              </a:tblGrid>
              <a:tr h="370840">
                <a:tc>
                  <a:txBody>
                    <a:bodyPr/>
                    <a:lstStyle/>
                    <a:p>
                      <a:r>
                        <a:rPr lang="en-ZA" sz="1800" b="1" kern="1200" dirty="0" smtClean="0">
                          <a:solidFill>
                            <a:schemeClr val="lt1"/>
                          </a:solidFill>
                          <a:effectLst/>
                          <a:latin typeface="+mn-lt"/>
                          <a:ea typeface="+mn-ea"/>
                          <a:cs typeface="+mn-cs"/>
                        </a:rPr>
                        <a:t>Contribution to Pension or Retirement Fund</a:t>
                      </a:r>
                      <a:endParaRPr lang="en-ZA" b="1" dirty="0">
                        <a:solidFill>
                          <a:schemeClr val="bg2">
                            <a:lumMod val="10000"/>
                          </a:schemeClr>
                        </a:solidFill>
                      </a:endParaRPr>
                    </a:p>
                  </a:txBody>
                  <a:tcPr>
                    <a:solidFill>
                      <a:srgbClr val="92D050"/>
                    </a:solidFill>
                  </a:tcPr>
                </a:tc>
                <a:tc>
                  <a:txBody>
                    <a:bodyPr/>
                    <a:lstStyle/>
                    <a:p>
                      <a:r>
                        <a:rPr lang="en-ZA" sz="1800" b="1" kern="1200" dirty="0" smtClean="0">
                          <a:solidFill>
                            <a:schemeClr val="lt1"/>
                          </a:solidFill>
                          <a:effectLst/>
                          <a:latin typeface="+mn-lt"/>
                          <a:ea typeface="+mn-ea"/>
                          <a:cs typeface="+mn-cs"/>
                        </a:rPr>
                        <a:t>Medical Aid or Health Insurance contribution, </a:t>
                      </a:r>
                      <a:endParaRPr lang="en-ZA" dirty="0">
                        <a:solidFill>
                          <a:schemeClr val="bg1"/>
                        </a:solidFill>
                      </a:endParaRPr>
                    </a:p>
                  </a:txBody>
                  <a:tcPr>
                    <a:solidFill>
                      <a:srgbClr val="92D050"/>
                    </a:solidFill>
                  </a:tcPr>
                </a:tc>
                <a:extLst>
                  <a:ext uri="{0D108BD9-81ED-4DB2-BD59-A6C34878D82A}">
                    <a16:rowId xmlns:a16="http://schemas.microsoft.com/office/drawing/2014/main" xmlns="" val="3185686819"/>
                  </a:ext>
                </a:extLst>
              </a:tr>
              <a:tr h="425529">
                <a:tc>
                  <a:txBody>
                    <a:bodyPr/>
                    <a:lstStyle/>
                    <a:p>
                      <a:r>
                        <a:rPr lang="en-ZA" b="1" dirty="0" smtClean="0"/>
                        <a:t>Not</a:t>
                      </a:r>
                      <a:r>
                        <a:rPr lang="en-ZA" b="1" baseline="0" dirty="0" smtClean="0"/>
                        <a:t> regulated in terms of BCEA</a:t>
                      </a:r>
                      <a:endParaRPr lang="en-ZA" b="1" dirty="0"/>
                    </a:p>
                  </a:txBody>
                  <a:tcPr>
                    <a:solidFill>
                      <a:srgbClr val="92D050"/>
                    </a:solidFill>
                  </a:tcPr>
                </a:tc>
                <a:tc>
                  <a:txBody>
                    <a:bodyPr/>
                    <a:lstStyle/>
                    <a:p>
                      <a:r>
                        <a:rPr lang="en-ZA" b="1" dirty="0" smtClean="0"/>
                        <a:t>Not regulated in terms of BCEA</a:t>
                      </a:r>
                    </a:p>
                    <a:p>
                      <a:endParaRPr lang="en-ZA" dirty="0"/>
                    </a:p>
                  </a:txBody>
                  <a:tcPr>
                    <a:solidFill>
                      <a:srgbClr val="92D050"/>
                    </a:solidFill>
                  </a:tcPr>
                </a:tc>
                <a:extLst>
                  <a:ext uri="{0D108BD9-81ED-4DB2-BD59-A6C34878D82A}">
                    <a16:rowId xmlns:a16="http://schemas.microsoft.com/office/drawing/2014/main" xmlns="" val="3995526495"/>
                  </a:ext>
                </a:extLst>
              </a:tr>
            </a:tbl>
          </a:graphicData>
        </a:graphic>
      </p:graphicFrame>
    </p:spTree>
    <p:extLst>
      <p:ext uri="{BB962C8B-B14F-4D97-AF65-F5344CB8AC3E}">
        <p14:creationId xmlns:p14="http://schemas.microsoft.com/office/powerpoint/2010/main" xmlns="" val="163083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br>
              <a:rPr lang="en-ZA" sz="3600" b="1" dirty="0" smtClean="0"/>
            </a:b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FY21/22 Statistics Relating to:</a:t>
            </a:r>
          </a:p>
          <a:p>
            <a:pPr algn="just"/>
            <a:r>
              <a:rPr lang="en-ZA" b="1" dirty="0"/>
              <a:t>Mode of salary negotiation - Unions/Bargaining Councils</a:t>
            </a:r>
            <a:r>
              <a:rPr lang="en-ZA" b="1" dirty="0" smtClean="0"/>
              <a:t>) </a:t>
            </a:r>
            <a:r>
              <a:rPr lang="en-ZA" dirty="0" smtClean="0"/>
              <a:t>– Inspectors enforce payment with the National Minimum Wage Act, payment of the NMW is not negotiated by unions but mandatory in terms of the Act.</a:t>
            </a:r>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xmlns="" val="282397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US" altLang="en-US" sz="3600" b="1" u="sng" dirty="0" smtClean="0">
                <a:solidFill>
                  <a:srgbClr val="006938"/>
                </a:solidFill>
                <a:latin typeface="Arial" panose="020B0604020202020204" pitchFamily="34" charset="0"/>
                <a:ea typeface="ＭＳ Ｐゴシック" panose="020B0600070205080204" pitchFamily="34" charset="-128"/>
              </a:rPr>
              <a:t>NON-COMPLIANCE – 5 YEARS </a:t>
            </a: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FY21/22 Statistics Relating to:</a:t>
            </a:r>
          </a:p>
          <a:p>
            <a:pPr algn="just"/>
            <a:r>
              <a:rPr lang="en-GB" altLang="en-US" sz="2800" dirty="0" smtClean="0">
                <a:solidFill>
                  <a:srgbClr val="404040"/>
                </a:solidFill>
                <a:ea typeface="ＭＳ Ｐゴシック" panose="020B0600070205080204" pitchFamily="34" charset="-128"/>
              </a:rPr>
              <a:t>2018 -2022 notices issued</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2464503882"/>
              </p:ext>
            </p:extLst>
          </p:nvPr>
        </p:nvGraphicFramePr>
        <p:xfrm>
          <a:off x="422694" y="2591375"/>
          <a:ext cx="7910422" cy="1828800"/>
        </p:xfrm>
        <a:graphic>
          <a:graphicData uri="http://schemas.openxmlformats.org/drawingml/2006/table">
            <a:tbl>
              <a:tblPr firstRow="1" firstCol="1" bandRow="1"/>
              <a:tblGrid>
                <a:gridCol w="2570885">
                  <a:extLst>
                    <a:ext uri="{9D8B030D-6E8A-4147-A177-3AD203B41FA5}">
                      <a16:colId xmlns:a16="http://schemas.microsoft.com/office/drawing/2014/main" xmlns="" val="2589295370"/>
                    </a:ext>
                  </a:extLst>
                </a:gridCol>
                <a:gridCol w="2672125">
                  <a:extLst>
                    <a:ext uri="{9D8B030D-6E8A-4147-A177-3AD203B41FA5}">
                      <a16:colId xmlns:a16="http://schemas.microsoft.com/office/drawing/2014/main" xmlns="" val="2278386217"/>
                    </a:ext>
                  </a:extLst>
                </a:gridCol>
                <a:gridCol w="2667412">
                  <a:extLst>
                    <a:ext uri="{9D8B030D-6E8A-4147-A177-3AD203B41FA5}">
                      <a16:colId xmlns:a16="http://schemas.microsoft.com/office/drawing/2014/main" xmlns="" val="730330671"/>
                    </a:ext>
                  </a:extLst>
                </a:gridCol>
              </a:tblGrid>
              <a:tr h="798699">
                <a:tc>
                  <a:txBody>
                    <a:bodyPr/>
                    <a:lstStyle/>
                    <a:p>
                      <a:pPr algn="just">
                        <a:lnSpc>
                          <a:spcPct val="150000"/>
                        </a:lnSpc>
                        <a:spcAft>
                          <a:spcPts val="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Year</a:t>
                      </a:r>
                      <a:endParaRPr lang="en-ZA"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just">
                        <a:lnSpc>
                          <a:spcPct val="150000"/>
                        </a:lnSpc>
                        <a:spcAft>
                          <a:spcPts val="0"/>
                        </a:spcAft>
                      </a:pPr>
                      <a:r>
                        <a:rPr lang="en-ZA"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Inspected</a:t>
                      </a:r>
                      <a:endParaRPr lang="en-ZA"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just">
                        <a:lnSpc>
                          <a:spcPct val="150000"/>
                        </a:lnSpc>
                        <a:spcAft>
                          <a:spcPts val="0"/>
                        </a:spcAft>
                      </a:pPr>
                      <a:r>
                        <a:rPr lang="en-ZA" sz="2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Enforcement Notices</a:t>
                      </a:r>
                      <a:r>
                        <a:rPr lang="en-ZA" sz="2000" b="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Issued</a:t>
                      </a:r>
                      <a:endParaRPr lang="en-ZA"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xmlns="" val="3190947658"/>
                  </a:ext>
                </a:extLst>
              </a:tr>
              <a:tr h="532466">
                <a:tc>
                  <a:txBody>
                    <a:bodyPr/>
                    <a:lstStyle/>
                    <a:p>
                      <a:pPr algn="just">
                        <a:lnSpc>
                          <a:spcPct val="150000"/>
                        </a:lnSpc>
                        <a:spcAft>
                          <a:spcPts val="0"/>
                        </a:spcAft>
                      </a:pPr>
                      <a:r>
                        <a:rPr lang="en-ZA"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2018 -2022</a:t>
                      </a:r>
                    </a:p>
                    <a:p>
                      <a:pPr algn="just">
                        <a:lnSpc>
                          <a:spcPct val="150000"/>
                        </a:lnSpc>
                        <a:spcAft>
                          <a:spcPts val="0"/>
                        </a:spcAft>
                      </a:pP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ZA"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28 158</a:t>
                      </a:r>
                    </a:p>
                    <a:p>
                      <a:pPr algn="just">
                        <a:lnSpc>
                          <a:spcPct val="150000"/>
                        </a:lnSpc>
                        <a:spcAft>
                          <a:spcPts val="0"/>
                        </a:spcAft>
                      </a:pP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50000"/>
                        </a:lnSpc>
                        <a:spcAft>
                          <a:spcPts val="0"/>
                        </a:spcAft>
                      </a:pPr>
                      <a:r>
                        <a:rPr lang="en-ZA"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6 361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33" marR="3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891122335"/>
                  </a:ext>
                </a:extLst>
              </a:tr>
            </a:tbl>
          </a:graphicData>
        </a:graphic>
      </p:graphicFrame>
    </p:spTree>
    <p:extLst>
      <p:ext uri="{BB962C8B-B14F-4D97-AF65-F5344CB8AC3E}">
        <p14:creationId xmlns:p14="http://schemas.microsoft.com/office/powerpoint/2010/main" xmlns="" val="954579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US" altLang="en-US" sz="3600" b="1" dirty="0" smtClean="0">
                <a:latin typeface="Arial" panose="020B0604020202020204" pitchFamily="34" charset="0"/>
                <a:ea typeface="ＭＳ Ｐゴシック" panose="020B0600070205080204" pitchFamily="34" charset="-128"/>
              </a:rPr>
              <a:t>EXTEND OF CORRUPTION OF INSPECTORS</a:t>
            </a:r>
          </a:p>
        </p:txBody>
      </p:sp>
      <p:sp>
        <p:nvSpPr>
          <p:cNvPr id="15364" name="Content Placeholder 2"/>
          <p:cNvSpPr>
            <a:spLocks noGrp="1"/>
          </p:cNvSpPr>
          <p:nvPr>
            <p:ph idx="1"/>
          </p:nvPr>
        </p:nvSpPr>
        <p:spPr>
          <a:xfrm>
            <a:off x="138023" y="1576029"/>
            <a:ext cx="8907433" cy="4995232"/>
          </a:xfrm>
        </p:spPr>
        <p:txBody>
          <a:bodyPr/>
          <a:lstStyle/>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616939727"/>
              </p:ext>
            </p:extLst>
          </p:nvPr>
        </p:nvGraphicFramePr>
        <p:xfrm>
          <a:off x="767747" y="2207883"/>
          <a:ext cx="7582622" cy="4343400"/>
        </p:xfrm>
        <a:graphic>
          <a:graphicData uri="http://schemas.openxmlformats.org/drawingml/2006/table">
            <a:tbl>
              <a:tblPr firstRow="1" bandRow="1">
                <a:tableStyleId>{5C22544A-7EE6-4342-B048-85BDC9FD1C3A}</a:tableStyleId>
              </a:tblPr>
              <a:tblGrid>
                <a:gridCol w="3791311">
                  <a:extLst>
                    <a:ext uri="{9D8B030D-6E8A-4147-A177-3AD203B41FA5}">
                      <a16:colId xmlns:a16="http://schemas.microsoft.com/office/drawing/2014/main" xmlns="" val="2146533472"/>
                    </a:ext>
                  </a:extLst>
                </a:gridCol>
                <a:gridCol w="3791311">
                  <a:extLst>
                    <a:ext uri="{9D8B030D-6E8A-4147-A177-3AD203B41FA5}">
                      <a16:colId xmlns:a16="http://schemas.microsoft.com/office/drawing/2014/main" xmlns="" val="2844320966"/>
                    </a:ext>
                  </a:extLst>
                </a:gridCol>
              </a:tblGrid>
              <a:tr h="370840">
                <a:tc>
                  <a:txBody>
                    <a:bodyPr/>
                    <a:lstStyle/>
                    <a:p>
                      <a:r>
                        <a:rPr lang="en-ZA" dirty="0" smtClean="0">
                          <a:solidFill>
                            <a:schemeClr val="tx1"/>
                          </a:solidFill>
                        </a:rPr>
                        <a:t>PROVINCE</a:t>
                      </a:r>
                      <a:endParaRPr lang="en-ZA" dirty="0">
                        <a:solidFill>
                          <a:schemeClr val="tx1"/>
                        </a:solidFill>
                      </a:endParaRPr>
                    </a:p>
                  </a:txBody>
                  <a:tcPr>
                    <a:solidFill>
                      <a:srgbClr val="92D050"/>
                    </a:solidFill>
                  </a:tcPr>
                </a:tc>
                <a:tc>
                  <a:txBody>
                    <a:bodyPr/>
                    <a:lstStyle/>
                    <a:p>
                      <a:r>
                        <a:rPr lang="en-ZA" dirty="0" smtClean="0">
                          <a:solidFill>
                            <a:schemeClr val="tx1"/>
                          </a:solidFill>
                        </a:rPr>
                        <a:t>NO. </a:t>
                      </a:r>
                    </a:p>
                    <a:p>
                      <a:endParaRPr lang="en-ZA" dirty="0">
                        <a:solidFill>
                          <a:schemeClr val="tx1"/>
                        </a:solidFill>
                      </a:endParaRPr>
                    </a:p>
                  </a:txBody>
                  <a:tcPr>
                    <a:solidFill>
                      <a:srgbClr val="92D050"/>
                    </a:solidFill>
                  </a:tcPr>
                </a:tc>
                <a:extLst>
                  <a:ext uri="{0D108BD9-81ED-4DB2-BD59-A6C34878D82A}">
                    <a16:rowId xmlns:a16="http://schemas.microsoft.com/office/drawing/2014/main" xmlns="" val="1079575051"/>
                  </a:ext>
                </a:extLst>
              </a:tr>
              <a:tr h="370840">
                <a:tc>
                  <a:txBody>
                    <a:bodyPr/>
                    <a:lstStyle/>
                    <a:p>
                      <a:r>
                        <a:rPr lang="en-ZA" dirty="0" smtClean="0"/>
                        <a:t>EC</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3542951105"/>
                  </a:ext>
                </a:extLst>
              </a:tr>
              <a:tr h="370840">
                <a:tc>
                  <a:txBody>
                    <a:bodyPr/>
                    <a:lstStyle/>
                    <a:p>
                      <a:r>
                        <a:rPr lang="en-ZA" dirty="0" smtClean="0"/>
                        <a:t>GP</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856727090"/>
                  </a:ext>
                </a:extLst>
              </a:tr>
              <a:tr h="370840">
                <a:tc>
                  <a:txBody>
                    <a:bodyPr/>
                    <a:lstStyle/>
                    <a:p>
                      <a:r>
                        <a:rPr lang="en-ZA" dirty="0" smtClean="0"/>
                        <a:t>FS</a:t>
                      </a:r>
                      <a:endParaRPr lang="en-ZA" dirty="0"/>
                    </a:p>
                  </a:txBody>
                  <a:tcPr>
                    <a:solidFill>
                      <a:srgbClr val="92D050"/>
                    </a:solidFill>
                  </a:tcPr>
                </a:tc>
                <a:tc>
                  <a:txBody>
                    <a:bodyPr/>
                    <a:lstStyle/>
                    <a:p>
                      <a:r>
                        <a:rPr lang="en-ZA" dirty="0" smtClean="0"/>
                        <a:t>0</a:t>
                      </a:r>
                    </a:p>
                  </a:txBody>
                  <a:tcPr>
                    <a:solidFill>
                      <a:srgbClr val="92D050"/>
                    </a:solidFill>
                  </a:tcPr>
                </a:tc>
                <a:extLst>
                  <a:ext uri="{0D108BD9-81ED-4DB2-BD59-A6C34878D82A}">
                    <a16:rowId xmlns:a16="http://schemas.microsoft.com/office/drawing/2014/main" xmlns="" val="4113776387"/>
                  </a:ext>
                </a:extLst>
              </a:tr>
              <a:tr h="370840">
                <a:tc>
                  <a:txBody>
                    <a:bodyPr/>
                    <a:lstStyle/>
                    <a:p>
                      <a:r>
                        <a:rPr lang="en-ZA" dirty="0" smtClean="0"/>
                        <a:t>KZN</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2333741117"/>
                  </a:ext>
                </a:extLst>
              </a:tr>
              <a:tr h="370840">
                <a:tc>
                  <a:txBody>
                    <a:bodyPr/>
                    <a:lstStyle/>
                    <a:p>
                      <a:r>
                        <a:rPr lang="en-ZA" dirty="0" smtClean="0"/>
                        <a:t>LP</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3416851998"/>
                  </a:ext>
                </a:extLst>
              </a:tr>
              <a:tr h="370840">
                <a:tc>
                  <a:txBody>
                    <a:bodyPr/>
                    <a:lstStyle/>
                    <a:p>
                      <a:r>
                        <a:rPr lang="en-ZA" dirty="0" smtClean="0"/>
                        <a:t>MP</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2794890020"/>
                  </a:ext>
                </a:extLst>
              </a:tr>
              <a:tr h="370840">
                <a:tc>
                  <a:txBody>
                    <a:bodyPr/>
                    <a:lstStyle/>
                    <a:p>
                      <a:r>
                        <a:rPr lang="en-ZA" dirty="0" smtClean="0"/>
                        <a:t>NC</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641219470"/>
                  </a:ext>
                </a:extLst>
              </a:tr>
              <a:tr h="370840">
                <a:tc>
                  <a:txBody>
                    <a:bodyPr/>
                    <a:lstStyle/>
                    <a:p>
                      <a:r>
                        <a:rPr lang="en-ZA" dirty="0" smtClean="0"/>
                        <a:t>NW</a:t>
                      </a:r>
                      <a:endParaRPr lang="en-ZA" dirty="0"/>
                    </a:p>
                  </a:txBody>
                  <a:tcPr>
                    <a:solidFill>
                      <a:srgbClr val="92D050"/>
                    </a:solidFill>
                  </a:tcPr>
                </a:tc>
                <a:tc>
                  <a:txBody>
                    <a:bodyPr/>
                    <a:lstStyle/>
                    <a:p>
                      <a:r>
                        <a:rPr lang="en-ZA" dirty="0" smtClean="0"/>
                        <a:t>2</a:t>
                      </a:r>
                      <a:endParaRPr lang="en-ZA" dirty="0"/>
                    </a:p>
                  </a:txBody>
                  <a:tcPr>
                    <a:solidFill>
                      <a:srgbClr val="92D050"/>
                    </a:solidFill>
                  </a:tcPr>
                </a:tc>
                <a:extLst>
                  <a:ext uri="{0D108BD9-81ED-4DB2-BD59-A6C34878D82A}">
                    <a16:rowId xmlns:a16="http://schemas.microsoft.com/office/drawing/2014/main" xmlns="" val="474898481"/>
                  </a:ext>
                </a:extLst>
              </a:tr>
              <a:tr h="0">
                <a:tc>
                  <a:txBody>
                    <a:bodyPr/>
                    <a:lstStyle/>
                    <a:p>
                      <a:r>
                        <a:rPr lang="en-ZA" dirty="0" smtClean="0"/>
                        <a:t>WC</a:t>
                      </a:r>
                      <a:endParaRPr lang="en-ZA" dirty="0"/>
                    </a:p>
                  </a:txBody>
                  <a:tcPr>
                    <a:solidFill>
                      <a:srgbClr val="92D050"/>
                    </a:solidFill>
                  </a:tcPr>
                </a:tc>
                <a:tc>
                  <a:txBody>
                    <a:bodyPr/>
                    <a:lstStyle/>
                    <a:p>
                      <a:r>
                        <a:rPr lang="en-ZA" dirty="0" smtClean="0"/>
                        <a:t>0</a:t>
                      </a:r>
                      <a:endParaRPr lang="en-ZA" dirty="0"/>
                    </a:p>
                  </a:txBody>
                  <a:tcPr>
                    <a:solidFill>
                      <a:srgbClr val="92D050"/>
                    </a:solidFill>
                  </a:tcPr>
                </a:tc>
                <a:extLst>
                  <a:ext uri="{0D108BD9-81ED-4DB2-BD59-A6C34878D82A}">
                    <a16:rowId xmlns:a16="http://schemas.microsoft.com/office/drawing/2014/main" xmlns="" val="8077074"/>
                  </a:ext>
                </a:extLst>
              </a:tr>
              <a:tr h="370840">
                <a:tc>
                  <a:txBody>
                    <a:bodyPr/>
                    <a:lstStyle/>
                    <a:p>
                      <a:endParaRPr lang="en-ZA"/>
                    </a:p>
                  </a:txBody>
                  <a:tcPr>
                    <a:solidFill>
                      <a:srgbClr val="92D050"/>
                    </a:solidFill>
                  </a:tcPr>
                </a:tc>
                <a:tc>
                  <a:txBody>
                    <a:bodyPr/>
                    <a:lstStyle/>
                    <a:p>
                      <a:endParaRPr lang="en-ZA" dirty="0"/>
                    </a:p>
                  </a:txBody>
                  <a:tcPr>
                    <a:solidFill>
                      <a:srgbClr val="92D050"/>
                    </a:solidFill>
                  </a:tcPr>
                </a:tc>
                <a:extLst>
                  <a:ext uri="{0D108BD9-81ED-4DB2-BD59-A6C34878D82A}">
                    <a16:rowId xmlns:a16="http://schemas.microsoft.com/office/drawing/2014/main" xmlns="" val="4065263110"/>
                  </a:ext>
                </a:extLst>
              </a:tr>
            </a:tbl>
          </a:graphicData>
        </a:graphic>
      </p:graphicFrame>
    </p:spTree>
    <p:extLst>
      <p:ext uri="{BB962C8B-B14F-4D97-AF65-F5344CB8AC3E}">
        <p14:creationId xmlns:p14="http://schemas.microsoft.com/office/powerpoint/2010/main" xmlns="" val="2422524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dirty="0" smtClean="0"/>
              <a:t>Seasonal </a:t>
            </a:r>
            <a:r>
              <a:rPr lang="en-ZA" dirty="0"/>
              <a:t>workers </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8626" y="1394873"/>
            <a:ext cx="8985071" cy="5281971"/>
          </a:xfrm>
        </p:spPr>
        <p:txBody>
          <a:bodyPr/>
          <a:lstStyle/>
          <a:p>
            <a:pPr algn="just"/>
            <a:endParaRPr lang="en-GB" altLang="en-US" sz="2800" dirty="0" smtClean="0">
              <a:solidFill>
                <a:srgbClr val="404040"/>
              </a:solidFill>
              <a:ea typeface="ＭＳ Ｐゴシック" panose="020B0600070205080204" pitchFamily="34" charset="-128"/>
            </a:endParaRPr>
          </a:p>
          <a:p>
            <a:pPr algn="just"/>
            <a:r>
              <a:rPr lang="en-GB" altLang="en-US" sz="2800" dirty="0" smtClean="0">
                <a:solidFill>
                  <a:srgbClr val="404040"/>
                </a:solidFill>
                <a:ea typeface="ＭＳ Ｐゴシック" panose="020B0600070205080204" pitchFamily="34" charset="-128"/>
              </a:rPr>
              <a:t>Farmers especially in the Limpopo Province have now resorted to employment of seasonal workers through employment agencies (labour brokers), the seasonal workers will not be employees of the farmer / farm owner but remain employees of the agencies and are only employed for a short period of time such as during fruit picking season, which results in short term employment, the workers rotate from farm to farm through the agency during that period but are not covered or protected in terms of the sectoral determination 13 as they are deemed to be employed by the agency and not the farm.</a:t>
            </a:r>
          </a:p>
        </p:txBody>
      </p:sp>
    </p:spTree>
    <p:extLst>
      <p:ext uri="{BB962C8B-B14F-4D97-AF65-F5344CB8AC3E}">
        <p14:creationId xmlns:p14="http://schemas.microsoft.com/office/powerpoint/2010/main" xmlns="" val="3224637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26211" y="94891"/>
            <a:ext cx="7013276" cy="1455258"/>
          </a:xfrm>
        </p:spPr>
        <p:txBody>
          <a:bodyPr/>
          <a:lstStyle/>
          <a:p>
            <a:pPr algn="l" eaLnBrk="1" hangingPunct="1"/>
            <a:r>
              <a:rPr lang="en-ZA" dirty="0" smtClean="0"/>
              <a:t>Multi-Stakeholder Agreement</a:t>
            </a:r>
            <a:br>
              <a:rPr lang="en-ZA" dirty="0" smtClean="0"/>
            </a:br>
            <a:r>
              <a:rPr lang="en-ZA" dirty="0" smtClean="0"/>
              <a:t>with Paralegal Services </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8626" y="1394873"/>
            <a:ext cx="8985071" cy="5281971"/>
          </a:xfrm>
        </p:spPr>
        <p:txBody>
          <a:bodyPr/>
          <a:lstStyle/>
          <a:p>
            <a:pPr algn="just"/>
            <a:endParaRPr lang="en-GB" altLang="en-US" sz="2800" b="1" dirty="0" smtClean="0">
              <a:solidFill>
                <a:srgbClr val="404040"/>
              </a:solidFill>
              <a:ea typeface="ＭＳ Ｐゴシック" panose="020B0600070205080204" pitchFamily="34" charset="-128"/>
            </a:endParaRPr>
          </a:p>
          <a:p>
            <a:pPr algn="just"/>
            <a:r>
              <a:rPr lang="en-GB" altLang="en-US" sz="2800" b="1" dirty="0" smtClean="0">
                <a:solidFill>
                  <a:srgbClr val="404040"/>
                </a:solidFill>
                <a:ea typeface="ＭＳ Ｐゴシック" panose="020B0600070205080204" pitchFamily="34" charset="-128"/>
              </a:rPr>
              <a:t>The department undertakes stakeholder engagement meetings with the CCMA, NPA, SAPS, Trade Unions and other worker forums on a regular basis.</a:t>
            </a:r>
          </a:p>
          <a:p>
            <a:pPr marL="0" indent="0" algn="just">
              <a:buNone/>
            </a:pPr>
            <a:endParaRPr lang="en-GB" altLang="en-US" sz="2800" b="1" dirty="0" smtClean="0">
              <a:solidFill>
                <a:srgbClr val="404040"/>
              </a:solidFill>
              <a:ea typeface="ＭＳ Ｐゴシック" panose="020B0600070205080204" pitchFamily="34" charset="-128"/>
            </a:endParaRPr>
          </a:p>
        </p:txBody>
      </p:sp>
    </p:spTree>
    <p:extLst>
      <p:ext uri="{BB962C8B-B14F-4D97-AF65-F5344CB8AC3E}">
        <p14:creationId xmlns:p14="http://schemas.microsoft.com/office/powerpoint/2010/main" xmlns="" val="132689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353682" y="-60385"/>
            <a:ext cx="7013276" cy="1455258"/>
          </a:xfrm>
        </p:spPr>
        <p:txBody>
          <a:bodyPr/>
          <a:lstStyle/>
          <a:p>
            <a:pPr algn="l" eaLnBrk="1" hangingPunct="1"/>
            <a:r>
              <a:rPr lang="en-US" altLang="en-US" sz="3600" b="1" dirty="0" smtClean="0">
                <a:latin typeface="Arial" panose="020B0604020202020204" pitchFamily="34" charset="0"/>
                <a:ea typeface="ＭＳ Ｐゴシック" panose="020B0600070205080204" pitchFamily="34" charset="-128"/>
              </a:rPr>
              <a:t>INSPECTION STRATEGY / BUDGET</a:t>
            </a:r>
          </a:p>
        </p:txBody>
      </p:sp>
      <p:sp>
        <p:nvSpPr>
          <p:cNvPr id="15364" name="Content Placeholder 2"/>
          <p:cNvSpPr>
            <a:spLocks noGrp="1"/>
          </p:cNvSpPr>
          <p:nvPr>
            <p:ph idx="1"/>
          </p:nvPr>
        </p:nvSpPr>
        <p:spPr>
          <a:xfrm>
            <a:off x="8626" y="1981470"/>
            <a:ext cx="8985071" cy="5281971"/>
          </a:xfrm>
        </p:spPr>
        <p:txBody>
          <a:bodyPr/>
          <a:lstStyle/>
          <a:p>
            <a:pPr algn="just"/>
            <a:r>
              <a:rPr lang="en-GB" altLang="en-US" sz="2800" b="1" dirty="0" smtClean="0">
                <a:solidFill>
                  <a:srgbClr val="404040"/>
                </a:solidFill>
                <a:ea typeface="ＭＳ Ｐゴシック" panose="020B0600070205080204" pitchFamily="34" charset="-128"/>
              </a:rPr>
              <a:t> No budget allocated specifically to inspections in the farming sector, however, the budget allocated to Inspection and Enforcement is also allocated to cater for inspections in the farming sector.</a:t>
            </a:r>
          </a:p>
          <a:p>
            <a:pPr marL="0" indent="0" algn="just">
              <a:buNone/>
            </a:pPr>
            <a:endParaRPr lang="en-GB" altLang="en-US" sz="2800" b="1" dirty="0" smtClean="0">
              <a:solidFill>
                <a:srgbClr val="404040"/>
              </a:solidFill>
              <a:ea typeface="ＭＳ Ｐゴシック" panose="020B0600070205080204" pitchFamily="34" charset="-128"/>
            </a:endParaRPr>
          </a:p>
          <a:p>
            <a:pPr algn="just"/>
            <a:r>
              <a:rPr lang="en-GB" altLang="en-US" sz="2800" b="1" dirty="0" smtClean="0">
                <a:solidFill>
                  <a:srgbClr val="404040"/>
                </a:solidFill>
                <a:ea typeface="ＭＳ Ｐゴシック" panose="020B0600070205080204" pitchFamily="34" charset="-128"/>
              </a:rPr>
              <a:t>Inspections conducted daily in provinces by inspectors include inspections in the farming sector, no specific strategy for the farming sector, however, the inspection strategy of the department covers all sectors including the farming sector.</a:t>
            </a:r>
          </a:p>
        </p:txBody>
      </p:sp>
    </p:spTree>
    <p:extLst>
      <p:ext uri="{BB962C8B-B14F-4D97-AF65-F5344CB8AC3E}">
        <p14:creationId xmlns:p14="http://schemas.microsoft.com/office/powerpoint/2010/main" xmlns="" val="2599943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353682" y="-60385"/>
            <a:ext cx="7013276" cy="1455258"/>
          </a:xfrm>
        </p:spPr>
        <p:txBody>
          <a:bodyPr/>
          <a:lstStyle/>
          <a:p>
            <a:pPr algn="l" eaLnBrk="1" hangingPunct="1"/>
            <a:r>
              <a:rPr lang="en-US" altLang="en-US" sz="2400" b="1" dirty="0" smtClean="0">
                <a:latin typeface="Arial" panose="020B0604020202020204" pitchFamily="34" charset="0"/>
                <a:ea typeface="ＭＳ Ｐゴシック" panose="020B0600070205080204" pitchFamily="34" charset="-128"/>
              </a:rPr>
              <a:t>RESOURCES AND PROFESSIONALIZATION</a:t>
            </a:r>
            <a:br>
              <a:rPr lang="en-US" altLang="en-US" sz="2400" b="1" dirty="0" smtClean="0">
                <a:latin typeface="Arial" panose="020B0604020202020204" pitchFamily="34" charset="0"/>
                <a:ea typeface="ＭＳ Ｐゴシック" panose="020B0600070205080204" pitchFamily="34" charset="-128"/>
              </a:rPr>
            </a:br>
            <a:r>
              <a:rPr lang="en-US" altLang="en-US" sz="2400" b="1" dirty="0" smtClean="0">
                <a:latin typeface="Arial" panose="020B0604020202020204" pitchFamily="34" charset="0"/>
                <a:ea typeface="ＭＳ Ｐゴシック" panose="020B0600070205080204" pitchFamily="34" charset="-128"/>
              </a:rPr>
              <a:t>IES BUDGET PER PROVINCES</a:t>
            </a:r>
            <a:r>
              <a:rPr lang="en-US" altLang="en-US" sz="3600" b="1" dirty="0" smtClean="0">
                <a:latin typeface="Arial" panose="020B0604020202020204" pitchFamily="34" charset="0"/>
                <a:ea typeface="ＭＳ Ｐゴシック" panose="020B0600070205080204" pitchFamily="34" charset="-128"/>
              </a:rPr>
              <a:t/>
            </a:r>
            <a:br>
              <a:rPr lang="en-US" altLang="en-US" sz="3600" b="1" dirty="0" smtClean="0">
                <a:latin typeface="Arial" panose="020B0604020202020204" pitchFamily="34" charset="0"/>
                <a:ea typeface="ＭＳ Ｐゴシック" panose="020B0600070205080204" pitchFamily="34" charset="-128"/>
              </a:rPr>
            </a:br>
            <a:endParaRPr lang="en-US" altLang="en-US" sz="3600" b="1" dirty="0" smtClean="0">
              <a:latin typeface="Arial" panose="020B0604020202020204" pitchFamily="34" charset="0"/>
              <a:ea typeface="ＭＳ Ｐゴシック" panose="020B0600070205080204" pitchFamily="34"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09136487"/>
              </p:ext>
            </p:extLst>
          </p:nvPr>
        </p:nvGraphicFramePr>
        <p:xfrm>
          <a:off x="25877" y="2794958"/>
          <a:ext cx="8988726" cy="2380892"/>
        </p:xfrm>
        <a:graphic>
          <a:graphicData uri="http://schemas.openxmlformats.org/drawingml/2006/table">
            <a:tbl>
              <a:tblPr firstRow="1" firstCol="1" bandRow="1">
                <a:tableStyleId>{5C22544A-7EE6-4342-B048-85BDC9FD1C3A}</a:tableStyleId>
              </a:tblPr>
              <a:tblGrid>
                <a:gridCol w="1026545">
                  <a:extLst>
                    <a:ext uri="{9D8B030D-6E8A-4147-A177-3AD203B41FA5}">
                      <a16:colId xmlns:a16="http://schemas.microsoft.com/office/drawing/2014/main" xmlns="" val="371450880"/>
                    </a:ext>
                  </a:extLst>
                </a:gridCol>
                <a:gridCol w="1190446">
                  <a:extLst>
                    <a:ext uri="{9D8B030D-6E8A-4147-A177-3AD203B41FA5}">
                      <a16:colId xmlns:a16="http://schemas.microsoft.com/office/drawing/2014/main" xmlns="" val="1659080984"/>
                    </a:ext>
                  </a:extLst>
                </a:gridCol>
                <a:gridCol w="974785">
                  <a:extLst>
                    <a:ext uri="{9D8B030D-6E8A-4147-A177-3AD203B41FA5}">
                      <a16:colId xmlns:a16="http://schemas.microsoft.com/office/drawing/2014/main" xmlns="" val="125354331"/>
                    </a:ext>
                  </a:extLst>
                </a:gridCol>
                <a:gridCol w="974784">
                  <a:extLst>
                    <a:ext uri="{9D8B030D-6E8A-4147-A177-3AD203B41FA5}">
                      <a16:colId xmlns:a16="http://schemas.microsoft.com/office/drawing/2014/main" xmlns="" val="1139079232"/>
                    </a:ext>
                  </a:extLst>
                </a:gridCol>
                <a:gridCol w="1069676">
                  <a:extLst>
                    <a:ext uri="{9D8B030D-6E8A-4147-A177-3AD203B41FA5}">
                      <a16:colId xmlns:a16="http://schemas.microsoft.com/office/drawing/2014/main" xmlns="" val="76089519"/>
                    </a:ext>
                  </a:extLst>
                </a:gridCol>
                <a:gridCol w="966158">
                  <a:extLst>
                    <a:ext uri="{9D8B030D-6E8A-4147-A177-3AD203B41FA5}">
                      <a16:colId xmlns:a16="http://schemas.microsoft.com/office/drawing/2014/main" xmlns="" val="1627275796"/>
                    </a:ext>
                  </a:extLst>
                </a:gridCol>
                <a:gridCol w="905774">
                  <a:extLst>
                    <a:ext uri="{9D8B030D-6E8A-4147-A177-3AD203B41FA5}">
                      <a16:colId xmlns:a16="http://schemas.microsoft.com/office/drawing/2014/main" xmlns="" val="2508232612"/>
                    </a:ext>
                  </a:extLst>
                </a:gridCol>
                <a:gridCol w="966159">
                  <a:extLst>
                    <a:ext uri="{9D8B030D-6E8A-4147-A177-3AD203B41FA5}">
                      <a16:colId xmlns:a16="http://schemas.microsoft.com/office/drawing/2014/main" xmlns="" val="2638012978"/>
                    </a:ext>
                  </a:extLst>
                </a:gridCol>
                <a:gridCol w="914399">
                  <a:extLst>
                    <a:ext uri="{9D8B030D-6E8A-4147-A177-3AD203B41FA5}">
                      <a16:colId xmlns:a16="http://schemas.microsoft.com/office/drawing/2014/main" xmlns="" val="522290996"/>
                    </a:ext>
                  </a:extLst>
                </a:gridCol>
              </a:tblGrid>
              <a:tr h="700262">
                <a:tc>
                  <a:txBody>
                    <a:bodyPr/>
                    <a:lstStyle/>
                    <a:p>
                      <a:pPr>
                        <a:lnSpc>
                          <a:spcPct val="150000"/>
                        </a:lnSpc>
                        <a:spcAft>
                          <a:spcPts val="0"/>
                        </a:spcAft>
                      </a:pPr>
                      <a:r>
                        <a:rPr lang="en-ZA" sz="900" dirty="0">
                          <a:solidFill>
                            <a:schemeClr val="tx1"/>
                          </a:solidFill>
                          <a:effectLst/>
                        </a:rPr>
                        <a:t>EC</a:t>
                      </a:r>
                      <a:endParaRPr lang="en-ZA"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FS</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GP</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KZN</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LP</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MP</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NC</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a:solidFill>
                            <a:schemeClr val="tx1"/>
                          </a:solidFill>
                          <a:effectLst/>
                        </a:rPr>
                        <a:t>NW</a:t>
                      </a:r>
                      <a:endParaRPr lang="en-ZA" sz="1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tc>
                  <a:txBody>
                    <a:bodyPr/>
                    <a:lstStyle/>
                    <a:p>
                      <a:pPr>
                        <a:lnSpc>
                          <a:spcPct val="150000"/>
                        </a:lnSpc>
                        <a:spcAft>
                          <a:spcPts val="0"/>
                        </a:spcAft>
                      </a:pPr>
                      <a:r>
                        <a:rPr lang="en-ZA" sz="900" dirty="0">
                          <a:solidFill>
                            <a:schemeClr val="tx1"/>
                          </a:solidFill>
                          <a:effectLst/>
                        </a:rPr>
                        <a:t>WC</a:t>
                      </a:r>
                      <a:endParaRPr lang="en-ZA"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tc>
                <a:extLst>
                  <a:ext uri="{0D108BD9-81ED-4DB2-BD59-A6C34878D82A}">
                    <a16:rowId xmlns:a16="http://schemas.microsoft.com/office/drawing/2014/main" xmlns="" val="3752917795"/>
                  </a:ext>
                </a:extLst>
              </a:tr>
              <a:tr h="1680630">
                <a:tc>
                  <a:txBody>
                    <a:bodyPr/>
                    <a:lstStyle/>
                    <a:p>
                      <a:pPr>
                        <a:lnSpc>
                          <a:spcPct val="150000"/>
                        </a:lnSpc>
                        <a:spcAft>
                          <a:spcPts val="0"/>
                        </a:spcAft>
                      </a:pPr>
                      <a:r>
                        <a:rPr lang="en-US" sz="1000" b="1" dirty="0">
                          <a:solidFill>
                            <a:schemeClr val="tx1"/>
                          </a:solidFill>
                          <a:effectLst/>
                        </a:rPr>
                        <a:t>35,797,565.28</a:t>
                      </a:r>
                      <a:endParaRPr lang="en-ZA"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dirty="0">
                          <a:solidFill>
                            <a:schemeClr val="tx1"/>
                          </a:solidFill>
                          <a:effectLst/>
                        </a:rPr>
                        <a:t>28,885,584.84</a:t>
                      </a:r>
                      <a:endParaRPr lang="en-ZA"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dirty="0">
                          <a:solidFill>
                            <a:schemeClr val="tx1"/>
                          </a:solidFill>
                          <a:effectLst/>
                        </a:rPr>
                        <a:t>71,260,161.01</a:t>
                      </a:r>
                      <a:endParaRPr lang="en-ZA"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a:solidFill>
                            <a:schemeClr val="tx1"/>
                          </a:solidFill>
                          <a:effectLst/>
                        </a:rPr>
                        <a:t>59,354,400.10</a:t>
                      </a:r>
                      <a:endParaRPr lang="en-ZA"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a:solidFill>
                            <a:schemeClr val="tx1"/>
                          </a:solidFill>
                          <a:effectLst/>
                        </a:rPr>
                        <a:t>32,206,672.90</a:t>
                      </a:r>
                      <a:endParaRPr lang="en-ZA"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a:solidFill>
                            <a:schemeClr val="tx1"/>
                          </a:solidFill>
                          <a:effectLst/>
                        </a:rPr>
                        <a:t>30,435,357.23</a:t>
                      </a:r>
                      <a:endParaRPr lang="en-ZA"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dirty="0">
                          <a:solidFill>
                            <a:schemeClr val="tx1"/>
                          </a:solidFill>
                          <a:effectLst/>
                        </a:rPr>
                        <a:t>18,987,708.71</a:t>
                      </a:r>
                      <a:endParaRPr lang="en-ZA"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a:solidFill>
                            <a:schemeClr val="tx1"/>
                          </a:solidFill>
                          <a:effectLst/>
                        </a:rPr>
                        <a:t>26,861,856.36</a:t>
                      </a:r>
                      <a:endParaRPr lang="en-ZA"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tc>
                  <a:txBody>
                    <a:bodyPr/>
                    <a:lstStyle/>
                    <a:p>
                      <a:pPr>
                        <a:lnSpc>
                          <a:spcPct val="150000"/>
                        </a:lnSpc>
                        <a:spcAft>
                          <a:spcPts val="0"/>
                        </a:spcAft>
                      </a:pPr>
                      <a:r>
                        <a:rPr lang="en-ZA" sz="1000" b="1" dirty="0">
                          <a:solidFill>
                            <a:schemeClr val="tx1"/>
                          </a:solidFill>
                          <a:effectLst/>
                        </a:rPr>
                        <a:t>38,782,440.25</a:t>
                      </a:r>
                      <a:endParaRPr lang="en-ZA"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85" marR="63485" marT="0" marB="0">
                    <a:solidFill>
                      <a:schemeClr val="accent1">
                        <a:lumMod val="40000"/>
                        <a:lumOff val="60000"/>
                      </a:schemeClr>
                    </a:solidFill>
                  </a:tcPr>
                </a:tc>
                <a:extLst>
                  <a:ext uri="{0D108BD9-81ED-4DB2-BD59-A6C34878D82A}">
                    <a16:rowId xmlns:a16="http://schemas.microsoft.com/office/drawing/2014/main" xmlns="" val="3763816684"/>
                  </a:ext>
                </a:extLst>
              </a:tr>
            </a:tbl>
          </a:graphicData>
        </a:graphic>
      </p:graphicFrame>
    </p:spTree>
    <p:extLst>
      <p:ext uri="{BB962C8B-B14F-4D97-AF65-F5344CB8AC3E}">
        <p14:creationId xmlns:p14="http://schemas.microsoft.com/office/powerpoint/2010/main" xmlns="" val="1646022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353682" y="-60385"/>
            <a:ext cx="7013276" cy="1455258"/>
          </a:xfrm>
        </p:spPr>
        <p:txBody>
          <a:bodyPr/>
          <a:lstStyle/>
          <a:p>
            <a:pPr algn="l" eaLnBrk="1" hangingPunct="1"/>
            <a:r>
              <a:rPr lang="en-US" altLang="en-US" sz="3600" b="1" dirty="0" smtClean="0">
                <a:latin typeface="Arial" panose="020B0604020202020204" pitchFamily="34" charset="0"/>
                <a:ea typeface="ＭＳ Ｐゴシック" panose="020B0600070205080204" pitchFamily="34" charset="-128"/>
              </a:rPr>
              <a:t>RESOURCES AND PROFESSIONALIZATION</a:t>
            </a:r>
          </a:p>
        </p:txBody>
      </p:sp>
      <p:sp>
        <p:nvSpPr>
          <p:cNvPr id="15364" name="Content Placeholder 2"/>
          <p:cNvSpPr>
            <a:spLocks noGrp="1"/>
          </p:cNvSpPr>
          <p:nvPr>
            <p:ph idx="1"/>
          </p:nvPr>
        </p:nvSpPr>
        <p:spPr>
          <a:xfrm>
            <a:off x="8626" y="1981470"/>
            <a:ext cx="8985071" cy="5281971"/>
          </a:xfrm>
        </p:spPr>
        <p:txBody>
          <a:bodyPr/>
          <a:lstStyle/>
          <a:p>
            <a:pPr algn="just"/>
            <a:r>
              <a:rPr lang="en-GB" altLang="en-US" sz="2800" dirty="0" smtClean="0">
                <a:solidFill>
                  <a:srgbClr val="404040"/>
                </a:solidFill>
                <a:ea typeface="ＭＳ Ｐゴシック" panose="020B0600070205080204" pitchFamily="34" charset="-128"/>
              </a:rPr>
              <a:t> IES has </a:t>
            </a:r>
            <a:r>
              <a:rPr lang="en-GB" altLang="en-US" sz="2800" dirty="0">
                <a:solidFill>
                  <a:srgbClr val="404040"/>
                </a:solidFill>
                <a:ea typeface="ＭＳ Ｐゴシック" panose="020B0600070205080204" pitchFamily="34" charset="-128"/>
              </a:rPr>
              <a:t>a total of </a:t>
            </a:r>
            <a:r>
              <a:rPr lang="en-ZA" sz="2800" b="1" dirty="0">
                <a:solidFill>
                  <a:srgbClr val="000000"/>
                </a:solidFill>
                <a:latin typeface="Calibri" panose="020F0502020204030204" pitchFamily="34" charset="0"/>
                <a:ea typeface="Times New Roman" panose="02020603050405020304" pitchFamily="18" charset="0"/>
              </a:rPr>
              <a:t>2106</a:t>
            </a:r>
            <a:r>
              <a:rPr lang="en-GB" altLang="en-US" sz="2800" dirty="0" smtClean="0">
                <a:solidFill>
                  <a:srgbClr val="404040"/>
                </a:solidFill>
                <a:ea typeface="ＭＳ Ｐゴシック" panose="020B0600070205080204" pitchFamily="34" charset="-128"/>
              </a:rPr>
              <a:t> officials consisting of inspectors specializing in the different legislations: BCEA, NMWA, UIA, COIDA, EEA, OHSA, administrative support and statutory services.</a:t>
            </a:r>
          </a:p>
          <a:p>
            <a:pPr marL="0" indent="0" algn="just">
              <a:buNone/>
            </a:pPr>
            <a:endParaRPr lang="en-GB" altLang="en-US" sz="2800" dirty="0" smtClean="0">
              <a:solidFill>
                <a:srgbClr val="404040"/>
              </a:solidFill>
              <a:ea typeface="ＭＳ Ｐゴシック" panose="020B0600070205080204" pitchFamily="34" charset="-128"/>
            </a:endParaRPr>
          </a:p>
          <a:p>
            <a:pPr algn="just"/>
            <a:r>
              <a:rPr lang="en-GB" altLang="en-US" sz="2800" dirty="0" smtClean="0">
                <a:solidFill>
                  <a:srgbClr val="404040"/>
                </a:solidFill>
                <a:ea typeface="ＭＳ Ｐゴシック" panose="020B0600070205080204" pitchFamily="34" charset="-128"/>
              </a:rPr>
              <a:t>Inspectors are recruited and appointed in line with the required qualification for the legislation to be enforced (e.g. for OHS – engineering qualification or equivalent).</a:t>
            </a:r>
          </a:p>
        </p:txBody>
      </p:sp>
    </p:spTree>
    <p:extLst>
      <p:ext uri="{BB962C8B-B14F-4D97-AF65-F5344CB8AC3E}">
        <p14:creationId xmlns:p14="http://schemas.microsoft.com/office/powerpoint/2010/main" xmlns="" val="326885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353682" y="-60385"/>
            <a:ext cx="7013276" cy="1455258"/>
          </a:xfrm>
        </p:spPr>
        <p:txBody>
          <a:bodyPr/>
          <a:lstStyle/>
          <a:p>
            <a:pPr algn="l" eaLnBrk="1" hangingPunct="1"/>
            <a:r>
              <a:rPr lang="en-US" altLang="en-US" sz="3600" b="1" dirty="0" smtClean="0">
                <a:latin typeface="Arial" panose="020B0604020202020204" pitchFamily="34" charset="0"/>
                <a:ea typeface="ＭＳ Ｐゴシック" panose="020B0600070205080204" pitchFamily="34" charset="-128"/>
              </a:rPr>
              <a:t>RESOURCES AND PROFESSIONALIZATION</a:t>
            </a:r>
          </a:p>
        </p:txBody>
      </p:sp>
      <p:sp>
        <p:nvSpPr>
          <p:cNvPr id="15364" name="Content Placeholder 2"/>
          <p:cNvSpPr>
            <a:spLocks noGrp="1"/>
          </p:cNvSpPr>
          <p:nvPr>
            <p:ph idx="1"/>
          </p:nvPr>
        </p:nvSpPr>
        <p:spPr>
          <a:xfrm>
            <a:off x="8626" y="1981470"/>
            <a:ext cx="8985071" cy="5281971"/>
          </a:xfrm>
        </p:spPr>
        <p:txBody>
          <a:bodyPr/>
          <a:lstStyle/>
          <a:p>
            <a:pPr algn="just"/>
            <a:r>
              <a:rPr lang="en-GB" altLang="en-US" sz="2800" dirty="0" smtClean="0">
                <a:solidFill>
                  <a:srgbClr val="404040"/>
                </a:solidFill>
                <a:ea typeface="ＭＳ Ｐゴシック" panose="020B0600070205080204" pitchFamily="34" charset="-128"/>
              </a:rPr>
              <a:t> </a:t>
            </a:r>
          </a:p>
        </p:txBody>
      </p:sp>
      <p:graphicFrame>
        <p:nvGraphicFramePr>
          <p:cNvPr id="4" name="Table 3"/>
          <p:cNvGraphicFramePr>
            <a:graphicFrameLocks noGrp="1"/>
          </p:cNvGraphicFramePr>
          <p:nvPr>
            <p:extLst>
              <p:ext uri="{D42A27DB-BD31-4B8C-83A1-F6EECF244321}">
                <p14:modId xmlns:p14="http://schemas.microsoft.com/office/powerpoint/2010/main" xmlns="" val="3726543334"/>
              </p:ext>
            </p:extLst>
          </p:nvPr>
        </p:nvGraphicFramePr>
        <p:xfrm>
          <a:off x="198408" y="1600202"/>
          <a:ext cx="8669547" cy="4973130"/>
        </p:xfrm>
        <a:graphic>
          <a:graphicData uri="http://schemas.openxmlformats.org/drawingml/2006/table">
            <a:tbl>
              <a:tblPr firstRow="1" firstCol="1" bandRow="1"/>
              <a:tblGrid>
                <a:gridCol w="6286450">
                  <a:extLst>
                    <a:ext uri="{9D8B030D-6E8A-4147-A177-3AD203B41FA5}">
                      <a16:colId xmlns:a16="http://schemas.microsoft.com/office/drawing/2014/main" xmlns="" val="717991853"/>
                    </a:ext>
                  </a:extLst>
                </a:gridCol>
                <a:gridCol w="2383097">
                  <a:extLst>
                    <a:ext uri="{9D8B030D-6E8A-4147-A177-3AD203B41FA5}">
                      <a16:colId xmlns:a16="http://schemas.microsoft.com/office/drawing/2014/main" xmlns="" val="3307912829"/>
                    </a:ext>
                  </a:extLst>
                </a:gridCol>
              </a:tblGrid>
              <a:tr h="247113">
                <a:tc>
                  <a:txBody>
                    <a:bodyPr/>
                    <a:lstStyle/>
                    <a:p>
                      <a:pPr algn="ctr">
                        <a:spcAft>
                          <a:spcPts val="0"/>
                        </a:spcAft>
                      </a:pPr>
                      <a:r>
                        <a:rPr lang="en-ZA" sz="800" b="1" dirty="0">
                          <a:solidFill>
                            <a:srgbClr val="000000"/>
                          </a:solidFill>
                          <a:effectLst/>
                          <a:latin typeface="Calibri" panose="020F0502020204030204" pitchFamily="34" charset="0"/>
                          <a:ea typeface="Times New Roman" panose="02020603050405020304" pitchFamily="18" charset="0"/>
                        </a:rPr>
                        <a:t>Post Classification </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spcAft>
                          <a:spcPts val="0"/>
                        </a:spcAft>
                      </a:pPr>
                      <a:r>
                        <a:rPr lang="en-ZA" sz="800" b="1">
                          <a:solidFill>
                            <a:srgbClr val="000000"/>
                          </a:solidFill>
                          <a:effectLst/>
                          <a:latin typeface="Calibri" panose="020F0502020204030204" pitchFamily="34" charset="0"/>
                          <a:ea typeface="Times New Roman" panose="02020603050405020304" pitchFamily="18" charset="0"/>
                        </a:rPr>
                        <a:t>Total number per Post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3783769189"/>
                  </a:ext>
                </a:extLst>
              </a:tr>
              <a:tr h="124414">
                <a:tc>
                  <a:txBody>
                    <a:bodyPr/>
                    <a:lstStyle/>
                    <a:p>
                      <a:pPr>
                        <a:spcAft>
                          <a:spcPts val="0"/>
                        </a:spcAft>
                      </a:pPr>
                      <a:r>
                        <a:rPr lang="en-ZA" sz="800" dirty="0">
                          <a:solidFill>
                            <a:srgbClr val="000000"/>
                          </a:solidFill>
                          <a:effectLst/>
                          <a:latin typeface="Calibri" panose="020F0502020204030204" pitchFamily="34" charset="0"/>
                          <a:ea typeface="Times New Roman" panose="02020603050405020304" pitchFamily="18" charset="0"/>
                        </a:rPr>
                        <a:t>ASSISTANT DIRECTOR: INSPECTION SERVICES           </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5</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507661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DIRECTOR:ADM SUPPORT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927526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DIRECTOR:ADM SUPPORT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5273605"/>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DIRECTOR:COID STATUTORY SERVICES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10</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2281372"/>
                  </a:ext>
                </a:extLst>
              </a:tr>
              <a:tr h="247113">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DIRECTOR:INSPECTION AND ENFORCEMENT SERV</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5</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2087341"/>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DIRECTOR:SERVICE DELIVERY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296160"/>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ASSISTANT DIRECTOR:SUPPORT SERVICES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7238262"/>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AUXILIARY INSPECTOR: EEA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15</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7746408"/>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AUXILIARY INSPECTOR: NMWA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17</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931488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COID EMPLOYERS AUDITOR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46</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5887462"/>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DEPUTY DIRECTOR GENERAL: IES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5528541"/>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DEPUTY DIRECTOR:INSPECTION AND ENFORCEMENT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5059934"/>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EA SERVICE OFFICER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87</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405292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EE INSPECTOR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36</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515733"/>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INSPECTOR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890</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311608"/>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OHS INSPECTOR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a:solidFill>
                            <a:srgbClr val="000000"/>
                          </a:solidFill>
                          <a:effectLst/>
                          <a:latin typeface="Calibri" panose="020F0502020204030204" pitchFamily="34" charset="0"/>
                          <a:ea typeface="Times New Roman" panose="02020603050405020304" pitchFamily="18" charset="0"/>
                        </a:rPr>
                        <a:t>505</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3890676"/>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 INSPECTOR :EE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12</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1806352"/>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 INSPECTOR BCEA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13</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311530"/>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COID EMPLOYERS AUDITOR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5006707"/>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 EA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18</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3477212"/>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 ELECTRICAL ENGINEERING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25</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73291"/>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 OCCUPATIONAL HYGIEN &amp; DIVING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2</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2377158"/>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INSPECTOR:CIVIL CONTRUC ENG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a:solidFill>
                            <a:srgbClr val="000000"/>
                          </a:solidFill>
                          <a:effectLst/>
                          <a:latin typeface="Calibri" panose="020F0502020204030204" pitchFamily="34" charset="0"/>
                          <a:ea typeface="Times New Roman" panose="02020603050405020304" pitchFamily="18" charset="0"/>
                        </a:rPr>
                        <a:t>18</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0278548"/>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INSPECTOR:ELECTRICAL &amp; MECHANICAL ENG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707839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INSPECTOR:EXPLOSIVES/MHI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5518197"/>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INSPECTOR:MECHANICAL ENGINEERING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23</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3521235"/>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PRINCIPAL INSPECTOR:OHH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60</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6240615"/>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PROVINCIAL CHIEF INSPECTOR:IES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6606657"/>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8</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0155663"/>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 :EMPLOYER AUDIT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769537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 INSPECTOR: MAJOR HAZARDOUS INSTALLATION</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1</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5997706"/>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 :EMPLOYER AUDIT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757147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 :OHS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7686411"/>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SPECIALIST:EMPLOYMENT STANDARDS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9</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3288631"/>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TEAM LEADER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232</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7549489"/>
                  </a:ext>
                </a:extLst>
              </a:tr>
              <a:tr h="124414">
                <a:tc>
                  <a:txBody>
                    <a:bodyPr/>
                    <a:lstStyle/>
                    <a:p>
                      <a:pPr>
                        <a:spcAft>
                          <a:spcPts val="0"/>
                        </a:spcAft>
                      </a:pPr>
                      <a:r>
                        <a:rPr lang="en-ZA" sz="800">
                          <a:solidFill>
                            <a:srgbClr val="000000"/>
                          </a:solidFill>
                          <a:effectLst/>
                          <a:latin typeface="Calibri" panose="020F0502020204030204" pitchFamily="34" charset="0"/>
                          <a:ea typeface="Times New Roman" panose="02020603050405020304" pitchFamily="18" charset="0"/>
                        </a:rPr>
                        <a:t>TECHNICAL ASSISTANT                               </a:t>
                      </a:r>
                      <a:endParaRPr lang="en-ZA" sz="8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800" dirty="0">
                          <a:solidFill>
                            <a:srgbClr val="000000"/>
                          </a:solidFill>
                          <a:effectLst/>
                          <a:latin typeface="Calibri" panose="020F0502020204030204" pitchFamily="34" charset="0"/>
                          <a:ea typeface="Times New Roman" panose="02020603050405020304" pitchFamily="18" charset="0"/>
                        </a:rPr>
                        <a:t>8</a:t>
                      </a:r>
                      <a:endParaRPr lang="en-ZA" sz="8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3998601"/>
                  </a:ext>
                </a:extLst>
              </a:tr>
              <a:tr h="124414">
                <a:tc>
                  <a:txBody>
                    <a:bodyPr/>
                    <a:lstStyle/>
                    <a:p>
                      <a:pPr>
                        <a:spcAft>
                          <a:spcPts val="0"/>
                        </a:spcAft>
                      </a:pPr>
                      <a:r>
                        <a:rPr lang="en-ZA" sz="700" b="1">
                          <a:solidFill>
                            <a:srgbClr val="000000"/>
                          </a:solidFill>
                          <a:effectLst/>
                          <a:latin typeface="Calibri" panose="020F0502020204030204" pitchFamily="34" charset="0"/>
                          <a:ea typeface="Times New Roman" panose="02020603050405020304" pitchFamily="18" charset="0"/>
                        </a:rPr>
                        <a:t> TOTAL</a:t>
                      </a:r>
                      <a:endParaRPr lang="en-ZA" sz="70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ZA" sz="700" b="1" dirty="0">
                          <a:solidFill>
                            <a:srgbClr val="000000"/>
                          </a:solidFill>
                          <a:effectLst/>
                          <a:latin typeface="Calibri" panose="020F0502020204030204" pitchFamily="34" charset="0"/>
                          <a:ea typeface="Times New Roman" panose="02020603050405020304" pitchFamily="18" charset="0"/>
                        </a:rPr>
                        <a:t>2106</a:t>
                      </a:r>
                      <a:endParaRPr lang="en-ZA" sz="700" dirty="0">
                        <a:effectLst/>
                        <a:latin typeface="Times New Roman" panose="02020603050405020304" pitchFamily="18" charset="0"/>
                        <a:ea typeface="Times New Roman" panose="02020603050405020304" pitchFamily="18" charset="0"/>
                      </a:endParaRPr>
                    </a:p>
                  </a:txBody>
                  <a:tcPr marL="42167" marR="421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6851241"/>
                  </a:ext>
                </a:extLst>
              </a:tr>
            </a:tbl>
          </a:graphicData>
        </a:graphic>
      </p:graphicFrame>
    </p:spTree>
    <p:extLst>
      <p:ext uri="{BB962C8B-B14F-4D97-AF65-F5344CB8AC3E}">
        <p14:creationId xmlns:p14="http://schemas.microsoft.com/office/powerpoint/2010/main" xmlns="" val="283767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882650" y="2171700"/>
            <a:ext cx="6379998" cy="4060934"/>
          </a:xfrm>
        </p:spPr>
        <p:txBody>
          <a:bodyPr/>
          <a:lstStyle/>
          <a:p>
            <a:pPr algn="ctr"/>
            <a:r>
              <a:rPr lang="en-ZA" sz="1600" b="1" dirty="0">
                <a:solidFill>
                  <a:prstClr val="black"/>
                </a:solidFill>
                <a:latin typeface="Arial" panose="020B0604020202020204" pitchFamily="34" charset="0"/>
                <a:cs typeface="Arial" panose="020B0604020202020204" pitchFamily="34" charset="0"/>
              </a:rPr>
              <a:t>PROGRAMME 2: </a:t>
            </a:r>
          </a:p>
          <a:p>
            <a:pPr algn="ctr"/>
            <a:r>
              <a:rPr lang="en-ZA" sz="1600" b="1" dirty="0">
                <a:solidFill>
                  <a:prstClr val="black"/>
                </a:solidFill>
                <a:latin typeface="Arial" panose="020B0604020202020204" pitchFamily="34" charset="0"/>
                <a:cs typeface="Arial" panose="020B0604020202020204" pitchFamily="34" charset="0"/>
              </a:rPr>
              <a:t>INSPECTION AND ENFORCEMENT SERVICES </a:t>
            </a:r>
          </a:p>
          <a:p>
            <a:pPr algn="ctr"/>
            <a:r>
              <a:rPr lang="en-ZA" sz="1600" b="1" dirty="0">
                <a:solidFill>
                  <a:prstClr val="black"/>
                </a:solidFill>
                <a:latin typeface="Arial" panose="020B0604020202020204" pitchFamily="34" charset="0"/>
                <a:cs typeface="Arial" panose="020B0604020202020204" pitchFamily="34" charset="0"/>
              </a:rPr>
              <a:t>(IES)</a:t>
            </a:r>
          </a:p>
          <a:p>
            <a:pPr algn="ctr"/>
            <a:endParaRPr lang="en-ZA" sz="1600" b="1" dirty="0">
              <a:solidFill>
                <a:prstClr val="black"/>
              </a:solidFill>
              <a:latin typeface="Arial" panose="020B0604020202020204" pitchFamily="34" charset="0"/>
              <a:cs typeface="Arial" panose="020B0604020202020204" pitchFamily="34" charset="0"/>
            </a:endParaRPr>
          </a:p>
          <a:p>
            <a:pPr algn="ctr"/>
            <a:r>
              <a:rPr lang="en-ZA" altLang="en-US" sz="1600" b="1" dirty="0" smtClean="0">
                <a:solidFill>
                  <a:srgbClr val="663300"/>
                </a:solidFill>
                <a:effectLst>
                  <a:outerShdw blurRad="38100" dist="38100" dir="2700000" algn="tl">
                    <a:srgbClr val="000000">
                      <a:alpha val="43137"/>
                    </a:srgbClr>
                  </a:outerShdw>
                </a:effectLst>
                <a:latin typeface="Arial" pitchFamily="34" charset="0"/>
                <a:cs typeface="Arial" pitchFamily="34" charset="0"/>
              </a:rPr>
              <a:t>TO PROVIDE A REPORT ON THE LVIING CONDITIONS IN FARMING AREAS IN RSA</a:t>
            </a:r>
            <a:endParaRPr lang="en-GB" altLang="en-US" sz="1500" dirty="0" smtClean="0">
              <a:solidFill>
                <a:srgbClr val="404040"/>
              </a:solidFill>
              <a:latin typeface="Arial" panose="020B0604020202020204" pitchFamily="34" charset="0"/>
              <a:ea typeface="ＭＳ Ｐゴシック" panose="020B0600070205080204" pitchFamily="34" charset="-128"/>
            </a:endParaRPr>
          </a:p>
        </p:txBody>
      </p:sp>
      <p:sp>
        <p:nvSpPr>
          <p:cNvPr id="14339" name="Rectangle 4"/>
          <p:cNvSpPr>
            <a:spLocks noChangeArrowheads="1"/>
          </p:cNvSpPr>
          <p:nvPr/>
        </p:nvSpPr>
        <p:spPr bwMode="auto">
          <a:xfrm>
            <a:off x="820738" y="735013"/>
            <a:ext cx="800795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r>
              <a:rPr lang="en-ZA" sz="2800" b="1" dirty="0" smtClean="0">
                <a:solidFill>
                  <a:schemeClr val="accent3">
                    <a:lumMod val="50000"/>
                  </a:schemeClr>
                </a:solidFill>
                <a:latin typeface="Arial" panose="020B0604020202020204" pitchFamily="34" charset="0"/>
                <a:cs typeface="Arial" panose="020B0604020202020204" pitchFamily="34" charset="0"/>
              </a:rPr>
              <a:t>LIVING CONDITIONS IN FARMING AREAS</a:t>
            </a:r>
            <a:endParaRPr lang="en-ZA" sz="28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353682" y="-60385"/>
            <a:ext cx="7013276" cy="1455258"/>
          </a:xfrm>
        </p:spPr>
        <p:txBody>
          <a:bodyPr/>
          <a:lstStyle/>
          <a:p>
            <a:pPr algn="l" eaLnBrk="1" hangingPunct="1"/>
            <a:r>
              <a:rPr lang="en-US" altLang="en-US" sz="3600" b="1" dirty="0" smtClean="0">
                <a:latin typeface="Arial" panose="020B0604020202020204" pitchFamily="34" charset="0"/>
                <a:ea typeface="ＭＳ Ｐゴシック" panose="020B0600070205080204" pitchFamily="34" charset="-128"/>
              </a:rPr>
              <a:t>Labour Brokering </a:t>
            </a:r>
          </a:p>
        </p:txBody>
      </p:sp>
      <p:sp>
        <p:nvSpPr>
          <p:cNvPr id="15364" name="Content Placeholder 2"/>
          <p:cNvSpPr>
            <a:spLocks noGrp="1"/>
          </p:cNvSpPr>
          <p:nvPr>
            <p:ph idx="1"/>
          </p:nvPr>
        </p:nvSpPr>
        <p:spPr>
          <a:xfrm>
            <a:off x="8626" y="1981470"/>
            <a:ext cx="8985071" cy="5281971"/>
          </a:xfrm>
        </p:spPr>
        <p:txBody>
          <a:bodyPr/>
          <a:lstStyle/>
          <a:p>
            <a:pPr algn="just"/>
            <a:r>
              <a:rPr lang="en-GB" altLang="en-US" sz="2800" dirty="0" smtClean="0">
                <a:solidFill>
                  <a:srgbClr val="404040"/>
                </a:solidFill>
                <a:ea typeface="ＭＳ Ｐゴシック" panose="020B0600070205080204" pitchFamily="34" charset="-128"/>
              </a:rPr>
              <a:t>No stats on labour brokering in the farming sector.</a:t>
            </a:r>
          </a:p>
        </p:txBody>
      </p:sp>
    </p:spTree>
    <p:extLst>
      <p:ext uri="{BB962C8B-B14F-4D97-AF65-F5344CB8AC3E}">
        <p14:creationId xmlns:p14="http://schemas.microsoft.com/office/powerpoint/2010/main" xmlns="" val="3804979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884238" y="719138"/>
            <a:ext cx="5033086" cy="539750"/>
          </a:xfrm>
        </p:spPr>
        <p:txBody>
          <a:bodyPr/>
          <a:lstStyle/>
          <a:p>
            <a:pPr algn="l" eaLnBrk="1" hangingPunct="1"/>
            <a:r>
              <a:rPr lang="en-ZA" b="1" dirty="0" smtClean="0"/>
              <a:t>ADVOCACY</a:t>
            </a:r>
            <a:endParaRPr lang="en-US" altLang="en-US" sz="2600" b="1" u="sng" dirty="0" smtClean="0">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2078428"/>
            <a:ext cx="8907433" cy="4995232"/>
          </a:xfrm>
        </p:spPr>
        <p:txBody>
          <a:bodyPr/>
          <a:lstStyle/>
          <a:p>
            <a:pPr algn="just"/>
            <a:r>
              <a:rPr lang="en-ZA" sz="2800" dirty="0"/>
              <a:t>A seminar was held in the farming Sector on </a:t>
            </a:r>
            <a:r>
              <a:rPr lang="en-ZA" sz="2800" dirty="0" smtClean="0"/>
              <a:t>24 June </a:t>
            </a:r>
            <a:r>
              <a:rPr lang="en-ZA" sz="2800" dirty="0"/>
              <a:t>2022 and 132 people attended</a:t>
            </a:r>
            <a:r>
              <a:rPr lang="en-ZA" sz="2800" dirty="0" smtClean="0"/>
              <a:t>.</a:t>
            </a:r>
          </a:p>
          <a:p>
            <a:pPr algn="just"/>
            <a:r>
              <a:rPr lang="en-ZA" altLang="en-US" sz="2800" dirty="0" smtClean="0">
                <a:solidFill>
                  <a:srgbClr val="404040"/>
                </a:solidFill>
                <a:ea typeface="ＭＳ Ｐゴシック" panose="020B0600070205080204" pitchFamily="34" charset="-128"/>
              </a:rPr>
              <a:t>Three Advocacy sessions in </a:t>
            </a:r>
            <a:r>
              <a:rPr lang="en-ZA" altLang="en-US" sz="2800" dirty="0">
                <a:solidFill>
                  <a:srgbClr val="404040"/>
                </a:solidFill>
                <a:ea typeface="ＭＳ Ｐゴシック" panose="020B0600070205080204" pitchFamily="34" charset="-128"/>
              </a:rPr>
              <a:t>KZN with </a:t>
            </a:r>
            <a:r>
              <a:rPr lang="en-ZA" altLang="en-US" sz="2800" dirty="0" smtClean="0">
                <a:solidFill>
                  <a:srgbClr val="404040"/>
                </a:solidFill>
                <a:ea typeface="ＭＳ Ｐゴシック" panose="020B0600070205080204" pitchFamily="34" charset="-128"/>
              </a:rPr>
              <a:t>405 attendees 4-5 August 2022.</a:t>
            </a:r>
          </a:p>
          <a:p>
            <a:pPr algn="just"/>
            <a:r>
              <a:rPr lang="en-ZA" sz="2800" dirty="0" smtClean="0"/>
              <a:t>National Occupational Health And Safety session in Agriculture And Workers Rights on 19 November 2020.</a:t>
            </a:r>
            <a:endParaRPr lang="en-GB" sz="2800" dirty="0"/>
          </a:p>
          <a:p>
            <a:pPr algn="just"/>
            <a:r>
              <a:rPr lang="en-GB" altLang="en-US" sz="2800" dirty="0" smtClean="0">
                <a:solidFill>
                  <a:srgbClr val="404040"/>
                </a:solidFill>
                <a:ea typeface="ＭＳ Ｐゴシック" panose="020B0600070205080204" pitchFamily="34" charset="-128"/>
              </a:rPr>
              <a:t>Three Advocacy Sessions in the Northern Cape to farm workers and farm owners.</a:t>
            </a:r>
          </a:p>
          <a:p>
            <a:pPr algn="just"/>
            <a:r>
              <a:rPr lang="en-GB" altLang="en-US" sz="2800" dirty="0" smtClean="0">
                <a:solidFill>
                  <a:srgbClr val="404040"/>
                </a:solidFill>
                <a:ea typeface="ＭＳ Ｐゴシック" panose="020B0600070205080204" pitchFamily="34" charset="-128"/>
              </a:rPr>
              <a:t>Three Radio Sessions in Northern Cape (</a:t>
            </a:r>
            <a:r>
              <a:rPr lang="en-GB" altLang="en-US" sz="2800" dirty="0" err="1" smtClean="0">
                <a:solidFill>
                  <a:srgbClr val="404040"/>
                </a:solidFill>
                <a:ea typeface="ＭＳ Ｐゴシック" panose="020B0600070205080204" pitchFamily="34" charset="-128"/>
              </a:rPr>
              <a:t>Upington</a:t>
            </a:r>
            <a:r>
              <a:rPr lang="en-GB" altLang="en-US" sz="2800" dirty="0" smtClean="0">
                <a:solidFill>
                  <a:srgbClr val="404040"/>
                </a:solidFill>
                <a:ea typeface="ＭＳ Ｐゴシック" panose="020B0600070205080204" pitchFamily="34" charset="-128"/>
              </a:rPr>
              <a:t>) for the agricultural sector.</a:t>
            </a: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884238" y="719138"/>
            <a:ext cx="5033086" cy="539750"/>
          </a:xfrm>
        </p:spPr>
        <p:txBody>
          <a:bodyPr/>
          <a:lstStyle/>
          <a:p>
            <a:pPr algn="l" eaLnBrk="1" hangingPunct="1"/>
            <a:r>
              <a:rPr lang="en-ZA" b="1" dirty="0" smtClean="0"/>
              <a:t>ADVOCACY</a:t>
            </a:r>
            <a:endParaRPr lang="en-US" altLang="en-US" sz="2600" b="1" u="sng" dirty="0" smtClean="0">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2078428"/>
            <a:ext cx="8907433" cy="4995232"/>
          </a:xfrm>
        </p:spPr>
        <p:txBody>
          <a:bodyPr/>
          <a:lstStyle/>
          <a:p>
            <a:pPr algn="just"/>
            <a:r>
              <a:rPr lang="en-ZA" sz="2800" dirty="0"/>
              <a:t>Stakeholders engagements were held in </a:t>
            </a:r>
            <a:r>
              <a:rPr lang="en-ZA" sz="2800" dirty="0" err="1"/>
              <a:t>Gqeberha</a:t>
            </a:r>
            <a:r>
              <a:rPr lang="en-ZA" sz="2800" dirty="0"/>
              <a:t> and </a:t>
            </a:r>
            <a:r>
              <a:rPr lang="en-ZA" sz="2800" dirty="0" err="1" smtClean="0"/>
              <a:t>Komga</a:t>
            </a:r>
            <a:r>
              <a:rPr lang="en-ZA" sz="2800" dirty="0" smtClean="0"/>
              <a:t> </a:t>
            </a:r>
            <a:r>
              <a:rPr lang="en-ZA" sz="2800" dirty="0"/>
              <a:t>respectively on the 20-23 JULY 2022</a:t>
            </a:r>
            <a:r>
              <a:rPr lang="en-ZA" sz="2800" dirty="0" smtClean="0"/>
              <a:t>.</a:t>
            </a:r>
          </a:p>
          <a:p>
            <a:pPr marL="0" indent="0" algn="just">
              <a:buNone/>
            </a:pPr>
            <a:endParaRPr lang="en-ZA" sz="2800" dirty="0"/>
          </a:p>
          <a:p>
            <a:pPr algn="just"/>
            <a:r>
              <a:rPr lang="en-ZA" sz="2800" dirty="0" smtClean="0"/>
              <a:t>06 </a:t>
            </a:r>
            <a:r>
              <a:rPr lang="en-ZA" sz="2800" dirty="0"/>
              <a:t>formal advocacy sessions were conducted in the last </a:t>
            </a:r>
            <a:r>
              <a:rPr lang="en-ZA" sz="2800" dirty="0" smtClean="0"/>
              <a:t>2021/22 Financial Year in EC.</a:t>
            </a:r>
          </a:p>
          <a:p>
            <a:pPr marL="0" indent="0" algn="just">
              <a:buNone/>
            </a:pPr>
            <a:endParaRPr lang="en-ZA" sz="2800" dirty="0" smtClean="0"/>
          </a:p>
          <a:p>
            <a:pPr algn="just"/>
            <a:r>
              <a:rPr lang="en-GB" sz="2800" dirty="0" smtClean="0"/>
              <a:t>On 17</a:t>
            </a:r>
            <a:r>
              <a:rPr lang="en-GB" sz="2800" baseline="30000" dirty="0" smtClean="0"/>
              <a:t>th</a:t>
            </a:r>
            <a:r>
              <a:rPr lang="en-GB" sz="2800" dirty="0" smtClean="0"/>
              <a:t> </a:t>
            </a:r>
            <a:r>
              <a:rPr lang="en-GB" sz="2800" dirty="0"/>
              <a:t>March 2022 Advocacy session was held in </a:t>
            </a:r>
            <a:r>
              <a:rPr lang="en-GB" sz="2800" dirty="0" err="1"/>
              <a:t>Ventersdorp</a:t>
            </a:r>
            <a:r>
              <a:rPr lang="en-GB" sz="2800" dirty="0"/>
              <a:t> for farmers and Agri North </a:t>
            </a:r>
            <a:r>
              <a:rPr lang="en-GB" sz="2800" dirty="0" smtClean="0"/>
              <a:t>West.</a:t>
            </a:r>
            <a:endParaRPr lang="en-ZA" sz="2800" dirty="0"/>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xmlns="" val="144146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1017917" y="371475"/>
            <a:ext cx="5382883" cy="1204553"/>
          </a:xfrm>
        </p:spPr>
        <p:txBody>
          <a:bodyPr/>
          <a:lstStyle/>
          <a:p>
            <a:pPr algn="l" eaLnBrk="1" hangingPunct="1"/>
            <a:r>
              <a:rPr lang="en-ZA" sz="3600" b="1" dirty="0" smtClean="0"/>
              <a:t>Recommendations </a:t>
            </a:r>
            <a:r>
              <a:rPr lang="en-ZA" sz="3600" b="1" dirty="0"/>
              <a:t>on </a:t>
            </a:r>
            <a:r>
              <a:rPr lang="en-ZA" sz="3600" b="1" dirty="0" smtClean="0"/>
              <a:t>Legislation </a:t>
            </a:r>
            <a:r>
              <a:rPr lang="en-ZA" sz="3600" b="1" dirty="0"/>
              <a:t>or </a:t>
            </a:r>
            <a:r>
              <a:rPr lang="en-ZA" sz="3600" b="1" dirty="0" smtClean="0"/>
              <a:t>Policy in the area of OHS </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0" y="1862768"/>
            <a:ext cx="8907433" cy="4995232"/>
          </a:xfrm>
        </p:spPr>
        <p:txBody>
          <a:bodyPr/>
          <a:lstStyle/>
          <a:p>
            <a:pPr algn="just"/>
            <a:r>
              <a:rPr lang="en-GB" altLang="en-US" sz="2800" dirty="0" smtClean="0">
                <a:solidFill>
                  <a:srgbClr val="404040"/>
                </a:solidFill>
                <a:ea typeface="ＭＳ Ｐゴシック" panose="020B0600070205080204" pitchFamily="34" charset="-128"/>
              </a:rPr>
              <a:t>For the provisions of health and safety act to be applicable to private dwellings or accommodation provided by farmers, or for those private dwellings to be regarded as a workplace for the purpose of OHSA inspections.</a:t>
            </a:r>
          </a:p>
          <a:p>
            <a:pPr marL="0" indent="0" algn="just">
              <a:buNone/>
            </a:pPr>
            <a:endParaRPr lang="en-GB" altLang="en-US" sz="2800" dirty="0" smtClean="0">
              <a:solidFill>
                <a:srgbClr val="404040"/>
              </a:solidFill>
              <a:ea typeface="ＭＳ Ｐゴシック" panose="020B0600070205080204" pitchFamily="34" charset="-128"/>
            </a:endParaRPr>
          </a:p>
          <a:p>
            <a:pPr algn="just"/>
            <a:r>
              <a:rPr lang="en-GB" altLang="en-US" sz="2800" dirty="0" smtClean="0">
                <a:solidFill>
                  <a:srgbClr val="404040"/>
                </a:solidFill>
                <a:ea typeface="ＭＳ Ｐゴシック" panose="020B0600070205080204" pitchFamily="34" charset="-128"/>
              </a:rPr>
              <a:t>Regulate the number of farm workers that may share a room in a farm, at the moment in some farms, more than an acceptable number of farm workers are made to squat in one room with very little space to move around or for proper ventilation.</a:t>
            </a: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spTree>
    <p:extLst>
      <p:ext uri="{BB962C8B-B14F-4D97-AF65-F5344CB8AC3E}">
        <p14:creationId xmlns:p14="http://schemas.microsoft.com/office/powerpoint/2010/main" xmlns="" val="108044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Number inspected for </a:t>
            </a:r>
            <a:r>
              <a:rPr lang="en-GB" altLang="en-US" sz="2800" b="1" dirty="0" smtClean="0">
                <a:solidFill>
                  <a:srgbClr val="404040"/>
                </a:solidFill>
                <a:ea typeface="ＭＳ Ｐゴシック" panose="020B0600070205080204" pitchFamily="34" charset="-128"/>
              </a:rPr>
              <a:t>FY 21/22</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2887920"/>
              </p:ext>
            </p:extLst>
          </p:nvPr>
        </p:nvGraphicFramePr>
        <p:xfrm>
          <a:off x="365633" y="2104365"/>
          <a:ext cx="8441936" cy="4617720"/>
        </p:xfrm>
        <a:graphic>
          <a:graphicData uri="http://schemas.openxmlformats.org/drawingml/2006/table">
            <a:tbl>
              <a:tblPr firstRow="1" bandRow="1">
                <a:tableStyleId>{5C22544A-7EE6-4342-B048-85BDC9FD1C3A}</a:tableStyleId>
              </a:tblPr>
              <a:tblGrid>
                <a:gridCol w="2110484">
                  <a:extLst>
                    <a:ext uri="{9D8B030D-6E8A-4147-A177-3AD203B41FA5}">
                      <a16:colId xmlns:a16="http://schemas.microsoft.com/office/drawing/2014/main" xmlns="" val="2876368591"/>
                    </a:ext>
                  </a:extLst>
                </a:gridCol>
                <a:gridCol w="2110484">
                  <a:extLst>
                    <a:ext uri="{9D8B030D-6E8A-4147-A177-3AD203B41FA5}">
                      <a16:colId xmlns:a16="http://schemas.microsoft.com/office/drawing/2014/main" xmlns="" val="2856692640"/>
                    </a:ext>
                  </a:extLst>
                </a:gridCol>
                <a:gridCol w="2110484">
                  <a:extLst>
                    <a:ext uri="{9D8B030D-6E8A-4147-A177-3AD203B41FA5}">
                      <a16:colId xmlns:a16="http://schemas.microsoft.com/office/drawing/2014/main" xmlns="" val="3961363347"/>
                    </a:ext>
                  </a:extLst>
                </a:gridCol>
                <a:gridCol w="2110484">
                  <a:extLst>
                    <a:ext uri="{9D8B030D-6E8A-4147-A177-3AD203B41FA5}">
                      <a16:colId xmlns:a16="http://schemas.microsoft.com/office/drawing/2014/main" xmlns="" val="2295125449"/>
                    </a:ext>
                  </a:extLst>
                </a:gridCol>
              </a:tblGrid>
              <a:tr h="370840">
                <a:tc>
                  <a:txBody>
                    <a:bodyPr/>
                    <a:lstStyle/>
                    <a:p>
                      <a:r>
                        <a:rPr lang="en-ZA" dirty="0" smtClean="0"/>
                        <a:t>PROVINCE</a:t>
                      </a:r>
                      <a:endParaRPr lang="en-ZA" dirty="0"/>
                    </a:p>
                  </a:txBody>
                  <a:tcPr>
                    <a:solidFill>
                      <a:schemeClr val="accent3">
                        <a:lumMod val="50000"/>
                      </a:schemeClr>
                    </a:solidFill>
                  </a:tcPr>
                </a:tc>
                <a:tc>
                  <a:txBody>
                    <a:bodyPr/>
                    <a:lstStyle/>
                    <a:p>
                      <a:r>
                        <a:rPr lang="en-ZA" dirty="0" smtClean="0"/>
                        <a:t>No. Inspected </a:t>
                      </a:r>
                      <a:endParaRPr lang="en-ZA" dirty="0"/>
                    </a:p>
                  </a:txBody>
                  <a:tcPr>
                    <a:solidFill>
                      <a:schemeClr val="accent3">
                        <a:lumMod val="50000"/>
                      </a:schemeClr>
                    </a:solidFill>
                  </a:tcPr>
                </a:tc>
                <a:tc>
                  <a:txBody>
                    <a:bodyPr/>
                    <a:lstStyle/>
                    <a:p>
                      <a:r>
                        <a:rPr lang="en-ZA" dirty="0" smtClean="0"/>
                        <a:t>No.</a:t>
                      </a:r>
                      <a:r>
                        <a:rPr lang="en-ZA" baseline="0" dirty="0" smtClean="0"/>
                        <a:t> Non Compliant</a:t>
                      </a:r>
                      <a:endParaRPr lang="en-ZA" dirty="0"/>
                    </a:p>
                  </a:txBody>
                  <a:tcPr>
                    <a:solidFill>
                      <a:schemeClr val="accent3">
                        <a:lumMod val="50000"/>
                      </a:schemeClr>
                    </a:solidFill>
                  </a:tcPr>
                </a:tc>
                <a:tc>
                  <a:txBody>
                    <a:bodyPr/>
                    <a:lstStyle/>
                    <a:p>
                      <a:r>
                        <a:rPr lang="en-ZA" dirty="0" smtClean="0"/>
                        <a:t>No. Notices Issued</a:t>
                      </a:r>
                    </a:p>
                    <a:p>
                      <a:endParaRPr lang="en-ZA" dirty="0"/>
                    </a:p>
                  </a:txBody>
                  <a:tcPr>
                    <a:solidFill>
                      <a:schemeClr val="accent3">
                        <a:lumMod val="50000"/>
                      </a:schemeClr>
                    </a:solidFill>
                  </a:tcPr>
                </a:tc>
                <a:extLst>
                  <a:ext uri="{0D108BD9-81ED-4DB2-BD59-A6C34878D82A}">
                    <a16:rowId xmlns:a16="http://schemas.microsoft.com/office/drawing/2014/main" xmlns="" val="3185686819"/>
                  </a:ext>
                </a:extLst>
              </a:tr>
              <a:tr h="370840">
                <a:tc>
                  <a:txBody>
                    <a:bodyPr/>
                    <a:lstStyle/>
                    <a:p>
                      <a:r>
                        <a:rPr lang="en-ZA" b="1" dirty="0" smtClean="0"/>
                        <a:t>EC</a:t>
                      </a:r>
                      <a:endParaRPr lang="en-ZA" b="1" dirty="0"/>
                    </a:p>
                  </a:txBody>
                  <a:tcPr>
                    <a:solidFill>
                      <a:schemeClr val="accent3">
                        <a:lumMod val="60000"/>
                        <a:lumOff val="40000"/>
                      </a:schemeClr>
                    </a:solidFill>
                  </a:tcPr>
                </a:tc>
                <a:tc>
                  <a:txBody>
                    <a:bodyPr/>
                    <a:lstStyle/>
                    <a:p>
                      <a:r>
                        <a:rPr lang="en-ZA" dirty="0" smtClean="0"/>
                        <a:t>3561</a:t>
                      </a:r>
                      <a:endParaRPr lang="en-ZA" dirty="0"/>
                    </a:p>
                  </a:txBody>
                  <a:tcPr>
                    <a:solidFill>
                      <a:schemeClr val="accent3">
                        <a:lumMod val="60000"/>
                        <a:lumOff val="40000"/>
                      </a:schemeClr>
                    </a:solidFill>
                  </a:tcPr>
                </a:tc>
                <a:tc>
                  <a:txBody>
                    <a:bodyPr/>
                    <a:lstStyle/>
                    <a:p>
                      <a:r>
                        <a:rPr lang="en-ZA" dirty="0" smtClean="0"/>
                        <a:t>325</a:t>
                      </a:r>
                      <a:endParaRPr lang="en-ZA" dirty="0"/>
                    </a:p>
                  </a:txBody>
                  <a:tcPr>
                    <a:solidFill>
                      <a:schemeClr val="accent3">
                        <a:lumMod val="60000"/>
                        <a:lumOff val="40000"/>
                      </a:schemeClr>
                    </a:solidFill>
                  </a:tcPr>
                </a:tc>
                <a:tc>
                  <a:txBody>
                    <a:bodyPr/>
                    <a:lstStyle/>
                    <a:p>
                      <a:r>
                        <a:rPr lang="en-ZA" dirty="0" smtClean="0"/>
                        <a:t>325</a:t>
                      </a:r>
                      <a:endParaRPr lang="en-ZA" dirty="0"/>
                    </a:p>
                  </a:txBody>
                  <a:tcPr>
                    <a:solidFill>
                      <a:schemeClr val="accent3">
                        <a:lumMod val="60000"/>
                        <a:lumOff val="40000"/>
                      </a:schemeClr>
                    </a:solidFill>
                  </a:tcPr>
                </a:tc>
                <a:extLst>
                  <a:ext uri="{0D108BD9-81ED-4DB2-BD59-A6C34878D82A}">
                    <a16:rowId xmlns:a16="http://schemas.microsoft.com/office/drawing/2014/main" xmlns="" val="3995526495"/>
                  </a:ext>
                </a:extLst>
              </a:tr>
              <a:tr h="370840">
                <a:tc>
                  <a:txBody>
                    <a:bodyPr/>
                    <a:lstStyle/>
                    <a:p>
                      <a:r>
                        <a:rPr lang="en-ZA" b="1" dirty="0" smtClean="0"/>
                        <a:t>GP</a:t>
                      </a:r>
                      <a:endParaRPr lang="en-ZA" b="1" dirty="0"/>
                    </a:p>
                  </a:txBody>
                  <a:tcPr>
                    <a:solidFill>
                      <a:schemeClr val="accent3">
                        <a:lumMod val="20000"/>
                        <a:lumOff val="80000"/>
                      </a:schemeClr>
                    </a:solidFill>
                  </a:tcPr>
                </a:tc>
                <a:tc>
                  <a:txBody>
                    <a:bodyPr/>
                    <a:lstStyle/>
                    <a:p>
                      <a:r>
                        <a:rPr lang="en-ZA" dirty="0" smtClean="0"/>
                        <a:t>410</a:t>
                      </a:r>
                      <a:endParaRPr lang="en-ZA" dirty="0"/>
                    </a:p>
                  </a:txBody>
                  <a:tcPr>
                    <a:solidFill>
                      <a:schemeClr val="accent3">
                        <a:lumMod val="20000"/>
                        <a:lumOff val="80000"/>
                      </a:schemeClr>
                    </a:solidFill>
                  </a:tcPr>
                </a:tc>
                <a:tc>
                  <a:txBody>
                    <a:bodyPr/>
                    <a:lstStyle/>
                    <a:p>
                      <a:r>
                        <a:rPr lang="en-ZA" dirty="0" smtClean="0"/>
                        <a:t>55</a:t>
                      </a:r>
                      <a:endParaRPr lang="en-ZA" dirty="0"/>
                    </a:p>
                  </a:txBody>
                  <a:tcPr>
                    <a:solidFill>
                      <a:schemeClr val="accent3">
                        <a:lumMod val="20000"/>
                        <a:lumOff val="80000"/>
                      </a:schemeClr>
                    </a:solidFill>
                  </a:tcPr>
                </a:tc>
                <a:tc>
                  <a:txBody>
                    <a:bodyPr/>
                    <a:lstStyle/>
                    <a:p>
                      <a:r>
                        <a:rPr lang="en-ZA" dirty="0" smtClean="0"/>
                        <a:t>27</a:t>
                      </a:r>
                      <a:endParaRPr lang="en-ZA" dirty="0"/>
                    </a:p>
                  </a:txBody>
                  <a:tcPr>
                    <a:solidFill>
                      <a:schemeClr val="accent3">
                        <a:lumMod val="20000"/>
                        <a:lumOff val="80000"/>
                      </a:schemeClr>
                    </a:solidFill>
                  </a:tcPr>
                </a:tc>
                <a:extLst>
                  <a:ext uri="{0D108BD9-81ED-4DB2-BD59-A6C34878D82A}">
                    <a16:rowId xmlns:a16="http://schemas.microsoft.com/office/drawing/2014/main" xmlns="" val="315131849"/>
                  </a:ext>
                </a:extLst>
              </a:tr>
              <a:tr h="370840">
                <a:tc>
                  <a:txBody>
                    <a:bodyPr/>
                    <a:lstStyle/>
                    <a:p>
                      <a:r>
                        <a:rPr lang="en-ZA" b="1" dirty="0" smtClean="0"/>
                        <a:t>FS</a:t>
                      </a:r>
                      <a:endParaRPr lang="en-ZA" b="1" dirty="0"/>
                    </a:p>
                  </a:txBody>
                  <a:tcPr>
                    <a:solidFill>
                      <a:schemeClr val="accent3">
                        <a:lumMod val="60000"/>
                        <a:lumOff val="40000"/>
                      </a:schemeClr>
                    </a:solidFill>
                  </a:tcPr>
                </a:tc>
                <a:tc>
                  <a:txBody>
                    <a:bodyPr/>
                    <a:lstStyle/>
                    <a:p>
                      <a:r>
                        <a:rPr lang="en-ZA" dirty="0" smtClean="0"/>
                        <a:t>5367</a:t>
                      </a:r>
                      <a:endParaRPr lang="en-ZA" dirty="0"/>
                    </a:p>
                  </a:txBody>
                  <a:tcPr>
                    <a:solidFill>
                      <a:schemeClr val="accent3">
                        <a:lumMod val="60000"/>
                        <a:lumOff val="40000"/>
                      </a:schemeClr>
                    </a:solidFill>
                  </a:tcPr>
                </a:tc>
                <a:tc>
                  <a:txBody>
                    <a:bodyPr/>
                    <a:lstStyle/>
                    <a:p>
                      <a:r>
                        <a:rPr lang="en-ZA" dirty="0" smtClean="0"/>
                        <a:t>349</a:t>
                      </a:r>
                      <a:endParaRPr lang="en-ZA" dirty="0"/>
                    </a:p>
                  </a:txBody>
                  <a:tcPr>
                    <a:solidFill>
                      <a:schemeClr val="accent3">
                        <a:lumMod val="60000"/>
                        <a:lumOff val="40000"/>
                      </a:schemeClr>
                    </a:solidFill>
                  </a:tcPr>
                </a:tc>
                <a:tc>
                  <a:txBody>
                    <a:bodyPr/>
                    <a:lstStyle/>
                    <a:p>
                      <a:r>
                        <a:rPr lang="en-ZA" dirty="0" smtClean="0"/>
                        <a:t>353</a:t>
                      </a:r>
                      <a:endParaRPr lang="en-ZA" dirty="0"/>
                    </a:p>
                  </a:txBody>
                  <a:tcPr>
                    <a:solidFill>
                      <a:schemeClr val="accent3">
                        <a:lumMod val="60000"/>
                        <a:lumOff val="40000"/>
                      </a:schemeClr>
                    </a:solidFill>
                  </a:tcPr>
                </a:tc>
                <a:extLst>
                  <a:ext uri="{0D108BD9-81ED-4DB2-BD59-A6C34878D82A}">
                    <a16:rowId xmlns:a16="http://schemas.microsoft.com/office/drawing/2014/main" xmlns="" val="4148178341"/>
                  </a:ext>
                </a:extLst>
              </a:tr>
              <a:tr h="370840">
                <a:tc>
                  <a:txBody>
                    <a:bodyPr/>
                    <a:lstStyle/>
                    <a:p>
                      <a:r>
                        <a:rPr lang="en-ZA" b="1" dirty="0" smtClean="0"/>
                        <a:t>KZN</a:t>
                      </a:r>
                      <a:endParaRPr lang="en-ZA" b="1" dirty="0"/>
                    </a:p>
                  </a:txBody>
                  <a:tcPr>
                    <a:solidFill>
                      <a:schemeClr val="accent3">
                        <a:lumMod val="20000"/>
                        <a:lumOff val="80000"/>
                      </a:schemeClr>
                    </a:solidFill>
                  </a:tcPr>
                </a:tc>
                <a:tc>
                  <a:txBody>
                    <a:bodyPr/>
                    <a:lstStyle/>
                    <a:p>
                      <a:r>
                        <a:rPr lang="en-ZA" dirty="0" smtClean="0"/>
                        <a:t>1918</a:t>
                      </a:r>
                      <a:endParaRPr lang="en-ZA" dirty="0"/>
                    </a:p>
                  </a:txBody>
                  <a:tcPr>
                    <a:solidFill>
                      <a:schemeClr val="accent3">
                        <a:lumMod val="20000"/>
                        <a:lumOff val="80000"/>
                      </a:schemeClr>
                    </a:solidFill>
                  </a:tcPr>
                </a:tc>
                <a:tc>
                  <a:txBody>
                    <a:bodyPr/>
                    <a:lstStyle/>
                    <a:p>
                      <a:r>
                        <a:rPr lang="en-ZA" dirty="0" smtClean="0"/>
                        <a:t>588</a:t>
                      </a:r>
                      <a:endParaRPr lang="en-ZA" dirty="0"/>
                    </a:p>
                  </a:txBody>
                  <a:tcPr>
                    <a:solidFill>
                      <a:schemeClr val="accent3">
                        <a:lumMod val="20000"/>
                        <a:lumOff val="80000"/>
                      </a:schemeClr>
                    </a:solidFill>
                  </a:tcPr>
                </a:tc>
                <a:tc>
                  <a:txBody>
                    <a:bodyPr/>
                    <a:lstStyle/>
                    <a:p>
                      <a:r>
                        <a:rPr lang="en-ZA" dirty="0" smtClean="0"/>
                        <a:t>579</a:t>
                      </a:r>
                      <a:endParaRPr lang="en-ZA" dirty="0"/>
                    </a:p>
                  </a:txBody>
                  <a:tcPr>
                    <a:solidFill>
                      <a:schemeClr val="accent3">
                        <a:lumMod val="20000"/>
                        <a:lumOff val="80000"/>
                      </a:schemeClr>
                    </a:solidFill>
                  </a:tcPr>
                </a:tc>
                <a:extLst>
                  <a:ext uri="{0D108BD9-81ED-4DB2-BD59-A6C34878D82A}">
                    <a16:rowId xmlns:a16="http://schemas.microsoft.com/office/drawing/2014/main" xmlns="" val="387184753"/>
                  </a:ext>
                </a:extLst>
              </a:tr>
              <a:tr h="370840">
                <a:tc>
                  <a:txBody>
                    <a:bodyPr/>
                    <a:lstStyle/>
                    <a:p>
                      <a:r>
                        <a:rPr lang="en-ZA" b="1" dirty="0" smtClean="0"/>
                        <a:t>LP</a:t>
                      </a:r>
                      <a:endParaRPr lang="en-ZA" b="1" dirty="0"/>
                    </a:p>
                  </a:txBody>
                  <a:tcPr>
                    <a:solidFill>
                      <a:schemeClr val="accent3">
                        <a:lumMod val="40000"/>
                        <a:lumOff val="60000"/>
                      </a:schemeClr>
                    </a:solidFill>
                  </a:tcPr>
                </a:tc>
                <a:tc>
                  <a:txBody>
                    <a:bodyPr/>
                    <a:lstStyle/>
                    <a:p>
                      <a:r>
                        <a:rPr lang="en-ZA" dirty="0" smtClean="0"/>
                        <a:t>1390</a:t>
                      </a:r>
                      <a:endParaRPr lang="en-ZA" dirty="0"/>
                    </a:p>
                  </a:txBody>
                  <a:tcPr>
                    <a:solidFill>
                      <a:schemeClr val="accent3">
                        <a:lumMod val="40000"/>
                        <a:lumOff val="60000"/>
                      </a:schemeClr>
                    </a:solidFill>
                  </a:tcPr>
                </a:tc>
                <a:tc>
                  <a:txBody>
                    <a:bodyPr/>
                    <a:lstStyle/>
                    <a:p>
                      <a:r>
                        <a:rPr lang="en-ZA" dirty="0" smtClean="0"/>
                        <a:t>278</a:t>
                      </a:r>
                      <a:endParaRPr lang="en-ZA" dirty="0"/>
                    </a:p>
                  </a:txBody>
                  <a:tcPr>
                    <a:solidFill>
                      <a:schemeClr val="accent3">
                        <a:lumMod val="40000"/>
                        <a:lumOff val="60000"/>
                      </a:schemeClr>
                    </a:solidFill>
                  </a:tcPr>
                </a:tc>
                <a:tc>
                  <a:txBody>
                    <a:bodyPr/>
                    <a:lstStyle/>
                    <a:p>
                      <a:r>
                        <a:rPr lang="en-ZA" dirty="0" smtClean="0"/>
                        <a:t>280</a:t>
                      </a:r>
                      <a:endParaRPr lang="en-ZA" dirty="0"/>
                    </a:p>
                  </a:txBody>
                  <a:tcPr>
                    <a:solidFill>
                      <a:schemeClr val="accent3">
                        <a:lumMod val="40000"/>
                        <a:lumOff val="60000"/>
                      </a:schemeClr>
                    </a:solidFill>
                  </a:tcPr>
                </a:tc>
                <a:extLst>
                  <a:ext uri="{0D108BD9-81ED-4DB2-BD59-A6C34878D82A}">
                    <a16:rowId xmlns:a16="http://schemas.microsoft.com/office/drawing/2014/main" xmlns="" val="4187125917"/>
                  </a:ext>
                </a:extLst>
              </a:tr>
              <a:tr h="370840">
                <a:tc>
                  <a:txBody>
                    <a:bodyPr/>
                    <a:lstStyle/>
                    <a:p>
                      <a:r>
                        <a:rPr lang="en-ZA" b="1" dirty="0" smtClean="0"/>
                        <a:t>MP</a:t>
                      </a:r>
                      <a:endParaRPr lang="en-ZA" b="1" dirty="0"/>
                    </a:p>
                  </a:txBody>
                  <a:tcPr>
                    <a:solidFill>
                      <a:schemeClr val="accent3">
                        <a:lumMod val="20000"/>
                        <a:lumOff val="80000"/>
                      </a:schemeClr>
                    </a:solidFill>
                  </a:tcPr>
                </a:tc>
                <a:tc>
                  <a:txBody>
                    <a:bodyPr/>
                    <a:lstStyle/>
                    <a:p>
                      <a:r>
                        <a:rPr lang="en-ZA" dirty="0" smtClean="0"/>
                        <a:t>576</a:t>
                      </a:r>
                      <a:endParaRPr lang="en-ZA" dirty="0"/>
                    </a:p>
                  </a:txBody>
                  <a:tcPr>
                    <a:solidFill>
                      <a:schemeClr val="accent3">
                        <a:lumMod val="20000"/>
                        <a:lumOff val="80000"/>
                      </a:schemeClr>
                    </a:solidFill>
                  </a:tcPr>
                </a:tc>
                <a:tc>
                  <a:txBody>
                    <a:bodyPr/>
                    <a:lstStyle/>
                    <a:p>
                      <a:r>
                        <a:rPr lang="en-ZA" dirty="0" smtClean="0"/>
                        <a:t>107</a:t>
                      </a:r>
                      <a:endParaRPr lang="en-ZA" dirty="0"/>
                    </a:p>
                  </a:txBody>
                  <a:tcPr>
                    <a:solidFill>
                      <a:schemeClr val="accent3">
                        <a:lumMod val="20000"/>
                        <a:lumOff val="80000"/>
                      </a:schemeClr>
                    </a:solidFill>
                  </a:tcPr>
                </a:tc>
                <a:tc>
                  <a:txBody>
                    <a:bodyPr/>
                    <a:lstStyle/>
                    <a:p>
                      <a:r>
                        <a:rPr lang="en-ZA" dirty="0" smtClean="0"/>
                        <a:t>107</a:t>
                      </a:r>
                      <a:endParaRPr lang="en-ZA" dirty="0"/>
                    </a:p>
                  </a:txBody>
                  <a:tcPr>
                    <a:solidFill>
                      <a:schemeClr val="accent3">
                        <a:lumMod val="20000"/>
                        <a:lumOff val="80000"/>
                      </a:schemeClr>
                    </a:solidFill>
                  </a:tcPr>
                </a:tc>
                <a:extLst>
                  <a:ext uri="{0D108BD9-81ED-4DB2-BD59-A6C34878D82A}">
                    <a16:rowId xmlns:a16="http://schemas.microsoft.com/office/drawing/2014/main" xmlns="" val="1050127800"/>
                  </a:ext>
                </a:extLst>
              </a:tr>
              <a:tr h="370840">
                <a:tc>
                  <a:txBody>
                    <a:bodyPr/>
                    <a:lstStyle/>
                    <a:p>
                      <a:r>
                        <a:rPr lang="en-ZA" b="1" dirty="0" smtClean="0"/>
                        <a:t>NC</a:t>
                      </a:r>
                      <a:endParaRPr lang="en-ZA" b="1" dirty="0"/>
                    </a:p>
                  </a:txBody>
                  <a:tcPr>
                    <a:solidFill>
                      <a:schemeClr val="accent3">
                        <a:lumMod val="60000"/>
                        <a:lumOff val="40000"/>
                      </a:schemeClr>
                    </a:solidFill>
                  </a:tcPr>
                </a:tc>
                <a:tc>
                  <a:txBody>
                    <a:bodyPr/>
                    <a:lstStyle/>
                    <a:p>
                      <a:r>
                        <a:rPr lang="en-ZA" dirty="0" smtClean="0"/>
                        <a:t>1147</a:t>
                      </a:r>
                      <a:endParaRPr lang="en-ZA" dirty="0"/>
                    </a:p>
                  </a:txBody>
                  <a:tcPr>
                    <a:solidFill>
                      <a:schemeClr val="accent3">
                        <a:lumMod val="60000"/>
                        <a:lumOff val="40000"/>
                      </a:schemeClr>
                    </a:solidFill>
                  </a:tcPr>
                </a:tc>
                <a:tc>
                  <a:txBody>
                    <a:bodyPr/>
                    <a:lstStyle/>
                    <a:p>
                      <a:r>
                        <a:rPr lang="en-ZA" dirty="0" smtClean="0"/>
                        <a:t>387</a:t>
                      </a:r>
                      <a:endParaRPr lang="en-ZA" dirty="0"/>
                    </a:p>
                  </a:txBody>
                  <a:tcPr>
                    <a:solidFill>
                      <a:schemeClr val="accent3">
                        <a:lumMod val="60000"/>
                        <a:lumOff val="40000"/>
                      </a:schemeClr>
                    </a:solidFill>
                  </a:tcPr>
                </a:tc>
                <a:tc>
                  <a:txBody>
                    <a:bodyPr/>
                    <a:lstStyle/>
                    <a:p>
                      <a:r>
                        <a:rPr lang="en-ZA" dirty="0" smtClean="0"/>
                        <a:t>382</a:t>
                      </a:r>
                      <a:endParaRPr lang="en-ZA" dirty="0"/>
                    </a:p>
                  </a:txBody>
                  <a:tcPr>
                    <a:solidFill>
                      <a:schemeClr val="accent3">
                        <a:lumMod val="60000"/>
                        <a:lumOff val="40000"/>
                      </a:schemeClr>
                    </a:solidFill>
                  </a:tcPr>
                </a:tc>
                <a:extLst>
                  <a:ext uri="{0D108BD9-81ED-4DB2-BD59-A6C34878D82A}">
                    <a16:rowId xmlns:a16="http://schemas.microsoft.com/office/drawing/2014/main" xmlns="" val="2500480666"/>
                  </a:ext>
                </a:extLst>
              </a:tr>
              <a:tr h="370840">
                <a:tc>
                  <a:txBody>
                    <a:bodyPr/>
                    <a:lstStyle/>
                    <a:p>
                      <a:r>
                        <a:rPr lang="en-ZA" b="1" dirty="0" smtClean="0"/>
                        <a:t>NW</a:t>
                      </a:r>
                      <a:endParaRPr lang="en-ZA" b="1" dirty="0"/>
                    </a:p>
                  </a:txBody>
                  <a:tcPr>
                    <a:solidFill>
                      <a:schemeClr val="accent3">
                        <a:lumMod val="20000"/>
                        <a:lumOff val="80000"/>
                      </a:schemeClr>
                    </a:solidFill>
                  </a:tcPr>
                </a:tc>
                <a:tc>
                  <a:txBody>
                    <a:bodyPr/>
                    <a:lstStyle/>
                    <a:p>
                      <a:r>
                        <a:rPr lang="en-ZA" dirty="0" smtClean="0"/>
                        <a:t>694</a:t>
                      </a:r>
                      <a:endParaRPr lang="en-ZA" dirty="0"/>
                    </a:p>
                  </a:txBody>
                  <a:tcPr>
                    <a:solidFill>
                      <a:schemeClr val="accent3">
                        <a:lumMod val="20000"/>
                        <a:lumOff val="80000"/>
                      </a:schemeClr>
                    </a:solidFill>
                  </a:tcPr>
                </a:tc>
                <a:tc>
                  <a:txBody>
                    <a:bodyPr/>
                    <a:lstStyle/>
                    <a:p>
                      <a:r>
                        <a:rPr lang="en-ZA" dirty="0" smtClean="0"/>
                        <a:t>124</a:t>
                      </a:r>
                      <a:endParaRPr lang="en-ZA" dirty="0"/>
                    </a:p>
                  </a:txBody>
                  <a:tcPr>
                    <a:solidFill>
                      <a:schemeClr val="accent3">
                        <a:lumMod val="20000"/>
                        <a:lumOff val="80000"/>
                      </a:schemeClr>
                    </a:solidFill>
                  </a:tcPr>
                </a:tc>
                <a:tc>
                  <a:txBody>
                    <a:bodyPr/>
                    <a:lstStyle/>
                    <a:p>
                      <a:r>
                        <a:rPr lang="en-ZA" dirty="0" smtClean="0"/>
                        <a:t>117</a:t>
                      </a:r>
                      <a:endParaRPr lang="en-ZA" dirty="0"/>
                    </a:p>
                  </a:txBody>
                  <a:tcPr>
                    <a:solidFill>
                      <a:schemeClr val="accent3">
                        <a:lumMod val="20000"/>
                        <a:lumOff val="80000"/>
                      </a:schemeClr>
                    </a:solidFill>
                  </a:tcPr>
                </a:tc>
                <a:extLst>
                  <a:ext uri="{0D108BD9-81ED-4DB2-BD59-A6C34878D82A}">
                    <a16:rowId xmlns:a16="http://schemas.microsoft.com/office/drawing/2014/main" xmlns="" val="1904406032"/>
                  </a:ext>
                </a:extLst>
              </a:tr>
              <a:tr h="370840">
                <a:tc>
                  <a:txBody>
                    <a:bodyPr/>
                    <a:lstStyle/>
                    <a:p>
                      <a:r>
                        <a:rPr lang="en-ZA" b="1" dirty="0" smtClean="0"/>
                        <a:t>WC</a:t>
                      </a:r>
                      <a:endParaRPr lang="en-ZA" b="1" dirty="0"/>
                    </a:p>
                  </a:txBody>
                  <a:tcPr>
                    <a:solidFill>
                      <a:schemeClr val="accent3">
                        <a:lumMod val="60000"/>
                        <a:lumOff val="40000"/>
                      </a:schemeClr>
                    </a:solidFill>
                  </a:tcPr>
                </a:tc>
                <a:tc>
                  <a:txBody>
                    <a:bodyPr/>
                    <a:lstStyle/>
                    <a:p>
                      <a:r>
                        <a:rPr lang="en-ZA" dirty="0" smtClean="0"/>
                        <a:t>2575</a:t>
                      </a:r>
                      <a:endParaRPr lang="en-ZA" dirty="0"/>
                    </a:p>
                  </a:txBody>
                  <a:tcPr>
                    <a:solidFill>
                      <a:schemeClr val="accent3">
                        <a:lumMod val="60000"/>
                        <a:lumOff val="40000"/>
                      </a:schemeClr>
                    </a:solidFill>
                  </a:tcPr>
                </a:tc>
                <a:tc>
                  <a:txBody>
                    <a:bodyPr/>
                    <a:lstStyle/>
                    <a:p>
                      <a:r>
                        <a:rPr lang="en-ZA" dirty="0" smtClean="0"/>
                        <a:t>807</a:t>
                      </a:r>
                      <a:endParaRPr lang="en-ZA" dirty="0"/>
                    </a:p>
                  </a:txBody>
                  <a:tcPr>
                    <a:solidFill>
                      <a:schemeClr val="accent3">
                        <a:lumMod val="60000"/>
                        <a:lumOff val="40000"/>
                      </a:schemeClr>
                    </a:solidFill>
                  </a:tcPr>
                </a:tc>
                <a:tc>
                  <a:txBody>
                    <a:bodyPr/>
                    <a:lstStyle/>
                    <a:p>
                      <a:r>
                        <a:rPr lang="en-ZA" dirty="0" smtClean="0"/>
                        <a:t>781</a:t>
                      </a:r>
                      <a:endParaRPr lang="en-ZA" dirty="0"/>
                    </a:p>
                  </a:txBody>
                  <a:tcPr>
                    <a:solidFill>
                      <a:schemeClr val="accent3">
                        <a:lumMod val="60000"/>
                        <a:lumOff val="40000"/>
                      </a:schemeClr>
                    </a:solidFill>
                  </a:tcPr>
                </a:tc>
                <a:extLst>
                  <a:ext uri="{0D108BD9-81ED-4DB2-BD59-A6C34878D82A}">
                    <a16:rowId xmlns:a16="http://schemas.microsoft.com/office/drawing/2014/main" xmlns="" val="4271354445"/>
                  </a:ext>
                </a:extLst>
              </a:tr>
              <a:tr h="370840">
                <a:tc>
                  <a:txBody>
                    <a:bodyPr/>
                    <a:lstStyle/>
                    <a:p>
                      <a:r>
                        <a:rPr lang="en-ZA" b="1" dirty="0" smtClean="0"/>
                        <a:t>TOTAL </a:t>
                      </a:r>
                      <a:endParaRPr lang="en-ZA" b="1" dirty="0"/>
                    </a:p>
                  </a:txBody>
                  <a:tcPr>
                    <a:solidFill>
                      <a:schemeClr val="accent3">
                        <a:lumMod val="75000"/>
                      </a:schemeClr>
                    </a:solidFill>
                  </a:tcPr>
                </a:tc>
                <a:tc>
                  <a:txBody>
                    <a:bodyPr/>
                    <a:lstStyle/>
                    <a:p>
                      <a:r>
                        <a:rPr lang="en-ZA" b="1" dirty="0" smtClean="0"/>
                        <a:t>17 638</a:t>
                      </a:r>
                      <a:endParaRPr lang="en-ZA" b="1" dirty="0"/>
                    </a:p>
                  </a:txBody>
                  <a:tcPr>
                    <a:solidFill>
                      <a:schemeClr val="accent3">
                        <a:lumMod val="75000"/>
                      </a:schemeClr>
                    </a:solidFill>
                  </a:tcPr>
                </a:tc>
                <a:tc>
                  <a:txBody>
                    <a:bodyPr/>
                    <a:lstStyle/>
                    <a:p>
                      <a:r>
                        <a:rPr lang="en-ZA" b="1" dirty="0" smtClean="0"/>
                        <a:t>3 020</a:t>
                      </a:r>
                      <a:endParaRPr lang="en-ZA" b="1" dirty="0"/>
                    </a:p>
                  </a:txBody>
                  <a:tcPr>
                    <a:solidFill>
                      <a:schemeClr val="accent3">
                        <a:lumMod val="75000"/>
                      </a:schemeClr>
                    </a:solidFill>
                  </a:tcPr>
                </a:tc>
                <a:tc>
                  <a:txBody>
                    <a:bodyPr/>
                    <a:lstStyle/>
                    <a:p>
                      <a:r>
                        <a:rPr lang="en-ZA" b="1" dirty="0" smtClean="0"/>
                        <a:t>2 951</a:t>
                      </a:r>
                    </a:p>
                    <a:p>
                      <a:endParaRPr lang="en-ZA" b="1" dirty="0"/>
                    </a:p>
                  </a:txBody>
                  <a:tcPr>
                    <a:solidFill>
                      <a:schemeClr val="accent3">
                        <a:lumMod val="75000"/>
                      </a:schemeClr>
                    </a:solidFill>
                  </a:tcPr>
                </a:tc>
                <a:extLst>
                  <a:ext uri="{0D108BD9-81ED-4DB2-BD59-A6C34878D82A}">
                    <a16:rowId xmlns:a16="http://schemas.microsoft.com/office/drawing/2014/main" xmlns="" val="11115143"/>
                  </a:ext>
                </a:extLst>
              </a:tr>
            </a:tbl>
          </a:graphicData>
        </a:graphic>
      </p:graphicFrame>
    </p:spTree>
    <p:extLst>
      <p:ext uri="{BB962C8B-B14F-4D97-AF65-F5344CB8AC3E}">
        <p14:creationId xmlns:p14="http://schemas.microsoft.com/office/powerpoint/2010/main" xmlns="" val="2242489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Number inspected for </a:t>
            </a:r>
            <a:r>
              <a:rPr lang="en-GB" altLang="en-US" sz="2800" b="1" dirty="0" smtClean="0">
                <a:solidFill>
                  <a:srgbClr val="404040"/>
                </a:solidFill>
                <a:ea typeface="ＭＳ Ｐゴシック" panose="020B0600070205080204" pitchFamily="34" charset="-128"/>
              </a:rPr>
              <a:t>FY 21/22 </a:t>
            </a:r>
            <a:r>
              <a:rPr lang="en-GB" altLang="en-US" sz="2800" dirty="0" smtClean="0">
                <a:solidFill>
                  <a:srgbClr val="404040"/>
                </a:solidFill>
                <a:ea typeface="ＭＳ Ｐゴシック" panose="020B0600070205080204" pitchFamily="34" charset="-128"/>
              </a:rPr>
              <a:t>Per Legislation</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05735032"/>
              </p:ext>
            </p:extLst>
          </p:nvPr>
        </p:nvGraphicFramePr>
        <p:xfrm>
          <a:off x="138027" y="2041626"/>
          <a:ext cx="8907431" cy="4348480"/>
        </p:xfrm>
        <a:graphic>
          <a:graphicData uri="http://schemas.openxmlformats.org/drawingml/2006/table">
            <a:tbl>
              <a:tblPr firstRow="1" bandRow="1">
                <a:tableStyleId>{5C22544A-7EE6-4342-B048-85BDC9FD1C3A}</a:tableStyleId>
              </a:tblPr>
              <a:tblGrid>
                <a:gridCol w="1568828">
                  <a:extLst>
                    <a:ext uri="{9D8B030D-6E8A-4147-A177-3AD203B41FA5}">
                      <a16:colId xmlns:a16="http://schemas.microsoft.com/office/drawing/2014/main" xmlns="" val="2876368591"/>
                    </a:ext>
                  </a:extLst>
                </a:gridCol>
                <a:gridCol w="1400315">
                  <a:extLst>
                    <a:ext uri="{9D8B030D-6E8A-4147-A177-3AD203B41FA5}">
                      <a16:colId xmlns:a16="http://schemas.microsoft.com/office/drawing/2014/main" xmlns="" val="2856692640"/>
                    </a:ext>
                  </a:extLst>
                </a:gridCol>
                <a:gridCol w="1484572">
                  <a:extLst>
                    <a:ext uri="{9D8B030D-6E8A-4147-A177-3AD203B41FA5}">
                      <a16:colId xmlns:a16="http://schemas.microsoft.com/office/drawing/2014/main" xmlns="" val="3961363347"/>
                    </a:ext>
                  </a:extLst>
                </a:gridCol>
                <a:gridCol w="1484572">
                  <a:extLst>
                    <a:ext uri="{9D8B030D-6E8A-4147-A177-3AD203B41FA5}">
                      <a16:colId xmlns:a16="http://schemas.microsoft.com/office/drawing/2014/main" xmlns="" val="2295125449"/>
                    </a:ext>
                  </a:extLst>
                </a:gridCol>
                <a:gridCol w="1484572">
                  <a:extLst>
                    <a:ext uri="{9D8B030D-6E8A-4147-A177-3AD203B41FA5}">
                      <a16:colId xmlns:a16="http://schemas.microsoft.com/office/drawing/2014/main" xmlns="" val="1275467913"/>
                    </a:ext>
                  </a:extLst>
                </a:gridCol>
                <a:gridCol w="1484572">
                  <a:extLst>
                    <a:ext uri="{9D8B030D-6E8A-4147-A177-3AD203B41FA5}">
                      <a16:colId xmlns:a16="http://schemas.microsoft.com/office/drawing/2014/main" xmlns="" val="2036004119"/>
                    </a:ext>
                  </a:extLst>
                </a:gridCol>
              </a:tblGrid>
              <a:tr h="370840">
                <a:tc>
                  <a:txBody>
                    <a:bodyPr/>
                    <a:lstStyle/>
                    <a:p>
                      <a:r>
                        <a:rPr lang="en-ZA" b="1" dirty="0" smtClean="0">
                          <a:solidFill>
                            <a:schemeClr val="bg2">
                              <a:lumMod val="10000"/>
                            </a:schemeClr>
                          </a:solidFill>
                        </a:rPr>
                        <a:t>PROVINCE</a:t>
                      </a:r>
                      <a:endParaRPr lang="en-ZA" b="1" dirty="0">
                        <a:solidFill>
                          <a:schemeClr val="bg2">
                            <a:lumMod val="10000"/>
                          </a:schemeClr>
                        </a:solidFill>
                      </a:endParaRPr>
                    </a:p>
                  </a:txBody>
                  <a:tcPr>
                    <a:solidFill>
                      <a:srgbClr val="92D050"/>
                    </a:solidFill>
                  </a:tcPr>
                </a:tc>
                <a:tc>
                  <a:txBody>
                    <a:bodyPr/>
                    <a:lstStyle/>
                    <a:p>
                      <a:r>
                        <a:rPr lang="en-ZA" b="1" dirty="0" smtClean="0">
                          <a:solidFill>
                            <a:schemeClr val="bg2">
                              <a:lumMod val="10000"/>
                            </a:schemeClr>
                          </a:solidFill>
                        </a:rPr>
                        <a:t>BCEA /NMWA</a:t>
                      </a:r>
                      <a:endParaRPr lang="en-ZA" b="1" dirty="0">
                        <a:solidFill>
                          <a:schemeClr val="bg2">
                            <a:lumMod val="10000"/>
                          </a:schemeClr>
                        </a:solidFill>
                      </a:endParaRPr>
                    </a:p>
                  </a:txBody>
                  <a:tcPr>
                    <a:solidFill>
                      <a:srgbClr val="92D050"/>
                    </a:solidFill>
                  </a:tcPr>
                </a:tc>
                <a:tc>
                  <a:txBody>
                    <a:bodyPr/>
                    <a:lstStyle/>
                    <a:p>
                      <a:r>
                        <a:rPr lang="en-ZA" b="1" dirty="0" smtClean="0">
                          <a:solidFill>
                            <a:schemeClr val="bg2">
                              <a:lumMod val="10000"/>
                            </a:schemeClr>
                          </a:solidFill>
                        </a:rPr>
                        <a:t>EEA</a:t>
                      </a:r>
                      <a:endParaRPr lang="en-ZA" b="1" dirty="0">
                        <a:solidFill>
                          <a:schemeClr val="bg2">
                            <a:lumMod val="10000"/>
                          </a:schemeClr>
                        </a:solidFill>
                      </a:endParaRPr>
                    </a:p>
                  </a:txBody>
                  <a:tcPr>
                    <a:solidFill>
                      <a:srgbClr val="92D050"/>
                    </a:solidFill>
                  </a:tcPr>
                </a:tc>
                <a:tc>
                  <a:txBody>
                    <a:bodyPr/>
                    <a:lstStyle/>
                    <a:p>
                      <a:r>
                        <a:rPr lang="en-ZA" b="1" dirty="0" smtClean="0">
                          <a:solidFill>
                            <a:schemeClr val="bg2">
                              <a:lumMod val="10000"/>
                            </a:schemeClr>
                          </a:solidFill>
                        </a:rPr>
                        <a:t>UIA</a:t>
                      </a:r>
                      <a:endParaRPr lang="en-ZA" b="1" dirty="0">
                        <a:solidFill>
                          <a:schemeClr val="bg2">
                            <a:lumMod val="10000"/>
                          </a:schemeClr>
                        </a:solidFill>
                      </a:endParaRPr>
                    </a:p>
                  </a:txBody>
                  <a:tcPr>
                    <a:solidFill>
                      <a:srgbClr val="92D050"/>
                    </a:solidFill>
                  </a:tcPr>
                </a:tc>
                <a:tc>
                  <a:txBody>
                    <a:bodyPr/>
                    <a:lstStyle/>
                    <a:p>
                      <a:r>
                        <a:rPr lang="en-ZA" b="1" dirty="0" smtClean="0">
                          <a:solidFill>
                            <a:schemeClr val="bg2">
                              <a:lumMod val="10000"/>
                            </a:schemeClr>
                          </a:solidFill>
                        </a:rPr>
                        <a:t>COIDA</a:t>
                      </a:r>
                      <a:endParaRPr lang="en-ZA" b="1" dirty="0">
                        <a:solidFill>
                          <a:schemeClr val="bg2">
                            <a:lumMod val="10000"/>
                          </a:schemeClr>
                        </a:solidFill>
                      </a:endParaRPr>
                    </a:p>
                  </a:txBody>
                  <a:tcPr>
                    <a:solidFill>
                      <a:srgbClr val="92D050"/>
                    </a:solidFill>
                  </a:tcPr>
                </a:tc>
                <a:tc>
                  <a:txBody>
                    <a:bodyPr/>
                    <a:lstStyle/>
                    <a:p>
                      <a:r>
                        <a:rPr lang="en-ZA" b="1" dirty="0" smtClean="0">
                          <a:solidFill>
                            <a:schemeClr val="bg2">
                              <a:lumMod val="10000"/>
                            </a:schemeClr>
                          </a:solidFill>
                        </a:rPr>
                        <a:t>OHSA</a:t>
                      </a:r>
                      <a:endParaRPr lang="en-ZA" b="1" dirty="0">
                        <a:solidFill>
                          <a:schemeClr val="bg2">
                            <a:lumMod val="10000"/>
                          </a:schemeClr>
                        </a:solidFill>
                      </a:endParaRPr>
                    </a:p>
                  </a:txBody>
                  <a:tcPr>
                    <a:solidFill>
                      <a:srgbClr val="92D050"/>
                    </a:solidFill>
                  </a:tcPr>
                </a:tc>
                <a:extLst>
                  <a:ext uri="{0D108BD9-81ED-4DB2-BD59-A6C34878D82A}">
                    <a16:rowId xmlns:a16="http://schemas.microsoft.com/office/drawing/2014/main" xmlns="" val="3185686819"/>
                  </a:ext>
                </a:extLst>
              </a:tr>
              <a:tr h="370840">
                <a:tc>
                  <a:txBody>
                    <a:bodyPr/>
                    <a:lstStyle/>
                    <a:p>
                      <a:r>
                        <a:rPr lang="en-ZA" b="1" dirty="0" smtClean="0"/>
                        <a:t>EC</a:t>
                      </a:r>
                      <a:endParaRPr lang="en-ZA" b="1" dirty="0"/>
                    </a:p>
                  </a:txBody>
                  <a:tcPr>
                    <a:solidFill>
                      <a:srgbClr val="92D050"/>
                    </a:solidFill>
                  </a:tcPr>
                </a:tc>
                <a:tc>
                  <a:txBody>
                    <a:bodyPr/>
                    <a:lstStyle/>
                    <a:p>
                      <a:r>
                        <a:rPr lang="en-ZA" b="1" dirty="0" smtClean="0"/>
                        <a:t>2 160</a:t>
                      </a:r>
                      <a:endParaRPr lang="en-ZA" b="1" dirty="0"/>
                    </a:p>
                  </a:txBody>
                  <a:tcPr>
                    <a:solidFill>
                      <a:srgbClr val="92D050"/>
                    </a:solidFill>
                  </a:tcPr>
                </a:tc>
                <a:tc>
                  <a:txBody>
                    <a:bodyPr/>
                    <a:lstStyle/>
                    <a:p>
                      <a:r>
                        <a:rPr lang="en-ZA" b="1" dirty="0" smtClean="0"/>
                        <a:t>32</a:t>
                      </a:r>
                      <a:endParaRPr lang="en-ZA" b="1" dirty="0"/>
                    </a:p>
                  </a:txBody>
                  <a:tcPr>
                    <a:solidFill>
                      <a:srgbClr val="92D050"/>
                    </a:solidFill>
                  </a:tcPr>
                </a:tc>
                <a:tc>
                  <a:txBody>
                    <a:bodyPr/>
                    <a:lstStyle/>
                    <a:p>
                      <a:r>
                        <a:rPr lang="en-ZA" b="1" dirty="0" smtClean="0"/>
                        <a:t>31</a:t>
                      </a:r>
                      <a:endParaRPr lang="en-ZA" b="1" dirty="0"/>
                    </a:p>
                  </a:txBody>
                  <a:tcPr>
                    <a:solidFill>
                      <a:srgbClr val="92D050"/>
                    </a:solidFill>
                  </a:tcPr>
                </a:tc>
                <a:tc>
                  <a:txBody>
                    <a:bodyPr/>
                    <a:lstStyle/>
                    <a:p>
                      <a:r>
                        <a:rPr lang="en-ZA" b="1" dirty="0" smtClean="0"/>
                        <a:t>67</a:t>
                      </a:r>
                      <a:endParaRPr lang="en-ZA" b="1" dirty="0"/>
                    </a:p>
                  </a:txBody>
                  <a:tcPr>
                    <a:solidFill>
                      <a:srgbClr val="92D050"/>
                    </a:solidFill>
                  </a:tcPr>
                </a:tc>
                <a:tc>
                  <a:txBody>
                    <a:bodyPr/>
                    <a:lstStyle/>
                    <a:p>
                      <a:r>
                        <a:rPr lang="en-ZA" b="1" dirty="0" smtClean="0"/>
                        <a:t>1 272</a:t>
                      </a:r>
                      <a:endParaRPr lang="en-ZA" b="1" dirty="0"/>
                    </a:p>
                  </a:txBody>
                  <a:tcPr>
                    <a:solidFill>
                      <a:srgbClr val="92D050"/>
                    </a:solidFill>
                  </a:tcPr>
                </a:tc>
                <a:extLst>
                  <a:ext uri="{0D108BD9-81ED-4DB2-BD59-A6C34878D82A}">
                    <a16:rowId xmlns:a16="http://schemas.microsoft.com/office/drawing/2014/main" xmlns="" val="3995526495"/>
                  </a:ext>
                </a:extLst>
              </a:tr>
              <a:tr h="370840">
                <a:tc>
                  <a:txBody>
                    <a:bodyPr/>
                    <a:lstStyle/>
                    <a:p>
                      <a:r>
                        <a:rPr lang="en-ZA" b="1" dirty="0" smtClean="0"/>
                        <a:t>GP</a:t>
                      </a:r>
                      <a:endParaRPr lang="en-ZA" b="1" dirty="0"/>
                    </a:p>
                  </a:txBody>
                  <a:tcPr>
                    <a:solidFill>
                      <a:srgbClr val="92D050"/>
                    </a:solidFill>
                  </a:tcPr>
                </a:tc>
                <a:tc>
                  <a:txBody>
                    <a:bodyPr/>
                    <a:lstStyle/>
                    <a:p>
                      <a:r>
                        <a:rPr lang="en-ZA" b="1" dirty="0" smtClean="0"/>
                        <a:t>306</a:t>
                      </a:r>
                      <a:endParaRPr lang="en-ZA" b="1" dirty="0"/>
                    </a:p>
                  </a:txBody>
                  <a:tcPr>
                    <a:solidFill>
                      <a:srgbClr val="92D050"/>
                    </a:solidFill>
                  </a:tcPr>
                </a:tc>
                <a:tc>
                  <a:txBody>
                    <a:bodyPr/>
                    <a:lstStyle/>
                    <a:p>
                      <a:r>
                        <a:rPr lang="en-ZA" b="1" dirty="0" smtClean="0"/>
                        <a:t>25</a:t>
                      </a:r>
                      <a:endParaRPr lang="en-ZA" b="1" dirty="0"/>
                    </a:p>
                  </a:txBody>
                  <a:tcPr>
                    <a:solidFill>
                      <a:srgbClr val="92D050"/>
                    </a:solidFill>
                  </a:tcPr>
                </a:tc>
                <a:tc>
                  <a:txBody>
                    <a:bodyPr/>
                    <a:lstStyle/>
                    <a:p>
                      <a:r>
                        <a:rPr lang="en-ZA" b="1" dirty="0" smtClean="0"/>
                        <a:t>31</a:t>
                      </a:r>
                      <a:endParaRPr lang="en-ZA" b="1" dirty="0"/>
                    </a:p>
                  </a:txBody>
                  <a:tcPr>
                    <a:solidFill>
                      <a:srgbClr val="92D050"/>
                    </a:solidFill>
                  </a:tcPr>
                </a:tc>
                <a:tc>
                  <a:txBody>
                    <a:bodyPr/>
                    <a:lstStyle/>
                    <a:p>
                      <a:r>
                        <a:rPr lang="en-ZA" b="1" dirty="0" smtClean="0"/>
                        <a:t>8</a:t>
                      </a:r>
                      <a:endParaRPr lang="en-ZA" b="1" dirty="0"/>
                    </a:p>
                  </a:txBody>
                  <a:tcPr>
                    <a:solidFill>
                      <a:srgbClr val="92D050"/>
                    </a:solidFill>
                  </a:tcPr>
                </a:tc>
                <a:tc>
                  <a:txBody>
                    <a:bodyPr/>
                    <a:lstStyle/>
                    <a:p>
                      <a:r>
                        <a:rPr lang="en-ZA" b="1" dirty="0" smtClean="0"/>
                        <a:t>40</a:t>
                      </a:r>
                      <a:endParaRPr lang="en-ZA" b="1" dirty="0"/>
                    </a:p>
                  </a:txBody>
                  <a:tcPr>
                    <a:solidFill>
                      <a:srgbClr val="92D050"/>
                    </a:solidFill>
                  </a:tcPr>
                </a:tc>
                <a:extLst>
                  <a:ext uri="{0D108BD9-81ED-4DB2-BD59-A6C34878D82A}">
                    <a16:rowId xmlns:a16="http://schemas.microsoft.com/office/drawing/2014/main" xmlns="" val="315131849"/>
                  </a:ext>
                </a:extLst>
              </a:tr>
              <a:tr h="370840">
                <a:tc>
                  <a:txBody>
                    <a:bodyPr/>
                    <a:lstStyle/>
                    <a:p>
                      <a:r>
                        <a:rPr lang="en-ZA" b="1" dirty="0" smtClean="0"/>
                        <a:t>FS</a:t>
                      </a:r>
                      <a:endParaRPr lang="en-ZA" b="1" dirty="0"/>
                    </a:p>
                  </a:txBody>
                  <a:tcPr>
                    <a:solidFill>
                      <a:srgbClr val="92D050"/>
                    </a:solidFill>
                  </a:tcPr>
                </a:tc>
                <a:tc>
                  <a:txBody>
                    <a:bodyPr/>
                    <a:lstStyle/>
                    <a:p>
                      <a:r>
                        <a:rPr lang="en-ZA" b="1" dirty="0" smtClean="0"/>
                        <a:t>3 503</a:t>
                      </a:r>
                      <a:endParaRPr lang="en-ZA" b="1" dirty="0"/>
                    </a:p>
                  </a:txBody>
                  <a:tcPr>
                    <a:solidFill>
                      <a:srgbClr val="92D050"/>
                    </a:solidFill>
                  </a:tcPr>
                </a:tc>
                <a:tc>
                  <a:txBody>
                    <a:bodyPr/>
                    <a:lstStyle/>
                    <a:p>
                      <a:r>
                        <a:rPr lang="en-ZA" b="1" dirty="0" smtClean="0"/>
                        <a:t>54</a:t>
                      </a:r>
                      <a:endParaRPr lang="en-ZA" b="1" dirty="0"/>
                    </a:p>
                  </a:txBody>
                  <a:tcPr>
                    <a:solidFill>
                      <a:srgbClr val="92D050"/>
                    </a:solidFill>
                  </a:tcPr>
                </a:tc>
                <a:tc>
                  <a:txBody>
                    <a:bodyPr/>
                    <a:lstStyle/>
                    <a:p>
                      <a:r>
                        <a:rPr lang="en-ZA" b="1" dirty="0" smtClean="0"/>
                        <a:t>50</a:t>
                      </a:r>
                      <a:endParaRPr lang="en-ZA" b="1" dirty="0"/>
                    </a:p>
                  </a:txBody>
                  <a:tcPr>
                    <a:solidFill>
                      <a:srgbClr val="92D050"/>
                    </a:solidFill>
                  </a:tcPr>
                </a:tc>
                <a:tc>
                  <a:txBody>
                    <a:bodyPr/>
                    <a:lstStyle/>
                    <a:p>
                      <a:r>
                        <a:rPr lang="en-ZA" b="1" dirty="0" smtClean="0"/>
                        <a:t>60</a:t>
                      </a:r>
                      <a:endParaRPr lang="en-ZA" b="1" dirty="0"/>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smtClean="0"/>
                        <a:t>1 700</a:t>
                      </a:r>
                    </a:p>
                  </a:txBody>
                  <a:tcPr>
                    <a:solidFill>
                      <a:srgbClr val="92D050"/>
                    </a:solidFill>
                  </a:tcPr>
                </a:tc>
                <a:extLst>
                  <a:ext uri="{0D108BD9-81ED-4DB2-BD59-A6C34878D82A}">
                    <a16:rowId xmlns:a16="http://schemas.microsoft.com/office/drawing/2014/main" xmlns="" val="4148178341"/>
                  </a:ext>
                </a:extLst>
              </a:tr>
              <a:tr h="370840">
                <a:tc>
                  <a:txBody>
                    <a:bodyPr/>
                    <a:lstStyle/>
                    <a:p>
                      <a:r>
                        <a:rPr lang="en-ZA" b="1" dirty="0" smtClean="0"/>
                        <a:t>KZN</a:t>
                      </a:r>
                      <a:endParaRPr lang="en-ZA" b="1" dirty="0"/>
                    </a:p>
                  </a:txBody>
                  <a:tcPr>
                    <a:solidFill>
                      <a:srgbClr val="92D050"/>
                    </a:solidFill>
                  </a:tcPr>
                </a:tc>
                <a:tc>
                  <a:txBody>
                    <a:bodyPr/>
                    <a:lstStyle/>
                    <a:p>
                      <a:r>
                        <a:rPr lang="en-ZA" b="1" dirty="0" smtClean="0"/>
                        <a:t>966</a:t>
                      </a:r>
                      <a:endParaRPr lang="en-ZA" b="1" dirty="0"/>
                    </a:p>
                  </a:txBody>
                  <a:tcPr>
                    <a:solidFill>
                      <a:srgbClr val="92D050"/>
                    </a:solidFill>
                  </a:tcPr>
                </a:tc>
                <a:tc>
                  <a:txBody>
                    <a:bodyPr/>
                    <a:lstStyle/>
                    <a:p>
                      <a:r>
                        <a:rPr lang="en-ZA" b="1" dirty="0" smtClean="0"/>
                        <a:t>43</a:t>
                      </a:r>
                      <a:endParaRPr lang="en-ZA" b="1" dirty="0"/>
                    </a:p>
                  </a:txBody>
                  <a:tcPr>
                    <a:solidFill>
                      <a:srgbClr val="92D050"/>
                    </a:solidFill>
                  </a:tcPr>
                </a:tc>
                <a:tc>
                  <a:txBody>
                    <a:bodyPr/>
                    <a:lstStyle/>
                    <a:p>
                      <a:r>
                        <a:rPr lang="en-ZA" b="1" dirty="0" smtClean="0"/>
                        <a:t>54</a:t>
                      </a:r>
                      <a:endParaRPr lang="en-ZA" b="1" dirty="0"/>
                    </a:p>
                  </a:txBody>
                  <a:tcPr>
                    <a:solidFill>
                      <a:srgbClr val="92D050"/>
                    </a:solidFill>
                  </a:tcPr>
                </a:tc>
                <a:tc>
                  <a:txBody>
                    <a:bodyPr/>
                    <a:lstStyle/>
                    <a:p>
                      <a:r>
                        <a:rPr lang="en-ZA" b="1" dirty="0" smtClean="0"/>
                        <a:t>64</a:t>
                      </a:r>
                      <a:endParaRPr lang="en-ZA" b="1" dirty="0"/>
                    </a:p>
                  </a:txBody>
                  <a:tcPr>
                    <a:solidFill>
                      <a:srgbClr val="92D050"/>
                    </a:solidFill>
                  </a:tcPr>
                </a:tc>
                <a:tc>
                  <a:txBody>
                    <a:bodyPr/>
                    <a:lstStyle/>
                    <a:p>
                      <a:r>
                        <a:rPr lang="en-ZA" b="1" dirty="0" smtClean="0"/>
                        <a:t>761</a:t>
                      </a:r>
                      <a:endParaRPr lang="en-ZA" b="1" dirty="0"/>
                    </a:p>
                  </a:txBody>
                  <a:tcPr>
                    <a:solidFill>
                      <a:srgbClr val="92D050"/>
                    </a:solidFill>
                  </a:tcPr>
                </a:tc>
                <a:extLst>
                  <a:ext uri="{0D108BD9-81ED-4DB2-BD59-A6C34878D82A}">
                    <a16:rowId xmlns:a16="http://schemas.microsoft.com/office/drawing/2014/main" xmlns="" val="387184753"/>
                  </a:ext>
                </a:extLst>
              </a:tr>
              <a:tr h="370840">
                <a:tc>
                  <a:txBody>
                    <a:bodyPr/>
                    <a:lstStyle/>
                    <a:p>
                      <a:r>
                        <a:rPr lang="en-ZA" b="1" dirty="0" smtClean="0"/>
                        <a:t>LP</a:t>
                      </a:r>
                      <a:endParaRPr lang="en-ZA" b="1" dirty="0"/>
                    </a:p>
                  </a:txBody>
                  <a:tcPr>
                    <a:solidFill>
                      <a:srgbClr val="92D050"/>
                    </a:solidFill>
                  </a:tcPr>
                </a:tc>
                <a:tc>
                  <a:txBody>
                    <a:bodyPr/>
                    <a:lstStyle/>
                    <a:p>
                      <a:r>
                        <a:rPr lang="en-ZA" b="1" dirty="0" smtClean="0"/>
                        <a:t>895</a:t>
                      </a:r>
                      <a:endParaRPr lang="en-ZA" b="1" dirty="0"/>
                    </a:p>
                  </a:txBody>
                  <a:tcPr>
                    <a:solidFill>
                      <a:srgbClr val="92D050"/>
                    </a:solidFill>
                  </a:tcPr>
                </a:tc>
                <a:tc>
                  <a:txBody>
                    <a:bodyPr/>
                    <a:lstStyle/>
                    <a:p>
                      <a:r>
                        <a:rPr lang="en-ZA" b="1" dirty="0" smtClean="0"/>
                        <a:t>62</a:t>
                      </a:r>
                      <a:endParaRPr lang="en-ZA" b="1" dirty="0"/>
                    </a:p>
                  </a:txBody>
                  <a:tcPr>
                    <a:solidFill>
                      <a:srgbClr val="92D050"/>
                    </a:solidFill>
                  </a:tcPr>
                </a:tc>
                <a:tc>
                  <a:txBody>
                    <a:bodyPr/>
                    <a:lstStyle/>
                    <a:p>
                      <a:r>
                        <a:rPr lang="en-ZA" b="1" dirty="0" smtClean="0"/>
                        <a:t>64</a:t>
                      </a:r>
                      <a:endParaRPr lang="en-ZA" b="1" dirty="0"/>
                    </a:p>
                  </a:txBody>
                  <a:tcPr>
                    <a:solidFill>
                      <a:srgbClr val="92D050"/>
                    </a:solidFill>
                  </a:tcPr>
                </a:tc>
                <a:tc>
                  <a:txBody>
                    <a:bodyPr/>
                    <a:lstStyle/>
                    <a:p>
                      <a:r>
                        <a:rPr lang="en-ZA" b="1" dirty="0" smtClean="0"/>
                        <a:t>79</a:t>
                      </a:r>
                      <a:endParaRPr lang="en-ZA" b="1" dirty="0"/>
                    </a:p>
                  </a:txBody>
                  <a:tcPr>
                    <a:solidFill>
                      <a:srgbClr val="92D050"/>
                    </a:solidFill>
                  </a:tcPr>
                </a:tc>
                <a:tc>
                  <a:txBody>
                    <a:bodyPr/>
                    <a:lstStyle/>
                    <a:p>
                      <a:r>
                        <a:rPr lang="en-ZA" b="1" dirty="0" smtClean="0"/>
                        <a:t>290</a:t>
                      </a:r>
                      <a:endParaRPr lang="en-ZA" b="1" dirty="0"/>
                    </a:p>
                  </a:txBody>
                  <a:tcPr>
                    <a:solidFill>
                      <a:srgbClr val="92D050"/>
                    </a:solidFill>
                  </a:tcPr>
                </a:tc>
                <a:extLst>
                  <a:ext uri="{0D108BD9-81ED-4DB2-BD59-A6C34878D82A}">
                    <a16:rowId xmlns:a16="http://schemas.microsoft.com/office/drawing/2014/main" xmlns="" val="4187125917"/>
                  </a:ext>
                </a:extLst>
              </a:tr>
              <a:tr h="370840">
                <a:tc>
                  <a:txBody>
                    <a:bodyPr/>
                    <a:lstStyle/>
                    <a:p>
                      <a:r>
                        <a:rPr lang="en-ZA" b="1" dirty="0" smtClean="0"/>
                        <a:t>MP</a:t>
                      </a:r>
                      <a:endParaRPr lang="en-ZA" b="1" dirty="0"/>
                    </a:p>
                  </a:txBody>
                  <a:tcPr>
                    <a:solidFill>
                      <a:srgbClr val="92D050"/>
                    </a:solidFill>
                  </a:tcPr>
                </a:tc>
                <a:tc>
                  <a:txBody>
                    <a:bodyPr/>
                    <a:lstStyle/>
                    <a:p>
                      <a:r>
                        <a:rPr lang="en-ZA" b="1" dirty="0" smtClean="0"/>
                        <a:t>404</a:t>
                      </a:r>
                      <a:endParaRPr lang="en-ZA" b="1" dirty="0"/>
                    </a:p>
                  </a:txBody>
                  <a:tcPr>
                    <a:solidFill>
                      <a:srgbClr val="92D050"/>
                    </a:solidFill>
                  </a:tcPr>
                </a:tc>
                <a:tc>
                  <a:txBody>
                    <a:bodyPr/>
                    <a:lstStyle/>
                    <a:p>
                      <a:r>
                        <a:rPr lang="en-ZA" b="1" dirty="0" smtClean="0"/>
                        <a:t>15</a:t>
                      </a:r>
                      <a:endParaRPr lang="en-ZA" b="1" dirty="0"/>
                    </a:p>
                  </a:txBody>
                  <a:tcPr>
                    <a:solidFill>
                      <a:srgbClr val="92D050"/>
                    </a:solidFill>
                  </a:tcPr>
                </a:tc>
                <a:tc>
                  <a:txBody>
                    <a:bodyPr/>
                    <a:lstStyle/>
                    <a:p>
                      <a:r>
                        <a:rPr lang="en-ZA" b="1" dirty="0" smtClean="0"/>
                        <a:t>46</a:t>
                      </a:r>
                      <a:endParaRPr lang="en-ZA" b="1" dirty="0"/>
                    </a:p>
                  </a:txBody>
                  <a:tcPr>
                    <a:solidFill>
                      <a:srgbClr val="92D050"/>
                    </a:solidFill>
                  </a:tcPr>
                </a:tc>
                <a:tc>
                  <a:txBody>
                    <a:bodyPr/>
                    <a:lstStyle/>
                    <a:p>
                      <a:r>
                        <a:rPr lang="en-ZA" b="1" dirty="0" smtClean="0"/>
                        <a:t>37</a:t>
                      </a:r>
                      <a:endParaRPr lang="en-ZA" b="1" dirty="0"/>
                    </a:p>
                  </a:txBody>
                  <a:tcPr>
                    <a:solidFill>
                      <a:srgbClr val="92D050"/>
                    </a:solidFill>
                  </a:tcPr>
                </a:tc>
                <a:tc>
                  <a:txBody>
                    <a:bodyPr/>
                    <a:lstStyle/>
                    <a:p>
                      <a:r>
                        <a:rPr lang="en-ZA" b="1" dirty="0" smtClean="0"/>
                        <a:t>68</a:t>
                      </a:r>
                      <a:endParaRPr lang="en-ZA" b="1" dirty="0"/>
                    </a:p>
                  </a:txBody>
                  <a:tcPr>
                    <a:solidFill>
                      <a:srgbClr val="92D050"/>
                    </a:solidFill>
                  </a:tcPr>
                </a:tc>
                <a:extLst>
                  <a:ext uri="{0D108BD9-81ED-4DB2-BD59-A6C34878D82A}">
                    <a16:rowId xmlns:a16="http://schemas.microsoft.com/office/drawing/2014/main" xmlns="" val="1050127800"/>
                  </a:ext>
                </a:extLst>
              </a:tr>
              <a:tr h="370840">
                <a:tc>
                  <a:txBody>
                    <a:bodyPr/>
                    <a:lstStyle/>
                    <a:p>
                      <a:r>
                        <a:rPr lang="en-ZA" b="1" dirty="0" smtClean="0"/>
                        <a:t>NC</a:t>
                      </a:r>
                      <a:endParaRPr lang="en-ZA" b="1" dirty="0"/>
                    </a:p>
                  </a:txBody>
                  <a:tcPr>
                    <a:solidFill>
                      <a:srgbClr val="92D050"/>
                    </a:solidFill>
                  </a:tcPr>
                </a:tc>
                <a:tc>
                  <a:txBody>
                    <a:bodyPr/>
                    <a:lstStyle/>
                    <a:p>
                      <a:r>
                        <a:rPr lang="en-ZA" b="1" dirty="0" smtClean="0"/>
                        <a:t>537</a:t>
                      </a:r>
                      <a:endParaRPr lang="en-ZA" b="1" dirty="0"/>
                    </a:p>
                  </a:txBody>
                  <a:tcPr>
                    <a:solidFill>
                      <a:srgbClr val="92D050"/>
                    </a:solidFill>
                  </a:tcPr>
                </a:tc>
                <a:tc>
                  <a:txBody>
                    <a:bodyPr/>
                    <a:lstStyle/>
                    <a:p>
                      <a:r>
                        <a:rPr lang="en-ZA" b="1" dirty="0" smtClean="0"/>
                        <a:t>60</a:t>
                      </a:r>
                      <a:endParaRPr lang="en-ZA" b="1" dirty="0"/>
                    </a:p>
                  </a:txBody>
                  <a:tcPr>
                    <a:solidFill>
                      <a:srgbClr val="92D050"/>
                    </a:solidFill>
                  </a:tcPr>
                </a:tc>
                <a:tc>
                  <a:txBody>
                    <a:bodyPr/>
                    <a:lstStyle/>
                    <a:p>
                      <a:r>
                        <a:rPr lang="en-ZA" b="1" dirty="0" smtClean="0"/>
                        <a:t>241</a:t>
                      </a:r>
                      <a:endParaRPr lang="en-ZA" b="1" dirty="0"/>
                    </a:p>
                  </a:txBody>
                  <a:tcPr>
                    <a:solidFill>
                      <a:srgbClr val="92D050"/>
                    </a:solidFill>
                  </a:tcPr>
                </a:tc>
                <a:tc>
                  <a:txBody>
                    <a:bodyPr/>
                    <a:lstStyle/>
                    <a:p>
                      <a:r>
                        <a:rPr lang="en-ZA" b="1" dirty="0" smtClean="0"/>
                        <a:t>96</a:t>
                      </a:r>
                      <a:endParaRPr lang="en-ZA" b="1" dirty="0"/>
                    </a:p>
                  </a:txBody>
                  <a:tcPr>
                    <a:solidFill>
                      <a:srgbClr val="92D050"/>
                    </a:solidFill>
                  </a:tcPr>
                </a:tc>
                <a:tc>
                  <a:txBody>
                    <a:bodyPr/>
                    <a:lstStyle/>
                    <a:p>
                      <a:r>
                        <a:rPr lang="en-ZA" b="1" dirty="0" smtClean="0"/>
                        <a:t>213</a:t>
                      </a:r>
                      <a:endParaRPr lang="en-ZA" b="1" dirty="0"/>
                    </a:p>
                  </a:txBody>
                  <a:tcPr>
                    <a:solidFill>
                      <a:srgbClr val="92D050"/>
                    </a:solidFill>
                  </a:tcPr>
                </a:tc>
                <a:extLst>
                  <a:ext uri="{0D108BD9-81ED-4DB2-BD59-A6C34878D82A}">
                    <a16:rowId xmlns:a16="http://schemas.microsoft.com/office/drawing/2014/main" xmlns="" val="2500480666"/>
                  </a:ext>
                </a:extLst>
              </a:tr>
              <a:tr h="370840">
                <a:tc>
                  <a:txBody>
                    <a:bodyPr/>
                    <a:lstStyle/>
                    <a:p>
                      <a:r>
                        <a:rPr lang="en-ZA" b="1" dirty="0" smtClean="0"/>
                        <a:t>NW</a:t>
                      </a:r>
                      <a:endParaRPr lang="en-ZA" b="1" dirty="0"/>
                    </a:p>
                  </a:txBody>
                  <a:tcPr>
                    <a:solidFill>
                      <a:srgbClr val="92D050"/>
                    </a:solidFill>
                  </a:tcPr>
                </a:tc>
                <a:tc>
                  <a:txBody>
                    <a:bodyPr/>
                    <a:lstStyle/>
                    <a:p>
                      <a:r>
                        <a:rPr lang="en-ZA" b="1" dirty="0" smtClean="0"/>
                        <a:t>473</a:t>
                      </a:r>
                      <a:endParaRPr lang="en-ZA" b="1" dirty="0"/>
                    </a:p>
                  </a:txBody>
                  <a:tcPr>
                    <a:solidFill>
                      <a:srgbClr val="92D050"/>
                    </a:solidFill>
                  </a:tcPr>
                </a:tc>
                <a:tc>
                  <a:txBody>
                    <a:bodyPr/>
                    <a:lstStyle/>
                    <a:p>
                      <a:r>
                        <a:rPr lang="en-ZA" b="1" dirty="0" smtClean="0"/>
                        <a:t>17</a:t>
                      </a:r>
                      <a:endParaRPr lang="en-ZA" b="1" dirty="0"/>
                    </a:p>
                  </a:txBody>
                  <a:tcPr>
                    <a:solidFill>
                      <a:srgbClr val="92D050"/>
                    </a:solidFill>
                  </a:tcPr>
                </a:tc>
                <a:tc>
                  <a:txBody>
                    <a:bodyPr/>
                    <a:lstStyle/>
                    <a:p>
                      <a:r>
                        <a:rPr lang="en-ZA" b="1" dirty="0" smtClean="0"/>
                        <a:t>86</a:t>
                      </a:r>
                      <a:endParaRPr lang="en-ZA" b="1" dirty="0"/>
                    </a:p>
                  </a:txBody>
                  <a:tcPr>
                    <a:solidFill>
                      <a:srgbClr val="92D050"/>
                    </a:solidFill>
                  </a:tcPr>
                </a:tc>
                <a:tc>
                  <a:txBody>
                    <a:bodyPr/>
                    <a:lstStyle/>
                    <a:p>
                      <a:r>
                        <a:rPr lang="en-ZA" b="1" dirty="0" smtClean="0"/>
                        <a:t>30</a:t>
                      </a:r>
                      <a:endParaRPr lang="en-ZA" b="1" dirty="0"/>
                    </a:p>
                  </a:txBody>
                  <a:tcPr>
                    <a:solidFill>
                      <a:srgbClr val="92D050"/>
                    </a:solidFill>
                  </a:tcPr>
                </a:tc>
                <a:tc>
                  <a:txBody>
                    <a:bodyPr/>
                    <a:lstStyle/>
                    <a:p>
                      <a:r>
                        <a:rPr lang="en-ZA" b="1" dirty="0" smtClean="0"/>
                        <a:t>86</a:t>
                      </a:r>
                      <a:endParaRPr lang="en-ZA" b="1" dirty="0"/>
                    </a:p>
                  </a:txBody>
                  <a:tcPr>
                    <a:solidFill>
                      <a:srgbClr val="92D050"/>
                    </a:solidFill>
                  </a:tcPr>
                </a:tc>
                <a:extLst>
                  <a:ext uri="{0D108BD9-81ED-4DB2-BD59-A6C34878D82A}">
                    <a16:rowId xmlns:a16="http://schemas.microsoft.com/office/drawing/2014/main" xmlns="" val="1904406032"/>
                  </a:ext>
                </a:extLst>
              </a:tr>
              <a:tr h="370840">
                <a:tc>
                  <a:txBody>
                    <a:bodyPr/>
                    <a:lstStyle/>
                    <a:p>
                      <a:r>
                        <a:rPr lang="en-ZA" b="1" dirty="0" smtClean="0"/>
                        <a:t>WC</a:t>
                      </a:r>
                      <a:endParaRPr lang="en-ZA" b="1" dirty="0"/>
                    </a:p>
                  </a:txBody>
                  <a:tcPr>
                    <a:solidFill>
                      <a:srgbClr val="92D050"/>
                    </a:solidFill>
                  </a:tcPr>
                </a:tc>
                <a:tc>
                  <a:txBody>
                    <a:bodyPr/>
                    <a:lstStyle/>
                    <a:p>
                      <a:r>
                        <a:rPr lang="en-ZA" b="1" dirty="0" smtClean="0"/>
                        <a:t>1149</a:t>
                      </a:r>
                      <a:endParaRPr lang="en-ZA" b="1" dirty="0"/>
                    </a:p>
                  </a:txBody>
                  <a:tcPr>
                    <a:solidFill>
                      <a:srgbClr val="92D050"/>
                    </a:solidFill>
                  </a:tcPr>
                </a:tc>
                <a:tc>
                  <a:txBody>
                    <a:bodyPr/>
                    <a:lstStyle/>
                    <a:p>
                      <a:r>
                        <a:rPr lang="en-ZA" b="1" dirty="0" smtClean="0"/>
                        <a:t>30</a:t>
                      </a:r>
                      <a:endParaRPr lang="en-ZA" b="1" dirty="0"/>
                    </a:p>
                  </a:txBody>
                  <a:tcPr>
                    <a:solidFill>
                      <a:srgbClr val="92D050"/>
                    </a:solidFill>
                  </a:tcPr>
                </a:tc>
                <a:tc>
                  <a:txBody>
                    <a:bodyPr/>
                    <a:lstStyle/>
                    <a:p>
                      <a:r>
                        <a:rPr lang="en-ZA" b="1" dirty="0" smtClean="0"/>
                        <a:t>170</a:t>
                      </a:r>
                      <a:endParaRPr lang="en-ZA" b="1" dirty="0"/>
                    </a:p>
                  </a:txBody>
                  <a:tcPr>
                    <a:solidFill>
                      <a:srgbClr val="92D050"/>
                    </a:solidFill>
                  </a:tcPr>
                </a:tc>
                <a:tc>
                  <a:txBody>
                    <a:bodyPr/>
                    <a:lstStyle/>
                    <a:p>
                      <a:r>
                        <a:rPr lang="en-ZA" b="1" dirty="0" smtClean="0"/>
                        <a:t>97</a:t>
                      </a:r>
                      <a:endParaRPr lang="en-ZA" b="1" dirty="0"/>
                    </a:p>
                  </a:txBody>
                  <a:tcPr>
                    <a:solidFill>
                      <a:srgbClr val="92D050"/>
                    </a:solidFill>
                  </a:tcPr>
                </a:tc>
                <a:tc>
                  <a:txBody>
                    <a:bodyPr/>
                    <a:lstStyle/>
                    <a:p>
                      <a:r>
                        <a:rPr lang="en-ZA" b="1" dirty="0" smtClean="0"/>
                        <a:t>1 123</a:t>
                      </a:r>
                      <a:endParaRPr lang="en-ZA" b="1" dirty="0"/>
                    </a:p>
                  </a:txBody>
                  <a:tcPr>
                    <a:solidFill>
                      <a:srgbClr val="92D050"/>
                    </a:solidFill>
                  </a:tcPr>
                </a:tc>
                <a:extLst>
                  <a:ext uri="{0D108BD9-81ED-4DB2-BD59-A6C34878D82A}">
                    <a16:rowId xmlns:a16="http://schemas.microsoft.com/office/drawing/2014/main" xmlns="" val="4271354445"/>
                  </a:ext>
                </a:extLst>
              </a:tr>
              <a:tr h="370840">
                <a:tc>
                  <a:txBody>
                    <a:bodyPr/>
                    <a:lstStyle/>
                    <a:p>
                      <a:r>
                        <a:rPr lang="en-ZA" b="1" dirty="0" smtClean="0"/>
                        <a:t>TOTAL </a:t>
                      </a:r>
                      <a:endParaRPr lang="en-ZA" b="1" dirty="0"/>
                    </a:p>
                  </a:txBody>
                  <a:tcPr>
                    <a:solidFill>
                      <a:srgbClr val="92D050"/>
                    </a:solidFill>
                  </a:tcPr>
                </a:tc>
                <a:tc>
                  <a:txBody>
                    <a:bodyPr/>
                    <a:lstStyle/>
                    <a:p>
                      <a:r>
                        <a:rPr lang="en-ZA" b="1" dirty="0" smtClean="0"/>
                        <a:t>10 393</a:t>
                      </a:r>
                      <a:endParaRPr lang="en-ZA" b="1" dirty="0"/>
                    </a:p>
                  </a:txBody>
                  <a:tcPr>
                    <a:solidFill>
                      <a:srgbClr val="92D050"/>
                    </a:solidFill>
                  </a:tcPr>
                </a:tc>
                <a:tc>
                  <a:txBody>
                    <a:bodyPr/>
                    <a:lstStyle/>
                    <a:p>
                      <a:r>
                        <a:rPr lang="en-ZA" b="1" dirty="0" smtClean="0"/>
                        <a:t>338</a:t>
                      </a:r>
                      <a:endParaRPr lang="en-ZA" b="1" dirty="0"/>
                    </a:p>
                  </a:txBody>
                  <a:tcPr>
                    <a:solidFill>
                      <a:srgbClr val="92D050"/>
                    </a:solidFill>
                  </a:tcPr>
                </a:tc>
                <a:tc>
                  <a:txBody>
                    <a:bodyPr/>
                    <a:lstStyle/>
                    <a:p>
                      <a:r>
                        <a:rPr lang="en-ZA" b="1" dirty="0" smtClean="0"/>
                        <a:t>773</a:t>
                      </a:r>
                      <a:endParaRPr lang="en-ZA" b="1" dirty="0"/>
                    </a:p>
                  </a:txBody>
                  <a:tcPr>
                    <a:solidFill>
                      <a:srgbClr val="92D050"/>
                    </a:solidFill>
                  </a:tcPr>
                </a:tc>
                <a:tc>
                  <a:txBody>
                    <a:bodyPr/>
                    <a:lstStyle/>
                    <a:p>
                      <a:r>
                        <a:rPr lang="en-ZA" b="1" dirty="0" smtClean="0"/>
                        <a:t>538</a:t>
                      </a:r>
                      <a:endParaRPr lang="en-ZA" b="1" dirty="0"/>
                    </a:p>
                  </a:txBody>
                  <a:tcPr>
                    <a:solidFill>
                      <a:srgbClr val="92D050"/>
                    </a:solidFill>
                  </a:tcPr>
                </a:tc>
                <a:tc>
                  <a:txBody>
                    <a:bodyPr/>
                    <a:lstStyle/>
                    <a:p>
                      <a:r>
                        <a:rPr lang="en-ZA" b="1" dirty="0" smtClean="0"/>
                        <a:t>5553</a:t>
                      </a:r>
                      <a:endParaRPr lang="en-ZA" b="1" dirty="0"/>
                    </a:p>
                  </a:txBody>
                  <a:tcPr>
                    <a:solidFill>
                      <a:srgbClr val="92D050"/>
                    </a:solidFill>
                  </a:tcPr>
                </a:tc>
                <a:extLst>
                  <a:ext uri="{0D108BD9-81ED-4DB2-BD59-A6C34878D82A}">
                    <a16:rowId xmlns:a16="http://schemas.microsoft.com/office/drawing/2014/main" xmlns="" val="11115143"/>
                  </a:ext>
                </a:extLst>
              </a:tr>
            </a:tbl>
          </a:graphicData>
        </a:graphic>
      </p:graphicFrame>
    </p:spTree>
    <p:extLst>
      <p:ext uri="{BB962C8B-B14F-4D97-AF65-F5344CB8AC3E}">
        <p14:creationId xmlns:p14="http://schemas.microsoft.com/office/powerpoint/2010/main" xmlns="" val="1882413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FY21/22 Statistics Relating to:</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860716312"/>
              </p:ext>
            </p:extLst>
          </p:nvPr>
        </p:nvGraphicFramePr>
        <p:xfrm>
          <a:off x="138027" y="2524705"/>
          <a:ext cx="8907431" cy="1339929"/>
        </p:xfrm>
        <a:graphic>
          <a:graphicData uri="http://schemas.openxmlformats.org/drawingml/2006/table">
            <a:tbl>
              <a:tblPr firstRow="1" bandRow="1">
                <a:tableStyleId>{5C22544A-7EE6-4342-B048-85BDC9FD1C3A}</a:tableStyleId>
              </a:tblPr>
              <a:tblGrid>
                <a:gridCol w="1568828">
                  <a:extLst>
                    <a:ext uri="{9D8B030D-6E8A-4147-A177-3AD203B41FA5}">
                      <a16:colId xmlns:a16="http://schemas.microsoft.com/office/drawing/2014/main" xmlns="" val="2876368591"/>
                    </a:ext>
                  </a:extLst>
                </a:gridCol>
                <a:gridCol w="1683326">
                  <a:extLst>
                    <a:ext uri="{9D8B030D-6E8A-4147-A177-3AD203B41FA5}">
                      <a16:colId xmlns:a16="http://schemas.microsoft.com/office/drawing/2014/main" xmlns="" val="2856692640"/>
                    </a:ext>
                  </a:extLst>
                </a:gridCol>
                <a:gridCol w="1201561">
                  <a:extLst>
                    <a:ext uri="{9D8B030D-6E8A-4147-A177-3AD203B41FA5}">
                      <a16:colId xmlns:a16="http://schemas.microsoft.com/office/drawing/2014/main" xmlns="" val="3961363347"/>
                    </a:ext>
                  </a:extLst>
                </a:gridCol>
                <a:gridCol w="1484572">
                  <a:extLst>
                    <a:ext uri="{9D8B030D-6E8A-4147-A177-3AD203B41FA5}">
                      <a16:colId xmlns:a16="http://schemas.microsoft.com/office/drawing/2014/main" xmlns="" val="2295125449"/>
                    </a:ext>
                  </a:extLst>
                </a:gridCol>
                <a:gridCol w="1484572">
                  <a:extLst>
                    <a:ext uri="{9D8B030D-6E8A-4147-A177-3AD203B41FA5}">
                      <a16:colId xmlns:a16="http://schemas.microsoft.com/office/drawing/2014/main" xmlns="" val="1275467913"/>
                    </a:ext>
                  </a:extLst>
                </a:gridCol>
                <a:gridCol w="1484572">
                  <a:extLst>
                    <a:ext uri="{9D8B030D-6E8A-4147-A177-3AD203B41FA5}">
                      <a16:colId xmlns:a16="http://schemas.microsoft.com/office/drawing/2014/main" xmlns="" val="2036004119"/>
                    </a:ext>
                  </a:extLst>
                </a:gridCol>
              </a:tblGrid>
              <a:tr h="370840">
                <a:tc>
                  <a:txBody>
                    <a:bodyPr/>
                    <a:lstStyle/>
                    <a:p>
                      <a:r>
                        <a:rPr lang="en-ZA" b="1" dirty="0" smtClean="0">
                          <a:solidFill>
                            <a:schemeClr val="bg1"/>
                          </a:solidFill>
                        </a:rPr>
                        <a:t>BCEA</a:t>
                      </a:r>
                      <a:endParaRPr lang="en-ZA" b="1" dirty="0">
                        <a:solidFill>
                          <a:schemeClr val="bg1"/>
                        </a:solidFill>
                      </a:endParaRPr>
                    </a:p>
                  </a:txBody>
                  <a:tcP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smtClean="0">
                          <a:ln>
                            <a:noFill/>
                          </a:ln>
                          <a:solidFill>
                            <a:schemeClr val="bg1"/>
                          </a:solidFill>
                          <a:effectLst/>
                          <a:uLnTx/>
                          <a:uFillTx/>
                          <a:latin typeface="+mn-lt"/>
                          <a:ea typeface="+mn-ea"/>
                          <a:cs typeface="+mn-cs"/>
                        </a:rPr>
                        <a:t>Working hours</a:t>
                      </a:r>
                    </a:p>
                    <a:p>
                      <a:endParaRPr lang="en-ZA" dirty="0">
                        <a:solidFill>
                          <a:schemeClr val="bg1"/>
                        </a:solidFill>
                      </a:endParaRPr>
                    </a:p>
                  </a:txBody>
                  <a:tcPr>
                    <a:solidFill>
                      <a:srgbClr val="92D050"/>
                    </a:solidFill>
                  </a:tcPr>
                </a:tc>
                <a:tc>
                  <a:txBody>
                    <a:bodyPr/>
                    <a:lstStyle/>
                    <a:p>
                      <a:r>
                        <a:rPr lang="en-ZA" dirty="0" smtClean="0">
                          <a:solidFill>
                            <a:schemeClr val="bg1"/>
                          </a:solidFill>
                        </a:rPr>
                        <a:t>Contracts</a:t>
                      </a:r>
                      <a:endParaRPr lang="en-ZA" dirty="0">
                        <a:solidFill>
                          <a:schemeClr val="bg1"/>
                        </a:solidFill>
                      </a:endParaRPr>
                    </a:p>
                  </a:txBody>
                  <a:tcPr>
                    <a:solidFill>
                      <a:srgbClr val="92D050"/>
                    </a:solidFill>
                  </a:tcPr>
                </a:tc>
                <a:tc>
                  <a:txBody>
                    <a:bodyPr/>
                    <a:lstStyle/>
                    <a:p>
                      <a:r>
                        <a:rPr lang="en-ZA" dirty="0" smtClean="0">
                          <a:solidFill>
                            <a:schemeClr val="bg1"/>
                          </a:solidFill>
                        </a:rPr>
                        <a:t>Annual Leave (paid vacation)</a:t>
                      </a:r>
                      <a:endParaRPr lang="en-ZA" dirty="0">
                        <a:solidFill>
                          <a:schemeClr val="bg1"/>
                        </a:solidFill>
                      </a:endParaRPr>
                    </a:p>
                  </a:txBody>
                  <a:tcPr>
                    <a:solidFill>
                      <a:srgbClr val="92D050"/>
                    </a:solidFill>
                  </a:tcPr>
                </a:tc>
                <a:tc>
                  <a:txBody>
                    <a:bodyPr/>
                    <a:lstStyle/>
                    <a:p>
                      <a:r>
                        <a:rPr lang="en-ZA" dirty="0" smtClean="0">
                          <a:solidFill>
                            <a:schemeClr val="bg1"/>
                          </a:solidFill>
                        </a:rPr>
                        <a:t>Sick leave</a:t>
                      </a:r>
                      <a:r>
                        <a:rPr lang="en-ZA" baseline="0" dirty="0" smtClean="0">
                          <a:solidFill>
                            <a:schemeClr val="bg1"/>
                          </a:solidFill>
                        </a:rPr>
                        <a:t> </a:t>
                      </a:r>
                      <a:endParaRPr lang="en-ZA" dirty="0">
                        <a:solidFill>
                          <a:schemeClr val="bg1"/>
                        </a:solidFill>
                      </a:endParaRPr>
                    </a:p>
                  </a:txBody>
                  <a:tcPr>
                    <a:solidFill>
                      <a:srgbClr val="92D050"/>
                    </a:solidFill>
                  </a:tcPr>
                </a:tc>
                <a:tc>
                  <a:txBody>
                    <a:bodyPr/>
                    <a:lstStyle/>
                    <a:p>
                      <a:r>
                        <a:rPr lang="en-ZA" dirty="0" smtClean="0">
                          <a:solidFill>
                            <a:schemeClr val="bg1"/>
                          </a:solidFill>
                        </a:rPr>
                        <a:t>Maternity Leave / Paternity</a:t>
                      </a:r>
                      <a:endParaRPr lang="en-ZA" dirty="0">
                        <a:solidFill>
                          <a:schemeClr val="bg1"/>
                        </a:solidFill>
                      </a:endParaRPr>
                    </a:p>
                  </a:txBody>
                  <a:tcPr>
                    <a:solidFill>
                      <a:srgbClr val="92D050"/>
                    </a:solidFill>
                  </a:tcPr>
                </a:tc>
                <a:extLst>
                  <a:ext uri="{0D108BD9-81ED-4DB2-BD59-A6C34878D82A}">
                    <a16:rowId xmlns:a16="http://schemas.microsoft.com/office/drawing/2014/main" xmlns="" val="3185686819"/>
                  </a:ext>
                </a:extLst>
              </a:tr>
              <a:tr h="425529">
                <a:tc>
                  <a:txBody>
                    <a:bodyPr/>
                    <a:lstStyle/>
                    <a:p>
                      <a:endParaRPr lang="en-ZA" b="1" dirty="0"/>
                    </a:p>
                  </a:txBody>
                  <a:tcPr>
                    <a:solidFill>
                      <a:srgbClr val="92D050"/>
                    </a:solidFill>
                  </a:tcPr>
                </a:tc>
                <a:tc>
                  <a:txBody>
                    <a:bodyPr/>
                    <a:lstStyle/>
                    <a:p>
                      <a:r>
                        <a:rPr lang="en-ZA" b="1" dirty="0" smtClean="0"/>
                        <a:t>02</a:t>
                      </a:r>
                      <a:endParaRPr lang="en-ZA" b="1" dirty="0"/>
                    </a:p>
                  </a:txBody>
                  <a:tcPr>
                    <a:solidFill>
                      <a:srgbClr val="92D050"/>
                    </a:solidFill>
                  </a:tcPr>
                </a:tc>
                <a:tc>
                  <a:txBody>
                    <a:bodyPr/>
                    <a:lstStyle/>
                    <a:p>
                      <a:r>
                        <a:rPr lang="en-ZA" b="1" dirty="0" smtClean="0"/>
                        <a:t>178</a:t>
                      </a:r>
                      <a:endParaRPr lang="en-ZA" b="1" dirty="0"/>
                    </a:p>
                  </a:txBody>
                  <a:tcPr>
                    <a:solidFill>
                      <a:srgbClr val="92D050"/>
                    </a:solidFill>
                  </a:tcPr>
                </a:tc>
                <a:tc>
                  <a:txBody>
                    <a:bodyPr/>
                    <a:lstStyle/>
                    <a:p>
                      <a:r>
                        <a:rPr lang="en-ZA" b="1" dirty="0" smtClean="0"/>
                        <a:t>01</a:t>
                      </a:r>
                      <a:endParaRPr lang="en-ZA" b="1" dirty="0"/>
                    </a:p>
                  </a:txBody>
                  <a:tcPr>
                    <a:solidFill>
                      <a:srgbClr val="92D050"/>
                    </a:solidFill>
                  </a:tcPr>
                </a:tc>
                <a:tc>
                  <a:txBody>
                    <a:bodyPr/>
                    <a:lstStyle/>
                    <a:p>
                      <a:r>
                        <a:rPr lang="en-ZA" b="1" dirty="0" smtClean="0"/>
                        <a:t>01</a:t>
                      </a:r>
                      <a:endParaRPr lang="en-ZA" b="1" dirty="0"/>
                    </a:p>
                  </a:txBody>
                  <a:tcPr>
                    <a:solidFill>
                      <a:srgbClr val="92D050"/>
                    </a:solidFill>
                  </a:tcPr>
                </a:tc>
                <a:tc>
                  <a:txBody>
                    <a:bodyPr/>
                    <a:lstStyle/>
                    <a:p>
                      <a:r>
                        <a:rPr lang="en-ZA" b="1" dirty="0" smtClean="0"/>
                        <a:t>05</a:t>
                      </a:r>
                      <a:endParaRPr lang="en-ZA" b="1" dirty="0"/>
                    </a:p>
                  </a:txBody>
                  <a:tcPr>
                    <a:solidFill>
                      <a:srgbClr val="92D050"/>
                    </a:solidFill>
                  </a:tcPr>
                </a:tc>
                <a:extLst>
                  <a:ext uri="{0D108BD9-81ED-4DB2-BD59-A6C34878D82A}">
                    <a16:rowId xmlns:a16="http://schemas.microsoft.com/office/drawing/2014/main" xmlns="" val="3995526495"/>
                  </a:ext>
                </a:extLst>
              </a:tr>
            </a:tbl>
          </a:graphicData>
        </a:graphic>
      </p:graphicFrame>
    </p:spTree>
    <p:extLst>
      <p:ext uri="{BB962C8B-B14F-4D97-AF65-F5344CB8AC3E}">
        <p14:creationId xmlns:p14="http://schemas.microsoft.com/office/powerpoint/2010/main" xmlns="" val="720785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p:nvPr>
        </p:nvSpPr>
        <p:spPr>
          <a:xfrm>
            <a:off x="577969" y="120771"/>
            <a:ext cx="6538821" cy="1455258"/>
          </a:xfrm>
        </p:spPr>
        <p:txBody>
          <a:bodyPr/>
          <a:lstStyle/>
          <a:p>
            <a:pPr algn="l" eaLnBrk="1" hangingPunct="1"/>
            <a:r>
              <a:rPr lang="en-ZA" sz="3600" b="1" dirty="0" smtClean="0"/>
              <a:t>Statistics Relating to Working Conditions of Labourers Working on Farms</a:t>
            </a:r>
            <a:endParaRPr lang="en-US" altLang="en-US" sz="3600" b="1" u="sng" dirty="0" smtClean="0">
              <a:solidFill>
                <a:srgbClr val="006938"/>
              </a:solidFill>
              <a:latin typeface="Arial" panose="020B0604020202020204" pitchFamily="34" charset="0"/>
              <a:ea typeface="ＭＳ Ｐゴシック" panose="020B0600070205080204" pitchFamily="34" charset="-128"/>
            </a:endParaRPr>
          </a:p>
        </p:txBody>
      </p:sp>
      <p:sp>
        <p:nvSpPr>
          <p:cNvPr id="15364" name="Content Placeholder 2"/>
          <p:cNvSpPr>
            <a:spLocks noGrp="1"/>
          </p:cNvSpPr>
          <p:nvPr>
            <p:ph idx="1"/>
          </p:nvPr>
        </p:nvSpPr>
        <p:spPr>
          <a:xfrm>
            <a:off x="138023" y="1576029"/>
            <a:ext cx="8907433" cy="4995232"/>
          </a:xfrm>
        </p:spPr>
        <p:txBody>
          <a:bodyPr/>
          <a:lstStyle/>
          <a:p>
            <a:pPr algn="just"/>
            <a:r>
              <a:rPr lang="en-GB" altLang="en-US" sz="2800" dirty="0" smtClean="0">
                <a:solidFill>
                  <a:srgbClr val="404040"/>
                </a:solidFill>
                <a:ea typeface="ＭＳ Ｐゴシック" panose="020B0600070205080204" pitchFamily="34" charset="-128"/>
              </a:rPr>
              <a:t>FY21/22 Statistics Relating to:</a:t>
            </a:r>
          </a:p>
          <a:p>
            <a:pPr algn="just"/>
            <a:endParaRPr lang="en-GB" altLang="en-US" sz="2800" dirty="0" smtClean="0">
              <a:solidFill>
                <a:srgbClr val="404040"/>
              </a:solidFill>
              <a:ea typeface="ＭＳ Ｐゴシック" panose="020B0600070205080204" pitchFamily="34" charset="-128"/>
            </a:endParaRPr>
          </a:p>
          <a:p>
            <a:pPr algn="just"/>
            <a:endParaRPr lang="en-GB" altLang="en-US" sz="2800" dirty="0" smtClean="0">
              <a:solidFill>
                <a:srgbClr val="404040"/>
              </a:solidFill>
              <a:ea typeface="ＭＳ Ｐゴシック" panose="020B0600070205080204" pitchFamily="34" charset="-128"/>
            </a:endParaRPr>
          </a:p>
        </p:txBody>
      </p:sp>
      <p:sp>
        <p:nvSpPr>
          <p:cNvPr id="2" name="Title 1">
            <a:extLst>
              <a:ext uri="{FF2B5EF4-FFF2-40B4-BE49-F238E27FC236}">
                <a16:creationId xmlns:a16="http://schemas.microsoft.com/office/drawing/2014/main" xmlns="" id="{F472EECA-CC92-F440-A63D-2F4EAE1083D1}"/>
              </a:ext>
            </a:extLst>
          </p:cNvPr>
          <p:cNvSpPr txBox="1">
            <a:spLocks/>
          </p:cNvSpPr>
          <p:nvPr/>
        </p:nvSpPr>
        <p:spPr bwMode="auto">
          <a:xfrm>
            <a:off x="838200" y="371475"/>
            <a:ext cx="3281363"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000" dirty="0">
              <a:solidFill>
                <a:schemeClr val="tx1">
                  <a:lumMod val="85000"/>
                  <a:lumOff val="15000"/>
                </a:schemeClr>
              </a:solidFill>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100112193"/>
              </p:ext>
            </p:extLst>
          </p:nvPr>
        </p:nvGraphicFramePr>
        <p:xfrm>
          <a:off x="138027" y="2524705"/>
          <a:ext cx="8479762" cy="796369"/>
        </p:xfrm>
        <a:graphic>
          <a:graphicData uri="http://schemas.openxmlformats.org/drawingml/2006/table">
            <a:tbl>
              <a:tblPr firstRow="1" bandRow="1">
                <a:tableStyleId>{5C22544A-7EE6-4342-B048-85BDC9FD1C3A}</a:tableStyleId>
              </a:tblPr>
              <a:tblGrid>
                <a:gridCol w="2987009">
                  <a:extLst>
                    <a:ext uri="{9D8B030D-6E8A-4147-A177-3AD203B41FA5}">
                      <a16:colId xmlns:a16="http://schemas.microsoft.com/office/drawing/2014/main" xmlns="" val="2876368591"/>
                    </a:ext>
                  </a:extLst>
                </a:gridCol>
                <a:gridCol w="3205011">
                  <a:extLst>
                    <a:ext uri="{9D8B030D-6E8A-4147-A177-3AD203B41FA5}">
                      <a16:colId xmlns:a16="http://schemas.microsoft.com/office/drawing/2014/main" xmlns="" val="2856692640"/>
                    </a:ext>
                  </a:extLst>
                </a:gridCol>
                <a:gridCol w="2287742">
                  <a:extLst>
                    <a:ext uri="{9D8B030D-6E8A-4147-A177-3AD203B41FA5}">
                      <a16:colId xmlns:a16="http://schemas.microsoft.com/office/drawing/2014/main" xmlns="" val="3961363347"/>
                    </a:ext>
                  </a:extLst>
                </a:gridCol>
              </a:tblGrid>
              <a:tr h="370840">
                <a:tc>
                  <a:txBody>
                    <a:bodyPr/>
                    <a:lstStyle/>
                    <a:p>
                      <a:r>
                        <a:rPr lang="en-ZA" b="1" dirty="0" smtClean="0">
                          <a:solidFill>
                            <a:schemeClr val="bg1"/>
                          </a:solidFill>
                        </a:rPr>
                        <a:t>UIF</a:t>
                      </a:r>
                      <a:endParaRPr lang="en-ZA" b="1" dirty="0">
                        <a:solidFill>
                          <a:schemeClr val="bg1"/>
                        </a:solidFill>
                      </a:endParaRPr>
                    </a:p>
                  </a:txBody>
                  <a:tcPr>
                    <a:solidFill>
                      <a:srgbClr val="92D050"/>
                    </a:solidFill>
                  </a:tcPr>
                </a:tc>
                <a:tc>
                  <a:txBody>
                    <a:bodyPr/>
                    <a:lstStyle/>
                    <a:p>
                      <a:r>
                        <a:rPr lang="en-ZA" dirty="0" smtClean="0">
                          <a:solidFill>
                            <a:schemeClr val="bg1"/>
                          </a:solidFill>
                        </a:rPr>
                        <a:t>DECLARATIONS</a:t>
                      </a:r>
                      <a:endParaRPr lang="en-ZA" dirty="0">
                        <a:solidFill>
                          <a:schemeClr val="bg1"/>
                        </a:solidFill>
                      </a:endParaRPr>
                    </a:p>
                  </a:txBody>
                  <a:tcPr>
                    <a:solidFill>
                      <a:srgbClr val="92D050"/>
                    </a:solidFill>
                  </a:tcPr>
                </a:tc>
                <a:tc>
                  <a:txBody>
                    <a:bodyPr/>
                    <a:lstStyle/>
                    <a:p>
                      <a:r>
                        <a:rPr lang="en-ZA" dirty="0" smtClean="0">
                          <a:solidFill>
                            <a:schemeClr val="bg1"/>
                          </a:solidFill>
                        </a:rPr>
                        <a:t>CONTRIBUTIONS</a:t>
                      </a:r>
                      <a:endParaRPr lang="en-ZA" dirty="0">
                        <a:solidFill>
                          <a:schemeClr val="bg1"/>
                        </a:solidFill>
                      </a:endParaRPr>
                    </a:p>
                  </a:txBody>
                  <a:tcPr>
                    <a:solidFill>
                      <a:srgbClr val="92D050"/>
                    </a:solidFill>
                  </a:tcPr>
                </a:tc>
                <a:extLst>
                  <a:ext uri="{0D108BD9-81ED-4DB2-BD59-A6C34878D82A}">
                    <a16:rowId xmlns:a16="http://schemas.microsoft.com/office/drawing/2014/main" xmlns="" val="3185686819"/>
                  </a:ext>
                </a:extLst>
              </a:tr>
              <a:tr h="425529">
                <a:tc>
                  <a:txBody>
                    <a:bodyPr/>
                    <a:lstStyle/>
                    <a:p>
                      <a:endParaRPr lang="en-ZA" b="1" dirty="0"/>
                    </a:p>
                  </a:txBody>
                  <a:tcPr>
                    <a:solidFill>
                      <a:srgbClr val="92D050"/>
                    </a:solidFill>
                  </a:tcPr>
                </a:tc>
                <a:tc>
                  <a:txBody>
                    <a:bodyPr/>
                    <a:lstStyle/>
                    <a:p>
                      <a:r>
                        <a:rPr lang="en-ZA" b="1" dirty="0" smtClean="0"/>
                        <a:t>95</a:t>
                      </a:r>
                      <a:endParaRPr lang="en-ZA" b="1" dirty="0"/>
                    </a:p>
                  </a:txBody>
                  <a:tcPr>
                    <a:solidFill>
                      <a:srgbClr val="92D050"/>
                    </a:solidFill>
                  </a:tcPr>
                </a:tc>
                <a:tc>
                  <a:txBody>
                    <a:bodyPr/>
                    <a:lstStyle/>
                    <a:p>
                      <a:r>
                        <a:rPr lang="en-ZA" b="1" dirty="0" smtClean="0"/>
                        <a:t>89</a:t>
                      </a:r>
                      <a:endParaRPr lang="en-ZA" b="1" dirty="0"/>
                    </a:p>
                  </a:txBody>
                  <a:tcPr>
                    <a:solidFill>
                      <a:srgbClr val="92D050"/>
                    </a:solidFill>
                  </a:tcPr>
                </a:tc>
                <a:extLst>
                  <a:ext uri="{0D108BD9-81ED-4DB2-BD59-A6C34878D82A}">
                    <a16:rowId xmlns:a16="http://schemas.microsoft.com/office/drawing/2014/main" xmlns="" val="3995526495"/>
                  </a:ext>
                </a:extLst>
              </a:tr>
            </a:tbl>
          </a:graphicData>
        </a:graphic>
      </p:graphicFrame>
    </p:spTree>
    <p:extLst>
      <p:ext uri="{BB962C8B-B14F-4D97-AF65-F5344CB8AC3E}">
        <p14:creationId xmlns:p14="http://schemas.microsoft.com/office/powerpoint/2010/main" xmlns="" val="171282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TotalTime>
  <Words>1097</Words>
  <Application>Microsoft Office PowerPoint</Application>
  <PresentationFormat>On-screen Show (4:3)</PresentationFormat>
  <Paragraphs>309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ADVOCACY</vt:lpstr>
      <vt:lpstr>ADVOCACY</vt:lpstr>
      <vt:lpstr>Recommendations on Legislation or Policy in the area of OHS </vt:lpstr>
      <vt:lpstr>Statistics Relating to Working Conditions of Labourers Working on Farms</vt:lpstr>
      <vt:lpstr>Statistics Relating to Working Conditions of Labourers Working on Farms</vt:lpstr>
      <vt:lpstr>Statistics Relating to Working Conditions of Labourers Working on Farms</vt:lpstr>
      <vt:lpstr>Statistics Relating to Working Conditions of Labourers Working on Farms</vt:lpstr>
      <vt:lpstr>Statistics Relating to Working Conditions of Labourers Working on Farms</vt:lpstr>
      <vt:lpstr>Statistics Relating to Working Conditions of Labourers Working on Farms </vt:lpstr>
      <vt:lpstr>NON-COMPLIANCE – 5 YEARS </vt:lpstr>
      <vt:lpstr>EXTEND OF CORRUPTION OF INSPECTORS</vt:lpstr>
      <vt:lpstr>Seasonal workers </vt:lpstr>
      <vt:lpstr>Multi-Stakeholder Agreement with Paralegal Services </vt:lpstr>
      <vt:lpstr>INSPECTION STRATEGY / BUDGET</vt:lpstr>
      <vt:lpstr>RESOURCES AND PROFESSIONALIZATION IES BUDGET PER PROVINCES </vt:lpstr>
      <vt:lpstr>RESOURCES AND PROFESSIONALIZATION</vt:lpstr>
      <vt:lpstr>RESOURCES AND PROFESSIONALIZATION</vt:lpstr>
      <vt:lpstr>Labour Brokering </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153</cp:revision>
  <dcterms:created xsi:type="dcterms:W3CDTF">2011-10-12T13:20:57Z</dcterms:created>
  <dcterms:modified xsi:type="dcterms:W3CDTF">2022-09-09T08:59:02Z</dcterms:modified>
</cp:coreProperties>
</file>