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7" r:id="rId4"/>
    <p:sldId id="377" r:id="rId5"/>
    <p:sldId id="376" r:id="rId6"/>
    <p:sldId id="388" r:id="rId7"/>
    <p:sldId id="379" r:id="rId8"/>
    <p:sldId id="389" r:id="rId9"/>
    <p:sldId id="391" r:id="rId10"/>
    <p:sldId id="380" r:id="rId11"/>
    <p:sldId id="392" r:id="rId12"/>
    <p:sldId id="394" r:id="rId13"/>
    <p:sldId id="395" r:id="rId14"/>
    <p:sldId id="381" r:id="rId15"/>
    <p:sldId id="393" r:id="rId16"/>
    <p:sldId id="366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688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32688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D4ED2D-A747-414F-9F66-B6F87F71DDE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6245483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890" y="0"/>
            <a:ext cx="2945024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4" y="4717137"/>
            <a:ext cx="5436235" cy="446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688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890" y="9432688"/>
            <a:ext cx="2945024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8216A-806E-4C3F-882D-00E02505341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2363437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C7B363-66C0-4AC6-9D1B-4151F4AFD750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5125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5126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3124856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3886583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966467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083834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3588171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904970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822978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31409E-D323-4EE6-9101-8B4B09B93D6D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  <p:sp>
        <p:nvSpPr>
          <p:cNvPr id="23557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23558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48291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D35A94-7B4C-43A6-ABB9-F517F0769228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717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717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3614856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C919DC-9152-4E49-9CD4-452B0456A156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9221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9222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4408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039239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3600359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664655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51224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369091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ZA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06C0ED-B89C-4B57-AA23-466EE6FC85FA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  <p:sp>
        <p:nvSpPr>
          <p:cNvPr id="17414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60020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04F8B-A9D6-42F3-B90C-784336E71960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A21B-58B4-478B-9221-FD930D39F51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840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7AC01-EDE2-455D-9CF4-3E63207BB98C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8A8E7-3C2D-4370-9CD7-3850E5059F0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051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AB900-D907-4626-9378-64BA1E68B59F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3E6F-441B-4D30-AEFB-1FA9AB3B6FC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2720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ZA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B1913-7F1A-439A-AE67-B1BBB0E1AD2A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57A0-418A-451F-86B7-EEFD8D5E8A5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73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8BCE4-1461-4176-A2FB-D1F873FE0598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9B1AE-CBE9-4692-AABF-8AA74B626B8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5220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AAAB-AA89-4AA3-8CEC-2B7862FB96AC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AF7BF-A831-4472-8DD4-90C6456062A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2363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77100-0588-4AB6-95C5-43B16C052949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F213D-5D10-435C-8A57-A4F6158959F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8856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520DE-CFD7-41AC-A70C-7BB792ECC0A2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AF568-C862-45CA-AE27-6C732AF99E8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733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9C587-EF40-4B6E-9A37-2CFFBB218A6C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11330-75EF-4C93-882B-CF9B2655220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9044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81A8B-A44B-4A98-99A5-110D2A53FDC2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A0F6A-8882-4C66-A704-187A62E156C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77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8694-85AA-454B-80EA-39F7EA732E32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4DE9F-64A7-444F-8BEE-0942BB183E5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9573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567D3-FF55-4234-A358-6A92D9960A22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7652-D923-48D0-B34A-CF22C054EF2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4968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A6D379EF-48A1-4E93-97D4-88FC4356946A}" type="datetime1">
              <a:rPr lang="en-US"/>
              <a:pPr>
                <a:defRPr/>
              </a:pPr>
              <a:t>9/7/2022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RESTRICTED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0F77B2F-E908-4113-8B9C-E21AEBD25DE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D694E2-635E-4EA0-B3B9-A3C6E37FDC4A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93825"/>
            <a:ext cx="7772400" cy="2971800"/>
          </a:xfrm>
        </p:spPr>
        <p:txBody>
          <a:bodyPr/>
          <a:lstStyle/>
          <a:p>
            <a:r>
              <a:rPr lang="en-ZA" altLang="en-US" sz="4000" b="1" dirty="0" smtClean="0"/>
              <a:t>SANDF SUCCESSION PLANNING</a:t>
            </a:r>
            <a:endParaRPr lang="en-GB" altLang="en-US" sz="4000" b="1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04541" y="4518025"/>
            <a:ext cx="3384550" cy="151216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ZA" altLang="en-US" sz="1600" dirty="0" smtClean="0"/>
          </a:p>
          <a:p>
            <a:pPr eaLnBrk="1" hangingPunct="1">
              <a:lnSpc>
                <a:spcPct val="80000"/>
              </a:lnSpc>
            </a:pPr>
            <a:endParaRPr lang="en-ZA" altLang="en-US" sz="1600" dirty="0" smtClean="0"/>
          </a:p>
          <a:p>
            <a:pPr algn="l" eaLnBrk="1" hangingPunct="1">
              <a:lnSpc>
                <a:spcPct val="80000"/>
              </a:lnSpc>
            </a:pPr>
            <a:r>
              <a:rPr lang="en-ZA" altLang="en-US" sz="2000" dirty="0" smtClean="0"/>
              <a:t>Human Resource Division</a:t>
            </a:r>
          </a:p>
          <a:p>
            <a:pPr algn="l" eaLnBrk="1" hangingPunct="1">
              <a:lnSpc>
                <a:spcPct val="80000"/>
              </a:lnSpc>
            </a:pPr>
            <a:r>
              <a:rPr lang="en-ZA" altLang="en-US" sz="2000" dirty="0" smtClean="0"/>
              <a:t>Chief Human Resource</a:t>
            </a:r>
          </a:p>
          <a:p>
            <a:pPr algn="l" eaLnBrk="1" hangingPunct="1">
              <a:lnSpc>
                <a:spcPct val="80000"/>
              </a:lnSpc>
            </a:pPr>
            <a:r>
              <a:rPr lang="en-ZA" altLang="en-US" sz="2000" dirty="0" smtClean="0"/>
              <a:t>Vice Admiral A.E. Kubu</a:t>
            </a:r>
          </a:p>
        </p:txBody>
      </p:sp>
      <p:pic>
        <p:nvPicPr>
          <p:cNvPr id="4101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4450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sp>
        <p:nvSpPr>
          <p:cNvPr id="410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4FE472-BFB6-4A1A-B3F9-DD7882093B2F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38436" y="573957"/>
            <a:ext cx="8229600" cy="777875"/>
          </a:xfrm>
        </p:spPr>
        <p:txBody>
          <a:bodyPr/>
          <a:lstStyle/>
          <a:p>
            <a:pPr eaLnBrk="1" hangingPunct="1"/>
            <a:r>
              <a:rPr lang="en-ZA" altLang="en-US" sz="3200" b="1" dirty="0" smtClean="0"/>
              <a:t> SUCCESSION PLANNING FOR </a:t>
            </a:r>
            <a:br>
              <a:rPr lang="en-ZA" altLang="en-US" sz="3200" b="1" dirty="0" smtClean="0"/>
            </a:br>
            <a:r>
              <a:rPr lang="en-ZA" altLang="en-US" sz="3200" b="1" dirty="0" smtClean="0"/>
              <a:t>TOP OFFICERS (1/2) </a:t>
            </a:r>
            <a:endParaRPr lang="en-GB" alt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456" y="1904592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Conducted </a:t>
            </a:r>
            <a:r>
              <a:rPr lang="en-AU" sz="2400" dirty="0"/>
              <a:t>bmo the </a:t>
            </a:r>
            <a:r>
              <a:rPr lang="en-AU" sz="2400" dirty="0" smtClean="0"/>
              <a:t>C SANDF Annual Succession Planning Seminar.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A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/>
              <a:t>The HR Division is responsible for the staff work, coordination and preparation of </a:t>
            </a:r>
            <a:r>
              <a:rPr lang="en-AU" sz="2400" dirty="0" smtClean="0"/>
              <a:t>C SANDF Succession Planning Seminar.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A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C SANDF Succession Planning Seminar </a:t>
            </a:r>
            <a:r>
              <a:rPr lang="en-AU" sz="2400" dirty="0"/>
              <a:t>is the only tool and process that the Military Command (MC) as a collective, exercises its c</a:t>
            </a:r>
            <a:r>
              <a:rPr lang="en-AU" sz="2400" dirty="0" smtClean="0"/>
              <a:t>ommand </a:t>
            </a:r>
            <a:r>
              <a:rPr lang="en-AU" sz="2400" dirty="0"/>
              <a:t>mandate and responsibility for filling of funded vacant military posts</a:t>
            </a:r>
            <a:r>
              <a:rPr lang="en-ZA" sz="2000" dirty="0" smtClean="0"/>
              <a:t>.</a:t>
            </a:r>
            <a:endParaRPr lang="en-ZA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05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9397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20996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38436" y="607536"/>
            <a:ext cx="8229600" cy="777875"/>
          </a:xfrm>
        </p:spPr>
        <p:txBody>
          <a:bodyPr/>
          <a:lstStyle/>
          <a:p>
            <a:pPr eaLnBrk="1" hangingPunct="1"/>
            <a:r>
              <a:rPr lang="en-ZA" altLang="en-US" sz="3200" b="1" dirty="0" smtClean="0"/>
              <a:t> SUCCESSION PLANNING FOR </a:t>
            </a:r>
            <a:br>
              <a:rPr lang="en-ZA" altLang="en-US" sz="3200" b="1" dirty="0" smtClean="0"/>
            </a:br>
            <a:r>
              <a:rPr lang="en-ZA" altLang="en-US" sz="3200" b="1" dirty="0" smtClean="0"/>
              <a:t>TOP OFFICERS (2/2) </a:t>
            </a:r>
            <a:endParaRPr lang="en-GB" alt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456" y="1742281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ZA" sz="2400" dirty="0" smtClean="0"/>
              <a:t>Administrative Processes for C SANDF Succession Planning: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 smtClean="0"/>
              <a:t>Issuing </a:t>
            </a:r>
            <a:r>
              <a:rPr lang="en-AU" sz="2000" dirty="0"/>
              <a:t>of the Administrative </a:t>
            </a:r>
            <a:r>
              <a:rPr lang="en-AU" sz="2000" dirty="0" smtClean="0"/>
              <a:t>Instruction.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/>
              <a:t>Contents of the </a:t>
            </a:r>
            <a:r>
              <a:rPr lang="en-AU" sz="2000" dirty="0" smtClean="0"/>
              <a:t>Instruction.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/>
              <a:t>Supporting </a:t>
            </a:r>
            <a:r>
              <a:rPr lang="en-AU" sz="2000" dirty="0" smtClean="0"/>
              <a:t>documents (Career Questionaries, Confidential Report &amp; CVs).</a:t>
            </a:r>
            <a:endParaRPr lang="en-ZA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ZA" sz="2400" dirty="0" smtClean="0"/>
              <a:t> Succession Planning deliberations: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/>
              <a:t>Individual member’s </a:t>
            </a:r>
            <a:r>
              <a:rPr lang="en-AU" sz="2000" dirty="0" smtClean="0"/>
              <a:t>profile vs post profile.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 smtClean="0"/>
              <a:t>Previous utilisation and performance.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 smtClean="0"/>
              <a:t>Disciplinary records</a:t>
            </a:r>
            <a:endParaRPr lang="en-ZA" sz="20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If members with </a:t>
            </a:r>
            <a:r>
              <a:rPr lang="en-AU" sz="2400" dirty="0"/>
              <a:t>poor disciplinary records or shortcomings </a:t>
            </a:r>
            <a:r>
              <a:rPr lang="en-AU" sz="2400" dirty="0" err="1"/>
              <a:t>ito</a:t>
            </a:r>
            <a:r>
              <a:rPr lang="en-AU" sz="2400" dirty="0"/>
              <a:t> </a:t>
            </a:r>
            <a:r>
              <a:rPr lang="en-AU" sz="2400" dirty="0" smtClean="0"/>
              <a:t>performance are promoted, </a:t>
            </a:r>
            <a:r>
              <a:rPr lang="en-AU" sz="2400" dirty="0"/>
              <a:t>such information </a:t>
            </a:r>
            <a:r>
              <a:rPr lang="en-AU" sz="2400" dirty="0" smtClean="0"/>
              <a:t>would not have been made visible </a:t>
            </a:r>
            <a:r>
              <a:rPr lang="en-AU" sz="2400" dirty="0"/>
              <a:t>to the </a:t>
            </a:r>
            <a:r>
              <a:rPr lang="en-AU" sz="2400" dirty="0" smtClean="0"/>
              <a:t>MC</a:t>
            </a:r>
            <a:r>
              <a:rPr lang="en-ZA" sz="2400" dirty="0"/>
              <a:t>.</a:t>
            </a:r>
            <a:endParaRPr lang="en-ZA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05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19050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8262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38436" y="607536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en-ZA" altLang="en-US" sz="3120" b="1" dirty="0" smtClean="0"/>
              <a:t> </a:t>
            </a:r>
            <a:r>
              <a:rPr lang="en-ZA" sz="3120" b="1" dirty="0">
                <a:solidFill>
                  <a:schemeClr val="tx1"/>
                </a:solidFill>
                <a:cs typeface="Arial" panose="020B0604020202020204" pitchFamily="34" charset="0"/>
              </a:rPr>
              <a:t>CURRENT STATUS OF TOP </a:t>
            </a:r>
            <a:br>
              <a:rPr lang="en-ZA" sz="312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ZA" sz="3120" b="1" dirty="0">
                <a:solidFill>
                  <a:schemeClr val="tx1"/>
                </a:solidFill>
                <a:cs typeface="Arial" panose="020B0604020202020204" pitchFamily="34" charset="0"/>
              </a:rPr>
              <a:t>OFFICERS AS AT 31 AUGUST 2022 </a:t>
            </a:r>
            <a:endParaRPr lang="en-GB" altLang="en-US" sz="3120" b="1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05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19050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999180"/>
              </p:ext>
            </p:extLst>
          </p:nvPr>
        </p:nvGraphicFramePr>
        <p:xfrm>
          <a:off x="323528" y="1654022"/>
          <a:ext cx="8280920" cy="4493422"/>
        </p:xfrm>
        <a:graphic>
          <a:graphicData uri="http://schemas.openxmlformats.org/drawingml/2006/table">
            <a:tbl>
              <a:tblPr/>
              <a:tblGrid>
                <a:gridCol w="2520280"/>
                <a:gridCol w="720080"/>
                <a:gridCol w="4032448"/>
                <a:gridCol w="1008112"/>
              </a:tblGrid>
              <a:tr h="7121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Rank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</a:t>
                      </a: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&amp;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Years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Range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Policy*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1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Maj Gen/R Adm</a:t>
                      </a: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47 (27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years of svc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(41 years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svc)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1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Brig Gen/R Adm (JG)</a:t>
                      </a: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42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(22 years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svc)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(39 years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svc)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1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Col/Capt (SAN)</a:t>
                      </a:r>
                    </a:p>
                  </a:txBody>
                  <a:tcPr marL="9524" marR="9524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841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37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(10 years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svc)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(42 years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svc)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to 53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0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Excluding the following contracted members: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83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- 2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Maj Gen </a:t>
                      </a:r>
                    </a:p>
                  </a:txBody>
                  <a:tcPr marL="9524" marR="9524" marT="9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9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- 3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Brig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9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- 2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</a:t>
                      </a:r>
                    </a:p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*Joint Defence Publication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on Inherent Rank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 Requirements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9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38436" y="607536"/>
            <a:ext cx="8229600" cy="1001569"/>
          </a:xfrm>
        </p:spPr>
        <p:txBody>
          <a:bodyPr/>
          <a:lstStyle/>
          <a:p>
            <a:pPr>
              <a:defRPr/>
            </a:pPr>
            <a:r>
              <a:rPr lang="en-ZA" altLang="en-US" sz="3120" b="1" dirty="0" smtClean="0"/>
              <a:t> </a:t>
            </a:r>
            <a:r>
              <a:rPr lang="en-ZA" sz="3120" b="1" dirty="0" smtClean="0">
                <a:solidFill>
                  <a:schemeClr val="tx1"/>
                </a:solidFill>
                <a:cs typeface="Arial" panose="020B0604020202020204" pitchFamily="34" charset="0"/>
              </a:rPr>
              <a:t>FEEDER GROUP</a:t>
            </a:r>
            <a:r>
              <a:rPr lang="en-ZA" sz="312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ZA" sz="312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ZA" sz="312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AS </a:t>
            </a:r>
            <a:r>
              <a:rPr lang="en-ZA" sz="3120" b="1" dirty="0">
                <a:solidFill>
                  <a:schemeClr val="tx1"/>
                </a:solidFill>
                <a:cs typeface="Arial" panose="020B0604020202020204" pitchFamily="34" charset="0"/>
              </a:rPr>
              <a:t>AT 31 AUGUST 2022 </a:t>
            </a:r>
            <a:endParaRPr lang="en-GB" altLang="en-US" sz="3120" b="1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05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19050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709134"/>
              </p:ext>
            </p:extLst>
          </p:nvPr>
        </p:nvGraphicFramePr>
        <p:xfrm>
          <a:off x="539552" y="2348880"/>
          <a:ext cx="8280401" cy="1465510"/>
        </p:xfrm>
        <a:graphic>
          <a:graphicData uri="http://schemas.openxmlformats.org/drawingml/2006/table">
            <a:tbl>
              <a:tblPr/>
              <a:tblGrid>
                <a:gridCol w="1296063"/>
                <a:gridCol w="1295456"/>
                <a:gridCol w="2448726"/>
                <a:gridCol w="3240156"/>
              </a:tblGrid>
              <a:tr h="1151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Feeder Group</a:t>
                      </a:r>
                    </a:p>
                  </a:txBody>
                  <a:tcPr marL="9524" marR="9524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Members</a:t>
                      </a:r>
                    </a:p>
                  </a:txBody>
                  <a:tcPr marL="9524" marR="9524" marT="9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Qualified*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Members in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Desirable Age Range 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32 - 47)</a:t>
                      </a:r>
                    </a:p>
                  </a:txBody>
                  <a:tcPr marL="9524" marR="9524" marT="9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Lt Col</a:t>
                      </a:r>
                    </a:p>
                  </a:txBody>
                  <a:tcPr marL="9524" marR="9524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2 267</a:t>
                      </a:r>
                    </a:p>
                  </a:txBody>
                  <a:tcPr marL="9524" marR="9524" marT="9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</a:t>
                      </a:r>
                    </a:p>
                  </a:txBody>
                  <a:tcPr marL="9524" marR="9524" marT="9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4" marR="9524" marT="9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9552" y="4352122"/>
            <a:ext cx="7632848" cy="128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AU" sz="2400" kern="0" dirty="0" smtClean="0"/>
              <a:t>* Joint Senior Command Staff Program (JSCSP)  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endParaRPr lang="en-ZA" sz="2400" b="1" u="sng" kern="0" dirty="0" smtClean="0"/>
          </a:p>
          <a:p>
            <a:pPr marL="914400" lvl="2" indent="0">
              <a:lnSpc>
                <a:spcPct val="90000"/>
              </a:lnSpc>
              <a:buFontTx/>
              <a:buNone/>
              <a:defRPr/>
            </a:pPr>
            <a:endParaRPr lang="en-ZA" sz="1600" kern="0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ZA" sz="2400" kern="0" dirty="0" smtClean="0"/>
          </a:p>
          <a:p>
            <a:pPr>
              <a:lnSpc>
                <a:spcPct val="90000"/>
              </a:lnSpc>
              <a:defRPr/>
            </a:pPr>
            <a:endParaRPr lang="en-ZA" sz="2400" kern="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898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26" y="591004"/>
            <a:ext cx="8217879" cy="762244"/>
          </a:xfrm>
        </p:spPr>
        <p:txBody>
          <a:bodyPr/>
          <a:lstStyle/>
          <a:p>
            <a:pPr eaLnBrk="1" hangingPunct="1"/>
            <a:r>
              <a:rPr lang="en-ZA" altLang="en-US" sz="3200" b="1" dirty="0" smtClean="0"/>
              <a:t> SUCCESSION PLANNING </a:t>
            </a:r>
            <a:br>
              <a:rPr lang="en-ZA" altLang="en-US" sz="3200" b="1" dirty="0" smtClean="0"/>
            </a:br>
            <a:r>
              <a:rPr lang="en-ZA" altLang="en-US" sz="3200" b="1" dirty="0" smtClean="0"/>
              <a:t>SEMINAR SHORTCOMINGS</a:t>
            </a:r>
            <a:endParaRPr lang="en-GB" alt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endParaRPr lang="en-ZA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ZA" sz="2400" dirty="0" smtClean="0"/>
              <a:t>Value judgement or command/management prerogative.</a:t>
            </a:r>
          </a:p>
          <a:p>
            <a:pPr algn="just">
              <a:lnSpc>
                <a:spcPct val="90000"/>
              </a:lnSpc>
              <a:defRPr/>
            </a:pPr>
            <a:endParaRPr lang="en-ZA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ZA" sz="2400" dirty="0" smtClean="0"/>
              <a:t>Huge “Blind Spot”</a:t>
            </a:r>
          </a:p>
          <a:p>
            <a:pPr algn="just">
              <a:lnSpc>
                <a:spcPct val="90000"/>
              </a:lnSpc>
              <a:defRPr/>
            </a:pPr>
            <a:endParaRPr lang="en-ZA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ZA" sz="2400" dirty="0" smtClean="0"/>
              <a:t>Halo effect (positive &amp; negative).</a:t>
            </a:r>
          </a:p>
          <a:p>
            <a:pPr algn="just">
              <a:lnSpc>
                <a:spcPct val="90000"/>
              </a:lnSpc>
              <a:defRPr/>
            </a:pPr>
            <a:endParaRPr lang="en-A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Lack </a:t>
            </a:r>
            <a:r>
              <a:rPr lang="en-AU" sz="2400" dirty="0"/>
              <a:t>of transparency </a:t>
            </a:r>
            <a:r>
              <a:rPr lang="en-AU" sz="2400" dirty="0" smtClean="0"/>
              <a:t>thus </a:t>
            </a:r>
            <a:r>
              <a:rPr lang="en-AU" sz="2400" dirty="0"/>
              <a:t>leading to </a:t>
            </a:r>
            <a:r>
              <a:rPr lang="en-AU" sz="2400" dirty="0" smtClean="0"/>
              <a:t>grievances.</a:t>
            </a:r>
          </a:p>
          <a:p>
            <a:pPr algn="just">
              <a:lnSpc>
                <a:spcPct val="90000"/>
              </a:lnSpc>
              <a:defRPr/>
            </a:pPr>
            <a:endParaRPr lang="en-A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Treating </a:t>
            </a:r>
            <a:r>
              <a:rPr lang="en-AU" sz="2400" dirty="0"/>
              <a:t>succession planning as highly classified or </a:t>
            </a:r>
            <a:r>
              <a:rPr lang="en-AU" sz="2400" dirty="0" smtClean="0"/>
              <a:t>secret. Thus defeating </a:t>
            </a:r>
            <a:r>
              <a:rPr lang="en-AU" sz="2400" dirty="0"/>
              <a:t>the entire succession planning initiatives.</a:t>
            </a:r>
            <a:r>
              <a:rPr lang="en-AU" sz="2400" dirty="0" smtClean="0"/>
              <a:t>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ZA" sz="2400" b="1" u="sng" dirty="0" smtClean="0"/>
          </a:p>
          <a:p>
            <a:pPr marL="914400" lvl="2" indent="0" eaLnBrk="1" hangingPunct="1">
              <a:lnSpc>
                <a:spcPct val="90000"/>
              </a:lnSpc>
              <a:buFontTx/>
              <a:buNone/>
              <a:defRPr/>
            </a:pPr>
            <a:endParaRPr lang="en-ZA" sz="16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0" y="-26164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804" y="12928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dirty="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31672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5286" y="6604783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36117" y="566681"/>
            <a:ext cx="7704087" cy="762244"/>
          </a:xfrm>
        </p:spPr>
        <p:txBody>
          <a:bodyPr/>
          <a:lstStyle/>
          <a:p>
            <a:r>
              <a:rPr lang="en-AU" sz="3200" b="1" dirty="0"/>
              <a:t>WAY FORWARD &amp; CONCLUSION</a:t>
            </a:r>
            <a:r>
              <a:rPr lang="en-ZA" altLang="en-US" sz="2800" b="1" dirty="0" smtClean="0"/>
              <a:t> </a:t>
            </a:r>
            <a:r>
              <a:rPr lang="en-ZA" sz="2800" dirty="0"/>
              <a:t/>
            </a:r>
            <a:br>
              <a:rPr lang="en-ZA" sz="2800" dirty="0"/>
            </a:br>
            <a:endParaRPr lang="en-GB" altLang="en-US" sz="28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399" y="1099374"/>
            <a:ext cx="8229600" cy="4652993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SANDF is trying to </a:t>
            </a:r>
            <a:r>
              <a:rPr lang="en-AU" sz="2400" dirty="0"/>
              <a:t>reduce the inherit margin of </a:t>
            </a:r>
            <a:r>
              <a:rPr lang="en-AU" sz="2400" dirty="0" smtClean="0"/>
              <a:t>error. The </a:t>
            </a:r>
            <a:r>
              <a:rPr lang="en-AU" sz="2400" dirty="0"/>
              <a:t>delay in making placement decisions during 2018 to 2020 might have created an impression that there is no succession planning in the </a:t>
            </a:r>
            <a:r>
              <a:rPr lang="en-AU" sz="2400" dirty="0" smtClean="0"/>
              <a:t>SANDF.</a:t>
            </a:r>
          </a:p>
          <a:p>
            <a:pPr algn="just">
              <a:lnSpc>
                <a:spcPct val="90000"/>
              </a:lnSpc>
              <a:defRPr/>
            </a:pPr>
            <a:endParaRPr lang="en-A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It is submitted that there is </a:t>
            </a:r>
            <a:r>
              <a:rPr lang="en-AU" sz="2400" dirty="0"/>
              <a:t>a process of succession planning in the SANDF which is part of the broader career management system of the organisation</a:t>
            </a:r>
            <a:r>
              <a:rPr lang="en-AU" sz="2400" dirty="0" smtClean="0"/>
              <a:t>.</a:t>
            </a:r>
          </a:p>
          <a:p>
            <a:pPr algn="just">
              <a:lnSpc>
                <a:spcPct val="90000"/>
              </a:lnSpc>
              <a:defRPr/>
            </a:pPr>
            <a:endParaRPr lang="en-AU" sz="2400" dirty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However</a:t>
            </a:r>
            <a:r>
              <a:rPr lang="en-AU" sz="2400" dirty="0"/>
              <a:t>, these systems and processes are not adequate for a macro and complex organisation such as the </a:t>
            </a:r>
            <a:r>
              <a:rPr lang="en-AU" sz="2400" dirty="0" smtClean="0"/>
              <a:t>SANDF.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A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There is an ongoing project to integrate, update and simplify the process.</a:t>
            </a:r>
          </a:p>
          <a:p>
            <a:pPr algn="just">
              <a:lnSpc>
                <a:spcPct val="90000"/>
              </a:lnSpc>
              <a:defRPr/>
            </a:pPr>
            <a:endParaRPr lang="en-AU" sz="2400" dirty="0"/>
          </a:p>
          <a:p>
            <a:pPr marL="914400" lvl="2" indent="0" eaLnBrk="1" hangingPunct="1">
              <a:lnSpc>
                <a:spcPct val="90000"/>
              </a:lnSpc>
              <a:buFontTx/>
              <a:buNone/>
              <a:defRPr/>
            </a:pPr>
            <a:endParaRPr lang="en-ZA" sz="16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75856" y="6613616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0" y="-26164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99" y="0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-10580" y="6604783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dirty="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23139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Questions/ Remarks</a:t>
            </a:r>
            <a:endParaRPr lang="en-ZA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79AFFC-CFF0-49A7-94C4-99E368D04081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 smtClean="0"/>
          </a:p>
        </p:txBody>
      </p:sp>
      <p:sp>
        <p:nvSpPr>
          <p:cNvPr id="22533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22534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240" y="718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D5AECC-1C28-40EE-8C3F-5FB96DAD723E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AD42A7-689E-46FC-8EDE-2C757081EB44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42913"/>
            <a:ext cx="8229600" cy="609600"/>
          </a:xfrm>
        </p:spPr>
        <p:txBody>
          <a:bodyPr/>
          <a:lstStyle/>
          <a:p>
            <a:pPr eaLnBrk="1" hangingPunct="1"/>
            <a:r>
              <a:rPr lang="en-ZA" altLang="en-US" smtClean="0"/>
              <a:t/>
            </a:r>
            <a:br>
              <a:rPr lang="en-ZA" altLang="en-US" smtClean="0"/>
            </a:br>
            <a:r>
              <a:rPr lang="en-ZA" altLang="en-US" sz="3200" b="1" smtClean="0"/>
              <a:t>AIM</a:t>
            </a:r>
            <a:r>
              <a:rPr lang="en-ZA" altLang="en-US" smtClean="0"/>
              <a:t/>
            </a:r>
            <a:br>
              <a:rPr lang="en-ZA" altLang="en-US" smtClean="0"/>
            </a:br>
            <a:endParaRPr lang="en-GB" alt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en-ZA" altLang="en-US" dirty="0" smtClean="0"/>
          </a:p>
          <a:p>
            <a:pPr algn="ctr" eaLnBrk="1" hangingPunct="1">
              <a:buFontTx/>
              <a:buNone/>
            </a:pPr>
            <a:r>
              <a:rPr lang="en-ZA" altLang="en-US" dirty="0" smtClean="0"/>
              <a:t>To present the SANDF Succession Planning Process to the JSCD </a:t>
            </a:r>
            <a:endParaRPr lang="en-GB" altLang="en-US" dirty="0" smtClean="0"/>
          </a:p>
        </p:txBody>
      </p:sp>
      <p:sp>
        <p:nvSpPr>
          <p:cNvPr id="614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615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4450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B61431-66C8-4001-9BF1-5996A5EFC138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944C21-DA68-4C64-AE0A-F68493E9D3F6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430213"/>
            <a:ext cx="8229600" cy="550862"/>
          </a:xfrm>
        </p:spPr>
        <p:txBody>
          <a:bodyPr/>
          <a:lstStyle/>
          <a:p>
            <a:pPr eaLnBrk="1" hangingPunct="1"/>
            <a:r>
              <a:rPr lang="en-ZA" altLang="en-US" sz="3200" b="1" smtClean="0"/>
              <a:t>SCOPE</a:t>
            </a:r>
            <a:endParaRPr lang="en-GB" altLang="en-US" sz="3200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1550"/>
            <a:ext cx="8229600" cy="4877788"/>
          </a:xfrm>
        </p:spPr>
        <p:txBody>
          <a:bodyPr/>
          <a:lstStyle/>
          <a:p>
            <a:pPr eaLnBrk="1" hangingPunct="1"/>
            <a:r>
              <a:rPr lang="en-ZA" altLang="en-US" sz="2400" dirty="0" smtClean="0"/>
              <a:t>Response to Presentations:</a:t>
            </a:r>
          </a:p>
          <a:p>
            <a:pPr lvl="1"/>
            <a:r>
              <a:rPr lang="en-ZA" altLang="en-US" sz="2400" dirty="0" smtClean="0"/>
              <a:t>External Experts.</a:t>
            </a:r>
          </a:p>
          <a:p>
            <a:pPr lvl="1"/>
            <a:r>
              <a:rPr lang="en-ZA" altLang="en-US" sz="2400" dirty="0" smtClean="0"/>
              <a:t>Defence Force Service Commission.</a:t>
            </a:r>
          </a:p>
          <a:p>
            <a:pPr eaLnBrk="1" hangingPunct="1"/>
            <a:r>
              <a:rPr lang="en-ZA" altLang="en-US" sz="2400" dirty="0" smtClean="0"/>
              <a:t>General Comments on the presentations.</a:t>
            </a:r>
          </a:p>
          <a:p>
            <a:pPr eaLnBrk="1" hangingPunct="1"/>
            <a:r>
              <a:rPr lang="en-ZA" altLang="en-US" sz="2400" dirty="0" smtClean="0"/>
              <a:t>SANDF Succession Planning Framework. </a:t>
            </a:r>
          </a:p>
          <a:p>
            <a:pPr eaLnBrk="1" hangingPunct="1"/>
            <a:r>
              <a:rPr lang="en-ZA" altLang="en-US" sz="2400" dirty="0" smtClean="0"/>
              <a:t>Succession Planning Model for Top Officers.</a:t>
            </a:r>
          </a:p>
          <a:p>
            <a:pPr eaLnBrk="1" hangingPunct="1"/>
            <a:r>
              <a:rPr lang="en-ZA" altLang="en-US" sz="2400" dirty="0" smtClean="0"/>
              <a:t>Current status of top officers as at 31 Aug 22   </a:t>
            </a:r>
          </a:p>
          <a:p>
            <a:pPr eaLnBrk="1" hangingPunct="1"/>
            <a:r>
              <a:rPr lang="en-ZA" altLang="en-US" sz="2400" dirty="0" smtClean="0"/>
              <a:t>Feeder Group as at 31 Aug 22 </a:t>
            </a:r>
          </a:p>
          <a:p>
            <a:pPr eaLnBrk="1" hangingPunct="1"/>
            <a:r>
              <a:rPr lang="en-ZA" altLang="en-US" sz="2400" dirty="0" smtClean="0"/>
              <a:t>Succession Planning Seminar: Shortcomings. </a:t>
            </a:r>
          </a:p>
          <a:p>
            <a:pPr eaLnBrk="1" hangingPunct="1"/>
            <a:r>
              <a:rPr lang="en-ZA" altLang="en-US" sz="2400" dirty="0" smtClean="0"/>
              <a:t>Way Forward &amp; Conclusion.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ZA" altLang="en-US" sz="18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altLang="en-US" sz="1600" dirty="0" smtClean="0"/>
          </a:p>
        </p:txBody>
      </p:sp>
      <p:sp>
        <p:nvSpPr>
          <p:cNvPr id="8197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8198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4450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C64273-78B1-4882-B121-E4A5E73B720F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2197" y="575528"/>
            <a:ext cx="7056784" cy="981263"/>
          </a:xfrm>
        </p:spPr>
        <p:txBody>
          <a:bodyPr/>
          <a:lstStyle/>
          <a:p>
            <a:pPr eaLnBrk="1" hangingPunct="1"/>
            <a:r>
              <a:rPr lang="en-ZA" altLang="en-US" sz="3200" b="1" dirty="0" smtClean="0"/>
              <a:t> RESPONSE TO PRESENTATIONS (1/3)</a:t>
            </a:r>
            <a:endParaRPr lang="en-GB" alt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92" y="1481661"/>
            <a:ext cx="8229600" cy="470092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ZA" sz="2400" b="1" u="sng" dirty="0" smtClean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ZA" sz="2400" b="1" u="sng" dirty="0" smtClean="0"/>
              <a:t>Presentation by external experts</a:t>
            </a:r>
            <a:r>
              <a:rPr lang="en-ZA" sz="2400" dirty="0" smtClean="0"/>
              <a:t>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ZA" sz="2400" dirty="0" smtClean="0"/>
              <a:t>The presentation is based on the literature of Succession Planning and historical facts about the application of Succession Planning in the SANDF</a:t>
            </a:r>
            <a:r>
              <a:rPr lang="en-ZA" sz="2000" dirty="0" smtClean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ZA" sz="2000" dirty="0" smtClean="0"/>
          </a:p>
          <a:p>
            <a:pPr algn="just">
              <a:lnSpc>
                <a:spcPct val="90000"/>
              </a:lnSpc>
              <a:defRPr/>
            </a:pPr>
            <a:r>
              <a:rPr lang="en-ZA" sz="2400" dirty="0" smtClean="0"/>
              <a:t>Bar the following clarity, the SANDF concurs with the presentation: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ZA" sz="2400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en-ZA" sz="2000" dirty="0" smtClean="0"/>
              <a:t>General Ngwenya(ret), retired at age 60.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ZA" sz="2000" dirty="0" smtClean="0"/>
              <a:t>Deliberations on the SANDF Historical trends for the Service Chiefs are not clear</a:t>
            </a:r>
            <a:r>
              <a:rPr lang="en-ZA" sz="2400" dirty="0" smtClean="0"/>
              <a:t>.      </a:t>
            </a:r>
          </a:p>
          <a:p>
            <a:pPr marL="914400" lvl="2" indent="0" eaLnBrk="1" hangingPunct="1">
              <a:lnSpc>
                <a:spcPct val="90000"/>
              </a:lnSpc>
              <a:buFontTx/>
              <a:buNone/>
              <a:defRPr/>
            </a:pPr>
            <a:endParaRPr lang="en-ZA" sz="16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99" y="5709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-14347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4300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575407"/>
            <a:ext cx="6731398" cy="837467"/>
          </a:xfrm>
        </p:spPr>
        <p:txBody>
          <a:bodyPr/>
          <a:lstStyle/>
          <a:p>
            <a:r>
              <a:rPr lang="en-ZA" altLang="en-US" sz="3200" b="1" dirty="0" smtClean="0"/>
              <a:t/>
            </a:r>
            <a:br>
              <a:rPr lang="en-ZA" altLang="en-US" sz="3200" b="1" dirty="0" smtClean="0"/>
            </a:br>
            <a:r>
              <a:rPr lang="en-ZA" altLang="en-US" sz="3200" b="1" dirty="0" smtClean="0"/>
              <a:t/>
            </a:r>
            <a:br>
              <a:rPr lang="en-ZA" altLang="en-US" sz="3200" b="1" dirty="0" smtClean="0"/>
            </a:br>
            <a:r>
              <a:rPr lang="en-ZA" altLang="en-US" sz="3200" b="1" dirty="0"/>
              <a:t>RESPONSE TO </a:t>
            </a:r>
            <a:r>
              <a:rPr lang="en-ZA" altLang="en-US" sz="3200" b="1" dirty="0" smtClean="0"/>
              <a:t>PRESENTATIONS (2/3)</a:t>
            </a:r>
            <a:br>
              <a:rPr lang="en-ZA" altLang="en-US" sz="3200" b="1" dirty="0" smtClean="0"/>
            </a:br>
            <a:r>
              <a:rPr lang="en-ZA" altLang="en-US" sz="3200" b="1" dirty="0"/>
              <a:t/>
            </a:r>
            <a:br>
              <a:rPr lang="en-ZA" altLang="en-US" sz="3200" b="1" dirty="0"/>
            </a:br>
            <a:endParaRPr lang="en-GB" alt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733192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ZA" sz="2400" b="1" u="sng" dirty="0" smtClean="0"/>
              <a:t>Presentation by the DFSC</a:t>
            </a:r>
            <a:r>
              <a:rPr lang="en-ZA" sz="2400" dirty="0" smtClean="0"/>
              <a:t>. </a:t>
            </a:r>
          </a:p>
          <a:p>
            <a:pPr algn="just">
              <a:lnSpc>
                <a:spcPct val="90000"/>
              </a:lnSpc>
              <a:defRPr/>
            </a:pPr>
            <a:r>
              <a:rPr lang="en-AU" sz="2400" dirty="0"/>
              <a:t>B</a:t>
            </a:r>
            <a:r>
              <a:rPr lang="en-AU" sz="2400" dirty="0" smtClean="0"/>
              <a:t>ased </a:t>
            </a:r>
            <a:r>
              <a:rPr lang="en-AU" sz="2400" dirty="0"/>
              <a:t>largely on the information received from </a:t>
            </a:r>
            <a:r>
              <a:rPr lang="en-AU" sz="2400" dirty="0" smtClean="0"/>
              <a:t>members who appeared to be very unhappy with the SANDF career management process.</a:t>
            </a:r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Findings and observation not quantified. </a:t>
            </a:r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Lack of balanced view on the shortcomings of the organisation’s career management/succession planning.   </a:t>
            </a:r>
            <a:endParaRPr lang="en-ZA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Gave </a:t>
            </a:r>
            <a:r>
              <a:rPr lang="en-AU" sz="2400" dirty="0"/>
              <a:t>the impression that there are no measures and systems that deal with succession planning matters and </a:t>
            </a:r>
            <a:r>
              <a:rPr lang="en-AU" sz="2400" dirty="0" smtClean="0"/>
              <a:t>processes.</a:t>
            </a:r>
          </a:p>
          <a:p>
            <a:pPr algn="just">
              <a:lnSpc>
                <a:spcPct val="90000"/>
              </a:lnSpc>
              <a:defRPr/>
            </a:pPr>
            <a:r>
              <a:rPr lang="en-AU" sz="2400" dirty="0"/>
              <a:t>The SANDF has a Career Management Process and System, however it is not adequate and it is not being applied </a:t>
            </a:r>
            <a:r>
              <a:rPr lang="en-AU" sz="2400" dirty="0" smtClean="0"/>
              <a:t>consistently</a:t>
            </a:r>
            <a:r>
              <a:rPr lang="en-AU" sz="2400" dirty="0"/>
              <a:t>.</a:t>
            </a:r>
            <a:endParaRPr lang="en-ZA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-43962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-35719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40070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732" y="548758"/>
            <a:ext cx="6840761" cy="738308"/>
          </a:xfrm>
        </p:spPr>
        <p:txBody>
          <a:bodyPr/>
          <a:lstStyle/>
          <a:p>
            <a:r>
              <a:rPr lang="en-ZA" altLang="en-US" sz="3200" b="1" dirty="0" smtClean="0"/>
              <a:t/>
            </a:r>
            <a:br>
              <a:rPr lang="en-ZA" altLang="en-US" sz="3200" b="1" dirty="0" smtClean="0"/>
            </a:br>
            <a:r>
              <a:rPr lang="en-ZA" altLang="en-US" sz="3200" b="1" dirty="0" smtClean="0"/>
              <a:t/>
            </a:r>
            <a:br>
              <a:rPr lang="en-ZA" altLang="en-US" sz="3200" b="1" dirty="0" smtClean="0"/>
            </a:br>
            <a:r>
              <a:rPr lang="en-ZA" altLang="en-US" sz="3200" b="1" dirty="0"/>
              <a:t>RESPONSE TO </a:t>
            </a:r>
            <a:r>
              <a:rPr lang="en-ZA" altLang="en-US" sz="3200" b="1" dirty="0" smtClean="0"/>
              <a:t>PRESENTATIONS (3/3)</a:t>
            </a:r>
            <a:br>
              <a:rPr lang="en-ZA" altLang="en-US" sz="3200" b="1" dirty="0" smtClean="0"/>
            </a:br>
            <a:r>
              <a:rPr lang="en-ZA" altLang="en-US" sz="3200" b="1" dirty="0"/>
              <a:t/>
            </a:r>
            <a:br>
              <a:rPr lang="en-ZA" altLang="en-US" sz="3200" b="1" dirty="0"/>
            </a:br>
            <a:endParaRPr lang="en-GB" alt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02125"/>
            <a:ext cx="8229600" cy="4733192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ZA" sz="2400" b="1" u="sng" dirty="0" smtClean="0"/>
              <a:t>Presentation by the DFSC (Cont)</a:t>
            </a:r>
            <a:r>
              <a:rPr lang="en-ZA" sz="2400" dirty="0" smtClean="0"/>
              <a:t>. </a:t>
            </a:r>
          </a:p>
          <a:p>
            <a:pPr algn="just">
              <a:lnSpc>
                <a:spcPct val="90000"/>
              </a:lnSpc>
              <a:defRPr/>
            </a:pPr>
            <a:r>
              <a:rPr lang="en-AU" sz="2400" dirty="0"/>
              <a:t>The SANDF </a:t>
            </a:r>
            <a:r>
              <a:rPr lang="en-AU" sz="2400" dirty="0" smtClean="0"/>
              <a:t>uses </a:t>
            </a:r>
            <a:r>
              <a:rPr lang="en-AU" sz="2400" dirty="0"/>
              <a:t>a one force </a:t>
            </a:r>
            <a:r>
              <a:rPr lang="en-AU" sz="2400" dirty="0" smtClean="0"/>
              <a:t>concept, therefore, utilisation of ResF members where RegF members are not available is consistent with doctrine.   </a:t>
            </a:r>
          </a:p>
          <a:p>
            <a:pPr algn="just">
              <a:lnSpc>
                <a:spcPct val="90000"/>
              </a:lnSpc>
              <a:defRPr/>
            </a:pPr>
            <a:endParaRPr lang="en-A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Ito the departmental promotion policy,</a:t>
            </a:r>
            <a:r>
              <a:rPr lang="en-AU" sz="2400" dirty="0"/>
              <a:t> </a:t>
            </a:r>
            <a:r>
              <a:rPr lang="en-AU" sz="2400" dirty="0" smtClean="0"/>
              <a:t>a member </a:t>
            </a:r>
            <a:r>
              <a:rPr lang="en-AU" sz="2400" dirty="0"/>
              <a:t>cannot lay claim to promotion on the grounds that </a:t>
            </a:r>
            <a:r>
              <a:rPr lang="en-AU" sz="2400" dirty="0" smtClean="0"/>
              <a:t>he/she meets all </a:t>
            </a:r>
            <a:r>
              <a:rPr lang="en-AU" sz="2400" dirty="0"/>
              <a:t>the qualifications for promotion</a:t>
            </a:r>
            <a:r>
              <a:rPr lang="en-AU" sz="2400" dirty="0" smtClean="0"/>
              <a:t>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A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Normally</a:t>
            </a:r>
            <a:r>
              <a:rPr lang="en-AU" sz="2400" dirty="0"/>
              <a:t>, members who are placed i</a:t>
            </a:r>
            <a:r>
              <a:rPr lang="en-AU" sz="2400" dirty="0" smtClean="0"/>
              <a:t>n </a:t>
            </a:r>
            <a:r>
              <a:rPr lang="en-AU" sz="2400" dirty="0"/>
              <a:t>promotional posts are given priority to attend courses, unless the exigency of the organisation does not permit the attendance thereof</a:t>
            </a:r>
            <a:r>
              <a:rPr lang="en-AU" sz="2400" dirty="0" smtClean="0"/>
              <a:t>.</a:t>
            </a:r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-43962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-35719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3807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75455" y="373246"/>
            <a:ext cx="8229600" cy="777875"/>
          </a:xfrm>
        </p:spPr>
        <p:txBody>
          <a:bodyPr/>
          <a:lstStyle/>
          <a:p>
            <a:r>
              <a:rPr lang="en-ZA" altLang="en-US" sz="3200" b="1" dirty="0" smtClean="0"/>
              <a:t>GENERAL COMMENTS </a:t>
            </a:r>
            <a:endParaRPr lang="en-GB" alt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409" y="1125538"/>
            <a:ext cx="8228929" cy="4903116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AU" sz="2400" dirty="0"/>
              <a:t>The presentations </a:t>
            </a:r>
            <a:r>
              <a:rPr lang="en-AU" sz="2400" dirty="0" smtClean="0"/>
              <a:t>confirmed </a:t>
            </a:r>
            <a:r>
              <a:rPr lang="en-AU" sz="2400" dirty="0"/>
              <a:t>the well-known serious shortcomings wrt the SANDF Succession Planning Model and practices </a:t>
            </a:r>
            <a:r>
              <a:rPr lang="en-AU" sz="2400" dirty="0" smtClean="0"/>
              <a:t>thereof.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A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The </a:t>
            </a:r>
            <a:r>
              <a:rPr lang="en-AU" sz="2400" dirty="0"/>
              <a:t>high number of grievances related to career management or lack </a:t>
            </a:r>
            <a:r>
              <a:rPr lang="en-AU" sz="2400" dirty="0" smtClean="0"/>
              <a:t>thereof, </a:t>
            </a:r>
            <a:r>
              <a:rPr lang="en-ZA" sz="2400" dirty="0" smtClean="0"/>
              <a:t>revealed that the identified shortcomings and challenges are as a result of the following: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/>
              <a:t>Absence of a dedicated electronic system and program for career management and succession </a:t>
            </a:r>
            <a:r>
              <a:rPr lang="en-AU" sz="2000" dirty="0" smtClean="0"/>
              <a:t>planning.</a:t>
            </a:r>
            <a:r>
              <a:rPr lang="en-ZA" sz="2000" dirty="0" smtClean="0">
                <a:solidFill>
                  <a:srgbClr val="FF0000"/>
                </a:solidFill>
              </a:rPr>
              <a:t> 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/>
              <a:t>Different interpretation of HR Career </a:t>
            </a:r>
            <a:r>
              <a:rPr lang="en-AU" sz="2000" dirty="0" smtClean="0"/>
              <a:t>Management </a:t>
            </a:r>
            <a:r>
              <a:rPr lang="en-AU" sz="2000" dirty="0"/>
              <a:t>processes and </a:t>
            </a:r>
            <a:r>
              <a:rPr lang="en-AU" sz="2000" dirty="0" smtClean="0"/>
              <a:t>procedures.</a:t>
            </a:r>
            <a:endParaRPr lang="en-ZA" sz="2000" dirty="0" smtClean="0">
              <a:solidFill>
                <a:srgbClr val="FF0000"/>
              </a:solidFill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/>
              <a:t>F</a:t>
            </a:r>
            <a:r>
              <a:rPr lang="en-AU" sz="2000" dirty="0" smtClean="0"/>
              <a:t>ailure </a:t>
            </a:r>
            <a:r>
              <a:rPr lang="en-AU" sz="2000" dirty="0"/>
              <a:t>to apply basic tentacles of the Career Management </a:t>
            </a:r>
            <a:r>
              <a:rPr lang="en-AU" sz="2000" dirty="0" smtClean="0"/>
              <a:t>process.</a:t>
            </a:r>
            <a:endParaRPr lang="en-ZA" sz="2000" dirty="0" smtClean="0">
              <a:solidFill>
                <a:srgbClr val="FF0000"/>
              </a:solidFill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 smtClean="0"/>
              <a:t>Failure to </a:t>
            </a:r>
            <a:r>
              <a:rPr lang="en-AU" sz="2000" dirty="0"/>
              <a:t>balance </a:t>
            </a:r>
            <a:r>
              <a:rPr lang="en-AU" sz="2000" dirty="0" smtClean="0"/>
              <a:t>members’ personal </a:t>
            </a:r>
            <a:r>
              <a:rPr lang="en-AU" sz="2000" dirty="0"/>
              <a:t>circumstances with the operational requirements of the </a:t>
            </a:r>
            <a:r>
              <a:rPr lang="en-AU" sz="2000" dirty="0" smtClean="0"/>
              <a:t>organisation. </a:t>
            </a:r>
            <a:r>
              <a:rPr lang="en-ZA" sz="2000" dirty="0" smtClean="0">
                <a:solidFill>
                  <a:srgbClr val="FF0000"/>
                </a:solidFill>
              </a:rPr>
              <a:t> </a:t>
            </a:r>
          </a:p>
          <a:p>
            <a:pPr marL="914400" lvl="2" indent="0" eaLnBrk="1" hangingPunct="1">
              <a:lnSpc>
                <a:spcPct val="90000"/>
              </a:lnSpc>
              <a:buFontTx/>
              <a:buNone/>
              <a:defRPr/>
            </a:pPr>
            <a:endParaRPr lang="en-ZA" sz="16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42455" y="6390932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" y="0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4450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43409" y="6382694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dirty="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40780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1" y="495104"/>
            <a:ext cx="8229600" cy="738308"/>
          </a:xfrm>
        </p:spPr>
        <p:txBody>
          <a:bodyPr/>
          <a:lstStyle/>
          <a:p>
            <a:r>
              <a:rPr lang="en-ZA" altLang="en-US" sz="3200" b="1" dirty="0" smtClean="0"/>
              <a:t/>
            </a:r>
            <a:br>
              <a:rPr lang="en-ZA" altLang="en-US" sz="3200" b="1" dirty="0" smtClean="0"/>
            </a:br>
            <a:r>
              <a:rPr lang="en-ZA" altLang="en-US" sz="3200" b="1" dirty="0" smtClean="0"/>
              <a:t/>
            </a:r>
            <a:br>
              <a:rPr lang="en-ZA" altLang="en-US" sz="3200" b="1" dirty="0" smtClean="0"/>
            </a:br>
            <a:r>
              <a:rPr lang="en-ZA" altLang="en-US" sz="3200" b="1" dirty="0" smtClean="0"/>
              <a:t>SANDF SUCCESSION PLANNING</a:t>
            </a:r>
            <a:br>
              <a:rPr lang="en-ZA" altLang="en-US" sz="3200" b="1" dirty="0" smtClean="0"/>
            </a:br>
            <a:r>
              <a:rPr lang="en-ZA" altLang="en-US" sz="3200" b="1" dirty="0" smtClean="0"/>
              <a:t>FRAMEWORK (1/2)  </a:t>
            </a:r>
            <a:br>
              <a:rPr lang="en-ZA" altLang="en-US" sz="3200" b="1" dirty="0" smtClean="0"/>
            </a:br>
            <a:r>
              <a:rPr lang="en-ZA" altLang="en-US" sz="3200" b="1" dirty="0"/>
              <a:t/>
            </a:r>
            <a:br>
              <a:rPr lang="en-ZA" altLang="en-US" sz="3200" b="1" dirty="0"/>
            </a:br>
            <a:endParaRPr lang="en-GB" alt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9264"/>
            <a:ext cx="8229600" cy="481783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AU" sz="2400" u="sng" dirty="0" smtClean="0"/>
              <a:t>DOD </a:t>
            </a:r>
            <a:r>
              <a:rPr lang="en-AU" sz="2400" u="sng" dirty="0"/>
              <a:t>Instruction (DODI) PERS NO 21/2001: Department of Defence Policy on the Promotion of Members of South African National Defence </a:t>
            </a:r>
            <a:r>
              <a:rPr lang="en-AU" sz="2400" u="sng" dirty="0" smtClean="0"/>
              <a:t>Force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AU" sz="2400" u="sng" dirty="0" smtClean="0"/>
              <a:t> </a:t>
            </a:r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Is a baseline policy document that informs all processes ito career management systems including development of individuals, placement, promotion and the operational requirements of the organisation.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AU" sz="2400" dirty="0" smtClean="0"/>
              <a:t> </a:t>
            </a:r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It is aimed to prescribe a uniform basis for promotion of members (RegF and ResF) and supplemented by promotion policies (sub policies) developed by the respective career managers.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-43962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-35719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21112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7FF1B2-D8F3-4680-8BC9-3C4C50E2B578}" type="slidenum">
              <a:rPr lang="en-GB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1" y="712422"/>
            <a:ext cx="8229600" cy="738308"/>
          </a:xfrm>
        </p:spPr>
        <p:txBody>
          <a:bodyPr/>
          <a:lstStyle/>
          <a:p>
            <a:r>
              <a:rPr lang="en-ZA" altLang="en-US" sz="3200" b="1" dirty="0" smtClean="0"/>
              <a:t/>
            </a:r>
            <a:br>
              <a:rPr lang="en-ZA" altLang="en-US" sz="3200" b="1" dirty="0" smtClean="0"/>
            </a:br>
            <a:r>
              <a:rPr lang="en-ZA" altLang="en-US" sz="3200" b="1" dirty="0" smtClean="0"/>
              <a:t/>
            </a:r>
            <a:br>
              <a:rPr lang="en-ZA" altLang="en-US" sz="3200" b="1" dirty="0" smtClean="0"/>
            </a:br>
            <a:r>
              <a:rPr lang="en-ZA" altLang="en-US" sz="3200" b="1" dirty="0" smtClean="0"/>
              <a:t>SANDF SUCCESSION PLANNING</a:t>
            </a:r>
            <a:br>
              <a:rPr lang="en-ZA" altLang="en-US" sz="3200" b="1" dirty="0" smtClean="0"/>
            </a:br>
            <a:r>
              <a:rPr lang="en-ZA" altLang="en-US" sz="3200" b="1" dirty="0" smtClean="0"/>
              <a:t>FRAMEWORK (2/2) </a:t>
            </a:r>
            <a:br>
              <a:rPr lang="en-ZA" altLang="en-US" sz="3200" b="1" dirty="0" smtClean="0"/>
            </a:br>
            <a:r>
              <a:rPr lang="en-ZA" altLang="en-US" sz="3200" b="1" dirty="0"/>
              <a:t/>
            </a:r>
            <a:br>
              <a:rPr lang="en-ZA" altLang="en-US" sz="3200" b="1" dirty="0"/>
            </a:br>
            <a:endParaRPr lang="en-GB" alt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1" y="1903642"/>
            <a:ext cx="8229600" cy="4817833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AU" sz="2400" dirty="0"/>
              <a:t>The SANDF succession planning model and </a:t>
            </a:r>
            <a:r>
              <a:rPr lang="en-AU" sz="2400" dirty="0" smtClean="0"/>
              <a:t>practices are </a:t>
            </a:r>
            <a:r>
              <a:rPr lang="en-AU" sz="2400" dirty="0"/>
              <a:t>divided into two levels/categories</a:t>
            </a:r>
            <a:r>
              <a:rPr lang="en-AU" sz="2400" dirty="0" smtClean="0"/>
              <a:t>:</a:t>
            </a:r>
          </a:p>
          <a:p>
            <a:pPr lvl="1" algn="just">
              <a:lnSpc>
                <a:spcPct val="90000"/>
              </a:lnSpc>
              <a:defRPr/>
            </a:pPr>
            <a:endParaRPr lang="en-AU" sz="2000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 smtClean="0"/>
              <a:t>Col/ Capt </a:t>
            </a:r>
            <a:r>
              <a:rPr lang="en-AU" sz="2000" dirty="0"/>
              <a:t>(SAN) and above (referred to as T</a:t>
            </a:r>
            <a:r>
              <a:rPr lang="en-AU" sz="2000" dirty="0" smtClean="0"/>
              <a:t>op </a:t>
            </a:r>
            <a:r>
              <a:rPr lang="en-AU" sz="2000" dirty="0"/>
              <a:t>O</a:t>
            </a:r>
            <a:r>
              <a:rPr lang="en-AU" sz="2000" dirty="0" smtClean="0"/>
              <a:t>fficers</a:t>
            </a:r>
            <a:r>
              <a:rPr lang="en-AU" sz="2000" dirty="0"/>
              <a:t>) rests with </a:t>
            </a:r>
            <a:r>
              <a:rPr lang="en-AU" sz="2000" dirty="0" smtClean="0"/>
              <a:t>C SANDF</a:t>
            </a:r>
            <a:r>
              <a:rPr lang="en-AU" sz="2000" dirty="0"/>
              <a:t>.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AU" sz="2000" dirty="0"/>
              <a:t>Lt Col/Cdr and below, including Warrant Officers and </a:t>
            </a:r>
            <a:r>
              <a:rPr lang="en-AU" sz="2000" dirty="0" smtClean="0"/>
              <a:t>Non-Commissioned </a:t>
            </a:r>
            <a:r>
              <a:rPr lang="en-AU" sz="2000" dirty="0"/>
              <a:t>O</a:t>
            </a:r>
            <a:r>
              <a:rPr lang="en-AU" sz="2000" dirty="0" smtClean="0"/>
              <a:t>fficers</a:t>
            </a:r>
            <a:r>
              <a:rPr lang="en-AU" sz="2000" dirty="0"/>
              <a:t>, rests with Chiefs of Services and selected </a:t>
            </a:r>
            <a:r>
              <a:rPr lang="en-AU" sz="2000" dirty="0" smtClean="0"/>
              <a:t>divisions.</a:t>
            </a:r>
          </a:p>
          <a:p>
            <a:pPr marL="457200" lvl="1" indent="0" algn="just">
              <a:lnSpc>
                <a:spcPct val="90000"/>
              </a:lnSpc>
              <a:buNone/>
              <a:defRPr/>
            </a:pPr>
            <a:endParaRPr lang="en-AU" sz="2000" dirty="0"/>
          </a:p>
          <a:p>
            <a:pPr algn="just">
              <a:lnSpc>
                <a:spcPct val="90000"/>
              </a:lnSpc>
              <a:defRPr/>
            </a:pPr>
            <a:r>
              <a:rPr lang="en-AU" sz="2400" dirty="0" smtClean="0"/>
              <a:t>For </a:t>
            </a:r>
            <a:r>
              <a:rPr lang="en-AU" sz="2400" dirty="0"/>
              <a:t>the purpose of this deliberation, the focus will be on the Succession Planning for top </a:t>
            </a:r>
            <a:r>
              <a:rPr lang="en-AU" sz="2400" dirty="0" smtClean="0"/>
              <a:t>officers.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AU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smtClean="0"/>
              <a:t>RESTRICTED</a:t>
            </a:r>
          </a:p>
        </p:txBody>
      </p:sp>
      <p:pic>
        <p:nvPicPr>
          <p:cNvPr id="16390" name="Picture 4" descr="SANDF emblem Full Colour Windows Metaf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-43962"/>
            <a:ext cx="1223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-35719"/>
            <a:ext cx="1296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8463A-75C4-4C7B-B5C0-A608050F10F6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9/7/2022</a:t>
            </a:fld>
            <a:endParaRPr lang="en-GB" altLang="en-US" sz="1400" smtClean="0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924300" y="168275"/>
            <a:ext cx="1331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29810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D HRSDP Presentation Template" id="{FBEF645F-5793-4417-8514-EA644B6A2649}" vid="{4C60AE9F-FB55-4087-A404-2CEC69917FD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 HRSDP Presentation Template</Template>
  <TotalTime>1510</TotalTime>
  <Words>1142</Words>
  <Application>Microsoft Office PowerPoint</Application>
  <PresentationFormat>On-screen Show (4:3)</PresentationFormat>
  <Paragraphs>262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Default Design</vt:lpstr>
      <vt:lpstr>SANDF SUCCESSION PLANNING</vt:lpstr>
      <vt:lpstr> AIM </vt:lpstr>
      <vt:lpstr>SCOPE</vt:lpstr>
      <vt:lpstr> RESPONSE TO PRESENTATIONS (1/3)</vt:lpstr>
      <vt:lpstr>  RESPONSE TO PRESENTATIONS (2/3)  </vt:lpstr>
      <vt:lpstr>  RESPONSE TO PRESENTATIONS (3/3)  </vt:lpstr>
      <vt:lpstr>GENERAL COMMENTS </vt:lpstr>
      <vt:lpstr>  SANDF SUCCESSION PLANNING FRAMEWORK (1/2)    </vt:lpstr>
      <vt:lpstr>  SANDF SUCCESSION PLANNING FRAMEWORK (2/2)   </vt:lpstr>
      <vt:lpstr> SUCCESSION PLANNING FOR  TOP OFFICERS (1/2) </vt:lpstr>
      <vt:lpstr> SUCCESSION PLANNING FOR  TOP OFFICERS (2/2) </vt:lpstr>
      <vt:lpstr> CURRENT STATUS OF TOP  OFFICERS AS AT 31 AUGUST 2022 </vt:lpstr>
      <vt:lpstr> FEEDER GROUP AS AT 31 AUGUST 2022 </vt:lpstr>
      <vt:lpstr> SUCCESSION PLANNING  SEMINAR SHORTCOMINGS</vt:lpstr>
      <vt:lpstr>WAY FORWARD &amp; CONCLUSION  </vt:lpstr>
      <vt:lpstr>Questions/ Remarks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</dc:title>
  <dc:creator>RAdm JS Matshimane</dc:creator>
  <cp:lastModifiedBy>MARKOM LV</cp:lastModifiedBy>
  <cp:revision>523</cp:revision>
  <cp:lastPrinted>2022-09-07T12:18:56Z</cp:lastPrinted>
  <dcterms:created xsi:type="dcterms:W3CDTF">2022-06-30T19:19:18Z</dcterms:created>
  <dcterms:modified xsi:type="dcterms:W3CDTF">2022-09-07T12:19:05Z</dcterms:modified>
</cp:coreProperties>
</file>