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1002" r:id="rId5"/>
    <p:sldId id="257" r:id="rId6"/>
    <p:sldId id="3404" r:id="rId7"/>
    <p:sldId id="3390" r:id="rId8"/>
    <p:sldId id="1017" r:id="rId9"/>
    <p:sldId id="3409" r:id="rId10"/>
    <p:sldId id="3412" r:id="rId11"/>
    <p:sldId id="1225" r:id="rId12"/>
    <p:sldId id="3406" r:id="rId13"/>
    <p:sldId id="3405" r:id="rId14"/>
    <p:sldId id="3393" r:id="rId15"/>
    <p:sldId id="3411" r:id="rId16"/>
    <p:sldId id="414" r:id="rId17"/>
    <p:sldId id="3407" r:id="rId18"/>
    <p:sldId id="341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ipone Molete" initials="MM" lastIdx="1" clrIdx="0">
    <p:extLst>
      <p:ext uri="{19B8F6BF-5375-455C-9EA6-DF929625EA0E}">
        <p15:presenceInfo xmlns:p15="http://schemas.microsoft.com/office/powerpoint/2012/main" xmlns="" userId="S-1-5-21-1795571368-2753241007-3340765071-146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42D"/>
    <a:srgbClr val="009242"/>
    <a:srgbClr val="FBB731"/>
    <a:srgbClr val="095A9E"/>
    <a:srgbClr val="1685FB"/>
    <a:srgbClr val="166E4B"/>
    <a:srgbClr val="E9E9EA"/>
    <a:srgbClr val="DC2233"/>
    <a:srgbClr val="EFE5D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2" autoAdjust="0"/>
    <p:restoredTop sz="94660"/>
  </p:normalViewPr>
  <p:slideViewPr>
    <p:cSldViewPr snapToGrid="0">
      <p:cViewPr varScale="1">
        <p:scale>
          <a:sx n="73" d="100"/>
          <a:sy n="73" d="100"/>
        </p:scale>
        <p:origin x="-510"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168E3-03C6-4E1B-8B02-E34411957ACB}" type="datetimeFigureOut">
              <a:rPr lang="en-ZA" smtClean="0"/>
              <a:pPr/>
              <a:t>2022/09/08</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49FEA-6B54-4A3D-B5E1-A70D09FE20B7}" type="slidenum">
              <a:rPr lang="en-ZA" smtClean="0"/>
              <a:pPr/>
              <a:t>‹#›</a:t>
            </a:fld>
            <a:endParaRPr lang="en-ZA" dirty="0"/>
          </a:p>
        </p:txBody>
      </p:sp>
    </p:spTree>
    <p:extLst>
      <p:ext uri="{BB962C8B-B14F-4D97-AF65-F5344CB8AC3E}">
        <p14:creationId xmlns:p14="http://schemas.microsoft.com/office/powerpoint/2010/main" xmlns="" val="40253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FA5524-FD25-40A8-9CAF-728415FFB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126EF5A4-53D5-4E67-8B94-74556A162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F4A3BAF5-81D6-46C4-97BF-FA76BFF670E7}"/>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5" name="Footer Placeholder 4">
            <a:extLst>
              <a:ext uri="{FF2B5EF4-FFF2-40B4-BE49-F238E27FC236}">
                <a16:creationId xmlns:a16="http://schemas.microsoft.com/office/drawing/2014/main" xmlns="" id="{F499EBF2-2A90-4EB9-A3FA-28DBA744192D}"/>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1F441A38-FD05-494D-BD08-A1E2AA3E23AD}"/>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392602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83473D-4AEB-497F-9BE8-FD731FAC0986}"/>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DF5A7CB8-A124-459C-83A4-87183342F5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F1DB9803-8C01-4070-B2E7-5BA5411269FC}"/>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5" name="Footer Placeholder 4">
            <a:extLst>
              <a:ext uri="{FF2B5EF4-FFF2-40B4-BE49-F238E27FC236}">
                <a16:creationId xmlns:a16="http://schemas.microsoft.com/office/drawing/2014/main" xmlns="" id="{E9454DE4-50FB-402F-A711-21A6BC605C17}"/>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52A68D94-11AB-4427-AD6B-2FF47CA86012}"/>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67078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3E6C27F-8F68-4EB1-8CED-6F00663E5A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8FE3D5B3-B78E-433E-9049-56BD325728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FCAC0442-06B1-4DC7-81F6-7D478CDF1CD5}"/>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5" name="Footer Placeholder 4">
            <a:extLst>
              <a:ext uri="{FF2B5EF4-FFF2-40B4-BE49-F238E27FC236}">
                <a16:creationId xmlns:a16="http://schemas.microsoft.com/office/drawing/2014/main" xmlns="" id="{63493B62-91BD-407C-837C-7E71116F932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5CCC6DE1-B532-4AB5-BF1B-16CE3F074819}"/>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289411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CDEF3-8434-45AC-A770-92C3C62CBC2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412527E4-A1E1-4E10-BC54-C8F216DBFF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3142C6D0-B111-4923-B389-4770FB7BDBD5}"/>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5" name="Footer Placeholder 4">
            <a:extLst>
              <a:ext uri="{FF2B5EF4-FFF2-40B4-BE49-F238E27FC236}">
                <a16:creationId xmlns:a16="http://schemas.microsoft.com/office/drawing/2014/main" xmlns="" id="{BA1AA5C0-FDBA-4259-82E0-5DE917638780}"/>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3CC8B38C-01CE-46A9-BE86-5ADD1AC42466}"/>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4233745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A830A0-3F85-4AD2-85DD-8000448D08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7D868B5-40F3-4100-9078-6CC6E8F6B7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2D7ED11-9796-4B6D-AC2D-4436C45FE911}"/>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5" name="Footer Placeholder 4">
            <a:extLst>
              <a:ext uri="{FF2B5EF4-FFF2-40B4-BE49-F238E27FC236}">
                <a16:creationId xmlns:a16="http://schemas.microsoft.com/office/drawing/2014/main" xmlns="" id="{0D3ED999-E72D-43C6-9FC2-C6986FC68646}"/>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99788F68-E006-4B18-8280-75CE72077BE7}"/>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326961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AF9FFC-2DFF-4436-85B5-6BD02E98081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F68B9F15-B330-4E79-89E5-C332ED2F31F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8FC8DDD1-C314-485D-A619-D8B042B2FD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6702B0E8-7452-4A6E-BFCB-884855941C45}"/>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6" name="Footer Placeholder 5">
            <a:extLst>
              <a:ext uri="{FF2B5EF4-FFF2-40B4-BE49-F238E27FC236}">
                <a16:creationId xmlns:a16="http://schemas.microsoft.com/office/drawing/2014/main" xmlns="" id="{24470304-3425-4F23-8CE6-87AB1311DEDF}"/>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B3148E13-9B30-4B53-AEB0-EAC007EBE0ED}"/>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113260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59B63-45F1-4E1B-81EC-509B5827B39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06DA836-B6D3-440C-A5B6-BBCD2BF98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DE2003A-B823-4A94-9653-370E6226DC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4A9A7299-7BDE-425B-A5FB-306E14889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E5DD1A2-C982-4EFC-B335-7846FE917D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8B1A33D4-3023-4621-A042-055B8C95145C}"/>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8" name="Footer Placeholder 7">
            <a:extLst>
              <a:ext uri="{FF2B5EF4-FFF2-40B4-BE49-F238E27FC236}">
                <a16:creationId xmlns:a16="http://schemas.microsoft.com/office/drawing/2014/main" xmlns="" id="{8074B6FA-9571-4F0B-8442-F0CBB4C1489E}"/>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xmlns="" id="{564FA569-162F-4806-9ABA-AB6A8AD93B93}"/>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227282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B03A1-E3D4-4833-AC08-1D231647757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59007283-8E41-44CF-A138-0EF94A0CB42F}"/>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4" name="Footer Placeholder 3">
            <a:extLst>
              <a:ext uri="{FF2B5EF4-FFF2-40B4-BE49-F238E27FC236}">
                <a16:creationId xmlns:a16="http://schemas.microsoft.com/office/drawing/2014/main" xmlns="" id="{4D5384D0-A54D-41D6-A9DF-1D9808453F67}"/>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89CC5708-F3E6-4F16-A75F-EC7748DE9945}"/>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169346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E30ECC9-0E14-4123-B0B4-921297808E64}"/>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3" name="Footer Placeholder 2">
            <a:extLst>
              <a:ext uri="{FF2B5EF4-FFF2-40B4-BE49-F238E27FC236}">
                <a16:creationId xmlns:a16="http://schemas.microsoft.com/office/drawing/2014/main" xmlns="" id="{1E58BD00-8618-40B9-9D14-79A0B64113EB}"/>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xmlns="" id="{086CB0B9-BEFA-4609-B1A5-6C40991B3757}"/>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110981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A474F8-2C81-4D17-84E2-9C9DAAF41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45D99998-50CD-41F5-9AD2-75B725CE0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A611C0EC-6738-4C8B-82B1-ADF0B03B3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CE9639D-FAD6-431B-AE93-DD9B5165A0E6}"/>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6" name="Footer Placeholder 5">
            <a:extLst>
              <a:ext uri="{FF2B5EF4-FFF2-40B4-BE49-F238E27FC236}">
                <a16:creationId xmlns:a16="http://schemas.microsoft.com/office/drawing/2014/main" xmlns="" id="{5C71B28E-BE27-4DBF-9C2D-7690BAEC6DEB}"/>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88AE480D-EA2F-4577-BFCA-9AE37FA49982}"/>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276933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A787D0-61DF-47EB-B70F-1D0E5733D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A4A10549-375B-47E9-9FEC-26F989749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xmlns="" id="{FF6A703E-2CB3-4A49-92B7-33DFAEDDF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7DD5197-9636-4355-9456-0BB5944820DC}"/>
              </a:ext>
            </a:extLst>
          </p:cNvPr>
          <p:cNvSpPr>
            <a:spLocks noGrp="1"/>
          </p:cNvSpPr>
          <p:nvPr>
            <p:ph type="dt" sz="half" idx="10"/>
          </p:nvPr>
        </p:nvSpPr>
        <p:spPr/>
        <p:txBody>
          <a:bodyPr/>
          <a:lstStyle/>
          <a:p>
            <a:fld id="{7FBA907B-9FB6-4016-9BBF-F525B12F6A74}" type="datetimeFigureOut">
              <a:rPr lang="en-ZA" smtClean="0"/>
              <a:pPr/>
              <a:t>2022/09/08</a:t>
            </a:fld>
            <a:endParaRPr lang="en-ZA" dirty="0"/>
          </a:p>
        </p:txBody>
      </p:sp>
      <p:sp>
        <p:nvSpPr>
          <p:cNvPr id="6" name="Footer Placeholder 5">
            <a:extLst>
              <a:ext uri="{FF2B5EF4-FFF2-40B4-BE49-F238E27FC236}">
                <a16:creationId xmlns:a16="http://schemas.microsoft.com/office/drawing/2014/main" xmlns="" id="{AB6B3734-FE74-4ADF-BB4D-D1150DB5C6E2}"/>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A03245D1-E358-493B-BA43-57B53E521C02}"/>
              </a:ext>
            </a:extLst>
          </p:cNvPr>
          <p:cNvSpPr>
            <a:spLocks noGrp="1"/>
          </p:cNvSpPr>
          <p:nvPr>
            <p:ph type="sldNum" sz="quarter" idx="12"/>
          </p:nvPr>
        </p:nvSpPr>
        <p:spPr/>
        <p:txBody>
          <a:body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198426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9C5B744-B4F2-4DA2-AF82-349C3CF17B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CE0ACA4-9B61-42FC-A012-E1BCD5058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691B55F-EFC0-4DA0-956F-88E4C6F2C9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A907B-9FB6-4016-9BBF-F525B12F6A74}" type="datetimeFigureOut">
              <a:rPr lang="en-ZA" smtClean="0"/>
              <a:pPr/>
              <a:t>2022/09/08</a:t>
            </a:fld>
            <a:endParaRPr lang="en-ZA" dirty="0"/>
          </a:p>
        </p:txBody>
      </p:sp>
      <p:sp>
        <p:nvSpPr>
          <p:cNvPr id="5" name="Footer Placeholder 4">
            <a:extLst>
              <a:ext uri="{FF2B5EF4-FFF2-40B4-BE49-F238E27FC236}">
                <a16:creationId xmlns:a16="http://schemas.microsoft.com/office/drawing/2014/main" xmlns="" id="{DBB6EA4F-2ACE-4D75-89E4-C57D87E8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xmlns="" id="{5C91E7B0-BB19-421E-B267-55F1BC6CC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CD08A-158A-4808-9D3C-C307A7CD1CBF}" type="slidenum">
              <a:rPr lang="en-ZA" smtClean="0"/>
              <a:pPr/>
              <a:t>‹#›</a:t>
            </a:fld>
            <a:endParaRPr lang="en-ZA" dirty="0"/>
          </a:p>
        </p:txBody>
      </p:sp>
    </p:spTree>
    <p:extLst>
      <p:ext uri="{BB962C8B-B14F-4D97-AF65-F5344CB8AC3E}">
        <p14:creationId xmlns:p14="http://schemas.microsoft.com/office/powerpoint/2010/main" xmlns="" val="3363674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4AC4AF2-8FA6-BA4A-9BE4-182CECDCA97E}"/>
              </a:ext>
            </a:extLst>
          </p:cNvPr>
          <p:cNvSpPr/>
          <p:nvPr/>
        </p:nvSpPr>
        <p:spPr>
          <a:xfrm>
            <a:off x="-1" y="0"/>
            <a:ext cx="12192001" cy="6858000"/>
          </a:xfrm>
          <a:prstGeom prst="rect">
            <a:avLst/>
          </a:prstGeom>
          <a:solidFill>
            <a:srgbClr val="EFE5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A3DA1AAA-6A0C-5544-8C7C-B1E797D51918}"/>
              </a:ext>
            </a:extLst>
          </p:cNvPr>
          <p:cNvSpPr/>
          <p:nvPr/>
        </p:nvSpPr>
        <p:spPr>
          <a:xfrm>
            <a:off x="3834575" y="0"/>
            <a:ext cx="8344726" cy="6858000"/>
          </a:xfrm>
          <a:prstGeom prst="rect">
            <a:avLst/>
          </a:prstGeom>
          <a:solidFill>
            <a:srgbClr val="E9E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FDAFE8CB-D8D3-4215-A3FC-ABC2C1B74A6E}"/>
              </a:ext>
            </a:extLst>
          </p:cNvPr>
          <p:cNvSpPr>
            <a:spLocks noGrp="1"/>
          </p:cNvSpPr>
          <p:nvPr>
            <p:ph type="title"/>
          </p:nvPr>
        </p:nvSpPr>
        <p:spPr>
          <a:xfrm>
            <a:off x="4273140" y="1159132"/>
            <a:ext cx="5277831" cy="2852737"/>
          </a:xfrm>
        </p:spPr>
        <p:txBody>
          <a:bodyPr>
            <a:normAutofit fontScale="90000"/>
          </a:bodyPr>
          <a:lstStyle/>
          <a:p>
            <a:r>
              <a:rPr lang="en-ZA" dirty="0">
                <a:latin typeface="Arial Nova" panose="020B0504020202020204" pitchFamily="34" charset="0"/>
              </a:rPr>
              <a:t>National  Economic Development and Labour Council</a:t>
            </a:r>
          </a:p>
        </p:txBody>
      </p:sp>
      <p:sp>
        <p:nvSpPr>
          <p:cNvPr id="3" name="Text Placeholder 2">
            <a:extLst>
              <a:ext uri="{FF2B5EF4-FFF2-40B4-BE49-F238E27FC236}">
                <a16:creationId xmlns:a16="http://schemas.microsoft.com/office/drawing/2014/main" xmlns="" id="{E49A0E62-C272-4FB9-916A-62B10304281B}"/>
              </a:ext>
            </a:extLst>
          </p:cNvPr>
          <p:cNvSpPr>
            <a:spLocks noGrp="1"/>
          </p:cNvSpPr>
          <p:nvPr>
            <p:ph type="body" idx="1"/>
          </p:nvPr>
        </p:nvSpPr>
        <p:spPr>
          <a:xfrm>
            <a:off x="4273140" y="4279260"/>
            <a:ext cx="6473518" cy="1500187"/>
          </a:xfrm>
        </p:spPr>
        <p:txBody>
          <a:bodyPr>
            <a:normAutofit fontScale="92500" lnSpcReduction="10000"/>
          </a:bodyPr>
          <a:lstStyle/>
          <a:p>
            <a:pPr algn="ctr"/>
            <a:r>
              <a:rPr lang="en-ZA" sz="3600" dirty="0">
                <a:latin typeface="Arial Nova" panose="020B0504020202020204" pitchFamily="34" charset="0"/>
              </a:rPr>
              <a:t>Third Quarter Performance Report </a:t>
            </a:r>
          </a:p>
          <a:p>
            <a:pPr algn="ctr"/>
            <a:r>
              <a:rPr lang="en-ZA" sz="3600" dirty="0">
                <a:latin typeface="Arial Nova" panose="020B0504020202020204" pitchFamily="34" charset="0"/>
              </a:rPr>
              <a:t>(October to December 2021)</a:t>
            </a:r>
            <a:endParaRPr lang="en-ZA" sz="3600" dirty="0">
              <a:solidFill>
                <a:schemeClr val="tx1"/>
              </a:solidFill>
              <a:latin typeface="Arial Nova" panose="020B0504020202020204" pitchFamily="34" charset="0"/>
            </a:endParaRPr>
          </a:p>
        </p:txBody>
      </p:sp>
      <p:sp>
        <p:nvSpPr>
          <p:cNvPr id="6" name="Rectangle 5">
            <a:extLst>
              <a:ext uri="{FF2B5EF4-FFF2-40B4-BE49-F238E27FC236}">
                <a16:creationId xmlns:a16="http://schemas.microsoft.com/office/drawing/2014/main" xmlns="" id="{1871B4BB-E2CB-6642-B75D-F71ED4E579DD}"/>
              </a:ext>
            </a:extLst>
          </p:cNvPr>
          <p:cNvSpPr/>
          <p:nvPr/>
        </p:nvSpPr>
        <p:spPr>
          <a:xfrm rot="5400000">
            <a:off x="7607707" y="2273709"/>
            <a:ext cx="811161" cy="8357421"/>
          </a:xfrm>
          <a:prstGeom prst="rect">
            <a:avLst/>
          </a:prstGeom>
          <a:solidFill>
            <a:srgbClr val="FBB7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BB731"/>
              </a:solidFill>
            </a:endParaRPr>
          </a:p>
        </p:txBody>
      </p:sp>
      <p:grpSp>
        <p:nvGrpSpPr>
          <p:cNvPr id="7" name="Group 6">
            <a:extLst>
              <a:ext uri="{FF2B5EF4-FFF2-40B4-BE49-F238E27FC236}">
                <a16:creationId xmlns:a16="http://schemas.microsoft.com/office/drawing/2014/main" xmlns="" id="{1A4A34D8-B24B-624F-82FA-96BFE6F10268}"/>
              </a:ext>
            </a:extLst>
          </p:cNvPr>
          <p:cNvGrpSpPr/>
          <p:nvPr/>
        </p:nvGrpSpPr>
        <p:grpSpPr>
          <a:xfrm>
            <a:off x="2782526" y="0"/>
            <a:ext cx="1052053" cy="5456903"/>
            <a:chOff x="3814916" y="-1"/>
            <a:chExt cx="1052053" cy="5456903"/>
          </a:xfrm>
        </p:grpSpPr>
        <p:sp>
          <p:nvSpPr>
            <p:cNvPr id="8" name="Rectangle 7">
              <a:extLst>
                <a:ext uri="{FF2B5EF4-FFF2-40B4-BE49-F238E27FC236}">
                  <a16:creationId xmlns:a16="http://schemas.microsoft.com/office/drawing/2014/main" xmlns="" id="{E97640AC-3872-C74B-9A55-AD80F234D852}"/>
                </a:ext>
              </a:extLst>
            </p:cNvPr>
            <p:cNvSpPr/>
            <p:nvPr/>
          </p:nvSpPr>
          <p:spPr>
            <a:xfrm>
              <a:off x="3814916" y="0"/>
              <a:ext cx="265471" cy="3539613"/>
            </a:xfrm>
            <a:prstGeom prst="rect">
              <a:avLst/>
            </a:prstGeom>
            <a:solidFill>
              <a:srgbClr val="166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xmlns="" id="{E99D2571-2772-244A-B1E0-6D468728E939}"/>
                </a:ext>
              </a:extLst>
            </p:cNvPr>
            <p:cNvSpPr/>
            <p:nvPr/>
          </p:nvSpPr>
          <p:spPr>
            <a:xfrm>
              <a:off x="4080388" y="0"/>
              <a:ext cx="265471" cy="4336026"/>
            </a:xfrm>
            <a:prstGeom prst="rect">
              <a:avLst/>
            </a:prstGeom>
            <a:solidFill>
              <a:srgbClr val="FBB7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D3E4EB27-6902-8149-9657-FB077243BD81}"/>
                </a:ext>
              </a:extLst>
            </p:cNvPr>
            <p:cNvSpPr/>
            <p:nvPr/>
          </p:nvSpPr>
          <p:spPr>
            <a:xfrm>
              <a:off x="4345859" y="-1"/>
              <a:ext cx="265471" cy="5456903"/>
            </a:xfrm>
            <a:prstGeom prst="rect">
              <a:avLst/>
            </a:prstGeom>
            <a:solidFill>
              <a:srgbClr val="09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4D747E67-9BF2-5940-954C-C27FDF807E2E}"/>
                </a:ext>
              </a:extLst>
            </p:cNvPr>
            <p:cNvSpPr/>
            <p:nvPr/>
          </p:nvSpPr>
          <p:spPr>
            <a:xfrm>
              <a:off x="4601498" y="-1"/>
              <a:ext cx="265471" cy="5456903"/>
            </a:xfrm>
            <a:prstGeom prst="rect">
              <a:avLst/>
            </a:prstGeom>
            <a:solidFill>
              <a:srgbClr val="DC2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xmlns="" id="{08DB8306-9CB8-428D-ACFC-93E5C1531713}"/>
              </a:ext>
            </a:extLst>
          </p:cNvPr>
          <p:cNvPicPr>
            <a:picLocks noChangeAspect="1"/>
          </p:cNvPicPr>
          <p:nvPr/>
        </p:nvPicPr>
        <p:blipFill>
          <a:blip r:embed="rId2" cstate="print"/>
          <a:stretch>
            <a:fillRect/>
          </a:stretch>
        </p:blipFill>
        <p:spPr>
          <a:xfrm>
            <a:off x="9806610" y="252642"/>
            <a:ext cx="1906182" cy="2101133"/>
          </a:xfrm>
          <a:prstGeom prst="rect">
            <a:avLst/>
          </a:prstGeom>
        </p:spPr>
      </p:pic>
    </p:spTree>
    <p:extLst>
      <p:ext uri="{BB962C8B-B14F-4D97-AF65-F5344CB8AC3E}">
        <p14:creationId xmlns:p14="http://schemas.microsoft.com/office/powerpoint/2010/main" xmlns="" val="3335431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3C374FD-6F84-F04F-A025-B8AA45758B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200" y="0"/>
            <a:ext cx="12192000" cy="6858000"/>
          </a:xfrm>
          <a:prstGeom prst="rect">
            <a:avLst/>
          </a:prstGeom>
        </p:spPr>
      </p:pic>
      <p:sp>
        <p:nvSpPr>
          <p:cNvPr id="9" name="Title 1">
            <a:extLst>
              <a:ext uri="{FF2B5EF4-FFF2-40B4-BE49-F238E27FC236}">
                <a16:creationId xmlns:a16="http://schemas.microsoft.com/office/drawing/2014/main" xmlns=""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Key areas of focus: Economic recovery</a:t>
            </a:r>
          </a:p>
        </p:txBody>
      </p:sp>
      <p:sp>
        <p:nvSpPr>
          <p:cNvPr id="19" name="Content Placeholder 18">
            <a:extLst>
              <a:ext uri="{FF2B5EF4-FFF2-40B4-BE49-F238E27FC236}">
                <a16:creationId xmlns:a16="http://schemas.microsoft.com/office/drawing/2014/main" xmlns="" id="{0AEE1CC5-609E-468E-9B61-00758448D263}"/>
              </a:ext>
            </a:extLst>
          </p:cNvPr>
          <p:cNvSpPr>
            <a:spLocks noGrp="1"/>
          </p:cNvSpPr>
          <p:nvPr>
            <p:ph sz="half" idx="1"/>
          </p:nvPr>
        </p:nvSpPr>
        <p:spPr>
          <a:xfrm>
            <a:off x="838200" y="1378226"/>
            <a:ext cx="5181600" cy="4798737"/>
          </a:xfrm>
        </p:spPr>
        <p:txBody>
          <a:bodyPr>
            <a:normAutofit/>
          </a:bodyPr>
          <a:lstStyle/>
          <a:p>
            <a:endParaRPr lang="en-ZA" dirty="0"/>
          </a:p>
          <a:p>
            <a:endParaRPr lang="en-ZA" dirty="0"/>
          </a:p>
        </p:txBody>
      </p:sp>
      <p:sp>
        <p:nvSpPr>
          <p:cNvPr id="21" name="Content Placeholder 20">
            <a:extLst>
              <a:ext uri="{FF2B5EF4-FFF2-40B4-BE49-F238E27FC236}">
                <a16:creationId xmlns:a16="http://schemas.microsoft.com/office/drawing/2014/main" xmlns="" id="{7E06F2F1-419C-4AE7-AF14-A7F3BD62FE0D}"/>
              </a:ext>
            </a:extLst>
          </p:cNvPr>
          <p:cNvSpPr>
            <a:spLocks noGrp="1"/>
          </p:cNvSpPr>
          <p:nvPr>
            <p:ph sz="half" idx="2"/>
          </p:nvPr>
        </p:nvSpPr>
        <p:spPr>
          <a:xfrm>
            <a:off x="6172200" y="1825625"/>
            <a:ext cx="5181600" cy="4351338"/>
          </a:xfrm>
        </p:spPr>
        <p:txBody>
          <a:bodyPr>
            <a:normAutofit/>
          </a:bodyPr>
          <a:lstStyle/>
          <a:p>
            <a:endParaRPr lang="en-ZA" sz="2200" dirty="0"/>
          </a:p>
          <a:p>
            <a:pPr lvl="0"/>
            <a:endParaRPr lang="en-ZA" sz="2600" dirty="0"/>
          </a:p>
          <a:p>
            <a:pPr lvl="0"/>
            <a:endParaRPr lang="en-ZA" sz="2600" dirty="0"/>
          </a:p>
          <a:p>
            <a:pPr lvl="0"/>
            <a:endParaRPr lang="en-ZA" dirty="0"/>
          </a:p>
          <a:p>
            <a:endParaRPr lang="en-ZA" dirty="0"/>
          </a:p>
        </p:txBody>
      </p:sp>
      <p:sp>
        <p:nvSpPr>
          <p:cNvPr id="3" name="Rectangle 2">
            <a:extLst>
              <a:ext uri="{FF2B5EF4-FFF2-40B4-BE49-F238E27FC236}">
                <a16:creationId xmlns:a16="http://schemas.microsoft.com/office/drawing/2014/main" xmlns="" id="{FEEBE1C2-9D42-4611-B19B-EA176A7113A5}"/>
              </a:ext>
            </a:extLst>
          </p:cNvPr>
          <p:cNvSpPr/>
          <p:nvPr/>
        </p:nvSpPr>
        <p:spPr>
          <a:xfrm>
            <a:off x="8379489" y="1677124"/>
            <a:ext cx="2734064" cy="4200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ZA" sz="2000" dirty="0"/>
          </a:p>
          <a:p>
            <a:r>
              <a:rPr lang="en-ZA" sz="2000" dirty="0"/>
              <a:t>Ongoing:</a:t>
            </a:r>
          </a:p>
          <a:p>
            <a:endParaRPr lang="en-ZA" sz="2000" dirty="0"/>
          </a:p>
          <a:p>
            <a:pPr marL="342900" indent="-342900">
              <a:buFont typeface="Arial" panose="020B0604020202020204" pitchFamily="34" charset="0"/>
              <a:buChar char="•"/>
            </a:pPr>
            <a:r>
              <a:rPr lang="en-ZA" sz="2000" dirty="0"/>
              <a:t>Process Committee oversee process</a:t>
            </a:r>
          </a:p>
          <a:p>
            <a:pPr marL="342900" indent="-342900">
              <a:buFont typeface="Arial" panose="020B0604020202020204" pitchFamily="34" charset="0"/>
              <a:buChar char="•"/>
            </a:pPr>
            <a:r>
              <a:rPr lang="en-ZA" sz="2000" dirty="0"/>
              <a:t>Collection of progress reports</a:t>
            </a:r>
          </a:p>
          <a:p>
            <a:pPr marL="342900" indent="-342900">
              <a:buFont typeface="Arial" panose="020B0604020202020204" pitchFamily="34" charset="0"/>
              <a:buChar char="•"/>
            </a:pPr>
            <a:r>
              <a:rPr lang="en-ZA" sz="2000" dirty="0"/>
              <a:t>Economic and employment trends monthly reports</a:t>
            </a:r>
          </a:p>
        </p:txBody>
      </p:sp>
      <p:sp>
        <p:nvSpPr>
          <p:cNvPr id="5" name="TextBox 4">
            <a:extLst>
              <a:ext uri="{FF2B5EF4-FFF2-40B4-BE49-F238E27FC236}">
                <a16:creationId xmlns:a16="http://schemas.microsoft.com/office/drawing/2014/main" xmlns="" id="{801370F9-5C1C-40B2-A8C5-07489A9E297B}"/>
              </a:ext>
            </a:extLst>
          </p:cNvPr>
          <p:cNvSpPr txBox="1"/>
          <p:nvPr/>
        </p:nvSpPr>
        <p:spPr>
          <a:xfrm>
            <a:off x="410015" y="1616764"/>
            <a:ext cx="7620802" cy="3785652"/>
          </a:xfrm>
          <a:prstGeom prst="rect">
            <a:avLst/>
          </a:prstGeom>
          <a:noFill/>
        </p:spPr>
        <p:txBody>
          <a:bodyPr wrap="square" rtlCol="0">
            <a:spAutoFit/>
          </a:bodyPr>
          <a:lstStyle/>
          <a:p>
            <a:pPr marL="285750" indent="-285750">
              <a:buFont typeface="Arial" panose="020B0604020202020204" pitchFamily="34" charset="0"/>
              <a:buChar char="•"/>
            </a:pPr>
            <a:r>
              <a:rPr lang="en-ZA" sz="2000" dirty="0"/>
              <a:t>SMME work stream:</a:t>
            </a:r>
          </a:p>
          <a:p>
            <a:pPr marL="742950" lvl="1" indent="-285750">
              <a:buFont typeface="Arial" panose="020B0604020202020204" pitchFamily="34" charset="0"/>
              <a:buChar char="•"/>
            </a:pPr>
            <a:r>
              <a:rPr lang="en-ZA" sz="2000" dirty="0"/>
              <a:t>Presentations from business and labour on red tape challenges</a:t>
            </a:r>
          </a:p>
          <a:p>
            <a:pPr marL="742950" lvl="1" indent="-285750">
              <a:buFont typeface="Arial" panose="020B0604020202020204" pitchFamily="34" charset="0"/>
              <a:buChar char="•"/>
            </a:pPr>
            <a:r>
              <a:rPr lang="en-ZA" sz="2000" dirty="0"/>
              <a:t>Govt presentation on progress on relief measures for companies impacted upon by July rest</a:t>
            </a:r>
          </a:p>
          <a:p>
            <a:pPr marL="285750" indent="-285750">
              <a:buFont typeface="Arial" panose="020B0604020202020204" pitchFamily="34" charset="0"/>
              <a:buChar char="•"/>
            </a:pPr>
            <a:r>
              <a:rPr lang="en-ZA" sz="2000" dirty="0"/>
              <a:t>Public transport and freight:</a:t>
            </a:r>
          </a:p>
          <a:p>
            <a:pPr marL="742950" lvl="1" indent="-285750">
              <a:buFont typeface="Arial" panose="020B0604020202020204" pitchFamily="34" charset="0"/>
              <a:buChar char="•"/>
            </a:pPr>
            <a:r>
              <a:rPr lang="en-ZA" sz="2000" dirty="0"/>
              <a:t>Second draft of the Public Transport Subsidy Policy</a:t>
            </a:r>
          </a:p>
          <a:p>
            <a:pPr marL="742950" lvl="1" indent="-285750">
              <a:buFont typeface="Arial" panose="020B0604020202020204" pitchFamily="34" charset="0"/>
              <a:buChar char="•"/>
            </a:pPr>
            <a:r>
              <a:rPr lang="en-ZA" sz="2000" dirty="0"/>
              <a:t>Rail Private Sector Partnership Framework</a:t>
            </a:r>
          </a:p>
          <a:p>
            <a:pPr marL="742950" lvl="1" indent="-285750">
              <a:buFont typeface="Arial" panose="020B0604020202020204" pitchFamily="34" charset="0"/>
              <a:buChar char="•"/>
            </a:pPr>
            <a:r>
              <a:rPr lang="en-ZA" sz="2000" dirty="0"/>
              <a:t>Operational circumstances at ports (Business, Transnet)</a:t>
            </a:r>
          </a:p>
          <a:p>
            <a:pPr marL="285750" indent="-285750">
              <a:buFont typeface="Arial" panose="020B0604020202020204" pitchFamily="34" charset="0"/>
              <a:buChar char="•"/>
            </a:pPr>
            <a:r>
              <a:rPr lang="en-ZA" sz="2000" dirty="0"/>
              <a:t>Energy</a:t>
            </a:r>
          </a:p>
          <a:p>
            <a:pPr marL="742950" lvl="1" indent="-285750">
              <a:buFont typeface="Arial" panose="020B0604020202020204" pitchFamily="34" charset="0"/>
              <a:buChar char="•"/>
            </a:pPr>
            <a:r>
              <a:rPr lang="en-ZA" sz="2000" dirty="0"/>
              <a:t>Proposals for just transition transactions in the run up to the CoP26 Conference</a:t>
            </a:r>
          </a:p>
          <a:p>
            <a:pPr marL="742950" lvl="1" indent="-285750">
              <a:buFont typeface="Arial" panose="020B0604020202020204" pitchFamily="34" charset="0"/>
              <a:buChar char="•"/>
            </a:pPr>
            <a:r>
              <a:rPr lang="en-ZA" sz="2000" dirty="0"/>
              <a:t>Appointment of a facilitator for the energy work stream.</a:t>
            </a:r>
          </a:p>
        </p:txBody>
      </p:sp>
    </p:spTree>
    <p:extLst>
      <p:ext uri="{BB962C8B-B14F-4D97-AF65-F5344CB8AC3E}">
        <p14:creationId xmlns:p14="http://schemas.microsoft.com/office/powerpoint/2010/main" xmlns="" val="4280798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3C374FD-6F84-F04F-A025-B8AA45758B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xmlns=""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Corporate services</a:t>
            </a:r>
          </a:p>
        </p:txBody>
      </p:sp>
      <p:sp>
        <p:nvSpPr>
          <p:cNvPr id="5" name="Text Placeholder 4">
            <a:extLst>
              <a:ext uri="{FF2B5EF4-FFF2-40B4-BE49-F238E27FC236}">
                <a16:creationId xmlns:a16="http://schemas.microsoft.com/office/drawing/2014/main" xmlns="" id="{ABCDA906-C027-4AFF-BE5B-0FCCEFF30FC7}"/>
              </a:ext>
            </a:extLst>
          </p:cNvPr>
          <p:cNvSpPr>
            <a:spLocks noGrp="1"/>
          </p:cNvSpPr>
          <p:nvPr>
            <p:ph type="body" idx="1"/>
          </p:nvPr>
        </p:nvSpPr>
        <p:spPr>
          <a:xfrm>
            <a:off x="507207" y="1121877"/>
            <a:ext cx="5157787" cy="823912"/>
          </a:xfrm>
        </p:spPr>
        <p:txBody>
          <a:bodyPr/>
          <a:lstStyle/>
          <a:p>
            <a:r>
              <a:rPr lang="en-GB" dirty="0"/>
              <a:t>Human resources</a:t>
            </a:r>
            <a:endParaRPr lang="x-none" dirty="0"/>
          </a:p>
        </p:txBody>
      </p:sp>
      <p:sp>
        <p:nvSpPr>
          <p:cNvPr id="19" name="Content Placeholder 18">
            <a:extLst>
              <a:ext uri="{FF2B5EF4-FFF2-40B4-BE49-F238E27FC236}">
                <a16:creationId xmlns:a16="http://schemas.microsoft.com/office/drawing/2014/main" xmlns="" id="{0AEE1CC5-609E-468E-9B61-00758448D263}"/>
              </a:ext>
            </a:extLst>
          </p:cNvPr>
          <p:cNvSpPr>
            <a:spLocks noGrp="1"/>
          </p:cNvSpPr>
          <p:nvPr>
            <p:ph sz="half" idx="2"/>
          </p:nvPr>
        </p:nvSpPr>
        <p:spPr>
          <a:xfrm>
            <a:off x="507206" y="2051535"/>
            <a:ext cx="5157787" cy="3684588"/>
          </a:xfrm>
        </p:spPr>
        <p:txBody>
          <a:bodyPr>
            <a:normAutofit fontScale="92500" lnSpcReduction="10000"/>
          </a:bodyPr>
          <a:lstStyle/>
          <a:p>
            <a:r>
              <a:rPr lang="en-ZA" dirty="0"/>
              <a:t>Recruitment for Senior Manager: Corporate Services, Manager: Economics &amp; Administrator</a:t>
            </a:r>
          </a:p>
          <a:p>
            <a:r>
              <a:rPr lang="en-ZA" dirty="0"/>
              <a:t>Two year coaching programme arranged</a:t>
            </a:r>
          </a:p>
          <a:p>
            <a:r>
              <a:rPr lang="en-ZA" dirty="0"/>
              <a:t>Study support for tertiary institutions arranged for eight staff members</a:t>
            </a:r>
          </a:p>
          <a:p>
            <a:r>
              <a:rPr lang="en-ZA" dirty="0"/>
              <a:t>Research into revised remuneration structure </a:t>
            </a:r>
          </a:p>
          <a:p>
            <a:endParaRPr lang="en-ZA" dirty="0"/>
          </a:p>
          <a:p>
            <a:endParaRPr lang="en-ZA" dirty="0"/>
          </a:p>
        </p:txBody>
      </p:sp>
      <p:sp>
        <p:nvSpPr>
          <p:cNvPr id="6" name="Text Placeholder 5">
            <a:extLst>
              <a:ext uri="{FF2B5EF4-FFF2-40B4-BE49-F238E27FC236}">
                <a16:creationId xmlns:a16="http://schemas.microsoft.com/office/drawing/2014/main" xmlns="" id="{E98DF1F2-3840-4A2B-BB26-E77EF20720A8}"/>
              </a:ext>
            </a:extLst>
          </p:cNvPr>
          <p:cNvSpPr>
            <a:spLocks noGrp="1"/>
          </p:cNvSpPr>
          <p:nvPr>
            <p:ph type="body" sz="quarter" idx="3"/>
          </p:nvPr>
        </p:nvSpPr>
        <p:spPr>
          <a:xfrm>
            <a:off x="6096000" y="1227623"/>
            <a:ext cx="5183188" cy="823912"/>
          </a:xfrm>
        </p:spPr>
        <p:txBody>
          <a:bodyPr/>
          <a:lstStyle/>
          <a:p>
            <a:r>
              <a:rPr lang="en-GB" dirty="0"/>
              <a:t>Facilities </a:t>
            </a:r>
            <a:endParaRPr lang="x-none" dirty="0"/>
          </a:p>
        </p:txBody>
      </p:sp>
      <p:sp>
        <p:nvSpPr>
          <p:cNvPr id="21" name="Content Placeholder 20">
            <a:extLst>
              <a:ext uri="{FF2B5EF4-FFF2-40B4-BE49-F238E27FC236}">
                <a16:creationId xmlns:a16="http://schemas.microsoft.com/office/drawing/2014/main" xmlns="" id="{7E06F2F1-419C-4AE7-AF14-A7F3BD62FE0D}"/>
              </a:ext>
            </a:extLst>
          </p:cNvPr>
          <p:cNvSpPr>
            <a:spLocks noGrp="1"/>
          </p:cNvSpPr>
          <p:nvPr>
            <p:ph sz="quarter" idx="4"/>
          </p:nvPr>
        </p:nvSpPr>
        <p:spPr>
          <a:xfrm>
            <a:off x="6126130" y="1945789"/>
            <a:ext cx="5183188" cy="3684588"/>
          </a:xfrm>
        </p:spPr>
        <p:txBody>
          <a:bodyPr>
            <a:normAutofit fontScale="92500" lnSpcReduction="10000"/>
          </a:bodyPr>
          <a:lstStyle/>
          <a:p>
            <a:endParaRPr lang="en-ZA" sz="2200" dirty="0"/>
          </a:p>
          <a:p>
            <a:pPr lvl="0"/>
            <a:r>
              <a:rPr lang="en-ZA" sz="2600" dirty="0"/>
              <a:t>Ongoing maintenance of gas suppression system, elevator and HVAC</a:t>
            </a:r>
          </a:p>
          <a:p>
            <a:pPr lvl="0"/>
            <a:r>
              <a:rPr lang="en-ZA" sz="2600" dirty="0"/>
              <a:t>Electricity compliance services were procured to assess compliance</a:t>
            </a:r>
          </a:p>
          <a:p>
            <a:pPr marL="0" indent="0">
              <a:buNone/>
            </a:pPr>
            <a:endParaRPr lang="en-GB" sz="3200" b="1" dirty="0"/>
          </a:p>
          <a:p>
            <a:pPr marL="0" indent="0">
              <a:buNone/>
            </a:pPr>
            <a:r>
              <a:rPr lang="en-GB" sz="2600" b="1" dirty="0"/>
              <a:t>Information Technology</a:t>
            </a:r>
          </a:p>
          <a:p>
            <a:r>
              <a:rPr lang="en-GB" sz="2600" dirty="0"/>
              <a:t>Cybersecurity enhanced </a:t>
            </a:r>
          </a:p>
          <a:p>
            <a:pPr lvl="0"/>
            <a:endParaRPr lang="en-ZA" sz="2600" dirty="0"/>
          </a:p>
          <a:p>
            <a:pPr lvl="0"/>
            <a:endParaRPr lang="en-ZA" sz="2600" dirty="0"/>
          </a:p>
          <a:p>
            <a:pPr lvl="0"/>
            <a:endParaRPr lang="en-ZA" dirty="0"/>
          </a:p>
          <a:p>
            <a:endParaRPr lang="en-ZA" dirty="0"/>
          </a:p>
        </p:txBody>
      </p:sp>
    </p:spTree>
    <p:extLst>
      <p:ext uri="{BB962C8B-B14F-4D97-AF65-F5344CB8AC3E}">
        <p14:creationId xmlns:p14="http://schemas.microsoft.com/office/powerpoint/2010/main" xmlns="" val="290757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3C374FD-6F84-F04F-A025-B8AA45758B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xmlns=""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Constituency Capacity Building</a:t>
            </a:r>
          </a:p>
        </p:txBody>
      </p:sp>
      <p:sp>
        <p:nvSpPr>
          <p:cNvPr id="19" name="Content Placeholder 18">
            <a:extLst>
              <a:ext uri="{FF2B5EF4-FFF2-40B4-BE49-F238E27FC236}">
                <a16:creationId xmlns:a16="http://schemas.microsoft.com/office/drawing/2014/main" xmlns="" id="{0AEE1CC5-609E-468E-9B61-00758448D263}"/>
              </a:ext>
            </a:extLst>
          </p:cNvPr>
          <p:cNvSpPr>
            <a:spLocks noGrp="1"/>
          </p:cNvSpPr>
          <p:nvPr>
            <p:ph idx="1"/>
          </p:nvPr>
        </p:nvSpPr>
        <p:spPr>
          <a:xfrm>
            <a:off x="838200" y="1825625"/>
            <a:ext cx="10359887" cy="4351338"/>
          </a:xfrm>
        </p:spPr>
        <p:txBody>
          <a:bodyPr>
            <a:normAutofit/>
          </a:bodyPr>
          <a:lstStyle/>
          <a:p>
            <a:r>
              <a:rPr lang="en-ZA" b="1" dirty="0"/>
              <a:t>Business:</a:t>
            </a:r>
            <a:r>
              <a:rPr lang="en-ZA" dirty="0"/>
              <a:t> Ongoing work by service provider to provide technical assistance in respect of the electricity price path </a:t>
            </a:r>
          </a:p>
          <a:p>
            <a:r>
              <a:rPr lang="en-ZA" b="1" dirty="0"/>
              <a:t>Community:</a:t>
            </a:r>
            <a:r>
              <a:rPr lang="en-ZA" dirty="0"/>
              <a:t> Six feedback provincial workshops convened </a:t>
            </a:r>
          </a:p>
          <a:p>
            <a:r>
              <a:rPr lang="en-GB" b="1" dirty="0"/>
              <a:t>Labour: </a:t>
            </a:r>
            <a:r>
              <a:rPr lang="en-GB" dirty="0"/>
              <a:t>Planning for Annual Labour School</a:t>
            </a:r>
            <a:endParaRPr lang="en-ZA" dirty="0"/>
          </a:p>
        </p:txBody>
      </p:sp>
      <p:sp>
        <p:nvSpPr>
          <p:cNvPr id="21" name="Content Placeholder 20">
            <a:extLst>
              <a:ext uri="{FF2B5EF4-FFF2-40B4-BE49-F238E27FC236}">
                <a16:creationId xmlns:a16="http://schemas.microsoft.com/office/drawing/2014/main" xmlns="" id="{7E06F2F1-419C-4AE7-AF14-A7F3BD62FE0D}"/>
              </a:ext>
            </a:extLst>
          </p:cNvPr>
          <p:cNvSpPr>
            <a:spLocks noGrp="1"/>
          </p:cNvSpPr>
          <p:nvPr>
            <p:ph sz="quarter" idx="4294967295"/>
          </p:nvPr>
        </p:nvSpPr>
        <p:spPr>
          <a:xfrm>
            <a:off x="7008813" y="2505075"/>
            <a:ext cx="5183187" cy="3684588"/>
          </a:xfrm>
        </p:spPr>
        <p:txBody>
          <a:bodyPr>
            <a:normAutofit/>
          </a:bodyPr>
          <a:lstStyle/>
          <a:p>
            <a:endParaRPr lang="en-ZA" sz="2200" dirty="0"/>
          </a:p>
          <a:p>
            <a:pPr lvl="0"/>
            <a:endParaRPr lang="en-ZA" dirty="0"/>
          </a:p>
          <a:p>
            <a:endParaRPr lang="en-ZA" dirty="0"/>
          </a:p>
        </p:txBody>
      </p:sp>
      <p:sp>
        <p:nvSpPr>
          <p:cNvPr id="11" name="Rectangle 10">
            <a:extLst>
              <a:ext uri="{FF2B5EF4-FFF2-40B4-BE49-F238E27FC236}">
                <a16:creationId xmlns:a16="http://schemas.microsoft.com/office/drawing/2014/main" xmlns="" id="{EF1C535D-4FF5-4A4D-9580-411AE4E10740}"/>
              </a:ext>
            </a:extLst>
          </p:cNvPr>
          <p:cNvSpPr/>
          <p:nvPr/>
        </p:nvSpPr>
        <p:spPr>
          <a:xfrm>
            <a:off x="13278052" y="2618021"/>
            <a:ext cx="585359" cy="2948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Tree>
    <p:extLst>
      <p:ext uri="{BB962C8B-B14F-4D97-AF65-F5344CB8AC3E}">
        <p14:creationId xmlns:p14="http://schemas.microsoft.com/office/powerpoint/2010/main" xmlns="" val="143265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D43814D-2A7D-7142-B5EB-A2DDDACA13E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939" y="0"/>
            <a:ext cx="12182061" cy="6858000"/>
          </a:xfrm>
          <a:prstGeom prst="rect">
            <a:avLst/>
          </a:prstGeom>
        </p:spPr>
      </p:pic>
      <p:sp>
        <p:nvSpPr>
          <p:cNvPr id="6" name="Title 1">
            <a:extLst>
              <a:ext uri="{FF2B5EF4-FFF2-40B4-BE49-F238E27FC236}">
                <a16:creationId xmlns:a16="http://schemas.microsoft.com/office/drawing/2014/main" xmlns="" id="{50EC6533-F66B-5743-9C66-414821C8BB5B}"/>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Financial report</a:t>
            </a:r>
          </a:p>
        </p:txBody>
      </p:sp>
      <p:graphicFrame>
        <p:nvGraphicFramePr>
          <p:cNvPr id="9" name="Table 8">
            <a:extLst>
              <a:ext uri="{FF2B5EF4-FFF2-40B4-BE49-F238E27FC236}">
                <a16:creationId xmlns:a16="http://schemas.microsoft.com/office/drawing/2014/main" xmlns="" id="{C3E1B5D3-1A98-4D92-8662-78CEC13A5728}"/>
              </a:ext>
            </a:extLst>
          </p:cNvPr>
          <p:cNvGraphicFramePr>
            <a:graphicFrameLocks noGrp="1"/>
          </p:cNvGraphicFramePr>
          <p:nvPr>
            <p:extLst>
              <p:ext uri="{D42A27DB-BD31-4B8C-83A1-F6EECF244321}">
                <p14:modId xmlns:p14="http://schemas.microsoft.com/office/powerpoint/2010/main" xmlns="" val="1917588858"/>
              </p:ext>
            </p:extLst>
          </p:nvPr>
        </p:nvGraphicFramePr>
        <p:xfrm>
          <a:off x="569843" y="1119769"/>
          <a:ext cx="10005392" cy="5554187"/>
        </p:xfrm>
        <a:graphic>
          <a:graphicData uri="http://schemas.openxmlformats.org/drawingml/2006/table">
            <a:tbl>
              <a:tblPr firstRow="1" firstCol="1" bandRow="1">
                <a:tableStyleId>{073A0DAA-6AF3-43AB-8588-CEC1D06C72B9}</a:tableStyleId>
              </a:tblPr>
              <a:tblGrid>
                <a:gridCol w="2697937">
                  <a:extLst>
                    <a:ext uri="{9D8B030D-6E8A-4147-A177-3AD203B41FA5}">
                      <a16:colId xmlns:a16="http://schemas.microsoft.com/office/drawing/2014/main" xmlns="" val="3760495087"/>
                    </a:ext>
                  </a:extLst>
                </a:gridCol>
                <a:gridCol w="2115694">
                  <a:extLst>
                    <a:ext uri="{9D8B030D-6E8A-4147-A177-3AD203B41FA5}">
                      <a16:colId xmlns:a16="http://schemas.microsoft.com/office/drawing/2014/main" xmlns="" val="1166001728"/>
                    </a:ext>
                  </a:extLst>
                </a:gridCol>
                <a:gridCol w="1753266">
                  <a:extLst>
                    <a:ext uri="{9D8B030D-6E8A-4147-A177-3AD203B41FA5}">
                      <a16:colId xmlns:a16="http://schemas.microsoft.com/office/drawing/2014/main" xmlns="" val="3531890956"/>
                    </a:ext>
                  </a:extLst>
                </a:gridCol>
                <a:gridCol w="1724481">
                  <a:extLst>
                    <a:ext uri="{9D8B030D-6E8A-4147-A177-3AD203B41FA5}">
                      <a16:colId xmlns:a16="http://schemas.microsoft.com/office/drawing/2014/main" xmlns="" val="2379072148"/>
                    </a:ext>
                  </a:extLst>
                </a:gridCol>
                <a:gridCol w="1714014">
                  <a:extLst>
                    <a:ext uri="{9D8B030D-6E8A-4147-A177-3AD203B41FA5}">
                      <a16:colId xmlns:a16="http://schemas.microsoft.com/office/drawing/2014/main" xmlns="" val="1508623140"/>
                    </a:ext>
                  </a:extLst>
                </a:gridCol>
              </a:tblGrid>
              <a:tr h="1263060">
                <a:tc>
                  <a:txBody>
                    <a:bodyPr/>
                    <a:lstStyle/>
                    <a:p>
                      <a:pPr>
                        <a:lnSpc>
                          <a:spcPct val="150000"/>
                        </a:lnSpc>
                        <a:spcAft>
                          <a:spcPts val="0"/>
                        </a:spcAft>
                      </a:pPr>
                      <a:r>
                        <a:rPr lang="en-ZA" sz="1400" spc="-5" dirty="0">
                          <a:effectLst/>
                          <a:latin typeface="+mn-lt"/>
                        </a:rPr>
                        <a:t>Financial Performance data</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dirty="0">
                          <a:effectLst/>
                          <a:latin typeface="+mn-lt"/>
                        </a:rPr>
                        <a:t>Quarter 3 Actual for 2020/21</a:t>
                      </a:r>
                    </a:p>
                    <a:p>
                      <a:pPr>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R’000</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dirty="0">
                          <a:effectLst/>
                          <a:latin typeface="+mn-lt"/>
                        </a:rPr>
                        <a:t>Quarter 3 Actual for 2021/22</a:t>
                      </a:r>
                    </a:p>
                    <a:p>
                      <a:pPr>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R’000</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spc="-5" dirty="0">
                          <a:effectLst/>
                          <a:latin typeface="+mn-lt"/>
                        </a:rPr>
                        <a:t>Quarter 3 YTD budget for 2021/22</a:t>
                      </a:r>
                    </a:p>
                    <a:p>
                      <a:pPr>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R’000</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spc="-5" dirty="0">
                          <a:effectLst/>
                          <a:latin typeface="+mn-lt"/>
                        </a:rPr>
                        <a:t>Variance between YTD actual and YTD budget</a:t>
                      </a:r>
                    </a:p>
                    <a:p>
                      <a:pPr>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R’000</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extLst>
                  <a:ext uri="{0D108BD9-81ED-4DB2-BD59-A6C34878D82A}">
                    <a16:rowId xmlns:a16="http://schemas.microsoft.com/office/drawing/2014/main" xmlns="" val="3438397151"/>
                  </a:ext>
                </a:extLst>
              </a:tr>
              <a:tr h="230394">
                <a:tc>
                  <a:txBody>
                    <a:bodyPr/>
                    <a:lstStyle/>
                    <a:p>
                      <a:pPr>
                        <a:lnSpc>
                          <a:spcPct val="150000"/>
                        </a:lnSpc>
                        <a:spcAft>
                          <a:spcPts val="0"/>
                        </a:spcAft>
                      </a:pPr>
                      <a:r>
                        <a:rPr lang="en-ZA" sz="1400" spc="-5" dirty="0">
                          <a:effectLst/>
                          <a:latin typeface="+mn-lt"/>
                        </a:rPr>
                        <a:t>R’000</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vMerge="1">
                  <a:txBody>
                    <a:bodyPr/>
                    <a:lstStyle/>
                    <a:p>
                      <a:endParaRPr lang="x-none"/>
                    </a:p>
                  </a:txBody>
                  <a:tcPr/>
                </a:tc>
                <a:tc vMerge="1">
                  <a:txBody>
                    <a:bodyPr/>
                    <a:lstStyle/>
                    <a:p>
                      <a:endParaRPr lang="x-none"/>
                    </a:p>
                  </a:txBody>
                  <a:tcPr/>
                </a:tc>
                <a:tc vMerge="1">
                  <a:txBody>
                    <a:bodyPr/>
                    <a:lstStyle/>
                    <a:p>
                      <a:endParaRPr lang="x-none"/>
                    </a:p>
                  </a:txBody>
                  <a:tcPr/>
                </a:tc>
                <a:tc vMerge="1">
                  <a:txBody>
                    <a:bodyPr/>
                    <a:lstStyle/>
                    <a:p>
                      <a:pPr>
                        <a:lnSpc>
                          <a:spcPct val="115000"/>
                        </a:lnSpc>
                      </a:pPr>
                      <a:endParaRPr lang="x-none" sz="1400" dirty="0">
                        <a:effectLst/>
                        <a:latin typeface="Calibri" panose="020F0502020204030204" pitchFamily="34" charset="0"/>
                        <a:cs typeface="Times New Roman" panose="02020603050405020304" pitchFamily="18" charset="0"/>
                      </a:endParaRPr>
                    </a:p>
                  </a:txBody>
                  <a:tcPr marL="58388" marR="58388" marT="0" marB="0" anchor="ctr"/>
                </a:tc>
                <a:extLst>
                  <a:ext uri="{0D108BD9-81ED-4DB2-BD59-A6C34878D82A}">
                    <a16:rowId xmlns:a16="http://schemas.microsoft.com/office/drawing/2014/main" xmlns="" val="241055433"/>
                  </a:ext>
                </a:extLst>
              </a:tr>
              <a:tr h="371604">
                <a:tc>
                  <a:txBody>
                    <a:bodyPr/>
                    <a:lstStyle/>
                    <a:p>
                      <a:pPr>
                        <a:lnSpc>
                          <a:spcPct val="150000"/>
                        </a:lnSpc>
                        <a:spcAft>
                          <a:spcPts val="0"/>
                        </a:spcAft>
                      </a:pPr>
                      <a:r>
                        <a:rPr lang="en-US" sz="1400" spc="-5" dirty="0">
                          <a:effectLst/>
                          <a:latin typeface="+mn-lt"/>
                        </a:rPr>
                        <a:t>Revenue</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gridSpan="4">
                  <a:txBody>
                    <a:bodyPr/>
                    <a:lstStyle/>
                    <a:p>
                      <a:endParaRPr lang="x-none" sz="1400" dirty="0">
                        <a:latin typeface="+mn-lt"/>
                      </a:endParaRPr>
                    </a:p>
                  </a:txBody>
                  <a:tcPr/>
                </a:tc>
                <a:tc hMerge="1">
                  <a:txBody>
                    <a:bodyPr/>
                    <a:lstStyle/>
                    <a:p>
                      <a:endParaRPr lang="x-none"/>
                    </a:p>
                  </a:txBody>
                  <a:tcPr/>
                </a:tc>
                <a:tc hMerge="1">
                  <a:txBody>
                    <a:bodyPr/>
                    <a:lstStyle/>
                    <a:p>
                      <a:endParaRPr lang="x-none"/>
                    </a:p>
                  </a:txBody>
                  <a:tcPr/>
                </a:tc>
                <a:tc hMerge="1">
                  <a:txBody>
                    <a:bodyPr/>
                    <a:lstStyle/>
                    <a:p>
                      <a:endParaRPr lang="x-none"/>
                    </a:p>
                  </a:txBody>
                  <a:tcPr/>
                </a:tc>
                <a:extLst>
                  <a:ext uri="{0D108BD9-81ED-4DB2-BD59-A6C34878D82A}">
                    <a16:rowId xmlns:a16="http://schemas.microsoft.com/office/drawing/2014/main" xmlns="" val="98631170"/>
                  </a:ext>
                </a:extLst>
              </a:tr>
              <a:tr h="230394">
                <a:tc>
                  <a:txBody>
                    <a:bodyPr/>
                    <a:lstStyle/>
                    <a:p>
                      <a:pPr>
                        <a:lnSpc>
                          <a:spcPct val="150000"/>
                        </a:lnSpc>
                        <a:spcAft>
                          <a:spcPts val="0"/>
                        </a:spcAft>
                      </a:pPr>
                      <a:r>
                        <a:rPr lang="en-ZA" sz="1400" spc="-5" dirty="0">
                          <a:effectLst/>
                          <a:latin typeface="+mn-lt"/>
                        </a:rPr>
                        <a:t>Grants </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spc="-5" dirty="0">
                          <a:solidFill>
                            <a:srgbClr val="000000"/>
                          </a:solidFill>
                          <a:effectLst/>
                          <a:latin typeface="+mn-lt"/>
                          <a:ea typeface="Times New Roman" panose="02020603050405020304" pitchFamily="18" charset="0"/>
                        </a:rPr>
                        <a:t>43 268 </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44 320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44 320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42362317"/>
                  </a:ext>
                </a:extLst>
              </a:tr>
              <a:tr h="488560">
                <a:tc>
                  <a:txBody>
                    <a:bodyPr/>
                    <a:lstStyle/>
                    <a:p>
                      <a:pPr>
                        <a:lnSpc>
                          <a:spcPct val="150000"/>
                        </a:lnSpc>
                        <a:spcAft>
                          <a:spcPts val="0"/>
                        </a:spcAft>
                      </a:pPr>
                      <a:r>
                        <a:rPr lang="en-ZA" sz="1400" spc="-5" dirty="0">
                          <a:effectLst/>
                          <a:latin typeface="+mn-lt"/>
                        </a:rPr>
                        <a:t>Interest and other income received</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rPr>
                        <a:t>920 </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976</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658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318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87482684"/>
                  </a:ext>
                </a:extLst>
              </a:tr>
              <a:tr h="230394">
                <a:tc>
                  <a:txBody>
                    <a:bodyPr/>
                    <a:lstStyle/>
                    <a:p>
                      <a:pPr>
                        <a:lnSpc>
                          <a:spcPct val="150000"/>
                        </a:lnSpc>
                        <a:spcAft>
                          <a:spcPts val="0"/>
                        </a:spcAft>
                      </a:pPr>
                      <a:r>
                        <a:rPr lang="en-ZA" sz="1400" spc="-5" dirty="0">
                          <a:effectLst/>
                          <a:latin typeface="+mn-lt"/>
                        </a:rPr>
                        <a:t>Total revenue</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b="1" dirty="0">
                          <a:solidFill>
                            <a:srgbClr val="000000"/>
                          </a:solidFill>
                          <a:effectLst/>
                          <a:latin typeface="+mn-lt"/>
                          <a:ea typeface="Times New Roman" panose="02020603050405020304" pitchFamily="18" charset="0"/>
                        </a:rPr>
                        <a:t>44 188 </a:t>
                      </a:r>
                      <a:endParaRPr lang="x-none" sz="1400" b="1"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indent="95885" algn="ctr">
                        <a:lnSpc>
                          <a:spcPct val="150000"/>
                        </a:lnSpc>
                        <a:spcAft>
                          <a:spcPts val="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45 296</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123825" algn="ctr">
                        <a:lnSpc>
                          <a:spcPct val="150000"/>
                        </a:lnSpc>
                        <a:spcAft>
                          <a:spcPts val="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44 978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318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76713016"/>
                  </a:ext>
                </a:extLst>
              </a:tr>
              <a:tr h="160856">
                <a:tc>
                  <a:txBody>
                    <a:bodyPr/>
                    <a:lstStyle/>
                    <a:p>
                      <a:pPr>
                        <a:lnSpc>
                          <a:spcPct val="150000"/>
                        </a:lnSpc>
                        <a:spcAft>
                          <a:spcPts val="0"/>
                        </a:spcAft>
                      </a:pPr>
                      <a:r>
                        <a:rPr lang="en-ZA" sz="1400" spc="-5" dirty="0">
                          <a:effectLst/>
                          <a:latin typeface="+mn-lt"/>
                        </a:rPr>
                        <a:t>Expenditure</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gridSpan="4">
                  <a:txBody>
                    <a:bodyPr/>
                    <a:lstStyle/>
                    <a:p>
                      <a:pPr algn="ctr"/>
                      <a:endParaRPr lang="x-none" sz="1400" dirty="0">
                        <a:latin typeface="+mn-lt"/>
                      </a:endParaRPr>
                    </a:p>
                  </a:txBody>
                  <a:tcPr/>
                </a:tc>
                <a:tc hMerge="1">
                  <a:txBody>
                    <a:bodyPr/>
                    <a:lstStyle/>
                    <a:p>
                      <a:endParaRPr lang="x-none"/>
                    </a:p>
                  </a:txBody>
                  <a:tcPr/>
                </a:tc>
                <a:tc hMerge="1">
                  <a:txBody>
                    <a:bodyPr/>
                    <a:lstStyle/>
                    <a:p>
                      <a:endParaRPr lang="x-none"/>
                    </a:p>
                  </a:txBody>
                  <a:tcPr/>
                </a:tc>
                <a:tc hMerge="1">
                  <a:txBody>
                    <a:bodyPr/>
                    <a:lstStyle/>
                    <a:p>
                      <a:endParaRPr lang="x-none"/>
                    </a:p>
                  </a:txBody>
                  <a:tcPr/>
                </a:tc>
                <a:extLst>
                  <a:ext uri="{0D108BD9-81ED-4DB2-BD59-A6C34878D82A}">
                    <a16:rowId xmlns:a16="http://schemas.microsoft.com/office/drawing/2014/main" xmlns="" val="560163707"/>
                  </a:ext>
                </a:extLst>
              </a:tr>
              <a:tr h="488560">
                <a:tc>
                  <a:txBody>
                    <a:bodyPr/>
                    <a:lstStyle/>
                    <a:p>
                      <a:pPr>
                        <a:lnSpc>
                          <a:spcPct val="150000"/>
                        </a:lnSpc>
                        <a:spcAft>
                          <a:spcPts val="0"/>
                        </a:spcAft>
                      </a:pPr>
                      <a:r>
                        <a:rPr lang="en-ZA" sz="1400" spc="-5" dirty="0">
                          <a:effectLst/>
                          <a:latin typeface="+mn-lt"/>
                        </a:rPr>
                        <a:t>Compensation of employees</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kern="1200" dirty="0">
                          <a:solidFill>
                            <a:schemeClr val="dk1"/>
                          </a:solidFill>
                          <a:effectLst/>
                          <a:latin typeface="+mn-lt"/>
                          <a:ea typeface="+mn-ea"/>
                          <a:cs typeface="+mn-cs"/>
                        </a:rPr>
                        <a:t>20 651 </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20 202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21 345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1 143 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91312247"/>
                  </a:ext>
                </a:extLst>
              </a:tr>
              <a:tr h="365083">
                <a:tc>
                  <a:txBody>
                    <a:bodyPr/>
                    <a:lstStyle/>
                    <a:p>
                      <a:pPr>
                        <a:lnSpc>
                          <a:spcPct val="150000"/>
                        </a:lnSpc>
                        <a:spcAft>
                          <a:spcPts val="0"/>
                        </a:spcAft>
                      </a:pPr>
                      <a:r>
                        <a:rPr lang="en-ZA" sz="1400" spc="-5" dirty="0">
                          <a:effectLst/>
                          <a:latin typeface="+mn-lt"/>
                        </a:rPr>
                        <a:t>Goods and services</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kern="1200" dirty="0">
                          <a:solidFill>
                            <a:schemeClr val="dk1"/>
                          </a:solidFill>
                          <a:effectLst/>
                          <a:latin typeface="+mn-lt"/>
                          <a:ea typeface="+mn-ea"/>
                          <a:cs typeface="+mn-cs"/>
                        </a:rPr>
                        <a:t>8 098 </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9 833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22 200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12 367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97149625"/>
                  </a:ext>
                </a:extLst>
              </a:tr>
              <a:tr h="488560">
                <a:tc>
                  <a:txBody>
                    <a:bodyPr/>
                    <a:lstStyle/>
                    <a:p>
                      <a:pPr>
                        <a:lnSpc>
                          <a:spcPct val="150000"/>
                        </a:lnSpc>
                        <a:spcAft>
                          <a:spcPts val="0"/>
                        </a:spcAft>
                      </a:pPr>
                      <a:r>
                        <a:rPr lang="en-US" sz="1400" dirty="0">
                          <a:effectLst/>
                          <a:latin typeface="+mn-lt"/>
                        </a:rPr>
                        <a:t>Depreciation and amortisation</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kern="1200" dirty="0">
                          <a:solidFill>
                            <a:schemeClr val="dk1"/>
                          </a:solidFill>
                          <a:effectLst/>
                          <a:latin typeface="+mn-lt"/>
                          <a:ea typeface="+mn-ea"/>
                          <a:cs typeface="+mn-cs"/>
                        </a:rPr>
                        <a:t>1 494 </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1 166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1 433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267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36023941"/>
                  </a:ext>
                </a:extLst>
              </a:tr>
              <a:tr h="230394">
                <a:tc>
                  <a:txBody>
                    <a:bodyPr/>
                    <a:lstStyle/>
                    <a:p>
                      <a:pPr>
                        <a:lnSpc>
                          <a:spcPct val="150000"/>
                        </a:lnSpc>
                        <a:spcAft>
                          <a:spcPts val="0"/>
                        </a:spcAft>
                      </a:pPr>
                      <a:r>
                        <a:rPr lang="en-ZA" sz="1400" spc="-5" dirty="0">
                          <a:effectLst/>
                          <a:latin typeface="+mn-lt"/>
                        </a:rPr>
                        <a:t>Total expenses</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b="1" kern="1200" dirty="0">
                          <a:solidFill>
                            <a:schemeClr val="dk1"/>
                          </a:solidFill>
                          <a:effectLst/>
                          <a:latin typeface="+mn-lt"/>
                          <a:ea typeface="+mn-ea"/>
                          <a:cs typeface="+mn-cs"/>
                        </a:rPr>
                        <a:t>30 243 </a:t>
                      </a:r>
                      <a:endParaRPr lang="x-none" sz="1400" b="1"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b="1" spc="-5" dirty="0">
                          <a:solidFill>
                            <a:srgbClr val="000000"/>
                          </a:solidFill>
                          <a:effectLst/>
                          <a:latin typeface="+mn-lt"/>
                          <a:ea typeface="Times New Roman" panose="02020603050405020304" pitchFamily="18" charset="0"/>
                          <a:cs typeface="Times New Roman" panose="02020603050405020304" pitchFamily="18" charset="0"/>
                        </a:rPr>
                        <a:t>31 201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44 978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13 777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48776633"/>
                  </a:ext>
                </a:extLst>
              </a:tr>
              <a:tr h="488560">
                <a:tc>
                  <a:txBody>
                    <a:bodyPr/>
                    <a:lstStyle/>
                    <a:p>
                      <a:pPr>
                        <a:lnSpc>
                          <a:spcPct val="150000"/>
                        </a:lnSpc>
                        <a:spcAft>
                          <a:spcPts val="0"/>
                        </a:spcAft>
                      </a:pPr>
                      <a:r>
                        <a:rPr lang="en-ZA" sz="1400" spc="-5" dirty="0">
                          <a:effectLst/>
                          <a:latin typeface="+mn-lt"/>
                        </a:rPr>
                        <a:t>Surplus / (Deficit)</a:t>
                      </a:r>
                      <a:endParaRPr lang="x-none" sz="1400" dirty="0">
                        <a:effectLst/>
                        <a:latin typeface="+mn-lt"/>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US" sz="1400" b="1" kern="1200" dirty="0">
                          <a:solidFill>
                            <a:schemeClr val="dk1"/>
                          </a:solidFill>
                          <a:effectLst/>
                          <a:latin typeface="+mn-lt"/>
                          <a:ea typeface="+mn-ea"/>
                          <a:cs typeface="+mn-cs"/>
                        </a:rPr>
                        <a:t>13 945 </a:t>
                      </a:r>
                      <a:endParaRPr lang="x-none" sz="1400" b="1" dirty="0">
                        <a:effectLst/>
                        <a:latin typeface="+mn-lt"/>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b="1" spc="-5" dirty="0">
                          <a:solidFill>
                            <a:srgbClr val="000000"/>
                          </a:solidFill>
                          <a:effectLst/>
                          <a:latin typeface="+mn-lt"/>
                          <a:ea typeface="Times New Roman" panose="02020603050405020304" pitchFamily="18" charset="0"/>
                          <a:cs typeface="Times New Roman" panose="02020603050405020304" pitchFamily="18" charset="0"/>
                        </a:rPr>
                        <a:t>14 095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en-US" sz="1400" b="1" dirty="0">
                          <a:solidFill>
                            <a:srgbClr val="000000"/>
                          </a:solidFill>
                          <a:effectLst/>
                          <a:latin typeface="+mn-lt"/>
                          <a:ea typeface="Times New Roman" panose="02020603050405020304" pitchFamily="18" charset="0"/>
                          <a:cs typeface="Times New Roman" panose="02020603050405020304" pitchFamily="18" charset="0"/>
                        </a:rPr>
                        <a:t>14 095 </a:t>
                      </a:r>
                      <a:endParaRPr lang="en-US" sz="1400" dirty="0">
                        <a:effectLst/>
                        <a:latin typeface="+mn-lt"/>
                        <a:cs typeface="Times New Roman" panose="02020603050405020304" pitchFamily="18" charset="0"/>
                      </a:endParaRPr>
                    </a:p>
                  </a:txBody>
                  <a:tcPr marL="68580" marR="68580" marT="0" marB="0" anchor="ctr"/>
                </a:tc>
                <a:extLst>
                  <a:ext uri="{0D108BD9-81ED-4DB2-BD59-A6C34878D82A}">
                    <a16:rowId xmlns:a16="http://schemas.microsoft.com/office/drawing/2014/main" xmlns="" val="2083750672"/>
                  </a:ext>
                </a:extLst>
              </a:tr>
            </a:tbl>
          </a:graphicData>
        </a:graphic>
      </p:graphicFrame>
    </p:spTree>
    <p:extLst>
      <p:ext uri="{BB962C8B-B14F-4D97-AF65-F5344CB8AC3E}">
        <p14:creationId xmlns:p14="http://schemas.microsoft.com/office/powerpoint/2010/main" xmlns="" val="1921378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3C374FD-6F84-F04F-A025-B8AA45758B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xmlns=""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Actual and budget per programme</a:t>
            </a:r>
          </a:p>
        </p:txBody>
      </p:sp>
      <p:graphicFrame>
        <p:nvGraphicFramePr>
          <p:cNvPr id="3" name="Content Placeholder 2">
            <a:extLst>
              <a:ext uri="{FF2B5EF4-FFF2-40B4-BE49-F238E27FC236}">
                <a16:creationId xmlns:a16="http://schemas.microsoft.com/office/drawing/2014/main" xmlns="" id="{75766092-581A-4F65-AE2C-68E11AF9222A}"/>
              </a:ext>
            </a:extLst>
          </p:cNvPr>
          <p:cNvGraphicFramePr>
            <a:graphicFrameLocks noGrp="1"/>
          </p:cNvGraphicFramePr>
          <p:nvPr>
            <p:ph sz="half" idx="1"/>
            <p:extLst>
              <p:ext uri="{D42A27DB-BD31-4B8C-83A1-F6EECF244321}">
                <p14:modId xmlns:p14="http://schemas.microsoft.com/office/powerpoint/2010/main" xmlns="" val="1456432742"/>
              </p:ext>
            </p:extLst>
          </p:nvPr>
        </p:nvGraphicFramePr>
        <p:xfrm>
          <a:off x="457199" y="2316480"/>
          <a:ext cx="8975034" cy="2772797"/>
        </p:xfrm>
        <a:graphic>
          <a:graphicData uri="http://schemas.openxmlformats.org/drawingml/2006/table">
            <a:tbl>
              <a:tblPr firstRow="1" bandRow="1">
                <a:tableStyleId>{5C22544A-7EE6-4342-B048-85BDC9FD1C3A}</a:tableStyleId>
              </a:tblPr>
              <a:tblGrid>
                <a:gridCol w="3330784">
                  <a:extLst>
                    <a:ext uri="{9D8B030D-6E8A-4147-A177-3AD203B41FA5}">
                      <a16:colId xmlns:a16="http://schemas.microsoft.com/office/drawing/2014/main" xmlns="" val="1893377578"/>
                    </a:ext>
                  </a:extLst>
                </a:gridCol>
                <a:gridCol w="2310935">
                  <a:extLst>
                    <a:ext uri="{9D8B030D-6E8A-4147-A177-3AD203B41FA5}">
                      <a16:colId xmlns:a16="http://schemas.microsoft.com/office/drawing/2014/main" xmlns="" val="1070605306"/>
                    </a:ext>
                  </a:extLst>
                </a:gridCol>
                <a:gridCol w="2017999">
                  <a:extLst>
                    <a:ext uri="{9D8B030D-6E8A-4147-A177-3AD203B41FA5}">
                      <a16:colId xmlns:a16="http://schemas.microsoft.com/office/drawing/2014/main" xmlns="" val="452564881"/>
                    </a:ext>
                  </a:extLst>
                </a:gridCol>
                <a:gridCol w="1315316">
                  <a:extLst>
                    <a:ext uri="{9D8B030D-6E8A-4147-A177-3AD203B41FA5}">
                      <a16:colId xmlns:a16="http://schemas.microsoft.com/office/drawing/2014/main" xmlns="" val="930314262"/>
                    </a:ext>
                  </a:extLst>
                </a:gridCol>
              </a:tblGrid>
              <a:tr h="370840">
                <a:tc>
                  <a:txBody>
                    <a:bodyPr/>
                    <a:lstStyle/>
                    <a:p>
                      <a:r>
                        <a:rPr lang="en-US" dirty="0" err="1"/>
                        <a:t>Programme</a:t>
                      </a:r>
                      <a:endParaRPr lang="en-US" dirty="0"/>
                    </a:p>
                  </a:txBody>
                  <a:tcPr/>
                </a:tc>
                <a:tc>
                  <a:txBody>
                    <a:bodyPr/>
                    <a:lstStyle/>
                    <a:p>
                      <a:r>
                        <a:rPr lang="en-US" dirty="0"/>
                        <a:t>Quarter 3 YTD budget </a:t>
                      </a:r>
                    </a:p>
                    <a:p>
                      <a:r>
                        <a:rPr lang="en-US" dirty="0"/>
                        <a:t>R’000</a:t>
                      </a:r>
                    </a:p>
                    <a:p>
                      <a:endParaRPr lang="en-US" dirty="0"/>
                    </a:p>
                  </a:txBody>
                  <a:tcPr/>
                </a:tc>
                <a:tc>
                  <a:txBody>
                    <a:bodyPr/>
                    <a:lstStyle/>
                    <a:p>
                      <a:r>
                        <a:rPr lang="en-US" dirty="0"/>
                        <a:t>Quarter 3 YTD actual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R’000</a:t>
                      </a:r>
                    </a:p>
                    <a:p>
                      <a:endParaRPr lang="en-US" dirty="0"/>
                    </a:p>
                  </a:txBody>
                  <a:tcPr/>
                </a:tc>
                <a:tc>
                  <a:txBody>
                    <a:bodyPr/>
                    <a:lstStyle/>
                    <a:p>
                      <a:r>
                        <a:rPr lang="en-US" dirty="0"/>
                        <a:t>Variance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R’000</a:t>
                      </a:r>
                    </a:p>
                    <a:p>
                      <a:endParaRPr lang="en-US" dirty="0"/>
                    </a:p>
                  </a:txBody>
                  <a:tcPr/>
                </a:tc>
                <a:extLst>
                  <a:ext uri="{0D108BD9-81ED-4DB2-BD59-A6C34878D82A}">
                    <a16:rowId xmlns:a16="http://schemas.microsoft.com/office/drawing/2014/main" xmlns="" val="3019689803"/>
                  </a:ext>
                </a:extLst>
              </a:tr>
              <a:tr h="370840">
                <a:tc>
                  <a:txBody>
                    <a:bodyPr/>
                    <a:lstStyle/>
                    <a:p>
                      <a:r>
                        <a:rPr lang="en-US" dirty="0" err="1"/>
                        <a:t>Programme</a:t>
                      </a:r>
                      <a:r>
                        <a:rPr lang="en-US" dirty="0"/>
                        <a:t> 1: Administration</a:t>
                      </a:r>
                    </a:p>
                  </a:txBody>
                  <a:tcPr/>
                </a:tc>
                <a:tc>
                  <a:txBody>
                    <a:bodyPr/>
                    <a:lstStyle/>
                    <a:p>
                      <a:r>
                        <a:rPr lang="en-US" dirty="0"/>
                        <a:t>26 206</a:t>
                      </a:r>
                    </a:p>
                  </a:txBody>
                  <a:tcPr/>
                </a:tc>
                <a:tc>
                  <a:txBody>
                    <a:bodyPr/>
                    <a:lstStyle/>
                    <a:p>
                      <a:r>
                        <a:rPr lang="en-US" dirty="0"/>
                        <a:t>20 580</a:t>
                      </a:r>
                    </a:p>
                  </a:txBody>
                  <a:tcPr/>
                </a:tc>
                <a:tc>
                  <a:txBody>
                    <a:bodyPr/>
                    <a:lstStyle/>
                    <a:p>
                      <a:r>
                        <a:rPr lang="en-US" dirty="0"/>
                        <a:t>5 625</a:t>
                      </a:r>
                    </a:p>
                  </a:txBody>
                  <a:tcPr/>
                </a:tc>
                <a:extLst>
                  <a:ext uri="{0D108BD9-81ED-4DB2-BD59-A6C34878D82A}">
                    <a16:rowId xmlns:a16="http://schemas.microsoft.com/office/drawing/2014/main" xmlns="" val="27105480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Programme</a:t>
                      </a:r>
                      <a:r>
                        <a:rPr lang="en-US" dirty="0"/>
                        <a:t> 2: Core operations</a:t>
                      </a:r>
                    </a:p>
                  </a:txBody>
                  <a:tcPr/>
                </a:tc>
                <a:tc>
                  <a:txBody>
                    <a:bodyPr/>
                    <a:lstStyle/>
                    <a:p>
                      <a:r>
                        <a:rPr lang="en-US" dirty="0"/>
                        <a:t>13 147</a:t>
                      </a:r>
                    </a:p>
                  </a:txBody>
                  <a:tcPr/>
                </a:tc>
                <a:tc>
                  <a:txBody>
                    <a:bodyPr/>
                    <a:lstStyle/>
                    <a:p>
                      <a:r>
                        <a:rPr lang="en-US" dirty="0"/>
                        <a:t>7 757</a:t>
                      </a:r>
                    </a:p>
                  </a:txBody>
                  <a:tcPr/>
                </a:tc>
                <a:tc>
                  <a:txBody>
                    <a:bodyPr/>
                    <a:lstStyle/>
                    <a:p>
                      <a:r>
                        <a:rPr lang="en-US" dirty="0"/>
                        <a:t>5 390</a:t>
                      </a:r>
                    </a:p>
                  </a:txBody>
                  <a:tcPr/>
                </a:tc>
                <a:extLst>
                  <a:ext uri="{0D108BD9-81ED-4DB2-BD59-A6C34878D82A}">
                    <a16:rowId xmlns:a16="http://schemas.microsoft.com/office/drawing/2014/main" xmlns="" val="486255626"/>
                  </a:ext>
                </a:extLst>
              </a:tr>
              <a:tr h="471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Programme</a:t>
                      </a:r>
                      <a:r>
                        <a:rPr lang="en-US" dirty="0"/>
                        <a:t> 3: Capacity building</a:t>
                      </a:r>
                    </a:p>
                  </a:txBody>
                  <a:tcPr/>
                </a:tc>
                <a:tc>
                  <a:txBody>
                    <a:bodyPr/>
                    <a:lstStyle/>
                    <a:p>
                      <a:r>
                        <a:rPr lang="en-US" dirty="0"/>
                        <a:t>5 625</a:t>
                      </a:r>
                    </a:p>
                  </a:txBody>
                  <a:tcPr/>
                </a:tc>
                <a:tc>
                  <a:txBody>
                    <a:bodyPr/>
                    <a:lstStyle/>
                    <a:p>
                      <a:r>
                        <a:rPr lang="en-US" dirty="0"/>
                        <a:t>2 864</a:t>
                      </a:r>
                    </a:p>
                  </a:txBody>
                  <a:tcPr/>
                </a:tc>
                <a:tc>
                  <a:txBody>
                    <a:bodyPr/>
                    <a:lstStyle/>
                    <a:p>
                      <a:r>
                        <a:rPr lang="en-US" dirty="0"/>
                        <a:t>2 761</a:t>
                      </a:r>
                    </a:p>
                  </a:txBody>
                  <a:tcPr/>
                </a:tc>
                <a:extLst>
                  <a:ext uri="{0D108BD9-81ED-4DB2-BD59-A6C34878D82A}">
                    <a16:rowId xmlns:a16="http://schemas.microsoft.com/office/drawing/2014/main" xmlns="" val="1200471043"/>
                  </a:ext>
                </a:extLst>
              </a:tr>
              <a:tr h="370840">
                <a:tc>
                  <a:txBody>
                    <a:bodyPr/>
                    <a:lstStyle/>
                    <a:p>
                      <a:r>
                        <a:rPr lang="en-US" b="1" dirty="0"/>
                        <a:t>Total</a:t>
                      </a:r>
                    </a:p>
                  </a:txBody>
                  <a:tcPr/>
                </a:tc>
                <a:tc>
                  <a:txBody>
                    <a:bodyPr/>
                    <a:lstStyle/>
                    <a:p>
                      <a:r>
                        <a:rPr lang="en-US" b="1" dirty="0"/>
                        <a:t>44 978</a:t>
                      </a:r>
                    </a:p>
                  </a:txBody>
                  <a:tcPr/>
                </a:tc>
                <a:tc>
                  <a:txBody>
                    <a:bodyPr/>
                    <a:lstStyle/>
                    <a:p>
                      <a:r>
                        <a:rPr lang="en-US" b="1" dirty="0"/>
                        <a:t>31 201</a:t>
                      </a:r>
                    </a:p>
                  </a:txBody>
                  <a:tcPr/>
                </a:tc>
                <a:tc>
                  <a:txBody>
                    <a:bodyPr/>
                    <a:lstStyle/>
                    <a:p>
                      <a:r>
                        <a:rPr lang="en-US" b="1" dirty="0"/>
                        <a:t>13 777</a:t>
                      </a:r>
                    </a:p>
                  </a:txBody>
                  <a:tcPr/>
                </a:tc>
                <a:extLst>
                  <a:ext uri="{0D108BD9-81ED-4DB2-BD59-A6C34878D82A}">
                    <a16:rowId xmlns:a16="http://schemas.microsoft.com/office/drawing/2014/main" xmlns="" val="2639862103"/>
                  </a:ext>
                </a:extLst>
              </a:tr>
            </a:tbl>
          </a:graphicData>
        </a:graphic>
      </p:graphicFrame>
    </p:spTree>
    <p:extLst>
      <p:ext uri="{BB962C8B-B14F-4D97-AF65-F5344CB8AC3E}">
        <p14:creationId xmlns:p14="http://schemas.microsoft.com/office/powerpoint/2010/main" xmlns="" val="2946550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3C374FD-6F84-F04F-A025-B8AA45758B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xmlns=""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Comments on financial report </a:t>
            </a:r>
          </a:p>
        </p:txBody>
      </p:sp>
      <p:sp>
        <p:nvSpPr>
          <p:cNvPr id="19" name="Content Placeholder 18">
            <a:extLst>
              <a:ext uri="{FF2B5EF4-FFF2-40B4-BE49-F238E27FC236}">
                <a16:creationId xmlns:a16="http://schemas.microsoft.com/office/drawing/2014/main" xmlns="" id="{0AEE1CC5-609E-468E-9B61-00758448D263}"/>
              </a:ext>
            </a:extLst>
          </p:cNvPr>
          <p:cNvSpPr>
            <a:spLocks noGrp="1"/>
          </p:cNvSpPr>
          <p:nvPr>
            <p:ph sz="half" idx="1"/>
          </p:nvPr>
        </p:nvSpPr>
        <p:spPr>
          <a:xfrm>
            <a:off x="457199" y="1616765"/>
            <a:ext cx="10277061" cy="4798737"/>
          </a:xfrm>
        </p:spPr>
        <p:txBody>
          <a:bodyPr>
            <a:normAutofit/>
          </a:bodyPr>
          <a:lstStyle/>
          <a:p>
            <a:pPr marL="0" indent="0">
              <a:buNone/>
            </a:pPr>
            <a:endParaRPr lang="en-ZA" dirty="0"/>
          </a:p>
          <a:p>
            <a:r>
              <a:rPr lang="en-ZA" dirty="0"/>
              <a:t>There was a saving on compensation of employees due to vacancies.</a:t>
            </a:r>
          </a:p>
          <a:p>
            <a:r>
              <a:rPr lang="en-ZA" dirty="0"/>
              <a:t>There is a significant increase in goods and services budget (from R5.7 million in Q2 to R9.8 million in Q3), but still an underspend compared to year to date.  However there were plans to spend in place.</a:t>
            </a:r>
          </a:p>
          <a:p>
            <a:r>
              <a:rPr lang="en-ZA" dirty="0"/>
              <a:t>There are no new transactions of irregular expenditure or fruitless and wasteful expenditure</a:t>
            </a:r>
          </a:p>
        </p:txBody>
      </p:sp>
    </p:spTree>
    <p:extLst>
      <p:ext uri="{BB962C8B-B14F-4D97-AF65-F5344CB8AC3E}">
        <p14:creationId xmlns:p14="http://schemas.microsoft.com/office/powerpoint/2010/main" xmlns="" val="39298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3B19C43F-555E-C84C-B229-5CA6458270C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4CBC01D3-0FE9-448E-9B9C-C452F5044654}"/>
              </a:ext>
            </a:extLst>
          </p:cNvPr>
          <p:cNvSpPr>
            <a:spLocks noGrp="1"/>
          </p:cNvSpPr>
          <p:nvPr>
            <p:ph type="title"/>
          </p:nvPr>
        </p:nvSpPr>
        <p:spPr>
          <a:xfrm>
            <a:off x="642730" y="18255"/>
            <a:ext cx="10515600" cy="1325563"/>
          </a:xfrm>
        </p:spPr>
        <p:txBody>
          <a:bodyPr>
            <a:noAutofit/>
          </a:bodyPr>
          <a:lstStyle/>
          <a:p>
            <a:r>
              <a:rPr lang="en-ZA" sz="3200" b="1" dirty="0">
                <a:latin typeface="Arial" panose="020B0604020202020204" pitchFamily="34" charset="0"/>
                <a:cs typeface="Arial" panose="020B0604020202020204" pitchFamily="34" charset="0"/>
              </a:rPr>
              <a:t>Highlights </a:t>
            </a:r>
          </a:p>
        </p:txBody>
      </p:sp>
      <p:sp>
        <p:nvSpPr>
          <p:cNvPr id="3" name="Content Placeholder 2">
            <a:extLst>
              <a:ext uri="{FF2B5EF4-FFF2-40B4-BE49-F238E27FC236}">
                <a16:creationId xmlns:a16="http://schemas.microsoft.com/office/drawing/2014/main" xmlns="" id="{1BDFA601-E3FE-4104-81E8-991776961D5E}"/>
              </a:ext>
            </a:extLst>
          </p:cNvPr>
          <p:cNvSpPr>
            <a:spLocks noGrp="1"/>
          </p:cNvSpPr>
          <p:nvPr>
            <p:ph idx="1"/>
          </p:nvPr>
        </p:nvSpPr>
        <p:spPr/>
        <p:txBody>
          <a:bodyPr>
            <a:normAutofit/>
          </a:bodyPr>
          <a:lstStyle/>
          <a:p>
            <a:pPr algn="just"/>
            <a:endParaRPr lang="en-ZA" sz="2000" dirty="0"/>
          </a:p>
          <a:p>
            <a:pPr algn="just"/>
            <a:endParaRPr lang="en-ZA" dirty="0"/>
          </a:p>
        </p:txBody>
      </p:sp>
      <p:graphicFrame>
        <p:nvGraphicFramePr>
          <p:cNvPr id="6" name="Table 5">
            <a:extLst>
              <a:ext uri="{FF2B5EF4-FFF2-40B4-BE49-F238E27FC236}">
                <a16:creationId xmlns:a16="http://schemas.microsoft.com/office/drawing/2014/main" xmlns="" id="{0EA48795-7B85-463A-A730-9879F3BA926E}"/>
              </a:ext>
            </a:extLst>
          </p:cNvPr>
          <p:cNvGraphicFramePr>
            <a:graphicFrameLocks noGrp="1"/>
          </p:cNvGraphicFramePr>
          <p:nvPr>
            <p:extLst>
              <p:ext uri="{D42A27DB-BD31-4B8C-83A1-F6EECF244321}">
                <p14:modId xmlns:p14="http://schemas.microsoft.com/office/powerpoint/2010/main" xmlns="" val="3370054328"/>
              </p:ext>
            </p:extLst>
          </p:nvPr>
        </p:nvGraphicFramePr>
        <p:xfrm>
          <a:off x="437322" y="1289945"/>
          <a:ext cx="10721008" cy="5358473"/>
        </p:xfrm>
        <a:graphic>
          <a:graphicData uri="http://schemas.openxmlformats.org/drawingml/2006/table">
            <a:tbl>
              <a:tblPr firstRow="1" bandRow="1">
                <a:tableStyleId>{5C22544A-7EE6-4342-B048-85BDC9FD1C3A}</a:tableStyleId>
              </a:tblPr>
              <a:tblGrid>
                <a:gridCol w="3334812">
                  <a:extLst>
                    <a:ext uri="{9D8B030D-6E8A-4147-A177-3AD203B41FA5}">
                      <a16:colId xmlns:a16="http://schemas.microsoft.com/office/drawing/2014/main" xmlns="" val="304605209"/>
                    </a:ext>
                  </a:extLst>
                </a:gridCol>
                <a:gridCol w="7386196">
                  <a:extLst>
                    <a:ext uri="{9D8B030D-6E8A-4147-A177-3AD203B41FA5}">
                      <a16:colId xmlns:a16="http://schemas.microsoft.com/office/drawing/2014/main" xmlns="" val="3428734903"/>
                    </a:ext>
                  </a:extLst>
                </a:gridCol>
              </a:tblGrid>
              <a:tr h="412036">
                <a:tc>
                  <a:txBody>
                    <a:bodyPr/>
                    <a:lstStyle/>
                    <a:p>
                      <a:r>
                        <a:rPr lang="en-ZA" sz="2400" dirty="0"/>
                        <a:t>Area</a:t>
                      </a:r>
                    </a:p>
                  </a:txBody>
                  <a:tcPr/>
                </a:tc>
                <a:tc>
                  <a:txBody>
                    <a:bodyPr/>
                    <a:lstStyle/>
                    <a:p>
                      <a:r>
                        <a:rPr lang="en-ZA" sz="2400" dirty="0"/>
                        <a:t>Highlight</a:t>
                      </a:r>
                    </a:p>
                  </a:txBody>
                  <a:tcPr/>
                </a:tc>
                <a:extLst>
                  <a:ext uri="{0D108BD9-81ED-4DB2-BD59-A6C34878D82A}">
                    <a16:rowId xmlns:a16="http://schemas.microsoft.com/office/drawing/2014/main" xmlns="" val="2371590698"/>
                  </a:ext>
                </a:extLst>
              </a:tr>
              <a:tr h="1145660">
                <a:tc>
                  <a:txBody>
                    <a:bodyPr/>
                    <a:lstStyle/>
                    <a:p>
                      <a:r>
                        <a:rPr lang="en-ZA" sz="2000" dirty="0">
                          <a:latin typeface="Arial" panose="020B0604020202020204" pitchFamily="34" charset="0"/>
                          <a:cs typeface="Arial" panose="020B0604020202020204" pitchFamily="34" charset="0"/>
                        </a:rPr>
                        <a:t>Response to Covid19</a:t>
                      </a:r>
                    </a:p>
                  </a:txBody>
                  <a:tcPr/>
                </a:tc>
                <a:tc>
                  <a:txBody>
                    <a:bodyPr/>
                    <a:lstStyle/>
                    <a:p>
                      <a:pPr lvl="0"/>
                      <a:r>
                        <a:rPr lang="en-ZA" sz="2000" dirty="0">
                          <a:latin typeface="Arial" panose="020B0604020202020204" pitchFamily="34" charset="0"/>
                          <a:cs typeface="Arial" panose="020B0604020202020204" pitchFamily="34" charset="0"/>
                        </a:rPr>
                        <a:t>The Nedlac social partners responded rapidly to the emergence of the Omicron variant at end of </a:t>
                      </a:r>
                      <a:r>
                        <a:rPr lang="en-ZA" sz="2000">
                          <a:latin typeface="Arial" panose="020B0604020202020204" pitchFamily="34" charset="0"/>
                          <a:cs typeface="Arial" panose="020B0604020202020204" pitchFamily="34" charset="0"/>
                        </a:rPr>
                        <a:t>November 2021 </a:t>
                      </a:r>
                      <a:r>
                        <a:rPr lang="en-ZA" sz="2000" dirty="0">
                          <a:latin typeface="Arial" panose="020B0604020202020204" pitchFamily="34" charset="0"/>
                          <a:cs typeface="Arial" panose="020B0604020202020204" pitchFamily="34" charset="0"/>
                        </a:rPr>
                        <a:t>including calling for the intensification of the vaccination programme</a:t>
                      </a:r>
                    </a:p>
                  </a:txBody>
                  <a:tcPr/>
                </a:tc>
                <a:extLst>
                  <a:ext uri="{0D108BD9-81ED-4DB2-BD59-A6C34878D82A}">
                    <a16:rowId xmlns:a16="http://schemas.microsoft.com/office/drawing/2014/main" xmlns="" val="553862589"/>
                  </a:ext>
                </a:extLst>
              </a:tr>
              <a:tr h="1455859">
                <a:tc>
                  <a:txBody>
                    <a:bodyPr/>
                    <a:lstStyle/>
                    <a:p>
                      <a:r>
                        <a:rPr lang="en-ZA" sz="2000" dirty="0">
                          <a:latin typeface="Arial" panose="020B0604020202020204" pitchFamily="34" charset="0"/>
                          <a:cs typeface="Arial" panose="020B0604020202020204" pitchFamily="34" charset="0"/>
                        </a:rPr>
                        <a:t>Dialogue sessions convened</a:t>
                      </a:r>
                    </a:p>
                  </a:txBody>
                  <a:tcPr/>
                </a:tc>
                <a:tc>
                  <a:txBody>
                    <a:bodyPr/>
                    <a:lstStyle/>
                    <a:p>
                      <a:pPr marL="342900" lvl="0"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Green Economy Interventions</a:t>
                      </a:r>
                    </a:p>
                    <a:p>
                      <a:pPr marL="342900" lvl="0"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Financial Inclusion Policy</a:t>
                      </a:r>
                    </a:p>
                    <a:p>
                      <a:pPr marL="342900" lvl="0"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National Labour Migration Policy &amp; Employment Services Amendment Bill</a:t>
                      </a:r>
                    </a:p>
                    <a:p>
                      <a:pPr marL="342900" lvl="0"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Gender based violence and ILO Convention 190</a:t>
                      </a:r>
                    </a:p>
                  </a:txBody>
                  <a:tcPr/>
                </a:tc>
                <a:extLst>
                  <a:ext uri="{0D108BD9-81ED-4DB2-BD59-A6C34878D82A}">
                    <a16:rowId xmlns:a16="http://schemas.microsoft.com/office/drawing/2014/main" xmlns="" val="609359297"/>
                  </a:ext>
                </a:extLst>
              </a:tr>
              <a:tr h="434330">
                <a:tc>
                  <a:txBody>
                    <a:bodyPr/>
                    <a:lstStyle/>
                    <a:p>
                      <a:r>
                        <a:rPr lang="en-ZA" sz="2000" dirty="0">
                          <a:latin typeface="Arial" panose="020B0604020202020204" pitchFamily="34" charset="0"/>
                          <a:cs typeface="Arial" panose="020B0604020202020204" pitchFamily="34" charset="0"/>
                        </a:rPr>
                        <a:t>Nedlac processes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a:solidFill>
                            <a:schemeClr val="dk1"/>
                          </a:solidFill>
                          <a:latin typeface="Arial" panose="020B0604020202020204" pitchFamily="34" charset="0"/>
                          <a:ea typeface="+mn-ea"/>
                          <a:cs typeface="Arial" panose="020B0604020202020204" pitchFamily="34" charset="0"/>
                        </a:rPr>
                        <a:t>The engagements were concluded on the Critical Skills List and </a:t>
                      </a:r>
                      <a:r>
                        <a:rPr lang="en-US" sz="2000" kern="1200" dirty="0">
                          <a:solidFill>
                            <a:schemeClr val="dk1"/>
                          </a:solidFill>
                          <a:latin typeface="Arial" panose="020B0604020202020204" pitchFamily="34" charset="0"/>
                          <a:ea typeface="+mn-ea"/>
                          <a:cs typeface="Arial" panose="020B0604020202020204" pitchFamily="34" charset="0"/>
                        </a:rPr>
                        <a:t>Central Applications Systems Bill</a:t>
                      </a:r>
                      <a:r>
                        <a:rPr lang="en-ZA" sz="2000" kern="1200" dirty="0">
                          <a:solidFill>
                            <a:schemeClr val="dk1"/>
                          </a:solidFill>
                          <a:latin typeface="Arial" panose="020B0604020202020204" pitchFamily="34" charset="0"/>
                          <a:ea typeface="+mn-ea"/>
                          <a:cs typeface="Arial" panose="020B0604020202020204" pitchFamily="34" charset="0"/>
                        </a:rPr>
                        <a:t>.</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90732817"/>
                  </a:ext>
                </a:extLst>
              </a:tr>
              <a:tr h="1439133">
                <a:tc>
                  <a:txBody>
                    <a:bodyPr/>
                    <a:lstStyle/>
                    <a:p>
                      <a:r>
                        <a:rPr lang="en-ZA" sz="2000" dirty="0">
                          <a:latin typeface="Arial" panose="020B0604020202020204" pitchFamily="34" charset="0"/>
                          <a:cs typeface="Arial" panose="020B0604020202020204" pitchFamily="34" charset="0"/>
                        </a:rPr>
                        <a:t>Nedlac Annual Summit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dirty="0">
                          <a:latin typeface="Arial" panose="020B0604020202020204" pitchFamily="34" charset="0"/>
                          <a:cs typeface="Arial" panose="020B0604020202020204" pitchFamily="34" charset="0"/>
                        </a:rPr>
                        <a:t>Convened successfully on 7 December with significant media coverage</a:t>
                      </a:r>
                    </a:p>
                  </a:txBody>
                  <a:tcPr/>
                </a:tc>
                <a:extLst>
                  <a:ext uri="{0D108BD9-81ED-4DB2-BD59-A6C34878D82A}">
                    <a16:rowId xmlns:a16="http://schemas.microsoft.com/office/drawing/2014/main" xmlns="" val="3540903871"/>
                  </a:ext>
                </a:extLst>
              </a:tr>
            </a:tbl>
          </a:graphicData>
        </a:graphic>
      </p:graphicFrame>
    </p:spTree>
    <p:extLst>
      <p:ext uri="{BB962C8B-B14F-4D97-AF65-F5344CB8AC3E}">
        <p14:creationId xmlns:p14="http://schemas.microsoft.com/office/powerpoint/2010/main" xmlns="" val="351177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3B19C43F-555E-C84C-B229-5CA6458270C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4CBC01D3-0FE9-448E-9B9C-C452F5044654}"/>
              </a:ext>
            </a:extLst>
          </p:cNvPr>
          <p:cNvSpPr>
            <a:spLocks noGrp="1"/>
          </p:cNvSpPr>
          <p:nvPr>
            <p:ph type="title"/>
          </p:nvPr>
        </p:nvSpPr>
        <p:spPr>
          <a:xfrm>
            <a:off x="642730" y="18255"/>
            <a:ext cx="10515600" cy="1325563"/>
          </a:xfrm>
        </p:spPr>
        <p:txBody>
          <a:bodyPr>
            <a:noAutofit/>
          </a:bodyPr>
          <a:lstStyle/>
          <a:p>
            <a:r>
              <a:rPr lang="en-ZA" sz="3200" b="1" dirty="0">
                <a:latin typeface="Arial" panose="020B0604020202020204" pitchFamily="34" charset="0"/>
                <a:cs typeface="Arial" panose="020B0604020202020204" pitchFamily="34" charset="0"/>
              </a:rPr>
              <a:t>Challenges </a:t>
            </a:r>
          </a:p>
        </p:txBody>
      </p:sp>
      <p:sp>
        <p:nvSpPr>
          <p:cNvPr id="3" name="Content Placeholder 2">
            <a:extLst>
              <a:ext uri="{FF2B5EF4-FFF2-40B4-BE49-F238E27FC236}">
                <a16:creationId xmlns:a16="http://schemas.microsoft.com/office/drawing/2014/main" xmlns="" id="{1BDFA601-E3FE-4104-81E8-991776961D5E}"/>
              </a:ext>
            </a:extLst>
          </p:cNvPr>
          <p:cNvSpPr>
            <a:spLocks noGrp="1"/>
          </p:cNvSpPr>
          <p:nvPr>
            <p:ph idx="1"/>
          </p:nvPr>
        </p:nvSpPr>
        <p:spPr/>
        <p:txBody>
          <a:bodyPr>
            <a:normAutofit/>
          </a:bodyPr>
          <a:lstStyle/>
          <a:p>
            <a:pPr algn="just"/>
            <a:endParaRPr lang="en-ZA" sz="2000" dirty="0"/>
          </a:p>
          <a:p>
            <a:pPr algn="just"/>
            <a:endParaRPr lang="en-ZA" dirty="0"/>
          </a:p>
        </p:txBody>
      </p:sp>
      <p:graphicFrame>
        <p:nvGraphicFramePr>
          <p:cNvPr id="6" name="Table 5">
            <a:extLst>
              <a:ext uri="{FF2B5EF4-FFF2-40B4-BE49-F238E27FC236}">
                <a16:creationId xmlns:a16="http://schemas.microsoft.com/office/drawing/2014/main" xmlns="" id="{0EA48795-7B85-463A-A730-9879F3BA926E}"/>
              </a:ext>
            </a:extLst>
          </p:cNvPr>
          <p:cNvGraphicFramePr>
            <a:graphicFrameLocks noGrp="1"/>
          </p:cNvGraphicFramePr>
          <p:nvPr>
            <p:extLst>
              <p:ext uri="{D42A27DB-BD31-4B8C-83A1-F6EECF244321}">
                <p14:modId xmlns:p14="http://schemas.microsoft.com/office/powerpoint/2010/main" xmlns="" val="1788063505"/>
              </p:ext>
            </p:extLst>
          </p:nvPr>
        </p:nvGraphicFramePr>
        <p:xfrm>
          <a:off x="447260" y="1028301"/>
          <a:ext cx="10711070" cy="5604758"/>
        </p:xfrm>
        <a:graphic>
          <a:graphicData uri="http://schemas.openxmlformats.org/drawingml/2006/table">
            <a:tbl>
              <a:tblPr firstRow="1" bandRow="1">
                <a:tableStyleId>{5C22544A-7EE6-4342-B048-85BDC9FD1C3A}</a:tableStyleId>
              </a:tblPr>
              <a:tblGrid>
                <a:gridCol w="1821544">
                  <a:extLst>
                    <a:ext uri="{9D8B030D-6E8A-4147-A177-3AD203B41FA5}">
                      <a16:colId xmlns:a16="http://schemas.microsoft.com/office/drawing/2014/main" xmlns="" val="304605209"/>
                    </a:ext>
                  </a:extLst>
                </a:gridCol>
                <a:gridCol w="4444763">
                  <a:extLst>
                    <a:ext uri="{9D8B030D-6E8A-4147-A177-3AD203B41FA5}">
                      <a16:colId xmlns:a16="http://schemas.microsoft.com/office/drawing/2014/main" xmlns="" val="3428734903"/>
                    </a:ext>
                  </a:extLst>
                </a:gridCol>
                <a:gridCol w="4444763">
                  <a:extLst>
                    <a:ext uri="{9D8B030D-6E8A-4147-A177-3AD203B41FA5}">
                      <a16:colId xmlns:a16="http://schemas.microsoft.com/office/drawing/2014/main" xmlns="" val="3250030034"/>
                    </a:ext>
                  </a:extLst>
                </a:gridCol>
              </a:tblGrid>
              <a:tr h="758438">
                <a:tc>
                  <a:txBody>
                    <a:bodyPr/>
                    <a:lstStyle/>
                    <a:p>
                      <a:r>
                        <a:rPr lang="en-ZA" sz="1600" dirty="0"/>
                        <a:t>Area</a:t>
                      </a:r>
                    </a:p>
                  </a:txBody>
                  <a:tcPr/>
                </a:tc>
                <a:tc>
                  <a:txBody>
                    <a:bodyPr/>
                    <a:lstStyle/>
                    <a:p>
                      <a:r>
                        <a:rPr lang="en-ZA" sz="1600" dirty="0"/>
                        <a:t>Challenge</a:t>
                      </a:r>
                    </a:p>
                  </a:txBody>
                  <a:tcPr/>
                </a:tc>
                <a:tc>
                  <a:txBody>
                    <a:bodyPr/>
                    <a:lstStyle/>
                    <a:p>
                      <a:r>
                        <a:rPr lang="en-ZA" sz="1600" dirty="0"/>
                        <a:t>Mitigation measures put in place</a:t>
                      </a:r>
                    </a:p>
                  </a:txBody>
                  <a:tcPr/>
                </a:tc>
                <a:extLst>
                  <a:ext uri="{0D108BD9-81ED-4DB2-BD59-A6C34878D82A}">
                    <a16:rowId xmlns:a16="http://schemas.microsoft.com/office/drawing/2014/main" xmlns="" val="2371590698"/>
                  </a:ext>
                </a:extLst>
              </a:tr>
              <a:tr h="758438">
                <a:tc>
                  <a:txBody>
                    <a:bodyPr/>
                    <a:lstStyle/>
                    <a:p>
                      <a:r>
                        <a:rPr lang="en-ZA" sz="1600" dirty="0"/>
                        <a:t>Processes for tabling and sign off of legislation </a:t>
                      </a:r>
                    </a:p>
                  </a:txBody>
                  <a:tcPr/>
                </a:tc>
                <a:tc>
                  <a:txBody>
                    <a:bodyPr/>
                    <a:lstStyle/>
                    <a:p>
                      <a:r>
                        <a:rPr lang="en-ZA" sz="1600" dirty="0"/>
                        <a:t>Companies Amendment Bill was referred to Government by Cabinet before process was finalised</a:t>
                      </a:r>
                    </a:p>
                  </a:txBody>
                  <a:tcPr/>
                </a:tc>
                <a:tc>
                  <a:txBody>
                    <a:bodyPr/>
                    <a:lstStyle/>
                    <a:p>
                      <a:r>
                        <a:rPr lang="en-ZA" sz="1600" dirty="0"/>
                        <a:t>This was discussed at Manco and processes will be clarified in revised Protocols</a:t>
                      </a:r>
                    </a:p>
                  </a:txBody>
                  <a:tcPr/>
                </a:tc>
                <a:extLst>
                  <a:ext uri="{0D108BD9-81ED-4DB2-BD59-A6C34878D82A}">
                    <a16:rowId xmlns:a16="http://schemas.microsoft.com/office/drawing/2014/main" xmlns="" val="633921524"/>
                  </a:ext>
                </a:extLst>
              </a:tr>
              <a:tr h="506633">
                <a:tc>
                  <a:txBody>
                    <a:bodyPr/>
                    <a:lstStyle/>
                    <a:p>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ERRP Skills Strategy Task Team had to be reconvened to include the Community Constituency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A Programming Committee was agreed upon to determine where matters should be discussed where necessary </a:t>
                      </a:r>
                    </a:p>
                  </a:txBody>
                  <a:tcPr/>
                </a:tc>
                <a:extLst>
                  <a:ext uri="{0D108BD9-81ED-4DB2-BD59-A6C34878D82A}">
                    <a16:rowId xmlns:a16="http://schemas.microsoft.com/office/drawing/2014/main" xmlns="" val="1185270924"/>
                  </a:ext>
                </a:extLst>
              </a:tr>
              <a:tr h="758438">
                <a:tc>
                  <a:txBody>
                    <a:bodyPr/>
                    <a:lstStyle/>
                    <a:p>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Delays and uncertainty on the tabling of Bills by government such as Tobacco Bill, White Paper on Rail and amendments to the Public Administration 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The Tobacco Bill tabling was escalated to the Deputy President.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The Programming Committee will assist in respect of the others.</a:t>
                      </a:r>
                    </a:p>
                  </a:txBody>
                  <a:tcPr/>
                </a:tc>
                <a:extLst>
                  <a:ext uri="{0D108BD9-81ED-4DB2-BD59-A6C34878D82A}">
                    <a16:rowId xmlns:a16="http://schemas.microsoft.com/office/drawing/2014/main" xmlns="" val="3211522361"/>
                  </a:ext>
                </a:extLst>
              </a:tr>
              <a:tr h="758438">
                <a:tc>
                  <a:txBody>
                    <a:bodyPr/>
                    <a:lstStyle/>
                    <a:p>
                      <a:r>
                        <a:rPr lang="en-ZA" sz="1600" dirty="0"/>
                        <a:t>Monitoring of ERRP commitments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The monitoring of commitments has been adversely impacted due to lack of timeous Govt 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A report was able to be prepared by year end</a:t>
                      </a:r>
                    </a:p>
                  </a:txBody>
                  <a:tcPr/>
                </a:tc>
                <a:extLst>
                  <a:ext uri="{0D108BD9-81ED-4DB2-BD59-A6C34878D82A}">
                    <a16:rowId xmlns:a16="http://schemas.microsoft.com/office/drawing/2014/main" xmlns="" val="3889362514"/>
                  </a:ext>
                </a:extLst>
              </a:tr>
              <a:tr h="758438">
                <a:tc>
                  <a:txBody>
                    <a:bodyPr/>
                    <a:lstStyle/>
                    <a:p>
                      <a:r>
                        <a:rPr lang="en-ZA" sz="1600" dirty="0"/>
                        <a:t>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A cyber security attack happened in December where some users were tricked to divulge their log in 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The threat was speedily resolved and security enhanced</a:t>
                      </a:r>
                    </a:p>
                  </a:txBody>
                  <a:tcPr/>
                </a:tc>
                <a:extLst>
                  <a:ext uri="{0D108BD9-81ED-4DB2-BD59-A6C34878D82A}">
                    <a16:rowId xmlns:a16="http://schemas.microsoft.com/office/drawing/2014/main" xmlns="" val="4076838648"/>
                  </a:ext>
                </a:extLst>
              </a:tr>
            </a:tbl>
          </a:graphicData>
        </a:graphic>
      </p:graphicFrame>
    </p:spTree>
    <p:extLst>
      <p:ext uri="{BB962C8B-B14F-4D97-AF65-F5344CB8AC3E}">
        <p14:creationId xmlns:p14="http://schemas.microsoft.com/office/powerpoint/2010/main" xmlns="" val="202907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DCD1A26-744C-3142-9465-7043E91A4E4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6" name="Title 1">
            <a:extLst>
              <a:ext uri="{FF2B5EF4-FFF2-40B4-BE49-F238E27FC236}">
                <a16:creationId xmlns:a16="http://schemas.microsoft.com/office/drawing/2014/main" xmlns="" id="{F70EB9D9-1FA0-C74D-A33A-DC3C4735E91B}"/>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Third quarter performance indicators</a:t>
            </a:r>
          </a:p>
        </p:txBody>
      </p:sp>
      <p:graphicFrame>
        <p:nvGraphicFramePr>
          <p:cNvPr id="4" name="Content Placeholder 3">
            <a:extLst>
              <a:ext uri="{FF2B5EF4-FFF2-40B4-BE49-F238E27FC236}">
                <a16:creationId xmlns:a16="http://schemas.microsoft.com/office/drawing/2014/main" xmlns="" id="{19069643-D0CE-4CC4-ACAD-76D48EF3005D}"/>
              </a:ext>
            </a:extLst>
          </p:cNvPr>
          <p:cNvGraphicFramePr>
            <a:graphicFrameLocks noGrp="1"/>
          </p:cNvGraphicFramePr>
          <p:nvPr>
            <p:ph idx="1"/>
            <p:extLst>
              <p:ext uri="{D42A27DB-BD31-4B8C-83A1-F6EECF244321}">
                <p14:modId xmlns:p14="http://schemas.microsoft.com/office/powerpoint/2010/main" xmlns="" val="570987096"/>
              </p:ext>
            </p:extLst>
          </p:nvPr>
        </p:nvGraphicFramePr>
        <p:xfrm>
          <a:off x="376084" y="1547480"/>
          <a:ext cx="10017982" cy="4831460"/>
        </p:xfrm>
        <a:graphic>
          <a:graphicData uri="http://schemas.openxmlformats.org/drawingml/2006/table">
            <a:tbl>
              <a:tblPr firstRow="1" firstCol="1" bandRow="1">
                <a:tableStyleId>{5C22544A-7EE6-4342-B048-85BDC9FD1C3A}</a:tableStyleId>
              </a:tblPr>
              <a:tblGrid>
                <a:gridCol w="2715917">
                  <a:extLst>
                    <a:ext uri="{9D8B030D-6E8A-4147-A177-3AD203B41FA5}">
                      <a16:colId xmlns:a16="http://schemas.microsoft.com/office/drawing/2014/main" xmlns="" val="2503823534"/>
                    </a:ext>
                  </a:extLst>
                </a:gridCol>
                <a:gridCol w="1460413">
                  <a:extLst>
                    <a:ext uri="{9D8B030D-6E8A-4147-A177-3AD203B41FA5}">
                      <a16:colId xmlns:a16="http://schemas.microsoft.com/office/drawing/2014/main" xmlns="" val="1967074209"/>
                    </a:ext>
                  </a:extLst>
                </a:gridCol>
                <a:gridCol w="1460413">
                  <a:extLst>
                    <a:ext uri="{9D8B030D-6E8A-4147-A177-3AD203B41FA5}">
                      <a16:colId xmlns:a16="http://schemas.microsoft.com/office/drawing/2014/main" xmlns="" val="1940785961"/>
                    </a:ext>
                  </a:extLst>
                </a:gridCol>
                <a:gridCol w="1460413">
                  <a:extLst>
                    <a:ext uri="{9D8B030D-6E8A-4147-A177-3AD203B41FA5}">
                      <a16:colId xmlns:a16="http://schemas.microsoft.com/office/drawing/2014/main" xmlns="" val="2687446694"/>
                    </a:ext>
                  </a:extLst>
                </a:gridCol>
                <a:gridCol w="1460413">
                  <a:extLst>
                    <a:ext uri="{9D8B030D-6E8A-4147-A177-3AD203B41FA5}">
                      <a16:colId xmlns:a16="http://schemas.microsoft.com/office/drawing/2014/main" xmlns="" val="4217090442"/>
                    </a:ext>
                  </a:extLst>
                </a:gridCol>
                <a:gridCol w="1460413">
                  <a:extLst>
                    <a:ext uri="{9D8B030D-6E8A-4147-A177-3AD203B41FA5}">
                      <a16:colId xmlns:a16="http://schemas.microsoft.com/office/drawing/2014/main" xmlns="" val="2760218459"/>
                    </a:ext>
                  </a:extLst>
                </a:gridCol>
              </a:tblGrid>
              <a:tr h="1747420">
                <a:tc>
                  <a:txBody>
                    <a:bodyPr/>
                    <a:lstStyle/>
                    <a:p>
                      <a:pPr algn="just">
                        <a:lnSpc>
                          <a:spcPct val="150000"/>
                        </a:lnSpc>
                        <a:spcAft>
                          <a:spcPts val="0"/>
                        </a:spcAft>
                      </a:pPr>
                      <a:r>
                        <a:rPr lang="en-ZA" sz="2000" dirty="0">
                          <a:solidFill>
                            <a:sysClr val="windowText" lastClr="000000"/>
                          </a:solidFill>
                          <a:effectLst/>
                        </a:rPr>
                        <a:t>Programme</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solidFill>
                            <a:sysClr val="windowText" lastClr="000000"/>
                          </a:solidFill>
                          <a:effectLst/>
                        </a:rPr>
                        <a:t>Quarterly Indicators</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Targets applicable to this quarter</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solidFill>
                            <a:sysClr val="windowText" lastClr="000000"/>
                          </a:solidFill>
                          <a:effectLst/>
                        </a:rPr>
                        <a:t>Targets Achieved in Q2</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solidFill>
                            <a:sysClr val="windowText" lastClr="000000"/>
                          </a:solidFill>
                          <a:effectLst/>
                        </a:rPr>
                        <a:t>Not Achieved</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solidFill>
                            <a:sysClr val="windowText" lastClr="000000"/>
                          </a:solidFill>
                          <a:effectLst/>
                        </a:rPr>
                        <a:t>Overall Achievement (%)</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00917006"/>
                  </a:ext>
                </a:extLst>
              </a:tr>
              <a:tr h="481930">
                <a:tc>
                  <a:txBody>
                    <a:bodyPr/>
                    <a:lstStyle/>
                    <a:p>
                      <a:pPr algn="just">
                        <a:lnSpc>
                          <a:spcPct val="150000"/>
                        </a:lnSpc>
                        <a:spcAft>
                          <a:spcPts val="0"/>
                        </a:spcAft>
                      </a:pPr>
                      <a:r>
                        <a:rPr lang="en-ZA" sz="2000" dirty="0">
                          <a:solidFill>
                            <a:sysClr val="windowText" lastClr="000000"/>
                          </a:solidFill>
                          <a:effectLst/>
                        </a:rPr>
                        <a:t>Administration</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6</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4</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0</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0%</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1252848"/>
                  </a:ext>
                </a:extLst>
              </a:tr>
              <a:tr h="481930">
                <a:tc>
                  <a:txBody>
                    <a:bodyPr/>
                    <a:lstStyle/>
                    <a:p>
                      <a:pPr>
                        <a:lnSpc>
                          <a:spcPct val="150000"/>
                        </a:lnSpc>
                        <a:spcAft>
                          <a:spcPts val="0"/>
                        </a:spcAft>
                      </a:pPr>
                      <a:r>
                        <a:rPr lang="en-ZA" sz="2000" dirty="0">
                          <a:solidFill>
                            <a:sysClr val="windowText" lastClr="000000"/>
                          </a:solidFill>
                          <a:effectLst/>
                        </a:rPr>
                        <a:t>Core Operations</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4</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0</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100%</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55568398"/>
                  </a:ext>
                </a:extLst>
              </a:tr>
              <a:tr h="1556870">
                <a:tc>
                  <a:txBody>
                    <a:bodyPr/>
                    <a:lstStyle/>
                    <a:p>
                      <a:pPr algn="just">
                        <a:lnSpc>
                          <a:spcPct val="150000"/>
                        </a:lnSpc>
                        <a:spcAft>
                          <a:spcPts val="0"/>
                        </a:spcAft>
                      </a:pPr>
                      <a:r>
                        <a:rPr lang="en-ZA" sz="2000" dirty="0">
                          <a:solidFill>
                            <a:sysClr val="windowText" lastClr="000000"/>
                          </a:solidFill>
                          <a:effectLst/>
                        </a:rPr>
                        <a:t>Constituency Capacity Building Funds</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3</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1</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0</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a:t>
                      </a:r>
                      <a:endParaRPr lang="x-non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35608744"/>
                  </a:ext>
                </a:extLst>
              </a:tr>
              <a:tr h="481930">
                <a:tc>
                  <a:txBody>
                    <a:bodyPr/>
                    <a:lstStyle/>
                    <a:p>
                      <a:pPr algn="just">
                        <a:lnSpc>
                          <a:spcPct val="150000"/>
                        </a:lnSpc>
                        <a:spcAft>
                          <a:spcPts val="0"/>
                        </a:spcAft>
                      </a:pPr>
                      <a:r>
                        <a:rPr lang="en-ZA" sz="2000" dirty="0">
                          <a:solidFill>
                            <a:sysClr val="windowText" lastClr="000000"/>
                          </a:solidFill>
                          <a:effectLst/>
                        </a:rPr>
                        <a:t>Summary</a:t>
                      </a:r>
                      <a:endParaRPr lang="x-none"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13</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7</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4</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a:t>
                      </a:r>
                      <a:endParaRPr lang="x-non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a:t>
                      </a:r>
                      <a:endParaRPr lang="x-non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03123681"/>
                  </a:ext>
                </a:extLst>
              </a:tr>
            </a:tbl>
          </a:graphicData>
        </a:graphic>
      </p:graphicFrame>
      <p:sp>
        <p:nvSpPr>
          <p:cNvPr id="8" name="Rectangle 1">
            <a:extLst>
              <a:ext uri="{FF2B5EF4-FFF2-40B4-BE49-F238E27FC236}">
                <a16:creationId xmlns:a16="http://schemas.microsoft.com/office/drawing/2014/main" xmlns="" id="{06B1BDC6-8C08-48AF-B189-810EC2B2AF80}"/>
              </a:ext>
            </a:extLst>
          </p:cNvPr>
          <p:cNvSpPr>
            <a:spLocks noChangeArrowheads="1"/>
          </p:cNvSpPr>
          <p:nvPr/>
        </p:nvSpPr>
        <p:spPr bwMode="auto">
          <a:xfrm>
            <a:off x="-4613848" y="-286177"/>
            <a:ext cx="19693943" cy="1095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x-none" dirty="0"/>
          </a:p>
        </p:txBody>
      </p:sp>
    </p:spTree>
    <p:extLst>
      <p:ext uri="{BB962C8B-B14F-4D97-AF65-F5344CB8AC3E}">
        <p14:creationId xmlns:p14="http://schemas.microsoft.com/office/powerpoint/2010/main" xmlns="" val="47088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175B545-1B22-CE4A-A420-E48AD58DAF6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6" name="Title 1">
            <a:extLst>
              <a:ext uri="{FF2B5EF4-FFF2-40B4-BE49-F238E27FC236}">
                <a16:creationId xmlns:a16="http://schemas.microsoft.com/office/drawing/2014/main" xmlns="" id="{1E6993C0-5DEB-FB49-9157-E1D2CC58CED6}"/>
              </a:ext>
            </a:extLst>
          </p:cNvPr>
          <p:cNvSpPr txBox="1">
            <a:spLocks/>
          </p:cNvSpPr>
          <p:nvPr/>
        </p:nvSpPr>
        <p:spPr>
          <a:xfrm>
            <a:off x="376083" y="560439"/>
            <a:ext cx="9589551"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Comments on performance indicators not met</a:t>
            </a:r>
          </a:p>
        </p:txBody>
      </p:sp>
      <p:graphicFrame>
        <p:nvGraphicFramePr>
          <p:cNvPr id="2" name="Content Placeholder 1">
            <a:extLst>
              <a:ext uri="{FF2B5EF4-FFF2-40B4-BE49-F238E27FC236}">
                <a16:creationId xmlns:a16="http://schemas.microsoft.com/office/drawing/2014/main" xmlns="" id="{9BA25569-118F-4E75-A31D-EC57C0B66239}"/>
              </a:ext>
            </a:extLst>
          </p:cNvPr>
          <p:cNvGraphicFramePr>
            <a:graphicFrameLocks noGrp="1"/>
          </p:cNvGraphicFramePr>
          <p:nvPr>
            <p:ph idx="1"/>
            <p:extLst>
              <p:ext uri="{D42A27DB-BD31-4B8C-83A1-F6EECF244321}">
                <p14:modId xmlns:p14="http://schemas.microsoft.com/office/powerpoint/2010/main" xmlns="" val="118487391"/>
              </p:ext>
            </p:extLst>
          </p:nvPr>
        </p:nvGraphicFramePr>
        <p:xfrm>
          <a:off x="376083" y="1533833"/>
          <a:ext cx="11047291" cy="4475807"/>
        </p:xfrm>
        <a:graphic>
          <a:graphicData uri="http://schemas.openxmlformats.org/drawingml/2006/table">
            <a:tbl>
              <a:tblPr firstRow="1" bandRow="1">
                <a:tableStyleId>{5C22544A-7EE6-4342-B048-85BDC9FD1C3A}</a:tableStyleId>
              </a:tblPr>
              <a:tblGrid>
                <a:gridCol w="2115326">
                  <a:extLst>
                    <a:ext uri="{9D8B030D-6E8A-4147-A177-3AD203B41FA5}">
                      <a16:colId xmlns:a16="http://schemas.microsoft.com/office/drawing/2014/main" xmlns="" val="2412685131"/>
                    </a:ext>
                  </a:extLst>
                </a:gridCol>
                <a:gridCol w="3665579">
                  <a:extLst>
                    <a:ext uri="{9D8B030D-6E8A-4147-A177-3AD203B41FA5}">
                      <a16:colId xmlns:a16="http://schemas.microsoft.com/office/drawing/2014/main" xmlns="" val="3862347523"/>
                    </a:ext>
                  </a:extLst>
                </a:gridCol>
                <a:gridCol w="5266386">
                  <a:extLst>
                    <a:ext uri="{9D8B030D-6E8A-4147-A177-3AD203B41FA5}">
                      <a16:colId xmlns:a16="http://schemas.microsoft.com/office/drawing/2014/main" xmlns="" val="2784476761"/>
                    </a:ext>
                  </a:extLst>
                </a:gridCol>
              </a:tblGrid>
              <a:tr h="368902">
                <a:tc>
                  <a:txBody>
                    <a:bodyPr/>
                    <a:lstStyle/>
                    <a:p>
                      <a:r>
                        <a:rPr lang="en-ZA" dirty="0"/>
                        <a:t>Indicator</a:t>
                      </a:r>
                    </a:p>
                  </a:txBody>
                  <a:tcPr/>
                </a:tc>
                <a:tc>
                  <a:txBody>
                    <a:bodyPr/>
                    <a:lstStyle/>
                    <a:p>
                      <a:r>
                        <a:rPr lang="en-ZA" dirty="0"/>
                        <a:t>Comments</a:t>
                      </a:r>
                    </a:p>
                  </a:txBody>
                  <a:tcPr/>
                </a:tc>
                <a:tc>
                  <a:txBody>
                    <a:bodyPr/>
                    <a:lstStyle/>
                    <a:p>
                      <a:r>
                        <a:rPr lang="en-ZA" dirty="0"/>
                        <a:t>Remedial Action </a:t>
                      </a:r>
                    </a:p>
                  </a:txBody>
                  <a:tcPr/>
                </a:tc>
                <a:extLst>
                  <a:ext uri="{0D108BD9-81ED-4DB2-BD59-A6C34878D82A}">
                    <a16:rowId xmlns:a16="http://schemas.microsoft.com/office/drawing/2014/main" xmlns="" val="763034732"/>
                  </a:ext>
                </a:extLst>
              </a:tr>
              <a:tr h="1832851">
                <a:tc>
                  <a:txBody>
                    <a:bodyPr/>
                    <a:lstStyle/>
                    <a:p>
                      <a:r>
                        <a:rPr lang="en-ZA" sz="2000" dirty="0"/>
                        <a:t>Training </a:t>
                      </a:r>
                    </a:p>
                  </a:txBody>
                  <a:tcPr/>
                </a:tc>
                <a:tc>
                  <a:txBody>
                    <a:bodyPr/>
                    <a:lstStyle/>
                    <a:p>
                      <a:pPr lvl="0"/>
                      <a:r>
                        <a:rPr lang="en-ZA" sz="2000" dirty="0"/>
                        <a:t>Only 23% of the 30% of planned training target was achieved.  This was due to delays in procurement processes due to non-responsive tenders</a:t>
                      </a:r>
                    </a:p>
                  </a:txBody>
                  <a:tcPr/>
                </a:tc>
                <a:tc>
                  <a:txBody>
                    <a:bodyPr/>
                    <a:lstStyle/>
                    <a:p>
                      <a:r>
                        <a:rPr lang="en-ZA" sz="2000" dirty="0"/>
                        <a:t>Improved procurement processes were put in place. A report was provided to Manco</a:t>
                      </a:r>
                    </a:p>
                  </a:txBody>
                  <a:tcPr/>
                </a:tc>
                <a:extLst>
                  <a:ext uri="{0D108BD9-81ED-4DB2-BD59-A6C34878D82A}">
                    <a16:rowId xmlns:a16="http://schemas.microsoft.com/office/drawing/2014/main" xmlns="" val="810419115"/>
                  </a:ext>
                </a:extLst>
              </a:tr>
              <a:tr h="2274054">
                <a:tc>
                  <a:txBody>
                    <a:bodyPr/>
                    <a:lstStyle/>
                    <a:p>
                      <a:r>
                        <a:rPr lang="en-ZA" sz="2000" dirty="0"/>
                        <a:t> IT related complaints</a:t>
                      </a:r>
                    </a:p>
                  </a:txBody>
                  <a:tcPr/>
                </a:tc>
                <a:tc>
                  <a:txBody>
                    <a:bodyPr/>
                    <a:lstStyle/>
                    <a:p>
                      <a:r>
                        <a:rPr lang="en-ZA" sz="2000" dirty="0"/>
                        <a:t>Only 42% of the 100% of complaints were achieved.  Most of the complaints/incidents were not addressed due to time constraints and availability of a user or support team as well as hardware failures</a:t>
                      </a:r>
                    </a:p>
                  </a:txBody>
                  <a:tcPr/>
                </a:tc>
                <a:tc>
                  <a:txBody>
                    <a:bodyPr/>
                    <a:lstStyle/>
                    <a:p>
                      <a:r>
                        <a:rPr lang="en-ZA" sz="2000" dirty="0"/>
                        <a:t>This poor achievement was mostly related to the cyber attack which happened in the second week of December where staff and service providers were not readily available.</a:t>
                      </a:r>
                    </a:p>
                  </a:txBody>
                  <a:tcPr/>
                </a:tc>
                <a:extLst>
                  <a:ext uri="{0D108BD9-81ED-4DB2-BD59-A6C34878D82A}">
                    <a16:rowId xmlns:a16="http://schemas.microsoft.com/office/drawing/2014/main" xmlns="" val="3124262907"/>
                  </a:ext>
                </a:extLst>
              </a:tr>
            </a:tbl>
          </a:graphicData>
        </a:graphic>
      </p:graphicFrame>
    </p:spTree>
    <p:extLst>
      <p:ext uri="{BB962C8B-B14F-4D97-AF65-F5344CB8AC3E}">
        <p14:creationId xmlns:p14="http://schemas.microsoft.com/office/powerpoint/2010/main" xmlns="" val="246069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602C923-CA6B-5040-B429-72A6BD6B176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8" name="Title 1">
            <a:extLst>
              <a:ext uri="{FF2B5EF4-FFF2-40B4-BE49-F238E27FC236}">
                <a16:creationId xmlns:a16="http://schemas.microsoft.com/office/drawing/2014/main" xmlns="" id="{A27D9234-A779-8349-93BF-64E5EAC2E814}"/>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dirty="0">
                <a:latin typeface="Arial" panose="020B0604020202020204" pitchFamily="34" charset="0"/>
                <a:cs typeface="Arial" panose="020B0604020202020204" pitchFamily="34" charset="0"/>
              </a:rPr>
              <a:t>Key areas of focus of Nedlac: Dialogue sessions</a:t>
            </a:r>
          </a:p>
        </p:txBody>
      </p:sp>
      <p:sp>
        <p:nvSpPr>
          <p:cNvPr id="6" name="Text Placeholder 5">
            <a:extLst>
              <a:ext uri="{FF2B5EF4-FFF2-40B4-BE49-F238E27FC236}">
                <a16:creationId xmlns:a16="http://schemas.microsoft.com/office/drawing/2014/main" xmlns="" id="{2C49D4A5-13C9-41D3-92F6-0936073BE1AA}"/>
              </a:ext>
            </a:extLst>
          </p:cNvPr>
          <p:cNvSpPr>
            <a:spLocks noGrp="1"/>
          </p:cNvSpPr>
          <p:nvPr>
            <p:ph type="body" idx="1"/>
          </p:nvPr>
        </p:nvSpPr>
        <p:spPr/>
        <p:txBody>
          <a:bodyPr/>
          <a:lstStyle/>
          <a:p>
            <a:r>
              <a:rPr lang="en-ZA" dirty="0"/>
              <a:t>Economic</a:t>
            </a:r>
          </a:p>
        </p:txBody>
      </p:sp>
      <p:sp>
        <p:nvSpPr>
          <p:cNvPr id="9" name="Content Placeholder 8">
            <a:extLst>
              <a:ext uri="{FF2B5EF4-FFF2-40B4-BE49-F238E27FC236}">
                <a16:creationId xmlns:a16="http://schemas.microsoft.com/office/drawing/2014/main" xmlns="" id="{799B5123-6684-42BB-9C2B-AFC5E93778C8}"/>
              </a:ext>
            </a:extLst>
          </p:cNvPr>
          <p:cNvSpPr>
            <a:spLocks noGrp="1"/>
          </p:cNvSpPr>
          <p:nvPr>
            <p:ph sz="half" idx="2"/>
          </p:nvPr>
        </p:nvSpPr>
        <p:spPr/>
        <p:txBody>
          <a:bodyPr>
            <a:normAutofit/>
          </a:bodyPr>
          <a:lstStyle/>
          <a:p>
            <a:r>
              <a:rPr lang="en-ZA" dirty="0"/>
              <a:t>Financial Inclusion Policy (8 December 2022)</a:t>
            </a:r>
          </a:p>
          <a:p>
            <a:r>
              <a:rPr lang="en-ZA" dirty="0"/>
              <a:t>Green Economy</a:t>
            </a:r>
          </a:p>
        </p:txBody>
      </p:sp>
      <p:sp>
        <p:nvSpPr>
          <p:cNvPr id="10" name="Text Placeholder 9">
            <a:extLst>
              <a:ext uri="{FF2B5EF4-FFF2-40B4-BE49-F238E27FC236}">
                <a16:creationId xmlns:a16="http://schemas.microsoft.com/office/drawing/2014/main" xmlns="" id="{508978F7-FE0D-431C-B53C-09DCBE0F247C}"/>
              </a:ext>
            </a:extLst>
          </p:cNvPr>
          <p:cNvSpPr>
            <a:spLocks noGrp="1"/>
          </p:cNvSpPr>
          <p:nvPr>
            <p:ph type="body" sz="quarter" idx="3"/>
          </p:nvPr>
        </p:nvSpPr>
        <p:spPr/>
        <p:txBody>
          <a:bodyPr/>
          <a:lstStyle/>
          <a:p>
            <a:r>
              <a:rPr lang="en-ZA" dirty="0"/>
              <a:t>Labour and Development</a:t>
            </a:r>
          </a:p>
        </p:txBody>
      </p:sp>
      <p:sp>
        <p:nvSpPr>
          <p:cNvPr id="11" name="Content Placeholder 10">
            <a:extLst>
              <a:ext uri="{FF2B5EF4-FFF2-40B4-BE49-F238E27FC236}">
                <a16:creationId xmlns:a16="http://schemas.microsoft.com/office/drawing/2014/main" xmlns="" id="{2D793A33-6FE8-4275-A6D7-23AD61AF6880}"/>
              </a:ext>
            </a:extLst>
          </p:cNvPr>
          <p:cNvSpPr>
            <a:spLocks noGrp="1"/>
          </p:cNvSpPr>
          <p:nvPr>
            <p:ph sz="quarter" idx="4"/>
          </p:nvPr>
        </p:nvSpPr>
        <p:spPr/>
        <p:txBody>
          <a:bodyPr>
            <a:normAutofit/>
          </a:bodyPr>
          <a:lstStyle/>
          <a:p>
            <a:r>
              <a:rPr lang="en-ZA" dirty="0"/>
              <a:t>National Labour Migration Policy and Employment Services Amendment Bill</a:t>
            </a:r>
          </a:p>
          <a:p>
            <a:r>
              <a:rPr lang="en-ZA" dirty="0"/>
              <a:t>Gender Based Violence and Femicide and ILO Convention 190</a:t>
            </a:r>
          </a:p>
        </p:txBody>
      </p:sp>
    </p:spTree>
    <p:extLst>
      <p:ext uri="{BB962C8B-B14F-4D97-AF65-F5344CB8AC3E}">
        <p14:creationId xmlns:p14="http://schemas.microsoft.com/office/powerpoint/2010/main" xmlns="" val="232730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602C923-CA6B-5040-B429-72A6BD6B176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8" name="Title 1">
            <a:extLst>
              <a:ext uri="{FF2B5EF4-FFF2-40B4-BE49-F238E27FC236}">
                <a16:creationId xmlns:a16="http://schemas.microsoft.com/office/drawing/2014/main" xmlns="" id="{A27D9234-A779-8349-93BF-64E5EAC2E814}"/>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dirty="0">
                <a:latin typeface="Arial" panose="020B0604020202020204" pitchFamily="34" charset="0"/>
                <a:cs typeface="Arial" panose="020B0604020202020204" pitchFamily="34" charset="0"/>
              </a:rPr>
              <a:t>Key areas of focus of Nedlac: Economic Unit</a:t>
            </a:r>
          </a:p>
        </p:txBody>
      </p:sp>
      <p:sp>
        <p:nvSpPr>
          <p:cNvPr id="6" name="Text Placeholder 5">
            <a:extLst>
              <a:ext uri="{FF2B5EF4-FFF2-40B4-BE49-F238E27FC236}">
                <a16:creationId xmlns:a16="http://schemas.microsoft.com/office/drawing/2014/main" xmlns="" id="{2C49D4A5-13C9-41D3-92F6-0936073BE1AA}"/>
              </a:ext>
            </a:extLst>
          </p:cNvPr>
          <p:cNvSpPr>
            <a:spLocks noGrp="1"/>
          </p:cNvSpPr>
          <p:nvPr>
            <p:ph type="body" idx="1"/>
          </p:nvPr>
        </p:nvSpPr>
        <p:spPr/>
        <p:txBody>
          <a:bodyPr/>
          <a:lstStyle/>
          <a:p>
            <a:r>
              <a:rPr lang="en-ZA" dirty="0"/>
              <a:t>Policies and Bills</a:t>
            </a:r>
          </a:p>
        </p:txBody>
      </p:sp>
      <p:sp>
        <p:nvSpPr>
          <p:cNvPr id="9" name="Content Placeholder 8">
            <a:extLst>
              <a:ext uri="{FF2B5EF4-FFF2-40B4-BE49-F238E27FC236}">
                <a16:creationId xmlns:a16="http://schemas.microsoft.com/office/drawing/2014/main" xmlns="" id="{799B5123-6684-42BB-9C2B-AFC5E93778C8}"/>
              </a:ext>
            </a:extLst>
          </p:cNvPr>
          <p:cNvSpPr>
            <a:spLocks noGrp="1"/>
          </p:cNvSpPr>
          <p:nvPr>
            <p:ph sz="half" idx="2"/>
          </p:nvPr>
        </p:nvSpPr>
        <p:spPr/>
        <p:txBody>
          <a:bodyPr>
            <a:normAutofit lnSpcReduction="10000"/>
          </a:bodyPr>
          <a:lstStyle/>
          <a:p>
            <a:r>
              <a:rPr lang="en-ZA" dirty="0"/>
              <a:t>One Stop Border Post Policy </a:t>
            </a:r>
          </a:p>
          <a:p>
            <a:r>
              <a:rPr lang="en-ZA" dirty="0"/>
              <a:t>Companies Amendment Bill</a:t>
            </a:r>
          </a:p>
          <a:p>
            <a:r>
              <a:rPr lang="en-ZA" dirty="0"/>
              <a:t>A presentation was made on the Control of Tobacco Products and Electronic Delivery Systems but Dept of Health did not want to engage further</a:t>
            </a:r>
          </a:p>
          <a:p>
            <a:endParaRPr lang="en-ZA" dirty="0"/>
          </a:p>
          <a:p>
            <a:endParaRPr lang="en-ZA" dirty="0"/>
          </a:p>
        </p:txBody>
      </p:sp>
      <p:sp>
        <p:nvSpPr>
          <p:cNvPr id="10" name="Text Placeholder 9">
            <a:extLst>
              <a:ext uri="{FF2B5EF4-FFF2-40B4-BE49-F238E27FC236}">
                <a16:creationId xmlns:a16="http://schemas.microsoft.com/office/drawing/2014/main" xmlns="" id="{508978F7-FE0D-431C-B53C-09DCBE0F247C}"/>
              </a:ext>
            </a:extLst>
          </p:cNvPr>
          <p:cNvSpPr>
            <a:spLocks noGrp="1"/>
          </p:cNvSpPr>
          <p:nvPr>
            <p:ph type="body" sz="quarter" idx="3"/>
          </p:nvPr>
        </p:nvSpPr>
        <p:spPr/>
        <p:txBody>
          <a:bodyPr/>
          <a:lstStyle/>
          <a:p>
            <a:r>
              <a:rPr lang="en-ZA" dirty="0"/>
              <a:t>Presentations </a:t>
            </a:r>
          </a:p>
        </p:txBody>
      </p:sp>
      <p:sp>
        <p:nvSpPr>
          <p:cNvPr id="11" name="Content Placeholder 10">
            <a:extLst>
              <a:ext uri="{FF2B5EF4-FFF2-40B4-BE49-F238E27FC236}">
                <a16:creationId xmlns:a16="http://schemas.microsoft.com/office/drawing/2014/main" xmlns="" id="{2D793A33-6FE8-4275-A6D7-23AD61AF6880}"/>
              </a:ext>
            </a:extLst>
          </p:cNvPr>
          <p:cNvSpPr>
            <a:spLocks noGrp="1"/>
          </p:cNvSpPr>
          <p:nvPr>
            <p:ph sz="quarter" idx="4"/>
          </p:nvPr>
        </p:nvSpPr>
        <p:spPr/>
        <p:txBody>
          <a:bodyPr>
            <a:normAutofit lnSpcReduction="10000"/>
          </a:bodyPr>
          <a:lstStyle/>
          <a:p>
            <a:r>
              <a:rPr lang="en-ZA" dirty="0"/>
              <a:t>Progress on Master Plans and a Masterplan Guide and Toolkit</a:t>
            </a:r>
          </a:p>
          <a:p>
            <a:r>
              <a:rPr lang="en-ZA" dirty="0"/>
              <a:t>Presentation by Productivity SA on their annual activities and work to support businesses affected by the July unrest</a:t>
            </a:r>
          </a:p>
          <a:p>
            <a:r>
              <a:rPr lang="en-ZA" dirty="0"/>
              <a:t>SARS presentation on measures to address Custom’s Fraud</a:t>
            </a:r>
          </a:p>
          <a:p>
            <a:r>
              <a:rPr lang="en-ZA" dirty="0"/>
              <a:t>Report on WTO negotiations</a:t>
            </a:r>
          </a:p>
          <a:p>
            <a:endParaRPr lang="en-ZA" dirty="0"/>
          </a:p>
        </p:txBody>
      </p:sp>
      <p:sp>
        <p:nvSpPr>
          <p:cNvPr id="2" name="Rectangle: Rounded Corners 1">
            <a:extLst>
              <a:ext uri="{FF2B5EF4-FFF2-40B4-BE49-F238E27FC236}">
                <a16:creationId xmlns:a16="http://schemas.microsoft.com/office/drawing/2014/main" xmlns="" id="{EF2B3C75-AD86-42B4-B32E-62BCE9897ECA}"/>
              </a:ext>
            </a:extLst>
          </p:cNvPr>
          <p:cNvSpPr/>
          <p:nvPr/>
        </p:nvSpPr>
        <p:spPr>
          <a:xfrm>
            <a:off x="530087" y="5287617"/>
            <a:ext cx="5642113" cy="1179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task team was established to engage on various forms of Employee Shared Ownership Schemes and Plans (ESOPS)</a:t>
            </a:r>
            <a:endParaRPr lang="x-none" dirty="0"/>
          </a:p>
        </p:txBody>
      </p:sp>
    </p:spTree>
    <p:extLst>
      <p:ext uri="{BB962C8B-B14F-4D97-AF65-F5344CB8AC3E}">
        <p14:creationId xmlns:p14="http://schemas.microsoft.com/office/powerpoint/2010/main" xmlns="" val="1901377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602C923-CA6B-5040-B429-72A6BD6B176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8" name="Title 1">
            <a:extLst>
              <a:ext uri="{FF2B5EF4-FFF2-40B4-BE49-F238E27FC236}">
                <a16:creationId xmlns:a16="http://schemas.microsoft.com/office/drawing/2014/main" xmlns="" id="{A27D9234-A779-8349-93BF-64E5EAC2E814}"/>
              </a:ext>
            </a:extLst>
          </p:cNvPr>
          <p:cNvSpPr txBox="1">
            <a:spLocks/>
          </p:cNvSpPr>
          <p:nvPr/>
        </p:nvSpPr>
        <p:spPr>
          <a:xfrm>
            <a:off x="145774" y="560439"/>
            <a:ext cx="968648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dirty="0">
                <a:latin typeface="Arial" panose="020B0604020202020204" pitchFamily="34" charset="0"/>
                <a:cs typeface="Arial" panose="020B0604020202020204" pitchFamily="34" charset="0"/>
              </a:rPr>
              <a:t>Key areas of focus of Nedlac: Labour and Development</a:t>
            </a:r>
          </a:p>
        </p:txBody>
      </p:sp>
      <p:sp>
        <p:nvSpPr>
          <p:cNvPr id="6" name="Text Placeholder 5">
            <a:extLst>
              <a:ext uri="{FF2B5EF4-FFF2-40B4-BE49-F238E27FC236}">
                <a16:creationId xmlns:a16="http://schemas.microsoft.com/office/drawing/2014/main" xmlns="" id="{2C49D4A5-13C9-41D3-92F6-0936073BE1AA}"/>
              </a:ext>
            </a:extLst>
          </p:cNvPr>
          <p:cNvSpPr>
            <a:spLocks noGrp="1"/>
          </p:cNvSpPr>
          <p:nvPr>
            <p:ph type="body" idx="1"/>
          </p:nvPr>
        </p:nvSpPr>
        <p:spPr/>
        <p:txBody>
          <a:bodyPr/>
          <a:lstStyle/>
          <a:p>
            <a:r>
              <a:rPr lang="en-ZA" dirty="0"/>
              <a:t>Labour market</a:t>
            </a:r>
          </a:p>
        </p:txBody>
      </p:sp>
      <p:sp>
        <p:nvSpPr>
          <p:cNvPr id="9" name="Content Placeholder 8">
            <a:extLst>
              <a:ext uri="{FF2B5EF4-FFF2-40B4-BE49-F238E27FC236}">
                <a16:creationId xmlns:a16="http://schemas.microsoft.com/office/drawing/2014/main" xmlns="" id="{799B5123-6684-42BB-9C2B-AFC5E93778C8}"/>
              </a:ext>
            </a:extLst>
          </p:cNvPr>
          <p:cNvSpPr>
            <a:spLocks noGrp="1"/>
          </p:cNvSpPr>
          <p:nvPr>
            <p:ph sz="half" idx="2"/>
          </p:nvPr>
        </p:nvSpPr>
        <p:spPr/>
        <p:txBody>
          <a:bodyPr>
            <a:normAutofit fontScale="70000" lnSpcReduction="20000"/>
          </a:bodyPr>
          <a:lstStyle/>
          <a:p>
            <a:r>
              <a:rPr lang="en-ZA" dirty="0"/>
              <a:t>Engagement on the Revised code of good practice on the Prevention and Elimination of Harassment in the Workplace</a:t>
            </a:r>
          </a:p>
          <a:p>
            <a:r>
              <a:rPr lang="en-ZA" dirty="0"/>
              <a:t>Establishment of Labour Law Reforms Task Team and revised proposals from business and labour</a:t>
            </a:r>
          </a:p>
          <a:p>
            <a:r>
              <a:rPr lang="en-ZA" dirty="0"/>
              <a:t>Public Administration Management Bill and Public Services Amendment Bill (tabled and then suspended)</a:t>
            </a:r>
          </a:p>
          <a:p>
            <a:r>
              <a:rPr lang="en-ZA" dirty="0"/>
              <a:t>Considered 6 Demarcation disputes</a:t>
            </a:r>
          </a:p>
          <a:p>
            <a:r>
              <a:rPr lang="en-ZA" dirty="0"/>
              <a:t>Code of Good Practice on Section 77 disputes referred back by Manco for further deliberations </a:t>
            </a:r>
          </a:p>
          <a:p>
            <a:endParaRPr lang="en-ZA" dirty="0"/>
          </a:p>
          <a:p>
            <a:endParaRPr lang="en-ZA" dirty="0"/>
          </a:p>
        </p:txBody>
      </p:sp>
      <p:sp>
        <p:nvSpPr>
          <p:cNvPr id="10" name="Text Placeholder 9">
            <a:extLst>
              <a:ext uri="{FF2B5EF4-FFF2-40B4-BE49-F238E27FC236}">
                <a16:creationId xmlns:a16="http://schemas.microsoft.com/office/drawing/2014/main" xmlns="" id="{508978F7-FE0D-431C-B53C-09DCBE0F247C}"/>
              </a:ext>
            </a:extLst>
          </p:cNvPr>
          <p:cNvSpPr>
            <a:spLocks noGrp="1"/>
          </p:cNvSpPr>
          <p:nvPr>
            <p:ph type="body" sz="quarter" idx="3"/>
          </p:nvPr>
        </p:nvSpPr>
        <p:spPr/>
        <p:txBody>
          <a:bodyPr/>
          <a:lstStyle/>
          <a:p>
            <a:r>
              <a:rPr lang="en-ZA" dirty="0"/>
              <a:t>Development and social </a:t>
            </a:r>
          </a:p>
        </p:txBody>
      </p:sp>
      <p:sp>
        <p:nvSpPr>
          <p:cNvPr id="11" name="Content Placeholder 10">
            <a:extLst>
              <a:ext uri="{FF2B5EF4-FFF2-40B4-BE49-F238E27FC236}">
                <a16:creationId xmlns:a16="http://schemas.microsoft.com/office/drawing/2014/main" xmlns="" id="{2D793A33-6FE8-4275-A6D7-23AD61AF6880}"/>
              </a:ext>
            </a:extLst>
          </p:cNvPr>
          <p:cNvSpPr>
            <a:spLocks noGrp="1"/>
          </p:cNvSpPr>
          <p:nvPr>
            <p:ph sz="quarter" idx="4"/>
          </p:nvPr>
        </p:nvSpPr>
        <p:spPr/>
        <p:txBody>
          <a:bodyPr>
            <a:normAutofit fontScale="70000" lnSpcReduction="20000"/>
          </a:bodyPr>
          <a:lstStyle/>
          <a:p>
            <a:r>
              <a:rPr lang="en-ZA" sz="2900" dirty="0"/>
              <a:t>Conclusion of deliberations on the Critical Skills List from the Department of Home Affairs</a:t>
            </a:r>
          </a:p>
          <a:p>
            <a:r>
              <a:rPr lang="en-ZA" sz="2900" dirty="0"/>
              <a:t>Consideration of:</a:t>
            </a:r>
          </a:p>
          <a:p>
            <a:pPr lvl="1"/>
            <a:r>
              <a:rPr lang="en-ZA" sz="2900" dirty="0"/>
              <a:t>Central Application Bill from Dept of Higher Education and Training</a:t>
            </a:r>
          </a:p>
          <a:p>
            <a:pPr lvl="1"/>
            <a:r>
              <a:rPr lang="en-ZA" sz="2900" dirty="0"/>
              <a:t>Administrative Adjudication of Road Traffic Offences (AARTO) regulations</a:t>
            </a:r>
          </a:p>
          <a:p>
            <a:pPr lvl="1"/>
            <a:r>
              <a:rPr lang="en-ZA" sz="2900" dirty="0"/>
              <a:t>Electronic Deeds Registration Amendment Bill</a:t>
            </a:r>
          </a:p>
          <a:p>
            <a:pPr lvl="1"/>
            <a:r>
              <a:rPr lang="en-ZA" sz="2900" dirty="0"/>
              <a:t>Quarterly reports on EPWP</a:t>
            </a:r>
          </a:p>
          <a:p>
            <a:r>
              <a:rPr lang="en-ZA" sz="2900" dirty="0"/>
              <a:t>Preparation of research reports on Comprehensive Social Security and Retirement Reforms</a:t>
            </a:r>
          </a:p>
          <a:p>
            <a:endParaRPr lang="en-ZA" sz="2900" dirty="0"/>
          </a:p>
          <a:p>
            <a:pPr marL="0" indent="0">
              <a:buNone/>
            </a:pPr>
            <a:endParaRPr lang="en-ZA" dirty="0"/>
          </a:p>
        </p:txBody>
      </p:sp>
    </p:spTree>
    <p:extLst>
      <p:ext uri="{BB962C8B-B14F-4D97-AF65-F5344CB8AC3E}">
        <p14:creationId xmlns:p14="http://schemas.microsoft.com/office/powerpoint/2010/main" xmlns="" val="28210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3C374FD-6F84-F04F-A025-B8AA45758B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200" y="0"/>
            <a:ext cx="12192000" cy="6858000"/>
          </a:xfrm>
          <a:prstGeom prst="rect">
            <a:avLst/>
          </a:prstGeom>
        </p:spPr>
      </p:pic>
      <p:sp>
        <p:nvSpPr>
          <p:cNvPr id="9" name="Title 1">
            <a:extLst>
              <a:ext uri="{FF2B5EF4-FFF2-40B4-BE49-F238E27FC236}">
                <a16:creationId xmlns:a16="http://schemas.microsoft.com/office/drawing/2014/main" xmlns=""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Key areas of focus: Emerging issues</a:t>
            </a:r>
          </a:p>
        </p:txBody>
      </p:sp>
      <p:sp>
        <p:nvSpPr>
          <p:cNvPr id="4" name="Text Placeholder 3">
            <a:extLst>
              <a:ext uri="{FF2B5EF4-FFF2-40B4-BE49-F238E27FC236}">
                <a16:creationId xmlns:a16="http://schemas.microsoft.com/office/drawing/2014/main" xmlns="" id="{22CD3F2A-7E5E-4014-A6F8-05A53BC18F31}"/>
              </a:ext>
            </a:extLst>
          </p:cNvPr>
          <p:cNvSpPr>
            <a:spLocks noGrp="1"/>
          </p:cNvSpPr>
          <p:nvPr>
            <p:ph type="body" idx="1"/>
          </p:nvPr>
        </p:nvSpPr>
        <p:spPr/>
        <p:txBody>
          <a:bodyPr/>
          <a:lstStyle/>
          <a:p>
            <a:r>
              <a:rPr lang="en-GB" dirty="0"/>
              <a:t>Response to Covid19</a:t>
            </a:r>
            <a:endParaRPr lang="x-none" dirty="0"/>
          </a:p>
        </p:txBody>
      </p:sp>
      <p:sp>
        <p:nvSpPr>
          <p:cNvPr id="19" name="Content Placeholder 18">
            <a:extLst>
              <a:ext uri="{FF2B5EF4-FFF2-40B4-BE49-F238E27FC236}">
                <a16:creationId xmlns:a16="http://schemas.microsoft.com/office/drawing/2014/main" xmlns="" id="{0AEE1CC5-609E-468E-9B61-00758448D263}"/>
              </a:ext>
            </a:extLst>
          </p:cNvPr>
          <p:cNvSpPr>
            <a:spLocks noGrp="1"/>
          </p:cNvSpPr>
          <p:nvPr>
            <p:ph sz="half" idx="2"/>
          </p:nvPr>
        </p:nvSpPr>
        <p:spPr/>
        <p:txBody>
          <a:bodyPr>
            <a:normAutofit fontScale="62500" lnSpcReduction="20000"/>
          </a:bodyPr>
          <a:lstStyle/>
          <a:p>
            <a:r>
              <a:rPr lang="en-ZA" dirty="0"/>
              <a:t>Vaccination roll out  - mobilisation and partnerships  to get All of Society Commitment </a:t>
            </a:r>
          </a:p>
          <a:p>
            <a:r>
              <a:rPr lang="en-ZA" dirty="0"/>
              <a:t>Consideration of changes to the OHS direction in respect of vaccines </a:t>
            </a:r>
          </a:p>
          <a:p>
            <a:r>
              <a:rPr lang="en-ZA" dirty="0"/>
              <a:t>Consideration of mechanisms to address vaccine hesitancy and creating incentives and disincentives to vaccinate</a:t>
            </a:r>
          </a:p>
          <a:p>
            <a:r>
              <a:rPr lang="en-ZA" dirty="0"/>
              <a:t>Attempts to get certainty from government on management of liquor industry </a:t>
            </a:r>
          </a:p>
          <a:p>
            <a:r>
              <a:rPr lang="en-ZA" dirty="0"/>
              <a:t>UI Covid19 TERS backlogs in payments</a:t>
            </a:r>
          </a:p>
          <a:p>
            <a:r>
              <a:rPr lang="en-ZA" dirty="0"/>
              <a:t>Ongoing engagement with Nat Joints especially on opening up events for spectators and audiences</a:t>
            </a:r>
          </a:p>
          <a:p>
            <a:endParaRPr lang="en-ZA" dirty="0"/>
          </a:p>
        </p:txBody>
      </p:sp>
      <p:sp>
        <p:nvSpPr>
          <p:cNvPr id="5" name="Text Placeholder 4">
            <a:extLst>
              <a:ext uri="{FF2B5EF4-FFF2-40B4-BE49-F238E27FC236}">
                <a16:creationId xmlns:a16="http://schemas.microsoft.com/office/drawing/2014/main" xmlns="" id="{017BEA08-A491-4483-9E4B-EB214988A5F4}"/>
              </a:ext>
            </a:extLst>
          </p:cNvPr>
          <p:cNvSpPr>
            <a:spLocks noGrp="1"/>
          </p:cNvSpPr>
          <p:nvPr>
            <p:ph type="body" sz="quarter" idx="3"/>
          </p:nvPr>
        </p:nvSpPr>
        <p:spPr/>
        <p:txBody>
          <a:bodyPr/>
          <a:lstStyle/>
          <a:p>
            <a:r>
              <a:rPr lang="en-GB" dirty="0"/>
              <a:t>Response to July unrest</a:t>
            </a:r>
            <a:endParaRPr lang="x-none" dirty="0"/>
          </a:p>
        </p:txBody>
      </p:sp>
      <p:sp>
        <p:nvSpPr>
          <p:cNvPr id="21" name="Content Placeholder 20">
            <a:extLst>
              <a:ext uri="{FF2B5EF4-FFF2-40B4-BE49-F238E27FC236}">
                <a16:creationId xmlns:a16="http://schemas.microsoft.com/office/drawing/2014/main" xmlns="" id="{7E06F2F1-419C-4AE7-AF14-A7F3BD62FE0D}"/>
              </a:ext>
            </a:extLst>
          </p:cNvPr>
          <p:cNvSpPr>
            <a:spLocks noGrp="1"/>
          </p:cNvSpPr>
          <p:nvPr>
            <p:ph sz="quarter" idx="4"/>
          </p:nvPr>
        </p:nvSpPr>
        <p:spPr>
          <a:xfrm>
            <a:off x="6172200" y="2505075"/>
            <a:ext cx="4760843" cy="2822299"/>
          </a:xfrm>
        </p:spPr>
        <p:txBody>
          <a:bodyPr>
            <a:noAutofit/>
          </a:bodyPr>
          <a:lstStyle/>
          <a:p>
            <a:pPr marL="0" lvl="0" indent="0">
              <a:lnSpc>
                <a:spcPct val="100000"/>
              </a:lnSpc>
              <a:spcBef>
                <a:spcPts val="0"/>
              </a:spcBef>
              <a:buNone/>
            </a:pPr>
            <a:r>
              <a:rPr lang="en-ZA" sz="2000" dirty="0"/>
              <a:t>Oversight on </a:t>
            </a:r>
          </a:p>
          <a:p>
            <a:pPr>
              <a:lnSpc>
                <a:spcPct val="100000"/>
              </a:lnSpc>
              <a:spcBef>
                <a:spcPts val="0"/>
              </a:spcBef>
            </a:pPr>
            <a:r>
              <a:rPr lang="en-ZA" sz="2000" dirty="0"/>
              <a:t>Workers Affected by Unrest (WABU) benefit </a:t>
            </a:r>
          </a:p>
          <a:p>
            <a:pPr>
              <a:lnSpc>
                <a:spcPct val="100000"/>
              </a:lnSpc>
              <a:spcBef>
                <a:spcPts val="0"/>
              </a:spcBef>
            </a:pPr>
            <a:r>
              <a:rPr lang="en-ZA" sz="2000" dirty="0"/>
              <a:t>Extension of COvid19 social relief of distress grant</a:t>
            </a:r>
          </a:p>
          <a:p>
            <a:pPr>
              <a:lnSpc>
                <a:spcPct val="100000"/>
              </a:lnSpc>
              <a:spcBef>
                <a:spcPts val="0"/>
              </a:spcBef>
            </a:pPr>
            <a:r>
              <a:rPr lang="en-ZA" sz="2000" dirty="0"/>
              <a:t>Distribution of food parcels by DSD and Solidarity</a:t>
            </a:r>
          </a:p>
          <a:p>
            <a:pPr>
              <a:lnSpc>
                <a:spcPct val="100000"/>
              </a:lnSpc>
              <a:spcBef>
                <a:spcPts val="0"/>
              </a:spcBef>
            </a:pPr>
            <a:r>
              <a:rPr lang="en-ZA" sz="2000" dirty="0"/>
              <a:t>Support for informal and small businesses who may not have been adequately insured</a:t>
            </a:r>
          </a:p>
        </p:txBody>
      </p:sp>
    </p:spTree>
    <p:extLst>
      <p:ext uri="{BB962C8B-B14F-4D97-AF65-F5344CB8AC3E}">
        <p14:creationId xmlns:p14="http://schemas.microsoft.com/office/powerpoint/2010/main" xmlns="" val="346779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D14A4079E0E54C9BE464135731BF7B" ma:contentTypeVersion="14" ma:contentTypeDescription="Create a new document." ma:contentTypeScope="" ma:versionID="a3ec19da07fd4b2460cc9e1362144dbe">
  <xsd:schema xmlns:xsd="http://www.w3.org/2001/XMLSchema" xmlns:xs="http://www.w3.org/2001/XMLSchema" xmlns:p="http://schemas.microsoft.com/office/2006/metadata/properties" xmlns:ns3="3121e5c4-c710-4ea0-984e-5856282c6ef3" xmlns:ns4="083b89ff-5901-4cfb-b15d-920a51985227" targetNamespace="http://schemas.microsoft.com/office/2006/metadata/properties" ma:root="true" ma:fieldsID="de61223e3b9e2a4e1555d0733d0f977e" ns3:_="" ns4:_="">
    <xsd:import namespace="3121e5c4-c710-4ea0-984e-5856282c6ef3"/>
    <xsd:import namespace="083b89ff-5901-4cfb-b15d-920a519852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21e5c4-c710-4ea0-984e-5856282c6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3b89ff-5901-4cfb-b15d-920a5198522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9BB54A-AFD1-4142-9725-888AED6A84DD}">
  <ds:schemaRefs>
    <ds:schemaRef ds:uri="http://schemas.microsoft.com/office/2006/documentManagement/types"/>
    <ds:schemaRef ds:uri="http://www.w3.org/XML/1998/namespace"/>
    <ds:schemaRef ds:uri="http://purl.org/dc/elements/1.1/"/>
    <ds:schemaRef ds:uri="http://schemas.microsoft.com/office/2006/metadata/properties"/>
    <ds:schemaRef ds:uri="083b89ff-5901-4cfb-b15d-920a51985227"/>
    <ds:schemaRef ds:uri="http://purl.org/dc/terms/"/>
    <ds:schemaRef ds:uri="3121e5c4-c710-4ea0-984e-5856282c6ef3"/>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3208B7D-51E7-4553-9583-09642DBC780F}">
  <ds:schemaRefs>
    <ds:schemaRef ds:uri="http://schemas.microsoft.com/sharepoint/v3/contenttype/forms"/>
  </ds:schemaRefs>
</ds:datastoreItem>
</file>

<file path=customXml/itemProps3.xml><?xml version="1.0" encoding="utf-8"?>
<ds:datastoreItem xmlns:ds="http://schemas.openxmlformats.org/officeDocument/2006/customXml" ds:itemID="{F5E1003E-D06A-431A-BC92-DFE7C838AD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21e5c4-c710-4ea0-984e-5856282c6ef3"/>
    <ds:schemaRef ds:uri="083b89ff-5901-4cfb-b15d-920a519852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8393</TotalTime>
  <Words>1289</Words>
  <Application>Microsoft Office PowerPoint</Application>
  <PresentationFormat>Custom</PresentationFormat>
  <Paragraphs>246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National  Economic Development and Labour Council</vt:lpstr>
      <vt:lpstr>Highlights </vt:lpstr>
      <vt:lpstr>Challenges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Summit</dc:title>
  <dc:creator>Lisa Seftel</dc:creator>
  <cp:lastModifiedBy>USER</cp:lastModifiedBy>
  <cp:revision>178</cp:revision>
  <dcterms:created xsi:type="dcterms:W3CDTF">2020-11-29T10:00:36Z</dcterms:created>
  <dcterms:modified xsi:type="dcterms:W3CDTF">2022-09-08T07:29:23Z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0x01010003D14A4079E0E54C9BE464135731BF7B</vt:lpwstr>
  </property>
</Properties>
</file>