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65" r:id="rId6"/>
    <p:sldId id="263" r:id="rId7"/>
    <p:sldId id="266" r:id="rId8"/>
    <p:sldId id="264"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6EFC06-9BFA-4E72-98E1-7ADA2C577EE5}" type="datetimeFigureOut">
              <a:rPr lang="en-ZA" smtClean="0"/>
              <a:t>2022/08/24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44885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6EFC06-9BFA-4E72-98E1-7ADA2C577EE5}" type="datetimeFigureOut">
              <a:rPr lang="en-ZA" smtClean="0"/>
              <a:t>2022/08/24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3994519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E6EFC06-9BFA-4E72-98E1-7ADA2C577EE5}" type="datetimeFigureOut">
              <a:rPr lang="en-ZA" smtClean="0"/>
              <a:t>2022/08/24</a:t>
            </a:fld>
            <a:endParaRPr lang="en-ZA"/>
          </a:p>
        </p:txBody>
      </p:sp>
      <p:sp>
        <p:nvSpPr>
          <p:cNvPr id="5" name="Footer Placeholder 4"/>
          <p:cNvSpPr>
            <a:spLocks noGrp="1"/>
          </p:cNvSpPr>
          <p:nvPr>
            <p:ph type="ftr" sz="quarter" idx="11"/>
          </p:nvPr>
        </p:nvSpPr>
        <p:spPr>
          <a:xfrm>
            <a:off x="3776135" y="6422854"/>
            <a:ext cx="4279669" cy="365125"/>
          </a:xfrm>
        </p:spPr>
        <p:txBody>
          <a:bodyPr/>
          <a:lstStyle/>
          <a:p>
            <a:endParaRPr lang="en-ZA"/>
          </a:p>
        </p:txBody>
      </p:sp>
      <p:sp>
        <p:nvSpPr>
          <p:cNvPr id="6" name="Slide Number Placeholder 5"/>
          <p:cNvSpPr>
            <a:spLocks noGrp="1"/>
          </p:cNvSpPr>
          <p:nvPr>
            <p:ph type="sldNum" sz="quarter" idx="12"/>
          </p:nvPr>
        </p:nvSpPr>
        <p:spPr>
          <a:xfrm>
            <a:off x="8073048" y="6422854"/>
            <a:ext cx="879759" cy="365125"/>
          </a:xfrm>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393867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6EFC06-9BFA-4E72-98E1-7ADA2C577EE5}" type="datetimeFigureOut">
              <a:rPr lang="en-ZA" smtClean="0"/>
              <a:t>2022/08/24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1690745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DE6EFC06-9BFA-4E72-98E1-7ADA2C577EE5}" type="datetimeFigureOut">
              <a:rPr lang="en-ZA" smtClean="0"/>
              <a:t>2022/08/24</a:t>
            </a:fld>
            <a:endParaRPr lang="en-Z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Z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F3241B3-BAC4-4C94-9BC7-32EF7D8FEA14}" type="slidenum">
              <a:rPr lang="en-ZA" smtClean="0"/>
              <a:t>‹#›</a:t>
            </a:fld>
            <a:endParaRPr lang="en-ZA"/>
          </a:p>
        </p:txBody>
      </p:sp>
    </p:spTree>
    <p:extLst>
      <p:ext uri="{BB962C8B-B14F-4D97-AF65-F5344CB8AC3E}">
        <p14:creationId xmlns:p14="http://schemas.microsoft.com/office/powerpoint/2010/main" val="423411536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6EFC06-9BFA-4E72-98E1-7ADA2C577EE5}" type="datetimeFigureOut">
              <a:rPr lang="en-ZA" smtClean="0"/>
              <a:t>2022/08/24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43483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6EFC06-9BFA-4E72-98E1-7ADA2C577EE5}" type="datetimeFigureOut">
              <a:rPr lang="en-ZA" smtClean="0"/>
              <a:t>2022/08/24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366462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6EFC06-9BFA-4E72-98E1-7ADA2C577EE5}" type="datetimeFigureOut">
              <a:rPr lang="en-ZA" smtClean="0"/>
              <a:t>2022/08/24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354210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EFC06-9BFA-4E72-98E1-7ADA2C577EE5}" type="datetimeFigureOut">
              <a:rPr lang="en-ZA" smtClean="0"/>
              <a:t>2022/08/24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97632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6EFC06-9BFA-4E72-98E1-7ADA2C577EE5}" type="datetimeFigureOut">
              <a:rPr lang="en-ZA" smtClean="0"/>
              <a:t>2022/08/24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36050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6EFC06-9BFA-4E72-98E1-7ADA2C577EE5}" type="datetimeFigureOut">
              <a:rPr lang="en-ZA" smtClean="0"/>
              <a:t>2022/08/24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F3241B3-BAC4-4C94-9BC7-32EF7D8FEA14}" type="slidenum">
              <a:rPr lang="en-ZA" smtClean="0"/>
              <a:t>‹#›</a:t>
            </a:fld>
            <a:endParaRPr lang="en-ZA"/>
          </a:p>
        </p:txBody>
      </p:sp>
    </p:spTree>
    <p:extLst>
      <p:ext uri="{BB962C8B-B14F-4D97-AF65-F5344CB8AC3E}">
        <p14:creationId xmlns:p14="http://schemas.microsoft.com/office/powerpoint/2010/main" val="137289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E6EFC06-9BFA-4E72-98E1-7ADA2C577EE5}" type="datetimeFigureOut">
              <a:rPr lang="en-ZA" smtClean="0"/>
              <a:t>2022/08/24</a:t>
            </a:fld>
            <a:endParaRPr lang="en-ZA"/>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ZA"/>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5F3241B3-BAC4-4C94-9BC7-32EF7D8FEA14}" type="slidenum">
              <a:rPr lang="en-ZA" smtClean="0"/>
              <a:t>‹#›</a:t>
            </a:fld>
            <a:endParaRPr lang="en-ZA"/>
          </a:p>
        </p:txBody>
      </p:sp>
    </p:spTree>
    <p:extLst>
      <p:ext uri="{BB962C8B-B14F-4D97-AF65-F5344CB8AC3E}">
        <p14:creationId xmlns:p14="http://schemas.microsoft.com/office/powerpoint/2010/main" val="5182900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ssafrica.s3.amazonaws.com/site/uploads/sareport7-v2.pdf" TargetMode="External"/><Relationship Id="rId2" Type="http://schemas.openxmlformats.org/officeDocument/2006/relationships/hyperlink" Target="https://issafrica.s3.amazonaws.com/site/uploads/sareport7-v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egislation.gov.au/Details/C2021C0018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A.Schoeman@sussex.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6597-2D6D-4894-9A29-0A630E885974}"/>
              </a:ext>
            </a:extLst>
          </p:cNvPr>
          <p:cNvSpPr>
            <a:spLocks noGrp="1"/>
          </p:cNvSpPr>
          <p:nvPr>
            <p:ph type="ctrTitle"/>
          </p:nvPr>
        </p:nvSpPr>
        <p:spPr/>
        <p:txBody>
          <a:bodyPr/>
          <a:lstStyle/>
          <a:p>
            <a:r>
              <a:rPr lang="en-GB" dirty="0"/>
              <a:t>STERN Submission on Amendments to POCDATARA</a:t>
            </a:r>
            <a:endParaRPr lang="en-ZA" dirty="0"/>
          </a:p>
        </p:txBody>
      </p:sp>
      <p:sp>
        <p:nvSpPr>
          <p:cNvPr id="3" name="Subtitle 2">
            <a:extLst>
              <a:ext uri="{FF2B5EF4-FFF2-40B4-BE49-F238E27FC236}">
                <a16:creationId xmlns:a16="http://schemas.microsoft.com/office/drawing/2014/main" id="{85924647-5A40-47AC-BE7A-BDF038EFA27B}"/>
              </a:ext>
            </a:extLst>
          </p:cNvPr>
          <p:cNvSpPr>
            <a:spLocks noGrp="1"/>
          </p:cNvSpPr>
          <p:nvPr>
            <p:ph type="subTitle" idx="1"/>
          </p:nvPr>
        </p:nvSpPr>
        <p:spPr/>
        <p:txBody>
          <a:bodyPr/>
          <a:lstStyle/>
          <a:p>
            <a:r>
              <a:rPr lang="en-GB" dirty="0"/>
              <a:t>Dr Albertus Schoeman</a:t>
            </a:r>
            <a:endParaRPr lang="en-ZA" dirty="0"/>
          </a:p>
        </p:txBody>
      </p:sp>
    </p:spTree>
    <p:extLst>
      <p:ext uri="{BB962C8B-B14F-4D97-AF65-F5344CB8AC3E}">
        <p14:creationId xmlns:p14="http://schemas.microsoft.com/office/powerpoint/2010/main" val="2110609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C359-DB10-4014-9A15-070EF3280971}"/>
              </a:ext>
            </a:extLst>
          </p:cNvPr>
          <p:cNvSpPr>
            <a:spLocks noGrp="1"/>
          </p:cNvSpPr>
          <p:nvPr>
            <p:ph type="title"/>
          </p:nvPr>
        </p:nvSpPr>
        <p:spPr/>
        <p:txBody>
          <a:bodyPr>
            <a:normAutofit/>
          </a:bodyPr>
          <a:lstStyle/>
          <a:p>
            <a:r>
              <a:rPr lang="en-GB" sz="3600" dirty="0"/>
              <a:t>Sussex Terrorism and Extremism Research Network</a:t>
            </a:r>
            <a:endParaRPr lang="en-ZA" sz="3600" dirty="0"/>
          </a:p>
        </p:txBody>
      </p:sp>
      <p:sp>
        <p:nvSpPr>
          <p:cNvPr id="3" name="Content Placeholder 2">
            <a:extLst>
              <a:ext uri="{FF2B5EF4-FFF2-40B4-BE49-F238E27FC236}">
                <a16:creationId xmlns:a16="http://schemas.microsoft.com/office/drawing/2014/main" id="{E8470BC2-F27C-4777-9D8D-6782281E005E}"/>
              </a:ext>
            </a:extLst>
          </p:cNvPr>
          <p:cNvSpPr>
            <a:spLocks noGrp="1"/>
          </p:cNvSpPr>
          <p:nvPr>
            <p:ph idx="1"/>
          </p:nvPr>
        </p:nvSpPr>
        <p:spPr/>
        <p:txBody>
          <a:bodyPr>
            <a:normAutofit lnSpcReduction="10000"/>
          </a:bodyPr>
          <a:lstStyle/>
          <a:p>
            <a:pPr marL="0" indent="0" algn="just">
              <a:lnSpc>
                <a:spcPct val="115000"/>
              </a:lnSpc>
              <a:spcBef>
                <a:spcPts val="1000"/>
              </a:spcBef>
              <a:spcAft>
                <a:spcPts val="1000"/>
              </a:spcAft>
              <a:buNone/>
            </a:pPr>
            <a:r>
              <a:rPr lang="en-GB" sz="2000" dirty="0">
                <a:ea typeface="Roboto" panose="02000000000000000000" pitchFamily="2" charset="0"/>
                <a:cs typeface="Roboto" panose="02000000000000000000" pitchFamily="2" charset="0"/>
              </a:rPr>
              <a:t>B</a:t>
            </a:r>
            <a:r>
              <a:rPr lang="en-GB" sz="2000" dirty="0">
                <a:effectLst/>
                <a:ea typeface="Roboto" panose="02000000000000000000" pitchFamily="2" charset="0"/>
                <a:cs typeface="Roboto" panose="02000000000000000000" pitchFamily="2" charset="0"/>
              </a:rPr>
              <a:t>ased in the School of Law, Politics and Sociology at the University of Sussex in the United Kingdom.</a:t>
            </a:r>
          </a:p>
          <a:p>
            <a:pPr marL="0" indent="0" algn="just">
              <a:lnSpc>
                <a:spcPct val="115000"/>
              </a:lnSpc>
              <a:spcBef>
                <a:spcPts val="1000"/>
              </a:spcBef>
              <a:spcAft>
                <a:spcPts val="1000"/>
              </a:spcAft>
              <a:buNone/>
            </a:pPr>
            <a:r>
              <a:rPr lang="en-GB" sz="2000" dirty="0">
                <a:ea typeface="Roboto" panose="02000000000000000000" pitchFamily="2" charset="0"/>
                <a:cs typeface="Roboto" panose="02000000000000000000" pitchFamily="2" charset="0"/>
              </a:rPr>
              <a:t>The aims of STERN:</a:t>
            </a:r>
            <a:endParaRPr lang="en-GB" sz="2000" dirty="0">
              <a:effectLst/>
              <a:ea typeface="Roboto" panose="02000000000000000000" pitchFamily="2" charset="0"/>
              <a:cs typeface="Roboto" panose="02000000000000000000" pitchFamily="2" charset="0"/>
            </a:endParaRPr>
          </a:p>
          <a:p>
            <a:pPr algn="just">
              <a:lnSpc>
                <a:spcPct val="115000"/>
              </a:lnSpc>
              <a:spcBef>
                <a:spcPts val="1000"/>
              </a:spcBef>
              <a:spcAft>
                <a:spcPts val="1000"/>
              </a:spcAft>
            </a:pPr>
            <a:r>
              <a:rPr lang="en-GB" sz="2000" dirty="0">
                <a:effectLst/>
                <a:ea typeface="Roboto" panose="02000000000000000000" pitchFamily="2" charset="0"/>
                <a:cs typeface="Roboto" panose="02000000000000000000" pitchFamily="2" charset="0"/>
              </a:rPr>
              <a:t>To promote research on the causes of terrorism and violent extremism and how to understand and counter these occurrences;</a:t>
            </a:r>
            <a:endParaRPr lang="en-ZA" sz="2000" dirty="0">
              <a:effectLst/>
              <a:ea typeface="Arial" panose="020B0604020202020204" pitchFamily="34" charset="0"/>
            </a:endParaRPr>
          </a:p>
          <a:p>
            <a:pPr algn="just">
              <a:lnSpc>
                <a:spcPct val="115000"/>
              </a:lnSpc>
              <a:spcBef>
                <a:spcPts val="1000"/>
              </a:spcBef>
              <a:spcAft>
                <a:spcPts val="1000"/>
              </a:spcAft>
            </a:pPr>
            <a:r>
              <a:rPr lang="en-GB" sz="2000" dirty="0">
                <a:effectLst/>
                <a:ea typeface="Roboto" panose="02000000000000000000" pitchFamily="2" charset="0"/>
                <a:cs typeface="Roboto" panose="02000000000000000000" pitchFamily="2" charset="0"/>
              </a:rPr>
              <a:t>To develop links and partnerships with experts, nationally and internationally, including research institutions, Non-Government Organisations (NGOs), intergovernmental organisations and policy makers;</a:t>
            </a:r>
            <a:endParaRPr lang="en-ZA" sz="2000" dirty="0">
              <a:effectLst/>
              <a:ea typeface="Arial" panose="020B0604020202020204" pitchFamily="34" charset="0"/>
            </a:endParaRPr>
          </a:p>
          <a:p>
            <a:pPr algn="just">
              <a:lnSpc>
                <a:spcPct val="115000"/>
              </a:lnSpc>
              <a:spcBef>
                <a:spcPts val="1000"/>
              </a:spcBef>
              <a:spcAft>
                <a:spcPts val="1000"/>
              </a:spcAft>
            </a:pPr>
            <a:r>
              <a:rPr lang="en-GB" sz="2000" dirty="0">
                <a:effectLst/>
                <a:ea typeface="Roboto" panose="02000000000000000000" pitchFamily="2" charset="0"/>
                <a:cs typeface="Roboto" panose="02000000000000000000" pitchFamily="2" charset="0"/>
              </a:rPr>
              <a:t>To generate research on policy, law and practice. </a:t>
            </a:r>
            <a:endParaRPr lang="en-ZA" sz="2000" dirty="0">
              <a:effectLst/>
              <a:ea typeface="Arial" panose="020B0604020202020204" pitchFamily="34" charset="0"/>
            </a:endParaRPr>
          </a:p>
          <a:p>
            <a:endParaRPr lang="en-ZA" sz="3200" dirty="0"/>
          </a:p>
        </p:txBody>
      </p:sp>
    </p:spTree>
    <p:extLst>
      <p:ext uri="{BB962C8B-B14F-4D97-AF65-F5344CB8AC3E}">
        <p14:creationId xmlns:p14="http://schemas.microsoft.com/office/powerpoint/2010/main" val="333883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C359-DB10-4014-9A15-070EF3280971}"/>
              </a:ext>
            </a:extLst>
          </p:cNvPr>
          <p:cNvSpPr>
            <a:spLocks noGrp="1"/>
          </p:cNvSpPr>
          <p:nvPr>
            <p:ph type="title"/>
          </p:nvPr>
        </p:nvSpPr>
        <p:spPr/>
        <p:txBody>
          <a:bodyPr/>
          <a:lstStyle/>
          <a:p>
            <a:r>
              <a:rPr lang="en-GB" dirty="0"/>
              <a:t>Context of violent extremism in South Africa</a:t>
            </a:r>
            <a:endParaRPr lang="en-ZA" dirty="0"/>
          </a:p>
        </p:txBody>
      </p:sp>
      <p:sp>
        <p:nvSpPr>
          <p:cNvPr id="3" name="Content Placeholder 2">
            <a:extLst>
              <a:ext uri="{FF2B5EF4-FFF2-40B4-BE49-F238E27FC236}">
                <a16:creationId xmlns:a16="http://schemas.microsoft.com/office/drawing/2014/main" id="{E8470BC2-F27C-4777-9D8D-6782281E005E}"/>
              </a:ext>
            </a:extLst>
          </p:cNvPr>
          <p:cNvSpPr>
            <a:spLocks noGrp="1"/>
          </p:cNvSpPr>
          <p:nvPr>
            <p:ph idx="1"/>
          </p:nvPr>
        </p:nvSpPr>
        <p:spPr/>
        <p:txBody>
          <a:bodyPr/>
          <a:lstStyle/>
          <a:p>
            <a:r>
              <a:rPr lang="en-GB" dirty="0"/>
              <a:t>Domestic groups: </a:t>
            </a:r>
            <a:r>
              <a:rPr lang="en-GB" dirty="0" err="1"/>
              <a:t>Boeremag</a:t>
            </a:r>
            <a:r>
              <a:rPr lang="en-GB" dirty="0"/>
              <a:t>, </a:t>
            </a:r>
            <a:r>
              <a:rPr lang="en-GB" dirty="0" err="1"/>
              <a:t>Pagad</a:t>
            </a:r>
            <a:endParaRPr lang="en-GB" dirty="0"/>
          </a:p>
          <a:p>
            <a:r>
              <a:rPr lang="en-GB" dirty="0"/>
              <a:t>International linkages to al-Qaeda, al-Shabaab, Islamic State </a:t>
            </a:r>
          </a:p>
          <a:p>
            <a:r>
              <a:rPr lang="en-GB" dirty="0"/>
              <a:t>Henry Okah</a:t>
            </a:r>
          </a:p>
          <a:p>
            <a:r>
              <a:rPr lang="en-GB" dirty="0"/>
              <a:t>Nature of threat has changed: FTFs, online content, IFFs</a:t>
            </a:r>
          </a:p>
          <a:p>
            <a:r>
              <a:rPr lang="en-GB" dirty="0"/>
              <a:t>Mozambique </a:t>
            </a:r>
          </a:p>
          <a:p>
            <a:endParaRPr lang="en-GB" dirty="0"/>
          </a:p>
          <a:p>
            <a:pPr marL="0" indent="0">
              <a:buNone/>
            </a:pPr>
            <a:r>
              <a:rPr lang="en-GB" sz="1800" u="sng" dirty="0" err="1">
                <a:solidFill>
                  <a:srgbClr val="1155CC"/>
                </a:solidFill>
                <a:effectLst/>
                <a:ea typeface="Roboto" panose="02000000000000000000" pitchFamily="2" charset="0"/>
                <a:cs typeface="Roboto" panose="02000000000000000000" pitchFamily="2" charset="0"/>
                <a:hlinkClick r:id="rId2"/>
              </a:rPr>
              <a:t>Cachalia</a:t>
            </a:r>
            <a:r>
              <a:rPr lang="en-GB" sz="1800" u="sng" dirty="0">
                <a:solidFill>
                  <a:srgbClr val="1155CC"/>
                </a:solidFill>
                <a:effectLst/>
                <a:ea typeface="Roboto" panose="02000000000000000000" pitchFamily="2" charset="0"/>
                <a:cs typeface="Roboto" panose="02000000000000000000" pitchFamily="2" charset="0"/>
                <a:hlinkClick r:id="rId2"/>
              </a:rPr>
              <a:t>, R. &amp; Schoeman, A. (2017). Violent extremism in South Africa: Assessing the current threat,</a:t>
            </a:r>
            <a:r>
              <a:rPr lang="en-GB" sz="1800" u="sng" dirty="0">
                <a:solidFill>
                  <a:srgbClr val="1155CC"/>
                </a:solidFill>
                <a:effectLst/>
                <a:ea typeface="Roboto" panose="02000000000000000000" pitchFamily="2" charset="0"/>
                <a:cs typeface="Roboto" panose="02000000000000000000" pitchFamily="2" charset="0"/>
                <a:hlinkClick r:id="rId3"/>
              </a:rPr>
              <a:t> </a:t>
            </a:r>
            <a:r>
              <a:rPr lang="en-GB" sz="1800" i="1" u="sng" dirty="0">
                <a:solidFill>
                  <a:srgbClr val="1155CC"/>
                </a:solidFill>
                <a:effectLst/>
                <a:ea typeface="Roboto" panose="02000000000000000000" pitchFamily="2" charset="0"/>
                <a:cs typeface="Roboto" panose="02000000000000000000" pitchFamily="2" charset="0"/>
                <a:hlinkClick r:id="rId3"/>
              </a:rPr>
              <a:t>Southern Africa Report,</a:t>
            </a:r>
            <a:r>
              <a:rPr lang="en-GB" sz="1800" i="1" u="sng" dirty="0">
                <a:solidFill>
                  <a:srgbClr val="1155CC"/>
                </a:solidFill>
                <a:effectLst/>
                <a:ea typeface="Roboto" panose="02000000000000000000" pitchFamily="2" charset="0"/>
                <a:cs typeface="Roboto" panose="02000000000000000000" pitchFamily="2" charset="0"/>
                <a:hlinkClick r:id="rId2"/>
              </a:rPr>
              <a:t> </a:t>
            </a:r>
            <a:r>
              <a:rPr lang="en-GB" sz="1800" u="sng" dirty="0">
                <a:solidFill>
                  <a:srgbClr val="1155CC"/>
                </a:solidFill>
                <a:effectLst/>
                <a:ea typeface="Roboto" panose="02000000000000000000" pitchFamily="2" charset="0"/>
                <a:cs typeface="Roboto" panose="02000000000000000000" pitchFamily="2" charset="0"/>
                <a:hlinkClick r:id="rId2"/>
              </a:rPr>
              <a:t>vol. 7, May 2017.</a:t>
            </a:r>
            <a:endParaRPr lang="en-ZA" dirty="0"/>
          </a:p>
        </p:txBody>
      </p:sp>
    </p:spTree>
    <p:extLst>
      <p:ext uri="{BB962C8B-B14F-4D97-AF65-F5344CB8AC3E}">
        <p14:creationId xmlns:p14="http://schemas.microsoft.com/office/powerpoint/2010/main" val="107067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C359-DB10-4014-9A15-070EF3280971}"/>
              </a:ext>
            </a:extLst>
          </p:cNvPr>
          <p:cNvSpPr>
            <a:spLocks noGrp="1"/>
          </p:cNvSpPr>
          <p:nvPr>
            <p:ph type="title"/>
          </p:nvPr>
        </p:nvSpPr>
        <p:spPr/>
        <p:txBody>
          <a:bodyPr/>
          <a:lstStyle/>
          <a:p>
            <a:r>
              <a:rPr lang="en-GB" dirty="0"/>
              <a:t>Comments on Amendments – Section 1</a:t>
            </a:r>
            <a:endParaRPr lang="en-ZA" dirty="0"/>
          </a:p>
        </p:txBody>
      </p:sp>
      <p:sp>
        <p:nvSpPr>
          <p:cNvPr id="3" name="Content Placeholder 2">
            <a:extLst>
              <a:ext uri="{FF2B5EF4-FFF2-40B4-BE49-F238E27FC236}">
                <a16:creationId xmlns:a16="http://schemas.microsoft.com/office/drawing/2014/main" id="{E8470BC2-F27C-4777-9D8D-6782281E005E}"/>
              </a:ext>
            </a:extLst>
          </p:cNvPr>
          <p:cNvSpPr>
            <a:spLocks noGrp="1"/>
          </p:cNvSpPr>
          <p:nvPr>
            <p:ph idx="1"/>
          </p:nvPr>
        </p:nvSpPr>
        <p:spPr/>
        <p:txBody>
          <a:bodyPr>
            <a:normAutofit fontScale="92500"/>
          </a:bodyPr>
          <a:lstStyle/>
          <a:p>
            <a:pPr marL="0" indent="0" algn="just">
              <a:lnSpc>
                <a:spcPct val="115000"/>
              </a:lnSpc>
              <a:spcBef>
                <a:spcPts val="1000"/>
              </a:spcBef>
              <a:spcAft>
                <a:spcPts val="1000"/>
              </a:spcAft>
              <a:buNone/>
            </a:pPr>
            <a:r>
              <a:rPr lang="en-GB" sz="2400" dirty="0">
                <a:effectLst/>
                <a:ea typeface="Roboto" panose="02000000000000000000" pitchFamily="2" charset="0"/>
                <a:cs typeface="Roboto" panose="02000000000000000000" pitchFamily="2" charset="0"/>
              </a:rPr>
              <a:t>Three parts to definition of “terrorist activity”: (a) act, (b) intimidation/fear, (c) motive. </a:t>
            </a:r>
          </a:p>
          <a:p>
            <a:pPr marL="0" indent="0" algn="just">
              <a:lnSpc>
                <a:spcPct val="115000"/>
              </a:lnSpc>
              <a:spcBef>
                <a:spcPts val="1000"/>
              </a:spcBef>
              <a:spcAft>
                <a:spcPts val="1000"/>
              </a:spcAft>
              <a:buNone/>
            </a:pPr>
            <a:r>
              <a:rPr lang="en-GB" sz="2400" dirty="0">
                <a:effectLst/>
                <a:ea typeface="Roboto" panose="02000000000000000000" pitchFamily="2" charset="0"/>
                <a:cs typeface="Roboto" panose="02000000000000000000" pitchFamily="2" charset="0"/>
              </a:rPr>
              <a:t>The amendment proposes to add the following to the definition of terrorist activity: </a:t>
            </a:r>
            <a:endParaRPr lang="en-ZA" sz="2400" dirty="0">
              <a:effectLst/>
              <a:ea typeface="Arial" panose="020B0604020202020204" pitchFamily="34" charset="0"/>
            </a:endParaRPr>
          </a:p>
          <a:p>
            <a:pPr marL="457200" algn="just">
              <a:lnSpc>
                <a:spcPct val="115000"/>
              </a:lnSpc>
              <a:spcBef>
                <a:spcPts val="1200"/>
              </a:spcBef>
              <a:spcAft>
                <a:spcPts val="1200"/>
              </a:spcAft>
            </a:pPr>
            <a:r>
              <a:rPr lang="en-GB" sz="2400" dirty="0">
                <a:effectLst/>
                <a:ea typeface="Roboto" panose="02000000000000000000" pitchFamily="2" charset="0"/>
                <a:cs typeface="Roboto" panose="02000000000000000000" pitchFamily="2" charset="0"/>
              </a:rPr>
              <a:t>(c) which is committed, directly or indirectly, in whole or in part, for the purpose of the advancement of an individual or collective political, religious, ideological or philosophical motive, objective, cause or undertaking;</a:t>
            </a:r>
            <a:endParaRPr lang="en-ZA" sz="2400" dirty="0">
              <a:effectLst/>
              <a:ea typeface="Arial" panose="020B0604020202020204" pitchFamily="34" charset="0"/>
            </a:endParaRPr>
          </a:p>
          <a:p>
            <a:pPr marL="0" indent="0">
              <a:buNone/>
            </a:pPr>
            <a:r>
              <a:rPr lang="en-GB" sz="2400" dirty="0">
                <a:effectLst/>
                <a:ea typeface="Roboto" panose="02000000000000000000" pitchFamily="2" charset="0"/>
                <a:cs typeface="Roboto" panose="02000000000000000000" pitchFamily="2" charset="0"/>
              </a:rPr>
              <a:t>Should consider removing this reference to terrorist motive</a:t>
            </a:r>
          </a:p>
        </p:txBody>
      </p:sp>
    </p:spTree>
    <p:extLst>
      <p:ext uri="{BB962C8B-B14F-4D97-AF65-F5344CB8AC3E}">
        <p14:creationId xmlns:p14="http://schemas.microsoft.com/office/powerpoint/2010/main" val="4013307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C359-DB10-4014-9A15-070EF3280971}"/>
              </a:ext>
            </a:extLst>
          </p:cNvPr>
          <p:cNvSpPr>
            <a:spLocks noGrp="1"/>
          </p:cNvSpPr>
          <p:nvPr>
            <p:ph type="title"/>
          </p:nvPr>
        </p:nvSpPr>
        <p:spPr/>
        <p:txBody>
          <a:bodyPr/>
          <a:lstStyle/>
          <a:p>
            <a:r>
              <a:rPr lang="en-GB" dirty="0"/>
              <a:t>Comments on Amendments – Section 1</a:t>
            </a:r>
            <a:endParaRPr lang="en-ZA" dirty="0"/>
          </a:p>
        </p:txBody>
      </p:sp>
      <p:sp>
        <p:nvSpPr>
          <p:cNvPr id="3" name="Content Placeholder 2">
            <a:extLst>
              <a:ext uri="{FF2B5EF4-FFF2-40B4-BE49-F238E27FC236}">
                <a16:creationId xmlns:a16="http://schemas.microsoft.com/office/drawing/2014/main" id="{E8470BC2-F27C-4777-9D8D-6782281E005E}"/>
              </a:ext>
            </a:extLst>
          </p:cNvPr>
          <p:cNvSpPr>
            <a:spLocks noGrp="1"/>
          </p:cNvSpPr>
          <p:nvPr>
            <p:ph idx="1"/>
          </p:nvPr>
        </p:nvSpPr>
        <p:spPr/>
        <p:txBody>
          <a:bodyPr>
            <a:normAutofit/>
          </a:bodyPr>
          <a:lstStyle/>
          <a:p>
            <a:r>
              <a:rPr lang="en-GB" dirty="0">
                <a:effectLst/>
                <a:ea typeface="Roboto" panose="02000000000000000000" pitchFamily="2" charset="0"/>
                <a:cs typeface="Roboto" panose="02000000000000000000" pitchFamily="2" charset="0"/>
              </a:rPr>
              <a:t>International instruments and UN Security Council resolutions generally do not require a special terrorist motive, which may be difficult and burdensome to prove</a:t>
            </a:r>
          </a:p>
          <a:p>
            <a:r>
              <a:rPr lang="en-GB" dirty="0">
                <a:ea typeface="Roboto" panose="02000000000000000000" pitchFamily="2" charset="0"/>
                <a:cs typeface="Roboto" panose="02000000000000000000" pitchFamily="2" charset="0"/>
              </a:rPr>
              <a:t>C</a:t>
            </a:r>
            <a:r>
              <a:rPr lang="en-GB" dirty="0">
                <a:effectLst/>
                <a:ea typeface="Roboto" panose="02000000000000000000" pitchFamily="2" charset="0"/>
                <a:cs typeface="Roboto" panose="02000000000000000000" pitchFamily="2" charset="0"/>
              </a:rPr>
              <a:t>riminal law does not normally require proof of motive</a:t>
            </a:r>
          </a:p>
          <a:p>
            <a:r>
              <a:rPr lang="en-GB" dirty="0">
                <a:ea typeface="Roboto" panose="02000000000000000000" pitchFamily="2" charset="0"/>
                <a:cs typeface="Roboto" panose="02000000000000000000" pitchFamily="2" charset="0"/>
              </a:rPr>
              <a:t>Distinction is more theoretical than empirical</a:t>
            </a:r>
          </a:p>
          <a:p>
            <a:r>
              <a:rPr lang="en-GB" dirty="0">
                <a:ea typeface="Roboto" panose="02000000000000000000" pitchFamily="2" charset="0"/>
                <a:cs typeface="Roboto" panose="02000000000000000000" pitchFamily="2" charset="0"/>
              </a:rPr>
              <a:t>Cases such as narcoterrorism show limits of ideological motive</a:t>
            </a:r>
          </a:p>
          <a:p>
            <a:r>
              <a:rPr lang="en-GB" dirty="0">
                <a:effectLst/>
                <a:ea typeface="Roboto" panose="02000000000000000000" pitchFamily="2" charset="0"/>
                <a:cs typeface="Roboto" panose="02000000000000000000" pitchFamily="2" charset="0"/>
              </a:rPr>
              <a:t>Most groups</a:t>
            </a:r>
            <a:r>
              <a:rPr lang="en-GB" dirty="0">
                <a:ea typeface="Roboto" panose="02000000000000000000" pitchFamily="2" charset="0"/>
                <a:cs typeface="Roboto" panose="02000000000000000000" pitchFamily="2" charset="0"/>
              </a:rPr>
              <a:t> in Africa today are hybrid</a:t>
            </a:r>
            <a:endParaRPr lang="en-GB" dirty="0">
              <a:effectLst/>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12797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C359-DB10-4014-9A15-070EF3280971}"/>
              </a:ext>
            </a:extLst>
          </p:cNvPr>
          <p:cNvSpPr>
            <a:spLocks noGrp="1"/>
          </p:cNvSpPr>
          <p:nvPr>
            <p:ph type="title"/>
          </p:nvPr>
        </p:nvSpPr>
        <p:spPr/>
        <p:txBody>
          <a:bodyPr/>
          <a:lstStyle/>
          <a:p>
            <a:r>
              <a:rPr lang="en-GB" dirty="0"/>
              <a:t>Comments on Amendments – Section 3</a:t>
            </a:r>
            <a:endParaRPr lang="en-ZA" dirty="0"/>
          </a:p>
        </p:txBody>
      </p:sp>
      <p:sp>
        <p:nvSpPr>
          <p:cNvPr id="3" name="Content Placeholder 2">
            <a:extLst>
              <a:ext uri="{FF2B5EF4-FFF2-40B4-BE49-F238E27FC236}">
                <a16:creationId xmlns:a16="http://schemas.microsoft.com/office/drawing/2014/main" id="{E8470BC2-F27C-4777-9D8D-6782281E005E}"/>
              </a:ext>
            </a:extLst>
          </p:cNvPr>
          <p:cNvSpPr>
            <a:spLocks noGrp="1"/>
          </p:cNvSpPr>
          <p:nvPr>
            <p:ph idx="1"/>
          </p:nvPr>
        </p:nvSpPr>
        <p:spPr/>
        <p:txBody>
          <a:bodyPr>
            <a:noAutofit/>
          </a:bodyPr>
          <a:lstStyle/>
          <a:p>
            <a:pPr marL="0" indent="0" algn="just">
              <a:lnSpc>
                <a:spcPct val="115000"/>
              </a:lnSpc>
              <a:spcBef>
                <a:spcPts val="1000"/>
              </a:spcBef>
              <a:spcAft>
                <a:spcPts val="1000"/>
              </a:spcAft>
              <a:buNone/>
            </a:pPr>
            <a:r>
              <a:rPr lang="en-GB" dirty="0">
                <a:effectLst/>
                <a:ea typeface="Roboto" panose="02000000000000000000" pitchFamily="2" charset="0"/>
                <a:cs typeface="Roboto" panose="02000000000000000000" pitchFamily="2" charset="0"/>
              </a:rPr>
              <a:t>The amendment proposes to add the following regarding training for terrorist-related activities: </a:t>
            </a:r>
          </a:p>
          <a:p>
            <a:pPr marL="457200" lvl="1" indent="0" algn="just">
              <a:lnSpc>
                <a:spcPct val="115000"/>
              </a:lnSpc>
              <a:spcBef>
                <a:spcPts val="1000"/>
              </a:spcBef>
              <a:spcAft>
                <a:spcPts val="1000"/>
              </a:spcAft>
              <a:buNone/>
            </a:pPr>
            <a:r>
              <a:rPr lang="en-GB" sz="2200" dirty="0">
                <a:effectLst/>
                <a:ea typeface="Roboto" panose="02000000000000000000" pitchFamily="2" charset="0"/>
                <a:cs typeface="Roboto" panose="02000000000000000000" pitchFamily="2" charset="0"/>
              </a:rPr>
              <a:t>(4) A person commits an offence if he or she receives training and is aware that such training is, wholly or partly, provided for purposes connected with the commission or preparation of terrorist activities or Convention offences.</a:t>
            </a:r>
            <a:endParaRPr lang="en-ZA" sz="2200" dirty="0">
              <a:effectLst/>
              <a:ea typeface="Arial" panose="020B0604020202020204" pitchFamily="34" charset="0"/>
            </a:endParaRPr>
          </a:p>
          <a:p>
            <a:pPr marL="0" indent="0" algn="just">
              <a:buNone/>
            </a:pPr>
            <a:r>
              <a:rPr lang="en-GB" dirty="0">
                <a:effectLst/>
                <a:ea typeface="Roboto" panose="02000000000000000000" pitchFamily="2" charset="0"/>
                <a:cs typeface="Roboto" panose="02000000000000000000" pitchFamily="2" charset="0"/>
              </a:rPr>
              <a:t>Should clarify that terrorist training itself is an offence: </a:t>
            </a:r>
          </a:p>
          <a:p>
            <a:pPr algn="just"/>
            <a:r>
              <a:rPr lang="en-GB" dirty="0">
                <a:effectLst/>
                <a:ea typeface="Roboto" panose="02000000000000000000" pitchFamily="2" charset="0"/>
                <a:cs typeface="Roboto" panose="02000000000000000000" pitchFamily="2" charset="0"/>
              </a:rPr>
              <a:t>In the current formation, the law can interpreted to mean that only training for a </a:t>
            </a:r>
            <a:r>
              <a:rPr lang="en-GB" i="1" dirty="0">
                <a:effectLst/>
                <a:ea typeface="Roboto" panose="02000000000000000000" pitchFamily="2" charset="0"/>
                <a:cs typeface="Roboto" panose="02000000000000000000" pitchFamily="2" charset="0"/>
              </a:rPr>
              <a:t>specific</a:t>
            </a:r>
            <a:r>
              <a:rPr lang="en-GB" dirty="0">
                <a:effectLst/>
                <a:ea typeface="Roboto" panose="02000000000000000000" pitchFamily="2" charset="0"/>
                <a:cs typeface="Roboto" panose="02000000000000000000" pitchFamily="2" charset="0"/>
              </a:rPr>
              <a:t> act is criminalised - places the burden on prosecutors to prove that a specific terrorist act was planned. </a:t>
            </a:r>
          </a:p>
        </p:txBody>
      </p:sp>
    </p:spTree>
    <p:extLst>
      <p:ext uri="{BB962C8B-B14F-4D97-AF65-F5344CB8AC3E}">
        <p14:creationId xmlns:p14="http://schemas.microsoft.com/office/powerpoint/2010/main" val="3912141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C359-DB10-4014-9A15-070EF3280971}"/>
              </a:ext>
            </a:extLst>
          </p:cNvPr>
          <p:cNvSpPr>
            <a:spLocks noGrp="1"/>
          </p:cNvSpPr>
          <p:nvPr>
            <p:ph type="title"/>
          </p:nvPr>
        </p:nvSpPr>
        <p:spPr/>
        <p:txBody>
          <a:bodyPr/>
          <a:lstStyle/>
          <a:p>
            <a:r>
              <a:rPr lang="en-GB" dirty="0"/>
              <a:t>Comments on Amendments – Section 3</a:t>
            </a:r>
            <a:endParaRPr lang="en-ZA" dirty="0"/>
          </a:p>
        </p:txBody>
      </p:sp>
      <p:sp>
        <p:nvSpPr>
          <p:cNvPr id="3" name="Content Placeholder 2">
            <a:extLst>
              <a:ext uri="{FF2B5EF4-FFF2-40B4-BE49-F238E27FC236}">
                <a16:creationId xmlns:a16="http://schemas.microsoft.com/office/drawing/2014/main" id="{E8470BC2-F27C-4777-9D8D-6782281E005E}"/>
              </a:ext>
            </a:extLst>
          </p:cNvPr>
          <p:cNvSpPr>
            <a:spLocks noGrp="1"/>
          </p:cNvSpPr>
          <p:nvPr>
            <p:ph idx="1"/>
          </p:nvPr>
        </p:nvSpPr>
        <p:spPr/>
        <p:txBody>
          <a:bodyPr>
            <a:noAutofit/>
          </a:bodyPr>
          <a:lstStyle/>
          <a:p>
            <a:pPr algn="just">
              <a:lnSpc>
                <a:spcPct val="115000"/>
              </a:lnSpc>
              <a:spcBef>
                <a:spcPts val="1000"/>
              </a:spcBef>
              <a:spcAft>
                <a:spcPts val="1000"/>
              </a:spcAft>
            </a:pPr>
            <a:r>
              <a:rPr lang="en-GB" dirty="0">
                <a:ea typeface="Roboto" panose="02000000000000000000" pitchFamily="2" charset="0"/>
                <a:cs typeface="Roboto" panose="02000000000000000000" pitchFamily="2" charset="0"/>
              </a:rPr>
              <a:t>International examples clarify that training for the preparation of a non-specific terrorism-related offence is criminalised. </a:t>
            </a:r>
          </a:p>
          <a:p>
            <a:pPr marL="0" indent="0" algn="just">
              <a:lnSpc>
                <a:spcPct val="100000"/>
              </a:lnSpc>
              <a:spcBef>
                <a:spcPts val="0"/>
              </a:spcBef>
              <a:buNone/>
            </a:pPr>
            <a:r>
              <a:rPr lang="en-GB" dirty="0">
                <a:effectLst/>
                <a:ea typeface="Roboto" panose="02000000000000000000" pitchFamily="2" charset="0"/>
                <a:cs typeface="Roboto" panose="02000000000000000000" pitchFamily="2" charset="0"/>
              </a:rPr>
              <a:t>The </a:t>
            </a:r>
            <a:r>
              <a:rPr lang="en-GB" u="sng" dirty="0">
                <a:solidFill>
                  <a:srgbClr val="1155CC"/>
                </a:solidFill>
                <a:effectLst/>
                <a:ea typeface="Roboto" panose="02000000000000000000" pitchFamily="2" charset="0"/>
                <a:cs typeface="Roboto" panose="02000000000000000000" pitchFamily="2" charset="0"/>
                <a:hlinkClick r:id="rId2"/>
              </a:rPr>
              <a:t>Australian Criminal Code Act 1995</a:t>
            </a:r>
            <a:r>
              <a:rPr lang="en-GB" dirty="0">
                <a:effectLst/>
                <a:ea typeface="Roboto" panose="02000000000000000000" pitchFamily="2" charset="0"/>
                <a:cs typeface="Roboto" panose="02000000000000000000" pitchFamily="2" charset="0"/>
              </a:rPr>
              <a:t> on terrorist-related training specifies that: </a:t>
            </a:r>
          </a:p>
          <a:p>
            <a:pPr marL="342900" indent="-342900" algn="just">
              <a:lnSpc>
                <a:spcPct val="100000"/>
              </a:lnSpc>
              <a:spcBef>
                <a:spcPts val="0"/>
              </a:spcBef>
              <a:buAutoNum type="arabicParenBoth" startAt="3"/>
            </a:pPr>
            <a:r>
              <a:rPr lang="en-GB" dirty="0">
                <a:effectLst/>
                <a:ea typeface="Roboto" panose="02000000000000000000" pitchFamily="2" charset="0"/>
                <a:cs typeface="Roboto" panose="02000000000000000000" pitchFamily="2" charset="0"/>
              </a:rPr>
              <a:t>A person commits an offence under this section even if:</a:t>
            </a:r>
          </a:p>
          <a:p>
            <a:pPr marL="342900" indent="-342900" algn="just">
              <a:lnSpc>
                <a:spcPct val="100000"/>
              </a:lnSpc>
              <a:spcBef>
                <a:spcPts val="0"/>
              </a:spcBef>
              <a:buFont typeface="+mj-lt"/>
              <a:buAutoNum type="alphaLcParenR"/>
            </a:pPr>
            <a:r>
              <a:rPr lang="en-GB" dirty="0">
                <a:effectLst/>
                <a:ea typeface="Roboto" panose="02000000000000000000" pitchFamily="2" charset="0"/>
                <a:cs typeface="Roboto" panose="02000000000000000000" pitchFamily="2" charset="0"/>
              </a:rPr>
              <a:t>a terrorist act does not occur; or</a:t>
            </a:r>
          </a:p>
          <a:p>
            <a:pPr marL="342900" indent="-342900" algn="just">
              <a:lnSpc>
                <a:spcPct val="100000"/>
              </a:lnSpc>
              <a:spcBef>
                <a:spcPts val="0"/>
              </a:spcBef>
              <a:buFont typeface="+mj-lt"/>
              <a:buAutoNum type="alphaLcParenR"/>
            </a:pPr>
            <a:r>
              <a:rPr lang="en-GB" dirty="0">
                <a:effectLst/>
                <a:ea typeface="Roboto" panose="02000000000000000000" pitchFamily="2" charset="0"/>
                <a:cs typeface="Roboto" panose="02000000000000000000" pitchFamily="2" charset="0"/>
              </a:rPr>
              <a:t>the training is not connected with preparation for, the engagement of a person in, or assistance in a specific terrorist act; or</a:t>
            </a:r>
          </a:p>
          <a:p>
            <a:pPr marL="342900" indent="-342900" algn="just">
              <a:lnSpc>
                <a:spcPct val="100000"/>
              </a:lnSpc>
              <a:spcBef>
                <a:spcPts val="0"/>
              </a:spcBef>
              <a:buFont typeface="+mj-lt"/>
              <a:buAutoNum type="alphaLcParenR"/>
            </a:pPr>
            <a:r>
              <a:rPr lang="en-GB" dirty="0">
                <a:effectLst/>
                <a:ea typeface="Roboto" panose="02000000000000000000" pitchFamily="2" charset="0"/>
                <a:cs typeface="Roboto" panose="02000000000000000000" pitchFamily="2" charset="0"/>
              </a:rPr>
              <a:t>the training is connected with preparation for, the engagement of a person in, or assistance in more than one terrorist act.</a:t>
            </a:r>
            <a:endParaRPr lang="en-ZA" dirty="0">
              <a:effectLst/>
              <a:ea typeface="Arial" panose="020B0604020202020204" pitchFamily="34" charset="0"/>
            </a:endParaRPr>
          </a:p>
        </p:txBody>
      </p:sp>
    </p:spTree>
    <p:extLst>
      <p:ext uri="{BB962C8B-B14F-4D97-AF65-F5344CB8AC3E}">
        <p14:creationId xmlns:p14="http://schemas.microsoft.com/office/powerpoint/2010/main" val="5689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C359-DB10-4014-9A15-070EF3280971}"/>
              </a:ext>
            </a:extLst>
          </p:cNvPr>
          <p:cNvSpPr>
            <a:spLocks noGrp="1"/>
          </p:cNvSpPr>
          <p:nvPr>
            <p:ph type="title"/>
          </p:nvPr>
        </p:nvSpPr>
        <p:spPr/>
        <p:txBody>
          <a:bodyPr/>
          <a:lstStyle/>
          <a:p>
            <a:r>
              <a:rPr lang="en-GB" dirty="0"/>
              <a:t>Comments on Amendments – Section 3A</a:t>
            </a:r>
            <a:endParaRPr lang="en-ZA" dirty="0"/>
          </a:p>
        </p:txBody>
      </p:sp>
      <p:sp>
        <p:nvSpPr>
          <p:cNvPr id="3" name="Content Placeholder 2">
            <a:extLst>
              <a:ext uri="{FF2B5EF4-FFF2-40B4-BE49-F238E27FC236}">
                <a16:creationId xmlns:a16="http://schemas.microsoft.com/office/drawing/2014/main" id="{E8470BC2-F27C-4777-9D8D-6782281E005E}"/>
              </a:ext>
            </a:extLst>
          </p:cNvPr>
          <p:cNvSpPr>
            <a:spLocks noGrp="1"/>
          </p:cNvSpPr>
          <p:nvPr>
            <p:ph idx="1"/>
          </p:nvPr>
        </p:nvSpPr>
        <p:spPr/>
        <p:txBody>
          <a:bodyPr>
            <a:normAutofit/>
          </a:bodyPr>
          <a:lstStyle/>
          <a:p>
            <a:pPr marL="0" indent="0" algn="l">
              <a:buNone/>
            </a:pPr>
            <a:r>
              <a:rPr lang="en-GB" dirty="0">
                <a:effectLst/>
                <a:ea typeface="Roboto" panose="02000000000000000000" pitchFamily="2" charset="0"/>
                <a:cs typeface="Roboto" panose="02000000000000000000" pitchFamily="2" charset="0"/>
              </a:rPr>
              <a:t>Prohibition of publication with terrorism related content:</a:t>
            </a:r>
          </a:p>
          <a:p>
            <a:pPr marL="457200" lvl="1" indent="0">
              <a:buNone/>
            </a:pPr>
            <a:r>
              <a:rPr lang="en-GB" sz="2200" b="0" i="0" u="none" strike="noStrike" baseline="0" dirty="0"/>
              <a:t>section 3(2)</a:t>
            </a:r>
            <a:r>
              <a:rPr lang="en-GB" sz="2200" b="0" i="1" u="none" strike="noStrike" baseline="0" dirty="0"/>
              <a:t>(e) </a:t>
            </a:r>
            <a:r>
              <a:rPr lang="en-GB" sz="2200" b="0" i="0" u="none" strike="noStrike" baseline="0" dirty="0"/>
              <a:t>may raise as a defence—</a:t>
            </a:r>
          </a:p>
          <a:p>
            <a:pPr marL="457200" lvl="1" indent="0">
              <a:buNone/>
            </a:pPr>
            <a:r>
              <a:rPr lang="en-GB" sz="2200" b="0" i="1" u="none" strike="noStrike" baseline="0" dirty="0"/>
              <a:t>	(a) </a:t>
            </a:r>
            <a:r>
              <a:rPr lang="en-GB" sz="2200" b="0" i="0" u="none" strike="noStrike" baseline="0" dirty="0"/>
              <a:t>the fact that at the time of the person’s action or possession, the person did not know, and had no reason to believe, that the document or record in question contained, or was likely to contain, information of a kind likely to be useful to a person preparing to engage in a terrorist </a:t>
            </a:r>
            <a:r>
              <a:rPr lang="en-ZA" sz="2200" b="0" i="0" u="none" strike="noStrike" baseline="0" dirty="0"/>
              <a:t>activity; or</a:t>
            </a:r>
          </a:p>
          <a:p>
            <a:pPr marL="457200" lvl="1" indent="0">
              <a:buNone/>
            </a:pPr>
            <a:r>
              <a:rPr lang="en-GB" sz="2200" b="0" i="1" u="none" strike="noStrike" baseline="0" dirty="0"/>
              <a:t>(b) </a:t>
            </a:r>
            <a:r>
              <a:rPr lang="en-GB" sz="2200" b="0" i="0" u="none" strike="noStrike" baseline="0" dirty="0"/>
              <a:t>the person’s action or possession was for the purposes of—</a:t>
            </a:r>
          </a:p>
          <a:p>
            <a:pPr marL="457200" lvl="1" indent="0">
              <a:buNone/>
            </a:pPr>
            <a:r>
              <a:rPr lang="en-GB" sz="2200" b="0" i="0" u="none" strike="noStrike" baseline="0" dirty="0"/>
              <a:t>(</a:t>
            </a:r>
            <a:r>
              <a:rPr lang="en-GB" sz="2200" b="0" i="0" u="none" strike="noStrike" baseline="0" dirty="0" err="1"/>
              <a:t>i</a:t>
            </a:r>
            <a:r>
              <a:rPr lang="en-GB" sz="2200" b="0" i="0" u="none" strike="noStrike" baseline="0" dirty="0"/>
              <a:t>) carrying out work as a journalist; or</a:t>
            </a:r>
          </a:p>
          <a:p>
            <a:pPr marL="457200" lvl="1" indent="0">
              <a:buNone/>
            </a:pPr>
            <a:r>
              <a:rPr lang="en-ZA" sz="2200" b="0" i="0" u="none" strike="noStrike" baseline="0" dirty="0"/>
              <a:t>(ii) academic research.</a:t>
            </a:r>
            <a:endParaRPr lang="en-ZA" sz="2200" dirty="0">
              <a:effectLst/>
              <a:ea typeface="Roboto" panose="02000000000000000000" pitchFamily="2" charset="0"/>
              <a:cs typeface="Roboto" panose="02000000000000000000" pitchFamily="2" charset="0"/>
            </a:endParaRPr>
          </a:p>
          <a:p>
            <a:pPr marL="0" indent="0" algn="l">
              <a:buNone/>
            </a:pPr>
            <a:r>
              <a:rPr lang="en-ZA" dirty="0">
                <a:ea typeface="Roboto" panose="02000000000000000000" pitchFamily="2" charset="0"/>
                <a:cs typeface="Roboto" panose="02000000000000000000" pitchFamily="2" charset="0"/>
              </a:rPr>
              <a:t>May want to adjust the language of legitimate defence to broaden it to “exercising a profession in the public interest such as”… </a:t>
            </a:r>
          </a:p>
        </p:txBody>
      </p:sp>
    </p:spTree>
    <p:extLst>
      <p:ext uri="{BB962C8B-B14F-4D97-AF65-F5344CB8AC3E}">
        <p14:creationId xmlns:p14="http://schemas.microsoft.com/office/powerpoint/2010/main" val="3351350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C359-DB10-4014-9A15-070EF3280971}"/>
              </a:ext>
            </a:extLst>
          </p:cNvPr>
          <p:cNvSpPr>
            <a:spLocks noGrp="1"/>
          </p:cNvSpPr>
          <p:nvPr>
            <p:ph type="title"/>
          </p:nvPr>
        </p:nvSpPr>
        <p:spPr/>
        <p:txBody>
          <a:bodyPr/>
          <a:lstStyle/>
          <a:p>
            <a:r>
              <a:rPr lang="en-GB" dirty="0"/>
              <a:t>Conclusion</a:t>
            </a:r>
            <a:endParaRPr lang="en-ZA" dirty="0"/>
          </a:p>
        </p:txBody>
      </p:sp>
      <p:sp>
        <p:nvSpPr>
          <p:cNvPr id="3" name="Content Placeholder 2">
            <a:extLst>
              <a:ext uri="{FF2B5EF4-FFF2-40B4-BE49-F238E27FC236}">
                <a16:creationId xmlns:a16="http://schemas.microsoft.com/office/drawing/2014/main" id="{E8470BC2-F27C-4777-9D8D-6782281E005E}"/>
              </a:ext>
            </a:extLst>
          </p:cNvPr>
          <p:cNvSpPr>
            <a:spLocks noGrp="1"/>
          </p:cNvSpPr>
          <p:nvPr>
            <p:ph idx="1"/>
          </p:nvPr>
        </p:nvSpPr>
        <p:spPr/>
        <p:txBody>
          <a:bodyPr>
            <a:normAutofit/>
          </a:bodyPr>
          <a:lstStyle/>
          <a:p>
            <a:pPr>
              <a:spcAft>
                <a:spcPts val="1000"/>
              </a:spcAft>
            </a:pPr>
            <a:r>
              <a:rPr lang="en-GB" dirty="0"/>
              <a:t>Importance of remembering that the law is intended to defend democracy</a:t>
            </a:r>
          </a:p>
          <a:p>
            <a:pPr>
              <a:spcAft>
                <a:spcPts val="1000"/>
              </a:spcAft>
            </a:pPr>
            <a:r>
              <a:rPr lang="en-GB" dirty="0"/>
              <a:t>Need to ensure preservation of freedom of expression, association and legitimate opposition </a:t>
            </a:r>
          </a:p>
          <a:p>
            <a:pPr>
              <a:spcAft>
                <a:spcPts val="1000"/>
              </a:spcAft>
            </a:pPr>
            <a:r>
              <a:rPr lang="en-GB" dirty="0"/>
              <a:t>Consider Africa’s unique challenges with hybrid groups</a:t>
            </a:r>
          </a:p>
          <a:p>
            <a:endParaRPr lang="en-GB" dirty="0"/>
          </a:p>
          <a:p>
            <a:endParaRPr lang="en-GB" dirty="0"/>
          </a:p>
          <a:p>
            <a:endParaRPr lang="en-GB" dirty="0"/>
          </a:p>
          <a:p>
            <a:pPr marL="0" indent="0" algn="ctr">
              <a:buNone/>
            </a:pPr>
            <a:r>
              <a:rPr lang="en-GB" dirty="0">
                <a:hlinkClick r:id="rId2"/>
              </a:rPr>
              <a:t>A.Schoeman@sussex.ac.uk</a:t>
            </a:r>
            <a:r>
              <a:rPr lang="en-GB" dirty="0"/>
              <a:t> </a:t>
            </a:r>
            <a:endParaRPr lang="en-ZA" dirty="0"/>
          </a:p>
        </p:txBody>
      </p:sp>
    </p:spTree>
    <p:extLst>
      <p:ext uri="{BB962C8B-B14F-4D97-AF65-F5344CB8AC3E}">
        <p14:creationId xmlns:p14="http://schemas.microsoft.com/office/powerpoint/2010/main" val="2517228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104</TotalTime>
  <Words>591</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Corbel</vt:lpstr>
      <vt:lpstr>Roboto</vt:lpstr>
      <vt:lpstr>Wingdings</vt:lpstr>
      <vt:lpstr>Banded</vt:lpstr>
      <vt:lpstr>STERN Submission on Amendments to POCDATARA</vt:lpstr>
      <vt:lpstr>Sussex Terrorism and Extremism Research Network</vt:lpstr>
      <vt:lpstr>Context of violent extremism in South Africa</vt:lpstr>
      <vt:lpstr>Comments on Amendments – Section 1</vt:lpstr>
      <vt:lpstr>Comments on Amendments – Section 1</vt:lpstr>
      <vt:lpstr>Comments on Amendments – Section 3</vt:lpstr>
      <vt:lpstr>Comments on Amendments – Section 3</vt:lpstr>
      <vt:lpstr>Comments on Amendments – Section 3A</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STERN Submission on Amendments to POCDATARA</dc:title>
  <dc:creator>Albertus Schoeman</dc:creator>
  <cp:lastModifiedBy>Admin</cp:lastModifiedBy>
  <cp:revision>3</cp:revision>
  <dcterms:created xsi:type="dcterms:W3CDTF">2022-08-23T07:17:29Z</dcterms:created>
  <dcterms:modified xsi:type="dcterms:W3CDTF">2022-08-24T09:09:16Z</dcterms:modified>
</cp:coreProperties>
</file>