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88" r:id="rId1"/>
  </p:sldMasterIdLst>
  <p:notesMasterIdLst>
    <p:notesMasterId r:id="rId13"/>
  </p:notesMasterIdLst>
  <p:sldIdLst>
    <p:sldId id="256" r:id="rId2"/>
    <p:sldId id="262" r:id="rId3"/>
    <p:sldId id="263" r:id="rId4"/>
    <p:sldId id="264" r:id="rId5"/>
    <p:sldId id="257" r:id="rId6"/>
    <p:sldId id="258" r:id="rId7"/>
    <p:sldId id="259" r:id="rId8"/>
    <p:sldId id="266" r:id="rId9"/>
    <p:sldId id="260" r:id="rId10"/>
    <p:sldId id="267" r:id="rId11"/>
    <p:sldId id="268"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49" userDrawn="1">
          <p15:clr>
            <a:srgbClr val="A4A3A4"/>
          </p15:clr>
        </p15:guide>
        <p15:guide id="2" pos="2880" userDrawn="1">
          <p15:clr>
            <a:srgbClr val="A4A3A4"/>
          </p15:clr>
        </p15:guide>
        <p15:guide id="3" orient="horz" pos="777" userDrawn="1">
          <p15:clr>
            <a:srgbClr val="A4A3A4"/>
          </p15:clr>
        </p15:guide>
        <p15:guide id="4" orient="horz" pos="157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70"/>
    <p:restoredTop sz="94650"/>
  </p:normalViewPr>
  <p:slideViewPr>
    <p:cSldViewPr snapToGrid="0" snapToObjects="1">
      <p:cViewPr varScale="1">
        <p:scale>
          <a:sx n="88" d="100"/>
          <a:sy n="88" d="100"/>
        </p:scale>
        <p:origin x="1402" y="62"/>
      </p:cViewPr>
      <p:guideLst>
        <p:guide orient="horz" pos="1049"/>
        <p:guide pos="2880"/>
        <p:guide orient="horz" pos="777"/>
        <p:guide orient="horz" pos="157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502BFF-CD99-41AA-8B0F-FA4A0DFCDA41}"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ZA"/>
        </a:p>
      </dgm:t>
    </dgm:pt>
    <dgm:pt modelId="{DF236C0F-7764-4FAF-BC29-FAF161303686}">
      <dgm:prSet phldrT="[Text]"/>
      <dgm:spPr/>
      <dgm:t>
        <a:bodyPr/>
        <a:lstStyle/>
        <a:p>
          <a:r>
            <a:rPr lang="en-GB" dirty="0"/>
            <a:t>SA’s legal system based on a combination of Roman-Dutch and English common law. </a:t>
          </a:r>
          <a:endParaRPr lang="en-ZA" dirty="0"/>
        </a:p>
      </dgm:t>
    </dgm:pt>
    <dgm:pt modelId="{C4707E68-018A-4F1F-AE50-21B14D62E475}" type="parTrans" cxnId="{D43885D7-BE3A-4FEE-B11D-F574BB47949D}">
      <dgm:prSet/>
      <dgm:spPr/>
      <dgm:t>
        <a:bodyPr/>
        <a:lstStyle/>
        <a:p>
          <a:endParaRPr lang="en-ZA"/>
        </a:p>
      </dgm:t>
    </dgm:pt>
    <dgm:pt modelId="{06776342-B6E9-44ED-82C0-EDB222968BB9}" type="sibTrans" cxnId="{D43885D7-BE3A-4FEE-B11D-F574BB47949D}">
      <dgm:prSet/>
      <dgm:spPr/>
      <dgm:t>
        <a:bodyPr/>
        <a:lstStyle/>
        <a:p>
          <a:endParaRPr lang="en-ZA"/>
        </a:p>
      </dgm:t>
    </dgm:pt>
    <dgm:pt modelId="{23E894E8-F52B-4829-A4D0-4FBA3E18D878}">
      <dgm:prSet/>
      <dgm:spPr/>
      <dgm:t>
        <a:bodyPr/>
        <a:lstStyle/>
        <a:p>
          <a:r>
            <a:rPr lang="en-GB" dirty="0"/>
            <a:t>SA banks (as with almost all commercial transactions) followed English common law, and took on customers in terms of contractual laws of the country (as is the case with all fin institutions, cell phones and almost any service in both the private and public sectors)</a:t>
          </a:r>
          <a:endParaRPr lang="en-ZA" dirty="0"/>
        </a:p>
      </dgm:t>
    </dgm:pt>
    <dgm:pt modelId="{2F75E0FB-1B7D-4B98-B405-265064DF0E84}" type="parTrans" cxnId="{7F41BA79-E0B4-4BE4-A7E2-8C8B906AA21C}">
      <dgm:prSet/>
      <dgm:spPr/>
      <dgm:t>
        <a:bodyPr/>
        <a:lstStyle/>
        <a:p>
          <a:endParaRPr lang="en-ZA"/>
        </a:p>
      </dgm:t>
    </dgm:pt>
    <dgm:pt modelId="{67006633-771C-4559-A79D-894A7067567B}" type="sibTrans" cxnId="{7F41BA79-E0B4-4BE4-A7E2-8C8B906AA21C}">
      <dgm:prSet/>
      <dgm:spPr/>
      <dgm:t>
        <a:bodyPr/>
        <a:lstStyle/>
        <a:p>
          <a:endParaRPr lang="en-ZA"/>
        </a:p>
      </dgm:t>
    </dgm:pt>
    <dgm:pt modelId="{DE88C7A2-5C49-4360-9114-6A2A2E6C38F1}">
      <dgm:prSet/>
      <dgm:spPr/>
      <dgm:t>
        <a:bodyPr/>
        <a:lstStyle/>
        <a:p>
          <a:r>
            <a:rPr lang="en-GB" dirty="0"/>
            <a:t>Banking failures led to SARB supervising banks to protect depositor funds, so began to protect depositors by ensuring banks were financially healthy</a:t>
          </a:r>
          <a:endParaRPr lang="en-ZA" dirty="0"/>
        </a:p>
      </dgm:t>
    </dgm:pt>
    <dgm:pt modelId="{F592E9EF-4C82-466F-9944-3A242FF5376B}" type="parTrans" cxnId="{1B8AA23F-B286-439B-81EF-DF4A62522A42}">
      <dgm:prSet/>
      <dgm:spPr/>
      <dgm:t>
        <a:bodyPr/>
        <a:lstStyle/>
        <a:p>
          <a:endParaRPr lang="en-ZA"/>
        </a:p>
      </dgm:t>
    </dgm:pt>
    <dgm:pt modelId="{97497570-35F1-441F-AAC3-C9F7FB88EF5A}" type="sibTrans" cxnId="{1B8AA23F-B286-439B-81EF-DF4A62522A42}">
      <dgm:prSet/>
      <dgm:spPr/>
      <dgm:t>
        <a:bodyPr/>
        <a:lstStyle/>
        <a:p>
          <a:endParaRPr lang="en-ZA"/>
        </a:p>
      </dgm:t>
    </dgm:pt>
    <dgm:pt modelId="{830844C2-FD4D-428F-B488-456A1E1C3DF7}">
      <dgm:prSet/>
      <dgm:spPr/>
      <dgm:t>
        <a:bodyPr/>
        <a:lstStyle/>
        <a:p>
          <a:r>
            <a:rPr lang="en-GB" dirty="0"/>
            <a:t>Banking is based on TRUST, with a long tradition of SECRECY and CONFIDENTIALITY . Excessive secrecy (Swiss Bank secrecy) leads to facilitation of grand theft/corruption and other crimes/tax evasions. Governments agree to weaken bank secrecy in favour of transparency and introduce AML rules including CDD/KYC  </a:t>
          </a:r>
          <a:endParaRPr lang="en-ZA" dirty="0"/>
        </a:p>
      </dgm:t>
    </dgm:pt>
    <dgm:pt modelId="{19ECEF10-63DB-4B64-8FE6-9CEE42B8543E}" type="parTrans" cxnId="{69E47FC3-C6B6-48DD-BEF6-2D30F15E3C31}">
      <dgm:prSet/>
      <dgm:spPr/>
      <dgm:t>
        <a:bodyPr/>
        <a:lstStyle/>
        <a:p>
          <a:endParaRPr lang="en-ZA"/>
        </a:p>
      </dgm:t>
    </dgm:pt>
    <dgm:pt modelId="{C87D605D-9502-4B68-B120-531BC9B10BF3}" type="sibTrans" cxnId="{69E47FC3-C6B6-48DD-BEF6-2D30F15E3C31}">
      <dgm:prSet/>
      <dgm:spPr/>
      <dgm:t>
        <a:bodyPr/>
        <a:lstStyle/>
        <a:p>
          <a:endParaRPr lang="en-ZA"/>
        </a:p>
      </dgm:t>
    </dgm:pt>
    <dgm:pt modelId="{DE5E9BF0-252C-4CBD-A338-7F7E4E8E24B2}">
      <dgm:prSet/>
      <dgm:spPr/>
      <dgm:t>
        <a:bodyPr/>
        <a:lstStyle/>
        <a:p>
          <a:r>
            <a:rPr lang="en-GB" dirty="0"/>
            <a:t>In 1989, FATF established, and member countries began to impose anti-money laundering obligations on banks, to stop banks from hiding behind SECRECY and stop them from holding and concealing funds of criminal syndicates and </a:t>
          </a:r>
          <a:r>
            <a:rPr lang="en-GB" dirty="0" err="1"/>
            <a:t>druglords</a:t>
          </a:r>
          <a:endParaRPr lang="en-ZA" dirty="0"/>
        </a:p>
      </dgm:t>
    </dgm:pt>
    <dgm:pt modelId="{0ABD9900-8624-4C93-B8C9-B9ADBE90AEAB}" type="parTrans" cxnId="{AA17782E-A4E4-4D67-AC5F-26CEF9AFFB82}">
      <dgm:prSet/>
      <dgm:spPr/>
      <dgm:t>
        <a:bodyPr/>
        <a:lstStyle/>
        <a:p>
          <a:endParaRPr lang="en-ZA"/>
        </a:p>
      </dgm:t>
    </dgm:pt>
    <dgm:pt modelId="{360A939A-093B-420B-B2D7-AD8505D3CCB9}" type="sibTrans" cxnId="{AA17782E-A4E4-4D67-AC5F-26CEF9AFFB82}">
      <dgm:prSet/>
      <dgm:spPr/>
      <dgm:t>
        <a:bodyPr/>
        <a:lstStyle/>
        <a:p>
          <a:endParaRPr lang="en-ZA"/>
        </a:p>
      </dgm:t>
    </dgm:pt>
    <dgm:pt modelId="{2CD0102B-A3B0-4A22-AB5E-8C851825F394}">
      <dgm:prSet/>
      <dgm:spPr/>
      <dgm:t>
        <a:bodyPr/>
        <a:lstStyle/>
        <a:p>
          <a:endParaRPr lang="en-ZA" dirty="0"/>
        </a:p>
      </dgm:t>
    </dgm:pt>
    <dgm:pt modelId="{A2AB18E0-ECAA-44D1-8C2F-727211EBC7D5}" type="parTrans" cxnId="{B9EE822F-7708-48D1-B8BA-352430050794}">
      <dgm:prSet/>
      <dgm:spPr/>
      <dgm:t>
        <a:bodyPr/>
        <a:lstStyle/>
        <a:p>
          <a:endParaRPr lang="en-ZA"/>
        </a:p>
      </dgm:t>
    </dgm:pt>
    <dgm:pt modelId="{5C02379B-3E23-4887-890B-F91F65AC8D40}" type="sibTrans" cxnId="{B9EE822F-7708-48D1-B8BA-352430050794}">
      <dgm:prSet/>
      <dgm:spPr/>
      <dgm:t>
        <a:bodyPr/>
        <a:lstStyle/>
        <a:p>
          <a:endParaRPr lang="en-ZA"/>
        </a:p>
      </dgm:t>
    </dgm:pt>
    <dgm:pt modelId="{18BCFF88-302E-4083-B974-C6677873F8B5}" type="pres">
      <dgm:prSet presAssocID="{B4502BFF-CD99-41AA-8B0F-FA4A0DFCDA41}" presName="outerComposite" presStyleCnt="0">
        <dgm:presLayoutVars>
          <dgm:chMax val="5"/>
          <dgm:dir/>
          <dgm:resizeHandles val="exact"/>
        </dgm:presLayoutVars>
      </dgm:prSet>
      <dgm:spPr/>
      <dgm:t>
        <a:bodyPr/>
        <a:lstStyle/>
        <a:p>
          <a:endParaRPr lang="en-US"/>
        </a:p>
      </dgm:t>
    </dgm:pt>
    <dgm:pt modelId="{B8BE2EF8-4EE6-413E-946A-A2AC293B79B7}" type="pres">
      <dgm:prSet presAssocID="{B4502BFF-CD99-41AA-8B0F-FA4A0DFCDA41}" presName="dummyMaxCanvas" presStyleCnt="0">
        <dgm:presLayoutVars/>
      </dgm:prSet>
      <dgm:spPr/>
    </dgm:pt>
    <dgm:pt modelId="{C6F4D249-6E63-444B-BF2D-2F3D139903EF}" type="pres">
      <dgm:prSet presAssocID="{B4502BFF-CD99-41AA-8B0F-FA4A0DFCDA41}" presName="FiveNodes_1" presStyleLbl="node1" presStyleIdx="0" presStyleCnt="5">
        <dgm:presLayoutVars>
          <dgm:bulletEnabled val="1"/>
        </dgm:presLayoutVars>
      </dgm:prSet>
      <dgm:spPr/>
      <dgm:t>
        <a:bodyPr/>
        <a:lstStyle/>
        <a:p>
          <a:endParaRPr lang="en-US"/>
        </a:p>
      </dgm:t>
    </dgm:pt>
    <dgm:pt modelId="{612145A9-9E59-4892-A96B-DB91E606782F}" type="pres">
      <dgm:prSet presAssocID="{B4502BFF-CD99-41AA-8B0F-FA4A0DFCDA41}" presName="FiveNodes_2" presStyleLbl="node1" presStyleIdx="1" presStyleCnt="5">
        <dgm:presLayoutVars>
          <dgm:bulletEnabled val="1"/>
        </dgm:presLayoutVars>
      </dgm:prSet>
      <dgm:spPr/>
      <dgm:t>
        <a:bodyPr/>
        <a:lstStyle/>
        <a:p>
          <a:endParaRPr lang="en-US"/>
        </a:p>
      </dgm:t>
    </dgm:pt>
    <dgm:pt modelId="{7CB81163-7EA3-485B-8C1C-D923367AE58E}" type="pres">
      <dgm:prSet presAssocID="{B4502BFF-CD99-41AA-8B0F-FA4A0DFCDA41}" presName="FiveNodes_3" presStyleLbl="node1" presStyleIdx="2" presStyleCnt="5" custLinFactNeighborX="0">
        <dgm:presLayoutVars>
          <dgm:bulletEnabled val="1"/>
        </dgm:presLayoutVars>
      </dgm:prSet>
      <dgm:spPr/>
      <dgm:t>
        <a:bodyPr/>
        <a:lstStyle/>
        <a:p>
          <a:endParaRPr lang="en-US"/>
        </a:p>
      </dgm:t>
    </dgm:pt>
    <dgm:pt modelId="{795A8B64-2F5F-4985-B415-8F814C6E3892}" type="pres">
      <dgm:prSet presAssocID="{B4502BFF-CD99-41AA-8B0F-FA4A0DFCDA41}" presName="FiveNodes_4" presStyleLbl="node1" presStyleIdx="3" presStyleCnt="5">
        <dgm:presLayoutVars>
          <dgm:bulletEnabled val="1"/>
        </dgm:presLayoutVars>
      </dgm:prSet>
      <dgm:spPr/>
      <dgm:t>
        <a:bodyPr/>
        <a:lstStyle/>
        <a:p>
          <a:endParaRPr lang="en-US"/>
        </a:p>
      </dgm:t>
    </dgm:pt>
    <dgm:pt modelId="{C4A17432-2FDA-47A6-A5E4-2AE76CEA1DFD}" type="pres">
      <dgm:prSet presAssocID="{B4502BFF-CD99-41AA-8B0F-FA4A0DFCDA41}" presName="FiveNodes_5" presStyleLbl="node1" presStyleIdx="4" presStyleCnt="5" custLinFactNeighborX="0">
        <dgm:presLayoutVars>
          <dgm:bulletEnabled val="1"/>
        </dgm:presLayoutVars>
      </dgm:prSet>
      <dgm:spPr/>
      <dgm:t>
        <a:bodyPr/>
        <a:lstStyle/>
        <a:p>
          <a:endParaRPr lang="en-US"/>
        </a:p>
      </dgm:t>
    </dgm:pt>
    <dgm:pt modelId="{BBCA602D-F2F2-4451-848B-62E9870354F5}" type="pres">
      <dgm:prSet presAssocID="{B4502BFF-CD99-41AA-8B0F-FA4A0DFCDA41}" presName="FiveConn_1-2" presStyleLbl="fgAccFollowNode1" presStyleIdx="0" presStyleCnt="4">
        <dgm:presLayoutVars>
          <dgm:bulletEnabled val="1"/>
        </dgm:presLayoutVars>
      </dgm:prSet>
      <dgm:spPr/>
      <dgm:t>
        <a:bodyPr/>
        <a:lstStyle/>
        <a:p>
          <a:endParaRPr lang="en-US"/>
        </a:p>
      </dgm:t>
    </dgm:pt>
    <dgm:pt modelId="{35AB7440-194A-4789-B14B-B22D54314E55}" type="pres">
      <dgm:prSet presAssocID="{B4502BFF-CD99-41AA-8B0F-FA4A0DFCDA41}" presName="FiveConn_2-3" presStyleLbl="fgAccFollowNode1" presStyleIdx="1" presStyleCnt="4">
        <dgm:presLayoutVars>
          <dgm:bulletEnabled val="1"/>
        </dgm:presLayoutVars>
      </dgm:prSet>
      <dgm:spPr/>
      <dgm:t>
        <a:bodyPr/>
        <a:lstStyle/>
        <a:p>
          <a:endParaRPr lang="en-US"/>
        </a:p>
      </dgm:t>
    </dgm:pt>
    <dgm:pt modelId="{6C81D714-0CF9-4E19-A265-F6E3C31C7808}" type="pres">
      <dgm:prSet presAssocID="{B4502BFF-CD99-41AA-8B0F-FA4A0DFCDA41}" presName="FiveConn_3-4" presStyleLbl="fgAccFollowNode1" presStyleIdx="2" presStyleCnt="4">
        <dgm:presLayoutVars>
          <dgm:bulletEnabled val="1"/>
        </dgm:presLayoutVars>
      </dgm:prSet>
      <dgm:spPr/>
      <dgm:t>
        <a:bodyPr/>
        <a:lstStyle/>
        <a:p>
          <a:endParaRPr lang="en-US"/>
        </a:p>
      </dgm:t>
    </dgm:pt>
    <dgm:pt modelId="{C18F5A61-08AF-46B5-85F2-D4F394940D05}" type="pres">
      <dgm:prSet presAssocID="{B4502BFF-CD99-41AA-8B0F-FA4A0DFCDA41}" presName="FiveConn_4-5" presStyleLbl="fgAccFollowNode1" presStyleIdx="3" presStyleCnt="4">
        <dgm:presLayoutVars>
          <dgm:bulletEnabled val="1"/>
        </dgm:presLayoutVars>
      </dgm:prSet>
      <dgm:spPr/>
      <dgm:t>
        <a:bodyPr/>
        <a:lstStyle/>
        <a:p>
          <a:endParaRPr lang="en-US"/>
        </a:p>
      </dgm:t>
    </dgm:pt>
    <dgm:pt modelId="{FC4D041A-B5CF-445F-AB71-E61657EF170F}" type="pres">
      <dgm:prSet presAssocID="{B4502BFF-CD99-41AA-8B0F-FA4A0DFCDA41}" presName="FiveNodes_1_text" presStyleLbl="node1" presStyleIdx="4" presStyleCnt="5">
        <dgm:presLayoutVars>
          <dgm:bulletEnabled val="1"/>
        </dgm:presLayoutVars>
      </dgm:prSet>
      <dgm:spPr/>
      <dgm:t>
        <a:bodyPr/>
        <a:lstStyle/>
        <a:p>
          <a:endParaRPr lang="en-US"/>
        </a:p>
      </dgm:t>
    </dgm:pt>
    <dgm:pt modelId="{764292DA-7EED-4C77-A3E2-4D08E2405EC3}" type="pres">
      <dgm:prSet presAssocID="{B4502BFF-CD99-41AA-8B0F-FA4A0DFCDA41}" presName="FiveNodes_2_text" presStyleLbl="node1" presStyleIdx="4" presStyleCnt="5">
        <dgm:presLayoutVars>
          <dgm:bulletEnabled val="1"/>
        </dgm:presLayoutVars>
      </dgm:prSet>
      <dgm:spPr/>
      <dgm:t>
        <a:bodyPr/>
        <a:lstStyle/>
        <a:p>
          <a:endParaRPr lang="en-US"/>
        </a:p>
      </dgm:t>
    </dgm:pt>
    <dgm:pt modelId="{99530C8A-4E93-4796-A547-82CC7324EB4D}" type="pres">
      <dgm:prSet presAssocID="{B4502BFF-CD99-41AA-8B0F-FA4A0DFCDA41}" presName="FiveNodes_3_text" presStyleLbl="node1" presStyleIdx="4" presStyleCnt="5">
        <dgm:presLayoutVars>
          <dgm:bulletEnabled val="1"/>
        </dgm:presLayoutVars>
      </dgm:prSet>
      <dgm:spPr/>
      <dgm:t>
        <a:bodyPr/>
        <a:lstStyle/>
        <a:p>
          <a:endParaRPr lang="en-US"/>
        </a:p>
      </dgm:t>
    </dgm:pt>
    <dgm:pt modelId="{177D9664-66FE-4CA8-A5B5-22C0D7A4B82F}" type="pres">
      <dgm:prSet presAssocID="{B4502BFF-CD99-41AA-8B0F-FA4A0DFCDA41}" presName="FiveNodes_4_text" presStyleLbl="node1" presStyleIdx="4" presStyleCnt="5">
        <dgm:presLayoutVars>
          <dgm:bulletEnabled val="1"/>
        </dgm:presLayoutVars>
      </dgm:prSet>
      <dgm:spPr/>
      <dgm:t>
        <a:bodyPr/>
        <a:lstStyle/>
        <a:p>
          <a:endParaRPr lang="en-US"/>
        </a:p>
      </dgm:t>
    </dgm:pt>
    <dgm:pt modelId="{7E03877A-3CA6-4729-B579-EA0E88D0D564}" type="pres">
      <dgm:prSet presAssocID="{B4502BFF-CD99-41AA-8B0F-FA4A0DFCDA41}" presName="FiveNodes_5_text" presStyleLbl="node1" presStyleIdx="4" presStyleCnt="5">
        <dgm:presLayoutVars>
          <dgm:bulletEnabled val="1"/>
        </dgm:presLayoutVars>
      </dgm:prSet>
      <dgm:spPr/>
      <dgm:t>
        <a:bodyPr/>
        <a:lstStyle/>
        <a:p>
          <a:endParaRPr lang="en-US"/>
        </a:p>
      </dgm:t>
    </dgm:pt>
  </dgm:ptLst>
  <dgm:cxnLst>
    <dgm:cxn modelId="{2991859C-52E1-4DDD-94D5-2ADD0A87189C}" type="presOf" srcId="{23E894E8-F52B-4829-A4D0-4FBA3E18D878}" destId="{764292DA-7EED-4C77-A3E2-4D08E2405EC3}" srcOrd="1" destOrd="0" presId="urn:microsoft.com/office/officeart/2005/8/layout/vProcess5"/>
    <dgm:cxn modelId="{D43885D7-BE3A-4FEE-B11D-F574BB47949D}" srcId="{B4502BFF-CD99-41AA-8B0F-FA4A0DFCDA41}" destId="{DF236C0F-7764-4FAF-BC29-FAF161303686}" srcOrd="0" destOrd="0" parTransId="{C4707E68-018A-4F1F-AE50-21B14D62E475}" sibTransId="{06776342-B6E9-44ED-82C0-EDB222968BB9}"/>
    <dgm:cxn modelId="{F45FA539-76D0-4A62-A206-628F6D5B13AD}" type="presOf" srcId="{DE5E9BF0-252C-4CBD-A338-7F7E4E8E24B2}" destId="{C4A17432-2FDA-47A6-A5E4-2AE76CEA1DFD}" srcOrd="0" destOrd="0" presId="urn:microsoft.com/office/officeart/2005/8/layout/vProcess5"/>
    <dgm:cxn modelId="{4ACF25CF-5134-481B-9A45-7D13FBA40B49}" type="presOf" srcId="{DF236C0F-7764-4FAF-BC29-FAF161303686}" destId="{FC4D041A-B5CF-445F-AB71-E61657EF170F}" srcOrd="1" destOrd="0" presId="urn:microsoft.com/office/officeart/2005/8/layout/vProcess5"/>
    <dgm:cxn modelId="{DCE54C3D-6900-402E-9448-49F14C39FD6D}" type="presOf" srcId="{C87D605D-9502-4B68-B120-531BC9B10BF3}" destId="{C18F5A61-08AF-46B5-85F2-D4F394940D05}" srcOrd="0" destOrd="0" presId="urn:microsoft.com/office/officeart/2005/8/layout/vProcess5"/>
    <dgm:cxn modelId="{7F41BA79-E0B4-4BE4-A7E2-8C8B906AA21C}" srcId="{B4502BFF-CD99-41AA-8B0F-FA4A0DFCDA41}" destId="{23E894E8-F52B-4829-A4D0-4FBA3E18D878}" srcOrd="1" destOrd="0" parTransId="{2F75E0FB-1B7D-4B98-B405-265064DF0E84}" sibTransId="{67006633-771C-4559-A79D-894A7067567B}"/>
    <dgm:cxn modelId="{B0C07020-43A5-4C75-BE7D-19B0D8C3AA0E}" type="presOf" srcId="{DE5E9BF0-252C-4CBD-A338-7F7E4E8E24B2}" destId="{7E03877A-3CA6-4729-B579-EA0E88D0D564}" srcOrd="1" destOrd="0" presId="urn:microsoft.com/office/officeart/2005/8/layout/vProcess5"/>
    <dgm:cxn modelId="{1B8AA23F-B286-439B-81EF-DF4A62522A42}" srcId="{B4502BFF-CD99-41AA-8B0F-FA4A0DFCDA41}" destId="{DE88C7A2-5C49-4360-9114-6A2A2E6C38F1}" srcOrd="2" destOrd="0" parTransId="{F592E9EF-4C82-466F-9944-3A242FF5376B}" sibTransId="{97497570-35F1-441F-AAC3-C9F7FB88EF5A}"/>
    <dgm:cxn modelId="{78ECC093-6C29-48AA-B9AD-B3CD2D1C7F7C}" type="presOf" srcId="{DE88C7A2-5C49-4360-9114-6A2A2E6C38F1}" destId="{7CB81163-7EA3-485B-8C1C-D923367AE58E}" srcOrd="0" destOrd="0" presId="urn:microsoft.com/office/officeart/2005/8/layout/vProcess5"/>
    <dgm:cxn modelId="{69E47FC3-C6B6-48DD-BEF6-2D30F15E3C31}" srcId="{B4502BFF-CD99-41AA-8B0F-FA4A0DFCDA41}" destId="{830844C2-FD4D-428F-B488-456A1E1C3DF7}" srcOrd="3" destOrd="0" parTransId="{19ECEF10-63DB-4B64-8FE6-9CEE42B8543E}" sibTransId="{C87D605D-9502-4B68-B120-531BC9B10BF3}"/>
    <dgm:cxn modelId="{AA17782E-A4E4-4D67-AC5F-26CEF9AFFB82}" srcId="{B4502BFF-CD99-41AA-8B0F-FA4A0DFCDA41}" destId="{DE5E9BF0-252C-4CBD-A338-7F7E4E8E24B2}" srcOrd="4" destOrd="0" parTransId="{0ABD9900-8624-4C93-B8C9-B9ADBE90AEAB}" sibTransId="{360A939A-093B-420B-B2D7-AD8505D3CCB9}"/>
    <dgm:cxn modelId="{2C7E6E28-0EAD-4C77-8B74-E9EAC300C409}" type="presOf" srcId="{06776342-B6E9-44ED-82C0-EDB222968BB9}" destId="{BBCA602D-F2F2-4451-848B-62E9870354F5}" srcOrd="0" destOrd="0" presId="urn:microsoft.com/office/officeart/2005/8/layout/vProcess5"/>
    <dgm:cxn modelId="{E8350441-9B0F-48EE-8F96-30AF0ED07668}" type="presOf" srcId="{DF236C0F-7764-4FAF-BC29-FAF161303686}" destId="{C6F4D249-6E63-444B-BF2D-2F3D139903EF}" srcOrd="0" destOrd="0" presId="urn:microsoft.com/office/officeart/2005/8/layout/vProcess5"/>
    <dgm:cxn modelId="{9D1A502F-9B5E-45E4-ABA6-9017B7BE55C1}" type="presOf" srcId="{97497570-35F1-441F-AAC3-C9F7FB88EF5A}" destId="{6C81D714-0CF9-4E19-A265-F6E3C31C7808}" srcOrd="0" destOrd="0" presId="urn:microsoft.com/office/officeart/2005/8/layout/vProcess5"/>
    <dgm:cxn modelId="{A84B6FC0-37A7-47C9-8DB6-41BC71BAAC45}" type="presOf" srcId="{DE88C7A2-5C49-4360-9114-6A2A2E6C38F1}" destId="{99530C8A-4E93-4796-A547-82CC7324EB4D}" srcOrd="1" destOrd="0" presId="urn:microsoft.com/office/officeart/2005/8/layout/vProcess5"/>
    <dgm:cxn modelId="{08AE19D7-7AD8-4CA0-9571-3B156ED99344}" type="presOf" srcId="{23E894E8-F52B-4829-A4D0-4FBA3E18D878}" destId="{612145A9-9E59-4892-A96B-DB91E606782F}" srcOrd="0" destOrd="0" presId="urn:microsoft.com/office/officeart/2005/8/layout/vProcess5"/>
    <dgm:cxn modelId="{9B56F95B-ACE0-4D4B-9832-8881D72BEA5C}" type="presOf" srcId="{830844C2-FD4D-428F-B488-456A1E1C3DF7}" destId="{177D9664-66FE-4CA8-A5B5-22C0D7A4B82F}" srcOrd="1" destOrd="0" presId="urn:microsoft.com/office/officeart/2005/8/layout/vProcess5"/>
    <dgm:cxn modelId="{1F2C2546-9877-4BE5-A40A-8599250DBE3C}" type="presOf" srcId="{67006633-771C-4559-A79D-894A7067567B}" destId="{35AB7440-194A-4789-B14B-B22D54314E55}" srcOrd="0" destOrd="0" presId="urn:microsoft.com/office/officeart/2005/8/layout/vProcess5"/>
    <dgm:cxn modelId="{B9EE822F-7708-48D1-B8BA-352430050794}" srcId="{B4502BFF-CD99-41AA-8B0F-FA4A0DFCDA41}" destId="{2CD0102B-A3B0-4A22-AB5E-8C851825F394}" srcOrd="5" destOrd="0" parTransId="{A2AB18E0-ECAA-44D1-8C2F-727211EBC7D5}" sibTransId="{5C02379B-3E23-4887-890B-F91F65AC8D40}"/>
    <dgm:cxn modelId="{BB14DA86-9E06-476C-86DA-82FC1221DECB}" type="presOf" srcId="{B4502BFF-CD99-41AA-8B0F-FA4A0DFCDA41}" destId="{18BCFF88-302E-4083-B974-C6677873F8B5}" srcOrd="0" destOrd="0" presId="urn:microsoft.com/office/officeart/2005/8/layout/vProcess5"/>
    <dgm:cxn modelId="{ACE57F7D-86BD-4964-A4BE-31A3BDBCDF82}" type="presOf" srcId="{830844C2-FD4D-428F-B488-456A1E1C3DF7}" destId="{795A8B64-2F5F-4985-B415-8F814C6E3892}" srcOrd="0" destOrd="0" presId="urn:microsoft.com/office/officeart/2005/8/layout/vProcess5"/>
    <dgm:cxn modelId="{5FC44368-0EC1-455C-B4F5-A0CA348AA20D}" type="presParOf" srcId="{18BCFF88-302E-4083-B974-C6677873F8B5}" destId="{B8BE2EF8-4EE6-413E-946A-A2AC293B79B7}" srcOrd="0" destOrd="0" presId="urn:microsoft.com/office/officeart/2005/8/layout/vProcess5"/>
    <dgm:cxn modelId="{483F97FA-9B96-4F09-AE23-AA7525434B89}" type="presParOf" srcId="{18BCFF88-302E-4083-B974-C6677873F8B5}" destId="{C6F4D249-6E63-444B-BF2D-2F3D139903EF}" srcOrd="1" destOrd="0" presId="urn:microsoft.com/office/officeart/2005/8/layout/vProcess5"/>
    <dgm:cxn modelId="{DE1CCAD9-C95B-47AF-863C-8E52739695DF}" type="presParOf" srcId="{18BCFF88-302E-4083-B974-C6677873F8B5}" destId="{612145A9-9E59-4892-A96B-DB91E606782F}" srcOrd="2" destOrd="0" presId="urn:microsoft.com/office/officeart/2005/8/layout/vProcess5"/>
    <dgm:cxn modelId="{E3CD93B9-7307-4C0E-8EA7-CE9EF2C25984}" type="presParOf" srcId="{18BCFF88-302E-4083-B974-C6677873F8B5}" destId="{7CB81163-7EA3-485B-8C1C-D923367AE58E}" srcOrd="3" destOrd="0" presId="urn:microsoft.com/office/officeart/2005/8/layout/vProcess5"/>
    <dgm:cxn modelId="{19882ABD-D481-400B-AA42-9AC25FB75BAF}" type="presParOf" srcId="{18BCFF88-302E-4083-B974-C6677873F8B5}" destId="{795A8B64-2F5F-4985-B415-8F814C6E3892}" srcOrd="4" destOrd="0" presId="urn:microsoft.com/office/officeart/2005/8/layout/vProcess5"/>
    <dgm:cxn modelId="{47543CE0-E5C5-4862-BA6E-50A5D3CD1EE2}" type="presParOf" srcId="{18BCFF88-302E-4083-B974-C6677873F8B5}" destId="{C4A17432-2FDA-47A6-A5E4-2AE76CEA1DFD}" srcOrd="5" destOrd="0" presId="urn:microsoft.com/office/officeart/2005/8/layout/vProcess5"/>
    <dgm:cxn modelId="{FE7CE15C-3CB5-4DA6-8E57-90A1D5A80CAF}" type="presParOf" srcId="{18BCFF88-302E-4083-B974-C6677873F8B5}" destId="{BBCA602D-F2F2-4451-848B-62E9870354F5}" srcOrd="6" destOrd="0" presId="urn:microsoft.com/office/officeart/2005/8/layout/vProcess5"/>
    <dgm:cxn modelId="{3E852288-A58D-4194-99CD-EF65DD236D35}" type="presParOf" srcId="{18BCFF88-302E-4083-B974-C6677873F8B5}" destId="{35AB7440-194A-4789-B14B-B22D54314E55}" srcOrd="7" destOrd="0" presId="urn:microsoft.com/office/officeart/2005/8/layout/vProcess5"/>
    <dgm:cxn modelId="{6A234E68-28CC-4001-9930-FF7CD1AECC62}" type="presParOf" srcId="{18BCFF88-302E-4083-B974-C6677873F8B5}" destId="{6C81D714-0CF9-4E19-A265-F6E3C31C7808}" srcOrd="8" destOrd="0" presId="urn:microsoft.com/office/officeart/2005/8/layout/vProcess5"/>
    <dgm:cxn modelId="{8B6389C4-E935-4FD6-A8DE-3045B69A513A}" type="presParOf" srcId="{18BCFF88-302E-4083-B974-C6677873F8B5}" destId="{C18F5A61-08AF-46B5-85F2-D4F394940D05}" srcOrd="9" destOrd="0" presId="urn:microsoft.com/office/officeart/2005/8/layout/vProcess5"/>
    <dgm:cxn modelId="{BD5376A2-DEF8-445F-B2B7-268208A88E8F}" type="presParOf" srcId="{18BCFF88-302E-4083-B974-C6677873F8B5}" destId="{FC4D041A-B5CF-445F-AB71-E61657EF170F}" srcOrd="10" destOrd="0" presId="urn:microsoft.com/office/officeart/2005/8/layout/vProcess5"/>
    <dgm:cxn modelId="{9B9D1A85-7B7E-4454-AC3F-4251177027FF}" type="presParOf" srcId="{18BCFF88-302E-4083-B974-C6677873F8B5}" destId="{764292DA-7EED-4C77-A3E2-4D08E2405EC3}" srcOrd="11" destOrd="0" presId="urn:microsoft.com/office/officeart/2005/8/layout/vProcess5"/>
    <dgm:cxn modelId="{9FCCE66D-4C56-475E-A67F-DCBEF9706FE9}" type="presParOf" srcId="{18BCFF88-302E-4083-B974-C6677873F8B5}" destId="{99530C8A-4E93-4796-A547-82CC7324EB4D}" srcOrd="12" destOrd="0" presId="urn:microsoft.com/office/officeart/2005/8/layout/vProcess5"/>
    <dgm:cxn modelId="{A3D75C1A-5656-4EB3-9009-0E2570372E9E}" type="presParOf" srcId="{18BCFF88-302E-4083-B974-C6677873F8B5}" destId="{177D9664-66FE-4CA8-A5B5-22C0D7A4B82F}" srcOrd="13" destOrd="0" presId="urn:microsoft.com/office/officeart/2005/8/layout/vProcess5"/>
    <dgm:cxn modelId="{94BD7202-BCE0-4159-B5EA-BFBC655F9864}" type="presParOf" srcId="{18BCFF88-302E-4083-B974-C6677873F8B5}" destId="{7E03877A-3CA6-4729-B579-EA0E88D0D564}"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1F28D6-DEDB-4C0D-AA3D-8ABE04EBE05B}"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ZA"/>
        </a:p>
      </dgm:t>
    </dgm:pt>
    <dgm:pt modelId="{63E83F9E-6344-412C-B599-E2ABA4846489}">
      <dgm:prSet phldrT="[Text]"/>
      <dgm:spPr>
        <a:solidFill>
          <a:schemeClr val="accent1">
            <a:lumMod val="40000"/>
            <a:lumOff val="60000"/>
          </a:schemeClr>
        </a:solidFill>
      </dgm:spPr>
      <dgm:t>
        <a:bodyPr/>
        <a:lstStyle/>
        <a:p>
          <a:r>
            <a:rPr lang="en-GB" dirty="0"/>
            <a:t>Banks </a:t>
          </a:r>
          <a:endParaRPr lang="en-ZA" dirty="0"/>
        </a:p>
      </dgm:t>
    </dgm:pt>
    <dgm:pt modelId="{9A3AAF41-001E-4D63-A7A5-4E71FF67AF79}" type="parTrans" cxnId="{59637CDC-BF39-47D7-8E5D-3CD07FA45F4F}">
      <dgm:prSet/>
      <dgm:spPr/>
      <dgm:t>
        <a:bodyPr/>
        <a:lstStyle/>
        <a:p>
          <a:endParaRPr lang="en-ZA"/>
        </a:p>
      </dgm:t>
    </dgm:pt>
    <dgm:pt modelId="{4846D28D-24B1-4B4E-AD0D-BE2FAAEFB584}" type="sibTrans" cxnId="{59637CDC-BF39-47D7-8E5D-3CD07FA45F4F}">
      <dgm:prSet/>
      <dgm:spPr/>
      <dgm:t>
        <a:bodyPr/>
        <a:lstStyle/>
        <a:p>
          <a:endParaRPr lang="en-ZA"/>
        </a:p>
      </dgm:t>
    </dgm:pt>
    <dgm:pt modelId="{A6227459-67B3-46E1-B424-863875669390}">
      <dgm:prSet phldrT="[Text]"/>
      <dgm:spPr/>
      <dgm:t>
        <a:bodyPr/>
        <a:lstStyle/>
        <a:p>
          <a:r>
            <a:rPr lang="en-GB" dirty="0"/>
            <a:t>1990. The principal objective was for SA Reserve Bank to protect depositor funds, by ensuring banks are able to meet their promises to customers on their deposits. Office of Bank Registrar established in 1990 as a PRUDENTIAL SUPERVISOR over banking sector (Banks Act of 1990)</a:t>
          </a:r>
          <a:endParaRPr lang="en-ZA" dirty="0"/>
        </a:p>
      </dgm:t>
    </dgm:pt>
    <dgm:pt modelId="{B74F1075-5734-465B-A860-5375BA3A0997}" type="parTrans" cxnId="{AB2665D7-C924-40F8-B1A0-45331DECEEC7}">
      <dgm:prSet/>
      <dgm:spPr/>
      <dgm:t>
        <a:bodyPr/>
        <a:lstStyle/>
        <a:p>
          <a:endParaRPr lang="en-ZA"/>
        </a:p>
      </dgm:t>
    </dgm:pt>
    <dgm:pt modelId="{2C355B0B-7DEC-4FB5-ACE9-3A9224DEACB7}" type="sibTrans" cxnId="{AB2665D7-C924-40F8-B1A0-45331DECEEC7}">
      <dgm:prSet/>
      <dgm:spPr/>
      <dgm:t>
        <a:bodyPr/>
        <a:lstStyle/>
        <a:p>
          <a:endParaRPr lang="en-ZA"/>
        </a:p>
      </dgm:t>
    </dgm:pt>
    <dgm:pt modelId="{060DCFED-0181-45C9-AAE7-7F26C14B83EE}">
      <dgm:prSet phldrT="[Text]"/>
      <dgm:spPr>
        <a:solidFill>
          <a:schemeClr val="accent1">
            <a:lumMod val="75000"/>
          </a:schemeClr>
        </a:solidFill>
      </dgm:spPr>
      <dgm:t>
        <a:bodyPr/>
        <a:lstStyle/>
        <a:p>
          <a:r>
            <a:rPr lang="en-GB" dirty="0"/>
            <a:t>Non bank</a:t>
          </a:r>
          <a:endParaRPr lang="en-ZA" dirty="0"/>
        </a:p>
      </dgm:t>
    </dgm:pt>
    <dgm:pt modelId="{65F507B3-1C7E-4AF5-B90F-B2910AE49EFF}" type="parTrans" cxnId="{8086CD6A-3581-40A1-8EF0-4552680691FB}">
      <dgm:prSet/>
      <dgm:spPr/>
      <dgm:t>
        <a:bodyPr/>
        <a:lstStyle/>
        <a:p>
          <a:endParaRPr lang="en-ZA"/>
        </a:p>
      </dgm:t>
    </dgm:pt>
    <dgm:pt modelId="{BCF2D7E1-6784-4970-86FB-7E039CE5A167}" type="sibTrans" cxnId="{8086CD6A-3581-40A1-8EF0-4552680691FB}">
      <dgm:prSet/>
      <dgm:spPr/>
      <dgm:t>
        <a:bodyPr/>
        <a:lstStyle/>
        <a:p>
          <a:endParaRPr lang="en-ZA"/>
        </a:p>
      </dgm:t>
    </dgm:pt>
    <dgm:pt modelId="{CEC059DA-73A6-43C3-9FCA-FACC5E76C898}">
      <dgm:prSet phldrT="[Text]"/>
      <dgm:spPr/>
      <dgm:t>
        <a:bodyPr/>
        <a:lstStyle/>
        <a:p>
          <a:r>
            <a:rPr lang="en-GB" dirty="0"/>
            <a:t>1991 based on recommendations by the Van der Horst Committee, Financial Service Board (FSB) established to extend  prudential supervision to all non-bank financial institutions. Protected customer investments in non-banking fin sector, for collective investment schemes, retirement funds, stock exchange etc</a:t>
          </a:r>
          <a:endParaRPr lang="en-ZA" dirty="0"/>
        </a:p>
      </dgm:t>
    </dgm:pt>
    <dgm:pt modelId="{D177F902-44BB-47D3-AFA8-F26DE69383D4}" type="parTrans" cxnId="{47A5DF35-445E-4D2F-ADEF-E868D11B1B66}">
      <dgm:prSet/>
      <dgm:spPr/>
      <dgm:t>
        <a:bodyPr/>
        <a:lstStyle/>
        <a:p>
          <a:endParaRPr lang="en-ZA"/>
        </a:p>
      </dgm:t>
    </dgm:pt>
    <dgm:pt modelId="{F82EFDF9-26A5-4C72-AE23-E1AA36494850}" type="sibTrans" cxnId="{47A5DF35-445E-4D2F-ADEF-E868D11B1B66}">
      <dgm:prSet/>
      <dgm:spPr/>
      <dgm:t>
        <a:bodyPr/>
        <a:lstStyle/>
        <a:p>
          <a:endParaRPr lang="en-ZA"/>
        </a:p>
      </dgm:t>
    </dgm:pt>
    <dgm:pt modelId="{709969B8-B8A9-437B-803F-59F8E19E3404}">
      <dgm:prSet phldrT="[Text]"/>
      <dgm:spPr/>
      <dgm:t>
        <a:bodyPr/>
        <a:lstStyle/>
        <a:p>
          <a:r>
            <a:rPr lang="en-GB" dirty="0"/>
            <a:t>In 2003, SA introduced anti-money laundering legislation for the first time, forcing banks (despite their strong resistance) to ensure they know their customers, and implement FATF recommendations (</a:t>
          </a:r>
          <a:r>
            <a:rPr lang="en-GB" dirty="0" err="1"/>
            <a:t>esp</a:t>
          </a:r>
          <a:r>
            <a:rPr lang="en-GB" dirty="0"/>
            <a:t> CUSTOMER DUE DILIGENCE)</a:t>
          </a:r>
          <a:endParaRPr lang="en-ZA" dirty="0"/>
        </a:p>
      </dgm:t>
    </dgm:pt>
    <dgm:pt modelId="{AFC1F08C-D123-4F9D-B5F4-162743B10464}" type="parTrans" cxnId="{25635512-F840-4673-8AEF-5D77FF7C1576}">
      <dgm:prSet/>
      <dgm:spPr/>
      <dgm:t>
        <a:bodyPr/>
        <a:lstStyle/>
        <a:p>
          <a:endParaRPr lang="en-ZA"/>
        </a:p>
      </dgm:t>
    </dgm:pt>
    <dgm:pt modelId="{04467B76-6F03-4F0C-9C5A-084A857988D5}" type="sibTrans" cxnId="{25635512-F840-4673-8AEF-5D77FF7C1576}">
      <dgm:prSet/>
      <dgm:spPr/>
      <dgm:t>
        <a:bodyPr/>
        <a:lstStyle/>
        <a:p>
          <a:endParaRPr lang="en-ZA"/>
        </a:p>
      </dgm:t>
    </dgm:pt>
    <dgm:pt modelId="{992C12ED-4F5A-4C91-A063-2131ADBBD3D9}">
      <dgm:prSet/>
      <dgm:spPr/>
      <dgm:t>
        <a:bodyPr/>
        <a:lstStyle/>
        <a:p>
          <a:endParaRPr lang="en-ZA" dirty="0"/>
        </a:p>
      </dgm:t>
    </dgm:pt>
    <dgm:pt modelId="{D790D5E5-8BEB-4E23-A36F-1376939D03A5}" type="parTrans" cxnId="{05AB065B-4090-4948-A6B4-133A3B5E6F37}">
      <dgm:prSet/>
      <dgm:spPr/>
      <dgm:t>
        <a:bodyPr/>
        <a:lstStyle/>
        <a:p>
          <a:endParaRPr lang="en-ZA"/>
        </a:p>
      </dgm:t>
    </dgm:pt>
    <dgm:pt modelId="{14B6D92A-8584-44A8-B401-DA7435BC8CDC}" type="sibTrans" cxnId="{05AB065B-4090-4948-A6B4-133A3B5E6F37}">
      <dgm:prSet/>
      <dgm:spPr/>
      <dgm:t>
        <a:bodyPr/>
        <a:lstStyle/>
        <a:p>
          <a:endParaRPr lang="en-ZA"/>
        </a:p>
      </dgm:t>
    </dgm:pt>
    <dgm:pt modelId="{61C31EA7-084C-4817-8203-AA875BDBEE31}">
      <dgm:prSet/>
      <dgm:spPr/>
      <dgm:t>
        <a:bodyPr/>
        <a:lstStyle/>
        <a:p>
          <a:endParaRPr lang="en-ZA" dirty="0"/>
        </a:p>
      </dgm:t>
    </dgm:pt>
    <dgm:pt modelId="{E01F9CA1-3811-41C9-9B3E-E83F5A03AE9D}" type="parTrans" cxnId="{B37AC488-272A-4271-BBDB-BD70FAEA8EAA}">
      <dgm:prSet/>
      <dgm:spPr/>
      <dgm:t>
        <a:bodyPr/>
        <a:lstStyle/>
        <a:p>
          <a:endParaRPr lang="en-ZA"/>
        </a:p>
      </dgm:t>
    </dgm:pt>
    <dgm:pt modelId="{CCEFBD43-5405-48C0-B441-AB2D75C6208A}" type="sibTrans" cxnId="{B37AC488-272A-4271-BBDB-BD70FAEA8EAA}">
      <dgm:prSet/>
      <dgm:spPr/>
      <dgm:t>
        <a:bodyPr/>
        <a:lstStyle/>
        <a:p>
          <a:endParaRPr lang="en-ZA"/>
        </a:p>
      </dgm:t>
    </dgm:pt>
    <dgm:pt modelId="{367355F9-66F7-4EC9-813B-645CC8F9701B}">
      <dgm:prSet/>
      <dgm:spPr>
        <a:solidFill>
          <a:schemeClr val="accent1">
            <a:lumMod val="50000"/>
          </a:schemeClr>
        </a:solidFill>
      </dgm:spPr>
      <dgm:t>
        <a:bodyPr/>
        <a:lstStyle/>
        <a:p>
          <a:r>
            <a:rPr lang="en-GB" dirty="0"/>
            <a:t>Financial inclusion</a:t>
          </a:r>
          <a:endParaRPr lang="en-ZA" dirty="0"/>
        </a:p>
      </dgm:t>
    </dgm:pt>
    <dgm:pt modelId="{22D78E65-36E0-4460-BB49-DA887489C728}" type="parTrans" cxnId="{FE92E8E9-8B4A-438B-B6A2-D8532593D56A}">
      <dgm:prSet/>
      <dgm:spPr/>
      <dgm:t>
        <a:bodyPr/>
        <a:lstStyle/>
        <a:p>
          <a:endParaRPr lang="en-ZA"/>
        </a:p>
      </dgm:t>
    </dgm:pt>
    <dgm:pt modelId="{85E593FA-5DC5-4AAA-819B-CD6C56F72CB4}" type="sibTrans" cxnId="{FE92E8E9-8B4A-438B-B6A2-D8532593D56A}">
      <dgm:prSet/>
      <dgm:spPr/>
      <dgm:t>
        <a:bodyPr/>
        <a:lstStyle/>
        <a:p>
          <a:endParaRPr lang="en-ZA"/>
        </a:p>
      </dgm:t>
    </dgm:pt>
    <dgm:pt modelId="{A5B817E1-6AD9-4042-8496-7716C9914C83}">
      <dgm:prSet phldrT="[Text]"/>
      <dgm:spPr/>
      <dgm:t>
        <a:bodyPr/>
        <a:lstStyle/>
        <a:p>
          <a:r>
            <a:rPr lang="en-GB" dirty="0"/>
            <a:t>Financial crime </a:t>
          </a:r>
          <a:endParaRPr lang="en-ZA" dirty="0"/>
        </a:p>
      </dgm:t>
    </dgm:pt>
    <dgm:pt modelId="{163AEA54-E447-477E-AD20-E0C5486FF474}" type="sibTrans" cxnId="{E92E9CF6-A863-4389-8562-66A20E4CB0D1}">
      <dgm:prSet/>
      <dgm:spPr/>
      <dgm:t>
        <a:bodyPr/>
        <a:lstStyle/>
        <a:p>
          <a:endParaRPr lang="en-ZA"/>
        </a:p>
      </dgm:t>
    </dgm:pt>
    <dgm:pt modelId="{60B333CE-6DC9-4817-ADDD-7C260164D512}" type="parTrans" cxnId="{E92E9CF6-A863-4389-8562-66A20E4CB0D1}">
      <dgm:prSet/>
      <dgm:spPr/>
      <dgm:t>
        <a:bodyPr/>
        <a:lstStyle/>
        <a:p>
          <a:endParaRPr lang="en-ZA"/>
        </a:p>
      </dgm:t>
    </dgm:pt>
    <dgm:pt modelId="{CB0BC6BB-70EF-4873-90D2-274A09F2AFBF}">
      <dgm:prSet/>
      <dgm:spPr/>
      <dgm:t>
        <a:bodyPr/>
        <a:lstStyle/>
        <a:p>
          <a:r>
            <a:rPr lang="en-GB" dirty="0"/>
            <a:t>In 2003, SA also introduced transformation and inclusion objectives for the banking sector, with the launch of the FINANCIAL SECTOR CODE. Establishing of MZANSI accounts, to promote FINANCIAL INCLUSION objectives of banking poor customers</a:t>
          </a:r>
          <a:endParaRPr lang="en-ZA" dirty="0"/>
        </a:p>
      </dgm:t>
    </dgm:pt>
    <dgm:pt modelId="{440876F3-5CE1-4226-B75A-7B01963207BA}" type="parTrans" cxnId="{F1DA4EF6-C71E-4070-87FC-8CA747DAE93C}">
      <dgm:prSet/>
      <dgm:spPr/>
      <dgm:t>
        <a:bodyPr/>
        <a:lstStyle/>
        <a:p>
          <a:endParaRPr lang="en-ZA"/>
        </a:p>
      </dgm:t>
    </dgm:pt>
    <dgm:pt modelId="{CCBBCCC2-F063-417D-BDD3-A650F66A537B}" type="sibTrans" cxnId="{F1DA4EF6-C71E-4070-87FC-8CA747DAE93C}">
      <dgm:prSet/>
      <dgm:spPr/>
      <dgm:t>
        <a:bodyPr/>
        <a:lstStyle/>
        <a:p>
          <a:endParaRPr lang="en-ZA"/>
        </a:p>
      </dgm:t>
    </dgm:pt>
    <dgm:pt modelId="{A3C33465-068E-46D8-8983-3EF70C82E538}">
      <dgm:prSet/>
      <dgm:spPr/>
      <dgm:t>
        <a:bodyPr/>
        <a:lstStyle/>
        <a:p>
          <a:endParaRPr lang="en-ZA" dirty="0"/>
        </a:p>
      </dgm:t>
    </dgm:pt>
    <dgm:pt modelId="{09C6D1CC-4870-4925-B423-E044E7E8C46D}" type="parTrans" cxnId="{8E66532B-73A4-4546-B271-298724568D64}">
      <dgm:prSet/>
      <dgm:spPr/>
      <dgm:t>
        <a:bodyPr/>
        <a:lstStyle/>
        <a:p>
          <a:endParaRPr lang="en-ZA"/>
        </a:p>
      </dgm:t>
    </dgm:pt>
    <dgm:pt modelId="{7CFECC4C-000C-40BE-A50B-3D6253C4DF30}" type="sibTrans" cxnId="{8E66532B-73A4-4546-B271-298724568D64}">
      <dgm:prSet/>
      <dgm:spPr/>
      <dgm:t>
        <a:bodyPr/>
        <a:lstStyle/>
        <a:p>
          <a:endParaRPr lang="en-ZA"/>
        </a:p>
      </dgm:t>
    </dgm:pt>
    <dgm:pt modelId="{81F9CCA0-7DB5-4CAD-8D18-BF1E2AB0A32B}" type="pres">
      <dgm:prSet presAssocID="{181F28D6-DEDB-4C0D-AA3D-8ABE04EBE05B}" presName="Name0" presStyleCnt="0">
        <dgm:presLayoutVars>
          <dgm:chMax val="5"/>
          <dgm:chPref val="5"/>
          <dgm:dir/>
          <dgm:animLvl val="lvl"/>
        </dgm:presLayoutVars>
      </dgm:prSet>
      <dgm:spPr/>
      <dgm:t>
        <a:bodyPr/>
        <a:lstStyle/>
        <a:p>
          <a:endParaRPr lang="en-US"/>
        </a:p>
      </dgm:t>
    </dgm:pt>
    <dgm:pt modelId="{66BDD57B-7E8C-40D2-A14B-2E9C2F597307}" type="pres">
      <dgm:prSet presAssocID="{63E83F9E-6344-412C-B599-E2ABA4846489}" presName="parentText1" presStyleLbl="node1" presStyleIdx="0" presStyleCnt="4">
        <dgm:presLayoutVars>
          <dgm:chMax/>
          <dgm:chPref val="3"/>
          <dgm:bulletEnabled val="1"/>
        </dgm:presLayoutVars>
      </dgm:prSet>
      <dgm:spPr/>
      <dgm:t>
        <a:bodyPr/>
        <a:lstStyle/>
        <a:p>
          <a:endParaRPr lang="en-US"/>
        </a:p>
      </dgm:t>
    </dgm:pt>
    <dgm:pt modelId="{EC789FB5-C979-42D2-9EF7-31983E575B54}" type="pres">
      <dgm:prSet presAssocID="{63E83F9E-6344-412C-B599-E2ABA4846489}" presName="childText1" presStyleLbl="solidAlignAcc1" presStyleIdx="0" presStyleCnt="4">
        <dgm:presLayoutVars>
          <dgm:chMax val="0"/>
          <dgm:chPref val="0"/>
          <dgm:bulletEnabled val="1"/>
        </dgm:presLayoutVars>
      </dgm:prSet>
      <dgm:spPr/>
      <dgm:t>
        <a:bodyPr/>
        <a:lstStyle/>
        <a:p>
          <a:endParaRPr lang="en-US"/>
        </a:p>
      </dgm:t>
    </dgm:pt>
    <dgm:pt modelId="{F9FEF8D2-DDFB-4089-B02D-A722B9F68570}" type="pres">
      <dgm:prSet presAssocID="{060DCFED-0181-45C9-AAE7-7F26C14B83EE}" presName="parentText2" presStyleLbl="node1" presStyleIdx="1" presStyleCnt="4" custLinFactNeighborX="0">
        <dgm:presLayoutVars>
          <dgm:chMax/>
          <dgm:chPref val="3"/>
          <dgm:bulletEnabled val="1"/>
        </dgm:presLayoutVars>
      </dgm:prSet>
      <dgm:spPr/>
      <dgm:t>
        <a:bodyPr/>
        <a:lstStyle/>
        <a:p>
          <a:endParaRPr lang="en-US"/>
        </a:p>
      </dgm:t>
    </dgm:pt>
    <dgm:pt modelId="{CDC8D76B-D089-4885-B5F5-F11792B72FB2}" type="pres">
      <dgm:prSet presAssocID="{060DCFED-0181-45C9-AAE7-7F26C14B83EE}" presName="childText2" presStyleLbl="solidAlignAcc1" presStyleIdx="1" presStyleCnt="4">
        <dgm:presLayoutVars>
          <dgm:chMax val="0"/>
          <dgm:chPref val="0"/>
          <dgm:bulletEnabled val="1"/>
        </dgm:presLayoutVars>
      </dgm:prSet>
      <dgm:spPr/>
      <dgm:t>
        <a:bodyPr/>
        <a:lstStyle/>
        <a:p>
          <a:endParaRPr lang="en-US"/>
        </a:p>
      </dgm:t>
    </dgm:pt>
    <dgm:pt modelId="{37CCD9A0-9EC5-43CB-B4D5-A4619ADE2972}" type="pres">
      <dgm:prSet presAssocID="{A5B817E1-6AD9-4042-8496-7716C9914C83}" presName="parentText3" presStyleLbl="node1" presStyleIdx="2" presStyleCnt="4">
        <dgm:presLayoutVars>
          <dgm:chMax/>
          <dgm:chPref val="3"/>
          <dgm:bulletEnabled val="1"/>
        </dgm:presLayoutVars>
      </dgm:prSet>
      <dgm:spPr/>
      <dgm:t>
        <a:bodyPr/>
        <a:lstStyle/>
        <a:p>
          <a:endParaRPr lang="en-US"/>
        </a:p>
      </dgm:t>
    </dgm:pt>
    <dgm:pt modelId="{320F4471-B760-4028-AF91-4F5D029429A8}" type="pres">
      <dgm:prSet presAssocID="{A5B817E1-6AD9-4042-8496-7716C9914C83}" presName="childText3" presStyleLbl="solidAlignAcc1" presStyleIdx="2" presStyleCnt="4">
        <dgm:presLayoutVars>
          <dgm:chMax val="0"/>
          <dgm:chPref val="0"/>
          <dgm:bulletEnabled val="1"/>
        </dgm:presLayoutVars>
      </dgm:prSet>
      <dgm:spPr/>
      <dgm:t>
        <a:bodyPr/>
        <a:lstStyle/>
        <a:p>
          <a:endParaRPr lang="en-US"/>
        </a:p>
      </dgm:t>
    </dgm:pt>
    <dgm:pt modelId="{B2F7D6E2-6010-46C9-8B01-AE97655D8C84}" type="pres">
      <dgm:prSet presAssocID="{367355F9-66F7-4EC9-813B-645CC8F9701B}" presName="parentText4" presStyleLbl="node1" presStyleIdx="3" presStyleCnt="4" custLinFactNeighborX="0" custLinFactNeighborY="-3651">
        <dgm:presLayoutVars>
          <dgm:chMax/>
          <dgm:chPref val="3"/>
          <dgm:bulletEnabled val="1"/>
        </dgm:presLayoutVars>
      </dgm:prSet>
      <dgm:spPr/>
      <dgm:t>
        <a:bodyPr/>
        <a:lstStyle/>
        <a:p>
          <a:endParaRPr lang="en-US"/>
        </a:p>
      </dgm:t>
    </dgm:pt>
    <dgm:pt modelId="{7A050B22-0CCD-4C98-97F9-7515CD875AEA}" type="pres">
      <dgm:prSet presAssocID="{367355F9-66F7-4EC9-813B-645CC8F9701B}" presName="childText4" presStyleLbl="solidAlignAcc1" presStyleIdx="3" presStyleCnt="4">
        <dgm:presLayoutVars>
          <dgm:chMax val="0"/>
          <dgm:chPref val="0"/>
          <dgm:bulletEnabled val="1"/>
        </dgm:presLayoutVars>
      </dgm:prSet>
      <dgm:spPr/>
      <dgm:t>
        <a:bodyPr/>
        <a:lstStyle/>
        <a:p>
          <a:endParaRPr lang="en-US"/>
        </a:p>
      </dgm:t>
    </dgm:pt>
  </dgm:ptLst>
  <dgm:cxnLst>
    <dgm:cxn modelId="{38057D4C-A198-4635-BD23-6F9CC81725D6}" type="presOf" srcId="{992C12ED-4F5A-4C91-A063-2131ADBBD3D9}" destId="{CDC8D76B-D089-4885-B5F5-F11792B72FB2}" srcOrd="0" destOrd="2" presId="urn:microsoft.com/office/officeart/2009/3/layout/IncreasingArrowsProcess"/>
    <dgm:cxn modelId="{59637CDC-BF39-47D7-8E5D-3CD07FA45F4F}" srcId="{181F28D6-DEDB-4C0D-AA3D-8ABE04EBE05B}" destId="{63E83F9E-6344-412C-B599-E2ABA4846489}" srcOrd="0" destOrd="0" parTransId="{9A3AAF41-001E-4D63-A7A5-4E71FF67AF79}" sibTransId="{4846D28D-24B1-4B4E-AD0D-BE2FAAEFB584}"/>
    <dgm:cxn modelId="{47A5DF35-445E-4D2F-ADEF-E868D11B1B66}" srcId="{060DCFED-0181-45C9-AAE7-7F26C14B83EE}" destId="{CEC059DA-73A6-43C3-9FCA-FACC5E76C898}" srcOrd="0" destOrd="0" parTransId="{D177F902-44BB-47D3-AFA8-F26DE69383D4}" sibTransId="{F82EFDF9-26A5-4C72-AE23-E1AA36494850}"/>
    <dgm:cxn modelId="{AB2665D7-C924-40F8-B1A0-45331DECEEC7}" srcId="{63E83F9E-6344-412C-B599-E2ABA4846489}" destId="{A6227459-67B3-46E1-B424-863875669390}" srcOrd="0" destOrd="0" parTransId="{B74F1075-5734-465B-A860-5375BA3A0997}" sibTransId="{2C355B0B-7DEC-4FB5-ACE9-3A9224DEACB7}"/>
    <dgm:cxn modelId="{C052B646-AE57-4956-8F3D-073FDA400F7F}" type="presOf" srcId="{060DCFED-0181-45C9-AAE7-7F26C14B83EE}" destId="{F9FEF8D2-DDFB-4089-B02D-A722B9F68570}" srcOrd="0" destOrd="0" presId="urn:microsoft.com/office/officeart/2009/3/layout/IncreasingArrowsProcess"/>
    <dgm:cxn modelId="{11D271D5-4346-4E11-B03F-2EA3586AD5D0}" type="presOf" srcId="{A6227459-67B3-46E1-B424-863875669390}" destId="{EC789FB5-C979-42D2-9EF7-31983E575B54}" srcOrd="0" destOrd="0" presId="urn:microsoft.com/office/officeart/2009/3/layout/IncreasingArrowsProcess"/>
    <dgm:cxn modelId="{B37AC488-272A-4271-BBDB-BD70FAEA8EAA}" srcId="{060DCFED-0181-45C9-AAE7-7F26C14B83EE}" destId="{61C31EA7-084C-4817-8203-AA875BDBEE31}" srcOrd="1" destOrd="0" parTransId="{E01F9CA1-3811-41C9-9B3E-E83F5A03AE9D}" sibTransId="{CCEFBD43-5405-48C0-B441-AB2D75C6208A}"/>
    <dgm:cxn modelId="{F7FFF752-5F3B-421A-916F-7125BF7216E1}" type="presOf" srcId="{709969B8-B8A9-437B-803F-59F8E19E3404}" destId="{320F4471-B760-4028-AF91-4F5D029429A8}" srcOrd="0" destOrd="0" presId="urn:microsoft.com/office/officeart/2009/3/layout/IncreasingArrowsProcess"/>
    <dgm:cxn modelId="{8E66532B-73A4-4546-B271-298724568D64}" srcId="{367355F9-66F7-4EC9-813B-645CC8F9701B}" destId="{A3C33465-068E-46D8-8983-3EF70C82E538}" srcOrd="1" destOrd="0" parTransId="{09C6D1CC-4870-4925-B423-E044E7E8C46D}" sibTransId="{7CFECC4C-000C-40BE-A50B-3D6253C4DF30}"/>
    <dgm:cxn modelId="{AA99E4B9-96D7-4091-9D31-E4B299EBADA4}" type="presOf" srcId="{A5B817E1-6AD9-4042-8496-7716C9914C83}" destId="{37CCD9A0-9EC5-43CB-B4D5-A4619ADE2972}" srcOrd="0" destOrd="0" presId="urn:microsoft.com/office/officeart/2009/3/layout/IncreasingArrowsProcess"/>
    <dgm:cxn modelId="{E92E9CF6-A863-4389-8562-66A20E4CB0D1}" srcId="{181F28D6-DEDB-4C0D-AA3D-8ABE04EBE05B}" destId="{A5B817E1-6AD9-4042-8496-7716C9914C83}" srcOrd="2" destOrd="0" parTransId="{60B333CE-6DC9-4817-ADDD-7C260164D512}" sibTransId="{163AEA54-E447-477E-AD20-E0C5486FF474}"/>
    <dgm:cxn modelId="{2852764C-A029-4C31-9B0D-2D75FF205EE5}" type="presOf" srcId="{A3C33465-068E-46D8-8983-3EF70C82E538}" destId="{7A050B22-0CCD-4C98-97F9-7515CD875AEA}" srcOrd="0" destOrd="1" presId="urn:microsoft.com/office/officeart/2009/3/layout/IncreasingArrowsProcess"/>
    <dgm:cxn modelId="{F1DA4EF6-C71E-4070-87FC-8CA747DAE93C}" srcId="{367355F9-66F7-4EC9-813B-645CC8F9701B}" destId="{CB0BC6BB-70EF-4873-90D2-274A09F2AFBF}" srcOrd="0" destOrd="0" parTransId="{440876F3-5CE1-4226-B75A-7B01963207BA}" sibTransId="{CCBBCCC2-F063-417D-BDD3-A650F66A537B}"/>
    <dgm:cxn modelId="{8086CD6A-3581-40A1-8EF0-4552680691FB}" srcId="{181F28D6-DEDB-4C0D-AA3D-8ABE04EBE05B}" destId="{060DCFED-0181-45C9-AAE7-7F26C14B83EE}" srcOrd="1" destOrd="0" parTransId="{65F507B3-1C7E-4AF5-B90F-B2910AE49EFF}" sibTransId="{BCF2D7E1-6784-4970-86FB-7E039CE5A167}"/>
    <dgm:cxn modelId="{B1C6E7FD-DDA2-4B49-80E9-ABA3174CD830}" type="presOf" srcId="{CB0BC6BB-70EF-4873-90D2-274A09F2AFBF}" destId="{7A050B22-0CCD-4C98-97F9-7515CD875AEA}" srcOrd="0" destOrd="0" presId="urn:microsoft.com/office/officeart/2009/3/layout/IncreasingArrowsProcess"/>
    <dgm:cxn modelId="{0EAF53A8-7A8E-4C77-9492-D78B3CBB440E}" type="presOf" srcId="{181F28D6-DEDB-4C0D-AA3D-8ABE04EBE05B}" destId="{81F9CCA0-7DB5-4CAD-8D18-BF1E2AB0A32B}" srcOrd="0" destOrd="0" presId="urn:microsoft.com/office/officeart/2009/3/layout/IncreasingArrowsProcess"/>
    <dgm:cxn modelId="{D23503D7-7F83-44CC-BE07-ACB97B23C8CB}" type="presOf" srcId="{61C31EA7-084C-4817-8203-AA875BDBEE31}" destId="{CDC8D76B-D089-4885-B5F5-F11792B72FB2}" srcOrd="0" destOrd="1" presId="urn:microsoft.com/office/officeart/2009/3/layout/IncreasingArrowsProcess"/>
    <dgm:cxn modelId="{40BC9154-DAC4-4B23-8FF8-8F3C576C03B6}" type="presOf" srcId="{367355F9-66F7-4EC9-813B-645CC8F9701B}" destId="{B2F7D6E2-6010-46C9-8B01-AE97655D8C84}" srcOrd="0" destOrd="0" presId="urn:microsoft.com/office/officeart/2009/3/layout/IncreasingArrowsProcess"/>
    <dgm:cxn modelId="{25635512-F840-4673-8AEF-5D77FF7C1576}" srcId="{A5B817E1-6AD9-4042-8496-7716C9914C83}" destId="{709969B8-B8A9-437B-803F-59F8E19E3404}" srcOrd="0" destOrd="0" parTransId="{AFC1F08C-D123-4F9D-B5F4-162743B10464}" sibTransId="{04467B76-6F03-4F0C-9C5A-084A857988D5}"/>
    <dgm:cxn modelId="{05AB065B-4090-4948-A6B4-133A3B5E6F37}" srcId="{060DCFED-0181-45C9-AAE7-7F26C14B83EE}" destId="{992C12ED-4F5A-4C91-A063-2131ADBBD3D9}" srcOrd="2" destOrd="0" parTransId="{D790D5E5-8BEB-4E23-A36F-1376939D03A5}" sibTransId="{14B6D92A-8584-44A8-B401-DA7435BC8CDC}"/>
    <dgm:cxn modelId="{FC8585ED-93E6-4704-8F48-CD555AF0D32D}" type="presOf" srcId="{CEC059DA-73A6-43C3-9FCA-FACC5E76C898}" destId="{CDC8D76B-D089-4885-B5F5-F11792B72FB2}" srcOrd="0" destOrd="0" presId="urn:microsoft.com/office/officeart/2009/3/layout/IncreasingArrowsProcess"/>
    <dgm:cxn modelId="{0A54E773-5773-422B-9B9A-51E00CC00020}" type="presOf" srcId="{63E83F9E-6344-412C-B599-E2ABA4846489}" destId="{66BDD57B-7E8C-40D2-A14B-2E9C2F597307}" srcOrd="0" destOrd="0" presId="urn:microsoft.com/office/officeart/2009/3/layout/IncreasingArrowsProcess"/>
    <dgm:cxn modelId="{FE92E8E9-8B4A-438B-B6A2-D8532593D56A}" srcId="{181F28D6-DEDB-4C0D-AA3D-8ABE04EBE05B}" destId="{367355F9-66F7-4EC9-813B-645CC8F9701B}" srcOrd="3" destOrd="0" parTransId="{22D78E65-36E0-4460-BB49-DA887489C728}" sibTransId="{85E593FA-5DC5-4AAA-819B-CD6C56F72CB4}"/>
    <dgm:cxn modelId="{E56CD394-41D2-4460-B427-5188A5A8902F}" type="presParOf" srcId="{81F9CCA0-7DB5-4CAD-8D18-BF1E2AB0A32B}" destId="{66BDD57B-7E8C-40D2-A14B-2E9C2F597307}" srcOrd="0" destOrd="0" presId="urn:microsoft.com/office/officeart/2009/3/layout/IncreasingArrowsProcess"/>
    <dgm:cxn modelId="{7921ADE8-7C63-4040-BC21-7BEC9F8D1AEC}" type="presParOf" srcId="{81F9CCA0-7DB5-4CAD-8D18-BF1E2AB0A32B}" destId="{EC789FB5-C979-42D2-9EF7-31983E575B54}" srcOrd="1" destOrd="0" presId="urn:microsoft.com/office/officeart/2009/3/layout/IncreasingArrowsProcess"/>
    <dgm:cxn modelId="{66A0B6F7-C6D0-4B65-AFDF-5E4B7D8FD39F}" type="presParOf" srcId="{81F9CCA0-7DB5-4CAD-8D18-BF1E2AB0A32B}" destId="{F9FEF8D2-DDFB-4089-B02D-A722B9F68570}" srcOrd="2" destOrd="0" presId="urn:microsoft.com/office/officeart/2009/3/layout/IncreasingArrowsProcess"/>
    <dgm:cxn modelId="{D33166BB-C1C8-41CB-B192-DBFCDD0588B8}" type="presParOf" srcId="{81F9CCA0-7DB5-4CAD-8D18-BF1E2AB0A32B}" destId="{CDC8D76B-D089-4885-B5F5-F11792B72FB2}" srcOrd="3" destOrd="0" presId="urn:microsoft.com/office/officeart/2009/3/layout/IncreasingArrowsProcess"/>
    <dgm:cxn modelId="{93CB7160-1397-49D8-8918-04F64C13BD72}" type="presParOf" srcId="{81F9CCA0-7DB5-4CAD-8D18-BF1E2AB0A32B}" destId="{37CCD9A0-9EC5-43CB-B4D5-A4619ADE2972}" srcOrd="4" destOrd="0" presId="urn:microsoft.com/office/officeart/2009/3/layout/IncreasingArrowsProcess"/>
    <dgm:cxn modelId="{B24AA730-0D8E-4FBF-88A6-571CCEA07255}" type="presParOf" srcId="{81F9CCA0-7DB5-4CAD-8D18-BF1E2AB0A32B}" destId="{320F4471-B760-4028-AF91-4F5D029429A8}" srcOrd="5" destOrd="0" presId="urn:microsoft.com/office/officeart/2009/3/layout/IncreasingArrowsProcess"/>
    <dgm:cxn modelId="{FAAC1E0E-3868-4CC5-8E0B-4B12E4C389CF}" type="presParOf" srcId="{81F9CCA0-7DB5-4CAD-8D18-BF1E2AB0A32B}" destId="{B2F7D6E2-6010-46C9-8B01-AE97655D8C84}" srcOrd="6" destOrd="0" presId="urn:microsoft.com/office/officeart/2009/3/layout/IncreasingArrowsProcess"/>
    <dgm:cxn modelId="{122E8C20-31B6-483C-918F-1F8DD1CE5703}" type="presParOf" srcId="{81F9CCA0-7DB5-4CAD-8D18-BF1E2AB0A32B}" destId="{7A050B22-0CCD-4C98-97F9-7515CD875AEA}" srcOrd="7"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F4D249-6E63-444B-BF2D-2F3D139903EF}">
      <dsp:nvSpPr>
        <dsp:cNvPr id="0" name=""/>
        <dsp:cNvSpPr/>
      </dsp:nvSpPr>
      <dsp:spPr>
        <a:xfrm>
          <a:off x="0" y="0"/>
          <a:ext cx="6236253" cy="8899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en-GB" sz="1100" kern="1200" dirty="0"/>
            <a:t>SA’s legal system based on a combination of Roman-Dutch and English common law. </a:t>
          </a:r>
          <a:endParaRPr lang="en-ZA" sz="1100" kern="1200" dirty="0"/>
        </a:p>
      </dsp:txBody>
      <dsp:txXfrm>
        <a:off x="26067" y="26067"/>
        <a:ext cx="5171757" cy="837853"/>
      </dsp:txXfrm>
    </dsp:sp>
    <dsp:sp modelId="{612145A9-9E59-4892-A96B-DB91E606782F}">
      <dsp:nvSpPr>
        <dsp:cNvPr id="0" name=""/>
        <dsp:cNvSpPr/>
      </dsp:nvSpPr>
      <dsp:spPr>
        <a:xfrm>
          <a:off x="465694" y="1013597"/>
          <a:ext cx="6236253" cy="8899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en-GB" sz="1100" kern="1200" dirty="0"/>
            <a:t>SA banks (as with almost all commercial transactions) followed English common law, and took on customers in terms of contractual laws of the country (as is the case with all fin institutions, cell phones and almost any service in both the private and public sectors)</a:t>
          </a:r>
          <a:endParaRPr lang="en-ZA" sz="1100" kern="1200" dirty="0"/>
        </a:p>
      </dsp:txBody>
      <dsp:txXfrm>
        <a:off x="491761" y="1039664"/>
        <a:ext cx="5139932" cy="837853"/>
      </dsp:txXfrm>
    </dsp:sp>
    <dsp:sp modelId="{7CB81163-7EA3-485B-8C1C-D923367AE58E}">
      <dsp:nvSpPr>
        <dsp:cNvPr id="0" name=""/>
        <dsp:cNvSpPr/>
      </dsp:nvSpPr>
      <dsp:spPr>
        <a:xfrm>
          <a:off x="931388" y="2027194"/>
          <a:ext cx="6236253" cy="8899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en-GB" sz="1100" kern="1200" dirty="0"/>
            <a:t>Banking failures led to SARB supervising banks to protect depositor funds, so began to protect depositors by ensuring banks were financially healthy</a:t>
          </a:r>
          <a:endParaRPr lang="en-ZA" sz="1100" kern="1200" dirty="0"/>
        </a:p>
      </dsp:txBody>
      <dsp:txXfrm>
        <a:off x="957455" y="2053261"/>
        <a:ext cx="5139932" cy="837853"/>
      </dsp:txXfrm>
    </dsp:sp>
    <dsp:sp modelId="{795A8B64-2F5F-4985-B415-8F814C6E3892}">
      <dsp:nvSpPr>
        <dsp:cNvPr id="0" name=""/>
        <dsp:cNvSpPr/>
      </dsp:nvSpPr>
      <dsp:spPr>
        <a:xfrm>
          <a:off x="1397082" y="3040791"/>
          <a:ext cx="6236253" cy="8899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en-GB" sz="1100" kern="1200" dirty="0"/>
            <a:t>Banking is based on TRUST, with a long tradition of SECRECY and CONFIDENTIALITY . Excessive secrecy (Swiss Bank secrecy) leads to facilitation of grand theft/corruption and other crimes/tax evasions. Governments agree to weaken bank secrecy in favour of transparency and introduce AML rules including CDD/KYC  </a:t>
          </a:r>
          <a:endParaRPr lang="en-ZA" sz="1100" kern="1200" dirty="0"/>
        </a:p>
      </dsp:txBody>
      <dsp:txXfrm>
        <a:off x="1423149" y="3066858"/>
        <a:ext cx="5139932" cy="837853"/>
      </dsp:txXfrm>
    </dsp:sp>
    <dsp:sp modelId="{C4A17432-2FDA-47A6-A5E4-2AE76CEA1DFD}">
      <dsp:nvSpPr>
        <dsp:cNvPr id="0" name=""/>
        <dsp:cNvSpPr/>
      </dsp:nvSpPr>
      <dsp:spPr>
        <a:xfrm>
          <a:off x="1862776" y="4054389"/>
          <a:ext cx="6236253" cy="8899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en-GB" sz="1100" kern="1200" dirty="0"/>
            <a:t>In 1989, FATF established, and member countries began to impose anti-money laundering obligations on banks, to stop banks from hiding behind SECRECY and stop them from holding and concealing funds of criminal syndicates and </a:t>
          </a:r>
          <a:r>
            <a:rPr lang="en-GB" sz="1100" kern="1200" dirty="0" err="1"/>
            <a:t>druglords</a:t>
          </a:r>
          <a:endParaRPr lang="en-ZA" sz="1100" kern="1200" dirty="0"/>
        </a:p>
      </dsp:txBody>
      <dsp:txXfrm>
        <a:off x="1888843" y="4080456"/>
        <a:ext cx="5139932" cy="837853"/>
      </dsp:txXfrm>
    </dsp:sp>
    <dsp:sp modelId="{BBCA602D-F2F2-4451-848B-62E9870354F5}">
      <dsp:nvSpPr>
        <dsp:cNvPr id="0" name=""/>
        <dsp:cNvSpPr/>
      </dsp:nvSpPr>
      <dsp:spPr>
        <a:xfrm>
          <a:off x="5657760" y="650185"/>
          <a:ext cx="578492" cy="578492"/>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ZA" sz="2600" kern="1200"/>
        </a:p>
      </dsp:txBody>
      <dsp:txXfrm>
        <a:off x="5787921" y="650185"/>
        <a:ext cx="318170" cy="435315"/>
      </dsp:txXfrm>
    </dsp:sp>
    <dsp:sp modelId="{35AB7440-194A-4789-B14B-B22D54314E55}">
      <dsp:nvSpPr>
        <dsp:cNvPr id="0" name=""/>
        <dsp:cNvSpPr/>
      </dsp:nvSpPr>
      <dsp:spPr>
        <a:xfrm>
          <a:off x="6123455" y="1663782"/>
          <a:ext cx="578492" cy="578492"/>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ZA" sz="2600" kern="1200"/>
        </a:p>
      </dsp:txBody>
      <dsp:txXfrm>
        <a:off x="6253616" y="1663782"/>
        <a:ext cx="318170" cy="435315"/>
      </dsp:txXfrm>
    </dsp:sp>
    <dsp:sp modelId="{6C81D714-0CF9-4E19-A265-F6E3C31C7808}">
      <dsp:nvSpPr>
        <dsp:cNvPr id="0" name=""/>
        <dsp:cNvSpPr/>
      </dsp:nvSpPr>
      <dsp:spPr>
        <a:xfrm>
          <a:off x="6589149" y="2662547"/>
          <a:ext cx="578492" cy="578492"/>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ZA" sz="2600" kern="1200"/>
        </a:p>
      </dsp:txBody>
      <dsp:txXfrm>
        <a:off x="6719310" y="2662547"/>
        <a:ext cx="318170" cy="435315"/>
      </dsp:txXfrm>
    </dsp:sp>
    <dsp:sp modelId="{C18F5A61-08AF-46B5-85F2-D4F394940D05}">
      <dsp:nvSpPr>
        <dsp:cNvPr id="0" name=""/>
        <dsp:cNvSpPr/>
      </dsp:nvSpPr>
      <dsp:spPr>
        <a:xfrm>
          <a:off x="7054843" y="3686033"/>
          <a:ext cx="578492" cy="578492"/>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ZA" sz="2600" kern="1200"/>
        </a:p>
      </dsp:txBody>
      <dsp:txXfrm>
        <a:off x="7185004" y="3686033"/>
        <a:ext cx="318170" cy="4353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BDD57B-7E8C-40D2-A14B-2E9C2F597307}">
      <dsp:nvSpPr>
        <dsp:cNvPr id="0" name=""/>
        <dsp:cNvSpPr/>
      </dsp:nvSpPr>
      <dsp:spPr>
        <a:xfrm>
          <a:off x="0" y="542130"/>
          <a:ext cx="8536487" cy="1242784"/>
        </a:xfrm>
        <a:prstGeom prst="rightArrow">
          <a:avLst>
            <a:gd name="adj1" fmla="val 50000"/>
            <a:gd name="adj2" fmla="val 50000"/>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254000" bIns="197292" numCol="1" spcCol="1270" anchor="ctr" anchorCtr="0">
          <a:noAutofit/>
        </a:bodyPr>
        <a:lstStyle/>
        <a:p>
          <a:pPr lvl="0" algn="l" defTabSz="933450">
            <a:lnSpc>
              <a:spcPct val="90000"/>
            </a:lnSpc>
            <a:spcBef>
              <a:spcPct val="0"/>
            </a:spcBef>
            <a:spcAft>
              <a:spcPct val="35000"/>
            </a:spcAft>
          </a:pPr>
          <a:r>
            <a:rPr lang="en-GB" sz="2100" kern="1200" dirty="0"/>
            <a:t>Banks </a:t>
          </a:r>
          <a:endParaRPr lang="en-ZA" sz="2100" kern="1200" dirty="0"/>
        </a:p>
      </dsp:txBody>
      <dsp:txXfrm>
        <a:off x="0" y="852826"/>
        <a:ext cx="8225791" cy="621392"/>
      </dsp:txXfrm>
    </dsp:sp>
    <dsp:sp modelId="{EC789FB5-C979-42D2-9EF7-31983E575B54}">
      <dsp:nvSpPr>
        <dsp:cNvPr id="0" name=""/>
        <dsp:cNvSpPr/>
      </dsp:nvSpPr>
      <dsp:spPr>
        <a:xfrm>
          <a:off x="0" y="1502524"/>
          <a:ext cx="1967660" cy="2298776"/>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GB" sz="1100" kern="1200" dirty="0"/>
            <a:t>1990. The principal objective was for SA Reserve Bank to protect depositor funds, by ensuring banks are able to meet their promises to customers on their deposits. Office of Bank Registrar established in 1990 as a PRUDENTIAL SUPERVISOR over banking sector (Banks Act of 1990)</a:t>
          </a:r>
          <a:endParaRPr lang="en-ZA" sz="1100" kern="1200" dirty="0"/>
        </a:p>
      </dsp:txBody>
      <dsp:txXfrm>
        <a:off x="0" y="1502524"/>
        <a:ext cx="1967660" cy="2298776"/>
      </dsp:txXfrm>
    </dsp:sp>
    <dsp:sp modelId="{F9FEF8D2-DDFB-4089-B02D-A722B9F68570}">
      <dsp:nvSpPr>
        <dsp:cNvPr id="0" name=""/>
        <dsp:cNvSpPr/>
      </dsp:nvSpPr>
      <dsp:spPr>
        <a:xfrm>
          <a:off x="1967660" y="956245"/>
          <a:ext cx="6568826" cy="1242784"/>
        </a:xfrm>
        <a:prstGeom prst="rightArrow">
          <a:avLst>
            <a:gd name="adj1" fmla="val 50000"/>
            <a:gd name="adj2" fmla="val 50000"/>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254000" bIns="197292" numCol="1" spcCol="1270" anchor="ctr" anchorCtr="0">
          <a:noAutofit/>
        </a:bodyPr>
        <a:lstStyle/>
        <a:p>
          <a:pPr lvl="0" algn="l" defTabSz="933450">
            <a:lnSpc>
              <a:spcPct val="90000"/>
            </a:lnSpc>
            <a:spcBef>
              <a:spcPct val="0"/>
            </a:spcBef>
            <a:spcAft>
              <a:spcPct val="35000"/>
            </a:spcAft>
          </a:pPr>
          <a:r>
            <a:rPr lang="en-GB" sz="2100" kern="1200" dirty="0"/>
            <a:t>Non bank</a:t>
          </a:r>
          <a:endParaRPr lang="en-ZA" sz="2100" kern="1200" dirty="0"/>
        </a:p>
      </dsp:txBody>
      <dsp:txXfrm>
        <a:off x="1967660" y="1266941"/>
        <a:ext cx="6258130" cy="621392"/>
      </dsp:txXfrm>
    </dsp:sp>
    <dsp:sp modelId="{CDC8D76B-D089-4885-B5F5-F11792B72FB2}">
      <dsp:nvSpPr>
        <dsp:cNvPr id="0" name=""/>
        <dsp:cNvSpPr/>
      </dsp:nvSpPr>
      <dsp:spPr>
        <a:xfrm>
          <a:off x="1967660" y="1916638"/>
          <a:ext cx="1967660" cy="2240183"/>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GB" sz="1100" kern="1200" dirty="0"/>
            <a:t>1991 based on recommendations by the Van der Horst Committee, Financial Service Board (FSB) established to extend  prudential supervision to all non-bank financial institutions. Protected customer investments in non-banking fin sector, for collective investment schemes, retirement funds, stock exchange etc</a:t>
          </a:r>
          <a:endParaRPr lang="en-ZA" sz="1100" kern="1200" dirty="0"/>
        </a:p>
        <a:p>
          <a:pPr lvl="0" algn="l" defTabSz="488950">
            <a:lnSpc>
              <a:spcPct val="90000"/>
            </a:lnSpc>
            <a:spcBef>
              <a:spcPct val="0"/>
            </a:spcBef>
            <a:spcAft>
              <a:spcPct val="35000"/>
            </a:spcAft>
          </a:pPr>
          <a:endParaRPr lang="en-ZA" sz="1100" kern="1200" dirty="0"/>
        </a:p>
        <a:p>
          <a:pPr lvl="0" algn="l" defTabSz="488950">
            <a:lnSpc>
              <a:spcPct val="90000"/>
            </a:lnSpc>
            <a:spcBef>
              <a:spcPct val="0"/>
            </a:spcBef>
            <a:spcAft>
              <a:spcPct val="35000"/>
            </a:spcAft>
          </a:pPr>
          <a:endParaRPr lang="en-ZA" sz="1100" kern="1200" dirty="0"/>
        </a:p>
      </dsp:txBody>
      <dsp:txXfrm>
        <a:off x="1967660" y="1916638"/>
        <a:ext cx="1967660" cy="2240183"/>
      </dsp:txXfrm>
    </dsp:sp>
    <dsp:sp modelId="{37CCD9A0-9EC5-43CB-B4D5-A4619ADE2972}">
      <dsp:nvSpPr>
        <dsp:cNvPr id="0" name=""/>
        <dsp:cNvSpPr/>
      </dsp:nvSpPr>
      <dsp:spPr>
        <a:xfrm>
          <a:off x="3935320" y="1370360"/>
          <a:ext cx="4601166" cy="1242784"/>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254000" bIns="197292" numCol="1" spcCol="1270" anchor="ctr" anchorCtr="0">
          <a:noAutofit/>
        </a:bodyPr>
        <a:lstStyle/>
        <a:p>
          <a:pPr lvl="0" algn="l" defTabSz="933450">
            <a:lnSpc>
              <a:spcPct val="90000"/>
            </a:lnSpc>
            <a:spcBef>
              <a:spcPct val="0"/>
            </a:spcBef>
            <a:spcAft>
              <a:spcPct val="35000"/>
            </a:spcAft>
          </a:pPr>
          <a:r>
            <a:rPr lang="en-GB" sz="2100" kern="1200" dirty="0"/>
            <a:t>Financial crime </a:t>
          </a:r>
          <a:endParaRPr lang="en-ZA" sz="2100" kern="1200" dirty="0"/>
        </a:p>
      </dsp:txBody>
      <dsp:txXfrm>
        <a:off x="3935320" y="1681056"/>
        <a:ext cx="4290470" cy="621392"/>
      </dsp:txXfrm>
    </dsp:sp>
    <dsp:sp modelId="{320F4471-B760-4028-AF91-4F5D029429A8}">
      <dsp:nvSpPr>
        <dsp:cNvPr id="0" name=""/>
        <dsp:cNvSpPr/>
      </dsp:nvSpPr>
      <dsp:spPr>
        <a:xfrm>
          <a:off x="3935320" y="2330753"/>
          <a:ext cx="1967660" cy="2255162"/>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GB" sz="1100" kern="1200" dirty="0"/>
            <a:t>In 2003, SA introduced anti-money laundering legislation for the first time, forcing banks (despite their strong resistance) to ensure they know their customers, and implement FATF recommendations (</a:t>
          </a:r>
          <a:r>
            <a:rPr lang="en-GB" sz="1100" kern="1200" dirty="0" err="1"/>
            <a:t>esp</a:t>
          </a:r>
          <a:r>
            <a:rPr lang="en-GB" sz="1100" kern="1200" dirty="0"/>
            <a:t> CUSTOMER DUE DILIGENCE)</a:t>
          </a:r>
          <a:endParaRPr lang="en-ZA" sz="1100" kern="1200" dirty="0"/>
        </a:p>
      </dsp:txBody>
      <dsp:txXfrm>
        <a:off x="3935320" y="2330753"/>
        <a:ext cx="1967660" cy="2255162"/>
      </dsp:txXfrm>
    </dsp:sp>
    <dsp:sp modelId="{B2F7D6E2-6010-46C9-8B01-AE97655D8C84}">
      <dsp:nvSpPr>
        <dsp:cNvPr id="0" name=""/>
        <dsp:cNvSpPr/>
      </dsp:nvSpPr>
      <dsp:spPr>
        <a:xfrm>
          <a:off x="5902980" y="1739100"/>
          <a:ext cx="2633506" cy="1242784"/>
        </a:xfrm>
        <a:prstGeom prst="rightArrow">
          <a:avLst>
            <a:gd name="adj1" fmla="val 50000"/>
            <a:gd name="adj2" fmla="val 50000"/>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254000" bIns="197292" numCol="1" spcCol="1270" anchor="ctr" anchorCtr="0">
          <a:noAutofit/>
        </a:bodyPr>
        <a:lstStyle/>
        <a:p>
          <a:pPr lvl="0" algn="l" defTabSz="933450">
            <a:lnSpc>
              <a:spcPct val="90000"/>
            </a:lnSpc>
            <a:spcBef>
              <a:spcPct val="0"/>
            </a:spcBef>
            <a:spcAft>
              <a:spcPct val="35000"/>
            </a:spcAft>
          </a:pPr>
          <a:r>
            <a:rPr lang="en-GB" sz="2100" kern="1200" dirty="0"/>
            <a:t>Financial inclusion</a:t>
          </a:r>
          <a:endParaRPr lang="en-ZA" sz="2100" kern="1200" dirty="0"/>
        </a:p>
      </dsp:txBody>
      <dsp:txXfrm>
        <a:off x="5902980" y="2049796"/>
        <a:ext cx="2322810" cy="621392"/>
      </dsp:txXfrm>
    </dsp:sp>
    <dsp:sp modelId="{7A050B22-0CCD-4C98-97F9-7515CD875AEA}">
      <dsp:nvSpPr>
        <dsp:cNvPr id="0" name=""/>
        <dsp:cNvSpPr/>
      </dsp:nvSpPr>
      <dsp:spPr>
        <a:xfrm>
          <a:off x="5902980" y="2744868"/>
          <a:ext cx="1985586" cy="2281594"/>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GB" sz="1100" kern="1200" dirty="0"/>
            <a:t>In 2003, SA also introduced transformation and inclusion objectives for the banking sector, with the launch of the FINANCIAL SECTOR CODE. Establishing of MZANSI accounts, to promote FINANCIAL INCLUSION objectives of banking poor customers</a:t>
          </a:r>
          <a:endParaRPr lang="en-ZA" sz="1100" kern="1200" dirty="0"/>
        </a:p>
        <a:p>
          <a:pPr lvl="0" algn="l" defTabSz="488950">
            <a:lnSpc>
              <a:spcPct val="90000"/>
            </a:lnSpc>
            <a:spcBef>
              <a:spcPct val="0"/>
            </a:spcBef>
            <a:spcAft>
              <a:spcPct val="35000"/>
            </a:spcAft>
          </a:pPr>
          <a:endParaRPr lang="en-ZA" sz="1100" kern="1200" dirty="0"/>
        </a:p>
      </dsp:txBody>
      <dsp:txXfrm>
        <a:off x="5902980" y="2744868"/>
        <a:ext cx="1985586" cy="2281594"/>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7E039C-83F2-E147-9F2D-75C6A621E4DA}" type="datetimeFigureOut">
              <a:rPr lang="en-US" smtClean="0"/>
              <a:t>9/7/2022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E0E784-2655-D944-8273-D13A0E562E37}" type="slidenum">
              <a:rPr lang="en-US" smtClean="0"/>
              <a:t>‹#›</a:t>
            </a:fld>
            <a:endParaRPr lang="en-US"/>
          </a:p>
        </p:txBody>
      </p:sp>
    </p:spTree>
    <p:extLst>
      <p:ext uri="{BB962C8B-B14F-4D97-AF65-F5344CB8AC3E}">
        <p14:creationId xmlns:p14="http://schemas.microsoft.com/office/powerpoint/2010/main" val="628883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E0E784-2655-D944-8273-D13A0E562E37}" type="slidenum">
              <a:rPr lang="en-US" smtClean="0"/>
              <a:t>1</a:t>
            </a:fld>
            <a:endParaRPr lang="en-US"/>
          </a:p>
        </p:txBody>
      </p:sp>
    </p:spTree>
    <p:extLst>
      <p:ext uri="{BB962C8B-B14F-4D97-AF65-F5344CB8AC3E}">
        <p14:creationId xmlns:p14="http://schemas.microsoft.com/office/powerpoint/2010/main" val="1880260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9FB59C04-44A4-CF4D-BCCF-91B0EC4D587F}" type="datetime1">
              <a:rPr lang="en-ZA" smtClean="0"/>
              <a:t>2022/09/07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6FBCE-0EFB-9341-AF14-772DDDB8FE9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931FB4-306C-B14F-9DF4-0FD9AB22B8E7}" type="datetime1">
              <a:rPr lang="en-ZA" smtClean="0"/>
              <a:t>2022/09/07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6FBCE-0EFB-9341-AF14-772DDDB8FE9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189B79-E675-C345-883A-F23F764B154F}" type="datetime1">
              <a:rPr lang="en-ZA" smtClean="0"/>
              <a:t>2022/09/07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6FBCE-0EFB-9341-AF14-772DDDB8FE9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288099" y="620038"/>
            <a:ext cx="8536487" cy="945715"/>
          </a:xfrm>
        </p:spPr>
        <p:txBody>
          <a:bodyPr>
            <a:normAutofit/>
          </a:bodyPr>
          <a:lstStyle>
            <a:lvl1pPr>
              <a:lnSpc>
                <a:spcPts val="3000"/>
              </a:lnSpc>
              <a:defRPr sz="3500" b="1"/>
            </a:lvl1pPr>
          </a:lstStyle>
          <a:p>
            <a:r>
              <a:rPr lang="en-US" dirty="0"/>
              <a:t>HEADING GOES HERE NATIONAL TREASURY NATIONAL HEADINGGOES HERE NATIONAL</a:t>
            </a:r>
          </a:p>
        </p:txBody>
      </p:sp>
      <p:sp>
        <p:nvSpPr>
          <p:cNvPr id="3" name="Content Placeholder 2"/>
          <p:cNvSpPr>
            <a:spLocks noGrp="1"/>
          </p:cNvSpPr>
          <p:nvPr>
            <p:ph idx="1"/>
          </p:nvPr>
        </p:nvSpPr>
        <p:spPr>
          <a:xfrm>
            <a:off x="288099" y="1825624"/>
            <a:ext cx="8536487" cy="482166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txBox="1">
            <a:spLocks/>
          </p:cNvSpPr>
          <p:nvPr userDrawn="1"/>
        </p:nvSpPr>
        <p:spPr>
          <a:xfrm>
            <a:off x="8321841" y="0"/>
            <a:ext cx="405063" cy="409074"/>
          </a:xfrm>
          <a:prstGeom prst="rect">
            <a:avLst/>
          </a:prstGeom>
        </p:spPr>
        <p:txBody>
          <a:bodyPr vert="horz" lIns="91440" tIns="45720" rIns="91440" bIns="45720" rtlCol="0" anchor="ctr" anchorCtr="1"/>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CF6FBCE-0EFB-9341-AF14-772DDDB8FE9A}" type="slidenum">
              <a:rPr lang="en-US" sz="1400" b="1" smtClean="0">
                <a:solidFill>
                  <a:schemeClr val="tx1">
                    <a:lumMod val="95000"/>
                    <a:lumOff val="5000"/>
                  </a:schemeClr>
                </a:solidFill>
              </a:rPr>
              <a:pPr/>
              <a:t>‹#›</a:t>
            </a:fld>
            <a:endParaRPr lang="en-US" sz="1400" b="1" dirty="0">
              <a:solidFill>
                <a:schemeClr val="tx1">
                  <a:lumMod val="95000"/>
                  <a:lumOff val="5000"/>
                </a:scheme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06901-97E9-EC48-853A-C1E7E6BC4AA2}" type="datetime1">
              <a:rPr lang="en-ZA" smtClean="0"/>
              <a:t>2022/09/07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6FBCE-0EFB-9341-AF14-772DDDB8FE9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6AFC8E3-AC9B-484F-A89A-11D48F91BD50}" type="datetime1">
              <a:rPr lang="en-ZA" smtClean="0"/>
              <a:t>2022/09/07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6FBCE-0EFB-9341-AF14-772DDDB8FE9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8273CD7-1148-2F44-B63B-DE7490027093}" type="datetime1">
              <a:rPr lang="en-ZA" smtClean="0"/>
              <a:t>2022/09/07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F6FBCE-0EFB-9341-AF14-772DDDB8FE9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D0C203-3373-6B42-997B-6A5702094014}" type="datetime1">
              <a:rPr lang="en-ZA" smtClean="0"/>
              <a:t>2022/09/07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F6FBCE-0EFB-9341-AF14-772DDDB8FE9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5419AA-2EEB-AD4B-BFF7-1B911BDF0757}" type="datetime1">
              <a:rPr lang="en-ZA" smtClean="0"/>
              <a:t>2022/09/07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F6FBCE-0EFB-9341-AF14-772DDDB8FE9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2B59161-6F42-1849-8689-A2198D8BC5D0}" type="datetime1">
              <a:rPr lang="en-ZA" smtClean="0"/>
              <a:t>2022/09/07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6FBCE-0EFB-9341-AF14-772DDDB8FE9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4A3A3FC-878C-8F47-B106-AE211DEC66D8}" type="datetime1">
              <a:rPr lang="en-ZA" smtClean="0"/>
              <a:t>2022/09/07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6FBCE-0EFB-9341-AF14-772DDDB8FE9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C71792E-29FB-8649-BB25-70B41D2B30B2}" type="datetime1">
              <a:rPr lang="en-ZA" smtClean="0"/>
              <a:t>2022/09/07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CF6FBCE-0EFB-9341-AF14-772DDDB8FE9A}" type="slidenum">
              <a:rPr lang="en-US" smtClean="0"/>
              <a:t>‹#›</a:t>
            </a:fld>
            <a:endParaRPr lang="en-US"/>
          </a:p>
        </p:txBody>
      </p:sp>
    </p:spTree>
    <p:extLst>
      <p:ext uri="{BB962C8B-B14F-4D97-AF65-F5344CB8AC3E}">
        <p14:creationId xmlns:p14="http://schemas.microsoft.com/office/powerpoint/2010/main" val="702176583"/>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800892" y="2405351"/>
            <a:ext cx="4960460" cy="1483508"/>
          </a:xfrm>
        </p:spPr>
        <p:txBody>
          <a:bodyPr lIns="0" tIns="0" anchor="b">
            <a:normAutofit/>
          </a:bodyPr>
          <a:lstStyle/>
          <a:p>
            <a:pPr algn="r">
              <a:lnSpc>
                <a:spcPts val="3600"/>
              </a:lnSpc>
            </a:pPr>
            <a:r>
              <a:rPr lang="en-US" sz="3800" b="1" cap="all" dirty="0">
                <a:solidFill>
                  <a:schemeClr val="bg1"/>
                </a:solidFill>
                <a:latin typeface="+mn-lt"/>
              </a:rPr>
              <a:t>TWIN PEAKS SYSTEM: Treating CUSTOMERS FAIRLY</a:t>
            </a:r>
          </a:p>
        </p:txBody>
      </p:sp>
      <p:sp>
        <p:nvSpPr>
          <p:cNvPr id="3" name="Subtitle 2"/>
          <p:cNvSpPr>
            <a:spLocks noGrp="1"/>
          </p:cNvSpPr>
          <p:nvPr>
            <p:ph type="subTitle" idx="1"/>
          </p:nvPr>
        </p:nvSpPr>
        <p:spPr>
          <a:xfrm>
            <a:off x="1249471" y="4106522"/>
            <a:ext cx="4503260" cy="1088648"/>
          </a:xfrm>
        </p:spPr>
        <p:txBody>
          <a:bodyPr>
            <a:normAutofit/>
          </a:bodyPr>
          <a:lstStyle/>
          <a:p>
            <a:pPr algn="r">
              <a:tabLst>
                <a:tab pos="1193800" algn="l"/>
              </a:tabLst>
            </a:pPr>
            <a:r>
              <a:rPr lang="en-US" sz="2200" dirty="0">
                <a:solidFill>
                  <a:schemeClr val="bg1"/>
                </a:solidFill>
              </a:rPr>
              <a:t>Presentation to Standing Committee on Finance</a:t>
            </a:r>
          </a:p>
        </p:txBody>
      </p:sp>
      <p:sp>
        <p:nvSpPr>
          <p:cNvPr id="6" name="TextBox 5"/>
          <p:cNvSpPr txBox="1"/>
          <p:nvPr/>
        </p:nvSpPr>
        <p:spPr>
          <a:xfrm>
            <a:off x="6569901" y="2399088"/>
            <a:ext cx="1935272" cy="957250"/>
          </a:xfrm>
          <a:prstGeom prst="rect">
            <a:avLst/>
          </a:prstGeom>
          <a:noFill/>
        </p:spPr>
        <p:txBody>
          <a:bodyPr wrap="square" rtlCol="0">
            <a:spAutoFit/>
          </a:bodyPr>
          <a:lstStyle/>
          <a:p>
            <a:pPr>
              <a:lnSpc>
                <a:spcPts val="1720"/>
              </a:lnSpc>
            </a:pPr>
            <a:r>
              <a:rPr lang="en-US" sz="1400" b="1" dirty="0">
                <a:solidFill>
                  <a:schemeClr val="bg1"/>
                </a:solidFill>
              </a:rPr>
              <a:t>Presentation by National Treasury</a:t>
            </a:r>
          </a:p>
          <a:p>
            <a:pPr>
              <a:lnSpc>
                <a:spcPts val="1720"/>
              </a:lnSpc>
            </a:pPr>
            <a:endParaRPr lang="en-US" sz="1400" b="1" dirty="0">
              <a:solidFill>
                <a:schemeClr val="bg1"/>
              </a:solidFill>
            </a:endParaRPr>
          </a:p>
          <a:p>
            <a:pPr>
              <a:lnSpc>
                <a:spcPts val="1720"/>
              </a:lnSpc>
            </a:pPr>
            <a:r>
              <a:rPr lang="en-US" sz="1400" b="1" dirty="0">
                <a:solidFill>
                  <a:schemeClr val="bg1"/>
                </a:solidFill>
              </a:rPr>
              <a:t>07 September  2022</a:t>
            </a:r>
          </a:p>
        </p:txBody>
      </p:sp>
    </p:spTree>
    <p:extLst>
      <p:ext uri="{BB962C8B-B14F-4D97-AF65-F5344CB8AC3E}">
        <p14:creationId xmlns:p14="http://schemas.microsoft.com/office/powerpoint/2010/main" val="301266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80A78-5AE9-8B45-4D86-0F268E23B21F}"/>
              </a:ext>
            </a:extLst>
          </p:cNvPr>
          <p:cNvSpPr>
            <a:spLocks noGrp="1"/>
          </p:cNvSpPr>
          <p:nvPr>
            <p:ph type="title"/>
          </p:nvPr>
        </p:nvSpPr>
        <p:spPr/>
        <p:txBody>
          <a:bodyPr/>
          <a:lstStyle/>
          <a:p>
            <a:r>
              <a:rPr lang="en-GB" dirty="0" err="1"/>
              <a:t>Zondo</a:t>
            </a:r>
            <a:r>
              <a:rPr lang="en-GB" dirty="0"/>
              <a:t> Commission recommendations </a:t>
            </a:r>
            <a:endParaRPr lang="en-ZA" dirty="0"/>
          </a:p>
        </p:txBody>
      </p:sp>
      <p:sp>
        <p:nvSpPr>
          <p:cNvPr id="3" name="Content Placeholder 2">
            <a:extLst>
              <a:ext uri="{FF2B5EF4-FFF2-40B4-BE49-F238E27FC236}">
                <a16:creationId xmlns:a16="http://schemas.microsoft.com/office/drawing/2014/main" id="{088740E1-2B29-17CF-5A0E-D5AA1CB0BB26}"/>
              </a:ext>
            </a:extLst>
          </p:cNvPr>
          <p:cNvSpPr>
            <a:spLocks noGrp="1"/>
          </p:cNvSpPr>
          <p:nvPr>
            <p:ph idx="1"/>
          </p:nvPr>
        </p:nvSpPr>
        <p:spPr/>
        <p:txBody>
          <a:bodyPr/>
          <a:lstStyle/>
          <a:p>
            <a:pPr marL="0" indent="0">
              <a:buNone/>
            </a:pPr>
            <a:r>
              <a:rPr lang="en-GB" dirty="0"/>
              <a:t>Following the </a:t>
            </a:r>
            <a:r>
              <a:rPr lang="en-GB" dirty="0" err="1"/>
              <a:t>Zondo</a:t>
            </a:r>
            <a:r>
              <a:rPr lang="en-GB" dirty="0"/>
              <a:t> enquiry on state capture, recommendations were made with respect to procedural aspects around the closure of bank accounts in the interest of fairness.</a:t>
            </a:r>
          </a:p>
          <a:p>
            <a:pPr marL="0" indent="0">
              <a:buNone/>
            </a:pPr>
            <a:endParaRPr lang="en-GB" dirty="0"/>
          </a:p>
          <a:p>
            <a:pPr marL="0" indent="0">
              <a:buNone/>
            </a:pPr>
            <a:r>
              <a:rPr lang="en-GB" dirty="0"/>
              <a:t>It was recommended:  </a:t>
            </a:r>
          </a:p>
          <a:p>
            <a:r>
              <a:rPr lang="en-GB" dirty="0"/>
              <a:t>“…that relevant existing legislation governing banks be amended to introduce this requirement of fairness or, if warranted, a new piece of legislation to be enacted which will make this a requirement.</a:t>
            </a:r>
          </a:p>
          <a:p>
            <a:endParaRPr lang="en-GB" dirty="0"/>
          </a:p>
          <a:p>
            <a:r>
              <a:rPr lang="en-GB" dirty="0"/>
              <a:t>“The bank would need to afford the client a proper opportunity to be heard and should not just go through the motions or pay lip service to the principle of </a:t>
            </a:r>
            <a:r>
              <a:rPr lang="en-GB" dirty="0" err="1"/>
              <a:t>audi</a:t>
            </a:r>
            <a:r>
              <a:rPr lang="en-GB" dirty="0"/>
              <a:t> alteram partem (hear the other side),” </a:t>
            </a:r>
            <a:endParaRPr lang="en-ZA" dirty="0"/>
          </a:p>
        </p:txBody>
      </p:sp>
    </p:spTree>
    <p:extLst>
      <p:ext uri="{BB962C8B-B14F-4D97-AF65-F5344CB8AC3E}">
        <p14:creationId xmlns:p14="http://schemas.microsoft.com/office/powerpoint/2010/main" val="1261126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740D0-2519-C9AB-1CF9-4A83400D367E}"/>
              </a:ext>
            </a:extLst>
          </p:cNvPr>
          <p:cNvSpPr>
            <a:spLocks noGrp="1"/>
          </p:cNvSpPr>
          <p:nvPr>
            <p:ph type="title"/>
          </p:nvPr>
        </p:nvSpPr>
        <p:spPr/>
        <p:txBody>
          <a:bodyPr/>
          <a:lstStyle/>
          <a:p>
            <a:r>
              <a:rPr lang="en-GB" dirty="0"/>
              <a:t>Conclusion</a:t>
            </a:r>
            <a:endParaRPr lang="en-ZA" dirty="0"/>
          </a:p>
        </p:txBody>
      </p:sp>
      <p:sp>
        <p:nvSpPr>
          <p:cNvPr id="3" name="Content Placeholder 2">
            <a:extLst>
              <a:ext uri="{FF2B5EF4-FFF2-40B4-BE49-F238E27FC236}">
                <a16:creationId xmlns:a16="http://schemas.microsoft.com/office/drawing/2014/main" id="{34AB956B-4F53-7FA6-D542-8DC5D81B84FA}"/>
              </a:ext>
            </a:extLst>
          </p:cNvPr>
          <p:cNvSpPr>
            <a:spLocks noGrp="1"/>
          </p:cNvSpPr>
          <p:nvPr>
            <p:ph idx="1"/>
          </p:nvPr>
        </p:nvSpPr>
        <p:spPr/>
        <p:txBody>
          <a:bodyPr>
            <a:normAutofit/>
          </a:bodyPr>
          <a:lstStyle/>
          <a:p>
            <a:pPr marL="0" indent="0">
              <a:buNone/>
            </a:pPr>
            <a:r>
              <a:rPr lang="en-GB" dirty="0"/>
              <a:t>What problem are we trying to solve?</a:t>
            </a:r>
          </a:p>
          <a:p>
            <a:pPr marL="0" indent="0">
              <a:buNone/>
            </a:pPr>
            <a:endParaRPr lang="en-GB" dirty="0"/>
          </a:p>
          <a:p>
            <a:pPr lvl="1"/>
            <a:r>
              <a:rPr lang="en-GB" dirty="0"/>
              <a:t>The Ombud data suggests that bank account closures for ordinary citizens is not a significant problem.</a:t>
            </a:r>
          </a:p>
          <a:p>
            <a:pPr lvl="1"/>
            <a:endParaRPr lang="en-GB" dirty="0"/>
          </a:p>
          <a:p>
            <a:pPr lvl="1"/>
            <a:r>
              <a:rPr lang="en-GB" dirty="0"/>
              <a:t>There has been strong increase in number of usage of bank accounts.</a:t>
            </a:r>
          </a:p>
          <a:p>
            <a:pPr lvl="1"/>
            <a:endParaRPr lang="en-GB" dirty="0"/>
          </a:p>
          <a:p>
            <a:pPr marL="0" indent="0">
              <a:buNone/>
            </a:pPr>
            <a:r>
              <a:rPr lang="en-GB" dirty="0"/>
              <a:t>What more could we do to protect customers who are unfairly treated? </a:t>
            </a:r>
          </a:p>
          <a:p>
            <a:pPr marL="0" indent="0">
              <a:buNone/>
            </a:pPr>
            <a:r>
              <a:rPr lang="en-GB" dirty="0"/>
              <a:t>Where could the system be improved?   </a:t>
            </a:r>
          </a:p>
          <a:p>
            <a:pPr marL="0" indent="0">
              <a:buNone/>
            </a:pPr>
            <a:r>
              <a:rPr lang="en-GB" dirty="0"/>
              <a:t>             </a:t>
            </a:r>
          </a:p>
          <a:p>
            <a:pPr lvl="1"/>
            <a:r>
              <a:rPr lang="en-GB" dirty="0"/>
              <a:t>Improvements could be made is strengthening the fairness of the process for individuals as recommended by </a:t>
            </a:r>
            <a:r>
              <a:rPr lang="en-GB" dirty="0" err="1"/>
              <a:t>Zondo</a:t>
            </a:r>
            <a:r>
              <a:rPr lang="en-GB" dirty="0"/>
              <a:t> Commission </a:t>
            </a:r>
            <a:endParaRPr lang="en-ZA" dirty="0"/>
          </a:p>
        </p:txBody>
      </p:sp>
    </p:spTree>
    <p:extLst>
      <p:ext uri="{BB962C8B-B14F-4D97-AF65-F5344CB8AC3E}">
        <p14:creationId xmlns:p14="http://schemas.microsoft.com/office/powerpoint/2010/main" val="226838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EA15B-B8FE-9993-D497-9C7027CBE538}"/>
              </a:ext>
            </a:extLst>
          </p:cNvPr>
          <p:cNvSpPr>
            <a:spLocks noGrp="1"/>
          </p:cNvSpPr>
          <p:nvPr>
            <p:ph type="title"/>
          </p:nvPr>
        </p:nvSpPr>
        <p:spPr/>
        <p:txBody>
          <a:bodyPr>
            <a:normAutofit/>
          </a:bodyPr>
          <a:lstStyle/>
          <a:p>
            <a:r>
              <a:rPr lang="en-US" dirty="0"/>
              <a:t>A brief history of how banks operate and relate to customers: 100 years perspective</a:t>
            </a:r>
          </a:p>
        </p:txBody>
      </p:sp>
      <p:graphicFrame>
        <p:nvGraphicFramePr>
          <p:cNvPr id="4" name="Diagram 3">
            <a:extLst>
              <a:ext uri="{FF2B5EF4-FFF2-40B4-BE49-F238E27FC236}">
                <a16:creationId xmlns:a16="http://schemas.microsoft.com/office/drawing/2014/main" id="{26DC51D2-D801-7EBC-EC58-6685D85D9B66}"/>
              </a:ext>
            </a:extLst>
          </p:cNvPr>
          <p:cNvGraphicFramePr/>
          <p:nvPr>
            <p:extLst>
              <p:ext uri="{D42A27DB-BD31-4B8C-83A1-F6EECF244321}">
                <p14:modId xmlns:p14="http://schemas.microsoft.com/office/powerpoint/2010/main" val="3548669052"/>
              </p:ext>
            </p:extLst>
          </p:nvPr>
        </p:nvGraphicFramePr>
        <p:xfrm>
          <a:off x="319414" y="1565752"/>
          <a:ext cx="8099030" cy="49443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6191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810C2-B200-C50F-4203-0326C1DA83E0}"/>
              </a:ext>
            </a:extLst>
          </p:cNvPr>
          <p:cNvSpPr>
            <a:spLocks noGrp="1"/>
          </p:cNvSpPr>
          <p:nvPr>
            <p:ph type="title"/>
          </p:nvPr>
        </p:nvSpPr>
        <p:spPr/>
        <p:txBody>
          <a:bodyPr>
            <a:normAutofit fontScale="90000"/>
          </a:bodyPr>
          <a:lstStyle/>
          <a:p>
            <a:r>
              <a:rPr lang="en-US" dirty="0"/>
              <a:t>Regulation of financial sector in South Africa from 1994-2010: Prudential Supervision over all financial institutions </a:t>
            </a:r>
          </a:p>
        </p:txBody>
      </p:sp>
      <p:graphicFrame>
        <p:nvGraphicFramePr>
          <p:cNvPr id="4" name="Diagram 3">
            <a:extLst>
              <a:ext uri="{FF2B5EF4-FFF2-40B4-BE49-F238E27FC236}">
                <a16:creationId xmlns:a16="http://schemas.microsoft.com/office/drawing/2014/main" id="{D6DA95B2-B2CE-C791-DC25-3DA56470F8A1}"/>
              </a:ext>
            </a:extLst>
          </p:cNvPr>
          <p:cNvGraphicFramePr/>
          <p:nvPr>
            <p:extLst>
              <p:ext uri="{D42A27DB-BD31-4B8C-83A1-F6EECF244321}">
                <p14:modId xmlns:p14="http://schemas.microsoft.com/office/powerpoint/2010/main" val="1111480312"/>
              </p:ext>
            </p:extLst>
          </p:nvPr>
        </p:nvGraphicFramePr>
        <p:xfrm>
          <a:off x="288099" y="1068512"/>
          <a:ext cx="8536487" cy="55685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79180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AAB66-525B-F3FF-BFE8-57CBCCF16C24}"/>
              </a:ext>
            </a:extLst>
          </p:cNvPr>
          <p:cNvSpPr>
            <a:spLocks noGrp="1"/>
          </p:cNvSpPr>
          <p:nvPr>
            <p:ph type="title"/>
          </p:nvPr>
        </p:nvSpPr>
        <p:spPr/>
        <p:txBody>
          <a:bodyPr/>
          <a:lstStyle/>
          <a:p>
            <a:r>
              <a:rPr lang="en-US" dirty="0"/>
              <a:t>TWIN PEAKS 2018: Regulating financial institutions to treat customers fairly</a:t>
            </a:r>
          </a:p>
        </p:txBody>
      </p:sp>
      <p:sp>
        <p:nvSpPr>
          <p:cNvPr id="3" name="Content Placeholder 2">
            <a:extLst>
              <a:ext uri="{FF2B5EF4-FFF2-40B4-BE49-F238E27FC236}">
                <a16:creationId xmlns:a16="http://schemas.microsoft.com/office/drawing/2014/main" id="{582109CC-636C-E4E7-81DA-D37232EF1600}"/>
              </a:ext>
            </a:extLst>
          </p:cNvPr>
          <p:cNvSpPr>
            <a:spLocks noGrp="1"/>
          </p:cNvSpPr>
          <p:nvPr>
            <p:ph idx="1"/>
          </p:nvPr>
        </p:nvSpPr>
        <p:spPr/>
        <p:txBody>
          <a:bodyPr>
            <a:normAutofit fontScale="92500" lnSpcReduction="10000"/>
          </a:bodyPr>
          <a:lstStyle/>
          <a:p>
            <a:r>
              <a:rPr lang="en-US" dirty="0"/>
              <a:t>Before 2017, financial sector was largely regulated prudentially only</a:t>
            </a:r>
          </a:p>
          <a:p>
            <a:pPr marL="0" indent="0">
              <a:buNone/>
            </a:pPr>
            <a:endParaRPr lang="en-US" dirty="0"/>
          </a:p>
          <a:p>
            <a:r>
              <a:rPr lang="en-US" dirty="0"/>
              <a:t>Following the 2007 </a:t>
            </a:r>
            <a:r>
              <a:rPr lang="en-US" dirty="0" err="1"/>
              <a:t>Fidentia</a:t>
            </a:r>
            <a:r>
              <a:rPr lang="en-US" dirty="0"/>
              <a:t> scandal and 2008 GFC , we published the policy paper “A safer financial sector to serve South Africa Better”(2011)</a:t>
            </a:r>
          </a:p>
          <a:p>
            <a:endParaRPr lang="en-US" dirty="0"/>
          </a:p>
          <a:p>
            <a:r>
              <a:rPr lang="en-US" dirty="0"/>
              <a:t>Twin Peaks system established (in 2018) obligation for financial institutions to TREAT CUSTOMERS FAIRLY, by establishing the Financial Sector Conduct Authority (FSCA) to be the market conduct regulator</a:t>
            </a:r>
          </a:p>
          <a:p>
            <a:endParaRPr lang="en-US" dirty="0"/>
          </a:p>
          <a:p>
            <a:r>
              <a:rPr lang="en-US" dirty="0"/>
              <a:t>Section 106 of FSRA empowers FSCA to introduce standards on how banks terminate accounts</a:t>
            </a:r>
            <a:endParaRPr lang="en-US" dirty="0">
              <a:highlight>
                <a:srgbClr val="FFFF00"/>
              </a:highlight>
            </a:endParaRPr>
          </a:p>
          <a:p>
            <a:pPr lvl="1"/>
            <a:r>
              <a:rPr lang="en-US" dirty="0"/>
              <a:t>Treasury considered EU laws related to need for basic banking services to all persons (and small businesses)</a:t>
            </a:r>
          </a:p>
          <a:p>
            <a:pPr lvl="1"/>
            <a:endParaRPr lang="en-US" dirty="0"/>
          </a:p>
          <a:p>
            <a:r>
              <a:rPr lang="en-US" dirty="0"/>
              <a:t>Stronger OMBUD system established with CHIEF OMBUD</a:t>
            </a:r>
          </a:p>
          <a:p>
            <a:pPr lvl="1"/>
            <a:r>
              <a:rPr lang="en-US" dirty="0"/>
              <a:t>Provides additional mechanism for non-rich customers to challenge decisions taken by banks, without need to incur high legal costs</a:t>
            </a:r>
          </a:p>
        </p:txBody>
      </p:sp>
    </p:spTree>
    <p:extLst>
      <p:ext uri="{BB962C8B-B14F-4D97-AF65-F5344CB8AC3E}">
        <p14:creationId xmlns:p14="http://schemas.microsoft.com/office/powerpoint/2010/main" val="985090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inclusion an important objective of Twin Peaks system</a:t>
            </a:r>
          </a:p>
        </p:txBody>
      </p:sp>
      <p:sp>
        <p:nvSpPr>
          <p:cNvPr id="3" name="Content Placeholder 2"/>
          <p:cNvSpPr>
            <a:spLocks noGrp="1"/>
          </p:cNvSpPr>
          <p:nvPr>
            <p:ph idx="1"/>
          </p:nvPr>
        </p:nvSpPr>
        <p:spPr/>
        <p:txBody>
          <a:bodyPr>
            <a:normAutofit/>
          </a:bodyPr>
          <a:lstStyle/>
          <a:p>
            <a:pPr algn="just"/>
            <a:r>
              <a:rPr lang="en-US" dirty="0"/>
              <a:t>Financial inclusion efforts from both a policy and industry initiatives perspective have supported strong improvement in access to formal regulated financial services in the past years.</a:t>
            </a:r>
          </a:p>
          <a:p>
            <a:pPr algn="just"/>
            <a:endParaRPr lang="en-US" dirty="0"/>
          </a:p>
          <a:p>
            <a:pPr algn="just"/>
            <a:endParaRPr lang="en-US" dirty="0"/>
          </a:p>
          <a:p>
            <a:pPr algn="just"/>
            <a:endParaRPr lang="en-US" dirty="0"/>
          </a:p>
          <a:p>
            <a:pPr algn="just"/>
            <a:endParaRPr lang="en-US" dirty="0"/>
          </a:p>
          <a:p>
            <a:pPr algn="just"/>
            <a:endParaRPr lang="en-US" dirty="0"/>
          </a:p>
          <a:p>
            <a:pPr algn="just"/>
            <a:endParaRPr lang="en-US" dirty="0"/>
          </a:p>
          <a:p>
            <a:pPr algn="just"/>
            <a:endParaRPr lang="en-US" dirty="0"/>
          </a:p>
        </p:txBody>
      </p:sp>
      <p:pic>
        <p:nvPicPr>
          <p:cNvPr id="6" name="Picture 5"/>
          <p:cNvPicPr>
            <a:picLocks noChangeAspect="1"/>
          </p:cNvPicPr>
          <p:nvPr/>
        </p:nvPicPr>
        <p:blipFill>
          <a:blip r:embed="rId2"/>
          <a:stretch>
            <a:fillRect/>
          </a:stretch>
        </p:blipFill>
        <p:spPr>
          <a:xfrm>
            <a:off x="1664407" y="2822345"/>
            <a:ext cx="5582429" cy="2476846"/>
          </a:xfrm>
          <a:prstGeom prst="rect">
            <a:avLst/>
          </a:prstGeom>
        </p:spPr>
      </p:pic>
    </p:spTree>
    <p:extLst>
      <p:ext uri="{BB962C8B-B14F-4D97-AF65-F5344CB8AC3E}">
        <p14:creationId xmlns:p14="http://schemas.microsoft.com/office/powerpoint/2010/main" val="139561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Mzansi </a:t>
            </a:r>
            <a:r>
              <a:rPr lang="en-US" dirty="0"/>
              <a:t>account success and learnings</a:t>
            </a:r>
          </a:p>
        </p:txBody>
      </p:sp>
      <p:sp>
        <p:nvSpPr>
          <p:cNvPr id="3" name="Content Placeholder 2"/>
          <p:cNvSpPr>
            <a:spLocks noGrp="1"/>
          </p:cNvSpPr>
          <p:nvPr>
            <p:ph idx="1"/>
          </p:nvPr>
        </p:nvSpPr>
        <p:spPr>
          <a:xfrm>
            <a:off x="319414" y="1416297"/>
            <a:ext cx="8536487" cy="4821665"/>
          </a:xfrm>
        </p:spPr>
        <p:txBody>
          <a:bodyPr>
            <a:normAutofit lnSpcReduction="10000"/>
          </a:bodyPr>
          <a:lstStyle/>
          <a:p>
            <a:pPr algn="just"/>
            <a:r>
              <a:rPr lang="en-US" sz="1600" dirty="0"/>
              <a:t>In 2004 the </a:t>
            </a:r>
            <a:r>
              <a:rPr lang="en-US" sz="1600" dirty="0" err="1"/>
              <a:t>Mzansi</a:t>
            </a:r>
            <a:r>
              <a:rPr lang="en-US" sz="1600" dirty="0"/>
              <a:t> account was jointly developed by South Africa’s four major banks and the South African Post Office’s Postbank, as a basic bank account intended for the low-income segment of the economy. The development of this basic account was a result of the banking sector’s commitment to the Financial Sector Charter (FSC).</a:t>
            </a:r>
          </a:p>
          <a:p>
            <a:pPr marL="0" indent="0" algn="just">
              <a:buNone/>
            </a:pPr>
            <a:endParaRPr lang="en-US" sz="1600" dirty="0"/>
          </a:p>
          <a:p>
            <a:pPr algn="just"/>
            <a:r>
              <a:rPr lang="en-US" sz="1600" dirty="0"/>
              <a:t>The </a:t>
            </a:r>
            <a:r>
              <a:rPr lang="en-US" sz="1600" dirty="0" err="1"/>
              <a:t>Mzansi</a:t>
            </a:r>
            <a:r>
              <a:rPr lang="en-US" sz="1600" dirty="0"/>
              <a:t> account was the first industry-wide basic bank account and also heralded the beginning of risk-based AML/ CFT regulations in South Africa. Being the first in the market meant that there were no examples to learn from.</a:t>
            </a:r>
          </a:p>
          <a:p>
            <a:pPr marL="0" indent="0" algn="just">
              <a:buNone/>
            </a:pPr>
            <a:endParaRPr lang="en-US" sz="1600" dirty="0"/>
          </a:p>
          <a:p>
            <a:pPr algn="just"/>
            <a:r>
              <a:rPr lang="en-US" sz="1600" dirty="0"/>
              <a:t>The functionality on the account was initially quite limited and then gradually expanded, but due to the lack of further investment the account lacked some of the emerging functionalities offered by other transaction accounts, leading to a perception of the </a:t>
            </a:r>
            <a:r>
              <a:rPr lang="en-US" sz="1600" dirty="0" err="1"/>
              <a:t>Mzansi</a:t>
            </a:r>
            <a:r>
              <a:rPr lang="en-US" sz="1600" dirty="0"/>
              <a:t> account being a ‘poor man’s account’. The marketing drive behind the product diminished over time and the FSC subsequently opted for an approach of agreeing basic attributes for products in the low-income market, enabling banks to develop access products as defined in the FSC.</a:t>
            </a:r>
          </a:p>
          <a:p>
            <a:pPr algn="just"/>
            <a:endParaRPr lang="en-US" sz="1600" dirty="0"/>
          </a:p>
          <a:p>
            <a:pPr algn="just"/>
            <a:r>
              <a:rPr lang="en-US" sz="1600" dirty="0"/>
              <a:t>Over the years, government has continued to work together with the financial sector and other social partners to drive the transformation of the financial sector through increased access to financial services to be more reflective of the country’s demographics and deliver the desired outcomes for users. The collaborative efforts have been mainly captured in the access to financial services element of BBBEE in the Financial Sector Code.</a:t>
            </a:r>
          </a:p>
          <a:p>
            <a:pPr algn="just"/>
            <a:endParaRPr lang="en-US" sz="1200" dirty="0"/>
          </a:p>
        </p:txBody>
      </p:sp>
    </p:spTree>
    <p:extLst>
      <p:ext uri="{BB962C8B-B14F-4D97-AF65-F5344CB8AC3E}">
        <p14:creationId xmlns:p14="http://schemas.microsoft.com/office/powerpoint/2010/main" val="3608798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99" y="376198"/>
            <a:ext cx="8536487" cy="945715"/>
          </a:xfrm>
        </p:spPr>
        <p:txBody>
          <a:bodyPr/>
          <a:lstStyle/>
          <a:p>
            <a:r>
              <a:rPr lang="en-US" dirty="0"/>
              <a:t>Challenges and policy focus areas: FI Policy</a:t>
            </a:r>
          </a:p>
        </p:txBody>
      </p:sp>
      <p:sp>
        <p:nvSpPr>
          <p:cNvPr id="3" name="Content Placeholder 2"/>
          <p:cNvSpPr>
            <a:spLocks noGrp="1"/>
          </p:cNvSpPr>
          <p:nvPr>
            <p:ph idx="1"/>
          </p:nvPr>
        </p:nvSpPr>
        <p:spPr>
          <a:xfrm>
            <a:off x="319414" y="1209041"/>
            <a:ext cx="8536487" cy="5025746"/>
          </a:xfrm>
        </p:spPr>
        <p:txBody>
          <a:bodyPr>
            <a:normAutofit/>
          </a:bodyPr>
          <a:lstStyle/>
          <a:p>
            <a:r>
              <a:rPr lang="en-US" sz="1600" dirty="0"/>
              <a:t>While a vast majority of adults have access to transaction accounts, the usage remain very limited for many.</a:t>
            </a:r>
          </a:p>
          <a:p>
            <a:r>
              <a:rPr lang="en-US" sz="1600" dirty="0"/>
              <a:t>Over 20 per cent of bank account holders withdraw all their money as soon as it is deposited, illustrating that many people, especially those in the low-income threshold (47 percent) make suboptimal use of </a:t>
            </a:r>
            <a:r>
              <a:rPr lang="en-US" sz="1600" i="1" dirty="0"/>
              <a:t>bank accounts. </a:t>
            </a:r>
          </a:p>
          <a:p>
            <a:r>
              <a:rPr lang="en-US" sz="1600" dirty="0"/>
              <a:t>This is a concerning trend since the store-of-value aspect of transaction accounts is removed along with the holders’ ability to make and receive payments electronically. Users falling into this category, if they have no other products from financial services providers, cannot be considered to be financially included. </a:t>
            </a:r>
          </a:p>
          <a:p>
            <a:r>
              <a:rPr lang="en-US" sz="1600" dirty="0"/>
              <a:t>The root causes of this situation could include the lack of a convenient service network that would allow digitization of routine cash-based payments, such as purchases at spaza shops and payment for groceries, lack of knowledge of the benefits of a transaction accounts, the high costs associated with ATM withdrawals (which </a:t>
            </a:r>
            <a:r>
              <a:rPr lang="en-US" sz="1600" dirty="0" err="1"/>
              <a:t>incentivises</a:t>
            </a:r>
            <a:r>
              <a:rPr lang="en-US" sz="1600" dirty="0"/>
              <a:t> a single withdrawal) trust, confidence and literacy.</a:t>
            </a:r>
          </a:p>
          <a:p>
            <a:r>
              <a:rPr lang="en-US" sz="1600" dirty="0"/>
              <a:t>The draft Financial Inclusion Policy has as its priority areas, among others, under pillar one “deepen financial inclusion for individuals”:</a:t>
            </a:r>
          </a:p>
          <a:p>
            <a:pPr lvl="1"/>
            <a:r>
              <a:rPr lang="en-US" sz="1600" dirty="0"/>
              <a:t>Promote the beneficial use of transaction accounts</a:t>
            </a:r>
          </a:p>
          <a:p>
            <a:pPr lvl="1"/>
            <a:r>
              <a:rPr lang="en-US" sz="1600" dirty="0"/>
              <a:t>Increase the financial inclusion impact of social grant distribution</a:t>
            </a:r>
          </a:p>
          <a:p>
            <a:pPr lvl="1"/>
            <a:r>
              <a:rPr lang="en-US" sz="1600" dirty="0"/>
              <a:t>Improve efficiencies in the on-boarding of financial services clients</a:t>
            </a:r>
          </a:p>
          <a:p>
            <a:pPr marL="342900" lvl="1" indent="0">
              <a:buNone/>
            </a:pPr>
            <a:endParaRPr lang="en-US" sz="1600" dirty="0">
              <a:solidFill>
                <a:srgbClr val="FF0000"/>
              </a:solidFill>
              <a:highlight>
                <a:srgbClr val="FFFF00"/>
              </a:highlight>
            </a:endParaRPr>
          </a:p>
          <a:p>
            <a:pPr marL="342900" lvl="1" indent="0">
              <a:buNone/>
            </a:pPr>
            <a:endParaRPr lang="en-US" sz="1600" dirty="0">
              <a:solidFill>
                <a:srgbClr val="FF0000"/>
              </a:solidFill>
              <a:highlight>
                <a:srgbClr val="FFFF00"/>
              </a:highlight>
            </a:endParaRPr>
          </a:p>
          <a:p>
            <a:pPr lvl="1"/>
            <a:endParaRPr lang="en-US" sz="1400" dirty="0"/>
          </a:p>
        </p:txBody>
      </p:sp>
    </p:spTree>
    <p:extLst>
      <p:ext uri="{BB962C8B-B14F-4D97-AF65-F5344CB8AC3E}">
        <p14:creationId xmlns:p14="http://schemas.microsoft.com/office/powerpoint/2010/main" val="3786807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A8B80-CC69-990A-C4BF-479E14168631}"/>
              </a:ext>
            </a:extLst>
          </p:cNvPr>
          <p:cNvSpPr>
            <a:spLocks noGrp="1"/>
          </p:cNvSpPr>
          <p:nvPr>
            <p:ph type="title"/>
          </p:nvPr>
        </p:nvSpPr>
        <p:spPr/>
        <p:txBody>
          <a:bodyPr/>
          <a:lstStyle/>
          <a:p>
            <a:r>
              <a:rPr lang="en-US" dirty="0"/>
              <a:t>Case Study: 2016-17 closure of Gupta accounts, what the courts determined</a:t>
            </a:r>
          </a:p>
        </p:txBody>
      </p:sp>
      <p:sp>
        <p:nvSpPr>
          <p:cNvPr id="3" name="Content Placeholder 2">
            <a:extLst>
              <a:ext uri="{FF2B5EF4-FFF2-40B4-BE49-F238E27FC236}">
                <a16:creationId xmlns:a16="http://schemas.microsoft.com/office/drawing/2014/main" id="{5095A2EB-DE6A-0E07-0E91-065F5B26202C}"/>
              </a:ext>
            </a:extLst>
          </p:cNvPr>
          <p:cNvSpPr>
            <a:spLocks noGrp="1"/>
          </p:cNvSpPr>
          <p:nvPr>
            <p:ph idx="1"/>
          </p:nvPr>
        </p:nvSpPr>
        <p:spPr/>
        <p:txBody>
          <a:bodyPr>
            <a:normAutofit fontScale="92500" lnSpcReduction="20000"/>
          </a:bodyPr>
          <a:lstStyle/>
          <a:p>
            <a:r>
              <a:rPr lang="en-US" dirty="0"/>
              <a:t>Govt does not have the power to intervene in a customer-client relationship, and it is actually illegal for it to intervene. </a:t>
            </a:r>
          </a:p>
          <a:p>
            <a:pPr lvl="1"/>
            <a:r>
              <a:rPr lang="en-US" dirty="0"/>
              <a:t>Standard Bank vs </a:t>
            </a:r>
            <a:r>
              <a:rPr lang="en-US" dirty="0" err="1"/>
              <a:t>Breedenkamp</a:t>
            </a:r>
            <a:endParaRPr lang="en-US" dirty="0"/>
          </a:p>
          <a:p>
            <a:r>
              <a:rPr lang="en-US" dirty="0"/>
              <a:t>Much undue pressure in 2016 from </a:t>
            </a:r>
            <a:r>
              <a:rPr lang="en-US" dirty="0" err="1"/>
              <a:t>Oakbay</a:t>
            </a:r>
            <a:r>
              <a:rPr lang="en-US" dirty="0"/>
              <a:t> CEO for government to intervene, rather than exercising legal option against their bank(s)</a:t>
            </a:r>
          </a:p>
          <a:p>
            <a:pPr lvl="1"/>
            <a:r>
              <a:rPr lang="en-US" dirty="0"/>
              <a:t>Legal opinion commissioned by the Min of Finance clearly indicated limits for Cabinet and any Minister in intervening in a bank-client matter</a:t>
            </a:r>
          </a:p>
          <a:p>
            <a:pPr lvl="1"/>
            <a:r>
              <a:rPr lang="en-US" dirty="0"/>
              <a:t>Matter has been covered by the </a:t>
            </a:r>
            <a:r>
              <a:rPr lang="en-US" dirty="0" err="1"/>
              <a:t>Zondo</a:t>
            </a:r>
            <a:r>
              <a:rPr lang="en-US" dirty="0"/>
              <a:t> Commission</a:t>
            </a:r>
          </a:p>
          <a:p>
            <a:pPr lvl="1"/>
            <a:r>
              <a:rPr lang="en-US" dirty="0"/>
              <a:t>These legal opinions were both made public</a:t>
            </a:r>
          </a:p>
          <a:p>
            <a:r>
              <a:rPr lang="en-US" dirty="0"/>
              <a:t>Min of Finance took matter to court for a declaration on power of Minister to intervene or not to intervene </a:t>
            </a:r>
          </a:p>
          <a:p>
            <a:pPr lvl="1"/>
            <a:r>
              <a:rPr lang="en-US" dirty="0"/>
              <a:t>Minister of Finance vs </a:t>
            </a:r>
            <a:r>
              <a:rPr lang="en-US" dirty="0" err="1"/>
              <a:t>Oakbay</a:t>
            </a:r>
            <a:r>
              <a:rPr lang="en-US" dirty="0"/>
              <a:t> Investments </a:t>
            </a:r>
          </a:p>
          <a:p>
            <a:r>
              <a:rPr lang="en-US" dirty="0"/>
              <a:t>Banks face more than reputational risk when taking on specific customers (they regard as high risk), as they may also face sanctions from overseas regulators, and hence tend to be risk averse. </a:t>
            </a:r>
          </a:p>
          <a:p>
            <a:r>
              <a:rPr lang="en-US" dirty="0"/>
              <a:t>If banks are considered not to take appropriate actions in making sure that they are not used for illegal activities, other banks in other jurisdictions are required to cut off relationships with that bank. This then has massive implications for the economy, jobs and growth. </a:t>
            </a:r>
          </a:p>
          <a:p>
            <a:pPr marL="342900" lvl="1" indent="0">
              <a:buNone/>
            </a:pPr>
            <a:endParaRPr lang="en-US" dirty="0"/>
          </a:p>
        </p:txBody>
      </p:sp>
    </p:spTree>
    <p:extLst>
      <p:ext uri="{BB962C8B-B14F-4D97-AF65-F5344CB8AC3E}">
        <p14:creationId xmlns:p14="http://schemas.microsoft.com/office/powerpoint/2010/main" val="3361733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99" y="473758"/>
            <a:ext cx="8536487" cy="945715"/>
          </a:xfrm>
        </p:spPr>
        <p:txBody>
          <a:bodyPr/>
          <a:lstStyle/>
          <a:p>
            <a:r>
              <a:rPr lang="en-US" dirty="0"/>
              <a:t>Code of Banking Practice </a:t>
            </a:r>
          </a:p>
        </p:txBody>
      </p:sp>
      <p:sp>
        <p:nvSpPr>
          <p:cNvPr id="3" name="Content Placeholder 2"/>
          <p:cNvSpPr>
            <a:spLocks noGrp="1"/>
          </p:cNvSpPr>
          <p:nvPr>
            <p:ph idx="1"/>
          </p:nvPr>
        </p:nvSpPr>
        <p:spPr>
          <a:xfrm>
            <a:off x="319414" y="1274460"/>
            <a:ext cx="8536487" cy="4821665"/>
          </a:xfrm>
        </p:spPr>
        <p:txBody>
          <a:bodyPr>
            <a:normAutofit lnSpcReduction="10000"/>
          </a:bodyPr>
          <a:lstStyle/>
          <a:p>
            <a:pPr marL="0" indent="0" algn="just">
              <a:buNone/>
            </a:pPr>
            <a:r>
              <a:rPr lang="en-US" dirty="0"/>
              <a:t>The Code of Banking Practice states the following with regard to;</a:t>
            </a:r>
          </a:p>
          <a:p>
            <a:pPr marL="0" indent="0" algn="just">
              <a:buNone/>
            </a:pPr>
            <a:endParaRPr lang="en-US" dirty="0"/>
          </a:p>
          <a:p>
            <a:pPr marL="720725" indent="-720725" algn="just">
              <a:buNone/>
            </a:pPr>
            <a:r>
              <a:rPr lang="en-US" i="1" dirty="0"/>
              <a:t>7.3 	</a:t>
            </a:r>
            <a:r>
              <a:rPr lang="en-US" b="1" i="1" dirty="0"/>
              <a:t>Closing an account </a:t>
            </a:r>
          </a:p>
          <a:p>
            <a:pPr marL="0" indent="0" algn="just">
              <a:buNone/>
            </a:pPr>
            <a:r>
              <a:rPr lang="en-US" i="1" dirty="0"/>
              <a:t>7.3.1 	We will assist you to close an account that you no longer require.</a:t>
            </a:r>
          </a:p>
          <a:p>
            <a:pPr marL="538163" indent="-538163" algn="just">
              <a:buNone/>
            </a:pPr>
            <a:r>
              <a:rPr lang="en-US" i="1" dirty="0"/>
              <a:t>7.3.2 	We will not close your account without giving you reasonable prior 	notice at the last contact details that you gave us. </a:t>
            </a:r>
          </a:p>
          <a:p>
            <a:pPr marL="0" indent="0" algn="just">
              <a:buNone/>
            </a:pPr>
            <a:r>
              <a:rPr lang="en-US" i="1" dirty="0"/>
              <a:t>7.3.3 	We reserve the right, however, to protect our interests in our 	discretion, which might include closing your account without giving 	you notice: </a:t>
            </a:r>
          </a:p>
          <a:p>
            <a:pPr marL="1076325" indent="-355600" algn="just"/>
            <a:r>
              <a:rPr lang="en-US" i="1" dirty="0"/>
              <a:t>if we are compelled to do so by law (or by international best practice);</a:t>
            </a:r>
          </a:p>
          <a:p>
            <a:pPr marL="1076325" indent="-355600" algn="just"/>
            <a:r>
              <a:rPr lang="en-US" i="1" dirty="0"/>
              <a:t>if you have not used your account for a significant period of time or </a:t>
            </a:r>
          </a:p>
          <a:p>
            <a:pPr marL="1076325" indent="-355600" algn="just"/>
            <a:r>
              <a:rPr lang="en-US" i="1" dirty="0"/>
              <a:t>if we have reasons to believe that your account is being used for any illegal purposes.</a:t>
            </a:r>
          </a:p>
          <a:p>
            <a:pPr marL="0" indent="0">
              <a:buNone/>
            </a:pPr>
            <a:endParaRPr lang="en-US" dirty="0"/>
          </a:p>
        </p:txBody>
      </p:sp>
    </p:spTree>
    <p:extLst>
      <p:ext uri="{BB962C8B-B14F-4D97-AF65-F5344CB8AC3E}">
        <p14:creationId xmlns:p14="http://schemas.microsoft.com/office/powerpoint/2010/main" val="37681393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539</TotalTime>
  <Words>1500</Words>
  <Application>Microsoft Office PowerPoint</Application>
  <PresentationFormat>On-screen Show (4:3)</PresentationFormat>
  <Paragraphs>97</Paragraphs>
  <Slides>11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TWIN PEAKS SYSTEM: Treating CUSTOMERS FAIRLY</vt:lpstr>
      <vt:lpstr>A brief history of how banks operate and relate to customers: 100 years perspective</vt:lpstr>
      <vt:lpstr>Regulation of financial sector in South Africa from 1994-2010: Prudential Supervision over all financial institutions </vt:lpstr>
      <vt:lpstr>TWIN PEAKS 2018: Regulating financial institutions to treat customers fairly</vt:lpstr>
      <vt:lpstr>Financial inclusion an important objective of Twin Peaks system</vt:lpstr>
      <vt:lpstr>Mzansi account success and learnings</vt:lpstr>
      <vt:lpstr>Challenges and policy focus areas: FI Policy</vt:lpstr>
      <vt:lpstr>Case Study: 2016-17 closure of Gupta accounts, what the courts determined</vt:lpstr>
      <vt:lpstr>Code of Banking Practice </vt:lpstr>
      <vt:lpstr>Zondo Commission recommendations </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Teboho Sepanya</cp:lastModifiedBy>
  <cp:revision>59</cp:revision>
  <dcterms:created xsi:type="dcterms:W3CDTF">2017-06-12T08:43:34Z</dcterms:created>
  <dcterms:modified xsi:type="dcterms:W3CDTF">2022-09-07T08:03:04Z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3c4247e-447d-4732-af29-2e529a4288f1_Enabled">
    <vt:lpwstr>true</vt:lpwstr>
  </property>
  <property fmtid="{D5CDD505-2E9C-101B-9397-08002B2CF9AE}" pid="3" name="MSIP_Label_93c4247e-447d-4732-af29-2e529a4288f1_SetDate">
    <vt:lpwstr>2022-09-06T14:55:33Z</vt:lpwstr>
  </property>
  <property fmtid="{D5CDD505-2E9C-101B-9397-08002B2CF9AE}" pid="4" name="MSIP_Label_93c4247e-447d-4732-af29-2e529a4288f1_Method">
    <vt:lpwstr>Standard</vt:lpwstr>
  </property>
  <property fmtid="{D5CDD505-2E9C-101B-9397-08002B2CF9AE}" pid="5" name="MSIP_Label_93c4247e-447d-4732-af29-2e529a4288f1_Name">
    <vt:lpwstr>93c4247e-447d-4732-af29-2e529a4288f1</vt:lpwstr>
  </property>
  <property fmtid="{D5CDD505-2E9C-101B-9397-08002B2CF9AE}" pid="6" name="MSIP_Label_93c4247e-447d-4732-af29-2e529a4288f1_SiteId">
    <vt:lpwstr>1a45348f-02b4-4f9a-a7a8-7786f6dd3245</vt:lpwstr>
  </property>
  <property fmtid="{D5CDD505-2E9C-101B-9397-08002B2CF9AE}" pid="7" name="MSIP_Label_93c4247e-447d-4732-af29-2e529a4288f1_ActionId">
    <vt:lpwstr>0fe04076-be9c-44e9-b4d9-39c85894eb2c</vt:lpwstr>
  </property>
  <property fmtid="{D5CDD505-2E9C-101B-9397-08002B2CF9AE}" pid="8" name="MSIP_Label_93c4247e-447d-4732-af29-2e529a4288f1_ContentBits">
    <vt:lpwstr>0</vt:lpwstr>
  </property>
</Properties>
</file>