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78" r:id="rId3"/>
    <p:sldId id="311" r:id="rId4"/>
    <p:sldId id="312" r:id="rId5"/>
    <p:sldId id="310" r:id="rId6"/>
    <p:sldId id="287" r:id="rId7"/>
    <p:sldId id="260" r:id="rId8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E5DA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3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6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87D897-E748-4597-AAF3-74D50F83BA18}" type="datetimeFigureOut">
              <a:rPr lang="en-ZA" smtClean="0"/>
              <a:pPr/>
              <a:t>2022/09/07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625EA-BCA9-4EFD-A264-2E4AE3CE651C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00837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4D70C-38E8-4887-A172-B4325633BD78}" type="datetime1">
              <a:rPr lang="en-ZA" smtClean="0"/>
              <a:pPr/>
              <a:t>2022/09/07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3124-B26E-4FCC-B210-8F0BED022BD3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883315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FDD7-1AEF-4C6A-A763-4DE83190C573}" type="datetime1">
              <a:rPr lang="en-ZA" smtClean="0"/>
              <a:pPr/>
              <a:t>2022/09/07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3124-B26E-4FCC-B210-8F0BED022BD3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501962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D2479-AC5A-4043-8B88-9D37C061D71C}" type="datetime1">
              <a:rPr lang="en-ZA" smtClean="0"/>
              <a:pPr/>
              <a:t>2022/09/07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3124-B26E-4FCC-B210-8F0BED022BD3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014392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5DB10-93C5-4C23-B582-3B506BB404B6}" type="datetime1">
              <a:rPr lang="en-ZA" smtClean="0"/>
              <a:pPr/>
              <a:t>2022/09/07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3124-B26E-4FCC-B210-8F0BED022BD3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157724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D0917-8F10-4F96-A87D-02D0EE89720E}" type="datetime1">
              <a:rPr lang="en-ZA" smtClean="0"/>
              <a:pPr/>
              <a:t>2022/09/07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3124-B26E-4FCC-B210-8F0BED022BD3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015396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14F42-E762-4246-BC8C-04BB6F59F580}" type="datetime1">
              <a:rPr lang="en-ZA" smtClean="0"/>
              <a:pPr/>
              <a:t>2022/09/07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3124-B26E-4FCC-B210-8F0BED022BD3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153878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728C4-70D7-44DF-8748-71CFB8D1B455}" type="datetime1">
              <a:rPr lang="en-ZA" smtClean="0"/>
              <a:pPr/>
              <a:t>2022/09/07</a:t>
            </a:fld>
            <a:endParaRPr lang="en-Z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3124-B26E-4FCC-B210-8F0BED022BD3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35365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E13EE-693E-4B87-ACF9-6046A496D848}" type="datetime1">
              <a:rPr lang="en-ZA" smtClean="0"/>
              <a:pPr/>
              <a:t>2022/09/07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3124-B26E-4FCC-B210-8F0BED022BD3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410600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2D5-2C1E-41F0-BA3F-156C2684BC35}" type="datetime1">
              <a:rPr lang="en-ZA" smtClean="0"/>
              <a:pPr/>
              <a:t>2022/09/07</a:t>
            </a:fld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3124-B26E-4FCC-B210-8F0BED022BD3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694284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01498-ECAD-4AA7-A7F7-A2956760C3B9}" type="datetime1">
              <a:rPr lang="en-ZA" smtClean="0"/>
              <a:pPr/>
              <a:t>2022/09/07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3124-B26E-4FCC-B210-8F0BED022BD3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934379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E4644-9626-4F93-A8AE-91CC756AD6C8}" type="datetime1">
              <a:rPr lang="en-ZA" smtClean="0"/>
              <a:pPr/>
              <a:t>2022/09/07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3124-B26E-4FCC-B210-8F0BED022BD3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909811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7CE18-24A3-4AD2-A59A-723962FC0C62}" type="datetime1">
              <a:rPr lang="en-ZA" smtClean="0"/>
              <a:pPr/>
              <a:t>2022/09/07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B3124-B26E-4FCC-B210-8F0BED022BD3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244660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6253" y="-243809"/>
            <a:ext cx="12288253" cy="73368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72251" y="130629"/>
            <a:ext cx="45197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Process to Determine the Number of Seats for Provincial Legislatures</a:t>
            </a:r>
          </a:p>
          <a:p>
            <a:endParaRPr lang="en-US" sz="2400" b="1" dirty="0">
              <a:solidFill>
                <a:schemeClr val="accent1"/>
              </a:solidFill>
            </a:endParaRPr>
          </a:p>
          <a:p>
            <a:r>
              <a:rPr lang="en-US" sz="2400" b="1" dirty="0" smtClean="0">
                <a:solidFill>
                  <a:schemeClr val="accent1"/>
                </a:solidFill>
              </a:rPr>
              <a:t>Western Cape Provincial Parliament</a:t>
            </a:r>
          </a:p>
          <a:p>
            <a:r>
              <a:rPr lang="en-ZA" sz="2400" dirty="0" smtClean="0">
                <a:solidFill>
                  <a:schemeClr val="accent1"/>
                </a:solidFill>
              </a:rPr>
              <a:t>Date |07 September 2022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3124-B26E-4FCC-B210-8F0BED022BD3}" type="slidenum">
              <a:rPr lang="en-ZA" smtClean="0"/>
              <a:pPr/>
              <a:t>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487984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1615" y="0"/>
            <a:ext cx="10447564" cy="6708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1615" y="555170"/>
            <a:ext cx="10447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b="1" spc="-100" dirty="0" smtClean="0">
                <a:solidFill>
                  <a:srgbClr val="1F497D"/>
                </a:solidFill>
                <a:latin typeface="Arial" pitchFamily="34" charset="0"/>
                <a:ea typeface="+mj-ea"/>
                <a:cs typeface="Arial" pitchFamily="34" charset="0"/>
              </a:rPr>
              <a:t> CONTENTS</a:t>
            </a:r>
            <a:endParaRPr lang="en-ZA" sz="2800" dirty="0">
              <a:solidFill>
                <a:srgbClr val="0E5DA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3124-B26E-4FCC-B210-8F0BED022BD3}" type="slidenum">
              <a:rPr lang="en-ZA" smtClean="0"/>
              <a:pPr/>
              <a:t>2</a:t>
            </a:fld>
            <a:endParaRPr lang="en-ZA" dirty="0"/>
          </a:p>
        </p:txBody>
      </p:sp>
      <p:sp>
        <p:nvSpPr>
          <p:cNvPr id="5" name="Rectangle 4"/>
          <p:cNvSpPr/>
          <p:nvPr/>
        </p:nvSpPr>
        <p:spPr>
          <a:xfrm>
            <a:off x="1199072" y="1201502"/>
            <a:ext cx="9532188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46200" lvl="2" indent="-630238" algn="just" defTabSz="457200">
              <a:lnSpc>
                <a:spcPct val="150000"/>
              </a:lnSpc>
              <a:spcBef>
                <a:spcPts val="600"/>
              </a:spcBef>
              <a:tabLst>
                <a:tab pos="1698625" algn="l"/>
              </a:tabLst>
              <a:defRPr/>
            </a:pP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1346200" lvl="2" indent="-630238" algn="just" defTabSz="457200">
              <a:lnSpc>
                <a:spcPct val="15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tabLst>
                <a:tab pos="1698625" algn="l"/>
              </a:tabLst>
              <a:defRPr/>
            </a:pPr>
            <a:r>
              <a:rPr lang="en-Z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Background &amp; Legislative Provisions</a:t>
            </a:r>
          </a:p>
          <a:p>
            <a:pPr marL="1346200" lvl="2" indent="-630238" algn="just" defTabSz="457200">
              <a:lnSpc>
                <a:spcPct val="15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tabLst>
                <a:tab pos="1698625" algn="l"/>
              </a:tabLst>
              <a:defRPr/>
            </a:pPr>
            <a:r>
              <a:rPr lang="en-Z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Process.</a:t>
            </a:r>
            <a:endParaRPr lang="en-Z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8966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1615" y="56563"/>
            <a:ext cx="10447564" cy="6708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1615" y="555170"/>
            <a:ext cx="10447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b="1" spc="-100" dirty="0" smtClean="0">
                <a:solidFill>
                  <a:srgbClr val="1F497D"/>
                </a:solidFill>
                <a:latin typeface="Arial" pitchFamily="34" charset="0"/>
                <a:ea typeface="+mj-ea"/>
                <a:cs typeface="Arial" pitchFamily="34" charset="0"/>
              </a:rPr>
              <a:t> BACKGROUND &amp; LEGISLATIVE PROVISIONS </a:t>
            </a:r>
            <a:endParaRPr lang="en-ZA" sz="2800" dirty="0">
              <a:solidFill>
                <a:srgbClr val="0E5DA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3124-B26E-4FCC-B210-8F0BED022BD3}" type="slidenum">
              <a:rPr lang="en-ZA" smtClean="0"/>
              <a:pPr/>
              <a:t>3</a:t>
            </a:fld>
            <a:endParaRPr lang="en-ZA" dirty="0"/>
          </a:p>
        </p:txBody>
      </p:sp>
      <p:sp>
        <p:nvSpPr>
          <p:cNvPr id="5" name="Rectangle 4"/>
          <p:cNvSpPr/>
          <p:nvPr/>
        </p:nvSpPr>
        <p:spPr>
          <a:xfrm>
            <a:off x="210312" y="1201502"/>
            <a:ext cx="10520948" cy="589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46200" lvl="2" indent="-630238" algn="just" defTabSz="457200">
              <a:lnSpc>
                <a:spcPct val="15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tabLst>
                <a:tab pos="1698625" algn="l"/>
              </a:tabLst>
              <a:defRPr/>
            </a:pP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Section 105 of the Constitution of the Republic provides the normative standard for the election and composition of provincial legislatures. i.e. </a:t>
            </a:r>
            <a:endParaRPr lang="en-Z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2288" lvl="2" indent="-357188" algn="just" defTabSz="4572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1698625" algn="l"/>
              </a:tabLst>
              <a:defRPr/>
            </a:pPr>
            <a:r>
              <a:rPr lang="en-ZA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Electoral System prescribed by National legislation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 The Electoral System is currently a subject of Parliamentary process following the </a:t>
            </a:r>
            <a:r>
              <a:rPr lang="en-ZA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New Nation Movement matter 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(Schedule 1A to the Electoral Act).</a:t>
            </a:r>
          </a:p>
          <a:p>
            <a:pPr marL="1792288" lvl="2" indent="-357188" algn="just" defTabSz="4572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1698625" algn="l"/>
              </a:tabLst>
              <a:defRPr/>
            </a:pPr>
            <a:r>
              <a:rPr lang="en-US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 provincial legislature consists of between 30 and 80 members determined in terms of a formula prescribed by national legislation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Schedule 3 to the Electoral Act.</a:t>
            </a:r>
          </a:p>
          <a:p>
            <a:pPr marL="2260600" lvl="2" indent="-285750" algn="just" defTabSz="4572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1698625" algn="l"/>
              </a:tabLst>
              <a:defRPr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Awarding a seat for every 100-000 of the population.</a:t>
            </a:r>
          </a:p>
          <a:p>
            <a:pPr marL="2260600" lvl="2" indent="-285750" algn="just" defTabSz="4572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1698625" algn="l"/>
              </a:tabLst>
              <a:defRPr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Determination to be made by the Commission before every election following a consultative process.</a:t>
            </a:r>
          </a:p>
          <a:p>
            <a:pPr marL="2260600" lvl="2" indent="-285750" algn="just" defTabSz="4572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1698625" algn="l"/>
              </a:tabLst>
              <a:defRPr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Last determination of number of seats made in 1999.</a:t>
            </a:r>
          </a:p>
          <a:p>
            <a:pPr marL="2260600" lvl="2" indent="-285750" algn="just" defTabSz="4572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1698625" algn="l"/>
              </a:tabLst>
              <a:defRPr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 the intervening period there has been significant shifts in population composition.     </a:t>
            </a:r>
          </a:p>
          <a:p>
            <a:pPr marL="1285875" lvl="2" indent="58738" algn="just" defTabSz="4572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1698625" algn="l"/>
              </a:tabLst>
              <a:defRPr/>
            </a:pPr>
            <a:endParaRPr lang="en-ZA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ZA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2754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1615" y="56563"/>
            <a:ext cx="10447564" cy="6708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1615" y="555170"/>
            <a:ext cx="10447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b="1" spc="-100" dirty="0" smtClean="0">
                <a:solidFill>
                  <a:srgbClr val="1F497D"/>
                </a:solidFill>
                <a:latin typeface="Arial" pitchFamily="34" charset="0"/>
                <a:ea typeface="+mj-ea"/>
                <a:cs typeface="Arial" pitchFamily="34" charset="0"/>
              </a:rPr>
              <a:t> BACKGOUND &amp; LEGISLATIVE PROVISIONS</a:t>
            </a:r>
            <a:endParaRPr lang="en-ZA" sz="2800" dirty="0">
              <a:solidFill>
                <a:srgbClr val="0E5DA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3124-B26E-4FCC-B210-8F0BED022BD3}" type="slidenum">
              <a:rPr lang="en-ZA" smtClean="0"/>
              <a:pPr/>
              <a:t>4</a:t>
            </a:fld>
            <a:endParaRPr lang="en-ZA" dirty="0"/>
          </a:p>
        </p:txBody>
      </p:sp>
      <p:sp>
        <p:nvSpPr>
          <p:cNvPr id="5" name="Rectangle 4"/>
          <p:cNvSpPr/>
          <p:nvPr/>
        </p:nvSpPr>
        <p:spPr>
          <a:xfrm>
            <a:off x="420624" y="1133489"/>
            <a:ext cx="9561576" cy="610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46200" lvl="2" indent="-630238" algn="just" defTabSz="457200">
              <a:lnSpc>
                <a:spcPct val="15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tabLst>
                <a:tab pos="1698625" algn="l"/>
              </a:tabLst>
              <a:defRPr/>
            </a:pP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scheme in section 105(2) of the Constitution of the Republic is the default </a:t>
            </a:r>
            <a:r>
              <a:rPr lang="en-ZA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except: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</a:p>
          <a:p>
            <a:pPr marL="2062163" lvl="2" indent="-363538" algn="just" defTabSz="4572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1698625" algn="l"/>
              </a:tabLst>
              <a:defRPr/>
            </a:pP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Where a legislature has in terms of S 143(1) of the Constitution of the Republic made different legislative structures and procedures for the province.</a:t>
            </a:r>
          </a:p>
          <a:p>
            <a:pPr marL="2062163" lvl="2" indent="-363538" algn="just" defTabSz="4572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1698625" algn="l"/>
              </a:tabLst>
              <a:defRPr/>
            </a:pP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 instances in which a province has through its provincial constitution determined the number of seats, S 105(2) has no application.</a:t>
            </a:r>
          </a:p>
          <a:p>
            <a:pPr marL="2062163" lvl="2" indent="-363538" algn="just" defTabSz="4572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1698625" algn="l"/>
              </a:tabLst>
              <a:defRPr/>
            </a:pP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Consequently, the prescripts of national legislation (schedule 3) have no application.</a:t>
            </a:r>
          </a:p>
          <a:p>
            <a:pPr marL="1344613" lvl="2" indent="-631825" algn="just" defTabSz="457200">
              <a:lnSpc>
                <a:spcPct val="15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tabLst>
                <a:tab pos="1698625" algn="l"/>
              </a:tabLst>
              <a:defRPr/>
            </a:pP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matter was settled in 1999 by the Constitutional Court in the matter between the </a:t>
            </a:r>
            <a:r>
              <a:rPr lang="en-ZA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Premier of the province of the Western Cape, the Speaker of the provincial parliament of Western Cape versus the Electoral Commission and the Chief Electoral Officer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marL="2066925" lvl="2" indent="-366713" algn="just" defTabSz="4572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2066925" algn="l"/>
              </a:tabLst>
              <a:defRPr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At the heart of the case was that the Commission had determined 39 seats for the provincial legislature in terms of S 105(2) of the Constitution of the Republic read with Schedule 3 to the Electoral Act, while the province had determined 42 seats by way of the provincial constitution. </a:t>
            </a:r>
            <a:endParaRPr lang="en-Z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ZA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8430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1615" y="56563"/>
            <a:ext cx="10447564" cy="6708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1615" y="555170"/>
            <a:ext cx="10447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b="1" spc="-1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BACKGOUND </a:t>
            </a:r>
            <a:r>
              <a:rPr lang="en-ZA" sz="2800" b="1" spc="-1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&amp; LEGISLATIVE PROVISIONS</a:t>
            </a:r>
            <a:endParaRPr lang="en-ZA" sz="2800" dirty="0">
              <a:solidFill>
                <a:srgbClr val="0E5DA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3124-B26E-4FCC-B210-8F0BED022BD3}" type="slidenum">
              <a:rPr lang="en-ZA" smtClean="0"/>
              <a:pPr/>
              <a:t>5</a:t>
            </a:fld>
            <a:endParaRPr lang="en-ZA" dirty="0"/>
          </a:p>
        </p:txBody>
      </p:sp>
      <p:sp>
        <p:nvSpPr>
          <p:cNvPr id="5" name="Rectangle 4"/>
          <p:cNvSpPr/>
          <p:nvPr/>
        </p:nvSpPr>
        <p:spPr>
          <a:xfrm>
            <a:off x="569343" y="1268083"/>
            <a:ext cx="9152627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just" defTabSz="457200">
              <a:lnSpc>
                <a:spcPct val="150000"/>
              </a:lnSpc>
              <a:spcBef>
                <a:spcPts val="600"/>
              </a:spcBef>
              <a:defRPr/>
            </a:pP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165225" lvl="2" indent="-449263" algn="just" defTabSz="4572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apex court held that, the determination by the Commission was invalid because  the province had already regulated the number of seats in the provincial legislature through S 13 of the provincial constitution.   </a:t>
            </a:r>
          </a:p>
          <a:p>
            <a:pPr marL="342900" lvl="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circumstances for as long as the provincial constitution regulates the number of seats in the provincial legislature, S 105(2) </a:t>
            </a:r>
            <a:r>
              <a:rPr lang="en-US" sz="1600" b="1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NOT 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application and the process is outside the remit of the Commission.</a:t>
            </a:r>
          </a:p>
          <a:p>
            <a:pPr marL="342900" lvl="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falls to the provincial parliament to determine the seats in the legislature.</a:t>
            </a:r>
            <a:endParaRPr lang="en-ZA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0660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1615" y="56563"/>
            <a:ext cx="10447564" cy="6708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1615" y="555170"/>
            <a:ext cx="10447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b="1" spc="-100" dirty="0" smtClean="0">
                <a:solidFill>
                  <a:srgbClr val="1F497D"/>
                </a:solidFill>
                <a:latin typeface="Arial" pitchFamily="34" charset="0"/>
                <a:ea typeface="+mj-ea"/>
                <a:cs typeface="Arial" pitchFamily="34" charset="0"/>
              </a:rPr>
              <a:t>PROCESS</a:t>
            </a:r>
            <a:endParaRPr lang="en-ZA" sz="2800" dirty="0">
              <a:solidFill>
                <a:srgbClr val="0E5DA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3124-B26E-4FCC-B210-8F0BED022BD3}" type="slidenum">
              <a:rPr lang="en-ZA" smtClean="0"/>
              <a:pPr/>
              <a:t>6</a:t>
            </a:fld>
            <a:endParaRPr lang="en-ZA" dirty="0"/>
          </a:p>
        </p:txBody>
      </p:sp>
      <p:sp>
        <p:nvSpPr>
          <p:cNvPr id="5" name="Rectangle 4"/>
          <p:cNvSpPr/>
          <p:nvPr/>
        </p:nvSpPr>
        <p:spPr>
          <a:xfrm>
            <a:off x="1199072" y="1201502"/>
            <a:ext cx="8626415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Z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01712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Legislative processes implicating the Electoral System are still indeterminate. For this reason no determination has been made by the Commission. </a:t>
            </a:r>
          </a:p>
          <a:p>
            <a:pPr marL="1001712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determination will be guided by S 105 of the Constitution of the Republic and schedule 3 to the Electoral Act. </a:t>
            </a:r>
            <a:endParaRPr lang="en-ZA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5962" algn="just">
              <a:lnSpc>
                <a:spcPct val="150000"/>
              </a:lnSpc>
            </a:pPr>
            <a:endParaRPr lang="en-ZA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5225" indent="-3175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Scientific data</a:t>
            </a:r>
          </a:p>
          <a:p>
            <a:pPr marL="1165225" indent="-3175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Representation by experts and interested parties.</a:t>
            </a:r>
          </a:p>
          <a:p>
            <a:pPr marL="1165225" indent="-3175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Honour the limits imposed on seats to be determined in the Constitution.  </a:t>
            </a:r>
          </a:p>
          <a:p>
            <a:pPr marL="1165225" indent="-3175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Consultation with legislatures, provincial executives, Treasury, NPLC etc.</a:t>
            </a:r>
          </a:p>
          <a:p>
            <a:pPr marL="1524000" indent="-3619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Process of public comments before a determination is made. </a:t>
            </a:r>
          </a:p>
          <a:p>
            <a:pPr marL="1165225" indent="-449263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Z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ZA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2591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507" y="-65314"/>
            <a:ext cx="12213507" cy="692331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3124-B26E-4FCC-B210-8F0BED022BD3}" type="slidenum">
              <a:rPr lang="en-ZA" smtClean="0"/>
              <a:pPr/>
              <a:t>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161766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1184</TotalTime>
  <Words>540</Words>
  <Application>Microsoft Office PowerPoint</Application>
  <PresentationFormat>Custom</PresentationFormat>
  <Paragraphs>45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Moorche 30 DVDs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MRT www.Win2Farsi.com</dc:creator>
  <cp:lastModifiedBy>USER</cp:lastModifiedBy>
  <cp:revision>123</cp:revision>
  <cp:lastPrinted>2022-05-12T10:35:26Z</cp:lastPrinted>
  <dcterms:created xsi:type="dcterms:W3CDTF">2021-06-17T13:54:19Z</dcterms:created>
  <dcterms:modified xsi:type="dcterms:W3CDTF">2022-09-07T11:12:02Z</dcterms:modified>
</cp:coreProperties>
</file>