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8" r:id="rId4"/>
  </p:sldMasterIdLst>
  <p:notesMasterIdLst>
    <p:notesMasterId r:id="rId16"/>
  </p:notesMasterIdLst>
  <p:sldIdLst>
    <p:sldId id="256" r:id="rId5"/>
    <p:sldId id="260" r:id="rId6"/>
    <p:sldId id="285" r:id="rId7"/>
    <p:sldId id="289" r:id="rId8"/>
    <p:sldId id="261" r:id="rId9"/>
    <p:sldId id="286" r:id="rId10"/>
    <p:sldId id="264" r:id="rId11"/>
    <p:sldId id="288" r:id="rId12"/>
    <p:sldId id="284" r:id="rId13"/>
    <p:sldId id="281" r:id="rId14"/>
    <p:sldId id="28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E55446-8D4D-4CDF-9421-01457425B79E}">
          <p14:sldIdLst>
            <p14:sldId id="256"/>
            <p14:sldId id="260"/>
            <p14:sldId id="285"/>
            <p14:sldId id="289"/>
            <p14:sldId id="261"/>
            <p14:sldId id="286"/>
            <p14:sldId id="264"/>
            <p14:sldId id="288"/>
            <p14:sldId id="284"/>
            <p14:sldId id="281"/>
          </p14:sldIdLst>
        </p14:section>
        <p14:section name="Untitled Section" id="{646FFBDB-4A4B-4F45-A3BE-3B9D73AA0C82}">
          <p14:sldIdLst>
            <p14:sldId id="283"/>
          </p14:sldIdLst>
        </p14:section>
      </p14:sectionLst>
    </p:ext>
    <p:ext uri="{EFAFB233-063F-42B5-8137-9DF3F51BA10A}">
      <p15:sldGuideLst xmlns:p15="http://schemas.microsoft.com/office/powerpoint/2012/main">
        <p15:guide id="1" orient="horz" pos="1049" userDrawn="1">
          <p15:clr>
            <a:srgbClr val="A4A3A4"/>
          </p15:clr>
        </p15:guide>
        <p15:guide id="2" pos="2880" userDrawn="1">
          <p15:clr>
            <a:srgbClr val="A4A3A4"/>
          </p15:clr>
        </p15:guide>
        <p15:guide id="3" orient="horz" pos="777" userDrawn="1">
          <p15:clr>
            <a:srgbClr val="A4A3A4"/>
          </p15:clr>
        </p15:guide>
        <p15:guide id="4" orient="horz" pos="15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74"/>
    <p:restoredTop sz="94650"/>
  </p:normalViewPr>
  <p:slideViewPr>
    <p:cSldViewPr snapToGrid="0" snapToObjects="1">
      <p:cViewPr varScale="1">
        <p:scale>
          <a:sx n="65" d="100"/>
          <a:sy n="65" d="100"/>
        </p:scale>
        <p:origin x="1614" y="60"/>
      </p:cViewPr>
      <p:guideLst>
        <p:guide orient="horz" pos="1049"/>
        <p:guide pos="2880"/>
        <p:guide orient="horz" pos="777"/>
        <p:guide orient="horz" pos="15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Allocation Split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v>Allocation</c:v>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7E9-4C96-9AC9-3F81AC02454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7E9-4C96-9AC9-3F81AC02454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7E9-4C96-9AC9-3F81AC02454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7E9-4C96-9AC9-3F81AC02454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'Allocation split'!$B$2:$B$5</c:f>
              <c:strCache>
                <c:ptCount val="4"/>
                <c:pt idx="0">
                  <c:v>Subsidy</c:v>
                </c:pt>
                <c:pt idx="1">
                  <c:v>Maintenance</c:v>
                </c:pt>
                <c:pt idx="2">
                  <c:v>Administration</c:v>
                </c:pt>
                <c:pt idx="3">
                  <c:v>PEI</c:v>
                </c:pt>
              </c:strCache>
            </c:strRef>
          </c:cat>
          <c:val>
            <c:numRef>
              <c:f>'Allocation split'!$D$2:$D$5</c:f>
              <c:numCache>
                <c:formatCode>0%</c:formatCode>
                <c:ptCount val="4"/>
                <c:pt idx="0">
                  <c:v>0.69725343320848943</c:v>
                </c:pt>
                <c:pt idx="1">
                  <c:v>5.4307116104868915E-2</c:v>
                </c:pt>
                <c:pt idx="2">
                  <c:v>1.9350811485642945E-2</c:v>
                </c:pt>
                <c:pt idx="3">
                  <c:v>0.22908863920099876</c:v>
                </c:pt>
              </c:numCache>
            </c:numRef>
          </c:val>
          <c:extLst>
            <c:ext xmlns:c16="http://schemas.microsoft.com/office/drawing/2014/chart" uri="{C3380CC4-5D6E-409C-BE32-E72D297353CC}">
              <c16:uniqueId val="{00000008-F7E9-4C96-9AC9-3F81AC024545}"/>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Spending 2021/22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Budget</c:v>
          </c:tx>
          <c:spPr>
            <a:solidFill>
              <a:schemeClr val="accent1"/>
            </a:solidFill>
            <a:ln>
              <a:noFill/>
            </a:ln>
            <a:effectLst/>
            <a:sp3d/>
          </c:spPr>
          <c:invertIfNegative val="0"/>
          <c:cat>
            <c:strRef>
              <c:f>Sheet1!$B$3:$B$11</c:f>
              <c:strCache>
                <c:ptCount val="9"/>
                <c:pt idx="0">
                  <c:v>EC</c:v>
                </c:pt>
                <c:pt idx="1">
                  <c:v>FS</c:v>
                </c:pt>
                <c:pt idx="2">
                  <c:v>GP</c:v>
                </c:pt>
                <c:pt idx="3">
                  <c:v>KZN</c:v>
                </c:pt>
                <c:pt idx="4">
                  <c:v>LP</c:v>
                </c:pt>
                <c:pt idx="5">
                  <c:v>MP</c:v>
                </c:pt>
                <c:pt idx="6">
                  <c:v>NC</c:v>
                </c:pt>
                <c:pt idx="7">
                  <c:v>NW</c:v>
                </c:pt>
                <c:pt idx="8">
                  <c:v>WC</c:v>
                </c:pt>
              </c:strCache>
            </c:strRef>
          </c:cat>
          <c:val>
            <c:numRef>
              <c:f>Sheet1!$C$3:$C$11</c:f>
              <c:numCache>
                <c:formatCode>_-* #\ ##0_-;\-* #\ ##0_-;_-* "-"??_-;_-@_-</c:formatCode>
                <c:ptCount val="9"/>
                <c:pt idx="0">
                  <c:v>238951</c:v>
                </c:pt>
                <c:pt idx="1">
                  <c:v>111571</c:v>
                </c:pt>
                <c:pt idx="2">
                  <c:v>255493</c:v>
                </c:pt>
                <c:pt idx="3">
                  <c:v>350453</c:v>
                </c:pt>
                <c:pt idx="4">
                  <c:v>213624</c:v>
                </c:pt>
                <c:pt idx="5">
                  <c:v>132975</c:v>
                </c:pt>
                <c:pt idx="6">
                  <c:v>43345</c:v>
                </c:pt>
                <c:pt idx="7">
                  <c:v>132497</c:v>
                </c:pt>
                <c:pt idx="8">
                  <c:v>121506</c:v>
                </c:pt>
              </c:numCache>
            </c:numRef>
          </c:val>
          <c:extLst>
            <c:ext xmlns:c16="http://schemas.microsoft.com/office/drawing/2014/chart" uri="{C3380CC4-5D6E-409C-BE32-E72D297353CC}">
              <c16:uniqueId val="{00000000-47BA-4BF8-9868-E5A2AAEE55EA}"/>
            </c:ext>
          </c:extLst>
        </c:ser>
        <c:ser>
          <c:idx val="1"/>
          <c:order val="1"/>
          <c:tx>
            <c:v>Actual</c:v>
          </c:tx>
          <c:spPr>
            <a:solidFill>
              <a:schemeClr val="accent2"/>
            </a:solidFill>
            <a:ln>
              <a:noFill/>
            </a:ln>
            <a:effectLst/>
            <a:sp3d/>
          </c:spPr>
          <c:invertIfNegative val="0"/>
          <c:cat>
            <c:strRef>
              <c:f>Sheet1!$B$3:$B$11</c:f>
              <c:strCache>
                <c:ptCount val="9"/>
                <c:pt idx="0">
                  <c:v>EC</c:v>
                </c:pt>
                <c:pt idx="1">
                  <c:v>FS</c:v>
                </c:pt>
                <c:pt idx="2">
                  <c:v>GP</c:v>
                </c:pt>
                <c:pt idx="3">
                  <c:v>KZN</c:v>
                </c:pt>
                <c:pt idx="4">
                  <c:v>LP</c:v>
                </c:pt>
                <c:pt idx="5">
                  <c:v>MP</c:v>
                </c:pt>
                <c:pt idx="6">
                  <c:v>NC</c:v>
                </c:pt>
                <c:pt idx="7">
                  <c:v>NW</c:v>
                </c:pt>
                <c:pt idx="8">
                  <c:v>WC</c:v>
                </c:pt>
              </c:strCache>
            </c:strRef>
          </c:cat>
          <c:val>
            <c:numRef>
              <c:f>Sheet1!$D$3:$D$11</c:f>
              <c:numCache>
                <c:formatCode>_-* #\ ##0_-;\-* #\ ##0_-;_-* "-"??_-;_-@_-</c:formatCode>
                <c:ptCount val="9"/>
                <c:pt idx="0">
                  <c:v>178890</c:v>
                </c:pt>
                <c:pt idx="1">
                  <c:v>86369</c:v>
                </c:pt>
                <c:pt idx="2">
                  <c:v>191154</c:v>
                </c:pt>
                <c:pt idx="3">
                  <c:v>268197.82076000003</c:v>
                </c:pt>
                <c:pt idx="4">
                  <c:v>153512</c:v>
                </c:pt>
                <c:pt idx="5">
                  <c:v>99136</c:v>
                </c:pt>
                <c:pt idx="6">
                  <c:v>23343</c:v>
                </c:pt>
                <c:pt idx="7">
                  <c:v>62250</c:v>
                </c:pt>
                <c:pt idx="8">
                  <c:v>121506</c:v>
                </c:pt>
              </c:numCache>
            </c:numRef>
          </c:val>
          <c:extLst>
            <c:ext xmlns:c16="http://schemas.microsoft.com/office/drawing/2014/chart" uri="{C3380CC4-5D6E-409C-BE32-E72D297353CC}">
              <c16:uniqueId val="{00000001-47BA-4BF8-9868-E5A2AAEE55EA}"/>
            </c:ext>
          </c:extLst>
        </c:ser>
        <c:dLbls>
          <c:showLegendKey val="0"/>
          <c:showVal val="0"/>
          <c:showCatName val="0"/>
          <c:showSerName val="0"/>
          <c:showPercent val="0"/>
          <c:showBubbleSize val="0"/>
        </c:dLbls>
        <c:gapWidth val="150"/>
        <c:shape val="box"/>
        <c:axId val="694031087"/>
        <c:axId val="1149240975"/>
        <c:axId val="0"/>
      </c:bar3DChart>
      <c:catAx>
        <c:axId val="69403108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9240975"/>
        <c:crosses val="autoZero"/>
        <c:auto val="1"/>
        <c:lblAlgn val="ctr"/>
        <c:lblOffset val="100"/>
        <c:noMultiLvlLbl val="0"/>
      </c:catAx>
      <c:valAx>
        <c:axId val="11492409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R000s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403108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Full subsidy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Target</c:v>
          </c:tx>
          <c:spPr>
            <a:solidFill>
              <a:schemeClr val="accent1"/>
            </a:solidFill>
            <a:ln>
              <a:noFill/>
            </a:ln>
            <a:effectLst/>
            <a:sp3d/>
          </c:spPr>
          <c:invertIfNegative val="0"/>
          <c:cat>
            <c:strRef>
              <c:f>Performance!$B$4:$B$12</c:f>
              <c:strCache>
                <c:ptCount val="9"/>
                <c:pt idx="0">
                  <c:v>EC</c:v>
                </c:pt>
                <c:pt idx="1">
                  <c:v>FS</c:v>
                </c:pt>
                <c:pt idx="2">
                  <c:v>GP</c:v>
                </c:pt>
                <c:pt idx="3">
                  <c:v>KZN</c:v>
                </c:pt>
                <c:pt idx="4">
                  <c:v>LP</c:v>
                </c:pt>
                <c:pt idx="5">
                  <c:v>MP</c:v>
                </c:pt>
                <c:pt idx="6">
                  <c:v>NC</c:v>
                </c:pt>
                <c:pt idx="7">
                  <c:v>NW</c:v>
                </c:pt>
                <c:pt idx="8">
                  <c:v>WC</c:v>
                </c:pt>
              </c:strCache>
            </c:strRef>
          </c:cat>
          <c:val>
            <c:numRef>
              <c:f>Performance!$C$4:$C$12</c:f>
              <c:numCache>
                <c:formatCode>_-* #\ ##0_-;\-* #\ ##0_-;_-* "-"??_-;_-@_-</c:formatCode>
                <c:ptCount val="9"/>
                <c:pt idx="0">
                  <c:v>33050</c:v>
                </c:pt>
                <c:pt idx="1">
                  <c:v>10438</c:v>
                </c:pt>
                <c:pt idx="2">
                  <c:v>32723</c:v>
                </c:pt>
                <c:pt idx="3">
                  <c:v>36227</c:v>
                </c:pt>
                <c:pt idx="4">
                  <c:v>27654</c:v>
                </c:pt>
                <c:pt idx="5">
                  <c:v>11660</c:v>
                </c:pt>
                <c:pt idx="6">
                  <c:v>6409</c:v>
                </c:pt>
                <c:pt idx="7">
                  <c:v>10996</c:v>
                </c:pt>
                <c:pt idx="8">
                  <c:v>15923</c:v>
                </c:pt>
              </c:numCache>
            </c:numRef>
          </c:val>
          <c:extLst>
            <c:ext xmlns:c16="http://schemas.microsoft.com/office/drawing/2014/chart" uri="{C3380CC4-5D6E-409C-BE32-E72D297353CC}">
              <c16:uniqueId val="{00000000-5E6C-442F-BFFE-B32A13DA20D4}"/>
            </c:ext>
          </c:extLst>
        </c:ser>
        <c:ser>
          <c:idx val="1"/>
          <c:order val="1"/>
          <c:tx>
            <c:v>Actual</c:v>
          </c:tx>
          <c:spPr>
            <a:solidFill>
              <a:srgbClr val="C00000"/>
            </a:solidFill>
            <a:ln>
              <a:noFill/>
            </a:ln>
            <a:effectLst/>
            <a:sp3d/>
          </c:spPr>
          <c:invertIfNegative val="0"/>
          <c:cat>
            <c:strRef>
              <c:f>Performance!$B$4:$B$12</c:f>
              <c:strCache>
                <c:ptCount val="9"/>
                <c:pt idx="0">
                  <c:v>EC</c:v>
                </c:pt>
                <c:pt idx="1">
                  <c:v>FS</c:v>
                </c:pt>
                <c:pt idx="2">
                  <c:v>GP</c:v>
                </c:pt>
                <c:pt idx="3">
                  <c:v>KZN</c:v>
                </c:pt>
                <c:pt idx="4">
                  <c:v>LP</c:v>
                </c:pt>
                <c:pt idx="5">
                  <c:v>MP</c:v>
                </c:pt>
                <c:pt idx="6">
                  <c:v>NC</c:v>
                </c:pt>
                <c:pt idx="7">
                  <c:v>NW</c:v>
                </c:pt>
                <c:pt idx="8">
                  <c:v>WC</c:v>
                </c:pt>
              </c:strCache>
            </c:strRef>
          </c:cat>
          <c:val>
            <c:numRef>
              <c:f>Performance!$D$4:$D$12</c:f>
              <c:numCache>
                <c:formatCode>_-* #\ ##0_-;\-* #\ ##0_-;_-* "-"??_-;_-@_-</c:formatCode>
                <c:ptCount val="9"/>
                <c:pt idx="0">
                  <c:v>33050</c:v>
                </c:pt>
                <c:pt idx="1">
                  <c:v>10728</c:v>
                </c:pt>
                <c:pt idx="2">
                  <c:v>32723</c:v>
                </c:pt>
                <c:pt idx="3">
                  <c:v>46475</c:v>
                </c:pt>
                <c:pt idx="4">
                  <c:v>27451</c:v>
                </c:pt>
                <c:pt idx="5">
                  <c:v>10127</c:v>
                </c:pt>
                <c:pt idx="6">
                  <c:v>12872</c:v>
                </c:pt>
                <c:pt idx="7">
                  <c:v>8077</c:v>
                </c:pt>
                <c:pt idx="8">
                  <c:v>12328</c:v>
                </c:pt>
              </c:numCache>
            </c:numRef>
          </c:val>
          <c:extLst>
            <c:ext xmlns:c16="http://schemas.microsoft.com/office/drawing/2014/chart" uri="{C3380CC4-5D6E-409C-BE32-E72D297353CC}">
              <c16:uniqueId val="{00000001-5E6C-442F-BFFE-B32A13DA20D4}"/>
            </c:ext>
          </c:extLst>
        </c:ser>
        <c:dLbls>
          <c:showLegendKey val="0"/>
          <c:showVal val="0"/>
          <c:showCatName val="0"/>
          <c:showSerName val="0"/>
          <c:showPercent val="0"/>
          <c:showBubbleSize val="0"/>
        </c:dLbls>
        <c:gapWidth val="150"/>
        <c:shape val="box"/>
        <c:axId val="694031087"/>
        <c:axId val="1149240975"/>
        <c:axId val="0"/>
      </c:bar3DChart>
      <c:catAx>
        <c:axId val="69403108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9240975"/>
        <c:crosses val="autoZero"/>
        <c:auto val="1"/>
        <c:lblAlgn val="ctr"/>
        <c:lblOffset val="100"/>
        <c:noMultiLvlLbl val="0"/>
      </c:catAx>
      <c:valAx>
        <c:axId val="1149240975"/>
        <c:scaling>
          <c:orientation val="minMax"/>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403108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Top up to Equitable</a:t>
            </a:r>
            <a:r>
              <a:rPr lang="en-ZA" baseline="0"/>
              <a:t> Share</a:t>
            </a:r>
            <a:endParaRPr lang="en-ZA"/>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Target</c:v>
          </c:tx>
          <c:spPr>
            <a:solidFill>
              <a:schemeClr val="accent1"/>
            </a:solidFill>
            <a:ln>
              <a:noFill/>
            </a:ln>
            <a:effectLst/>
            <a:sp3d/>
          </c:spPr>
          <c:invertIfNegative val="0"/>
          <c:cat>
            <c:strRef>
              <c:f>Performance!$B$4:$B$12</c:f>
              <c:strCache>
                <c:ptCount val="9"/>
                <c:pt idx="0">
                  <c:v>EC</c:v>
                </c:pt>
                <c:pt idx="1">
                  <c:v>FS</c:v>
                </c:pt>
                <c:pt idx="2">
                  <c:v>GP</c:v>
                </c:pt>
                <c:pt idx="3">
                  <c:v>KZN</c:v>
                </c:pt>
                <c:pt idx="4">
                  <c:v>LP</c:v>
                </c:pt>
                <c:pt idx="5">
                  <c:v>MP</c:v>
                </c:pt>
                <c:pt idx="6">
                  <c:v>NC</c:v>
                </c:pt>
                <c:pt idx="7">
                  <c:v>NW</c:v>
                </c:pt>
                <c:pt idx="8">
                  <c:v>WC</c:v>
                </c:pt>
              </c:strCache>
            </c:strRef>
          </c:cat>
          <c:val>
            <c:numRef>
              <c:f>Performance!$E$4:$E$12</c:f>
              <c:numCache>
                <c:formatCode>General</c:formatCode>
                <c:ptCount val="9"/>
                <c:pt idx="0" formatCode="_-* #\ ##0_-;\-* #\ ##0_-;_-* &quot;-&quot;??_-;_-@_-">
                  <c:v>42356</c:v>
                </c:pt>
                <c:pt idx="2" formatCode="_-* #\ ##0_-;\-* #\ ##0_-;_-* &quot;-&quot;??_-;_-@_-">
                  <c:v>109351</c:v>
                </c:pt>
                <c:pt idx="4" formatCode="_-* #\ ##0_-;\-* #\ ##0_-;_-* &quot;-&quot;??_-;_-@_-">
                  <c:v>50000</c:v>
                </c:pt>
                <c:pt idx="5" formatCode="_-* #\ ##0_-;\-* #\ ##0_-;_-* &quot;-&quot;??_-;_-@_-">
                  <c:v>46831</c:v>
                </c:pt>
                <c:pt idx="6" formatCode="_-* #\ ##0_-;\-* #\ ##0_-;_-* &quot;-&quot;??_-;_-@_-">
                  <c:v>1316</c:v>
                </c:pt>
                <c:pt idx="7" formatCode="_-* #\ ##0_-;\-* #\ ##0_-;_-* &quot;-&quot;??_-;_-@_-">
                  <c:v>2062</c:v>
                </c:pt>
                <c:pt idx="8" formatCode="_-* #\ ##0_-;\-* #\ ##0_-;_-* &quot;-&quot;??_-;_-@_-">
                  <c:v>60000</c:v>
                </c:pt>
              </c:numCache>
            </c:numRef>
          </c:val>
          <c:extLst>
            <c:ext xmlns:c16="http://schemas.microsoft.com/office/drawing/2014/chart" uri="{C3380CC4-5D6E-409C-BE32-E72D297353CC}">
              <c16:uniqueId val="{00000000-3224-4DB2-947A-035928C81BCB}"/>
            </c:ext>
          </c:extLst>
        </c:ser>
        <c:ser>
          <c:idx val="1"/>
          <c:order val="1"/>
          <c:tx>
            <c:v>Actual</c:v>
          </c:tx>
          <c:spPr>
            <a:solidFill>
              <a:srgbClr val="C00000"/>
            </a:solidFill>
            <a:ln>
              <a:noFill/>
            </a:ln>
            <a:effectLst/>
            <a:sp3d/>
          </c:spPr>
          <c:invertIfNegative val="0"/>
          <c:cat>
            <c:strRef>
              <c:f>Performance!$B$4:$B$12</c:f>
              <c:strCache>
                <c:ptCount val="9"/>
                <c:pt idx="0">
                  <c:v>EC</c:v>
                </c:pt>
                <c:pt idx="1">
                  <c:v>FS</c:v>
                </c:pt>
                <c:pt idx="2">
                  <c:v>GP</c:v>
                </c:pt>
                <c:pt idx="3">
                  <c:v>KZN</c:v>
                </c:pt>
                <c:pt idx="4">
                  <c:v>LP</c:v>
                </c:pt>
                <c:pt idx="5">
                  <c:v>MP</c:v>
                </c:pt>
                <c:pt idx="6">
                  <c:v>NC</c:v>
                </c:pt>
                <c:pt idx="7">
                  <c:v>NW</c:v>
                </c:pt>
                <c:pt idx="8">
                  <c:v>WC</c:v>
                </c:pt>
              </c:strCache>
            </c:strRef>
          </c:cat>
          <c:val>
            <c:numRef>
              <c:f>Performance!$F$4:$F$12</c:f>
              <c:numCache>
                <c:formatCode>General</c:formatCode>
                <c:ptCount val="9"/>
                <c:pt idx="0" formatCode="_-* #\ ##0_-;\-* #\ ##0_-;_-* &quot;-&quot;??_-;_-@_-">
                  <c:v>42356</c:v>
                </c:pt>
                <c:pt idx="2" formatCode="_-* #\ ##0_-;\-* #\ ##0_-;_-* &quot;-&quot;??_-;_-@_-">
                  <c:v>72283</c:v>
                </c:pt>
                <c:pt idx="4" formatCode="_-* #\ ##0_-;\-* #\ ##0_-;_-* &quot;-&quot;??_-;_-@_-">
                  <c:v>49175</c:v>
                </c:pt>
                <c:pt idx="5" formatCode="_-* #\ ##0_-;\-* #\ ##0_-;_-* &quot;-&quot;??_-;_-@_-">
                  <c:v>42508</c:v>
                </c:pt>
                <c:pt idx="6" formatCode="_-* #\ ##0_-;\-* #\ ##0_-;_-* &quot;-&quot;??_-;_-@_-">
                  <c:v>6440</c:v>
                </c:pt>
                <c:pt idx="7" formatCode="_-* #\ ##0_-;\-* #\ ##0_-;_-* &quot;-&quot;??_-;_-@_-">
                  <c:v>516</c:v>
                </c:pt>
                <c:pt idx="8" formatCode="_-* #\ ##0_-;\-* #\ ##0_-;_-* &quot;-&quot;??_-;_-@_-">
                  <c:v>45082</c:v>
                </c:pt>
              </c:numCache>
            </c:numRef>
          </c:val>
          <c:extLst>
            <c:ext xmlns:c16="http://schemas.microsoft.com/office/drawing/2014/chart" uri="{C3380CC4-5D6E-409C-BE32-E72D297353CC}">
              <c16:uniqueId val="{00000001-3224-4DB2-947A-035928C81BCB}"/>
            </c:ext>
          </c:extLst>
        </c:ser>
        <c:dLbls>
          <c:showLegendKey val="0"/>
          <c:showVal val="0"/>
          <c:showCatName val="0"/>
          <c:showSerName val="0"/>
          <c:showPercent val="0"/>
          <c:showBubbleSize val="0"/>
        </c:dLbls>
        <c:gapWidth val="150"/>
        <c:shape val="box"/>
        <c:axId val="694031087"/>
        <c:axId val="1149240975"/>
        <c:axId val="0"/>
      </c:bar3DChart>
      <c:catAx>
        <c:axId val="69403108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9240975"/>
        <c:crosses val="autoZero"/>
        <c:auto val="1"/>
        <c:lblAlgn val="ctr"/>
        <c:lblOffset val="100"/>
        <c:noMultiLvlLbl val="0"/>
      </c:catAx>
      <c:valAx>
        <c:axId val="1149240975"/>
        <c:scaling>
          <c:orientation val="minMax"/>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403108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Non-centre based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Target</c:v>
          </c:tx>
          <c:spPr>
            <a:solidFill>
              <a:schemeClr val="accent1"/>
            </a:solidFill>
            <a:ln>
              <a:noFill/>
            </a:ln>
            <a:effectLst/>
            <a:sp3d/>
          </c:spPr>
          <c:invertIfNegative val="0"/>
          <c:cat>
            <c:strRef>
              <c:f>Performance!$B$4:$B$12</c:f>
              <c:strCache>
                <c:ptCount val="9"/>
                <c:pt idx="0">
                  <c:v>EC</c:v>
                </c:pt>
                <c:pt idx="1">
                  <c:v>FS</c:v>
                </c:pt>
                <c:pt idx="2">
                  <c:v>GP</c:v>
                </c:pt>
                <c:pt idx="3">
                  <c:v>KZN</c:v>
                </c:pt>
                <c:pt idx="4">
                  <c:v>LP</c:v>
                </c:pt>
                <c:pt idx="5">
                  <c:v>MP</c:v>
                </c:pt>
                <c:pt idx="6">
                  <c:v>NC</c:v>
                </c:pt>
                <c:pt idx="7">
                  <c:v>NW</c:v>
                </c:pt>
                <c:pt idx="8">
                  <c:v>WC</c:v>
                </c:pt>
              </c:strCache>
            </c:strRef>
          </c:cat>
          <c:val>
            <c:numRef>
              <c:f>Performance!$G$4:$G$12</c:f>
              <c:numCache>
                <c:formatCode>_-* #\ ##0_-;\-* #\ ##0_-;_-* "-"??_-;_-@_-</c:formatCode>
                <c:ptCount val="9"/>
                <c:pt idx="0">
                  <c:v>253</c:v>
                </c:pt>
                <c:pt idx="1">
                  <c:v>530</c:v>
                </c:pt>
                <c:pt idx="6">
                  <c:v>3565</c:v>
                </c:pt>
                <c:pt idx="8">
                  <c:v>13000</c:v>
                </c:pt>
              </c:numCache>
            </c:numRef>
          </c:val>
          <c:extLst>
            <c:ext xmlns:c16="http://schemas.microsoft.com/office/drawing/2014/chart" uri="{C3380CC4-5D6E-409C-BE32-E72D297353CC}">
              <c16:uniqueId val="{00000000-1AEC-4A1E-B7D4-8FE8292641F3}"/>
            </c:ext>
          </c:extLst>
        </c:ser>
        <c:ser>
          <c:idx val="1"/>
          <c:order val="1"/>
          <c:tx>
            <c:v>Actual</c:v>
          </c:tx>
          <c:spPr>
            <a:solidFill>
              <a:srgbClr val="C00000"/>
            </a:solidFill>
            <a:ln>
              <a:noFill/>
            </a:ln>
            <a:effectLst/>
            <a:sp3d/>
          </c:spPr>
          <c:invertIfNegative val="0"/>
          <c:cat>
            <c:strRef>
              <c:f>Performance!$B$4:$B$12</c:f>
              <c:strCache>
                <c:ptCount val="9"/>
                <c:pt idx="0">
                  <c:v>EC</c:v>
                </c:pt>
                <c:pt idx="1">
                  <c:v>FS</c:v>
                </c:pt>
                <c:pt idx="2">
                  <c:v>GP</c:v>
                </c:pt>
                <c:pt idx="3">
                  <c:v>KZN</c:v>
                </c:pt>
                <c:pt idx="4">
                  <c:v>LP</c:v>
                </c:pt>
                <c:pt idx="5">
                  <c:v>MP</c:v>
                </c:pt>
                <c:pt idx="6">
                  <c:v>NC</c:v>
                </c:pt>
                <c:pt idx="7">
                  <c:v>NW</c:v>
                </c:pt>
                <c:pt idx="8">
                  <c:v>WC</c:v>
                </c:pt>
              </c:strCache>
            </c:strRef>
          </c:cat>
          <c:val>
            <c:numRef>
              <c:f>Performance!$H$4:$H$12</c:f>
              <c:numCache>
                <c:formatCode>_-* #\ ##0_-;\-* #\ ##0_-;_-* "-"??_-;_-@_-</c:formatCode>
                <c:ptCount val="9"/>
                <c:pt idx="0">
                  <c:v>253</c:v>
                </c:pt>
                <c:pt idx="1">
                  <c:v>530</c:v>
                </c:pt>
                <c:pt idx="6">
                  <c:v>3565</c:v>
                </c:pt>
                <c:pt idx="8">
                  <c:v>13456</c:v>
                </c:pt>
              </c:numCache>
            </c:numRef>
          </c:val>
          <c:extLst>
            <c:ext xmlns:c16="http://schemas.microsoft.com/office/drawing/2014/chart" uri="{C3380CC4-5D6E-409C-BE32-E72D297353CC}">
              <c16:uniqueId val="{00000001-1AEC-4A1E-B7D4-8FE8292641F3}"/>
            </c:ext>
          </c:extLst>
        </c:ser>
        <c:dLbls>
          <c:showLegendKey val="0"/>
          <c:showVal val="0"/>
          <c:showCatName val="0"/>
          <c:showSerName val="0"/>
          <c:showPercent val="0"/>
          <c:showBubbleSize val="0"/>
        </c:dLbls>
        <c:gapWidth val="150"/>
        <c:shape val="box"/>
        <c:axId val="694031087"/>
        <c:axId val="1149240975"/>
        <c:axId val="0"/>
      </c:bar3DChart>
      <c:catAx>
        <c:axId val="69403108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9240975"/>
        <c:crosses val="autoZero"/>
        <c:auto val="1"/>
        <c:lblAlgn val="ctr"/>
        <c:lblOffset val="100"/>
        <c:noMultiLvlLbl val="0"/>
      </c:catAx>
      <c:valAx>
        <c:axId val="1149240975"/>
        <c:scaling>
          <c:orientation val="minMax"/>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403108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Maintenance</a:t>
            </a:r>
            <a:r>
              <a:rPr lang="en-ZA" baseline="0"/>
              <a:t> projects</a:t>
            </a:r>
            <a:endParaRPr lang="en-ZA"/>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Target</c:v>
          </c:tx>
          <c:spPr>
            <a:solidFill>
              <a:schemeClr val="accent1"/>
            </a:solidFill>
            <a:ln>
              <a:noFill/>
            </a:ln>
            <a:effectLst/>
            <a:sp3d/>
          </c:spPr>
          <c:invertIfNegative val="0"/>
          <c:cat>
            <c:strRef>
              <c:f>Performance!$B$17:$B$25</c:f>
              <c:strCache>
                <c:ptCount val="9"/>
                <c:pt idx="0">
                  <c:v>EC</c:v>
                </c:pt>
                <c:pt idx="1">
                  <c:v>FS</c:v>
                </c:pt>
                <c:pt idx="2">
                  <c:v>GP</c:v>
                </c:pt>
                <c:pt idx="3">
                  <c:v>KZN</c:v>
                </c:pt>
                <c:pt idx="4">
                  <c:v>LP</c:v>
                </c:pt>
                <c:pt idx="5">
                  <c:v>MP</c:v>
                </c:pt>
                <c:pt idx="6">
                  <c:v>NC</c:v>
                </c:pt>
                <c:pt idx="7">
                  <c:v>NW</c:v>
                </c:pt>
                <c:pt idx="8">
                  <c:v>WC</c:v>
                </c:pt>
              </c:strCache>
            </c:strRef>
          </c:cat>
          <c:val>
            <c:numRef>
              <c:f>Performance!$C$17:$C$25</c:f>
              <c:numCache>
                <c:formatCode>General</c:formatCode>
                <c:ptCount val="9"/>
                <c:pt idx="0">
                  <c:v>8</c:v>
                </c:pt>
                <c:pt idx="1">
                  <c:v>40</c:v>
                </c:pt>
                <c:pt idx="2">
                  <c:v>16</c:v>
                </c:pt>
                <c:pt idx="3">
                  <c:v>42</c:v>
                </c:pt>
                <c:pt idx="4">
                  <c:v>51</c:v>
                </c:pt>
                <c:pt idx="5">
                  <c:v>37</c:v>
                </c:pt>
                <c:pt idx="6">
                  <c:v>9</c:v>
                </c:pt>
                <c:pt idx="7">
                  <c:v>11</c:v>
                </c:pt>
                <c:pt idx="8">
                  <c:v>50</c:v>
                </c:pt>
              </c:numCache>
            </c:numRef>
          </c:val>
          <c:extLst>
            <c:ext xmlns:c16="http://schemas.microsoft.com/office/drawing/2014/chart" uri="{C3380CC4-5D6E-409C-BE32-E72D297353CC}">
              <c16:uniqueId val="{00000000-52AB-4BE7-A563-231A064ED0E1}"/>
            </c:ext>
          </c:extLst>
        </c:ser>
        <c:ser>
          <c:idx val="1"/>
          <c:order val="1"/>
          <c:tx>
            <c:v>Actual</c:v>
          </c:tx>
          <c:spPr>
            <a:solidFill>
              <a:srgbClr val="C00000"/>
            </a:solidFill>
            <a:ln>
              <a:noFill/>
            </a:ln>
            <a:effectLst/>
            <a:sp3d/>
          </c:spPr>
          <c:invertIfNegative val="0"/>
          <c:cat>
            <c:strRef>
              <c:f>Performance!$B$17:$B$25</c:f>
              <c:strCache>
                <c:ptCount val="9"/>
                <c:pt idx="0">
                  <c:v>EC</c:v>
                </c:pt>
                <c:pt idx="1">
                  <c:v>FS</c:v>
                </c:pt>
                <c:pt idx="2">
                  <c:v>GP</c:v>
                </c:pt>
                <c:pt idx="3">
                  <c:v>KZN</c:v>
                </c:pt>
                <c:pt idx="4">
                  <c:v>LP</c:v>
                </c:pt>
                <c:pt idx="5">
                  <c:v>MP</c:v>
                </c:pt>
                <c:pt idx="6">
                  <c:v>NC</c:v>
                </c:pt>
                <c:pt idx="7">
                  <c:v>NW</c:v>
                </c:pt>
                <c:pt idx="8">
                  <c:v>WC</c:v>
                </c:pt>
              </c:strCache>
            </c:strRef>
          </c:cat>
          <c:val>
            <c:numRef>
              <c:f>Performance!$D$17:$D$25</c:f>
              <c:numCache>
                <c:formatCode>General</c:formatCode>
                <c:ptCount val="9"/>
                <c:pt idx="0">
                  <c:v>8</c:v>
                </c:pt>
                <c:pt idx="1">
                  <c:v>27</c:v>
                </c:pt>
                <c:pt idx="2">
                  <c:v>12</c:v>
                </c:pt>
                <c:pt idx="3">
                  <c:v>14</c:v>
                </c:pt>
                <c:pt idx="4">
                  <c:v>51</c:v>
                </c:pt>
                <c:pt idx="5">
                  <c:v>20</c:v>
                </c:pt>
                <c:pt idx="6">
                  <c:v>8</c:v>
                </c:pt>
                <c:pt idx="7">
                  <c:v>4</c:v>
                </c:pt>
                <c:pt idx="8">
                  <c:v>50</c:v>
                </c:pt>
              </c:numCache>
            </c:numRef>
          </c:val>
          <c:extLst>
            <c:ext xmlns:c16="http://schemas.microsoft.com/office/drawing/2014/chart" uri="{C3380CC4-5D6E-409C-BE32-E72D297353CC}">
              <c16:uniqueId val="{00000001-52AB-4BE7-A563-231A064ED0E1}"/>
            </c:ext>
          </c:extLst>
        </c:ser>
        <c:dLbls>
          <c:showLegendKey val="0"/>
          <c:showVal val="0"/>
          <c:showCatName val="0"/>
          <c:showSerName val="0"/>
          <c:showPercent val="0"/>
          <c:showBubbleSize val="0"/>
        </c:dLbls>
        <c:gapWidth val="150"/>
        <c:shape val="box"/>
        <c:axId val="694031087"/>
        <c:axId val="1149240975"/>
        <c:axId val="0"/>
      </c:bar3DChart>
      <c:catAx>
        <c:axId val="69403108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9240975"/>
        <c:crosses val="autoZero"/>
        <c:auto val="1"/>
        <c:lblAlgn val="ctr"/>
        <c:lblOffset val="100"/>
        <c:noMultiLvlLbl val="0"/>
      </c:catAx>
      <c:valAx>
        <c:axId val="11492409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403108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E039C-83F2-E147-9F2D-75C6A621E4DA}" type="datetimeFigureOut">
              <a:rPr lang="en-US" smtClean="0"/>
              <a:t>9/6/2022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0E784-2655-D944-8273-D13A0E562E37}" type="slidenum">
              <a:rPr lang="en-US" smtClean="0"/>
              <a:t>‹#›</a:t>
            </a:fld>
            <a:endParaRPr lang="en-US"/>
          </a:p>
        </p:txBody>
      </p:sp>
    </p:spTree>
    <p:extLst>
      <p:ext uri="{BB962C8B-B14F-4D97-AF65-F5344CB8AC3E}">
        <p14:creationId xmlns:p14="http://schemas.microsoft.com/office/powerpoint/2010/main"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0E784-2655-D944-8273-D13A0E562E37}" type="slidenum">
              <a:rPr lang="en-US" smtClean="0"/>
              <a:t>1</a:t>
            </a:fld>
            <a:endParaRPr lang="en-US"/>
          </a:p>
        </p:txBody>
      </p:sp>
    </p:spTree>
    <p:extLst>
      <p:ext uri="{BB962C8B-B14F-4D97-AF65-F5344CB8AC3E}">
        <p14:creationId xmlns:p14="http://schemas.microsoft.com/office/powerpoint/2010/main" val="1880260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EE0E784-2655-D944-8273-D13A0E562E37}" type="slidenum">
              <a:rPr lang="en-US" smtClean="0"/>
              <a:t>2</a:t>
            </a:fld>
            <a:endParaRPr lang="en-US"/>
          </a:p>
        </p:txBody>
      </p:sp>
    </p:spTree>
    <p:extLst>
      <p:ext uri="{BB962C8B-B14F-4D97-AF65-F5344CB8AC3E}">
        <p14:creationId xmlns:p14="http://schemas.microsoft.com/office/powerpoint/2010/main" val="1854143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EE0E784-2655-D944-8273-D13A0E562E37}" type="slidenum">
              <a:rPr lang="en-US" smtClean="0"/>
              <a:t>5</a:t>
            </a:fld>
            <a:endParaRPr lang="en-US"/>
          </a:p>
        </p:txBody>
      </p:sp>
    </p:spTree>
    <p:extLst>
      <p:ext uri="{BB962C8B-B14F-4D97-AF65-F5344CB8AC3E}">
        <p14:creationId xmlns:p14="http://schemas.microsoft.com/office/powerpoint/2010/main" val="341082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FB59C04-44A4-CF4D-BCCF-91B0EC4D587F}" type="datetime1">
              <a:rPr lang="en-ZA" smtClean="0"/>
              <a:t>2022/09/06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31FB4-306C-B14F-9DF4-0FD9AB22B8E7}" type="datetime1">
              <a:rPr lang="en-ZA" smtClean="0"/>
              <a:t>2022/09/06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9B79-E675-C345-883A-F23F764B154F}" type="datetime1">
              <a:rPr lang="en-ZA" smtClean="0"/>
              <a:t>2022/09/06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88099" y="620038"/>
            <a:ext cx="8536487" cy="945715"/>
          </a:xfrm>
        </p:spPr>
        <p:txBody>
          <a:bodyPr>
            <a:normAutofit/>
          </a:bodyPr>
          <a:lstStyle>
            <a:lvl1pPr>
              <a:lnSpc>
                <a:spcPts val="3000"/>
              </a:lnSpc>
              <a:defRPr sz="3500" b="1"/>
            </a:lvl1pPr>
          </a:lstStyle>
          <a:p>
            <a:r>
              <a:rPr lang="en-US" dirty="0"/>
              <a:t>HEADING GOES HERE NATIONAL TREASURY NATIONAL HEADINGGOES HERE NATIONAL</a:t>
            </a:r>
          </a:p>
        </p:txBody>
      </p:sp>
      <p:sp>
        <p:nvSpPr>
          <p:cNvPr id="3" name="Content Placeholder 2"/>
          <p:cNvSpPr>
            <a:spLocks noGrp="1"/>
          </p:cNvSpPr>
          <p:nvPr>
            <p:ph idx="1"/>
          </p:nvPr>
        </p:nvSpPr>
        <p:spPr>
          <a:xfrm>
            <a:off x="288099" y="1825624"/>
            <a:ext cx="8536487" cy="4821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8321841" y="0"/>
            <a:ext cx="405063"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dirty="0">
              <a:solidFill>
                <a:schemeClr val="tx1">
                  <a:lumMod val="95000"/>
                  <a:lumOff val="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t>2022/09/06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FC8E3-AC9B-484F-A89A-11D48F91BD50}" type="datetime1">
              <a:rPr lang="en-ZA" smtClean="0"/>
              <a:t>2022/09/06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73CD7-1148-2F44-B63B-DE7490027093}" type="datetime1">
              <a:rPr lang="en-ZA" smtClean="0"/>
              <a:t>2022/09/06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0C203-3373-6B42-997B-6A5702094014}" type="datetime1">
              <a:rPr lang="en-ZA" smtClean="0"/>
              <a:t>2022/09/06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t>2022/09/06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t>2022/09/06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t>2022/09/06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1792E-29FB-8649-BB25-70B41D2B30B2}" type="datetime1">
              <a:rPr lang="en-ZA" smtClean="0"/>
              <a:t>2022/09/06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t>‹#›</a:t>
            </a:fld>
            <a:endParaRPr lang="en-US"/>
          </a:p>
        </p:txBody>
      </p:sp>
    </p:spTree>
    <p:extLst>
      <p:ext uri="{BB962C8B-B14F-4D97-AF65-F5344CB8AC3E}">
        <p14:creationId xmlns:p14="http://schemas.microsoft.com/office/powerpoint/2010/main" val="7021765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9263" y="0"/>
            <a:ext cx="9125474" cy="6858000"/>
          </a:xfrm>
          <a:prstGeom prst="rect">
            <a:avLst/>
          </a:prstGeom>
        </p:spPr>
      </p:pic>
      <p:sp>
        <p:nvSpPr>
          <p:cNvPr id="2" name="Title 1"/>
          <p:cNvSpPr>
            <a:spLocks noGrp="1"/>
          </p:cNvSpPr>
          <p:nvPr>
            <p:ph type="ctrTitle"/>
          </p:nvPr>
        </p:nvSpPr>
        <p:spPr>
          <a:xfrm>
            <a:off x="437321" y="1141629"/>
            <a:ext cx="5772647" cy="1483508"/>
          </a:xfrm>
        </p:spPr>
        <p:txBody>
          <a:bodyPr lIns="0" tIns="0" anchor="b">
            <a:normAutofit/>
          </a:bodyPr>
          <a:lstStyle/>
          <a:p>
            <a:pPr algn="r">
              <a:lnSpc>
                <a:spcPts val="3600"/>
              </a:lnSpc>
            </a:pPr>
            <a:r>
              <a:rPr lang="en-US" sz="3800" b="1" cap="all" dirty="0">
                <a:solidFill>
                  <a:schemeClr val="bg1"/>
                </a:solidFill>
                <a:latin typeface="+mn-lt"/>
              </a:rPr>
              <a:t>Select committee on appropriations</a:t>
            </a:r>
          </a:p>
        </p:txBody>
      </p:sp>
      <p:sp>
        <p:nvSpPr>
          <p:cNvPr id="3" name="Subtitle 2"/>
          <p:cNvSpPr>
            <a:spLocks noGrp="1"/>
          </p:cNvSpPr>
          <p:nvPr>
            <p:ph type="subTitle" idx="1"/>
          </p:nvPr>
        </p:nvSpPr>
        <p:spPr>
          <a:xfrm>
            <a:off x="1144988" y="2625137"/>
            <a:ext cx="4683318" cy="1740129"/>
          </a:xfrm>
        </p:spPr>
        <p:txBody>
          <a:bodyPr>
            <a:normAutofit/>
          </a:bodyPr>
          <a:lstStyle/>
          <a:p>
            <a:pPr algn="just">
              <a:tabLst>
                <a:tab pos="1193800" algn="l"/>
              </a:tabLst>
            </a:pPr>
            <a:r>
              <a:rPr lang="en-US" sz="2200" dirty="0">
                <a:solidFill>
                  <a:schemeClr val="bg1"/>
                </a:solidFill>
              </a:rPr>
              <a:t>Briefing on the Early Childhood Development Grant  – 2021/22 </a:t>
            </a:r>
          </a:p>
        </p:txBody>
      </p:sp>
      <p:sp>
        <p:nvSpPr>
          <p:cNvPr id="6" name="TextBox 5"/>
          <p:cNvSpPr txBox="1"/>
          <p:nvPr/>
        </p:nvSpPr>
        <p:spPr>
          <a:xfrm>
            <a:off x="6569901" y="1135366"/>
            <a:ext cx="2136778" cy="2483309"/>
          </a:xfrm>
          <a:prstGeom prst="rect">
            <a:avLst/>
          </a:prstGeom>
          <a:noFill/>
        </p:spPr>
        <p:txBody>
          <a:bodyPr wrap="square" rtlCol="0">
            <a:spAutoFit/>
          </a:bodyPr>
          <a:lstStyle/>
          <a:p>
            <a:pPr>
              <a:lnSpc>
                <a:spcPts val="1720"/>
              </a:lnSpc>
            </a:pPr>
            <a:r>
              <a:rPr lang="en-US" sz="1400" dirty="0">
                <a:solidFill>
                  <a:schemeClr val="bg1"/>
                </a:solidFill>
              </a:rPr>
              <a:t>PRESENTED BY: National Treasury</a:t>
            </a:r>
          </a:p>
          <a:p>
            <a:pPr>
              <a:lnSpc>
                <a:spcPts val="1720"/>
              </a:lnSpc>
            </a:pPr>
            <a:endParaRPr lang="en-US" sz="1400" dirty="0">
              <a:solidFill>
                <a:schemeClr val="bg1"/>
              </a:solidFill>
            </a:endParaRPr>
          </a:p>
          <a:p>
            <a:pPr>
              <a:lnSpc>
                <a:spcPts val="1720"/>
              </a:lnSpc>
            </a:pPr>
            <a:r>
              <a:rPr lang="en-US" sz="1400" b="1" dirty="0">
                <a:solidFill>
                  <a:schemeClr val="bg1"/>
                </a:solidFill>
              </a:rPr>
              <a:t>NAME: Emmanuel 	</a:t>
            </a:r>
          </a:p>
          <a:p>
            <a:pPr>
              <a:lnSpc>
                <a:spcPts val="1720"/>
              </a:lnSpc>
            </a:pPr>
            <a:r>
              <a:rPr lang="en-US" sz="1400" b="1" dirty="0">
                <a:solidFill>
                  <a:schemeClr val="bg1"/>
                </a:solidFill>
              </a:rPr>
              <a:t>SURNAME: Pillay</a:t>
            </a:r>
          </a:p>
          <a:p>
            <a:pPr>
              <a:lnSpc>
                <a:spcPts val="1720"/>
              </a:lnSpc>
            </a:pPr>
            <a:endParaRPr lang="en-US" sz="1400" b="1" dirty="0">
              <a:solidFill>
                <a:schemeClr val="bg1"/>
              </a:solidFill>
            </a:endParaRPr>
          </a:p>
          <a:p>
            <a:pPr>
              <a:lnSpc>
                <a:spcPts val="1720"/>
              </a:lnSpc>
            </a:pPr>
            <a:r>
              <a:rPr lang="en-US" sz="1400" b="1" dirty="0">
                <a:solidFill>
                  <a:schemeClr val="bg1"/>
                </a:solidFill>
              </a:rPr>
              <a:t>Title</a:t>
            </a:r>
          </a:p>
          <a:p>
            <a:pPr>
              <a:lnSpc>
                <a:spcPts val="1720"/>
              </a:lnSpc>
            </a:pPr>
            <a:r>
              <a:rPr lang="en-US" sz="1400" i="1" dirty="0">
                <a:solidFill>
                  <a:schemeClr val="bg1"/>
                </a:solidFill>
              </a:rPr>
              <a:t>Intergovernmental Relations</a:t>
            </a:r>
          </a:p>
          <a:p>
            <a:pPr>
              <a:lnSpc>
                <a:spcPts val="1720"/>
              </a:lnSpc>
            </a:pPr>
            <a:endParaRPr lang="en-US" sz="1400" b="1" dirty="0">
              <a:solidFill>
                <a:schemeClr val="bg1"/>
              </a:solidFill>
            </a:endParaRPr>
          </a:p>
          <a:p>
            <a:pPr>
              <a:lnSpc>
                <a:spcPts val="1720"/>
              </a:lnSpc>
            </a:pPr>
            <a:r>
              <a:rPr lang="en-US" sz="1400" b="1" dirty="0">
                <a:solidFill>
                  <a:schemeClr val="bg1"/>
                </a:solidFill>
              </a:rPr>
              <a:t>Date 07 September 2022</a:t>
            </a:r>
          </a:p>
        </p:txBody>
      </p:sp>
    </p:spTree>
    <p:extLst>
      <p:ext uri="{BB962C8B-B14F-4D97-AF65-F5344CB8AC3E}">
        <p14:creationId xmlns:p14="http://schemas.microsoft.com/office/powerpoint/2010/main" val="30126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E9E39-B065-E2AA-5E0A-06B570F65C56}"/>
              </a:ext>
            </a:extLst>
          </p:cNvPr>
          <p:cNvSpPr>
            <a:spLocks noGrp="1"/>
          </p:cNvSpPr>
          <p:nvPr>
            <p:ph type="title"/>
          </p:nvPr>
        </p:nvSpPr>
        <p:spPr/>
        <p:txBody>
          <a:bodyPr/>
          <a:lstStyle/>
          <a:p>
            <a:r>
              <a:rPr lang="en-ZA" dirty="0"/>
              <a:t>Shift of ECD function to DBE</a:t>
            </a:r>
          </a:p>
        </p:txBody>
      </p:sp>
      <p:sp>
        <p:nvSpPr>
          <p:cNvPr id="3" name="Content Placeholder 2">
            <a:extLst>
              <a:ext uri="{FF2B5EF4-FFF2-40B4-BE49-F238E27FC236}">
                <a16:creationId xmlns:a16="http://schemas.microsoft.com/office/drawing/2014/main" id="{29C260C1-146D-1338-F6C6-522AEC948CDC}"/>
              </a:ext>
            </a:extLst>
          </p:cNvPr>
          <p:cNvSpPr>
            <a:spLocks noGrp="1"/>
          </p:cNvSpPr>
          <p:nvPr>
            <p:ph idx="1"/>
          </p:nvPr>
        </p:nvSpPr>
        <p:spPr>
          <a:xfrm>
            <a:off x="288098" y="1422401"/>
            <a:ext cx="8536487" cy="4965018"/>
          </a:xfrm>
        </p:spPr>
        <p:txBody>
          <a:bodyPr>
            <a:normAutofit/>
          </a:bodyPr>
          <a:lstStyle/>
          <a:p>
            <a:pPr marL="0" indent="0">
              <a:buNone/>
            </a:pPr>
            <a:endParaRPr lang="en-GB" sz="1800" b="0" i="0" u="none" strike="noStrike" baseline="0" dirty="0">
              <a:solidFill>
                <a:srgbClr val="000000"/>
              </a:solidFill>
              <a:latin typeface="Arial" panose="020B0604020202020204" pitchFamily="34" charset="0"/>
            </a:endParaRPr>
          </a:p>
          <a:p>
            <a:r>
              <a:rPr lang="en-GB" sz="2400" b="0" i="0" u="none" strike="noStrike" baseline="0" dirty="0">
                <a:solidFill>
                  <a:srgbClr val="000000"/>
                </a:solidFill>
                <a:latin typeface="Calibri" panose="020F0502020204030204" pitchFamily="34" charset="0"/>
                <a:cs typeface="Calibri" panose="020F0502020204030204" pitchFamily="34" charset="0"/>
              </a:rPr>
              <a:t>The ECD function has shifted to the department Basic Educatio</a:t>
            </a:r>
            <a:r>
              <a:rPr lang="en-GB" sz="2400" dirty="0">
                <a:solidFill>
                  <a:srgbClr val="000000"/>
                </a:solidFill>
                <a:latin typeface="Calibri" panose="020F0502020204030204" pitchFamily="34" charset="0"/>
                <a:cs typeface="Calibri" panose="020F0502020204030204" pitchFamily="34" charset="0"/>
              </a:rPr>
              <a:t>n from 1 April 2022</a:t>
            </a:r>
          </a:p>
          <a:p>
            <a:r>
              <a:rPr lang="en-GB" sz="2400" dirty="0">
                <a:solidFill>
                  <a:srgbClr val="000000"/>
                </a:solidFill>
                <a:latin typeface="Calibri" panose="020F0502020204030204" pitchFamily="34" charset="0"/>
                <a:cs typeface="Calibri" panose="020F0502020204030204" pitchFamily="34" charset="0"/>
              </a:rPr>
              <a:t>Although  provincial education departments have well-established infrastructure units, challenges experienced by Social Development with maintenance and new construction should be considered.</a:t>
            </a:r>
          </a:p>
          <a:p>
            <a:r>
              <a:rPr lang="en-GB" sz="2400" dirty="0">
                <a:solidFill>
                  <a:srgbClr val="000000"/>
                </a:solidFill>
                <a:latin typeface="Calibri" panose="020F0502020204030204" pitchFamily="34" charset="0"/>
                <a:cs typeface="Calibri" panose="020F0502020204030204" pitchFamily="34" charset="0"/>
              </a:rPr>
              <a:t>Social Development departments experienced delays with  claims submitted by NPOs. The DBE should look at training to capacitate staff at centres so that  claims are filed on time with minimal errors.</a:t>
            </a:r>
          </a:p>
          <a:p>
            <a:endParaRPr lang="en-GB" sz="1800" b="0" i="0" u="none" strike="noStrike" baseline="0" dirty="0">
              <a:solidFill>
                <a:srgbClr val="000000"/>
              </a:solidFill>
              <a:latin typeface="Arial" panose="020B0604020202020204" pitchFamily="34" charset="0"/>
            </a:endParaRPr>
          </a:p>
          <a:p>
            <a:endParaRPr lang="en-GB" sz="1800" b="0" i="0" u="none" strike="noStrike" baseline="0" dirty="0">
              <a:solidFill>
                <a:srgbClr val="000000"/>
              </a:solidFill>
              <a:latin typeface="Arial" panose="020B0604020202020204" pitchFamily="34" charset="0"/>
            </a:endParaRPr>
          </a:p>
          <a:p>
            <a:endParaRPr lang="en-ZA" dirty="0"/>
          </a:p>
        </p:txBody>
      </p:sp>
    </p:spTree>
    <p:extLst>
      <p:ext uri="{BB962C8B-B14F-4D97-AF65-F5344CB8AC3E}">
        <p14:creationId xmlns:p14="http://schemas.microsoft.com/office/powerpoint/2010/main" val="3391508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6EB8C8-87F9-C6C4-993F-D6231CD5525F}"/>
              </a:ext>
            </a:extLst>
          </p:cNvPr>
          <p:cNvSpPr>
            <a:spLocks noGrp="1"/>
          </p:cNvSpPr>
          <p:nvPr>
            <p:ph idx="1"/>
          </p:nvPr>
        </p:nvSpPr>
        <p:spPr/>
        <p:txBody>
          <a:bodyPr/>
          <a:lstStyle/>
          <a:p>
            <a:endParaRPr lang="en-GB" dirty="0"/>
          </a:p>
          <a:p>
            <a:endParaRPr lang="en-GB" dirty="0"/>
          </a:p>
          <a:p>
            <a:endParaRPr lang="en-GB" dirty="0"/>
          </a:p>
          <a:p>
            <a:pPr lvl="8"/>
            <a:endParaRPr lang="en-GB" dirty="0"/>
          </a:p>
          <a:p>
            <a:pPr marL="2743200" lvl="8" indent="0">
              <a:buNone/>
            </a:pPr>
            <a:r>
              <a:rPr lang="en-GB" sz="4000" dirty="0"/>
              <a:t>Thank You.</a:t>
            </a:r>
            <a:endParaRPr lang="en-ZA" sz="4000" dirty="0"/>
          </a:p>
        </p:txBody>
      </p:sp>
    </p:spTree>
    <p:extLst>
      <p:ext uri="{BB962C8B-B14F-4D97-AF65-F5344CB8AC3E}">
        <p14:creationId xmlns:p14="http://schemas.microsoft.com/office/powerpoint/2010/main" val="1005638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50B4B-BB40-3926-0EDE-666348B39611}"/>
              </a:ext>
            </a:extLst>
          </p:cNvPr>
          <p:cNvSpPr>
            <a:spLocks noGrp="1"/>
          </p:cNvSpPr>
          <p:nvPr>
            <p:ph type="title"/>
          </p:nvPr>
        </p:nvSpPr>
        <p:spPr>
          <a:xfrm>
            <a:off x="288098" y="399675"/>
            <a:ext cx="8536487" cy="675594"/>
          </a:xfrm>
        </p:spPr>
        <p:txBody>
          <a:bodyPr/>
          <a:lstStyle/>
          <a:p>
            <a:r>
              <a:rPr lang="en-ZA" dirty="0"/>
              <a:t>Early Childhood Development Grant</a:t>
            </a:r>
          </a:p>
        </p:txBody>
      </p:sp>
      <p:sp>
        <p:nvSpPr>
          <p:cNvPr id="5" name="Content Placeholder 4">
            <a:extLst>
              <a:ext uri="{FF2B5EF4-FFF2-40B4-BE49-F238E27FC236}">
                <a16:creationId xmlns:a16="http://schemas.microsoft.com/office/drawing/2014/main" id="{6FEA8181-18A8-B4DD-BCCB-239D528DC6FE}"/>
              </a:ext>
            </a:extLst>
          </p:cNvPr>
          <p:cNvSpPr>
            <a:spLocks noGrp="1"/>
          </p:cNvSpPr>
          <p:nvPr>
            <p:ph idx="1"/>
          </p:nvPr>
        </p:nvSpPr>
        <p:spPr>
          <a:xfrm>
            <a:off x="288099" y="1181528"/>
            <a:ext cx="8536487" cy="4695290"/>
          </a:xfrm>
        </p:spPr>
        <p:txBody>
          <a:bodyPr>
            <a:normAutofit/>
          </a:bodyPr>
          <a:lstStyle/>
          <a:p>
            <a:pPr marL="0" indent="0">
              <a:buNone/>
            </a:pPr>
            <a:r>
              <a:rPr lang="en-ZA" b="1" dirty="0"/>
              <a:t>Purpose</a:t>
            </a:r>
          </a:p>
          <a:p>
            <a:pPr algn="just"/>
            <a:r>
              <a:rPr lang="en-GB" dirty="0"/>
              <a:t>To increase the number of poor children accessing subsidised early childhood development (ECD) services through centre and non-centre-based programmes</a:t>
            </a:r>
          </a:p>
          <a:p>
            <a:pPr algn="just"/>
            <a:r>
              <a:rPr lang="en-GB" dirty="0"/>
              <a:t>To support early childhood development providers delivering an ECD programme to meet basic health and safety requirements for registration;</a:t>
            </a:r>
          </a:p>
          <a:p>
            <a:pPr algn="just"/>
            <a:r>
              <a:rPr lang="en-GB" dirty="0"/>
              <a:t>To pilot the construction of new low-cost ECD centres.</a:t>
            </a:r>
          </a:p>
          <a:p>
            <a:pPr marL="0" indent="0" algn="just">
              <a:buNone/>
            </a:pPr>
            <a:endParaRPr lang="en-GB" b="1" dirty="0"/>
          </a:p>
          <a:p>
            <a:pPr marL="0" indent="0" algn="just">
              <a:buNone/>
            </a:pPr>
            <a:r>
              <a:rPr lang="en-GB" b="1" dirty="0"/>
              <a:t>Goal</a:t>
            </a:r>
            <a:endParaRPr lang="en-GB" dirty="0"/>
          </a:p>
          <a:p>
            <a:pPr algn="just"/>
            <a:r>
              <a:rPr lang="en-GB" dirty="0"/>
              <a:t>To increase access to quality ECD services for poor children</a:t>
            </a:r>
          </a:p>
          <a:p>
            <a:pPr lvl="2"/>
            <a:endParaRPr lang="en-ZA" dirty="0"/>
          </a:p>
          <a:p>
            <a:pPr lvl="2"/>
            <a:endParaRPr lang="en-ZA" dirty="0"/>
          </a:p>
          <a:p>
            <a:pPr lvl="2"/>
            <a:endParaRPr lang="en-ZA" dirty="0"/>
          </a:p>
          <a:p>
            <a:pPr lvl="2"/>
            <a:endParaRPr lang="en-ZA" dirty="0"/>
          </a:p>
        </p:txBody>
      </p:sp>
    </p:spTree>
    <p:extLst>
      <p:ext uri="{BB962C8B-B14F-4D97-AF65-F5344CB8AC3E}">
        <p14:creationId xmlns:p14="http://schemas.microsoft.com/office/powerpoint/2010/main" val="2253358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8D348-BA34-4445-2F19-400B1E03B0AD}"/>
              </a:ext>
            </a:extLst>
          </p:cNvPr>
          <p:cNvSpPr>
            <a:spLocks noGrp="1"/>
          </p:cNvSpPr>
          <p:nvPr>
            <p:ph type="title"/>
          </p:nvPr>
        </p:nvSpPr>
        <p:spPr>
          <a:xfrm>
            <a:off x="288098" y="222104"/>
            <a:ext cx="8536487" cy="945715"/>
          </a:xfrm>
        </p:spPr>
        <p:txBody>
          <a:bodyPr/>
          <a:lstStyle/>
          <a:p>
            <a:r>
              <a:rPr lang="en-ZA" dirty="0"/>
              <a:t>Early Childhood Development Grant</a:t>
            </a:r>
          </a:p>
        </p:txBody>
      </p:sp>
      <p:sp>
        <p:nvSpPr>
          <p:cNvPr id="3" name="Content Placeholder 2">
            <a:extLst>
              <a:ext uri="{FF2B5EF4-FFF2-40B4-BE49-F238E27FC236}">
                <a16:creationId xmlns:a16="http://schemas.microsoft.com/office/drawing/2014/main" id="{6CA7A04A-5868-3DBD-4412-76D635FD1739}"/>
              </a:ext>
            </a:extLst>
          </p:cNvPr>
          <p:cNvSpPr>
            <a:spLocks noGrp="1"/>
          </p:cNvSpPr>
          <p:nvPr>
            <p:ph idx="1"/>
          </p:nvPr>
        </p:nvSpPr>
        <p:spPr>
          <a:xfrm>
            <a:off x="288097" y="1049286"/>
            <a:ext cx="8536487" cy="6206066"/>
          </a:xfrm>
        </p:spPr>
        <p:txBody>
          <a:bodyPr>
            <a:normAutofit fontScale="85000" lnSpcReduction="20000"/>
          </a:bodyPr>
          <a:lstStyle/>
          <a:p>
            <a:pPr marL="0" indent="0" algn="just">
              <a:buNone/>
            </a:pPr>
            <a:r>
              <a:rPr lang="en-GB" b="1" dirty="0"/>
              <a:t>Grant outputs</a:t>
            </a:r>
            <a:r>
              <a:rPr lang="en-GB" dirty="0"/>
              <a:t>:</a:t>
            </a:r>
          </a:p>
          <a:p>
            <a:pPr algn="just"/>
            <a:r>
              <a:rPr lang="en-GB" sz="2000" dirty="0"/>
              <a:t>This grant has two components with detailed outputs, conditions and responsibilities for each component specified in separate frameworks. The two components are:</a:t>
            </a:r>
          </a:p>
          <a:p>
            <a:pPr marL="0" indent="0" algn="just">
              <a:buNone/>
            </a:pPr>
            <a:endParaRPr lang="en-GB" sz="2000" dirty="0"/>
          </a:p>
          <a:p>
            <a:pPr algn="just"/>
            <a:r>
              <a:rPr lang="en-GB" sz="2000" dirty="0"/>
              <a:t>Infrastructure component</a:t>
            </a:r>
          </a:p>
          <a:p>
            <a:pPr lvl="1" algn="just"/>
            <a:r>
              <a:rPr lang="en-GB" sz="2000" dirty="0"/>
              <a:t>Number of ECD centres assessed for infrastructure support and health and safety standards</a:t>
            </a:r>
          </a:p>
          <a:p>
            <a:pPr lvl="1" algn="just"/>
            <a:r>
              <a:rPr lang="en-GB" sz="2000" dirty="0"/>
              <a:t>Number of ECD centres whose registration status improved as a result of the infrastructure component within 24 months of receiving the grant</a:t>
            </a:r>
          </a:p>
          <a:p>
            <a:pPr lvl="1" algn="just"/>
            <a:r>
              <a:rPr lang="en-GB" sz="2000" dirty="0"/>
              <a:t>Number of low cost ECD centres constructed</a:t>
            </a:r>
          </a:p>
          <a:p>
            <a:pPr marL="342900" lvl="1" indent="0" algn="just">
              <a:buNone/>
            </a:pPr>
            <a:endParaRPr lang="en-GB" sz="2000" dirty="0"/>
          </a:p>
          <a:p>
            <a:pPr algn="just"/>
            <a:r>
              <a:rPr lang="en-GB" sz="2000" dirty="0"/>
              <a:t>Subsidy component</a:t>
            </a:r>
          </a:p>
          <a:p>
            <a:pPr lvl="1" algn="just"/>
            <a:r>
              <a:rPr lang="en-GB" sz="2000" dirty="0"/>
              <a:t>Number of eligible children subsidised, as agreed in the service level agreements </a:t>
            </a:r>
          </a:p>
          <a:p>
            <a:pPr lvl="1" algn="just"/>
            <a:r>
              <a:rPr lang="en-GB" sz="2000" dirty="0"/>
              <a:t>Number of all children attending ECD services in fully registered centres</a:t>
            </a:r>
          </a:p>
          <a:p>
            <a:pPr lvl="1" algn="just"/>
            <a:r>
              <a:rPr lang="en-GB" sz="2000" dirty="0"/>
              <a:t>Number of all children attending ECD services in conditionally registered centres</a:t>
            </a:r>
          </a:p>
          <a:p>
            <a:pPr lvl="1" algn="just"/>
            <a:r>
              <a:rPr lang="en-GB" sz="2000" dirty="0"/>
              <a:t>Number of children subsidised from the conditional grant in fully registered centres</a:t>
            </a:r>
          </a:p>
          <a:p>
            <a:pPr lvl="1" algn="just"/>
            <a:r>
              <a:rPr lang="en-GB" sz="2000" dirty="0"/>
              <a:t>Number of children subsidised from the conditional grant in conditionally registered centres</a:t>
            </a:r>
          </a:p>
          <a:p>
            <a:pPr lvl="1" algn="just"/>
            <a:r>
              <a:rPr lang="en-GB" sz="2000" dirty="0"/>
              <a:t>Number of days subsidised for centre-based programmes</a:t>
            </a:r>
          </a:p>
          <a:p>
            <a:pPr lvl="1" algn="just"/>
            <a:r>
              <a:rPr lang="en-GB" sz="2000" dirty="0"/>
              <a:t>Number of children benefiting from the subsidy of the conditional grant in registered non-centre based ECD programmes</a:t>
            </a:r>
          </a:p>
          <a:p>
            <a:pPr lvl="1" algn="just"/>
            <a:r>
              <a:rPr lang="en-GB" sz="2000" dirty="0"/>
              <a:t>Number of children benefiting from the top up grant</a:t>
            </a:r>
          </a:p>
          <a:p>
            <a:pPr lvl="1" algn="just"/>
            <a:r>
              <a:rPr lang="en-GB" sz="2000" dirty="0"/>
              <a:t>Number of ECD practitioners and other staff employed in registered ECD centres benefiting from the</a:t>
            </a:r>
          </a:p>
          <a:p>
            <a:pPr lvl="1" algn="just"/>
            <a:r>
              <a:rPr lang="en-GB" sz="2000" dirty="0"/>
              <a:t>conditional grant</a:t>
            </a:r>
            <a:endParaRPr lang="en-ZA" sz="2000" dirty="0"/>
          </a:p>
          <a:p>
            <a:endParaRPr lang="en-ZA" dirty="0"/>
          </a:p>
        </p:txBody>
      </p:sp>
    </p:spTree>
    <p:extLst>
      <p:ext uri="{BB962C8B-B14F-4D97-AF65-F5344CB8AC3E}">
        <p14:creationId xmlns:p14="http://schemas.microsoft.com/office/powerpoint/2010/main" val="2382792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A8CED-45E4-F842-6FEC-C402A268F444}"/>
              </a:ext>
            </a:extLst>
          </p:cNvPr>
          <p:cNvSpPr>
            <a:spLocks noGrp="1"/>
          </p:cNvSpPr>
          <p:nvPr>
            <p:ph type="title"/>
          </p:nvPr>
        </p:nvSpPr>
        <p:spPr>
          <a:xfrm>
            <a:off x="303756" y="451285"/>
            <a:ext cx="8536487" cy="945715"/>
          </a:xfrm>
        </p:spPr>
        <p:txBody>
          <a:bodyPr/>
          <a:lstStyle/>
          <a:p>
            <a:r>
              <a:rPr lang="en-ZA" dirty="0"/>
              <a:t>ECD grant allocation split</a:t>
            </a:r>
          </a:p>
        </p:txBody>
      </p:sp>
      <p:graphicFrame>
        <p:nvGraphicFramePr>
          <p:cNvPr id="4" name="Chart 3">
            <a:extLst>
              <a:ext uri="{FF2B5EF4-FFF2-40B4-BE49-F238E27FC236}">
                <a16:creationId xmlns:a16="http://schemas.microsoft.com/office/drawing/2014/main" id="{11DB00D7-7FBA-B6DA-18A6-B80B2B822F65}"/>
              </a:ext>
            </a:extLst>
          </p:cNvPr>
          <p:cNvGraphicFramePr>
            <a:graphicFrameLocks/>
          </p:cNvGraphicFramePr>
          <p:nvPr>
            <p:extLst>
              <p:ext uri="{D42A27DB-BD31-4B8C-83A1-F6EECF244321}">
                <p14:modId xmlns:p14="http://schemas.microsoft.com/office/powerpoint/2010/main" val="2574438686"/>
              </p:ext>
            </p:extLst>
          </p:nvPr>
        </p:nvGraphicFramePr>
        <p:xfrm>
          <a:off x="169333" y="1397000"/>
          <a:ext cx="8655253" cy="51731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7922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50B4B-BB40-3926-0EDE-666348B39611}"/>
              </a:ext>
            </a:extLst>
          </p:cNvPr>
          <p:cNvSpPr>
            <a:spLocks noGrp="1"/>
          </p:cNvSpPr>
          <p:nvPr>
            <p:ph type="title"/>
          </p:nvPr>
        </p:nvSpPr>
        <p:spPr>
          <a:xfrm>
            <a:off x="303756" y="470418"/>
            <a:ext cx="8536487" cy="945715"/>
          </a:xfrm>
        </p:spPr>
        <p:txBody>
          <a:bodyPr/>
          <a:lstStyle/>
          <a:p>
            <a:r>
              <a:rPr lang="en-ZA" dirty="0"/>
              <a:t>ECD- 2021/22 spending</a:t>
            </a:r>
          </a:p>
        </p:txBody>
      </p:sp>
      <p:graphicFrame>
        <p:nvGraphicFramePr>
          <p:cNvPr id="3" name="Chart 2">
            <a:extLst>
              <a:ext uri="{FF2B5EF4-FFF2-40B4-BE49-F238E27FC236}">
                <a16:creationId xmlns:a16="http://schemas.microsoft.com/office/drawing/2014/main" id="{0E6277FC-2A7A-4795-886A-A0E699DE7869}"/>
              </a:ext>
            </a:extLst>
          </p:cNvPr>
          <p:cNvGraphicFramePr>
            <a:graphicFrameLocks/>
          </p:cNvGraphicFramePr>
          <p:nvPr>
            <p:extLst>
              <p:ext uri="{D42A27DB-BD31-4B8C-83A1-F6EECF244321}">
                <p14:modId xmlns:p14="http://schemas.microsoft.com/office/powerpoint/2010/main" val="2122915333"/>
              </p:ext>
            </p:extLst>
          </p:nvPr>
        </p:nvGraphicFramePr>
        <p:xfrm>
          <a:off x="177800" y="1270000"/>
          <a:ext cx="8729133" cy="477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022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37254-8636-2258-F2DF-2456913D825B}"/>
              </a:ext>
            </a:extLst>
          </p:cNvPr>
          <p:cNvSpPr>
            <a:spLocks noGrp="1"/>
          </p:cNvSpPr>
          <p:nvPr>
            <p:ph type="title"/>
          </p:nvPr>
        </p:nvSpPr>
        <p:spPr/>
        <p:txBody>
          <a:bodyPr/>
          <a:lstStyle/>
          <a:p>
            <a:r>
              <a:rPr lang="en-ZA" dirty="0"/>
              <a:t>Rollovers and surrenders 2021/22</a:t>
            </a:r>
          </a:p>
        </p:txBody>
      </p:sp>
      <p:pic>
        <p:nvPicPr>
          <p:cNvPr id="4" name="Content Placeholder 3">
            <a:extLst>
              <a:ext uri="{FF2B5EF4-FFF2-40B4-BE49-F238E27FC236}">
                <a16:creationId xmlns:a16="http://schemas.microsoft.com/office/drawing/2014/main" id="{ABF9B697-585D-6145-3E9D-2EB0B85B4141}"/>
              </a:ext>
            </a:extLst>
          </p:cNvPr>
          <p:cNvPicPr>
            <a:picLocks noGrp="1" noChangeAspect="1"/>
          </p:cNvPicPr>
          <p:nvPr>
            <p:ph idx="1"/>
          </p:nvPr>
        </p:nvPicPr>
        <p:blipFill>
          <a:blip r:embed="rId2"/>
          <a:stretch>
            <a:fillRect/>
          </a:stretch>
        </p:blipFill>
        <p:spPr>
          <a:xfrm>
            <a:off x="550237" y="1565753"/>
            <a:ext cx="7572682" cy="3832958"/>
          </a:xfrm>
          <a:prstGeom prst="rect">
            <a:avLst/>
          </a:prstGeom>
        </p:spPr>
      </p:pic>
      <p:sp>
        <p:nvSpPr>
          <p:cNvPr id="5" name="Oval 4">
            <a:extLst>
              <a:ext uri="{FF2B5EF4-FFF2-40B4-BE49-F238E27FC236}">
                <a16:creationId xmlns:a16="http://schemas.microsoft.com/office/drawing/2014/main" id="{5A99AE5A-E840-E1FB-58B6-450C6F37E387}"/>
              </a:ext>
            </a:extLst>
          </p:cNvPr>
          <p:cNvSpPr/>
          <p:nvPr/>
        </p:nvSpPr>
        <p:spPr>
          <a:xfrm>
            <a:off x="7100787" y="4942926"/>
            <a:ext cx="1284270" cy="6986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631369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FA744-41D2-7268-043D-8CCA2C875015}"/>
              </a:ext>
            </a:extLst>
          </p:cNvPr>
          <p:cNvSpPr>
            <a:spLocks noGrp="1"/>
          </p:cNvSpPr>
          <p:nvPr>
            <p:ph type="title"/>
          </p:nvPr>
        </p:nvSpPr>
        <p:spPr>
          <a:xfrm>
            <a:off x="340782" y="290400"/>
            <a:ext cx="7886699" cy="776398"/>
          </a:xfrm>
        </p:spPr>
        <p:txBody>
          <a:bodyPr vert="horz" lIns="91440" tIns="45720" rIns="91440" bIns="45720" rtlCol="0" anchor="b">
            <a:normAutofit/>
          </a:bodyPr>
          <a:lstStyle/>
          <a:p>
            <a:pPr defTabSz="914400">
              <a:lnSpc>
                <a:spcPct val="90000"/>
              </a:lnSpc>
            </a:pPr>
            <a:r>
              <a:rPr lang="en-US" kern="1200" dirty="0">
                <a:solidFill>
                  <a:schemeClr val="tx1"/>
                </a:solidFill>
                <a:latin typeface="+mj-lt"/>
                <a:ea typeface="+mj-ea"/>
                <a:cs typeface="+mj-cs"/>
              </a:rPr>
              <a:t>Subsidy component</a:t>
            </a:r>
          </a:p>
        </p:txBody>
      </p:sp>
      <p:graphicFrame>
        <p:nvGraphicFramePr>
          <p:cNvPr id="5" name="Chart 4">
            <a:extLst>
              <a:ext uri="{FF2B5EF4-FFF2-40B4-BE49-F238E27FC236}">
                <a16:creationId xmlns:a16="http://schemas.microsoft.com/office/drawing/2014/main" id="{68D49DFC-7D86-A6C9-7915-9D89F03E76EE}"/>
              </a:ext>
            </a:extLst>
          </p:cNvPr>
          <p:cNvGraphicFramePr>
            <a:graphicFrameLocks/>
          </p:cNvGraphicFramePr>
          <p:nvPr>
            <p:extLst>
              <p:ext uri="{D42A27DB-BD31-4B8C-83A1-F6EECF244321}">
                <p14:modId xmlns:p14="http://schemas.microsoft.com/office/powerpoint/2010/main" val="1928686495"/>
              </p:ext>
            </p:extLst>
          </p:nvPr>
        </p:nvGraphicFramePr>
        <p:xfrm>
          <a:off x="-87314" y="939800"/>
          <a:ext cx="4797425" cy="28701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ABC8EFAC-5A67-4A58-AD27-C223B64D4B08}"/>
              </a:ext>
            </a:extLst>
          </p:cNvPr>
          <p:cNvGraphicFramePr>
            <a:graphicFrameLocks/>
          </p:cNvGraphicFramePr>
          <p:nvPr>
            <p:extLst>
              <p:ext uri="{D42A27DB-BD31-4B8C-83A1-F6EECF244321}">
                <p14:modId xmlns:p14="http://schemas.microsoft.com/office/powerpoint/2010/main" val="3673696806"/>
              </p:ext>
            </p:extLst>
          </p:nvPr>
        </p:nvGraphicFramePr>
        <p:xfrm>
          <a:off x="4572000" y="1066798"/>
          <a:ext cx="4797425" cy="28701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BDCBAF61-9741-4D91-AFD9-74DCFF3950AC}"/>
              </a:ext>
            </a:extLst>
          </p:cNvPr>
          <p:cNvGraphicFramePr>
            <a:graphicFrameLocks/>
          </p:cNvGraphicFramePr>
          <p:nvPr>
            <p:extLst>
              <p:ext uri="{D42A27DB-BD31-4B8C-83A1-F6EECF244321}">
                <p14:modId xmlns:p14="http://schemas.microsoft.com/office/powerpoint/2010/main" val="328804268"/>
              </p:ext>
            </p:extLst>
          </p:nvPr>
        </p:nvGraphicFramePr>
        <p:xfrm>
          <a:off x="1885418" y="4038600"/>
          <a:ext cx="4797425" cy="28701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60154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21F6-2243-E427-8601-3A632FA9FF46}"/>
              </a:ext>
            </a:extLst>
          </p:cNvPr>
          <p:cNvSpPr>
            <a:spLocks noGrp="1"/>
          </p:cNvSpPr>
          <p:nvPr>
            <p:ph type="title"/>
          </p:nvPr>
        </p:nvSpPr>
        <p:spPr>
          <a:xfrm>
            <a:off x="152632" y="340638"/>
            <a:ext cx="8536487" cy="945715"/>
          </a:xfrm>
        </p:spPr>
        <p:txBody>
          <a:bodyPr/>
          <a:lstStyle/>
          <a:p>
            <a:r>
              <a:rPr lang="en-ZA" dirty="0"/>
              <a:t>Maintenance component</a:t>
            </a:r>
          </a:p>
        </p:txBody>
      </p:sp>
      <p:graphicFrame>
        <p:nvGraphicFramePr>
          <p:cNvPr id="4" name="Chart 3">
            <a:extLst>
              <a:ext uri="{FF2B5EF4-FFF2-40B4-BE49-F238E27FC236}">
                <a16:creationId xmlns:a16="http://schemas.microsoft.com/office/drawing/2014/main" id="{6F300566-6087-43A7-8528-403752C95EB9}"/>
              </a:ext>
            </a:extLst>
          </p:cNvPr>
          <p:cNvGraphicFramePr>
            <a:graphicFrameLocks/>
          </p:cNvGraphicFramePr>
          <p:nvPr>
            <p:extLst>
              <p:ext uri="{D42A27DB-BD31-4B8C-83A1-F6EECF244321}">
                <p14:modId xmlns:p14="http://schemas.microsoft.com/office/powerpoint/2010/main" val="548825143"/>
              </p:ext>
            </p:extLst>
          </p:nvPr>
        </p:nvGraphicFramePr>
        <p:xfrm>
          <a:off x="302713" y="1447800"/>
          <a:ext cx="8536487" cy="467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8540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AC2A3-E85F-65BB-D94B-F44B8459E098}"/>
              </a:ext>
            </a:extLst>
          </p:cNvPr>
          <p:cNvSpPr>
            <a:spLocks noGrp="1"/>
          </p:cNvSpPr>
          <p:nvPr>
            <p:ph type="title"/>
          </p:nvPr>
        </p:nvSpPr>
        <p:spPr>
          <a:xfrm>
            <a:off x="282590" y="315238"/>
            <a:ext cx="8536487" cy="945715"/>
          </a:xfrm>
        </p:spPr>
        <p:txBody>
          <a:bodyPr/>
          <a:lstStyle/>
          <a:p>
            <a:r>
              <a:rPr lang="en-ZA" dirty="0"/>
              <a:t>Challenges</a:t>
            </a:r>
          </a:p>
        </p:txBody>
      </p:sp>
      <p:sp>
        <p:nvSpPr>
          <p:cNvPr id="3" name="Content Placeholder 2">
            <a:extLst>
              <a:ext uri="{FF2B5EF4-FFF2-40B4-BE49-F238E27FC236}">
                <a16:creationId xmlns:a16="http://schemas.microsoft.com/office/drawing/2014/main" id="{7D59C888-044E-0B02-9F7E-7DCFFC3F57F7}"/>
              </a:ext>
            </a:extLst>
          </p:cNvPr>
          <p:cNvSpPr>
            <a:spLocks noGrp="1"/>
          </p:cNvSpPr>
          <p:nvPr>
            <p:ph idx="1"/>
          </p:nvPr>
        </p:nvSpPr>
        <p:spPr>
          <a:xfrm>
            <a:off x="160867" y="1146234"/>
            <a:ext cx="8839199" cy="5249334"/>
          </a:xfrm>
        </p:spPr>
        <p:txBody>
          <a:bodyPr>
            <a:normAutofit fontScale="77500" lnSpcReduction="20000"/>
          </a:bodyPr>
          <a:lstStyle/>
          <a:p>
            <a:pPr algn="just"/>
            <a:endParaRPr lang="en-ZA" i="0" u="none" strike="noStrike" baseline="0" dirty="0"/>
          </a:p>
          <a:p>
            <a:pPr algn="just"/>
            <a:r>
              <a:rPr lang="en-GB" sz="3100" i="0" u="none" strike="noStrike" baseline="0" dirty="0">
                <a:solidFill>
                  <a:srgbClr val="000000"/>
                </a:solidFill>
              </a:rPr>
              <a:t>Verification of beneficiaries for the Presidential Employment Initiative was not completed. Many were not finalised because of outstanding information that was not provided by the end of th</a:t>
            </a:r>
            <a:r>
              <a:rPr lang="en-GB" sz="3100" dirty="0">
                <a:solidFill>
                  <a:srgbClr val="000000"/>
                </a:solidFill>
              </a:rPr>
              <a:t>e financial year.</a:t>
            </a:r>
            <a:endParaRPr lang="en-GB" sz="3100" i="0" u="none" strike="noStrike" baseline="0" dirty="0">
              <a:solidFill>
                <a:srgbClr val="000000"/>
              </a:solidFill>
            </a:endParaRPr>
          </a:p>
          <a:p>
            <a:pPr algn="just"/>
            <a:endParaRPr lang="en-GB" sz="3100" i="0" u="none" strike="noStrike" baseline="0" dirty="0">
              <a:solidFill>
                <a:srgbClr val="000000"/>
              </a:solidFill>
            </a:endParaRPr>
          </a:p>
          <a:p>
            <a:pPr algn="just"/>
            <a:r>
              <a:rPr lang="en-GB" sz="3100" i="0" u="none" strike="noStrike" baseline="0" dirty="0">
                <a:solidFill>
                  <a:srgbClr val="000000"/>
                </a:solidFill>
              </a:rPr>
              <a:t>Maintenance - Delays in the procurement process, slow delivery by implementing agents and municipal delays in securing land for construction of new centres.</a:t>
            </a:r>
          </a:p>
          <a:p>
            <a:pPr marL="0" indent="0" algn="just">
              <a:buNone/>
            </a:pPr>
            <a:endParaRPr lang="en-GB" sz="3100" i="0" u="none" strike="noStrike" baseline="0" dirty="0">
              <a:solidFill>
                <a:srgbClr val="000000"/>
              </a:solidFill>
            </a:endParaRPr>
          </a:p>
          <a:p>
            <a:pPr marL="171450" lvl="1" algn="just">
              <a:spcBef>
                <a:spcPts val="750"/>
              </a:spcBef>
            </a:pPr>
            <a:r>
              <a:rPr lang="en-GB" sz="3100" dirty="0">
                <a:solidFill>
                  <a:srgbClr val="000000"/>
                </a:solidFill>
              </a:rPr>
              <a:t>Late submission of claims by Non Profit Organizations (NPOs) causing a delay in transfers.	</a:t>
            </a:r>
          </a:p>
          <a:p>
            <a:pPr marL="0" indent="0" algn="just">
              <a:buNone/>
            </a:pPr>
            <a:endParaRPr lang="en-GB" sz="3800" i="0" u="none" strike="noStrike" baseline="0" dirty="0">
              <a:solidFill>
                <a:srgbClr val="000000"/>
              </a:solidFill>
            </a:endParaRPr>
          </a:p>
          <a:p>
            <a:pPr marL="0" indent="0" algn="just">
              <a:buNone/>
            </a:pPr>
            <a:endParaRPr lang="en-ZA" sz="3800" i="0" u="none" strike="noStrike" baseline="0" dirty="0"/>
          </a:p>
          <a:p>
            <a:pPr marL="0" indent="0" algn="just">
              <a:buNone/>
            </a:pPr>
            <a:r>
              <a:rPr lang="en-GB" dirty="0"/>
              <a:t>				</a:t>
            </a:r>
          </a:p>
          <a:p>
            <a:pPr marL="0" indent="0">
              <a:buNone/>
            </a:pPr>
            <a:r>
              <a:rPr lang="en-GB" dirty="0"/>
              <a:t>				</a:t>
            </a:r>
          </a:p>
          <a:p>
            <a:pPr marL="0" indent="0">
              <a:buNone/>
            </a:pPr>
            <a:r>
              <a:rPr lang="en-GB" dirty="0"/>
              <a:t>		</a:t>
            </a:r>
          </a:p>
          <a:p>
            <a:endParaRPr lang="en-ZA" dirty="0"/>
          </a:p>
        </p:txBody>
      </p:sp>
    </p:spTree>
    <p:extLst>
      <p:ext uri="{BB962C8B-B14F-4D97-AF65-F5344CB8AC3E}">
        <p14:creationId xmlns:p14="http://schemas.microsoft.com/office/powerpoint/2010/main" val="2473114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8FFC00AA84044D9133115AB46DEBFA" ma:contentTypeVersion="4" ma:contentTypeDescription="Create a new document." ma:contentTypeScope="" ma:versionID="5313468d9d492c6d8351d12672550e2a">
  <xsd:schema xmlns:xsd="http://www.w3.org/2001/XMLSchema" xmlns:xs="http://www.w3.org/2001/XMLSchema" xmlns:p="http://schemas.microsoft.com/office/2006/metadata/properties" xmlns:ns3="f083da49-451a-4629-8875-846b923e2ce9" targetNamespace="http://schemas.microsoft.com/office/2006/metadata/properties" ma:root="true" ma:fieldsID="fc9853fc43c6837a94a0a2c3087c906f" ns3:_="">
    <xsd:import namespace="f083da49-451a-4629-8875-846b923e2ce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83da49-451a-4629-8875-846b923e2c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AEDA30-35AC-4491-96AD-44F643E97D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83da49-451a-4629-8875-846b923e2c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9CE361-E269-491F-8BD9-4A613919EC93}">
  <ds:schemaRefs>
    <ds:schemaRef ds:uri="f083da49-451a-4629-8875-846b923e2ce9"/>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www.w3.org/XML/1998/namespace"/>
    <ds:schemaRef ds:uri="http://purl.org/dc/dcmitype/"/>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83C02DBF-36FF-4105-B76A-EB28640447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4274</TotalTime>
  <Words>463</Words>
  <Application>Microsoft Office PowerPoint</Application>
  <PresentationFormat>On-screen Show (4:3)</PresentationFormat>
  <Paragraphs>79</Paragraphs>
  <Slides>11</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Select committee on appropriations</vt:lpstr>
      <vt:lpstr>Early Childhood Development Grant</vt:lpstr>
      <vt:lpstr>Early Childhood Development Grant</vt:lpstr>
      <vt:lpstr>ECD grant allocation split</vt:lpstr>
      <vt:lpstr>ECD- 2021/22 spending</vt:lpstr>
      <vt:lpstr>Rollovers and surrenders 2021/22</vt:lpstr>
      <vt:lpstr>Subsidy component</vt:lpstr>
      <vt:lpstr>Maintenance component</vt:lpstr>
      <vt:lpstr>Challenges</vt:lpstr>
      <vt:lpstr>Shift of ECD function to DBE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Lubabalo Nodada</cp:lastModifiedBy>
  <cp:revision>80</cp:revision>
  <dcterms:created xsi:type="dcterms:W3CDTF">2017-06-12T08:43:34Z</dcterms:created>
  <dcterms:modified xsi:type="dcterms:W3CDTF">2022-09-06T12:15:19Z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0x010100C08FFC00AA84044D9133115AB46DEBFA</vt:lpwstr>
  </property>
  <property fmtid="{D5CDD505-2E9C-101B-9397-08002B2CF9AE}" pid="3" name="MSIP_Label_93c4247e-447d-4732-af29-2e529a4288f1_Enabled">
    <vt:lpwstr>true</vt:lpwstr>
  </property>
  <property fmtid="{D5CDD505-2E9C-101B-9397-08002B2CF9AE}" pid="4" name="MSIP_Label_93c4247e-447d-4732-af29-2e529a4288f1_SetDate">
    <vt:lpwstr>2022-08-17T08:30:51Z</vt:lpwstr>
  </property>
  <property fmtid="{D5CDD505-2E9C-101B-9397-08002B2CF9AE}" pid="5" name="MSIP_Label_93c4247e-447d-4732-af29-2e529a4288f1_Method">
    <vt:lpwstr>Standard</vt:lpwstr>
  </property>
  <property fmtid="{D5CDD505-2E9C-101B-9397-08002B2CF9AE}" pid="6" name="MSIP_Label_93c4247e-447d-4732-af29-2e529a4288f1_Name">
    <vt:lpwstr>93c4247e-447d-4732-af29-2e529a4288f1</vt:lpwstr>
  </property>
  <property fmtid="{D5CDD505-2E9C-101B-9397-08002B2CF9AE}" pid="7" name="MSIP_Label_93c4247e-447d-4732-af29-2e529a4288f1_SiteId">
    <vt:lpwstr>1a45348f-02b4-4f9a-a7a8-7786f6dd3245</vt:lpwstr>
  </property>
  <property fmtid="{D5CDD505-2E9C-101B-9397-08002B2CF9AE}" pid="8" name="MSIP_Label_93c4247e-447d-4732-af29-2e529a4288f1_ActionId">
    <vt:lpwstr>3f894520-e88d-4c01-a551-7615452aabab</vt:lpwstr>
  </property>
  <property fmtid="{D5CDD505-2E9C-101B-9397-08002B2CF9AE}" pid="9" name="MSIP_Label_93c4247e-447d-4732-af29-2e529a4288f1_ContentBits">
    <vt:lpwstr>0</vt:lpwstr>
  </property>
</Properties>
</file>