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5"/>
  </p:notesMasterIdLst>
  <p:handoutMasterIdLst>
    <p:handoutMasterId r:id="rId36"/>
  </p:handoutMasterIdLst>
  <p:sldIdLst>
    <p:sldId id="1003" r:id="rId2"/>
    <p:sldId id="1004" r:id="rId3"/>
    <p:sldId id="1082" r:id="rId4"/>
    <p:sldId id="1006" r:id="rId5"/>
    <p:sldId id="1007" r:id="rId6"/>
    <p:sldId id="1064" r:id="rId7"/>
    <p:sldId id="997" r:id="rId8"/>
    <p:sldId id="1012" r:id="rId9"/>
    <p:sldId id="1050" r:id="rId10"/>
    <p:sldId id="1052" r:id="rId11"/>
    <p:sldId id="1016" r:id="rId12"/>
    <p:sldId id="1083" r:id="rId13"/>
    <p:sldId id="1084" r:id="rId14"/>
    <p:sldId id="1085" r:id="rId15"/>
    <p:sldId id="1028" r:id="rId16"/>
    <p:sldId id="1076" r:id="rId17"/>
    <p:sldId id="1077" r:id="rId18"/>
    <p:sldId id="1078" r:id="rId19"/>
    <p:sldId id="1079" r:id="rId20"/>
    <p:sldId id="1031" r:id="rId21"/>
    <p:sldId id="1059" r:id="rId22"/>
    <p:sldId id="1075" r:id="rId23"/>
    <p:sldId id="1080" r:id="rId24"/>
    <p:sldId id="1065" r:id="rId25"/>
    <p:sldId id="257" r:id="rId26"/>
    <p:sldId id="607" r:id="rId27"/>
    <p:sldId id="608" r:id="rId28"/>
    <p:sldId id="1081" r:id="rId29"/>
    <p:sldId id="261" r:id="rId30"/>
    <p:sldId id="1068" r:id="rId31"/>
    <p:sldId id="1072" r:id="rId32"/>
    <p:sldId id="1053" r:id="rId33"/>
    <p:sldId id="1054" r:id="rId34"/>
  </p:sldIdLst>
  <p:sldSz cx="9144000" cy="6858000" type="screen4x3"/>
  <p:notesSz cx="6669088" cy="9775825"/>
  <p:defaultTextStyle>
    <a:defPPr>
      <a:defRPr lang="en-US"/>
    </a:defPPr>
    <a:lvl1pPr algn="l" rtl="0" fontAlgn="base">
      <a:spcBef>
        <a:spcPct val="0"/>
      </a:spcBef>
      <a:spcAft>
        <a:spcPct val="0"/>
      </a:spcAft>
      <a:defRPr sz="1400" kern="1200">
        <a:solidFill>
          <a:schemeClr val="tx1"/>
        </a:solidFill>
        <a:latin typeface="Calibri" pitchFamily="34" charset="0"/>
        <a:ea typeface="+mn-ea"/>
        <a:cs typeface="+mn-cs"/>
      </a:defRPr>
    </a:lvl1pPr>
    <a:lvl2pPr marL="457200" algn="l" rtl="0" fontAlgn="base">
      <a:spcBef>
        <a:spcPct val="0"/>
      </a:spcBef>
      <a:spcAft>
        <a:spcPct val="0"/>
      </a:spcAft>
      <a:defRPr sz="1400" kern="1200">
        <a:solidFill>
          <a:schemeClr val="tx1"/>
        </a:solidFill>
        <a:latin typeface="Calibri" pitchFamily="34" charset="0"/>
        <a:ea typeface="+mn-ea"/>
        <a:cs typeface="+mn-cs"/>
      </a:defRPr>
    </a:lvl2pPr>
    <a:lvl3pPr marL="914400" algn="l" rtl="0" fontAlgn="base">
      <a:spcBef>
        <a:spcPct val="0"/>
      </a:spcBef>
      <a:spcAft>
        <a:spcPct val="0"/>
      </a:spcAft>
      <a:defRPr sz="1400" kern="1200">
        <a:solidFill>
          <a:schemeClr val="tx1"/>
        </a:solidFill>
        <a:latin typeface="Calibri" pitchFamily="34" charset="0"/>
        <a:ea typeface="+mn-ea"/>
        <a:cs typeface="+mn-cs"/>
      </a:defRPr>
    </a:lvl3pPr>
    <a:lvl4pPr marL="1371600" algn="l" rtl="0" fontAlgn="base">
      <a:spcBef>
        <a:spcPct val="0"/>
      </a:spcBef>
      <a:spcAft>
        <a:spcPct val="0"/>
      </a:spcAft>
      <a:defRPr sz="1400" kern="1200">
        <a:solidFill>
          <a:schemeClr val="tx1"/>
        </a:solidFill>
        <a:latin typeface="Calibri" pitchFamily="34" charset="0"/>
        <a:ea typeface="+mn-ea"/>
        <a:cs typeface="+mn-cs"/>
      </a:defRPr>
    </a:lvl4pPr>
    <a:lvl5pPr marL="1828800" algn="l" rtl="0" fontAlgn="base">
      <a:spcBef>
        <a:spcPct val="0"/>
      </a:spcBef>
      <a:spcAft>
        <a:spcPct val="0"/>
      </a:spcAft>
      <a:defRPr sz="1400" kern="1200">
        <a:solidFill>
          <a:schemeClr val="tx1"/>
        </a:solidFill>
        <a:latin typeface="Calibri" pitchFamily="34" charset="0"/>
        <a:ea typeface="+mn-ea"/>
        <a:cs typeface="+mn-cs"/>
      </a:defRPr>
    </a:lvl5pPr>
    <a:lvl6pPr marL="2286000" algn="l" defTabSz="914400" rtl="0" eaLnBrk="1" latinLnBrk="0" hangingPunct="1">
      <a:defRPr sz="1400" kern="1200">
        <a:solidFill>
          <a:schemeClr val="tx1"/>
        </a:solidFill>
        <a:latin typeface="Calibri" pitchFamily="34" charset="0"/>
        <a:ea typeface="+mn-ea"/>
        <a:cs typeface="+mn-cs"/>
      </a:defRPr>
    </a:lvl6pPr>
    <a:lvl7pPr marL="2743200" algn="l" defTabSz="914400" rtl="0" eaLnBrk="1" latinLnBrk="0" hangingPunct="1">
      <a:defRPr sz="1400" kern="1200">
        <a:solidFill>
          <a:schemeClr val="tx1"/>
        </a:solidFill>
        <a:latin typeface="Calibri" pitchFamily="34" charset="0"/>
        <a:ea typeface="+mn-ea"/>
        <a:cs typeface="+mn-cs"/>
      </a:defRPr>
    </a:lvl7pPr>
    <a:lvl8pPr marL="3200400" algn="l" defTabSz="914400" rtl="0" eaLnBrk="1" latinLnBrk="0" hangingPunct="1">
      <a:defRPr sz="1400" kern="1200">
        <a:solidFill>
          <a:schemeClr val="tx1"/>
        </a:solidFill>
        <a:latin typeface="Calibri" pitchFamily="34" charset="0"/>
        <a:ea typeface="+mn-ea"/>
        <a:cs typeface="+mn-cs"/>
      </a:defRPr>
    </a:lvl8pPr>
    <a:lvl9pPr marL="3657600" algn="l" defTabSz="914400" rtl="0" eaLnBrk="1" latinLnBrk="0" hangingPunct="1">
      <a:defRPr sz="1400"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Default Section" id="{E4488120-7399-4464-A402-9AF27FFD5D9E}">
          <p14:sldIdLst>
            <p14:sldId id="1003"/>
            <p14:sldId id="1004"/>
            <p14:sldId id="1082"/>
            <p14:sldId id="1006"/>
            <p14:sldId id="1007"/>
            <p14:sldId id="1064"/>
            <p14:sldId id="997"/>
            <p14:sldId id="1012"/>
            <p14:sldId id="1050"/>
            <p14:sldId id="1052"/>
          </p14:sldIdLst>
        </p14:section>
        <p14:section name="Untitled Section" id="{4DD11CC4-5B31-4895-928B-7394040EDEA5}">
          <p14:sldIdLst>
            <p14:sldId id="1016"/>
            <p14:sldId id="1083"/>
            <p14:sldId id="1084"/>
            <p14:sldId id="1085"/>
            <p14:sldId id="1028"/>
            <p14:sldId id="1076"/>
            <p14:sldId id="1077"/>
            <p14:sldId id="1078"/>
            <p14:sldId id="1079"/>
            <p14:sldId id="1031"/>
            <p14:sldId id="1059"/>
            <p14:sldId id="1075"/>
            <p14:sldId id="1080"/>
            <p14:sldId id="1065"/>
            <p14:sldId id="257"/>
            <p14:sldId id="607"/>
            <p14:sldId id="608"/>
            <p14:sldId id="1081"/>
            <p14:sldId id="261"/>
            <p14:sldId id="1068"/>
            <p14:sldId id="1072"/>
            <p14:sldId id="1053"/>
            <p14:sldId id="10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0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CAF9C3-6188-DFFA-1076-9487822EE986}" name="Anita Samaad" initials="AS" userId="S::AnitaS@socdev.gov.za::2d8a2c79-da53-4548-a789-8202c12ab8c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unice Kgogome" initials="EK" lastIdx="4" clrIdx="0">
    <p:extLst>
      <p:ext uri="{19B8F6BF-5375-455C-9EA6-DF929625EA0E}">
        <p15:presenceInfo xmlns:p15="http://schemas.microsoft.com/office/powerpoint/2012/main" userId="S-1-5-21-3998480680-1760562881-1058161749-73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CC"/>
    <a:srgbClr val="FFCC0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9822" autoAdjust="0"/>
  </p:normalViewPr>
  <p:slideViewPr>
    <p:cSldViewPr>
      <p:cViewPr varScale="1">
        <p:scale>
          <a:sx n="69" d="100"/>
          <a:sy n="69" d="100"/>
        </p:scale>
        <p:origin x="133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90"/>
    </p:cViewPr>
  </p:sorterViewPr>
  <p:notesViewPr>
    <p:cSldViewPr>
      <p:cViewPr varScale="1">
        <p:scale>
          <a:sx n="79" d="100"/>
          <a:sy n="79" d="100"/>
        </p:scale>
        <p:origin x="-1254" y="-96"/>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889224" cy="489563"/>
          </a:xfrm>
          <a:prstGeom prst="rect">
            <a:avLst/>
          </a:prstGeom>
          <a:noFill/>
          <a:ln w="9525">
            <a:noFill/>
            <a:miter lim="800000"/>
            <a:headEnd/>
            <a:tailEnd/>
          </a:ln>
          <a:effectLst/>
        </p:spPr>
        <p:txBody>
          <a:bodyPr vert="horz" wrap="square" lIns="93935" tIns="46967" rIns="93935" bIns="46967" numCol="1" anchor="t" anchorCtr="0" compatLnSpc="1">
            <a:prstTxWarp prst="textNoShape">
              <a:avLst/>
            </a:prstTxWarp>
          </a:bodyPr>
          <a:lstStyle>
            <a:lvl1pPr defTabSz="939935">
              <a:lnSpc>
                <a:spcPct val="100000"/>
              </a:lnSpc>
              <a:spcBef>
                <a:spcPct val="0"/>
              </a:spcBef>
              <a:defRPr sz="1300">
                <a:latin typeface="Arial Narrow" pitchFamily="34" charset="0"/>
              </a:defRPr>
            </a:lvl1pPr>
          </a:lstStyle>
          <a:p>
            <a:pPr>
              <a:defRPr/>
            </a:pPr>
            <a:endParaRPr lang="en-US" dirty="0"/>
          </a:p>
        </p:txBody>
      </p:sp>
      <p:sp>
        <p:nvSpPr>
          <p:cNvPr id="40963" name="Rectangle 3"/>
          <p:cNvSpPr>
            <a:spLocks noGrp="1" noChangeArrowheads="1"/>
          </p:cNvSpPr>
          <p:nvPr>
            <p:ph type="dt" sz="quarter" idx="1"/>
          </p:nvPr>
        </p:nvSpPr>
        <p:spPr bwMode="auto">
          <a:xfrm>
            <a:off x="3778335" y="0"/>
            <a:ext cx="2889224" cy="489563"/>
          </a:xfrm>
          <a:prstGeom prst="rect">
            <a:avLst/>
          </a:prstGeom>
          <a:noFill/>
          <a:ln w="9525">
            <a:noFill/>
            <a:miter lim="800000"/>
            <a:headEnd/>
            <a:tailEnd/>
          </a:ln>
          <a:effectLst/>
        </p:spPr>
        <p:txBody>
          <a:bodyPr vert="horz" wrap="square" lIns="93935" tIns="46967" rIns="93935" bIns="46967" numCol="1" anchor="t" anchorCtr="0" compatLnSpc="1">
            <a:prstTxWarp prst="textNoShape">
              <a:avLst/>
            </a:prstTxWarp>
          </a:bodyPr>
          <a:lstStyle>
            <a:lvl1pPr algn="r" defTabSz="939935">
              <a:lnSpc>
                <a:spcPct val="100000"/>
              </a:lnSpc>
              <a:spcBef>
                <a:spcPct val="0"/>
              </a:spcBef>
              <a:defRPr sz="1300">
                <a:latin typeface="Arial Narrow" pitchFamily="34" charset="0"/>
              </a:defRPr>
            </a:lvl1pPr>
          </a:lstStyle>
          <a:p>
            <a:pPr>
              <a:defRPr/>
            </a:pPr>
            <a:fld id="{9E280FB8-7A39-4762-84B0-FC38B29D8315}" type="datetime3">
              <a:rPr lang="en-US" smtClean="0"/>
              <a:t>6 September 2022</a:t>
            </a:fld>
            <a:endParaRPr lang="en-US" dirty="0"/>
          </a:p>
        </p:txBody>
      </p:sp>
      <p:sp>
        <p:nvSpPr>
          <p:cNvPr id="40964" name="Rectangle 4"/>
          <p:cNvSpPr>
            <a:spLocks noGrp="1" noChangeArrowheads="1"/>
          </p:cNvSpPr>
          <p:nvPr>
            <p:ph type="ftr" sz="quarter" idx="2"/>
          </p:nvPr>
        </p:nvSpPr>
        <p:spPr bwMode="auto">
          <a:xfrm>
            <a:off x="0" y="9284718"/>
            <a:ext cx="2889224" cy="489563"/>
          </a:xfrm>
          <a:prstGeom prst="rect">
            <a:avLst/>
          </a:prstGeom>
          <a:noFill/>
          <a:ln w="9525">
            <a:noFill/>
            <a:miter lim="800000"/>
            <a:headEnd/>
            <a:tailEnd/>
          </a:ln>
          <a:effectLst/>
        </p:spPr>
        <p:txBody>
          <a:bodyPr vert="horz" wrap="square" lIns="93935" tIns="46967" rIns="93935" bIns="46967" numCol="1" anchor="b" anchorCtr="0" compatLnSpc="1">
            <a:prstTxWarp prst="textNoShape">
              <a:avLst/>
            </a:prstTxWarp>
          </a:bodyPr>
          <a:lstStyle>
            <a:lvl1pPr defTabSz="939935">
              <a:lnSpc>
                <a:spcPct val="100000"/>
              </a:lnSpc>
              <a:spcBef>
                <a:spcPct val="0"/>
              </a:spcBef>
              <a:defRPr sz="1300">
                <a:latin typeface="Arial Narrow" pitchFamily="34" charset="0"/>
              </a:defRPr>
            </a:lvl1pPr>
          </a:lstStyle>
          <a:p>
            <a:pPr>
              <a:defRPr/>
            </a:pPr>
            <a:r>
              <a:rPr lang="en-US"/>
              <a:t>MANCO</a:t>
            </a:r>
            <a:endParaRPr lang="en-US" dirty="0"/>
          </a:p>
        </p:txBody>
      </p:sp>
      <p:sp>
        <p:nvSpPr>
          <p:cNvPr id="40965" name="Rectangle 5"/>
          <p:cNvSpPr>
            <a:spLocks noGrp="1" noChangeArrowheads="1"/>
          </p:cNvSpPr>
          <p:nvPr>
            <p:ph type="sldNum" sz="quarter" idx="3"/>
          </p:nvPr>
        </p:nvSpPr>
        <p:spPr bwMode="auto">
          <a:xfrm>
            <a:off x="3778335" y="9284718"/>
            <a:ext cx="2889224" cy="489563"/>
          </a:xfrm>
          <a:prstGeom prst="rect">
            <a:avLst/>
          </a:prstGeom>
          <a:noFill/>
          <a:ln w="9525">
            <a:noFill/>
            <a:miter lim="800000"/>
            <a:headEnd/>
            <a:tailEnd/>
          </a:ln>
          <a:effectLst/>
        </p:spPr>
        <p:txBody>
          <a:bodyPr vert="horz" wrap="square" lIns="93935" tIns="46967" rIns="93935" bIns="46967" numCol="1" anchor="b" anchorCtr="0" compatLnSpc="1">
            <a:prstTxWarp prst="textNoShape">
              <a:avLst/>
            </a:prstTxWarp>
          </a:bodyPr>
          <a:lstStyle>
            <a:lvl1pPr algn="r" defTabSz="939935">
              <a:lnSpc>
                <a:spcPct val="100000"/>
              </a:lnSpc>
              <a:spcBef>
                <a:spcPct val="0"/>
              </a:spcBef>
              <a:defRPr sz="1300">
                <a:latin typeface="Arial Narrow" pitchFamily="34" charset="0"/>
              </a:defRPr>
            </a:lvl1pPr>
          </a:lstStyle>
          <a:p>
            <a:pPr>
              <a:defRPr/>
            </a:pPr>
            <a:fld id="{6B91B073-8D1F-477D-8A56-1FCC192E6462}" type="slidenum">
              <a:rPr lang="en-US"/>
              <a:pPr>
                <a:defRPr/>
              </a:pPr>
              <a:t>‹#›</a:t>
            </a:fld>
            <a:endParaRPr lang="en-US" dirty="0"/>
          </a:p>
        </p:txBody>
      </p:sp>
    </p:spTree>
    <p:extLst>
      <p:ext uri="{BB962C8B-B14F-4D97-AF65-F5344CB8AC3E}">
        <p14:creationId xmlns:p14="http://schemas.microsoft.com/office/powerpoint/2010/main" val="14153689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89224" cy="489563"/>
          </a:xfrm>
          <a:prstGeom prst="rect">
            <a:avLst/>
          </a:prstGeom>
          <a:noFill/>
          <a:ln w="9525">
            <a:noFill/>
            <a:miter lim="800000"/>
            <a:headEnd/>
            <a:tailEnd/>
          </a:ln>
          <a:effectLst/>
        </p:spPr>
        <p:txBody>
          <a:bodyPr vert="horz" wrap="square" lIns="93935" tIns="46967" rIns="93935" bIns="46967" numCol="1" anchor="t" anchorCtr="0" compatLnSpc="1">
            <a:prstTxWarp prst="textNoShape">
              <a:avLst/>
            </a:prstTxWarp>
          </a:bodyPr>
          <a:lstStyle>
            <a:lvl1pPr defTabSz="939935">
              <a:lnSpc>
                <a:spcPct val="100000"/>
              </a:lnSpc>
              <a:spcBef>
                <a:spcPct val="0"/>
              </a:spcBef>
              <a:defRPr sz="1300">
                <a:latin typeface="Arial Narrow" pitchFamily="34" charset="0"/>
              </a:defRPr>
            </a:lvl1pPr>
          </a:lstStyle>
          <a:p>
            <a:pPr>
              <a:defRPr/>
            </a:pPr>
            <a:endParaRPr lang="en-US" dirty="0"/>
          </a:p>
        </p:txBody>
      </p:sp>
      <p:sp>
        <p:nvSpPr>
          <p:cNvPr id="6147" name="Rectangle 3"/>
          <p:cNvSpPr>
            <a:spLocks noGrp="1" noChangeArrowheads="1"/>
          </p:cNvSpPr>
          <p:nvPr>
            <p:ph type="dt" idx="1"/>
          </p:nvPr>
        </p:nvSpPr>
        <p:spPr bwMode="auto">
          <a:xfrm>
            <a:off x="3778335" y="0"/>
            <a:ext cx="2889224" cy="489563"/>
          </a:xfrm>
          <a:prstGeom prst="rect">
            <a:avLst/>
          </a:prstGeom>
          <a:noFill/>
          <a:ln w="9525">
            <a:noFill/>
            <a:miter lim="800000"/>
            <a:headEnd/>
            <a:tailEnd/>
          </a:ln>
          <a:effectLst/>
        </p:spPr>
        <p:txBody>
          <a:bodyPr vert="horz" wrap="square" lIns="93935" tIns="46967" rIns="93935" bIns="46967" numCol="1" anchor="t" anchorCtr="0" compatLnSpc="1">
            <a:prstTxWarp prst="textNoShape">
              <a:avLst/>
            </a:prstTxWarp>
          </a:bodyPr>
          <a:lstStyle>
            <a:lvl1pPr algn="r" defTabSz="939935">
              <a:lnSpc>
                <a:spcPct val="100000"/>
              </a:lnSpc>
              <a:spcBef>
                <a:spcPct val="0"/>
              </a:spcBef>
              <a:defRPr sz="1300">
                <a:latin typeface="Arial Narrow" pitchFamily="34" charset="0"/>
              </a:defRPr>
            </a:lvl1pPr>
          </a:lstStyle>
          <a:p>
            <a:pPr>
              <a:defRPr/>
            </a:pPr>
            <a:fld id="{B4B47BA4-5205-4EAE-82B3-58DEA3A33157}" type="datetime3">
              <a:rPr lang="en-US" smtClean="0"/>
              <a:t>6 September 2022</a:t>
            </a:fld>
            <a:endParaRPr lang="en-US" dirty="0"/>
          </a:p>
        </p:txBody>
      </p:sp>
      <p:sp>
        <p:nvSpPr>
          <p:cNvPr id="16388" name="Rectangle 4"/>
          <p:cNvSpPr>
            <a:spLocks noGrp="1" noRot="1" noChangeAspect="1" noChangeArrowheads="1" noTextEdit="1"/>
          </p:cNvSpPr>
          <p:nvPr>
            <p:ph type="sldImg" idx="2"/>
          </p:nvPr>
        </p:nvSpPr>
        <p:spPr bwMode="auto">
          <a:xfrm>
            <a:off x="892175" y="733425"/>
            <a:ext cx="4884738" cy="36639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67215" y="4643904"/>
            <a:ext cx="5334658" cy="4398349"/>
          </a:xfrm>
          <a:prstGeom prst="rect">
            <a:avLst/>
          </a:prstGeom>
          <a:noFill/>
          <a:ln w="9525">
            <a:noFill/>
            <a:miter lim="800000"/>
            <a:headEnd/>
            <a:tailEnd/>
          </a:ln>
          <a:effectLst/>
        </p:spPr>
        <p:txBody>
          <a:bodyPr vert="horz" wrap="square" lIns="93935" tIns="46967" rIns="93935" bIns="469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284718"/>
            <a:ext cx="2889224" cy="489563"/>
          </a:xfrm>
          <a:prstGeom prst="rect">
            <a:avLst/>
          </a:prstGeom>
          <a:noFill/>
          <a:ln w="9525">
            <a:noFill/>
            <a:miter lim="800000"/>
            <a:headEnd/>
            <a:tailEnd/>
          </a:ln>
          <a:effectLst/>
        </p:spPr>
        <p:txBody>
          <a:bodyPr vert="horz" wrap="square" lIns="93935" tIns="46967" rIns="93935" bIns="46967" numCol="1" anchor="b" anchorCtr="0" compatLnSpc="1">
            <a:prstTxWarp prst="textNoShape">
              <a:avLst/>
            </a:prstTxWarp>
          </a:bodyPr>
          <a:lstStyle>
            <a:lvl1pPr defTabSz="939935">
              <a:lnSpc>
                <a:spcPct val="100000"/>
              </a:lnSpc>
              <a:spcBef>
                <a:spcPct val="0"/>
              </a:spcBef>
              <a:defRPr sz="1300">
                <a:latin typeface="Arial Narrow" pitchFamily="34" charset="0"/>
              </a:defRPr>
            </a:lvl1pPr>
          </a:lstStyle>
          <a:p>
            <a:pPr>
              <a:defRPr/>
            </a:pPr>
            <a:r>
              <a:rPr lang="en-US"/>
              <a:t>MANCO</a:t>
            </a:r>
            <a:endParaRPr lang="en-US" dirty="0"/>
          </a:p>
        </p:txBody>
      </p:sp>
      <p:sp>
        <p:nvSpPr>
          <p:cNvPr id="6151" name="Rectangle 7"/>
          <p:cNvSpPr>
            <a:spLocks noGrp="1" noChangeArrowheads="1"/>
          </p:cNvSpPr>
          <p:nvPr>
            <p:ph type="sldNum" sz="quarter" idx="5"/>
          </p:nvPr>
        </p:nvSpPr>
        <p:spPr bwMode="auto">
          <a:xfrm>
            <a:off x="3778335" y="9284718"/>
            <a:ext cx="2889224" cy="489563"/>
          </a:xfrm>
          <a:prstGeom prst="rect">
            <a:avLst/>
          </a:prstGeom>
          <a:noFill/>
          <a:ln w="9525">
            <a:noFill/>
            <a:miter lim="800000"/>
            <a:headEnd/>
            <a:tailEnd/>
          </a:ln>
          <a:effectLst/>
        </p:spPr>
        <p:txBody>
          <a:bodyPr vert="horz" wrap="square" lIns="93935" tIns="46967" rIns="93935" bIns="46967" numCol="1" anchor="b" anchorCtr="0" compatLnSpc="1">
            <a:prstTxWarp prst="textNoShape">
              <a:avLst/>
            </a:prstTxWarp>
          </a:bodyPr>
          <a:lstStyle>
            <a:lvl1pPr algn="r" defTabSz="939935">
              <a:lnSpc>
                <a:spcPct val="100000"/>
              </a:lnSpc>
              <a:spcBef>
                <a:spcPct val="0"/>
              </a:spcBef>
              <a:defRPr sz="1300">
                <a:latin typeface="Arial Narrow" pitchFamily="34" charset="0"/>
              </a:defRPr>
            </a:lvl1pPr>
          </a:lstStyle>
          <a:p>
            <a:pPr>
              <a:defRPr/>
            </a:pPr>
            <a:fld id="{9FAD5270-618B-42C4-AE10-D7274D80938B}" type="slidenum">
              <a:rPr lang="en-US"/>
              <a:pPr>
                <a:defRPr/>
              </a:pPr>
              <a:t>‹#›</a:t>
            </a:fld>
            <a:endParaRPr lang="en-US" dirty="0"/>
          </a:p>
        </p:txBody>
      </p:sp>
    </p:spTree>
    <p:extLst>
      <p:ext uri="{BB962C8B-B14F-4D97-AF65-F5344CB8AC3E}">
        <p14:creationId xmlns:p14="http://schemas.microsoft.com/office/powerpoint/2010/main" val="3157928790"/>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Unicode MS"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p:spPr>
        <p:txBody>
          <a:bodyPr/>
          <a:lstStyle/>
          <a:p>
            <a:fld id="{DD7DA6B6-0058-4C4C-95D5-FD4A3B5C4FB4}" type="datetime3">
              <a:rPr lang="en-US" smtClean="0"/>
              <a:t>6 September 2022</a:t>
            </a:fld>
            <a:endParaRPr lang="en-US" dirty="0"/>
          </a:p>
        </p:txBody>
      </p:sp>
      <p:sp>
        <p:nvSpPr>
          <p:cNvPr id="19458" name="Rectangle 7"/>
          <p:cNvSpPr>
            <a:spLocks noGrp="1" noChangeArrowheads="1"/>
          </p:cNvSpPr>
          <p:nvPr>
            <p:ph type="sldNum" sz="quarter" idx="5"/>
          </p:nvPr>
        </p:nvSpPr>
        <p:spPr>
          <a:noFill/>
        </p:spPr>
        <p:txBody>
          <a:bodyPr/>
          <a:lstStyle/>
          <a:p>
            <a:fld id="{A7E60769-9ED6-4D7B-8A80-072020DE5E0C}" type="slidenum">
              <a:rPr lang="en-US" smtClean="0"/>
              <a:pPr/>
              <a:t>1</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a:p>
        </p:txBody>
      </p:sp>
      <p:sp>
        <p:nvSpPr>
          <p:cNvPr id="2" name="Footer Placeholder 1"/>
          <p:cNvSpPr>
            <a:spLocks noGrp="1"/>
          </p:cNvSpPr>
          <p:nvPr>
            <p:ph type="ftr" sz="quarter" idx="10"/>
          </p:nvPr>
        </p:nvSpPr>
        <p:spPr/>
        <p:txBody>
          <a:bodyPr/>
          <a:lstStyle/>
          <a:p>
            <a:pPr>
              <a:defRPr/>
            </a:pPr>
            <a:r>
              <a:rPr lang="en-US"/>
              <a:t>MANCO</a:t>
            </a:r>
            <a:endParaRPr lang="en-US" dirty="0"/>
          </a:p>
        </p:txBody>
      </p:sp>
    </p:spTree>
    <p:extLst>
      <p:ext uri="{BB962C8B-B14F-4D97-AF65-F5344CB8AC3E}">
        <p14:creationId xmlns:p14="http://schemas.microsoft.com/office/powerpoint/2010/main" val="778349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a:cs typeface="ヒラギノ角ゴ Pro W3"/>
              </a:defRPr>
            </a:lvl1pPr>
            <a:lvl2pPr marL="742950" indent="-285750">
              <a:defRPr sz="2400">
                <a:solidFill>
                  <a:schemeClr val="tx1"/>
                </a:solidFill>
                <a:latin typeface="Times New Roman" panose="02020603050405020304" pitchFamily="18" charset="0"/>
                <a:ea typeface="ヒラギノ角ゴ Pro W3"/>
                <a:cs typeface="ヒラギノ角ゴ Pro W3"/>
              </a:defRPr>
            </a:lvl2pPr>
            <a:lvl3pPr marL="1143000" indent="-228600">
              <a:defRPr sz="2400">
                <a:solidFill>
                  <a:schemeClr val="tx1"/>
                </a:solidFill>
                <a:latin typeface="Times New Roman" panose="02020603050405020304" pitchFamily="18" charset="0"/>
                <a:ea typeface="ヒラギノ角ゴ Pro W3"/>
                <a:cs typeface="ヒラギノ角ゴ Pro W3"/>
              </a:defRPr>
            </a:lvl3pPr>
            <a:lvl4pPr marL="1600200" indent="-228600">
              <a:defRPr sz="2400">
                <a:solidFill>
                  <a:schemeClr val="tx1"/>
                </a:solidFill>
                <a:latin typeface="Times New Roman" panose="02020603050405020304" pitchFamily="18" charset="0"/>
                <a:ea typeface="ヒラギノ角ゴ Pro W3"/>
                <a:cs typeface="ヒラギノ角ゴ Pro W3"/>
              </a:defRPr>
            </a:lvl4pPr>
            <a:lvl5pPr marL="2057400" indent="-228600">
              <a:defRPr sz="2400">
                <a:solidFill>
                  <a:schemeClr val="tx1"/>
                </a:solidFill>
                <a:latin typeface="Times New Roman" panose="02020603050405020304" pitchFamily="18"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a:cs typeface="ヒラギノ角ゴ Pro W3"/>
              </a:defRPr>
            </a:lvl9pPr>
          </a:lstStyle>
          <a:p>
            <a:fld id="{DBE0C8A9-788C-4535-A4C9-4C606D36BF47}" type="slidenum">
              <a:rPr lang="en-ZA" altLang="en-US" sz="1200" smtClean="0"/>
              <a:pPr/>
              <a:t>3</a:t>
            </a:fld>
            <a:endParaRPr lang="en-ZA" altLang="en-US" sz="1200"/>
          </a:p>
        </p:txBody>
      </p:sp>
    </p:spTree>
    <p:extLst>
      <p:ext uri="{BB962C8B-B14F-4D97-AF65-F5344CB8AC3E}">
        <p14:creationId xmlns:p14="http://schemas.microsoft.com/office/powerpoint/2010/main" val="123083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E96E172C-512F-4724-93D6-7AA9FF858409}" type="datetime3">
              <a:rPr lang="en-US" smtClean="0"/>
              <a:t>6 September 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7A130C-37C4-4AB3-9B81-623E4CF35250}" type="slidenum">
              <a:rPr lang="en-US" smtClean="0"/>
              <a:pPr>
                <a:defRPr/>
              </a:pPr>
              <a:t>‹#›</a:t>
            </a:fld>
            <a:endParaRPr lang="en-US" dirty="0"/>
          </a:p>
        </p:txBody>
      </p:sp>
    </p:spTree>
    <p:extLst>
      <p:ext uri="{BB962C8B-B14F-4D97-AF65-F5344CB8AC3E}">
        <p14:creationId xmlns:p14="http://schemas.microsoft.com/office/powerpoint/2010/main" val="10651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FBA543E-105A-4F45-BCB3-170F0ED0EA09}" type="datetime3">
              <a:rPr lang="en-US" smtClean="0"/>
              <a:t>6 September 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87974CA-96E0-4072-891B-C91339005FAE}" type="slidenum">
              <a:rPr lang="en-US" smtClean="0"/>
              <a:pPr>
                <a:defRPr/>
              </a:pPr>
              <a:t>‹#›</a:t>
            </a:fld>
            <a:endParaRPr lang="en-US" dirty="0"/>
          </a:p>
        </p:txBody>
      </p:sp>
    </p:spTree>
    <p:extLst>
      <p:ext uri="{BB962C8B-B14F-4D97-AF65-F5344CB8AC3E}">
        <p14:creationId xmlns:p14="http://schemas.microsoft.com/office/powerpoint/2010/main" val="254344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0C5F243-65B0-481D-A03E-6D4F4A1864DE}" type="datetime3">
              <a:rPr lang="en-US" smtClean="0"/>
              <a:t>6 September 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B59EC5F-BF9B-48AF-B3DE-825919C56B6B}" type="slidenum">
              <a:rPr lang="en-US" smtClean="0"/>
              <a:pPr>
                <a:defRPr/>
              </a:pPr>
              <a:t>‹#›</a:t>
            </a:fld>
            <a:endParaRPr lang="en-US" dirty="0"/>
          </a:p>
        </p:txBody>
      </p:sp>
    </p:spTree>
    <p:extLst>
      <p:ext uri="{BB962C8B-B14F-4D97-AF65-F5344CB8AC3E}">
        <p14:creationId xmlns:p14="http://schemas.microsoft.com/office/powerpoint/2010/main" val="144875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05F3BF5-D3CF-4E61-B36A-0EC395F0E91D}" type="datetime3">
              <a:rPr lang="en-US" smtClean="0"/>
              <a:t>6 September 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C7033E7-FEA7-4308-ACB4-FE3D8B87CDE2}" type="slidenum">
              <a:rPr lang="en-US" smtClean="0"/>
              <a:pPr>
                <a:defRPr/>
              </a:pPr>
              <a:t>‹#›</a:t>
            </a:fld>
            <a:endParaRPr lang="en-US" dirty="0"/>
          </a:p>
        </p:txBody>
      </p:sp>
    </p:spTree>
    <p:extLst>
      <p:ext uri="{BB962C8B-B14F-4D97-AF65-F5344CB8AC3E}">
        <p14:creationId xmlns:p14="http://schemas.microsoft.com/office/powerpoint/2010/main" val="49430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8280AEF-5E5B-4BB5-BBF7-EDADCFC7E3F7}" type="datetime3">
              <a:rPr lang="en-US" smtClean="0"/>
              <a:t>6 September 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8162CB-52D6-4E26-80D9-D56827938F18}" type="slidenum">
              <a:rPr lang="en-US" smtClean="0"/>
              <a:pPr>
                <a:defRPr/>
              </a:pPr>
              <a:t>‹#›</a:t>
            </a:fld>
            <a:endParaRPr lang="en-US" dirty="0"/>
          </a:p>
        </p:txBody>
      </p:sp>
    </p:spTree>
    <p:extLst>
      <p:ext uri="{BB962C8B-B14F-4D97-AF65-F5344CB8AC3E}">
        <p14:creationId xmlns:p14="http://schemas.microsoft.com/office/powerpoint/2010/main" val="334179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95627562-C0BE-4635-ACE1-3D89EAC44C76}" type="datetime3">
              <a:rPr lang="en-US" smtClean="0"/>
              <a:t>6 September 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606DAFA-0CB2-4F9D-AFE1-665FFEEFEBC9}" type="slidenum">
              <a:rPr lang="en-US" smtClean="0"/>
              <a:pPr>
                <a:defRPr/>
              </a:pPr>
              <a:t>‹#›</a:t>
            </a:fld>
            <a:endParaRPr lang="en-US" dirty="0"/>
          </a:p>
        </p:txBody>
      </p:sp>
    </p:spTree>
    <p:extLst>
      <p:ext uri="{BB962C8B-B14F-4D97-AF65-F5344CB8AC3E}">
        <p14:creationId xmlns:p14="http://schemas.microsoft.com/office/powerpoint/2010/main" val="1642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486277A-8DFC-4B23-A293-CB9B4D54C024}" type="datetime3">
              <a:rPr lang="en-US" smtClean="0"/>
              <a:t>6 September 2022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797A7C4-4C06-4DE9-BBE5-B60E424E9A9D}" type="slidenum">
              <a:rPr lang="en-US" smtClean="0"/>
              <a:pPr>
                <a:defRPr/>
              </a:pPr>
              <a:t>‹#›</a:t>
            </a:fld>
            <a:endParaRPr lang="en-US" dirty="0"/>
          </a:p>
        </p:txBody>
      </p:sp>
    </p:spTree>
    <p:extLst>
      <p:ext uri="{BB962C8B-B14F-4D97-AF65-F5344CB8AC3E}">
        <p14:creationId xmlns:p14="http://schemas.microsoft.com/office/powerpoint/2010/main" val="112629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0BF49BB2-9775-44D9-B734-E02457E98B0E}" type="datetime3">
              <a:rPr lang="en-US" smtClean="0"/>
              <a:t>6 September 2022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6D7EAAC-D2D0-4841-9656-C9A3D94FE75B}" type="slidenum">
              <a:rPr lang="en-US" smtClean="0"/>
              <a:pPr>
                <a:defRPr/>
              </a:pPr>
              <a:t>‹#›</a:t>
            </a:fld>
            <a:endParaRPr lang="en-US" dirty="0"/>
          </a:p>
        </p:txBody>
      </p:sp>
    </p:spTree>
    <p:extLst>
      <p:ext uri="{BB962C8B-B14F-4D97-AF65-F5344CB8AC3E}">
        <p14:creationId xmlns:p14="http://schemas.microsoft.com/office/powerpoint/2010/main" val="4850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213B5F2-B1F4-4141-9E54-2288A4C53AED}" type="datetime3">
              <a:rPr lang="en-US" smtClean="0"/>
              <a:t>6 September 2022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77FDF15-62D5-4B17-A993-FCCE7D9E969F}" type="slidenum">
              <a:rPr lang="en-US" smtClean="0"/>
              <a:pPr>
                <a:defRPr/>
              </a:pPr>
              <a:t>‹#›</a:t>
            </a:fld>
            <a:endParaRPr lang="en-US" dirty="0"/>
          </a:p>
        </p:txBody>
      </p:sp>
    </p:spTree>
    <p:extLst>
      <p:ext uri="{BB962C8B-B14F-4D97-AF65-F5344CB8AC3E}">
        <p14:creationId xmlns:p14="http://schemas.microsoft.com/office/powerpoint/2010/main" val="2184550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967EAF6-836E-4795-9D15-D88B69F9953D}" type="datetime3">
              <a:rPr lang="en-US" smtClean="0"/>
              <a:t>6 September 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36CBC9-0CFC-4F52-8749-4D1EA9F52A5F}" type="slidenum">
              <a:rPr lang="en-US" smtClean="0"/>
              <a:pPr>
                <a:defRPr/>
              </a:pPr>
              <a:t>‹#›</a:t>
            </a:fld>
            <a:endParaRPr lang="en-US" dirty="0"/>
          </a:p>
        </p:txBody>
      </p:sp>
    </p:spTree>
    <p:extLst>
      <p:ext uri="{BB962C8B-B14F-4D97-AF65-F5344CB8AC3E}">
        <p14:creationId xmlns:p14="http://schemas.microsoft.com/office/powerpoint/2010/main" val="111707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4340D1-84A3-45DF-BDB8-87A68E351E2E}" type="datetime3">
              <a:rPr lang="en-US" smtClean="0"/>
              <a:t>6 September 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Audit Committee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7505E3F-4D0A-4D72-BC81-59EB1334692E}" type="slidenum">
              <a:rPr lang="en-US" smtClean="0"/>
              <a:pPr>
                <a:defRPr/>
              </a:pPr>
              <a:t>‹#›</a:t>
            </a:fld>
            <a:endParaRPr lang="en-US" dirty="0"/>
          </a:p>
        </p:txBody>
      </p:sp>
    </p:spTree>
    <p:extLst>
      <p:ext uri="{BB962C8B-B14F-4D97-AF65-F5344CB8AC3E}">
        <p14:creationId xmlns:p14="http://schemas.microsoft.com/office/powerpoint/2010/main" val="77196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fld id="{46621FCF-0542-42A8-ACF9-27FF359BCA07}" type="datetime3">
              <a:rPr lang="en-US" smtClean="0"/>
              <a:t>6 September 2022</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Audit Committee</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81D2ED4-AB5B-44F7-8C22-6EE0A47AA04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p:txStyles>
    <p:titleStyle>
      <a:lvl1pPr algn="ctr" rtl="0" eaLnBrk="1" fontAlgn="base" hangingPunct="1">
        <a:spcBef>
          <a:spcPct val="0"/>
        </a:spcBef>
        <a:spcAft>
          <a:spcPct val="0"/>
        </a:spcAft>
        <a:defRPr sz="4400">
          <a:solidFill>
            <a:schemeClr val="tx2"/>
          </a:solidFill>
          <a:latin typeface="+mj-lt"/>
          <a:ea typeface="ヒラギノ角ゴ Pro W3" charset="-128"/>
          <a:cs typeface="ヒラギノ角ゴ Pro W3" charset="-128"/>
        </a:defRPr>
      </a:lvl1pPr>
      <a:lvl2pPr algn="ctr" rtl="0" eaLnBrk="1" fontAlgn="base" hangingPunct="1">
        <a:spcBef>
          <a:spcPct val="0"/>
        </a:spcBef>
        <a:spcAft>
          <a:spcPct val="0"/>
        </a:spcAft>
        <a:defRPr sz="4400">
          <a:solidFill>
            <a:schemeClr val="tx2"/>
          </a:solidFill>
          <a:latin typeface="Times New Roman" charset="0"/>
          <a:ea typeface="ヒラギノ角ゴ Pro W3" charset="-128"/>
          <a:cs typeface="ヒラギノ角ゴ Pro W3" charset="-128"/>
        </a:defRPr>
      </a:lvl2pPr>
      <a:lvl3pPr algn="ctr" rtl="0" eaLnBrk="1" fontAlgn="base" hangingPunct="1">
        <a:spcBef>
          <a:spcPct val="0"/>
        </a:spcBef>
        <a:spcAft>
          <a:spcPct val="0"/>
        </a:spcAft>
        <a:defRPr sz="4400">
          <a:solidFill>
            <a:schemeClr val="tx2"/>
          </a:solidFill>
          <a:latin typeface="Times New Roman" charset="0"/>
          <a:ea typeface="ヒラギノ角ゴ Pro W3" charset="-128"/>
          <a:cs typeface="ヒラギノ角ゴ Pro W3" charset="-128"/>
        </a:defRPr>
      </a:lvl3pPr>
      <a:lvl4pPr algn="ctr" rtl="0" eaLnBrk="1" fontAlgn="base" hangingPunct="1">
        <a:spcBef>
          <a:spcPct val="0"/>
        </a:spcBef>
        <a:spcAft>
          <a:spcPct val="0"/>
        </a:spcAft>
        <a:defRPr sz="4400">
          <a:solidFill>
            <a:schemeClr val="tx2"/>
          </a:solidFill>
          <a:latin typeface="Times New Roman" charset="0"/>
          <a:ea typeface="ヒラギノ角ゴ Pro W3" charset="-128"/>
          <a:cs typeface="ヒラギノ角ゴ Pro W3" charset="-128"/>
        </a:defRPr>
      </a:lvl4pPr>
      <a:lvl5pPr algn="ctr" rtl="0" eaLnBrk="1" fontAlgn="base" hangingPunct="1">
        <a:spcBef>
          <a:spcPct val="0"/>
        </a:spcBef>
        <a:spcAft>
          <a:spcPct val="0"/>
        </a:spcAft>
        <a:defRPr sz="4400">
          <a:solidFill>
            <a:schemeClr val="tx2"/>
          </a:solidFill>
          <a:latin typeface="Times New Roman" charset="0"/>
          <a:ea typeface="ヒラギノ角ゴ Pro W3" charset="-128"/>
          <a:cs typeface="ヒラギノ角ゴ Pro W3"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ヒラギノ角ゴ Pro W3" charset="-128"/>
          <a:cs typeface="ヒラギノ角ゴ Pro W3" charset="-128"/>
        </a:defRPr>
      </a:lvl1pPr>
      <a:lvl2pPr marL="742950" indent="-285750" algn="l" rtl="0" eaLnBrk="1" fontAlgn="base" hangingPunct="1">
        <a:spcBef>
          <a:spcPct val="20000"/>
        </a:spcBef>
        <a:spcAft>
          <a:spcPct val="0"/>
        </a:spcAft>
        <a:buChar char="–"/>
        <a:defRPr sz="2800">
          <a:solidFill>
            <a:schemeClr val="tx1"/>
          </a:solidFill>
          <a:latin typeface="+mn-lt"/>
          <a:ea typeface="ヒラギノ角ゴ Pro W3" charset="-128"/>
        </a:defRPr>
      </a:lvl2pPr>
      <a:lvl3pPr marL="1143000" indent="-228600" algn="l" rtl="0" eaLnBrk="1" fontAlgn="base" hangingPunct="1">
        <a:spcBef>
          <a:spcPct val="20000"/>
        </a:spcBef>
        <a:spcAft>
          <a:spcPct val="0"/>
        </a:spcAft>
        <a:buChar char="•"/>
        <a:defRPr sz="2400">
          <a:solidFill>
            <a:schemeClr val="tx1"/>
          </a:solidFill>
          <a:latin typeface="+mn-lt"/>
          <a:ea typeface="ヒラギノ角ゴ Pro W3" charset="-128"/>
        </a:defRPr>
      </a:lvl3pPr>
      <a:lvl4pPr marL="1600200" indent="-228600" algn="l" rtl="0" eaLnBrk="1" fontAlgn="base" hangingPunct="1">
        <a:spcBef>
          <a:spcPct val="20000"/>
        </a:spcBef>
        <a:spcAft>
          <a:spcPct val="0"/>
        </a:spcAft>
        <a:buChar char="–"/>
        <a:defRPr sz="2000">
          <a:solidFill>
            <a:schemeClr val="tx1"/>
          </a:solidFill>
          <a:latin typeface="+mn-lt"/>
          <a:ea typeface="ヒラギノ角ゴ Pro W3" charset="-128"/>
        </a:defRPr>
      </a:lvl4pPr>
      <a:lvl5pPr marL="2057400" indent="-228600" algn="l" rtl="0" eaLnBrk="1" fontAlgn="base" hangingPunct="1">
        <a:spcBef>
          <a:spcPct val="20000"/>
        </a:spcBef>
        <a:spcAft>
          <a:spcPct val="0"/>
        </a:spcAft>
        <a:buChar char="»"/>
        <a:defRPr sz="2000">
          <a:solidFill>
            <a:schemeClr val="tx1"/>
          </a:solidFill>
          <a:latin typeface="+mn-lt"/>
          <a:ea typeface="ヒラギノ角ゴ Pro W3" charset="-128"/>
        </a:defRPr>
      </a:lvl5pPr>
      <a:lvl6pPr marL="2514600" indent="-228600" algn="l" rtl="0" eaLnBrk="1" fontAlgn="base" hangingPunct="1">
        <a:spcBef>
          <a:spcPct val="20000"/>
        </a:spcBef>
        <a:spcAft>
          <a:spcPct val="0"/>
        </a:spcAft>
        <a:buChar char="»"/>
        <a:defRPr sz="2000">
          <a:solidFill>
            <a:schemeClr val="tx1"/>
          </a:solidFill>
          <a:latin typeface="+mn-lt"/>
          <a:ea typeface="ヒラギノ角ゴ Pro W3" charset="-128"/>
        </a:defRPr>
      </a:lvl6pPr>
      <a:lvl7pPr marL="2971800" indent="-228600" algn="l" rtl="0" eaLnBrk="1" fontAlgn="base" hangingPunct="1">
        <a:spcBef>
          <a:spcPct val="20000"/>
        </a:spcBef>
        <a:spcAft>
          <a:spcPct val="0"/>
        </a:spcAft>
        <a:buChar char="»"/>
        <a:defRPr sz="2000">
          <a:solidFill>
            <a:schemeClr val="tx1"/>
          </a:solidFill>
          <a:latin typeface="+mn-lt"/>
          <a:ea typeface="ヒラギノ角ゴ Pro W3" charset="-128"/>
        </a:defRPr>
      </a:lvl7pPr>
      <a:lvl8pPr marL="3429000" indent="-228600" algn="l" rtl="0" eaLnBrk="1" fontAlgn="base" hangingPunct="1">
        <a:spcBef>
          <a:spcPct val="20000"/>
        </a:spcBef>
        <a:spcAft>
          <a:spcPct val="0"/>
        </a:spcAft>
        <a:buChar char="»"/>
        <a:defRPr sz="2000">
          <a:solidFill>
            <a:schemeClr val="tx1"/>
          </a:solidFill>
          <a:latin typeface="+mn-lt"/>
          <a:ea typeface="ヒラギノ角ゴ Pro W3" charset="-128"/>
        </a:defRPr>
      </a:lvl8pPr>
      <a:lvl9pPr marL="3886200" indent="-228600" algn="l" rtl="0" eaLnBrk="1" fontAlgn="base" hangingPunct="1">
        <a:spcBef>
          <a:spcPct val="20000"/>
        </a:spcBef>
        <a:spcAft>
          <a:spcPct val="0"/>
        </a:spcAft>
        <a:buChar char="»"/>
        <a:defRPr sz="2000">
          <a:solidFill>
            <a:schemeClr val="tx1"/>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5"/>
          <p:cNvSpPr>
            <a:spLocks noGrp="1" noChangeArrowheads="1"/>
          </p:cNvSpPr>
          <p:nvPr>
            <p:ph type="ctrTitle"/>
          </p:nvPr>
        </p:nvSpPr>
        <p:spPr>
          <a:xfrm>
            <a:off x="983274" y="1368669"/>
            <a:ext cx="7174523" cy="2351943"/>
          </a:xfrm>
          <a:solidFill>
            <a:srgbClr val="FF9933"/>
          </a:solidFill>
          <a:ln>
            <a:solidFill>
              <a:schemeClr val="tx1"/>
            </a:solidFill>
          </a:ln>
        </p:spPr>
        <p:txBody>
          <a:bodyPr>
            <a:normAutofit/>
          </a:bodyPr>
          <a:lstStyle/>
          <a:p>
            <a:pPr eaLnBrk="1" hangingPunct="1">
              <a:defRPr/>
            </a:pPr>
            <a:r>
              <a:rPr lang="en-GB" sz="2215"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PRESENTATION ON THE ECD CONDITIONAL GRANT TO THE SELECT COMMITTEE</a:t>
            </a:r>
          </a:p>
        </p:txBody>
      </p:sp>
      <p:sp>
        <p:nvSpPr>
          <p:cNvPr id="13317" name="Rectangle 6"/>
          <p:cNvSpPr>
            <a:spLocks noGrp="1" noChangeArrowheads="1"/>
          </p:cNvSpPr>
          <p:nvPr>
            <p:ph type="subTitle" idx="1"/>
          </p:nvPr>
        </p:nvSpPr>
        <p:spPr>
          <a:xfrm>
            <a:off x="1580898" y="4359566"/>
            <a:ext cx="5908431" cy="731089"/>
          </a:xfrm>
        </p:spPr>
        <p:txBody>
          <a:bodyPr/>
          <a:lstStyle/>
          <a:p>
            <a:pPr eaLnBrk="1" hangingPunct="1">
              <a:defRPr/>
            </a:pP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07 September 2022</a:t>
            </a:r>
          </a:p>
        </p:txBody>
      </p:sp>
      <p:sp>
        <p:nvSpPr>
          <p:cNvPr id="18434" name="Slide Number Placeholder 5"/>
          <p:cNvSpPr>
            <a:spLocks noGrp="1"/>
          </p:cNvSpPr>
          <p:nvPr>
            <p:ph type="sldNum" sz="quarter" idx="12"/>
          </p:nvPr>
        </p:nvSpPr>
        <p:spPr>
          <a:noFill/>
        </p:spPr>
        <p:txBody>
          <a:bodyPr/>
          <a:lstStyle/>
          <a:p>
            <a:fld id="{87454056-1383-49FC-8E4F-DD7765A3B5B6}" type="slidenum">
              <a:rPr lang="en-US" smtClean="0"/>
              <a:pPr/>
              <a:t>1</a:t>
            </a:fld>
            <a:endParaRPr lang="en-US" dirty="0"/>
          </a:p>
        </p:txBody>
      </p:sp>
    </p:spTree>
    <p:extLst>
      <p:ext uri="{BB962C8B-B14F-4D97-AF65-F5344CB8AC3E}">
        <p14:creationId xmlns:p14="http://schemas.microsoft.com/office/powerpoint/2010/main" val="355121877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76064"/>
          </a:xfrm>
          <a:solidFill>
            <a:srgbClr val="FF9933"/>
          </a:solidFill>
        </p:spPr>
        <p:txBody>
          <a:bodyPr>
            <a:normAutofit/>
          </a:bodyPr>
          <a:lstStyle/>
          <a:p>
            <a:r>
              <a:rPr lang="en-ZA" sz="2400" b="1" dirty="0">
                <a:latin typeface="Arial" panose="020B0604020202020204" pitchFamily="34" charset="0"/>
                <a:cs typeface="Arial" panose="020B0604020202020204" pitchFamily="34" charset="0"/>
              </a:rPr>
              <a:t>RESPONSIBILITIES OF PROVINCIAL DEPARTMENT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2551301"/>
              </p:ext>
            </p:extLst>
          </p:nvPr>
        </p:nvGraphicFramePr>
        <p:xfrm>
          <a:off x="457201" y="846461"/>
          <a:ext cx="8238226" cy="4481676"/>
        </p:xfrm>
        <a:graphic>
          <a:graphicData uri="http://schemas.openxmlformats.org/drawingml/2006/table">
            <a:tbl>
              <a:tblPr firstRow="1" firstCol="1" bandRow="1">
                <a:tableStyleId>{5C22544A-7EE6-4342-B048-85BDC9FD1C3A}</a:tableStyleId>
              </a:tblPr>
              <a:tblGrid>
                <a:gridCol w="720620">
                  <a:extLst>
                    <a:ext uri="{9D8B030D-6E8A-4147-A177-3AD203B41FA5}">
                      <a16:colId xmlns:a16="http://schemas.microsoft.com/office/drawing/2014/main" val="20000"/>
                    </a:ext>
                  </a:extLst>
                </a:gridCol>
                <a:gridCol w="5505059">
                  <a:extLst>
                    <a:ext uri="{9D8B030D-6E8A-4147-A177-3AD203B41FA5}">
                      <a16:colId xmlns:a16="http://schemas.microsoft.com/office/drawing/2014/main" val="20001"/>
                    </a:ext>
                  </a:extLst>
                </a:gridCol>
                <a:gridCol w="2012547">
                  <a:extLst>
                    <a:ext uri="{9D8B030D-6E8A-4147-A177-3AD203B41FA5}">
                      <a16:colId xmlns:a16="http://schemas.microsoft.com/office/drawing/2014/main" val="20002"/>
                    </a:ext>
                  </a:extLst>
                </a:gridCol>
              </a:tblGrid>
              <a:tr h="359205">
                <a:tc>
                  <a:txBody>
                    <a:bodyPr/>
                    <a:lstStyle/>
                    <a:p>
                      <a:pPr algn="just">
                        <a:lnSpc>
                          <a:spcPct val="107000"/>
                        </a:lnSpc>
                        <a:spcAft>
                          <a:spcPts val="0"/>
                        </a:spcAft>
                      </a:pPr>
                      <a:endParaRPr lang="en-ZA" sz="1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05" marR="63305" marT="0" marB="0">
                    <a:solidFill>
                      <a:srgbClr val="FFC000"/>
                    </a:solidFill>
                  </a:tcPr>
                </a:tc>
                <a:tc>
                  <a:txBody>
                    <a:bodyPr/>
                    <a:lstStyle/>
                    <a:p>
                      <a:pPr algn="just">
                        <a:lnSpc>
                          <a:spcPct val="107000"/>
                        </a:lnSpc>
                        <a:spcAft>
                          <a:spcPts val="0"/>
                        </a:spcAft>
                      </a:pPr>
                      <a:r>
                        <a:rPr lang="en-US" sz="1700" b="0" dirty="0">
                          <a:solidFill>
                            <a:schemeClr val="tx1"/>
                          </a:solidFill>
                          <a:effectLst/>
                          <a:latin typeface="Arial" panose="020B0604020202020204" pitchFamily="34" charset="0"/>
                          <a:cs typeface="Arial" panose="020B0604020202020204" pitchFamily="34" charset="0"/>
                        </a:rPr>
                        <a:t>National</a:t>
                      </a:r>
                      <a:r>
                        <a:rPr lang="en-US" sz="1700" b="0" baseline="0" dirty="0">
                          <a:solidFill>
                            <a:schemeClr val="tx1"/>
                          </a:solidFill>
                          <a:effectLst/>
                          <a:latin typeface="Arial" panose="020B0604020202020204" pitchFamily="34" charset="0"/>
                          <a:cs typeface="Arial" panose="020B0604020202020204" pitchFamily="34" charset="0"/>
                        </a:rPr>
                        <a:t> Responsibility </a:t>
                      </a:r>
                      <a:endParaRPr lang="en-ZA" sz="1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05" marR="63305" marT="0" marB="0">
                    <a:solidFill>
                      <a:srgbClr val="FFC000"/>
                    </a:solidFill>
                  </a:tcPr>
                </a:tc>
                <a:tc>
                  <a:txBody>
                    <a:bodyPr/>
                    <a:lstStyle/>
                    <a:p>
                      <a:pPr algn="just">
                        <a:lnSpc>
                          <a:spcPct val="107000"/>
                        </a:lnSpc>
                        <a:spcAft>
                          <a:spcPts val="0"/>
                        </a:spcAft>
                      </a:pPr>
                      <a:r>
                        <a:rPr lang="en-US" sz="1700" b="0" dirty="0">
                          <a:solidFill>
                            <a:schemeClr val="tx1"/>
                          </a:solidFill>
                          <a:effectLst/>
                          <a:latin typeface="Arial" panose="020B0604020202020204" pitchFamily="34" charset="0"/>
                          <a:cs typeface="Arial" panose="020B0604020202020204" pitchFamily="34" charset="0"/>
                        </a:rPr>
                        <a:t>Compliance</a:t>
                      </a:r>
                      <a:endParaRPr lang="en-ZA" sz="1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05" marR="63305" marT="0" marB="0">
                    <a:solidFill>
                      <a:srgbClr val="FFC000"/>
                    </a:solidFill>
                  </a:tcPr>
                </a:tc>
                <a:extLst>
                  <a:ext uri="{0D108BD9-81ED-4DB2-BD59-A6C34878D82A}">
                    <a16:rowId xmlns:a16="http://schemas.microsoft.com/office/drawing/2014/main" val="10000"/>
                  </a:ext>
                </a:extLst>
              </a:tr>
              <a:tr h="359205">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1</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Appointment and management of service providers;</a:t>
                      </a:r>
                    </a:p>
                  </a:txBody>
                  <a:tcPr marL="253218" marR="7034" marT="7034" marB="0" anchor="ctr">
                    <a:solidFill>
                      <a:srgbClr val="FFFFCC"/>
                    </a:solidFill>
                  </a:tcPr>
                </a:tc>
                <a:tc>
                  <a:txBody>
                    <a:bodyPr/>
                    <a:lstStyle/>
                    <a:p>
                      <a:pPr algn="l" rtl="0" fontAlgn="ctr"/>
                      <a:r>
                        <a:rPr lang="en-ZA" sz="14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1"/>
                  </a:ext>
                </a:extLst>
              </a:tr>
              <a:tr h="580800">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2</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Develop Business Plans and submit after they get signed off by Heads of Department to national DSD;</a:t>
                      </a:r>
                    </a:p>
                  </a:txBody>
                  <a:tcPr marL="253218" marR="7034" marT="7034" marB="0" anchor="ctr">
                    <a:solidFill>
                      <a:srgbClr val="FFFFCC"/>
                    </a:solidFill>
                  </a:tcPr>
                </a:tc>
                <a:tc>
                  <a:txBody>
                    <a:bodyPr/>
                    <a:lstStyle/>
                    <a:p>
                      <a:pPr algn="l" rtl="0" fontAlgn="ctr"/>
                      <a:r>
                        <a:rPr lang="en-ZA" sz="14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2"/>
                  </a:ext>
                </a:extLst>
              </a:tr>
              <a:tr h="1153644">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3</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Provinces to implement the Business Plans as approved by national department (national should be notified in writing about deviations before implementation can take place);</a:t>
                      </a:r>
                    </a:p>
                  </a:txBody>
                  <a:tcPr marL="253218" marR="7034" marT="7034" marB="0" anchor="ctr">
                    <a:solidFill>
                      <a:srgbClr val="FFFFCC"/>
                    </a:solidFill>
                  </a:tcPr>
                </a:tc>
                <a:tc>
                  <a:txBody>
                    <a:bodyPr/>
                    <a:lstStyle/>
                    <a:p>
                      <a:pPr marL="0" algn="l" defTabSz="457200" rtl="0" eaLnBrk="1" fontAlgn="ctr" latinLnBrk="0" hangingPunct="1"/>
                      <a:r>
                        <a:rPr lang="en-ZA" sz="1400" b="0" i="0" u="none" strike="noStrike" kern="1200" dirty="0">
                          <a:solidFill>
                            <a:srgbClr val="000000"/>
                          </a:solidFill>
                          <a:effectLst/>
                          <a:latin typeface="Arial" panose="020B0604020202020204" pitchFamily="34" charset="0"/>
                          <a:ea typeface="+mn-ea"/>
                          <a:cs typeface="Arial" panose="020B0604020202020204" pitchFamily="34" charset="0"/>
                        </a:rPr>
                        <a:t> Completed</a:t>
                      </a:r>
                    </a:p>
                  </a:txBody>
                  <a:tcPr marL="253218" marR="7034" marT="7034" marB="0" anchor="ctr">
                    <a:solidFill>
                      <a:srgbClr val="FFFFCC"/>
                    </a:solidFill>
                  </a:tcPr>
                </a:tc>
                <a:extLst>
                  <a:ext uri="{0D108BD9-81ED-4DB2-BD59-A6C34878D82A}">
                    <a16:rowId xmlns:a16="http://schemas.microsoft.com/office/drawing/2014/main" val="10003"/>
                  </a:ext>
                </a:extLst>
              </a:tr>
              <a:tr h="580800">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4</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Comply with terms and conditions of the receiving officer outlined in the Division of Revenue Act (</a:t>
                      </a:r>
                      <a:r>
                        <a:rPr lang="en-ZA" sz="1700" b="0" i="0" u="none" strike="noStrike" dirty="0" err="1">
                          <a:solidFill>
                            <a:srgbClr val="000000"/>
                          </a:solidFill>
                          <a:effectLst/>
                          <a:latin typeface="Arial" panose="020B0604020202020204" pitchFamily="34" charset="0"/>
                          <a:cs typeface="Arial" panose="020B0604020202020204" pitchFamily="34" charset="0"/>
                        </a:rPr>
                        <a:t>DoRA</a:t>
                      </a:r>
                      <a:r>
                        <a:rPr lang="en-ZA" sz="1700" b="0" i="0" u="none" strike="noStrike" dirty="0">
                          <a:solidFill>
                            <a:srgbClr val="000000"/>
                          </a:solidFill>
                          <a:effectLst/>
                          <a:latin typeface="Arial" panose="020B0604020202020204" pitchFamily="34" charset="0"/>
                          <a:cs typeface="Arial" panose="020B0604020202020204" pitchFamily="34" charset="0"/>
                        </a:rPr>
                        <a:t>);</a:t>
                      </a:r>
                    </a:p>
                  </a:txBody>
                  <a:tcPr marL="253218" marR="7034" marT="7034" marB="0" anchor="ctr">
                    <a:solidFill>
                      <a:srgbClr val="FFFFCC"/>
                    </a:solidFill>
                  </a:tcPr>
                </a:tc>
                <a:tc>
                  <a:txBody>
                    <a:bodyPr/>
                    <a:lstStyle/>
                    <a:p>
                      <a:pPr marL="0" algn="l" defTabSz="457200" rtl="0" eaLnBrk="1" fontAlgn="ctr" latinLnBrk="0" hangingPunct="1"/>
                      <a:r>
                        <a:rPr lang="en-ZA" sz="1400" b="0" i="0" u="none" strike="noStrike" kern="1200" dirty="0">
                          <a:solidFill>
                            <a:srgbClr val="000000"/>
                          </a:solidFill>
                          <a:effectLst/>
                          <a:latin typeface="Arial" panose="020B0604020202020204" pitchFamily="34" charset="0"/>
                          <a:ea typeface="+mn-ea"/>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4"/>
                  </a:ext>
                </a:extLst>
              </a:tr>
              <a:tr h="580800">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5</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Submit monthly financial reports to National Treasury 15 days after the end of the month;</a:t>
                      </a:r>
                    </a:p>
                  </a:txBody>
                  <a:tcPr marL="253218" marR="7034" marT="7034" marB="0" anchor="ctr">
                    <a:solidFill>
                      <a:srgbClr val="FFFFCC"/>
                    </a:solidFill>
                  </a:tcPr>
                </a:tc>
                <a:tc>
                  <a:txBody>
                    <a:bodyPr/>
                    <a:lstStyle/>
                    <a:p>
                      <a:pPr algn="l" rtl="0" fontAlgn="ctr"/>
                      <a:r>
                        <a:rPr lang="en-ZA" sz="14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5"/>
                  </a:ext>
                </a:extLst>
              </a:tr>
              <a:tr h="867222">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6</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Submit quarterly performance reports to national department within 30 days after the end of each quarter;</a:t>
                      </a:r>
                    </a:p>
                  </a:txBody>
                  <a:tcPr marL="253218" marR="7034" marT="7034" marB="0" anchor="ctr">
                    <a:solidFill>
                      <a:srgbClr val="FFFFCC"/>
                    </a:solidFill>
                  </a:tcPr>
                </a:tc>
                <a:tc>
                  <a:txBody>
                    <a:bodyPr/>
                    <a:lstStyle/>
                    <a:p>
                      <a:pPr algn="l" rtl="0" fontAlgn="ctr"/>
                      <a:r>
                        <a:rPr lang="en-ZA" sz="14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86969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0690" y="2188523"/>
            <a:ext cx="8229600" cy="1055077"/>
          </a:xfrm>
        </p:spPr>
        <p:txBody>
          <a:bodyPr>
            <a:normAutofit/>
          </a:bodyPr>
          <a:lstStyle/>
          <a:p>
            <a:r>
              <a:rPr lang="en-ZA" sz="2954" b="1" dirty="0">
                <a:latin typeface="Arial" panose="020B0604020202020204" pitchFamily="34" charset="0"/>
                <a:cs typeface="Arial" panose="020B0604020202020204" pitchFamily="34" charset="0"/>
              </a:rPr>
              <a:t>Financial allocations, payments and expenditure 2021/22</a:t>
            </a:r>
          </a:p>
        </p:txBody>
      </p:sp>
    </p:spTree>
    <p:extLst>
      <p:ext uri="{BB962C8B-B14F-4D97-AF65-F5344CB8AC3E}">
        <p14:creationId xmlns:p14="http://schemas.microsoft.com/office/powerpoint/2010/main" val="517104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12</a:t>
            </a:fld>
            <a:endParaRPr lang="en-US" dirty="0"/>
          </a:p>
        </p:txBody>
      </p:sp>
      <p:sp>
        <p:nvSpPr>
          <p:cNvPr id="9" name="Rectangle 2"/>
          <p:cNvSpPr>
            <a:spLocks noChangeArrowheads="1"/>
          </p:cNvSpPr>
          <p:nvPr/>
        </p:nvSpPr>
        <p:spPr bwMode="auto">
          <a:xfrm>
            <a:off x="419100" y="421057"/>
            <a:ext cx="8305800" cy="646331"/>
          </a:xfrm>
          <a:prstGeom prst="rect">
            <a:avLst/>
          </a:prstGeom>
          <a:solidFill>
            <a:srgbClr val="FFC000"/>
          </a:solidFill>
          <a:ln>
            <a:noFill/>
          </a:ln>
        </p:spPr>
        <p:txBody>
          <a:bodyPr anchor="b">
            <a:spAutoFit/>
          </a:bodyPr>
          <a:lstStyle/>
          <a:p>
            <a:pPr algn="ctr"/>
            <a:r>
              <a:rPr lang="en-ZA" sz="1800" b="1" dirty="0">
                <a:solidFill>
                  <a:schemeClr val="tx2"/>
                </a:solidFill>
                <a:latin typeface="Arial" charset="0"/>
              </a:rPr>
              <a:t>ECD CONDITIONAL GRANT ALLOCATIONS VS EXPENDITURE FOR THE 2021/22 FINANCIAL YEAR</a:t>
            </a:r>
            <a:endParaRPr lang="en-US" sz="1800" b="1" dirty="0">
              <a:solidFill>
                <a:schemeClr val="tx2"/>
              </a:solidFill>
              <a:latin typeface="Berlin Sans FB" pitchFamily="34" charset="0"/>
            </a:endParaRPr>
          </a:p>
        </p:txBody>
      </p:sp>
      <p:sp>
        <p:nvSpPr>
          <p:cNvPr id="7" name="TextBox 6"/>
          <p:cNvSpPr txBox="1"/>
          <p:nvPr/>
        </p:nvSpPr>
        <p:spPr>
          <a:xfrm>
            <a:off x="287523" y="4902874"/>
            <a:ext cx="8568951" cy="738664"/>
          </a:xfrm>
          <a:prstGeom prst="rect">
            <a:avLst/>
          </a:prstGeom>
          <a:solidFill>
            <a:srgbClr val="FF9933"/>
          </a:solidFill>
        </p:spPr>
        <p:txBody>
          <a:bodyPr wrap="square" rtlCol="0">
            <a:spAutoFit/>
          </a:bodyPr>
          <a:lstStyle/>
          <a:p>
            <a:pPr marL="285750" indent="-285750">
              <a:buFont typeface="Arial" panose="020B0604020202020204" pitchFamily="34" charset="0"/>
              <a:buChar char="•"/>
            </a:pPr>
            <a:r>
              <a:rPr lang="en-ZA" i="1" dirty="0"/>
              <a:t>The Department also monitored funds that were approved for rolled over from the 2020/21 financial year.</a:t>
            </a:r>
          </a:p>
          <a:p>
            <a:pPr marL="285750" indent="-285750">
              <a:buFont typeface="Arial" panose="020B0604020202020204" pitchFamily="34" charset="0"/>
              <a:buChar char="•"/>
            </a:pPr>
            <a:r>
              <a:rPr lang="en-ZA" i="1" dirty="0"/>
              <a:t>A total amount of R385,658 million was approved for roll-over to the 2021/22 financial year in the PDSD allocation as part of Provincial Treasury. </a:t>
            </a:r>
          </a:p>
        </p:txBody>
      </p:sp>
      <p:graphicFrame>
        <p:nvGraphicFramePr>
          <p:cNvPr id="3" name="Table 2">
            <a:extLst>
              <a:ext uri="{FF2B5EF4-FFF2-40B4-BE49-F238E27FC236}">
                <a16:creationId xmlns:a16="http://schemas.microsoft.com/office/drawing/2014/main" id="{BEFF6CE4-932A-4F73-8F3D-31B7FB3FBFB2}"/>
              </a:ext>
            </a:extLst>
          </p:cNvPr>
          <p:cNvGraphicFramePr>
            <a:graphicFrameLocks noGrp="1"/>
          </p:cNvGraphicFramePr>
          <p:nvPr>
            <p:extLst>
              <p:ext uri="{D42A27DB-BD31-4B8C-83A1-F6EECF244321}">
                <p14:modId xmlns:p14="http://schemas.microsoft.com/office/powerpoint/2010/main" val="552485259"/>
              </p:ext>
            </p:extLst>
          </p:nvPr>
        </p:nvGraphicFramePr>
        <p:xfrm>
          <a:off x="287524" y="1268760"/>
          <a:ext cx="8568951" cy="3516735"/>
        </p:xfrm>
        <a:graphic>
          <a:graphicData uri="http://schemas.openxmlformats.org/drawingml/2006/table">
            <a:tbl>
              <a:tblPr/>
              <a:tblGrid>
                <a:gridCol w="2134824">
                  <a:extLst>
                    <a:ext uri="{9D8B030D-6E8A-4147-A177-3AD203B41FA5}">
                      <a16:colId xmlns:a16="http://schemas.microsoft.com/office/drawing/2014/main" val="2562652335"/>
                    </a:ext>
                  </a:extLst>
                </a:gridCol>
                <a:gridCol w="919161">
                  <a:extLst>
                    <a:ext uri="{9D8B030D-6E8A-4147-A177-3AD203B41FA5}">
                      <a16:colId xmlns:a16="http://schemas.microsoft.com/office/drawing/2014/main" val="75752010"/>
                    </a:ext>
                  </a:extLst>
                </a:gridCol>
                <a:gridCol w="919161">
                  <a:extLst>
                    <a:ext uri="{9D8B030D-6E8A-4147-A177-3AD203B41FA5}">
                      <a16:colId xmlns:a16="http://schemas.microsoft.com/office/drawing/2014/main" val="1920464516"/>
                    </a:ext>
                  </a:extLst>
                </a:gridCol>
                <a:gridCol w="919161">
                  <a:extLst>
                    <a:ext uri="{9D8B030D-6E8A-4147-A177-3AD203B41FA5}">
                      <a16:colId xmlns:a16="http://schemas.microsoft.com/office/drawing/2014/main" val="1475703203"/>
                    </a:ext>
                  </a:extLst>
                </a:gridCol>
                <a:gridCol w="919161">
                  <a:extLst>
                    <a:ext uri="{9D8B030D-6E8A-4147-A177-3AD203B41FA5}">
                      <a16:colId xmlns:a16="http://schemas.microsoft.com/office/drawing/2014/main" val="975854529"/>
                    </a:ext>
                  </a:extLst>
                </a:gridCol>
                <a:gridCol w="919161">
                  <a:extLst>
                    <a:ext uri="{9D8B030D-6E8A-4147-A177-3AD203B41FA5}">
                      <a16:colId xmlns:a16="http://schemas.microsoft.com/office/drawing/2014/main" val="199931798"/>
                    </a:ext>
                  </a:extLst>
                </a:gridCol>
                <a:gridCol w="919161">
                  <a:extLst>
                    <a:ext uri="{9D8B030D-6E8A-4147-A177-3AD203B41FA5}">
                      <a16:colId xmlns:a16="http://schemas.microsoft.com/office/drawing/2014/main" val="584829917"/>
                    </a:ext>
                  </a:extLst>
                </a:gridCol>
                <a:gridCol w="919161">
                  <a:extLst>
                    <a:ext uri="{9D8B030D-6E8A-4147-A177-3AD203B41FA5}">
                      <a16:colId xmlns:a16="http://schemas.microsoft.com/office/drawing/2014/main" val="3177176345"/>
                    </a:ext>
                  </a:extLst>
                </a:gridCol>
              </a:tblGrid>
              <a:tr h="829122">
                <a:tc rowSpan="3">
                  <a:txBody>
                    <a:bodyPr/>
                    <a:lstStyle/>
                    <a:p>
                      <a:pPr algn="l" rtl="0" fontAlgn="b"/>
                      <a:r>
                        <a:rPr lang="en-ZA" sz="1100" b="1" i="0" u="none" strike="noStrike">
                          <a:solidFill>
                            <a:srgbClr val="000000"/>
                          </a:solidFill>
                          <a:effectLst/>
                          <a:latin typeface="Arial" panose="020B0604020202020204" pitchFamily="34" charset="0"/>
                        </a:rPr>
                        <a:t>Grant Component</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ZA" sz="1100" b="1" i="0" u="none" strike="noStrike">
                          <a:solidFill>
                            <a:srgbClr val="000000"/>
                          </a:solidFill>
                          <a:effectLst/>
                          <a:latin typeface="Arial" panose="020B0604020202020204" pitchFamily="34" charset="0"/>
                        </a:rPr>
                        <a:t>Original Allocation</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rtl="0" fontAlgn="b"/>
                      <a:r>
                        <a:rPr lang="en-ZA" sz="1100" b="1" i="0" u="none" strike="noStrike">
                          <a:solidFill>
                            <a:srgbClr val="000000"/>
                          </a:solidFill>
                          <a:effectLst/>
                          <a:latin typeface="Arial" panose="020B0604020202020204" pitchFamily="34" charset="0"/>
                        </a:rPr>
                        <a:t>Additional</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ZA" sz="1100" b="1" i="0" u="none" strike="noStrike">
                          <a:solidFill>
                            <a:srgbClr val="000000"/>
                          </a:solidFill>
                          <a:effectLst/>
                          <a:latin typeface="Arial" panose="020B0604020202020204" pitchFamily="34" charset="0"/>
                        </a:rPr>
                        <a:t>Final</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ZA" sz="1100" b="1" i="0" u="none" strike="noStrike">
                          <a:solidFill>
                            <a:srgbClr val="000000"/>
                          </a:solidFill>
                          <a:effectLst/>
                          <a:latin typeface="Arial" panose="020B0604020202020204" pitchFamily="34" charset="0"/>
                        </a:rPr>
                        <a:t>Provincial Roll Overs</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GB" sz="1100" b="1" i="0" u="none" strike="noStrike">
                          <a:solidFill>
                            <a:srgbClr val="000000"/>
                          </a:solidFill>
                          <a:effectLst/>
                          <a:latin typeface="Arial" panose="020B0604020202020204" pitchFamily="34" charset="0"/>
                        </a:rPr>
                        <a:t>Total Available Budget for 2021/22</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rtl="0" fontAlgn="b"/>
                      <a:r>
                        <a:rPr lang="en-ZA" sz="1100" b="1" i="0" u="none" strike="noStrike">
                          <a:solidFill>
                            <a:srgbClr val="000000"/>
                          </a:solidFill>
                          <a:effectLst/>
                          <a:latin typeface="Arial" panose="020B0604020202020204" pitchFamily="34" charset="0"/>
                        </a:rPr>
                        <a:t>Expenditure</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3">
                  <a:txBody>
                    <a:bodyPr/>
                    <a:lstStyle/>
                    <a:p>
                      <a:pPr algn="ctr" rtl="0" fontAlgn="b"/>
                      <a:r>
                        <a:rPr lang="en-ZA" sz="1100" b="1" i="0" u="none" strike="noStrike">
                          <a:solidFill>
                            <a:srgbClr val="000000"/>
                          </a:solidFill>
                          <a:effectLst/>
                          <a:latin typeface="Arial" panose="020B0604020202020204" pitchFamily="34" charset="0"/>
                        </a:rPr>
                        <a:t>Over/Underspending</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100297"/>
                  </a:ext>
                </a:extLst>
              </a:tr>
              <a:tr h="276375">
                <a:tc vMerge="1">
                  <a:txBody>
                    <a:bodyPr/>
                    <a:lstStyle/>
                    <a:p>
                      <a:endParaRPr lang="en-ZA"/>
                    </a:p>
                  </a:txBody>
                  <a:tcPr/>
                </a:tc>
                <a:tc>
                  <a:txBody>
                    <a:bodyPr/>
                    <a:lstStyle/>
                    <a:p>
                      <a:pPr algn="ctr" rtl="0" fontAlgn="b"/>
                      <a:r>
                        <a:rPr lang="en-ZA" sz="1100" b="1" i="0" u="none" strike="noStrike">
                          <a:solidFill>
                            <a:srgbClr val="000000"/>
                          </a:solidFill>
                          <a:effectLst/>
                          <a:latin typeface="Arial" panose="020B0604020202020204" pitchFamily="34" charset="0"/>
                        </a:rPr>
                        <a:t>2021/22</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ctr" rtl="0" fontAlgn="b"/>
                      <a:r>
                        <a:rPr lang="en-ZA" sz="1100" b="1" i="0" u="none" strike="noStrike">
                          <a:solidFill>
                            <a:srgbClr val="000000"/>
                          </a:solidFill>
                          <a:effectLst/>
                          <a:latin typeface="Arial" panose="020B0604020202020204" pitchFamily="34" charset="0"/>
                        </a:rPr>
                        <a:t>Allocation</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ZA" sz="1100" b="1" i="0" u="none" strike="noStrike">
                          <a:solidFill>
                            <a:srgbClr val="000000"/>
                          </a:solidFill>
                          <a:effectLst/>
                          <a:latin typeface="Arial" panose="020B0604020202020204" pitchFamily="34" charset="0"/>
                        </a:rPr>
                        <a:t>Voted</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ZA" sz="1100" b="1" i="0" u="none" strike="noStrike">
                          <a:solidFill>
                            <a:srgbClr val="000000"/>
                          </a:solidFill>
                          <a:effectLst/>
                          <a:latin typeface="Arial" panose="020B0604020202020204" pitchFamily="34" charset="0"/>
                        </a:rPr>
                        <a:t>from 2020/21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ZA" sz="1100" b="1" i="0" u="none" strike="noStrike">
                          <a:solidFill>
                            <a:srgbClr val="000000"/>
                          </a:solidFill>
                          <a:effectLst/>
                          <a:latin typeface="Arial" panose="020B0604020202020204" pitchFamily="34" charset="0"/>
                        </a:rPr>
                        <a:t>R'000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ctr" rtl="0" fontAlgn="b"/>
                      <a:r>
                        <a:rPr lang="en-ZA" sz="1100" b="1" i="0" u="none" strike="noStrike">
                          <a:solidFill>
                            <a:srgbClr val="000000"/>
                          </a:solidFill>
                          <a:effectLst/>
                          <a:latin typeface="Arial" panose="020B0604020202020204" pitchFamily="34" charset="0"/>
                        </a:rPr>
                        <a:t>2021/22</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ZA"/>
                    </a:p>
                  </a:txBody>
                  <a:tcPr/>
                </a:tc>
                <a:extLst>
                  <a:ext uri="{0D108BD9-81ED-4DB2-BD59-A6C34878D82A}">
                    <a16:rowId xmlns:a16="http://schemas.microsoft.com/office/drawing/2014/main" val="3030334108"/>
                  </a:ext>
                </a:extLst>
              </a:tr>
              <a:tr h="276375">
                <a:tc vMerge="1">
                  <a:txBody>
                    <a:bodyPr/>
                    <a:lstStyle/>
                    <a:p>
                      <a:endParaRPr lang="en-ZA"/>
                    </a:p>
                  </a:txBody>
                  <a:tcPr/>
                </a:tc>
                <a:tc>
                  <a:txBody>
                    <a:bodyPr/>
                    <a:lstStyle/>
                    <a:p>
                      <a:pPr algn="ctr" rtl="0" fontAlgn="b"/>
                      <a:r>
                        <a:rPr lang="en-ZA" sz="1100" b="1" i="0" u="none" strike="noStrike">
                          <a:solidFill>
                            <a:srgbClr val="000000"/>
                          </a:solidFill>
                          <a:effectLst/>
                          <a:latin typeface="Arial" panose="020B0604020202020204" pitchFamily="34" charset="0"/>
                        </a:rPr>
                        <a:t>R'000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ZA" sz="1100" b="1" i="0" u="none" strike="noStrike">
                          <a:solidFill>
                            <a:srgbClr val="000000"/>
                          </a:solidFill>
                          <a:effectLst/>
                          <a:latin typeface="Arial" panose="020B0604020202020204" pitchFamily="34" charset="0"/>
                        </a:rPr>
                        <a:t>R'000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ZA" sz="1100" b="1" i="0" u="none" strike="noStrike">
                          <a:solidFill>
                            <a:srgbClr val="000000"/>
                          </a:solidFill>
                          <a:effectLst/>
                          <a:latin typeface="Arial" panose="020B0604020202020204" pitchFamily="34" charset="0"/>
                        </a:rPr>
                        <a:t>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ZA" sz="1100" b="1" i="0" u="none" strike="noStrike">
                          <a:solidFill>
                            <a:srgbClr val="000000"/>
                          </a:solidFill>
                          <a:effectLst/>
                          <a:latin typeface="Arial" panose="020B0604020202020204" pitchFamily="34" charset="0"/>
                        </a:rPr>
                        <a:t>R'000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Calibri" panose="020F0502020204030204" pitchFamily="34" charset="0"/>
                        </a:rPr>
                        <a:t>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ZA" sz="1100" b="1" i="0" u="none" strike="noStrike">
                          <a:solidFill>
                            <a:srgbClr val="000000"/>
                          </a:solidFill>
                          <a:effectLst/>
                          <a:latin typeface="Arial" panose="020B0604020202020204" pitchFamily="34" charset="0"/>
                        </a:rPr>
                        <a:t>R'000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val="2367555779"/>
                  </a:ext>
                </a:extLst>
              </a:tr>
              <a:tr h="276375">
                <a:tc>
                  <a:txBody>
                    <a:bodyPr/>
                    <a:lstStyle/>
                    <a:p>
                      <a:pPr algn="l" rtl="0" fontAlgn="b"/>
                      <a:r>
                        <a:rPr lang="en-ZA" sz="1100" b="0" i="0" u="none" strike="noStrike">
                          <a:solidFill>
                            <a:srgbClr val="000000"/>
                          </a:solidFill>
                          <a:effectLst/>
                          <a:latin typeface="Arial" panose="020B0604020202020204" pitchFamily="34" charset="0"/>
                        </a:rPr>
                        <a:t>Subsidy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0" i="1" u="none" strike="noStrike">
                          <a:solidFill>
                            <a:srgbClr val="000000"/>
                          </a:solidFill>
                          <a:effectLst/>
                          <a:latin typeface="Arial" panose="020B0604020202020204" pitchFamily="34" charset="0"/>
                        </a:rPr>
                        <a:t>939 081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r" rtl="0" fontAlgn="b"/>
                      <a:r>
                        <a:rPr lang="en-ZA" sz="1100" b="0" i="1" u="none" strike="noStrike">
                          <a:solidFill>
                            <a:srgbClr val="000000"/>
                          </a:solidFill>
                          <a:effectLst/>
                          <a:latin typeface="Arial" panose="020B0604020202020204" pitchFamily="34" charset="0"/>
                        </a:rPr>
                        <a:t>                    -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100" b="0" i="1" u="none" strike="noStrike">
                          <a:solidFill>
                            <a:srgbClr val="000000"/>
                          </a:solidFill>
                          <a:effectLst/>
                          <a:latin typeface="Arial" panose="020B0604020202020204" pitchFamily="34" charset="0"/>
                        </a:rPr>
                        <a:t>939 081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100" b="0" i="1" u="none" strike="noStrike">
                          <a:solidFill>
                            <a:srgbClr val="000000"/>
                          </a:solidFill>
                          <a:effectLst/>
                          <a:latin typeface="Arial" panose="020B0604020202020204" pitchFamily="34" charset="0"/>
                        </a:rPr>
                        <a:t>13 606</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100" b="0" i="1" u="none" strike="noStrike">
                          <a:solidFill>
                            <a:srgbClr val="000000"/>
                          </a:solidFill>
                          <a:effectLst/>
                          <a:latin typeface="Arial" panose="020B0604020202020204" pitchFamily="34" charset="0"/>
                        </a:rPr>
                        <a:t>952 687</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r" rtl="0" fontAlgn="b"/>
                      <a:r>
                        <a:rPr lang="en-ZA" sz="1100" b="0" i="1" u="none" strike="noStrike">
                          <a:solidFill>
                            <a:srgbClr val="000000"/>
                          </a:solidFill>
                          <a:effectLst/>
                          <a:latin typeface="Arial" panose="020B0604020202020204" pitchFamily="34" charset="0"/>
                        </a:rPr>
                        <a:t>892 034</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rtl="0" fontAlgn="b"/>
                      <a:r>
                        <a:rPr lang="en-ZA" sz="1100" b="0" i="0" u="none" strike="noStrike">
                          <a:solidFill>
                            <a:srgbClr val="000000"/>
                          </a:solidFill>
                          <a:effectLst/>
                          <a:latin typeface="Arial" panose="020B0604020202020204" pitchFamily="34" charset="0"/>
                        </a:rPr>
                        <a:t>60 653</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60858569"/>
                  </a:ext>
                </a:extLst>
              </a:tr>
              <a:tr h="535160">
                <a:tc>
                  <a:txBody>
                    <a:bodyPr/>
                    <a:lstStyle/>
                    <a:p>
                      <a:pPr algn="l" rtl="0" fontAlgn="b"/>
                      <a:r>
                        <a:rPr lang="en-ZA" sz="1100" b="0" i="0" u="none" strike="noStrike">
                          <a:solidFill>
                            <a:srgbClr val="000000"/>
                          </a:solidFill>
                          <a:effectLst/>
                          <a:latin typeface="Arial" panose="020B0604020202020204" pitchFamily="34" charset="0"/>
                        </a:rPr>
                        <a:t>ECD Employment Stimulus Funds</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0" i="1" u="none" strike="noStrike">
                          <a:solidFill>
                            <a:srgbClr val="000000"/>
                          </a:solidFill>
                          <a:effectLst/>
                          <a:latin typeface="Arial" panose="020B0604020202020204" pitchFamily="34" charset="0"/>
                        </a:rPr>
                        <a:t>                            -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0" i="1" u="none" strike="noStrike">
                          <a:solidFill>
                            <a:srgbClr val="000000"/>
                          </a:solidFill>
                          <a:effectLst/>
                          <a:latin typeface="Arial" panose="020B0604020202020204" pitchFamily="34" charset="0"/>
                        </a:rPr>
                        <a:t>178 000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b"/>
                      <a:r>
                        <a:rPr lang="en-ZA" sz="1100" b="0" i="1" u="none" strike="noStrike">
                          <a:solidFill>
                            <a:srgbClr val="000000"/>
                          </a:solidFill>
                          <a:effectLst/>
                          <a:latin typeface="Arial" panose="020B0604020202020204" pitchFamily="34" charset="0"/>
                        </a:rPr>
                        <a:t>178 000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b"/>
                      <a:r>
                        <a:rPr lang="en-ZA" sz="1100" b="0" i="1" u="none" strike="noStrike">
                          <a:solidFill>
                            <a:srgbClr val="000000"/>
                          </a:solidFill>
                          <a:effectLst/>
                          <a:latin typeface="Arial" panose="020B0604020202020204" pitchFamily="34" charset="0"/>
                        </a:rPr>
                        <a:t>351 853</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b"/>
                      <a:r>
                        <a:rPr lang="en-ZA" sz="1100" b="0" i="1" u="none" strike="noStrike">
                          <a:solidFill>
                            <a:srgbClr val="000000"/>
                          </a:solidFill>
                          <a:effectLst/>
                          <a:latin typeface="Arial" panose="020B0604020202020204" pitchFamily="34" charset="0"/>
                        </a:rPr>
                        <a:t>529 853</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0" i="1" u="none" strike="noStrike">
                          <a:solidFill>
                            <a:srgbClr val="000000"/>
                          </a:solidFill>
                          <a:effectLst/>
                          <a:latin typeface="Arial" panose="020B0604020202020204" pitchFamily="34" charset="0"/>
                        </a:rPr>
                        <a:t>245 259</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b"/>
                      <a:r>
                        <a:rPr lang="en-ZA" sz="1100" b="0" i="0" u="none" strike="noStrike">
                          <a:solidFill>
                            <a:srgbClr val="000000"/>
                          </a:solidFill>
                          <a:effectLst/>
                          <a:latin typeface="Arial" panose="020B0604020202020204" pitchFamily="34" charset="0"/>
                        </a:rPr>
                        <a:t>284 594</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1658502"/>
                  </a:ext>
                </a:extLst>
              </a:tr>
              <a:tr h="288936">
                <a:tc>
                  <a:txBody>
                    <a:bodyPr/>
                    <a:lstStyle/>
                    <a:p>
                      <a:pPr algn="l" rtl="0" fontAlgn="b"/>
                      <a:r>
                        <a:rPr lang="en-ZA" sz="1100" b="1" i="0" u="none" strike="noStrike">
                          <a:solidFill>
                            <a:srgbClr val="000000"/>
                          </a:solidFill>
                          <a:effectLst/>
                          <a:latin typeface="Arial" panose="020B0604020202020204" pitchFamily="34" charset="0"/>
                        </a:rPr>
                        <a:t>Total Subsidy Component</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939 081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178 000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1 117 081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365 459</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1 482 540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1 137 293</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345 247</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8453810"/>
                  </a:ext>
                </a:extLst>
              </a:tr>
              <a:tr h="288936">
                <a:tc>
                  <a:txBody>
                    <a:bodyPr/>
                    <a:lstStyle/>
                    <a:p>
                      <a:pPr algn="l" rtl="0" fontAlgn="b"/>
                      <a:r>
                        <a:rPr lang="en-ZA" sz="1100" b="1" i="0" u="none" strike="noStrike">
                          <a:solidFill>
                            <a:srgbClr val="000000"/>
                          </a:solidFill>
                          <a:effectLst/>
                          <a:latin typeface="Arial" panose="020B0604020202020204" pitchFamily="34" charset="0"/>
                        </a:rPr>
                        <a:t>Maintenance Component</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86 741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                    -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86 741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20 199</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106 940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73 416</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33 524</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68051178"/>
                  </a:ext>
                </a:extLst>
              </a:tr>
              <a:tr h="469081">
                <a:tc>
                  <a:txBody>
                    <a:bodyPr/>
                    <a:lstStyle/>
                    <a:p>
                      <a:pPr algn="l" rtl="0" fontAlgn="b"/>
                      <a:r>
                        <a:rPr lang="en-ZA" sz="1100" b="1" i="0" u="none" strike="noStrike">
                          <a:solidFill>
                            <a:srgbClr val="000000"/>
                          </a:solidFill>
                          <a:effectLst/>
                          <a:latin typeface="Arial" panose="020B0604020202020204" pitchFamily="34" charset="0"/>
                        </a:rPr>
                        <a:t>Administration Component</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30 839</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                    -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30 839</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100" b="1" i="0" u="none" strike="noStrike" dirty="0">
                          <a:solidFill>
                            <a:srgbClr val="000000"/>
                          </a:solidFill>
                          <a:effectLst/>
                          <a:latin typeface="Arial" panose="020B0604020202020204" pitchFamily="34" charset="0"/>
                        </a:rPr>
                        <a:t>                     -   </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30 839</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24 166</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ZA" sz="1100" b="1" i="0" u="none" strike="noStrike">
                          <a:solidFill>
                            <a:srgbClr val="000000"/>
                          </a:solidFill>
                          <a:effectLst/>
                          <a:latin typeface="Arial" panose="020B0604020202020204" pitchFamily="34" charset="0"/>
                        </a:rPr>
                        <a:t>6 673</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690285"/>
                  </a:ext>
                </a:extLst>
              </a:tr>
              <a:tr h="276375">
                <a:tc>
                  <a:txBody>
                    <a:bodyPr/>
                    <a:lstStyle/>
                    <a:p>
                      <a:pPr algn="l" rtl="0" fontAlgn="b"/>
                      <a:r>
                        <a:rPr lang="en-ZA" sz="1100" b="1" i="0" u="none" strike="noStrike" dirty="0">
                          <a:solidFill>
                            <a:srgbClr val="000000"/>
                          </a:solidFill>
                          <a:effectLst/>
                          <a:latin typeface="Arial" panose="020B0604020202020204" pitchFamily="34" charset="0"/>
                        </a:rPr>
                        <a:t>Totals</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1 056 661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178 000</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1 234 661</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385 658</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1 620 319</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a:solidFill>
                            <a:srgbClr val="000000"/>
                          </a:solidFill>
                          <a:effectLst/>
                          <a:latin typeface="Arial" panose="020B0604020202020204" pitchFamily="34" charset="0"/>
                        </a:rPr>
                        <a:t>1 234 875</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b"/>
                      <a:r>
                        <a:rPr lang="en-ZA" sz="1100" b="1" i="0" u="none" strike="noStrike" dirty="0">
                          <a:solidFill>
                            <a:srgbClr val="000000"/>
                          </a:solidFill>
                          <a:effectLst/>
                          <a:latin typeface="Arial" panose="020B0604020202020204" pitchFamily="34" charset="0"/>
                        </a:rPr>
                        <a:t>385 444</a:t>
                      </a:r>
                    </a:p>
                  </a:txBody>
                  <a:tcPr marL="6724" marR="6724" marT="6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947149598"/>
                  </a:ext>
                </a:extLst>
              </a:tr>
            </a:tbl>
          </a:graphicData>
        </a:graphic>
      </p:graphicFrame>
    </p:spTree>
    <p:extLst>
      <p:ext uri="{BB962C8B-B14F-4D97-AF65-F5344CB8AC3E}">
        <p14:creationId xmlns:p14="http://schemas.microsoft.com/office/powerpoint/2010/main" val="54349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081" y="134908"/>
            <a:ext cx="8213375" cy="792088"/>
          </a:xfrm>
          <a:solidFill>
            <a:srgbClr val="FF9933"/>
          </a:solidFill>
        </p:spPr>
        <p:txBody>
          <a:bodyPr/>
          <a:lstStyle/>
          <a:p>
            <a:r>
              <a:rPr lang="en-ZA" b="1" dirty="0">
                <a:solidFill>
                  <a:srgbClr val="FF3300"/>
                </a:solidFill>
              </a:rPr>
              <a:t/>
            </a:r>
            <a:br>
              <a:rPr lang="en-ZA" b="1" dirty="0">
                <a:solidFill>
                  <a:srgbClr val="FF3300"/>
                </a:solidFill>
              </a:rPr>
            </a:br>
            <a:r>
              <a:rPr lang="en-ZA" sz="2400" b="1" dirty="0">
                <a:solidFill>
                  <a:schemeClr val="tx1"/>
                </a:solidFill>
                <a:latin typeface="Arial" panose="020B0604020202020204" pitchFamily="34" charset="0"/>
                <a:cs typeface="Arial" panose="020B0604020202020204" pitchFamily="34" charset="0"/>
              </a:rPr>
              <a:t>TOTAL ALLOCATION TO PROVINCES FOR THE 2021/22 FINANCIAL YEAR</a:t>
            </a:r>
            <a:r>
              <a:rPr lang="en-ZA" b="1" dirty="0">
                <a:solidFill>
                  <a:srgbClr val="000000"/>
                </a:solidFill>
              </a:rPr>
              <a:t/>
            </a:r>
            <a:br>
              <a:rPr lang="en-ZA" b="1" dirty="0">
                <a:solidFill>
                  <a:srgbClr val="000000"/>
                </a:solidFill>
              </a:rPr>
            </a:br>
            <a:endParaRPr lang="en-ZA" b="1" dirty="0"/>
          </a:p>
        </p:txBody>
      </p:sp>
      <p:sp>
        <p:nvSpPr>
          <p:cNvPr id="6" name="Slide Number Placeholder 5"/>
          <p:cNvSpPr>
            <a:spLocks noGrp="1"/>
          </p:cNvSpPr>
          <p:nvPr>
            <p:ph type="sldNum" sz="quarter" idx="12"/>
          </p:nvPr>
        </p:nvSpPr>
        <p:spPr/>
        <p:txBody>
          <a:bodyPr/>
          <a:lstStyle/>
          <a:p>
            <a:pPr>
              <a:defRPr/>
            </a:pPr>
            <a:fld id="{1A306FCD-B53D-45FD-A890-552C2404D07C}" type="slidenum">
              <a:rPr lang="en-GB" altLang="en-US" smtClean="0">
                <a:solidFill>
                  <a:srgbClr val="000000"/>
                </a:solidFill>
              </a:rPr>
              <a:pPr>
                <a:defRPr/>
              </a:pPr>
              <a:t>13</a:t>
            </a:fld>
            <a:endParaRPr lang="en-GB" altLang="en-US">
              <a:solidFill>
                <a:srgbClr val="000000"/>
              </a:solidFill>
            </a:endParaRPr>
          </a:p>
        </p:txBody>
      </p:sp>
      <p:graphicFrame>
        <p:nvGraphicFramePr>
          <p:cNvPr id="4" name="Table 3">
            <a:extLst>
              <a:ext uri="{FF2B5EF4-FFF2-40B4-BE49-F238E27FC236}">
                <a16:creationId xmlns:a16="http://schemas.microsoft.com/office/drawing/2014/main" id="{DDD4253E-AE21-46D1-AF75-4E60FD0BB62E}"/>
              </a:ext>
            </a:extLst>
          </p:cNvPr>
          <p:cNvGraphicFramePr>
            <a:graphicFrameLocks noGrp="1"/>
          </p:cNvGraphicFramePr>
          <p:nvPr>
            <p:extLst>
              <p:ext uri="{D42A27DB-BD31-4B8C-83A1-F6EECF244321}">
                <p14:modId xmlns:p14="http://schemas.microsoft.com/office/powerpoint/2010/main" val="2518675082"/>
              </p:ext>
            </p:extLst>
          </p:nvPr>
        </p:nvGraphicFramePr>
        <p:xfrm>
          <a:off x="611560" y="1196752"/>
          <a:ext cx="7920879" cy="4032446"/>
        </p:xfrm>
        <a:graphic>
          <a:graphicData uri="http://schemas.openxmlformats.org/drawingml/2006/table">
            <a:tbl>
              <a:tblPr/>
              <a:tblGrid>
                <a:gridCol w="3676412">
                  <a:extLst>
                    <a:ext uri="{9D8B030D-6E8A-4147-A177-3AD203B41FA5}">
                      <a16:colId xmlns:a16="http://schemas.microsoft.com/office/drawing/2014/main" val="655637104"/>
                    </a:ext>
                  </a:extLst>
                </a:gridCol>
                <a:gridCol w="1506307">
                  <a:extLst>
                    <a:ext uri="{9D8B030D-6E8A-4147-A177-3AD203B41FA5}">
                      <a16:colId xmlns:a16="http://schemas.microsoft.com/office/drawing/2014/main" val="3475832723"/>
                    </a:ext>
                  </a:extLst>
                </a:gridCol>
                <a:gridCol w="1512689">
                  <a:extLst>
                    <a:ext uri="{9D8B030D-6E8A-4147-A177-3AD203B41FA5}">
                      <a16:colId xmlns:a16="http://schemas.microsoft.com/office/drawing/2014/main" val="3753436539"/>
                    </a:ext>
                  </a:extLst>
                </a:gridCol>
                <a:gridCol w="1225471">
                  <a:extLst>
                    <a:ext uri="{9D8B030D-6E8A-4147-A177-3AD203B41FA5}">
                      <a16:colId xmlns:a16="http://schemas.microsoft.com/office/drawing/2014/main" val="3746742913"/>
                    </a:ext>
                  </a:extLst>
                </a:gridCol>
              </a:tblGrid>
              <a:tr h="285989">
                <a:tc>
                  <a:txBody>
                    <a:bodyPr/>
                    <a:lstStyle/>
                    <a:p>
                      <a:pPr algn="l" fontAlgn="b"/>
                      <a:endParaRPr lang="en-ZA" sz="14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algn="ctr" rtl="0" fontAlgn="ctr"/>
                      <a:r>
                        <a:rPr lang="en-ZA" sz="1400" b="1" i="0" u="none" strike="noStrike">
                          <a:solidFill>
                            <a:srgbClr val="000000"/>
                          </a:solidFill>
                          <a:effectLst/>
                          <a:latin typeface="Calibri" panose="020F0502020204030204" pitchFamily="34" charset="0"/>
                        </a:rPr>
                        <a:t>2021/22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14033693"/>
                  </a:ext>
                </a:extLst>
              </a:tr>
              <a:tr h="285989">
                <a:tc rowSpan="2">
                  <a:txBody>
                    <a:bodyPr/>
                    <a:lstStyle/>
                    <a:p>
                      <a:pPr algn="ctr" rtl="0" fontAlgn="t"/>
                      <a:r>
                        <a:rPr lang="en-ZA" sz="1400" b="1" i="0" u="none" strike="noStrike">
                          <a:solidFill>
                            <a:srgbClr val="000000"/>
                          </a:solidFill>
                          <a:effectLst/>
                          <a:latin typeface="Calibri" panose="020F0502020204030204" pitchFamily="34" charset="0"/>
                        </a:rPr>
                        <a:t>Provinces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t"/>
                      <a:r>
                        <a:rPr lang="en-ZA" sz="1400" b="1" i="0" u="none" strike="noStrike">
                          <a:solidFill>
                            <a:srgbClr val="000000"/>
                          </a:solidFill>
                          <a:effectLst/>
                          <a:latin typeface="Calibri" panose="020F0502020204030204" pitchFamily="34" charset="0"/>
                        </a:rPr>
                        <a:t>Voted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t"/>
                      <a:r>
                        <a:rPr lang="en-ZA" sz="1400" b="1" i="0" u="none" strike="noStrike">
                          <a:solidFill>
                            <a:srgbClr val="000000"/>
                          </a:solidFill>
                          <a:effectLst/>
                          <a:latin typeface="Calibri" panose="020F0502020204030204" pitchFamily="34" charset="0"/>
                        </a:rPr>
                        <a:t>ECD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t"/>
                      <a:r>
                        <a:rPr lang="en-ZA" sz="1400" b="1" i="0" u="none" strike="noStrike">
                          <a:solidFill>
                            <a:srgbClr val="000000"/>
                          </a:solidFill>
                          <a:effectLst/>
                          <a:latin typeface="Calibri" panose="020F0502020204030204" pitchFamily="34" charset="0"/>
                        </a:rPr>
                        <a:t>Final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445521408"/>
                  </a:ext>
                </a:extLst>
              </a:tr>
              <a:tr h="285989">
                <a:tc vMerge="1">
                  <a:txBody>
                    <a:bodyPr/>
                    <a:lstStyle/>
                    <a:p>
                      <a:endParaRPr lang="en-ZA"/>
                    </a:p>
                  </a:txBody>
                  <a:tcPr/>
                </a:tc>
                <a:tc>
                  <a:txBody>
                    <a:bodyPr/>
                    <a:lstStyle/>
                    <a:p>
                      <a:pPr algn="ctr" rtl="0" fontAlgn="t"/>
                      <a:r>
                        <a:rPr lang="en-ZA" sz="1400" b="1"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t"/>
                      <a:r>
                        <a:rPr lang="en-ZA" sz="1400" b="1" i="0" u="none" strike="noStrike">
                          <a:solidFill>
                            <a:srgbClr val="000000"/>
                          </a:solidFill>
                          <a:effectLst/>
                          <a:latin typeface="Calibri" panose="020F0502020204030204" pitchFamily="34" charset="0"/>
                        </a:rPr>
                        <a:t>Stimulus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t"/>
                      <a:r>
                        <a:rPr lang="en-ZA" sz="1400" b="1" i="0" u="none" strike="noStrike">
                          <a:solidFill>
                            <a:srgbClr val="000000"/>
                          </a:solidFill>
                          <a:effectLst/>
                          <a:latin typeface="Calibri" panose="020F0502020204030204" pitchFamily="34" charset="0"/>
                        </a:rPr>
                        <a:t>Approp</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734985956"/>
                  </a:ext>
                </a:extLst>
              </a:tr>
              <a:tr h="285989">
                <a:tc>
                  <a:txBody>
                    <a:bodyPr/>
                    <a:lstStyle/>
                    <a:p>
                      <a:pPr algn="l" rtl="0" fontAlgn="t"/>
                      <a:r>
                        <a:rPr lang="en-ZA" sz="14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ZA" sz="1400" b="1" i="0" u="sng" strike="noStrike">
                          <a:solidFill>
                            <a:srgbClr val="000000"/>
                          </a:solidFill>
                          <a:effectLst/>
                          <a:latin typeface="Calibri" panose="020F0502020204030204" pitchFamily="34" charset="0"/>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ZA" sz="1400" b="1" i="0" u="sng" strike="noStrike">
                          <a:solidFill>
                            <a:srgbClr val="000000"/>
                          </a:solidFill>
                          <a:effectLst/>
                          <a:latin typeface="Calibri" panose="020F0502020204030204" pitchFamily="34" charset="0"/>
                        </a:rPr>
                        <a:t>R'000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n-ZA" sz="1400" b="1" i="0" u="sng" strike="noStrike">
                          <a:solidFill>
                            <a:srgbClr val="000000"/>
                          </a:solidFill>
                          <a:effectLst/>
                          <a:latin typeface="Calibri" panose="020F0502020204030204" pitchFamily="34" charset="0"/>
                        </a:rPr>
                        <a:t>R'001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39607494"/>
                  </a:ext>
                </a:extLst>
              </a:tr>
              <a:tr h="285989">
                <a:tc>
                  <a:txBody>
                    <a:bodyPr/>
                    <a:lstStyle/>
                    <a:p>
                      <a:pPr algn="l" rtl="0" fontAlgn="t"/>
                      <a:r>
                        <a:rPr lang="en-ZA" sz="1400" b="1" i="0" u="none" strike="noStrike">
                          <a:solidFill>
                            <a:srgbClr val="000000"/>
                          </a:solidFill>
                          <a:effectLst/>
                          <a:latin typeface="Calibri" panose="020F0502020204030204" pitchFamily="34" charset="0"/>
                        </a:rPr>
                        <a:t>Eastern Cape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157 970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26 611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184 581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2872280"/>
                  </a:ext>
                </a:extLst>
              </a:tr>
              <a:tr h="285989">
                <a:tc>
                  <a:txBody>
                    <a:bodyPr/>
                    <a:lstStyle/>
                    <a:p>
                      <a:pPr algn="l" rtl="0" fontAlgn="t"/>
                      <a:r>
                        <a:rPr lang="en-ZA" sz="1400" b="1" i="0" u="none" strike="noStrike">
                          <a:solidFill>
                            <a:srgbClr val="000000"/>
                          </a:solidFill>
                          <a:effectLst/>
                          <a:latin typeface="Calibri" panose="020F0502020204030204" pitchFamily="34" charset="0"/>
                        </a:rPr>
                        <a:t>Free State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63 533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10 702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74 235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3575551"/>
                  </a:ext>
                </a:extLst>
              </a:tr>
              <a:tr h="285989">
                <a:tc>
                  <a:txBody>
                    <a:bodyPr/>
                    <a:lstStyle/>
                    <a:p>
                      <a:pPr algn="l" rtl="0" fontAlgn="t"/>
                      <a:r>
                        <a:rPr lang="en-ZA" sz="1400" b="1" i="0" u="none" strike="noStrike">
                          <a:solidFill>
                            <a:srgbClr val="000000"/>
                          </a:solidFill>
                          <a:effectLst/>
                          <a:latin typeface="Calibri" panose="020F0502020204030204" pitchFamily="34" charset="0"/>
                        </a:rPr>
                        <a:t>Gauteng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152 107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25 623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177 730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4844841"/>
                  </a:ext>
                </a:extLst>
              </a:tr>
              <a:tr h="285989">
                <a:tc>
                  <a:txBody>
                    <a:bodyPr/>
                    <a:lstStyle/>
                    <a:p>
                      <a:pPr algn="l" rtl="0" fontAlgn="t"/>
                      <a:r>
                        <a:rPr lang="en-ZA" sz="1400" b="1" i="0" u="none" strike="noStrike">
                          <a:solidFill>
                            <a:srgbClr val="000000"/>
                          </a:solidFill>
                          <a:effectLst/>
                          <a:latin typeface="Calibri" panose="020F0502020204030204" pitchFamily="34" charset="0"/>
                        </a:rPr>
                        <a:t>KwaZulu-Natal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227 031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38 245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265 276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93039806"/>
                  </a:ext>
                </a:extLst>
              </a:tr>
              <a:tr h="285989">
                <a:tc>
                  <a:txBody>
                    <a:bodyPr/>
                    <a:lstStyle/>
                    <a:p>
                      <a:pPr algn="l" rtl="0" fontAlgn="t"/>
                      <a:r>
                        <a:rPr lang="en-ZA" sz="1400" b="1" i="0" u="none" strike="noStrike">
                          <a:solidFill>
                            <a:srgbClr val="000000"/>
                          </a:solidFill>
                          <a:effectLst/>
                          <a:latin typeface="Calibri" panose="020F0502020204030204" pitchFamily="34" charset="0"/>
                        </a:rPr>
                        <a:t>Limpopo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143 443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24 164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167 607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72827297"/>
                  </a:ext>
                </a:extLst>
              </a:tr>
              <a:tr h="285989">
                <a:tc>
                  <a:txBody>
                    <a:bodyPr/>
                    <a:lstStyle/>
                    <a:p>
                      <a:pPr algn="l" rtl="0" fontAlgn="t"/>
                      <a:r>
                        <a:rPr lang="en-ZA" sz="1400" b="1" i="0" u="none" strike="noStrike">
                          <a:solidFill>
                            <a:srgbClr val="000000"/>
                          </a:solidFill>
                          <a:effectLst/>
                          <a:latin typeface="Calibri" panose="020F0502020204030204" pitchFamily="34" charset="0"/>
                        </a:rPr>
                        <a:t>Mpumalanga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96 251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16 214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112 465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7385132"/>
                  </a:ext>
                </a:extLst>
              </a:tr>
              <a:tr h="285989">
                <a:tc>
                  <a:txBody>
                    <a:bodyPr/>
                    <a:lstStyle/>
                    <a:p>
                      <a:pPr algn="l" rtl="0" fontAlgn="t"/>
                      <a:r>
                        <a:rPr lang="en-ZA" sz="1400" b="1" i="0" u="none" strike="noStrike">
                          <a:solidFill>
                            <a:srgbClr val="000000"/>
                          </a:solidFill>
                          <a:effectLst/>
                          <a:latin typeface="Calibri" panose="020F0502020204030204" pitchFamily="34" charset="0"/>
                        </a:rPr>
                        <a:t>Northern Cape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25 302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4 262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29 564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14884015"/>
                  </a:ext>
                </a:extLst>
              </a:tr>
              <a:tr h="285989">
                <a:tc>
                  <a:txBody>
                    <a:bodyPr/>
                    <a:lstStyle/>
                    <a:p>
                      <a:pPr algn="l" rtl="0" fontAlgn="t"/>
                      <a:r>
                        <a:rPr lang="en-ZA" sz="1400" b="1" i="0" u="none" strike="noStrike">
                          <a:solidFill>
                            <a:srgbClr val="000000"/>
                          </a:solidFill>
                          <a:effectLst/>
                          <a:latin typeface="Calibri" panose="020F0502020204030204" pitchFamily="34" charset="0"/>
                        </a:rPr>
                        <a:t>North West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88 751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14 951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rtl="0" fontAlgn="b"/>
                      <a:r>
                        <a:rPr lang="en-ZA" sz="1400" b="1" i="0" u="none" strike="noStrike">
                          <a:solidFill>
                            <a:srgbClr val="000000"/>
                          </a:solidFill>
                          <a:effectLst/>
                          <a:latin typeface="Calibri" panose="020F0502020204030204" pitchFamily="34" charset="0"/>
                        </a:rPr>
                        <a:t>103 702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7504372"/>
                  </a:ext>
                </a:extLst>
              </a:tr>
              <a:tr h="300289">
                <a:tc>
                  <a:txBody>
                    <a:bodyPr/>
                    <a:lstStyle/>
                    <a:p>
                      <a:pPr algn="l" rtl="0" fontAlgn="t"/>
                      <a:r>
                        <a:rPr lang="en-ZA" sz="1400" b="1" i="0" u="none" strike="noStrike">
                          <a:solidFill>
                            <a:srgbClr val="000000"/>
                          </a:solidFill>
                          <a:effectLst/>
                          <a:latin typeface="Calibri" panose="020F0502020204030204" pitchFamily="34" charset="0"/>
                        </a:rPr>
                        <a:t>Western Cape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b"/>
                      <a:r>
                        <a:rPr lang="en-ZA" sz="1400" b="1" i="0" u="none" strike="noStrike">
                          <a:solidFill>
                            <a:srgbClr val="000000"/>
                          </a:solidFill>
                          <a:effectLst/>
                          <a:latin typeface="Calibri" panose="020F0502020204030204" pitchFamily="34" charset="0"/>
                        </a:rPr>
                        <a:t>102 273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b"/>
                      <a:r>
                        <a:rPr lang="en-ZA" sz="1400" b="1" i="0" u="none" strike="noStrike">
                          <a:solidFill>
                            <a:srgbClr val="000000"/>
                          </a:solidFill>
                          <a:effectLst/>
                          <a:latin typeface="Calibri" panose="020F0502020204030204" pitchFamily="34" charset="0"/>
                        </a:rPr>
                        <a:t>17 228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b"/>
                      <a:r>
                        <a:rPr lang="en-ZA" sz="1400" b="1" i="0" u="none" strike="noStrike">
                          <a:solidFill>
                            <a:srgbClr val="000000"/>
                          </a:solidFill>
                          <a:effectLst/>
                          <a:latin typeface="Calibri" panose="020F0502020204030204" pitchFamily="34" charset="0"/>
                        </a:rPr>
                        <a:t>119 501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9477207"/>
                  </a:ext>
                </a:extLst>
              </a:tr>
              <a:tr h="300289">
                <a:tc>
                  <a:txBody>
                    <a:bodyPr/>
                    <a:lstStyle/>
                    <a:p>
                      <a:pPr algn="l" rtl="0" fontAlgn="t"/>
                      <a:r>
                        <a:rPr lang="en-ZA" sz="1400" b="1" i="0" u="none" strike="noStrike">
                          <a:solidFill>
                            <a:srgbClr val="000000"/>
                          </a:solidFill>
                          <a:effectLst/>
                          <a:latin typeface="Calibri" panose="020F0502020204030204" pitchFamily="34" charset="0"/>
                        </a:rPr>
                        <a:t>Total</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rtl="0" fontAlgn="b"/>
                      <a:r>
                        <a:rPr lang="en-ZA" sz="1400" b="1" i="0" u="none" strike="noStrike">
                          <a:solidFill>
                            <a:srgbClr val="000000"/>
                          </a:solidFill>
                          <a:effectLst/>
                          <a:latin typeface="Calibri" panose="020F0502020204030204" pitchFamily="34" charset="0"/>
                        </a:rPr>
                        <a:t>1 056 661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rtl="0" fontAlgn="b"/>
                      <a:r>
                        <a:rPr lang="en-ZA" sz="1400" b="1" i="0" u="none" strike="noStrike">
                          <a:solidFill>
                            <a:srgbClr val="000000"/>
                          </a:solidFill>
                          <a:effectLst/>
                          <a:latin typeface="Calibri" panose="020F0502020204030204" pitchFamily="34" charset="0"/>
                        </a:rPr>
                        <a:t>178 000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rtl="0" fontAlgn="b"/>
                      <a:r>
                        <a:rPr lang="en-ZA" sz="1400" b="1" i="0" u="none" strike="noStrike" dirty="0">
                          <a:solidFill>
                            <a:srgbClr val="000000"/>
                          </a:solidFill>
                          <a:effectLst/>
                          <a:latin typeface="Calibri" panose="020F0502020204030204" pitchFamily="34" charset="0"/>
                        </a:rPr>
                        <a:t>1 234 661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09330007"/>
                  </a:ext>
                </a:extLst>
              </a:tr>
            </a:tbl>
          </a:graphicData>
        </a:graphic>
      </p:graphicFrame>
    </p:spTree>
    <p:extLst>
      <p:ext uri="{BB962C8B-B14F-4D97-AF65-F5344CB8AC3E}">
        <p14:creationId xmlns:p14="http://schemas.microsoft.com/office/powerpoint/2010/main" val="118165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31" y="118914"/>
            <a:ext cx="8004138" cy="830242"/>
          </a:xfrm>
          <a:solidFill>
            <a:srgbClr val="FF9933"/>
          </a:solidFill>
        </p:spPr>
        <p:txBody>
          <a:bodyPr/>
          <a:lstStyle/>
          <a:p>
            <a:r>
              <a:rPr lang="en-US" sz="1800" b="1" dirty="0">
                <a:solidFill>
                  <a:schemeClr val="tx1"/>
                </a:solidFill>
                <a:latin typeface="Arial" panose="020B0604020202020204" pitchFamily="34" charset="0"/>
                <a:cs typeface="Arial" panose="020B0604020202020204" pitchFamily="34" charset="0"/>
              </a:rPr>
              <a:t>SUMMARY </a:t>
            </a:r>
            <a:br>
              <a:rPr lang="en-US" sz="1800" b="1" dirty="0">
                <a:solidFill>
                  <a:schemeClr val="tx1"/>
                </a:solidFill>
                <a:latin typeface="Arial" panose="020B0604020202020204" pitchFamily="34" charset="0"/>
                <a:cs typeface="Arial" panose="020B0604020202020204" pitchFamily="34" charset="0"/>
              </a:rPr>
            </a:br>
            <a:r>
              <a:rPr lang="en-US" sz="1800" b="1" dirty="0">
                <a:solidFill>
                  <a:schemeClr val="tx1"/>
                </a:solidFill>
                <a:latin typeface="Arial" panose="020B0604020202020204" pitchFamily="34" charset="0"/>
                <a:cs typeface="Arial" panose="020B0604020202020204" pitchFamily="34" charset="0"/>
              </a:rPr>
              <a:t>2021/22 BUDGET VS EXPENDITURE AS AT 31 MARCH 2022</a:t>
            </a:r>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solidFill>
                  <a:srgbClr val="000000"/>
                </a:solidFill>
              </a:rPr>
              <a:pPr>
                <a:defRPr/>
              </a:pPr>
              <a:t>14</a:t>
            </a:fld>
            <a:endParaRPr lang="en-US" dirty="0">
              <a:solidFill>
                <a:srgbClr val="000000"/>
              </a:solidFill>
            </a:endParaRPr>
          </a:p>
        </p:txBody>
      </p:sp>
      <p:sp>
        <p:nvSpPr>
          <p:cNvPr id="3" name="TextBox 2"/>
          <p:cNvSpPr txBox="1"/>
          <p:nvPr/>
        </p:nvSpPr>
        <p:spPr>
          <a:xfrm>
            <a:off x="549382" y="4797152"/>
            <a:ext cx="8062664" cy="738664"/>
          </a:xfrm>
          <a:prstGeom prst="rect">
            <a:avLst/>
          </a:prstGeom>
          <a:solidFill>
            <a:srgbClr val="FF9933"/>
          </a:solidFill>
        </p:spPr>
        <p:txBody>
          <a:bodyPr wrap="square" rtlCol="0">
            <a:spAutoFit/>
          </a:bodyPr>
          <a:lstStyle/>
          <a:p>
            <a:pPr marL="285750" indent="-285750">
              <a:buFont typeface="Arial" panose="020B0604020202020204" pitchFamily="34" charset="0"/>
              <a:buChar char="•"/>
            </a:pPr>
            <a:r>
              <a:rPr lang="en-ZA" i="1" dirty="0"/>
              <a:t>The National Department of DSD transferred </a:t>
            </a:r>
            <a:r>
              <a:rPr lang="en-ZA" b="1" i="1" dirty="0"/>
              <a:t>100% </a:t>
            </a:r>
            <a:r>
              <a:rPr lang="en-ZA" i="1" dirty="0"/>
              <a:t>of the allocated budget of </a:t>
            </a:r>
            <a:r>
              <a:rPr lang="en-ZA" b="1" i="1" dirty="0"/>
              <a:t>R 1,235 billion </a:t>
            </a:r>
            <a:r>
              <a:rPr lang="en-ZA" i="1" dirty="0"/>
              <a:t>in line with the approved payment schedules. </a:t>
            </a:r>
          </a:p>
          <a:p>
            <a:pPr marL="285750" indent="-285750">
              <a:buFont typeface="Arial" panose="020B0604020202020204" pitchFamily="34" charset="0"/>
              <a:buChar char="•"/>
            </a:pPr>
            <a:r>
              <a:rPr lang="en-ZA" i="1" dirty="0"/>
              <a:t>Included in the total expenditure of </a:t>
            </a:r>
            <a:r>
              <a:rPr lang="en-ZA" b="1" i="1" dirty="0"/>
              <a:t>R1,235 billion </a:t>
            </a:r>
            <a:r>
              <a:rPr lang="en-ZA" i="1" dirty="0"/>
              <a:t>is funds rolled over from the 2020/21 financial year. </a:t>
            </a:r>
          </a:p>
        </p:txBody>
      </p:sp>
      <p:graphicFrame>
        <p:nvGraphicFramePr>
          <p:cNvPr id="9" name="Table 8">
            <a:extLst>
              <a:ext uri="{FF2B5EF4-FFF2-40B4-BE49-F238E27FC236}">
                <a16:creationId xmlns:a16="http://schemas.microsoft.com/office/drawing/2014/main" id="{095FAFB7-1A38-42FF-BEF1-84722B08DAB2}"/>
              </a:ext>
            </a:extLst>
          </p:cNvPr>
          <p:cNvGraphicFramePr>
            <a:graphicFrameLocks noGrp="1"/>
          </p:cNvGraphicFramePr>
          <p:nvPr>
            <p:extLst>
              <p:ext uri="{D42A27DB-BD31-4B8C-83A1-F6EECF244321}">
                <p14:modId xmlns:p14="http://schemas.microsoft.com/office/powerpoint/2010/main" val="2148225935"/>
              </p:ext>
            </p:extLst>
          </p:nvPr>
        </p:nvGraphicFramePr>
        <p:xfrm>
          <a:off x="395536" y="1322184"/>
          <a:ext cx="8280918" cy="3114932"/>
        </p:xfrm>
        <a:graphic>
          <a:graphicData uri="http://schemas.openxmlformats.org/drawingml/2006/table">
            <a:tbl>
              <a:tblPr/>
              <a:tblGrid>
                <a:gridCol w="1986928">
                  <a:extLst>
                    <a:ext uri="{9D8B030D-6E8A-4147-A177-3AD203B41FA5}">
                      <a16:colId xmlns:a16="http://schemas.microsoft.com/office/drawing/2014/main" val="4141430270"/>
                    </a:ext>
                  </a:extLst>
                </a:gridCol>
                <a:gridCol w="1258798">
                  <a:extLst>
                    <a:ext uri="{9D8B030D-6E8A-4147-A177-3AD203B41FA5}">
                      <a16:colId xmlns:a16="http://schemas.microsoft.com/office/drawing/2014/main" val="3396771356"/>
                    </a:ext>
                  </a:extLst>
                </a:gridCol>
                <a:gridCol w="1258798">
                  <a:extLst>
                    <a:ext uri="{9D8B030D-6E8A-4147-A177-3AD203B41FA5}">
                      <a16:colId xmlns:a16="http://schemas.microsoft.com/office/drawing/2014/main" val="400144415"/>
                    </a:ext>
                  </a:extLst>
                </a:gridCol>
                <a:gridCol w="1258798">
                  <a:extLst>
                    <a:ext uri="{9D8B030D-6E8A-4147-A177-3AD203B41FA5}">
                      <a16:colId xmlns:a16="http://schemas.microsoft.com/office/drawing/2014/main" val="1892097458"/>
                    </a:ext>
                  </a:extLst>
                </a:gridCol>
                <a:gridCol w="1258798">
                  <a:extLst>
                    <a:ext uri="{9D8B030D-6E8A-4147-A177-3AD203B41FA5}">
                      <a16:colId xmlns:a16="http://schemas.microsoft.com/office/drawing/2014/main" val="369537611"/>
                    </a:ext>
                  </a:extLst>
                </a:gridCol>
                <a:gridCol w="1258798">
                  <a:extLst>
                    <a:ext uri="{9D8B030D-6E8A-4147-A177-3AD203B41FA5}">
                      <a16:colId xmlns:a16="http://schemas.microsoft.com/office/drawing/2014/main" val="458112994"/>
                    </a:ext>
                  </a:extLst>
                </a:gridCol>
              </a:tblGrid>
              <a:tr h="229520">
                <a:tc rowSpan="3">
                  <a:txBody>
                    <a:bodyPr/>
                    <a:lstStyle/>
                    <a:p>
                      <a:pPr algn="ctr" rtl="0" fontAlgn="ctr"/>
                      <a:r>
                        <a:rPr lang="en-ZA" sz="1100" b="1" i="0" u="none" strike="noStrike">
                          <a:solidFill>
                            <a:srgbClr val="000000"/>
                          </a:solidFill>
                          <a:effectLst/>
                          <a:latin typeface="Calibri" panose="020F0502020204030204" pitchFamily="34" charset="0"/>
                        </a:rPr>
                        <a:t>Province</a:t>
                      </a:r>
                    </a:p>
                  </a:txBody>
                  <a:tcPr marL="8687" marR="8687" marT="868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rtl="0" fontAlgn="b"/>
                      <a:r>
                        <a:rPr lang="en-ZA" sz="1100" b="1" i="0" u="none" strike="noStrike">
                          <a:solidFill>
                            <a:srgbClr val="000000"/>
                          </a:solidFill>
                          <a:effectLst/>
                          <a:latin typeface="Calibri" panose="020F0502020204030204" pitchFamily="34" charset="0"/>
                        </a:rPr>
                        <a:t>Budget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000"/>
                    </a:solidFill>
                  </a:tcPr>
                </a:tc>
                <a:tc rowSpan="2">
                  <a:txBody>
                    <a:bodyPr/>
                    <a:lstStyle/>
                    <a:p>
                      <a:pPr algn="ctr" rtl="0" fontAlgn="b"/>
                      <a:r>
                        <a:rPr lang="en-ZA" sz="1100" b="1" i="0" u="none" strike="noStrike" dirty="0">
                          <a:solidFill>
                            <a:srgbClr val="000000"/>
                          </a:solidFill>
                          <a:effectLst/>
                          <a:latin typeface="Calibri" panose="020F0502020204030204" pitchFamily="34" charset="0"/>
                        </a:rPr>
                        <a:t>Provincial</a:t>
                      </a:r>
                    </a:p>
                    <a:p>
                      <a:pPr algn="ctr" rtl="0" fontAlgn="b"/>
                      <a:r>
                        <a:rPr lang="en-ZA" sz="1100" b="1" i="0" u="none" strike="noStrike" dirty="0">
                          <a:solidFill>
                            <a:srgbClr val="000000"/>
                          </a:solidFill>
                          <a:effectLst/>
                          <a:latin typeface="Calibri" panose="020F0502020204030204" pitchFamily="34" charset="0"/>
                        </a:rPr>
                        <a:t> Roll overs</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rowSpan="2">
                  <a:txBody>
                    <a:bodyPr/>
                    <a:lstStyle/>
                    <a:p>
                      <a:pPr algn="ctr" rtl="0" fontAlgn="b"/>
                      <a:r>
                        <a:rPr lang="en-ZA" sz="1100" b="1" i="0" u="none" strike="noStrike">
                          <a:solidFill>
                            <a:srgbClr val="000000"/>
                          </a:solidFill>
                          <a:effectLst/>
                          <a:latin typeface="Calibri" panose="020F0502020204030204" pitchFamily="34" charset="0"/>
                        </a:rPr>
                        <a:t>Total available</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rtl="0" fontAlgn="b"/>
                      <a:r>
                        <a:rPr lang="en-ZA" sz="1100" b="1" i="0" u="none" strike="noStrike">
                          <a:solidFill>
                            <a:srgbClr val="000000"/>
                          </a:solidFill>
                          <a:effectLst/>
                          <a:latin typeface="Calibri" panose="020F0502020204030204" pitchFamily="34" charset="0"/>
                        </a:rPr>
                        <a:t>Spent at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000"/>
                    </a:solidFill>
                  </a:tcPr>
                </a:tc>
                <a:tc rowSpan="2">
                  <a:txBody>
                    <a:bodyPr/>
                    <a:lstStyle/>
                    <a:p>
                      <a:pPr algn="ctr" rtl="0" fontAlgn="b"/>
                      <a:r>
                        <a:rPr lang="en-GB" sz="1100" b="1" i="0" u="none" strike="noStrike">
                          <a:solidFill>
                            <a:srgbClr val="000000"/>
                          </a:solidFill>
                          <a:effectLst/>
                          <a:latin typeface="Calibri" panose="020F0502020204030204" pitchFamily="34" charset="0"/>
                        </a:rPr>
                        <a:t>Percentage Spent by Provincial DSD</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4159767755"/>
                  </a:ext>
                </a:extLst>
              </a:tr>
              <a:tr h="240451">
                <a:tc vMerge="1">
                  <a:txBody>
                    <a:bodyPr/>
                    <a:lstStyle/>
                    <a:p>
                      <a:endParaRPr lang="en-ZA"/>
                    </a:p>
                  </a:txBody>
                  <a:tcPr/>
                </a:tc>
                <a:tc>
                  <a:txBody>
                    <a:bodyPr/>
                    <a:lstStyle/>
                    <a:p>
                      <a:pPr algn="ctr" rtl="0" fontAlgn="b"/>
                      <a:r>
                        <a:rPr lang="en-ZA" sz="1100" b="1" i="0" u="none" strike="noStrike">
                          <a:solidFill>
                            <a:srgbClr val="000000"/>
                          </a:solidFill>
                          <a:effectLst/>
                          <a:latin typeface="Calibri" panose="020F0502020204030204" pitchFamily="34" charset="0"/>
                        </a:rPr>
                        <a:t>Allocation</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C000"/>
                    </a:solidFill>
                  </a:tcPr>
                </a:tc>
                <a:tc vMerge="1">
                  <a:txBody>
                    <a:bodyPr/>
                    <a:lstStyle/>
                    <a:p>
                      <a:endParaRPr lang="en-ZA"/>
                    </a:p>
                  </a:txBody>
                  <a:tcPr/>
                </a:tc>
                <a:tc vMerge="1">
                  <a:txBody>
                    <a:bodyPr/>
                    <a:lstStyle/>
                    <a:p>
                      <a:endParaRPr lang="en-ZA"/>
                    </a:p>
                  </a:txBody>
                  <a:tcPr/>
                </a:tc>
                <a:tc>
                  <a:txBody>
                    <a:bodyPr/>
                    <a:lstStyle/>
                    <a:p>
                      <a:pPr algn="ctr" rtl="0" fontAlgn="b"/>
                      <a:r>
                        <a:rPr lang="en-ZA" sz="1100" b="1" i="0" u="none" strike="noStrike">
                          <a:solidFill>
                            <a:srgbClr val="000000"/>
                          </a:solidFill>
                          <a:effectLst/>
                          <a:latin typeface="Calibri" panose="020F0502020204030204" pitchFamily="34" charset="0"/>
                        </a:rPr>
                        <a:t>31-Mar-22</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FC000"/>
                    </a:solidFill>
                  </a:tcPr>
                </a:tc>
                <a:tc vMerge="1">
                  <a:txBody>
                    <a:bodyPr/>
                    <a:lstStyle/>
                    <a:p>
                      <a:endParaRPr lang="en-ZA"/>
                    </a:p>
                  </a:txBody>
                  <a:tcPr/>
                </a:tc>
                <a:extLst>
                  <a:ext uri="{0D108BD9-81ED-4DB2-BD59-A6C34878D82A}">
                    <a16:rowId xmlns:a16="http://schemas.microsoft.com/office/drawing/2014/main" val="3801229468"/>
                  </a:ext>
                </a:extLst>
              </a:tr>
              <a:tr h="240451">
                <a:tc vMerge="1">
                  <a:txBody>
                    <a:bodyPr/>
                    <a:lstStyle/>
                    <a:p>
                      <a:endParaRPr lang="en-ZA"/>
                    </a:p>
                  </a:txBody>
                  <a:tcPr/>
                </a:tc>
                <a:tc>
                  <a:txBody>
                    <a:bodyPr/>
                    <a:lstStyle/>
                    <a:p>
                      <a:pPr algn="ctr" rtl="0" fontAlgn="t"/>
                      <a:r>
                        <a:rPr lang="en-ZA" sz="1100" b="1" i="0" u="none" strike="noStrike">
                          <a:solidFill>
                            <a:srgbClr val="000000"/>
                          </a:solidFill>
                          <a:effectLst/>
                          <a:latin typeface="Calibri" panose="020F0502020204030204" pitchFamily="34" charset="0"/>
                        </a:rPr>
                        <a:t>R'000</a:t>
                      </a:r>
                    </a:p>
                  </a:txBody>
                  <a:tcPr marL="8687" marR="8687" marT="86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rtl="0" fontAlgn="t"/>
                      <a:r>
                        <a:rPr lang="en-ZA" sz="1100" b="1" i="0" u="none" strike="noStrike">
                          <a:solidFill>
                            <a:srgbClr val="000000"/>
                          </a:solidFill>
                          <a:effectLst/>
                          <a:latin typeface="Calibri" panose="020F0502020204030204" pitchFamily="34" charset="0"/>
                        </a:rPr>
                        <a:t>R'000</a:t>
                      </a:r>
                    </a:p>
                  </a:txBody>
                  <a:tcPr marL="8687" marR="8687" marT="86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rtl="0" fontAlgn="t"/>
                      <a:r>
                        <a:rPr lang="en-ZA" sz="1100" b="1" i="0" u="none" strike="noStrike">
                          <a:solidFill>
                            <a:srgbClr val="000000"/>
                          </a:solidFill>
                          <a:effectLst/>
                          <a:latin typeface="Calibri" panose="020F0502020204030204" pitchFamily="34" charset="0"/>
                        </a:rPr>
                        <a:t>R'000</a:t>
                      </a:r>
                    </a:p>
                  </a:txBody>
                  <a:tcPr marL="8687" marR="8687" marT="86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rtl="0" fontAlgn="t"/>
                      <a:r>
                        <a:rPr lang="en-ZA" sz="1100" b="1" i="0" u="none" strike="noStrike">
                          <a:solidFill>
                            <a:srgbClr val="000000"/>
                          </a:solidFill>
                          <a:effectLst/>
                          <a:latin typeface="Calibri" panose="020F0502020204030204" pitchFamily="34" charset="0"/>
                        </a:rPr>
                        <a:t>R'000</a:t>
                      </a:r>
                    </a:p>
                  </a:txBody>
                  <a:tcPr marL="8687" marR="8687" marT="868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ctr" rtl="0" fontAlgn="b"/>
                      <a:r>
                        <a:rPr lang="en-ZA" sz="1100" b="1" i="0" u="none" strike="noStrike">
                          <a:solidFill>
                            <a:srgbClr val="000000"/>
                          </a:solidFill>
                          <a:effectLst/>
                          <a:latin typeface="Calibri" panose="020F0502020204030204" pitchFamily="34" charset="0"/>
                        </a:rPr>
                        <a:t>%</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4011006316"/>
                  </a:ext>
                </a:extLst>
              </a:tr>
              <a:tr h="240451">
                <a:tc>
                  <a:txBody>
                    <a:bodyPr/>
                    <a:lstStyle/>
                    <a:p>
                      <a:pPr algn="l" rtl="0" fontAlgn="b"/>
                      <a:r>
                        <a:rPr lang="en-ZA" sz="1100" b="0" i="0" u="none" strike="noStrike">
                          <a:solidFill>
                            <a:srgbClr val="000000"/>
                          </a:solidFill>
                          <a:effectLst/>
                          <a:latin typeface="Calibri" panose="020F0502020204030204" pitchFamily="34" charset="0"/>
                        </a:rPr>
                        <a:t>Eastern Cape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184 581</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60 270</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244 851</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183 870</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75%</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483205459"/>
                  </a:ext>
                </a:extLst>
              </a:tr>
              <a:tr h="240451">
                <a:tc>
                  <a:txBody>
                    <a:bodyPr/>
                    <a:lstStyle/>
                    <a:p>
                      <a:pPr algn="l" rtl="0" fontAlgn="b"/>
                      <a:r>
                        <a:rPr lang="en-ZA" sz="1100" b="0" i="0" u="none" strike="noStrike">
                          <a:solidFill>
                            <a:srgbClr val="000000"/>
                          </a:solidFill>
                          <a:effectLst/>
                          <a:latin typeface="Calibri" panose="020F0502020204030204" pitchFamily="34" charset="0"/>
                        </a:rPr>
                        <a:t>Free State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74 235</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37 336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111 571</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93 854</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84%</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284360967"/>
                  </a:ext>
                </a:extLst>
              </a:tr>
              <a:tr h="240451">
                <a:tc>
                  <a:txBody>
                    <a:bodyPr/>
                    <a:lstStyle/>
                    <a:p>
                      <a:pPr algn="l" rtl="0" fontAlgn="b"/>
                      <a:r>
                        <a:rPr lang="en-ZA" sz="1100" b="0" i="0" u="none" strike="noStrike">
                          <a:solidFill>
                            <a:srgbClr val="000000"/>
                          </a:solidFill>
                          <a:effectLst/>
                          <a:latin typeface="Calibri" panose="020F0502020204030204" pitchFamily="34" charset="0"/>
                        </a:rPr>
                        <a:t>Gauteng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177 730</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77 763</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255 493</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195 164</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76%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4235887739"/>
                  </a:ext>
                </a:extLst>
              </a:tr>
              <a:tr h="240451">
                <a:tc>
                  <a:txBody>
                    <a:bodyPr/>
                    <a:lstStyle/>
                    <a:p>
                      <a:pPr algn="l" rtl="0" fontAlgn="b"/>
                      <a:r>
                        <a:rPr lang="en-ZA" sz="1100" b="0" i="0" u="none" strike="noStrike">
                          <a:solidFill>
                            <a:srgbClr val="000000"/>
                          </a:solidFill>
                          <a:effectLst/>
                          <a:latin typeface="Calibri" panose="020F0502020204030204" pitchFamily="34" charset="0"/>
                        </a:rPr>
                        <a:t>KwaZulu-Natal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265 276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85 185</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350 461</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276 884</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79%</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3433623236"/>
                  </a:ext>
                </a:extLst>
              </a:tr>
              <a:tr h="240451">
                <a:tc>
                  <a:txBody>
                    <a:bodyPr/>
                    <a:lstStyle/>
                    <a:p>
                      <a:pPr algn="l" rtl="0" fontAlgn="b"/>
                      <a:r>
                        <a:rPr lang="en-ZA" sz="1100" b="0" i="0" u="none" strike="noStrike">
                          <a:solidFill>
                            <a:srgbClr val="000000"/>
                          </a:solidFill>
                          <a:effectLst/>
                          <a:latin typeface="Calibri" panose="020F0502020204030204" pitchFamily="34" charset="0"/>
                        </a:rPr>
                        <a:t>Limpopo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167 607</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46 589</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214 196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178 247</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83%</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494253850"/>
                  </a:ext>
                </a:extLst>
              </a:tr>
              <a:tr h="240451">
                <a:tc>
                  <a:txBody>
                    <a:bodyPr/>
                    <a:lstStyle/>
                    <a:p>
                      <a:pPr algn="l" rtl="0" fontAlgn="b"/>
                      <a:r>
                        <a:rPr lang="en-ZA" sz="1100" b="0" i="0" u="none" strike="noStrike">
                          <a:solidFill>
                            <a:srgbClr val="000000"/>
                          </a:solidFill>
                          <a:effectLst/>
                          <a:latin typeface="Calibri" panose="020F0502020204030204" pitchFamily="34" charset="0"/>
                        </a:rPr>
                        <a:t>Mpumalanga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112 465</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38 196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150 661</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105 415</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70%</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558359396"/>
                  </a:ext>
                </a:extLst>
              </a:tr>
              <a:tr h="240451">
                <a:tc>
                  <a:txBody>
                    <a:bodyPr/>
                    <a:lstStyle/>
                    <a:p>
                      <a:pPr algn="l" rtl="0" fontAlgn="b"/>
                      <a:r>
                        <a:rPr lang="en-ZA" sz="1100" b="0" i="0" u="none" strike="noStrike">
                          <a:solidFill>
                            <a:srgbClr val="000000"/>
                          </a:solidFill>
                          <a:effectLst/>
                          <a:latin typeface="Calibri" panose="020F0502020204030204" pitchFamily="34" charset="0"/>
                        </a:rPr>
                        <a:t>Northern Cape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29 564</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9 519</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39 083</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34 214</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88%</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823704519"/>
                  </a:ext>
                </a:extLst>
              </a:tr>
              <a:tr h="240451">
                <a:tc>
                  <a:txBody>
                    <a:bodyPr/>
                    <a:lstStyle/>
                    <a:p>
                      <a:pPr algn="l" rtl="0" fontAlgn="b"/>
                      <a:r>
                        <a:rPr lang="en-ZA" sz="1100" b="0" i="0" u="none" strike="noStrike">
                          <a:solidFill>
                            <a:srgbClr val="000000"/>
                          </a:solidFill>
                          <a:effectLst/>
                          <a:latin typeface="Calibri" panose="020F0502020204030204" pitchFamily="34" charset="0"/>
                        </a:rPr>
                        <a:t>North West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103 702</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28 795</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132 497</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48 140</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36%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069726012"/>
                  </a:ext>
                </a:extLst>
              </a:tr>
              <a:tr h="240451">
                <a:tc>
                  <a:txBody>
                    <a:bodyPr/>
                    <a:lstStyle/>
                    <a:p>
                      <a:pPr algn="l" rtl="0" fontAlgn="b"/>
                      <a:r>
                        <a:rPr lang="en-ZA" sz="1100" b="0" i="0" u="none" strike="noStrike">
                          <a:solidFill>
                            <a:srgbClr val="000000"/>
                          </a:solidFill>
                          <a:effectLst/>
                          <a:latin typeface="Calibri" panose="020F0502020204030204" pitchFamily="34" charset="0"/>
                        </a:rPr>
                        <a:t>Western Cape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119 501</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2 005</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121 506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119 086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algn="r" rtl="0" fontAlgn="b"/>
                      <a:r>
                        <a:rPr lang="en-ZA" sz="1100" b="0" i="0" u="none" strike="noStrike">
                          <a:solidFill>
                            <a:srgbClr val="000000"/>
                          </a:solidFill>
                          <a:effectLst/>
                          <a:latin typeface="Calibri" panose="020F0502020204030204" pitchFamily="34" charset="0"/>
                        </a:rPr>
                        <a:t>98%</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649684320"/>
                  </a:ext>
                </a:extLst>
              </a:tr>
              <a:tr h="240451">
                <a:tc>
                  <a:txBody>
                    <a:bodyPr/>
                    <a:lstStyle/>
                    <a:p>
                      <a:pPr algn="l" rtl="0" fontAlgn="b"/>
                      <a:r>
                        <a:rPr lang="en-ZA" sz="1100" b="1" i="0" u="none" strike="noStrike">
                          <a:solidFill>
                            <a:srgbClr val="000000"/>
                          </a:solidFill>
                          <a:effectLst/>
                          <a:latin typeface="Calibri" panose="020F0502020204030204" pitchFamily="34" charset="0"/>
                        </a:rPr>
                        <a:t> Totals </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r" rtl="0" fontAlgn="b"/>
                      <a:r>
                        <a:rPr lang="en-ZA" sz="1100" b="1" i="0" u="none" strike="noStrike">
                          <a:solidFill>
                            <a:srgbClr val="000000"/>
                          </a:solidFill>
                          <a:effectLst/>
                          <a:latin typeface="Calibri" panose="020F0502020204030204" pitchFamily="34" charset="0"/>
                        </a:rPr>
                        <a:t>1 234 661</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r" rtl="0" fontAlgn="b"/>
                      <a:r>
                        <a:rPr lang="en-ZA" sz="1100" b="1" i="0" u="none" strike="noStrike">
                          <a:solidFill>
                            <a:srgbClr val="000000"/>
                          </a:solidFill>
                          <a:effectLst/>
                          <a:latin typeface="Calibri" panose="020F0502020204030204" pitchFamily="34" charset="0"/>
                        </a:rPr>
                        <a:t>385 658</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r" rtl="0" fontAlgn="b"/>
                      <a:r>
                        <a:rPr lang="en-ZA" sz="1100" b="1" i="0" u="none" strike="noStrike">
                          <a:solidFill>
                            <a:srgbClr val="000000"/>
                          </a:solidFill>
                          <a:effectLst/>
                          <a:latin typeface="Calibri" panose="020F0502020204030204" pitchFamily="34" charset="0"/>
                        </a:rPr>
                        <a:t>1 620 319</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r" rtl="0" fontAlgn="b"/>
                      <a:r>
                        <a:rPr lang="en-ZA" sz="1100" b="1" i="0" u="none" strike="noStrike">
                          <a:solidFill>
                            <a:srgbClr val="000000"/>
                          </a:solidFill>
                          <a:effectLst/>
                          <a:latin typeface="Calibri" panose="020F0502020204030204" pitchFamily="34" charset="0"/>
                        </a:rPr>
                        <a:t>1 234 874</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gn="r" rtl="0" fontAlgn="b"/>
                      <a:r>
                        <a:rPr lang="en-ZA" sz="1100" b="1" i="0" u="none" strike="noStrike" dirty="0">
                          <a:solidFill>
                            <a:srgbClr val="000000"/>
                          </a:solidFill>
                          <a:effectLst/>
                          <a:latin typeface="Calibri" panose="020F0502020204030204" pitchFamily="34" charset="0"/>
                        </a:rPr>
                        <a:t>76%</a:t>
                      </a:r>
                    </a:p>
                  </a:txBody>
                  <a:tcPr marL="8687" marR="8687" marT="8687"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19112395"/>
                  </a:ext>
                </a:extLst>
              </a:tr>
            </a:tbl>
          </a:graphicData>
        </a:graphic>
      </p:graphicFrame>
    </p:spTree>
    <p:extLst>
      <p:ext uri="{BB962C8B-B14F-4D97-AF65-F5344CB8AC3E}">
        <p14:creationId xmlns:p14="http://schemas.microsoft.com/office/powerpoint/2010/main" val="394114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09266"/>
            <a:ext cx="8229600" cy="1055077"/>
          </a:xfrm>
        </p:spPr>
        <p:txBody>
          <a:bodyPr>
            <a:normAutofit fontScale="90000"/>
          </a:bodyPr>
          <a:lstStyle/>
          <a:p>
            <a:r>
              <a:rPr lang="en-ZA" sz="2954" b="1" dirty="0">
                <a:latin typeface="Arial" panose="020B0604020202020204" pitchFamily="34" charset="0"/>
                <a:cs typeface="Arial" panose="020B0604020202020204" pitchFamily="34" charset="0"/>
              </a:rPr>
              <a:t>PERFORMANCE ON INFRASTRUCTURE COMPONENT</a:t>
            </a:r>
            <a:br>
              <a:rPr lang="en-ZA" sz="2954" b="1" dirty="0">
                <a:latin typeface="Arial" panose="020B0604020202020204" pitchFamily="34" charset="0"/>
                <a:cs typeface="Arial" panose="020B0604020202020204" pitchFamily="34" charset="0"/>
              </a:rPr>
            </a:br>
            <a:endParaRPr lang="en-ZA" sz="2954" b="1" dirty="0">
              <a:solidFill>
                <a:srgbClr val="FF3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4825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07286" cy="771743"/>
          </a:xfrm>
          <a:solidFill>
            <a:srgbClr val="FF9933"/>
          </a:solidFill>
        </p:spPr>
        <p:txBody>
          <a:bodyPr>
            <a:noAutofit/>
          </a:bodyPr>
          <a:lstStyle/>
          <a:p>
            <a:r>
              <a:rPr lang="en-ZA" sz="2215" b="1" dirty="0">
                <a:latin typeface="Arial" panose="020B0604020202020204" pitchFamily="34" charset="0"/>
                <a:cs typeface="Arial" panose="020B0604020202020204" pitchFamily="34" charset="0"/>
              </a:rPr>
              <a:t>PROVINCIAL PERFORMANCE ON THE INFRASTRUCTURE GRANT PER  QUARTER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6608572"/>
              </p:ext>
            </p:extLst>
          </p:nvPr>
        </p:nvGraphicFramePr>
        <p:xfrm>
          <a:off x="287524" y="1052736"/>
          <a:ext cx="8568952" cy="4832046"/>
        </p:xfrm>
        <a:graphic>
          <a:graphicData uri="http://schemas.openxmlformats.org/drawingml/2006/table">
            <a:tbl>
              <a:tblPr firstRow="1" bandRow="1">
                <a:tableStyleId>{5C22544A-7EE6-4342-B048-85BDC9FD1C3A}</a:tableStyleId>
              </a:tblPr>
              <a:tblGrid>
                <a:gridCol w="1933856">
                  <a:extLst>
                    <a:ext uri="{9D8B030D-6E8A-4147-A177-3AD203B41FA5}">
                      <a16:colId xmlns:a16="http://schemas.microsoft.com/office/drawing/2014/main" val="20000"/>
                    </a:ext>
                  </a:extLst>
                </a:gridCol>
                <a:gridCol w="1177773">
                  <a:extLst>
                    <a:ext uri="{9D8B030D-6E8A-4147-A177-3AD203B41FA5}">
                      <a16:colId xmlns:a16="http://schemas.microsoft.com/office/drawing/2014/main" val="20001"/>
                    </a:ext>
                  </a:extLst>
                </a:gridCol>
                <a:gridCol w="876248">
                  <a:extLst>
                    <a:ext uri="{9D8B030D-6E8A-4147-A177-3AD203B41FA5}">
                      <a16:colId xmlns:a16="http://schemas.microsoft.com/office/drawing/2014/main" val="20002"/>
                    </a:ext>
                  </a:extLst>
                </a:gridCol>
                <a:gridCol w="1007964">
                  <a:extLst>
                    <a:ext uri="{9D8B030D-6E8A-4147-A177-3AD203B41FA5}">
                      <a16:colId xmlns:a16="http://schemas.microsoft.com/office/drawing/2014/main" val="20003"/>
                    </a:ext>
                  </a:extLst>
                </a:gridCol>
                <a:gridCol w="907640">
                  <a:extLst>
                    <a:ext uri="{9D8B030D-6E8A-4147-A177-3AD203B41FA5}">
                      <a16:colId xmlns:a16="http://schemas.microsoft.com/office/drawing/2014/main" val="20004"/>
                    </a:ext>
                  </a:extLst>
                </a:gridCol>
                <a:gridCol w="953595">
                  <a:extLst>
                    <a:ext uri="{9D8B030D-6E8A-4147-A177-3AD203B41FA5}">
                      <a16:colId xmlns:a16="http://schemas.microsoft.com/office/drawing/2014/main" val="20005"/>
                    </a:ext>
                  </a:extLst>
                </a:gridCol>
                <a:gridCol w="1711876">
                  <a:extLst>
                    <a:ext uri="{9D8B030D-6E8A-4147-A177-3AD203B41FA5}">
                      <a16:colId xmlns:a16="http://schemas.microsoft.com/office/drawing/2014/main" val="20006"/>
                    </a:ext>
                  </a:extLst>
                </a:gridCol>
              </a:tblGrid>
              <a:tr h="1397186">
                <a:tc>
                  <a:txBody>
                    <a:bodyPr/>
                    <a:lstStyle/>
                    <a:p>
                      <a:r>
                        <a:rPr lang="en-ZA" sz="1700" dirty="0">
                          <a:solidFill>
                            <a:schemeClr val="tx1"/>
                          </a:solidFill>
                          <a:latin typeface="Calibri" panose="020F0502020204030204" pitchFamily="34" charset="0"/>
                          <a:cs typeface="Calibri" panose="020F0502020204030204" pitchFamily="34" charset="0"/>
                        </a:rPr>
                        <a:t>Province</a:t>
                      </a:r>
                    </a:p>
                  </a:txBody>
                  <a:tcPr marL="84406" marR="84406" marT="42203" marB="42203">
                    <a:solidFill>
                      <a:srgbClr val="FFC000"/>
                    </a:solidFill>
                  </a:tcPr>
                </a:tc>
                <a:tc>
                  <a:txBody>
                    <a:bodyPr/>
                    <a:lstStyle/>
                    <a:p>
                      <a:pPr marL="0" algn="l" defTabSz="457200" rtl="0" eaLnBrk="1" latinLnBrk="0" hangingPunct="1"/>
                      <a:r>
                        <a:rPr lang="en-ZA" sz="1700" b="1" kern="1200" dirty="0">
                          <a:solidFill>
                            <a:schemeClr val="tx1"/>
                          </a:solidFill>
                          <a:latin typeface="Calibri" panose="020F0502020204030204" pitchFamily="34" charset="0"/>
                          <a:ea typeface="+mn-ea"/>
                          <a:cs typeface="Calibri" panose="020F0502020204030204" pitchFamily="34" charset="0"/>
                        </a:rPr>
                        <a:t>Annual Target</a:t>
                      </a:r>
                    </a:p>
                  </a:txBody>
                  <a:tcPr marL="84406" marR="84406" marT="42203" marB="42203">
                    <a:solidFill>
                      <a:srgbClr val="FFC000"/>
                    </a:solidFill>
                  </a:tcPr>
                </a:tc>
                <a:tc>
                  <a:txBody>
                    <a:bodyPr/>
                    <a:lstStyle/>
                    <a:p>
                      <a:r>
                        <a:rPr lang="en-ZA" sz="1700" baseline="0" dirty="0">
                          <a:solidFill>
                            <a:schemeClr val="tx1"/>
                          </a:solidFill>
                          <a:latin typeface="Calibri" panose="020F0502020204030204" pitchFamily="34" charset="0"/>
                          <a:cs typeface="Calibri" panose="020F0502020204030204" pitchFamily="34" charset="0"/>
                        </a:rPr>
                        <a:t>Q1</a:t>
                      </a:r>
                      <a:endParaRPr lang="en-ZA" sz="1700" dirty="0">
                        <a:solidFill>
                          <a:schemeClr val="tx1"/>
                        </a:solidFill>
                        <a:latin typeface="Calibri" panose="020F0502020204030204" pitchFamily="34" charset="0"/>
                        <a:cs typeface="Calibri" panose="020F0502020204030204" pitchFamily="34" charset="0"/>
                      </a:endParaRPr>
                    </a:p>
                  </a:txBody>
                  <a:tcPr marL="84406" marR="84406" marT="42203" marB="42203">
                    <a:solidFill>
                      <a:srgbClr val="FFC000"/>
                    </a:solidFill>
                  </a:tcPr>
                </a:tc>
                <a:tc>
                  <a:txBody>
                    <a:bodyPr/>
                    <a:lstStyle/>
                    <a:p>
                      <a:r>
                        <a:rPr lang="en-ZA" sz="1700" dirty="0">
                          <a:solidFill>
                            <a:schemeClr val="tx1"/>
                          </a:solidFill>
                          <a:latin typeface="Calibri" panose="020F0502020204030204" pitchFamily="34" charset="0"/>
                          <a:cs typeface="Calibri" panose="020F0502020204030204" pitchFamily="34" charset="0"/>
                        </a:rPr>
                        <a:t>Q2</a:t>
                      </a:r>
                    </a:p>
                  </a:txBody>
                  <a:tcPr marL="84406" marR="84406" marT="42203" marB="42203">
                    <a:solidFill>
                      <a:srgbClr val="FFC000"/>
                    </a:solidFill>
                  </a:tcPr>
                </a:tc>
                <a:tc>
                  <a:txBody>
                    <a:bodyPr/>
                    <a:lstStyle/>
                    <a:p>
                      <a:r>
                        <a:rPr lang="en-ZA" sz="1700" dirty="0">
                          <a:solidFill>
                            <a:schemeClr val="tx1"/>
                          </a:solidFill>
                          <a:latin typeface="Calibri" panose="020F0502020204030204" pitchFamily="34" charset="0"/>
                          <a:cs typeface="Calibri" panose="020F0502020204030204" pitchFamily="34" charset="0"/>
                        </a:rPr>
                        <a:t>Q3</a:t>
                      </a:r>
                    </a:p>
                  </a:txBody>
                  <a:tcPr marL="84406" marR="84406" marT="42203" marB="42203">
                    <a:solidFill>
                      <a:srgbClr val="FFC000"/>
                    </a:solidFill>
                  </a:tcPr>
                </a:tc>
                <a:tc>
                  <a:txBody>
                    <a:bodyPr/>
                    <a:lstStyle/>
                    <a:p>
                      <a:r>
                        <a:rPr lang="en-ZA" sz="1700" dirty="0">
                          <a:solidFill>
                            <a:schemeClr val="tx1"/>
                          </a:solidFill>
                          <a:latin typeface="Calibri" panose="020F0502020204030204" pitchFamily="34" charset="0"/>
                          <a:cs typeface="Calibri" panose="020F0502020204030204" pitchFamily="34" charset="0"/>
                        </a:rPr>
                        <a:t>Q4</a:t>
                      </a:r>
                    </a:p>
                  </a:txBody>
                  <a:tcPr marL="84406" marR="84406" marT="42203" marB="42203">
                    <a:solidFill>
                      <a:srgbClr val="FFC000"/>
                    </a:solidFill>
                  </a:tcPr>
                </a:tc>
                <a:tc>
                  <a:txBody>
                    <a:bodyPr/>
                    <a:lstStyle/>
                    <a:p>
                      <a:r>
                        <a:rPr lang="en-ZA" sz="1700" dirty="0">
                          <a:solidFill>
                            <a:schemeClr val="tx1"/>
                          </a:solidFill>
                          <a:latin typeface="Calibri" panose="020F0502020204030204" pitchFamily="34" charset="0"/>
                          <a:cs typeface="Calibri" panose="020F0502020204030204" pitchFamily="34" charset="0"/>
                        </a:rPr>
                        <a:t>Total ECD’s benefiting from the grant (Q1-4)</a:t>
                      </a:r>
                    </a:p>
                  </a:txBody>
                  <a:tcPr marL="84406" marR="84406" marT="42203" marB="42203">
                    <a:solidFill>
                      <a:srgbClr val="FFC000"/>
                    </a:solidFill>
                  </a:tcPr>
                </a:tc>
                <a:extLst>
                  <a:ext uri="{0D108BD9-81ED-4DB2-BD59-A6C34878D82A}">
                    <a16:rowId xmlns:a16="http://schemas.microsoft.com/office/drawing/2014/main" val="10000"/>
                  </a:ext>
                </a:extLst>
              </a:tr>
              <a:tr h="321133">
                <a:tc>
                  <a:txBody>
                    <a:bodyPr/>
                    <a:lstStyle/>
                    <a:p>
                      <a:r>
                        <a:rPr lang="en-ZA" sz="1700" baseline="0" dirty="0">
                          <a:latin typeface="Calibri" panose="020F0502020204030204" pitchFamily="34" charset="0"/>
                          <a:cs typeface="Calibri" panose="020F0502020204030204" pitchFamily="34" charset="0"/>
                        </a:rPr>
                        <a:t>Eastern Cape</a:t>
                      </a:r>
                      <a:endParaRPr lang="en-ZA" sz="1700" dirty="0">
                        <a:latin typeface="Calibri" panose="020F0502020204030204" pitchFamily="34" charset="0"/>
                        <a:cs typeface="Calibri" panose="020F0502020204030204" pitchFamily="34" charset="0"/>
                      </a:endParaRP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9</a:t>
                      </a:r>
                    </a:p>
                  </a:txBody>
                  <a:tcPr marL="84406" marR="84406" marT="42203" marB="42203">
                    <a:solidFill>
                      <a:srgbClr val="FFC000"/>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6</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2</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8</a:t>
                      </a:r>
                    </a:p>
                  </a:txBody>
                  <a:tcPr marL="84406" marR="84406" marT="42203" marB="42203">
                    <a:solidFill>
                      <a:srgbClr val="FFC000"/>
                    </a:solidFill>
                  </a:tcPr>
                </a:tc>
                <a:extLst>
                  <a:ext uri="{0D108BD9-81ED-4DB2-BD59-A6C34878D82A}">
                    <a16:rowId xmlns:a16="http://schemas.microsoft.com/office/drawing/2014/main" val="10001"/>
                  </a:ext>
                </a:extLst>
              </a:tr>
              <a:tr h="321133">
                <a:tc>
                  <a:txBody>
                    <a:bodyPr/>
                    <a:lstStyle/>
                    <a:p>
                      <a:r>
                        <a:rPr lang="en-ZA" sz="1700" dirty="0">
                          <a:latin typeface="Calibri" panose="020F0502020204030204" pitchFamily="34" charset="0"/>
                          <a:cs typeface="Calibri" panose="020F0502020204030204" pitchFamily="34" charset="0"/>
                        </a:rPr>
                        <a:t>Free State </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41</a:t>
                      </a:r>
                    </a:p>
                  </a:txBody>
                  <a:tcPr marL="84406" marR="84406" marT="42203" marB="42203">
                    <a:solidFill>
                      <a:srgbClr val="FFC000"/>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11</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16</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27</a:t>
                      </a:r>
                    </a:p>
                  </a:txBody>
                  <a:tcPr marL="84406" marR="84406" marT="42203" marB="42203">
                    <a:solidFill>
                      <a:srgbClr val="FFC000"/>
                    </a:solidFill>
                  </a:tcPr>
                </a:tc>
                <a:extLst>
                  <a:ext uri="{0D108BD9-81ED-4DB2-BD59-A6C34878D82A}">
                    <a16:rowId xmlns:a16="http://schemas.microsoft.com/office/drawing/2014/main" val="10002"/>
                  </a:ext>
                </a:extLst>
              </a:tr>
              <a:tr h="321133">
                <a:tc>
                  <a:txBody>
                    <a:bodyPr/>
                    <a:lstStyle/>
                    <a:p>
                      <a:r>
                        <a:rPr lang="en-ZA" sz="1700" dirty="0">
                          <a:latin typeface="Calibri" panose="020F0502020204030204" pitchFamily="34" charset="0"/>
                          <a:cs typeface="Calibri" panose="020F0502020204030204" pitchFamily="34" charset="0"/>
                        </a:rPr>
                        <a:t>Gauteng</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17</a:t>
                      </a:r>
                    </a:p>
                  </a:txBody>
                  <a:tcPr marL="84406" marR="84406" marT="42203" marB="42203">
                    <a:solidFill>
                      <a:srgbClr val="FFC000"/>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12</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12</a:t>
                      </a:r>
                    </a:p>
                  </a:txBody>
                  <a:tcPr marL="84406" marR="84406" marT="42203" marB="42203">
                    <a:solidFill>
                      <a:srgbClr val="FFC000"/>
                    </a:solidFill>
                  </a:tcPr>
                </a:tc>
                <a:extLst>
                  <a:ext uri="{0D108BD9-81ED-4DB2-BD59-A6C34878D82A}">
                    <a16:rowId xmlns:a16="http://schemas.microsoft.com/office/drawing/2014/main" val="10003"/>
                  </a:ext>
                </a:extLst>
              </a:tr>
              <a:tr h="321133">
                <a:tc>
                  <a:txBody>
                    <a:bodyPr/>
                    <a:lstStyle/>
                    <a:p>
                      <a:r>
                        <a:rPr lang="en-ZA" sz="1700" dirty="0" err="1">
                          <a:solidFill>
                            <a:schemeClr val="tx1"/>
                          </a:solidFill>
                          <a:latin typeface="Calibri" panose="020F0502020204030204" pitchFamily="34" charset="0"/>
                          <a:cs typeface="Calibri" panose="020F0502020204030204" pitchFamily="34" charset="0"/>
                        </a:rPr>
                        <a:t>KwaZulu</a:t>
                      </a:r>
                      <a:r>
                        <a:rPr lang="en-ZA" sz="1700" baseline="0" dirty="0">
                          <a:solidFill>
                            <a:schemeClr val="tx1"/>
                          </a:solidFill>
                          <a:latin typeface="Calibri" panose="020F0502020204030204" pitchFamily="34" charset="0"/>
                          <a:cs typeface="Calibri" panose="020F0502020204030204" pitchFamily="34" charset="0"/>
                        </a:rPr>
                        <a:t> Natal </a:t>
                      </a:r>
                      <a:endParaRPr lang="en-ZA" sz="1700" dirty="0">
                        <a:solidFill>
                          <a:schemeClr val="tx1"/>
                        </a:solidFill>
                        <a:latin typeface="Calibri" panose="020F0502020204030204" pitchFamily="34" charset="0"/>
                        <a:cs typeface="Calibri" panose="020F0502020204030204" pitchFamily="34" charset="0"/>
                      </a:endParaRP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45</a:t>
                      </a:r>
                    </a:p>
                  </a:txBody>
                  <a:tcPr marL="84406" marR="84406" marT="42203" marB="42203">
                    <a:solidFill>
                      <a:srgbClr val="FFC000"/>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14</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14 (0)</a:t>
                      </a:r>
                    </a:p>
                  </a:txBody>
                  <a:tcPr marL="84406" marR="84406" marT="42203" marB="42203">
                    <a:solidFill>
                      <a:srgbClr val="FFC000"/>
                    </a:solidFill>
                  </a:tcPr>
                </a:tc>
                <a:extLst>
                  <a:ext uri="{0D108BD9-81ED-4DB2-BD59-A6C34878D82A}">
                    <a16:rowId xmlns:a16="http://schemas.microsoft.com/office/drawing/2014/main" val="10004"/>
                  </a:ext>
                </a:extLst>
              </a:tr>
              <a:tr h="321133">
                <a:tc>
                  <a:txBody>
                    <a:bodyPr/>
                    <a:lstStyle/>
                    <a:p>
                      <a:r>
                        <a:rPr lang="en-ZA" sz="1700" dirty="0">
                          <a:solidFill>
                            <a:schemeClr val="tx1"/>
                          </a:solidFill>
                          <a:latin typeface="Calibri" panose="020F0502020204030204" pitchFamily="34" charset="0"/>
                          <a:cs typeface="Calibri" panose="020F0502020204030204" pitchFamily="34" charset="0"/>
                        </a:rPr>
                        <a:t>Limpopo</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52</a:t>
                      </a:r>
                    </a:p>
                  </a:txBody>
                  <a:tcPr marL="84406" marR="84406" marT="42203" marB="42203">
                    <a:solidFill>
                      <a:srgbClr val="FFC000"/>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40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6</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5</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51</a:t>
                      </a:r>
                    </a:p>
                  </a:txBody>
                  <a:tcPr marL="84406" marR="84406" marT="42203" marB="42203">
                    <a:solidFill>
                      <a:srgbClr val="FFC000"/>
                    </a:solidFill>
                  </a:tcPr>
                </a:tc>
                <a:extLst>
                  <a:ext uri="{0D108BD9-81ED-4DB2-BD59-A6C34878D82A}">
                    <a16:rowId xmlns:a16="http://schemas.microsoft.com/office/drawing/2014/main" val="10005"/>
                  </a:ext>
                </a:extLst>
              </a:tr>
              <a:tr h="321133">
                <a:tc>
                  <a:txBody>
                    <a:bodyPr/>
                    <a:lstStyle/>
                    <a:p>
                      <a:r>
                        <a:rPr lang="en-ZA" sz="1700" dirty="0">
                          <a:solidFill>
                            <a:schemeClr val="tx1"/>
                          </a:solidFill>
                          <a:latin typeface="Calibri" panose="020F0502020204030204" pitchFamily="34" charset="0"/>
                          <a:cs typeface="Calibri" panose="020F0502020204030204" pitchFamily="34" charset="0"/>
                        </a:rPr>
                        <a:t>Mpumalanga</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38</a:t>
                      </a:r>
                    </a:p>
                  </a:txBody>
                  <a:tcPr marL="84406" marR="84406" marT="42203" marB="42203">
                    <a:solidFill>
                      <a:srgbClr val="FFC000"/>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2</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23</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25</a:t>
                      </a:r>
                    </a:p>
                  </a:txBody>
                  <a:tcPr marL="84406" marR="84406" marT="42203" marB="42203">
                    <a:solidFill>
                      <a:srgbClr val="FFC000"/>
                    </a:solidFill>
                  </a:tcPr>
                </a:tc>
                <a:extLst>
                  <a:ext uri="{0D108BD9-81ED-4DB2-BD59-A6C34878D82A}">
                    <a16:rowId xmlns:a16="http://schemas.microsoft.com/office/drawing/2014/main" val="10006"/>
                  </a:ext>
                </a:extLst>
              </a:tr>
              <a:tr h="321133">
                <a:tc>
                  <a:txBody>
                    <a:bodyPr/>
                    <a:lstStyle/>
                    <a:p>
                      <a:pPr marL="0" algn="l" defTabSz="457200" rtl="0" eaLnBrk="1" latinLnBrk="0" hangingPunct="1"/>
                      <a:r>
                        <a:rPr lang="en-ZA" sz="1700" kern="1200" dirty="0">
                          <a:solidFill>
                            <a:schemeClr val="tx1"/>
                          </a:solidFill>
                          <a:latin typeface="Calibri" panose="020F0502020204030204" pitchFamily="34" charset="0"/>
                          <a:ea typeface="+mn-ea"/>
                          <a:cs typeface="Calibri" panose="020F0502020204030204" pitchFamily="34" charset="0"/>
                        </a:rPr>
                        <a:t>Northern Cape </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9</a:t>
                      </a:r>
                    </a:p>
                  </a:txBody>
                  <a:tcPr marL="84406" marR="84406" marT="42203" marB="42203">
                    <a:solidFill>
                      <a:srgbClr val="FFC000"/>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4</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4 (9)</a:t>
                      </a:r>
                    </a:p>
                  </a:txBody>
                  <a:tcPr marL="84406" marR="84406" marT="42203" marB="42203">
                    <a:solidFill>
                      <a:srgbClr val="FFC000"/>
                    </a:solidFill>
                  </a:tcPr>
                </a:tc>
                <a:extLst>
                  <a:ext uri="{0D108BD9-81ED-4DB2-BD59-A6C34878D82A}">
                    <a16:rowId xmlns:a16="http://schemas.microsoft.com/office/drawing/2014/main" val="10007"/>
                  </a:ext>
                </a:extLst>
              </a:tr>
              <a:tr h="321133">
                <a:tc>
                  <a:txBody>
                    <a:bodyPr/>
                    <a:lstStyle/>
                    <a:p>
                      <a:r>
                        <a:rPr lang="en-ZA" sz="1700" dirty="0">
                          <a:solidFill>
                            <a:schemeClr val="tx1"/>
                          </a:solidFill>
                          <a:latin typeface="Calibri" panose="020F0502020204030204" pitchFamily="34" charset="0"/>
                          <a:cs typeface="Calibri" panose="020F0502020204030204" pitchFamily="34" charset="0"/>
                        </a:rPr>
                        <a:t>North</a:t>
                      </a:r>
                      <a:r>
                        <a:rPr lang="en-ZA" sz="1700" baseline="0" dirty="0">
                          <a:solidFill>
                            <a:schemeClr val="tx1"/>
                          </a:solidFill>
                          <a:latin typeface="Calibri" panose="020F0502020204030204" pitchFamily="34" charset="0"/>
                          <a:cs typeface="Calibri" panose="020F0502020204030204" pitchFamily="34" charset="0"/>
                        </a:rPr>
                        <a:t> West </a:t>
                      </a:r>
                      <a:endParaRPr lang="en-ZA" sz="1700" dirty="0">
                        <a:solidFill>
                          <a:schemeClr val="tx1"/>
                        </a:solidFill>
                        <a:latin typeface="Calibri" panose="020F0502020204030204" pitchFamily="34" charset="0"/>
                        <a:cs typeface="Calibri" panose="020F0502020204030204" pitchFamily="34" charset="0"/>
                      </a:endParaRP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12</a:t>
                      </a:r>
                    </a:p>
                  </a:txBody>
                  <a:tcPr marL="84406" marR="84406" marT="42203" marB="42203">
                    <a:solidFill>
                      <a:srgbClr val="FFC000"/>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0</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4</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4</a:t>
                      </a:r>
                    </a:p>
                  </a:txBody>
                  <a:tcPr marL="84406" marR="84406" marT="42203" marB="42203">
                    <a:solidFill>
                      <a:srgbClr val="FFC000"/>
                    </a:solidFill>
                  </a:tcPr>
                </a:tc>
                <a:extLst>
                  <a:ext uri="{0D108BD9-81ED-4DB2-BD59-A6C34878D82A}">
                    <a16:rowId xmlns:a16="http://schemas.microsoft.com/office/drawing/2014/main" val="10008"/>
                  </a:ext>
                </a:extLst>
              </a:tr>
              <a:tr h="321133">
                <a:tc>
                  <a:txBody>
                    <a:bodyPr/>
                    <a:lstStyle/>
                    <a:p>
                      <a:r>
                        <a:rPr lang="en-ZA" sz="1700" dirty="0">
                          <a:solidFill>
                            <a:schemeClr val="tx1"/>
                          </a:solidFill>
                          <a:latin typeface="Calibri" panose="020F0502020204030204" pitchFamily="34" charset="0"/>
                          <a:cs typeface="Calibri" panose="020F0502020204030204" pitchFamily="34" charset="0"/>
                        </a:rPr>
                        <a:t>Western Cape </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50</a:t>
                      </a:r>
                    </a:p>
                  </a:txBody>
                  <a:tcPr marL="84406" marR="84406" marT="42203" marB="42203">
                    <a:solidFill>
                      <a:srgbClr val="FFC000"/>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19</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11</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9</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11</a:t>
                      </a:r>
                    </a:p>
                  </a:txBody>
                  <a:tcPr marL="84406" marR="84406" marT="42203" marB="42203">
                    <a:solidFill>
                      <a:srgbClr val="FFFFCC"/>
                    </a:solidFill>
                  </a:tcPr>
                </a:tc>
                <a:tc>
                  <a:txBody>
                    <a:bodyPr/>
                    <a:lstStyle/>
                    <a:p>
                      <a:pPr algn="ctr"/>
                      <a:r>
                        <a:rPr lang="en-ZA" sz="1700" dirty="0">
                          <a:solidFill>
                            <a:schemeClr val="tx1"/>
                          </a:solidFill>
                          <a:latin typeface="Calibri" panose="020F0502020204030204" pitchFamily="34" charset="0"/>
                          <a:cs typeface="Calibri" panose="020F0502020204030204" pitchFamily="34" charset="0"/>
                        </a:rPr>
                        <a:t>50</a:t>
                      </a:r>
                    </a:p>
                  </a:txBody>
                  <a:tcPr marL="84406" marR="84406" marT="42203" marB="42203">
                    <a:solidFill>
                      <a:srgbClr val="FFC000"/>
                    </a:solidFill>
                  </a:tcPr>
                </a:tc>
                <a:extLst>
                  <a:ext uri="{0D108BD9-81ED-4DB2-BD59-A6C34878D82A}">
                    <a16:rowId xmlns:a16="http://schemas.microsoft.com/office/drawing/2014/main" val="10009"/>
                  </a:ext>
                </a:extLst>
              </a:tr>
              <a:tr h="321133">
                <a:tc>
                  <a:txBody>
                    <a:bodyPr/>
                    <a:lstStyle/>
                    <a:p>
                      <a:r>
                        <a:rPr lang="en-ZA" sz="1700" b="1" dirty="0">
                          <a:solidFill>
                            <a:schemeClr val="tx1"/>
                          </a:solidFill>
                          <a:latin typeface="Calibri" panose="020F0502020204030204" pitchFamily="34" charset="0"/>
                          <a:cs typeface="Calibri" panose="020F0502020204030204" pitchFamily="34" charset="0"/>
                        </a:rPr>
                        <a:t>Total</a:t>
                      </a:r>
                    </a:p>
                  </a:txBody>
                  <a:tcPr marL="84406" marR="84406" marT="42203" marB="42203">
                    <a:solidFill>
                      <a:srgbClr val="FFC000"/>
                    </a:solidFill>
                  </a:tcPr>
                </a:tc>
                <a:tc>
                  <a:txBody>
                    <a:bodyPr/>
                    <a:lstStyle/>
                    <a:p>
                      <a:pPr algn="ctr"/>
                      <a:r>
                        <a:rPr lang="en-ZA" sz="1700" b="1" dirty="0">
                          <a:solidFill>
                            <a:schemeClr val="tx1"/>
                          </a:solidFill>
                          <a:latin typeface="Calibri" panose="020F0502020204030204" pitchFamily="34" charset="0"/>
                          <a:cs typeface="Calibri" panose="020F0502020204030204" pitchFamily="34" charset="0"/>
                        </a:rPr>
                        <a:t>273</a:t>
                      </a:r>
                    </a:p>
                  </a:txBody>
                  <a:tcPr marL="84406" marR="84406" marT="42203" marB="42203">
                    <a:solidFill>
                      <a:srgbClr val="FFC000"/>
                    </a:solidFill>
                  </a:tcPr>
                </a:tc>
                <a:tc>
                  <a:txBody>
                    <a:bodyPr/>
                    <a:lstStyle/>
                    <a:p>
                      <a:pPr algn="ctr"/>
                      <a:r>
                        <a:rPr lang="en-ZA" sz="1700" b="1" dirty="0">
                          <a:solidFill>
                            <a:schemeClr val="tx1"/>
                          </a:solidFill>
                          <a:latin typeface="Calibri" panose="020F0502020204030204" pitchFamily="34" charset="0"/>
                          <a:cs typeface="Calibri" panose="020F0502020204030204" pitchFamily="34" charset="0"/>
                        </a:rPr>
                        <a:t>19</a:t>
                      </a:r>
                    </a:p>
                  </a:txBody>
                  <a:tcPr marL="84406" marR="84406" marT="42203" marB="42203">
                    <a:solidFill>
                      <a:srgbClr val="FFC000"/>
                    </a:solidFill>
                  </a:tcPr>
                </a:tc>
                <a:tc>
                  <a:txBody>
                    <a:bodyPr/>
                    <a:lstStyle/>
                    <a:p>
                      <a:pPr algn="ctr"/>
                      <a:r>
                        <a:rPr lang="en-ZA" sz="1700" b="1" dirty="0">
                          <a:solidFill>
                            <a:schemeClr val="tx1"/>
                          </a:solidFill>
                          <a:latin typeface="Calibri" panose="020F0502020204030204" pitchFamily="34" charset="0"/>
                          <a:cs typeface="Calibri" panose="020F0502020204030204" pitchFamily="34" charset="0"/>
                        </a:rPr>
                        <a:t>51</a:t>
                      </a:r>
                    </a:p>
                  </a:txBody>
                  <a:tcPr marL="84406" marR="84406" marT="42203" marB="42203">
                    <a:solidFill>
                      <a:srgbClr val="FFC000"/>
                    </a:solidFill>
                  </a:tcPr>
                </a:tc>
                <a:tc>
                  <a:txBody>
                    <a:bodyPr/>
                    <a:lstStyle/>
                    <a:p>
                      <a:pPr algn="ctr"/>
                      <a:r>
                        <a:rPr lang="en-ZA" sz="1700" b="1" dirty="0">
                          <a:solidFill>
                            <a:schemeClr val="tx1"/>
                          </a:solidFill>
                          <a:latin typeface="Calibri" panose="020F0502020204030204" pitchFamily="34" charset="0"/>
                          <a:cs typeface="Calibri" panose="020F0502020204030204" pitchFamily="34" charset="0"/>
                        </a:rPr>
                        <a:t>34</a:t>
                      </a:r>
                    </a:p>
                  </a:txBody>
                  <a:tcPr marL="84406" marR="84406" marT="42203" marB="42203">
                    <a:solidFill>
                      <a:srgbClr val="FFC000"/>
                    </a:solidFill>
                  </a:tcPr>
                </a:tc>
                <a:tc>
                  <a:txBody>
                    <a:bodyPr/>
                    <a:lstStyle/>
                    <a:p>
                      <a:pPr algn="ctr"/>
                      <a:r>
                        <a:rPr lang="en-ZA" sz="1700" b="1" dirty="0">
                          <a:solidFill>
                            <a:schemeClr val="tx1"/>
                          </a:solidFill>
                          <a:latin typeface="Calibri" panose="020F0502020204030204" pitchFamily="34" charset="0"/>
                          <a:cs typeface="Calibri" panose="020F0502020204030204" pitchFamily="34" charset="0"/>
                        </a:rPr>
                        <a:t>91</a:t>
                      </a:r>
                    </a:p>
                  </a:txBody>
                  <a:tcPr marL="84406" marR="84406" marT="42203" marB="42203">
                    <a:solidFill>
                      <a:srgbClr val="FFC000"/>
                    </a:solidFill>
                  </a:tcPr>
                </a:tc>
                <a:tc>
                  <a:txBody>
                    <a:bodyPr/>
                    <a:lstStyle/>
                    <a:p>
                      <a:pPr algn="ctr"/>
                      <a:r>
                        <a:rPr lang="en-ZA" sz="1700" b="1" dirty="0">
                          <a:solidFill>
                            <a:schemeClr val="tx1"/>
                          </a:solidFill>
                          <a:latin typeface="Calibri" panose="020F0502020204030204" pitchFamily="34" charset="0"/>
                          <a:cs typeface="Calibri" panose="020F0502020204030204" pitchFamily="34" charset="0"/>
                        </a:rPr>
                        <a:t>195</a:t>
                      </a:r>
                    </a:p>
                  </a:txBody>
                  <a:tcPr marL="84406" marR="84406" marT="42203" marB="42203">
                    <a:solidFill>
                      <a:srgbClr val="FFC00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41843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7451669"/>
              </p:ext>
            </p:extLst>
          </p:nvPr>
        </p:nvGraphicFramePr>
        <p:xfrm>
          <a:off x="179512" y="692696"/>
          <a:ext cx="8712968" cy="5180888"/>
        </p:xfrm>
        <a:graphic>
          <a:graphicData uri="http://schemas.openxmlformats.org/drawingml/2006/table">
            <a:tbl>
              <a:tblPr firstRow="1" bandRow="1">
                <a:tableStyleId>{5C22544A-7EE6-4342-B048-85BDC9FD1C3A}</a:tableStyleId>
              </a:tblPr>
              <a:tblGrid>
                <a:gridCol w="1063028">
                  <a:extLst>
                    <a:ext uri="{9D8B030D-6E8A-4147-A177-3AD203B41FA5}">
                      <a16:colId xmlns:a16="http://schemas.microsoft.com/office/drawing/2014/main" val="20000"/>
                    </a:ext>
                  </a:extLst>
                </a:gridCol>
                <a:gridCol w="7649940">
                  <a:extLst>
                    <a:ext uri="{9D8B030D-6E8A-4147-A177-3AD203B41FA5}">
                      <a16:colId xmlns:a16="http://schemas.microsoft.com/office/drawing/2014/main" val="20002"/>
                    </a:ext>
                  </a:extLst>
                </a:gridCol>
              </a:tblGrid>
              <a:tr h="576064">
                <a:tc>
                  <a:txBody>
                    <a:bodyPr/>
                    <a:lstStyle/>
                    <a:p>
                      <a:r>
                        <a:rPr lang="en-ZA" sz="1600" dirty="0">
                          <a:solidFill>
                            <a:schemeClr val="tx1"/>
                          </a:solidFill>
                          <a:latin typeface="Calibri" panose="020F0502020204030204" pitchFamily="34" charset="0"/>
                          <a:cs typeface="Calibri" panose="020F0502020204030204" pitchFamily="34" charset="0"/>
                        </a:rPr>
                        <a:t>Province</a:t>
                      </a:r>
                    </a:p>
                  </a:txBody>
                  <a:tcPr marL="84406" marR="84406" marT="42203" marB="42203">
                    <a:solidFill>
                      <a:srgbClr val="FFC000"/>
                    </a:solidFill>
                  </a:tcPr>
                </a:tc>
                <a:tc>
                  <a:txBody>
                    <a:bodyPr/>
                    <a:lstStyle/>
                    <a:p>
                      <a:r>
                        <a:rPr lang="en-ZA" sz="1600" baseline="0" dirty="0">
                          <a:solidFill>
                            <a:schemeClr val="tx1"/>
                          </a:solidFill>
                          <a:latin typeface="Calibri" panose="020F0502020204030204" pitchFamily="34" charset="0"/>
                          <a:cs typeface="Calibri" panose="020F0502020204030204" pitchFamily="34" charset="0"/>
                        </a:rPr>
                        <a:t>Reasons for non- expenditure </a:t>
                      </a:r>
                      <a:endParaRPr lang="en-ZA" sz="1600" dirty="0">
                        <a:solidFill>
                          <a:schemeClr val="tx1"/>
                        </a:solidFill>
                        <a:latin typeface="Calibri" panose="020F0502020204030204" pitchFamily="34" charset="0"/>
                        <a:cs typeface="Calibri" panose="020F0502020204030204" pitchFamily="34" charset="0"/>
                      </a:endParaRPr>
                    </a:p>
                  </a:txBody>
                  <a:tcPr marL="84406" marR="84406" marT="42203" marB="42203">
                    <a:solidFill>
                      <a:srgbClr val="FFC000"/>
                    </a:solidFill>
                  </a:tcPr>
                </a:tc>
                <a:extLst>
                  <a:ext uri="{0D108BD9-81ED-4DB2-BD59-A6C34878D82A}">
                    <a16:rowId xmlns:a16="http://schemas.microsoft.com/office/drawing/2014/main" val="10000"/>
                  </a:ext>
                </a:extLst>
              </a:tr>
              <a:tr h="978821">
                <a:tc>
                  <a:txBody>
                    <a:bodyPr/>
                    <a:lstStyle/>
                    <a:p>
                      <a:r>
                        <a:rPr lang="en-ZA" sz="1400" b="1" baseline="0" dirty="0">
                          <a:latin typeface="Calibri" panose="020F0502020204030204" pitchFamily="34" charset="0"/>
                          <a:cs typeface="Calibri" panose="020F0502020204030204" pitchFamily="34" charset="0"/>
                        </a:rPr>
                        <a:t>Eastern Cape</a:t>
                      </a:r>
                      <a:endParaRPr lang="en-ZA" sz="1400" b="1" dirty="0">
                        <a:latin typeface="Calibri" panose="020F0502020204030204" pitchFamily="34" charset="0"/>
                        <a:cs typeface="Calibri" panose="020F0502020204030204" pitchFamily="34" charset="0"/>
                      </a:endParaRPr>
                    </a:p>
                  </a:txBody>
                  <a:tcPr marL="84406" marR="84406" marT="42203" marB="42203">
                    <a:solidFill>
                      <a:srgbClr val="FFC000"/>
                    </a:solidFill>
                  </a:tcPr>
                </a:tc>
                <a:tc>
                  <a:txBody>
                    <a:bodyPr/>
                    <a:lstStyle/>
                    <a:p>
                      <a:r>
                        <a:rPr lang="en-ZA" sz="1400" dirty="0">
                          <a:latin typeface="Calibri" panose="020F0502020204030204" pitchFamily="34" charset="0"/>
                          <a:cs typeface="Calibri" panose="020F0502020204030204" pitchFamily="34" charset="0"/>
                        </a:rPr>
                        <a:t>The low cost ECD was not constructed as there were issues with land. It took longer to resolve the issue of land as the one that was earmarked was owned</a:t>
                      </a:r>
                      <a:r>
                        <a:rPr lang="en-ZA" sz="1400" baseline="0" dirty="0">
                          <a:latin typeface="Calibri" panose="020F0502020204030204" pitchFamily="34" charset="0"/>
                          <a:cs typeface="Calibri" panose="020F0502020204030204" pitchFamily="34" charset="0"/>
                        </a:rPr>
                        <a:t> by the </a:t>
                      </a:r>
                      <a:r>
                        <a:rPr lang="en-ZA" sz="1400" dirty="0">
                          <a:latin typeface="Calibri" panose="020F0502020204030204" pitchFamily="34" charset="0"/>
                          <a:cs typeface="Calibri" panose="020F0502020204030204" pitchFamily="34" charset="0"/>
                        </a:rPr>
                        <a:t>tribal authority. This issue was resolved late in the financial year because the land had</a:t>
                      </a:r>
                      <a:r>
                        <a:rPr lang="en-ZA" sz="1400" baseline="0" dirty="0">
                          <a:latin typeface="Calibri" panose="020F0502020204030204" pitchFamily="34" charset="0"/>
                          <a:cs typeface="Calibri" panose="020F0502020204030204" pitchFamily="34" charset="0"/>
                        </a:rPr>
                        <a:t> to be transferred to the NPO.</a:t>
                      </a:r>
                      <a:r>
                        <a:rPr lang="en-ZA" sz="1400" dirty="0">
                          <a:latin typeface="Calibri" panose="020F0502020204030204" pitchFamily="34" charset="0"/>
                          <a:cs typeface="Calibri" panose="020F0502020204030204" pitchFamily="34" charset="0"/>
                        </a:rPr>
                        <a:t> DBE is taking over the responsibility proceed with constructing with the low cost ECD that was planned to be constructed in 2021/22 financial year in 2022/23 financial</a:t>
                      </a:r>
                      <a:r>
                        <a:rPr lang="en-ZA" sz="1400" baseline="0" dirty="0">
                          <a:latin typeface="Calibri" panose="020F0502020204030204" pitchFamily="34" charset="0"/>
                          <a:cs typeface="Calibri" panose="020F0502020204030204" pitchFamily="34" charset="0"/>
                        </a:rPr>
                        <a:t> year.</a:t>
                      </a:r>
                      <a:r>
                        <a:rPr lang="en-ZA" sz="1400" dirty="0">
                          <a:latin typeface="Calibri" panose="020F0502020204030204" pitchFamily="34" charset="0"/>
                          <a:cs typeface="Calibri" panose="020F0502020204030204" pitchFamily="34" charset="0"/>
                        </a:rPr>
                        <a:t>. </a:t>
                      </a:r>
                    </a:p>
                  </a:txBody>
                  <a:tcPr marL="84406" marR="84406" marT="42203" marB="42203">
                    <a:solidFill>
                      <a:srgbClr val="FFFFCC"/>
                    </a:solidFill>
                  </a:tcPr>
                </a:tc>
                <a:extLst>
                  <a:ext uri="{0D108BD9-81ED-4DB2-BD59-A6C34878D82A}">
                    <a16:rowId xmlns:a16="http://schemas.microsoft.com/office/drawing/2014/main" val="10001"/>
                  </a:ext>
                </a:extLst>
              </a:tr>
              <a:tr h="602566">
                <a:tc>
                  <a:txBody>
                    <a:bodyPr/>
                    <a:lstStyle/>
                    <a:p>
                      <a:r>
                        <a:rPr lang="en-ZA" sz="1400" b="1" dirty="0">
                          <a:latin typeface="Calibri" panose="020F0502020204030204" pitchFamily="34" charset="0"/>
                          <a:cs typeface="Calibri" panose="020F0502020204030204" pitchFamily="34" charset="0"/>
                        </a:rPr>
                        <a:t>Free State </a:t>
                      </a:r>
                    </a:p>
                  </a:txBody>
                  <a:tcPr marL="84406" marR="84406" marT="42203" marB="42203">
                    <a:solidFill>
                      <a:srgbClr val="FFC000"/>
                    </a:solidFill>
                  </a:tcPr>
                </a:tc>
                <a:tc>
                  <a:txBody>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ZA" sz="1400" kern="1200" dirty="0">
                          <a:solidFill>
                            <a:schemeClr val="dk1"/>
                          </a:solidFill>
                          <a:latin typeface="Calibri" panose="020F0502020204030204" pitchFamily="34" charset="0"/>
                          <a:ea typeface="+mn-ea"/>
                          <a:cs typeface="Calibri" panose="020F0502020204030204" pitchFamily="34" charset="0"/>
                        </a:rPr>
                        <a:t>There was a delay in the appointment of an implementing agent. Then there were challenges between the department and DPW&amp;I. As a result the province did not acquire the PTO from the Municipality for the identified site. DBE is continuing and will be implementing the project in-house. They are busy with the BOQ and outstanding engineering drawings together with other projects that were not done in 2021/22. </a:t>
                      </a:r>
                    </a:p>
                  </a:txBody>
                  <a:tcPr marL="84406" marR="84406" marT="42203" marB="42203">
                    <a:solidFill>
                      <a:srgbClr val="FFFFCC"/>
                    </a:solidFill>
                  </a:tcPr>
                </a:tc>
                <a:extLst>
                  <a:ext uri="{0D108BD9-81ED-4DB2-BD59-A6C34878D82A}">
                    <a16:rowId xmlns:a16="http://schemas.microsoft.com/office/drawing/2014/main" val="10002"/>
                  </a:ext>
                </a:extLst>
              </a:tr>
              <a:tr h="602566">
                <a:tc>
                  <a:txBody>
                    <a:bodyPr/>
                    <a:lstStyle/>
                    <a:p>
                      <a:r>
                        <a:rPr lang="en-ZA" sz="1400" b="1" dirty="0">
                          <a:latin typeface="Calibri" panose="020F0502020204030204" pitchFamily="34" charset="0"/>
                          <a:cs typeface="Calibri" panose="020F0502020204030204" pitchFamily="34" charset="0"/>
                        </a:rPr>
                        <a:t>Gauteng</a:t>
                      </a:r>
                    </a:p>
                  </a:txBody>
                  <a:tcPr marL="84406" marR="84406" marT="42203" marB="42203">
                    <a:solidFill>
                      <a:srgbClr val="FFC000"/>
                    </a:solidFill>
                  </a:tcPr>
                </a:tc>
                <a:tc>
                  <a:txBody>
                    <a:bodyPr/>
                    <a:lstStyle/>
                    <a:p>
                      <a:pPr algn="l">
                        <a:spcAft>
                          <a:spcPts val="1000"/>
                        </a:spcAft>
                      </a:pPr>
                      <a:r>
                        <a:rPr lang="en-ZA" sz="1400" kern="1200" dirty="0">
                          <a:solidFill>
                            <a:schemeClr val="dk1"/>
                          </a:solidFill>
                          <a:latin typeface="Calibri" panose="020F0502020204030204" pitchFamily="34" charset="0"/>
                          <a:ea typeface="+mn-ea"/>
                          <a:cs typeface="Calibri" panose="020F0502020204030204" pitchFamily="34" charset="0"/>
                        </a:rPr>
                        <a:t>Some of the ECD centres that were targeted closed down and it was to late to replace them. Infrastructure have not yet received the replacement list from programme. To date there is no work done as there is</a:t>
                      </a:r>
                      <a:r>
                        <a:rPr lang="en-ZA" sz="1400" kern="1200" baseline="0" dirty="0">
                          <a:solidFill>
                            <a:schemeClr val="dk1"/>
                          </a:solidFill>
                          <a:latin typeface="Calibri" panose="020F0502020204030204" pitchFamily="34" charset="0"/>
                          <a:ea typeface="+mn-ea"/>
                          <a:cs typeface="Calibri" panose="020F0502020204030204" pitchFamily="34" charset="0"/>
                        </a:rPr>
                        <a:t> </a:t>
                      </a:r>
                      <a:r>
                        <a:rPr lang="en-ZA" sz="1400" kern="1200" dirty="0">
                          <a:solidFill>
                            <a:schemeClr val="dk1"/>
                          </a:solidFill>
                          <a:latin typeface="Calibri" panose="020F0502020204030204" pitchFamily="34" charset="0"/>
                          <a:ea typeface="+mn-ea"/>
                          <a:cs typeface="Calibri" panose="020F0502020204030204" pitchFamily="34" charset="0"/>
                        </a:rPr>
                        <a:t>no replacement. </a:t>
                      </a:r>
                    </a:p>
                  </a:txBody>
                  <a:tcPr marL="84406" marR="84406" marT="42203" marB="42203">
                    <a:solidFill>
                      <a:srgbClr val="FFFFCC"/>
                    </a:solidFill>
                  </a:tcPr>
                </a:tc>
                <a:extLst>
                  <a:ext uri="{0D108BD9-81ED-4DB2-BD59-A6C34878D82A}">
                    <a16:rowId xmlns:a16="http://schemas.microsoft.com/office/drawing/2014/main" val="10003"/>
                  </a:ext>
                </a:extLst>
              </a:tr>
              <a:tr h="608661">
                <a:tc>
                  <a:txBody>
                    <a:bodyPr/>
                    <a:lstStyle/>
                    <a:p>
                      <a:r>
                        <a:rPr lang="en-ZA" sz="1400" b="1" dirty="0" err="1">
                          <a:solidFill>
                            <a:schemeClr val="tx1"/>
                          </a:solidFill>
                          <a:latin typeface="Calibri" panose="020F0502020204030204" pitchFamily="34" charset="0"/>
                          <a:cs typeface="Calibri" panose="020F0502020204030204" pitchFamily="34" charset="0"/>
                        </a:rPr>
                        <a:t>KwaZulu</a:t>
                      </a:r>
                      <a:r>
                        <a:rPr lang="en-ZA" sz="1400" b="1" baseline="0" dirty="0">
                          <a:solidFill>
                            <a:schemeClr val="tx1"/>
                          </a:solidFill>
                          <a:latin typeface="Calibri" panose="020F0502020204030204" pitchFamily="34" charset="0"/>
                          <a:cs typeface="Calibri" panose="020F0502020204030204" pitchFamily="34" charset="0"/>
                        </a:rPr>
                        <a:t> Natal </a:t>
                      </a:r>
                      <a:endParaRPr lang="en-ZA" sz="1400" b="1" dirty="0">
                        <a:solidFill>
                          <a:schemeClr val="tx1"/>
                        </a:solidFill>
                        <a:latin typeface="Calibri" panose="020F0502020204030204" pitchFamily="34" charset="0"/>
                        <a:cs typeface="Calibri" panose="020F0502020204030204" pitchFamily="34" charset="0"/>
                      </a:endParaRPr>
                    </a:p>
                  </a:txBody>
                  <a:tcPr marL="84406" marR="84406" marT="42203" marB="42203">
                    <a:solidFill>
                      <a:srgbClr val="FFC000"/>
                    </a:solidFill>
                  </a:tcPr>
                </a:tc>
                <a:tc>
                  <a:txBody>
                    <a:bodyPr/>
                    <a:lstStyle/>
                    <a:p>
                      <a:r>
                        <a:rPr lang="en-ZA" sz="1400" dirty="0">
                          <a:latin typeface="Calibri" panose="020F0502020204030204" pitchFamily="34" charset="0"/>
                          <a:cs typeface="Calibri" panose="020F0502020204030204" pitchFamily="34" charset="0"/>
                        </a:rPr>
                        <a:t>There were challenges with the implementing agent relating to delays in procurement of service providers. The project manager left and</a:t>
                      </a:r>
                      <a:r>
                        <a:rPr lang="en-ZA" sz="1400" baseline="0" dirty="0">
                          <a:latin typeface="Calibri" panose="020F0502020204030204" pitchFamily="34" charset="0"/>
                          <a:cs typeface="Calibri" panose="020F0502020204030204" pitchFamily="34" charset="0"/>
                        </a:rPr>
                        <a:t> a new project manager had to be appointed which resulted in further delays. </a:t>
                      </a:r>
                      <a:r>
                        <a:rPr lang="en-ZA" sz="1400" dirty="0">
                          <a:latin typeface="Calibri" panose="020F0502020204030204" pitchFamily="34" charset="0"/>
                          <a:cs typeface="Calibri" panose="020F0502020204030204" pitchFamily="34" charset="0"/>
                        </a:rPr>
                        <a:t> The expenditure is 100% because funds were transferred to the implementing agent. During the 1st quarter there was an agreement between DSD province and Lima to transfer everything in order to enable the implementing agent to procure material and pay contractors. The department opted for the transfer option instead of paying invoices</a:t>
                      </a:r>
                      <a:r>
                        <a:rPr lang="en-ZA" sz="1400" baseline="0" dirty="0">
                          <a:latin typeface="Calibri" panose="020F0502020204030204" pitchFamily="34" charset="0"/>
                          <a:cs typeface="Calibri" panose="020F0502020204030204" pitchFamily="34" charset="0"/>
                        </a:rPr>
                        <a:t> themselves. All backlog projects will be implemented by DBE. </a:t>
                      </a:r>
                      <a:endParaRPr lang="en-ZA" sz="1400" dirty="0">
                        <a:latin typeface="Calibri" panose="020F0502020204030204" pitchFamily="34" charset="0"/>
                        <a:cs typeface="Calibri" panose="020F0502020204030204" pitchFamily="34" charset="0"/>
                      </a:endParaRPr>
                    </a:p>
                  </a:txBody>
                  <a:tcPr marL="84406" marR="84406" marT="42203" marB="42203">
                    <a:solidFill>
                      <a:srgbClr val="FF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5067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7600893"/>
              </p:ext>
            </p:extLst>
          </p:nvPr>
        </p:nvGraphicFramePr>
        <p:xfrm>
          <a:off x="323528" y="620688"/>
          <a:ext cx="8496944" cy="493610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7344816">
                  <a:extLst>
                    <a:ext uri="{9D8B030D-6E8A-4147-A177-3AD203B41FA5}">
                      <a16:colId xmlns:a16="http://schemas.microsoft.com/office/drawing/2014/main" val="20002"/>
                    </a:ext>
                  </a:extLst>
                </a:gridCol>
              </a:tblGrid>
              <a:tr h="576064">
                <a:tc>
                  <a:txBody>
                    <a:bodyPr/>
                    <a:lstStyle/>
                    <a:p>
                      <a:r>
                        <a:rPr lang="en-ZA" sz="1700" dirty="0">
                          <a:solidFill>
                            <a:schemeClr val="tx1"/>
                          </a:solidFill>
                          <a:latin typeface="Calibri" panose="020F0502020204030204" pitchFamily="34" charset="0"/>
                          <a:cs typeface="Calibri" panose="020F0502020204030204" pitchFamily="34" charset="0"/>
                        </a:rPr>
                        <a:t>Province</a:t>
                      </a:r>
                    </a:p>
                  </a:txBody>
                  <a:tcPr marL="84406" marR="84406" marT="42203" marB="42203">
                    <a:solidFill>
                      <a:srgbClr val="FFC000"/>
                    </a:solidFill>
                  </a:tcPr>
                </a:tc>
                <a:tc>
                  <a:txBody>
                    <a:bodyPr/>
                    <a:lstStyle/>
                    <a:p>
                      <a:r>
                        <a:rPr lang="en-ZA" sz="1700" baseline="0" dirty="0">
                          <a:solidFill>
                            <a:schemeClr val="tx1"/>
                          </a:solidFill>
                          <a:latin typeface="Calibri" panose="020F0502020204030204" pitchFamily="34" charset="0"/>
                          <a:cs typeface="Calibri" panose="020F0502020204030204" pitchFamily="34" charset="0"/>
                        </a:rPr>
                        <a:t>Reasons for non- expenditure </a:t>
                      </a:r>
                      <a:endParaRPr lang="en-ZA" sz="1700" dirty="0">
                        <a:solidFill>
                          <a:schemeClr val="tx1"/>
                        </a:solidFill>
                        <a:latin typeface="Calibri" panose="020F0502020204030204" pitchFamily="34" charset="0"/>
                        <a:cs typeface="Calibri" panose="020F0502020204030204" pitchFamily="34" charset="0"/>
                      </a:endParaRPr>
                    </a:p>
                  </a:txBody>
                  <a:tcPr marL="84406" marR="84406" marT="42203" marB="42203">
                    <a:solidFill>
                      <a:srgbClr val="FFC000"/>
                    </a:solidFill>
                  </a:tcPr>
                </a:tc>
                <a:extLst>
                  <a:ext uri="{0D108BD9-81ED-4DB2-BD59-A6C34878D82A}">
                    <a16:rowId xmlns:a16="http://schemas.microsoft.com/office/drawing/2014/main" val="10000"/>
                  </a:ext>
                </a:extLst>
              </a:tr>
              <a:tr h="602566">
                <a:tc>
                  <a:txBody>
                    <a:bodyPr/>
                    <a:lstStyle/>
                    <a:p>
                      <a:r>
                        <a:rPr lang="en-ZA" sz="1400" kern="1200" dirty="0">
                          <a:solidFill>
                            <a:schemeClr val="dk1"/>
                          </a:solidFill>
                          <a:latin typeface="Calibri" panose="020F0502020204030204" pitchFamily="34" charset="0"/>
                          <a:ea typeface="+mn-ea"/>
                          <a:cs typeface="Calibri" panose="020F0502020204030204" pitchFamily="34" charset="0"/>
                        </a:rPr>
                        <a:t>Limpopo</a:t>
                      </a:r>
                    </a:p>
                  </a:txBody>
                  <a:tcPr marL="84406" marR="84406" marT="42203" marB="42203">
                    <a:solidFill>
                      <a:srgbClr val="FFC000"/>
                    </a:solidFill>
                  </a:tcPr>
                </a:tc>
                <a:tc>
                  <a:txBody>
                    <a:bodyPr/>
                    <a:lstStyle/>
                    <a:p>
                      <a:r>
                        <a:rPr lang="en-ZA" sz="1400" kern="1200" dirty="0">
                          <a:solidFill>
                            <a:schemeClr val="dk1"/>
                          </a:solidFill>
                          <a:latin typeface="Calibri" panose="020F0502020204030204" pitchFamily="34" charset="0"/>
                          <a:ea typeface="+mn-ea"/>
                          <a:cs typeface="Calibri" panose="020F0502020204030204" pitchFamily="34" charset="0"/>
                        </a:rPr>
                        <a:t>Construction of the low cost ECD was still underway and contractor not paid. The implementing agent (DPW) only appointed the service provider in February 2022. The project is at 60% completion. </a:t>
                      </a:r>
                    </a:p>
                  </a:txBody>
                  <a:tcPr marL="84406" marR="84406" marT="42203" marB="42203">
                    <a:solidFill>
                      <a:srgbClr val="FFFFCC"/>
                    </a:solidFill>
                  </a:tcPr>
                </a:tc>
                <a:extLst>
                  <a:ext uri="{0D108BD9-81ED-4DB2-BD59-A6C34878D82A}">
                    <a16:rowId xmlns:a16="http://schemas.microsoft.com/office/drawing/2014/main" val="10005"/>
                  </a:ext>
                </a:extLst>
              </a:tr>
              <a:tr h="602566">
                <a:tc>
                  <a:txBody>
                    <a:bodyPr/>
                    <a:lstStyle/>
                    <a:p>
                      <a:r>
                        <a:rPr lang="en-ZA" sz="1400" kern="1200" dirty="0">
                          <a:solidFill>
                            <a:schemeClr val="dk1"/>
                          </a:solidFill>
                          <a:latin typeface="Calibri" panose="020F0502020204030204" pitchFamily="34" charset="0"/>
                          <a:ea typeface="+mn-ea"/>
                          <a:cs typeface="Calibri" panose="020F0502020204030204" pitchFamily="34" charset="0"/>
                        </a:rPr>
                        <a:t>Mpumalanga</a:t>
                      </a:r>
                    </a:p>
                  </a:txBody>
                  <a:tcPr marL="84406" marR="84406" marT="42203" marB="42203">
                    <a:solidFill>
                      <a:srgbClr val="FFC000"/>
                    </a:solidFill>
                  </a:tcPr>
                </a:tc>
                <a:tc>
                  <a:txBody>
                    <a:bodyPr/>
                    <a:lstStyle/>
                    <a:p>
                      <a:pPr marL="0" algn="l" defTabSz="457200" rtl="0" eaLnBrk="1" latinLnBrk="0" hangingPunct="1"/>
                      <a:r>
                        <a:rPr lang="en-ZA" sz="1400" kern="1200" dirty="0">
                          <a:solidFill>
                            <a:schemeClr val="dk1"/>
                          </a:solidFill>
                          <a:latin typeface="Calibri" panose="020F0502020204030204" pitchFamily="34" charset="0"/>
                          <a:ea typeface="+mn-ea"/>
                          <a:cs typeface="Calibri" panose="020F0502020204030204" pitchFamily="34" charset="0"/>
                        </a:rPr>
                        <a:t>The low cost ECD and other centres were not completed and the province made sectional payments to contractors. The implementing agent (DPW) appointed contractors in February 2022.  Projects that were not completed are 99%-100% complete but contractors are not paid because of the funds were transferred to DBE. </a:t>
                      </a:r>
                    </a:p>
                  </a:txBody>
                  <a:tcPr marL="84406" marR="84406" marT="42203" marB="42203">
                    <a:solidFill>
                      <a:srgbClr val="FFFFCC"/>
                    </a:solidFill>
                  </a:tcPr>
                </a:tc>
                <a:extLst>
                  <a:ext uri="{0D108BD9-81ED-4DB2-BD59-A6C34878D82A}">
                    <a16:rowId xmlns:a16="http://schemas.microsoft.com/office/drawing/2014/main" val="10006"/>
                  </a:ext>
                </a:extLst>
              </a:tr>
              <a:tr h="608661">
                <a:tc>
                  <a:txBody>
                    <a:bodyPr/>
                    <a:lstStyle/>
                    <a:p>
                      <a:pPr marL="0" algn="l" defTabSz="457200" rtl="0" eaLnBrk="1" latinLnBrk="0" hangingPunct="1"/>
                      <a:r>
                        <a:rPr lang="en-ZA" sz="1400" kern="1200" dirty="0">
                          <a:solidFill>
                            <a:schemeClr val="dk1"/>
                          </a:solidFill>
                          <a:latin typeface="Calibri" panose="020F0502020204030204" pitchFamily="34" charset="0"/>
                          <a:ea typeface="+mn-ea"/>
                          <a:cs typeface="Calibri" panose="020F0502020204030204" pitchFamily="34" charset="0"/>
                        </a:rPr>
                        <a:t>Northern Cape </a:t>
                      </a:r>
                    </a:p>
                  </a:txBody>
                  <a:tcPr marL="84406" marR="84406" marT="42203" marB="42203">
                    <a:solidFill>
                      <a:srgbClr val="FFC000"/>
                    </a:solidFill>
                  </a:tcPr>
                </a:tc>
                <a:tc>
                  <a:txBody>
                    <a:bodyPr/>
                    <a:lstStyle/>
                    <a:p>
                      <a:r>
                        <a:rPr lang="en-ZA" sz="1400" kern="1200" dirty="0">
                          <a:solidFill>
                            <a:schemeClr val="dk1"/>
                          </a:solidFill>
                          <a:latin typeface="Calibri" panose="020F0502020204030204" pitchFamily="34" charset="0"/>
                          <a:ea typeface="+mn-ea"/>
                          <a:cs typeface="Calibri" panose="020F0502020204030204" pitchFamily="34" charset="0"/>
                        </a:rPr>
                        <a:t>The procurement process took long to complete because the province could not find suitable contractors to do the work. The quotation process was done 3 times and only at third attempt the province got suitable contractors but it was already too late since SCM issued an instruction that projects should be stopped by the first week of February 2022 due to the fact that the function was moving to DBE. The projects are still on hold including the current financial year projects. </a:t>
                      </a:r>
                    </a:p>
                  </a:txBody>
                  <a:tcPr marL="84406" marR="84406" marT="42203" marB="42203">
                    <a:solidFill>
                      <a:srgbClr val="FFFFCC"/>
                    </a:solidFill>
                  </a:tcPr>
                </a:tc>
                <a:extLst>
                  <a:ext uri="{0D108BD9-81ED-4DB2-BD59-A6C34878D82A}">
                    <a16:rowId xmlns:a16="http://schemas.microsoft.com/office/drawing/2014/main" val="10007"/>
                  </a:ext>
                </a:extLst>
              </a:tr>
              <a:tr h="602566">
                <a:tc>
                  <a:txBody>
                    <a:bodyPr/>
                    <a:lstStyle/>
                    <a:p>
                      <a:r>
                        <a:rPr lang="en-ZA" sz="1400" kern="1200" dirty="0">
                          <a:solidFill>
                            <a:schemeClr val="dk1"/>
                          </a:solidFill>
                          <a:latin typeface="Calibri" panose="020F0502020204030204" pitchFamily="34" charset="0"/>
                          <a:ea typeface="+mn-ea"/>
                          <a:cs typeface="Calibri" panose="020F0502020204030204" pitchFamily="34" charset="0"/>
                        </a:rPr>
                        <a:t>North West </a:t>
                      </a:r>
                    </a:p>
                  </a:txBody>
                  <a:tcPr marL="84406" marR="84406" marT="42203" marB="42203">
                    <a:solidFill>
                      <a:srgbClr val="FFC000"/>
                    </a:solidFill>
                  </a:tcPr>
                </a:tc>
                <a:tc>
                  <a:txBody>
                    <a:bodyPr/>
                    <a:lstStyle/>
                    <a:p>
                      <a:pPr algn="l">
                        <a:spcAft>
                          <a:spcPts val="1000"/>
                        </a:spcAft>
                      </a:pPr>
                      <a:r>
                        <a:rPr lang="en-ZA" sz="1400" kern="1200" dirty="0">
                          <a:solidFill>
                            <a:schemeClr val="tx1"/>
                          </a:solidFill>
                          <a:latin typeface="Calibri" panose="020F0502020204030204" pitchFamily="34" charset="0"/>
                          <a:ea typeface="+mn-ea"/>
                          <a:cs typeface="Calibri" panose="020F0502020204030204" pitchFamily="34" charset="0"/>
                        </a:rPr>
                        <a:t>The procurement process took longer since</a:t>
                      </a:r>
                      <a:r>
                        <a:rPr lang="en-ZA" sz="1400" kern="1200" baseline="0" dirty="0">
                          <a:solidFill>
                            <a:schemeClr val="tx1"/>
                          </a:solidFill>
                          <a:latin typeface="Calibri" panose="020F0502020204030204" pitchFamily="34" charset="0"/>
                          <a:ea typeface="+mn-ea"/>
                          <a:cs typeface="Calibri" panose="020F0502020204030204" pitchFamily="34" charset="0"/>
                        </a:rPr>
                        <a:t> the quotations that were received from service providers were over the available budget and threshold. The province received quotations for the second time after the second briefing however it was already too late to appoint service providers/contractors. The backlog will be dealt with during 2022/23 financial year by DBE. </a:t>
                      </a:r>
                      <a:endParaRPr lang="en-ZA" sz="1400" kern="1200" dirty="0">
                        <a:solidFill>
                          <a:schemeClr val="tx1"/>
                        </a:solidFill>
                        <a:latin typeface="Calibri" panose="020F0502020204030204" pitchFamily="34" charset="0"/>
                        <a:ea typeface="+mn-ea"/>
                        <a:cs typeface="Calibri" panose="020F0502020204030204" pitchFamily="34" charset="0"/>
                      </a:endParaRPr>
                    </a:p>
                  </a:txBody>
                  <a:tcPr marL="84406" marR="84406" marT="42203" marB="42203">
                    <a:solidFill>
                      <a:srgbClr val="FFFFCC"/>
                    </a:solidFill>
                  </a:tcPr>
                </a:tc>
                <a:extLst>
                  <a:ext uri="{0D108BD9-81ED-4DB2-BD59-A6C34878D82A}">
                    <a16:rowId xmlns:a16="http://schemas.microsoft.com/office/drawing/2014/main" val="10008"/>
                  </a:ext>
                </a:extLst>
              </a:tr>
              <a:tr h="608661">
                <a:tc>
                  <a:txBody>
                    <a:bodyPr/>
                    <a:lstStyle/>
                    <a:p>
                      <a:r>
                        <a:rPr lang="en-ZA" sz="1400" kern="1200" dirty="0">
                          <a:solidFill>
                            <a:schemeClr val="dk1"/>
                          </a:solidFill>
                          <a:latin typeface="Calibri" panose="020F0502020204030204" pitchFamily="34" charset="0"/>
                          <a:ea typeface="+mn-ea"/>
                          <a:cs typeface="Calibri" panose="020F0502020204030204" pitchFamily="34" charset="0"/>
                        </a:rPr>
                        <a:t>Western Cape </a:t>
                      </a:r>
                    </a:p>
                  </a:txBody>
                  <a:tcPr marL="84406" marR="84406" marT="42203" marB="42203">
                    <a:solidFill>
                      <a:srgbClr val="FFC000"/>
                    </a:solidFill>
                  </a:tcPr>
                </a:tc>
                <a:tc>
                  <a:txBody>
                    <a:bodyPr/>
                    <a:lstStyle/>
                    <a:p>
                      <a:r>
                        <a:rPr lang="en-ZA" sz="1400" kern="1200" dirty="0">
                          <a:solidFill>
                            <a:schemeClr val="dk1"/>
                          </a:solidFill>
                          <a:latin typeface="Calibri" panose="020F0502020204030204" pitchFamily="34" charset="0"/>
                          <a:ea typeface="+mn-ea"/>
                          <a:cs typeface="Calibri" panose="020F0502020204030204" pitchFamily="34" charset="0"/>
                        </a:rPr>
                        <a:t>The province was not able to make the full payment before the end of the financial year but have since processed all payments.</a:t>
                      </a:r>
                    </a:p>
                  </a:txBody>
                  <a:tcPr marL="84406" marR="84406" marT="42203" marB="42203">
                    <a:solidFill>
                      <a:srgbClr val="FFFFCC"/>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69958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0" y="188640"/>
            <a:ext cx="9144000" cy="500063"/>
          </a:xfrm>
          <a:solidFill>
            <a:srgbClr val="FFC000"/>
          </a:solidFill>
        </p:spPr>
        <p:txBody>
          <a:bodyPr vert="horz" wrap="square" lIns="68580" tIns="34290" rIns="68580" bIns="34290" numCol="1" anchor="t" anchorCtr="0" compatLnSpc="1">
            <a:prstTxWarp prst="textNoShape">
              <a:avLst/>
            </a:prstTxWarp>
          </a:bodyPr>
          <a:lstStyle/>
          <a:p>
            <a:r>
              <a:rPr lang="en-ZA" altLang="en-US" sz="2700" dirty="0">
                <a:latin typeface="Arial" panose="020B0604020202020204" pitchFamily="34" charset="0"/>
                <a:cs typeface="Arial" panose="020B0604020202020204" pitchFamily="34" charset="0"/>
              </a:rPr>
              <a:t>Initiatives that NDSD put in place to assist provinces:</a:t>
            </a:r>
          </a:p>
        </p:txBody>
      </p:sp>
      <p:sp>
        <p:nvSpPr>
          <p:cNvPr id="21507" name="Content Placeholder 2"/>
          <p:cNvSpPr>
            <a:spLocks noGrp="1"/>
          </p:cNvSpPr>
          <p:nvPr>
            <p:ph idx="1"/>
          </p:nvPr>
        </p:nvSpPr>
        <p:spPr bwMode="auto">
          <a:xfrm>
            <a:off x="251520" y="688702"/>
            <a:ext cx="8712968" cy="54766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r>
              <a:rPr lang="en-ZA" altLang="en-US" sz="1400" b="1" dirty="0">
                <a:latin typeface="Calibri" panose="020F0502020204030204" pitchFamily="34" charset="0"/>
                <a:cs typeface="Calibri" panose="020F0502020204030204" pitchFamily="34" charset="0"/>
              </a:rPr>
              <a:t>Capacity Building</a:t>
            </a:r>
          </a:p>
          <a:p>
            <a:pPr lvl="1"/>
            <a:r>
              <a:rPr lang="en-ZA" altLang="en-US" sz="1400" dirty="0">
                <a:latin typeface="Calibri" panose="020F0502020204030204" pitchFamily="34" charset="0"/>
                <a:cs typeface="Calibri" panose="020F0502020204030204" pitchFamily="34" charset="0"/>
              </a:rPr>
              <a:t>Made available funding through the conditional grant for the employment of technical staff qualified in the built environment to implement the programme. All provinces appointed staff except Gauteng.</a:t>
            </a:r>
          </a:p>
          <a:p>
            <a:pPr lvl="1"/>
            <a:r>
              <a:rPr lang="en-ZA" altLang="en-US" sz="1400" dirty="0">
                <a:latin typeface="Calibri" panose="020F0502020204030204" pitchFamily="34" charset="0"/>
                <a:cs typeface="Calibri" panose="020F0502020204030204" pitchFamily="34" charset="0"/>
              </a:rPr>
              <a:t>Developed guidelines to guide provinces on how to implement the infrastructure component of the grant.</a:t>
            </a:r>
          </a:p>
          <a:p>
            <a:pPr lvl="1"/>
            <a:r>
              <a:rPr lang="en-ZA" altLang="en-US" sz="1400" dirty="0">
                <a:latin typeface="Calibri" panose="020F0502020204030204" pitchFamily="34" charset="0"/>
                <a:cs typeface="Calibri" panose="020F0502020204030204" pitchFamily="34" charset="0"/>
              </a:rPr>
              <a:t>Capacity building was done with provinces on the  22- 23 January 2020, 14-15 October 2020  and 28 September 2021 and 5 October 2021. </a:t>
            </a:r>
          </a:p>
          <a:p>
            <a:pPr lvl="1"/>
            <a:r>
              <a:rPr lang="en-ZA" altLang="en-US" sz="1400" dirty="0">
                <a:latin typeface="Calibri" panose="020F0502020204030204" pitchFamily="34" charset="0"/>
                <a:cs typeface="Calibri" panose="020F0502020204030204" pitchFamily="34" charset="0"/>
              </a:rPr>
              <a:t>Supported provinces on an advisory capacity as and when they required it. </a:t>
            </a:r>
          </a:p>
          <a:p>
            <a:pPr lvl="1"/>
            <a:r>
              <a:rPr lang="en-ZA" altLang="en-US" sz="1400" dirty="0">
                <a:latin typeface="Calibri" panose="020F0502020204030204" pitchFamily="34" charset="0"/>
                <a:cs typeface="Calibri" panose="020F0502020204030204" pitchFamily="34" charset="0"/>
              </a:rPr>
              <a:t>Worked with ECD partners e.g. </a:t>
            </a:r>
            <a:r>
              <a:rPr lang="en-ZA" altLang="en-US" sz="1400" dirty="0" err="1">
                <a:latin typeface="Calibri" panose="020F0502020204030204" pitchFamily="34" charset="0"/>
                <a:cs typeface="Calibri" panose="020F0502020204030204" pitchFamily="34" charset="0"/>
              </a:rPr>
              <a:t>Ilifa</a:t>
            </a:r>
            <a:r>
              <a:rPr lang="en-ZA" altLang="en-US" sz="1400" dirty="0">
                <a:latin typeface="Calibri" panose="020F0502020204030204" pitchFamily="34" charset="0"/>
                <a:cs typeface="Calibri" panose="020F0502020204030204" pitchFamily="34" charset="0"/>
              </a:rPr>
              <a:t> Labantwana and PPT to also provide advisory services to provinces.</a:t>
            </a:r>
          </a:p>
          <a:p>
            <a:r>
              <a:rPr lang="en-ZA" altLang="en-US" sz="1400" b="1" dirty="0">
                <a:latin typeface="Calibri" panose="020F0502020204030204" pitchFamily="34" charset="0"/>
                <a:cs typeface="Calibri" panose="020F0502020204030204" pitchFamily="34" charset="0"/>
              </a:rPr>
              <a:t>Procurement processes</a:t>
            </a:r>
          </a:p>
          <a:p>
            <a:pPr lvl="1"/>
            <a:r>
              <a:rPr lang="en-ZA" altLang="en-US" sz="1400" dirty="0">
                <a:latin typeface="Calibri" panose="020F0502020204030204" pitchFamily="34" charset="0"/>
                <a:cs typeface="Calibri" panose="020F0502020204030204" pitchFamily="34" charset="0"/>
              </a:rPr>
              <a:t>Developed a procurement strategy to address procurement challenges and improve the way provinces appointed contractors to manage the projects but only the Limpopo Province implemented it which is evident in their progress.   </a:t>
            </a:r>
          </a:p>
          <a:p>
            <a:r>
              <a:rPr lang="en-ZA" altLang="en-US" sz="1400" b="1" dirty="0">
                <a:latin typeface="Calibri" panose="020F0502020204030204" pitchFamily="34" charset="0"/>
                <a:cs typeface="Calibri" panose="020F0502020204030204" pitchFamily="34" charset="0"/>
              </a:rPr>
              <a:t>Low cost ECD centre designs</a:t>
            </a:r>
          </a:p>
          <a:p>
            <a:pPr lvl="1"/>
            <a:r>
              <a:rPr lang="en-ZA" altLang="en-US" sz="1400" dirty="0">
                <a:latin typeface="Calibri" panose="020F0502020204030204" pitchFamily="34" charset="0"/>
                <a:cs typeface="Calibri" panose="020F0502020204030204" pitchFamily="34" charset="0"/>
              </a:rPr>
              <a:t>Developed low cost designs for uniformity in the construction of the ECD and to reduce the time taken by provinces to develop their own designs.</a:t>
            </a:r>
          </a:p>
          <a:p>
            <a:r>
              <a:rPr lang="en-ZA" altLang="en-US" sz="1400" b="1" dirty="0">
                <a:latin typeface="Calibri" panose="020F0502020204030204" pitchFamily="34" charset="0"/>
                <a:cs typeface="Calibri" panose="020F0502020204030204" pitchFamily="34" charset="0"/>
              </a:rPr>
              <a:t>Monitoring</a:t>
            </a:r>
          </a:p>
          <a:p>
            <a:pPr lvl="1"/>
            <a:r>
              <a:rPr lang="en-ZA" altLang="en-US" sz="1400" dirty="0">
                <a:latin typeface="Calibri" panose="020F0502020204030204" pitchFamily="34" charset="0"/>
                <a:cs typeface="Calibri" panose="020F0502020204030204" pitchFamily="34" charset="0"/>
              </a:rPr>
              <a:t>Monitoring visits were undertaken quarterly to check progress on site. </a:t>
            </a:r>
          </a:p>
          <a:p>
            <a:pPr lvl="1"/>
            <a:r>
              <a:rPr lang="en-ZA" altLang="en-US" sz="1400" dirty="0">
                <a:latin typeface="Calibri" panose="020F0502020204030204" pitchFamily="34" charset="0"/>
                <a:cs typeface="Calibri" panose="020F0502020204030204" pitchFamily="34" charset="0"/>
              </a:rPr>
              <a:t>Quarterly meetings were held with provinces to track progress and provide advice on corrective actions.</a:t>
            </a:r>
          </a:p>
          <a:p>
            <a:pPr lvl="1"/>
            <a:endParaRPr lang="en-ZA" altLang="en-US" sz="105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228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989" y="152400"/>
            <a:ext cx="7976271" cy="537290"/>
          </a:xfrm>
          <a:solidFill>
            <a:srgbClr val="FF9933"/>
          </a:solidFill>
        </p:spPr>
        <p:txBody>
          <a:bodyPr>
            <a:normAutofit fontScale="90000"/>
          </a:bodyPr>
          <a:lstStyle/>
          <a:p>
            <a:r>
              <a:rPr lang="en-ZA" sz="2954" b="1" dirty="0">
                <a:latin typeface="Arial" panose="020B0604020202020204" pitchFamily="34" charset="0"/>
                <a:cs typeface="Arial" panose="020B0604020202020204" pitchFamily="34" charset="0"/>
              </a:rPr>
              <a:t>PURPOSE</a:t>
            </a:r>
          </a:p>
        </p:txBody>
      </p:sp>
      <p:sp>
        <p:nvSpPr>
          <p:cNvPr id="3" name="Content Placeholder 2"/>
          <p:cNvSpPr>
            <a:spLocks noGrp="1"/>
          </p:cNvSpPr>
          <p:nvPr>
            <p:ph idx="1"/>
          </p:nvPr>
        </p:nvSpPr>
        <p:spPr>
          <a:xfrm>
            <a:off x="395536" y="908720"/>
            <a:ext cx="8175678" cy="3456384"/>
          </a:xfrm>
        </p:spPr>
        <p:txBody>
          <a:bodyPr/>
          <a:lstStyle/>
          <a:p>
            <a:pPr algn="just">
              <a:lnSpc>
                <a:spcPct val="115000"/>
              </a:lnSpc>
              <a:buFont typeface="Wingdings" panose="05000000000000000000" pitchFamily="2" charset="2"/>
              <a:buChar char="§"/>
              <a:tabLst>
                <a:tab pos="256156" algn="l"/>
                <a:tab pos="582065" algn="l"/>
              </a:tabLst>
            </a:pPr>
            <a:r>
              <a:rPr lang="en-ZA" sz="2400" dirty="0">
                <a:latin typeface="Arial" panose="020B0604020202020204" pitchFamily="34" charset="0"/>
                <a:ea typeface="Times New Roman" panose="02020603050405020304" pitchFamily="18" charset="0"/>
                <a:cs typeface="Arial" panose="020B0604020202020204" pitchFamily="34" charset="0"/>
              </a:rPr>
              <a:t> Brief the Select Committee members on the implementation of ECD Conditional Grant with specific focus on </a:t>
            </a:r>
          </a:p>
          <a:p>
            <a:pPr lvl="1" algn="just">
              <a:lnSpc>
                <a:spcPct val="115000"/>
              </a:lnSpc>
              <a:buFont typeface="Wingdings" panose="05000000000000000000" pitchFamily="2" charset="2"/>
              <a:buChar char="§"/>
              <a:tabLst>
                <a:tab pos="256156" algn="l"/>
                <a:tab pos="582065" algn="l"/>
              </a:tabLst>
            </a:pPr>
            <a:r>
              <a:rPr lang="en-ZA" sz="2400" dirty="0">
                <a:latin typeface="Arial" panose="020B0604020202020204" pitchFamily="34" charset="0"/>
                <a:ea typeface="Times New Roman" panose="02020603050405020304" pitchFamily="18" charset="0"/>
                <a:cs typeface="Arial" panose="020B0604020202020204" pitchFamily="34" charset="0"/>
              </a:rPr>
              <a:t>Performance during 2021/22 financial year; </a:t>
            </a:r>
          </a:p>
          <a:p>
            <a:pPr lvl="1" algn="just">
              <a:lnSpc>
                <a:spcPct val="115000"/>
              </a:lnSpc>
              <a:buFont typeface="Wingdings" panose="05000000000000000000" pitchFamily="2" charset="2"/>
              <a:buChar char="§"/>
              <a:tabLst>
                <a:tab pos="256156" algn="l"/>
                <a:tab pos="582065" algn="l"/>
              </a:tabLst>
            </a:pPr>
            <a:r>
              <a:rPr lang="en-ZA" sz="2400" dirty="0">
                <a:latin typeface="Arial" panose="020B0604020202020204" pitchFamily="34" charset="0"/>
                <a:ea typeface="Times New Roman" panose="02020603050405020304" pitchFamily="18" charset="0"/>
                <a:cs typeface="Arial" panose="020B0604020202020204" pitchFamily="34" charset="0"/>
              </a:rPr>
              <a:t> Status of the migration of ECD from DSD to DBE</a:t>
            </a:r>
          </a:p>
          <a:p>
            <a:pPr marR="42204" lvl="1" algn="just">
              <a:buFont typeface="Wingdings" panose="05000000000000000000" pitchFamily="2" charset="2"/>
              <a:buChar char="§"/>
            </a:pPr>
            <a:endParaRPr lang="en-ZA" sz="2400" dirty="0">
              <a:latin typeface="Arial" panose="020B0604020202020204" pitchFamily="34" charset="0"/>
              <a:ea typeface="Calibri" panose="020F050202020403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2</a:t>
            </a:fld>
            <a:endParaRPr lang="en-US" dirty="0"/>
          </a:p>
        </p:txBody>
      </p:sp>
    </p:spTree>
    <p:extLst>
      <p:ext uri="{BB962C8B-B14F-4D97-AF65-F5344CB8AC3E}">
        <p14:creationId xmlns:p14="http://schemas.microsoft.com/office/powerpoint/2010/main" val="56301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166" y="1698967"/>
            <a:ext cx="8229600" cy="1055077"/>
          </a:xfrm>
        </p:spPr>
        <p:txBody>
          <a:bodyPr>
            <a:normAutofit/>
          </a:bodyPr>
          <a:lstStyle/>
          <a:p>
            <a:r>
              <a:rPr lang="en-ZA" sz="2954" b="1" dirty="0">
                <a:latin typeface="Arial" panose="020B0604020202020204" pitchFamily="34" charset="0"/>
                <a:cs typeface="Arial" panose="020B0604020202020204" pitchFamily="34" charset="0"/>
              </a:rPr>
              <a:t>PERFORMANCE ON SUBSIDY COMPONENT</a:t>
            </a:r>
          </a:p>
        </p:txBody>
      </p:sp>
    </p:spTree>
    <p:extLst>
      <p:ext uri="{BB962C8B-B14F-4D97-AF65-F5344CB8AC3E}">
        <p14:creationId xmlns:p14="http://schemas.microsoft.com/office/powerpoint/2010/main" val="1476164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779" y="217034"/>
            <a:ext cx="8820472" cy="392565"/>
          </a:xfrm>
          <a:solidFill>
            <a:srgbClr val="FF9933"/>
          </a:solidFill>
        </p:spPr>
        <p:txBody>
          <a:bodyPr>
            <a:noAutofit/>
          </a:bodyPr>
          <a:lstStyle/>
          <a:p>
            <a:r>
              <a:rPr lang="en-US" sz="2100" b="1" dirty="0">
                <a:latin typeface="Arial" panose="020B0604020202020204" pitchFamily="34" charset="0"/>
                <a:cs typeface="Arial" panose="020B0604020202020204" pitchFamily="34" charset="0"/>
              </a:rPr>
              <a:t>Summary of performance on Subsidy Grant  2021/22 </a:t>
            </a:r>
            <a:endParaRPr lang="en-ZA" sz="2100"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44350686"/>
              </p:ext>
            </p:extLst>
          </p:nvPr>
        </p:nvGraphicFramePr>
        <p:xfrm>
          <a:off x="339334" y="723155"/>
          <a:ext cx="8193104" cy="3913961"/>
        </p:xfrm>
        <a:graphic>
          <a:graphicData uri="http://schemas.openxmlformats.org/drawingml/2006/table">
            <a:tbl>
              <a:tblPr firstRow="1" firstCol="1" bandRow="1"/>
              <a:tblGrid>
                <a:gridCol w="2344158">
                  <a:extLst>
                    <a:ext uri="{9D8B030D-6E8A-4147-A177-3AD203B41FA5}">
                      <a16:colId xmlns:a16="http://schemas.microsoft.com/office/drawing/2014/main" val="2970820102"/>
                    </a:ext>
                  </a:extLst>
                </a:gridCol>
                <a:gridCol w="2242011">
                  <a:extLst>
                    <a:ext uri="{9D8B030D-6E8A-4147-A177-3AD203B41FA5}">
                      <a16:colId xmlns:a16="http://schemas.microsoft.com/office/drawing/2014/main" val="974137368"/>
                    </a:ext>
                  </a:extLst>
                </a:gridCol>
                <a:gridCol w="1961598">
                  <a:extLst>
                    <a:ext uri="{9D8B030D-6E8A-4147-A177-3AD203B41FA5}">
                      <a16:colId xmlns:a16="http://schemas.microsoft.com/office/drawing/2014/main" val="480605556"/>
                    </a:ext>
                  </a:extLst>
                </a:gridCol>
                <a:gridCol w="1645337">
                  <a:extLst>
                    <a:ext uri="{9D8B030D-6E8A-4147-A177-3AD203B41FA5}">
                      <a16:colId xmlns:a16="http://schemas.microsoft.com/office/drawing/2014/main" val="3818484243"/>
                    </a:ext>
                  </a:extLst>
                </a:gridCol>
              </a:tblGrid>
              <a:tr h="758886">
                <a:tc>
                  <a:txBody>
                    <a:bodyPr/>
                    <a:lstStyle/>
                    <a:p>
                      <a:pP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Province </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Target</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Number of Children Benefiting </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GB" sz="1400" b="1"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Number </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 days </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9803523"/>
                  </a:ext>
                </a:extLst>
              </a:tr>
              <a:tr h="410403">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Eastern Cape</a:t>
                      </a: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14 035 </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8 420</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579520"/>
                  </a:ext>
                </a:extLst>
              </a:tr>
              <a:tr h="235647">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Free State</a:t>
                      </a: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2 085</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2 084</a:t>
                      </a:r>
                      <a:endParaRPr lang="en-ZA" sz="14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8627315"/>
                  </a:ext>
                </a:extLst>
              </a:tr>
              <a:tr h="263642">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Gauteng</a:t>
                      </a: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8 135</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9 079</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148898"/>
                  </a:ext>
                </a:extLst>
              </a:tr>
              <a:tr h="318274">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KwaZulu-Natal</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14 615</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14 615</a:t>
                      </a:r>
                      <a:endParaRPr lang="en-ZA" sz="14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637219"/>
                  </a:ext>
                </a:extLst>
              </a:tr>
              <a:tr h="318274">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Limpopo</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12 785</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a:solidFill>
                            <a:schemeClr val="tx1"/>
                          </a:solidFill>
                          <a:effectLst/>
                          <a:latin typeface="Calibri" panose="020F0502020204030204" pitchFamily="34" charset="0"/>
                          <a:ea typeface="Calibri" panose="020F0502020204030204" pitchFamily="34" charset="0"/>
                          <a:cs typeface="Calibri" panose="020F0502020204030204" pitchFamily="34" charset="0"/>
                        </a:rPr>
                        <a:t>9 414</a:t>
                      </a:r>
                      <a:endParaRPr lang="en-ZA" sz="14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2251449"/>
                  </a:ext>
                </a:extLst>
              </a:tr>
              <a:tr h="318274">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Mpumalanga</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4 625</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4 625</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4520"/>
                  </a:ext>
                </a:extLst>
              </a:tr>
              <a:tr h="318274">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Northern Cape</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1 221 </a:t>
                      </a:r>
                      <a:endParaRPr lang="en-ZA" sz="14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1 221</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204597"/>
                  </a:ext>
                </a:extLst>
              </a:tr>
              <a:tr h="318274">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North West</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a:solidFill>
                            <a:schemeClr val="tx1"/>
                          </a:solidFill>
                          <a:effectLst/>
                          <a:latin typeface="Calibri" panose="020F0502020204030204" pitchFamily="34" charset="0"/>
                          <a:ea typeface="Calibri" panose="020F0502020204030204" pitchFamily="34" charset="0"/>
                          <a:cs typeface="Calibri" panose="020F0502020204030204" pitchFamily="34" charset="0"/>
                        </a:rPr>
                        <a:t>6 592</a:t>
                      </a:r>
                      <a:endParaRPr lang="en-ZA" sz="14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9 124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4227976"/>
                  </a:ext>
                </a:extLst>
              </a:tr>
              <a:tr h="318274">
                <a:tc>
                  <a:txBody>
                    <a:bodyPr/>
                    <a:lstStyle/>
                    <a:p>
                      <a:pPr>
                        <a:lnSpc>
                          <a:spcPct val="107000"/>
                        </a:lnSpc>
                        <a:spcAft>
                          <a:spcPts val="800"/>
                        </a:spcAft>
                      </a:pPr>
                      <a:r>
                        <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Western Cape</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a:solidFill>
                            <a:schemeClr val="tx1"/>
                          </a:solidFill>
                          <a:effectLst/>
                          <a:latin typeface="Calibri" panose="020F0502020204030204" pitchFamily="34" charset="0"/>
                          <a:ea typeface="Calibri" panose="020F0502020204030204" pitchFamily="34" charset="0"/>
                          <a:cs typeface="Calibri" panose="020F0502020204030204" pitchFamily="34" charset="0"/>
                        </a:rPr>
                        <a:t>8 295</a:t>
                      </a:r>
                      <a:endParaRPr lang="en-ZA" sz="14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4 265</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264</a:t>
                      </a:r>
                      <a:endParaRPr lang="en-ZA"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437052"/>
                  </a:ext>
                </a:extLst>
              </a:tr>
              <a:tr h="318274">
                <a:tc>
                  <a:txBody>
                    <a:bodyPr/>
                    <a:lstStyle/>
                    <a:p>
                      <a:pP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TOTALS</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72 388</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62 907 </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ZA"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1546" marR="41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738208107"/>
                  </a:ext>
                </a:extLst>
              </a:tr>
            </a:tbl>
          </a:graphicData>
        </a:graphic>
      </p:graphicFrame>
      <p:sp>
        <p:nvSpPr>
          <p:cNvPr id="3" name="Slide Number Placeholder 2"/>
          <p:cNvSpPr>
            <a:spLocks noGrp="1"/>
          </p:cNvSpPr>
          <p:nvPr>
            <p:ph type="sldNum" sz="quarter" idx="12"/>
          </p:nvPr>
        </p:nvSpPr>
        <p:spPr/>
        <p:txBody>
          <a:bodyPr/>
          <a:lstStyle/>
          <a:p>
            <a:fld id="{1FA647B1-D69C-41DE-92E7-061AB265801E}" type="slidenum">
              <a:rPr lang="en-ZA" smtClean="0"/>
              <a:t>21</a:t>
            </a:fld>
            <a:endParaRPr lang="en-ZA"/>
          </a:p>
        </p:txBody>
      </p:sp>
    </p:spTree>
    <p:extLst>
      <p:ext uri="{BB962C8B-B14F-4D97-AF65-F5344CB8AC3E}">
        <p14:creationId xmlns:p14="http://schemas.microsoft.com/office/powerpoint/2010/main" val="2517059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188640"/>
            <a:ext cx="8496945" cy="991716"/>
          </a:xfrm>
          <a:solidFill>
            <a:srgbClr val="FF9933"/>
          </a:solidFill>
        </p:spPr>
        <p:txBody>
          <a:bodyPr/>
          <a:lstStyle/>
          <a:p>
            <a:r>
              <a:rPr lang="en-ZA" sz="2800" b="1" dirty="0">
                <a:latin typeface="Arial" panose="020B0604020202020204" pitchFamily="34" charset="0"/>
                <a:cs typeface="Arial" panose="020B0604020202020204" pitchFamily="34" charset="0"/>
              </a:rPr>
              <a:t>REASONS FOR UNDER-PERFORMANCE ON SUBSIDY</a:t>
            </a:r>
          </a:p>
        </p:txBody>
      </p:sp>
      <p:sp>
        <p:nvSpPr>
          <p:cNvPr id="3" name="Content Placeholder 2"/>
          <p:cNvSpPr>
            <a:spLocks noGrp="1"/>
          </p:cNvSpPr>
          <p:nvPr>
            <p:ph idx="1"/>
          </p:nvPr>
        </p:nvSpPr>
        <p:spPr>
          <a:xfrm>
            <a:off x="323528" y="1340768"/>
            <a:ext cx="8424936" cy="3240360"/>
          </a:xfrm>
        </p:spPr>
        <p:txBody>
          <a:bodyPr>
            <a:normAutofit/>
          </a:bodyPr>
          <a:lstStyle/>
          <a:p>
            <a:pPr marL="342900" lvl="1" indent="-342900">
              <a:buFontTx/>
              <a:buChar char="•"/>
            </a:pPr>
            <a:endParaRPr lang="en-US" sz="2000" dirty="0">
              <a:latin typeface="Calibri" panose="020F0502020204030204" pitchFamily="34" charset="0"/>
              <a:cs typeface="Calibri" panose="020F0502020204030204" pitchFamily="34" charset="0"/>
            </a:endParaRPr>
          </a:p>
          <a:p>
            <a:pPr algn="just">
              <a:spcBef>
                <a:spcPts val="0"/>
              </a:spcBef>
              <a:spcAft>
                <a:spcPts val="1200"/>
              </a:spcAft>
              <a:buFont typeface="Symbol" panose="05050102010706020507" pitchFamily="18" charset="2"/>
              <a:buChar char=""/>
            </a:pPr>
            <a:r>
              <a:rPr lang="en-US" sz="2000" dirty="0">
                <a:latin typeface="Calibri" panose="020F0502020204030204" pitchFamily="34" charset="0"/>
                <a:cs typeface="Calibri" panose="020F0502020204030204" pitchFamily="34" charset="0"/>
              </a:rPr>
              <a:t>Late signing of SLAs which affect quarterly payments especially in the NW province.</a:t>
            </a:r>
          </a:p>
          <a:p>
            <a:pPr algn="just">
              <a:spcBef>
                <a:spcPts val="0"/>
              </a:spcBef>
              <a:spcAft>
                <a:spcPts val="1200"/>
              </a:spcAft>
              <a:buFont typeface="Symbol" panose="05050102010706020507" pitchFamily="18" charset="2"/>
              <a:buChar char=""/>
            </a:pPr>
            <a:r>
              <a:rPr lang="en-ZA" sz="2000" dirty="0">
                <a:latin typeface="Calibri" panose="020F0502020204030204" pitchFamily="34" charset="0"/>
                <a:cs typeface="Calibri" panose="020F0502020204030204" pitchFamily="34" charset="0"/>
              </a:rPr>
              <a:t>NPOs non-compliance on submission of reports and compliance documents.</a:t>
            </a:r>
          </a:p>
        </p:txBody>
      </p:sp>
    </p:spTree>
    <p:extLst>
      <p:ext uri="{BB962C8B-B14F-4D97-AF65-F5344CB8AC3E}">
        <p14:creationId xmlns:p14="http://schemas.microsoft.com/office/powerpoint/2010/main" val="3865801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52928" cy="659160"/>
          </a:xfrm>
          <a:solidFill>
            <a:srgbClr val="FF9933"/>
          </a:solidFill>
        </p:spPr>
        <p:txBody>
          <a:bodyPr/>
          <a:lstStyle/>
          <a:p>
            <a:r>
              <a:rPr lang="en-ZA" sz="2800" b="1" dirty="0">
                <a:latin typeface="Arial" panose="020B0604020202020204" pitchFamily="34" charset="0"/>
                <a:cs typeface="Arial" panose="020B0604020202020204" pitchFamily="34" charset="0"/>
              </a:rPr>
              <a:t>SUPPORT PROVIDED TO PROVINCES</a:t>
            </a:r>
          </a:p>
        </p:txBody>
      </p:sp>
      <p:sp>
        <p:nvSpPr>
          <p:cNvPr id="3" name="Content Placeholder 2"/>
          <p:cNvSpPr>
            <a:spLocks noGrp="1"/>
          </p:cNvSpPr>
          <p:nvPr>
            <p:ph idx="1"/>
          </p:nvPr>
        </p:nvSpPr>
        <p:spPr>
          <a:xfrm>
            <a:off x="323528" y="980728"/>
            <a:ext cx="8352928" cy="4464496"/>
          </a:xfrm>
        </p:spPr>
        <p:txBody>
          <a:bodyPr>
            <a:normAutofit/>
          </a:bodyPr>
          <a:lstStyle/>
          <a:p>
            <a:pPr marL="342900" lvl="1" indent="-342900">
              <a:buFontTx/>
              <a:buChar char="•"/>
            </a:pPr>
            <a:endParaRPr lang="en-US" sz="2000" dirty="0">
              <a:latin typeface="Calibri" panose="020F0502020204030204" pitchFamily="34" charset="0"/>
              <a:cs typeface="Calibri" panose="020F0502020204030204" pitchFamily="34" charset="0"/>
            </a:endParaRPr>
          </a:p>
          <a:p>
            <a:pPr algn="just">
              <a:spcBef>
                <a:spcPts val="0"/>
              </a:spcBef>
              <a:spcAft>
                <a:spcPts val="1200"/>
              </a:spcAft>
              <a:buFont typeface="Symbol" panose="05050102010706020507" pitchFamily="18" charset="2"/>
              <a:buChar char=""/>
            </a:pPr>
            <a:r>
              <a:rPr lang="en-US" sz="2000" dirty="0">
                <a:latin typeface="Calibri" panose="020F0502020204030204" pitchFamily="34" charset="0"/>
                <a:cs typeface="Calibri" panose="020F0502020204030204" pitchFamily="34" charset="0"/>
              </a:rPr>
              <a:t>National supported provinces through the different structures that have been developed which included the Conditional Grant and Coordinators meetings that were held quarterly</a:t>
            </a:r>
          </a:p>
          <a:p>
            <a:pPr algn="just">
              <a:spcBef>
                <a:spcPts val="0"/>
              </a:spcBef>
              <a:spcAft>
                <a:spcPts val="1200"/>
              </a:spcAft>
              <a:buFont typeface="Symbol" panose="05050102010706020507" pitchFamily="18" charset="2"/>
              <a:buChar char=""/>
            </a:pPr>
            <a:r>
              <a:rPr lang="en-US" sz="2000" dirty="0">
                <a:latin typeface="Calibri" panose="020F0502020204030204" pitchFamily="34" charset="0"/>
                <a:cs typeface="Calibri" panose="020F0502020204030204" pitchFamily="34" charset="0"/>
              </a:rPr>
              <a:t>The Project Manager also engaged with individual provinces that were struggling to ensure better understanding of the frame working and reporting.</a:t>
            </a:r>
          </a:p>
          <a:p>
            <a:pPr algn="just">
              <a:spcBef>
                <a:spcPts val="0"/>
              </a:spcBef>
              <a:spcAft>
                <a:spcPts val="1200"/>
              </a:spcAft>
              <a:buFont typeface="Symbol" panose="05050102010706020507" pitchFamily="18" charset="2"/>
              <a:buChar char=""/>
            </a:pPr>
            <a:r>
              <a:rPr lang="en-US" sz="2000" dirty="0">
                <a:latin typeface="Calibri" panose="020F0502020204030204" pitchFamily="34" charset="0"/>
                <a:cs typeface="Calibri" panose="020F0502020204030204" pitchFamily="34" charset="0"/>
              </a:rPr>
              <a:t>Senior Management structures were used as consultation platforms and for elevation of challenges and decision making.</a:t>
            </a:r>
          </a:p>
          <a:p>
            <a:pPr marL="0" indent="0" algn="just">
              <a:spcBef>
                <a:spcPts val="0"/>
              </a:spcBef>
              <a:spcAft>
                <a:spcPts val="1200"/>
              </a:spcAft>
              <a:buNone/>
            </a:pPr>
            <a:endParaRPr lang="en-ZA"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4268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86AE90E-B151-4CAF-8F8A-6B8D08D660DD}"/>
              </a:ext>
            </a:extLst>
          </p:cNvPr>
          <p:cNvSpPr>
            <a:spLocks noGrp="1"/>
          </p:cNvSpPr>
          <p:nvPr>
            <p:ph type="title"/>
          </p:nvPr>
        </p:nvSpPr>
        <p:spPr>
          <a:xfrm>
            <a:off x="677813" y="2316138"/>
            <a:ext cx="7772400" cy="1143000"/>
          </a:xfrm>
        </p:spPr>
        <p:txBody>
          <a:bodyPr/>
          <a:lstStyle/>
          <a:p>
            <a:r>
              <a:rPr lang="en-ZA" sz="2800" b="1" dirty="0">
                <a:latin typeface="Arial" panose="020B0604020202020204" pitchFamily="34" charset="0"/>
                <a:cs typeface="Arial" panose="020B0604020202020204" pitchFamily="34" charset="0"/>
              </a:rPr>
              <a:t>PERFORMANCE ON STIMULUS PACKAGE </a:t>
            </a:r>
            <a:endParaRPr lang="en-ZA" sz="2800" dirty="0"/>
          </a:p>
        </p:txBody>
      </p:sp>
      <p:sp>
        <p:nvSpPr>
          <p:cNvPr id="4" name="Date Placeholder 3">
            <a:extLst>
              <a:ext uri="{FF2B5EF4-FFF2-40B4-BE49-F238E27FC236}">
                <a16:creationId xmlns:a16="http://schemas.microsoft.com/office/drawing/2014/main" id="{73FF87C4-2489-448D-A50F-40E2E55F4727}"/>
              </a:ext>
            </a:extLst>
          </p:cNvPr>
          <p:cNvSpPr>
            <a:spLocks noGrp="1"/>
          </p:cNvSpPr>
          <p:nvPr>
            <p:ph type="dt" sz="half" idx="10"/>
          </p:nvPr>
        </p:nvSpPr>
        <p:spPr/>
        <p:txBody>
          <a:bodyPr/>
          <a:lstStyle/>
          <a:p>
            <a:pPr>
              <a:defRPr/>
            </a:pPr>
            <a:fld id="{405F3BF5-D3CF-4E61-B36A-0EC395F0E91D}" type="datetime3">
              <a:rPr lang="en-US" smtClean="0"/>
              <a:t>6 September 2022</a:t>
            </a:fld>
            <a:endParaRPr lang="en-US" dirty="0"/>
          </a:p>
        </p:txBody>
      </p:sp>
      <p:sp>
        <p:nvSpPr>
          <p:cNvPr id="5" name="Footer Placeholder 4">
            <a:extLst>
              <a:ext uri="{FF2B5EF4-FFF2-40B4-BE49-F238E27FC236}">
                <a16:creationId xmlns:a16="http://schemas.microsoft.com/office/drawing/2014/main" id="{11DDE3C9-C151-4734-85BB-70331B65FB1F}"/>
              </a:ext>
            </a:extLst>
          </p:cNvPr>
          <p:cNvSpPr>
            <a:spLocks noGrp="1"/>
          </p:cNvSpPr>
          <p:nvPr>
            <p:ph type="ftr" sz="quarter" idx="11"/>
          </p:nvPr>
        </p:nvSpPr>
        <p:spPr/>
        <p:txBody>
          <a:bodyPr/>
          <a:lstStyle/>
          <a:p>
            <a:pPr>
              <a:defRPr/>
            </a:pPr>
            <a:r>
              <a:rPr lang="en-US"/>
              <a:t>Audit Committee</a:t>
            </a:r>
            <a:endParaRPr lang="en-US" dirty="0"/>
          </a:p>
        </p:txBody>
      </p:sp>
      <p:sp>
        <p:nvSpPr>
          <p:cNvPr id="6" name="Slide Number Placeholder 5">
            <a:extLst>
              <a:ext uri="{FF2B5EF4-FFF2-40B4-BE49-F238E27FC236}">
                <a16:creationId xmlns:a16="http://schemas.microsoft.com/office/drawing/2014/main" id="{BB1F3790-2E6B-4C07-806F-94B150495A03}"/>
              </a:ext>
            </a:extLst>
          </p:cNvPr>
          <p:cNvSpPr>
            <a:spLocks noGrp="1"/>
          </p:cNvSpPr>
          <p:nvPr>
            <p:ph type="sldNum" sz="quarter" idx="12"/>
          </p:nvPr>
        </p:nvSpPr>
        <p:spPr/>
        <p:txBody>
          <a:bodyPr/>
          <a:lstStyle/>
          <a:p>
            <a:pPr>
              <a:defRPr/>
            </a:pPr>
            <a:fld id="{5C7033E7-FEA7-4308-ACB4-FE3D8B87CDE2}" type="slidenum">
              <a:rPr lang="en-US" smtClean="0"/>
              <a:pPr>
                <a:defRPr/>
              </a:pPr>
              <a:t>24</a:t>
            </a:fld>
            <a:endParaRPr lang="en-US" dirty="0"/>
          </a:p>
        </p:txBody>
      </p:sp>
    </p:spTree>
    <p:extLst>
      <p:ext uri="{BB962C8B-B14F-4D97-AF65-F5344CB8AC3E}">
        <p14:creationId xmlns:p14="http://schemas.microsoft.com/office/powerpoint/2010/main" val="409193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455C7-6D81-4017-8FED-0521E022DE93}"/>
              </a:ext>
            </a:extLst>
          </p:cNvPr>
          <p:cNvSpPr>
            <a:spLocks noGrp="1"/>
          </p:cNvSpPr>
          <p:nvPr>
            <p:ph type="title"/>
          </p:nvPr>
        </p:nvSpPr>
        <p:spPr>
          <a:xfrm>
            <a:off x="571500" y="332656"/>
            <a:ext cx="7886700" cy="578211"/>
          </a:xfrm>
          <a:solidFill>
            <a:srgbClr val="FFCC00"/>
          </a:solidFill>
        </p:spPr>
        <p:txBody>
          <a:bodyPr>
            <a:normAutofit fontScale="90000"/>
          </a:bodyPr>
          <a:lstStyle/>
          <a:p>
            <a:pPr algn="ctr"/>
            <a:r>
              <a:rPr lang="en-GB" sz="3600" b="1" dirty="0">
                <a:latin typeface="Arial" panose="020B0604020202020204" pitchFamily="34" charset="0"/>
                <a:cs typeface="Arial" panose="020B0604020202020204" pitchFamily="34" charset="0"/>
              </a:rPr>
              <a:t>BACKGROUD</a:t>
            </a:r>
            <a:endParaRPr lang="en-ZA"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8B5E95-172D-4969-AB60-C3EBD49A8232}"/>
              </a:ext>
            </a:extLst>
          </p:cNvPr>
          <p:cNvSpPr>
            <a:spLocks noGrp="1"/>
          </p:cNvSpPr>
          <p:nvPr>
            <p:ph idx="1"/>
          </p:nvPr>
        </p:nvSpPr>
        <p:spPr>
          <a:xfrm>
            <a:off x="544489" y="1124744"/>
            <a:ext cx="3811488" cy="4464496"/>
          </a:xfrm>
        </p:spPr>
        <p:txBody>
          <a:bodyPr>
            <a:normAutofit fontScale="55000" lnSpcReduction="20000"/>
          </a:bodyPr>
          <a:lstStyle/>
          <a:p>
            <a:pPr algn="just"/>
            <a:r>
              <a:rPr lang="en-GB" sz="3300" dirty="0">
                <a:latin typeface="Calibri" panose="020F0502020204030204" pitchFamily="34" charset="0"/>
                <a:cs typeface="Calibri" panose="020F0502020204030204" pitchFamily="34" charset="0"/>
              </a:rPr>
              <a:t>The Presidential Employment Stimulus fund of R474.3 million was made  available to the employees of ECD services in the 2020/21 financial year</a:t>
            </a:r>
            <a:r>
              <a:rPr lang="en-ZA" sz="3300" dirty="0">
                <a:latin typeface="Calibri" panose="020F0502020204030204" pitchFamily="34" charset="0"/>
                <a:cs typeface="Calibri" panose="020F0502020204030204" pitchFamily="34" charset="0"/>
              </a:rPr>
              <a:t>;</a:t>
            </a:r>
          </a:p>
          <a:p>
            <a:pPr algn="just"/>
            <a:r>
              <a:rPr lang="en-GB" sz="3300" dirty="0">
                <a:latin typeface="Calibri" panose="020F0502020204030204" pitchFamily="34" charset="0"/>
                <a:cs typeface="Calibri" panose="020F0502020204030204" pitchFamily="34" charset="0"/>
              </a:rPr>
              <a:t>This project was administered by the National Department of Social Development (DSD) until 31 March 2022</a:t>
            </a:r>
          </a:p>
          <a:p>
            <a:pPr lvl="1" algn="just"/>
            <a:r>
              <a:rPr lang="en-GB" sz="3300" dirty="0">
                <a:latin typeface="Calibri" panose="020F0502020204030204" pitchFamily="34" charset="0"/>
                <a:cs typeface="Calibri" panose="020F0502020204030204" pitchFamily="34" charset="0"/>
              </a:rPr>
              <a:t>More than 27 000 applications from the ECD sector were received. </a:t>
            </a:r>
          </a:p>
          <a:p>
            <a:pPr lvl="1" algn="just"/>
            <a:r>
              <a:rPr lang="en-GB" sz="3300" dirty="0">
                <a:latin typeface="Calibri" panose="020F0502020204030204" pitchFamily="34" charset="0"/>
                <a:cs typeface="Calibri" panose="020F0502020204030204" pitchFamily="34" charset="0"/>
              </a:rPr>
              <a:t>After verifications done, 109 801 ECD practitioners were still to be verified for eligibility for payment.</a:t>
            </a:r>
          </a:p>
          <a:p>
            <a:pPr lvl="1" algn="just"/>
            <a:endParaRPr lang="en-GB"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122AC42F-2DB0-4A08-811E-0F3F89C08775}"/>
              </a:ext>
            </a:extLst>
          </p:cNvPr>
          <p:cNvGraphicFramePr>
            <a:graphicFrameLocks noGrp="1"/>
          </p:cNvGraphicFramePr>
          <p:nvPr>
            <p:extLst>
              <p:ext uri="{D42A27DB-BD31-4B8C-83A1-F6EECF244321}">
                <p14:modId xmlns:p14="http://schemas.microsoft.com/office/powerpoint/2010/main" val="2870143968"/>
              </p:ext>
            </p:extLst>
          </p:nvPr>
        </p:nvGraphicFramePr>
        <p:xfrm>
          <a:off x="4784577" y="1124744"/>
          <a:ext cx="3811489" cy="4248472"/>
        </p:xfrm>
        <a:graphic>
          <a:graphicData uri="http://schemas.openxmlformats.org/drawingml/2006/table">
            <a:tbl>
              <a:tblPr firstRow="1" firstCol="1" bandRow="1">
                <a:tableStyleId>{5C22544A-7EE6-4342-B048-85BDC9FD1C3A}</a:tableStyleId>
              </a:tblPr>
              <a:tblGrid>
                <a:gridCol w="1155575">
                  <a:extLst>
                    <a:ext uri="{9D8B030D-6E8A-4147-A177-3AD203B41FA5}">
                      <a16:colId xmlns:a16="http://schemas.microsoft.com/office/drawing/2014/main" val="2704134689"/>
                    </a:ext>
                  </a:extLst>
                </a:gridCol>
                <a:gridCol w="1256516">
                  <a:extLst>
                    <a:ext uri="{9D8B030D-6E8A-4147-A177-3AD203B41FA5}">
                      <a16:colId xmlns:a16="http://schemas.microsoft.com/office/drawing/2014/main" val="3247552340"/>
                    </a:ext>
                  </a:extLst>
                </a:gridCol>
                <a:gridCol w="1399398">
                  <a:extLst>
                    <a:ext uri="{9D8B030D-6E8A-4147-A177-3AD203B41FA5}">
                      <a16:colId xmlns:a16="http://schemas.microsoft.com/office/drawing/2014/main" val="3845561066"/>
                    </a:ext>
                  </a:extLst>
                </a:gridCol>
              </a:tblGrid>
              <a:tr h="528484">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Province</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Number of staff applied</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Number of staff eligible</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extLst>
                  <a:ext uri="{0D108BD9-81ED-4DB2-BD59-A6C34878D82A}">
                    <a16:rowId xmlns:a16="http://schemas.microsoft.com/office/drawing/2014/main" val="3963637550"/>
                  </a:ext>
                </a:extLst>
              </a:tr>
              <a:tr h="396764">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Eastern Cape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11 392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11 329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4050674321"/>
                  </a:ext>
                </a:extLst>
              </a:tr>
              <a:tr h="319292">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Free State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8 235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8 034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3014516270"/>
                  </a:ext>
                </a:extLst>
              </a:tr>
              <a:tr h="319292">
                <a:tc>
                  <a:txBody>
                    <a:bodyPr/>
                    <a:lstStyle/>
                    <a:p>
                      <a:pPr>
                        <a:spcAft>
                          <a:spcPts val="800"/>
                        </a:spcAft>
                      </a:pPr>
                      <a:r>
                        <a:rPr lang="en-ZA" sz="1200">
                          <a:solidFill>
                            <a:schemeClr val="tx1"/>
                          </a:solidFill>
                          <a:effectLst/>
                          <a:latin typeface="Calibri" panose="020F0502020204030204" pitchFamily="34" charset="0"/>
                          <a:cs typeface="Calibri" panose="020F0502020204030204" pitchFamily="34" charset="0"/>
                        </a:rPr>
                        <a:t>Gauteng  </a:t>
                      </a:r>
                      <a:endParaRPr lang="en-ZA"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25 507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25 092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1663330762"/>
                  </a:ext>
                </a:extLst>
              </a:tr>
              <a:tr h="475635">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KwaZulu Natal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20 171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18 520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2140331258"/>
                  </a:ext>
                </a:extLst>
              </a:tr>
              <a:tr h="319292">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Limpopo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a:solidFill>
                            <a:schemeClr val="tx1"/>
                          </a:solidFill>
                          <a:effectLst/>
                          <a:latin typeface="Calibri" panose="020F0502020204030204" pitchFamily="34" charset="0"/>
                          <a:cs typeface="Calibri" panose="020F0502020204030204" pitchFamily="34" charset="0"/>
                        </a:rPr>
                        <a:t>                 17 807 </a:t>
                      </a:r>
                      <a:endParaRPr lang="en-ZA"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16 651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3319716398"/>
                  </a:ext>
                </a:extLst>
              </a:tr>
              <a:tr h="378730">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Mpumalanga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8 824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8 707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3609528147"/>
                  </a:ext>
                </a:extLst>
              </a:tr>
              <a:tr h="475635">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Northern Cape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6 284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6 213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3449844144"/>
                  </a:ext>
                </a:extLst>
              </a:tr>
              <a:tr h="319292">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North West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2 764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2 707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922057026"/>
                  </a:ext>
                </a:extLst>
              </a:tr>
              <a:tr h="396764">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Western Cape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000"/>
                    </a:solidFill>
                  </a:tcPr>
                </a:tc>
                <a:tc>
                  <a:txBody>
                    <a:bodyPr/>
                    <a:lstStyle/>
                    <a:p>
                      <a:pPr algn="l">
                        <a:spcAft>
                          <a:spcPts val="800"/>
                        </a:spcAft>
                      </a:pPr>
                      <a:r>
                        <a:rPr lang="en-ZA" sz="1200" dirty="0">
                          <a:solidFill>
                            <a:schemeClr val="tx1"/>
                          </a:solidFill>
                          <a:effectLst/>
                          <a:latin typeface="Calibri" panose="020F0502020204030204" pitchFamily="34" charset="0"/>
                          <a:cs typeface="Calibri" panose="020F0502020204030204" pitchFamily="34" charset="0"/>
                        </a:rPr>
                        <a:t>                 12 636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tc>
                  <a:txBody>
                    <a:bodyPr/>
                    <a:lstStyle/>
                    <a:p>
                      <a:pPr>
                        <a:spcAft>
                          <a:spcPts val="800"/>
                        </a:spcAft>
                      </a:pPr>
                      <a:r>
                        <a:rPr lang="en-ZA" sz="1200" dirty="0">
                          <a:solidFill>
                            <a:schemeClr val="tx1"/>
                          </a:solidFill>
                          <a:effectLst/>
                          <a:latin typeface="Calibri" panose="020F0502020204030204" pitchFamily="34" charset="0"/>
                          <a:cs typeface="Calibri" panose="020F0502020204030204" pitchFamily="34" charset="0"/>
                        </a:rPr>
                        <a:t>                 12 548 </a:t>
                      </a:r>
                      <a:endParaRPr lang="en-ZA"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FFCC"/>
                    </a:solidFill>
                  </a:tcPr>
                </a:tc>
                <a:extLst>
                  <a:ext uri="{0D108BD9-81ED-4DB2-BD59-A6C34878D82A}">
                    <a16:rowId xmlns:a16="http://schemas.microsoft.com/office/drawing/2014/main" val="1108180849"/>
                  </a:ext>
                </a:extLst>
              </a:tr>
              <a:tr h="319292">
                <a:tc>
                  <a:txBody>
                    <a:bodyPr/>
                    <a:lstStyle/>
                    <a:p>
                      <a:pPr>
                        <a:spcAft>
                          <a:spcPts val="800"/>
                        </a:spcAft>
                      </a:pPr>
                      <a:r>
                        <a:rPr lang="en-ZA" sz="1200" b="1" dirty="0">
                          <a:solidFill>
                            <a:schemeClr val="tx1"/>
                          </a:solidFill>
                          <a:effectLst/>
                          <a:latin typeface="Calibri" panose="020F0502020204030204" pitchFamily="34" charset="0"/>
                          <a:cs typeface="Calibri" panose="020F0502020204030204" pitchFamily="34" charset="0"/>
                        </a:rPr>
                        <a:t>Total</a:t>
                      </a:r>
                      <a:endParaRPr lang="en-ZA"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C00"/>
                    </a:solidFill>
                  </a:tcPr>
                </a:tc>
                <a:tc>
                  <a:txBody>
                    <a:bodyPr/>
                    <a:lstStyle/>
                    <a:p>
                      <a:pPr algn="l">
                        <a:spcAft>
                          <a:spcPts val="800"/>
                        </a:spcAft>
                      </a:pPr>
                      <a:r>
                        <a:rPr lang="en-ZA" sz="1200" b="1" dirty="0">
                          <a:solidFill>
                            <a:schemeClr val="tx1"/>
                          </a:solidFill>
                          <a:effectLst/>
                          <a:latin typeface="Calibri" panose="020F0502020204030204" pitchFamily="34" charset="0"/>
                          <a:cs typeface="Calibri" panose="020F0502020204030204" pitchFamily="34" charset="0"/>
                        </a:rPr>
                        <a:t>               113 620 </a:t>
                      </a:r>
                      <a:endParaRPr lang="en-ZA"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C00"/>
                    </a:solidFill>
                  </a:tcPr>
                </a:tc>
                <a:tc>
                  <a:txBody>
                    <a:bodyPr/>
                    <a:lstStyle/>
                    <a:p>
                      <a:pPr>
                        <a:spcAft>
                          <a:spcPts val="800"/>
                        </a:spcAft>
                      </a:pPr>
                      <a:r>
                        <a:rPr lang="en-ZA" sz="1200" b="1" dirty="0">
                          <a:solidFill>
                            <a:schemeClr val="tx1"/>
                          </a:solidFill>
                          <a:effectLst/>
                          <a:latin typeface="Calibri" panose="020F0502020204030204" pitchFamily="34" charset="0"/>
                          <a:cs typeface="Calibri" panose="020F0502020204030204" pitchFamily="34" charset="0"/>
                        </a:rPr>
                        <a:t>               109 801 </a:t>
                      </a:r>
                      <a:endParaRPr lang="en-ZA"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solidFill>
                      <a:srgbClr val="FFCC00"/>
                    </a:solidFill>
                  </a:tcPr>
                </a:tc>
                <a:extLst>
                  <a:ext uri="{0D108BD9-81ED-4DB2-BD59-A6C34878D82A}">
                    <a16:rowId xmlns:a16="http://schemas.microsoft.com/office/drawing/2014/main" val="3293170888"/>
                  </a:ext>
                </a:extLst>
              </a:tr>
            </a:tbl>
          </a:graphicData>
        </a:graphic>
      </p:graphicFrame>
    </p:spTree>
    <p:extLst>
      <p:ext uri="{BB962C8B-B14F-4D97-AF65-F5344CB8AC3E}">
        <p14:creationId xmlns:p14="http://schemas.microsoft.com/office/powerpoint/2010/main" val="923944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409C392-747E-489C-942D-08A7EB4AB450}"/>
              </a:ext>
            </a:extLst>
          </p:cNvPr>
          <p:cNvGraphicFramePr>
            <a:graphicFrameLocks noGrp="1"/>
          </p:cNvGraphicFramePr>
          <p:nvPr>
            <p:extLst>
              <p:ext uri="{D42A27DB-BD31-4B8C-83A1-F6EECF244321}">
                <p14:modId xmlns:p14="http://schemas.microsoft.com/office/powerpoint/2010/main" val="3253935002"/>
              </p:ext>
            </p:extLst>
          </p:nvPr>
        </p:nvGraphicFramePr>
        <p:xfrm>
          <a:off x="323634" y="1340768"/>
          <a:ext cx="8496838" cy="3744418"/>
        </p:xfrm>
        <a:graphic>
          <a:graphicData uri="http://schemas.openxmlformats.org/drawingml/2006/table">
            <a:tbl>
              <a:tblPr/>
              <a:tblGrid>
                <a:gridCol w="1893773">
                  <a:extLst>
                    <a:ext uri="{9D8B030D-6E8A-4147-A177-3AD203B41FA5}">
                      <a16:colId xmlns:a16="http://schemas.microsoft.com/office/drawing/2014/main" val="2517074046"/>
                    </a:ext>
                  </a:extLst>
                </a:gridCol>
                <a:gridCol w="1893773">
                  <a:extLst>
                    <a:ext uri="{9D8B030D-6E8A-4147-A177-3AD203B41FA5}">
                      <a16:colId xmlns:a16="http://schemas.microsoft.com/office/drawing/2014/main" val="2805986591"/>
                    </a:ext>
                  </a:extLst>
                </a:gridCol>
                <a:gridCol w="1134777">
                  <a:extLst>
                    <a:ext uri="{9D8B030D-6E8A-4147-A177-3AD203B41FA5}">
                      <a16:colId xmlns:a16="http://schemas.microsoft.com/office/drawing/2014/main" val="3383550732"/>
                    </a:ext>
                  </a:extLst>
                </a:gridCol>
                <a:gridCol w="658441">
                  <a:extLst>
                    <a:ext uri="{9D8B030D-6E8A-4147-A177-3AD203B41FA5}">
                      <a16:colId xmlns:a16="http://schemas.microsoft.com/office/drawing/2014/main" val="873716911"/>
                    </a:ext>
                  </a:extLst>
                </a:gridCol>
                <a:gridCol w="1139615">
                  <a:extLst>
                    <a:ext uri="{9D8B030D-6E8A-4147-A177-3AD203B41FA5}">
                      <a16:colId xmlns:a16="http://schemas.microsoft.com/office/drawing/2014/main" val="2573515930"/>
                    </a:ext>
                  </a:extLst>
                </a:gridCol>
                <a:gridCol w="1776459">
                  <a:extLst>
                    <a:ext uri="{9D8B030D-6E8A-4147-A177-3AD203B41FA5}">
                      <a16:colId xmlns:a16="http://schemas.microsoft.com/office/drawing/2014/main" val="3472263413"/>
                    </a:ext>
                  </a:extLst>
                </a:gridCol>
              </a:tblGrid>
              <a:tr h="279866">
                <a:tc gridSpan="6">
                  <a:txBody>
                    <a:bodyPr/>
                    <a:lstStyle/>
                    <a:p>
                      <a:pPr algn="ctr" fontAlgn="b"/>
                      <a:r>
                        <a:rPr lang="en-ZA" sz="1200" b="1" i="0" u="none" strike="noStrike" dirty="0">
                          <a:solidFill>
                            <a:srgbClr val="000000"/>
                          </a:solidFill>
                          <a:effectLst/>
                          <a:latin typeface="Calibri" panose="020F0502020204030204" pitchFamily="34" charset="0"/>
                        </a:rPr>
                        <a:t>SUMMARY 2021/22 FINANCIAL YEAR</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4B084"/>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612467616"/>
                  </a:ext>
                </a:extLst>
              </a:tr>
              <a:tr h="569382">
                <a:tc>
                  <a:txBody>
                    <a:bodyPr/>
                    <a:lstStyle/>
                    <a:p>
                      <a:pPr algn="l" fontAlgn="ctr"/>
                      <a:r>
                        <a:rPr lang="en-ZA" sz="1200" b="1" i="0" u="none" strike="noStrike" dirty="0">
                          <a:solidFill>
                            <a:srgbClr val="000000"/>
                          </a:solidFill>
                          <a:effectLst/>
                          <a:latin typeface="Calibri" panose="020F0502020204030204" pitchFamily="34" charset="0"/>
                        </a:rPr>
                        <a:t>Province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Roll over approved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Total nr of Staff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1200" b="1" i="0" u="none" strike="noStrike" dirty="0">
                          <a:solidFill>
                            <a:srgbClr val="000000"/>
                          </a:solidFill>
                          <a:effectLst/>
                          <a:latin typeface="Calibri" panose="020F0502020204030204" pitchFamily="34" charset="0"/>
                        </a:rPr>
                        <a:t>Staff paid 31 March 2022</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GB" sz="1200" b="1" i="0" u="none" strike="noStrike" dirty="0">
                          <a:solidFill>
                            <a:srgbClr val="000000"/>
                          </a:solidFill>
                          <a:effectLst/>
                          <a:latin typeface="Calibri" panose="020F0502020204030204" pitchFamily="34" charset="0"/>
                        </a:rPr>
                        <a:t>Actual Expenditure at 31 March 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853727628"/>
                  </a:ext>
                </a:extLst>
              </a:tr>
              <a:tr h="289517">
                <a:tc>
                  <a:txBody>
                    <a:bodyPr/>
                    <a:lstStyle/>
                    <a:p>
                      <a:pPr algn="l" fontAlgn="ctr"/>
                      <a:r>
                        <a:rPr lang="en-ZA" sz="1200" b="0" i="0" u="none" strike="noStrike" dirty="0">
                          <a:solidFill>
                            <a:srgbClr val="000000"/>
                          </a:solidFill>
                          <a:effectLst/>
                          <a:latin typeface="Calibri" panose="020F0502020204030204" pitchFamily="34" charset="0"/>
                        </a:rPr>
                        <a:t>Eastern Cape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54 370 000.00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10 650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5 739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24 023 454.00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0190"/>
                  </a:ext>
                </a:extLst>
              </a:tr>
              <a:tr h="289517">
                <a:tc>
                  <a:txBody>
                    <a:bodyPr/>
                    <a:lstStyle/>
                    <a:p>
                      <a:pPr algn="l" fontAlgn="ctr"/>
                      <a:r>
                        <a:rPr lang="en-ZA" sz="1200" b="0" i="0" u="none" strike="noStrike" dirty="0">
                          <a:solidFill>
                            <a:srgbClr val="000000"/>
                          </a:solidFill>
                          <a:effectLst/>
                          <a:latin typeface="Calibri" panose="020F0502020204030204" pitchFamily="34" charset="0"/>
                        </a:rPr>
                        <a:t>Free State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24 915 000.00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6 138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5 932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24 831 382.00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671973"/>
                  </a:ext>
                </a:extLst>
              </a:tr>
              <a:tr h="289517">
                <a:tc>
                  <a:txBody>
                    <a:bodyPr/>
                    <a:lstStyle/>
                    <a:p>
                      <a:pPr algn="l" fontAlgn="ctr"/>
                      <a:r>
                        <a:rPr lang="en-ZA" sz="1200" b="0" i="0" u="none" strike="noStrike" dirty="0">
                          <a:solidFill>
                            <a:srgbClr val="000000"/>
                          </a:solidFill>
                          <a:effectLst/>
                          <a:latin typeface="Calibri" panose="020F0502020204030204" pitchFamily="34" charset="0"/>
                        </a:rPr>
                        <a:t>Gauteng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77 763 000.00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25 092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10 314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43 174 499.00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908985"/>
                  </a:ext>
                </a:extLst>
              </a:tr>
              <a:tr h="289517">
                <a:tc>
                  <a:txBody>
                    <a:bodyPr/>
                    <a:lstStyle/>
                    <a:p>
                      <a:pPr algn="l" fontAlgn="ctr"/>
                      <a:r>
                        <a:rPr lang="en-ZA" sz="1200" b="0" i="0" u="none" strike="noStrike" dirty="0">
                          <a:solidFill>
                            <a:srgbClr val="000000"/>
                          </a:solidFill>
                          <a:effectLst/>
                          <a:latin typeface="Calibri" panose="020F0502020204030204" pitchFamily="34" charset="0"/>
                        </a:rPr>
                        <a:t>KwaZulu Natal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79 979 048.00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16 150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11 534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48 281 000.00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120403"/>
                  </a:ext>
                </a:extLst>
              </a:tr>
              <a:tr h="289517">
                <a:tc>
                  <a:txBody>
                    <a:bodyPr/>
                    <a:lstStyle/>
                    <a:p>
                      <a:pPr algn="l" fontAlgn="ctr"/>
                      <a:r>
                        <a:rPr lang="en-ZA" sz="1200" b="0" i="0" u="none" strike="noStrike" dirty="0">
                          <a:solidFill>
                            <a:srgbClr val="000000"/>
                          </a:solidFill>
                          <a:effectLst/>
                          <a:latin typeface="Calibri" panose="020F0502020204030204" pitchFamily="34" charset="0"/>
                        </a:rPr>
                        <a:t>Limpopo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46 017 000.00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13 594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9 741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40 776 872.00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895862"/>
                  </a:ext>
                </a:extLst>
              </a:tr>
              <a:tr h="289517">
                <a:tc>
                  <a:txBody>
                    <a:bodyPr/>
                    <a:lstStyle/>
                    <a:p>
                      <a:pPr algn="l" fontAlgn="ctr"/>
                      <a:r>
                        <a:rPr lang="en-ZA" sz="1200" b="0" i="0" u="none" strike="noStrike" dirty="0">
                          <a:solidFill>
                            <a:srgbClr val="000000"/>
                          </a:solidFill>
                          <a:effectLst/>
                          <a:latin typeface="Calibri" panose="020F0502020204030204" pitchFamily="34" charset="0"/>
                        </a:rPr>
                        <a:t>Mpumalanga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30 495 000.00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7 226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5 150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21 557 900.00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2376859"/>
                  </a:ext>
                </a:extLst>
              </a:tr>
              <a:tr h="289517">
                <a:tc>
                  <a:txBody>
                    <a:bodyPr/>
                    <a:lstStyle/>
                    <a:p>
                      <a:pPr algn="l" fontAlgn="ctr"/>
                      <a:r>
                        <a:rPr lang="en-ZA" sz="1200" b="0" i="0" u="none" strike="noStrike" dirty="0">
                          <a:solidFill>
                            <a:srgbClr val="000000"/>
                          </a:solidFill>
                          <a:effectLst/>
                          <a:latin typeface="Calibri" panose="020F0502020204030204" pitchFamily="34" charset="0"/>
                        </a:rPr>
                        <a:t>Northern Cape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9 519 000.00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2 041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2 594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10 859 410.00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286657"/>
                  </a:ext>
                </a:extLst>
              </a:tr>
              <a:tr h="289517">
                <a:tc>
                  <a:txBody>
                    <a:bodyPr/>
                    <a:lstStyle/>
                    <a:p>
                      <a:pPr algn="l" fontAlgn="ctr"/>
                      <a:r>
                        <a:rPr lang="en-ZA" sz="1200" b="0" i="0" u="none" strike="noStrike" dirty="0">
                          <a:solidFill>
                            <a:srgbClr val="000000"/>
                          </a:solidFill>
                          <a:effectLst/>
                          <a:latin typeface="Calibri" panose="020F0502020204030204" pitchFamily="34" charset="0"/>
                        </a:rPr>
                        <a:t>North 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28 795 000.00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6 140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1 590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6 655 740.00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022374"/>
                  </a:ext>
                </a:extLst>
              </a:tr>
              <a:tr h="289517">
                <a:tc>
                  <a:txBody>
                    <a:bodyPr/>
                    <a:lstStyle/>
                    <a:p>
                      <a:pPr algn="l" fontAlgn="ctr"/>
                      <a:r>
                        <a:rPr lang="en-ZA" sz="1200" b="0" i="0" u="none" strike="noStrike" dirty="0">
                          <a:solidFill>
                            <a:srgbClr val="000000"/>
                          </a:solidFill>
                          <a:effectLst/>
                          <a:latin typeface="Calibri" panose="020F0502020204030204" pitchFamily="34" charset="0"/>
                        </a:rPr>
                        <a:t>Western Cape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R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ZA" sz="1200" b="0" i="0" u="none" strike="noStrike" dirty="0">
                          <a:solidFill>
                            <a:srgbClr val="000000"/>
                          </a:solidFill>
                          <a:effectLst/>
                          <a:latin typeface="Calibri" panose="020F0502020204030204" pitchFamily="34" charset="0"/>
                        </a:rPr>
                        <a:t>12 427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0" i="0" u="none" strike="noStrike" dirty="0">
                          <a:solidFill>
                            <a:srgbClr val="000000"/>
                          </a:solidFill>
                          <a:effectLst/>
                          <a:latin typeface="Calibri" panose="020F0502020204030204" pitchFamily="34" charset="0"/>
                          <a:cs typeface="Arial" panose="020B0604020202020204" pitchFamily="34" charset="0"/>
                        </a:rPr>
                        <a:t>               5 996 </a:t>
                      </a:r>
                      <a:endParaRPr lang="en-ZA"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200" b="0" i="0" u="none" strike="noStrike" dirty="0">
                          <a:solidFill>
                            <a:srgbClr val="000000"/>
                          </a:solidFill>
                          <a:effectLst/>
                          <a:latin typeface="Calibri" panose="020F0502020204030204" pitchFamily="34" charset="0"/>
                        </a:rPr>
                        <a:t> R           25 099 256.00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0386901"/>
                  </a:ext>
                </a:extLst>
              </a:tr>
              <a:tr h="289517">
                <a:tc>
                  <a:txBody>
                    <a:bodyPr/>
                    <a:lstStyle/>
                    <a:p>
                      <a:pPr algn="l" fontAlgn="ctr"/>
                      <a:r>
                        <a:rPr lang="en-ZA" sz="1200" b="1" i="0" u="none" strike="noStrike" dirty="0">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ZA" sz="1200" b="1" i="0" u="none" strike="noStrike" dirty="0">
                          <a:solidFill>
                            <a:srgbClr val="000000"/>
                          </a:solidFill>
                          <a:effectLst/>
                          <a:latin typeface="Calibri" panose="020F0502020204030204" pitchFamily="34" charset="0"/>
                        </a:rPr>
                        <a:t> R            351 853 048.00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en-ZA" sz="1200" b="1" i="0" u="none" strike="noStrike" dirty="0">
                          <a:solidFill>
                            <a:srgbClr val="000000"/>
                          </a:solidFill>
                          <a:effectLst/>
                          <a:latin typeface="Calibri" panose="020F0502020204030204" pitchFamily="34" charset="0"/>
                        </a:rPr>
                        <a:t>99 458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ZA" sz="12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ZA" sz="1200" b="1" i="0" u="none" strike="noStrike" dirty="0">
                          <a:solidFill>
                            <a:srgbClr val="000000"/>
                          </a:solidFill>
                          <a:effectLst/>
                          <a:latin typeface="Calibri" panose="020F0502020204030204" pitchFamily="34" charset="0"/>
                        </a:rPr>
                        <a:t>            58 590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ZA" sz="1200" b="1" i="0" u="none" strike="noStrike" dirty="0">
                          <a:solidFill>
                            <a:srgbClr val="000000"/>
                          </a:solidFill>
                          <a:effectLst/>
                          <a:latin typeface="Calibri" panose="020F0502020204030204" pitchFamily="34" charset="0"/>
                        </a:rPr>
                        <a:t> R         245 259 513.00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561278587"/>
                  </a:ext>
                </a:extLst>
              </a:tr>
            </a:tbl>
          </a:graphicData>
        </a:graphic>
      </p:graphicFrame>
      <p:sp>
        <p:nvSpPr>
          <p:cNvPr id="6" name="Title 1"/>
          <p:cNvSpPr>
            <a:spLocks noGrp="1"/>
          </p:cNvSpPr>
          <p:nvPr>
            <p:ph type="title"/>
          </p:nvPr>
        </p:nvSpPr>
        <p:spPr>
          <a:xfrm>
            <a:off x="349394" y="332656"/>
            <a:ext cx="8327062" cy="857250"/>
          </a:xfrm>
          <a:solidFill>
            <a:srgbClr val="FF9933"/>
          </a:solidFill>
        </p:spPr>
        <p:txBody>
          <a:bodyPr>
            <a:noAutofit/>
          </a:bodyPr>
          <a:lstStyle/>
          <a:p>
            <a:r>
              <a:rPr lang="en-US" sz="2700" b="1" cap="small" dirty="0">
                <a:solidFill>
                  <a:srgbClr val="C0504D">
                    <a:lumMod val="75000"/>
                  </a:srgbClr>
                </a:solidFill>
                <a:latin typeface="Calibri"/>
                <a:cs typeface="Arial" panose="020B0604020202020204" pitchFamily="34" charset="0"/>
              </a:rPr>
              <a:t>Presidential Stimulus Package – status as at 31 march 2022</a:t>
            </a:r>
          </a:p>
        </p:txBody>
      </p:sp>
    </p:spTree>
    <p:extLst>
      <p:ext uri="{BB962C8B-B14F-4D97-AF65-F5344CB8AC3E}">
        <p14:creationId xmlns:p14="http://schemas.microsoft.com/office/powerpoint/2010/main" val="4082294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70C02-E505-43D5-BA45-7C4FCF6549A7}"/>
              </a:ext>
            </a:extLst>
          </p:cNvPr>
          <p:cNvSpPr txBox="1"/>
          <p:nvPr/>
        </p:nvSpPr>
        <p:spPr>
          <a:xfrm>
            <a:off x="445542" y="4549088"/>
            <a:ext cx="8158905" cy="415498"/>
          </a:xfrm>
          <a:prstGeom prst="rect">
            <a:avLst/>
          </a:prstGeom>
          <a:solidFill>
            <a:schemeClr val="accent2">
              <a:lumMod val="20000"/>
              <a:lumOff val="80000"/>
            </a:schemeClr>
          </a:solidFill>
        </p:spPr>
        <p:txBody>
          <a:bodyPr wrap="square" rtlCol="0">
            <a:spAutoFit/>
          </a:bodyPr>
          <a:lstStyle/>
          <a:p>
            <a:r>
              <a:rPr lang="en-ZA" sz="1050" dirty="0"/>
              <a:t>The Western Cape provincial Department of Social Development has contracted a “Third party” in the payment and management on the ECD Stimulus Package since the inception of this project. WC is still continuing to proceed with the payments.</a:t>
            </a:r>
          </a:p>
        </p:txBody>
      </p:sp>
      <p:graphicFrame>
        <p:nvGraphicFramePr>
          <p:cNvPr id="3" name="Table 2">
            <a:extLst>
              <a:ext uri="{FF2B5EF4-FFF2-40B4-BE49-F238E27FC236}">
                <a16:creationId xmlns:a16="http://schemas.microsoft.com/office/drawing/2014/main" id="{BA5903A5-64A9-408C-AA0C-CC04FA71F8AE}"/>
              </a:ext>
            </a:extLst>
          </p:cNvPr>
          <p:cNvGraphicFramePr>
            <a:graphicFrameLocks noGrp="1"/>
          </p:cNvGraphicFramePr>
          <p:nvPr>
            <p:extLst>
              <p:ext uri="{D42A27DB-BD31-4B8C-83A1-F6EECF244321}">
                <p14:modId xmlns:p14="http://schemas.microsoft.com/office/powerpoint/2010/main" val="828932865"/>
              </p:ext>
            </p:extLst>
          </p:nvPr>
        </p:nvGraphicFramePr>
        <p:xfrm>
          <a:off x="458159" y="1062628"/>
          <a:ext cx="8146289" cy="3302480"/>
        </p:xfrm>
        <a:graphic>
          <a:graphicData uri="http://schemas.openxmlformats.org/drawingml/2006/table">
            <a:tbl>
              <a:tblPr/>
              <a:tblGrid>
                <a:gridCol w="3821349">
                  <a:extLst>
                    <a:ext uri="{9D8B030D-6E8A-4147-A177-3AD203B41FA5}">
                      <a16:colId xmlns:a16="http://schemas.microsoft.com/office/drawing/2014/main" val="2393966959"/>
                    </a:ext>
                  </a:extLst>
                </a:gridCol>
                <a:gridCol w="2162470">
                  <a:extLst>
                    <a:ext uri="{9D8B030D-6E8A-4147-A177-3AD203B41FA5}">
                      <a16:colId xmlns:a16="http://schemas.microsoft.com/office/drawing/2014/main" val="3377115798"/>
                    </a:ext>
                  </a:extLst>
                </a:gridCol>
                <a:gridCol w="2162470">
                  <a:extLst>
                    <a:ext uri="{9D8B030D-6E8A-4147-A177-3AD203B41FA5}">
                      <a16:colId xmlns:a16="http://schemas.microsoft.com/office/drawing/2014/main" val="1460648860"/>
                    </a:ext>
                  </a:extLst>
                </a:gridCol>
              </a:tblGrid>
              <a:tr h="254037">
                <a:tc gridSpan="3">
                  <a:txBody>
                    <a:bodyPr/>
                    <a:lstStyle/>
                    <a:p>
                      <a:pPr algn="ctr" fontAlgn="b"/>
                      <a:r>
                        <a:rPr lang="en-GB" sz="1200" b="1" i="0" u="none" strike="noStrike" dirty="0">
                          <a:solidFill>
                            <a:srgbClr val="000000"/>
                          </a:solidFill>
                          <a:effectLst/>
                          <a:latin typeface="Calibri" panose="020F0502020204030204" pitchFamily="34" charset="0"/>
                        </a:rPr>
                        <a:t>SUMMARY 2022/23 ROLL OVER REQUEST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118070040"/>
                  </a:ext>
                </a:extLst>
              </a:tr>
              <a:tr h="508073">
                <a:tc>
                  <a:txBody>
                    <a:bodyPr/>
                    <a:lstStyle/>
                    <a:p>
                      <a:pPr algn="l" fontAlgn="ctr"/>
                      <a:r>
                        <a:rPr lang="en-ZA" sz="1200" b="1" i="0" u="none" strike="noStrike" dirty="0">
                          <a:solidFill>
                            <a:srgbClr val="000000"/>
                          </a:solidFill>
                          <a:effectLst/>
                          <a:latin typeface="Calibri" panose="020F0502020204030204" pitchFamily="34" charset="0"/>
                        </a:rPr>
                        <a:t>Province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Roll over REQUESTED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Total No</a:t>
                      </a:r>
                      <a:r>
                        <a:rPr lang="en-ZA" sz="1200" b="1" i="0" u="none" strike="noStrike" baseline="0" dirty="0">
                          <a:solidFill>
                            <a:srgbClr val="000000"/>
                          </a:solidFill>
                          <a:effectLst/>
                          <a:latin typeface="Calibri" panose="020F0502020204030204" pitchFamily="34" charset="0"/>
                        </a:rPr>
                        <a:t> of </a:t>
                      </a:r>
                      <a:r>
                        <a:rPr lang="en-ZA" sz="1200" b="1" i="0" u="none" strike="noStrike" dirty="0">
                          <a:solidFill>
                            <a:srgbClr val="000000"/>
                          </a:solidFill>
                          <a:effectLst/>
                          <a:latin typeface="Calibri" panose="020F0502020204030204" pitchFamily="34" charset="0"/>
                        </a:rPr>
                        <a:t> Staff remaining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50365898"/>
                  </a:ext>
                </a:extLst>
              </a:tr>
              <a:tr h="254037">
                <a:tc>
                  <a:txBody>
                    <a:bodyPr/>
                    <a:lstStyle/>
                    <a:p>
                      <a:pPr algn="l" fontAlgn="ctr"/>
                      <a:r>
                        <a:rPr lang="en-ZA" sz="1200" b="0" i="0" u="none" strike="noStrike" dirty="0">
                          <a:solidFill>
                            <a:srgbClr val="000000"/>
                          </a:solidFill>
                          <a:effectLst/>
                          <a:latin typeface="Calibri" panose="020F0502020204030204" pitchFamily="34" charset="0"/>
                        </a:rPr>
                        <a:t>Eastern Cape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23 664 000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5 653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67360"/>
                  </a:ext>
                </a:extLst>
              </a:tr>
              <a:tr h="254037">
                <a:tc>
                  <a:txBody>
                    <a:bodyPr/>
                    <a:lstStyle/>
                    <a:p>
                      <a:pPr algn="l" fontAlgn="ctr"/>
                      <a:r>
                        <a:rPr lang="en-ZA" sz="1200" b="0" i="0" u="none" strike="noStrike" dirty="0">
                          <a:solidFill>
                            <a:srgbClr val="000000"/>
                          </a:solidFill>
                          <a:effectLst/>
                          <a:latin typeface="Calibri" panose="020F0502020204030204" pitchFamily="34" charset="0"/>
                        </a:rPr>
                        <a:t>Free State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9 640 000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2 303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681528"/>
                  </a:ext>
                </a:extLst>
              </a:tr>
              <a:tr h="254037">
                <a:tc>
                  <a:txBody>
                    <a:bodyPr/>
                    <a:lstStyle/>
                    <a:p>
                      <a:pPr algn="l" fontAlgn="ctr"/>
                      <a:r>
                        <a:rPr lang="en-ZA" sz="1200" b="0" i="0" u="none" strike="noStrike" dirty="0">
                          <a:solidFill>
                            <a:srgbClr val="000000"/>
                          </a:solidFill>
                          <a:effectLst/>
                          <a:latin typeface="Calibri" panose="020F0502020204030204" pitchFamily="34" charset="0"/>
                        </a:rPr>
                        <a:t>Gauteng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23 366 000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5 582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0744209"/>
                  </a:ext>
                </a:extLst>
              </a:tr>
              <a:tr h="254037">
                <a:tc>
                  <a:txBody>
                    <a:bodyPr/>
                    <a:lstStyle/>
                    <a:p>
                      <a:pPr algn="l" fontAlgn="ctr"/>
                      <a:r>
                        <a:rPr lang="en-ZA" sz="1200" b="0" i="0" u="none" strike="noStrike" dirty="0">
                          <a:solidFill>
                            <a:srgbClr val="000000"/>
                          </a:solidFill>
                          <a:effectLst/>
                          <a:latin typeface="Calibri" panose="020F0502020204030204" pitchFamily="34" charset="0"/>
                        </a:rPr>
                        <a:t>KwaZulu Natal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38 804 000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9 270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758235"/>
                  </a:ext>
                </a:extLst>
              </a:tr>
              <a:tr h="254037">
                <a:tc>
                  <a:txBody>
                    <a:bodyPr/>
                    <a:lstStyle/>
                    <a:p>
                      <a:pPr algn="l" fontAlgn="ctr"/>
                      <a:r>
                        <a:rPr lang="en-ZA" sz="1200" b="0" i="0" u="none" strike="noStrike" dirty="0">
                          <a:solidFill>
                            <a:srgbClr val="000000"/>
                          </a:solidFill>
                          <a:effectLst/>
                          <a:latin typeface="Calibri" panose="020F0502020204030204" pitchFamily="34" charset="0"/>
                        </a:rPr>
                        <a:t>Limpopo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54 370 000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12 989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40201"/>
                  </a:ext>
                </a:extLst>
              </a:tr>
              <a:tr h="254037">
                <a:tc>
                  <a:txBody>
                    <a:bodyPr/>
                    <a:lstStyle/>
                    <a:p>
                      <a:pPr algn="l" fontAlgn="ctr"/>
                      <a:r>
                        <a:rPr lang="en-ZA" sz="1200" b="0" i="0" u="none" strike="noStrike" dirty="0">
                          <a:solidFill>
                            <a:srgbClr val="000000"/>
                          </a:solidFill>
                          <a:effectLst/>
                          <a:latin typeface="Calibri" panose="020F0502020204030204" pitchFamily="34" charset="0"/>
                        </a:rPr>
                        <a:t>Mpumalanga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30 694 000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7 333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445025"/>
                  </a:ext>
                </a:extLst>
              </a:tr>
              <a:tr h="254037">
                <a:tc>
                  <a:txBody>
                    <a:bodyPr/>
                    <a:lstStyle/>
                    <a:p>
                      <a:pPr algn="l" fontAlgn="ctr"/>
                      <a:r>
                        <a:rPr lang="en-ZA" sz="1200" b="0" i="0" u="none" strike="noStrike" dirty="0">
                          <a:solidFill>
                            <a:srgbClr val="000000"/>
                          </a:solidFill>
                          <a:effectLst/>
                          <a:latin typeface="Calibri" panose="020F0502020204030204" pitchFamily="34" charset="0"/>
                        </a:rPr>
                        <a:t>Northern Cape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5 879 000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1 404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711574"/>
                  </a:ext>
                </a:extLst>
              </a:tr>
              <a:tr h="254037">
                <a:tc>
                  <a:txBody>
                    <a:bodyPr/>
                    <a:lstStyle/>
                    <a:p>
                      <a:pPr algn="l" fontAlgn="ctr"/>
                      <a:r>
                        <a:rPr lang="en-ZA" sz="1200" b="0" i="0" u="none" strike="noStrike" dirty="0">
                          <a:solidFill>
                            <a:srgbClr val="000000"/>
                          </a:solidFill>
                          <a:effectLst/>
                          <a:latin typeface="Calibri" panose="020F0502020204030204" pitchFamily="34" charset="0"/>
                        </a:rPr>
                        <a:t>North West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14 951 000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3 572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8763136"/>
                  </a:ext>
                </a:extLst>
              </a:tr>
              <a:tr h="254037">
                <a:tc>
                  <a:txBody>
                    <a:bodyPr/>
                    <a:lstStyle/>
                    <a:p>
                      <a:pPr algn="l" fontAlgn="ctr"/>
                      <a:r>
                        <a:rPr lang="en-ZA" sz="1200" b="0" i="0" u="none" strike="noStrike" dirty="0">
                          <a:solidFill>
                            <a:srgbClr val="000000"/>
                          </a:solidFill>
                          <a:effectLst/>
                          <a:latin typeface="Calibri" panose="020F0502020204030204" pitchFamily="34" charset="0"/>
                        </a:rPr>
                        <a:t>Western Cape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200" b="0" i="0" u="none" strike="noStrike" dirty="0">
                          <a:solidFill>
                            <a:srgbClr val="000000"/>
                          </a:solidFill>
                          <a:effectLst/>
                          <a:latin typeface="Calibri" panose="020F0502020204030204" pitchFamily="34" charset="0"/>
                        </a:rPr>
                        <a:t> R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200" b="0" i="0" u="none" strike="noStrike" dirty="0">
                          <a:solidFill>
                            <a:srgbClr val="000000"/>
                          </a:solidFill>
                          <a:effectLst/>
                          <a:latin typeface="Calibri" panose="020F0502020204030204" pitchFamily="34" charset="0"/>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086632"/>
                  </a:ext>
                </a:extLst>
              </a:tr>
              <a:tr h="254037">
                <a:tc>
                  <a:txBody>
                    <a:bodyPr/>
                    <a:lstStyle/>
                    <a:p>
                      <a:pPr algn="l" fontAlgn="ctr"/>
                      <a:r>
                        <a:rPr lang="en-ZA" sz="1200" b="1" i="0" u="none" strike="noStrike" dirty="0">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 R 201 368 000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ZA" sz="1200" b="1" i="0" u="none" strike="noStrike" dirty="0">
                          <a:solidFill>
                            <a:srgbClr val="000000"/>
                          </a:solidFill>
                          <a:effectLst/>
                          <a:latin typeface="Calibri" panose="020F0502020204030204" pitchFamily="34" charset="0"/>
                        </a:rPr>
                        <a:t>48 105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219433972"/>
                  </a:ext>
                </a:extLst>
              </a:tr>
            </a:tbl>
          </a:graphicData>
        </a:graphic>
      </p:graphicFrame>
      <p:sp>
        <p:nvSpPr>
          <p:cNvPr id="6" name="Title 1"/>
          <p:cNvSpPr>
            <a:spLocks noGrp="1"/>
          </p:cNvSpPr>
          <p:nvPr>
            <p:ph type="title"/>
          </p:nvPr>
        </p:nvSpPr>
        <p:spPr>
          <a:xfrm>
            <a:off x="445543" y="188640"/>
            <a:ext cx="8252914" cy="648072"/>
          </a:xfrm>
          <a:solidFill>
            <a:srgbClr val="FF9933"/>
          </a:solidFill>
        </p:spPr>
        <p:txBody>
          <a:bodyPr>
            <a:noAutofit/>
          </a:bodyPr>
          <a:lstStyle/>
          <a:p>
            <a:r>
              <a:rPr lang="en-US" sz="2700" b="1" cap="small" dirty="0">
                <a:solidFill>
                  <a:srgbClr val="C0504D">
                    <a:lumMod val="75000"/>
                  </a:srgbClr>
                </a:solidFill>
                <a:latin typeface="Calibri"/>
                <a:cs typeface="Arial" panose="020B0604020202020204" pitchFamily="34" charset="0"/>
              </a:rPr>
              <a:t>Presidential Stimulus Package – roll overs requested</a:t>
            </a:r>
          </a:p>
        </p:txBody>
      </p:sp>
    </p:spTree>
    <p:extLst>
      <p:ext uri="{BB962C8B-B14F-4D97-AF65-F5344CB8AC3E}">
        <p14:creationId xmlns:p14="http://schemas.microsoft.com/office/powerpoint/2010/main" val="3896614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772400" cy="587152"/>
          </a:xfrm>
          <a:solidFill>
            <a:srgbClr val="FFC000"/>
          </a:solidFill>
        </p:spPr>
        <p:txBody>
          <a:bodyPr/>
          <a:lstStyle/>
          <a:p>
            <a:r>
              <a:rPr lang="en-ZA" sz="2800" b="1" dirty="0">
                <a:latin typeface="Arial" panose="020B0604020202020204" pitchFamily="34" charset="0"/>
                <a:cs typeface="Arial" panose="020B0604020202020204" pitchFamily="34" charset="0"/>
              </a:rPr>
              <a:t>SUPPORT PROVIDED TO PROVINCES</a:t>
            </a:r>
          </a:p>
        </p:txBody>
      </p:sp>
      <p:sp>
        <p:nvSpPr>
          <p:cNvPr id="3" name="Content Placeholder 2"/>
          <p:cNvSpPr>
            <a:spLocks noGrp="1"/>
          </p:cNvSpPr>
          <p:nvPr>
            <p:ph idx="1"/>
          </p:nvPr>
        </p:nvSpPr>
        <p:spPr>
          <a:xfrm>
            <a:off x="827584" y="1052736"/>
            <a:ext cx="7772400" cy="4618856"/>
          </a:xfrm>
        </p:spPr>
        <p:txBody>
          <a:bodyPr>
            <a:normAutofit fontScale="85000" lnSpcReduction="10000"/>
          </a:bodyPr>
          <a:lstStyle/>
          <a:p>
            <a:pPr marL="458788" lvl="2" indent="-342900" algn="just">
              <a:buFont typeface="Arial" panose="020B0604020202020204" pitchFamily="34" charset="0"/>
              <a:buChar char="•"/>
            </a:pPr>
            <a:r>
              <a:rPr lang="en-ZA" dirty="0">
                <a:latin typeface="Calibri" panose="020F0502020204030204" pitchFamily="34" charset="0"/>
                <a:cs typeface="Calibri" panose="020F0502020204030204" pitchFamily="34" charset="0"/>
              </a:rPr>
              <a:t>NPO’s were contracted through our partnership with DGMT to assist ECD organisations to complete the applications.</a:t>
            </a:r>
          </a:p>
          <a:p>
            <a:pPr marL="458788" lvl="2" indent="-342900" algn="just">
              <a:buFont typeface="Arial" panose="020B0604020202020204" pitchFamily="34" charset="0"/>
              <a:buChar char="•"/>
            </a:pPr>
            <a:r>
              <a:rPr lang="en-ZA" dirty="0">
                <a:latin typeface="Calibri" panose="020F0502020204030204" pitchFamily="34" charset="0"/>
                <a:cs typeface="Calibri" panose="020F0502020204030204" pitchFamily="34" charset="0"/>
              </a:rPr>
              <a:t>Capacity building and information sessions were held with provinces on the implementation and processes for stimulus package by DSD and partners e.g. Nelson Mandela Foundation.</a:t>
            </a:r>
          </a:p>
          <a:p>
            <a:pPr marL="458788" lvl="2" indent="-342900" algn="just">
              <a:buFont typeface="Arial" panose="020B0604020202020204" pitchFamily="34" charset="0"/>
              <a:buChar char="•"/>
            </a:pPr>
            <a:r>
              <a:rPr lang="en-ZA" dirty="0">
                <a:latin typeface="Calibri" panose="020F0502020204030204" pitchFamily="34" charset="0"/>
                <a:cs typeface="Calibri" panose="020F0502020204030204" pitchFamily="34" charset="0"/>
              </a:rPr>
              <a:t>Different structures were established with all provinces as a platform to support provinces and meetings were held weekly.</a:t>
            </a:r>
          </a:p>
          <a:p>
            <a:pPr marL="458788" lvl="2" indent="-342900" algn="just">
              <a:buFont typeface="Arial" panose="020B0604020202020204" pitchFamily="34" charset="0"/>
              <a:buChar char="•"/>
            </a:pPr>
            <a:r>
              <a:rPr lang="en-ZA" dirty="0">
                <a:latin typeface="Calibri" panose="020F0502020204030204" pitchFamily="34" charset="0"/>
                <a:cs typeface="Calibri" panose="020F0502020204030204" pitchFamily="34" charset="0"/>
              </a:rPr>
              <a:t>Provinces were assisted and supported during the establishment of help desks at provincial and district levels to enable ECD’s to obtain assistance.</a:t>
            </a:r>
          </a:p>
          <a:p>
            <a:pPr marL="458788" lvl="2" indent="-342900" algn="just">
              <a:buFont typeface="Arial" panose="020B0604020202020204" pitchFamily="34" charset="0"/>
              <a:buChar char="•"/>
            </a:pPr>
            <a:r>
              <a:rPr lang="en-ZA" dirty="0">
                <a:latin typeface="Calibri" panose="020F0502020204030204" pitchFamily="34" charset="0"/>
                <a:cs typeface="Calibri" panose="020F0502020204030204" pitchFamily="34" charset="0"/>
              </a:rPr>
              <a:t>SMS’s were sent to advise ECD’s on their applications and information that was outstanding</a:t>
            </a:r>
          </a:p>
          <a:p>
            <a:pPr marL="458788" lvl="2" indent="-342900" algn="just">
              <a:buFont typeface="Arial" panose="020B0604020202020204" pitchFamily="34" charset="0"/>
              <a:buChar char="•"/>
            </a:pPr>
            <a:r>
              <a:rPr lang="en-ZA" dirty="0">
                <a:latin typeface="Calibri" panose="020F0502020204030204" pitchFamily="34" charset="0"/>
                <a:cs typeface="Calibri" panose="020F0502020204030204" pitchFamily="34" charset="0"/>
              </a:rPr>
              <a:t>Reporting and monitoring tools were developed to promote standardisation across the provinces.</a:t>
            </a:r>
          </a:p>
        </p:txBody>
      </p:sp>
    </p:spTree>
    <p:extLst>
      <p:ext uri="{BB962C8B-B14F-4D97-AF65-F5344CB8AC3E}">
        <p14:creationId xmlns:p14="http://schemas.microsoft.com/office/powerpoint/2010/main" val="507897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8BB81-8270-463B-B2BD-8F6F47BA9C81}"/>
              </a:ext>
            </a:extLst>
          </p:cNvPr>
          <p:cNvSpPr>
            <a:spLocks noGrp="1"/>
          </p:cNvSpPr>
          <p:nvPr>
            <p:ph type="title"/>
          </p:nvPr>
        </p:nvSpPr>
        <p:spPr>
          <a:xfrm>
            <a:off x="607342" y="260648"/>
            <a:ext cx="8141122" cy="720080"/>
          </a:xfrm>
          <a:solidFill>
            <a:srgbClr val="FFC000"/>
          </a:solidFill>
        </p:spPr>
        <p:txBody>
          <a:bodyPr>
            <a:normAutofit/>
          </a:bodyPr>
          <a:lstStyle/>
          <a:p>
            <a:pPr algn="ctr"/>
            <a:r>
              <a:rPr lang="en-GB" sz="3200" b="1" dirty="0">
                <a:latin typeface="Arial" panose="020B0604020202020204" pitchFamily="34" charset="0"/>
                <a:cs typeface="Arial" panose="020B0604020202020204" pitchFamily="34" charset="0"/>
              </a:rPr>
              <a:t>NEXT STEPS ON THE STIMULUS</a:t>
            </a:r>
            <a:endParaRPr lang="en-ZA"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E8B0360-C50C-4F5B-AFC7-0BC898184EA8}"/>
              </a:ext>
            </a:extLst>
          </p:cNvPr>
          <p:cNvSpPr>
            <a:spLocks noGrp="1"/>
          </p:cNvSpPr>
          <p:nvPr>
            <p:ph idx="1"/>
          </p:nvPr>
        </p:nvSpPr>
        <p:spPr>
          <a:xfrm>
            <a:off x="607342" y="1124744"/>
            <a:ext cx="8285138" cy="3888432"/>
          </a:xfrm>
        </p:spPr>
        <p:txBody>
          <a:bodyPr/>
          <a:lstStyle/>
          <a:p>
            <a:pPr algn="just"/>
            <a:r>
              <a:rPr lang="en-GB" sz="2400" dirty="0">
                <a:latin typeface="Calibri" panose="020F0502020204030204" pitchFamily="34" charset="0"/>
                <a:cs typeface="Calibri" panose="020F0502020204030204" pitchFamily="34" charset="0"/>
              </a:rPr>
              <a:t>National Treasury has already made “Roll over funds” recommendations to the Provincial Treasuries;</a:t>
            </a:r>
          </a:p>
          <a:p>
            <a:pPr algn="just"/>
            <a:r>
              <a:rPr lang="en-GB" sz="2400" dirty="0">
                <a:latin typeface="Calibri" panose="020F0502020204030204" pitchFamily="34" charset="0"/>
                <a:cs typeface="Calibri" panose="020F0502020204030204" pitchFamily="34" charset="0"/>
              </a:rPr>
              <a:t>Once allocation letters has been issued, DSD will assist DBE in the processing of the payment to eligible ECD practitioners:</a:t>
            </a:r>
          </a:p>
          <a:p>
            <a:pPr lvl="1" algn="just"/>
            <a:r>
              <a:rPr lang="en-GB" sz="2400" dirty="0">
                <a:latin typeface="Calibri" panose="020F0502020204030204" pitchFamily="34" charset="0"/>
                <a:cs typeface="Calibri" panose="020F0502020204030204" pitchFamily="34" charset="0"/>
              </a:rPr>
              <a:t>Application / payment verification</a:t>
            </a:r>
          </a:p>
          <a:p>
            <a:pPr lvl="1" algn="just"/>
            <a:r>
              <a:rPr lang="en-GB" sz="2400" dirty="0">
                <a:latin typeface="Calibri" panose="020F0502020204030204" pitchFamily="34" charset="0"/>
                <a:cs typeface="Calibri" panose="020F0502020204030204" pitchFamily="34" charset="0"/>
              </a:rPr>
              <a:t>ECD Site verification</a:t>
            </a:r>
          </a:p>
          <a:p>
            <a:pPr lvl="1" algn="just"/>
            <a:r>
              <a:rPr lang="en-GB" sz="2400" dirty="0">
                <a:latin typeface="Calibri" panose="020F0502020204030204" pitchFamily="34" charset="0"/>
                <a:cs typeface="Calibri" panose="020F0502020204030204" pitchFamily="34" charset="0"/>
              </a:rPr>
              <a:t>ECD guidelines set by Social Development Sector</a:t>
            </a:r>
          </a:p>
          <a:p>
            <a:pPr algn="just"/>
            <a:r>
              <a:rPr lang="en-GB" sz="2400" dirty="0">
                <a:latin typeface="Calibri" panose="020F0502020204030204" pitchFamily="34" charset="0"/>
                <a:cs typeface="Calibri" panose="020F0502020204030204" pitchFamily="34" charset="0"/>
              </a:rPr>
              <a:t>Payments to all eligible ECD practitioners to be finalised by 31 March 2023  by Department of Basic Education.</a:t>
            </a:r>
          </a:p>
          <a:p>
            <a:pPr lvl="1" algn="just"/>
            <a:endParaRPr lang="en-Z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135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536" y="145956"/>
            <a:ext cx="8496944" cy="772258"/>
          </a:xfrm>
          <a:solidFill>
            <a:srgbClr val="FF9933"/>
          </a:solidFill>
        </p:spPr>
        <p:txBody>
          <a:bodyPr>
            <a:normAutofit/>
          </a:bodyPr>
          <a:lstStyle/>
          <a:p>
            <a:r>
              <a:rPr lang="en-ZA" altLang="en-US" sz="2954" b="1" dirty="0">
                <a:latin typeface="Arial" panose="020B0604020202020204" pitchFamily="34" charset="0"/>
                <a:ea typeface="ヒラギノ角ゴ Pro W3"/>
                <a:cs typeface="Arial" panose="020B0604020202020204" pitchFamily="34" charset="0"/>
              </a:rPr>
              <a:t>BACKGROUND</a:t>
            </a:r>
          </a:p>
        </p:txBody>
      </p:sp>
      <p:sp>
        <p:nvSpPr>
          <p:cNvPr id="6147" name="Content Placeholder 2"/>
          <p:cNvSpPr>
            <a:spLocks noGrp="1"/>
          </p:cNvSpPr>
          <p:nvPr>
            <p:ph idx="1"/>
          </p:nvPr>
        </p:nvSpPr>
        <p:spPr>
          <a:xfrm>
            <a:off x="395536" y="1036028"/>
            <a:ext cx="8496944" cy="4769236"/>
          </a:xfrm>
        </p:spPr>
        <p:txBody>
          <a:bodyPr>
            <a:normAutofit fontScale="92500" lnSpcReduction="20000"/>
          </a:bodyPr>
          <a:lstStyle/>
          <a:p>
            <a:pPr algn="just">
              <a:buFont typeface="Wingdings" panose="05000000000000000000" pitchFamily="2" charset="2"/>
              <a:buChar char="§"/>
            </a:pPr>
            <a:r>
              <a:rPr lang="en-ZA" altLang="en-US" sz="1846" dirty="0">
                <a:latin typeface="Arial" panose="020B0604020202020204" pitchFamily="34" charset="0"/>
                <a:ea typeface="ヒラギノ角ゴ Pro W3" pitchFamily="4" charset="-128"/>
                <a:cs typeface="Arial" panose="020B0604020202020204" pitchFamily="34" charset="0"/>
              </a:rPr>
              <a:t>In order to enhance the implementation of the ECD policy, National Treasury allocated an amount </a:t>
            </a:r>
            <a:r>
              <a:rPr lang="en-ZA" altLang="en-US" sz="1800" dirty="0">
                <a:latin typeface="Arial" panose="020B0604020202020204" pitchFamily="34" charset="0"/>
                <a:ea typeface="ヒラギノ角ゴ Pro W3" pitchFamily="4" charset="-128"/>
                <a:cs typeface="Arial" panose="020B0604020202020204" pitchFamily="34" charset="0"/>
              </a:rPr>
              <a:t>of R</a:t>
            </a:r>
            <a:r>
              <a:rPr lang="en-ZA" sz="1800" dirty="0">
                <a:latin typeface="Arial" panose="020B0604020202020204" pitchFamily="34" charset="0"/>
                <a:ea typeface="ヒラギノ角ゴ Pro W3" pitchFamily="4" charset="-128"/>
                <a:cs typeface="Arial" panose="020B0604020202020204" pitchFamily="34" charset="0"/>
              </a:rPr>
              <a:t>1,057 billion </a:t>
            </a:r>
            <a:r>
              <a:rPr lang="en-ZA" altLang="en-US" sz="1800" dirty="0">
                <a:latin typeface="Arial" panose="020B0604020202020204" pitchFamily="34" charset="0"/>
                <a:ea typeface="ヒラギノ角ゴ Pro W3" pitchFamily="4" charset="-128"/>
                <a:cs typeface="Arial" panose="020B0604020202020204" pitchFamily="34" charset="0"/>
              </a:rPr>
              <a:t>as </a:t>
            </a:r>
            <a:r>
              <a:rPr lang="en-ZA" altLang="en-US" sz="1846" dirty="0">
                <a:latin typeface="Arial" panose="020B0604020202020204" pitchFamily="34" charset="0"/>
                <a:ea typeface="ヒラギノ角ゴ Pro W3" pitchFamily="4" charset="-128"/>
                <a:cs typeface="Arial" panose="020B0604020202020204" pitchFamily="34" charset="0"/>
              </a:rPr>
              <a:t>a conditional grant in the 2021/22 financial year to enable National DSD to better control and ring-fence expansion of ECD in the country in line with the approved national Integrated ECD Policy.</a:t>
            </a:r>
          </a:p>
          <a:p>
            <a:pPr algn="just">
              <a:buFont typeface="Wingdings" panose="05000000000000000000" pitchFamily="2" charset="2"/>
              <a:buChar char="§"/>
            </a:pPr>
            <a:r>
              <a:rPr lang="en-ZA" altLang="en-US" sz="1846" dirty="0">
                <a:latin typeface="Arial" panose="020B0604020202020204" pitchFamily="34" charset="0"/>
                <a:ea typeface="ヒラギノ角ゴ Pro W3" pitchFamily="4" charset="-128"/>
                <a:cs typeface="Arial" panose="020B0604020202020204" pitchFamily="34" charset="0"/>
              </a:rPr>
              <a:t>During the 2021/22 financial year, an additional amount of R178 million was allocated to the Department </a:t>
            </a:r>
            <a:r>
              <a:rPr lang="en-US" altLang="en-US" sz="1800" dirty="0">
                <a:latin typeface="Arial" panose="020B0604020202020204" pitchFamily="34" charset="0"/>
                <a:ea typeface="ヒラギノ角ゴ Pro W3" pitchFamily="4" charset="-128"/>
                <a:cs typeface="Arial" panose="020B0604020202020204" pitchFamily="34" charset="0"/>
              </a:rPr>
              <a:t>to extend</a:t>
            </a:r>
            <a:r>
              <a:rPr lang="en-US" sz="1800" dirty="0">
                <a:latin typeface="Arial" panose="020B0604020202020204" pitchFamily="34" charset="0"/>
                <a:ea typeface="ヒラギノ角ゴ Pro W3" pitchFamily="4" charset="-128"/>
                <a:cs typeface="Arial" panose="020B0604020202020204" pitchFamily="34" charset="0"/>
              </a:rPr>
              <a:t> the ECD Employment Stimulus Relief Fund until 31 March 2022</a:t>
            </a:r>
            <a:endParaRPr lang="en-ZA" altLang="en-US" sz="1800" dirty="0">
              <a:latin typeface="Arial" panose="020B0604020202020204" pitchFamily="34" charset="0"/>
              <a:ea typeface="ヒラギノ角ゴ Pro W3" pitchFamily="4" charset="-128"/>
              <a:cs typeface="Arial" panose="020B0604020202020204" pitchFamily="34" charset="0"/>
            </a:endParaRPr>
          </a:p>
          <a:p>
            <a:pPr algn="just">
              <a:buFont typeface="Wingdings" panose="05000000000000000000" pitchFamily="2" charset="2"/>
              <a:buChar char="§"/>
            </a:pPr>
            <a:r>
              <a:rPr lang="en-ZA" altLang="en-US" sz="1900" dirty="0">
                <a:latin typeface="Arial" panose="020B0604020202020204" pitchFamily="34" charset="0"/>
                <a:ea typeface="ヒラギノ角ゴ Pro W3" pitchFamily="4" charset="-128"/>
                <a:cs typeface="Arial" panose="020B0604020202020204" pitchFamily="34" charset="0"/>
              </a:rPr>
              <a:t>The total ECD conditional grant allocation of R1,235 billion was aimed at: </a:t>
            </a:r>
          </a:p>
          <a:p>
            <a:pPr lvl="1" algn="just">
              <a:buFont typeface="Wingdings" panose="05000000000000000000" pitchFamily="2" charset="2"/>
              <a:buChar char="§"/>
            </a:pPr>
            <a:r>
              <a:rPr lang="en-ZA" altLang="en-US" sz="1900" dirty="0">
                <a:latin typeface="Arial" panose="020B0604020202020204" pitchFamily="34" charset="0"/>
                <a:ea typeface="ヒラギノ角ゴ Pro W3"/>
                <a:cs typeface="Arial" panose="020B0604020202020204" pitchFamily="34" charset="0"/>
              </a:rPr>
              <a:t>Increasing the coverage of children accessing ECD services through the ECD subsidy to poor children; </a:t>
            </a:r>
          </a:p>
          <a:p>
            <a:pPr lvl="1" algn="just">
              <a:buFont typeface="Wingdings" panose="05000000000000000000" pitchFamily="2" charset="2"/>
              <a:buChar char="§"/>
            </a:pPr>
            <a:r>
              <a:rPr lang="en-ZA" altLang="en-US" sz="1900" dirty="0">
                <a:latin typeface="Arial" panose="020B0604020202020204" pitchFamily="34" charset="0"/>
                <a:ea typeface="ヒラギノ角ゴ Pro W3"/>
                <a:cs typeface="Arial" panose="020B0604020202020204" pitchFamily="34" charset="0"/>
              </a:rPr>
              <a:t>Assist to improve the conditionally registered ECD centres to meet basic requirements in order to be fully registered; and </a:t>
            </a:r>
          </a:p>
          <a:p>
            <a:pPr lvl="1" algn="just">
              <a:buFont typeface="Wingdings" panose="05000000000000000000" pitchFamily="2" charset="2"/>
              <a:buChar char="§"/>
            </a:pPr>
            <a:r>
              <a:rPr lang="en-US" sz="1900" dirty="0">
                <a:latin typeface="Arial" panose="020B0604020202020204" pitchFamily="34" charset="0"/>
                <a:ea typeface="ヒラギノ角ゴ Pro W3"/>
                <a:cs typeface="Arial" panose="020B0604020202020204" pitchFamily="34" charset="0"/>
              </a:rPr>
              <a:t>To contribute to the Department of Social Development’s efforts to re-invigorate the ECD sector from the hardships emanating from the impacts of COVID-19.</a:t>
            </a:r>
            <a:endParaRPr lang="en-ZA" altLang="en-US" sz="1900" dirty="0">
              <a:latin typeface="Arial" panose="020B0604020202020204" pitchFamily="34" charset="0"/>
              <a:ea typeface="ヒラギノ角ゴ Pro W3"/>
              <a:cs typeface="Arial" panose="020B0604020202020204" pitchFamily="34" charset="0"/>
            </a:endParaRPr>
          </a:p>
          <a:p>
            <a:pPr algn="just">
              <a:buFont typeface="Wingdings" panose="05000000000000000000" pitchFamily="2" charset="2"/>
              <a:buChar char="§"/>
            </a:pPr>
            <a:r>
              <a:rPr lang="en-ZA" altLang="en-US" sz="1900" dirty="0">
                <a:latin typeface="Arial" panose="020B0604020202020204" pitchFamily="34" charset="0"/>
                <a:ea typeface="ヒラギノ角ゴ Pro W3"/>
                <a:cs typeface="Arial" panose="020B0604020202020204" pitchFamily="34" charset="0"/>
              </a:rPr>
              <a:t>The grant is divided into three components:</a:t>
            </a:r>
          </a:p>
          <a:p>
            <a:pPr lvl="1" algn="just">
              <a:buFont typeface="Wingdings" panose="05000000000000000000" pitchFamily="2" charset="2"/>
              <a:buChar char="§"/>
            </a:pPr>
            <a:r>
              <a:rPr lang="en-ZA" altLang="en-US" sz="1846" dirty="0">
                <a:latin typeface="Arial" panose="020B0604020202020204" pitchFamily="34" charset="0"/>
                <a:ea typeface="ヒラギノ角ゴ Pro W3"/>
                <a:cs typeface="Arial" panose="020B0604020202020204" pitchFamily="34" charset="0"/>
              </a:rPr>
              <a:t>Subsidy component (including the ECD Stimulus Relief Fund);</a:t>
            </a:r>
          </a:p>
          <a:p>
            <a:pPr lvl="1" algn="just">
              <a:buFont typeface="Wingdings" panose="05000000000000000000" pitchFamily="2" charset="2"/>
              <a:buChar char="§"/>
            </a:pPr>
            <a:r>
              <a:rPr lang="en-ZA" altLang="en-US" sz="1846" dirty="0">
                <a:latin typeface="Arial" panose="020B0604020202020204" pitchFamily="34" charset="0"/>
                <a:ea typeface="ヒラギノ角ゴ Pro W3"/>
                <a:cs typeface="Arial" panose="020B0604020202020204" pitchFamily="34" charset="0"/>
              </a:rPr>
              <a:t> ECD maintenance component; and</a:t>
            </a:r>
          </a:p>
          <a:p>
            <a:pPr lvl="1" algn="just">
              <a:buFont typeface="Wingdings" panose="05000000000000000000" pitchFamily="2" charset="2"/>
              <a:buChar char="§"/>
            </a:pPr>
            <a:r>
              <a:rPr lang="en-ZA" altLang="en-US" sz="1846" dirty="0">
                <a:latin typeface="Arial" panose="020B0604020202020204" pitchFamily="34" charset="0"/>
                <a:ea typeface="ヒラギノ角ゴ Pro W3"/>
                <a:cs typeface="Arial" panose="020B0604020202020204" pitchFamily="34" charset="0"/>
              </a:rPr>
              <a:t>Administration component.</a:t>
            </a:r>
            <a:endParaRPr lang="en-ZA" altLang="en-US" sz="1900" dirty="0">
              <a:latin typeface="Arial" panose="020B0604020202020204" pitchFamily="34" charset="0"/>
              <a:ea typeface="ヒラギノ角ゴ Pro W3"/>
              <a:cs typeface="Arial" panose="020B0604020202020204" pitchFamily="34" charset="0"/>
            </a:endParaRPr>
          </a:p>
          <a:p>
            <a:pPr marL="457200" lvl="1" indent="0" algn="just">
              <a:buNone/>
            </a:pPr>
            <a:endParaRPr lang="en-ZA" altLang="en-US" sz="1800" dirty="0">
              <a:solidFill>
                <a:srgbClr val="0070C0"/>
              </a:solidFill>
              <a:latin typeface="Arial" panose="020B0604020202020204" pitchFamily="34" charset="0"/>
              <a:ea typeface="ヒラギノ角ゴ Pro W3"/>
              <a:cs typeface="Arial" panose="020B0604020202020204" pitchFamily="34" charset="0"/>
            </a:endParaRPr>
          </a:p>
          <a:p>
            <a:pPr marL="457200" lvl="1" indent="0" algn="just">
              <a:buNone/>
            </a:pPr>
            <a:endParaRPr lang="en-ZA" altLang="en-US" sz="1846" dirty="0">
              <a:latin typeface="Arial" panose="020B0604020202020204" pitchFamily="34" charset="0"/>
              <a:ea typeface="ヒラギノ角ゴ Pro W3"/>
              <a:cs typeface="Arial" panose="020B0604020202020204" pitchFamily="34" charset="0"/>
            </a:endParaRP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54">
                <a:solidFill>
                  <a:schemeClr val="tx1"/>
                </a:solidFill>
                <a:latin typeface="Times New Roman" panose="02020603050405020304" pitchFamily="18" charset="0"/>
                <a:ea typeface="ヒラギノ角ゴ Pro W3"/>
                <a:cs typeface="ヒラギノ角ゴ Pro W3"/>
              </a:defRPr>
            </a:lvl1pPr>
            <a:lvl2pPr marL="685817" indent="-263776">
              <a:spcBef>
                <a:spcPct val="20000"/>
              </a:spcBef>
              <a:buChar char="–"/>
              <a:defRPr sz="2585">
                <a:solidFill>
                  <a:schemeClr val="tx1"/>
                </a:solidFill>
                <a:latin typeface="Times New Roman" panose="02020603050405020304" pitchFamily="18" charset="0"/>
                <a:ea typeface="ヒラギノ角ゴ Pro W3"/>
                <a:cs typeface="ヒラギノ角ゴ Pro W3"/>
              </a:defRPr>
            </a:lvl2pPr>
            <a:lvl3pPr marL="1055103" indent="-211021">
              <a:spcBef>
                <a:spcPct val="20000"/>
              </a:spcBef>
              <a:buChar char="•"/>
              <a:defRPr sz="2215">
                <a:solidFill>
                  <a:schemeClr val="tx1"/>
                </a:solidFill>
                <a:latin typeface="Times New Roman" panose="02020603050405020304" pitchFamily="18" charset="0"/>
                <a:ea typeface="ヒラギノ角ゴ Pro W3"/>
                <a:cs typeface="ヒラギノ角ゴ Pro W3"/>
              </a:defRPr>
            </a:lvl3pPr>
            <a:lvl4pPr marL="1477145" indent="-211021">
              <a:spcBef>
                <a:spcPct val="20000"/>
              </a:spcBef>
              <a:buChar char="–"/>
              <a:defRPr sz="1846">
                <a:solidFill>
                  <a:schemeClr val="tx1"/>
                </a:solidFill>
                <a:latin typeface="Times New Roman" panose="02020603050405020304" pitchFamily="18" charset="0"/>
                <a:ea typeface="ヒラギノ角ゴ Pro W3"/>
                <a:cs typeface="ヒラギノ角ゴ Pro W3"/>
              </a:defRPr>
            </a:lvl4pPr>
            <a:lvl5pPr marL="1899186" indent="-211021">
              <a:spcBef>
                <a:spcPct val="20000"/>
              </a:spcBef>
              <a:buChar char="»"/>
              <a:defRPr sz="1846">
                <a:solidFill>
                  <a:schemeClr val="tx1"/>
                </a:solidFill>
                <a:latin typeface="Times New Roman" panose="02020603050405020304" pitchFamily="18" charset="0"/>
                <a:ea typeface="ヒラギノ角ゴ Pro W3"/>
                <a:cs typeface="ヒラギノ角ゴ Pro W3"/>
              </a:defRPr>
            </a:lvl5pPr>
            <a:lvl6pPr marL="2321227"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6pPr>
            <a:lvl7pPr marL="2743269"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7pPr>
            <a:lvl8pPr marL="3165310"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8pPr>
            <a:lvl9pPr marL="3587351" indent="-211021" eaLnBrk="0" fontAlgn="base" hangingPunct="0">
              <a:spcBef>
                <a:spcPct val="20000"/>
              </a:spcBef>
              <a:spcAft>
                <a:spcPct val="0"/>
              </a:spcAft>
              <a:buChar char="»"/>
              <a:defRPr sz="1846">
                <a:solidFill>
                  <a:schemeClr val="tx1"/>
                </a:solidFill>
                <a:latin typeface="Times New Roman" panose="02020603050405020304" pitchFamily="18" charset="0"/>
                <a:ea typeface="ヒラギノ角ゴ Pro W3"/>
                <a:cs typeface="ヒラギノ角ゴ Pro W3"/>
              </a:defRPr>
            </a:lvl9pPr>
          </a:lstStyle>
          <a:p>
            <a:pPr>
              <a:spcBef>
                <a:spcPct val="0"/>
              </a:spcBef>
              <a:buFontTx/>
              <a:buNone/>
            </a:pPr>
            <a:fld id="{3C33B89E-A184-44EA-9840-E2229E1DA8CF}" type="slidenum">
              <a:rPr lang="en-GB" altLang="en-US" sz="1292"/>
              <a:pPr>
                <a:spcBef>
                  <a:spcPct val="0"/>
                </a:spcBef>
                <a:buFontTx/>
                <a:buNone/>
              </a:pPr>
              <a:t>3</a:t>
            </a:fld>
            <a:endParaRPr lang="en-GB" altLang="en-US" sz="1292"/>
          </a:p>
        </p:txBody>
      </p:sp>
    </p:spTree>
    <p:extLst>
      <p:ext uri="{BB962C8B-B14F-4D97-AF65-F5344CB8AC3E}">
        <p14:creationId xmlns:p14="http://schemas.microsoft.com/office/powerpoint/2010/main" val="1387565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FA73E-93B2-40FB-BC73-22FF00863DC2}"/>
              </a:ext>
            </a:extLst>
          </p:cNvPr>
          <p:cNvSpPr>
            <a:spLocks noGrp="1"/>
          </p:cNvSpPr>
          <p:nvPr>
            <p:ph type="title"/>
          </p:nvPr>
        </p:nvSpPr>
        <p:spPr>
          <a:xfrm>
            <a:off x="685800" y="2420888"/>
            <a:ext cx="7772400" cy="1143000"/>
          </a:xfrm>
        </p:spPr>
        <p:txBody>
          <a:bodyPr/>
          <a:lstStyle/>
          <a:p>
            <a:r>
              <a:rPr lang="en-US" sz="2800" b="1" dirty="0">
                <a:latin typeface="Arial" panose="020B0604020202020204" pitchFamily="34" charset="0"/>
                <a:cs typeface="Arial" panose="020B0604020202020204" pitchFamily="34" charset="0"/>
              </a:rPr>
              <a:t>MIGRATON OF ECD FROM DSD TO DBE </a:t>
            </a:r>
            <a:endParaRPr lang="en-ZA" sz="2800" b="1"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CF5BCE4-B174-4901-89FC-709F900BD362}"/>
              </a:ext>
            </a:extLst>
          </p:cNvPr>
          <p:cNvSpPr>
            <a:spLocks noGrp="1"/>
          </p:cNvSpPr>
          <p:nvPr>
            <p:ph type="dt" sz="half" idx="10"/>
          </p:nvPr>
        </p:nvSpPr>
        <p:spPr/>
        <p:txBody>
          <a:bodyPr/>
          <a:lstStyle/>
          <a:p>
            <a:pPr>
              <a:defRPr/>
            </a:pPr>
            <a:fld id="{0BF49BB2-9775-44D9-B734-E02457E98B0E}" type="datetime3">
              <a:rPr lang="en-US" smtClean="0"/>
              <a:t>6 September 2022</a:t>
            </a:fld>
            <a:endParaRPr lang="en-US" dirty="0"/>
          </a:p>
        </p:txBody>
      </p:sp>
      <p:sp>
        <p:nvSpPr>
          <p:cNvPr id="4" name="Footer Placeholder 3">
            <a:extLst>
              <a:ext uri="{FF2B5EF4-FFF2-40B4-BE49-F238E27FC236}">
                <a16:creationId xmlns:a16="http://schemas.microsoft.com/office/drawing/2014/main" id="{49B1E715-F1FC-492B-9E00-136C9F2F0737}"/>
              </a:ext>
            </a:extLst>
          </p:cNvPr>
          <p:cNvSpPr>
            <a:spLocks noGrp="1"/>
          </p:cNvSpPr>
          <p:nvPr>
            <p:ph type="ftr" sz="quarter" idx="11"/>
          </p:nvPr>
        </p:nvSpPr>
        <p:spPr/>
        <p:txBody>
          <a:bodyPr/>
          <a:lstStyle/>
          <a:p>
            <a:pPr>
              <a:defRPr/>
            </a:pPr>
            <a:r>
              <a:rPr lang="en-US"/>
              <a:t>Audit Committee</a:t>
            </a:r>
            <a:endParaRPr lang="en-US" dirty="0"/>
          </a:p>
        </p:txBody>
      </p:sp>
      <p:sp>
        <p:nvSpPr>
          <p:cNvPr id="5" name="Slide Number Placeholder 4">
            <a:extLst>
              <a:ext uri="{FF2B5EF4-FFF2-40B4-BE49-F238E27FC236}">
                <a16:creationId xmlns:a16="http://schemas.microsoft.com/office/drawing/2014/main" id="{7E91D27B-1CEA-486A-AE58-2BD9BBF25750}"/>
              </a:ext>
            </a:extLst>
          </p:cNvPr>
          <p:cNvSpPr>
            <a:spLocks noGrp="1"/>
          </p:cNvSpPr>
          <p:nvPr>
            <p:ph type="sldNum" sz="quarter" idx="12"/>
          </p:nvPr>
        </p:nvSpPr>
        <p:spPr/>
        <p:txBody>
          <a:bodyPr/>
          <a:lstStyle/>
          <a:p>
            <a:pPr>
              <a:defRPr/>
            </a:pPr>
            <a:fld id="{26D7EAAC-D2D0-4841-9656-C9A3D94FE75B}" type="slidenum">
              <a:rPr lang="en-US" smtClean="0"/>
              <a:pPr>
                <a:defRPr/>
              </a:pPr>
              <a:t>30</a:t>
            </a:fld>
            <a:endParaRPr lang="en-US" dirty="0"/>
          </a:p>
        </p:txBody>
      </p:sp>
    </p:spTree>
    <p:extLst>
      <p:ext uri="{BB962C8B-B14F-4D97-AF65-F5344CB8AC3E}">
        <p14:creationId xmlns:p14="http://schemas.microsoft.com/office/powerpoint/2010/main" val="3707914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772400" cy="587152"/>
          </a:xfrm>
          <a:solidFill>
            <a:srgbClr val="FFC000"/>
          </a:solidFill>
        </p:spPr>
        <p:txBody>
          <a:bodyPr/>
          <a:lstStyle/>
          <a:p>
            <a:r>
              <a:rPr lang="en-ZA" sz="2800" b="1" dirty="0">
                <a:latin typeface="Arial" panose="020B0604020202020204" pitchFamily="34" charset="0"/>
                <a:cs typeface="Arial" panose="020B0604020202020204" pitchFamily="34" charset="0"/>
              </a:rPr>
              <a:t>BACKGROUND ON THE ECD FUNCTION</a:t>
            </a:r>
          </a:p>
        </p:txBody>
      </p:sp>
      <p:sp>
        <p:nvSpPr>
          <p:cNvPr id="3" name="Content Placeholder 2"/>
          <p:cNvSpPr>
            <a:spLocks noGrp="1"/>
          </p:cNvSpPr>
          <p:nvPr>
            <p:ph idx="1"/>
          </p:nvPr>
        </p:nvSpPr>
        <p:spPr>
          <a:xfrm>
            <a:off x="395536" y="980728"/>
            <a:ext cx="8352928" cy="4680520"/>
          </a:xfrm>
        </p:spPr>
        <p:txBody>
          <a:bodyPr>
            <a:normAutofit fontScale="92500" lnSpcReduction="10000"/>
          </a:bodyPr>
          <a:lstStyle/>
          <a:p>
            <a:pPr lvl="0" algn="just" fontAlgn="auto">
              <a:lnSpc>
                <a:spcPct val="107000"/>
              </a:lnSpc>
              <a:spcAft>
                <a:spcPts val="800"/>
              </a:spcAft>
              <a:buFont typeface="Arial" panose="020B0604020202020204" pitchFamily="34" charset="0"/>
              <a:buChar char="•"/>
            </a:pPr>
            <a:r>
              <a:rPr lang="en-US"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A Cabinet memorandum on the function shift served in Cabinet in March 2022. </a:t>
            </a:r>
          </a:p>
          <a:p>
            <a:pPr lvl="0" algn="just" fontAlgn="auto">
              <a:lnSpc>
                <a:spcPct val="107000"/>
              </a:lnSpc>
              <a:spcAft>
                <a:spcPts val="800"/>
              </a:spcAft>
              <a:buFont typeface="Arial" panose="020B0604020202020204" pitchFamily="34" charset="0"/>
              <a:buChar char="•"/>
            </a:pPr>
            <a:r>
              <a:rPr lang="en-US"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On 1 April 2022, the Minister of Social Development, Hon. </a:t>
            </a:r>
            <a:r>
              <a:rPr lang="en-US" sz="2100" kern="1200" dirty="0" err="1">
                <a:solidFill>
                  <a:prstClr val="black"/>
                </a:solidFill>
                <a:latin typeface="Calibri" panose="020F0502020204030204" pitchFamily="34" charset="0"/>
                <a:ea typeface="Calibri" panose="020F0502020204030204" pitchFamily="34" charset="0"/>
                <a:cs typeface="Calibri" panose="020F0502020204030204" pitchFamily="34" charset="0"/>
              </a:rPr>
              <a:t>Ms</a:t>
            </a:r>
            <a:r>
              <a:rPr lang="en-US"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 Lindiwe Zulu, MP, officially handed over the ECD function to the Minister of Basic Education, Hon. </a:t>
            </a:r>
            <a:r>
              <a:rPr lang="en-US" sz="2100" kern="1200" dirty="0" err="1">
                <a:solidFill>
                  <a:prstClr val="black"/>
                </a:solidFill>
                <a:latin typeface="Calibri" panose="020F0502020204030204" pitchFamily="34" charset="0"/>
                <a:ea typeface="Calibri" panose="020F0502020204030204" pitchFamily="34" charset="0"/>
                <a:cs typeface="Calibri" panose="020F0502020204030204" pitchFamily="34" charset="0"/>
              </a:rPr>
              <a:t>Mrs</a:t>
            </a:r>
            <a:r>
              <a:rPr lang="en-US"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 Angie </a:t>
            </a:r>
            <a:r>
              <a:rPr lang="en-US" sz="2100" kern="1200" dirty="0" err="1">
                <a:solidFill>
                  <a:prstClr val="black"/>
                </a:solidFill>
                <a:latin typeface="Calibri" panose="020F0502020204030204" pitchFamily="34" charset="0"/>
                <a:ea typeface="Calibri" panose="020F0502020204030204" pitchFamily="34" charset="0"/>
                <a:cs typeface="Calibri" panose="020F0502020204030204" pitchFamily="34" charset="0"/>
              </a:rPr>
              <a:t>Motshekga</a:t>
            </a:r>
            <a:r>
              <a:rPr lang="en-US"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 MP.</a:t>
            </a:r>
          </a:p>
          <a:p>
            <a:pPr lvl="0" algn="just" fontAlgn="auto">
              <a:lnSpc>
                <a:spcPct val="107000"/>
              </a:lnSpc>
              <a:spcAft>
                <a:spcPts val="800"/>
              </a:spcAft>
              <a:buFont typeface="Arial" panose="020B0604020202020204" pitchFamily="34" charset="0"/>
              <a:buChar char="•"/>
            </a:pPr>
            <a:r>
              <a:rPr lang="en-ZA"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The launch marked a partnership between the DBE and other State departments, NGOs, civil society, partners and other entities to ensure that all children, including those with disabilities are provided with access to quality ECD. </a:t>
            </a:r>
          </a:p>
          <a:p>
            <a:pPr lvl="0" algn="just" fontAlgn="auto">
              <a:lnSpc>
                <a:spcPct val="107000"/>
              </a:lnSpc>
              <a:spcAft>
                <a:spcPts val="800"/>
              </a:spcAft>
              <a:buFont typeface="Arial" panose="020B0604020202020204" pitchFamily="34" charset="0"/>
              <a:buChar char="•"/>
            </a:pPr>
            <a:r>
              <a:rPr lang="en-ZA"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The handover marked achievement of the commitments of the NDP, ANC’s 54</a:t>
            </a:r>
            <a:r>
              <a:rPr lang="en-ZA" sz="2100" kern="1200" baseline="30000" dirty="0">
                <a:solidFill>
                  <a:prstClr val="black"/>
                </a:solidFill>
                <a:latin typeface="Calibri" panose="020F0502020204030204" pitchFamily="34" charset="0"/>
                <a:ea typeface="Calibri" panose="020F0502020204030204" pitchFamily="34" charset="0"/>
                <a:cs typeface="Calibri" panose="020F0502020204030204" pitchFamily="34" charset="0"/>
              </a:rPr>
              <a:t>th</a:t>
            </a:r>
            <a:r>
              <a:rPr lang="en-ZA"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 National Conference and the National Integrated ECD Policy in terms of policy and  programme  shift. </a:t>
            </a:r>
          </a:p>
          <a:p>
            <a:pPr lvl="0" algn="just" fontAlgn="auto">
              <a:lnSpc>
                <a:spcPct val="107000"/>
              </a:lnSpc>
              <a:spcAft>
                <a:spcPts val="800"/>
              </a:spcAft>
              <a:buFont typeface="Arial" panose="020B0604020202020204" pitchFamily="34" charset="0"/>
              <a:buChar char="•"/>
            </a:pPr>
            <a:r>
              <a:rPr lang="en-ZA" sz="2100" kern="1200" dirty="0">
                <a:solidFill>
                  <a:prstClr val="black"/>
                </a:solidFill>
                <a:latin typeface="Calibri" panose="020F0502020204030204" pitchFamily="34" charset="0"/>
                <a:ea typeface="Calibri" panose="020F0502020204030204" pitchFamily="34" charset="0"/>
                <a:cs typeface="Calibri" panose="020F0502020204030204" pitchFamily="34" charset="0"/>
              </a:rPr>
              <a:t>This also means that the management and implementation of the conditional grant is now being managed by the Department of Basic Education.</a:t>
            </a:r>
          </a:p>
          <a:p>
            <a:pPr marL="914400" lvl="2" indent="0">
              <a:buNone/>
            </a:pPr>
            <a:endParaRPr lang="en-Z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0150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182156"/>
            <a:ext cx="7976271" cy="823955"/>
          </a:xfrm>
          <a:solidFill>
            <a:srgbClr val="FFC000"/>
          </a:solidFill>
        </p:spPr>
        <p:txBody>
          <a:bodyPr/>
          <a:lstStyle/>
          <a:p>
            <a:r>
              <a:rPr lang="en-ZA" sz="3200" b="1" dirty="0">
                <a:latin typeface="Arial" panose="020B0604020202020204" pitchFamily="34" charset="0"/>
                <a:cs typeface="Arial" panose="020B0604020202020204" pitchFamily="34" charset="0"/>
              </a:rPr>
              <a:t>RECOMMENDATIONS</a:t>
            </a:r>
          </a:p>
        </p:txBody>
      </p:sp>
      <p:sp>
        <p:nvSpPr>
          <p:cNvPr id="3" name="Content Placeholder 2"/>
          <p:cNvSpPr>
            <a:spLocks noGrp="1"/>
          </p:cNvSpPr>
          <p:nvPr>
            <p:ph idx="1"/>
          </p:nvPr>
        </p:nvSpPr>
        <p:spPr>
          <a:xfrm>
            <a:off x="517397" y="1196752"/>
            <a:ext cx="7940804" cy="3816424"/>
          </a:xfrm>
        </p:spPr>
        <p:txBody>
          <a:bodyPr/>
          <a:lstStyle/>
          <a:p>
            <a:pPr marL="0" indent="0" algn="just">
              <a:buNone/>
            </a:pPr>
            <a:r>
              <a:rPr lang="en-ZA" sz="2400" dirty="0">
                <a:latin typeface="Calibri" panose="020F0502020204030204" pitchFamily="34" charset="0"/>
                <a:ea typeface="Times New Roman" panose="02020603050405020304" pitchFamily="18" charset="0"/>
                <a:cs typeface="Calibri" panose="020F0502020204030204" pitchFamily="34" charset="0"/>
              </a:rPr>
              <a:t>It is recommended that the committee:</a:t>
            </a:r>
          </a:p>
          <a:p>
            <a:pPr algn="just"/>
            <a:r>
              <a:rPr lang="en-ZA" sz="2400" dirty="0">
                <a:latin typeface="Calibri" panose="020F0502020204030204" pitchFamily="34" charset="0"/>
                <a:ea typeface="Times New Roman" panose="02020603050405020304" pitchFamily="18" charset="0"/>
                <a:cs typeface="Calibri" panose="020F0502020204030204" pitchFamily="34" charset="0"/>
              </a:rPr>
              <a:t>Note the presentation in respect of the performance of the ECD conditional grant in 2022/23; </a:t>
            </a:r>
          </a:p>
          <a:p>
            <a:pPr algn="just"/>
            <a:r>
              <a:rPr lang="en-ZA" sz="2400" dirty="0">
                <a:latin typeface="Calibri" panose="020F0502020204030204" pitchFamily="34" charset="0"/>
                <a:ea typeface="Times New Roman" panose="02020603050405020304" pitchFamily="18" charset="0"/>
                <a:cs typeface="Calibri" panose="020F0502020204030204" pitchFamily="34" charset="0"/>
              </a:rPr>
              <a:t>Note that projects that were not completed in 2021/22 will be completed in 2022/23; and</a:t>
            </a:r>
          </a:p>
          <a:p>
            <a:pPr algn="just"/>
            <a:r>
              <a:rPr lang="en-ZA" sz="2400" dirty="0">
                <a:latin typeface="Calibri" panose="020F0502020204030204" pitchFamily="34" charset="0"/>
                <a:ea typeface="Times New Roman" panose="02020603050405020304" pitchFamily="18" charset="0"/>
                <a:cs typeface="Calibri" panose="020F0502020204030204" pitchFamily="34" charset="0"/>
              </a:rPr>
              <a:t>Note that the ECD function has moved from DSD to DBE with effect from the 01 April 2022.</a:t>
            </a:r>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32</a:t>
            </a:fld>
            <a:endParaRPr lang="en-US" dirty="0"/>
          </a:p>
        </p:txBody>
      </p:sp>
    </p:spTree>
    <p:extLst>
      <p:ext uri="{BB962C8B-B14F-4D97-AF65-F5344CB8AC3E}">
        <p14:creationId xmlns:p14="http://schemas.microsoft.com/office/powerpoint/2010/main" val="1568112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4294967295"/>
          </p:nvPr>
        </p:nvSpPr>
        <p:spPr>
          <a:xfrm>
            <a:off x="676333" y="913049"/>
            <a:ext cx="7791337" cy="5215867"/>
          </a:xfrm>
        </p:spPr>
        <p:txBody>
          <a:bodyPr>
            <a:normAutofit fontScale="92500" lnSpcReduction="20000"/>
          </a:bodyPr>
          <a:lstStyle/>
          <a:p>
            <a:pPr algn="ctr" eaLnBrk="1" hangingPunct="1">
              <a:buFontTx/>
              <a:buNone/>
            </a:pPr>
            <a:endParaRPr lang="en-US" altLang="en-US"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buFontTx/>
              <a:buNone/>
            </a:pPr>
            <a:endParaRPr lang="en-US" altLang="en-US"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buFontTx/>
              <a:buNone/>
            </a:pPr>
            <a:r>
              <a:rPr lang="en-US" altLang="en-US" i="1" dirty="0">
                <a:latin typeface="Arial Unicode MS" panose="020B0604020202020204" pitchFamily="34" charset="-128"/>
                <a:ea typeface="Arial Unicode MS" panose="020B0604020202020204" pitchFamily="34" charset="-128"/>
                <a:cs typeface="Arial Unicode MS" panose="020B0604020202020204" pitchFamily="34" charset="-128"/>
              </a:rPr>
              <a:t> </a:t>
            </a:r>
          </a:p>
          <a:p>
            <a:pPr algn="ctr" eaLnBrk="1" hangingPunct="1">
              <a:buFontTx/>
              <a:buNone/>
            </a:pPr>
            <a:endParaRPr lang="en-US" altLang="en-US"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buFontTx/>
              <a:buNone/>
            </a:pPr>
            <a:endParaRPr lang="en-US" altLang="en-US"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buFontTx/>
              <a:buNone/>
            </a:pPr>
            <a:endParaRPr lang="en-US" altLang="en-US"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buFontTx/>
              <a:buNone/>
            </a:pPr>
            <a:endParaRPr lang="en-US" altLang="en-US"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buFontTx/>
              <a:buNone/>
            </a:pPr>
            <a:r>
              <a:rPr lang="en-US" altLang="en-US" b="1" i="1" dirty="0">
                <a:latin typeface="Arial Unicode MS" panose="020B0604020202020204" pitchFamily="34" charset="-128"/>
                <a:ea typeface="Arial Unicode MS" panose="020B0604020202020204" pitchFamily="34" charset="-128"/>
                <a:cs typeface="Arial Unicode MS" panose="020B0604020202020204" pitchFamily="34" charset="-128"/>
              </a:rPr>
              <a:t>#ECD IS EVERYBODY ‘S BUSINESS</a:t>
            </a:r>
          </a:p>
          <a:p>
            <a:pPr algn="ctr" eaLnBrk="1" hangingPunct="1">
              <a:buFontTx/>
              <a:buNone/>
            </a:pPr>
            <a:r>
              <a:rPr lang="en-US" altLang="en-US" b="1" i="1" dirty="0">
                <a:solidFill>
                  <a:srgbClr val="C00000"/>
                </a:solidFill>
                <a:latin typeface="Arial Rounded MT Bold" panose="020F0704030504030204" pitchFamily="34" charset="0"/>
                <a:ea typeface="Arial Unicode MS" panose="020B0604020202020204" pitchFamily="34" charset="-128"/>
                <a:cs typeface="Arial" panose="020B0604020202020204" pitchFamily="34" charset="0"/>
              </a:rPr>
              <a:t>THANK YOU  </a:t>
            </a:r>
          </a:p>
          <a:p>
            <a:pPr eaLnBrk="1" hangingPunct="1">
              <a:buFontTx/>
              <a:buNone/>
            </a:pPr>
            <a:endParaRPr lang="en-US" altLang="en-US" sz="1704"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buFontTx/>
              <a:buNone/>
            </a:pPr>
            <a:endParaRPr lang="en-US" altLang="en-US" sz="1704" b="1" i="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1" hangingPunct="1">
              <a:buFontTx/>
              <a:buNone/>
            </a:pPr>
            <a:r>
              <a:rPr lang="en-US" altLang="en-US" sz="1704" b="1" i="1"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34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182" y="605994"/>
            <a:ext cx="7362543" cy="354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33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5" y="113019"/>
            <a:ext cx="7976271" cy="939718"/>
          </a:xfrm>
          <a:solidFill>
            <a:srgbClr val="FF9933"/>
          </a:solidFill>
        </p:spPr>
        <p:txBody>
          <a:bodyPr>
            <a:normAutofit fontScale="90000"/>
          </a:bodyPr>
          <a:lstStyle/>
          <a:p>
            <a:r>
              <a:rPr lang="en-ZA" sz="2954" b="1" dirty="0">
                <a:latin typeface="Arial" panose="020B0604020202020204" pitchFamily="34" charset="0"/>
                <a:cs typeface="Arial" panose="020B0604020202020204" pitchFamily="34" charset="0"/>
              </a:rPr>
              <a:t>KEY CONDITIONS OF THE ECD CONDITIONAL GRANT</a:t>
            </a:r>
          </a:p>
        </p:txBody>
      </p:sp>
      <p:sp>
        <p:nvSpPr>
          <p:cNvPr id="3" name="Content Placeholder 2"/>
          <p:cNvSpPr>
            <a:spLocks noGrp="1"/>
          </p:cNvSpPr>
          <p:nvPr>
            <p:ph idx="1"/>
          </p:nvPr>
        </p:nvSpPr>
        <p:spPr>
          <a:xfrm>
            <a:off x="484160" y="1124745"/>
            <a:ext cx="8192295" cy="3960440"/>
          </a:xfrm>
        </p:spPr>
        <p:txBody>
          <a:bodyPr/>
          <a:lstStyle/>
          <a:p>
            <a:pPr marL="0" indent="0">
              <a:lnSpc>
                <a:spcPct val="115000"/>
              </a:lnSpc>
              <a:spcAft>
                <a:spcPts val="923"/>
              </a:spcAft>
              <a:buNone/>
            </a:pPr>
            <a:r>
              <a:rPr lang="en-GB" sz="2215" b="1" dirty="0">
                <a:latin typeface="Arial" panose="020B0604020202020204" pitchFamily="34" charset="0"/>
                <a:ea typeface="Times New Roman" panose="02020603050405020304" pitchFamily="18" charset="0"/>
                <a:cs typeface="Arial" panose="020B0604020202020204" pitchFamily="34" charset="0"/>
              </a:rPr>
              <a:t>Subsidy Grant</a:t>
            </a:r>
            <a:endParaRPr lang="en-ZA" sz="2215" dirty="0">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buFont typeface="Wingdings" panose="05000000000000000000" pitchFamily="2" charset="2"/>
              <a:buChar char="§"/>
              <a:tabLst>
                <a:tab pos="582065" algn="l"/>
              </a:tabLst>
            </a:pPr>
            <a:r>
              <a:rPr lang="en-AU" sz="1846" dirty="0">
                <a:latin typeface="Arial" panose="020B0604020202020204" pitchFamily="34" charset="0"/>
                <a:ea typeface="Times New Roman" panose="02020603050405020304" pitchFamily="18" charset="0"/>
                <a:cs typeface="Arial" panose="020B0604020202020204" pitchFamily="34" charset="0"/>
              </a:rPr>
              <a:t>The grant will assist registered ECD centres that are not fully funded from the equitable share, fully and conditionally registered centres that are not funded and registered non-centre based ECD programmes not funded.  The subsidy is targeted at qualifying children from birth to 5 years or until they enter Grade R. </a:t>
            </a:r>
            <a:endParaRPr lang="en-ZA" sz="1846" dirty="0">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buFont typeface="Wingdings" panose="05000000000000000000" pitchFamily="2" charset="2"/>
              <a:buChar char="§"/>
              <a:tabLst>
                <a:tab pos="256156" algn="l"/>
                <a:tab pos="582065" algn="l"/>
              </a:tabLst>
            </a:pPr>
            <a:r>
              <a:rPr lang="en-AU" sz="1846" dirty="0">
                <a:latin typeface="Arial" panose="020B0604020202020204" pitchFamily="34" charset="0"/>
                <a:ea typeface="Times New Roman" panose="02020603050405020304" pitchFamily="18" charset="0"/>
                <a:cs typeface="Arial" panose="020B0604020202020204" pitchFamily="34" charset="0"/>
              </a:rPr>
              <a:t>The value of the subsidy paid is at a rate of R17 per child for a maximum period of 264 days.</a:t>
            </a:r>
          </a:p>
          <a:p>
            <a:pPr algn="just">
              <a:lnSpc>
                <a:spcPct val="115000"/>
              </a:lnSpc>
              <a:buFont typeface="Wingdings" panose="05000000000000000000" pitchFamily="2" charset="2"/>
              <a:buChar char="§"/>
              <a:tabLst>
                <a:tab pos="256156" algn="l"/>
                <a:tab pos="582065" algn="l"/>
              </a:tabLst>
            </a:pPr>
            <a:r>
              <a:rPr lang="en-AU" sz="1846" dirty="0">
                <a:latin typeface="Arial" panose="020B0604020202020204" pitchFamily="34" charset="0"/>
                <a:ea typeface="Times New Roman" panose="02020603050405020304" pitchFamily="18" charset="0"/>
                <a:cs typeface="Arial" panose="020B0604020202020204" pitchFamily="34" charset="0"/>
              </a:rPr>
              <a:t>The value of the subsidy for non-centres based programmes is R6 per child for the number of sessions conducted.</a:t>
            </a:r>
            <a:endParaRPr lang="en-ZA" sz="1846" dirty="0">
              <a:latin typeface="Arial" panose="020B0604020202020204" pitchFamily="34" charset="0"/>
              <a:ea typeface="Times New Roman" panose="02020603050405020304" pitchFamily="18" charset="0"/>
              <a:cs typeface="Arial" panose="020B0604020202020204" pitchFamily="34" charset="0"/>
            </a:endParaRPr>
          </a:p>
          <a:p>
            <a:pPr marR="42204" algn="just">
              <a:buFont typeface="Wingdings" panose="05000000000000000000" pitchFamily="2" charset="2"/>
              <a:buChar char="§"/>
            </a:pPr>
            <a:endParaRPr lang="en-ZA" sz="1846" dirty="0">
              <a:latin typeface="Arial" panose="020B0604020202020204" pitchFamily="34" charset="0"/>
              <a:ea typeface="Calibri" panose="020F050202020403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4</a:t>
            </a:fld>
            <a:endParaRPr lang="en-US" dirty="0"/>
          </a:p>
        </p:txBody>
      </p:sp>
    </p:spTree>
    <p:extLst>
      <p:ext uri="{BB962C8B-B14F-4D97-AF65-F5344CB8AC3E}">
        <p14:creationId xmlns:p14="http://schemas.microsoft.com/office/powerpoint/2010/main" val="68144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9085"/>
            <a:ext cx="8640960" cy="997034"/>
          </a:xfrm>
          <a:solidFill>
            <a:srgbClr val="FF9933"/>
          </a:solidFill>
        </p:spPr>
        <p:txBody>
          <a:bodyPr>
            <a:normAutofit/>
          </a:bodyPr>
          <a:lstStyle/>
          <a:p>
            <a:r>
              <a:rPr lang="en-ZA" sz="2954" b="1" dirty="0">
                <a:latin typeface="Arial" panose="020B0604020202020204" pitchFamily="34" charset="0"/>
                <a:cs typeface="Arial" panose="020B0604020202020204" pitchFamily="34" charset="0"/>
              </a:rPr>
              <a:t>KEY CONDITIONS OF THE ECD CONDITIONAL GRANT</a:t>
            </a:r>
          </a:p>
        </p:txBody>
      </p:sp>
      <p:sp>
        <p:nvSpPr>
          <p:cNvPr id="3" name="Content Placeholder 2"/>
          <p:cNvSpPr>
            <a:spLocks noGrp="1"/>
          </p:cNvSpPr>
          <p:nvPr>
            <p:ph idx="1"/>
          </p:nvPr>
        </p:nvSpPr>
        <p:spPr>
          <a:xfrm>
            <a:off x="251520" y="1124743"/>
            <a:ext cx="8640960" cy="5095951"/>
          </a:xfrm>
        </p:spPr>
        <p:txBody>
          <a:bodyPr>
            <a:normAutofit/>
          </a:bodyPr>
          <a:lstStyle/>
          <a:p>
            <a:pPr marL="0" lvl="1" indent="0" algn="just">
              <a:lnSpc>
                <a:spcPct val="115000"/>
              </a:lnSpc>
              <a:spcAft>
                <a:spcPts val="923"/>
              </a:spcAft>
              <a:buNone/>
            </a:pPr>
            <a:r>
              <a:rPr lang="en-ZA" sz="1900" b="1" dirty="0">
                <a:latin typeface="Arial" panose="020B0604020202020204" pitchFamily="34" charset="0"/>
                <a:ea typeface="Times New Roman" panose="02020603050405020304" pitchFamily="18" charset="0"/>
                <a:cs typeface="Arial" panose="020B0604020202020204" pitchFamily="34" charset="0"/>
              </a:rPr>
              <a:t>INFRASTRUCTURE GRANT</a:t>
            </a:r>
          </a:p>
          <a:p>
            <a:pPr marR="42204" algn="just">
              <a:buFont typeface="Wingdings" panose="05000000000000000000" pitchFamily="2" charset="2"/>
              <a:buChar char="§"/>
            </a:pPr>
            <a:r>
              <a:rPr lang="en-AU" sz="1846" dirty="0">
                <a:latin typeface="Arial" panose="020B0604020202020204" pitchFamily="34" charset="0"/>
                <a:ea typeface="Times New Roman" panose="02020603050405020304" pitchFamily="18" charset="0"/>
                <a:cs typeface="Arial" panose="020B0604020202020204" pitchFamily="34" charset="0"/>
              </a:rPr>
              <a:t>Partial care facilities offering ECD programmes that are registered conditionally or unregistered will be eligible for the maintenance grant.</a:t>
            </a:r>
            <a:endParaRPr lang="en-ZA" sz="1846" dirty="0">
              <a:latin typeface="Arial" panose="020B0604020202020204" pitchFamily="34" charset="0"/>
              <a:ea typeface="Times New Roman" panose="02020603050405020304" pitchFamily="18" charset="0"/>
              <a:cs typeface="Arial" panose="020B0604020202020204" pitchFamily="34" charset="0"/>
            </a:endParaRPr>
          </a:p>
          <a:p>
            <a:pPr marR="42204" algn="just">
              <a:buFont typeface="Wingdings" panose="05000000000000000000" pitchFamily="2" charset="2"/>
              <a:buChar char="§"/>
            </a:pPr>
            <a:r>
              <a:rPr lang="en-AU" sz="1846" dirty="0">
                <a:latin typeface="Arial" panose="020B0604020202020204" pitchFamily="34" charset="0"/>
                <a:ea typeface="Times New Roman" panose="02020603050405020304" pitchFamily="18" charset="0"/>
                <a:cs typeface="Arial" panose="020B0604020202020204" pitchFamily="34" charset="0"/>
              </a:rPr>
              <a:t>Minor building and maintenance improvements is aimed at ensuring ECD centres comply with the health and safety norms and standards, as identified by the National Department of Social Development,  will be funded from the grant.</a:t>
            </a:r>
            <a:endParaRPr lang="en-ZA" sz="1846" dirty="0">
              <a:latin typeface="Arial" panose="020B0604020202020204" pitchFamily="34" charset="0"/>
              <a:ea typeface="Times New Roman" panose="02020603050405020304" pitchFamily="18" charset="0"/>
              <a:cs typeface="Arial" panose="020B0604020202020204" pitchFamily="34" charset="0"/>
            </a:endParaRPr>
          </a:p>
          <a:p>
            <a:pPr marR="42204" algn="just">
              <a:buFont typeface="Wingdings" panose="05000000000000000000" pitchFamily="2" charset="2"/>
              <a:buChar char="§"/>
            </a:pPr>
            <a:r>
              <a:rPr lang="en-AU" sz="1846" dirty="0">
                <a:latin typeface="Arial" panose="020B0604020202020204" pitchFamily="34" charset="0"/>
                <a:ea typeface="Times New Roman" panose="02020603050405020304" pitchFamily="18" charset="0"/>
                <a:cs typeface="Arial" panose="020B0604020202020204" pitchFamily="34" charset="0"/>
              </a:rPr>
              <a:t>Provinces must conduct assessments of conditionally registered centres and cost them in order to qualify for maintenance grant funding in 2022/23.</a:t>
            </a:r>
            <a:endParaRPr lang="en-ZA" sz="1846"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923"/>
              </a:spcAft>
              <a:buFont typeface="Wingdings" panose="05000000000000000000" pitchFamily="2" charset="2"/>
              <a:buChar char="§"/>
            </a:pPr>
            <a:r>
              <a:rPr lang="en-AU" sz="1846" dirty="0">
                <a:latin typeface="Arial" panose="020B0604020202020204" pitchFamily="34" charset="0"/>
                <a:ea typeface="Times New Roman" panose="02020603050405020304" pitchFamily="18" charset="0"/>
                <a:cs typeface="Arial" panose="020B0604020202020204" pitchFamily="34" charset="0"/>
              </a:rPr>
              <a:t>All maintenance projects must be recorded on the National Treasury Infrastructure Reporting Model (IRM).</a:t>
            </a:r>
            <a:endParaRPr lang="en-ZA" sz="1846" dirty="0">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923"/>
              </a:spcAft>
              <a:buFont typeface="Symbol" panose="05050102010706020507" pitchFamily="18" charset="2"/>
              <a:buChar char=""/>
            </a:pPr>
            <a:endParaRPr lang="en-ZA" sz="1292" dirty="0">
              <a:latin typeface="Arial" panose="020B0604020202020204" pitchFamily="34" charset="0"/>
              <a:ea typeface="Times New Roman" panose="02020603050405020304" pitchFamily="18"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5</a:t>
            </a:fld>
            <a:endParaRPr lang="en-US" dirty="0"/>
          </a:p>
        </p:txBody>
      </p:sp>
    </p:spTree>
    <p:extLst>
      <p:ext uri="{BB962C8B-B14F-4D97-AF65-F5344CB8AC3E}">
        <p14:creationId xmlns:p14="http://schemas.microsoft.com/office/powerpoint/2010/main" val="335057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EAE5-517C-40B7-B742-4E80E4D386D2}"/>
              </a:ext>
            </a:extLst>
          </p:cNvPr>
          <p:cNvSpPr>
            <a:spLocks noGrp="1"/>
          </p:cNvSpPr>
          <p:nvPr>
            <p:ph type="title"/>
          </p:nvPr>
        </p:nvSpPr>
        <p:spPr>
          <a:xfrm>
            <a:off x="577788" y="45800"/>
            <a:ext cx="7772400" cy="720080"/>
          </a:xfrm>
          <a:solidFill>
            <a:srgbClr val="FF9933"/>
          </a:solidFill>
        </p:spPr>
        <p:txBody>
          <a:bodyPr/>
          <a:lstStyle/>
          <a:p>
            <a:r>
              <a:rPr lang="en-US" sz="2400" b="1" dirty="0">
                <a:latin typeface="Arial" panose="020B0604020202020204" pitchFamily="34" charset="0"/>
                <a:cs typeface="Arial" panose="020B0604020202020204" pitchFamily="34" charset="0"/>
              </a:rPr>
              <a:t>ECD STIMULUS</a:t>
            </a:r>
            <a:endParaRPr lang="en-ZA"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1D27088-4A56-4E04-985F-9497EBE46E44}"/>
              </a:ext>
            </a:extLst>
          </p:cNvPr>
          <p:cNvSpPr>
            <a:spLocks noGrp="1"/>
          </p:cNvSpPr>
          <p:nvPr>
            <p:ph idx="1"/>
          </p:nvPr>
        </p:nvSpPr>
        <p:spPr>
          <a:xfrm>
            <a:off x="577788" y="908720"/>
            <a:ext cx="8098668" cy="5187280"/>
          </a:xfrm>
        </p:spPr>
        <p:txBody>
          <a:bodyPr/>
          <a:lstStyle/>
          <a:p>
            <a:pPr marL="0" indent="0" algn="just">
              <a:buNone/>
            </a:pPr>
            <a:r>
              <a:rPr lang="en-US" sz="1400" b="1" dirty="0">
                <a:latin typeface="Arial" panose="020B0604020202020204" pitchFamily="34" charset="0"/>
                <a:cs typeface="Arial" panose="020B0604020202020204" pitchFamily="34" charset="0"/>
              </a:rPr>
              <a:t>CONDITIONS FOR ELIGIBILITY</a:t>
            </a:r>
          </a:p>
          <a:p>
            <a:pPr algn="just"/>
            <a:r>
              <a:rPr lang="en-US" sz="1400" dirty="0">
                <a:latin typeface="Arial" panose="020B0604020202020204" pitchFamily="34" charset="0"/>
                <a:cs typeface="Arial" panose="020B0604020202020204" pitchFamily="34" charset="0"/>
              </a:rPr>
              <a:t>ECD services that are fully or conditionally registered to provide ECD services with their Provincial Department of Social Development </a:t>
            </a:r>
          </a:p>
          <a:p>
            <a:pPr algn="just"/>
            <a:r>
              <a:rPr lang="en-US" sz="1400" dirty="0">
                <a:latin typeface="Arial" panose="020B0604020202020204" pitchFamily="34" charset="0"/>
                <a:cs typeface="Arial" panose="020B0604020202020204" pitchFamily="34" charset="0"/>
              </a:rPr>
              <a:t>Unregistered ECD services that provide early learning are eligible to benefit from the ECD-ESRF. </a:t>
            </a:r>
          </a:p>
          <a:p>
            <a:pPr marL="0" indent="0" algn="just">
              <a:buNone/>
            </a:pPr>
            <a:r>
              <a:rPr lang="en-US" sz="1400" b="1" dirty="0">
                <a:latin typeface="Arial" panose="020B0604020202020204" pitchFamily="34" charset="0"/>
                <a:cs typeface="Arial" panose="020B0604020202020204" pitchFamily="34" charset="0"/>
              </a:rPr>
              <a:t>THE TYPES OF ECD SERVICES THAT ARE ELIGIBLE INCLUDE: </a:t>
            </a:r>
          </a:p>
          <a:p>
            <a:pPr algn="just"/>
            <a:r>
              <a:rPr lang="en-US" sz="1400" dirty="0">
                <a:latin typeface="Arial" panose="020B0604020202020204" pitchFamily="34" charset="0"/>
                <a:cs typeface="Arial" panose="020B0604020202020204" pitchFamily="34" charset="0"/>
              </a:rPr>
              <a:t> ECD </a:t>
            </a:r>
            <a:r>
              <a:rPr lang="en-US" sz="1400" dirty="0" err="1">
                <a:latin typeface="Arial" panose="020B0604020202020204" pitchFamily="34" charset="0"/>
                <a:cs typeface="Arial" panose="020B0604020202020204" pitchFamily="34" charset="0"/>
              </a:rPr>
              <a:t>centres</a:t>
            </a:r>
            <a:r>
              <a:rPr lang="en-US" sz="1400" dirty="0">
                <a:latin typeface="Arial" panose="020B0604020202020204" pitchFamily="34" charset="0"/>
                <a:cs typeface="Arial" panose="020B0604020202020204" pitchFamily="34" charset="0"/>
              </a:rPr>
              <a:t>; and </a:t>
            </a:r>
          </a:p>
          <a:p>
            <a:pPr algn="just"/>
            <a:r>
              <a:rPr lang="en-US" sz="1400" dirty="0">
                <a:latin typeface="Arial" panose="020B0604020202020204" pitchFamily="34" charset="0"/>
                <a:cs typeface="Arial" panose="020B0604020202020204" pitchFamily="34" charset="0"/>
              </a:rPr>
              <a:t> The following non- </a:t>
            </a:r>
            <a:r>
              <a:rPr lang="en-US" sz="1400" dirty="0" err="1">
                <a:latin typeface="Arial" panose="020B0604020202020204" pitchFamily="34" charset="0"/>
                <a:cs typeface="Arial" panose="020B0604020202020204" pitchFamily="34" charset="0"/>
              </a:rPr>
              <a:t>centre</a:t>
            </a:r>
            <a:r>
              <a:rPr lang="en-US" sz="1400" dirty="0">
                <a:latin typeface="Arial" panose="020B0604020202020204" pitchFamily="34" charset="0"/>
                <a:cs typeface="Arial" panose="020B0604020202020204" pitchFamily="34" charset="0"/>
              </a:rPr>
              <a:t>-based services which are: </a:t>
            </a:r>
          </a:p>
          <a:p>
            <a:pPr marL="0" indent="0" algn="just">
              <a:buNone/>
              <a:tabLst>
                <a:tab pos="404813" algn="l"/>
              </a:tabLst>
            </a:pPr>
            <a:r>
              <a:rPr lang="en-US" sz="1400" dirty="0">
                <a:latin typeface="Arial" panose="020B0604020202020204" pitchFamily="34" charset="0"/>
                <a:cs typeface="Arial" panose="020B0604020202020204" pitchFamily="34" charset="0"/>
              </a:rPr>
              <a:t>	o Play groups </a:t>
            </a:r>
          </a:p>
          <a:p>
            <a:pPr marL="0" indent="0" algn="just">
              <a:buNone/>
              <a:tabLst>
                <a:tab pos="404813" algn="l"/>
              </a:tabLst>
            </a:pPr>
            <a:r>
              <a:rPr lang="en-US" sz="1400" dirty="0">
                <a:latin typeface="Arial" panose="020B0604020202020204" pitchFamily="34" charset="0"/>
                <a:cs typeface="Arial" panose="020B0604020202020204" pitchFamily="34" charset="0"/>
              </a:rPr>
              <a:t>	o Toy Library</a:t>
            </a:r>
          </a:p>
          <a:p>
            <a:pPr marL="0" indent="0" algn="just">
              <a:buNone/>
              <a:tabLst>
                <a:tab pos="404813" algn="l"/>
              </a:tabLst>
            </a:pPr>
            <a:r>
              <a:rPr lang="en-US" sz="1400" dirty="0">
                <a:latin typeface="Arial" panose="020B0604020202020204" pitchFamily="34" charset="0"/>
                <a:cs typeface="Arial" panose="020B0604020202020204" pitchFamily="34" charset="0"/>
              </a:rPr>
              <a:t>	o Child Minder</a:t>
            </a:r>
          </a:p>
          <a:p>
            <a:pPr marL="0" indent="0" algn="just">
              <a:buNone/>
              <a:tabLst>
                <a:tab pos="404813" algn="l"/>
              </a:tabLst>
            </a:pPr>
            <a:r>
              <a:rPr lang="en-US" sz="1400" dirty="0">
                <a:latin typeface="Arial" panose="020B0604020202020204" pitchFamily="34" charset="0"/>
                <a:cs typeface="Arial" panose="020B0604020202020204" pitchFamily="34" charset="0"/>
              </a:rPr>
              <a:t>	o Mobile ECD </a:t>
            </a:r>
          </a:p>
          <a:p>
            <a:pPr algn="just">
              <a:buFont typeface="Arial" panose="020B0604020202020204" pitchFamily="34" charset="0"/>
              <a:buChar char="•"/>
            </a:pPr>
            <a:r>
              <a:rPr lang="en-US" sz="1400" dirty="0">
                <a:latin typeface="Arial" panose="020B0604020202020204" pitchFamily="34" charset="0"/>
                <a:cs typeface="Arial" panose="020B0604020202020204" pitchFamily="34" charset="0"/>
              </a:rPr>
              <a:t>An ECD service does not need to be a registered as an NPO to receive this benefit.</a:t>
            </a:r>
          </a:p>
          <a:p>
            <a:pPr algn="just">
              <a:buFont typeface="Arial" panose="020B0604020202020204" pitchFamily="34" charset="0"/>
              <a:buChar char="•"/>
            </a:pPr>
            <a:r>
              <a:rPr lang="en-US" sz="1400" dirty="0">
                <a:latin typeface="Arial" panose="020B0604020202020204" pitchFamily="34" charset="0"/>
                <a:cs typeface="Arial" panose="020B0604020202020204" pitchFamily="34" charset="0"/>
              </a:rPr>
              <a:t>Organisations that run, manage or oversee multiple </a:t>
            </a:r>
            <a:r>
              <a:rPr lang="en-US" sz="1400" dirty="0" err="1">
                <a:latin typeface="Arial" panose="020B0604020202020204" pitchFamily="34" charset="0"/>
                <a:cs typeface="Arial" panose="020B0604020202020204" pitchFamily="34" charset="0"/>
              </a:rPr>
              <a:t>centre</a:t>
            </a:r>
            <a:r>
              <a:rPr lang="en-US" sz="1400" dirty="0">
                <a:latin typeface="Arial" panose="020B0604020202020204" pitchFamily="34" charset="0"/>
                <a:cs typeface="Arial" panose="020B0604020202020204" pitchFamily="34" charset="0"/>
              </a:rPr>
              <a:t> and or non-</a:t>
            </a:r>
            <a:r>
              <a:rPr lang="en-US" sz="1400" dirty="0" err="1">
                <a:latin typeface="Arial" panose="020B0604020202020204" pitchFamily="34" charset="0"/>
                <a:cs typeface="Arial" panose="020B0604020202020204" pitchFamily="34" charset="0"/>
              </a:rPr>
              <a:t>centre</a:t>
            </a:r>
            <a:r>
              <a:rPr lang="en-US" sz="1400" dirty="0">
                <a:latin typeface="Arial" panose="020B0604020202020204" pitchFamily="34" charset="0"/>
                <a:cs typeface="Arial" panose="020B0604020202020204" pitchFamily="34" charset="0"/>
              </a:rPr>
              <a:t> based ECD services, may apply for more than one ECD programme and more than one type of ECD programme. </a:t>
            </a:r>
          </a:p>
          <a:p>
            <a:pPr algn="just">
              <a:buFont typeface="Arial" panose="020B0604020202020204" pitchFamily="34" charset="0"/>
              <a:buChar char="•"/>
            </a:pPr>
            <a:r>
              <a:rPr lang="en-US" sz="1400" dirty="0">
                <a:latin typeface="Arial" panose="020B0604020202020204" pitchFamily="34" charset="0"/>
                <a:cs typeface="Arial" panose="020B0604020202020204" pitchFamily="34" charset="0"/>
              </a:rPr>
              <a:t>If the organisation does not directly employ the staff in the </a:t>
            </a:r>
            <a:r>
              <a:rPr lang="en-US" sz="1400" dirty="0" err="1">
                <a:latin typeface="Arial" panose="020B0604020202020204" pitchFamily="34" charset="0"/>
                <a:cs typeface="Arial" panose="020B0604020202020204" pitchFamily="34" charset="0"/>
              </a:rPr>
              <a:t>centre</a:t>
            </a:r>
            <a:r>
              <a:rPr lang="en-US" sz="1400" dirty="0">
                <a:latin typeface="Arial" panose="020B0604020202020204" pitchFamily="34" charset="0"/>
                <a:cs typeface="Arial" panose="020B0604020202020204" pitchFamily="34" charset="0"/>
              </a:rPr>
              <a:t> and non-</a:t>
            </a:r>
            <a:r>
              <a:rPr lang="en-US" sz="1400" dirty="0" err="1">
                <a:latin typeface="Arial" panose="020B0604020202020204" pitchFamily="34" charset="0"/>
                <a:cs typeface="Arial" panose="020B0604020202020204" pitchFamily="34" charset="0"/>
              </a:rPr>
              <a:t>centre</a:t>
            </a:r>
            <a:r>
              <a:rPr lang="en-US" sz="1400" dirty="0">
                <a:latin typeface="Arial" panose="020B0604020202020204" pitchFamily="34" charset="0"/>
                <a:cs typeface="Arial" panose="020B0604020202020204" pitchFamily="34" charset="0"/>
              </a:rPr>
              <a:t> based ECD service and provides an oversight and support role, then a written and signed agreement must have been in place prior to the 01 March 2020 with each programme applied for, which governs the relationship with that programme and sets out respective roles and responsibilities</a:t>
            </a:r>
            <a:endParaRPr lang="en-ZA" sz="14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7DCF1390-3631-4658-8664-E17FC19A3C4E}"/>
              </a:ext>
            </a:extLst>
          </p:cNvPr>
          <p:cNvSpPr>
            <a:spLocks noGrp="1"/>
          </p:cNvSpPr>
          <p:nvPr>
            <p:ph type="dt" sz="half" idx="10"/>
          </p:nvPr>
        </p:nvSpPr>
        <p:spPr/>
        <p:txBody>
          <a:bodyPr/>
          <a:lstStyle/>
          <a:p>
            <a:pPr>
              <a:defRPr/>
            </a:pPr>
            <a:fld id="{405F3BF5-D3CF-4E61-B36A-0EC395F0E91D}" type="datetime3">
              <a:rPr lang="en-US" smtClean="0"/>
              <a:t>6 September 2022</a:t>
            </a:fld>
            <a:endParaRPr lang="en-US" dirty="0"/>
          </a:p>
        </p:txBody>
      </p:sp>
      <p:sp>
        <p:nvSpPr>
          <p:cNvPr id="5" name="Footer Placeholder 4">
            <a:extLst>
              <a:ext uri="{FF2B5EF4-FFF2-40B4-BE49-F238E27FC236}">
                <a16:creationId xmlns:a16="http://schemas.microsoft.com/office/drawing/2014/main" id="{8A7A3D7D-F933-4E67-B034-1F6BD73B7AC0}"/>
              </a:ext>
            </a:extLst>
          </p:cNvPr>
          <p:cNvSpPr>
            <a:spLocks noGrp="1"/>
          </p:cNvSpPr>
          <p:nvPr>
            <p:ph type="ftr" sz="quarter" idx="11"/>
          </p:nvPr>
        </p:nvSpPr>
        <p:spPr/>
        <p:txBody>
          <a:bodyPr/>
          <a:lstStyle/>
          <a:p>
            <a:pPr>
              <a:defRPr/>
            </a:pPr>
            <a:r>
              <a:rPr lang="en-US"/>
              <a:t>Audit Committee</a:t>
            </a:r>
            <a:endParaRPr lang="en-US" dirty="0"/>
          </a:p>
        </p:txBody>
      </p:sp>
      <p:sp>
        <p:nvSpPr>
          <p:cNvPr id="6" name="Slide Number Placeholder 5">
            <a:extLst>
              <a:ext uri="{FF2B5EF4-FFF2-40B4-BE49-F238E27FC236}">
                <a16:creationId xmlns:a16="http://schemas.microsoft.com/office/drawing/2014/main" id="{D8D1BFF9-77F8-4058-89F1-CC9105CFDDB2}"/>
              </a:ext>
            </a:extLst>
          </p:cNvPr>
          <p:cNvSpPr>
            <a:spLocks noGrp="1"/>
          </p:cNvSpPr>
          <p:nvPr>
            <p:ph type="sldNum" sz="quarter" idx="12"/>
          </p:nvPr>
        </p:nvSpPr>
        <p:spPr/>
        <p:txBody>
          <a:bodyPr/>
          <a:lstStyle/>
          <a:p>
            <a:pPr>
              <a:defRPr/>
            </a:pPr>
            <a:fld id="{5C7033E7-FEA7-4308-ACB4-FE3D8B87CDE2}" type="slidenum">
              <a:rPr lang="en-US" smtClean="0"/>
              <a:pPr>
                <a:defRPr/>
              </a:pPr>
              <a:t>6</a:t>
            </a:fld>
            <a:endParaRPr lang="en-US" dirty="0"/>
          </a:p>
        </p:txBody>
      </p:sp>
    </p:spTree>
    <p:extLst>
      <p:ext uri="{BB962C8B-B14F-4D97-AF65-F5344CB8AC3E}">
        <p14:creationId xmlns:p14="http://schemas.microsoft.com/office/powerpoint/2010/main" val="54529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C7033E7-FEA7-4308-ACB4-FE3D8B87CDE2}" type="slidenum">
              <a:rPr lang="en-US" smtClean="0"/>
              <a:pPr>
                <a:defRPr/>
              </a:pPr>
              <a:t>7</a:t>
            </a:fld>
            <a:endParaRPr lang="en-US" dirty="0"/>
          </a:p>
        </p:txBody>
      </p:sp>
      <p:sp>
        <p:nvSpPr>
          <p:cNvPr id="9" name="Rectangle 2"/>
          <p:cNvSpPr>
            <a:spLocks noChangeArrowheads="1"/>
          </p:cNvSpPr>
          <p:nvPr/>
        </p:nvSpPr>
        <p:spPr bwMode="auto">
          <a:xfrm>
            <a:off x="419099" y="192784"/>
            <a:ext cx="8305800" cy="400110"/>
          </a:xfrm>
          <a:prstGeom prst="rect">
            <a:avLst/>
          </a:prstGeom>
          <a:solidFill>
            <a:srgbClr val="FF9933"/>
          </a:solidFill>
          <a:ln>
            <a:noFill/>
          </a:ln>
        </p:spPr>
        <p:txBody>
          <a:bodyPr anchor="b">
            <a:spAutoFit/>
          </a:bodyPr>
          <a:lstStyle/>
          <a:p>
            <a:pPr algn="ctr"/>
            <a:r>
              <a:rPr lang="en-ZA" sz="2000" b="1" dirty="0">
                <a:solidFill>
                  <a:schemeClr val="tx2"/>
                </a:solidFill>
                <a:latin typeface="Arial" charset="0"/>
              </a:rPr>
              <a:t>ECD CONDITIONAL GRANT 2021 MTEF ALLOCATIONS</a:t>
            </a:r>
            <a:endParaRPr lang="en-US" sz="2000" b="1" dirty="0">
              <a:solidFill>
                <a:schemeClr val="tx2"/>
              </a:solidFill>
              <a:latin typeface="Berlin Sans FB"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73452813"/>
              </p:ext>
            </p:extLst>
          </p:nvPr>
        </p:nvGraphicFramePr>
        <p:xfrm>
          <a:off x="323528" y="764704"/>
          <a:ext cx="8640961" cy="4521842"/>
        </p:xfrm>
        <a:graphic>
          <a:graphicData uri="http://schemas.openxmlformats.org/drawingml/2006/table">
            <a:tbl>
              <a:tblPr/>
              <a:tblGrid>
                <a:gridCol w="2194345">
                  <a:extLst>
                    <a:ext uri="{9D8B030D-6E8A-4147-A177-3AD203B41FA5}">
                      <a16:colId xmlns:a16="http://schemas.microsoft.com/office/drawing/2014/main" val="1030860370"/>
                    </a:ext>
                  </a:extLst>
                </a:gridCol>
                <a:gridCol w="2194345">
                  <a:extLst>
                    <a:ext uri="{9D8B030D-6E8A-4147-A177-3AD203B41FA5}">
                      <a16:colId xmlns:a16="http://schemas.microsoft.com/office/drawing/2014/main" val="728173447"/>
                    </a:ext>
                  </a:extLst>
                </a:gridCol>
                <a:gridCol w="2194345">
                  <a:extLst>
                    <a:ext uri="{9D8B030D-6E8A-4147-A177-3AD203B41FA5}">
                      <a16:colId xmlns:a16="http://schemas.microsoft.com/office/drawing/2014/main" val="3546919115"/>
                    </a:ext>
                  </a:extLst>
                </a:gridCol>
                <a:gridCol w="2057926">
                  <a:extLst>
                    <a:ext uri="{9D8B030D-6E8A-4147-A177-3AD203B41FA5}">
                      <a16:colId xmlns:a16="http://schemas.microsoft.com/office/drawing/2014/main" val="1431268423"/>
                    </a:ext>
                  </a:extLst>
                </a:gridCol>
              </a:tblGrid>
              <a:tr h="347834">
                <a:tc rowSpan="2">
                  <a:txBody>
                    <a:bodyPr/>
                    <a:lstStyle/>
                    <a:p>
                      <a:pPr marL="0" marR="0">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Province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0" algn="ctr">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2021/22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0" algn="ct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2022/23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0" algn="ct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2023/24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26658263"/>
                  </a:ext>
                </a:extLst>
              </a:tr>
              <a:tr h="347834">
                <a:tc vMerge="1">
                  <a:txBody>
                    <a:bodyPr/>
                    <a:lstStyle/>
                    <a:p>
                      <a:endParaRPr lang="en-US"/>
                    </a:p>
                  </a:txBody>
                  <a:tcPr/>
                </a:tc>
                <a:tc>
                  <a:txBody>
                    <a:bodyPr/>
                    <a:lstStyle/>
                    <a:p>
                      <a:pPr marL="457200" marR="0" algn="ct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R'000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0" algn="ct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R'000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0" algn="ct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R'000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22463009"/>
                  </a:ext>
                </a:extLst>
              </a:tr>
              <a:tr h="347834">
                <a:tc>
                  <a:txBody>
                    <a:bodyPr/>
                    <a:lstStyle/>
                    <a:p>
                      <a:pPr marL="0" marR="0">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Eastern Cape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157 970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172 974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180 313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178558"/>
                  </a:ext>
                </a:extLst>
              </a:tr>
              <a:tr h="347834">
                <a:tc>
                  <a:txBody>
                    <a:bodyPr/>
                    <a:lstStyle/>
                    <a:p>
                      <a:pPr marL="0" marR="0">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Free State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63 533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57 703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60 151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50588"/>
                  </a:ext>
                </a:extLst>
              </a:tr>
              <a:tr h="347834">
                <a:tc>
                  <a:txBody>
                    <a:bodyPr/>
                    <a:lstStyle/>
                    <a:p>
                      <a:pPr marL="0" marR="0">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Gauteng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152 107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166 961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174 044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237022"/>
                  </a:ext>
                </a:extLst>
              </a:tr>
              <a:tr h="347834">
                <a:tc>
                  <a:txBody>
                    <a:bodyPr/>
                    <a:lstStyle/>
                    <a:p>
                      <a:pPr marL="0" marR="0">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KwaZulu-Natal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227 031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246 758</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257 227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565472"/>
                  </a:ext>
                </a:extLst>
              </a:tr>
              <a:tr h="347834">
                <a:tc>
                  <a:txBody>
                    <a:bodyPr/>
                    <a:lstStyle/>
                    <a:p>
                      <a:pPr marL="0" marR="0">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Limpopo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143 443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146 231</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152 435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7594220"/>
                  </a:ext>
                </a:extLst>
              </a:tr>
              <a:tr h="347834">
                <a:tc>
                  <a:txBody>
                    <a:bodyPr/>
                    <a:lstStyle/>
                    <a:p>
                      <a:pPr marL="0" marR="0">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Mpumalanga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96 251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95 254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99 295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0123759"/>
                  </a:ext>
                </a:extLst>
              </a:tr>
              <a:tr h="347834">
                <a:tc>
                  <a:txBody>
                    <a:bodyPr/>
                    <a:lstStyle/>
                    <a:p>
                      <a:pPr marL="0" marR="0">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Northern Cape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25 302</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24 196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25 223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952553"/>
                  </a:ext>
                </a:extLst>
              </a:tr>
              <a:tr h="347834">
                <a:tc>
                  <a:txBody>
                    <a:bodyPr/>
                    <a:lstStyle/>
                    <a:p>
                      <a:pPr marL="0" marR="0">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North West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88 751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101 924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106 249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095347"/>
                  </a:ext>
                </a:extLst>
              </a:tr>
              <a:tr h="347834">
                <a:tc>
                  <a:txBody>
                    <a:bodyPr/>
                    <a:lstStyle/>
                    <a:p>
                      <a:pPr marL="0" marR="0">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Western Cape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102 273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101 631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105 943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063690"/>
                  </a:ext>
                </a:extLst>
              </a:tr>
              <a:tr h="347834">
                <a:tc>
                  <a:txBody>
                    <a:bodyPr/>
                    <a:lstStyle/>
                    <a:p>
                      <a:pPr marL="0" marR="0">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Unallocated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80010" algn="r">
                        <a:lnSpc>
                          <a:spcPct val="150000"/>
                        </a:lnSpc>
                        <a:spcBef>
                          <a:spcPts val="0"/>
                        </a:spcBef>
                        <a:spcAft>
                          <a:spcPts val="0"/>
                        </a:spcAft>
                        <a:tabLst>
                          <a:tab pos="180340" algn="l"/>
                        </a:tabLst>
                      </a:pPr>
                      <a:r>
                        <a:rPr lang="en-ZA" sz="1600" b="1">
                          <a:effectLst/>
                          <a:latin typeface="Arial" panose="020B0604020202020204" pitchFamily="34" charset="0"/>
                          <a:ea typeface="Calibri" panose="020F0502020204030204" pitchFamily="34" charset="0"/>
                          <a:cs typeface="Times New Roman" panose="02020603050405020304" pitchFamily="18" charset="0"/>
                        </a:rPr>
                        <a:t>78 286</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81 607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25107"/>
                  </a:ext>
                </a:extLst>
              </a:tr>
              <a:tr h="347834">
                <a:tc>
                  <a:txBody>
                    <a:bodyPr/>
                    <a:lstStyle/>
                    <a:p>
                      <a:pPr marL="0" marR="0">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89535"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1 056 661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8001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1 191 918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457200" marR="90170" algn="r">
                        <a:lnSpc>
                          <a:spcPct val="150000"/>
                        </a:lnSpc>
                        <a:spcBef>
                          <a:spcPts val="0"/>
                        </a:spcBef>
                        <a:spcAft>
                          <a:spcPts val="0"/>
                        </a:spcAft>
                        <a:tabLst>
                          <a:tab pos="180340" algn="l"/>
                        </a:tabLst>
                      </a:pPr>
                      <a:r>
                        <a:rPr lang="en-ZA" sz="1600" b="1" dirty="0">
                          <a:effectLst/>
                          <a:latin typeface="Arial" panose="020B0604020202020204" pitchFamily="34" charset="0"/>
                          <a:ea typeface="Calibri" panose="020F0502020204030204" pitchFamily="34" charset="0"/>
                          <a:cs typeface="Times New Roman" panose="02020603050405020304" pitchFamily="18" charset="0"/>
                        </a:rPr>
                        <a:t>1 242 487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548625047"/>
                  </a:ext>
                </a:extLst>
              </a:tr>
            </a:tbl>
          </a:graphicData>
        </a:graphic>
      </p:graphicFrame>
    </p:spTree>
    <p:extLst>
      <p:ext uri="{BB962C8B-B14F-4D97-AF65-F5344CB8AC3E}">
        <p14:creationId xmlns:p14="http://schemas.microsoft.com/office/powerpoint/2010/main" val="368891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96964"/>
            <a:ext cx="8229600" cy="1055077"/>
          </a:xfrm>
        </p:spPr>
        <p:txBody>
          <a:bodyPr>
            <a:noAutofit/>
          </a:bodyPr>
          <a:lstStyle/>
          <a:p>
            <a:r>
              <a:rPr lang="en-ZA" sz="2954" b="1" dirty="0">
                <a:latin typeface="Arial" panose="020B0604020202020204" pitchFamily="34" charset="0"/>
                <a:cs typeface="Arial" panose="020B0604020202020204" pitchFamily="34" charset="0"/>
              </a:rPr>
              <a:t>COMPLIANCE TO THE GRANT FRAMEWORK 2021/22 AND PERFORMANCE</a:t>
            </a:r>
          </a:p>
        </p:txBody>
      </p:sp>
    </p:spTree>
    <p:extLst>
      <p:ext uri="{BB962C8B-B14F-4D97-AF65-F5344CB8AC3E}">
        <p14:creationId xmlns:p14="http://schemas.microsoft.com/office/powerpoint/2010/main" val="318609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811" y="116632"/>
            <a:ext cx="8229600" cy="476672"/>
          </a:xfrm>
          <a:solidFill>
            <a:srgbClr val="FF9933"/>
          </a:solidFill>
        </p:spPr>
        <p:txBody>
          <a:bodyPr>
            <a:normAutofit/>
          </a:bodyPr>
          <a:lstStyle/>
          <a:p>
            <a:r>
              <a:rPr lang="en-ZA" sz="2400" b="1" dirty="0">
                <a:latin typeface="Arial" panose="020B0604020202020204" pitchFamily="34" charset="0"/>
                <a:cs typeface="Arial" panose="020B0604020202020204" pitchFamily="34" charset="0"/>
              </a:rPr>
              <a:t>RESPONSIBILITIES OF NATIONAL DEPARTMENT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4288187"/>
              </p:ext>
            </p:extLst>
          </p:nvPr>
        </p:nvGraphicFramePr>
        <p:xfrm>
          <a:off x="323528" y="764704"/>
          <a:ext cx="8496944" cy="4608511"/>
        </p:xfrm>
        <a:graphic>
          <a:graphicData uri="http://schemas.openxmlformats.org/drawingml/2006/table">
            <a:tbl>
              <a:tblPr firstRow="1" firstCol="1" bandRow="1">
                <a:tableStyleId>{5C22544A-7EE6-4342-B048-85BDC9FD1C3A}</a:tableStyleId>
              </a:tblPr>
              <a:tblGrid>
                <a:gridCol w="743251">
                  <a:extLst>
                    <a:ext uri="{9D8B030D-6E8A-4147-A177-3AD203B41FA5}">
                      <a16:colId xmlns:a16="http://schemas.microsoft.com/office/drawing/2014/main" val="20000"/>
                    </a:ext>
                  </a:extLst>
                </a:gridCol>
                <a:gridCol w="5677943">
                  <a:extLst>
                    <a:ext uri="{9D8B030D-6E8A-4147-A177-3AD203B41FA5}">
                      <a16:colId xmlns:a16="http://schemas.microsoft.com/office/drawing/2014/main" val="20001"/>
                    </a:ext>
                  </a:extLst>
                </a:gridCol>
                <a:gridCol w="2075750">
                  <a:extLst>
                    <a:ext uri="{9D8B030D-6E8A-4147-A177-3AD203B41FA5}">
                      <a16:colId xmlns:a16="http://schemas.microsoft.com/office/drawing/2014/main" val="20002"/>
                    </a:ext>
                  </a:extLst>
                </a:gridCol>
              </a:tblGrid>
              <a:tr h="369371">
                <a:tc>
                  <a:txBody>
                    <a:bodyPr/>
                    <a:lstStyle/>
                    <a:p>
                      <a:pPr algn="just">
                        <a:lnSpc>
                          <a:spcPct val="107000"/>
                        </a:lnSpc>
                        <a:spcAft>
                          <a:spcPts val="0"/>
                        </a:spcAft>
                      </a:pPr>
                      <a:endParaRPr lang="en-ZA" sz="1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05" marR="63305" marT="0" marB="0">
                    <a:solidFill>
                      <a:srgbClr val="FFCC00"/>
                    </a:solidFill>
                  </a:tcPr>
                </a:tc>
                <a:tc>
                  <a:txBody>
                    <a:bodyPr/>
                    <a:lstStyle/>
                    <a:p>
                      <a:pPr algn="just">
                        <a:lnSpc>
                          <a:spcPct val="107000"/>
                        </a:lnSpc>
                        <a:spcAft>
                          <a:spcPts val="0"/>
                        </a:spcAft>
                      </a:pPr>
                      <a:r>
                        <a:rPr lang="en-US" sz="1700" b="0" dirty="0">
                          <a:solidFill>
                            <a:schemeClr val="tx1"/>
                          </a:solidFill>
                          <a:effectLst/>
                          <a:latin typeface="Arial" panose="020B0604020202020204" pitchFamily="34" charset="0"/>
                          <a:cs typeface="Arial" panose="020B0604020202020204" pitchFamily="34" charset="0"/>
                        </a:rPr>
                        <a:t>National</a:t>
                      </a:r>
                      <a:r>
                        <a:rPr lang="en-US" sz="1700" b="0" baseline="0" dirty="0">
                          <a:solidFill>
                            <a:schemeClr val="tx1"/>
                          </a:solidFill>
                          <a:effectLst/>
                          <a:latin typeface="Arial" panose="020B0604020202020204" pitchFamily="34" charset="0"/>
                          <a:cs typeface="Arial" panose="020B0604020202020204" pitchFamily="34" charset="0"/>
                        </a:rPr>
                        <a:t> Responsibility </a:t>
                      </a:r>
                      <a:endParaRPr lang="en-ZA" sz="1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05" marR="63305" marT="0" marB="0">
                    <a:solidFill>
                      <a:srgbClr val="FFCC00"/>
                    </a:solidFill>
                  </a:tcPr>
                </a:tc>
                <a:tc>
                  <a:txBody>
                    <a:bodyPr/>
                    <a:lstStyle/>
                    <a:p>
                      <a:pPr algn="just">
                        <a:lnSpc>
                          <a:spcPct val="107000"/>
                        </a:lnSpc>
                        <a:spcAft>
                          <a:spcPts val="0"/>
                        </a:spcAft>
                      </a:pPr>
                      <a:r>
                        <a:rPr lang="en-US" sz="1700" b="0" dirty="0">
                          <a:solidFill>
                            <a:schemeClr val="tx1"/>
                          </a:solidFill>
                          <a:effectLst/>
                          <a:latin typeface="Arial" panose="020B0604020202020204" pitchFamily="34" charset="0"/>
                          <a:cs typeface="Arial" panose="020B0604020202020204" pitchFamily="34" charset="0"/>
                        </a:rPr>
                        <a:t>Compliance</a:t>
                      </a:r>
                      <a:endParaRPr lang="en-ZA" sz="17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305" marR="63305" marT="0" marB="0">
                    <a:solidFill>
                      <a:srgbClr val="FFCC00"/>
                    </a:solidFill>
                  </a:tcPr>
                </a:tc>
                <a:extLst>
                  <a:ext uri="{0D108BD9-81ED-4DB2-BD59-A6C34878D82A}">
                    <a16:rowId xmlns:a16="http://schemas.microsoft.com/office/drawing/2014/main" val="10000"/>
                  </a:ext>
                </a:extLst>
              </a:tr>
              <a:tr h="369371">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1</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Appointment and management of service providers;</a:t>
                      </a:r>
                    </a:p>
                  </a:txBody>
                  <a:tcPr marL="253218" marR="7034" marT="7034" marB="0" anchor="ctr">
                    <a:solidFill>
                      <a:srgbClr val="FFFFCC"/>
                    </a:solidFill>
                  </a:tcPr>
                </a:tc>
                <a:tc>
                  <a:txBody>
                    <a:bodyPr/>
                    <a:lstStyle/>
                    <a:p>
                      <a:pPr algn="l" rtl="0" fontAlgn="ctr"/>
                      <a:r>
                        <a:rPr lang="en-ZA" sz="16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1"/>
                  </a:ext>
                </a:extLst>
              </a:tr>
              <a:tr h="597237">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2</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Develop Business Plans and submit after they get signed off by Heads of Department to national DSD;</a:t>
                      </a:r>
                    </a:p>
                  </a:txBody>
                  <a:tcPr marL="253218" marR="7034" marT="7034" marB="0" anchor="ctr">
                    <a:solidFill>
                      <a:srgbClr val="FFFFCC"/>
                    </a:solidFill>
                  </a:tcPr>
                </a:tc>
                <a:tc>
                  <a:txBody>
                    <a:bodyPr/>
                    <a:lstStyle/>
                    <a:p>
                      <a:pPr algn="l" rtl="0" fontAlgn="ctr"/>
                      <a:r>
                        <a:rPr lang="en-ZA" sz="16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2"/>
                  </a:ext>
                </a:extLst>
              </a:tr>
              <a:tr h="1186293">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3</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Provinces to implement the Business Plans as approved by national department (national should be notified in writing about deviations before implementation can take place);</a:t>
                      </a:r>
                    </a:p>
                  </a:txBody>
                  <a:tcPr marL="253218" marR="7034" marT="7034" marB="0" anchor="ctr">
                    <a:solidFill>
                      <a:srgbClr val="FFFFCC"/>
                    </a:solidFill>
                  </a:tcPr>
                </a:tc>
                <a:tc>
                  <a:txBody>
                    <a:bodyPr/>
                    <a:lstStyle/>
                    <a:p>
                      <a:pPr marL="0" algn="l" defTabSz="457200" rtl="0" eaLnBrk="1" fontAlgn="ctr" latinLnBrk="0" hangingPunct="1"/>
                      <a:r>
                        <a:rPr lang="en-ZA" sz="1600" b="0" i="0" u="none" strike="noStrike" kern="1200" dirty="0">
                          <a:solidFill>
                            <a:srgbClr val="000000"/>
                          </a:solidFill>
                          <a:effectLst/>
                          <a:latin typeface="Arial" panose="020B0604020202020204" pitchFamily="34" charset="0"/>
                          <a:ea typeface="+mn-ea"/>
                          <a:cs typeface="Arial" panose="020B0604020202020204" pitchFamily="34" charset="0"/>
                        </a:rPr>
                        <a:t> Completed</a:t>
                      </a:r>
                    </a:p>
                  </a:txBody>
                  <a:tcPr marL="253218" marR="7034" marT="7034" marB="0" anchor="ctr">
                    <a:solidFill>
                      <a:srgbClr val="FFFFCC"/>
                    </a:solidFill>
                  </a:tcPr>
                </a:tc>
                <a:extLst>
                  <a:ext uri="{0D108BD9-81ED-4DB2-BD59-A6C34878D82A}">
                    <a16:rowId xmlns:a16="http://schemas.microsoft.com/office/drawing/2014/main" val="10003"/>
                  </a:ext>
                </a:extLst>
              </a:tr>
              <a:tr h="597237">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4</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Comply with terms and conditions of the receiving officer outlined in the Division of Revenue Act (</a:t>
                      </a:r>
                      <a:r>
                        <a:rPr lang="en-ZA" sz="1700" b="0" i="0" u="none" strike="noStrike" dirty="0" err="1">
                          <a:solidFill>
                            <a:srgbClr val="000000"/>
                          </a:solidFill>
                          <a:effectLst/>
                          <a:latin typeface="Arial" panose="020B0604020202020204" pitchFamily="34" charset="0"/>
                          <a:cs typeface="Arial" panose="020B0604020202020204" pitchFamily="34" charset="0"/>
                        </a:rPr>
                        <a:t>DoRA</a:t>
                      </a:r>
                      <a:r>
                        <a:rPr lang="en-ZA" sz="1700" b="0" i="0" u="none" strike="noStrike" dirty="0">
                          <a:solidFill>
                            <a:srgbClr val="000000"/>
                          </a:solidFill>
                          <a:effectLst/>
                          <a:latin typeface="Arial" panose="020B0604020202020204" pitchFamily="34" charset="0"/>
                          <a:cs typeface="Arial" panose="020B0604020202020204" pitchFamily="34" charset="0"/>
                        </a:rPr>
                        <a:t>);</a:t>
                      </a:r>
                    </a:p>
                  </a:txBody>
                  <a:tcPr marL="253218" marR="7034" marT="7034" marB="0" anchor="ctr">
                    <a:solidFill>
                      <a:srgbClr val="FFFFCC"/>
                    </a:solidFill>
                  </a:tcPr>
                </a:tc>
                <a:tc>
                  <a:txBody>
                    <a:bodyPr/>
                    <a:lstStyle/>
                    <a:p>
                      <a:pPr marL="0" algn="l" defTabSz="457200" rtl="0" eaLnBrk="1" fontAlgn="ctr" latinLnBrk="0" hangingPunct="1"/>
                      <a:r>
                        <a:rPr lang="en-ZA" sz="1600" b="0" i="0" u="none" strike="noStrike" kern="1200" dirty="0">
                          <a:solidFill>
                            <a:srgbClr val="000000"/>
                          </a:solidFill>
                          <a:effectLst/>
                          <a:latin typeface="Arial" panose="020B0604020202020204" pitchFamily="34" charset="0"/>
                          <a:ea typeface="+mn-ea"/>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4"/>
                  </a:ext>
                </a:extLst>
              </a:tr>
              <a:tr h="597237">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5</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Submit monthly financial reports to National Treasury 15 days after the end of the month;</a:t>
                      </a:r>
                    </a:p>
                  </a:txBody>
                  <a:tcPr marL="253218" marR="7034" marT="7034" marB="0" anchor="ctr">
                    <a:solidFill>
                      <a:srgbClr val="FFFFCC"/>
                    </a:solidFill>
                  </a:tcPr>
                </a:tc>
                <a:tc>
                  <a:txBody>
                    <a:bodyPr/>
                    <a:lstStyle/>
                    <a:p>
                      <a:pPr algn="l" rtl="0" fontAlgn="ctr"/>
                      <a:r>
                        <a:rPr lang="en-ZA" sz="16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5"/>
                  </a:ext>
                </a:extLst>
              </a:tr>
              <a:tr h="891765">
                <a:tc>
                  <a:txBody>
                    <a:bodyPr/>
                    <a:lstStyle/>
                    <a:p>
                      <a:pPr algn="l" rtl="0" fontAlgn="ctr"/>
                      <a:r>
                        <a:rPr lang="en-ZA" sz="1700" b="0" i="0" u="none" strike="noStrike">
                          <a:solidFill>
                            <a:srgbClr val="000000"/>
                          </a:solidFill>
                          <a:effectLst/>
                          <a:latin typeface="Arial" panose="020B0604020202020204" pitchFamily="34" charset="0"/>
                          <a:cs typeface="Arial" panose="020B0604020202020204" pitchFamily="34" charset="0"/>
                        </a:rPr>
                        <a:t>6</a:t>
                      </a:r>
                    </a:p>
                  </a:txBody>
                  <a:tcPr marL="253218" marR="7034" marT="7034" marB="0" anchor="ctr">
                    <a:solidFill>
                      <a:srgbClr val="FFFFCC"/>
                    </a:solidFill>
                  </a:tcPr>
                </a:tc>
                <a:tc>
                  <a:txBody>
                    <a:bodyPr/>
                    <a:lstStyle/>
                    <a:p>
                      <a:pPr algn="l" rtl="0" fontAlgn="ctr"/>
                      <a:r>
                        <a:rPr lang="en-ZA" sz="1700" b="0" i="0" u="none" strike="noStrike" dirty="0">
                          <a:solidFill>
                            <a:srgbClr val="000000"/>
                          </a:solidFill>
                          <a:effectLst/>
                          <a:latin typeface="Arial" panose="020B0604020202020204" pitchFamily="34" charset="0"/>
                          <a:cs typeface="Arial" panose="020B0604020202020204" pitchFamily="34" charset="0"/>
                        </a:rPr>
                        <a:t>Submit quarterly performance reports to national department within 30 days after the end of each quarter;</a:t>
                      </a:r>
                    </a:p>
                  </a:txBody>
                  <a:tcPr marL="253218" marR="7034" marT="7034" marB="0" anchor="ctr">
                    <a:solidFill>
                      <a:srgbClr val="FFFFCC"/>
                    </a:solidFill>
                  </a:tcPr>
                </a:tc>
                <a:tc>
                  <a:txBody>
                    <a:bodyPr/>
                    <a:lstStyle/>
                    <a:p>
                      <a:pPr algn="l" rtl="0" fontAlgn="ctr"/>
                      <a:r>
                        <a:rPr lang="en-ZA" sz="1600" b="0" i="0" u="none" strike="noStrike" dirty="0">
                          <a:solidFill>
                            <a:srgbClr val="000000"/>
                          </a:solidFill>
                          <a:effectLst/>
                          <a:latin typeface="Arial" panose="020B0604020202020204" pitchFamily="34" charset="0"/>
                          <a:cs typeface="Arial" panose="020B0604020202020204" pitchFamily="34" charset="0"/>
                        </a:rPr>
                        <a:t>Completed</a:t>
                      </a:r>
                    </a:p>
                  </a:txBody>
                  <a:tcPr marL="253218" marR="7034" marT="7034" marB="0" anchor="ctr">
                    <a:solidFill>
                      <a:srgbClr val="FFFFCC"/>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19112640"/>
      </p:ext>
    </p:extLst>
  </p:cSld>
  <p:clrMapOvr>
    <a:masterClrMapping/>
  </p:clrMapOvr>
</p:sld>
</file>

<file path=ppt/theme/theme1.xml><?xml version="1.0" encoding="utf-8"?>
<a:theme xmlns:a="http://schemas.openxmlformats.org/drawingml/2006/main" name="20 yrs Power point presentation (2)">
  <a:themeElements>
    <a:clrScheme name="Microsoft PowerPoint Presentation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crosoft PowerPoint Presentation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icrosoft PowerPoint Presentation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PowerPoint Presentation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PowerPoint Presentation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PowerPoint Presentation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PowerPoint Presentation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PowerPoint Presentation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PowerPoint Presentation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 yrs Power point presentation (2)</Template>
  <TotalTime>21802</TotalTime>
  <Words>3348</Words>
  <Application>Microsoft Office PowerPoint</Application>
  <PresentationFormat>On-screen Show (4:3)</PresentationFormat>
  <Paragraphs>716</Paragraphs>
  <Slides>33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Arial Narrow</vt:lpstr>
      <vt:lpstr>Arial Rounded MT Bold</vt:lpstr>
      <vt:lpstr>Arial Unicode MS</vt:lpstr>
      <vt:lpstr>Berlin Sans FB</vt:lpstr>
      <vt:lpstr>Calibri</vt:lpstr>
      <vt:lpstr>Symbol</vt:lpstr>
      <vt:lpstr>Times New Roman</vt:lpstr>
      <vt:lpstr>Wingdings</vt:lpstr>
      <vt:lpstr>ヒラギノ角ゴ Pro W3</vt:lpstr>
      <vt:lpstr>20 yrs Power point presentation (2)</vt:lpstr>
      <vt:lpstr>PRESENTATION ON THE ECD CONDITIONAL GRANT TO THE SELECT COMMITTEE</vt:lpstr>
      <vt:lpstr>PURPOSE</vt:lpstr>
      <vt:lpstr>BACKGROUND</vt:lpstr>
      <vt:lpstr>KEY CONDITIONS OF THE ECD CONDITIONAL GRANT</vt:lpstr>
      <vt:lpstr>KEY CONDITIONS OF THE ECD CONDITIONAL GRANT</vt:lpstr>
      <vt:lpstr>ECD STIMULUS</vt:lpstr>
      <vt:lpstr>PowerPoint Presentation</vt:lpstr>
      <vt:lpstr>COMPLIANCE TO THE GRANT FRAMEWORK 2021/22 AND PERFORMANCE</vt:lpstr>
      <vt:lpstr>RESPONSIBILITIES OF NATIONAL DEPARTMENT </vt:lpstr>
      <vt:lpstr>RESPONSIBILITIES OF PROVINCIAL DEPARTMENT</vt:lpstr>
      <vt:lpstr>Financial allocations, payments and expenditure 2021/22</vt:lpstr>
      <vt:lpstr>PowerPoint Presentation</vt:lpstr>
      <vt:lpstr> TOTAL ALLOCATION TO PROVINCES FOR THE 2021/22 FINANCIAL YEAR </vt:lpstr>
      <vt:lpstr>SUMMARY  2021/22 BUDGET VS EXPENDITURE AS AT 31 MARCH 2022</vt:lpstr>
      <vt:lpstr>PERFORMANCE ON INFRASTRUCTURE COMPONENT </vt:lpstr>
      <vt:lpstr>PROVINCIAL PERFORMANCE ON THE INFRASTRUCTURE GRANT PER  QUARTER</vt:lpstr>
      <vt:lpstr>PowerPoint Presentation</vt:lpstr>
      <vt:lpstr>PowerPoint Presentation</vt:lpstr>
      <vt:lpstr>Initiatives that NDSD put in place to assist provinces:</vt:lpstr>
      <vt:lpstr>PERFORMANCE ON SUBSIDY COMPONENT</vt:lpstr>
      <vt:lpstr>Summary of performance on Subsidy Grant  2021/22 </vt:lpstr>
      <vt:lpstr>REASONS FOR UNDER-PERFORMANCE ON SUBSIDY</vt:lpstr>
      <vt:lpstr>SUPPORT PROVIDED TO PROVINCES</vt:lpstr>
      <vt:lpstr>PERFORMANCE ON STIMULUS PACKAGE </vt:lpstr>
      <vt:lpstr>BACKGROUD</vt:lpstr>
      <vt:lpstr>Presidential Stimulus Package – status as at 31 march 2022</vt:lpstr>
      <vt:lpstr>Presidential Stimulus Package – roll overs requested</vt:lpstr>
      <vt:lpstr>SUPPORT PROVIDED TO PROVINCES</vt:lpstr>
      <vt:lpstr>NEXT STEPS ON THE STIMULUS</vt:lpstr>
      <vt:lpstr>MIGRATON OF ECD FROM DSD TO DBE </vt:lpstr>
      <vt:lpstr>BACKGROUND ON THE ECD FUNCTION</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PORTFOLIO COMMMITEE ON SOCIAL DEVELOPMENT</dc:title>
  <dc:creator>faniee</dc:creator>
  <cp:lastModifiedBy>Lubabalo Nodada</cp:lastModifiedBy>
  <cp:revision>1223</cp:revision>
  <cp:lastPrinted>2016-07-13T09:18:58Z</cp:lastPrinted>
  <dcterms:created xsi:type="dcterms:W3CDTF">2007-03-05T13:05:23Z</dcterms:created>
  <dcterms:modified xsi:type="dcterms:W3CDTF">2022-09-06T12:35:31Z</dcterms:modified>
</cp:coreProperties>
</file>