
<file path=[Content_Types].xml><?xml version="1.0" encoding="utf-8"?>
<Types xmlns="http://schemas.openxmlformats.org/package/2006/content-types">
  <Override PartName="/ppt/slideMasters/slideMaster3.xml" ContentType="application/vnd.openxmlformats-officedocument.presentationml.slideMaster+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 id="2147483688" r:id="rId6"/>
  </p:sldMasterIdLst>
  <p:notesMasterIdLst>
    <p:notesMasterId r:id="rId35"/>
  </p:notesMasterIdLst>
  <p:sldIdLst>
    <p:sldId id="256" r:id="rId7"/>
    <p:sldId id="1092" r:id="rId8"/>
    <p:sldId id="805" r:id="rId9"/>
    <p:sldId id="1078" r:id="rId10"/>
    <p:sldId id="806" r:id="rId11"/>
    <p:sldId id="807" r:id="rId12"/>
    <p:sldId id="305" r:id="rId13"/>
    <p:sldId id="793" r:id="rId14"/>
    <p:sldId id="794" r:id="rId15"/>
    <p:sldId id="1091" r:id="rId16"/>
    <p:sldId id="789" r:id="rId17"/>
    <p:sldId id="489" r:id="rId18"/>
    <p:sldId id="1090" r:id="rId19"/>
    <p:sldId id="844" r:id="rId20"/>
    <p:sldId id="261" r:id="rId21"/>
    <p:sldId id="258" r:id="rId22"/>
    <p:sldId id="1083" r:id="rId23"/>
    <p:sldId id="1119" r:id="rId24"/>
    <p:sldId id="1120" r:id="rId25"/>
    <p:sldId id="1121" r:id="rId26"/>
    <p:sldId id="1117" r:id="rId27"/>
    <p:sldId id="1118" r:id="rId28"/>
    <p:sldId id="1115" r:id="rId29"/>
    <p:sldId id="1116" r:id="rId30"/>
    <p:sldId id="1113" r:id="rId31"/>
    <p:sldId id="1114" r:id="rId32"/>
    <p:sldId id="1112"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F0F98C-DA12-A8BE-14C6-608C7DFF858D}" name="Kedibone Mashaakgomo" initials="KM" userId="Kedibone Mashaakgom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8" clrIdx="0">
    <p:extLst>
      <p:ext uri="{19B8F6BF-5375-455C-9EA6-DF929625EA0E}">
        <p15:presenceInfo xmlns:p15="http://schemas.microsoft.com/office/powerpoint/2012/main" xmlns="" userId="S-1-5-21-149299334-154566050-2087665911-60639" providerId="AD"/>
      </p:ext>
    </p:extLst>
  </p:cmAuthor>
  <p:cmAuthor id="2" name="Author" initials="AC" lastIdx="1" clrIdx="1">
    <p:extLst>
      <p:ext uri="{19B8F6BF-5375-455C-9EA6-DF929625EA0E}">
        <p15:presenceInfo xmlns:p15="http://schemas.microsoft.com/office/powerpoint/2012/main" xmlns=""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3A72"/>
    <a:srgbClr val="002A6D"/>
    <a:srgbClr val="49833D"/>
    <a:srgbClr val="62A73B"/>
    <a:srgbClr val="96C284"/>
    <a:srgbClr val="7089BF"/>
    <a:srgbClr val="843C0C"/>
    <a:srgbClr val="639B64"/>
    <a:srgbClr val="6C7185"/>
    <a:srgbClr val="9865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4" autoAdjust="0"/>
  </p:normalViewPr>
  <p:slideViewPr>
    <p:cSldViewPr snapToGrid="0">
      <p:cViewPr varScale="1">
        <p:scale>
          <a:sx n="73" d="100"/>
          <a:sy n="73" d="100"/>
        </p:scale>
        <p:origin x="-1248" y="-102"/>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cmahofsrv01\ho\SegoseleM\CCMA\Planning%20&amp;%20Performance%20Monitoring%20Unit\202122%20FINANCIAL%20YEAR\202122%20Integrated%20Reports\Quarter%202\Inputs\DR\Case%20referr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4635332252836306"/>
          <c:y val="3.9855072463768126E-2"/>
          <c:w val="0.73905996758508941"/>
          <c:h val="0.92753623188405787"/>
        </c:manualLayout>
      </c:layout>
      <c:barChart>
        <c:barDir val="bar"/>
        <c:grouping val="clustered"/>
        <c:ser>
          <c:idx val="0"/>
          <c:order val="0"/>
          <c:tx>
            <c:strRef>
              <c:f>Sheet1!$B$1</c:f>
              <c:strCache>
                <c:ptCount val="1"/>
                <c:pt idx="0">
                  <c:v>December 2021</c:v>
                </c:pt>
              </c:strCache>
            </c:strRef>
          </c:tx>
          <c:spPr>
            <a:solidFill>
              <a:srgbClr val="000080"/>
            </a:solidFill>
            <a:ln w="3165">
              <a:solidFill>
                <a:srgbClr val="000080"/>
              </a:solidFill>
              <a:prstDash val="solid"/>
            </a:ln>
          </c:spPr>
          <c:dLbls>
            <c:dLbl>
              <c:idx val="0"/>
              <c:spPr>
                <a:noFill/>
                <a:ln w="25323">
                  <a:noFill/>
                </a:ln>
              </c:spPr>
              <c:txPr>
                <a:bodyPr/>
                <a:lstStyle/>
                <a:p>
                  <a:pPr>
                    <a:defRPr sz="798" b="0" i="0" u="none" strike="noStrike" baseline="0">
                      <a:solidFill>
                        <a:srgbClr val="000080"/>
                      </a:solidFill>
                      <a:latin typeface="Arial Narrow"/>
                      <a:ea typeface="Arial Narrow"/>
                      <a:cs typeface="Arial Narrow"/>
                    </a:defRPr>
                  </a:pPr>
                  <a:endParaRPr lang="en-US"/>
                </a:p>
              </c:txPr>
            </c:dLbl>
            <c:spPr>
              <a:noFill/>
              <a:ln w="25323">
                <a:noFill/>
              </a:ln>
            </c:spPr>
            <c:txPr>
              <a:bodyPr wrap="square" lIns="38100" tIns="19050" rIns="38100" bIns="19050" anchor="ctr">
                <a:spAutoFit/>
              </a:bodyPr>
              <a:lstStyle/>
              <a:p>
                <a:pPr>
                  <a:defRPr sz="798" b="0" i="0" u="none" strike="noStrike" baseline="0">
                    <a:solidFill>
                      <a:srgbClr val="000080"/>
                    </a:solidFill>
                    <a:latin typeface="Arial Narrow"/>
                    <a:ea typeface="Arial Narrow"/>
                    <a:cs typeface="Arial Narrow"/>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Sheet1!$A$2:$A$9</c:f>
              <c:strCache>
                <c:ptCount val="8"/>
                <c:pt idx="0">
                  <c:v>Business/professional services</c:v>
                </c:pt>
                <c:pt idx="1">
                  <c:v>Safety/security (private)</c:v>
                </c:pt>
                <c:pt idx="2">
                  <c:v>Retail</c:v>
                </c:pt>
                <c:pt idx="3">
                  <c:v>Building/construction</c:v>
                </c:pt>
                <c:pt idx="4">
                  <c:v>Domestic</c:v>
                </c:pt>
                <c:pt idx="5">
                  <c:v>Mining</c:v>
                </c:pt>
                <c:pt idx="6">
                  <c:v>Agriculture/farming</c:v>
                </c:pt>
                <c:pt idx="7">
                  <c:v>Transport (private)</c:v>
                </c:pt>
              </c:strCache>
            </c:strRef>
          </c:cat>
          <c:val>
            <c:numRef>
              <c:f>Sheet1!$B$2:$B$9</c:f>
              <c:numCache>
                <c:formatCode>0%</c:formatCode>
                <c:ptCount val="8"/>
                <c:pt idx="0">
                  <c:v>0.2</c:v>
                </c:pt>
                <c:pt idx="1">
                  <c:v>0.15000000000000002</c:v>
                </c:pt>
                <c:pt idx="2">
                  <c:v>0.13</c:v>
                </c:pt>
                <c:pt idx="3">
                  <c:v>6.0000000000000005E-2</c:v>
                </c:pt>
                <c:pt idx="4">
                  <c:v>0.05</c:v>
                </c:pt>
                <c:pt idx="5">
                  <c:v>4.0000000000000008E-2</c:v>
                </c:pt>
                <c:pt idx="6">
                  <c:v>4.0000000000000008E-2</c:v>
                </c:pt>
                <c:pt idx="7">
                  <c:v>4.0000000000000008E-2</c:v>
                </c:pt>
              </c:numCache>
            </c:numRef>
          </c:val>
          <c:extLst xmlns:c16r2="http://schemas.microsoft.com/office/drawing/2015/06/chart">
            <c:ext xmlns:c16="http://schemas.microsoft.com/office/drawing/2014/chart" uri="{C3380CC4-5D6E-409C-BE32-E72D297353CC}">
              <c16:uniqueId val="{00000001-EB30-498A-ABD0-9117DC9E7084}"/>
            </c:ext>
          </c:extLst>
        </c:ser>
        <c:dLbls>
          <c:showVal val="1"/>
        </c:dLbls>
        <c:axId val="110907776"/>
        <c:axId val="110909312"/>
      </c:barChart>
      <c:catAx>
        <c:axId val="110907776"/>
        <c:scaling>
          <c:orientation val="minMax"/>
        </c:scaling>
        <c:axPos val="l"/>
        <c:numFmt formatCode="General" sourceLinked="1"/>
        <c:tickLblPos val="nextTo"/>
        <c:spPr>
          <a:ln w="3165">
            <a:solidFill>
              <a:srgbClr val="000080"/>
            </a:solidFill>
            <a:prstDash val="solid"/>
          </a:ln>
        </c:spPr>
        <c:txPr>
          <a:bodyPr rot="0" vert="horz"/>
          <a:lstStyle/>
          <a:p>
            <a:pPr>
              <a:defRPr sz="798" b="0" i="0" u="none" strike="noStrike" baseline="0">
                <a:solidFill>
                  <a:srgbClr val="000080"/>
                </a:solidFill>
                <a:latin typeface="Arial Narrow"/>
                <a:ea typeface="Arial Narrow"/>
                <a:cs typeface="Arial Narrow"/>
              </a:defRPr>
            </a:pPr>
            <a:endParaRPr lang="en-US"/>
          </a:p>
        </c:txPr>
        <c:crossAx val="110909312"/>
        <c:crosses val="autoZero"/>
        <c:auto val="1"/>
        <c:lblAlgn val="ctr"/>
        <c:lblOffset val="100"/>
        <c:tickLblSkip val="1"/>
        <c:tickMarkSkip val="1"/>
      </c:catAx>
      <c:valAx>
        <c:axId val="110909312"/>
        <c:scaling>
          <c:orientation val="minMax"/>
        </c:scaling>
        <c:delete val="1"/>
        <c:axPos val="b"/>
        <c:numFmt formatCode="0%" sourceLinked="1"/>
        <c:tickLblPos val="none"/>
        <c:crossAx val="110907776"/>
        <c:crosses val="autoZero"/>
        <c:crossBetween val="between"/>
      </c:valAx>
      <c:spPr>
        <a:noFill/>
        <a:ln w="25323">
          <a:noFill/>
        </a:ln>
      </c:spPr>
    </c:plotArea>
    <c:plotVisOnly val="1"/>
    <c:dispBlanksAs val="gap"/>
  </c:chart>
  <c:spPr>
    <a:noFill/>
    <a:ln>
      <a:solidFill>
        <a:schemeClr val="tx1"/>
      </a:solidFill>
    </a:ln>
  </c:spPr>
  <c:txPr>
    <a:bodyPr/>
    <a:lstStyle/>
    <a:p>
      <a:pPr>
        <a:defRPr sz="1196" b="1" i="0" u="none" strike="noStrike" baseline="0">
          <a:solidFill>
            <a:srgbClr val="000000"/>
          </a:solidFill>
          <a:latin typeface="Arial Narrow"/>
          <a:ea typeface="Arial Narrow"/>
          <a:cs typeface="Arial Narrow"/>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b="0" i="0" u="none" strike="noStrike" kern="1200" baseline="0">
                <a:solidFill>
                  <a:schemeClr val="tx1"/>
                </a:solidFill>
                <a:effectLst/>
                <a:latin typeface="+mn-lt"/>
                <a:ea typeface="+mn-ea"/>
                <a:cs typeface="+mn-cs"/>
              </a:defRPr>
            </a:pPr>
            <a:r>
              <a:rPr lang="en-ZA" sz="1600" b="1" dirty="0">
                <a:solidFill>
                  <a:schemeClr val="tx1"/>
                </a:solidFill>
                <a:latin typeface="Arial Narrow" panose="020B0606020202030204" pitchFamily="34" charset="0"/>
              </a:rPr>
              <a:t>2021/22 CASE REFERRALS- QUARTER TO QUARTER </a:t>
            </a:r>
            <a:r>
              <a:rPr lang="en-ZA" sz="1600" b="1" dirty="0">
                <a:solidFill>
                  <a:srgbClr val="FF0000"/>
                </a:solidFill>
                <a:latin typeface="Arial Narrow" panose="020B0606020202030204" pitchFamily="34" charset="0"/>
              </a:rPr>
              <a:t>COMPARISON</a:t>
            </a:r>
          </a:p>
        </c:rich>
      </c:tx>
      <c:spPr>
        <a:noFill/>
        <a:ln>
          <a:noFill/>
        </a:ln>
        <a:effectLst/>
      </c:spPr>
    </c:title>
    <c:plotArea>
      <c:layout/>
      <c:barChart>
        <c:barDir val="col"/>
        <c:grouping val="clustered"/>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dLbls>
            <c:spPr>
              <a:noFill/>
              <a:ln>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Narrow" panose="020B0606020202030204" pitchFamily="34" charset="0"/>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'[Case referrals.xlsx]Sheet1'!$A$1:$C$1</c:f>
              <c:strCache>
                <c:ptCount val="3"/>
                <c:pt idx="0">
                  <c:v>Quarter 1</c:v>
                </c:pt>
                <c:pt idx="1">
                  <c:v>Quarter 2</c:v>
                </c:pt>
                <c:pt idx="2">
                  <c:v>Quarter 3</c:v>
                </c:pt>
              </c:strCache>
            </c:strRef>
          </c:cat>
          <c:val>
            <c:numRef>
              <c:f>'[Case referrals.xlsx]Sheet1'!$A$2:$C$2</c:f>
              <c:numCache>
                <c:formatCode>#,##0</c:formatCode>
                <c:ptCount val="3"/>
                <c:pt idx="0">
                  <c:v>39830</c:v>
                </c:pt>
                <c:pt idx="1">
                  <c:v>37877</c:v>
                </c:pt>
                <c:pt idx="2">
                  <c:v>38807</c:v>
                </c:pt>
              </c:numCache>
            </c:numRef>
          </c:val>
          <c:extLst xmlns:c16r2="http://schemas.microsoft.com/office/drawing/2015/06/chart">
            <c:ext xmlns:c16="http://schemas.microsoft.com/office/drawing/2014/chart" uri="{C3380CC4-5D6E-409C-BE32-E72D297353CC}">
              <c16:uniqueId val="{00000000-24A0-42E0-9C8F-A0BEA916CE01}"/>
            </c:ext>
          </c:extLst>
        </c:ser>
        <c:dLbls>
          <c:showVal val="1"/>
        </c:dLbls>
        <c:gapWidth val="41"/>
        <c:axId val="71089152"/>
        <c:axId val="71095040"/>
      </c:barChart>
      <c:catAx>
        <c:axId val="7108915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Arial Narrow" panose="020B0606020202030204" pitchFamily="34" charset="0"/>
                <a:ea typeface="+mn-ea"/>
                <a:cs typeface="+mn-cs"/>
              </a:defRPr>
            </a:pPr>
            <a:endParaRPr lang="en-US"/>
          </a:p>
        </c:txPr>
        <c:crossAx val="71095040"/>
        <c:crosses val="autoZero"/>
        <c:auto val="1"/>
        <c:lblAlgn val="ctr"/>
        <c:lblOffset val="100"/>
      </c:catAx>
      <c:valAx>
        <c:axId val="71095040"/>
        <c:scaling>
          <c:orientation val="minMax"/>
        </c:scaling>
        <c:delete val="1"/>
        <c:axPos val="l"/>
        <c:numFmt formatCode="#,##0" sourceLinked="1"/>
        <c:majorTickMark val="none"/>
        <c:tickLblPos val="none"/>
        <c:crossAx val="71089152"/>
        <c:crosses val="autoZero"/>
        <c:crossBetween val="between"/>
      </c:valAx>
      <c:spPr>
        <a:noFill/>
        <a:ln>
          <a:noFill/>
        </a:ln>
        <a:effectLst/>
      </c:spPr>
    </c:plotArea>
    <c:plotVisOnly val="1"/>
    <c:dispBlanksAs val="gap"/>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556AFC2B-7BDD-485E-8D66-1F400CE454E3}" type="presOf" srcId="{490BBE4E-15A3-4F8D-A06A-A18E148D8DAF}" destId="{C127E22F-B87D-4E6E-BBD5-A51B724160BB}" srcOrd="0" destOrd="0" presId="urn:microsoft.com/office/officeart/2005/8/layout/matrix1"/>
    <dgm:cxn modelId="{30E9A770-6965-4B78-9758-E0C28071F524}" srcId="{F5611F04-D7DE-4010-B4BC-14F021A9C002}" destId="{FC81355C-07B7-4E3A-BF16-C3760B451089}" srcOrd="2" destOrd="0" parTransId="{5AD8FAB0-228E-43F6-B479-C6A8D9DE510A}" sibTransId="{536CD200-2760-4BC5-9C97-BADAD563C5D7}"/>
    <dgm:cxn modelId="{3A3AAF10-65B1-4354-A624-4BB42BA37F7E}" type="presOf" srcId="{51FF2D2C-8F17-40E0-BF0B-E2C1868CE33A}" destId="{BA84B3DE-60A7-471E-9F35-979370E03DFF}" srcOrd="1"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4BAD6E07-290E-4738-ABE0-21E33D3B82BC}" type="presOf" srcId="{FC81355C-07B7-4E3A-BF16-C3760B451089}" destId="{CC3F867B-03E9-475F-9393-8F591998CE36}" srcOrd="0" destOrd="0" presId="urn:microsoft.com/office/officeart/2005/8/layout/matrix1"/>
    <dgm:cxn modelId="{6B3938BC-AA8C-4621-B424-15F6E53383BA}" srcId="{7F21DD8B-1ACE-4E61-BCBB-329E1CC3B8BB}" destId="{F5611F04-D7DE-4010-B4BC-14F021A9C002}" srcOrd="0" destOrd="0" parTransId="{D4E87E18-89AE-4B60-A1B0-DB1ECFAEC020}" sibTransId="{5202DD65-6E08-4F23-8BC4-DB2CECF57597}"/>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59EA5AF9-B75D-49AA-A8CC-CD70F3C3F8D7}" srcId="{F5611F04-D7DE-4010-B4BC-14F021A9C002}" destId="{BDFA48B9-3C02-47E0-885E-64A3A324E3E6}" srcOrd="0" destOrd="0" parTransId="{B4DB52BA-8D19-4B61-B8EC-048EB091D422}" sibTransId="{BB4A087A-EA9B-48C6-8699-703CFB0854F0}"/>
    <dgm:cxn modelId="{F1579C08-0138-405E-A618-E74426D086BF}" type="presOf" srcId="{BDFA48B9-3C02-47E0-885E-64A3A324E3E6}" destId="{093E3059-D3D8-467E-9B9A-C9945F875859}" srcOrd="0" destOrd="0" presId="urn:microsoft.com/office/officeart/2005/8/layout/matrix1"/>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48066574-4A0B-4DDB-9BA6-03D47F67168C}" type="presOf" srcId="{8FEF45A9-7D49-4A9C-B2D6-08ED205ECBB0}" destId="{F3CEF778-EB35-498E-953B-EF2936128528}"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93307033-FCEA-4DE9-BDA5-D239E489B9B9}" type="presOf" srcId="{A0E57E19-9397-4980-A639-40C5E6C6E100}" destId="{BDB2AC06-4BB0-4925-9963-675332290D07}"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8CEF2318-61A2-4622-8061-37B4DB6AAE36}" type="presOf" srcId="{B81B79A7-5C52-41E9-AA68-C355E7838691}" destId="{07185FBD-40BE-41BB-887E-16DFFF37C4E3}"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EFF98A0E-3AB1-45C2-97EE-A23BF94F65D3}" type="presOf" srcId="{705529B0-C3AD-4B4B-96C8-92579686410A}" destId="{DED29592-BBAC-42E9-8DCD-B44E85063B9F}" srcOrd="0" destOrd="0" presId="urn:microsoft.com/office/officeart/2005/8/layout/default#2"/>
    <dgm:cxn modelId="{B0281A76-481D-4324-842B-A98981E83333}" srcId="{5CC3B4B7-2B33-41D0-A51F-63B746E407F5}" destId="{CB5F343B-A44F-4D31-9EE3-053616913D24}" srcOrd="0" destOrd="0" parTransId="{BB9C07CB-FDD7-4ED3-B021-3C5E573EC925}" sibTransId="{93242F8A-2235-4E83-B54C-E85F03499C79}"/>
    <dgm:cxn modelId="{5FFC5D80-4444-4F98-9ABD-930DC505B204}" srcId="{5CC3B4B7-2B33-41D0-A51F-63B746E407F5}" destId="{A0E57E19-9397-4980-A639-40C5E6C6E100}" srcOrd="3" destOrd="0" parTransId="{067D2018-2D63-4A75-A8A2-EEF9467D84EE}" sibTransId="{4AA4A1D7-EF2F-4D07-B12C-AAF6CF76D1A8}"/>
    <dgm:cxn modelId="{FA8CC3E9-9C0B-4110-9812-22F0FFB4BD0B}" type="presOf" srcId="{5CC3B4B7-2B33-41D0-A51F-63B746E407F5}" destId="{E4B5198C-F047-4DD1-8E45-ABF95262FB3F}" srcOrd="0" destOrd="0" presId="urn:microsoft.com/office/officeart/2005/8/layout/default#2"/>
    <dgm:cxn modelId="{C7934AB9-D846-43E9-A061-65724165B3ED}" srcId="{5CC3B4B7-2B33-41D0-A51F-63B746E407F5}" destId="{705529B0-C3AD-4B4B-96C8-92579686410A}" srcOrd="4" destOrd="0" parTransId="{2E33E0CB-670A-420B-9A11-504F7454042B}" sibTransId="{18000BA7-77DD-40F5-98D7-142E10B1BF93}"/>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1"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2C51FE8D-0549-47BF-86AF-6CC9C780BA54}" srcId="{ED848E16-1F1D-4B43-9752-527B0DBC0244}" destId="{2EC7BBD7-20DA-42B0-B027-BBCEAEA01692}" srcOrd="0" destOrd="0" parTransId="{96A6C427-5B1E-42B0-8611-4304F436B72A}" sibTransId="{3BF69ED0-1E9B-4A8E-AC80-FC7286E5D3A3}"/>
    <dgm:cxn modelId="{D67384A3-0A1F-4D28-BD14-B03AA5A4A973}" srcId="{ED848E16-1F1D-4B43-9752-527B0DBC0244}" destId="{CCCE3899-DC8C-41E7-AB46-35DBF0F0925E}" srcOrd="4" destOrd="0" parTransId="{4AE561DD-B351-4541-8DF7-5A5624B56E0E}" sibTransId="{EE489D2D-0BED-452D-AC16-075B9AFDF695}"/>
    <dgm:cxn modelId="{4D4E76FA-FC06-48A7-A967-0BE33E63ABC2}" srcId="{ED848E16-1F1D-4B43-9752-527B0DBC0244}" destId="{2FC3715A-BA37-4171-8560-1F55827D4DFF}" srcOrd="2" destOrd="0" parTransId="{5CCA9173-705D-4D2D-BDF6-C3E80D0BDE34}" sibTransId="{8E2E770E-8386-4E29-8DD2-3F06C296D898}"/>
    <dgm:cxn modelId="{0553C63E-D548-4B84-AC9F-5681D866D794}" type="presOf" srcId="{2FC3715A-BA37-4171-8560-1F55827D4DFF}" destId="{58F229B3-DE22-458A-B7C0-BE931ACEC7A9}" srcOrd="0" destOrd="0" presId="urn:microsoft.com/office/officeart/2005/8/layout/default#1"/>
    <dgm:cxn modelId="{B8CC24D0-8E7E-49DF-8C87-73A863310261}" type="presOf" srcId="{81695B26-17AF-41C6-AF63-207EEF1BF8C1}" destId="{572D427A-981E-43D0-A716-19750B316117}" srcOrd="0" destOrd="0" presId="urn:microsoft.com/office/officeart/2005/8/layout/default#1"/>
    <dgm:cxn modelId="{B700A68B-3AD4-450E-BBF5-A215AF0E455E}" srcId="{ED848E16-1F1D-4B43-9752-527B0DBC0244}" destId="{B6D67A8C-882B-4FDB-B24D-AEEE1220AC3D}" srcOrd="3" destOrd="0" parTransId="{A5E06271-651C-4E14-9AE0-A7E547CD1AC9}" sibTransId="{A570965C-A5D0-4E0F-854D-7FD0C04804F4}"/>
    <dgm:cxn modelId="{B54BB781-6CD0-4566-A4DD-7CDD9479C66A}" srcId="{ED848E16-1F1D-4B43-9752-527B0DBC0244}" destId="{A1C99E50-56E5-4EA1-AED4-28ABA7292EB6}" srcOrd="7" destOrd="0" parTransId="{2914B682-09F4-4E09-9C63-7D771F149C09}" sibTransId="{38C3F21C-6FA8-438C-9552-CF3411A336BE}"/>
    <dgm:cxn modelId="{3412E202-6FA5-4A53-A01C-B166C9C8EE7A}" srcId="{ED848E16-1F1D-4B43-9752-527B0DBC0244}" destId="{72B4A8D0-AAC9-4677-87A5-E6B36657CB03}" srcOrd="5" destOrd="0" parTransId="{C4E27342-0F11-4DCA-B2D6-0F925A169B36}" sibTransId="{80827387-B668-44AD-9DD0-A6AF36746B21}"/>
    <dgm:cxn modelId="{C08196AE-5548-412A-AE88-79BF0E2E3BB3}" type="presOf" srcId="{2EC7BBD7-20DA-42B0-B027-BBCEAEA01692}" destId="{613A8977-B980-45F2-8F69-275B2D45D6EE}" srcOrd="0" destOrd="0" presId="urn:microsoft.com/office/officeart/2005/8/layout/default#1"/>
    <dgm:cxn modelId="{864DFA88-064E-438F-B36F-4CE11DBB49C8}" type="presOf" srcId="{ED848E16-1F1D-4B43-9752-527B0DBC0244}" destId="{4803A9B5-E485-490F-8F28-BA08505491A4}" srcOrd="0" destOrd="0" presId="urn:microsoft.com/office/officeart/2005/8/layout/default#1"/>
    <dgm:cxn modelId="{2F6D2399-6FE4-422B-9AD0-B96762FE2965}" srcId="{ED848E16-1F1D-4B43-9752-527B0DBC0244}" destId="{BAD392A5-2600-4F53-9EF0-DFEEF6C302E1}" srcOrd="6" destOrd="0" parTransId="{B6DADBCB-53D4-472E-8B4B-52DED0CFB5CE}" sibTransId="{D33826A7-3D12-4752-9B4D-E9100FDDA769}"/>
    <dgm:cxn modelId="{C3F2DB72-22A3-410A-823A-0392EFAEE020}" type="presOf" srcId="{B6D67A8C-882B-4FDB-B24D-AEEE1220AC3D}" destId="{41841BF3-EB53-4FF6-A419-FB844DD5BED0}" srcOrd="0" destOrd="0" presId="urn:microsoft.com/office/officeart/2005/8/layout/default#1"/>
    <dgm:cxn modelId="{B7DF70F8-D900-47A4-91C1-FEF158F4611E}" type="presOf" srcId="{CCCE3899-DC8C-41E7-AB46-35DBF0F0925E}" destId="{0209C539-AB5B-4401-925B-6C4DC84BF9D0}" srcOrd="0" destOrd="0" presId="urn:microsoft.com/office/officeart/2005/8/layout/default#1"/>
    <dgm:cxn modelId="{7CF22A9D-BC8F-479C-A7A4-4ADBC5427FF8}" type="presOf" srcId="{A1C99E50-56E5-4EA1-AED4-28ABA7292EB6}" destId="{F175DBB9-B43C-4296-973E-964151E06725}" srcOrd="0" destOrd="0" presId="urn:microsoft.com/office/officeart/2005/8/layout/default#1"/>
    <dgm:cxn modelId="{7C92418B-0B3C-4585-B129-4ABDEEA242F4}" type="presOf" srcId="{72B4A8D0-AAC9-4677-87A5-E6B36657CB03}" destId="{5E513399-440D-4F34-8ECC-0662C784B1E3}" srcOrd="0" destOrd="0" presId="urn:microsoft.com/office/officeart/2005/8/layout/default#1"/>
    <dgm:cxn modelId="{87C8BA4D-2393-4294-A5A1-28F6E8CF7383}" type="presOf" srcId="{BAD392A5-2600-4F53-9EF0-DFEEF6C302E1}" destId="{DBBAC80A-2C0C-4A10-A5FA-0A7C8FA335A7}" srcOrd="0" destOrd="0" presId="urn:microsoft.com/office/officeart/2005/8/layout/default#1"/>
    <dgm:cxn modelId="{97BE4CC9-3CCA-494E-9DCA-115DA03516F0}" type="presOf" srcId="{6F74AF92-BED9-4A2F-8638-46E5AFE68F0C}" destId="{F3F96D1E-A316-49E1-837C-413F1283AA5C}" srcOrd="0" destOrd="0" presId="urn:microsoft.com/office/officeart/2005/8/layout/default#1"/>
    <dgm:cxn modelId="{D4D35999-6382-4941-B952-B93AA79E73D3}" srcId="{ED848E16-1F1D-4B43-9752-527B0DBC0244}" destId="{81695B26-17AF-41C6-AF63-207EEF1BF8C1}" srcOrd="8" destOrd="0" parTransId="{0F1B057A-B854-457D-B604-1366A206F620}" sibTransId="{F56B44AC-EF95-472F-A929-F22AD315DC20}"/>
    <dgm:cxn modelId="{5E12F729-420A-4B5E-955A-75C54DF4832C}" srcId="{ED848E16-1F1D-4B43-9752-527B0DBC0244}" destId="{6F74AF92-BED9-4A2F-8638-46E5AFE68F0C}" srcOrd="1" destOrd="0" parTransId="{142FC4AC-F1EE-4442-BFB3-AB8FEDC0636E}" sibTransId="{A51D815F-92A0-4CAB-A4DA-B8A06CC0F913}"/>
    <dgm:cxn modelId="{012888F7-00E8-4D9F-BA21-00C4B060106B}" type="presParOf" srcId="{4803A9B5-E485-490F-8F28-BA08505491A4}" destId="{613A8977-B980-45F2-8F69-275B2D45D6EE}" srcOrd="0" destOrd="0" presId="urn:microsoft.com/office/officeart/2005/8/layout/default#1"/>
    <dgm:cxn modelId="{884CE521-377C-4034-969E-0B2D7AEFFDB2}" type="presParOf" srcId="{4803A9B5-E485-490F-8F28-BA08505491A4}" destId="{BE1F259E-B71E-43F4-BE92-54AF6A89CF69}" srcOrd="1" destOrd="0" presId="urn:microsoft.com/office/officeart/2005/8/layout/default#1"/>
    <dgm:cxn modelId="{5D4CDCF0-C3FE-4C09-9313-7F5E3D14E284}" type="presParOf" srcId="{4803A9B5-E485-490F-8F28-BA08505491A4}" destId="{F3F96D1E-A316-49E1-837C-413F1283AA5C}" srcOrd="2" destOrd="0" presId="urn:microsoft.com/office/officeart/2005/8/layout/default#1"/>
    <dgm:cxn modelId="{06EFFFE5-74B3-4E4B-AE1A-82C47BB7D98C}" type="presParOf" srcId="{4803A9B5-E485-490F-8F28-BA08505491A4}" destId="{9DA990D9-D61C-4B1F-95DD-C3361FF7F2F0}" srcOrd="3" destOrd="0" presId="urn:microsoft.com/office/officeart/2005/8/layout/default#1"/>
    <dgm:cxn modelId="{C3DE27FF-3A75-456F-AFBA-5A690456A2E1}" type="presParOf" srcId="{4803A9B5-E485-490F-8F28-BA08505491A4}" destId="{58F229B3-DE22-458A-B7C0-BE931ACEC7A9}" srcOrd="4" destOrd="0" presId="urn:microsoft.com/office/officeart/2005/8/layout/default#1"/>
    <dgm:cxn modelId="{26D30DF7-9B97-40E5-A286-B87855B37259}" type="presParOf" srcId="{4803A9B5-E485-490F-8F28-BA08505491A4}" destId="{EB451B84-8A1E-4420-BBCD-AF00AAA0F78D}" srcOrd="5" destOrd="0" presId="urn:microsoft.com/office/officeart/2005/8/layout/default#1"/>
    <dgm:cxn modelId="{4C771A98-AD1C-4E95-AF18-25C788363914}" type="presParOf" srcId="{4803A9B5-E485-490F-8F28-BA08505491A4}" destId="{41841BF3-EB53-4FF6-A419-FB844DD5BED0}" srcOrd="6" destOrd="0" presId="urn:microsoft.com/office/officeart/2005/8/layout/default#1"/>
    <dgm:cxn modelId="{6B3A70B5-6FA7-4269-B16E-D28D9D4E4C71}" type="presParOf" srcId="{4803A9B5-E485-490F-8F28-BA08505491A4}" destId="{9A58A362-3783-408F-A6D2-02EF7BCF2CD8}" srcOrd="7" destOrd="0" presId="urn:microsoft.com/office/officeart/2005/8/layout/default#1"/>
    <dgm:cxn modelId="{7A3A9D6B-E815-4ACE-8C74-35C132B6A99E}" type="presParOf" srcId="{4803A9B5-E485-490F-8F28-BA08505491A4}" destId="{0209C539-AB5B-4401-925B-6C4DC84BF9D0}" srcOrd="8" destOrd="0" presId="urn:microsoft.com/office/officeart/2005/8/layout/default#1"/>
    <dgm:cxn modelId="{420F498E-C02C-4BD4-B92D-4640EC513316}" type="presParOf" srcId="{4803A9B5-E485-490F-8F28-BA08505491A4}" destId="{04FF524B-E19E-4616-B230-6AAB29397AC1}" srcOrd="9" destOrd="0" presId="urn:microsoft.com/office/officeart/2005/8/layout/default#1"/>
    <dgm:cxn modelId="{E9F48473-BCF1-4854-8E2D-5F54545EAFF3}" type="presParOf" srcId="{4803A9B5-E485-490F-8F28-BA08505491A4}" destId="{5E513399-440D-4F34-8ECC-0662C784B1E3}" srcOrd="10" destOrd="0" presId="urn:microsoft.com/office/officeart/2005/8/layout/default#1"/>
    <dgm:cxn modelId="{5857B9FA-4E60-42A8-A13B-44DE7C487464}" type="presParOf" srcId="{4803A9B5-E485-490F-8F28-BA08505491A4}" destId="{28ED998B-915D-4BEE-B693-438E23488E92}" srcOrd="11" destOrd="0" presId="urn:microsoft.com/office/officeart/2005/8/layout/default#1"/>
    <dgm:cxn modelId="{2DF00ED4-048A-4B51-9FF9-115D6E02D1A5}" type="presParOf" srcId="{4803A9B5-E485-490F-8F28-BA08505491A4}" destId="{DBBAC80A-2C0C-4A10-A5FA-0A7C8FA335A7}" srcOrd="12" destOrd="0" presId="urn:microsoft.com/office/officeart/2005/8/layout/default#1"/>
    <dgm:cxn modelId="{D8F97F4A-05DF-496F-9813-C64457458BCC}" type="presParOf" srcId="{4803A9B5-E485-490F-8F28-BA08505491A4}" destId="{E41B43CF-FFFE-4C74-99D9-F4C882EBCA2A}" srcOrd="13" destOrd="0" presId="urn:microsoft.com/office/officeart/2005/8/layout/default#1"/>
    <dgm:cxn modelId="{C43EE019-F840-46B1-8184-8E40FEB47F5A}" type="presParOf" srcId="{4803A9B5-E485-490F-8F28-BA08505491A4}" destId="{F175DBB9-B43C-4296-973E-964151E06725}" srcOrd="14" destOrd="0" presId="urn:microsoft.com/office/officeart/2005/8/layout/default#1"/>
    <dgm:cxn modelId="{C5263E64-6334-4796-9112-61207C1C9B73}" type="presParOf" srcId="{4803A9B5-E485-490F-8F28-BA08505491A4}" destId="{72E34536-1A4E-4FF7-A38D-A8C8DAF705C9}" srcOrd="15" destOrd="0" presId="urn:microsoft.com/office/officeart/2005/8/layout/default#1"/>
    <dgm:cxn modelId="{2ADFBEE5-A8A9-402D-84DC-07F28D9112BE}" type="presParOf" srcId="{4803A9B5-E485-490F-8F28-BA08505491A4}" destId="{572D427A-981E-43D0-A716-19750B316117}"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6191CE6F-A57C-458F-847A-742E285B30B0}">
      <dgm:prSet phldrT="[Text]" custT="1"/>
      <dgm:spPr/>
      <dgm:t>
        <a:bodyPr/>
        <a:lstStyle/>
        <a:p>
          <a:r>
            <a:rPr lang="en-US" sz="1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3D49E7CD-5B07-4989-B314-9CA3AB95B4E8}">
      <dgm:prSet phldrT="[Text]" custT="1"/>
      <dgm:spPr/>
      <dgm:t>
        <a:bodyPr/>
        <a:lstStyle/>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b="1" dirty="0">
              <a:latin typeface="Arial Narrow" panose="020B0606020202030204" pitchFamily="34" charset="0"/>
            </a:rPr>
            <a:t>Vision</a:t>
          </a:r>
        </a:p>
        <a:p>
          <a:r>
            <a:rPr lang="en-US" sz="1600" dirty="0">
              <a:latin typeface="Arial Narrow" panose="020B0606020202030204" pitchFamily="34" charset="0"/>
            </a:rPr>
            <a:t>A world-class institution that promotes labour market stability, social justice and job security. </a:t>
          </a:r>
        </a:p>
      </dgm:t>
    </dgm:pt>
    <dgm:pt modelId="{7E223B94-3682-493D-B967-04D1ADA60FB6}" type="sibTrans" cxnId="{8BD065F7-B40A-4802-B618-3157C1A05102}">
      <dgm:prSet/>
      <dgm:spPr/>
      <dgm:t>
        <a:bodyPr/>
        <a:lstStyle/>
        <a:p>
          <a:endParaRPr lang="en-US"/>
        </a:p>
      </dgm:t>
    </dgm:pt>
    <dgm:pt modelId="{2C7AC6B2-1A17-4904-AA52-00C4C20D74C5}" type="parTrans" cxnId="{8BD065F7-B40A-4802-B618-3157C1A05102}">
      <dgm:prSet/>
      <dgm:spPr/>
      <dgm:t>
        <a:bodyPr/>
        <a:lstStyle/>
        <a:p>
          <a:endParaRPr lang="en-US"/>
        </a:p>
      </dgm:t>
    </dgm:pt>
    <dgm:pt modelId="{5924BAEE-6124-4350-BE05-50383E7DFC91}">
      <dgm:prSet custT="1"/>
      <dgm:spPr/>
      <dgm:t>
        <a:bodyPr/>
        <a:lstStyle/>
        <a:p>
          <a:r>
            <a:rPr lang="en-US" sz="1600" b="1" dirty="0">
              <a:latin typeface="Arial Narrow" panose="020B0606020202030204" pitchFamily="34" charset="0"/>
            </a:rPr>
            <a:t>Goal</a:t>
          </a:r>
        </a:p>
        <a:p>
          <a:r>
            <a:rPr lang="en-US" sz="1600" dirty="0">
              <a:latin typeface="Arial Narrow" panose="020B0606020202030204" pitchFamily="34" charset="0"/>
            </a:rPr>
            <a:t>Towards labour peace and equity</a:t>
          </a:r>
        </a:p>
        <a:p>
          <a:endParaRPr lang="en-US" sz="1600" dirty="0">
            <a:solidFill>
              <a:schemeClr val="bg1"/>
            </a:solidFill>
            <a:latin typeface="Arial Narrow" panose="020B0606020202030204" pitchFamily="34" charset="0"/>
          </a:endParaRPr>
        </a:p>
      </dgm:t>
    </dgm:pt>
    <dgm:pt modelId="{D0B457AA-4266-4231-8A96-07EC7F9731CD}" type="parTrans" cxnId="{51DA5078-E9A0-4F59-8B07-0F68FE383187}">
      <dgm:prSet/>
      <dgm:spPr/>
      <dgm:t>
        <a:bodyPr/>
        <a:lstStyle/>
        <a:p>
          <a:endParaRPr lang="en-ZA"/>
        </a:p>
      </dgm:t>
    </dgm:pt>
    <dgm:pt modelId="{2EFB0D0F-49C9-4A8B-863A-299C718CF799}" type="sibTrans" cxnId="{51DA5078-E9A0-4F59-8B07-0F68FE383187}">
      <dgm:prSet/>
      <dgm:spPr/>
      <dgm:t>
        <a:bodyPr/>
        <a:lstStyle/>
        <a:p>
          <a:endParaRPr lang="en-ZA"/>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3" custLinFactNeighborX="13266" custLinFactNeighborY="-663">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3">
        <dgm:presLayoutVars>
          <dgm:bulletEnabled val="1"/>
        </dgm:presLayoutVars>
      </dgm:prSet>
      <dgm:spPr/>
      <dgm:t>
        <a:bodyPr/>
        <a:lstStyle/>
        <a:p>
          <a:endParaRPr lang="en-US"/>
        </a:p>
      </dgm:t>
    </dgm:pt>
    <dgm:pt modelId="{FA7D17FB-50A6-420D-BB0D-7BC4C55D3A50}" type="pres">
      <dgm:prSet presAssocID="{09568BC4-4F61-4791-82B9-DE06DF5AD4AB}" presName="ellipse3" presStyleLbl="vennNode1" presStyleIdx="2" presStyleCnt="3" custLinFactNeighborX="-6525" custLinFactNeighborY="1658">
        <dgm:presLayoutVars>
          <dgm:bulletEnabled val="1"/>
        </dgm:presLayoutVars>
      </dgm:prSet>
      <dgm:spPr/>
      <dgm:t>
        <a:bodyPr/>
        <a:lstStyle/>
        <a:p>
          <a:endParaRPr lang="en-US"/>
        </a:p>
      </dgm:t>
    </dgm:pt>
  </dgm:ptLst>
  <dgm:cxnLst>
    <dgm:cxn modelId="{51DA5078-E9A0-4F59-8B07-0F68FE383187}" srcId="{09568BC4-4F61-4791-82B9-DE06DF5AD4AB}" destId="{5924BAEE-6124-4350-BE05-50383E7DFC91}" srcOrd="0" destOrd="0" parTransId="{D0B457AA-4266-4231-8A96-07EC7F9731CD}" sibTransId="{2EFB0D0F-49C9-4A8B-863A-299C718CF799}"/>
    <dgm:cxn modelId="{B89B0390-9BAD-4E9E-A9D5-378DCD45F4EC}" srcId="{09568BC4-4F61-4791-82B9-DE06DF5AD4AB}" destId="{6191CE6F-A57C-458F-847A-742E285B30B0}" srcOrd="2" destOrd="0" parTransId="{CBDD23DB-B6D9-4999-AAAD-D9E7EEE3E311}" sibTransId="{00544F45-7967-4698-B21C-1C02A3E4FEA1}"/>
    <dgm:cxn modelId="{8BD065F7-B40A-4802-B618-3157C1A05102}" srcId="{09568BC4-4F61-4791-82B9-DE06DF5AD4AB}" destId="{3D49E7CD-5B07-4989-B314-9CA3AB95B4E8}" srcOrd="1" destOrd="0" parTransId="{2C7AC6B2-1A17-4904-AA52-00C4C20D74C5}" sibTransId="{7E223B94-3682-493D-B967-04D1ADA60FB6}"/>
    <dgm:cxn modelId="{B5215EB4-1108-4DFB-AEB3-46D601795898}" type="presOf" srcId="{09568BC4-4F61-4791-82B9-DE06DF5AD4AB}" destId="{7AD17707-FAC5-4191-B1A5-F394DD63278C}" srcOrd="0" destOrd="0" presId="urn:microsoft.com/office/officeart/2005/8/layout/rings+Icon"/>
    <dgm:cxn modelId="{B5B2B45A-C429-4794-A5BA-A2E5BBBF6B93}" type="presOf" srcId="{6191CE6F-A57C-458F-847A-742E285B30B0}" destId="{FA7D17FB-50A6-420D-BB0D-7BC4C55D3A50}" srcOrd="0" destOrd="0" presId="urn:microsoft.com/office/officeart/2005/8/layout/rings+Icon"/>
    <dgm:cxn modelId="{813D8514-5328-40E0-A750-2BAAC4C3745E}" type="presOf" srcId="{5924BAEE-6124-4350-BE05-50383E7DFC91}" destId="{759B728A-6A6A-48D5-B724-F5B95F87D1DD}" srcOrd="0" destOrd="0" presId="urn:microsoft.com/office/officeart/2005/8/layout/rings+Icon"/>
    <dgm:cxn modelId="{E7C32A98-51BA-4858-B0F3-F3C29C4DB920}" type="presOf" srcId="{3D49E7CD-5B07-4989-B314-9CA3AB95B4E8}" destId="{38BCA4D9-E304-4F58-A766-A6422CCED4EC}" srcOrd="0" destOrd="0" presId="urn:microsoft.com/office/officeart/2005/8/layout/rings+Icon"/>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 modelId="{AE357C91-E6BD-4070-92F0-48997F7D6DAD}" type="presParOf" srcId="{7AD17707-FAC5-4191-B1A5-F394DD63278C}" destId="{FA7D17FB-50A6-420D-BB0D-7BC4C55D3A50}"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7D772-AC6F-45E5-B890-C12AE4822AF4}" type="doc">
      <dgm:prSet loTypeId="urn:microsoft.com/office/officeart/2005/8/layout/hList2#1"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086C6991-7B2F-41CD-A112-E39689E40AC0}" srcId="{31364DA6-8B67-4612-B7DC-74498CEC6FB5}" destId="{99E0CE54-127F-43CF-9E5B-75D308022A12}" srcOrd="1" destOrd="0" parTransId="{B4F0F76A-2521-4999-93CE-57C030C9B363}" sibTransId="{C9B949BE-BC0A-4FB5-8D5A-9BA3CF9B82FA}"/>
    <dgm:cxn modelId="{60CDB533-65D5-47FC-A21F-335515F8634A}" type="presOf" srcId="{CA276179-03B9-4A75-860F-7AE6D1B86A47}" destId="{0C78C663-E892-486C-95C3-12C52E18D2E9}" srcOrd="0" destOrd="3" presId="urn:microsoft.com/office/officeart/2005/8/layout/hList2#1"/>
    <dgm:cxn modelId="{F6868CBB-1094-43DC-A5EB-7F45434F2676}" type="presOf" srcId="{89DCC840-BF61-4ED0-ACA5-9EC0A0BFE295}" destId="{DFC8C81A-9FAA-4914-943F-C8935592BAA7}" srcOrd="0" destOrd="0" presId="urn:microsoft.com/office/officeart/2005/8/layout/hList2#1"/>
    <dgm:cxn modelId="{E2171D0C-D25A-42D5-9D26-86543470A03E}" type="presOf" srcId="{E807D772-AC6F-45E5-B890-C12AE4822AF4}" destId="{81A22578-7E79-41D3-9434-8B38E724555F}" srcOrd="0" destOrd="0" presId="urn:microsoft.com/office/officeart/2005/8/layout/hList2#1"/>
    <dgm:cxn modelId="{585258B8-BA01-471D-996B-0ADF82021E17}" type="presOf" srcId="{6CA02E3C-5F5E-4CDF-81D2-0465BFA703AB}" destId="{3425984F-2F80-4348-A933-EF81E251EBD4}" srcOrd="0" destOrd="1" presId="urn:microsoft.com/office/officeart/2005/8/layout/hList2#1"/>
    <dgm:cxn modelId="{A0A51767-AAC2-436F-A3C9-09331BB7F209}" type="presOf" srcId="{A0BD097B-67F8-441E-9C64-9EC85BA433A4}" destId="{DFC8C81A-9FAA-4914-943F-C8935592BAA7}" srcOrd="0" destOrd="2" presId="urn:microsoft.com/office/officeart/2005/8/layout/hList2#1"/>
    <dgm:cxn modelId="{9340758A-A792-4B93-AE6D-5C7EA287DFB9}" srcId="{E7257AFA-096D-451F-884C-2F9F78E05183}" destId="{89DCC840-BF61-4ED0-ACA5-9EC0A0BFE295}" srcOrd="0" destOrd="0" parTransId="{196AA502-1AD7-4E38-8E5F-CE00C3F18DB1}" sibTransId="{C3F0F76E-3773-472A-813C-3AF20BE277DA}"/>
    <dgm:cxn modelId="{5C792864-CCE1-49CC-BD68-17E86F1DFBDB}" type="presOf" srcId="{E7257AFA-096D-451F-884C-2F9F78E05183}" destId="{81587068-DA93-4D2F-BD63-644ED7A01059}" srcOrd="0" destOrd="0" presId="urn:microsoft.com/office/officeart/2005/8/layout/hList2#1"/>
    <dgm:cxn modelId="{DECDAE2D-BF4F-4493-A8D4-B51B67F98981}" type="presOf" srcId="{73D0C037-389E-4495-95D3-73AC29431F5D}" destId="{0C78C663-E892-486C-95C3-12C52E18D2E9}" srcOrd="0" destOrd="0" presId="urn:microsoft.com/office/officeart/2005/8/layout/hList2#1"/>
    <dgm:cxn modelId="{AD0BA193-83CC-4782-825C-8BBA6DDE0219}" srcId="{E807D772-AC6F-45E5-B890-C12AE4822AF4}" destId="{E7257AFA-096D-451F-884C-2F9F78E05183}" srcOrd="1" destOrd="0" parTransId="{A7AA5298-18C2-4C8E-BF4D-49A405AAE982}" sibTransId="{38732F65-6E0A-456D-9377-939484D4E3CD}"/>
    <dgm:cxn modelId="{93CEA76F-D23B-46EB-BC3F-81C41D7EA52D}" srcId="{E807D772-AC6F-45E5-B890-C12AE4822AF4}" destId="{752FF4FF-3351-40D0-9C99-A743383C7E79}" srcOrd="0" destOrd="0" parTransId="{46CCB24E-D836-45D4-BFDB-7EBDEC925256}" sibTransId="{1DA56741-2012-4519-BBFC-07B0A4A2D813}"/>
    <dgm:cxn modelId="{8A57B28A-1295-4E1F-9638-C87FBAAA06A5}" type="presOf" srcId="{752FF4FF-3351-40D0-9C99-A743383C7E79}" destId="{C680AE40-6734-4ADD-B8C0-087165BB8167}" srcOrd="0" destOrd="0" presId="urn:microsoft.com/office/officeart/2005/8/layout/hList2#1"/>
    <dgm:cxn modelId="{F27A322F-1FF7-41D9-9552-04889FC7801A}" type="presOf" srcId="{99E0CE54-127F-43CF-9E5B-75D308022A12}" destId="{0C78C663-E892-486C-95C3-12C52E18D2E9}" srcOrd="0" destOrd="1" presId="urn:microsoft.com/office/officeart/2005/8/layout/hList2#1"/>
    <dgm:cxn modelId="{200570D5-BEB7-4EC7-8C88-E554C1D38623}" srcId="{31364DA6-8B67-4612-B7DC-74498CEC6FB5}" destId="{A52D593B-B08B-48F1-ABF3-BC0BEE2089C1}" srcOrd="6" destOrd="0" parTransId="{21F347CD-2DE1-4775-A2BE-B54132071729}" sibTransId="{3C8BBD3A-DEC2-4B46-9D54-27F9DEE55749}"/>
    <dgm:cxn modelId="{7744BC47-F622-4CC9-8E13-FE6FCDA8E5B2}" srcId="{E7257AFA-096D-451F-884C-2F9F78E05183}" destId="{A0BD097B-67F8-441E-9C64-9EC85BA433A4}" srcOrd="2" destOrd="0" parTransId="{799739D5-4E85-4B5A-B070-820ED94B18F2}" sibTransId="{90261AB3-2FBD-4206-AE77-9C37D8B4BAA5}"/>
    <dgm:cxn modelId="{93A5B12B-48B4-4262-89DF-2E9E211FCCD9}" srcId="{E807D772-AC6F-45E5-B890-C12AE4822AF4}" destId="{31364DA6-8B67-4612-B7DC-74498CEC6FB5}" srcOrd="2" destOrd="0" parTransId="{2E7003B5-03AE-4FAC-8B3F-F09D27E38422}" sibTransId="{7630991C-216D-4E6A-B1B3-EE6507801E5D}"/>
    <dgm:cxn modelId="{45477986-9AF9-4F35-A01A-66A8A22BE19D}" srcId="{31364DA6-8B67-4612-B7DC-74498CEC6FB5}" destId="{CA276179-03B9-4A75-860F-7AE6D1B86A47}" srcOrd="3" destOrd="0" parTransId="{9FAF266F-4D53-4A21-84A4-485051078C39}" sibTransId="{D7C29186-76D6-4D16-B59C-A4040C1F2FF7}"/>
    <dgm:cxn modelId="{70A234BD-BA17-495F-95A9-09D75A828374}" type="presOf" srcId="{4D3BFA8A-BC75-421B-B73F-A569CE1CC892}" destId="{3425984F-2F80-4348-A933-EF81E251EBD4}" srcOrd="0" destOrd="2" presId="urn:microsoft.com/office/officeart/2005/8/layout/hList2#1"/>
    <dgm:cxn modelId="{EF053F5D-082E-4E06-902A-77BDB6156553}" type="presOf" srcId="{02B6CA9D-85D9-45E1-94FD-59410902ADCF}" destId="{0C78C663-E892-486C-95C3-12C52E18D2E9}" srcOrd="0" destOrd="2" presId="urn:microsoft.com/office/officeart/2005/8/layout/hList2#1"/>
    <dgm:cxn modelId="{12DE72BE-015C-4BD7-9E73-28381C2EF5A7}" srcId="{E7257AFA-096D-451F-884C-2F9F78E05183}" destId="{B081D919-465F-406A-B4EC-739D35B627A3}" srcOrd="3" destOrd="0" parTransId="{F319360E-4874-4E29-A773-D0344EBC4536}" sibTransId="{9E35AC48-CFF9-46E4-BE3C-46E2EB31C36D}"/>
    <dgm:cxn modelId="{5B044245-E3E0-43C2-964D-F9E106FDECF7}" srcId="{31364DA6-8B67-4612-B7DC-74498CEC6FB5}" destId="{73D0C037-389E-4495-95D3-73AC29431F5D}" srcOrd="0" destOrd="0" parTransId="{7581A92E-E3E4-4663-B5F2-8038921ABAC1}" sibTransId="{DFD7F613-0A24-4247-85CB-A19D6B556DA3}"/>
    <dgm:cxn modelId="{0FD1A91E-E05D-4896-9179-541756711005}" srcId="{31364DA6-8B67-4612-B7DC-74498CEC6FB5}" destId="{02B6CA9D-85D9-45E1-94FD-59410902ADCF}" srcOrd="2" destOrd="0" parTransId="{5C92201B-4D0F-439A-9EED-EACFFC170EB3}" sibTransId="{B8EA2558-8113-4B95-882D-65C39954F6E3}"/>
    <dgm:cxn modelId="{7139F493-A238-43B3-86EB-170393E51633}" srcId="{E7257AFA-096D-451F-884C-2F9F78E05183}" destId="{0BFAC838-F33A-4629-8EB0-8BF6F98F4565}" srcOrd="1" destOrd="0" parTransId="{87CA7A79-D633-4C56-B8CC-C71EF884E3C5}" sibTransId="{BBF80551-4A01-4386-B13D-B7B36B8247C8}"/>
    <dgm:cxn modelId="{BF5C4DD1-2FD2-441E-A872-3848E1858D96}" srcId="{31364DA6-8B67-4612-B7DC-74498CEC6FB5}" destId="{91A24528-817F-4D45-8F12-54CA152DF3E6}" srcOrd="4" destOrd="0" parTransId="{905A610C-2670-4846-A174-73BE58DDB836}" sibTransId="{419270CA-53BB-4B0C-9B02-D4668735F482}"/>
    <dgm:cxn modelId="{6C2E8CC4-6C3F-4AEA-B3D4-ADBB043B60FB}" type="presOf" srcId="{31364DA6-8B67-4612-B7DC-74498CEC6FB5}" destId="{14D309A6-FA4A-43C2-8EDD-E7D3D9393579}" srcOrd="0" destOrd="0" presId="urn:microsoft.com/office/officeart/2005/8/layout/hList2#1"/>
    <dgm:cxn modelId="{55685C7A-3967-4025-88AA-F0F7BA0028E0}" type="presOf" srcId="{F3505AF4-B750-4F5A-8D75-711A11AD20BE}" destId="{3425984F-2F80-4348-A933-EF81E251EBD4}" srcOrd="0" destOrd="0" presId="urn:microsoft.com/office/officeart/2005/8/layout/hList2#1"/>
    <dgm:cxn modelId="{72BF790E-B5FA-49A7-8C7F-C5403933D204}" type="presOf" srcId="{A52D593B-B08B-48F1-ABF3-BC0BEE2089C1}" destId="{0C78C663-E892-486C-95C3-12C52E18D2E9}" srcOrd="0" destOrd="6" presId="urn:microsoft.com/office/officeart/2005/8/layout/hList2#1"/>
    <dgm:cxn modelId="{AC563F15-CB03-4CD6-8136-C7AEE4F46AEE}" type="presOf" srcId="{91A24528-817F-4D45-8F12-54CA152DF3E6}" destId="{0C78C663-E892-486C-95C3-12C52E18D2E9}" srcOrd="0" destOrd="4" presId="urn:microsoft.com/office/officeart/2005/8/layout/hList2#1"/>
    <dgm:cxn modelId="{7ED601AB-C5CF-4674-83CC-B686155C2094}" type="presOf" srcId="{782E6C56-1AEC-4CA6-B352-E9288687E95E}" destId="{3425984F-2F80-4348-A933-EF81E251EBD4}" srcOrd="0" destOrd="3" presId="urn:microsoft.com/office/officeart/2005/8/layout/hList2#1"/>
    <dgm:cxn modelId="{FF1B04BA-4108-4ED1-8CA7-7DDF9ECDC053}" srcId="{752FF4FF-3351-40D0-9C99-A743383C7E79}" destId="{4D3BFA8A-BC75-421B-B73F-A569CE1CC892}" srcOrd="2" destOrd="0" parTransId="{9F6A416A-4F11-4452-B9A6-0D03BD488751}" sibTransId="{6FA7D041-E460-4F51-BE13-CC2C9A362449}"/>
    <dgm:cxn modelId="{08FD7333-06E5-447C-8A6F-F60087987A1F}" type="presOf" srcId="{0BFAC838-F33A-4629-8EB0-8BF6F98F4565}" destId="{DFC8C81A-9FAA-4914-943F-C8935592BAA7}" srcOrd="0" destOrd="1" presId="urn:microsoft.com/office/officeart/2005/8/layout/hList2#1"/>
    <dgm:cxn modelId="{524896FA-DE5A-4852-8575-C5932AAFFE11}" type="presOf" srcId="{B081D919-465F-406A-B4EC-739D35B627A3}" destId="{DFC8C81A-9FAA-4914-943F-C8935592BAA7}" srcOrd="0" destOrd="3" presId="urn:microsoft.com/office/officeart/2005/8/layout/hList2#1"/>
    <dgm:cxn modelId="{58698916-04B8-41AD-ABF5-02E926D2ADAA}" srcId="{752FF4FF-3351-40D0-9C99-A743383C7E79}" destId="{F3505AF4-B750-4F5A-8D75-711A11AD20BE}" srcOrd="0" destOrd="0" parTransId="{4A365D10-CA64-4076-A222-9FE3D26E113F}" sibTransId="{A465E9A0-3394-4767-B3F9-C23F854A1442}"/>
    <dgm:cxn modelId="{07CDB224-D506-437C-8926-1F934AE2D6F5}" srcId="{752FF4FF-3351-40D0-9C99-A743383C7E79}" destId="{782E6C56-1AEC-4CA6-B352-E9288687E95E}" srcOrd="3" destOrd="0" parTransId="{6B33C4DF-4DE3-47FB-86B6-A6F8B40980FB}" sibTransId="{EE3E9E60-D46C-466E-B10C-2DDE64B232B9}"/>
    <dgm:cxn modelId="{20094435-E958-4A43-A8C3-27635AB73A6A}" srcId="{752FF4FF-3351-40D0-9C99-A743383C7E79}" destId="{6CA02E3C-5F5E-4CDF-81D2-0465BFA703AB}" srcOrd="1" destOrd="0" parTransId="{4024354B-F224-4892-966F-F09D95CD1361}" sibTransId="{3573693C-AC60-45D4-98D1-B8D09DD4F326}"/>
    <dgm:cxn modelId="{1919CE6A-1796-4ADF-A914-7F3DD43F33E0}" type="presOf" srcId="{517484BB-2526-46D2-BEC7-A7BBAA29D5AA}" destId="{0C78C663-E892-486C-95C3-12C52E18D2E9}" srcOrd="0" destOrd="5" presId="urn:microsoft.com/office/officeart/2005/8/layout/hList2#1"/>
    <dgm:cxn modelId="{E3E972EB-F88C-4BB8-9351-B6F9CEE5F66A}" srcId="{31364DA6-8B67-4612-B7DC-74498CEC6FB5}" destId="{517484BB-2526-46D2-BEC7-A7BBAA29D5AA}" srcOrd="5" destOrd="0" parTransId="{11D6536A-54C6-4EC7-97B2-21C1B395847D}" sibTransId="{0FD880CC-B33A-4909-827A-3F9EEA414E31}"/>
    <dgm:cxn modelId="{257F2147-7AD4-47D7-AAD4-A300E51FDD3E}" type="presParOf" srcId="{81A22578-7E79-41D3-9434-8B38E724555F}" destId="{6635FC90-0862-4065-B567-B58B3B055DE6}" srcOrd="0" destOrd="0" presId="urn:microsoft.com/office/officeart/2005/8/layout/hList2#1"/>
    <dgm:cxn modelId="{F21FFB6F-7CE3-4248-AEB2-B04211D293B7}" type="presParOf" srcId="{6635FC90-0862-4065-B567-B58B3B055DE6}" destId="{C9C5470C-9808-4C61-9D66-8D993DF63356}" srcOrd="0" destOrd="0" presId="urn:microsoft.com/office/officeart/2005/8/layout/hList2#1"/>
    <dgm:cxn modelId="{30D468EE-D303-40D3-BB23-59CD17086B61}" type="presParOf" srcId="{6635FC90-0862-4065-B567-B58B3B055DE6}" destId="{3425984F-2F80-4348-A933-EF81E251EBD4}" srcOrd="1" destOrd="0" presId="urn:microsoft.com/office/officeart/2005/8/layout/hList2#1"/>
    <dgm:cxn modelId="{E0E38F40-B4A6-4983-9BD5-25B2DAFFC110}" type="presParOf" srcId="{6635FC90-0862-4065-B567-B58B3B055DE6}" destId="{C680AE40-6734-4ADD-B8C0-087165BB8167}" srcOrd="2" destOrd="0" presId="urn:microsoft.com/office/officeart/2005/8/layout/hList2#1"/>
    <dgm:cxn modelId="{514A913F-8FDD-4097-85B2-DE25D7B92A8F}" type="presParOf" srcId="{81A22578-7E79-41D3-9434-8B38E724555F}" destId="{DB9F9D27-4806-49D9-B5D6-442C6ACC02A5}" srcOrd="1" destOrd="0" presId="urn:microsoft.com/office/officeart/2005/8/layout/hList2#1"/>
    <dgm:cxn modelId="{9154DAB5-5F82-423E-BCE3-B5D713081FC6}" type="presParOf" srcId="{81A22578-7E79-41D3-9434-8B38E724555F}" destId="{C3BD9475-895B-4032-BCB8-158FDFC13814}" srcOrd="2" destOrd="0" presId="urn:microsoft.com/office/officeart/2005/8/layout/hList2#1"/>
    <dgm:cxn modelId="{8EDC9284-004D-4930-A659-D872B9833014}" type="presParOf" srcId="{C3BD9475-895B-4032-BCB8-158FDFC13814}" destId="{9EC2BAEF-2927-43AC-904B-2AE368FB9802}" srcOrd="0" destOrd="0" presId="urn:microsoft.com/office/officeart/2005/8/layout/hList2#1"/>
    <dgm:cxn modelId="{5CB21E17-9B92-43E3-8C4A-C2E6A2E5F5D7}" type="presParOf" srcId="{C3BD9475-895B-4032-BCB8-158FDFC13814}" destId="{DFC8C81A-9FAA-4914-943F-C8935592BAA7}" srcOrd="1" destOrd="0" presId="urn:microsoft.com/office/officeart/2005/8/layout/hList2#1"/>
    <dgm:cxn modelId="{E244B68D-E4FD-4A1E-915D-F7CD65EB4AE2}" type="presParOf" srcId="{C3BD9475-895B-4032-BCB8-158FDFC13814}" destId="{81587068-DA93-4D2F-BD63-644ED7A01059}" srcOrd="2" destOrd="0" presId="urn:microsoft.com/office/officeart/2005/8/layout/hList2#1"/>
    <dgm:cxn modelId="{67C2430A-B386-49BA-B12E-40885FE43081}" type="presParOf" srcId="{81A22578-7E79-41D3-9434-8B38E724555F}" destId="{4961557D-95F0-4038-9186-9543D80CFD24}" srcOrd="3" destOrd="0" presId="urn:microsoft.com/office/officeart/2005/8/layout/hList2#1"/>
    <dgm:cxn modelId="{F9054A08-B25C-4509-9571-58F0B3713112}" type="presParOf" srcId="{81A22578-7E79-41D3-9434-8B38E724555F}" destId="{0EDC84F8-B565-4BC9-A82B-FA8BC98D24E8}" srcOrd="4" destOrd="0" presId="urn:microsoft.com/office/officeart/2005/8/layout/hList2#1"/>
    <dgm:cxn modelId="{D59E19D7-9A05-448A-9A74-3C7A65F60B4D}" type="presParOf" srcId="{0EDC84F8-B565-4BC9-A82B-FA8BC98D24E8}" destId="{FEA6B234-FDFD-4FE6-9639-1A6EA35D4E8F}" srcOrd="0" destOrd="0" presId="urn:microsoft.com/office/officeart/2005/8/layout/hList2#1"/>
    <dgm:cxn modelId="{7B1A185C-F05D-440A-902C-0CAF1338A467}" type="presParOf" srcId="{0EDC84F8-B565-4BC9-A82B-FA8BC98D24E8}" destId="{0C78C663-E892-486C-95C3-12C52E18D2E9}" srcOrd="1" destOrd="0" presId="urn:microsoft.com/office/officeart/2005/8/layout/hList2#1"/>
    <dgm:cxn modelId="{E80EBA3D-73FF-45A6-91D8-0AE1722B0B5D}" type="presParOf" srcId="{0EDC84F8-B565-4BC9-A82B-FA8BC98D24E8}" destId="{14D309A6-FA4A-43C2-8EDD-E7D3D9393579}"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16200000">
        <a:off x="536933" y="-536933"/>
        <a:ext cx="1183953" cy="2257821"/>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794754" y="1436320"/>
        <a:ext cx="1183953" cy="2257821"/>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580474" y="1183953"/>
        <a:ext cx="1354692" cy="7893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B728A-6A6A-48D5-B724-F5B95F87D1DD}">
      <dsp:nvSpPr>
        <dsp:cNvPr id="0" name=""/>
        <dsp:cNvSpPr/>
      </dsp:nvSpPr>
      <dsp:spPr>
        <a:xfrm>
          <a:off x="1619923" y="0"/>
          <a:ext cx="2625823" cy="262578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Goal</a:t>
          </a:r>
        </a:p>
        <a:p>
          <a:pPr lvl="0" algn="ctr" defTabSz="711200">
            <a:lnSpc>
              <a:spcPct val="90000"/>
            </a:lnSpc>
            <a:spcBef>
              <a:spcPct val="0"/>
            </a:spcBef>
            <a:spcAft>
              <a:spcPct val="35000"/>
            </a:spcAft>
          </a:pPr>
          <a:r>
            <a:rPr lang="en-US" sz="1600" kern="1200" dirty="0">
              <a:latin typeface="Arial Narrow" panose="020B0606020202030204" pitchFamily="34" charset="0"/>
            </a:rPr>
            <a:t>Towards labour peace and equity</a:t>
          </a:r>
        </a:p>
        <a:p>
          <a:pPr lvl="0" algn="ctr" defTabSz="711200">
            <a:lnSpc>
              <a:spcPct val="90000"/>
            </a:lnSpc>
            <a:spcBef>
              <a:spcPct val="0"/>
            </a:spcBef>
            <a:spcAft>
              <a:spcPct val="35000"/>
            </a:spcAft>
          </a:pPr>
          <a:endParaRPr lang="en-US" sz="1600" kern="1200" dirty="0">
            <a:solidFill>
              <a:schemeClr val="bg1"/>
            </a:solidFill>
            <a:latin typeface="Arial Narrow" panose="020B0606020202030204" pitchFamily="34" charset="0"/>
          </a:endParaRPr>
        </a:p>
      </dsp:txBody>
      <dsp:txXfrm>
        <a:off x="1619923" y="0"/>
        <a:ext cx="2625823" cy="2625785"/>
      </dsp:txXfrm>
    </dsp:sp>
    <dsp:sp modelId="{38BCA4D9-E304-4F58-A766-A6422CCED4EC}">
      <dsp:nvSpPr>
        <dsp:cNvPr id="0" name=""/>
        <dsp:cNvSpPr/>
      </dsp:nvSpPr>
      <dsp:spPr>
        <a:xfrm>
          <a:off x="2623115" y="1751253"/>
          <a:ext cx="2625823" cy="2625785"/>
        </a:xfrm>
        <a:prstGeom prst="ellipse">
          <a:avLst/>
        </a:prstGeom>
        <a:solidFill>
          <a:schemeClr val="accent4">
            <a:alpha val="50000"/>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r>
            <a:rPr lang="en-US" sz="1600" b="1" kern="1200" dirty="0">
              <a:latin typeface="Arial Narrow" panose="020B0606020202030204" pitchFamily="34" charset="0"/>
            </a:rPr>
            <a:t>Vision</a:t>
          </a:r>
        </a:p>
        <a:p>
          <a:pPr lvl="0" algn="ctr" defTabSz="711200">
            <a:lnSpc>
              <a:spcPct val="90000"/>
            </a:lnSpc>
            <a:spcBef>
              <a:spcPct val="0"/>
            </a:spcBef>
            <a:spcAft>
              <a:spcPct val="35000"/>
            </a:spcAft>
          </a:pPr>
          <a:r>
            <a:rPr lang="en-US" sz="1600" kern="1200" dirty="0">
              <a:latin typeface="Arial Narrow" panose="020B0606020202030204" pitchFamily="34" charset="0"/>
            </a:rPr>
            <a:t>A world-class institution that promotes labour market stability, social justice and job security. </a:t>
          </a:r>
        </a:p>
      </dsp:txBody>
      <dsp:txXfrm>
        <a:off x="2623115" y="1751253"/>
        <a:ext cx="2625823" cy="2625785"/>
      </dsp:txXfrm>
    </dsp:sp>
    <dsp:sp modelId="{FA7D17FB-50A6-420D-BB0D-7BC4C55D3A50}">
      <dsp:nvSpPr>
        <dsp:cNvPr id="0" name=""/>
        <dsp:cNvSpPr/>
      </dsp:nvSpPr>
      <dsp:spPr>
        <a:xfrm>
          <a:off x="3801717" y="43535"/>
          <a:ext cx="2625823" cy="2625785"/>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Mission</a:t>
          </a:r>
        </a:p>
        <a:p>
          <a:pPr lvl="0" algn="ctr" defTabSz="7112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3801717" y="43535"/>
        <a:ext cx="2625823" cy="26257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80AE40-6734-4ADD-B8C0-087165BB8167}">
      <dsp:nvSpPr>
        <dsp:cNvPr id="0" name=""/>
        <dsp:cNvSpPr/>
      </dsp:nvSpPr>
      <dsp:spPr>
        <a:xfrm rot="16200000">
          <a:off x="-1482608"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kern="1200" dirty="0">
              <a:solidFill>
                <a:srgbClr val="002A6D"/>
              </a:solidFill>
              <a:latin typeface="Arial Narrow" panose="020B0606020202030204" pitchFamily="34" charset="0"/>
              <a:ea typeface="+mn-ea"/>
              <a:cs typeface="+mn-cs"/>
            </a:rPr>
            <a:t>01</a:t>
          </a:r>
        </a:p>
      </dsp:txBody>
      <dsp:txXfrm rot="16200000">
        <a:off x="-1482608" y="2300952"/>
        <a:ext cx="3486912" cy="410954"/>
      </dsp:txXfrm>
    </dsp:sp>
    <dsp:sp modelId="{3425984F-2F80-4348-A933-EF81E251EBD4}">
      <dsp:nvSpPr>
        <dsp:cNvPr id="0" name=""/>
        <dsp:cNvSpPr/>
      </dsp:nvSpPr>
      <dsp:spPr>
        <a:xfrm>
          <a:off x="466324" y="1111821"/>
          <a:ext cx="2046988" cy="2789215"/>
        </a:xfrm>
        <a:prstGeom prst="rect">
          <a:avLst/>
        </a:prstGeom>
        <a:solidFill>
          <a:srgbClr val="002A6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Optimise the organisation</a:t>
          </a:r>
        </a:p>
      </dsp:txBody>
      <dsp:txXfrm>
        <a:off x="466324" y="1111821"/>
        <a:ext cx="2046988" cy="2789215"/>
      </dsp:txXfrm>
    </dsp:sp>
    <dsp:sp modelId="{C9C5470C-9808-4C61-9D66-8D993DF63356}">
      <dsp:nvSpPr>
        <dsp:cNvPr id="0" name=""/>
        <dsp:cNvSpPr/>
      </dsp:nvSpPr>
      <dsp:spPr>
        <a:xfrm>
          <a:off x="1008455" y="194870"/>
          <a:ext cx="821908" cy="821908"/>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587068-DA93-4D2F-BD63-644ED7A01059}">
      <dsp:nvSpPr>
        <dsp:cNvPr id="0" name=""/>
        <dsp:cNvSpPr/>
      </dsp:nvSpPr>
      <dsp:spPr>
        <a:xfrm rot="16200000">
          <a:off x="1507383"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chemeClr val="accent2">
                  <a:lumMod val="50000"/>
                </a:schemeClr>
              </a:solidFill>
              <a:latin typeface="Arial Narrow" panose="020B0606020202030204" pitchFamily="34" charset="0"/>
              <a:ea typeface="+mn-ea"/>
              <a:cs typeface="+mn-cs"/>
            </a:rPr>
            <a:t>02</a:t>
          </a:r>
        </a:p>
      </dsp:txBody>
      <dsp:txXfrm rot="16200000">
        <a:off x="1507383" y="2300952"/>
        <a:ext cx="3486912" cy="410954"/>
      </dsp:txXfrm>
    </dsp:sp>
    <dsp:sp modelId="{DFC8C81A-9FAA-4914-943F-C8935592BAA7}">
      <dsp:nvSpPr>
        <dsp:cNvPr id="0" name=""/>
        <dsp:cNvSpPr/>
      </dsp:nvSpPr>
      <dsp:spPr>
        <a:xfrm>
          <a:off x="3456316" y="1090534"/>
          <a:ext cx="2046988" cy="2831790"/>
        </a:xfrm>
        <a:prstGeom prst="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Enhance labour market stability</a:t>
          </a:r>
        </a:p>
      </dsp:txBody>
      <dsp:txXfrm>
        <a:off x="3456316" y="1090534"/>
        <a:ext cx="2046988" cy="2831790"/>
      </dsp:txXfrm>
    </dsp:sp>
    <dsp:sp modelId="{9EC2BAEF-2927-43AC-904B-2AE368FB9802}">
      <dsp:nvSpPr>
        <dsp:cNvPr id="0" name=""/>
        <dsp:cNvSpPr/>
      </dsp:nvSpPr>
      <dsp:spPr>
        <a:xfrm>
          <a:off x="3974735" y="147454"/>
          <a:ext cx="821908" cy="82190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D309A6-FA4A-43C2-8EDD-E7D3D9393579}">
      <dsp:nvSpPr>
        <dsp:cNvPr id="0" name=""/>
        <dsp:cNvSpPr/>
      </dsp:nvSpPr>
      <dsp:spPr>
        <a:xfrm rot="16200000">
          <a:off x="4497374"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rgbClr val="70AD47"/>
              </a:solidFill>
              <a:latin typeface="Arial Narrow" panose="020B0606020202030204" pitchFamily="34" charset="0"/>
              <a:ea typeface="+mn-ea"/>
              <a:cs typeface="+mn-cs"/>
            </a:rPr>
            <a:t>03</a:t>
          </a:r>
        </a:p>
      </dsp:txBody>
      <dsp:txXfrm rot="16200000">
        <a:off x="4497374" y="2300952"/>
        <a:ext cx="3486912" cy="410954"/>
      </dsp:txXfrm>
    </dsp:sp>
    <dsp:sp modelId="{0C78C663-E892-486C-95C3-12C52E18D2E9}">
      <dsp:nvSpPr>
        <dsp:cNvPr id="0" name=""/>
        <dsp:cNvSpPr/>
      </dsp:nvSpPr>
      <dsp:spPr>
        <a:xfrm>
          <a:off x="6442101" y="1111821"/>
          <a:ext cx="2055401" cy="2789215"/>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Support strategy implementation and good governance</a:t>
          </a: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dsp:txBody>
      <dsp:txXfrm>
        <a:off x="6442101" y="1111821"/>
        <a:ext cx="2055401" cy="2789215"/>
      </dsp:txXfrm>
    </dsp:sp>
    <dsp:sp modelId="{FEA6B234-FDFD-4FE6-9639-1A6EA35D4E8F}">
      <dsp:nvSpPr>
        <dsp:cNvPr id="0" name=""/>
        <dsp:cNvSpPr/>
      </dsp:nvSpPr>
      <dsp:spPr>
        <a:xfrm>
          <a:off x="6988290" y="93981"/>
          <a:ext cx="821908" cy="821908"/>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pPr/>
              <a:t>2022/09/07</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pPr/>
              <a:t>‹#›</a:t>
            </a:fld>
            <a:endParaRPr lang="en-ZA" dirty="0"/>
          </a:p>
        </p:txBody>
      </p:sp>
    </p:spTree>
    <p:extLst>
      <p:ext uri="{BB962C8B-B14F-4D97-AF65-F5344CB8AC3E}">
        <p14:creationId xmlns:p14="http://schemas.microsoft.com/office/powerpoint/2010/main" xmlns=""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1</a:t>
            </a:fld>
            <a:endParaRPr lang="en-ZA" dirty="0"/>
          </a:p>
        </p:txBody>
      </p:sp>
    </p:spTree>
    <p:extLst>
      <p:ext uri="{BB962C8B-B14F-4D97-AF65-F5344CB8AC3E}">
        <p14:creationId xmlns:p14="http://schemas.microsoft.com/office/powerpoint/2010/main" xmlns=""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18</a:t>
            </a:fld>
            <a:endParaRPr lang="en-ZA" dirty="0"/>
          </a:p>
        </p:txBody>
      </p:sp>
    </p:spTree>
    <p:extLst>
      <p:ext uri="{BB962C8B-B14F-4D97-AF65-F5344CB8AC3E}">
        <p14:creationId xmlns:p14="http://schemas.microsoft.com/office/powerpoint/2010/main" xmlns="" val="156820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19</a:t>
            </a:fld>
            <a:endParaRPr lang="en-ZA" dirty="0"/>
          </a:p>
        </p:txBody>
      </p:sp>
    </p:spTree>
    <p:extLst>
      <p:ext uri="{BB962C8B-B14F-4D97-AF65-F5344CB8AC3E}">
        <p14:creationId xmlns:p14="http://schemas.microsoft.com/office/powerpoint/2010/main" xmlns="" val="8322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20</a:t>
            </a:fld>
            <a:endParaRPr lang="en-ZA" dirty="0"/>
          </a:p>
        </p:txBody>
      </p:sp>
    </p:spTree>
    <p:extLst>
      <p:ext uri="{BB962C8B-B14F-4D97-AF65-F5344CB8AC3E}">
        <p14:creationId xmlns:p14="http://schemas.microsoft.com/office/powerpoint/2010/main" xmlns="" val="13622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27</a:t>
            </a:fld>
            <a:endParaRPr lang="en-ZA" dirty="0"/>
          </a:p>
        </p:txBody>
      </p:sp>
    </p:spTree>
    <p:extLst>
      <p:ext uri="{BB962C8B-B14F-4D97-AF65-F5344CB8AC3E}">
        <p14:creationId xmlns:p14="http://schemas.microsoft.com/office/powerpoint/2010/main" xmlns="" val="331608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endParaRPr lang="en-ZA" dirty="0"/>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cstate="print">
            <a:duotone>
              <a:prstClr val="black"/>
              <a:schemeClr val="accent2">
                <a:lumMod val="75000"/>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xmlns=""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52"/>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cstate="print">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5" name="Picture 54"/>
          <p:cNvPicPr>
            <a:picLocks noChangeAspect="1"/>
          </p:cNvPicPr>
          <p:nvPr userDrawn="1"/>
        </p:nvPicPr>
        <p:blipFill>
          <a:blip r:embed="rId9" cstate="print">
            <a:duotone>
              <a:prstClr val="black"/>
              <a:srgbClr val="FFAA8F">
                <a:alpha val="50980"/>
                <a:tint val="45000"/>
                <a:satMod val="400000"/>
              </a:srgbClr>
            </a:duotone>
            <a:extLst>
              <a:ext uri="{BEBA8EAE-BF5A-486C-A8C5-ECC9F3942E4B}">
                <a14:imgProps xmlns:a14="http://schemas.microsoft.com/office/drawing/2010/main" xmlns="">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cstate="print"/>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xmlns=""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33663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58481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88855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5737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20593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94510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9969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65213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221973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277012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12582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fld id="{E7EF49F8-DF00-4916-B3D6-91C929BB90D1}" type="datetime1">
              <a:rPr lang="en-ZA" smtClean="0"/>
              <a:pPr/>
              <a:t>2022/09/07</a:t>
            </a:fld>
            <a:endParaRPr lang="en-ZA"/>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cstate="print">
            <a:duotone>
              <a:prstClr val="black"/>
              <a:schemeClr val="accent2">
                <a:lumMod val="75000"/>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xmlns=""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52"/>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cstate="print">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p:cNvPicPr>
            <a:picLocks noChangeAspect="1"/>
          </p:cNvPicPr>
          <p:nvPr userDrawn="1"/>
        </p:nvPicPr>
        <p:blipFill>
          <a:blip r:embed="rId9" cstate="print">
            <a:duotone>
              <a:prstClr val="black"/>
              <a:srgbClr val="FFAA8F">
                <a:alpha val="50980"/>
                <a:tint val="45000"/>
                <a:satMod val="400000"/>
              </a:srgbClr>
            </a:duotone>
            <a:extLst>
              <a:ext uri="{BEBA8EAE-BF5A-486C-A8C5-ECC9F3942E4B}">
                <a14:imgProps xmlns:a14="http://schemas.microsoft.com/office/drawing/2010/main" xmlns="">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cstate="print"/>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56158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pPr/>
              <a:t>2022/09/07</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1490249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CB08B4-CCF4-4AF8-947A-91114542DD53}" type="datetime1">
              <a:rPr lang="en-ZA" smtClean="0"/>
              <a:pPr/>
              <a:t>2022/09/07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122411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6EC7A-4BD5-4BA7-9060-D97763EB829A}" type="datetime1">
              <a:rPr lang="en-ZA" smtClean="0"/>
              <a:pPr/>
              <a:t>2022/09/07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15045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F14F44-0A17-4820-838D-705BEEECFD77}" type="datetime1">
              <a:rPr lang="en-ZA" smtClean="0"/>
              <a:pPr/>
              <a:t>2022/09/07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3243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9287-FB4A-451A-B069-AF05296CF55A}" type="datetime1">
              <a:rPr lang="en-ZA" smtClean="0"/>
              <a:pPr/>
              <a:t>2022/09/07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2120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65251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D3050-BCE2-496A-8D95-EF316172CDEB}" type="datetime1">
              <a:rPr lang="en-ZA" smtClean="0"/>
              <a:pPr/>
              <a:t>2022/09/07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70569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7924-7D8C-4B1B-9A26-08017CF1119F}" type="datetime1">
              <a:rPr lang="en-ZA" smtClean="0"/>
              <a:pPr/>
              <a:t>2022/09/07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809076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F3112-8C45-4A50-9197-AB26D613BACA}" type="datetime1">
              <a:rPr lang="en-ZA" smtClean="0"/>
              <a:pPr/>
              <a:t>2022/09/07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481392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844C0-231F-4439-A1C0-598E9F83CA41}" type="datetime1">
              <a:rPr lang="en-ZA" smtClean="0"/>
              <a:pPr/>
              <a:t>2022/09/07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922990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C2477-12EE-45EC-912E-A6FB5DFD496B}" type="datetime1">
              <a:rPr lang="en-ZA" smtClean="0"/>
              <a:pPr/>
              <a:t>2022/09/07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890581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B6354-1430-4230-9CB1-A7EE6EB4D819}" type="datetime1">
              <a:rPr lang="en-ZA" smtClean="0"/>
              <a:pPr/>
              <a:t>2022/09/07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92983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a:defRPr>
                <a:solidFill>
                  <a:srgbClr val="447644"/>
                </a:solidFill>
                <a:uFill>
                  <a:solidFill>
                    <a:srgbClr val="447644"/>
                  </a:solidFill>
                </a:uFill>
              </a:defRPr>
            </a:lvl1pPr>
          </a:lstStyle>
          <a:p>
            <a:pPr lvl="0"/>
            <a:r>
              <a:rPr lang="en-US"/>
              <a:t>Click to edit Master title style</a:t>
            </a:r>
            <a:endParaRPr/>
          </a:p>
        </p:txBody>
      </p:sp>
    </p:spTree>
    <p:extLst>
      <p:ext uri="{BB962C8B-B14F-4D97-AF65-F5344CB8AC3E}">
        <p14:creationId xmlns:p14="http://schemas.microsoft.com/office/powerpoint/2010/main" xmlns="" val="403627157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1">
                <a:solidFill>
                  <a:srgbClr val="92D050"/>
                </a:solidFill>
                <a:latin typeface="Arial Narrow"/>
                <a:cs typeface="Arial Narrow"/>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98412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microsoft.com/office/2007/relationships/hdphoto" Target="../media/hdphoto1.wdp"/><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4" cstate="print"/>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5" cstate="print"/>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xmlns="">
                    <a14:imgLayer r:embed="rId17">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15" name="object 83"/>
          <p:cNvSpPr/>
          <p:nvPr userDrawn="1"/>
        </p:nvSpPr>
        <p:spPr>
          <a:xfrm>
            <a:off x="35228" y="6535332"/>
            <a:ext cx="2149398" cy="339550"/>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xmlns="">
                    <a14:imgLayer r:embed="rId17">
                      <a14:imgEffect>
                        <a14:brightnessContrast bright="20000" contrast="20000"/>
                      </a14:imgEffect>
                    </a14:imgLayer>
                  </a14:imgProps>
                </a:ext>
              </a:extLst>
            </a:blip>
            <a:stretch>
              <a:fillRect/>
            </a:stretch>
          </a:blipFill>
        </p:spPr>
        <p:txBody>
          <a:bodyPr wrap="square" lIns="0" tIns="0" rIns="0" bIns="0" rtlCol="0"/>
          <a:lstStyle/>
          <a:p>
            <a:endParaRPr dirty="0"/>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xmlns=""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A541-BFA3-4A7E-9DA4-D2B73292C4F4}" type="datetime1">
              <a:rPr lang="en-ZA" smtClean="0"/>
              <a:pPr/>
              <a:t>2022/09/07</a:t>
            </a:fld>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6" cstate="print"/>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7" cstate="print"/>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8" cstate="print">
              <a:duotone>
                <a:prstClr val="black"/>
                <a:schemeClr val="accent6">
                  <a:tint val="45000"/>
                  <a:satMod val="400000"/>
                </a:schemeClr>
              </a:duotone>
              <a:extLst>
                <a:ext uri="{BEBA8EAE-BF5A-486C-A8C5-ECC9F3942E4B}">
                  <a14:imgProps xmlns:a14="http://schemas.microsoft.com/office/drawing/2010/main" xmlns="">
                    <a14:imgLayer r:embed="rId19">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5" name="object 83"/>
          <p:cNvSpPr/>
          <p:nvPr userDrawn="1"/>
        </p:nvSpPr>
        <p:spPr>
          <a:xfrm>
            <a:off x="35228" y="6535332"/>
            <a:ext cx="2149398" cy="339550"/>
          </a:xfrm>
          <a:prstGeom prst="rect">
            <a:avLst/>
          </a:prstGeom>
          <a:blipFill>
            <a:blip r:embed="rId18" cstate="print">
              <a:duotone>
                <a:prstClr val="black"/>
                <a:schemeClr val="accent6">
                  <a:tint val="45000"/>
                  <a:satMod val="400000"/>
                </a:schemeClr>
              </a:duotone>
              <a:extLst>
                <a:ext uri="{BEBA8EAE-BF5A-486C-A8C5-ECC9F3942E4B}">
                  <a14:imgProps xmlns:a14="http://schemas.microsoft.com/office/drawing/2010/main" xmlns="">
                    <a14:imgLayer r:embed="rId19">
                      <a14:imgEffect>
                        <a14:brightnessContrast bright="20000" contrast="20000"/>
                      </a14:imgEffect>
                    </a14:imgLayer>
                  </a14:imgProps>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xmlns="" val="41630085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3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3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345" y="5773991"/>
            <a:ext cx="7706107" cy="400110"/>
          </a:xfrm>
          <a:prstGeom prst="rect">
            <a:avLst/>
          </a:prstGeom>
        </p:spPr>
        <p:txBody>
          <a:bodyPr wrap="square">
            <a:spAutoFit/>
          </a:bodyPr>
          <a:lstStyle/>
          <a:p>
            <a:pPr algn="ctr"/>
            <a:r>
              <a:rPr lang="en-US" sz="2000" b="1" dirty="0">
                <a:solidFill>
                  <a:srgbClr val="002060"/>
                </a:solidFill>
                <a:latin typeface="Arial Narrow" panose="020B0606020202030204" pitchFamily="34" charset="0"/>
              </a:rPr>
              <a:t>07 SEPTEMBER 2022</a:t>
            </a:r>
            <a:endParaRPr lang="en-ZA" sz="2000" b="1" dirty="0">
              <a:solidFill>
                <a:srgbClr val="002060"/>
              </a:solidFill>
              <a:latin typeface="Arial Narrow" panose="020B0606020202030204" pitchFamily="34" charset="0"/>
            </a:endParaRPr>
          </a:p>
        </p:txBody>
      </p:sp>
      <p:sp>
        <p:nvSpPr>
          <p:cNvPr id="9" name="Rectangle 2"/>
          <p:cNvSpPr txBox="1">
            <a:spLocks noChangeAspect="1" noChangeArrowheads="1"/>
          </p:cNvSpPr>
          <p:nvPr/>
        </p:nvSpPr>
        <p:spPr>
          <a:xfrm>
            <a:off x="1099128" y="129310"/>
            <a:ext cx="6945744" cy="13171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2200" b="1" dirty="0">
                <a:solidFill>
                  <a:srgbClr val="002060"/>
                </a:solidFill>
                <a:latin typeface="Arial Narrow" panose="020B0606020202030204" pitchFamily="34" charset="0"/>
              </a:rPr>
              <a:t>PORTFOLIO COMMITTEE ON EMPLOYMENT AND LABOUR 2021/22 THIRD QUARTER</a:t>
            </a:r>
            <a:endParaRPr lang="en-US" sz="2000" b="1" dirty="0">
              <a:solidFill>
                <a:srgbClr val="002060"/>
              </a:solidFill>
              <a:latin typeface="Arial Narrow" panose="020B0606020202030204" pitchFamily="34" charset="0"/>
            </a:endParaRPr>
          </a:p>
          <a:p>
            <a:pPr algn="ctr">
              <a:lnSpc>
                <a:spcPct val="100000"/>
              </a:lnSpc>
            </a:pPr>
            <a:r>
              <a:rPr lang="en-US" sz="2000" b="1" dirty="0">
                <a:solidFill>
                  <a:srgbClr val="002060"/>
                </a:solidFill>
                <a:latin typeface="Arial Narrow" panose="020B0606020202030204" pitchFamily="34" charset="0"/>
              </a:rPr>
              <a:t>PERFORMANCE REPORT</a:t>
            </a:r>
          </a:p>
          <a:p>
            <a:pPr algn="ctr">
              <a:lnSpc>
                <a:spcPct val="100000"/>
              </a:lnSpc>
            </a:pPr>
            <a:r>
              <a:rPr lang="en-US" sz="2200" b="1" dirty="0">
                <a:solidFill>
                  <a:srgbClr val="002060"/>
                </a:solidFill>
                <a:latin typeface="Arial Narrow" panose="020B0606020202030204" pitchFamily="34" charset="0"/>
              </a:rPr>
              <a:t> </a:t>
            </a:r>
          </a:p>
        </p:txBody>
      </p:sp>
    </p:spTree>
    <p:extLst>
      <p:ext uri="{BB962C8B-B14F-4D97-AF65-F5344CB8AC3E}">
        <p14:creationId xmlns:p14="http://schemas.microsoft.com/office/powerpoint/2010/main" xmlns=""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10</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77500" lnSpcReduction="2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THIRD QUARTER NON -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xmlns="" val="238105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3" name="TextBox 2"/>
          <p:cNvSpPr txBox="1"/>
          <p:nvPr/>
        </p:nvSpPr>
        <p:spPr>
          <a:xfrm>
            <a:off x="914400" y="3687763"/>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9222"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00B050"/>
                </a:solidFill>
                <a:latin typeface="Arial Narrow" panose="020B0606020202030204" pitchFamily="34" charset="0"/>
                <a:cs typeface="Times New Roman" panose="02020603050405020304" pitchFamily="18" charset="0"/>
              </a:rPr>
              <a:t>100+%   Complete</a:t>
            </a:r>
            <a:endParaRPr lang="en-ZA" altLang="en-US" sz="1800" dirty="0">
              <a:latin typeface="Arial Narrow" panose="020B0606020202030204" pitchFamily="34" charset="0"/>
              <a:cs typeface="Times New Roman" panose="02020603050405020304" pitchFamily="18" charset="0"/>
            </a:endParaRPr>
          </a:p>
        </p:txBody>
      </p:sp>
      <p:sp>
        <p:nvSpPr>
          <p:cNvPr id="9223" name="TextBox 6"/>
          <p:cNvSpPr txBox="1">
            <a:spLocks noChangeArrowheads="1"/>
          </p:cNvSpPr>
          <p:nvPr/>
        </p:nvSpPr>
        <p:spPr bwMode="auto">
          <a:xfrm>
            <a:off x="1997075" y="3687763"/>
            <a:ext cx="63849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behind schedule. Target not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FF0000"/>
                </a:solidFill>
                <a:latin typeface="Arial Narrow" panose="020B0606020202030204" pitchFamily="34" charset="0"/>
                <a:cs typeface="Times New Roman" panose="02020603050405020304" pitchFamily="18" charset="0"/>
              </a:rPr>
              <a:t>0% - 99% Complete</a:t>
            </a:r>
            <a:endParaRPr lang="en-ZA" altLang="en-US" sz="1800" dirty="0">
              <a:latin typeface="Arial Narrow" panose="020B0606020202030204" pitchFamily="34" charset="0"/>
              <a:cs typeface="Times New Roman" panose="02020603050405020304" pitchFamily="18" charset="0"/>
            </a:endParaRPr>
          </a:p>
        </p:txBody>
      </p:sp>
      <p:sp>
        <p:nvSpPr>
          <p:cNvPr id="9224" name="Title 1"/>
          <p:cNvSpPr txBox="1">
            <a:spLocks/>
          </p:cNvSpPr>
          <p:nvPr/>
        </p:nvSpPr>
        <p:spPr bwMode="auto">
          <a:xfrm>
            <a:off x="1620982" y="409575"/>
            <a:ext cx="5666509" cy="10207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solidFill>
                  <a:srgbClr val="002060"/>
                </a:solidFill>
                <a:latin typeface="Arial Narrow" panose="020B0606020202030204" pitchFamily="34" charset="0"/>
              </a:rPr>
              <a:t>PERFORMANCE DASHBOARD CRITERIA</a:t>
            </a:r>
          </a:p>
        </p:txBody>
      </p:sp>
      <p:sp>
        <p:nvSpPr>
          <p:cNvPr id="9225" name="Slide Number Placeholder 5"/>
          <p:cNvSpPr>
            <a:spLocks noGrp="1"/>
          </p:cNvSpPr>
          <p:nvPr>
            <p:ph type="sldNum" sz="quarter" idx="12"/>
          </p:nvPr>
        </p:nvSpPr>
        <p:spPr bwMode="auto">
          <a:xfrm>
            <a:off x="6900863"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dirty="0">
                <a:solidFill>
                  <a:schemeClr val="bg1"/>
                </a:solidFill>
                <a:latin typeface="Arial Narrow" panose="020B0606020202030204" pitchFamily="34" charset="0"/>
              </a:rPr>
              <a:t>11</a:t>
            </a:r>
          </a:p>
        </p:txBody>
      </p:sp>
    </p:spTree>
    <p:extLst>
      <p:ext uri="{BB962C8B-B14F-4D97-AF65-F5344CB8AC3E}">
        <p14:creationId xmlns:p14="http://schemas.microsoft.com/office/powerpoint/2010/main" xmlns="" val="315030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4167" y="272589"/>
            <a:ext cx="6448937" cy="1143000"/>
          </a:xfrm>
          <a:noFill/>
        </p:spPr>
        <p:txBody>
          <a:bodyPr>
            <a:normAutofit/>
          </a:bodyPr>
          <a:lstStyle/>
          <a:p>
            <a:pPr algn="ctr"/>
            <a:r>
              <a:rPr lang="en-US" altLang="en-US" sz="2400" b="1" dirty="0">
                <a:solidFill>
                  <a:srgbClr val="002060"/>
                </a:solidFill>
                <a:latin typeface="Arial Narrow" panose="020B0606020202030204" pitchFamily="34" charset="0"/>
              </a:rPr>
              <a:t>2021/22 </a:t>
            </a:r>
            <a:r>
              <a:rPr lang="en-US" altLang="en-US" sz="2400" b="1" dirty="0">
                <a:solidFill>
                  <a:srgbClr val="213A72"/>
                </a:solidFill>
                <a:latin typeface="Arial Narrow" panose="020B0606020202030204" pitchFamily="34" charset="0"/>
              </a:rPr>
              <a:t>THIRD</a:t>
            </a:r>
            <a:r>
              <a:rPr lang="en-US" altLang="en-US" sz="2400" b="1" dirty="0">
                <a:solidFill>
                  <a:srgbClr val="002060"/>
                </a:solidFill>
                <a:latin typeface="Arial Narrow" panose="020B0606020202030204" pitchFamily="34" charset="0"/>
              </a:rPr>
              <a:t> QUARTER NON – FINANCIAL PERFORMANCE RESULTS</a:t>
            </a:r>
            <a:endParaRPr lang="en-ZA" altLang="en-US" sz="2400" dirty="0">
              <a:solidFill>
                <a:srgbClr val="002060"/>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3729513"/>
              </p:ext>
            </p:extLst>
          </p:nvPr>
        </p:nvGraphicFramePr>
        <p:xfrm>
          <a:off x="250825" y="2046288"/>
          <a:ext cx="8621713" cy="2087562"/>
        </p:xfrm>
        <a:graphic>
          <a:graphicData uri="http://schemas.openxmlformats.org/drawingml/2006/table">
            <a:tbl>
              <a:tblPr/>
              <a:tblGrid>
                <a:gridCol w="2751138">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365250">
                  <a:extLst>
                    <a:ext uri="{9D8B030D-6E8A-4147-A177-3AD203B41FA5}">
                      <a16:colId xmlns:a16="http://schemas.microsoft.com/office/drawing/2014/main" xmlns="" val="20002"/>
                    </a:ext>
                  </a:extLst>
                </a:gridCol>
                <a:gridCol w="1462087">
                  <a:extLst>
                    <a:ext uri="{9D8B030D-6E8A-4147-A177-3AD203B41FA5}">
                      <a16:colId xmlns:a16="http://schemas.microsoft.com/office/drawing/2014/main" xmlns="" val="20003"/>
                    </a:ext>
                  </a:extLst>
                </a:gridCol>
                <a:gridCol w="1677988">
                  <a:extLst>
                    <a:ext uri="{9D8B030D-6E8A-4147-A177-3AD203B41FA5}">
                      <a16:colId xmlns:a16="http://schemas.microsoft.com/office/drawing/2014/main" xmlns="" val="20004"/>
                    </a:ext>
                  </a:extLst>
                </a:gridCol>
              </a:tblGrid>
              <a:tr h="11588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ENTITY</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QUARTER 3</a:t>
                      </a:r>
                    </a:p>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2021/22 PLANNED INDICATORS</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B050"/>
                          </a:solidFill>
                          <a:effectLst/>
                          <a:latin typeface="Arial Narrow" panose="020B0606020202030204" pitchFamily="34" charset="0"/>
                          <a:ea typeface="ＭＳ Ｐゴシック" panose="020B0600070205080204" pitchFamily="34" charset="-128"/>
                          <a:cs typeface="Times New Roman" panose="02020603050405020304" pitchFamily="18" charset="0"/>
                        </a:rPr>
                        <a:t>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Arial Narrow" panose="020B0606020202030204" pitchFamily="34" charset="0"/>
                          <a:ea typeface="ＭＳ Ｐゴシック" panose="020B0600070205080204" pitchFamily="34" charset="-128"/>
                          <a:cs typeface="Times New Roman" panose="02020603050405020304" pitchFamily="18" charset="0"/>
                        </a:rPr>
                        <a:t>NOT 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OVERALL % ACHIEVEMENT</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8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rPr>
                        <a:t>CCMA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kumimoji="0" lang="en-ZA"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4</a:t>
                      </a:r>
                      <a:endPar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kumimoji="0" lang="en-ZA"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6815138" y="635635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237449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939913626"/>
              </p:ext>
            </p:extLst>
          </p:nvPr>
        </p:nvGraphicFramePr>
        <p:xfrm>
          <a:off x="123825" y="1752600"/>
          <a:ext cx="8989763" cy="4453459"/>
        </p:xfrm>
        <a:graphic>
          <a:graphicData uri="http://schemas.openxmlformats.org/drawingml/2006/table">
            <a:tbl>
              <a:tblPr firstRow="1" firstCol="1" bandRow="1"/>
              <a:tblGrid>
                <a:gridCol w="2890734">
                  <a:extLst>
                    <a:ext uri="{9D8B030D-6E8A-4147-A177-3AD203B41FA5}">
                      <a16:colId xmlns:a16="http://schemas.microsoft.com/office/drawing/2014/main" xmlns="" val="650987522"/>
                    </a:ext>
                  </a:extLst>
                </a:gridCol>
                <a:gridCol w="761418">
                  <a:extLst>
                    <a:ext uri="{9D8B030D-6E8A-4147-A177-3AD203B41FA5}">
                      <a16:colId xmlns:a16="http://schemas.microsoft.com/office/drawing/2014/main" xmlns="" val="3636815880"/>
                    </a:ext>
                  </a:extLst>
                </a:gridCol>
                <a:gridCol w="875631">
                  <a:extLst>
                    <a:ext uri="{9D8B030D-6E8A-4147-A177-3AD203B41FA5}">
                      <a16:colId xmlns:a16="http://schemas.microsoft.com/office/drawing/2014/main" xmlns="" val="533590127"/>
                    </a:ext>
                  </a:extLst>
                </a:gridCol>
                <a:gridCol w="1269030">
                  <a:extLst>
                    <a:ext uri="{9D8B030D-6E8A-4147-A177-3AD203B41FA5}">
                      <a16:colId xmlns:a16="http://schemas.microsoft.com/office/drawing/2014/main" xmlns="" val="2881766912"/>
                    </a:ext>
                  </a:extLst>
                </a:gridCol>
                <a:gridCol w="3094200">
                  <a:extLst>
                    <a:ext uri="{9D8B030D-6E8A-4147-A177-3AD203B41FA5}">
                      <a16:colId xmlns:a16="http://schemas.microsoft.com/office/drawing/2014/main" xmlns="" val="4248690334"/>
                    </a:ext>
                  </a:extLst>
                </a:gridCol>
                <a:gridCol w="98750">
                  <a:extLst>
                    <a:ext uri="{9D8B030D-6E8A-4147-A177-3AD203B41FA5}">
                      <a16:colId xmlns:a16="http://schemas.microsoft.com/office/drawing/2014/main" xmlns="" val="4157058395"/>
                    </a:ext>
                  </a:extLst>
                </a:gridCol>
              </a:tblGrid>
              <a:tr h="160888">
                <a:tc gridSpan="6">
                  <a:txBody>
                    <a:bodyPr/>
                    <a:lstStyle/>
                    <a:p>
                      <a:pPr marL="270510" algn="ctr">
                        <a:lnSpc>
                          <a:spcPct val="115000"/>
                        </a:lnSpc>
                        <a:spcAft>
                          <a:spcPts val="0"/>
                        </a:spcAft>
                      </a:pP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PROGRAMME TWO (2): PROACTIVE AND RELEVANT LABOUR MARKET INTERVENTION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69447763"/>
                  </a:ext>
                </a:extLst>
              </a:tr>
              <a:tr h="337416">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OUTPUT INDICATOR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ANNUAL TARGET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QUARTERLY TARGET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 3 ACTUAL OUTPUT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REASON FOR DEVIATION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xmlns="" val="1660586301"/>
                  </a:ext>
                </a:extLst>
              </a:tr>
              <a:tr h="514002">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2.3.1.1. Number of interventions conducted to promote effective dispute resolution in essential services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9</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7532056"/>
                  </a:ext>
                </a:extLst>
              </a:tr>
              <a:tr h="867059">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2.3.1.3. Number of entities engaged to ensure that there are minimums to be maintained during industrial action in essential services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84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12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Over-achievement of this target is attributed to the high interest for MSA facilitations shown by the Department of Social Development (DSD), which were initially organised per province. It is also in the interest of the ESC to have as many public centres as possible concluding MSA’s.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44436965"/>
                  </a:ext>
                </a:extLst>
              </a:tr>
              <a:tr h="867059">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2.3.1.4. Number of essential services designations, minimum services agreements, minimum services determinations and/or maintenance service determinations monitored for compliance and observance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target is attributed to a request received by the ESC request by NEHAWU in Parliament to review the Minimum Service Determination (MSD) which was concluded on the 6th of August 2020, which was then conducted to avert any possible industrial action.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824081779"/>
                  </a:ext>
                </a:extLst>
              </a:tr>
              <a:tr h="1454099">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2.3.1.5. Number of awareness sessions on essential services designation conducted</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target is attributed to the increased requests by the Private Hospitals for t the ESC's assistance in designating private health, as the six (6) months given to the sector to conclude MSA’s was lapsing.</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46881186"/>
                  </a:ext>
                </a:extLst>
              </a:tr>
            </a:tbl>
          </a:graphicData>
        </a:graphic>
      </p:graphicFrame>
      <p:sp>
        <p:nvSpPr>
          <p:cNvPr id="5" name="Slide Number Placeholder 4"/>
          <p:cNvSpPr>
            <a:spLocks noGrp="1"/>
          </p:cNvSpPr>
          <p:nvPr>
            <p:ph type="sldNum" sz="quarter" idx="12"/>
          </p:nvPr>
        </p:nvSpPr>
        <p:spPr/>
        <p:txBody>
          <a:bodyPr/>
          <a:lstStyle/>
          <a:p>
            <a:fld id="{0C4DB43B-2450-41F4-875D-3A173E257EAA}" type="slidenum">
              <a:rPr lang="en-ZA" smtClean="0"/>
              <a:pPr/>
              <a:t>13</a:t>
            </a:fld>
            <a:endParaRPr lang="en-ZA" dirty="0"/>
          </a:p>
        </p:txBody>
      </p:sp>
      <p:sp>
        <p:nvSpPr>
          <p:cNvPr id="8" name="Title 1">
            <a:extLst>
              <a:ext uri="{FF2B5EF4-FFF2-40B4-BE49-F238E27FC236}">
                <a16:creationId xmlns:a16="http://schemas.microsoft.com/office/drawing/2014/main" xmlns="" id="{FED37602-2D69-4381-A793-4B3135A547CD}"/>
              </a:ext>
            </a:extLst>
          </p:cNvPr>
          <p:cNvSpPr>
            <a:spLocks noGrp="1"/>
          </p:cNvSpPr>
          <p:nvPr>
            <p:ph type="title"/>
          </p:nvPr>
        </p:nvSpPr>
        <p:spPr>
          <a:xfrm>
            <a:off x="1191491" y="272589"/>
            <a:ext cx="6954982" cy="1143000"/>
          </a:xfrm>
          <a:noFill/>
        </p:spPr>
        <p:txBody>
          <a:bodyPr>
            <a:normAutofit/>
          </a:bodyPr>
          <a:lstStyle/>
          <a:p>
            <a:pPr algn="ctr"/>
            <a:r>
              <a:rPr lang="en-US" altLang="en-US" sz="3000" b="1" dirty="0">
                <a:solidFill>
                  <a:srgbClr val="213A72"/>
                </a:solidFill>
                <a:latin typeface="Arial Narrow" panose="020B0606020202030204" pitchFamily="34" charset="0"/>
              </a:rPr>
              <a:t>2021/22 THIRD QUARTER NON – FINANCIAL PERFORMANCE RESULTS: DETAILED </a:t>
            </a:r>
            <a:endParaRPr lang="en-ZA" altLang="en-US" sz="3000"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41412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69581" y="272589"/>
            <a:ext cx="6793523" cy="1143000"/>
          </a:xfrm>
          <a:noFill/>
        </p:spPr>
        <p:txBody>
          <a:bodyPr>
            <a:normAutofit/>
          </a:bodyPr>
          <a:lstStyle/>
          <a:p>
            <a:pPr algn="ctr"/>
            <a:r>
              <a:rPr lang="en-US" altLang="en-US" sz="3000" b="1" dirty="0">
                <a:solidFill>
                  <a:srgbClr val="002060"/>
                </a:solidFill>
                <a:latin typeface="Arial Narrow" panose="020B0606020202030204" pitchFamily="34" charset="0"/>
              </a:rPr>
              <a:t>2021/22  QUARTER HIGH IMPACT LABOUR MARKET CONTRIBUTIONS</a:t>
            </a:r>
            <a:endParaRPr lang="en-ZA" altLang="en-US" sz="30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a:xfrm>
            <a:off x="6815138" y="6356353"/>
            <a:ext cx="2057400" cy="365125"/>
          </a:xfrm>
        </p:spPr>
        <p:txBody>
          <a:bodyPr/>
          <a:lstStyle/>
          <a:p>
            <a:fld id="{0C4DB43B-2450-41F4-875D-3A173E257EAA}" type="slidenum">
              <a:rPr lang="en-ZA" smtClean="0"/>
              <a:pPr/>
              <a:t>14</a:t>
            </a:fld>
            <a:endParaRPr lang="en-ZA" dirty="0"/>
          </a:p>
        </p:txBody>
      </p:sp>
      <p:sp>
        <p:nvSpPr>
          <p:cNvPr id="8" name="Content Placeholder 2">
            <a:extLst>
              <a:ext uri="{FF2B5EF4-FFF2-40B4-BE49-F238E27FC236}">
                <a16:creationId xmlns:a16="http://schemas.microsoft.com/office/drawing/2014/main" xmlns="" id="{7320BB93-25D4-4EDF-A205-FCFEFA15DBA2}"/>
              </a:ext>
            </a:extLst>
          </p:cNvPr>
          <p:cNvSpPr>
            <a:spLocks noGrp="1"/>
          </p:cNvSpPr>
          <p:nvPr>
            <p:ph idx="1"/>
          </p:nvPr>
        </p:nvSpPr>
        <p:spPr>
          <a:xfrm>
            <a:off x="124691" y="1622990"/>
            <a:ext cx="8952807" cy="4525962"/>
          </a:xfrm>
        </p:spPr>
        <p:txBody>
          <a:bodyPr>
            <a:normAutofit/>
          </a:bodyPr>
          <a:lstStyle/>
          <a:p>
            <a:pPr marL="0" indent="0" algn="ctr">
              <a:buNone/>
            </a:pPr>
            <a:endParaRPr lang="en-US" sz="1200" i="1" dirty="0"/>
          </a:p>
          <a:p>
            <a:pPr lvl="1" algn="just"/>
            <a:r>
              <a:rPr lang="en-US" sz="1400" dirty="0">
                <a:latin typeface="Arial Narrow" panose="020B0606020202030204" pitchFamily="34" charset="0"/>
              </a:rPr>
              <a:t>During the period under review, a total of </a:t>
            </a:r>
            <a:r>
              <a:rPr lang="en-US" sz="1400" b="1" dirty="0">
                <a:latin typeface="Arial Narrow" panose="020B0606020202030204" pitchFamily="34" charset="0"/>
              </a:rPr>
              <a:t>38 807 </a:t>
            </a:r>
            <a:r>
              <a:rPr lang="en-US" sz="1400" dirty="0">
                <a:latin typeface="Arial Narrow" panose="020B0606020202030204" pitchFamily="34" charset="0"/>
              </a:rPr>
              <a:t>referrals were received by the CCMA. </a:t>
            </a:r>
          </a:p>
          <a:p>
            <a:pPr lvl="1" algn="just"/>
            <a:r>
              <a:rPr lang="en-US" sz="1400" dirty="0">
                <a:latin typeface="Arial Narrow" panose="020B0606020202030204" pitchFamily="34" charset="0"/>
              </a:rPr>
              <a:t>This is an increase of </a:t>
            </a:r>
            <a:r>
              <a:rPr lang="en-US" sz="1400" b="1" dirty="0">
                <a:latin typeface="Arial Narrow" panose="020B0606020202030204" pitchFamily="34" charset="0"/>
              </a:rPr>
              <a:t>2% (930) </a:t>
            </a:r>
            <a:r>
              <a:rPr lang="en-US" sz="1400" dirty="0">
                <a:latin typeface="Arial Narrow" panose="020B0606020202030204" pitchFamily="34" charset="0"/>
              </a:rPr>
              <a:t>referrals compared to </a:t>
            </a:r>
            <a:r>
              <a:rPr lang="en-US" sz="1400" b="1" dirty="0">
                <a:latin typeface="Arial Narrow" panose="020B0606020202030204" pitchFamily="34" charset="0"/>
              </a:rPr>
              <a:t>37 877 </a:t>
            </a:r>
            <a:r>
              <a:rPr lang="en-US" sz="1400" dirty="0">
                <a:latin typeface="Arial Narrow" panose="020B0606020202030204" pitchFamily="34" charset="0"/>
              </a:rPr>
              <a:t>referrals in the second quarter of the same financial year.</a:t>
            </a:r>
          </a:p>
          <a:p>
            <a:pPr lvl="1" algn="just"/>
            <a:r>
              <a:rPr lang="en-US" sz="1400" dirty="0">
                <a:latin typeface="Arial Narrow" panose="020B0606020202030204" pitchFamily="34" charset="0"/>
              </a:rPr>
              <a:t>The graph below gives a breakdown of the </a:t>
            </a:r>
            <a:r>
              <a:rPr lang="en-US" sz="1400" b="1" dirty="0">
                <a:latin typeface="Arial Narrow" panose="020B0606020202030204" pitchFamily="34" charset="0"/>
              </a:rPr>
              <a:t>top eight (8) sectors </a:t>
            </a:r>
            <a:r>
              <a:rPr lang="en-US" sz="1400" dirty="0">
                <a:latin typeface="Arial Narrow" panose="020B0606020202030204" pitchFamily="34" charset="0"/>
              </a:rPr>
              <a:t>with the highest referrals at the end of the reporting quarter:</a:t>
            </a: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marL="274630" lvl="1" indent="0" algn="just">
              <a:buNone/>
            </a:pPr>
            <a:r>
              <a:rPr lang="en-US" sz="1200" dirty="0">
                <a:latin typeface="Arial Narrow" panose="020B0606020202030204" pitchFamily="34" charset="0"/>
              </a:rPr>
              <a:t> </a:t>
            </a:r>
          </a:p>
          <a:p>
            <a:pPr lvl="1" algn="just"/>
            <a:endParaRPr lang="en-US" sz="1800" dirty="0"/>
          </a:p>
          <a:p>
            <a:pPr marL="274630" lvl="1" indent="0" algn="just">
              <a:buNone/>
            </a:pPr>
            <a:endParaRPr lang="en-US" sz="1800" b="1" dirty="0"/>
          </a:p>
          <a:p>
            <a:pPr marL="274630" lvl="1" indent="0" algn="just">
              <a:buNone/>
            </a:pPr>
            <a:endParaRPr lang="en-US" sz="1800" dirty="0"/>
          </a:p>
          <a:p>
            <a:pPr lvl="1" algn="just"/>
            <a:endParaRPr lang="en-US" sz="1800" dirty="0"/>
          </a:p>
          <a:p>
            <a:pPr lvl="1" algn="just"/>
            <a:endParaRPr lang="en-US" sz="1800" dirty="0"/>
          </a:p>
          <a:p>
            <a:pPr lvl="1"/>
            <a:endParaRPr lang="en-ZA" sz="1800" dirty="0"/>
          </a:p>
        </p:txBody>
      </p:sp>
      <p:graphicFrame>
        <p:nvGraphicFramePr>
          <p:cNvPr id="6" name="Chart 5">
            <a:extLst>
              <a:ext uri="{FF2B5EF4-FFF2-40B4-BE49-F238E27FC236}">
                <a16:creationId xmlns:a16="http://schemas.microsoft.com/office/drawing/2014/main" xmlns="" id="{FD2D3A3C-1BB0-4248-916B-A99F6984FA4C}"/>
              </a:ext>
            </a:extLst>
          </p:cNvPr>
          <p:cNvGraphicFramePr>
            <a:graphicFrameLocks noChangeAspect="1"/>
          </p:cNvGraphicFramePr>
          <p:nvPr>
            <p:extLst>
              <p:ext uri="{D42A27DB-BD31-4B8C-83A1-F6EECF244321}">
                <p14:modId xmlns:p14="http://schemas.microsoft.com/office/powerpoint/2010/main" xmlns="" val="3581843903"/>
              </p:ext>
            </p:extLst>
          </p:nvPr>
        </p:nvGraphicFramePr>
        <p:xfrm>
          <a:off x="651500" y="3059084"/>
          <a:ext cx="8174269" cy="3089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833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640" y="1770914"/>
            <a:ext cx="8887111" cy="4477486"/>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3" name="object 3"/>
          <p:cNvSpPr/>
          <p:nvPr/>
        </p:nvSpPr>
        <p:spPr>
          <a:xfrm>
            <a:off x="0" y="1770914"/>
            <a:ext cx="9144000" cy="4477486"/>
          </a:xfrm>
          <a:custGeom>
            <a:avLst/>
            <a:gdLst/>
            <a:ahLst/>
            <a:cxnLst/>
            <a:rect l="l" t="t" r="r" b="b"/>
            <a:pathLst>
              <a:path w="11809730" h="5617845">
                <a:moveTo>
                  <a:pt x="10873232" y="0"/>
                </a:moveTo>
                <a:lnTo>
                  <a:pt x="0" y="0"/>
                </a:lnTo>
                <a:lnTo>
                  <a:pt x="0" y="4681207"/>
                </a:lnTo>
                <a:lnTo>
                  <a:pt x="936256" y="5617464"/>
                </a:lnTo>
                <a:lnTo>
                  <a:pt x="11809476" y="5617464"/>
                </a:lnTo>
                <a:lnTo>
                  <a:pt x="11809476" y="936243"/>
                </a:lnTo>
                <a:lnTo>
                  <a:pt x="10873232" y="0"/>
                </a:lnTo>
                <a:close/>
              </a:path>
            </a:pathLst>
          </a:custGeom>
          <a:solidFill>
            <a:srgbClr val="538235"/>
          </a:solidFill>
          <a:ln>
            <a:noFill/>
          </a:ln>
        </p:spPr>
        <p:txBody>
          <a:bodyPr wrap="square" lIns="0" tIns="0" rIns="0" bIns="0" rtlCol="0"/>
          <a:lstStyle/>
          <a:p>
            <a:pPr defTabSz="685800">
              <a:defRPr/>
            </a:pPr>
            <a:endParaRPr sz="1350">
              <a:solidFill>
                <a:prstClr val="black"/>
              </a:solidFill>
              <a:latin typeface="Calibri"/>
            </a:endParaRPr>
          </a:p>
        </p:txBody>
      </p:sp>
      <p:sp>
        <p:nvSpPr>
          <p:cNvPr id="4" name="object 4"/>
          <p:cNvSpPr/>
          <p:nvPr/>
        </p:nvSpPr>
        <p:spPr>
          <a:xfrm>
            <a:off x="174879" y="1932012"/>
            <a:ext cx="8857298" cy="4069024"/>
          </a:xfrm>
          <a:custGeom>
            <a:avLst/>
            <a:gdLst/>
            <a:ahLst/>
            <a:cxnLst/>
            <a:rect l="l" t="t" r="r" b="b"/>
            <a:pathLst>
              <a:path w="11809730" h="5617845">
                <a:moveTo>
                  <a:pt x="0" y="0"/>
                </a:moveTo>
                <a:lnTo>
                  <a:pt x="10873232" y="0"/>
                </a:lnTo>
                <a:lnTo>
                  <a:pt x="11809476" y="936243"/>
                </a:lnTo>
                <a:lnTo>
                  <a:pt x="11809476" y="5617464"/>
                </a:lnTo>
                <a:lnTo>
                  <a:pt x="936256" y="5617464"/>
                </a:lnTo>
                <a:lnTo>
                  <a:pt x="0" y="4681207"/>
                </a:lnTo>
                <a:lnTo>
                  <a:pt x="0" y="0"/>
                </a:lnTo>
                <a:close/>
              </a:path>
            </a:pathLst>
          </a:custGeom>
          <a:ln w="12699">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5" name="object 5"/>
          <p:cNvSpPr/>
          <p:nvPr/>
        </p:nvSpPr>
        <p:spPr>
          <a:xfrm>
            <a:off x="5241597" y="3480434"/>
            <a:ext cx="3790579" cy="442628"/>
          </a:xfrm>
          <a:custGeom>
            <a:avLst/>
            <a:gdLst/>
            <a:ahLst/>
            <a:cxnLst/>
            <a:rect l="l" t="t" r="r" b="b"/>
            <a:pathLst>
              <a:path w="5264150" h="581025">
                <a:moveTo>
                  <a:pt x="0" y="580644"/>
                </a:moveTo>
                <a:lnTo>
                  <a:pt x="5263896" y="580644"/>
                </a:lnTo>
                <a:lnTo>
                  <a:pt x="5263896" y="0"/>
                </a:lnTo>
                <a:lnTo>
                  <a:pt x="0" y="0"/>
                </a:lnTo>
                <a:lnTo>
                  <a:pt x="0" y="580644"/>
                </a:lnTo>
                <a:close/>
              </a:path>
            </a:pathLst>
          </a:custGeom>
          <a:solidFill>
            <a:srgbClr val="5B9BD4"/>
          </a:solidFill>
        </p:spPr>
        <p:txBody>
          <a:bodyPr wrap="square" lIns="0" tIns="0" rIns="0" bIns="0" rtlCol="0"/>
          <a:lstStyle/>
          <a:p>
            <a:pPr algn="just" defTabSz="685800" eaLnBrk="0" fontAlgn="base" hangingPunct="0">
              <a:defRPr/>
            </a:pPr>
            <a:r>
              <a:rPr lang="en-US" sz="900" b="1" dirty="0">
                <a:solidFill>
                  <a:prstClr val="white"/>
                </a:solidFill>
                <a:latin typeface="Arial Narrow" panose="020B0606020202030204" pitchFamily="34" charset="0"/>
              </a:rPr>
              <a:t>  5 457 </a:t>
            </a:r>
            <a:r>
              <a:rPr lang="en-US" sz="900" dirty="0">
                <a:solidFill>
                  <a:prstClr val="white"/>
                </a:solidFill>
                <a:latin typeface="Arial Narrow" panose="020B0606020202030204" pitchFamily="34" charset="0"/>
              </a:rPr>
              <a:t>outreach services conducted (inclusive of awareness raising activities, capacity building activities and social justice blockages activities).  </a:t>
            </a:r>
            <a:endParaRPr lang="en-ZA" sz="900" dirty="0">
              <a:solidFill>
                <a:prstClr val="white"/>
              </a:solidFill>
              <a:latin typeface="Arial Narrow" panose="020B0606020202030204" pitchFamily="34" charset="0"/>
              <a:ea typeface="Times New Roman" panose="02020603050405020304" pitchFamily="18" charset="0"/>
            </a:endParaRPr>
          </a:p>
        </p:txBody>
      </p:sp>
      <p:sp>
        <p:nvSpPr>
          <p:cNvPr id="6" name="object 6"/>
          <p:cNvSpPr/>
          <p:nvPr/>
        </p:nvSpPr>
        <p:spPr>
          <a:xfrm>
            <a:off x="5084064" y="3480435"/>
            <a:ext cx="3948113" cy="435769"/>
          </a:xfrm>
          <a:custGeom>
            <a:avLst/>
            <a:gdLst/>
            <a:ahLst/>
            <a:cxnLst/>
            <a:rect l="l" t="t" r="r" b="b"/>
            <a:pathLst>
              <a:path w="5264150" h="581025">
                <a:moveTo>
                  <a:pt x="0" y="580644"/>
                </a:moveTo>
                <a:lnTo>
                  <a:pt x="5263896" y="580644"/>
                </a:lnTo>
                <a:lnTo>
                  <a:pt x="5263896" y="0"/>
                </a:lnTo>
                <a:lnTo>
                  <a:pt x="0" y="0"/>
                </a:lnTo>
                <a:lnTo>
                  <a:pt x="0" y="580644"/>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8" name="object 8"/>
          <p:cNvSpPr/>
          <p:nvPr/>
        </p:nvSpPr>
        <p:spPr>
          <a:xfrm>
            <a:off x="4621150" y="3430153"/>
            <a:ext cx="669788" cy="573776"/>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 name="object 9"/>
          <p:cNvSpPr/>
          <p:nvPr/>
        </p:nvSpPr>
        <p:spPr>
          <a:xfrm>
            <a:off x="4673918" y="3521298"/>
            <a:ext cx="567680" cy="356044"/>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 name="object 10"/>
          <p:cNvSpPr/>
          <p:nvPr/>
        </p:nvSpPr>
        <p:spPr>
          <a:xfrm>
            <a:off x="4664583" y="3454146"/>
            <a:ext cx="586740" cy="490538"/>
          </a:xfrm>
          <a:custGeom>
            <a:avLst/>
            <a:gdLst/>
            <a:ahLst/>
            <a:cxnLst/>
            <a:rect l="l" t="t" r="r" b="b"/>
            <a:pathLst>
              <a:path w="782320" h="654050">
                <a:moveTo>
                  <a:pt x="0" y="326898"/>
                </a:moveTo>
                <a:lnTo>
                  <a:pt x="3568" y="282528"/>
                </a:lnTo>
                <a:lnTo>
                  <a:pt x="13962" y="239977"/>
                </a:lnTo>
                <a:lnTo>
                  <a:pt x="30718" y="199632"/>
                </a:lnTo>
                <a:lnTo>
                  <a:pt x="53368" y="161882"/>
                </a:lnTo>
                <a:lnTo>
                  <a:pt x="81447" y="127117"/>
                </a:lnTo>
                <a:lnTo>
                  <a:pt x="114490" y="95726"/>
                </a:lnTo>
                <a:lnTo>
                  <a:pt x="152031" y="68097"/>
                </a:lnTo>
                <a:lnTo>
                  <a:pt x="193604" y="44619"/>
                </a:lnTo>
                <a:lnTo>
                  <a:pt x="238744" y="25681"/>
                </a:lnTo>
                <a:lnTo>
                  <a:pt x="286984" y="11673"/>
                </a:lnTo>
                <a:lnTo>
                  <a:pt x="337860" y="2983"/>
                </a:lnTo>
                <a:lnTo>
                  <a:pt x="390905" y="0"/>
                </a:lnTo>
                <a:lnTo>
                  <a:pt x="443951" y="2983"/>
                </a:lnTo>
                <a:lnTo>
                  <a:pt x="494827" y="11673"/>
                </a:lnTo>
                <a:lnTo>
                  <a:pt x="543067" y="25681"/>
                </a:lnTo>
                <a:lnTo>
                  <a:pt x="588207" y="44619"/>
                </a:lnTo>
                <a:lnTo>
                  <a:pt x="629780" y="68097"/>
                </a:lnTo>
                <a:lnTo>
                  <a:pt x="667321" y="95726"/>
                </a:lnTo>
                <a:lnTo>
                  <a:pt x="700364" y="127117"/>
                </a:lnTo>
                <a:lnTo>
                  <a:pt x="728443" y="161882"/>
                </a:lnTo>
                <a:lnTo>
                  <a:pt x="751093" y="199632"/>
                </a:lnTo>
                <a:lnTo>
                  <a:pt x="767849" y="239977"/>
                </a:lnTo>
                <a:lnTo>
                  <a:pt x="778243" y="282528"/>
                </a:lnTo>
                <a:lnTo>
                  <a:pt x="781811" y="326898"/>
                </a:lnTo>
                <a:lnTo>
                  <a:pt x="778243" y="371267"/>
                </a:lnTo>
                <a:lnTo>
                  <a:pt x="767849" y="413818"/>
                </a:lnTo>
                <a:lnTo>
                  <a:pt x="751093" y="454163"/>
                </a:lnTo>
                <a:lnTo>
                  <a:pt x="728443" y="491913"/>
                </a:lnTo>
                <a:lnTo>
                  <a:pt x="700364" y="526678"/>
                </a:lnTo>
                <a:lnTo>
                  <a:pt x="667321" y="558069"/>
                </a:lnTo>
                <a:lnTo>
                  <a:pt x="629780" y="585698"/>
                </a:lnTo>
                <a:lnTo>
                  <a:pt x="588207" y="609176"/>
                </a:lnTo>
                <a:lnTo>
                  <a:pt x="543067" y="628114"/>
                </a:lnTo>
                <a:lnTo>
                  <a:pt x="494827" y="642122"/>
                </a:lnTo>
                <a:lnTo>
                  <a:pt x="443951" y="650812"/>
                </a:lnTo>
                <a:lnTo>
                  <a:pt x="390905" y="653796"/>
                </a:lnTo>
                <a:lnTo>
                  <a:pt x="337860" y="650812"/>
                </a:lnTo>
                <a:lnTo>
                  <a:pt x="286984" y="642122"/>
                </a:lnTo>
                <a:lnTo>
                  <a:pt x="238744" y="628114"/>
                </a:lnTo>
                <a:lnTo>
                  <a:pt x="193604" y="609176"/>
                </a:lnTo>
                <a:lnTo>
                  <a:pt x="152031" y="585698"/>
                </a:lnTo>
                <a:lnTo>
                  <a:pt x="114490" y="558069"/>
                </a:lnTo>
                <a:lnTo>
                  <a:pt x="81447" y="526678"/>
                </a:lnTo>
                <a:lnTo>
                  <a:pt x="53368" y="491913"/>
                </a:lnTo>
                <a:lnTo>
                  <a:pt x="30718" y="454163"/>
                </a:lnTo>
                <a:lnTo>
                  <a:pt x="13962" y="413818"/>
                </a:lnTo>
                <a:lnTo>
                  <a:pt x="3568" y="371267"/>
                </a:lnTo>
                <a:lnTo>
                  <a:pt x="0" y="326898"/>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1" name="object 11"/>
          <p:cNvSpPr/>
          <p:nvPr/>
        </p:nvSpPr>
        <p:spPr>
          <a:xfrm>
            <a:off x="5262037" y="4530038"/>
            <a:ext cx="3744658" cy="478067"/>
          </a:xfrm>
          <a:custGeom>
            <a:avLst/>
            <a:gdLst/>
            <a:ahLst/>
            <a:cxnLst/>
            <a:rect l="l" t="t" r="r" b="b"/>
            <a:pathLst>
              <a:path w="5049520" h="658495">
                <a:moveTo>
                  <a:pt x="0" y="658367"/>
                </a:moveTo>
                <a:lnTo>
                  <a:pt x="5049011" y="658367"/>
                </a:lnTo>
                <a:lnTo>
                  <a:pt x="5049011" y="0"/>
                </a:lnTo>
                <a:lnTo>
                  <a:pt x="0" y="0"/>
                </a:lnTo>
                <a:lnTo>
                  <a:pt x="0" y="658367"/>
                </a:lnTo>
                <a:close/>
              </a:path>
            </a:pathLst>
          </a:custGeom>
          <a:solidFill>
            <a:srgbClr val="5B9BD4"/>
          </a:solidFill>
        </p:spPr>
        <p:txBody>
          <a:bodyPr wrap="square" lIns="0" tIns="0" rIns="0" bIns="0" rtlCol="0"/>
          <a:lstStyle/>
          <a:p>
            <a:pPr algn="just" defTabSz="685800" eaLnBrk="0" fontAlgn="base" hangingPunct="0">
              <a:defRPr/>
            </a:pPr>
            <a:r>
              <a:rPr lang="en-ZA" sz="900" b="1" dirty="0">
                <a:solidFill>
                  <a:prstClr val="white"/>
                </a:solidFill>
                <a:latin typeface="Arial Narrow" panose="020B0606020202030204" pitchFamily="34" charset="0"/>
              </a:rPr>
              <a:t>104</a:t>
            </a:r>
            <a:r>
              <a:rPr lang="en-ZA" sz="900" dirty="0">
                <a:solidFill>
                  <a:prstClr val="white"/>
                </a:solidFill>
                <a:latin typeface="Arial Narrow" panose="020B0606020202030204" pitchFamily="34" charset="0"/>
              </a:rPr>
              <a:t> complaints were received.</a:t>
            </a:r>
            <a:r>
              <a:rPr lang="en-ZA" sz="900" dirty="0">
                <a:solidFill>
                  <a:srgbClr val="FF0000"/>
                </a:solidFill>
                <a:latin typeface="Arial Narrow" panose="020B0606020202030204" pitchFamily="34" charset="0"/>
              </a:rPr>
              <a:t> </a:t>
            </a:r>
            <a:r>
              <a:rPr lang="en-ZA" sz="900" b="1" dirty="0">
                <a:solidFill>
                  <a:schemeClr val="bg1"/>
                </a:solidFill>
                <a:latin typeface="Arial Narrow" panose="020B0606020202030204" pitchFamily="34" charset="0"/>
              </a:rPr>
              <a:t>80</a:t>
            </a:r>
            <a:r>
              <a:rPr lang="en-ZA" sz="900" dirty="0">
                <a:solidFill>
                  <a:srgbClr val="FF0000"/>
                </a:solidFill>
                <a:latin typeface="Arial Narrow" panose="020B0606020202030204" pitchFamily="34" charset="0"/>
              </a:rPr>
              <a:t> </a:t>
            </a:r>
            <a:r>
              <a:rPr lang="en-ZA" sz="900" dirty="0">
                <a:solidFill>
                  <a:prstClr val="white"/>
                </a:solidFill>
                <a:latin typeface="Arial Narrow" panose="020B0606020202030204" pitchFamily="34" charset="0"/>
                <a:ea typeface="Times New Roman" panose="02020603050405020304" pitchFamily="18" charset="0"/>
              </a:rPr>
              <a:t>were investigated and responded to while </a:t>
            </a:r>
            <a:r>
              <a:rPr lang="en-ZA" sz="900" b="1" dirty="0">
                <a:solidFill>
                  <a:prstClr val="white"/>
                </a:solidFill>
                <a:latin typeface="Arial Narrow" panose="020B0606020202030204" pitchFamily="34" charset="0"/>
                <a:ea typeface="Times New Roman" panose="02020603050405020304" pitchFamily="18" charset="0"/>
              </a:rPr>
              <a:t>24</a:t>
            </a:r>
            <a:r>
              <a:rPr lang="en-ZA" sz="900" dirty="0">
                <a:solidFill>
                  <a:prstClr val="white"/>
                </a:solidFill>
                <a:latin typeface="Arial Narrow" panose="020B0606020202030204" pitchFamily="34" charset="0"/>
                <a:ea typeface="Times New Roman" panose="02020603050405020304" pitchFamily="18" charset="0"/>
              </a:rPr>
              <a:t> were  pending investigations.</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a:t>
            </a:r>
          </a:p>
        </p:txBody>
      </p:sp>
      <p:sp>
        <p:nvSpPr>
          <p:cNvPr id="12" name="object 12"/>
          <p:cNvSpPr/>
          <p:nvPr/>
        </p:nvSpPr>
        <p:spPr>
          <a:xfrm>
            <a:off x="5231801" y="4526230"/>
            <a:ext cx="3787140" cy="493871"/>
          </a:xfrm>
          <a:custGeom>
            <a:avLst/>
            <a:gdLst/>
            <a:ahLst/>
            <a:cxnLst/>
            <a:rect l="l" t="t" r="r" b="b"/>
            <a:pathLst>
              <a:path w="5049520" h="658495">
                <a:moveTo>
                  <a:pt x="0" y="658367"/>
                </a:moveTo>
                <a:lnTo>
                  <a:pt x="5049011" y="658367"/>
                </a:lnTo>
                <a:lnTo>
                  <a:pt x="5049011" y="0"/>
                </a:lnTo>
                <a:lnTo>
                  <a:pt x="0" y="0"/>
                </a:lnTo>
                <a:lnTo>
                  <a:pt x="0" y="658367"/>
                </a:lnTo>
                <a:close/>
              </a:path>
            </a:pathLst>
          </a:custGeom>
          <a:ln w="12699">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13" name="object 13"/>
          <p:cNvSpPr/>
          <p:nvPr/>
        </p:nvSpPr>
        <p:spPr>
          <a:xfrm>
            <a:off x="4645151" y="4544558"/>
            <a:ext cx="680094" cy="502929"/>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4" name="object 14"/>
          <p:cNvSpPr/>
          <p:nvPr/>
        </p:nvSpPr>
        <p:spPr>
          <a:xfrm>
            <a:off x="4664583" y="4555923"/>
            <a:ext cx="603504" cy="426339"/>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5" name="object 15"/>
          <p:cNvSpPr/>
          <p:nvPr/>
        </p:nvSpPr>
        <p:spPr>
          <a:xfrm>
            <a:off x="5251323" y="5079927"/>
            <a:ext cx="3791017" cy="401930"/>
          </a:xfrm>
          <a:custGeom>
            <a:avLst/>
            <a:gdLst/>
            <a:ahLst/>
            <a:cxnLst/>
            <a:rect l="l" t="t" r="r" b="b"/>
            <a:pathLst>
              <a:path w="5087620" h="508000">
                <a:moveTo>
                  <a:pt x="0" y="507492"/>
                </a:moveTo>
                <a:lnTo>
                  <a:pt x="5087111" y="507492"/>
                </a:lnTo>
                <a:lnTo>
                  <a:pt x="5087111" y="0"/>
                </a:lnTo>
                <a:lnTo>
                  <a:pt x="0" y="0"/>
                </a:lnTo>
                <a:lnTo>
                  <a:pt x="0" y="507492"/>
                </a:lnTo>
                <a:close/>
              </a:path>
            </a:pathLst>
          </a:custGeom>
          <a:solidFill>
            <a:srgbClr val="5B9BD4"/>
          </a:solidFill>
        </p:spPr>
        <p:txBody>
          <a:bodyPr wrap="square" lIns="0" tIns="0" rIns="0" bIns="0" rtlCol="0"/>
          <a:lstStyle/>
          <a:p>
            <a:pPr algn="just" defTabSz="685800">
              <a:lnSpc>
                <a:spcPct val="115000"/>
              </a:lnSpc>
              <a:spcAft>
                <a:spcPts val="600"/>
              </a:spcAft>
              <a:defRPr/>
            </a:pPr>
            <a:r>
              <a:rPr lang="en-ZA" sz="9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   95% (35 out of 37) </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of public interest matters (</a:t>
            </a:r>
            <a:r>
              <a:rPr lang="en-ZA" sz="9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Section</a:t>
            </a:r>
            <a:r>
              <a:rPr lang="en-ZA" sz="9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150) were settled.</a:t>
            </a:r>
          </a:p>
        </p:txBody>
      </p:sp>
      <p:sp>
        <p:nvSpPr>
          <p:cNvPr id="16" name="object 16"/>
          <p:cNvSpPr/>
          <p:nvPr/>
        </p:nvSpPr>
        <p:spPr>
          <a:xfrm>
            <a:off x="5191796" y="5087815"/>
            <a:ext cx="3815715" cy="381000"/>
          </a:xfrm>
          <a:custGeom>
            <a:avLst/>
            <a:gdLst/>
            <a:ahLst/>
            <a:cxnLst/>
            <a:rect l="l" t="t" r="r" b="b"/>
            <a:pathLst>
              <a:path w="5087620" h="508000">
                <a:moveTo>
                  <a:pt x="0" y="507492"/>
                </a:moveTo>
                <a:lnTo>
                  <a:pt x="5087111" y="507492"/>
                </a:lnTo>
                <a:lnTo>
                  <a:pt x="5087111" y="0"/>
                </a:lnTo>
                <a:lnTo>
                  <a:pt x="0" y="0"/>
                </a:lnTo>
                <a:lnTo>
                  <a:pt x="0" y="507492"/>
                </a:lnTo>
                <a:close/>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18" name="object 18"/>
          <p:cNvSpPr/>
          <p:nvPr/>
        </p:nvSpPr>
        <p:spPr>
          <a:xfrm>
            <a:off x="4640580" y="5054346"/>
            <a:ext cx="646947" cy="506330"/>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9" name="object 19"/>
          <p:cNvSpPr/>
          <p:nvPr/>
        </p:nvSpPr>
        <p:spPr>
          <a:xfrm>
            <a:off x="4686257" y="5084607"/>
            <a:ext cx="545544" cy="409432"/>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0" name="object 20"/>
          <p:cNvSpPr/>
          <p:nvPr/>
        </p:nvSpPr>
        <p:spPr>
          <a:xfrm>
            <a:off x="4684014" y="5078349"/>
            <a:ext cx="563880" cy="422910"/>
          </a:xfrm>
          <a:custGeom>
            <a:avLst/>
            <a:gdLst/>
            <a:ahLst/>
            <a:cxnLst/>
            <a:rect l="l" t="t" r="r" b="b"/>
            <a:pathLst>
              <a:path w="751840" h="563879">
                <a:moveTo>
                  <a:pt x="0" y="281940"/>
                </a:moveTo>
                <a:lnTo>
                  <a:pt x="4072" y="240276"/>
                </a:lnTo>
                <a:lnTo>
                  <a:pt x="15901" y="200510"/>
                </a:lnTo>
                <a:lnTo>
                  <a:pt x="34908" y="163079"/>
                </a:lnTo>
                <a:lnTo>
                  <a:pt x="60511" y="128419"/>
                </a:lnTo>
                <a:lnTo>
                  <a:pt x="92129" y="96965"/>
                </a:lnTo>
                <a:lnTo>
                  <a:pt x="129183" y="69153"/>
                </a:lnTo>
                <a:lnTo>
                  <a:pt x="171092" y="45421"/>
                </a:lnTo>
                <a:lnTo>
                  <a:pt x="217275" y="26203"/>
                </a:lnTo>
                <a:lnTo>
                  <a:pt x="267152" y="11936"/>
                </a:lnTo>
                <a:lnTo>
                  <a:pt x="320143" y="3056"/>
                </a:lnTo>
                <a:lnTo>
                  <a:pt x="375666" y="0"/>
                </a:lnTo>
                <a:lnTo>
                  <a:pt x="431188" y="3056"/>
                </a:lnTo>
                <a:lnTo>
                  <a:pt x="484179" y="11936"/>
                </a:lnTo>
                <a:lnTo>
                  <a:pt x="534056" y="26203"/>
                </a:lnTo>
                <a:lnTo>
                  <a:pt x="580239" y="45421"/>
                </a:lnTo>
                <a:lnTo>
                  <a:pt x="622148" y="69153"/>
                </a:lnTo>
                <a:lnTo>
                  <a:pt x="659202" y="96965"/>
                </a:lnTo>
                <a:lnTo>
                  <a:pt x="690820" y="128419"/>
                </a:lnTo>
                <a:lnTo>
                  <a:pt x="716423" y="163079"/>
                </a:lnTo>
                <a:lnTo>
                  <a:pt x="735430" y="200510"/>
                </a:lnTo>
                <a:lnTo>
                  <a:pt x="747259" y="240276"/>
                </a:lnTo>
                <a:lnTo>
                  <a:pt x="751331" y="281940"/>
                </a:lnTo>
                <a:lnTo>
                  <a:pt x="747259" y="323603"/>
                </a:lnTo>
                <a:lnTo>
                  <a:pt x="735430" y="363369"/>
                </a:lnTo>
                <a:lnTo>
                  <a:pt x="716423" y="400800"/>
                </a:lnTo>
                <a:lnTo>
                  <a:pt x="690820" y="435460"/>
                </a:lnTo>
                <a:lnTo>
                  <a:pt x="659202" y="466914"/>
                </a:lnTo>
                <a:lnTo>
                  <a:pt x="622148" y="494726"/>
                </a:lnTo>
                <a:lnTo>
                  <a:pt x="580239" y="518458"/>
                </a:lnTo>
                <a:lnTo>
                  <a:pt x="534056" y="537676"/>
                </a:lnTo>
                <a:lnTo>
                  <a:pt x="484179" y="551943"/>
                </a:lnTo>
                <a:lnTo>
                  <a:pt x="431188" y="560823"/>
                </a:lnTo>
                <a:lnTo>
                  <a:pt x="375666" y="563880"/>
                </a:lnTo>
                <a:lnTo>
                  <a:pt x="320143" y="560823"/>
                </a:lnTo>
                <a:lnTo>
                  <a:pt x="267152" y="551943"/>
                </a:lnTo>
                <a:lnTo>
                  <a:pt x="217275" y="537676"/>
                </a:lnTo>
                <a:lnTo>
                  <a:pt x="171092" y="518458"/>
                </a:lnTo>
                <a:lnTo>
                  <a:pt x="129183" y="494726"/>
                </a:lnTo>
                <a:lnTo>
                  <a:pt x="92129" y="466914"/>
                </a:lnTo>
                <a:lnTo>
                  <a:pt x="60511" y="435460"/>
                </a:lnTo>
                <a:lnTo>
                  <a:pt x="34908" y="400800"/>
                </a:lnTo>
                <a:lnTo>
                  <a:pt x="15901" y="363369"/>
                </a:lnTo>
                <a:lnTo>
                  <a:pt x="4072" y="323603"/>
                </a:lnTo>
                <a:lnTo>
                  <a:pt x="0" y="281940"/>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1" name="object 21"/>
          <p:cNvSpPr/>
          <p:nvPr/>
        </p:nvSpPr>
        <p:spPr>
          <a:xfrm>
            <a:off x="5247894" y="3992529"/>
            <a:ext cx="3775710" cy="445770"/>
          </a:xfrm>
          <a:custGeom>
            <a:avLst/>
            <a:gdLst/>
            <a:ahLst/>
            <a:cxnLst/>
            <a:rect l="l" t="t" r="r" b="b"/>
            <a:pathLst>
              <a:path w="5034280" h="594360">
                <a:moveTo>
                  <a:pt x="0" y="594360"/>
                </a:moveTo>
                <a:lnTo>
                  <a:pt x="5033772" y="594360"/>
                </a:lnTo>
                <a:lnTo>
                  <a:pt x="5033772" y="0"/>
                </a:lnTo>
                <a:lnTo>
                  <a:pt x="0" y="0"/>
                </a:lnTo>
                <a:lnTo>
                  <a:pt x="0" y="594360"/>
                </a:lnTo>
                <a:close/>
              </a:path>
            </a:pathLst>
          </a:custGeom>
          <a:solidFill>
            <a:srgbClr val="5B9BD4"/>
          </a:solidFill>
        </p:spPr>
        <p:txBody>
          <a:bodyPr wrap="square" lIns="0" tIns="0" rIns="0" bIns="0" rtlCol="0"/>
          <a:lstStyle/>
          <a:p>
            <a:pPr algn="just" defTabSz="685800">
              <a:lnSpc>
                <a:spcPct val="107000"/>
              </a:lnSpc>
              <a:spcAft>
                <a:spcPts val="600"/>
              </a:spcAft>
              <a:defRPr/>
            </a:pPr>
            <a:r>
              <a:rPr lang="en-ZA" sz="900" b="1" dirty="0">
                <a:solidFill>
                  <a:prstClr val="white"/>
                </a:solidFill>
                <a:latin typeface="Arial Narrow" panose="020B0606020202030204" pitchFamily="34" charset="0"/>
              </a:rPr>
              <a:t>  847 616 </a:t>
            </a:r>
            <a:r>
              <a:rPr lang="en-ZA" sz="900" dirty="0">
                <a:solidFill>
                  <a:prstClr val="white"/>
                </a:solidFill>
                <a:latin typeface="Arial Narrow" panose="020B0606020202030204" pitchFamily="34" charset="0"/>
              </a:rPr>
              <a:t>people were capacitated to better understand the law and their rights through  outreach activities. (inclusive of Radio Talk Shows)</a:t>
            </a:r>
            <a:endPar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3" name="object 23"/>
          <p:cNvSpPr/>
          <p:nvPr/>
        </p:nvSpPr>
        <p:spPr>
          <a:xfrm>
            <a:off x="4608576" y="4009663"/>
            <a:ext cx="699535" cy="533762"/>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4" name="object 24"/>
          <p:cNvSpPr/>
          <p:nvPr/>
        </p:nvSpPr>
        <p:spPr>
          <a:xfrm>
            <a:off x="4652010" y="4026098"/>
            <a:ext cx="616077" cy="450342"/>
          </a:xfrm>
          <a:prstGeom prst="rect">
            <a:avLst/>
          </a:prstGeom>
          <a:blipFill>
            <a:blip r:embed="rId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5" name="object 25"/>
          <p:cNvSpPr/>
          <p:nvPr/>
        </p:nvSpPr>
        <p:spPr>
          <a:xfrm>
            <a:off x="4652009" y="4033647"/>
            <a:ext cx="616268" cy="450533"/>
          </a:xfrm>
          <a:custGeom>
            <a:avLst/>
            <a:gdLst/>
            <a:ahLst/>
            <a:cxnLst/>
            <a:rect l="l" t="t" r="r" b="b"/>
            <a:pathLst>
              <a:path w="821690" h="600710">
                <a:moveTo>
                  <a:pt x="0" y="300227"/>
                </a:moveTo>
                <a:lnTo>
                  <a:pt x="3749" y="259478"/>
                </a:lnTo>
                <a:lnTo>
                  <a:pt x="14672" y="220397"/>
                </a:lnTo>
                <a:lnTo>
                  <a:pt x="32277" y="183344"/>
                </a:lnTo>
                <a:lnTo>
                  <a:pt x="56077" y="148674"/>
                </a:lnTo>
                <a:lnTo>
                  <a:pt x="85581" y="116746"/>
                </a:lnTo>
                <a:lnTo>
                  <a:pt x="120300" y="87915"/>
                </a:lnTo>
                <a:lnTo>
                  <a:pt x="159745" y="62540"/>
                </a:lnTo>
                <a:lnTo>
                  <a:pt x="203425" y="40978"/>
                </a:lnTo>
                <a:lnTo>
                  <a:pt x="250852" y="23586"/>
                </a:lnTo>
                <a:lnTo>
                  <a:pt x="301536" y="10720"/>
                </a:lnTo>
                <a:lnTo>
                  <a:pt x="354988" y="2739"/>
                </a:lnTo>
                <a:lnTo>
                  <a:pt x="410718" y="0"/>
                </a:lnTo>
                <a:lnTo>
                  <a:pt x="466447" y="2739"/>
                </a:lnTo>
                <a:lnTo>
                  <a:pt x="519899" y="10720"/>
                </a:lnTo>
                <a:lnTo>
                  <a:pt x="570583" y="23586"/>
                </a:lnTo>
                <a:lnTo>
                  <a:pt x="618010" y="40978"/>
                </a:lnTo>
                <a:lnTo>
                  <a:pt x="661690" y="62540"/>
                </a:lnTo>
                <a:lnTo>
                  <a:pt x="701135" y="87915"/>
                </a:lnTo>
                <a:lnTo>
                  <a:pt x="735854" y="116746"/>
                </a:lnTo>
                <a:lnTo>
                  <a:pt x="765358" y="148674"/>
                </a:lnTo>
                <a:lnTo>
                  <a:pt x="789158" y="183344"/>
                </a:lnTo>
                <a:lnTo>
                  <a:pt x="806763" y="220397"/>
                </a:lnTo>
                <a:lnTo>
                  <a:pt x="817686" y="259478"/>
                </a:lnTo>
                <a:lnTo>
                  <a:pt x="821436" y="300227"/>
                </a:lnTo>
                <a:lnTo>
                  <a:pt x="817686" y="340977"/>
                </a:lnTo>
                <a:lnTo>
                  <a:pt x="806763" y="380058"/>
                </a:lnTo>
                <a:lnTo>
                  <a:pt x="789158" y="417111"/>
                </a:lnTo>
                <a:lnTo>
                  <a:pt x="765358" y="451781"/>
                </a:lnTo>
                <a:lnTo>
                  <a:pt x="735854" y="483709"/>
                </a:lnTo>
                <a:lnTo>
                  <a:pt x="701135" y="512540"/>
                </a:lnTo>
                <a:lnTo>
                  <a:pt x="661690" y="537915"/>
                </a:lnTo>
                <a:lnTo>
                  <a:pt x="618010" y="559477"/>
                </a:lnTo>
                <a:lnTo>
                  <a:pt x="570583" y="576869"/>
                </a:lnTo>
                <a:lnTo>
                  <a:pt x="519899" y="589735"/>
                </a:lnTo>
                <a:lnTo>
                  <a:pt x="466447" y="597716"/>
                </a:lnTo>
                <a:lnTo>
                  <a:pt x="410718" y="600455"/>
                </a:lnTo>
                <a:lnTo>
                  <a:pt x="354988" y="597716"/>
                </a:lnTo>
                <a:lnTo>
                  <a:pt x="301536" y="589735"/>
                </a:lnTo>
                <a:lnTo>
                  <a:pt x="250852" y="576869"/>
                </a:lnTo>
                <a:lnTo>
                  <a:pt x="203425" y="559477"/>
                </a:lnTo>
                <a:lnTo>
                  <a:pt x="159745" y="537915"/>
                </a:lnTo>
                <a:lnTo>
                  <a:pt x="120300" y="512540"/>
                </a:lnTo>
                <a:lnTo>
                  <a:pt x="85581" y="483709"/>
                </a:lnTo>
                <a:lnTo>
                  <a:pt x="56077" y="451781"/>
                </a:lnTo>
                <a:lnTo>
                  <a:pt x="32277" y="417111"/>
                </a:lnTo>
                <a:lnTo>
                  <a:pt x="14672" y="380058"/>
                </a:lnTo>
                <a:lnTo>
                  <a:pt x="3749" y="340977"/>
                </a:lnTo>
                <a:lnTo>
                  <a:pt x="0" y="300227"/>
                </a:lnTo>
                <a:close/>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6" name="object 26"/>
          <p:cNvSpPr/>
          <p:nvPr/>
        </p:nvSpPr>
        <p:spPr>
          <a:xfrm>
            <a:off x="195978" y="4578366"/>
            <a:ext cx="4391853" cy="1228645"/>
          </a:xfrm>
          <a:custGeom>
            <a:avLst/>
            <a:gdLst/>
            <a:ahLst/>
            <a:cxnLst/>
            <a:rect l="l" t="t" r="r" b="b"/>
            <a:pathLst>
              <a:path w="5840095" h="1545590">
                <a:moveTo>
                  <a:pt x="0" y="1545336"/>
                </a:moveTo>
                <a:lnTo>
                  <a:pt x="5839968" y="1545336"/>
                </a:lnTo>
                <a:lnTo>
                  <a:pt x="5839968" y="0"/>
                </a:lnTo>
                <a:lnTo>
                  <a:pt x="0" y="0"/>
                </a:lnTo>
                <a:lnTo>
                  <a:pt x="0" y="1545336"/>
                </a:lnTo>
                <a:close/>
              </a:path>
            </a:pathLst>
          </a:custGeom>
          <a:solidFill>
            <a:srgbClr val="001F5F"/>
          </a:solidFill>
        </p:spPr>
        <p:txBody>
          <a:bodyPr wrap="square" lIns="0" tIns="0" rIns="0" bIns="0" rtlCol="0"/>
          <a:lstStyle/>
          <a:p>
            <a:pPr defTabSz="685800">
              <a:defRPr/>
            </a:pPr>
            <a:endParaRPr sz="1350">
              <a:solidFill>
                <a:prstClr val="black"/>
              </a:solidFill>
              <a:latin typeface="Calibri"/>
            </a:endParaRPr>
          </a:p>
        </p:txBody>
      </p:sp>
      <p:sp>
        <p:nvSpPr>
          <p:cNvPr id="27" name="object 27"/>
          <p:cNvSpPr txBox="1"/>
          <p:nvPr/>
        </p:nvSpPr>
        <p:spPr>
          <a:xfrm>
            <a:off x="254794" y="4765055"/>
            <a:ext cx="4262438" cy="882293"/>
          </a:xfrm>
          <a:prstGeom prst="rect">
            <a:avLst/>
          </a:prstGeom>
        </p:spPr>
        <p:txBody>
          <a:bodyPr vert="horz" wrap="square" lIns="0" tIns="0" rIns="0" bIns="0" rtlCol="0">
            <a:spAutoFit/>
          </a:bodyPr>
          <a:lstStyle/>
          <a:p>
            <a:pPr algn="ctr" defTabSz="685800">
              <a:defRPr/>
            </a:pPr>
            <a:r>
              <a:rPr sz="900" b="1" spc="-4" dirty="0">
                <a:solidFill>
                  <a:srgbClr val="F4B083"/>
                </a:solidFill>
                <a:latin typeface="Arial Black"/>
                <a:cs typeface="Arial Black"/>
              </a:rPr>
              <a:t>CCMA</a:t>
            </a:r>
            <a:r>
              <a:rPr sz="900" b="1" spc="-41" dirty="0">
                <a:solidFill>
                  <a:srgbClr val="F4B083"/>
                </a:solidFill>
                <a:latin typeface="Arial Black"/>
                <a:cs typeface="Arial Black"/>
              </a:rPr>
              <a:t> </a:t>
            </a:r>
            <a:r>
              <a:rPr sz="900" b="1" spc="-8" dirty="0">
                <a:solidFill>
                  <a:srgbClr val="F4B083"/>
                </a:solidFill>
                <a:latin typeface="Arial Black"/>
                <a:cs typeface="Arial Black"/>
              </a:rPr>
              <a:t>EVENTS</a:t>
            </a:r>
            <a:endParaRPr sz="900" dirty="0">
              <a:solidFill>
                <a:prstClr val="black"/>
              </a:solidFill>
              <a:latin typeface="Arial Black"/>
              <a:cs typeface="Arial Black"/>
            </a:endParaRPr>
          </a:p>
          <a:p>
            <a:pPr marL="138589" marR="3810" indent="-129064" defTabSz="685800">
              <a:lnSpc>
                <a:spcPts val="975"/>
              </a:lnSpc>
              <a:spcBef>
                <a:spcPts val="634"/>
              </a:spcBef>
              <a:buFont typeface="Arial"/>
              <a:buChar char="•"/>
              <a:tabLst>
                <a:tab pos="139065" algn="l"/>
              </a:tabLst>
              <a:defRPr/>
            </a:pPr>
            <a:r>
              <a:rPr lang="en-US" sz="900" b="1" dirty="0">
                <a:solidFill>
                  <a:schemeClr val="bg1"/>
                </a:solidFill>
                <a:latin typeface="Arial Narrow"/>
                <a:cs typeface="Arial Narrow"/>
              </a:rPr>
              <a:t>COVID-19</a:t>
            </a:r>
            <a:r>
              <a:rPr lang="en-US" sz="900" b="1" dirty="0">
                <a:solidFill>
                  <a:srgbClr val="FFFFFF"/>
                </a:solidFill>
                <a:latin typeface="Arial Narrow"/>
                <a:cs typeface="Arial Narrow"/>
              </a:rPr>
              <a:t> Care session hosted 02 November 2021 via Ms Teams</a:t>
            </a:r>
          </a:p>
          <a:p>
            <a:pPr marL="138589" marR="3810" indent="-129064" defTabSz="685800">
              <a:lnSpc>
                <a:spcPts val="975"/>
              </a:lnSpc>
              <a:spcBef>
                <a:spcPts val="634"/>
              </a:spcBef>
              <a:buFont typeface="Arial"/>
              <a:buChar char="•"/>
              <a:tabLst>
                <a:tab pos="139065" algn="l"/>
              </a:tabLst>
              <a:defRPr/>
            </a:pPr>
            <a:r>
              <a:rPr lang="en-US" sz="900" b="1" dirty="0">
                <a:solidFill>
                  <a:srgbClr val="FFFFFF"/>
                </a:solidFill>
                <a:latin typeface="Arial Narrow"/>
                <a:cs typeface="Arial Narrow"/>
              </a:rPr>
              <a:t>International Fraud and Corruption Awareness webinar conducted on 19 November 2021 via Ms Teams </a:t>
            </a:r>
          </a:p>
          <a:p>
            <a:pPr marL="138589" marR="3810" indent="-129064" defTabSz="685800">
              <a:lnSpc>
                <a:spcPts val="975"/>
              </a:lnSpc>
              <a:spcBef>
                <a:spcPts val="634"/>
              </a:spcBef>
              <a:buFont typeface="Arial"/>
              <a:buChar char="•"/>
              <a:tabLst>
                <a:tab pos="139065" algn="l"/>
              </a:tabLst>
              <a:defRPr/>
            </a:pPr>
            <a:r>
              <a:rPr lang="en-US" sz="900" b="1" dirty="0">
                <a:solidFill>
                  <a:srgbClr val="FFFFFF"/>
                </a:solidFill>
                <a:latin typeface="Arial Narrow"/>
                <a:cs typeface="Arial Narrow"/>
              </a:rPr>
              <a:t>Commissioner Oath Taking Ceremony conducted on 08 December 2021 via Yealink</a:t>
            </a:r>
          </a:p>
        </p:txBody>
      </p:sp>
      <p:sp>
        <p:nvSpPr>
          <p:cNvPr id="29" name="object 29"/>
          <p:cNvSpPr/>
          <p:nvPr/>
        </p:nvSpPr>
        <p:spPr>
          <a:xfrm>
            <a:off x="5127499" y="5608700"/>
            <a:ext cx="3842861" cy="392430"/>
          </a:xfrm>
          <a:custGeom>
            <a:avLst/>
            <a:gdLst/>
            <a:ahLst/>
            <a:cxnLst/>
            <a:rect l="l" t="t" r="r" b="b"/>
            <a:pathLst>
              <a:path w="5123815" h="523240">
                <a:moveTo>
                  <a:pt x="5123687" y="522730"/>
                </a:moveTo>
                <a:lnTo>
                  <a:pt x="5123687" y="0"/>
                </a:lnTo>
                <a:lnTo>
                  <a:pt x="0" y="0"/>
                </a:lnTo>
                <a:lnTo>
                  <a:pt x="0" y="522730"/>
                </a:lnTo>
              </a:path>
            </a:pathLst>
          </a:custGeom>
          <a:ln w="12700">
            <a:solidFill>
              <a:srgbClr val="41709C"/>
            </a:solidFill>
          </a:ln>
        </p:spPr>
        <p:txBody>
          <a:bodyPr wrap="square" lIns="0" tIns="0" rIns="0" bIns="0" rtlCol="0"/>
          <a:lstStyle/>
          <a:p>
            <a:pPr defTabSz="685800">
              <a:defRPr/>
            </a:pPr>
            <a:endParaRPr sz="1350">
              <a:solidFill>
                <a:prstClr val="black"/>
              </a:solidFill>
              <a:latin typeface="Calibri"/>
            </a:endParaRPr>
          </a:p>
        </p:txBody>
      </p:sp>
      <p:sp>
        <p:nvSpPr>
          <p:cNvPr id="30" name="object 30"/>
          <p:cNvSpPr/>
          <p:nvPr/>
        </p:nvSpPr>
        <p:spPr>
          <a:xfrm flipV="1">
            <a:off x="4581144" y="5519546"/>
            <a:ext cx="147733" cy="34289"/>
          </a:xfrm>
          <a:prstGeom prst="rect">
            <a:avLst/>
          </a:prstGeom>
          <a:blipFill>
            <a:blip r:embed="rId1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3" name="object 33"/>
          <p:cNvSpPr/>
          <p:nvPr/>
        </p:nvSpPr>
        <p:spPr>
          <a:xfrm>
            <a:off x="4601718" y="5807011"/>
            <a:ext cx="127159" cy="193834"/>
          </a:xfrm>
          <a:custGeom>
            <a:avLst/>
            <a:gdLst/>
            <a:ahLst/>
            <a:cxnLst/>
            <a:rect l="l" t="t" r="r" b="b"/>
            <a:pathLst>
              <a:path w="169545" h="258445">
                <a:moveTo>
                  <a:pt x="169052" y="258318"/>
                </a:moveTo>
                <a:lnTo>
                  <a:pt x="110013" y="219297"/>
                </a:lnTo>
                <a:lnTo>
                  <a:pt x="78261" y="189513"/>
                </a:lnTo>
                <a:lnTo>
                  <a:pt x="51279" y="156530"/>
                </a:lnTo>
                <a:lnTo>
                  <a:pt x="29515" y="120717"/>
                </a:lnTo>
                <a:lnTo>
                  <a:pt x="13416" y="82445"/>
                </a:lnTo>
                <a:lnTo>
                  <a:pt x="3428" y="42083"/>
                </a:lnTo>
                <a:lnTo>
                  <a:pt x="0" y="0"/>
                </a:lnTo>
              </a:path>
            </a:pathLst>
          </a:custGeom>
          <a:ln w="3175">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6" name="object 36"/>
          <p:cNvSpPr txBox="1">
            <a:spLocks noGrp="1"/>
          </p:cNvSpPr>
          <p:nvPr>
            <p:ph type="title"/>
          </p:nvPr>
        </p:nvSpPr>
        <p:spPr>
          <a:xfrm>
            <a:off x="1397795" y="1540756"/>
            <a:ext cx="6238874" cy="215444"/>
          </a:xfrm>
          <a:prstGeom prst="rect">
            <a:avLst/>
          </a:prstGeom>
        </p:spPr>
        <p:txBody>
          <a:bodyPr vert="horz" wrap="square" lIns="0" tIns="0" rIns="0" bIns="0" rtlCol="0" anchor="ctr">
            <a:spAutoFit/>
          </a:bodyPr>
          <a:lstStyle/>
          <a:p>
            <a:pPr marL="62389" algn="ctr">
              <a:lnSpc>
                <a:spcPct val="100000"/>
              </a:lnSpc>
              <a:spcBef>
                <a:spcPts val="15"/>
              </a:spcBef>
            </a:pPr>
            <a:r>
              <a:rPr sz="1400" i="0" spc="-4" dirty="0">
                <a:solidFill>
                  <a:schemeClr val="tx1"/>
                </a:solidFill>
              </a:rPr>
              <a:t>A total of </a:t>
            </a:r>
            <a:r>
              <a:rPr lang="en-US" sz="1400" i="0" spc="-19" dirty="0">
                <a:solidFill>
                  <a:schemeClr val="tx1"/>
                </a:solidFill>
              </a:rPr>
              <a:t>116 514 </a:t>
            </a:r>
            <a:r>
              <a:rPr sz="1400" i="0" spc="-4" dirty="0">
                <a:solidFill>
                  <a:schemeClr val="tx1"/>
                </a:solidFill>
              </a:rPr>
              <a:t>cases were referred </a:t>
            </a:r>
            <a:r>
              <a:rPr sz="1400" i="0" spc="-8" dirty="0">
                <a:solidFill>
                  <a:schemeClr val="tx1"/>
                </a:solidFill>
              </a:rPr>
              <a:t>to </a:t>
            </a:r>
            <a:r>
              <a:rPr sz="1400" i="0" spc="-4" dirty="0">
                <a:solidFill>
                  <a:schemeClr val="tx1"/>
                </a:solidFill>
              </a:rPr>
              <a:t>the CCMA </a:t>
            </a:r>
            <a:r>
              <a:rPr lang="en-US" sz="1400" i="0" spc="-4" dirty="0">
                <a:solidFill>
                  <a:schemeClr val="tx1"/>
                </a:solidFill>
              </a:rPr>
              <a:t>– year-to-date</a:t>
            </a:r>
            <a:endParaRPr sz="1400" dirty="0">
              <a:solidFill>
                <a:schemeClr val="tx1"/>
              </a:solidFill>
            </a:endParaRPr>
          </a:p>
        </p:txBody>
      </p:sp>
      <p:sp>
        <p:nvSpPr>
          <p:cNvPr id="109" name="object 109"/>
          <p:cNvSpPr txBox="1"/>
          <p:nvPr/>
        </p:nvSpPr>
        <p:spPr>
          <a:xfrm>
            <a:off x="5409914" y="4646486"/>
            <a:ext cx="3444240" cy="138499"/>
          </a:xfrm>
          <a:prstGeom prst="rect">
            <a:avLst/>
          </a:prstGeom>
        </p:spPr>
        <p:txBody>
          <a:bodyPr vert="horz" wrap="square" lIns="0" tIns="0" rIns="0" bIns="0" rtlCol="0">
            <a:spAutoFit/>
          </a:bodyPr>
          <a:lstStyle/>
          <a:p>
            <a:pPr marL="9525" defTabSz="685800">
              <a:defRPr/>
            </a:pPr>
            <a:endParaRPr sz="900" dirty="0">
              <a:solidFill>
                <a:prstClr val="black"/>
              </a:solidFill>
              <a:latin typeface="Arial Narrow"/>
              <a:cs typeface="Arial Narrow"/>
            </a:endParaRPr>
          </a:p>
        </p:txBody>
      </p:sp>
      <p:sp>
        <p:nvSpPr>
          <p:cNvPr id="110" name="object 110"/>
          <p:cNvSpPr txBox="1"/>
          <p:nvPr/>
        </p:nvSpPr>
        <p:spPr>
          <a:xfrm>
            <a:off x="6315170" y="4789933"/>
            <a:ext cx="1637348" cy="138499"/>
          </a:xfrm>
          <a:prstGeom prst="rect">
            <a:avLst/>
          </a:prstGeom>
        </p:spPr>
        <p:txBody>
          <a:bodyPr vert="horz" wrap="square" lIns="0" tIns="0" rIns="0" bIns="0" rtlCol="0">
            <a:spAutoFit/>
          </a:bodyPr>
          <a:lstStyle/>
          <a:p>
            <a:pPr marL="9525" defTabSz="685800">
              <a:defRPr/>
            </a:pPr>
            <a:r>
              <a:rPr sz="900" b="1" dirty="0">
                <a:solidFill>
                  <a:srgbClr val="FFFFFF"/>
                </a:solidFill>
                <a:latin typeface="Arial Narrow"/>
                <a:cs typeface="Arial Narrow"/>
              </a:rPr>
              <a:t>.</a:t>
            </a:r>
            <a:endParaRPr sz="900" dirty="0">
              <a:solidFill>
                <a:prstClr val="black"/>
              </a:solidFill>
              <a:latin typeface="Arial Narrow"/>
              <a:cs typeface="Arial Narrow"/>
            </a:endParaRPr>
          </a:p>
        </p:txBody>
      </p:sp>
      <p:sp>
        <p:nvSpPr>
          <p:cNvPr id="113" name="Oval 112"/>
          <p:cNvSpPr/>
          <p:nvPr/>
        </p:nvSpPr>
        <p:spPr>
          <a:xfrm>
            <a:off x="4609548" y="5508003"/>
            <a:ext cx="598226" cy="556832"/>
          </a:xfrm>
          <a:prstGeom prst="ellipse">
            <a:avLst/>
          </a:prstGeom>
          <a:blipFill dpi="0" rotWithShape="1">
            <a:blip r:embed="rId11" cstate="print">
              <a:extLst>
                <a:ext uri="{28A0092B-C50C-407E-A947-70E740481C1C}">
                  <a14:useLocalDpi xmlns:a14="http://schemas.microsoft.com/office/drawing/2010/main" xmlns="" val="0"/>
                </a:ext>
              </a:extLst>
            </a:blip>
            <a:srcRect/>
            <a:stretch>
              <a:fillRect l="-28106" t="19625" r="-28106" b="19625"/>
            </a:stretch>
          </a:blip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lstStyle/>
          <a:p>
            <a:pPr defTabSz="685800">
              <a:defRPr/>
            </a:pPr>
            <a:endParaRPr lang="en-ZA" sz="1350">
              <a:solidFill>
                <a:prstClr val="black"/>
              </a:solidFill>
              <a:latin typeface="Calibri"/>
            </a:endParaRPr>
          </a:p>
        </p:txBody>
      </p:sp>
      <p:sp>
        <p:nvSpPr>
          <p:cNvPr id="114" name="object 15"/>
          <p:cNvSpPr/>
          <p:nvPr/>
        </p:nvSpPr>
        <p:spPr>
          <a:xfrm>
            <a:off x="5246827" y="5542064"/>
            <a:ext cx="3795513" cy="436758"/>
          </a:xfrm>
          <a:custGeom>
            <a:avLst/>
            <a:gdLst/>
            <a:ahLst/>
            <a:cxnLst/>
            <a:rect l="l" t="t" r="r" b="b"/>
            <a:pathLst>
              <a:path w="5087620" h="508000">
                <a:moveTo>
                  <a:pt x="0" y="507492"/>
                </a:moveTo>
                <a:lnTo>
                  <a:pt x="5087111" y="507492"/>
                </a:lnTo>
                <a:lnTo>
                  <a:pt x="5087111" y="0"/>
                </a:lnTo>
                <a:lnTo>
                  <a:pt x="0" y="0"/>
                </a:lnTo>
                <a:lnTo>
                  <a:pt x="0" y="507492"/>
                </a:lnTo>
                <a:close/>
              </a:path>
            </a:pathLst>
          </a:custGeom>
          <a:solidFill>
            <a:srgbClr val="5B9BD4"/>
          </a:solidFill>
        </p:spPr>
        <p:txBody>
          <a:bodyPr wrap="square" lIns="0" tIns="0" rIns="0" bIns="0" rtlCol="0"/>
          <a:lstStyle/>
          <a:p>
            <a:pPr algn="just" defTabSz="685800">
              <a:lnSpc>
                <a:spcPct val="115000"/>
              </a:lnSpc>
              <a:spcAft>
                <a:spcPts val="600"/>
              </a:spcAft>
              <a:defRPr/>
            </a:pPr>
            <a:r>
              <a:rPr lang="en-US" sz="900" b="1" dirty="0">
                <a:solidFill>
                  <a:prstClr val="white"/>
                </a:solidFill>
                <a:latin typeface="Arial Narrow" panose="020B0606020202030204" pitchFamily="34" charset="0"/>
              </a:rPr>
              <a:t>   48% </a:t>
            </a:r>
            <a:r>
              <a:rPr lang="en-US" sz="900" dirty="0">
                <a:solidFill>
                  <a:prstClr val="white"/>
                </a:solidFill>
                <a:latin typeface="Arial Narrow" panose="020B0606020202030204" pitchFamily="34" charset="0"/>
              </a:rPr>
              <a:t>of jobs </a:t>
            </a:r>
            <a:r>
              <a:rPr lang="en-US" sz="900" b="1" dirty="0">
                <a:solidFill>
                  <a:prstClr val="white"/>
                </a:solidFill>
                <a:latin typeface="Arial Narrow" panose="020B0606020202030204" pitchFamily="34" charset="0"/>
              </a:rPr>
              <a:t>(</a:t>
            </a:r>
            <a:r>
              <a:rPr lang="en-ZA" sz="900" b="1" dirty="0">
                <a:solidFill>
                  <a:prstClr val="white"/>
                </a:solidFill>
                <a:latin typeface="Arial Narrow" panose="020B0606020202030204" pitchFamily="34" charset="0"/>
              </a:rPr>
              <a:t>4 283 </a:t>
            </a:r>
            <a:r>
              <a:rPr lang="en-US" sz="900" dirty="0">
                <a:solidFill>
                  <a:prstClr val="white"/>
                </a:solidFill>
                <a:latin typeface="Arial Narrow" panose="020B0606020202030204" pitchFamily="34" charset="0"/>
              </a:rPr>
              <a:t>out of </a:t>
            </a:r>
            <a:r>
              <a:rPr lang="en-ZA" sz="900" b="1" dirty="0">
                <a:solidFill>
                  <a:prstClr val="white"/>
                </a:solidFill>
                <a:latin typeface="Arial Narrow" panose="020B0606020202030204" pitchFamily="34" charset="0"/>
              </a:rPr>
              <a:t>9 015 </a:t>
            </a:r>
            <a:r>
              <a:rPr lang="en-US" sz="900" dirty="0">
                <a:solidFill>
                  <a:prstClr val="white"/>
                </a:solidFill>
                <a:latin typeface="Arial Narrow" panose="020B0606020202030204" pitchFamily="34" charset="0"/>
              </a:rPr>
              <a:t>jobs at stake)</a:t>
            </a:r>
            <a:r>
              <a:rPr lang="en-US" sz="900" b="1" dirty="0">
                <a:solidFill>
                  <a:prstClr val="white"/>
                </a:solidFill>
                <a:latin typeface="Arial Narrow" panose="020B0606020202030204" pitchFamily="34" charset="0"/>
              </a:rPr>
              <a:t> </a:t>
            </a:r>
            <a:r>
              <a:rPr lang="en-US" sz="900" dirty="0">
                <a:solidFill>
                  <a:prstClr val="white"/>
                </a:solidFill>
                <a:latin typeface="Arial Narrow" panose="020B0606020202030204" pitchFamily="34" charset="0"/>
              </a:rPr>
              <a:t>were saved compared to employees facing retrenchments (cases referred to the CCMA) .</a:t>
            </a:r>
            <a:endParaRPr lang="en-ZA" sz="900" dirty="0">
              <a:solidFill>
                <a:prstClr val="white"/>
              </a:solidFill>
              <a:latin typeface="Arial Narrow" panose="020B0606020202030204" pitchFamily="34" charset="0"/>
              <a:ea typeface="Times New Roman" panose="02020603050405020304" pitchFamily="18" charset="0"/>
            </a:endParaRPr>
          </a:p>
          <a:p>
            <a:pPr algn="just" defTabSz="685800">
              <a:lnSpc>
                <a:spcPct val="115000"/>
              </a:lnSpc>
              <a:spcAft>
                <a:spcPts val="600"/>
              </a:spcAft>
              <a:defRPr/>
            </a:pPr>
            <a:r>
              <a:rPr lang="en-ZA" sz="9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a:t>
            </a:r>
          </a:p>
        </p:txBody>
      </p:sp>
      <p:sp>
        <p:nvSpPr>
          <p:cNvPr id="46" name="Content Placeholder 5"/>
          <p:cNvSpPr>
            <a:spLocks noGrp="1"/>
          </p:cNvSpPr>
          <p:nvPr>
            <p:ph idx="4294967295"/>
          </p:nvPr>
        </p:nvSpPr>
        <p:spPr>
          <a:xfrm>
            <a:off x="250345" y="2040591"/>
            <a:ext cx="1937657" cy="3574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indent="0" algn="ctr">
              <a:buNone/>
              <a:defRPr/>
            </a:pPr>
            <a:r>
              <a:rPr lang="en-ZA" sz="1010" b="1" dirty="0">
                <a:solidFill>
                  <a:schemeClr val="accent5">
                    <a:lumMod val="50000"/>
                  </a:schemeClr>
                </a:solidFill>
                <a:latin typeface="Arial Narrow" panose="020B0606020202030204" pitchFamily="34" charset="0"/>
              </a:rPr>
              <a:t>38 807 </a:t>
            </a:r>
            <a:r>
              <a:rPr lang="en-ZA" sz="1010" dirty="0">
                <a:solidFill>
                  <a:schemeClr val="accent5">
                    <a:lumMod val="50000"/>
                  </a:schemeClr>
                </a:solidFill>
                <a:latin typeface="Arial Narrow" panose="020B0606020202030204" pitchFamily="34" charset="0"/>
              </a:rPr>
              <a:t>cases referred to the CCMA</a:t>
            </a:r>
          </a:p>
        </p:txBody>
      </p:sp>
      <p:sp>
        <p:nvSpPr>
          <p:cNvPr id="47" name="Rounded Rectangle 46"/>
          <p:cNvSpPr/>
          <p:nvPr/>
        </p:nvSpPr>
        <p:spPr>
          <a:xfrm>
            <a:off x="2285566" y="1820634"/>
            <a:ext cx="2231666"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13" dirty="0">
                <a:solidFill>
                  <a:prstClr val="black"/>
                </a:solidFill>
                <a:latin typeface="Arial Narrow" panose="020B0606020202030204" pitchFamily="34" charset="0"/>
              </a:rPr>
              <a:t>On average, the CCMA took </a:t>
            </a:r>
            <a:r>
              <a:rPr lang="en-ZA" sz="1013" b="1" dirty="0">
                <a:solidFill>
                  <a:prstClr val="black"/>
                </a:solidFill>
                <a:latin typeface="Arial Narrow" panose="020B0606020202030204" pitchFamily="34" charset="0"/>
              </a:rPr>
              <a:t>23 days </a:t>
            </a:r>
            <a:r>
              <a:rPr lang="en-ZA" sz="1013" dirty="0">
                <a:solidFill>
                  <a:prstClr val="black"/>
                </a:solidFill>
                <a:latin typeface="Arial Narrow" panose="020B0606020202030204" pitchFamily="34" charset="0"/>
              </a:rPr>
              <a:t>(legislated date is 30 days) to deal with </a:t>
            </a:r>
            <a:r>
              <a:rPr lang="en-ZA" sz="1013" i="1" dirty="0">
                <a:solidFill>
                  <a:prstClr val="black"/>
                </a:solidFill>
                <a:latin typeface="Arial Narrow" panose="020B0606020202030204" pitchFamily="34" charset="0"/>
              </a:rPr>
              <a:t>conciliation cases</a:t>
            </a:r>
            <a:endParaRPr lang="en-ZA" sz="1125" dirty="0">
              <a:solidFill>
                <a:srgbClr val="4472C4">
                  <a:lumMod val="50000"/>
                </a:srgbClr>
              </a:solidFill>
              <a:latin typeface="Arial Narrow" panose="020B0606020202030204" pitchFamily="34" charset="0"/>
            </a:endParaRPr>
          </a:p>
        </p:txBody>
      </p:sp>
      <p:sp>
        <p:nvSpPr>
          <p:cNvPr id="48" name="Rounded Rectangle 47"/>
          <p:cNvSpPr/>
          <p:nvPr/>
        </p:nvSpPr>
        <p:spPr>
          <a:xfrm>
            <a:off x="4709732" y="1809187"/>
            <a:ext cx="2120484" cy="684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0247" algn="just" defTabSz="466725">
              <a:lnSpc>
                <a:spcPct val="90000"/>
              </a:lnSpc>
              <a:spcAft>
                <a:spcPct val="35000"/>
              </a:spcAft>
              <a:defRPr/>
            </a:pPr>
            <a:r>
              <a:rPr lang="en-ZA" sz="1013" dirty="0">
                <a:solidFill>
                  <a:prstClr val="black"/>
                </a:solidFill>
                <a:latin typeface="Arial Narrow" panose="020B0606020202030204" pitchFamily="34" charset="0"/>
              </a:rPr>
              <a:t>On average, the CCMA took </a:t>
            </a:r>
            <a:r>
              <a:rPr lang="en-ZA" sz="1013" b="1" dirty="0">
                <a:solidFill>
                  <a:prstClr val="black"/>
                </a:solidFill>
                <a:latin typeface="Arial Narrow" panose="020B0606020202030204" pitchFamily="34" charset="0"/>
              </a:rPr>
              <a:t>76 days </a:t>
            </a:r>
            <a:r>
              <a:rPr lang="en-ZA" sz="1013" dirty="0">
                <a:solidFill>
                  <a:prstClr val="black"/>
                </a:solidFill>
                <a:latin typeface="Arial Narrow" panose="020B0606020202030204" pitchFamily="34" charset="0"/>
              </a:rPr>
              <a:t>(legislated date is 60 days) to deal with </a:t>
            </a:r>
            <a:r>
              <a:rPr lang="en-ZA" sz="1013" i="1" dirty="0">
                <a:solidFill>
                  <a:prstClr val="black"/>
                </a:solidFill>
                <a:latin typeface="Arial Narrow" panose="020B0606020202030204" pitchFamily="34" charset="0"/>
              </a:rPr>
              <a:t>arbitration cases</a:t>
            </a:r>
            <a:endParaRPr lang="en-US" sz="1013" i="1" dirty="0">
              <a:solidFill>
                <a:prstClr val="black"/>
              </a:solidFill>
              <a:latin typeface="Arial Narrow" panose="020B0606020202030204" pitchFamily="34" charset="0"/>
            </a:endParaRPr>
          </a:p>
        </p:txBody>
      </p:sp>
      <p:sp>
        <p:nvSpPr>
          <p:cNvPr id="49" name="Rounded Rectangle 48"/>
          <p:cNvSpPr/>
          <p:nvPr/>
        </p:nvSpPr>
        <p:spPr>
          <a:xfrm>
            <a:off x="4801145" y="2643149"/>
            <a:ext cx="1937658" cy="6879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125" b="1" dirty="0">
                <a:solidFill>
                  <a:srgbClr val="4472C4">
                    <a:lumMod val="50000"/>
                  </a:srgbClr>
                </a:solidFill>
                <a:latin typeface="Arial Narrow" panose="020B0606020202030204" pitchFamily="34" charset="0"/>
              </a:rPr>
              <a:t>74%  </a:t>
            </a:r>
            <a:r>
              <a:rPr lang="en-ZA" sz="1125" dirty="0">
                <a:solidFill>
                  <a:srgbClr val="4472C4">
                    <a:lumMod val="50000"/>
                  </a:srgbClr>
                </a:solidFill>
                <a:latin typeface="Arial Narrow" panose="020B0606020202030204" pitchFamily="34" charset="0"/>
              </a:rPr>
              <a:t>Settlement Rate</a:t>
            </a:r>
          </a:p>
        </p:txBody>
      </p:sp>
      <p:graphicFrame>
        <p:nvGraphicFramePr>
          <p:cNvPr id="50" name="Table 49"/>
          <p:cNvGraphicFramePr>
            <a:graphicFrameLocks noGrp="1"/>
          </p:cNvGraphicFramePr>
          <p:nvPr/>
        </p:nvGraphicFramePr>
        <p:xfrm>
          <a:off x="195978" y="2645427"/>
          <a:ext cx="4344208" cy="1866195"/>
        </p:xfrm>
        <a:graphic>
          <a:graphicData uri="http://schemas.openxmlformats.org/drawingml/2006/table">
            <a:tbl>
              <a:tblPr firstRow="1" bandRow="1">
                <a:tableStyleId>{5C22544A-7EE6-4342-B048-85BDC9FD1C3A}</a:tableStyleId>
              </a:tblPr>
              <a:tblGrid>
                <a:gridCol w="2172104">
                  <a:extLst>
                    <a:ext uri="{9D8B030D-6E8A-4147-A177-3AD203B41FA5}">
                      <a16:colId xmlns:a16="http://schemas.microsoft.com/office/drawing/2014/main" xmlns="" val="20000"/>
                    </a:ext>
                  </a:extLst>
                </a:gridCol>
                <a:gridCol w="2172104">
                  <a:extLst>
                    <a:ext uri="{9D8B030D-6E8A-4147-A177-3AD203B41FA5}">
                      <a16:colId xmlns:a16="http://schemas.microsoft.com/office/drawing/2014/main" xmlns="" val="20001"/>
                    </a:ext>
                  </a:extLst>
                </a:gridCol>
              </a:tblGrid>
              <a:tr h="254474">
                <a:tc gridSpan="2">
                  <a:txBody>
                    <a:bodyPr/>
                    <a:lstStyle/>
                    <a:p>
                      <a:r>
                        <a:rPr lang="en-ZA" sz="900" dirty="0">
                          <a:solidFill>
                            <a:schemeClr val="tx1"/>
                          </a:solidFill>
                          <a:latin typeface="Arial Narrow" panose="020B0606020202030204" pitchFamily="34" charset="0"/>
                        </a:rPr>
                        <a:t>Temporary Employee / Employer Relief Scheme </a:t>
                      </a:r>
                    </a:p>
                  </a:txBody>
                  <a:tcPr marL="51438" marR="51438" marT="25685" marB="25685">
                    <a:solidFill>
                      <a:schemeClr val="accent6">
                        <a:lumMod val="75000"/>
                      </a:schemeClr>
                    </a:solidFill>
                  </a:tcPr>
                </a:tc>
                <a:tc hMerge="1">
                  <a:txBody>
                    <a:bodyPr/>
                    <a:lstStyle/>
                    <a:p>
                      <a:endParaRPr lang="en-ZA" dirty="0"/>
                    </a:p>
                  </a:txBody>
                  <a:tcPr/>
                </a:tc>
                <a:extLst>
                  <a:ext uri="{0D108BD9-81ED-4DB2-BD59-A6C34878D82A}">
                    <a16:rowId xmlns:a16="http://schemas.microsoft.com/office/drawing/2014/main" xmlns="" val="10000"/>
                  </a:ext>
                </a:extLst>
              </a:tr>
              <a:tr h="424118">
                <a:tc>
                  <a:txBody>
                    <a:bodyPr/>
                    <a:lstStyle/>
                    <a:p>
                      <a:r>
                        <a:rPr lang="en-ZA" sz="900" b="1" dirty="0">
                          <a:latin typeface="Arial Narrow" panose="020B0606020202030204" pitchFamily="34" charset="0"/>
                        </a:rPr>
                        <a:t>11 </a:t>
                      </a:r>
                      <a:r>
                        <a:rPr lang="en-ZA" sz="900" dirty="0">
                          <a:latin typeface="Arial Narrow" panose="020B0606020202030204" pitchFamily="34" charset="0"/>
                        </a:rPr>
                        <a:t>TERS applications received </a:t>
                      </a:r>
                    </a:p>
                  </a:txBody>
                  <a:tcPr marL="51438" marR="51438" marT="25685" marB="25685">
                    <a:solidFill>
                      <a:schemeClr val="accent6">
                        <a:lumMod val="60000"/>
                        <a:lumOff val="40000"/>
                      </a:schemeClr>
                    </a:solidFill>
                  </a:tcPr>
                </a:tc>
                <a:tc>
                  <a:txBody>
                    <a:bodyPr/>
                    <a:lstStyle/>
                    <a:p>
                      <a:r>
                        <a:rPr lang="en-ZA" sz="900" b="1" dirty="0">
                          <a:latin typeface="Arial Narrow" panose="020B0606020202030204" pitchFamily="34" charset="0"/>
                        </a:rPr>
                        <a:t> 1 still </a:t>
                      </a:r>
                      <a:r>
                        <a:rPr lang="en-ZA" sz="900" dirty="0">
                          <a:latin typeface="Arial Narrow" panose="020B0606020202030204" pitchFamily="34" charset="0"/>
                        </a:rPr>
                        <a:t>in process</a:t>
                      </a:r>
                    </a:p>
                  </a:txBody>
                  <a:tcPr marL="51438" marR="51438" marT="25685" marB="25685">
                    <a:solidFill>
                      <a:schemeClr val="accent6">
                        <a:lumMod val="60000"/>
                        <a:lumOff val="40000"/>
                      </a:schemeClr>
                    </a:solidFill>
                  </a:tcPr>
                </a:tc>
                <a:extLst>
                  <a:ext uri="{0D108BD9-81ED-4DB2-BD59-A6C34878D82A}">
                    <a16:rowId xmlns:a16="http://schemas.microsoft.com/office/drawing/2014/main" xmlns="" val="10001"/>
                  </a:ext>
                </a:extLst>
              </a:tr>
              <a:tr h="424118">
                <a:tc>
                  <a:txBody>
                    <a:bodyPr/>
                    <a:lstStyle/>
                    <a:p>
                      <a:r>
                        <a:rPr lang="en-ZA" sz="900" b="1" dirty="0">
                          <a:latin typeface="Arial Narrow" panose="020B0606020202030204" pitchFamily="34" charset="0"/>
                        </a:rPr>
                        <a:t>18 </a:t>
                      </a:r>
                      <a:r>
                        <a:rPr lang="en-ZA" sz="900" dirty="0">
                          <a:latin typeface="Arial Narrow" panose="020B0606020202030204" pitchFamily="34" charset="0"/>
                        </a:rPr>
                        <a:t>considered by </a:t>
                      </a:r>
                      <a:r>
                        <a:rPr lang="en-ZA" sz="900" dirty="0">
                          <a:solidFill>
                            <a:schemeClr val="tx1"/>
                          </a:solidFill>
                          <a:latin typeface="Arial Narrow" panose="020B0606020202030204" pitchFamily="34" charset="0"/>
                        </a:rPr>
                        <a:t>Single Adjudication</a:t>
                      </a:r>
                      <a:r>
                        <a:rPr lang="en-ZA" sz="900" baseline="0" dirty="0">
                          <a:solidFill>
                            <a:schemeClr val="tx1"/>
                          </a:solidFill>
                          <a:latin typeface="Arial Narrow" panose="020B0606020202030204" pitchFamily="34" charset="0"/>
                        </a:rPr>
                        <a:t> Committee (</a:t>
                      </a:r>
                      <a:r>
                        <a:rPr lang="en-ZA" sz="900" dirty="0">
                          <a:solidFill>
                            <a:schemeClr val="tx1"/>
                          </a:solidFill>
                          <a:latin typeface="Arial Narrow" panose="020B0606020202030204" pitchFamily="34" charset="0"/>
                        </a:rPr>
                        <a:t>SAC) </a:t>
                      </a:r>
                    </a:p>
                  </a:txBody>
                  <a:tcPr marL="51438" marR="51438" marT="25685" marB="25685">
                    <a:solidFill>
                      <a:schemeClr val="accent6">
                        <a:lumMod val="60000"/>
                        <a:lumOff val="40000"/>
                      </a:schemeClr>
                    </a:solidFill>
                  </a:tcPr>
                </a:tc>
                <a:tc>
                  <a:txBody>
                    <a:bodyPr/>
                    <a:lstStyle/>
                    <a:p>
                      <a:r>
                        <a:rPr lang="en-ZA" sz="900" b="1" dirty="0">
                          <a:latin typeface="Arial Narrow" panose="020B0606020202030204" pitchFamily="34" charset="0"/>
                        </a:rPr>
                        <a:t>367</a:t>
                      </a:r>
                      <a:r>
                        <a:rPr lang="en-ZA" sz="900" dirty="0">
                          <a:latin typeface="Arial Narrow" panose="020B0606020202030204" pitchFamily="34" charset="0"/>
                        </a:rPr>
                        <a:t> employees to benefit  </a:t>
                      </a:r>
                    </a:p>
                  </a:txBody>
                  <a:tcPr marL="51438" marR="51438" marT="25685" marB="25685">
                    <a:solidFill>
                      <a:schemeClr val="accent6">
                        <a:lumMod val="60000"/>
                        <a:lumOff val="40000"/>
                      </a:schemeClr>
                    </a:solidFill>
                  </a:tcPr>
                </a:tc>
                <a:extLst>
                  <a:ext uri="{0D108BD9-81ED-4DB2-BD59-A6C34878D82A}">
                    <a16:rowId xmlns:a16="http://schemas.microsoft.com/office/drawing/2014/main" xmlns="" val="10002"/>
                  </a:ext>
                </a:extLst>
              </a:tr>
              <a:tr h="763485">
                <a:tc>
                  <a:txBody>
                    <a:bodyPr/>
                    <a:lstStyle/>
                    <a:p>
                      <a:r>
                        <a:rPr lang="en-ZA" sz="900" b="1" dirty="0">
                          <a:latin typeface="Arial Narrow" panose="020B0606020202030204" pitchFamily="34" charset="0"/>
                        </a:rPr>
                        <a:t>4</a:t>
                      </a:r>
                      <a:r>
                        <a:rPr lang="en-ZA" sz="900" b="1" baseline="0" dirty="0">
                          <a:latin typeface="Arial Narrow" panose="020B0606020202030204" pitchFamily="34" charset="0"/>
                        </a:rPr>
                        <a:t> </a:t>
                      </a:r>
                      <a:r>
                        <a:rPr lang="en-ZA" sz="900" dirty="0">
                          <a:latin typeface="Arial Narrow" panose="020B0606020202030204" pitchFamily="34" charset="0"/>
                        </a:rPr>
                        <a:t>were recommended &amp;</a:t>
                      </a:r>
                    </a:p>
                    <a:p>
                      <a:r>
                        <a:rPr lang="en-ZA" sz="900" b="1" dirty="0">
                          <a:latin typeface="Arial Narrow" panose="020B0606020202030204" pitchFamily="34" charset="0"/>
                        </a:rPr>
                        <a:t> 7 </a:t>
                      </a:r>
                      <a:r>
                        <a:rPr lang="en-ZA" sz="900" dirty="0">
                          <a:latin typeface="Arial Narrow" panose="020B0606020202030204" pitchFamily="34" charset="0"/>
                        </a:rPr>
                        <a:t>not recommended </a:t>
                      </a:r>
                    </a:p>
                    <a:p>
                      <a:endParaRPr lang="en-ZA" sz="900" dirty="0"/>
                    </a:p>
                  </a:txBody>
                  <a:tcPr marL="51438" marR="51438" marT="25685" marB="25685">
                    <a:solidFill>
                      <a:schemeClr val="accent6">
                        <a:lumMod val="60000"/>
                        <a:lumOff val="40000"/>
                      </a:schemeClr>
                    </a:solidFill>
                  </a:tcPr>
                </a:tc>
                <a:tc>
                  <a:txBody>
                    <a:bodyPr/>
                    <a:lstStyle/>
                    <a:p>
                      <a:r>
                        <a:rPr lang="en-ZA" sz="900" dirty="0">
                          <a:latin typeface="Arial Narrow" panose="020B0606020202030204" pitchFamily="34" charset="0"/>
                        </a:rPr>
                        <a:t>Total cost is</a:t>
                      </a:r>
                      <a:r>
                        <a:rPr lang="en-ZA" sz="900" baseline="0" dirty="0">
                          <a:latin typeface="Arial Narrow" panose="020B0606020202030204" pitchFamily="34" charset="0"/>
                        </a:rPr>
                        <a:t> </a:t>
                      </a:r>
                      <a:r>
                        <a:rPr lang="en-US" sz="900" b="1" dirty="0">
                          <a:solidFill>
                            <a:schemeClr val="dk1"/>
                          </a:solidFill>
                          <a:effectLst/>
                          <a:latin typeface="Arial Narrow" panose="020B0606020202030204" pitchFamily="34" charset="0"/>
                          <a:ea typeface="+mn-ea"/>
                          <a:cs typeface="+mn-cs"/>
                        </a:rPr>
                        <a:t>R14</a:t>
                      </a:r>
                      <a:r>
                        <a:rPr lang="en-US" sz="900" b="1" baseline="0" dirty="0">
                          <a:solidFill>
                            <a:schemeClr val="dk1"/>
                          </a:solidFill>
                          <a:effectLst/>
                          <a:latin typeface="Arial Narrow" panose="020B0606020202030204" pitchFamily="34" charset="0"/>
                          <a:ea typeface="+mn-ea"/>
                          <a:cs typeface="+mn-cs"/>
                        </a:rPr>
                        <a:t> 576 339.88</a:t>
                      </a:r>
                      <a:r>
                        <a:rPr lang="en-US" sz="900" dirty="0">
                          <a:solidFill>
                            <a:schemeClr val="dk1"/>
                          </a:solidFill>
                          <a:effectLst/>
                          <a:latin typeface="Arial Narrow" panose="020B0606020202030204" pitchFamily="34" charset="0"/>
                          <a:ea typeface="+mn-ea"/>
                          <a:cs typeface="+mn-cs"/>
                        </a:rPr>
                        <a:t> </a:t>
                      </a:r>
                      <a:endParaRPr lang="en-ZA" sz="900" b="1" dirty="0">
                        <a:latin typeface="Arial Narrow" panose="020B0606020202030204" pitchFamily="34" charset="0"/>
                      </a:endParaRPr>
                    </a:p>
                  </a:txBody>
                  <a:tcPr marL="51438" marR="51438" marT="25685" marB="25685">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graphicFrame>
        <p:nvGraphicFramePr>
          <p:cNvPr id="43" name="Chart 42"/>
          <p:cNvGraphicFramePr>
            <a:graphicFrameLocks/>
          </p:cNvGraphicFramePr>
          <p:nvPr>
            <p:extLst>
              <p:ext uri="{D42A27DB-BD31-4B8C-83A1-F6EECF244321}">
                <p14:modId xmlns:p14="http://schemas.microsoft.com/office/powerpoint/2010/main" xmlns="" val="280069754"/>
              </p:ext>
            </p:extLst>
          </p:nvPr>
        </p:nvGraphicFramePr>
        <p:xfrm>
          <a:off x="6830216" y="1740811"/>
          <a:ext cx="2230535" cy="1590272"/>
        </p:xfrm>
        <a:graphic>
          <a:graphicData uri="http://schemas.openxmlformats.org/drawingml/2006/chart">
            <c:chart xmlns:c="http://schemas.openxmlformats.org/drawingml/2006/chart" xmlns:r="http://schemas.openxmlformats.org/officeDocument/2006/relationships" r:id="rId12"/>
          </a:graphicData>
        </a:graphic>
      </p:graphicFrame>
      <p:sp>
        <p:nvSpPr>
          <p:cNvPr id="17" name="TextBox 16">
            <a:extLst>
              <a:ext uri="{FF2B5EF4-FFF2-40B4-BE49-F238E27FC236}">
                <a16:creationId xmlns:a16="http://schemas.microsoft.com/office/drawing/2014/main" xmlns="" id="{8C416340-F691-E007-50C7-FAA85E6DE764}"/>
              </a:ext>
            </a:extLst>
          </p:cNvPr>
          <p:cNvSpPr txBox="1"/>
          <p:nvPr/>
        </p:nvSpPr>
        <p:spPr>
          <a:xfrm>
            <a:off x="1257300" y="517566"/>
            <a:ext cx="6695218" cy="507831"/>
          </a:xfrm>
          <a:prstGeom prst="rect">
            <a:avLst/>
          </a:prstGeom>
          <a:noFill/>
        </p:spPr>
        <p:txBody>
          <a:bodyPr wrap="square">
            <a:spAutoFit/>
          </a:bodyPr>
          <a:lstStyle/>
          <a:p>
            <a:pPr algn="ctr">
              <a:lnSpc>
                <a:spcPct val="90000"/>
              </a:lnSpc>
              <a:spcBef>
                <a:spcPct val="0"/>
              </a:spcBef>
            </a:pPr>
            <a:r>
              <a:rPr lang="en-ZA" sz="3000" b="1" dirty="0">
                <a:solidFill>
                  <a:srgbClr val="002060"/>
                </a:solidFill>
                <a:latin typeface="Arial Narrow" panose="020B0606020202030204" pitchFamily="34" charset="0"/>
                <a:ea typeface="+mj-ea"/>
                <a:cs typeface="+mj-cs"/>
              </a:rPr>
              <a:t>2021/22 THIRD QUARTER DASHBOARD</a:t>
            </a:r>
          </a:p>
        </p:txBody>
      </p:sp>
    </p:spTree>
    <p:extLst>
      <p:ext uri="{BB962C8B-B14F-4D97-AF65-F5344CB8AC3E}">
        <p14:creationId xmlns:p14="http://schemas.microsoft.com/office/powerpoint/2010/main" xmlns="" val="296106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1856" y="486465"/>
            <a:ext cx="6791135" cy="978634"/>
          </a:xfrm>
          <a:prstGeom prst="rect">
            <a:avLst/>
          </a:prstGeom>
          <a:solidFill>
            <a:schemeClr val="bg1"/>
          </a:solidFill>
        </p:spPr>
        <p:txBody>
          <a:bodyPr vert="horz" wrap="square" lIns="0" tIns="146209" rIns="0" bIns="0" rtlCol="0" anchor="ctr">
            <a:spAutoFit/>
          </a:bodyPr>
          <a:lstStyle/>
          <a:p>
            <a:pPr algn="ctr"/>
            <a:r>
              <a:rPr lang="en-US" altLang="en-US" sz="3000" i="0" dirty="0">
                <a:solidFill>
                  <a:srgbClr val="002060"/>
                </a:solidFill>
                <a:latin typeface="Arial Narrow" panose="020B0606020202030204" pitchFamily="34" charset="0"/>
                <a:cs typeface="+mj-cs"/>
              </a:rPr>
              <a:t>2021/22 THIRD QUARTER PROVINCIAL OUTREACH</a:t>
            </a:r>
            <a:endParaRPr sz="3000" i="0" dirty="0">
              <a:solidFill>
                <a:srgbClr val="002060"/>
              </a:solidFill>
              <a:latin typeface="Arial Narrow" panose="020B0606020202030204" pitchFamily="34" charset="0"/>
              <a:cs typeface="+mj-cs"/>
            </a:endParaRPr>
          </a:p>
        </p:txBody>
      </p:sp>
      <p:sp>
        <p:nvSpPr>
          <p:cNvPr id="3" name="object 3"/>
          <p:cNvSpPr/>
          <p:nvPr/>
        </p:nvSpPr>
        <p:spPr>
          <a:xfrm>
            <a:off x="2005965" y="2722626"/>
            <a:ext cx="2533460" cy="1975675"/>
          </a:xfrm>
          <a:prstGeom prst="rect">
            <a:avLst/>
          </a:prstGeom>
          <a:blipFill>
            <a:blip r:embed="rId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 name="object 4"/>
          <p:cNvSpPr/>
          <p:nvPr/>
        </p:nvSpPr>
        <p:spPr>
          <a:xfrm>
            <a:off x="2023681" y="2711767"/>
            <a:ext cx="2519363" cy="1961674"/>
          </a:xfrm>
          <a:custGeom>
            <a:avLst/>
            <a:gdLst/>
            <a:ahLst/>
            <a:cxnLst/>
            <a:rect l="l" t="t" r="r" b="b"/>
            <a:pathLst>
              <a:path w="3359150" h="2615565">
                <a:moveTo>
                  <a:pt x="1910553" y="2379853"/>
                </a:moveTo>
                <a:lnTo>
                  <a:pt x="1396999" y="2379853"/>
                </a:lnTo>
                <a:lnTo>
                  <a:pt x="1428495" y="2391537"/>
                </a:lnTo>
                <a:lnTo>
                  <a:pt x="1407541" y="2446528"/>
                </a:lnTo>
                <a:lnTo>
                  <a:pt x="1386458" y="2485771"/>
                </a:lnTo>
                <a:lnTo>
                  <a:pt x="1417955" y="2540635"/>
                </a:lnTo>
                <a:lnTo>
                  <a:pt x="1428495" y="2575941"/>
                </a:lnTo>
                <a:lnTo>
                  <a:pt x="1496695" y="2615184"/>
                </a:lnTo>
                <a:lnTo>
                  <a:pt x="1559686" y="2611247"/>
                </a:lnTo>
                <a:lnTo>
                  <a:pt x="1617397" y="2611247"/>
                </a:lnTo>
                <a:lnTo>
                  <a:pt x="1654047" y="2583815"/>
                </a:lnTo>
                <a:lnTo>
                  <a:pt x="1669795" y="2532761"/>
                </a:lnTo>
                <a:lnTo>
                  <a:pt x="1718857" y="2532761"/>
                </a:lnTo>
                <a:lnTo>
                  <a:pt x="1774824" y="2501392"/>
                </a:lnTo>
                <a:lnTo>
                  <a:pt x="1759077" y="2462149"/>
                </a:lnTo>
                <a:lnTo>
                  <a:pt x="1816734" y="2454402"/>
                </a:lnTo>
                <a:lnTo>
                  <a:pt x="1863979" y="2415159"/>
                </a:lnTo>
                <a:lnTo>
                  <a:pt x="1905888" y="2407285"/>
                </a:lnTo>
                <a:lnTo>
                  <a:pt x="1910553" y="2379853"/>
                </a:lnTo>
                <a:close/>
              </a:path>
              <a:path w="3359150" h="2615565">
                <a:moveTo>
                  <a:pt x="1617397" y="2611247"/>
                </a:moveTo>
                <a:lnTo>
                  <a:pt x="1559686" y="2611247"/>
                </a:lnTo>
                <a:lnTo>
                  <a:pt x="1612137" y="2615184"/>
                </a:lnTo>
                <a:lnTo>
                  <a:pt x="1617397" y="2611247"/>
                </a:lnTo>
                <a:close/>
              </a:path>
              <a:path w="3359150" h="2615565">
                <a:moveTo>
                  <a:pt x="3353688" y="1908810"/>
                </a:moveTo>
                <a:lnTo>
                  <a:pt x="945769" y="1908810"/>
                </a:lnTo>
                <a:lnTo>
                  <a:pt x="924813" y="1967865"/>
                </a:lnTo>
                <a:lnTo>
                  <a:pt x="930020" y="2022856"/>
                </a:lnTo>
                <a:lnTo>
                  <a:pt x="956309" y="2062099"/>
                </a:lnTo>
                <a:lnTo>
                  <a:pt x="987679" y="2124837"/>
                </a:lnTo>
                <a:lnTo>
                  <a:pt x="987679" y="2179701"/>
                </a:lnTo>
                <a:lnTo>
                  <a:pt x="998219" y="2226818"/>
                </a:lnTo>
                <a:lnTo>
                  <a:pt x="1013968" y="2273935"/>
                </a:lnTo>
                <a:lnTo>
                  <a:pt x="1055878" y="2305304"/>
                </a:lnTo>
                <a:lnTo>
                  <a:pt x="1103121" y="2336673"/>
                </a:lnTo>
                <a:lnTo>
                  <a:pt x="1160907" y="2360168"/>
                </a:lnTo>
                <a:lnTo>
                  <a:pt x="1160907" y="2399411"/>
                </a:lnTo>
                <a:lnTo>
                  <a:pt x="1129410" y="2434717"/>
                </a:lnTo>
                <a:lnTo>
                  <a:pt x="1171320" y="2481834"/>
                </a:lnTo>
                <a:lnTo>
                  <a:pt x="1155572" y="2517140"/>
                </a:lnTo>
                <a:lnTo>
                  <a:pt x="1202817" y="2536698"/>
                </a:lnTo>
                <a:lnTo>
                  <a:pt x="1202817" y="2505329"/>
                </a:lnTo>
                <a:lnTo>
                  <a:pt x="1223898" y="2477897"/>
                </a:lnTo>
                <a:lnTo>
                  <a:pt x="1255268" y="2442591"/>
                </a:lnTo>
                <a:lnTo>
                  <a:pt x="1318259" y="2438654"/>
                </a:lnTo>
                <a:lnTo>
                  <a:pt x="1349756" y="2407285"/>
                </a:lnTo>
                <a:lnTo>
                  <a:pt x="1396999" y="2379853"/>
                </a:lnTo>
                <a:lnTo>
                  <a:pt x="1910553" y="2379853"/>
                </a:lnTo>
                <a:lnTo>
                  <a:pt x="1911222" y="2375916"/>
                </a:lnTo>
                <a:lnTo>
                  <a:pt x="1979421" y="2368042"/>
                </a:lnTo>
                <a:lnTo>
                  <a:pt x="2059276" y="2368042"/>
                </a:lnTo>
                <a:lnTo>
                  <a:pt x="2063369" y="2364105"/>
                </a:lnTo>
                <a:lnTo>
                  <a:pt x="2121027" y="2328799"/>
                </a:lnTo>
                <a:lnTo>
                  <a:pt x="2094865" y="2305304"/>
                </a:lnTo>
                <a:lnTo>
                  <a:pt x="2126360" y="2254250"/>
                </a:lnTo>
                <a:lnTo>
                  <a:pt x="2184019" y="2171954"/>
                </a:lnTo>
                <a:lnTo>
                  <a:pt x="2987863" y="2171954"/>
                </a:lnTo>
                <a:lnTo>
                  <a:pt x="3012567" y="2105279"/>
                </a:lnTo>
                <a:lnTo>
                  <a:pt x="3104515" y="2105279"/>
                </a:lnTo>
                <a:lnTo>
                  <a:pt x="3164712" y="2069973"/>
                </a:lnTo>
                <a:lnTo>
                  <a:pt x="3247897" y="2046351"/>
                </a:lnTo>
                <a:lnTo>
                  <a:pt x="3316858" y="2046351"/>
                </a:lnTo>
                <a:lnTo>
                  <a:pt x="3358896" y="2014982"/>
                </a:lnTo>
                <a:lnTo>
                  <a:pt x="3358896" y="1971802"/>
                </a:lnTo>
                <a:lnTo>
                  <a:pt x="3353688" y="1916557"/>
                </a:lnTo>
                <a:lnTo>
                  <a:pt x="3353688" y="1908810"/>
                </a:lnTo>
                <a:close/>
              </a:path>
              <a:path w="3359150" h="2615565">
                <a:moveTo>
                  <a:pt x="1718857" y="2532761"/>
                </a:moveTo>
                <a:lnTo>
                  <a:pt x="1669795" y="2532761"/>
                </a:lnTo>
                <a:lnTo>
                  <a:pt x="1711833" y="2536698"/>
                </a:lnTo>
                <a:lnTo>
                  <a:pt x="1718857" y="2532761"/>
                </a:lnTo>
                <a:close/>
              </a:path>
              <a:path w="3359150" h="2615565">
                <a:moveTo>
                  <a:pt x="2059276" y="2368042"/>
                </a:moveTo>
                <a:lnTo>
                  <a:pt x="1979421" y="2368042"/>
                </a:lnTo>
                <a:lnTo>
                  <a:pt x="2026666" y="2399411"/>
                </a:lnTo>
                <a:lnTo>
                  <a:pt x="2059276" y="2368042"/>
                </a:lnTo>
                <a:close/>
              </a:path>
              <a:path w="3359150" h="2615565">
                <a:moveTo>
                  <a:pt x="2987863" y="2171954"/>
                </a:moveTo>
                <a:lnTo>
                  <a:pt x="2184019" y="2171954"/>
                </a:lnTo>
                <a:lnTo>
                  <a:pt x="2257424" y="2199386"/>
                </a:lnTo>
                <a:lnTo>
                  <a:pt x="2304669" y="2246503"/>
                </a:lnTo>
                <a:lnTo>
                  <a:pt x="2393949" y="2246503"/>
                </a:lnTo>
                <a:lnTo>
                  <a:pt x="2441067" y="2273935"/>
                </a:lnTo>
                <a:lnTo>
                  <a:pt x="2504059" y="2293493"/>
                </a:lnTo>
                <a:lnTo>
                  <a:pt x="2519807" y="2246503"/>
                </a:lnTo>
                <a:lnTo>
                  <a:pt x="2582291" y="2211197"/>
                </a:lnTo>
                <a:lnTo>
                  <a:pt x="2681985" y="2191512"/>
                </a:lnTo>
                <a:lnTo>
                  <a:pt x="2980116" y="2191512"/>
                </a:lnTo>
                <a:lnTo>
                  <a:pt x="2986405" y="2175891"/>
                </a:lnTo>
                <a:lnTo>
                  <a:pt x="2987863" y="2171954"/>
                </a:lnTo>
                <a:close/>
              </a:path>
              <a:path w="3359150" h="2615565">
                <a:moveTo>
                  <a:pt x="2980116" y="2191512"/>
                </a:moveTo>
                <a:lnTo>
                  <a:pt x="2681985" y="2191512"/>
                </a:lnTo>
                <a:lnTo>
                  <a:pt x="2750311" y="2238629"/>
                </a:lnTo>
                <a:lnTo>
                  <a:pt x="2813177" y="2211197"/>
                </a:lnTo>
                <a:lnTo>
                  <a:pt x="2972190" y="2211197"/>
                </a:lnTo>
                <a:lnTo>
                  <a:pt x="2980116" y="2191512"/>
                </a:lnTo>
                <a:close/>
              </a:path>
              <a:path w="3359150" h="2615565">
                <a:moveTo>
                  <a:pt x="2972190" y="2211197"/>
                </a:moveTo>
                <a:lnTo>
                  <a:pt x="2813177" y="2211197"/>
                </a:lnTo>
                <a:lnTo>
                  <a:pt x="2860421" y="2238629"/>
                </a:lnTo>
                <a:lnTo>
                  <a:pt x="2970657" y="2215007"/>
                </a:lnTo>
                <a:lnTo>
                  <a:pt x="2972190" y="2211197"/>
                </a:lnTo>
                <a:close/>
              </a:path>
              <a:path w="3359150" h="2615565">
                <a:moveTo>
                  <a:pt x="3104515" y="2105279"/>
                </a:moveTo>
                <a:lnTo>
                  <a:pt x="3012567" y="2105279"/>
                </a:lnTo>
                <a:lnTo>
                  <a:pt x="3091307" y="2113026"/>
                </a:lnTo>
                <a:lnTo>
                  <a:pt x="3104515" y="2105279"/>
                </a:lnTo>
                <a:close/>
              </a:path>
              <a:path w="3359150" h="2615565">
                <a:moveTo>
                  <a:pt x="164464" y="1073150"/>
                </a:moveTo>
                <a:lnTo>
                  <a:pt x="126364" y="1102614"/>
                </a:lnTo>
                <a:lnTo>
                  <a:pt x="96138" y="1194816"/>
                </a:lnTo>
                <a:lnTo>
                  <a:pt x="31495" y="1210564"/>
                </a:lnTo>
                <a:lnTo>
                  <a:pt x="0" y="1265428"/>
                </a:lnTo>
                <a:lnTo>
                  <a:pt x="69976" y="1386967"/>
                </a:lnTo>
                <a:lnTo>
                  <a:pt x="117220" y="1398778"/>
                </a:lnTo>
                <a:lnTo>
                  <a:pt x="264032" y="1661668"/>
                </a:lnTo>
                <a:lnTo>
                  <a:pt x="327025" y="1798955"/>
                </a:lnTo>
                <a:lnTo>
                  <a:pt x="505459" y="2062099"/>
                </a:lnTo>
                <a:lnTo>
                  <a:pt x="542163" y="2022856"/>
                </a:lnTo>
                <a:lnTo>
                  <a:pt x="578866" y="1991487"/>
                </a:lnTo>
                <a:lnTo>
                  <a:pt x="589407" y="1936242"/>
                </a:lnTo>
                <a:lnTo>
                  <a:pt x="678560" y="1936242"/>
                </a:lnTo>
                <a:lnTo>
                  <a:pt x="694308" y="1932305"/>
                </a:lnTo>
                <a:lnTo>
                  <a:pt x="720597" y="1893062"/>
                </a:lnTo>
                <a:lnTo>
                  <a:pt x="736345" y="1845945"/>
                </a:lnTo>
                <a:lnTo>
                  <a:pt x="794004" y="1830324"/>
                </a:lnTo>
                <a:lnTo>
                  <a:pt x="3290747" y="1830324"/>
                </a:lnTo>
                <a:lnTo>
                  <a:pt x="3274949" y="1822450"/>
                </a:lnTo>
                <a:lnTo>
                  <a:pt x="3180460" y="1755775"/>
                </a:lnTo>
                <a:lnTo>
                  <a:pt x="3086099" y="1657731"/>
                </a:lnTo>
                <a:lnTo>
                  <a:pt x="2928620" y="1567434"/>
                </a:lnTo>
                <a:lnTo>
                  <a:pt x="2944368" y="1516507"/>
                </a:lnTo>
                <a:lnTo>
                  <a:pt x="3028315" y="1394841"/>
                </a:lnTo>
                <a:lnTo>
                  <a:pt x="3074818" y="1336040"/>
                </a:lnTo>
                <a:lnTo>
                  <a:pt x="647065" y="1336040"/>
                </a:lnTo>
                <a:lnTo>
                  <a:pt x="536956" y="1292860"/>
                </a:lnTo>
                <a:lnTo>
                  <a:pt x="483004" y="1269365"/>
                </a:lnTo>
                <a:lnTo>
                  <a:pt x="395224" y="1269365"/>
                </a:lnTo>
                <a:lnTo>
                  <a:pt x="374269" y="1214374"/>
                </a:lnTo>
                <a:lnTo>
                  <a:pt x="332358" y="1151636"/>
                </a:lnTo>
                <a:lnTo>
                  <a:pt x="274574" y="1116330"/>
                </a:lnTo>
                <a:lnTo>
                  <a:pt x="214249" y="1078484"/>
                </a:lnTo>
                <a:lnTo>
                  <a:pt x="164464" y="1073150"/>
                </a:lnTo>
                <a:close/>
              </a:path>
              <a:path w="3359150" h="2615565">
                <a:moveTo>
                  <a:pt x="678560" y="1936242"/>
                </a:moveTo>
                <a:lnTo>
                  <a:pt x="589407" y="1936242"/>
                </a:lnTo>
                <a:lnTo>
                  <a:pt x="647065" y="1944116"/>
                </a:lnTo>
                <a:lnTo>
                  <a:pt x="678560" y="1936242"/>
                </a:lnTo>
                <a:close/>
              </a:path>
              <a:path w="3359150" h="2615565">
                <a:moveTo>
                  <a:pt x="3290747" y="1830324"/>
                </a:moveTo>
                <a:lnTo>
                  <a:pt x="794004" y="1830324"/>
                </a:lnTo>
                <a:lnTo>
                  <a:pt x="814958" y="1845945"/>
                </a:lnTo>
                <a:lnTo>
                  <a:pt x="877569" y="1869567"/>
                </a:lnTo>
                <a:lnTo>
                  <a:pt x="914272" y="1916557"/>
                </a:lnTo>
                <a:lnTo>
                  <a:pt x="945769" y="1908810"/>
                </a:lnTo>
                <a:lnTo>
                  <a:pt x="3353688" y="1908810"/>
                </a:lnTo>
                <a:lnTo>
                  <a:pt x="3353688" y="1861693"/>
                </a:lnTo>
                <a:lnTo>
                  <a:pt x="3290747" y="1830324"/>
                </a:lnTo>
                <a:close/>
              </a:path>
              <a:path w="3359150" h="2615565">
                <a:moveTo>
                  <a:pt x="882777" y="1308608"/>
                </a:moveTo>
                <a:lnTo>
                  <a:pt x="809752" y="1308608"/>
                </a:lnTo>
                <a:lnTo>
                  <a:pt x="647065" y="1336040"/>
                </a:lnTo>
                <a:lnTo>
                  <a:pt x="3074818" y="1336040"/>
                </a:lnTo>
                <a:lnTo>
                  <a:pt x="3087273" y="1320292"/>
                </a:lnTo>
                <a:lnTo>
                  <a:pt x="987679" y="1320292"/>
                </a:lnTo>
                <a:lnTo>
                  <a:pt x="882777" y="1308608"/>
                </a:lnTo>
                <a:close/>
              </a:path>
              <a:path w="3359150" h="2615565">
                <a:moveTo>
                  <a:pt x="1045463" y="1265428"/>
                </a:moveTo>
                <a:lnTo>
                  <a:pt x="993012" y="1281176"/>
                </a:lnTo>
                <a:lnTo>
                  <a:pt x="987679" y="1320292"/>
                </a:lnTo>
                <a:lnTo>
                  <a:pt x="3087273" y="1320292"/>
                </a:lnTo>
                <a:lnTo>
                  <a:pt x="3096513" y="1308608"/>
                </a:lnTo>
                <a:lnTo>
                  <a:pt x="3100628" y="1292860"/>
                </a:lnTo>
                <a:lnTo>
                  <a:pt x="1087373" y="1292860"/>
                </a:lnTo>
                <a:lnTo>
                  <a:pt x="1045463" y="1265428"/>
                </a:lnTo>
                <a:close/>
              </a:path>
              <a:path w="3359150" h="2615565">
                <a:moveTo>
                  <a:pt x="1197609" y="1179068"/>
                </a:moveTo>
                <a:lnTo>
                  <a:pt x="1129410" y="1206627"/>
                </a:lnTo>
                <a:lnTo>
                  <a:pt x="1129410" y="1253617"/>
                </a:lnTo>
                <a:lnTo>
                  <a:pt x="1087373" y="1292860"/>
                </a:lnTo>
                <a:lnTo>
                  <a:pt x="3100628" y="1292860"/>
                </a:lnTo>
                <a:lnTo>
                  <a:pt x="3129327" y="1183005"/>
                </a:lnTo>
                <a:lnTo>
                  <a:pt x="1255268" y="1183005"/>
                </a:lnTo>
                <a:lnTo>
                  <a:pt x="1197609" y="1179068"/>
                </a:lnTo>
                <a:close/>
              </a:path>
              <a:path w="3359150" h="2615565">
                <a:moveTo>
                  <a:pt x="473963" y="1265428"/>
                </a:moveTo>
                <a:lnTo>
                  <a:pt x="395224" y="1269365"/>
                </a:lnTo>
                <a:lnTo>
                  <a:pt x="483004" y="1269365"/>
                </a:lnTo>
                <a:lnTo>
                  <a:pt x="473963" y="1265428"/>
                </a:lnTo>
                <a:close/>
              </a:path>
              <a:path w="3359150" h="2615565">
                <a:moveTo>
                  <a:pt x="1265428" y="0"/>
                </a:moveTo>
                <a:lnTo>
                  <a:pt x="1297305" y="1155573"/>
                </a:lnTo>
                <a:lnTo>
                  <a:pt x="1255268" y="1183005"/>
                </a:lnTo>
                <a:lnTo>
                  <a:pt x="3129327" y="1183005"/>
                </a:lnTo>
                <a:lnTo>
                  <a:pt x="3138550" y="1147699"/>
                </a:lnTo>
                <a:lnTo>
                  <a:pt x="3159506" y="1104646"/>
                </a:lnTo>
                <a:lnTo>
                  <a:pt x="3180460" y="1065402"/>
                </a:lnTo>
                <a:lnTo>
                  <a:pt x="3191901" y="1034034"/>
                </a:lnTo>
                <a:lnTo>
                  <a:pt x="3164712" y="1034034"/>
                </a:lnTo>
                <a:lnTo>
                  <a:pt x="3141979" y="1030097"/>
                </a:lnTo>
                <a:lnTo>
                  <a:pt x="3002153" y="1030097"/>
                </a:lnTo>
                <a:lnTo>
                  <a:pt x="2975863" y="1018286"/>
                </a:lnTo>
                <a:lnTo>
                  <a:pt x="2954909" y="982980"/>
                </a:lnTo>
                <a:lnTo>
                  <a:pt x="2970657" y="943737"/>
                </a:lnTo>
                <a:lnTo>
                  <a:pt x="2945000" y="916305"/>
                </a:lnTo>
                <a:lnTo>
                  <a:pt x="2881375" y="916305"/>
                </a:lnTo>
                <a:lnTo>
                  <a:pt x="2839466" y="908431"/>
                </a:lnTo>
                <a:lnTo>
                  <a:pt x="2828924" y="857504"/>
                </a:lnTo>
                <a:lnTo>
                  <a:pt x="2825429" y="849630"/>
                </a:lnTo>
                <a:lnTo>
                  <a:pt x="2697734" y="849630"/>
                </a:lnTo>
                <a:lnTo>
                  <a:pt x="2603372" y="822198"/>
                </a:lnTo>
                <a:lnTo>
                  <a:pt x="2524633" y="802513"/>
                </a:lnTo>
                <a:lnTo>
                  <a:pt x="2425446" y="743712"/>
                </a:lnTo>
                <a:lnTo>
                  <a:pt x="2420111" y="704469"/>
                </a:lnTo>
                <a:lnTo>
                  <a:pt x="2462148" y="680974"/>
                </a:lnTo>
                <a:lnTo>
                  <a:pt x="2436911" y="649224"/>
                </a:lnTo>
                <a:lnTo>
                  <a:pt x="1575434" y="649224"/>
                </a:lnTo>
                <a:lnTo>
                  <a:pt x="1522857" y="633476"/>
                </a:lnTo>
                <a:lnTo>
                  <a:pt x="1517649" y="590423"/>
                </a:lnTo>
                <a:lnTo>
                  <a:pt x="1501902" y="531495"/>
                </a:lnTo>
                <a:lnTo>
                  <a:pt x="1554353" y="488442"/>
                </a:lnTo>
                <a:lnTo>
                  <a:pt x="1580642" y="453136"/>
                </a:lnTo>
                <a:lnTo>
                  <a:pt x="1601596" y="409956"/>
                </a:lnTo>
                <a:lnTo>
                  <a:pt x="1601596" y="343281"/>
                </a:lnTo>
                <a:lnTo>
                  <a:pt x="1549145" y="300100"/>
                </a:lnTo>
                <a:lnTo>
                  <a:pt x="1533397" y="252984"/>
                </a:lnTo>
                <a:lnTo>
                  <a:pt x="1501902" y="205994"/>
                </a:lnTo>
                <a:lnTo>
                  <a:pt x="1396999" y="60833"/>
                </a:lnTo>
                <a:lnTo>
                  <a:pt x="1265428" y="0"/>
                </a:lnTo>
                <a:close/>
              </a:path>
              <a:path w="3359150" h="2615565">
                <a:moveTo>
                  <a:pt x="3196209" y="1022223"/>
                </a:moveTo>
                <a:lnTo>
                  <a:pt x="3164712" y="1034034"/>
                </a:lnTo>
                <a:lnTo>
                  <a:pt x="3191901" y="1034034"/>
                </a:lnTo>
                <a:lnTo>
                  <a:pt x="3196209" y="1022223"/>
                </a:lnTo>
                <a:close/>
              </a:path>
              <a:path w="3359150" h="2615565">
                <a:moveTo>
                  <a:pt x="3080766" y="877062"/>
                </a:moveTo>
                <a:lnTo>
                  <a:pt x="3054604" y="908431"/>
                </a:lnTo>
                <a:lnTo>
                  <a:pt x="3054604" y="979043"/>
                </a:lnTo>
                <a:lnTo>
                  <a:pt x="3002153" y="1030097"/>
                </a:lnTo>
                <a:lnTo>
                  <a:pt x="3141979" y="1030097"/>
                </a:lnTo>
                <a:lnTo>
                  <a:pt x="3096513" y="1022223"/>
                </a:lnTo>
                <a:lnTo>
                  <a:pt x="3091307" y="990854"/>
                </a:lnTo>
                <a:lnTo>
                  <a:pt x="3138550" y="959485"/>
                </a:lnTo>
                <a:lnTo>
                  <a:pt x="3196209" y="924179"/>
                </a:lnTo>
                <a:lnTo>
                  <a:pt x="3133217" y="908431"/>
                </a:lnTo>
                <a:lnTo>
                  <a:pt x="3080766" y="877062"/>
                </a:lnTo>
                <a:close/>
              </a:path>
              <a:path w="3359150" h="2615565">
                <a:moveTo>
                  <a:pt x="2933954" y="904494"/>
                </a:moveTo>
                <a:lnTo>
                  <a:pt x="2881375" y="916305"/>
                </a:lnTo>
                <a:lnTo>
                  <a:pt x="2945000" y="916305"/>
                </a:lnTo>
                <a:lnTo>
                  <a:pt x="2933954" y="904494"/>
                </a:lnTo>
                <a:close/>
              </a:path>
              <a:path w="3359150" h="2615565">
                <a:moveTo>
                  <a:pt x="2802762" y="798576"/>
                </a:moveTo>
                <a:lnTo>
                  <a:pt x="2760725" y="845693"/>
                </a:lnTo>
                <a:lnTo>
                  <a:pt x="2697734" y="849630"/>
                </a:lnTo>
                <a:lnTo>
                  <a:pt x="2825429" y="849630"/>
                </a:lnTo>
                <a:lnTo>
                  <a:pt x="2802762" y="798576"/>
                </a:lnTo>
                <a:close/>
              </a:path>
              <a:path w="3359150" h="2615565">
                <a:moveTo>
                  <a:pt x="1643633" y="637413"/>
                </a:moveTo>
                <a:lnTo>
                  <a:pt x="1575434" y="649224"/>
                </a:lnTo>
                <a:lnTo>
                  <a:pt x="1701292" y="649224"/>
                </a:lnTo>
                <a:lnTo>
                  <a:pt x="1643633" y="637413"/>
                </a:lnTo>
                <a:close/>
              </a:path>
              <a:path w="3359150" h="2615565">
                <a:moveTo>
                  <a:pt x="1827275" y="641350"/>
                </a:moveTo>
                <a:lnTo>
                  <a:pt x="1764283" y="641350"/>
                </a:lnTo>
                <a:lnTo>
                  <a:pt x="1701292" y="649224"/>
                </a:lnTo>
                <a:lnTo>
                  <a:pt x="1884933" y="649224"/>
                </a:lnTo>
                <a:lnTo>
                  <a:pt x="1827275" y="641350"/>
                </a:lnTo>
                <a:close/>
              </a:path>
              <a:path w="3359150" h="2615565">
                <a:moveTo>
                  <a:pt x="1979421" y="578612"/>
                </a:moveTo>
                <a:lnTo>
                  <a:pt x="1947925" y="602107"/>
                </a:lnTo>
                <a:lnTo>
                  <a:pt x="1958467" y="629665"/>
                </a:lnTo>
                <a:lnTo>
                  <a:pt x="1884933" y="649224"/>
                </a:lnTo>
                <a:lnTo>
                  <a:pt x="2436911" y="649224"/>
                </a:lnTo>
                <a:lnTo>
                  <a:pt x="2430653" y="641350"/>
                </a:lnTo>
                <a:lnTo>
                  <a:pt x="2421979" y="586486"/>
                </a:lnTo>
                <a:lnTo>
                  <a:pt x="2026666" y="586486"/>
                </a:lnTo>
                <a:lnTo>
                  <a:pt x="1979421" y="578612"/>
                </a:lnTo>
                <a:close/>
              </a:path>
              <a:path w="3359150" h="2615565">
                <a:moveTo>
                  <a:pt x="2304669" y="402082"/>
                </a:moveTo>
                <a:lnTo>
                  <a:pt x="2273172" y="433450"/>
                </a:lnTo>
                <a:lnTo>
                  <a:pt x="2157730" y="476631"/>
                </a:lnTo>
                <a:lnTo>
                  <a:pt x="2115820" y="523748"/>
                </a:lnTo>
                <a:lnTo>
                  <a:pt x="2084323" y="566801"/>
                </a:lnTo>
                <a:lnTo>
                  <a:pt x="2026666" y="586486"/>
                </a:lnTo>
                <a:lnTo>
                  <a:pt x="2421979" y="586486"/>
                </a:lnTo>
                <a:lnTo>
                  <a:pt x="2420111" y="574675"/>
                </a:lnTo>
                <a:lnTo>
                  <a:pt x="2372868" y="551180"/>
                </a:lnTo>
                <a:lnTo>
                  <a:pt x="2304669" y="535432"/>
                </a:lnTo>
                <a:lnTo>
                  <a:pt x="2320417" y="500125"/>
                </a:lnTo>
                <a:lnTo>
                  <a:pt x="2325750" y="464820"/>
                </a:lnTo>
                <a:lnTo>
                  <a:pt x="2304669" y="402082"/>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5" name="object 5"/>
          <p:cNvSpPr/>
          <p:nvPr/>
        </p:nvSpPr>
        <p:spPr>
          <a:xfrm>
            <a:off x="2023681" y="2711767"/>
            <a:ext cx="2519363" cy="1961674"/>
          </a:xfrm>
          <a:custGeom>
            <a:avLst/>
            <a:gdLst/>
            <a:ahLst/>
            <a:cxnLst/>
            <a:rect l="l" t="t" r="r" b="b"/>
            <a:pathLst>
              <a:path w="3359150" h="2615565">
                <a:moveTo>
                  <a:pt x="505459" y="2062099"/>
                </a:moveTo>
                <a:lnTo>
                  <a:pt x="542163" y="2022856"/>
                </a:lnTo>
                <a:lnTo>
                  <a:pt x="578866" y="1991487"/>
                </a:lnTo>
                <a:lnTo>
                  <a:pt x="589407" y="1936242"/>
                </a:lnTo>
                <a:lnTo>
                  <a:pt x="647065" y="1944116"/>
                </a:lnTo>
                <a:lnTo>
                  <a:pt x="694308" y="1932305"/>
                </a:lnTo>
                <a:lnTo>
                  <a:pt x="720597" y="1893062"/>
                </a:lnTo>
                <a:lnTo>
                  <a:pt x="736345" y="1845945"/>
                </a:lnTo>
                <a:lnTo>
                  <a:pt x="794004" y="1830324"/>
                </a:lnTo>
                <a:lnTo>
                  <a:pt x="814958" y="1845945"/>
                </a:lnTo>
                <a:lnTo>
                  <a:pt x="877569" y="1869567"/>
                </a:lnTo>
                <a:lnTo>
                  <a:pt x="914272" y="1916557"/>
                </a:lnTo>
                <a:lnTo>
                  <a:pt x="945769" y="1908810"/>
                </a:lnTo>
                <a:lnTo>
                  <a:pt x="924813" y="1967865"/>
                </a:lnTo>
                <a:lnTo>
                  <a:pt x="930020" y="2022856"/>
                </a:lnTo>
                <a:lnTo>
                  <a:pt x="956309" y="2062099"/>
                </a:lnTo>
                <a:lnTo>
                  <a:pt x="987679" y="2124837"/>
                </a:lnTo>
                <a:lnTo>
                  <a:pt x="987679" y="2179701"/>
                </a:lnTo>
                <a:lnTo>
                  <a:pt x="998219" y="2226818"/>
                </a:lnTo>
                <a:lnTo>
                  <a:pt x="1013968" y="2273935"/>
                </a:lnTo>
                <a:lnTo>
                  <a:pt x="1055878" y="2305304"/>
                </a:lnTo>
                <a:lnTo>
                  <a:pt x="1103121" y="2336673"/>
                </a:lnTo>
                <a:lnTo>
                  <a:pt x="1160907" y="2360168"/>
                </a:lnTo>
                <a:lnTo>
                  <a:pt x="1160907" y="2399411"/>
                </a:lnTo>
                <a:lnTo>
                  <a:pt x="1129410" y="2434717"/>
                </a:lnTo>
                <a:lnTo>
                  <a:pt x="1171320" y="2481834"/>
                </a:lnTo>
                <a:lnTo>
                  <a:pt x="1155572" y="2517140"/>
                </a:lnTo>
                <a:lnTo>
                  <a:pt x="1202817" y="2536698"/>
                </a:lnTo>
                <a:lnTo>
                  <a:pt x="1202817" y="2505329"/>
                </a:lnTo>
                <a:lnTo>
                  <a:pt x="1223898" y="2477897"/>
                </a:lnTo>
                <a:lnTo>
                  <a:pt x="1255268" y="2442591"/>
                </a:lnTo>
                <a:lnTo>
                  <a:pt x="1318259" y="2438654"/>
                </a:lnTo>
                <a:lnTo>
                  <a:pt x="1349756" y="2407285"/>
                </a:lnTo>
                <a:lnTo>
                  <a:pt x="1396999" y="2379853"/>
                </a:lnTo>
                <a:lnTo>
                  <a:pt x="1428495" y="2391537"/>
                </a:lnTo>
                <a:lnTo>
                  <a:pt x="1407541" y="2446528"/>
                </a:lnTo>
                <a:lnTo>
                  <a:pt x="1386458" y="2485771"/>
                </a:lnTo>
                <a:lnTo>
                  <a:pt x="1417955" y="2540635"/>
                </a:lnTo>
                <a:lnTo>
                  <a:pt x="1428495" y="2575941"/>
                </a:lnTo>
                <a:lnTo>
                  <a:pt x="1496695" y="2615184"/>
                </a:lnTo>
                <a:lnTo>
                  <a:pt x="1559686" y="2611247"/>
                </a:lnTo>
                <a:lnTo>
                  <a:pt x="1612137" y="2615184"/>
                </a:lnTo>
                <a:lnTo>
                  <a:pt x="1654047" y="2583815"/>
                </a:lnTo>
                <a:lnTo>
                  <a:pt x="1669795" y="2532761"/>
                </a:lnTo>
                <a:lnTo>
                  <a:pt x="1711833" y="2536698"/>
                </a:lnTo>
                <a:lnTo>
                  <a:pt x="1774824" y="2501392"/>
                </a:lnTo>
                <a:lnTo>
                  <a:pt x="1759077" y="2462149"/>
                </a:lnTo>
                <a:lnTo>
                  <a:pt x="1816734" y="2454402"/>
                </a:lnTo>
                <a:lnTo>
                  <a:pt x="1863979" y="2415159"/>
                </a:lnTo>
                <a:lnTo>
                  <a:pt x="1905888" y="2407285"/>
                </a:lnTo>
                <a:lnTo>
                  <a:pt x="1911222" y="2375916"/>
                </a:lnTo>
                <a:lnTo>
                  <a:pt x="1979421" y="2368042"/>
                </a:lnTo>
                <a:lnTo>
                  <a:pt x="2026666" y="2399411"/>
                </a:lnTo>
                <a:lnTo>
                  <a:pt x="2063369" y="2364105"/>
                </a:lnTo>
                <a:lnTo>
                  <a:pt x="2121027" y="2328799"/>
                </a:lnTo>
                <a:lnTo>
                  <a:pt x="2094865" y="2305304"/>
                </a:lnTo>
                <a:lnTo>
                  <a:pt x="2126360" y="2254250"/>
                </a:lnTo>
                <a:lnTo>
                  <a:pt x="2184019" y="2171954"/>
                </a:lnTo>
                <a:lnTo>
                  <a:pt x="2257424" y="2199386"/>
                </a:lnTo>
                <a:lnTo>
                  <a:pt x="2304669" y="2246503"/>
                </a:lnTo>
                <a:lnTo>
                  <a:pt x="2393949" y="2246503"/>
                </a:lnTo>
                <a:lnTo>
                  <a:pt x="2441067" y="2273935"/>
                </a:lnTo>
                <a:lnTo>
                  <a:pt x="2504059" y="2293493"/>
                </a:lnTo>
                <a:lnTo>
                  <a:pt x="2519807" y="2246503"/>
                </a:lnTo>
                <a:lnTo>
                  <a:pt x="2582291" y="2211197"/>
                </a:lnTo>
                <a:lnTo>
                  <a:pt x="2681985" y="2191512"/>
                </a:lnTo>
                <a:lnTo>
                  <a:pt x="2750311" y="2238629"/>
                </a:lnTo>
                <a:lnTo>
                  <a:pt x="2813177" y="2211197"/>
                </a:lnTo>
                <a:lnTo>
                  <a:pt x="2860421" y="2238629"/>
                </a:lnTo>
                <a:lnTo>
                  <a:pt x="2970657" y="2215007"/>
                </a:lnTo>
                <a:lnTo>
                  <a:pt x="2986405" y="2175891"/>
                </a:lnTo>
                <a:lnTo>
                  <a:pt x="3012567" y="2105279"/>
                </a:lnTo>
                <a:lnTo>
                  <a:pt x="3091307" y="2113026"/>
                </a:lnTo>
                <a:lnTo>
                  <a:pt x="3164712" y="2069973"/>
                </a:lnTo>
                <a:lnTo>
                  <a:pt x="3247897" y="2046351"/>
                </a:lnTo>
                <a:lnTo>
                  <a:pt x="3316858" y="2046351"/>
                </a:lnTo>
                <a:lnTo>
                  <a:pt x="3358896" y="2014982"/>
                </a:lnTo>
                <a:lnTo>
                  <a:pt x="3358896" y="1971802"/>
                </a:lnTo>
                <a:lnTo>
                  <a:pt x="3353688" y="1916557"/>
                </a:lnTo>
                <a:lnTo>
                  <a:pt x="3353688" y="1861693"/>
                </a:lnTo>
                <a:lnTo>
                  <a:pt x="3274949" y="1822450"/>
                </a:lnTo>
                <a:lnTo>
                  <a:pt x="3180460" y="1755775"/>
                </a:lnTo>
                <a:lnTo>
                  <a:pt x="3086099" y="1657731"/>
                </a:lnTo>
                <a:lnTo>
                  <a:pt x="2996819" y="1606677"/>
                </a:lnTo>
                <a:lnTo>
                  <a:pt x="2928620" y="1567434"/>
                </a:lnTo>
                <a:lnTo>
                  <a:pt x="2944368" y="1516507"/>
                </a:lnTo>
                <a:lnTo>
                  <a:pt x="3028315" y="1394841"/>
                </a:lnTo>
                <a:lnTo>
                  <a:pt x="3096513" y="1308608"/>
                </a:lnTo>
                <a:lnTo>
                  <a:pt x="3138550" y="1147699"/>
                </a:lnTo>
                <a:lnTo>
                  <a:pt x="3159506" y="1104646"/>
                </a:lnTo>
                <a:lnTo>
                  <a:pt x="3180460" y="1065402"/>
                </a:lnTo>
                <a:lnTo>
                  <a:pt x="3196209" y="1022223"/>
                </a:lnTo>
                <a:lnTo>
                  <a:pt x="3164712" y="1034034"/>
                </a:lnTo>
                <a:lnTo>
                  <a:pt x="3096513" y="1022223"/>
                </a:lnTo>
                <a:lnTo>
                  <a:pt x="3091307" y="990854"/>
                </a:lnTo>
                <a:lnTo>
                  <a:pt x="3138550" y="959485"/>
                </a:lnTo>
                <a:lnTo>
                  <a:pt x="3196209" y="924179"/>
                </a:lnTo>
                <a:lnTo>
                  <a:pt x="3133217" y="908431"/>
                </a:lnTo>
                <a:lnTo>
                  <a:pt x="3080766" y="877062"/>
                </a:lnTo>
                <a:lnTo>
                  <a:pt x="3054604" y="908431"/>
                </a:lnTo>
                <a:lnTo>
                  <a:pt x="3054604" y="979043"/>
                </a:lnTo>
                <a:lnTo>
                  <a:pt x="3002153" y="1030097"/>
                </a:lnTo>
                <a:lnTo>
                  <a:pt x="2975863" y="1018286"/>
                </a:lnTo>
                <a:lnTo>
                  <a:pt x="2954909" y="982980"/>
                </a:lnTo>
                <a:lnTo>
                  <a:pt x="2970657" y="943737"/>
                </a:lnTo>
                <a:lnTo>
                  <a:pt x="2933954" y="904494"/>
                </a:lnTo>
                <a:lnTo>
                  <a:pt x="2881375" y="916305"/>
                </a:lnTo>
                <a:lnTo>
                  <a:pt x="2839466" y="908431"/>
                </a:lnTo>
                <a:lnTo>
                  <a:pt x="2828924" y="857504"/>
                </a:lnTo>
                <a:lnTo>
                  <a:pt x="2802762" y="798576"/>
                </a:lnTo>
                <a:lnTo>
                  <a:pt x="2760725" y="845693"/>
                </a:lnTo>
                <a:lnTo>
                  <a:pt x="2697734" y="849630"/>
                </a:lnTo>
                <a:lnTo>
                  <a:pt x="2603372" y="822198"/>
                </a:lnTo>
                <a:lnTo>
                  <a:pt x="2524633" y="802513"/>
                </a:lnTo>
                <a:lnTo>
                  <a:pt x="2425446" y="743712"/>
                </a:lnTo>
                <a:lnTo>
                  <a:pt x="2420111" y="704469"/>
                </a:lnTo>
                <a:lnTo>
                  <a:pt x="2462148" y="680974"/>
                </a:lnTo>
                <a:lnTo>
                  <a:pt x="2430653" y="641350"/>
                </a:lnTo>
                <a:lnTo>
                  <a:pt x="2420111" y="574675"/>
                </a:lnTo>
                <a:lnTo>
                  <a:pt x="2372868" y="551180"/>
                </a:lnTo>
                <a:lnTo>
                  <a:pt x="2304669" y="535432"/>
                </a:lnTo>
                <a:lnTo>
                  <a:pt x="2320417" y="500125"/>
                </a:lnTo>
                <a:lnTo>
                  <a:pt x="2325750" y="464820"/>
                </a:lnTo>
                <a:lnTo>
                  <a:pt x="2304669" y="402082"/>
                </a:lnTo>
                <a:lnTo>
                  <a:pt x="2273172" y="433450"/>
                </a:lnTo>
                <a:lnTo>
                  <a:pt x="2220722" y="453136"/>
                </a:lnTo>
                <a:lnTo>
                  <a:pt x="2157730" y="476631"/>
                </a:lnTo>
                <a:lnTo>
                  <a:pt x="2115820" y="523748"/>
                </a:lnTo>
                <a:lnTo>
                  <a:pt x="2084323" y="566801"/>
                </a:lnTo>
                <a:lnTo>
                  <a:pt x="2026666" y="586486"/>
                </a:lnTo>
                <a:lnTo>
                  <a:pt x="1979421" y="578612"/>
                </a:lnTo>
                <a:lnTo>
                  <a:pt x="1947925" y="602107"/>
                </a:lnTo>
                <a:lnTo>
                  <a:pt x="1958467" y="629665"/>
                </a:lnTo>
                <a:lnTo>
                  <a:pt x="1884933" y="649224"/>
                </a:lnTo>
                <a:lnTo>
                  <a:pt x="1827275" y="641350"/>
                </a:lnTo>
                <a:lnTo>
                  <a:pt x="1764283" y="641350"/>
                </a:lnTo>
                <a:lnTo>
                  <a:pt x="1701292" y="649224"/>
                </a:lnTo>
                <a:lnTo>
                  <a:pt x="1643633" y="637413"/>
                </a:lnTo>
                <a:lnTo>
                  <a:pt x="1575434" y="649224"/>
                </a:lnTo>
                <a:lnTo>
                  <a:pt x="1522857" y="633476"/>
                </a:lnTo>
                <a:lnTo>
                  <a:pt x="1517649" y="590423"/>
                </a:lnTo>
                <a:lnTo>
                  <a:pt x="1501902" y="531495"/>
                </a:lnTo>
                <a:lnTo>
                  <a:pt x="1554353" y="488442"/>
                </a:lnTo>
                <a:lnTo>
                  <a:pt x="1580642" y="453136"/>
                </a:lnTo>
                <a:lnTo>
                  <a:pt x="1601596" y="409956"/>
                </a:lnTo>
                <a:lnTo>
                  <a:pt x="1601596" y="343281"/>
                </a:lnTo>
                <a:lnTo>
                  <a:pt x="1549145" y="300100"/>
                </a:lnTo>
                <a:lnTo>
                  <a:pt x="1533397" y="252984"/>
                </a:lnTo>
                <a:lnTo>
                  <a:pt x="1501902" y="205994"/>
                </a:lnTo>
                <a:lnTo>
                  <a:pt x="1396999" y="60833"/>
                </a:lnTo>
                <a:lnTo>
                  <a:pt x="1265428" y="0"/>
                </a:lnTo>
                <a:lnTo>
                  <a:pt x="1297305" y="1155573"/>
                </a:lnTo>
                <a:lnTo>
                  <a:pt x="1255268" y="1183005"/>
                </a:lnTo>
                <a:lnTo>
                  <a:pt x="1197609" y="1179068"/>
                </a:lnTo>
                <a:lnTo>
                  <a:pt x="1129410" y="1206627"/>
                </a:lnTo>
                <a:lnTo>
                  <a:pt x="1129410" y="1253617"/>
                </a:lnTo>
                <a:lnTo>
                  <a:pt x="1087373" y="1292860"/>
                </a:lnTo>
                <a:lnTo>
                  <a:pt x="1045463" y="1265428"/>
                </a:lnTo>
                <a:lnTo>
                  <a:pt x="993012" y="1281176"/>
                </a:lnTo>
                <a:lnTo>
                  <a:pt x="987679" y="1320292"/>
                </a:lnTo>
                <a:lnTo>
                  <a:pt x="882777" y="1308608"/>
                </a:lnTo>
                <a:lnTo>
                  <a:pt x="809752" y="1308608"/>
                </a:lnTo>
                <a:lnTo>
                  <a:pt x="741553" y="1320292"/>
                </a:lnTo>
                <a:lnTo>
                  <a:pt x="647065" y="1336040"/>
                </a:lnTo>
                <a:lnTo>
                  <a:pt x="536956" y="1292860"/>
                </a:lnTo>
                <a:lnTo>
                  <a:pt x="473963" y="1265428"/>
                </a:lnTo>
                <a:lnTo>
                  <a:pt x="395224" y="1269365"/>
                </a:lnTo>
                <a:lnTo>
                  <a:pt x="374269" y="1214374"/>
                </a:lnTo>
                <a:lnTo>
                  <a:pt x="332358" y="1151636"/>
                </a:lnTo>
                <a:lnTo>
                  <a:pt x="274574" y="1116330"/>
                </a:lnTo>
                <a:lnTo>
                  <a:pt x="214249" y="1078484"/>
                </a:lnTo>
                <a:lnTo>
                  <a:pt x="164464" y="1073150"/>
                </a:lnTo>
                <a:lnTo>
                  <a:pt x="126364" y="1102614"/>
                </a:lnTo>
                <a:lnTo>
                  <a:pt x="96138" y="1194816"/>
                </a:lnTo>
                <a:lnTo>
                  <a:pt x="31495" y="1210564"/>
                </a:lnTo>
                <a:lnTo>
                  <a:pt x="0" y="1265428"/>
                </a:lnTo>
                <a:lnTo>
                  <a:pt x="69976" y="1386967"/>
                </a:lnTo>
                <a:lnTo>
                  <a:pt x="117220" y="1398778"/>
                </a:lnTo>
                <a:lnTo>
                  <a:pt x="264032" y="1661668"/>
                </a:lnTo>
                <a:lnTo>
                  <a:pt x="327025" y="1798955"/>
                </a:lnTo>
                <a:lnTo>
                  <a:pt x="505459" y="206209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 name="object 6"/>
          <p:cNvSpPr/>
          <p:nvPr/>
        </p:nvSpPr>
        <p:spPr>
          <a:xfrm>
            <a:off x="2384298" y="4094225"/>
            <a:ext cx="1801940" cy="1086422"/>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 name="object 7"/>
          <p:cNvSpPr/>
          <p:nvPr/>
        </p:nvSpPr>
        <p:spPr>
          <a:xfrm>
            <a:off x="2402014" y="4083368"/>
            <a:ext cx="1787843" cy="1072515"/>
          </a:xfrm>
          <a:custGeom>
            <a:avLst/>
            <a:gdLst/>
            <a:ahLst/>
            <a:cxnLst/>
            <a:rect l="l" t="t" r="r" b="b"/>
            <a:pathLst>
              <a:path w="2383790" h="1430020">
                <a:moveTo>
                  <a:pt x="918717" y="1394167"/>
                </a:moveTo>
                <a:lnTo>
                  <a:pt x="808481" y="1394167"/>
                </a:lnTo>
                <a:lnTo>
                  <a:pt x="882014" y="1429512"/>
                </a:lnTo>
                <a:lnTo>
                  <a:pt x="918717" y="1394167"/>
                </a:lnTo>
                <a:close/>
              </a:path>
              <a:path w="2383790" h="1430020">
                <a:moveTo>
                  <a:pt x="1430654" y="1258697"/>
                </a:moveTo>
                <a:lnTo>
                  <a:pt x="564388" y="1258697"/>
                </a:lnTo>
                <a:lnTo>
                  <a:pt x="627379" y="1311694"/>
                </a:lnTo>
                <a:lnTo>
                  <a:pt x="635253" y="1352931"/>
                </a:lnTo>
                <a:lnTo>
                  <a:pt x="737615" y="1405953"/>
                </a:lnTo>
                <a:lnTo>
                  <a:pt x="808481" y="1394167"/>
                </a:lnTo>
                <a:lnTo>
                  <a:pt x="918717" y="1394167"/>
                </a:lnTo>
                <a:lnTo>
                  <a:pt x="981710" y="1352931"/>
                </a:lnTo>
                <a:lnTo>
                  <a:pt x="1036827" y="1317586"/>
                </a:lnTo>
                <a:lnTo>
                  <a:pt x="1084199" y="1270508"/>
                </a:lnTo>
                <a:lnTo>
                  <a:pt x="1392745" y="1270508"/>
                </a:lnTo>
                <a:lnTo>
                  <a:pt x="1430654" y="1258697"/>
                </a:lnTo>
                <a:close/>
              </a:path>
              <a:path w="2383790" h="1430020">
                <a:moveTo>
                  <a:pt x="1233804" y="1270508"/>
                </a:moveTo>
                <a:lnTo>
                  <a:pt x="1084199" y="1270508"/>
                </a:lnTo>
                <a:lnTo>
                  <a:pt x="1178687" y="1294015"/>
                </a:lnTo>
                <a:lnTo>
                  <a:pt x="1233804" y="1270508"/>
                </a:lnTo>
                <a:close/>
              </a:path>
              <a:path w="2383790" h="1430020">
                <a:moveTo>
                  <a:pt x="1392745" y="1270508"/>
                </a:moveTo>
                <a:lnTo>
                  <a:pt x="1233804" y="1270508"/>
                </a:lnTo>
                <a:lnTo>
                  <a:pt x="1336166" y="1288135"/>
                </a:lnTo>
                <a:lnTo>
                  <a:pt x="1392745" y="1270508"/>
                </a:lnTo>
                <a:close/>
              </a:path>
              <a:path w="2383790" h="1430020">
                <a:moveTo>
                  <a:pt x="91821" y="746125"/>
                </a:moveTo>
                <a:lnTo>
                  <a:pt x="68199" y="799211"/>
                </a:lnTo>
                <a:lnTo>
                  <a:pt x="76073" y="846328"/>
                </a:lnTo>
                <a:lnTo>
                  <a:pt x="146938" y="852170"/>
                </a:lnTo>
                <a:lnTo>
                  <a:pt x="170687" y="922909"/>
                </a:lnTo>
                <a:lnTo>
                  <a:pt x="154939" y="928751"/>
                </a:lnTo>
                <a:lnTo>
                  <a:pt x="339089" y="1061974"/>
                </a:lnTo>
                <a:lnTo>
                  <a:pt x="304546" y="1140841"/>
                </a:lnTo>
                <a:lnTo>
                  <a:pt x="257301" y="1205611"/>
                </a:lnTo>
                <a:lnTo>
                  <a:pt x="324612" y="1284859"/>
                </a:lnTo>
                <a:lnTo>
                  <a:pt x="312419" y="1217422"/>
                </a:lnTo>
                <a:lnTo>
                  <a:pt x="367538" y="1187958"/>
                </a:lnTo>
                <a:lnTo>
                  <a:pt x="1629134" y="1187958"/>
                </a:lnTo>
                <a:lnTo>
                  <a:pt x="1666875" y="1170305"/>
                </a:lnTo>
                <a:lnTo>
                  <a:pt x="1753489" y="1170305"/>
                </a:lnTo>
                <a:lnTo>
                  <a:pt x="1816480" y="1140841"/>
                </a:lnTo>
                <a:lnTo>
                  <a:pt x="2108013" y="1140841"/>
                </a:lnTo>
                <a:lnTo>
                  <a:pt x="2155190" y="1123188"/>
                </a:lnTo>
                <a:lnTo>
                  <a:pt x="2100072" y="1093724"/>
                </a:lnTo>
                <a:lnTo>
                  <a:pt x="2123693" y="1034796"/>
                </a:lnTo>
                <a:lnTo>
                  <a:pt x="2194560" y="993648"/>
                </a:lnTo>
                <a:lnTo>
                  <a:pt x="2139441" y="946404"/>
                </a:lnTo>
                <a:lnTo>
                  <a:pt x="1934590" y="946404"/>
                </a:lnTo>
                <a:lnTo>
                  <a:pt x="1820926" y="939546"/>
                </a:lnTo>
                <a:lnTo>
                  <a:pt x="1895221" y="863981"/>
                </a:lnTo>
                <a:lnTo>
                  <a:pt x="1934590" y="793242"/>
                </a:lnTo>
                <a:lnTo>
                  <a:pt x="1944976" y="785495"/>
                </a:lnTo>
                <a:lnTo>
                  <a:pt x="991869" y="785495"/>
                </a:lnTo>
                <a:lnTo>
                  <a:pt x="953694" y="763905"/>
                </a:lnTo>
                <a:lnTo>
                  <a:pt x="186436" y="763905"/>
                </a:lnTo>
                <a:lnTo>
                  <a:pt x="91821" y="746125"/>
                </a:lnTo>
                <a:close/>
              </a:path>
              <a:path w="2383790" h="1430020">
                <a:moveTo>
                  <a:pt x="1543515" y="1258697"/>
                </a:moveTo>
                <a:lnTo>
                  <a:pt x="1430654" y="1258697"/>
                </a:lnTo>
                <a:lnTo>
                  <a:pt x="1533016" y="1270508"/>
                </a:lnTo>
                <a:lnTo>
                  <a:pt x="1543515" y="1258697"/>
                </a:lnTo>
                <a:close/>
              </a:path>
              <a:path w="2383790" h="1430020">
                <a:moveTo>
                  <a:pt x="1629134" y="1187958"/>
                </a:moveTo>
                <a:lnTo>
                  <a:pt x="367538" y="1187958"/>
                </a:lnTo>
                <a:lnTo>
                  <a:pt x="441833" y="1207008"/>
                </a:lnTo>
                <a:lnTo>
                  <a:pt x="430529" y="1264539"/>
                </a:lnTo>
                <a:lnTo>
                  <a:pt x="564388" y="1258697"/>
                </a:lnTo>
                <a:lnTo>
                  <a:pt x="1543515" y="1258697"/>
                </a:lnTo>
                <a:lnTo>
                  <a:pt x="1564513" y="1235075"/>
                </a:lnTo>
                <a:lnTo>
                  <a:pt x="1603883" y="1199769"/>
                </a:lnTo>
                <a:lnTo>
                  <a:pt x="1629134" y="1187958"/>
                </a:lnTo>
                <a:close/>
              </a:path>
              <a:path w="2383790" h="1430020">
                <a:moveTo>
                  <a:pt x="2108013" y="1140841"/>
                </a:moveTo>
                <a:lnTo>
                  <a:pt x="1816480" y="1140841"/>
                </a:lnTo>
                <a:lnTo>
                  <a:pt x="1926716" y="1170305"/>
                </a:lnTo>
                <a:lnTo>
                  <a:pt x="2070227" y="1173607"/>
                </a:lnTo>
                <a:lnTo>
                  <a:pt x="2076450" y="1152652"/>
                </a:lnTo>
                <a:lnTo>
                  <a:pt x="2108013" y="1140841"/>
                </a:lnTo>
                <a:close/>
              </a:path>
              <a:path w="2383790" h="1430020">
                <a:moveTo>
                  <a:pt x="2029205" y="928751"/>
                </a:moveTo>
                <a:lnTo>
                  <a:pt x="1934590" y="946404"/>
                </a:lnTo>
                <a:lnTo>
                  <a:pt x="2139441" y="946404"/>
                </a:lnTo>
                <a:lnTo>
                  <a:pt x="2029205" y="928751"/>
                </a:lnTo>
                <a:close/>
              </a:path>
              <a:path w="2383790" h="1430020">
                <a:moveTo>
                  <a:pt x="1053973" y="781177"/>
                </a:moveTo>
                <a:lnTo>
                  <a:pt x="991869" y="785495"/>
                </a:lnTo>
                <a:lnTo>
                  <a:pt x="1944976" y="785495"/>
                </a:lnTo>
                <a:lnTo>
                  <a:pt x="1945486" y="785114"/>
                </a:lnTo>
                <a:lnTo>
                  <a:pt x="1107313" y="785114"/>
                </a:lnTo>
                <a:lnTo>
                  <a:pt x="1053973" y="781177"/>
                </a:lnTo>
                <a:close/>
              </a:path>
              <a:path w="2383790" h="1430020">
                <a:moveTo>
                  <a:pt x="1165098" y="702945"/>
                </a:moveTo>
                <a:lnTo>
                  <a:pt x="1149730" y="752983"/>
                </a:lnTo>
                <a:lnTo>
                  <a:pt x="1107313" y="785114"/>
                </a:lnTo>
                <a:lnTo>
                  <a:pt x="1945486" y="785114"/>
                </a:lnTo>
                <a:lnTo>
                  <a:pt x="2005584" y="740283"/>
                </a:lnTo>
                <a:lnTo>
                  <a:pt x="2100072" y="734441"/>
                </a:lnTo>
                <a:lnTo>
                  <a:pt x="2071458" y="706882"/>
                </a:lnTo>
                <a:lnTo>
                  <a:pt x="1207515" y="706882"/>
                </a:lnTo>
                <a:lnTo>
                  <a:pt x="1165098" y="702945"/>
                </a:lnTo>
                <a:close/>
              </a:path>
              <a:path w="2383790" h="1430020">
                <a:moveTo>
                  <a:pt x="83565" y="106680"/>
                </a:moveTo>
                <a:lnTo>
                  <a:pt x="73533" y="161036"/>
                </a:lnTo>
                <a:lnTo>
                  <a:pt x="37591" y="191135"/>
                </a:lnTo>
                <a:lnTo>
                  <a:pt x="0" y="232664"/>
                </a:lnTo>
                <a:lnTo>
                  <a:pt x="107568" y="351536"/>
                </a:lnTo>
                <a:lnTo>
                  <a:pt x="210058" y="433959"/>
                </a:lnTo>
                <a:lnTo>
                  <a:pt x="241553" y="616585"/>
                </a:lnTo>
                <a:lnTo>
                  <a:pt x="257301" y="710819"/>
                </a:lnTo>
                <a:lnTo>
                  <a:pt x="186436" y="763905"/>
                </a:lnTo>
                <a:lnTo>
                  <a:pt x="953694" y="763905"/>
                </a:lnTo>
                <a:lnTo>
                  <a:pt x="924051" y="747141"/>
                </a:lnTo>
                <a:lnTo>
                  <a:pt x="913511" y="710438"/>
                </a:lnTo>
                <a:lnTo>
                  <a:pt x="911444" y="706882"/>
                </a:lnTo>
                <a:lnTo>
                  <a:pt x="698246" y="706882"/>
                </a:lnTo>
                <a:lnTo>
                  <a:pt x="651001" y="687959"/>
                </a:lnTo>
                <a:lnTo>
                  <a:pt x="666750" y="652526"/>
                </a:lnTo>
                <a:lnTo>
                  <a:pt x="625601" y="604774"/>
                </a:lnTo>
                <a:lnTo>
                  <a:pt x="656209" y="569087"/>
                </a:lnTo>
                <a:lnTo>
                  <a:pt x="656209" y="530860"/>
                </a:lnTo>
                <a:lnTo>
                  <a:pt x="599439" y="506603"/>
                </a:lnTo>
                <a:lnTo>
                  <a:pt x="551306" y="475234"/>
                </a:lnTo>
                <a:lnTo>
                  <a:pt x="508000" y="442468"/>
                </a:lnTo>
                <a:lnTo>
                  <a:pt x="494411" y="398272"/>
                </a:lnTo>
                <a:lnTo>
                  <a:pt x="482600" y="349250"/>
                </a:lnTo>
                <a:lnTo>
                  <a:pt x="482980" y="294259"/>
                </a:lnTo>
                <a:lnTo>
                  <a:pt x="451485" y="231648"/>
                </a:lnTo>
                <a:lnTo>
                  <a:pt x="424814" y="193421"/>
                </a:lnTo>
                <a:lnTo>
                  <a:pt x="419988" y="137160"/>
                </a:lnTo>
                <a:lnTo>
                  <a:pt x="428425" y="113537"/>
                </a:lnTo>
                <a:lnTo>
                  <a:pt x="141350" y="113537"/>
                </a:lnTo>
                <a:lnTo>
                  <a:pt x="83565" y="106680"/>
                </a:lnTo>
                <a:close/>
              </a:path>
              <a:path w="2383790" h="1430020">
                <a:moveTo>
                  <a:pt x="892555" y="549783"/>
                </a:moveTo>
                <a:lnTo>
                  <a:pt x="845312" y="576961"/>
                </a:lnTo>
                <a:lnTo>
                  <a:pt x="813308" y="608330"/>
                </a:lnTo>
                <a:lnTo>
                  <a:pt x="750824" y="613283"/>
                </a:lnTo>
                <a:lnTo>
                  <a:pt x="720598" y="644779"/>
                </a:lnTo>
                <a:lnTo>
                  <a:pt x="697864" y="676402"/>
                </a:lnTo>
                <a:lnTo>
                  <a:pt x="698246" y="706882"/>
                </a:lnTo>
                <a:lnTo>
                  <a:pt x="911444" y="706882"/>
                </a:lnTo>
                <a:lnTo>
                  <a:pt x="881634" y="655574"/>
                </a:lnTo>
                <a:lnTo>
                  <a:pt x="903859" y="614299"/>
                </a:lnTo>
                <a:lnTo>
                  <a:pt x="924051" y="561594"/>
                </a:lnTo>
                <a:lnTo>
                  <a:pt x="892555" y="549783"/>
                </a:lnTo>
                <a:close/>
              </a:path>
              <a:path w="2383790" h="1430020">
                <a:moveTo>
                  <a:pt x="1474851" y="537972"/>
                </a:moveTo>
                <a:lnTo>
                  <a:pt x="1407033" y="545846"/>
                </a:lnTo>
                <a:lnTo>
                  <a:pt x="1401317" y="576961"/>
                </a:lnTo>
                <a:lnTo>
                  <a:pt x="1359789" y="585851"/>
                </a:lnTo>
                <a:lnTo>
                  <a:pt x="1312037" y="624459"/>
                </a:lnTo>
                <a:lnTo>
                  <a:pt x="1254378" y="632333"/>
                </a:lnTo>
                <a:lnTo>
                  <a:pt x="1270127" y="671576"/>
                </a:lnTo>
                <a:lnTo>
                  <a:pt x="1207515" y="706882"/>
                </a:lnTo>
                <a:lnTo>
                  <a:pt x="2071458" y="706882"/>
                </a:lnTo>
                <a:lnTo>
                  <a:pt x="2044953" y="681355"/>
                </a:lnTo>
                <a:lnTo>
                  <a:pt x="2044953" y="598932"/>
                </a:lnTo>
                <a:lnTo>
                  <a:pt x="2136619" y="569468"/>
                </a:lnTo>
                <a:lnTo>
                  <a:pt x="1522476" y="569468"/>
                </a:lnTo>
                <a:lnTo>
                  <a:pt x="1474851" y="537972"/>
                </a:lnTo>
                <a:close/>
              </a:path>
              <a:path w="2383790" h="1430020">
                <a:moveTo>
                  <a:pt x="1680083" y="341630"/>
                </a:moveTo>
                <a:lnTo>
                  <a:pt x="1625727" y="417957"/>
                </a:lnTo>
                <a:lnTo>
                  <a:pt x="1590293" y="474853"/>
                </a:lnTo>
                <a:lnTo>
                  <a:pt x="1616583" y="499364"/>
                </a:lnTo>
                <a:lnTo>
                  <a:pt x="1559305" y="533781"/>
                </a:lnTo>
                <a:lnTo>
                  <a:pt x="1522476" y="569468"/>
                </a:lnTo>
                <a:lnTo>
                  <a:pt x="2136619" y="569468"/>
                </a:lnTo>
                <a:lnTo>
                  <a:pt x="2155190" y="563499"/>
                </a:lnTo>
                <a:lnTo>
                  <a:pt x="2194560" y="534162"/>
                </a:lnTo>
                <a:lnTo>
                  <a:pt x="2336291" y="534162"/>
                </a:lnTo>
                <a:lnTo>
                  <a:pt x="2352040" y="492887"/>
                </a:lnTo>
                <a:lnTo>
                  <a:pt x="2383536" y="463423"/>
                </a:lnTo>
                <a:lnTo>
                  <a:pt x="2000250" y="463423"/>
                </a:lnTo>
                <a:lnTo>
                  <a:pt x="1938654" y="444373"/>
                </a:lnTo>
                <a:lnTo>
                  <a:pt x="1890665" y="416306"/>
                </a:lnTo>
                <a:lnTo>
                  <a:pt x="1801622" y="416306"/>
                </a:lnTo>
                <a:lnTo>
                  <a:pt x="1754377" y="369189"/>
                </a:lnTo>
                <a:lnTo>
                  <a:pt x="1680083" y="341630"/>
                </a:lnTo>
                <a:close/>
              </a:path>
              <a:path w="2383790" h="1430020">
                <a:moveTo>
                  <a:pt x="2336291" y="534162"/>
                </a:moveTo>
                <a:lnTo>
                  <a:pt x="2194560" y="534162"/>
                </a:lnTo>
                <a:lnTo>
                  <a:pt x="2265426" y="540004"/>
                </a:lnTo>
                <a:lnTo>
                  <a:pt x="2336291" y="534162"/>
                </a:lnTo>
                <a:close/>
              </a:path>
              <a:path w="2383790" h="1430020">
                <a:moveTo>
                  <a:pt x="2177034" y="360934"/>
                </a:moveTo>
                <a:lnTo>
                  <a:pt x="2077719" y="381635"/>
                </a:lnTo>
                <a:lnTo>
                  <a:pt x="2015998" y="416941"/>
                </a:lnTo>
                <a:lnTo>
                  <a:pt x="2000250" y="463423"/>
                </a:lnTo>
                <a:lnTo>
                  <a:pt x="2383536" y="463423"/>
                </a:lnTo>
                <a:lnTo>
                  <a:pt x="2358136" y="408051"/>
                </a:lnTo>
                <a:lnTo>
                  <a:pt x="2247011" y="408051"/>
                </a:lnTo>
                <a:lnTo>
                  <a:pt x="2177034" y="360934"/>
                </a:lnTo>
                <a:close/>
              </a:path>
              <a:path w="2383790" h="1430020">
                <a:moveTo>
                  <a:pt x="1890014" y="415925"/>
                </a:moveTo>
                <a:lnTo>
                  <a:pt x="1801622" y="416306"/>
                </a:lnTo>
                <a:lnTo>
                  <a:pt x="1890665" y="416306"/>
                </a:lnTo>
                <a:lnTo>
                  <a:pt x="1890014" y="415925"/>
                </a:lnTo>
                <a:close/>
              </a:path>
              <a:path w="2383790" h="1430020">
                <a:moveTo>
                  <a:pt x="2310003" y="381635"/>
                </a:moveTo>
                <a:lnTo>
                  <a:pt x="2247011" y="408051"/>
                </a:lnTo>
                <a:lnTo>
                  <a:pt x="2358136" y="408051"/>
                </a:lnTo>
                <a:lnTo>
                  <a:pt x="2310003" y="381635"/>
                </a:lnTo>
                <a:close/>
              </a:path>
              <a:path w="2383790" h="1430020">
                <a:moveTo>
                  <a:pt x="287400" y="0"/>
                </a:moveTo>
                <a:lnTo>
                  <a:pt x="230504" y="15367"/>
                </a:lnTo>
                <a:lnTo>
                  <a:pt x="214756" y="61468"/>
                </a:lnTo>
                <a:lnTo>
                  <a:pt x="189864" y="102108"/>
                </a:lnTo>
                <a:lnTo>
                  <a:pt x="141350" y="113537"/>
                </a:lnTo>
                <a:lnTo>
                  <a:pt x="428425" y="113537"/>
                </a:lnTo>
                <a:lnTo>
                  <a:pt x="438222" y="86106"/>
                </a:lnTo>
                <a:lnTo>
                  <a:pt x="409066" y="86106"/>
                </a:lnTo>
                <a:lnTo>
                  <a:pt x="374014" y="39878"/>
                </a:lnTo>
                <a:lnTo>
                  <a:pt x="311023" y="15748"/>
                </a:lnTo>
                <a:lnTo>
                  <a:pt x="287400" y="0"/>
                </a:lnTo>
                <a:close/>
              </a:path>
              <a:path w="2383790" h="1430020">
                <a:moveTo>
                  <a:pt x="440943" y="78486"/>
                </a:moveTo>
                <a:lnTo>
                  <a:pt x="409066" y="86106"/>
                </a:lnTo>
                <a:lnTo>
                  <a:pt x="438222" y="86106"/>
                </a:lnTo>
                <a:lnTo>
                  <a:pt x="440943" y="78486"/>
                </a:lnTo>
                <a:close/>
              </a:path>
            </a:pathLst>
          </a:custGeom>
          <a:solidFill>
            <a:srgbClr val="5082BD"/>
          </a:solidFill>
        </p:spPr>
        <p:txBody>
          <a:bodyPr wrap="square" lIns="0" tIns="0" rIns="0" bIns="0" rtlCol="0"/>
          <a:lstStyle/>
          <a:p>
            <a:pPr defTabSz="685800">
              <a:defRPr/>
            </a:pPr>
            <a:endParaRPr sz="1350">
              <a:solidFill>
                <a:prstClr val="black"/>
              </a:solidFill>
              <a:latin typeface="Calibri"/>
            </a:endParaRPr>
          </a:p>
        </p:txBody>
      </p:sp>
      <p:sp>
        <p:nvSpPr>
          <p:cNvPr id="8" name="object 8"/>
          <p:cNvSpPr/>
          <p:nvPr/>
        </p:nvSpPr>
        <p:spPr>
          <a:xfrm>
            <a:off x="2402014" y="4083368"/>
            <a:ext cx="1787843" cy="1072515"/>
          </a:xfrm>
          <a:custGeom>
            <a:avLst/>
            <a:gdLst/>
            <a:ahLst/>
            <a:cxnLst/>
            <a:rect l="l" t="t" r="r" b="b"/>
            <a:pathLst>
              <a:path w="2383790" h="1430020">
                <a:moveTo>
                  <a:pt x="287400" y="0"/>
                </a:moveTo>
                <a:lnTo>
                  <a:pt x="230504" y="15367"/>
                </a:lnTo>
                <a:lnTo>
                  <a:pt x="214756" y="61468"/>
                </a:lnTo>
                <a:lnTo>
                  <a:pt x="189864" y="102108"/>
                </a:lnTo>
                <a:lnTo>
                  <a:pt x="141350" y="113537"/>
                </a:lnTo>
                <a:lnTo>
                  <a:pt x="83565" y="106680"/>
                </a:lnTo>
                <a:lnTo>
                  <a:pt x="73533" y="161036"/>
                </a:lnTo>
                <a:lnTo>
                  <a:pt x="37591" y="191135"/>
                </a:lnTo>
                <a:lnTo>
                  <a:pt x="0" y="232664"/>
                </a:lnTo>
                <a:lnTo>
                  <a:pt x="107568" y="351536"/>
                </a:lnTo>
                <a:lnTo>
                  <a:pt x="210058" y="433959"/>
                </a:lnTo>
                <a:lnTo>
                  <a:pt x="241553" y="616585"/>
                </a:lnTo>
                <a:lnTo>
                  <a:pt x="257301" y="710819"/>
                </a:lnTo>
                <a:lnTo>
                  <a:pt x="186436" y="763905"/>
                </a:lnTo>
                <a:lnTo>
                  <a:pt x="91821" y="746125"/>
                </a:lnTo>
                <a:lnTo>
                  <a:pt x="68199" y="799211"/>
                </a:lnTo>
                <a:lnTo>
                  <a:pt x="76073" y="846328"/>
                </a:lnTo>
                <a:lnTo>
                  <a:pt x="146938" y="852170"/>
                </a:lnTo>
                <a:lnTo>
                  <a:pt x="170687" y="922909"/>
                </a:lnTo>
                <a:lnTo>
                  <a:pt x="154939" y="928751"/>
                </a:lnTo>
                <a:lnTo>
                  <a:pt x="339089" y="1061974"/>
                </a:lnTo>
                <a:lnTo>
                  <a:pt x="304546" y="1140841"/>
                </a:lnTo>
                <a:lnTo>
                  <a:pt x="257301" y="1205611"/>
                </a:lnTo>
                <a:lnTo>
                  <a:pt x="324612" y="1284859"/>
                </a:lnTo>
                <a:lnTo>
                  <a:pt x="312419" y="1217422"/>
                </a:lnTo>
                <a:lnTo>
                  <a:pt x="367538" y="1187958"/>
                </a:lnTo>
                <a:lnTo>
                  <a:pt x="441833" y="1207008"/>
                </a:lnTo>
                <a:lnTo>
                  <a:pt x="430529" y="1264539"/>
                </a:lnTo>
                <a:lnTo>
                  <a:pt x="564388" y="1258697"/>
                </a:lnTo>
                <a:lnTo>
                  <a:pt x="627379" y="1311694"/>
                </a:lnTo>
                <a:lnTo>
                  <a:pt x="635253" y="1352931"/>
                </a:lnTo>
                <a:lnTo>
                  <a:pt x="737615" y="1405953"/>
                </a:lnTo>
                <a:lnTo>
                  <a:pt x="808481" y="1394167"/>
                </a:lnTo>
                <a:lnTo>
                  <a:pt x="882014" y="1429512"/>
                </a:lnTo>
                <a:lnTo>
                  <a:pt x="918717" y="1394167"/>
                </a:lnTo>
                <a:lnTo>
                  <a:pt x="981710" y="1352931"/>
                </a:lnTo>
                <a:lnTo>
                  <a:pt x="1036827" y="1317586"/>
                </a:lnTo>
                <a:lnTo>
                  <a:pt x="1084199" y="1270508"/>
                </a:lnTo>
                <a:lnTo>
                  <a:pt x="1178687" y="1294015"/>
                </a:lnTo>
                <a:lnTo>
                  <a:pt x="1233804" y="1270508"/>
                </a:lnTo>
                <a:lnTo>
                  <a:pt x="1336166" y="1288135"/>
                </a:lnTo>
                <a:lnTo>
                  <a:pt x="1430654" y="1258697"/>
                </a:lnTo>
                <a:lnTo>
                  <a:pt x="1533016" y="1270508"/>
                </a:lnTo>
                <a:lnTo>
                  <a:pt x="1564513" y="1235075"/>
                </a:lnTo>
                <a:lnTo>
                  <a:pt x="1603883" y="1199769"/>
                </a:lnTo>
                <a:lnTo>
                  <a:pt x="1666875" y="1170305"/>
                </a:lnTo>
                <a:lnTo>
                  <a:pt x="1753489" y="1170305"/>
                </a:lnTo>
                <a:lnTo>
                  <a:pt x="1816480" y="1140841"/>
                </a:lnTo>
                <a:lnTo>
                  <a:pt x="1926716" y="1170305"/>
                </a:lnTo>
                <a:lnTo>
                  <a:pt x="2070227" y="1173607"/>
                </a:lnTo>
                <a:lnTo>
                  <a:pt x="2076450" y="1152652"/>
                </a:lnTo>
                <a:lnTo>
                  <a:pt x="2155190" y="1123188"/>
                </a:lnTo>
                <a:lnTo>
                  <a:pt x="2100072" y="1093724"/>
                </a:lnTo>
                <a:lnTo>
                  <a:pt x="2123693" y="1034796"/>
                </a:lnTo>
                <a:lnTo>
                  <a:pt x="2194560" y="993648"/>
                </a:lnTo>
                <a:lnTo>
                  <a:pt x="2139441" y="946404"/>
                </a:lnTo>
                <a:lnTo>
                  <a:pt x="2029205" y="928751"/>
                </a:lnTo>
                <a:lnTo>
                  <a:pt x="1934590" y="946404"/>
                </a:lnTo>
                <a:lnTo>
                  <a:pt x="1820926" y="939546"/>
                </a:lnTo>
                <a:lnTo>
                  <a:pt x="1895221" y="863981"/>
                </a:lnTo>
                <a:lnTo>
                  <a:pt x="1934590" y="793242"/>
                </a:lnTo>
                <a:lnTo>
                  <a:pt x="2005584" y="740283"/>
                </a:lnTo>
                <a:lnTo>
                  <a:pt x="2100072" y="734441"/>
                </a:lnTo>
                <a:lnTo>
                  <a:pt x="2044953" y="681355"/>
                </a:lnTo>
                <a:lnTo>
                  <a:pt x="2044953" y="598932"/>
                </a:lnTo>
                <a:lnTo>
                  <a:pt x="2155190" y="563499"/>
                </a:lnTo>
                <a:lnTo>
                  <a:pt x="2194560" y="534162"/>
                </a:lnTo>
                <a:lnTo>
                  <a:pt x="2265426" y="540004"/>
                </a:lnTo>
                <a:lnTo>
                  <a:pt x="2336291" y="534162"/>
                </a:lnTo>
                <a:lnTo>
                  <a:pt x="2352040" y="492887"/>
                </a:lnTo>
                <a:lnTo>
                  <a:pt x="2383536" y="463423"/>
                </a:lnTo>
                <a:lnTo>
                  <a:pt x="2358136" y="408051"/>
                </a:lnTo>
                <a:lnTo>
                  <a:pt x="2310003" y="381635"/>
                </a:lnTo>
                <a:lnTo>
                  <a:pt x="2247011" y="408051"/>
                </a:lnTo>
                <a:lnTo>
                  <a:pt x="2177034" y="360934"/>
                </a:lnTo>
                <a:lnTo>
                  <a:pt x="2077719" y="381635"/>
                </a:lnTo>
                <a:lnTo>
                  <a:pt x="2015998" y="416941"/>
                </a:lnTo>
                <a:lnTo>
                  <a:pt x="2000250" y="463423"/>
                </a:lnTo>
                <a:lnTo>
                  <a:pt x="1938654" y="444373"/>
                </a:lnTo>
                <a:lnTo>
                  <a:pt x="1890014" y="415925"/>
                </a:lnTo>
                <a:lnTo>
                  <a:pt x="1801622" y="416306"/>
                </a:lnTo>
                <a:lnTo>
                  <a:pt x="1754377" y="369189"/>
                </a:lnTo>
                <a:lnTo>
                  <a:pt x="1680083" y="341630"/>
                </a:lnTo>
                <a:lnTo>
                  <a:pt x="1625727" y="417957"/>
                </a:lnTo>
                <a:lnTo>
                  <a:pt x="1590293" y="474853"/>
                </a:lnTo>
                <a:lnTo>
                  <a:pt x="1616583" y="499364"/>
                </a:lnTo>
                <a:lnTo>
                  <a:pt x="1559305" y="533781"/>
                </a:lnTo>
                <a:lnTo>
                  <a:pt x="1522476" y="569468"/>
                </a:lnTo>
                <a:lnTo>
                  <a:pt x="1474851" y="537972"/>
                </a:lnTo>
                <a:lnTo>
                  <a:pt x="1407033" y="545846"/>
                </a:lnTo>
                <a:lnTo>
                  <a:pt x="1401317" y="576961"/>
                </a:lnTo>
                <a:lnTo>
                  <a:pt x="1359789" y="585851"/>
                </a:lnTo>
                <a:lnTo>
                  <a:pt x="1312037" y="624459"/>
                </a:lnTo>
                <a:lnTo>
                  <a:pt x="1254378" y="632333"/>
                </a:lnTo>
                <a:lnTo>
                  <a:pt x="1270127" y="671576"/>
                </a:lnTo>
                <a:lnTo>
                  <a:pt x="1207515" y="706882"/>
                </a:lnTo>
                <a:lnTo>
                  <a:pt x="1165098" y="702945"/>
                </a:lnTo>
                <a:lnTo>
                  <a:pt x="1149730" y="752983"/>
                </a:lnTo>
                <a:lnTo>
                  <a:pt x="1107313" y="785114"/>
                </a:lnTo>
                <a:lnTo>
                  <a:pt x="1053973" y="781177"/>
                </a:lnTo>
                <a:lnTo>
                  <a:pt x="991869" y="785495"/>
                </a:lnTo>
                <a:lnTo>
                  <a:pt x="924051" y="747141"/>
                </a:lnTo>
                <a:lnTo>
                  <a:pt x="913511" y="710438"/>
                </a:lnTo>
                <a:lnTo>
                  <a:pt x="881634" y="655574"/>
                </a:lnTo>
                <a:lnTo>
                  <a:pt x="903859" y="614299"/>
                </a:lnTo>
                <a:lnTo>
                  <a:pt x="924051" y="561594"/>
                </a:lnTo>
                <a:lnTo>
                  <a:pt x="892555" y="549783"/>
                </a:lnTo>
                <a:lnTo>
                  <a:pt x="845312" y="576961"/>
                </a:lnTo>
                <a:lnTo>
                  <a:pt x="813308" y="608330"/>
                </a:lnTo>
                <a:lnTo>
                  <a:pt x="750824" y="613283"/>
                </a:lnTo>
                <a:lnTo>
                  <a:pt x="720598" y="644779"/>
                </a:lnTo>
                <a:lnTo>
                  <a:pt x="697864" y="676402"/>
                </a:lnTo>
                <a:lnTo>
                  <a:pt x="698246" y="706882"/>
                </a:lnTo>
                <a:lnTo>
                  <a:pt x="651001" y="687959"/>
                </a:lnTo>
                <a:lnTo>
                  <a:pt x="666750" y="652526"/>
                </a:lnTo>
                <a:lnTo>
                  <a:pt x="625601" y="604774"/>
                </a:lnTo>
                <a:lnTo>
                  <a:pt x="656209" y="569087"/>
                </a:lnTo>
                <a:lnTo>
                  <a:pt x="656209" y="530860"/>
                </a:lnTo>
                <a:lnTo>
                  <a:pt x="599439" y="506603"/>
                </a:lnTo>
                <a:lnTo>
                  <a:pt x="551306" y="475234"/>
                </a:lnTo>
                <a:lnTo>
                  <a:pt x="508000" y="442468"/>
                </a:lnTo>
                <a:lnTo>
                  <a:pt x="494411" y="398272"/>
                </a:lnTo>
                <a:lnTo>
                  <a:pt x="482600" y="349250"/>
                </a:lnTo>
                <a:lnTo>
                  <a:pt x="482980" y="294259"/>
                </a:lnTo>
                <a:lnTo>
                  <a:pt x="451485" y="231648"/>
                </a:lnTo>
                <a:lnTo>
                  <a:pt x="424814" y="193421"/>
                </a:lnTo>
                <a:lnTo>
                  <a:pt x="419988" y="137160"/>
                </a:lnTo>
                <a:lnTo>
                  <a:pt x="440943" y="78486"/>
                </a:lnTo>
                <a:lnTo>
                  <a:pt x="409066" y="86106"/>
                </a:lnTo>
                <a:lnTo>
                  <a:pt x="374014" y="39878"/>
                </a:lnTo>
                <a:lnTo>
                  <a:pt x="311023" y="15748"/>
                </a:lnTo>
                <a:lnTo>
                  <a:pt x="287400" y="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 name="object 9"/>
          <p:cNvSpPr/>
          <p:nvPr/>
        </p:nvSpPr>
        <p:spPr>
          <a:xfrm>
            <a:off x="3735324" y="2672334"/>
            <a:ext cx="1599629" cy="839533"/>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 name="object 10"/>
          <p:cNvSpPr/>
          <p:nvPr/>
        </p:nvSpPr>
        <p:spPr>
          <a:xfrm>
            <a:off x="3753040" y="2661475"/>
            <a:ext cx="1585436" cy="825341"/>
          </a:xfrm>
          <a:custGeom>
            <a:avLst/>
            <a:gdLst/>
            <a:ahLst/>
            <a:cxnLst/>
            <a:rect l="l" t="t" r="r" b="b"/>
            <a:pathLst>
              <a:path w="2113915" h="1100454">
                <a:moveTo>
                  <a:pt x="1179413" y="944117"/>
                </a:moveTo>
                <a:lnTo>
                  <a:pt x="776859" y="944117"/>
                </a:lnTo>
                <a:lnTo>
                  <a:pt x="828421" y="974851"/>
                </a:lnTo>
                <a:lnTo>
                  <a:pt x="890905" y="990473"/>
                </a:lnTo>
                <a:lnTo>
                  <a:pt x="837184" y="1023492"/>
                </a:lnTo>
                <a:lnTo>
                  <a:pt x="786384" y="1057782"/>
                </a:lnTo>
                <a:lnTo>
                  <a:pt x="792607" y="1088263"/>
                </a:lnTo>
                <a:lnTo>
                  <a:pt x="857250" y="1100327"/>
                </a:lnTo>
                <a:lnTo>
                  <a:pt x="890016" y="1089532"/>
                </a:lnTo>
                <a:lnTo>
                  <a:pt x="938911" y="1042415"/>
                </a:lnTo>
                <a:lnTo>
                  <a:pt x="987044" y="1012443"/>
                </a:lnTo>
                <a:lnTo>
                  <a:pt x="1046861" y="979677"/>
                </a:lnTo>
                <a:lnTo>
                  <a:pt x="1107186" y="964691"/>
                </a:lnTo>
                <a:lnTo>
                  <a:pt x="1179413" y="944117"/>
                </a:lnTo>
                <a:close/>
              </a:path>
              <a:path w="2113915" h="1100454">
                <a:moveTo>
                  <a:pt x="752600" y="971550"/>
                </a:moveTo>
                <a:lnTo>
                  <a:pt x="629158" y="971550"/>
                </a:lnTo>
                <a:lnTo>
                  <a:pt x="665861" y="1011046"/>
                </a:lnTo>
                <a:lnTo>
                  <a:pt x="650113" y="1049274"/>
                </a:lnTo>
                <a:lnTo>
                  <a:pt x="671068" y="1084579"/>
                </a:lnTo>
                <a:lnTo>
                  <a:pt x="698246" y="1096390"/>
                </a:lnTo>
                <a:lnTo>
                  <a:pt x="749681" y="1046099"/>
                </a:lnTo>
                <a:lnTo>
                  <a:pt x="749681" y="974851"/>
                </a:lnTo>
                <a:lnTo>
                  <a:pt x="752600" y="971550"/>
                </a:lnTo>
                <a:close/>
              </a:path>
              <a:path w="2113915" h="1100454">
                <a:moveTo>
                  <a:pt x="1433365" y="865631"/>
                </a:moveTo>
                <a:lnTo>
                  <a:pt x="498094" y="865631"/>
                </a:lnTo>
                <a:lnTo>
                  <a:pt x="523875" y="922781"/>
                </a:lnTo>
                <a:lnTo>
                  <a:pt x="534288" y="974851"/>
                </a:lnTo>
                <a:lnTo>
                  <a:pt x="577976" y="982599"/>
                </a:lnTo>
                <a:lnTo>
                  <a:pt x="629158" y="971550"/>
                </a:lnTo>
                <a:lnTo>
                  <a:pt x="752600" y="971550"/>
                </a:lnTo>
                <a:lnTo>
                  <a:pt x="776859" y="944117"/>
                </a:lnTo>
                <a:lnTo>
                  <a:pt x="1179413" y="944117"/>
                </a:lnTo>
                <a:lnTo>
                  <a:pt x="1191006" y="940815"/>
                </a:lnTo>
                <a:lnTo>
                  <a:pt x="1301690" y="940815"/>
                </a:lnTo>
                <a:lnTo>
                  <a:pt x="1358773" y="895985"/>
                </a:lnTo>
                <a:lnTo>
                  <a:pt x="1434846" y="875156"/>
                </a:lnTo>
                <a:lnTo>
                  <a:pt x="1433365" y="865631"/>
                </a:lnTo>
                <a:close/>
              </a:path>
              <a:path w="2113915" h="1100454">
                <a:moveTo>
                  <a:pt x="1301690" y="940815"/>
                </a:moveTo>
                <a:lnTo>
                  <a:pt x="1191006" y="940815"/>
                </a:lnTo>
                <a:lnTo>
                  <a:pt x="1235202" y="958723"/>
                </a:lnTo>
                <a:lnTo>
                  <a:pt x="1278890" y="958723"/>
                </a:lnTo>
                <a:lnTo>
                  <a:pt x="1301690" y="940815"/>
                </a:lnTo>
                <a:close/>
              </a:path>
              <a:path w="2113915" h="1100454">
                <a:moveTo>
                  <a:pt x="196596" y="202311"/>
                </a:moveTo>
                <a:lnTo>
                  <a:pt x="138937" y="220599"/>
                </a:lnTo>
                <a:lnTo>
                  <a:pt x="86487" y="224536"/>
                </a:lnTo>
                <a:lnTo>
                  <a:pt x="76454" y="244475"/>
                </a:lnTo>
                <a:lnTo>
                  <a:pt x="48006" y="277494"/>
                </a:lnTo>
                <a:lnTo>
                  <a:pt x="48006" y="307593"/>
                </a:lnTo>
                <a:lnTo>
                  <a:pt x="36322" y="325627"/>
                </a:lnTo>
                <a:lnTo>
                  <a:pt x="4318" y="355345"/>
                </a:lnTo>
                <a:lnTo>
                  <a:pt x="32385" y="388365"/>
                </a:lnTo>
                <a:lnTo>
                  <a:pt x="12192" y="415163"/>
                </a:lnTo>
                <a:lnTo>
                  <a:pt x="0" y="469138"/>
                </a:lnTo>
                <a:lnTo>
                  <a:pt x="20955" y="529843"/>
                </a:lnTo>
                <a:lnTo>
                  <a:pt x="15748" y="565912"/>
                </a:lnTo>
                <a:lnTo>
                  <a:pt x="0" y="603123"/>
                </a:lnTo>
                <a:lnTo>
                  <a:pt x="69469" y="618108"/>
                </a:lnTo>
                <a:lnTo>
                  <a:pt x="115316" y="642365"/>
                </a:lnTo>
                <a:lnTo>
                  <a:pt x="125857" y="707136"/>
                </a:lnTo>
                <a:lnTo>
                  <a:pt x="157225" y="747649"/>
                </a:lnTo>
                <a:lnTo>
                  <a:pt x="114935" y="771778"/>
                </a:lnTo>
                <a:lnTo>
                  <a:pt x="121412" y="810005"/>
                </a:lnTo>
                <a:lnTo>
                  <a:pt x="219710" y="868552"/>
                </a:lnTo>
                <a:lnTo>
                  <a:pt x="307975" y="891413"/>
                </a:lnTo>
                <a:lnTo>
                  <a:pt x="392811" y="915924"/>
                </a:lnTo>
                <a:lnTo>
                  <a:pt x="456184" y="911732"/>
                </a:lnTo>
                <a:lnTo>
                  <a:pt x="498094" y="865631"/>
                </a:lnTo>
                <a:lnTo>
                  <a:pt x="1433365" y="865631"/>
                </a:lnTo>
                <a:lnTo>
                  <a:pt x="1426972" y="824483"/>
                </a:lnTo>
                <a:lnTo>
                  <a:pt x="1478534" y="779652"/>
                </a:lnTo>
                <a:lnTo>
                  <a:pt x="1530477" y="747013"/>
                </a:lnTo>
                <a:lnTo>
                  <a:pt x="1610487" y="743965"/>
                </a:lnTo>
                <a:lnTo>
                  <a:pt x="1702180" y="737742"/>
                </a:lnTo>
                <a:lnTo>
                  <a:pt x="1734566" y="719836"/>
                </a:lnTo>
                <a:lnTo>
                  <a:pt x="1808472" y="719836"/>
                </a:lnTo>
                <a:lnTo>
                  <a:pt x="1822323" y="705103"/>
                </a:lnTo>
                <a:lnTo>
                  <a:pt x="1862074" y="687069"/>
                </a:lnTo>
                <a:lnTo>
                  <a:pt x="1934210" y="669163"/>
                </a:lnTo>
                <a:lnTo>
                  <a:pt x="1886203" y="651128"/>
                </a:lnTo>
                <a:lnTo>
                  <a:pt x="1869948" y="618489"/>
                </a:lnTo>
                <a:lnTo>
                  <a:pt x="1844075" y="600455"/>
                </a:lnTo>
                <a:lnTo>
                  <a:pt x="1754251" y="600455"/>
                </a:lnTo>
                <a:lnTo>
                  <a:pt x="1706626" y="573404"/>
                </a:lnTo>
                <a:lnTo>
                  <a:pt x="1750314" y="537717"/>
                </a:lnTo>
                <a:lnTo>
                  <a:pt x="1790446" y="507618"/>
                </a:lnTo>
                <a:lnTo>
                  <a:pt x="1802256" y="454025"/>
                </a:lnTo>
                <a:lnTo>
                  <a:pt x="1802256" y="406018"/>
                </a:lnTo>
                <a:lnTo>
                  <a:pt x="1838071" y="388365"/>
                </a:lnTo>
                <a:lnTo>
                  <a:pt x="1982109" y="388365"/>
                </a:lnTo>
                <a:lnTo>
                  <a:pt x="1994027" y="382142"/>
                </a:lnTo>
                <a:lnTo>
                  <a:pt x="771144" y="382142"/>
                </a:lnTo>
                <a:lnTo>
                  <a:pt x="687324" y="367411"/>
                </a:lnTo>
                <a:lnTo>
                  <a:pt x="620903" y="357250"/>
                </a:lnTo>
                <a:lnTo>
                  <a:pt x="594275" y="328549"/>
                </a:lnTo>
                <a:lnTo>
                  <a:pt x="483616" y="328549"/>
                </a:lnTo>
                <a:lnTo>
                  <a:pt x="435610" y="313436"/>
                </a:lnTo>
                <a:lnTo>
                  <a:pt x="387604" y="268986"/>
                </a:lnTo>
                <a:lnTo>
                  <a:pt x="323723" y="242188"/>
                </a:lnTo>
                <a:lnTo>
                  <a:pt x="285993" y="213740"/>
                </a:lnTo>
                <a:lnTo>
                  <a:pt x="242950" y="213740"/>
                </a:lnTo>
                <a:lnTo>
                  <a:pt x="196596" y="202311"/>
                </a:lnTo>
                <a:close/>
              </a:path>
              <a:path w="2113915" h="1100454">
                <a:moveTo>
                  <a:pt x="1808472" y="719836"/>
                </a:moveTo>
                <a:lnTo>
                  <a:pt x="1734566" y="719836"/>
                </a:lnTo>
                <a:lnTo>
                  <a:pt x="1794382" y="734821"/>
                </a:lnTo>
                <a:lnTo>
                  <a:pt x="1808472" y="719836"/>
                </a:lnTo>
                <a:close/>
              </a:path>
              <a:path w="2113915" h="1100454">
                <a:moveTo>
                  <a:pt x="1818386" y="582549"/>
                </a:moveTo>
                <a:lnTo>
                  <a:pt x="1754251" y="600455"/>
                </a:lnTo>
                <a:lnTo>
                  <a:pt x="1844075" y="600455"/>
                </a:lnTo>
                <a:lnTo>
                  <a:pt x="1818386" y="582549"/>
                </a:lnTo>
                <a:close/>
              </a:path>
              <a:path w="2113915" h="1100454">
                <a:moveTo>
                  <a:pt x="1982109" y="388365"/>
                </a:moveTo>
                <a:lnTo>
                  <a:pt x="1838071" y="388365"/>
                </a:lnTo>
                <a:lnTo>
                  <a:pt x="1898015" y="394207"/>
                </a:lnTo>
                <a:lnTo>
                  <a:pt x="1953895" y="403098"/>
                </a:lnTo>
                <a:lnTo>
                  <a:pt x="1982109" y="388365"/>
                </a:lnTo>
                <a:close/>
              </a:path>
              <a:path w="2113915" h="1100454">
                <a:moveTo>
                  <a:pt x="899160" y="352425"/>
                </a:moveTo>
                <a:lnTo>
                  <a:pt x="867283" y="367411"/>
                </a:lnTo>
                <a:lnTo>
                  <a:pt x="851154" y="382142"/>
                </a:lnTo>
                <a:lnTo>
                  <a:pt x="1994027" y="382142"/>
                </a:lnTo>
                <a:lnTo>
                  <a:pt x="1995655" y="361188"/>
                </a:lnTo>
                <a:lnTo>
                  <a:pt x="974725" y="361188"/>
                </a:lnTo>
                <a:lnTo>
                  <a:pt x="899160" y="352425"/>
                </a:lnTo>
                <a:close/>
              </a:path>
              <a:path w="2113915" h="1100454">
                <a:moveTo>
                  <a:pt x="1226820" y="20954"/>
                </a:moveTo>
                <a:lnTo>
                  <a:pt x="1199769" y="47370"/>
                </a:lnTo>
                <a:lnTo>
                  <a:pt x="1215009" y="65658"/>
                </a:lnTo>
                <a:lnTo>
                  <a:pt x="1203198" y="104648"/>
                </a:lnTo>
                <a:lnTo>
                  <a:pt x="1175258" y="158495"/>
                </a:lnTo>
                <a:lnTo>
                  <a:pt x="1143000" y="203326"/>
                </a:lnTo>
                <a:lnTo>
                  <a:pt x="1131189" y="248157"/>
                </a:lnTo>
                <a:lnTo>
                  <a:pt x="1083056" y="298450"/>
                </a:lnTo>
                <a:lnTo>
                  <a:pt x="1030732" y="340360"/>
                </a:lnTo>
                <a:lnTo>
                  <a:pt x="974725" y="361188"/>
                </a:lnTo>
                <a:lnTo>
                  <a:pt x="1995655" y="361188"/>
                </a:lnTo>
                <a:lnTo>
                  <a:pt x="1997964" y="331469"/>
                </a:lnTo>
                <a:lnTo>
                  <a:pt x="2061845" y="292607"/>
                </a:lnTo>
                <a:lnTo>
                  <a:pt x="2061845" y="251078"/>
                </a:lnTo>
                <a:lnTo>
                  <a:pt x="2085848" y="227202"/>
                </a:lnTo>
                <a:lnTo>
                  <a:pt x="2085848" y="176149"/>
                </a:lnTo>
                <a:lnTo>
                  <a:pt x="2113788" y="167386"/>
                </a:lnTo>
                <a:lnTo>
                  <a:pt x="2103819" y="152273"/>
                </a:lnTo>
                <a:lnTo>
                  <a:pt x="1854200" y="152273"/>
                </a:lnTo>
                <a:lnTo>
                  <a:pt x="1798320" y="146430"/>
                </a:lnTo>
                <a:lnTo>
                  <a:pt x="1734566" y="119633"/>
                </a:lnTo>
                <a:lnTo>
                  <a:pt x="1686432" y="89535"/>
                </a:lnTo>
                <a:lnTo>
                  <a:pt x="1679643" y="79375"/>
                </a:lnTo>
                <a:lnTo>
                  <a:pt x="1588135" y="79375"/>
                </a:lnTo>
                <a:lnTo>
                  <a:pt x="1486789" y="65658"/>
                </a:lnTo>
                <a:lnTo>
                  <a:pt x="1430909" y="53975"/>
                </a:lnTo>
                <a:lnTo>
                  <a:pt x="1413154" y="37211"/>
                </a:lnTo>
                <a:lnTo>
                  <a:pt x="1262253" y="37211"/>
                </a:lnTo>
                <a:lnTo>
                  <a:pt x="1226820" y="20954"/>
                </a:lnTo>
                <a:close/>
              </a:path>
              <a:path w="2113915" h="1100454">
                <a:moveTo>
                  <a:pt x="535686" y="316483"/>
                </a:moveTo>
                <a:lnTo>
                  <a:pt x="483616" y="328549"/>
                </a:lnTo>
                <a:lnTo>
                  <a:pt x="594275" y="328549"/>
                </a:lnTo>
                <a:lnTo>
                  <a:pt x="591566" y="325627"/>
                </a:lnTo>
                <a:lnTo>
                  <a:pt x="535686" y="316483"/>
                </a:lnTo>
                <a:close/>
              </a:path>
              <a:path w="2113915" h="1100454">
                <a:moveTo>
                  <a:pt x="283972" y="212216"/>
                </a:moveTo>
                <a:lnTo>
                  <a:pt x="242950" y="213740"/>
                </a:lnTo>
                <a:lnTo>
                  <a:pt x="285993" y="213740"/>
                </a:lnTo>
                <a:lnTo>
                  <a:pt x="283972" y="212216"/>
                </a:lnTo>
                <a:close/>
              </a:path>
              <a:path w="2113915" h="1100454">
                <a:moveTo>
                  <a:pt x="1886203" y="113411"/>
                </a:moveTo>
                <a:lnTo>
                  <a:pt x="1874393" y="128524"/>
                </a:lnTo>
                <a:lnTo>
                  <a:pt x="1854200" y="152273"/>
                </a:lnTo>
                <a:lnTo>
                  <a:pt x="2103819" y="152273"/>
                </a:lnTo>
                <a:lnTo>
                  <a:pt x="2098040" y="143510"/>
                </a:lnTo>
                <a:lnTo>
                  <a:pt x="2045155" y="125475"/>
                </a:lnTo>
                <a:lnTo>
                  <a:pt x="1946021" y="125475"/>
                </a:lnTo>
                <a:lnTo>
                  <a:pt x="1886203" y="113411"/>
                </a:lnTo>
                <a:close/>
              </a:path>
              <a:path w="2113915" h="1100454">
                <a:moveTo>
                  <a:pt x="2009775" y="113411"/>
                </a:moveTo>
                <a:lnTo>
                  <a:pt x="1946021" y="125475"/>
                </a:lnTo>
                <a:lnTo>
                  <a:pt x="2045155" y="125475"/>
                </a:lnTo>
                <a:lnTo>
                  <a:pt x="2009775" y="113411"/>
                </a:lnTo>
                <a:close/>
              </a:path>
              <a:path w="2113915" h="1100454">
                <a:moveTo>
                  <a:pt x="1650619" y="35940"/>
                </a:moveTo>
                <a:lnTo>
                  <a:pt x="1582547" y="68706"/>
                </a:lnTo>
                <a:lnTo>
                  <a:pt x="1588135" y="79375"/>
                </a:lnTo>
                <a:lnTo>
                  <a:pt x="1679643" y="79375"/>
                </a:lnTo>
                <a:lnTo>
                  <a:pt x="1650619" y="35940"/>
                </a:lnTo>
                <a:close/>
              </a:path>
              <a:path w="2113915" h="1100454">
                <a:moveTo>
                  <a:pt x="1378839" y="0"/>
                </a:moveTo>
                <a:lnTo>
                  <a:pt x="1324229" y="23875"/>
                </a:lnTo>
                <a:lnTo>
                  <a:pt x="1262253" y="37211"/>
                </a:lnTo>
                <a:lnTo>
                  <a:pt x="1413154" y="37211"/>
                </a:lnTo>
                <a:lnTo>
                  <a:pt x="1399032" y="23875"/>
                </a:lnTo>
                <a:lnTo>
                  <a:pt x="1378839"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11" name="object 11"/>
          <p:cNvSpPr/>
          <p:nvPr/>
        </p:nvSpPr>
        <p:spPr>
          <a:xfrm>
            <a:off x="3753040" y="2661475"/>
            <a:ext cx="1585436" cy="825341"/>
          </a:xfrm>
          <a:custGeom>
            <a:avLst/>
            <a:gdLst/>
            <a:ahLst/>
            <a:cxnLst/>
            <a:rect l="l" t="t" r="r" b="b"/>
            <a:pathLst>
              <a:path w="2113915" h="1100454">
                <a:moveTo>
                  <a:pt x="0" y="469138"/>
                </a:moveTo>
                <a:lnTo>
                  <a:pt x="20955" y="529843"/>
                </a:lnTo>
                <a:lnTo>
                  <a:pt x="15748" y="565912"/>
                </a:lnTo>
                <a:lnTo>
                  <a:pt x="0" y="603123"/>
                </a:lnTo>
                <a:lnTo>
                  <a:pt x="69469" y="618108"/>
                </a:lnTo>
                <a:lnTo>
                  <a:pt x="115316" y="642365"/>
                </a:lnTo>
                <a:lnTo>
                  <a:pt x="125857" y="707136"/>
                </a:lnTo>
                <a:lnTo>
                  <a:pt x="157225" y="747649"/>
                </a:lnTo>
                <a:lnTo>
                  <a:pt x="114935" y="771778"/>
                </a:lnTo>
                <a:lnTo>
                  <a:pt x="121412" y="810005"/>
                </a:lnTo>
                <a:lnTo>
                  <a:pt x="219710" y="868552"/>
                </a:lnTo>
                <a:lnTo>
                  <a:pt x="307975" y="891413"/>
                </a:lnTo>
                <a:lnTo>
                  <a:pt x="392811" y="915924"/>
                </a:lnTo>
                <a:lnTo>
                  <a:pt x="456184" y="911732"/>
                </a:lnTo>
                <a:lnTo>
                  <a:pt x="498094" y="865631"/>
                </a:lnTo>
                <a:lnTo>
                  <a:pt x="523875" y="922781"/>
                </a:lnTo>
                <a:lnTo>
                  <a:pt x="534288" y="974851"/>
                </a:lnTo>
                <a:lnTo>
                  <a:pt x="577976" y="982599"/>
                </a:lnTo>
                <a:lnTo>
                  <a:pt x="629158" y="971550"/>
                </a:lnTo>
                <a:lnTo>
                  <a:pt x="665861" y="1011046"/>
                </a:lnTo>
                <a:lnTo>
                  <a:pt x="650113" y="1049274"/>
                </a:lnTo>
                <a:lnTo>
                  <a:pt x="671068" y="1084579"/>
                </a:lnTo>
                <a:lnTo>
                  <a:pt x="698246" y="1096390"/>
                </a:lnTo>
                <a:lnTo>
                  <a:pt x="749681" y="1046099"/>
                </a:lnTo>
                <a:lnTo>
                  <a:pt x="749681" y="974851"/>
                </a:lnTo>
                <a:lnTo>
                  <a:pt x="776859" y="944117"/>
                </a:lnTo>
                <a:lnTo>
                  <a:pt x="828421" y="974851"/>
                </a:lnTo>
                <a:lnTo>
                  <a:pt x="890905" y="990473"/>
                </a:lnTo>
                <a:lnTo>
                  <a:pt x="837184" y="1023492"/>
                </a:lnTo>
                <a:lnTo>
                  <a:pt x="786384" y="1057782"/>
                </a:lnTo>
                <a:lnTo>
                  <a:pt x="792607" y="1088263"/>
                </a:lnTo>
                <a:lnTo>
                  <a:pt x="857250" y="1100327"/>
                </a:lnTo>
                <a:lnTo>
                  <a:pt x="890016" y="1089532"/>
                </a:lnTo>
                <a:lnTo>
                  <a:pt x="938911" y="1042415"/>
                </a:lnTo>
                <a:lnTo>
                  <a:pt x="987044" y="1012443"/>
                </a:lnTo>
                <a:lnTo>
                  <a:pt x="1046861" y="979677"/>
                </a:lnTo>
                <a:lnTo>
                  <a:pt x="1107186" y="964691"/>
                </a:lnTo>
                <a:lnTo>
                  <a:pt x="1191006" y="940815"/>
                </a:lnTo>
                <a:lnTo>
                  <a:pt x="1235202" y="958723"/>
                </a:lnTo>
                <a:lnTo>
                  <a:pt x="1278890" y="958723"/>
                </a:lnTo>
                <a:lnTo>
                  <a:pt x="1358773" y="895985"/>
                </a:lnTo>
                <a:lnTo>
                  <a:pt x="1434846" y="875156"/>
                </a:lnTo>
                <a:lnTo>
                  <a:pt x="1426972" y="824483"/>
                </a:lnTo>
                <a:lnTo>
                  <a:pt x="1478534" y="779652"/>
                </a:lnTo>
                <a:lnTo>
                  <a:pt x="1530477" y="747013"/>
                </a:lnTo>
                <a:lnTo>
                  <a:pt x="1610487" y="743965"/>
                </a:lnTo>
                <a:lnTo>
                  <a:pt x="1702180" y="737742"/>
                </a:lnTo>
                <a:lnTo>
                  <a:pt x="1734566" y="719836"/>
                </a:lnTo>
                <a:lnTo>
                  <a:pt x="1794382" y="734821"/>
                </a:lnTo>
                <a:lnTo>
                  <a:pt x="1822323" y="705103"/>
                </a:lnTo>
                <a:lnTo>
                  <a:pt x="1862074" y="687069"/>
                </a:lnTo>
                <a:lnTo>
                  <a:pt x="1934210" y="669163"/>
                </a:lnTo>
                <a:lnTo>
                  <a:pt x="1886203" y="651128"/>
                </a:lnTo>
                <a:lnTo>
                  <a:pt x="1869948" y="618489"/>
                </a:lnTo>
                <a:lnTo>
                  <a:pt x="1818386" y="582549"/>
                </a:lnTo>
                <a:lnTo>
                  <a:pt x="1754251" y="600455"/>
                </a:lnTo>
                <a:lnTo>
                  <a:pt x="1706626" y="573404"/>
                </a:lnTo>
                <a:lnTo>
                  <a:pt x="1750314" y="537717"/>
                </a:lnTo>
                <a:lnTo>
                  <a:pt x="1790446" y="507618"/>
                </a:lnTo>
                <a:lnTo>
                  <a:pt x="1802256" y="454025"/>
                </a:lnTo>
                <a:lnTo>
                  <a:pt x="1802256" y="406018"/>
                </a:lnTo>
                <a:lnTo>
                  <a:pt x="1838071" y="388365"/>
                </a:lnTo>
                <a:lnTo>
                  <a:pt x="1898015" y="394207"/>
                </a:lnTo>
                <a:lnTo>
                  <a:pt x="1953895" y="403098"/>
                </a:lnTo>
                <a:lnTo>
                  <a:pt x="1994027" y="382142"/>
                </a:lnTo>
                <a:lnTo>
                  <a:pt x="1997964" y="331469"/>
                </a:lnTo>
                <a:lnTo>
                  <a:pt x="2061845" y="292607"/>
                </a:lnTo>
                <a:lnTo>
                  <a:pt x="2061845" y="251078"/>
                </a:lnTo>
                <a:lnTo>
                  <a:pt x="2085848" y="227202"/>
                </a:lnTo>
                <a:lnTo>
                  <a:pt x="2085848" y="176149"/>
                </a:lnTo>
                <a:lnTo>
                  <a:pt x="2113788" y="167386"/>
                </a:lnTo>
                <a:lnTo>
                  <a:pt x="2098040" y="143510"/>
                </a:lnTo>
                <a:lnTo>
                  <a:pt x="2009775" y="113411"/>
                </a:lnTo>
                <a:lnTo>
                  <a:pt x="1946021" y="125475"/>
                </a:lnTo>
                <a:lnTo>
                  <a:pt x="1886203" y="113411"/>
                </a:lnTo>
                <a:lnTo>
                  <a:pt x="1874393" y="128524"/>
                </a:lnTo>
                <a:lnTo>
                  <a:pt x="1854200" y="152273"/>
                </a:lnTo>
                <a:lnTo>
                  <a:pt x="1798320" y="146430"/>
                </a:lnTo>
                <a:lnTo>
                  <a:pt x="1734566" y="119633"/>
                </a:lnTo>
                <a:lnTo>
                  <a:pt x="1686432" y="89535"/>
                </a:lnTo>
                <a:lnTo>
                  <a:pt x="1650619" y="35940"/>
                </a:lnTo>
                <a:lnTo>
                  <a:pt x="1582547" y="68706"/>
                </a:lnTo>
                <a:lnTo>
                  <a:pt x="1486789" y="65658"/>
                </a:lnTo>
                <a:lnTo>
                  <a:pt x="1430909" y="53975"/>
                </a:lnTo>
                <a:lnTo>
                  <a:pt x="1399032" y="23875"/>
                </a:lnTo>
                <a:lnTo>
                  <a:pt x="1378839" y="0"/>
                </a:lnTo>
                <a:lnTo>
                  <a:pt x="1324229" y="23875"/>
                </a:lnTo>
                <a:lnTo>
                  <a:pt x="1262253" y="37211"/>
                </a:lnTo>
                <a:lnTo>
                  <a:pt x="1226820" y="20954"/>
                </a:lnTo>
                <a:lnTo>
                  <a:pt x="1199769" y="47370"/>
                </a:lnTo>
                <a:lnTo>
                  <a:pt x="1215009" y="65658"/>
                </a:lnTo>
                <a:lnTo>
                  <a:pt x="1203198" y="104648"/>
                </a:lnTo>
                <a:lnTo>
                  <a:pt x="1175258" y="158495"/>
                </a:lnTo>
                <a:lnTo>
                  <a:pt x="1143000" y="203326"/>
                </a:lnTo>
                <a:lnTo>
                  <a:pt x="1131189" y="248157"/>
                </a:lnTo>
                <a:lnTo>
                  <a:pt x="1083056" y="298450"/>
                </a:lnTo>
                <a:lnTo>
                  <a:pt x="1030732" y="340360"/>
                </a:lnTo>
                <a:lnTo>
                  <a:pt x="974725" y="361188"/>
                </a:lnTo>
                <a:lnTo>
                  <a:pt x="899160" y="352425"/>
                </a:lnTo>
                <a:lnTo>
                  <a:pt x="867283" y="367411"/>
                </a:lnTo>
                <a:lnTo>
                  <a:pt x="851154" y="382142"/>
                </a:lnTo>
                <a:lnTo>
                  <a:pt x="771144" y="382142"/>
                </a:lnTo>
                <a:lnTo>
                  <a:pt x="687324" y="367411"/>
                </a:lnTo>
                <a:lnTo>
                  <a:pt x="620903" y="357250"/>
                </a:lnTo>
                <a:lnTo>
                  <a:pt x="591566" y="325627"/>
                </a:lnTo>
                <a:lnTo>
                  <a:pt x="535686" y="316483"/>
                </a:lnTo>
                <a:lnTo>
                  <a:pt x="483616" y="328549"/>
                </a:lnTo>
                <a:lnTo>
                  <a:pt x="435610" y="313436"/>
                </a:lnTo>
                <a:lnTo>
                  <a:pt x="387604" y="268986"/>
                </a:lnTo>
                <a:lnTo>
                  <a:pt x="323723" y="242188"/>
                </a:lnTo>
                <a:lnTo>
                  <a:pt x="283972" y="212216"/>
                </a:lnTo>
                <a:lnTo>
                  <a:pt x="242950" y="213740"/>
                </a:lnTo>
                <a:lnTo>
                  <a:pt x="196596" y="202311"/>
                </a:lnTo>
                <a:lnTo>
                  <a:pt x="138937" y="220599"/>
                </a:lnTo>
                <a:lnTo>
                  <a:pt x="86487" y="224536"/>
                </a:lnTo>
                <a:lnTo>
                  <a:pt x="76454" y="244475"/>
                </a:lnTo>
                <a:lnTo>
                  <a:pt x="48006" y="277494"/>
                </a:lnTo>
                <a:lnTo>
                  <a:pt x="48006" y="307593"/>
                </a:lnTo>
                <a:lnTo>
                  <a:pt x="36322" y="325627"/>
                </a:lnTo>
                <a:lnTo>
                  <a:pt x="4318" y="355345"/>
                </a:lnTo>
                <a:lnTo>
                  <a:pt x="32385" y="388365"/>
                </a:lnTo>
                <a:lnTo>
                  <a:pt x="12192" y="415163"/>
                </a:lnTo>
                <a:lnTo>
                  <a:pt x="0" y="469138"/>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 name="object 12"/>
          <p:cNvSpPr/>
          <p:nvPr/>
        </p:nvSpPr>
        <p:spPr>
          <a:xfrm>
            <a:off x="4201667" y="3174111"/>
            <a:ext cx="1534478" cy="976694"/>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3" name="object 13"/>
          <p:cNvSpPr/>
          <p:nvPr/>
        </p:nvSpPr>
        <p:spPr>
          <a:xfrm>
            <a:off x="4219385" y="3163253"/>
            <a:ext cx="1520190" cy="962501"/>
          </a:xfrm>
          <a:custGeom>
            <a:avLst/>
            <a:gdLst/>
            <a:ahLst/>
            <a:cxnLst/>
            <a:rect l="l" t="t" r="r" b="b"/>
            <a:pathLst>
              <a:path w="2026920" h="1283335">
                <a:moveTo>
                  <a:pt x="989304" y="1247902"/>
                </a:moveTo>
                <a:lnTo>
                  <a:pt x="792861" y="1247902"/>
                </a:lnTo>
                <a:lnTo>
                  <a:pt x="834898" y="1267459"/>
                </a:lnTo>
                <a:lnTo>
                  <a:pt x="897889" y="1283207"/>
                </a:lnTo>
                <a:lnTo>
                  <a:pt x="950468" y="1267459"/>
                </a:lnTo>
                <a:lnTo>
                  <a:pt x="981963" y="1251838"/>
                </a:lnTo>
                <a:lnTo>
                  <a:pt x="989304" y="1247902"/>
                </a:lnTo>
                <a:close/>
              </a:path>
              <a:path w="2026920" h="1283335">
                <a:moveTo>
                  <a:pt x="572388" y="1259712"/>
                </a:moveTo>
                <a:lnTo>
                  <a:pt x="483107" y="1259712"/>
                </a:lnTo>
                <a:lnTo>
                  <a:pt x="535558" y="1275333"/>
                </a:lnTo>
                <a:lnTo>
                  <a:pt x="572388" y="1259712"/>
                </a:lnTo>
                <a:close/>
              </a:path>
              <a:path w="2026920" h="1283335">
                <a:moveTo>
                  <a:pt x="567054" y="272160"/>
                </a:moveTo>
                <a:lnTo>
                  <a:pt x="475233" y="297688"/>
                </a:lnTo>
                <a:lnTo>
                  <a:pt x="426212" y="309499"/>
                </a:lnTo>
                <a:lnTo>
                  <a:pt x="363600" y="343534"/>
                </a:lnTo>
                <a:lnTo>
                  <a:pt x="317245" y="372363"/>
                </a:lnTo>
                <a:lnTo>
                  <a:pt x="267842" y="418464"/>
                </a:lnTo>
                <a:lnTo>
                  <a:pt x="252094" y="460628"/>
                </a:lnTo>
                <a:lnTo>
                  <a:pt x="208787" y="547750"/>
                </a:lnTo>
                <a:lnTo>
                  <a:pt x="168020" y="706119"/>
                </a:lnTo>
                <a:lnTo>
                  <a:pt x="101091" y="791082"/>
                </a:lnTo>
                <a:lnTo>
                  <a:pt x="15366" y="914145"/>
                </a:lnTo>
                <a:lnTo>
                  <a:pt x="0" y="964818"/>
                </a:lnTo>
                <a:lnTo>
                  <a:pt x="157099" y="1055115"/>
                </a:lnTo>
                <a:lnTo>
                  <a:pt x="252983" y="1153667"/>
                </a:lnTo>
                <a:lnTo>
                  <a:pt x="346582" y="1220342"/>
                </a:lnTo>
                <a:lnTo>
                  <a:pt x="425323" y="1260347"/>
                </a:lnTo>
                <a:lnTo>
                  <a:pt x="483107" y="1259712"/>
                </a:lnTo>
                <a:lnTo>
                  <a:pt x="572388" y="1259712"/>
                </a:lnTo>
                <a:lnTo>
                  <a:pt x="598677" y="1240027"/>
                </a:lnTo>
                <a:lnTo>
                  <a:pt x="651128" y="1228216"/>
                </a:lnTo>
                <a:lnTo>
                  <a:pt x="687831" y="1220342"/>
                </a:lnTo>
                <a:lnTo>
                  <a:pt x="1086993" y="1220342"/>
                </a:lnTo>
                <a:lnTo>
                  <a:pt x="1144777" y="1173225"/>
                </a:lnTo>
                <a:lnTo>
                  <a:pt x="1113281" y="1133982"/>
                </a:lnTo>
                <a:lnTo>
                  <a:pt x="1092200" y="1090802"/>
                </a:lnTo>
                <a:lnTo>
                  <a:pt x="1071245" y="1035811"/>
                </a:lnTo>
                <a:lnTo>
                  <a:pt x="1024001" y="1004442"/>
                </a:lnTo>
                <a:lnTo>
                  <a:pt x="1013459" y="941577"/>
                </a:lnTo>
                <a:lnTo>
                  <a:pt x="1081785" y="922019"/>
                </a:lnTo>
                <a:lnTo>
                  <a:pt x="1139444" y="870965"/>
                </a:lnTo>
                <a:lnTo>
                  <a:pt x="1181480" y="827785"/>
                </a:lnTo>
                <a:lnTo>
                  <a:pt x="1207770" y="784605"/>
                </a:lnTo>
                <a:lnTo>
                  <a:pt x="1270761" y="745362"/>
                </a:lnTo>
                <a:lnTo>
                  <a:pt x="1318005" y="694308"/>
                </a:lnTo>
                <a:lnTo>
                  <a:pt x="1396746" y="674623"/>
                </a:lnTo>
                <a:lnTo>
                  <a:pt x="1443989" y="647191"/>
                </a:lnTo>
                <a:lnTo>
                  <a:pt x="1522856" y="631824"/>
                </a:lnTo>
                <a:lnTo>
                  <a:pt x="1591055" y="623569"/>
                </a:lnTo>
                <a:lnTo>
                  <a:pt x="1729564" y="623569"/>
                </a:lnTo>
                <a:lnTo>
                  <a:pt x="1748662" y="592200"/>
                </a:lnTo>
                <a:lnTo>
                  <a:pt x="1811654" y="592200"/>
                </a:lnTo>
                <a:lnTo>
                  <a:pt x="1874647" y="545083"/>
                </a:lnTo>
                <a:lnTo>
                  <a:pt x="1937638" y="517651"/>
                </a:lnTo>
                <a:lnTo>
                  <a:pt x="2005964" y="486155"/>
                </a:lnTo>
                <a:lnTo>
                  <a:pt x="2000630" y="415543"/>
                </a:lnTo>
                <a:lnTo>
                  <a:pt x="2021712" y="340867"/>
                </a:lnTo>
                <a:lnTo>
                  <a:pt x="2025468" y="289940"/>
                </a:lnTo>
                <a:lnTo>
                  <a:pt x="612648" y="289940"/>
                </a:lnTo>
                <a:lnTo>
                  <a:pt x="567054" y="272160"/>
                </a:lnTo>
                <a:close/>
              </a:path>
              <a:path w="2026920" h="1283335">
                <a:moveTo>
                  <a:pt x="1086993" y="1220342"/>
                </a:moveTo>
                <a:lnTo>
                  <a:pt x="687831" y="1220342"/>
                </a:lnTo>
                <a:lnTo>
                  <a:pt x="729868" y="1251838"/>
                </a:lnTo>
                <a:lnTo>
                  <a:pt x="792861" y="1247902"/>
                </a:lnTo>
                <a:lnTo>
                  <a:pt x="989304" y="1247902"/>
                </a:lnTo>
                <a:lnTo>
                  <a:pt x="1018667" y="1232153"/>
                </a:lnTo>
                <a:lnTo>
                  <a:pt x="1086993" y="1220342"/>
                </a:lnTo>
                <a:close/>
              </a:path>
              <a:path w="2026920" h="1283335">
                <a:moveTo>
                  <a:pt x="1729564" y="623569"/>
                </a:moveTo>
                <a:lnTo>
                  <a:pt x="1591055" y="623569"/>
                </a:lnTo>
                <a:lnTo>
                  <a:pt x="1643633" y="651128"/>
                </a:lnTo>
                <a:lnTo>
                  <a:pt x="1701292" y="666749"/>
                </a:lnTo>
                <a:lnTo>
                  <a:pt x="1722374" y="635380"/>
                </a:lnTo>
                <a:lnTo>
                  <a:pt x="1729564" y="623569"/>
                </a:lnTo>
                <a:close/>
              </a:path>
              <a:path w="2026920" h="1283335">
                <a:moveTo>
                  <a:pt x="1111503" y="50418"/>
                </a:moveTo>
                <a:lnTo>
                  <a:pt x="1079119" y="68706"/>
                </a:lnTo>
                <a:lnTo>
                  <a:pt x="989329" y="73913"/>
                </a:lnTo>
                <a:lnTo>
                  <a:pt x="908050" y="77596"/>
                </a:lnTo>
                <a:lnTo>
                  <a:pt x="855979" y="109981"/>
                </a:lnTo>
                <a:lnTo>
                  <a:pt x="804290" y="155447"/>
                </a:lnTo>
                <a:lnTo>
                  <a:pt x="811276" y="206120"/>
                </a:lnTo>
                <a:lnTo>
                  <a:pt x="734694" y="226694"/>
                </a:lnTo>
                <a:lnTo>
                  <a:pt x="655954" y="289940"/>
                </a:lnTo>
                <a:lnTo>
                  <a:pt x="2025468" y="289940"/>
                </a:lnTo>
                <a:lnTo>
                  <a:pt x="2026920" y="270255"/>
                </a:lnTo>
                <a:lnTo>
                  <a:pt x="1974469" y="242824"/>
                </a:lnTo>
                <a:lnTo>
                  <a:pt x="1948179" y="207390"/>
                </a:lnTo>
                <a:lnTo>
                  <a:pt x="1895602" y="187832"/>
                </a:lnTo>
                <a:lnTo>
                  <a:pt x="1822069" y="144652"/>
                </a:lnTo>
                <a:lnTo>
                  <a:pt x="1775793" y="113156"/>
                </a:lnTo>
                <a:lnTo>
                  <a:pt x="1711832" y="113156"/>
                </a:lnTo>
                <a:lnTo>
                  <a:pt x="1688338" y="101472"/>
                </a:lnTo>
                <a:lnTo>
                  <a:pt x="1633093" y="101472"/>
                </a:lnTo>
                <a:lnTo>
                  <a:pt x="1591055" y="93599"/>
                </a:lnTo>
                <a:lnTo>
                  <a:pt x="1507108" y="73913"/>
                </a:lnTo>
                <a:lnTo>
                  <a:pt x="1482597" y="64769"/>
                </a:lnTo>
                <a:lnTo>
                  <a:pt x="1171828" y="64769"/>
                </a:lnTo>
                <a:lnTo>
                  <a:pt x="1111503" y="50418"/>
                </a:lnTo>
                <a:close/>
              </a:path>
              <a:path w="2026920" h="1283335">
                <a:moveTo>
                  <a:pt x="1764410" y="105409"/>
                </a:moveTo>
                <a:lnTo>
                  <a:pt x="1711832" y="113156"/>
                </a:lnTo>
                <a:lnTo>
                  <a:pt x="1775793" y="113156"/>
                </a:lnTo>
                <a:lnTo>
                  <a:pt x="1764410" y="105409"/>
                </a:lnTo>
                <a:close/>
              </a:path>
              <a:path w="2026920" h="1283335">
                <a:moveTo>
                  <a:pt x="1664588" y="89662"/>
                </a:moveTo>
                <a:lnTo>
                  <a:pt x="1633093" y="101472"/>
                </a:lnTo>
                <a:lnTo>
                  <a:pt x="1688338" y="101472"/>
                </a:lnTo>
                <a:lnTo>
                  <a:pt x="1664588" y="89662"/>
                </a:lnTo>
                <a:close/>
              </a:path>
              <a:path w="2026920" h="1283335">
                <a:moveTo>
                  <a:pt x="1311021" y="0"/>
                </a:moveTo>
                <a:lnTo>
                  <a:pt x="1240535" y="17652"/>
                </a:lnTo>
                <a:lnTo>
                  <a:pt x="1200784" y="35305"/>
                </a:lnTo>
                <a:lnTo>
                  <a:pt x="1171828" y="64769"/>
                </a:lnTo>
                <a:lnTo>
                  <a:pt x="1482597" y="64769"/>
                </a:lnTo>
                <a:lnTo>
                  <a:pt x="1433576" y="46481"/>
                </a:lnTo>
                <a:lnTo>
                  <a:pt x="1354835" y="3301"/>
                </a:lnTo>
                <a:lnTo>
                  <a:pt x="1311021"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14" name="object 14"/>
          <p:cNvSpPr/>
          <p:nvPr/>
        </p:nvSpPr>
        <p:spPr>
          <a:xfrm>
            <a:off x="4219385" y="3163253"/>
            <a:ext cx="1520190" cy="962501"/>
          </a:xfrm>
          <a:custGeom>
            <a:avLst/>
            <a:gdLst/>
            <a:ahLst/>
            <a:cxnLst/>
            <a:rect l="l" t="t" r="r" b="b"/>
            <a:pathLst>
              <a:path w="2026920" h="1283335">
                <a:moveTo>
                  <a:pt x="208787" y="547750"/>
                </a:moveTo>
                <a:lnTo>
                  <a:pt x="168020" y="706119"/>
                </a:lnTo>
                <a:lnTo>
                  <a:pt x="101091" y="791082"/>
                </a:lnTo>
                <a:lnTo>
                  <a:pt x="15366" y="914145"/>
                </a:lnTo>
                <a:lnTo>
                  <a:pt x="0" y="964818"/>
                </a:lnTo>
                <a:lnTo>
                  <a:pt x="157099" y="1055115"/>
                </a:lnTo>
                <a:lnTo>
                  <a:pt x="252983" y="1153667"/>
                </a:lnTo>
                <a:lnTo>
                  <a:pt x="346582" y="1220342"/>
                </a:lnTo>
                <a:lnTo>
                  <a:pt x="425323" y="1260347"/>
                </a:lnTo>
                <a:lnTo>
                  <a:pt x="483107" y="1259712"/>
                </a:lnTo>
                <a:lnTo>
                  <a:pt x="535558" y="1275333"/>
                </a:lnTo>
                <a:lnTo>
                  <a:pt x="572388" y="1259712"/>
                </a:lnTo>
                <a:lnTo>
                  <a:pt x="598677" y="1240027"/>
                </a:lnTo>
                <a:lnTo>
                  <a:pt x="651128" y="1228216"/>
                </a:lnTo>
                <a:lnTo>
                  <a:pt x="687831" y="1220342"/>
                </a:lnTo>
                <a:lnTo>
                  <a:pt x="729868" y="1251838"/>
                </a:lnTo>
                <a:lnTo>
                  <a:pt x="792861" y="1247902"/>
                </a:lnTo>
                <a:lnTo>
                  <a:pt x="834898" y="1267459"/>
                </a:lnTo>
                <a:lnTo>
                  <a:pt x="897889" y="1283207"/>
                </a:lnTo>
                <a:lnTo>
                  <a:pt x="950468" y="1267459"/>
                </a:lnTo>
                <a:lnTo>
                  <a:pt x="981963" y="1251838"/>
                </a:lnTo>
                <a:lnTo>
                  <a:pt x="1018667" y="1232153"/>
                </a:lnTo>
                <a:lnTo>
                  <a:pt x="1086993" y="1220342"/>
                </a:lnTo>
                <a:lnTo>
                  <a:pt x="1144777" y="1173225"/>
                </a:lnTo>
                <a:lnTo>
                  <a:pt x="1113281" y="1133982"/>
                </a:lnTo>
                <a:lnTo>
                  <a:pt x="1092200" y="1090802"/>
                </a:lnTo>
                <a:lnTo>
                  <a:pt x="1071245" y="1035811"/>
                </a:lnTo>
                <a:lnTo>
                  <a:pt x="1024001" y="1004442"/>
                </a:lnTo>
                <a:lnTo>
                  <a:pt x="1013459" y="941577"/>
                </a:lnTo>
                <a:lnTo>
                  <a:pt x="1081785" y="922019"/>
                </a:lnTo>
                <a:lnTo>
                  <a:pt x="1139444" y="870965"/>
                </a:lnTo>
                <a:lnTo>
                  <a:pt x="1181480" y="827785"/>
                </a:lnTo>
                <a:lnTo>
                  <a:pt x="1207770" y="784605"/>
                </a:lnTo>
                <a:lnTo>
                  <a:pt x="1270761" y="745362"/>
                </a:lnTo>
                <a:lnTo>
                  <a:pt x="1318005" y="694308"/>
                </a:lnTo>
                <a:lnTo>
                  <a:pt x="1396746" y="674623"/>
                </a:lnTo>
                <a:lnTo>
                  <a:pt x="1443989" y="647191"/>
                </a:lnTo>
                <a:lnTo>
                  <a:pt x="1522856" y="631824"/>
                </a:lnTo>
                <a:lnTo>
                  <a:pt x="1591055" y="623569"/>
                </a:lnTo>
                <a:lnTo>
                  <a:pt x="1643633" y="651128"/>
                </a:lnTo>
                <a:lnTo>
                  <a:pt x="1701292" y="666749"/>
                </a:lnTo>
                <a:lnTo>
                  <a:pt x="1722374" y="635380"/>
                </a:lnTo>
                <a:lnTo>
                  <a:pt x="1748662" y="592200"/>
                </a:lnTo>
                <a:lnTo>
                  <a:pt x="1811654" y="592200"/>
                </a:lnTo>
                <a:lnTo>
                  <a:pt x="1874647" y="545083"/>
                </a:lnTo>
                <a:lnTo>
                  <a:pt x="1937638" y="517651"/>
                </a:lnTo>
                <a:lnTo>
                  <a:pt x="2005964" y="486155"/>
                </a:lnTo>
                <a:lnTo>
                  <a:pt x="2000630" y="415543"/>
                </a:lnTo>
                <a:lnTo>
                  <a:pt x="2021712" y="340867"/>
                </a:lnTo>
                <a:lnTo>
                  <a:pt x="2026920" y="270255"/>
                </a:lnTo>
                <a:lnTo>
                  <a:pt x="1974469" y="242824"/>
                </a:lnTo>
                <a:lnTo>
                  <a:pt x="1948179" y="207390"/>
                </a:lnTo>
                <a:lnTo>
                  <a:pt x="1895602" y="187832"/>
                </a:lnTo>
                <a:lnTo>
                  <a:pt x="1822069" y="144652"/>
                </a:lnTo>
                <a:lnTo>
                  <a:pt x="1764410" y="105409"/>
                </a:lnTo>
                <a:lnTo>
                  <a:pt x="1711832" y="113156"/>
                </a:lnTo>
                <a:lnTo>
                  <a:pt x="1664588" y="89662"/>
                </a:lnTo>
                <a:lnTo>
                  <a:pt x="1633093" y="101472"/>
                </a:lnTo>
                <a:lnTo>
                  <a:pt x="1591055" y="93599"/>
                </a:lnTo>
                <a:lnTo>
                  <a:pt x="1507108" y="73913"/>
                </a:lnTo>
                <a:lnTo>
                  <a:pt x="1433576" y="46481"/>
                </a:lnTo>
                <a:lnTo>
                  <a:pt x="1354835" y="3301"/>
                </a:lnTo>
                <a:lnTo>
                  <a:pt x="1311021" y="0"/>
                </a:lnTo>
                <a:lnTo>
                  <a:pt x="1240535" y="17652"/>
                </a:lnTo>
                <a:lnTo>
                  <a:pt x="1200784" y="35305"/>
                </a:lnTo>
                <a:lnTo>
                  <a:pt x="1171828" y="64769"/>
                </a:lnTo>
                <a:lnTo>
                  <a:pt x="1111503" y="50418"/>
                </a:lnTo>
                <a:lnTo>
                  <a:pt x="1079119" y="68706"/>
                </a:lnTo>
                <a:lnTo>
                  <a:pt x="989329" y="73913"/>
                </a:lnTo>
                <a:lnTo>
                  <a:pt x="908050" y="77596"/>
                </a:lnTo>
                <a:lnTo>
                  <a:pt x="855979" y="109981"/>
                </a:lnTo>
                <a:lnTo>
                  <a:pt x="804290" y="155447"/>
                </a:lnTo>
                <a:lnTo>
                  <a:pt x="811276" y="206120"/>
                </a:lnTo>
                <a:lnTo>
                  <a:pt x="734694" y="226694"/>
                </a:lnTo>
                <a:lnTo>
                  <a:pt x="655954" y="289940"/>
                </a:lnTo>
                <a:lnTo>
                  <a:pt x="612648" y="289940"/>
                </a:lnTo>
                <a:lnTo>
                  <a:pt x="567054" y="272160"/>
                </a:lnTo>
                <a:lnTo>
                  <a:pt x="475233" y="297688"/>
                </a:lnTo>
                <a:lnTo>
                  <a:pt x="426212" y="309499"/>
                </a:lnTo>
                <a:lnTo>
                  <a:pt x="363600" y="343534"/>
                </a:lnTo>
                <a:lnTo>
                  <a:pt x="317245" y="372363"/>
                </a:lnTo>
                <a:lnTo>
                  <a:pt x="267842" y="418464"/>
                </a:lnTo>
                <a:lnTo>
                  <a:pt x="252094" y="460628"/>
                </a:lnTo>
                <a:lnTo>
                  <a:pt x="208787" y="54775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5" name="object 15"/>
          <p:cNvSpPr/>
          <p:nvPr/>
        </p:nvSpPr>
        <p:spPr>
          <a:xfrm>
            <a:off x="5422392" y="3232404"/>
            <a:ext cx="1203007" cy="1038415"/>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6" name="object 16"/>
          <p:cNvSpPr/>
          <p:nvPr/>
        </p:nvSpPr>
        <p:spPr>
          <a:xfrm>
            <a:off x="5440109" y="3221546"/>
            <a:ext cx="1188720" cy="1024414"/>
          </a:xfrm>
          <a:custGeom>
            <a:avLst/>
            <a:gdLst/>
            <a:ahLst/>
            <a:cxnLst/>
            <a:rect l="l" t="t" r="r" b="b"/>
            <a:pathLst>
              <a:path w="1584959" h="1365885">
                <a:moveTo>
                  <a:pt x="383158" y="1173733"/>
                </a:moveTo>
                <a:lnTo>
                  <a:pt x="355092" y="1223771"/>
                </a:lnTo>
                <a:lnTo>
                  <a:pt x="410210" y="1254251"/>
                </a:lnTo>
                <a:lnTo>
                  <a:pt x="469265" y="1280159"/>
                </a:lnTo>
                <a:lnTo>
                  <a:pt x="504698" y="1313179"/>
                </a:lnTo>
                <a:lnTo>
                  <a:pt x="508635" y="1345564"/>
                </a:lnTo>
                <a:lnTo>
                  <a:pt x="515620" y="1365503"/>
                </a:lnTo>
                <a:lnTo>
                  <a:pt x="683996" y="1177670"/>
                </a:lnTo>
                <a:lnTo>
                  <a:pt x="408940" y="1177670"/>
                </a:lnTo>
                <a:lnTo>
                  <a:pt x="383158" y="1173733"/>
                </a:lnTo>
                <a:close/>
              </a:path>
              <a:path w="1584959" h="1365885">
                <a:moveTo>
                  <a:pt x="371472" y="1193672"/>
                </a:moveTo>
                <a:lnTo>
                  <a:pt x="279019" y="1193672"/>
                </a:lnTo>
                <a:lnTo>
                  <a:pt x="305307" y="1229740"/>
                </a:lnTo>
                <a:lnTo>
                  <a:pt x="317500" y="1274190"/>
                </a:lnTo>
                <a:lnTo>
                  <a:pt x="354202" y="1223136"/>
                </a:lnTo>
                <a:lnTo>
                  <a:pt x="371472" y="1193672"/>
                </a:lnTo>
                <a:close/>
              </a:path>
              <a:path w="1584959" h="1365885">
                <a:moveTo>
                  <a:pt x="343173" y="1163319"/>
                </a:moveTo>
                <a:lnTo>
                  <a:pt x="108457" y="1163319"/>
                </a:lnTo>
                <a:lnTo>
                  <a:pt x="159639" y="1192783"/>
                </a:lnTo>
                <a:lnTo>
                  <a:pt x="213487" y="1201546"/>
                </a:lnTo>
                <a:lnTo>
                  <a:pt x="279019" y="1193672"/>
                </a:lnTo>
                <a:lnTo>
                  <a:pt x="371472" y="1193672"/>
                </a:lnTo>
                <a:lnTo>
                  <a:pt x="383158" y="1173733"/>
                </a:lnTo>
                <a:lnTo>
                  <a:pt x="343173" y="1163319"/>
                </a:lnTo>
                <a:close/>
              </a:path>
              <a:path w="1584959" h="1365885">
                <a:moveTo>
                  <a:pt x="820594" y="1002283"/>
                </a:moveTo>
                <a:lnTo>
                  <a:pt x="285623" y="1002283"/>
                </a:lnTo>
                <a:lnTo>
                  <a:pt x="322706" y="1007236"/>
                </a:lnTo>
                <a:lnTo>
                  <a:pt x="353822" y="1018920"/>
                </a:lnTo>
                <a:lnTo>
                  <a:pt x="385699" y="1020571"/>
                </a:lnTo>
                <a:lnTo>
                  <a:pt x="408940" y="1044193"/>
                </a:lnTo>
                <a:lnTo>
                  <a:pt x="433831" y="1062862"/>
                </a:lnTo>
                <a:lnTo>
                  <a:pt x="452627" y="1086357"/>
                </a:lnTo>
                <a:lnTo>
                  <a:pt x="493268" y="1113916"/>
                </a:lnTo>
                <a:lnTo>
                  <a:pt x="490220" y="1144650"/>
                </a:lnTo>
                <a:lnTo>
                  <a:pt x="470535" y="1177670"/>
                </a:lnTo>
                <a:lnTo>
                  <a:pt x="683996" y="1177670"/>
                </a:lnTo>
                <a:lnTo>
                  <a:pt x="718947" y="1138681"/>
                </a:lnTo>
                <a:lnTo>
                  <a:pt x="771525" y="1083817"/>
                </a:lnTo>
                <a:lnTo>
                  <a:pt x="792479" y="1036700"/>
                </a:lnTo>
                <a:lnTo>
                  <a:pt x="820594" y="1002283"/>
                </a:lnTo>
                <a:close/>
              </a:path>
              <a:path w="1584959" h="1365885">
                <a:moveTo>
                  <a:pt x="656081" y="121665"/>
                </a:moveTo>
                <a:lnTo>
                  <a:pt x="587755" y="149225"/>
                </a:lnTo>
                <a:lnTo>
                  <a:pt x="467105" y="149225"/>
                </a:lnTo>
                <a:lnTo>
                  <a:pt x="435610" y="168909"/>
                </a:lnTo>
                <a:lnTo>
                  <a:pt x="399796" y="192023"/>
                </a:lnTo>
                <a:lnTo>
                  <a:pt x="393192" y="262763"/>
                </a:lnTo>
                <a:lnTo>
                  <a:pt x="372237" y="337692"/>
                </a:lnTo>
                <a:lnTo>
                  <a:pt x="377825" y="408431"/>
                </a:lnTo>
                <a:lnTo>
                  <a:pt x="313181" y="437768"/>
                </a:lnTo>
                <a:lnTo>
                  <a:pt x="246252" y="467232"/>
                </a:lnTo>
                <a:lnTo>
                  <a:pt x="183642" y="514349"/>
                </a:lnTo>
                <a:lnTo>
                  <a:pt x="120650" y="514349"/>
                </a:lnTo>
                <a:lnTo>
                  <a:pt x="95376" y="555624"/>
                </a:lnTo>
                <a:lnTo>
                  <a:pt x="73025" y="589025"/>
                </a:lnTo>
                <a:lnTo>
                  <a:pt x="115443" y="636142"/>
                </a:lnTo>
                <a:lnTo>
                  <a:pt x="152146" y="659637"/>
                </a:lnTo>
                <a:lnTo>
                  <a:pt x="209930" y="687196"/>
                </a:lnTo>
                <a:lnTo>
                  <a:pt x="257175" y="730376"/>
                </a:lnTo>
                <a:lnTo>
                  <a:pt x="257175" y="777493"/>
                </a:lnTo>
                <a:lnTo>
                  <a:pt x="246633" y="809878"/>
                </a:lnTo>
                <a:lnTo>
                  <a:pt x="220472" y="840358"/>
                </a:lnTo>
                <a:lnTo>
                  <a:pt x="204724" y="867790"/>
                </a:lnTo>
                <a:lnTo>
                  <a:pt x="173227" y="879601"/>
                </a:lnTo>
                <a:lnTo>
                  <a:pt x="152146" y="910970"/>
                </a:lnTo>
                <a:lnTo>
                  <a:pt x="162687" y="934592"/>
                </a:lnTo>
                <a:lnTo>
                  <a:pt x="141731" y="958087"/>
                </a:lnTo>
                <a:lnTo>
                  <a:pt x="107188" y="985646"/>
                </a:lnTo>
                <a:lnTo>
                  <a:pt x="146939" y="1028445"/>
                </a:lnTo>
                <a:lnTo>
                  <a:pt x="104901" y="1051305"/>
                </a:lnTo>
                <a:lnTo>
                  <a:pt x="61214" y="1087627"/>
                </a:lnTo>
                <a:lnTo>
                  <a:pt x="15748" y="1100454"/>
                </a:lnTo>
                <a:lnTo>
                  <a:pt x="0" y="1131569"/>
                </a:lnTo>
                <a:lnTo>
                  <a:pt x="7874" y="1165224"/>
                </a:lnTo>
                <a:lnTo>
                  <a:pt x="56388" y="1169161"/>
                </a:lnTo>
                <a:lnTo>
                  <a:pt x="108457" y="1163319"/>
                </a:lnTo>
                <a:lnTo>
                  <a:pt x="343173" y="1163319"/>
                </a:lnTo>
                <a:lnTo>
                  <a:pt x="331470" y="1160271"/>
                </a:lnTo>
                <a:lnTo>
                  <a:pt x="328041" y="1127632"/>
                </a:lnTo>
                <a:lnTo>
                  <a:pt x="301371" y="1111249"/>
                </a:lnTo>
                <a:lnTo>
                  <a:pt x="297433" y="1094612"/>
                </a:lnTo>
                <a:lnTo>
                  <a:pt x="275081" y="1069720"/>
                </a:lnTo>
                <a:lnTo>
                  <a:pt x="267716" y="1042542"/>
                </a:lnTo>
                <a:lnTo>
                  <a:pt x="285623" y="1002283"/>
                </a:lnTo>
                <a:lnTo>
                  <a:pt x="820594" y="1002283"/>
                </a:lnTo>
                <a:lnTo>
                  <a:pt x="850265" y="965961"/>
                </a:lnTo>
                <a:lnTo>
                  <a:pt x="907923" y="879601"/>
                </a:lnTo>
                <a:lnTo>
                  <a:pt x="986663" y="785367"/>
                </a:lnTo>
                <a:lnTo>
                  <a:pt x="1049654" y="757808"/>
                </a:lnTo>
                <a:lnTo>
                  <a:pt x="1112647" y="702817"/>
                </a:lnTo>
                <a:lnTo>
                  <a:pt x="1180846" y="675385"/>
                </a:lnTo>
                <a:lnTo>
                  <a:pt x="1254378" y="636142"/>
                </a:lnTo>
                <a:lnTo>
                  <a:pt x="1322577" y="592962"/>
                </a:lnTo>
                <a:lnTo>
                  <a:pt x="1375028" y="553719"/>
                </a:lnTo>
                <a:lnTo>
                  <a:pt x="1380236" y="510412"/>
                </a:lnTo>
                <a:lnTo>
                  <a:pt x="1427479" y="471169"/>
                </a:lnTo>
                <a:lnTo>
                  <a:pt x="1405636" y="397890"/>
                </a:lnTo>
                <a:lnTo>
                  <a:pt x="1401318" y="361314"/>
                </a:lnTo>
                <a:lnTo>
                  <a:pt x="1469517" y="357377"/>
                </a:lnTo>
                <a:lnTo>
                  <a:pt x="1490472" y="286638"/>
                </a:lnTo>
                <a:lnTo>
                  <a:pt x="1521968" y="184530"/>
                </a:lnTo>
                <a:lnTo>
                  <a:pt x="1537648" y="164972"/>
                </a:lnTo>
                <a:lnTo>
                  <a:pt x="1233297" y="164972"/>
                </a:lnTo>
                <a:lnTo>
                  <a:pt x="1221062" y="157098"/>
                </a:lnTo>
                <a:lnTo>
                  <a:pt x="1154556" y="157098"/>
                </a:lnTo>
                <a:lnTo>
                  <a:pt x="1096899" y="153161"/>
                </a:lnTo>
                <a:lnTo>
                  <a:pt x="881761" y="153161"/>
                </a:lnTo>
                <a:lnTo>
                  <a:pt x="813435" y="141350"/>
                </a:lnTo>
                <a:lnTo>
                  <a:pt x="703199" y="141350"/>
                </a:lnTo>
                <a:lnTo>
                  <a:pt x="656081" y="121665"/>
                </a:lnTo>
                <a:close/>
              </a:path>
              <a:path w="1584959" h="1365885">
                <a:moveTo>
                  <a:pt x="1301496" y="0"/>
                </a:moveTo>
                <a:lnTo>
                  <a:pt x="1254378" y="7873"/>
                </a:lnTo>
                <a:lnTo>
                  <a:pt x="1254378" y="51053"/>
                </a:lnTo>
                <a:lnTo>
                  <a:pt x="1249045" y="98170"/>
                </a:lnTo>
                <a:lnTo>
                  <a:pt x="1264793" y="141350"/>
                </a:lnTo>
                <a:lnTo>
                  <a:pt x="1233297" y="164972"/>
                </a:lnTo>
                <a:lnTo>
                  <a:pt x="1537648" y="164972"/>
                </a:lnTo>
                <a:lnTo>
                  <a:pt x="1569212" y="125602"/>
                </a:lnTo>
                <a:lnTo>
                  <a:pt x="1584960" y="62864"/>
                </a:lnTo>
                <a:lnTo>
                  <a:pt x="1579752" y="15747"/>
                </a:lnTo>
                <a:lnTo>
                  <a:pt x="1369822" y="15747"/>
                </a:lnTo>
                <a:lnTo>
                  <a:pt x="1301496" y="0"/>
                </a:lnTo>
                <a:close/>
              </a:path>
              <a:path w="1584959" h="1365885">
                <a:moveTo>
                  <a:pt x="1196594" y="141350"/>
                </a:moveTo>
                <a:lnTo>
                  <a:pt x="1154556" y="157098"/>
                </a:lnTo>
                <a:lnTo>
                  <a:pt x="1221062" y="157098"/>
                </a:lnTo>
                <a:lnTo>
                  <a:pt x="1196594" y="141350"/>
                </a:lnTo>
                <a:close/>
              </a:path>
              <a:path w="1584959" h="1365885">
                <a:moveTo>
                  <a:pt x="1044448" y="137413"/>
                </a:moveTo>
                <a:lnTo>
                  <a:pt x="986663" y="137413"/>
                </a:lnTo>
                <a:lnTo>
                  <a:pt x="949960" y="149225"/>
                </a:lnTo>
                <a:lnTo>
                  <a:pt x="881761" y="153161"/>
                </a:lnTo>
                <a:lnTo>
                  <a:pt x="1096899" y="153161"/>
                </a:lnTo>
                <a:lnTo>
                  <a:pt x="1044448" y="137413"/>
                </a:lnTo>
                <a:close/>
              </a:path>
              <a:path w="1584959" h="1365885">
                <a:moveTo>
                  <a:pt x="760983" y="133476"/>
                </a:moveTo>
                <a:lnTo>
                  <a:pt x="703199" y="141350"/>
                </a:lnTo>
                <a:lnTo>
                  <a:pt x="813435" y="141350"/>
                </a:lnTo>
                <a:lnTo>
                  <a:pt x="760983" y="133476"/>
                </a:lnTo>
                <a:close/>
              </a:path>
              <a:path w="1584959" h="1365885">
                <a:moveTo>
                  <a:pt x="1511427" y="11810"/>
                </a:moveTo>
                <a:lnTo>
                  <a:pt x="1448562" y="11810"/>
                </a:lnTo>
                <a:lnTo>
                  <a:pt x="1369822" y="15747"/>
                </a:lnTo>
                <a:lnTo>
                  <a:pt x="1579752" y="15747"/>
                </a:lnTo>
                <a:lnTo>
                  <a:pt x="1511427" y="11810"/>
                </a:lnTo>
                <a:close/>
              </a:path>
            </a:pathLst>
          </a:custGeom>
          <a:solidFill>
            <a:srgbClr val="73BB44"/>
          </a:solidFill>
        </p:spPr>
        <p:txBody>
          <a:bodyPr wrap="square" lIns="0" tIns="0" rIns="0" bIns="0" rtlCol="0"/>
          <a:lstStyle/>
          <a:p>
            <a:pPr defTabSz="685800">
              <a:defRPr/>
            </a:pPr>
            <a:endParaRPr sz="1350">
              <a:solidFill>
                <a:prstClr val="black"/>
              </a:solidFill>
              <a:latin typeface="Calibri"/>
            </a:endParaRPr>
          </a:p>
        </p:txBody>
      </p:sp>
      <p:sp>
        <p:nvSpPr>
          <p:cNvPr id="17" name="object 17"/>
          <p:cNvSpPr/>
          <p:nvPr/>
        </p:nvSpPr>
        <p:spPr>
          <a:xfrm>
            <a:off x="5440109" y="3221546"/>
            <a:ext cx="1188720" cy="1024414"/>
          </a:xfrm>
          <a:custGeom>
            <a:avLst/>
            <a:gdLst/>
            <a:ahLst/>
            <a:cxnLst/>
            <a:rect l="l" t="t" r="r" b="b"/>
            <a:pathLst>
              <a:path w="1584959" h="1365885">
                <a:moveTo>
                  <a:pt x="399796" y="192023"/>
                </a:moveTo>
                <a:lnTo>
                  <a:pt x="393192" y="262763"/>
                </a:lnTo>
                <a:lnTo>
                  <a:pt x="372237" y="337692"/>
                </a:lnTo>
                <a:lnTo>
                  <a:pt x="377825" y="408431"/>
                </a:lnTo>
                <a:lnTo>
                  <a:pt x="313181" y="437768"/>
                </a:lnTo>
                <a:lnTo>
                  <a:pt x="246252" y="467232"/>
                </a:lnTo>
                <a:lnTo>
                  <a:pt x="183642" y="514349"/>
                </a:lnTo>
                <a:lnTo>
                  <a:pt x="120650" y="514349"/>
                </a:lnTo>
                <a:lnTo>
                  <a:pt x="95376" y="555624"/>
                </a:lnTo>
                <a:lnTo>
                  <a:pt x="73025" y="589025"/>
                </a:lnTo>
                <a:lnTo>
                  <a:pt x="115443" y="636142"/>
                </a:lnTo>
                <a:lnTo>
                  <a:pt x="152146" y="659637"/>
                </a:lnTo>
                <a:lnTo>
                  <a:pt x="209930" y="687196"/>
                </a:lnTo>
                <a:lnTo>
                  <a:pt x="257175" y="730376"/>
                </a:lnTo>
                <a:lnTo>
                  <a:pt x="257175" y="777493"/>
                </a:lnTo>
                <a:lnTo>
                  <a:pt x="246633" y="809878"/>
                </a:lnTo>
                <a:lnTo>
                  <a:pt x="220472" y="840358"/>
                </a:lnTo>
                <a:lnTo>
                  <a:pt x="204724" y="867790"/>
                </a:lnTo>
                <a:lnTo>
                  <a:pt x="173227" y="879601"/>
                </a:lnTo>
                <a:lnTo>
                  <a:pt x="152146" y="910970"/>
                </a:lnTo>
                <a:lnTo>
                  <a:pt x="162687" y="934592"/>
                </a:lnTo>
                <a:lnTo>
                  <a:pt x="141731" y="958087"/>
                </a:lnTo>
                <a:lnTo>
                  <a:pt x="107188" y="985646"/>
                </a:lnTo>
                <a:lnTo>
                  <a:pt x="146939" y="1028445"/>
                </a:lnTo>
                <a:lnTo>
                  <a:pt x="104901" y="1051305"/>
                </a:lnTo>
                <a:lnTo>
                  <a:pt x="61214" y="1087627"/>
                </a:lnTo>
                <a:lnTo>
                  <a:pt x="15748" y="1100454"/>
                </a:lnTo>
                <a:lnTo>
                  <a:pt x="0" y="1131569"/>
                </a:lnTo>
                <a:lnTo>
                  <a:pt x="7874" y="1165224"/>
                </a:lnTo>
                <a:lnTo>
                  <a:pt x="56388" y="1169161"/>
                </a:lnTo>
                <a:lnTo>
                  <a:pt x="108457" y="1163319"/>
                </a:lnTo>
                <a:lnTo>
                  <a:pt x="159639" y="1192783"/>
                </a:lnTo>
                <a:lnTo>
                  <a:pt x="213487" y="1201546"/>
                </a:lnTo>
                <a:lnTo>
                  <a:pt x="279019" y="1193672"/>
                </a:lnTo>
                <a:lnTo>
                  <a:pt x="305307" y="1229740"/>
                </a:lnTo>
                <a:lnTo>
                  <a:pt x="317500" y="1274190"/>
                </a:lnTo>
                <a:lnTo>
                  <a:pt x="354202" y="1223136"/>
                </a:lnTo>
                <a:lnTo>
                  <a:pt x="383158" y="1173733"/>
                </a:lnTo>
                <a:lnTo>
                  <a:pt x="331470" y="1160271"/>
                </a:lnTo>
                <a:lnTo>
                  <a:pt x="328041" y="1127632"/>
                </a:lnTo>
                <a:lnTo>
                  <a:pt x="301371" y="1111249"/>
                </a:lnTo>
                <a:lnTo>
                  <a:pt x="297433" y="1094612"/>
                </a:lnTo>
                <a:lnTo>
                  <a:pt x="275081" y="1069720"/>
                </a:lnTo>
                <a:lnTo>
                  <a:pt x="267716" y="1042542"/>
                </a:lnTo>
                <a:lnTo>
                  <a:pt x="285623" y="1002283"/>
                </a:lnTo>
                <a:lnTo>
                  <a:pt x="322706" y="1007236"/>
                </a:lnTo>
                <a:lnTo>
                  <a:pt x="353822" y="1018920"/>
                </a:lnTo>
                <a:lnTo>
                  <a:pt x="385699" y="1020571"/>
                </a:lnTo>
                <a:lnTo>
                  <a:pt x="408940" y="1044193"/>
                </a:lnTo>
                <a:lnTo>
                  <a:pt x="433831" y="1062862"/>
                </a:lnTo>
                <a:lnTo>
                  <a:pt x="452627" y="1086357"/>
                </a:lnTo>
                <a:lnTo>
                  <a:pt x="493268" y="1113916"/>
                </a:lnTo>
                <a:lnTo>
                  <a:pt x="490220" y="1144650"/>
                </a:lnTo>
                <a:lnTo>
                  <a:pt x="470535" y="1177670"/>
                </a:lnTo>
                <a:lnTo>
                  <a:pt x="408940" y="1177670"/>
                </a:lnTo>
                <a:lnTo>
                  <a:pt x="383158" y="1173733"/>
                </a:lnTo>
                <a:lnTo>
                  <a:pt x="355092" y="1223771"/>
                </a:lnTo>
                <a:lnTo>
                  <a:pt x="410210" y="1254251"/>
                </a:lnTo>
                <a:lnTo>
                  <a:pt x="469265" y="1280159"/>
                </a:lnTo>
                <a:lnTo>
                  <a:pt x="504698" y="1313179"/>
                </a:lnTo>
                <a:lnTo>
                  <a:pt x="508635" y="1345564"/>
                </a:lnTo>
                <a:lnTo>
                  <a:pt x="515620" y="1365503"/>
                </a:lnTo>
                <a:lnTo>
                  <a:pt x="718947" y="1138681"/>
                </a:lnTo>
                <a:lnTo>
                  <a:pt x="771525" y="1083817"/>
                </a:lnTo>
                <a:lnTo>
                  <a:pt x="792479" y="1036700"/>
                </a:lnTo>
                <a:lnTo>
                  <a:pt x="850265" y="965961"/>
                </a:lnTo>
                <a:lnTo>
                  <a:pt x="907923" y="879601"/>
                </a:lnTo>
                <a:lnTo>
                  <a:pt x="986663" y="785367"/>
                </a:lnTo>
                <a:lnTo>
                  <a:pt x="1049654" y="757808"/>
                </a:lnTo>
                <a:lnTo>
                  <a:pt x="1112647" y="702817"/>
                </a:lnTo>
                <a:lnTo>
                  <a:pt x="1180846" y="675385"/>
                </a:lnTo>
                <a:lnTo>
                  <a:pt x="1254378" y="636142"/>
                </a:lnTo>
                <a:lnTo>
                  <a:pt x="1322577" y="592962"/>
                </a:lnTo>
                <a:lnTo>
                  <a:pt x="1375028" y="553719"/>
                </a:lnTo>
                <a:lnTo>
                  <a:pt x="1380236" y="510412"/>
                </a:lnTo>
                <a:lnTo>
                  <a:pt x="1427479" y="471169"/>
                </a:lnTo>
                <a:lnTo>
                  <a:pt x="1405636" y="397890"/>
                </a:lnTo>
                <a:lnTo>
                  <a:pt x="1401318" y="361314"/>
                </a:lnTo>
                <a:lnTo>
                  <a:pt x="1469517" y="357377"/>
                </a:lnTo>
                <a:lnTo>
                  <a:pt x="1490472" y="286638"/>
                </a:lnTo>
                <a:lnTo>
                  <a:pt x="1521968" y="184530"/>
                </a:lnTo>
                <a:lnTo>
                  <a:pt x="1569212" y="125602"/>
                </a:lnTo>
                <a:lnTo>
                  <a:pt x="1584960" y="62864"/>
                </a:lnTo>
                <a:lnTo>
                  <a:pt x="1579752" y="15747"/>
                </a:lnTo>
                <a:lnTo>
                  <a:pt x="1511427" y="11810"/>
                </a:lnTo>
                <a:lnTo>
                  <a:pt x="1448562" y="11810"/>
                </a:lnTo>
                <a:lnTo>
                  <a:pt x="1369822" y="15747"/>
                </a:lnTo>
                <a:lnTo>
                  <a:pt x="1301496" y="0"/>
                </a:lnTo>
                <a:lnTo>
                  <a:pt x="1254378" y="7873"/>
                </a:lnTo>
                <a:lnTo>
                  <a:pt x="1254378" y="51053"/>
                </a:lnTo>
                <a:lnTo>
                  <a:pt x="1249045" y="98170"/>
                </a:lnTo>
                <a:lnTo>
                  <a:pt x="1264793" y="141350"/>
                </a:lnTo>
                <a:lnTo>
                  <a:pt x="1233297" y="164972"/>
                </a:lnTo>
                <a:lnTo>
                  <a:pt x="1196594" y="141350"/>
                </a:lnTo>
                <a:lnTo>
                  <a:pt x="1154556" y="157098"/>
                </a:lnTo>
                <a:lnTo>
                  <a:pt x="1096899" y="153161"/>
                </a:lnTo>
                <a:lnTo>
                  <a:pt x="1044448" y="137413"/>
                </a:lnTo>
                <a:lnTo>
                  <a:pt x="986663" y="137413"/>
                </a:lnTo>
                <a:lnTo>
                  <a:pt x="949960" y="149225"/>
                </a:lnTo>
                <a:lnTo>
                  <a:pt x="881761" y="153161"/>
                </a:lnTo>
                <a:lnTo>
                  <a:pt x="813435" y="141350"/>
                </a:lnTo>
                <a:lnTo>
                  <a:pt x="760983" y="133476"/>
                </a:lnTo>
                <a:lnTo>
                  <a:pt x="703199" y="141350"/>
                </a:lnTo>
                <a:lnTo>
                  <a:pt x="656081" y="121665"/>
                </a:lnTo>
                <a:lnTo>
                  <a:pt x="587755" y="149225"/>
                </a:lnTo>
                <a:lnTo>
                  <a:pt x="530098" y="149225"/>
                </a:lnTo>
                <a:lnTo>
                  <a:pt x="467105" y="149225"/>
                </a:lnTo>
                <a:lnTo>
                  <a:pt x="435610" y="168909"/>
                </a:lnTo>
                <a:lnTo>
                  <a:pt x="399796" y="192023"/>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8" name="object 18"/>
          <p:cNvSpPr/>
          <p:nvPr/>
        </p:nvSpPr>
        <p:spPr>
          <a:xfrm>
            <a:off x="3747897" y="3973067"/>
            <a:ext cx="2075117" cy="1032701"/>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9" name="object 19"/>
          <p:cNvSpPr/>
          <p:nvPr/>
        </p:nvSpPr>
        <p:spPr>
          <a:xfrm>
            <a:off x="3765613" y="3962210"/>
            <a:ext cx="2061210" cy="1018699"/>
          </a:xfrm>
          <a:custGeom>
            <a:avLst/>
            <a:gdLst/>
            <a:ahLst/>
            <a:cxnLst/>
            <a:rect l="l" t="t" r="r" b="b"/>
            <a:pathLst>
              <a:path w="2748279" h="1358264">
                <a:moveTo>
                  <a:pt x="1719896" y="1091183"/>
                </a:moveTo>
                <a:lnTo>
                  <a:pt x="207772" y="1091183"/>
                </a:lnTo>
                <a:lnTo>
                  <a:pt x="319024" y="1108836"/>
                </a:lnTo>
                <a:lnTo>
                  <a:pt x="372745" y="1155953"/>
                </a:lnTo>
                <a:lnTo>
                  <a:pt x="301879" y="1197736"/>
                </a:lnTo>
                <a:lnTo>
                  <a:pt x="278765" y="1255648"/>
                </a:lnTo>
                <a:lnTo>
                  <a:pt x="333883" y="1285366"/>
                </a:lnTo>
                <a:lnTo>
                  <a:pt x="390779" y="1300987"/>
                </a:lnTo>
                <a:lnTo>
                  <a:pt x="462534" y="1310131"/>
                </a:lnTo>
                <a:lnTo>
                  <a:pt x="546481" y="1316100"/>
                </a:lnTo>
                <a:lnTo>
                  <a:pt x="606425" y="1328165"/>
                </a:lnTo>
                <a:lnTo>
                  <a:pt x="658495" y="1349120"/>
                </a:lnTo>
                <a:lnTo>
                  <a:pt x="706628" y="1349120"/>
                </a:lnTo>
                <a:lnTo>
                  <a:pt x="762635" y="1357883"/>
                </a:lnTo>
                <a:lnTo>
                  <a:pt x="790702" y="1342897"/>
                </a:lnTo>
                <a:lnTo>
                  <a:pt x="810768" y="1321942"/>
                </a:lnTo>
                <a:lnTo>
                  <a:pt x="814705" y="1298066"/>
                </a:lnTo>
                <a:lnTo>
                  <a:pt x="858520" y="1286255"/>
                </a:lnTo>
                <a:lnTo>
                  <a:pt x="1077047" y="1286255"/>
                </a:lnTo>
                <a:lnTo>
                  <a:pt x="1079881" y="1266697"/>
                </a:lnTo>
                <a:lnTo>
                  <a:pt x="1091692" y="1239900"/>
                </a:lnTo>
                <a:lnTo>
                  <a:pt x="1128014" y="1228089"/>
                </a:lnTo>
                <a:lnTo>
                  <a:pt x="1167765" y="1210182"/>
                </a:lnTo>
                <a:lnTo>
                  <a:pt x="1438486" y="1210182"/>
                </a:lnTo>
                <a:lnTo>
                  <a:pt x="1451737" y="1207261"/>
                </a:lnTo>
                <a:lnTo>
                  <a:pt x="1491996" y="1180083"/>
                </a:lnTo>
                <a:lnTo>
                  <a:pt x="1563751" y="1162176"/>
                </a:lnTo>
                <a:lnTo>
                  <a:pt x="1627632" y="1135379"/>
                </a:lnTo>
                <a:lnTo>
                  <a:pt x="1679702" y="1114424"/>
                </a:lnTo>
                <a:lnTo>
                  <a:pt x="1719896" y="1091183"/>
                </a:lnTo>
                <a:close/>
              </a:path>
              <a:path w="2748279" h="1358264">
                <a:moveTo>
                  <a:pt x="1077047" y="1286255"/>
                </a:moveTo>
                <a:lnTo>
                  <a:pt x="858520" y="1286255"/>
                </a:lnTo>
                <a:lnTo>
                  <a:pt x="919734" y="1287652"/>
                </a:lnTo>
                <a:lnTo>
                  <a:pt x="959993" y="1299717"/>
                </a:lnTo>
                <a:lnTo>
                  <a:pt x="999744" y="1314703"/>
                </a:lnTo>
                <a:lnTo>
                  <a:pt x="1059688" y="1317624"/>
                </a:lnTo>
                <a:lnTo>
                  <a:pt x="1075944" y="1293875"/>
                </a:lnTo>
                <a:lnTo>
                  <a:pt x="1077047" y="1286255"/>
                </a:lnTo>
                <a:close/>
              </a:path>
              <a:path w="2748279" h="1358264">
                <a:moveTo>
                  <a:pt x="1438486" y="1210182"/>
                </a:moveTo>
                <a:lnTo>
                  <a:pt x="1219835" y="1210182"/>
                </a:lnTo>
                <a:lnTo>
                  <a:pt x="1263650" y="1224914"/>
                </a:lnTo>
                <a:lnTo>
                  <a:pt x="1311783" y="1234058"/>
                </a:lnTo>
                <a:lnTo>
                  <a:pt x="1358519" y="1229486"/>
                </a:lnTo>
                <a:lnTo>
                  <a:pt x="1411986" y="1216024"/>
                </a:lnTo>
                <a:lnTo>
                  <a:pt x="1438486" y="1210182"/>
                </a:lnTo>
                <a:close/>
              </a:path>
              <a:path w="2748279" h="1358264">
                <a:moveTo>
                  <a:pt x="372745" y="697102"/>
                </a:moveTo>
                <a:lnTo>
                  <a:pt x="332486" y="727201"/>
                </a:lnTo>
                <a:lnTo>
                  <a:pt x="223647" y="761745"/>
                </a:lnTo>
                <a:lnTo>
                  <a:pt x="223139" y="843152"/>
                </a:lnTo>
                <a:lnTo>
                  <a:pt x="278257" y="896746"/>
                </a:lnTo>
                <a:lnTo>
                  <a:pt x="183769" y="902969"/>
                </a:lnTo>
                <a:lnTo>
                  <a:pt x="112903" y="955928"/>
                </a:lnTo>
                <a:lnTo>
                  <a:pt x="73533" y="1026540"/>
                </a:lnTo>
                <a:lnTo>
                  <a:pt x="0" y="1101978"/>
                </a:lnTo>
                <a:lnTo>
                  <a:pt x="110744" y="1108836"/>
                </a:lnTo>
                <a:lnTo>
                  <a:pt x="207772" y="1091183"/>
                </a:lnTo>
                <a:lnTo>
                  <a:pt x="1719896" y="1091183"/>
                </a:lnTo>
                <a:lnTo>
                  <a:pt x="1751964" y="1072641"/>
                </a:lnTo>
                <a:lnTo>
                  <a:pt x="1804035" y="1036573"/>
                </a:lnTo>
                <a:lnTo>
                  <a:pt x="1879727" y="1003934"/>
                </a:lnTo>
                <a:lnTo>
                  <a:pt x="1963674" y="953007"/>
                </a:lnTo>
                <a:lnTo>
                  <a:pt x="2032000" y="905255"/>
                </a:lnTo>
                <a:lnTo>
                  <a:pt x="2112010" y="857503"/>
                </a:lnTo>
                <a:lnTo>
                  <a:pt x="2187702" y="794765"/>
                </a:lnTo>
                <a:lnTo>
                  <a:pt x="2259965" y="750061"/>
                </a:lnTo>
                <a:lnTo>
                  <a:pt x="2307436" y="702690"/>
                </a:lnTo>
                <a:lnTo>
                  <a:pt x="445389" y="702690"/>
                </a:lnTo>
                <a:lnTo>
                  <a:pt x="372745" y="697102"/>
                </a:lnTo>
                <a:close/>
              </a:path>
              <a:path w="2748279" h="1358264">
                <a:moveTo>
                  <a:pt x="688213" y="438530"/>
                </a:moveTo>
                <a:lnTo>
                  <a:pt x="647065" y="548004"/>
                </a:lnTo>
                <a:lnTo>
                  <a:pt x="537337" y="571626"/>
                </a:lnTo>
                <a:lnTo>
                  <a:pt x="562229" y="627506"/>
                </a:lnTo>
                <a:lnTo>
                  <a:pt x="530352" y="656208"/>
                </a:lnTo>
                <a:lnTo>
                  <a:pt x="514985" y="697102"/>
                </a:lnTo>
                <a:lnTo>
                  <a:pt x="445389" y="702690"/>
                </a:lnTo>
                <a:lnTo>
                  <a:pt x="2307436" y="702690"/>
                </a:lnTo>
                <a:lnTo>
                  <a:pt x="2319909" y="690244"/>
                </a:lnTo>
                <a:lnTo>
                  <a:pt x="2388108" y="630681"/>
                </a:lnTo>
                <a:lnTo>
                  <a:pt x="2467737" y="565022"/>
                </a:lnTo>
                <a:lnTo>
                  <a:pt x="2532126" y="544194"/>
                </a:lnTo>
                <a:lnTo>
                  <a:pt x="2584068" y="490219"/>
                </a:lnTo>
                <a:lnTo>
                  <a:pt x="2672558" y="446150"/>
                </a:lnTo>
                <a:lnTo>
                  <a:pt x="767842" y="446150"/>
                </a:lnTo>
                <a:lnTo>
                  <a:pt x="688213" y="438530"/>
                </a:lnTo>
                <a:close/>
              </a:path>
              <a:path w="2748279" h="1358264">
                <a:moveTo>
                  <a:pt x="1087247" y="195452"/>
                </a:moveTo>
                <a:lnTo>
                  <a:pt x="1030351" y="196468"/>
                </a:lnTo>
                <a:lnTo>
                  <a:pt x="1029589" y="248411"/>
                </a:lnTo>
                <a:lnTo>
                  <a:pt x="1035685" y="305942"/>
                </a:lnTo>
                <a:lnTo>
                  <a:pt x="1034415" y="348106"/>
                </a:lnTo>
                <a:lnTo>
                  <a:pt x="993648" y="379475"/>
                </a:lnTo>
                <a:lnTo>
                  <a:pt x="924560" y="379475"/>
                </a:lnTo>
                <a:lnTo>
                  <a:pt x="840105" y="402970"/>
                </a:lnTo>
                <a:lnTo>
                  <a:pt x="767842" y="446150"/>
                </a:lnTo>
                <a:lnTo>
                  <a:pt x="2672558" y="446150"/>
                </a:lnTo>
                <a:lnTo>
                  <a:pt x="2679954" y="442467"/>
                </a:lnTo>
                <a:lnTo>
                  <a:pt x="2747772" y="379729"/>
                </a:lnTo>
                <a:lnTo>
                  <a:pt x="2739898" y="355853"/>
                </a:lnTo>
                <a:lnTo>
                  <a:pt x="2737739" y="325881"/>
                </a:lnTo>
                <a:lnTo>
                  <a:pt x="2700020" y="293115"/>
                </a:lnTo>
                <a:lnTo>
                  <a:pt x="2687519" y="287527"/>
                </a:lnTo>
                <a:lnTo>
                  <a:pt x="2549525" y="287527"/>
                </a:lnTo>
                <a:lnTo>
                  <a:pt x="2539111" y="242188"/>
                </a:lnTo>
                <a:lnTo>
                  <a:pt x="2520838" y="218947"/>
                </a:lnTo>
                <a:lnTo>
                  <a:pt x="1503426" y="218947"/>
                </a:lnTo>
                <a:lnTo>
                  <a:pt x="1468985" y="210819"/>
                </a:lnTo>
                <a:lnTo>
                  <a:pt x="1139825" y="210819"/>
                </a:lnTo>
                <a:lnTo>
                  <a:pt x="1087247" y="195452"/>
                </a:lnTo>
                <a:close/>
              </a:path>
              <a:path w="2748279" h="1358264">
                <a:moveTo>
                  <a:pt x="2602760" y="208977"/>
                </a:moveTo>
                <a:lnTo>
                  <a:pt x="2586355" y="236600"/>
                </a:lnTo>
                <a:lnTo>
                  <a:pt x="2549525" y="287527"/>
                </a:lnTo>
                <a:lnTo>
                  <a:pt x="2687519" y="287527"/>
                </a:lnTo>
                <a:lnTo>
                  <a:pt x="2640076" y="266318"/>
                </a:lnTo>
                <a:lnTo>
                  <a:pt x="2586355" y="237235"/>
                </a:lnTo>
                <a:lnTo>
                  <a:pt x="2602760" y="208977"/>
                </a:lnTo>
                <a:close/>
              </a:path>
              <a:path w="2748279" h="1358264">
                <a:moveTo>
                  <a:pt x="1748409" y="109854"/>
                </a:moveTo>
                <a:lnTo>
                  <a:pt x="1691132" y="156209"/>
                </a:lnTo>
                <a:lnTo>
                  <a:pt x="1622806" y="167639"/>
                </a:lnTo>
                <a:lnTo>
                  <a:pt x="1558036" y="201929"/>
                </a:lnTo>
                <a:lnTo>
                  <a:pt x="1503426" y="218947"/>
                </a:lnTo>
                <a:lnTo>
                  <a:pt x="2520838" y="218947"/>
                </a:lnTo>
                <a:lnTo>
                  <a:pt x="2517742" y="215010"/>
                </a:lnTo>
                <a:lnTo>
                  <a:pt x="2447163" y="215010"/>
                </a:lnTo>
                <a:lnTo>
                  <a:pt x="2430709" y="212470"/>
                </a:lnTo>
                <a:lnTo>
                  <a:pt x="1923923" y="212470"/>
                </a:lnTo>
                <a:lnTo>
                  <a:pt x="1867915" y="203580"/>
                </a:lnTo>
                <a:lnTo>
                  <a:pt x="1828038" y="176529"/>
                </a:lnTo>
                <a:lnTo>
                  <a:pt x="1791715" y="143763"/>
                </a:lnTo>
                <a:lnTo>
                  <a:pt x="1748409" y="109854"/>
                </a:lnTo>
                <a:close/>
              </a:path>
              <a:path w="2748279" h="1358264">
                <a:moveTo>
                  <a:pt x="2511552" y="207136"/>
                </a:moveTo>
                <a:lnTo>
                  <a:pt x="2447163" y="215010"/>
                </a:lnTo>
                <a:lnTo>
                  <a:pt x="2517742" y="215010"/>
                </a:lnTo>
                <a:lnTo>
                  <a:pt x="2511552" y="207136"/>
                </a:lnTo>
                <a:close/>
              </a:path>
              <a:path w="2748279" h="1358264">
                <a:moveTo>
                  <a:pt x="2339593" y="0"/>
                </a:moveTo>
                <a:lnTo>
                  <a:pt x="2308098" y="21208"/>
                </a:lnTo>
                <a:lnTo>
                  <a:pt x="2276093" y="39242"/>
                </a:lnTo>
                <a:lnTo>
                  <a:pt x="2224024" y="50926"/>
                </a:lnTo>
                <a:lnTo>
                  <a:pt x="2179828" y="50926"/>
                </a:lnTo>
                <a:lnTo>
                  <a:pt x="2144014" y="53974"/>
                </a:lnTo>
                <a:lnTo>
                  <a:pt x="2091943" y="63118"/>
                </a:lnTo>
                <a:lnTo>
                  <a:pt x="2071751" y="92836"/>
                </a:lnTo>
                <a:lnTo>
                  <a:pt x="2039874" y="116712"/>
                </a:lnTo>
                <a:lnTo>
                  <a:pt x="2014855" y="149732"/>
                </a:lnTo>
                <a:lnTo>
                  <a:pt x="1975992" y="212470"/>
                </a:lnTo>
                <a:lnTo>
                  <a:pt x="2430709" y="212470"/>
                </a:lnTo>
                <a:lnTo>
                  <a:pt x="2392045" y="206501"/>
                </a:lnTo>
                <a:lnTo>
                  <a:pt x="2350565" y="182625"/>
                </a:lnTo>
                <a:lnTo>
                  <a:pt x="2287905" y="182625"/>
                </a:lnTo>
                <a:lnTo>
                  <a:pt x="2239772" y="179450"/>
                </a:lnTo>
                <a:lnTo>
                  <a:pt x="2231898" y="143763"/>
                </a:lnTo>
                <a:lnTo>
                  <a:pt x="2248154" y="113664"/>
                </a:lnTo>
                <a:lnTo>
                  <a:pt x="2291841" y="101980"/>
                </a:lnTo>
                <a:lnTo>
                  <a:pt x="2336038" y="66039"/>
                </a:lnTo>
                <a:lnTo>
                  <a:pt x="2379853" y="42163"/>
                </a:lnTo>
                <a:lnTo>
                  <a:pt x="2339593" y="0"/>
                </a:lnTo>
                <a:close/>
              </a:path>
              <a:path w="2748279" h="1358264">
                <a:moveTo>
                  <a:pt x="1291590" y="156209"/>
                </a:moveTo>
                <a:lnTo>
                  <a:pt x="1202817" y="175513"/>
                </a:lnTo>
                <a:lnTo>
                  <a:pt x="1177417" y="194436"/>
                </a:lnTo>
                <a:lnTo>
                  <a:pt x="1139825" y="210819"/>
                </a:lnTo>
                <a:lnTo>
                  <a:pt x="1468985" y="210819"/>
                </a:lnTo>
                <a:lnTo>
                  <a:pt x="1439926" y="203961"/>
                </a:lnTo>
                <a:lnTo>
                  <a:pt x="1405009" y="187578"/>
                </a:lnTo>
                <a:lnTo>
                  <a:pt x="1334897" y="187578"/>
                </a:lnTo>
                <a:lnTo>
                  <a:pt x="1291590" y="156209"/>
                </a:lnTo>
                <a:close/>
              </a:path>
              <a:path w="2748279" h="1358264">
                <a:moveTo>
                  <a:pt x="2615184" y="187578"/>
                </a:moveTo>
                <a:lnTo>
                  <a:pt x="2602760" y="208977"/>
                </a:lnTo>
                <a:lnTo>
                  <a:pt x="2615433" y="187639"/>
                </a:lnTo>
                <a:lnTo>
                  <a:pt x="2615184" y="187578"/>
                </a:lnTo>
                <a:close/>
              </a:path>
              <a:path w="2748279" h="1358264">
                <a:moveTo>
                  <a:pt x="2518029" y="14985"/>
                </a:moveTo>
                <a:lnTo>
                  <a:pt x="2499741" y="56260"/>
                </a:lnTo>
                <a:lnTo>
                  <a:pt x="2507615" y="83692"/>
                </a:lnTo>
                <a:lnTo>
                  <a:pt x="2528570" y="107187"/>
                </a:lnTo>
                <a:lnTo>
                  <a:pt x="2533777" y="124840"/>
                </a:lnTo>
                <a:lnTo>
                  <a:pt x="2560066" y="140588"/>
                </a:lnTo>
                <a:lnTo>
                  <a:pt x="2562733" y="173862"/>
                </a:lnTo>
                <a:lnTo>
                  <a:pt x="2616073" y="186562"/>
                </a:lnTo>
                <a:lnTo>
                  <a:pt x="2615433" y="187639"/>
                </a:lnTo>
                <a:lnTo>
                  <a:pt x="2620391" y="188848"/>
                </a:lnTo>
                <a:lnTo>
                  <a:pt x="2701798" y="191515"/>
                </a:lnTo>
                <a:lnTo>
                  <a:pt x="2722880" y="158114"/>
                </a:lnTo>
                <a:lnTo>
                  <a:pt x="2725420" y="126745"/>
                </a:lnTo>
                <a:lnTo>
                  <a:pt x="2686050" y="101345"/>
                </a:lnTo>
                <a:lnTo>
                  <a:pt x="2665095" y="75818"/>
                </a:lnTo>
                <a:lnTo>
                  <a:pt x="2641473" y="58165"/>
                </a:lnTo>
                <a:lnTo>
                  <a:pt x="2617851" y="34670"/>
                </a:lnTo>
                <a:lnTo>
                  <a:pt x="2586355" y="32638"/>
                </a:lnTo>
                <a:lnTo>
                  <a:pt x="2554859" y="20954"/>
                </a:lnTo>
                <a:lnTo>
                  <a:pt x="2518029" y="14985"/>
                </a:lnTo>
                <a:close/>
              </a:path>
              <a:path w="2748279" h="1358264">
                <a:moveTo>
                  <a:pt x="1396619" y="183641"/>
                </a:moveTo>
                <a:lnTo>
                  <a:pt x="1334897" y="187578"/>
                </a:lnTo>
                <a:lnTo>
                  <a:pt x="1405009" y="187578"/>
                </a:lnTo>
                <a:lnTo>
                  <a:pt x="1396619" y="183641"/>
                </a:lnTo>
                <a:close/>
              </a:path>
              <a:path w="2748279" h="1358264">
                <a:moveTo>
                  <a:pt x="2339975" y="176529"/>
                </a:moveTo>
                <a:lnTo>
                  <a:pt x="2287905" y="182625"/>
                </a:lnTo>
                <a:lnTo>
                  <a:pt x="2350565" y="182625"/>
                </a:lnTo>
                <a:lnTo>
                  <a:pt x="2339975" y="176529"/>
                </a:lnTo>
                <a:close/>
              </a:path>
            </a:pathLst>
          </a:custGeom>
          <a:solidFill>
            <a:srgbClr val="4AAEC7"/>
          </a:solidFill>
        </p:spPr>
        <p:txBody>
          <a:bodyPr wrap="square" lIns="0" tIns="0" rIns="0" bIns="0" rtlCol="0"/>
          <a:lstStyle/>
          <a:p>
            <a:pPr defTabSz="685800">
              <a:defRPr/>
            </a:pPr>
            <a:endParaRPr sz="1350">
              <a:solidFill>
                <a:prstClr val="black"/>
              </a:solidFill>
              <a:latin typeface="Calibri"/>
            </a:endParaRPr>
          </a:p>
        </p:txBody>
      </p:sp>
      <p:sp>
        <p:nvSpPr>
          <p:cNvPr id="20" name="object 20"/>
          <p:cNvSpPr/>
          <p:nvPr/>
        </p:nvSpPr>
        <p:spPr>
          <a:xfrm>
            <a:off x="3765613" y="3962210"/>
            <a:ext cx="2061210" cy="1018699"/>
          </a:xfrm>
          <a:custGeom>
            <a:avLst/>
            <a:gdLst/>
            <a:ahLst/>
            <a:cxnLst/>
            <a:rect l="l" t="t" r="r" b="b"/>
            <a:pathLst>
              <a:path w="2748279" h="1358264">
                <a:moveTo>
                  <a:pt x="514985" y="697102"/>
                </a:moveTo>
                <a:lnTo>
                  <a:pt x="445389" y="702690"/>
                </a:lnTo>
                <a:lnTo>
                  <a:pt x="372745" y="697102"/>
                </a:lnTo>
                <a:lnTo>
                  <a:pt x="332486" y="727201"/>
                </a:lnTo>
                <a:lnTo>
                  <a:pt x="223647" y="761745"/>
                </a:lnTo>
                <a:lnTo>
                  <a:pt x="223139" y="843152"/>
                </a:lnTo>
                <a:lnTo>
                  <a:pt x="278257" y="896746"/>
                </a:lnTo>
                <a:lnTo>
                  <a:pt x="183769" y="902969"/>
                </a:lnTo>
                <a:lnTo>
                  <a:pt x="112903" y="955928"/>
                </a:lnTo>
                <a:lnTo>
                  <a:pt x="73533" y="1026540"/>
                </a:lnTo>
                <a:lnTo>
                  <a:pt x="0" y="1101978"/>
                </a:lnTo>
                <a:lnTo>
                  <a:pt x="110744" y="1108836"/>
                </a:lnTo>
                <a:lnTo>
                  <a:pt x="207772" y="1091183"/>
                </a:lnTo>
                <a:lnTo>
                  <a:pt x="319024" y="1108836"/>
                </a:lnTo>
                <a:lnTo>
                  <a:pt x="372745" y="1155953"/>
                </a:lnTo>
                <a:lnTo>
                  <a:pt x="301879" y="1197736"/>
                </a:lnTo>
                <a:lnTo>
                  <a:pt x="278765" y="1255648"/>
                </a:lnTo>
                <a:lnTo>
                  <a:pt x="333883" y="1285366"/>
                </a:lnTo>
                <a:lnTo>
                  <a:pt x="390779" y="1300987"/>
                </a:lnTo>
                <a:lnTo>
                  <a:pt x="462534" y="1310131"/>
                </a:lnTo>
                <a:lnTo>
                  <a:pt x="546481" y="1316100"/>
                </a:lnTo>
                <a:lnTo>
                  <a:pt x="606425" y="1328165"/>
                </a:lnTo>
                <a:lnTo>
                  <a:pt x="658495" y="1349120"/>
                </a:lnTo>
                <a:lnTo>
                  <a:pt x="706628" y="1349120"/>
                </a:lnTo>
                <a:lnTo>
                  <a:pt x="762635" y="1357883"/>
                </a:lnTo>
                <a:lnTo>
                  <a:pt x="790702" y="1342897"/>
                </a:lnTo>
                <a:lnTo>
                  <a:pt x="810768" y="1321942"/>
                </a:lnTo>
                <a:lnTo>
                  <a:pt x="814705" y="1298066"/>
                </a:lnTo>
                <a:lnTo>
                  <a:pt x="858520" y="1286255"/>
                </a:lnTo>
                <a:lnTo>
                  <a:pt x="919734" y="1287652"/>
                </a:lnTo>
                <a:lnTo>
                  <a:pt x="959993" y="1299717"/>
                </a:lnTo>
                <a:lnTo>
                  <a:pt x="999744" y="1314703"/>
                </a:lnTo>
                <a:lnTo>
                  <a:pt x="1059688" y="1317624"/>
                </a:lnTo>
                <a:lnTo>
                  <a:pt x="1075944" y="1293875"/>
                </a:lnTo>
                <a:lnTo>
                  <a:pt x="1079881" y="1266697"/>
                </a:lnTo>
                <a:lnTo>
                  <a:pt x="1091692" y="1239900"/>
                </a:lnTo>
                <a:lnTo>
                  <a:pt x="1128014" y="1228089"/>
                </a:lnTo>
                <a:lnTo>
                  <a:pt x="1167765" y="1210182"/>
                </a:lnTo>
                <a:lnTo>
                  <a:pt x="1219835" y="1210182"/>
                </a:lnTo>
                <a:lnTo>
                  <a:pt x="1263650" y="1224914"/>
                </a:lnTo>
                <a:lnTo>
                  <a:pt x="1311783" y="1234058"/>
                </a:lnTo>
                <a:lnTo>
                  <a:pt x="1358519" y="1229486"/>
                </a:lnTo>
                <a:lnTo>
                  <a:pt x="1411986" y="1216024"/>
                </a:lnTo>
                <a:lnTo>
                  <a:pt x="1451737" y="1207261"/>
                </a:lnTo>
                <a:lnTo>
                  <a:pt x="1491996" y="1180083"/>
                </a:lnTo>
                <a:lnTo>
                  <a:pt x="1563751" y="1162176"/>
                </a:lnTo>
                <a:lnTo>
                  <a:pt x="1627632" y="1135379"/>
                </a:lnTo>
                <a:lnTo>
                  <a:pt x="1679702" y="1114424"/>
                </a:lnTo>
                <a:lnTo>
                  <a:pt x="1751964" y="1072641"/>
                </a:lnTo>
                <a:lnTo>
                  <a:pt x="1804035" y="1036573"/>
                </a:lnTo>
                <a:lnTo>
                  <a:pt x="1879727" y="1003934"/>
                </a:lnTo>
                <a:lnTo>
                  <a:pt x="1963674" y="953007"/>
                </a:lnTo>
                <a:lnTo>
                  <a:pt x="2032000" y="905255"/>
                </a:lnTo>
                <a:lnTo>
                  <a:pt x="2112010" y="857503"/>
                </a:lnTo>
                <a:lnTo>
                  <a:pt x="2187702" y="794765"/>
                </a:lnTo>
                <a:lnTo>
                  <a:pt x="2259965" y="750061"/>
                </a:lnTo>
                <a:lnTo>
                  <a:pt x="2319909" y="690244"/>
                </a:lnTo>
                <a:lnTo>
                  <a:pt x="2388108" y="630681"/>
                </a:lnTo>
                <a:lnTo>
                  <a:pt x="2467737" y="565022"/>
                </a:lnTo>
                <a:lnTo>
                  <a:pt x="2532126" y="544194"/>
                </a:lnTo>
                <a:lnTo>
                  <a:pt x="2584068" y="490219"/>
                </a:lnTo>
                <a:lnTo>
                  <a:pt x="2679954" y="442467"/>
                </a:lnTo>
                <a:lnTo>
                  <a:pt x="2747772" y="379729"/>
                </a:lnTo>
                <a:lnTo>
                  <a:pt x="2739898" y="355853"/>
                </a:lnTo>
                <a:lnTo>
                  <a:pt x="2737739" y="325881"/>
                </a:lnTo>
                <a:lnTo>
                  <a:pt x="2700020" y="293115"/>
                </a:lnTo>
                <a:lnTo>
                  <a:pt x="2640076" y="266318"/>
                </a:lnTo>
                <a:lnTo>
                  <a:pt x="2586355" y="237235"/>
                </a:lnTo>
                <a:lnTo>
                  <a:pt x="2615184" y="187578"/>
                </a:lnTo>
                <a:lnTo>
                  <a:pt x="2620391" y="188848"/>
                </a:lnTo>
                <a:lnTo>
                  <a:pt x="2701798" y="191515"/>
                </a:lnTo>
                <a:lnTo>
                  <a:pt x="2722880" y="158114"/>
                </a:lnTo>
                <a:lnTo>
                  <a:pt x="2725420" y="126745"/>
                </a:lnTo>
                <a:lnTo>
                  <a:pt x="2686050" y="101345"/>
                </a:lnTo>
                <a:lnTo>
                  <a:pt x="2665095" y="75818"/>
                </a:lnTo>
                <a:lnTo>
                  <a:pt x="2641473" y="58165"/>
                </a:lnTo>
                <a:lnTo>
                  <a:pt x="2617851" y="34670"/>
                </a:lnTo>
                <a:lnTo>
                  <a:pt x="2586355" y="32638"/>
                </a:lnTo>
                <a:lnTo>
                  <a:pt x="2554859" y="20954"/>
                </a:lnTo>
                <a:lnTo>
                  <a:pt x="2518029" y="14985"/>
                </a:lnTo>
                <a:lnTo>
                  <a:pt x="2499741" y="56260"/>
                </a:lnTo>
                <a:lnTo>
                  <a:pt x="2507615" y="83692"/>
                </a:lnTo>
                <a:lnTo>
                  <a:pt x="2528570" y="107187"/>
                </a:lnTo>
                <a:lnTo>
                  <a:pt x="2533777" y="124840"/>
                </a:lnTo>
                <a:lnTo>
                  <a:pt x="2560066" y="140588"/>
                </a:lnTo>
                <a:lnTo>
                  <a:pt x="2562733" y="173862"/>
                </a:lnTo>
                <a:lnTo>
                  <a:pt x="2616073" y="186562"/>
                </a:lnTo>
                <a:lnTo>
                  <a:pt x="2586355" y="236600"/>
                </a:lnTo>
                <a:lnTo>
                  <a:pt x="2549525" y="287527"/>
                </a:lnTo>
                <a:lnTo>
                  <a:pt x="2539111" y="242188"/>
                </a:lnTo>
                <a:lnTo>
                  <a:pt x="2511552" y="207136"/>
                </a:lnTo>
                <a:lnTo>
                  <a:pt x="2447163" y="215010"/>
                </a:lnTo>
                <a:lnTo>
                  <a:pt x="2392045" y="206501"/>
                </a:lnTo>
                <a:lnTo>
                  <a:pt x="2339975" y="176529"/>
                </a:lnTo>
                <a:lnTo>
                  <a:pt x="2287905" y="182625"/>
                </a:lnTo>
                <a:lnTo>
                  <a:pt x="2239772" y="179450"/>
                </a:lnTo>
                <a:lnTo>
                  <a:pt x="2231898" y="143763"/>
                </a:lnTo>
                <a:lnTo>
                  <a:pt x="2248154" y="113664"/>
                </a:lnTo>
                <a:lnTo>
                  <a:pt x="2291841" y="101980"/>
                </a:lnTo>
                <a:lnTo>
                  <a:pt x="2336038" y="66039"/>
                </a:lnTo>
                <a:lnTo>
                  <a:pt x="2379853" y="42163"/>
                </a:lnTo>
                <a:lnTo>
                  <a:pt x="2339593" y="0"/>
                </a:lnTo>
                <a:lnTo>
                  <a:pt x="2308098" y="21208"/>
                </a:lnTo>
                <a:lnTo>
                  <a:pt x="2276093" y="39242"/>
                </a:lnTo>
                <a:lnTo>
                  <a:pt x="2224024" y="50926"/>
                </a:lnTo>
                <a:lnTo>
                  <a:pt x="2179828" y="50926"/>
                </a:lnTo>
                <a:lnTo>
                  <a:pt x="2144014" y="53974"/>
                </a:lnTo>
                <a:lnTo>
                  <a:pt x="2091943" y="63118"/>
                </a:lnTo>
                <a:lnTo>
                  <a:pt x="2071751" y="92836"/>
                </a:lnTo>
                <a:lnTo>
                  <a:pt x="2039874" y="116712"/>
                </a:lnTo>
                <a:lnTo>
                  <a:pt x="2014855" y="149732"/>
                </a:lnTo>
                <a:lnTo>
                  <a:pt x="1975992" y="212470"/>
                </a:lnTo>
                <a:lnTo>
                  <a:pt x="1923923" y="212470"/>
                </a:lnTo>
                <a:lnTo>
                  <a:pt x="1867915" y="203580"/>
                </a:lnTo>
                <a:lnTo>
                  <a:pt x="1828038" y="176529"/>
                </a:lnTo>
                <a:lnTo>
                  <a:pt x="1791715" y="143763"/>
                </a:lnTo>
                <a:lnTo>
                  <a:pt x="1748409" y="109854"/>
                </a:lnTo>
                <a:lnTo>
                  <a:pt x="1691132" y="156209"/>
                </a:lnTo>
                <a:lnTo>
                  <a:pt x="1622806" y="167639"/>
                </a:lnTo>
                <a:lnTo>
                  <a:pt x="1558036" y="201929"/>
                </a:lnTo>
                <a:lnTo>
                  <a:pt x="1503426" y="218947"/>
                </a:lnTo>
                <a:lnTo>
                  <a:pt x="1439926" y="203961"/>
                </a:lnTo>
                <a:lnTo>
                  <a:pt x="1396619" y="183641"/>
                </a:lnTo>
                <a:lnTo>
                  <a:pt x="1334897" y="187578"/>
                </a:lnTo>
                <a:lnTo>
                  <a:pt x="1291590" y="156209"/>
                </a:lnTo>
                <a:lnTo>
                  <a:pt x="1202817" y="175513"/>
                </a:lnTo>
                <a:lnTo>
                  <a:pt x="1177417" y="194436"/>
                </a:lnTo>
                <a:lnTo>
                  <a:pt x="1139825" y="210819"/>
                </a:lnTo>
                <a:lnTo>
                  <a:pt x="1087247" y="195452"/>
                </a:lnTo>
                <a:lnTo>
                  <a:pt x="1030351" y="196468"/>
                </a:lnTo>
                <a:lnTo>
                  <a:pt x="1029589" y="248411"/>
                </a:lnTo>
                <a:lnTo>
                  <a:pt x="1035685" y="305942"/>
                </a:lnTo>
                <a:lnTo>
                  <a:pt x="1034415" y="348106"/>
                </a:lnTo>
                <a:lnTo>
                  <a:pt x="993648" y="379475"/>
                </a:lnTo>
                <a:lnTo>
                  <a:pt x="924560" y="379475"/>
                </a:lnTo>
                <a:lnTo>
                  <a:pt x="840105" y="402970"/>
                </a:lnTo>
                <a:lnTo>
                  <a:pt x="767842" y="446150"/>
                </a:lnTo>
                <a:lnTo>
                  <a:pt x="688213" y="438530"/>
                </a:lnTo>
                <a:lnTo>
                  <a:pt x="647065" y="548004"/>
                </a:lnTo>
                <a:lnTo>
                  <a:pt x="537337" y="571626"/>
                </a:lnTo>
                <a:lnTo>
                  <a:pt x="562229" y="627506"/>
                </a:lnTo>
                <a:lnTo>
                  <a:pt x="530352" y="656208"/>
                </a:lnTo>
                <a:lnTo>
                  <a:pt x="514985" y="697102"/>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1" name="object 21"/>
          <p:cNvSpPr/>
          <p:nvPr/>
        </p:nvSpPr>
        <p:spPr>
          <a:xfrm>
            <a:off x="4770882" y="2088261"/>
            <a:ext cx="1609916" cy="749236"/>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2" name="object 22"/>
          <p:cNvSpPr/>
          <p:nvPr/>
        </p:nvSpPr>
        <p:spPr>
          <a:xfrm>
            <a:off x="4788598" y="2077403"/>
            <a:ext cx="1595914" cy="735330"/>
          </a:xfrm>
          <a:custGeom>
            <a:avLst/>
            <a:gdLst/>
            <a:ahLst/>
            <a:cxnLst/>
            <a:rect l="l" t="t" r="r" b="b"/>
            <a:pathLst>
              <a:path w="2127884" h="980439">
                <a:moveTo>
                  <a:pt x="1450734" y="833246"/>
                </a:moveTo>
                <a:lnTo>
                  <a:pt x="1196975" y="833246"/>
                </a:lnTo>
                <a:lnTo>
                  <a:pt x="1188720" y="866013"/>
                </a:lnTo>
                <a:lnTo>
                  <a:pt x="1176908" y="899032"/>
                </a:lnTo>
                <a:lnTo>
                  <a:pt x="1196975" y="943863"/>
                </a:lnTo>
                <a:lnTo>
                  <a:pt x="1228852" y="976629"/>
                </a:lnTo>
                <a:lnTo>
                  <a:pt x="1284858" y="979931"/>
                </a:lnTo>
                <a:lnTo>
                  <a:pt x="1324609" y="967866"/>
                </a:lnTo>
                <a:lnTo>
                  <a:pt x="1320673" y="940942"/>
                </a:lnTo>
                <a:lnTo>
                  <a:pt x="1364742" y="899032"/>
                </a:lnTo>
                <a:lnTo>
                  <a:pt x="1400555" y="878077"/>
                </a:lnTo>
                <a:lnTo>
                  <a:pt x="1460373" y="847978"/>
                </a:lnTo>
                <a:lnTo>
                  <a:pt x="1450734" y="833246"/>
                </a:lnTo>
                <a:close/>
              </a:path>
              <a:path w="2127884" h="980439">
                <a:moveTo>
                  <a:pt x="984298" y="892809"/>
                </a:moveTo>
                <a:lnTo>
                  <a:pt x="628142" y="892809"/>
                </a:lnTo>
                <a:lnTo>
                  <a:pt x="718184" y="922908"/>
                </a:lnTo>
                <a:lnTo>
                  <a:pt x="732662" y="946530"/>
                </a:lnTo>
                <a:lnTo>
                  <a:pt x="706374" y="955420"/>
                </a:lnTo>
                <a:lnTo>
                  <a:pt x="781557" y="964818"/>
                </a:lnTo>
                <a:lnTo>
                  <a:pt x="821308" y="938021"/>
                </a:lnTo>
                <a:lnTo>
                  <a:pt x="861441" y="928877"/>
                </a:lnTo>
                <a:lnTo>
                  <a:pt x="869315" y="907922"/>
                </a:lnTo>
                <a:lnTo>
                  <a:pt x="913510" y="899032"/>
                </a:lnTo>
                <a:lnTo>
                  <a:pt x="974153" y="899032"/>
                </a:lnTo>
                <a:lnTo>
                  <a:pt x="984298" y="892809"/>
                </a:lnTo>
                <a:close/>
              </a:path>
              <a:path w="2127884" h="980439">
                <a:moveTo>
                  <a:pt x="1937260" y="756665"/>
                </a:moveTo>
                <a:lnTo>
                  <a:pt x="1704212" y="756665"/>
                </a:lnTo>
                <a:lnTo>
                  <a:pt x="1747901" y="773302"/>
                </a:lnTo>
                <a:lnTo>
                  <a:pt x="1791970" y="785113"/>
                </a:lnTo>
                <a:lnTo>
                  <a:pt x="1868043" y="824102"/>
                </a:lnTo>
                <a:lnTo>
                  <a:pt x="1859660" y="847978"/>
                </a:lnTo>
                <a:lnTo>
                  <a:pt x="1836166" y="866013"/>
                </a:lnTo>
                <a:lnTo>
                  <a:pt x="1836166" y="912494"/>
                </a:lnTo>
                <a:lnTo>
                  <a:pt x="1851786" y="943863"/>
                </a:lnTo>
                <a:lnTo>
                  <a:pt x="1892046" y="943863"/>
                </a:lnTo>
                <a:lnTo>
                  <a:pt x="1943607" y="931799"/>
                </a:lnTo>
                <a:lnTo>
                  <a:pt x="1975866" y="899032"/>
                </a:lnTo>
                <a:lnTo>
                  <a:pt x="1915668" y="868933"/>
                </a:lnTo>
                <a:lnTo>
                  <a:pt x="1947926" y="842137"/>
                </a:lnTo>
                <a:lnTo>
                  <a:pt x="1999009" y="842137"/>
                </a:lnTo>
                <a:lnTo>
                  <a:pt x="2027427" y="818133"/>
                </a:lnTo>
                <a:lnTo>
                  <a:pt x="1983740" y="803147"/>
                </a:lnTo>
                <a:lnTo>
                  <a:pt x="1967610" y="788034"/>
                </a:lnTo>
                <a:lnTo>
                  <a:pt x="1935733" y="767079"/>
                </a:lnTo>
                <a:lnTo>
                  <a:pt x="1937260" y="756665"/>
                </a:lnTo>
                <a:close/>
              </a:path>
              <a:path w="2127884" h="980439">
                <a:moveTo>
                  <a:pt x="1447714" y="814958"/>
                </a:moveTo>
                <a:lnTo>
                  <a:pt x="270382" y="814958"/>
                </a:lnTo>
                <a:lnTo>
                  <a:pt x="305816" y="868933"/>
                </a:lnTo>
                <a:lnTo>
                  <a:pt x="355600" y="899667"/>
                </a:lnTo>
                <a:lnTo>
                  <a:pt x="419353" y="926210"/>
                </a:lnTo>
                <a:lnTo>
                  <a:pt x="473582" y="931799"/>
                </a:lnTo>
                <a:lnTo>
                  <a:pt x="506349" y="892555"/>
                </a:lnTo>
                <a:lnTo>
                  <a:pt x="984712" y="892555"/>
                </a:lnTo>
                <a:lnTo>
                  <a:pt x="1013078" y="875156"/>
                </a:lnTo>
                <a:lnTo>
                  <a:pt x="1094255" y="875156"/>
                </a:lnTo>
                <a:lnTo>
                  <a:pt x="1096899" y="866013"/>
                </a:lnTo>
                <a:lnTo>
                  <a:pt x="1132712" y="845692"/>
                </a:lnTo>
                <a:lnTo>
                  <a:pt x="1196975" y="833246"/>
                </a:lnTo>
                <a:lnTo>
                  <a:pt x="1450734" y="833246"/>
                </a:lnTo>
                <a:lnTo>
                  <a:pt x="1444752" y="824102"/>
                </a:lnTo>
                <a:lnTo>
                  <a:pt x="1447714" y="814958"/>
                </a:lnTo>
                <a:close/>
              </a:path>
              <a:path w="2127884" h="980439">
                <a:moveTo>
                  <a:pt x="984712" y="892555"/>
                </a:moveTo>
                <a:lnTo>
                  <a:pt x="506349" y="892555"/>
                </a:lnTo>
                <a:lnTo>
                  <a:pt x="566166" y="905255"/>
                </a:lnTo>
                <a:lnTo>
                  <a:pt x="628142" y="892809"/>
                </a:lnTo>
                <a:lnTo>
                  <a:pt x="984298" y="892809"/>
                </a:lnTo>
                <a:lnTo>
                  <a:pt x="984712" y="892555"/>
                </a:lnTo>
                <a:close/>
              </a:path>
              <a:path w="2127884" h="980439">
                <a:moveTo>
                  <a:pt x="974153" y="899032"/>
                </a:moveTo>
                <a:lnTo>
                  <a:pt x="913510" y="899032"/>
                </a:lnTo>
                <a:lnTo>
                  <a:pt x="969391" y="901953"/>
                </a:lnTo>
                <a:lnTo>
                  <a:pt x="974153" y="899032"/>
                </a:lnTo>
                <a:close/>
              </a:path>
              <a:path w="2127884" h="980439">
                <a:moveTo>
                  <a:pt x="1094255" y="875156"/>
                </a:moveTo>
                <a:lnTo>
                  <a:pt x="1013078" y="875156"/>
                </a:lnTo>
                <a:lnTo>
                  <a:pt x="1048893" y="896112"/>
                </a:lnTo>
                <a:lnTo>
                  <a:pt x="1089152" y="892809"/>
                </a:lnTo>
                <a:lnTo>
                  <a:pt x="1094255" y="875156"/>
                </a:lnTo>
                <a:close/>
              </a:path>
              <a:path w="2127884" h="980439">
                <a:moveTo>
                  <a:pt x="1157731" y="11810"/>
                </a:moveTo>
                <a:lnTo>
                  <a:pt x="1033145" y="42925"/>
                </a:lnTo>
                <a:lnTo>
                  <a:pt x="1026668" y="94233"/>
                </a:lnTo>
                <a:lnTo>
                  <a:pt x="969009" y="109981"/>
                </a:lnTo>
                <a:lnTo>
                  <a:pt x="906018" y="137540"/>
                </a:lnTo>
                <a:lnTo>
                  <a:pt x="806450" y="137540"/>
                </a:lnTo>
                <a:lnTo>
                  <a:pt x="748792" y="157099"/>
                </a:lnTo>
                <a:lnTo>
                  <a:pt x="717296" y="196468"/>
                </a:lnTo>
                <a:lnTo>
                  <a:pt x="675385" y="216026"/>
                </a:lnTo>
                <a:lnTo>
                  <a:pt x="664845" y="247522"/>
                </a:lnTo>
                <a:lnTo>
                  <a:pt x="638682" y="278891"/>
                </a:lnTo>
                <a:lnTo>
                  <a:pt x="572770" y="318262"/>
                </a:lnTo>
                <a:lnTo>
                  <a:pt x="499363" y="341756"/>
                </a:lnTo>
                <a:lnTo>
                  <a:pt x="452120" y="373252"/>
                </a:lnTo>
                <a:lnTo>
                  <a:pt x="389254" y="396875"/>
                </a:lnTo>
                <a:lnTo>
                  <a:pt x="321055" y="432180"/>
                </a:lnTo>
                <a:lnTo>
                  <a:pt x="268604" y="467487"/>
                </a:lnTo>
                <a:lnTo>
                  <a:pt x="210947" y="597153"/>
                </a:lnTo>
                <a:lnTo>
                  <a:pt x="235076" y="644397"/>
                </a:lnTo>
                <a:lnTo>
                  <a:pt x="184784" y="663955"/>
                </a:lnTo>
                <a:lnTo>
                  <a:pt x="137668" y="687577"/>
                </a:lnTo>
                <a:lnTo>
                  <a:pt x="69468" y="742568"/>
                </a:lnTo>
                <a:lnTo>
                  <a:pt x="0" y="779526"/>
                </a:lnTo>
                <a:lnTo>
                  <a:pt x="17017" y="802131"/>
                </a:lnTo>
                <a:lnTo>
                  <a:pt x="51562" y="833881"/>
                </a:lnTo>
                <a:lnTo>
                  <a:pt x="110489" y="845692"/>
                </a:lnTo>
                <a:lnTo>
                  <a:pt x="207518" y="858519"/>
                </a:lnTo>
                <a:lnTo>
                  <a:pt x="202310" y="847597"/>
                </a:lnTo>
                <a:lnTo>
                  <a:pt x="270382" y="814958"/>
                </a:lnTo>
                <a:lnTo>
                  <a:pt x="1447714" y="814958"/>
                </a:lnTo>
                <a:lnTo>
                  <a:pt x="1456435" y="788034"/>
                </a:lnTo>
                <a:lnTo>
                  <a:pt x="1509139" y="788034"/>
                </a:lnTo>
                <a:lnTo>
                  <a:pt x="1528572" y="782192"/>
                </a:lnTo>
                <a:lnTo>
                  <a:pt x="1647427" y="782192"/>
                </a:lnTo>
                <a:lnTo>
                  <a:pt x="1656079" y="770381"/>
                </a:lnTo>
                <a:lnTo>
                  <a:pt x="1704212" y="756665"/>
                </a:lnTo>
                <a:lnTo>
                  <a:pt x="1937260" y="756665"/>
                </a:lnTo>
                <a:lnTo>
                  <a:pt x="1943607" y="713358"/>
                </a:lnTo>
                <a:lnTo>
                  <a:pt x="1931797" y="656463"/>
                </a:lnTo>
                <a:lnTo>
                  <a:pt x="1995551" y="629665"/>
                </a:lnTo>
                <a:lnTo>
                  <a:pt x="2047621" y="623696"/>
                </a:lnTo>
                <a:lnTo>
                  <a:pt x="2103501" y="620394"/>
                </a:lnTo>
                <a:lnTo>
                  <a:pt x="2127504" y="602741"/>
                </a:lnTo>
                <a:lnTo>
                  <a:pt x="2087752" y="551688"/>
                </a:lnTo>
                <a:lnTo>
                  <a:pt x="2059812" y="491743"/>
                </a:lnTo>
                <a:lnTo>
                  <a:pt x="2007743" y="443991"/>
                </a:lnTo>
                <a:lnTo>
                  <a:pt x="2027427" y="405002"/>
                </a:lnTo>
                <a:lnTo>
                  <a:pt x="2019553" y="351281"/>
                </a:lnTo>
                <a:lnTo>
                  <a:pt x="2003932" y="306069"/>
                </a:lnTo>
                <a:lnTo>
                  <a:pt x="1991613" y="243204"/>
                </a:lnTo>
                <a:lnTo>
                  <a:pt x="1971548" y="204596"/>
                </a:lnTo>
                <a:lnTo>
                  <a:pt x="1947926" y="159384"/>
                </a:lnTo>
                <a:lnTo>
                  <a:pt x="1943607" y="108712"/>
                </a:lnTo>
                <a:lnTo>
                  <a:pt x="1899920" y="84835"/>
                </a:lnTo>
                <a:lnTo>
                  <a:pt x="1576197" y="84835"/>
                </a:lnTo>
                <a:lnTo>
                  <a:pt x="1528572" y="63880"/>
                </a:lnTo>
                <a:lnTo>
                  <a:pt x="1476628" y="57912"/>
                </a:lnTo>
                <a:lnTo>
                  <a:pt x="1440815" y="23621"/>
                </a:lnTo>
                <a:lnTo>
                  <a:pt x="1210055" y="23621"/>
                </a:lnTo>
                <a:lnTo>
                  <a:pt x="1157731" y="11810"/>
                </a:lnTo>
                <a:close/>
              </a:path>
              <a:path w="2127884" h="980439">
                <a:moveTo>
                  <a:pt x="1999009" y="842137"/>
                </a:moveTo>
                <a:lnTo>
                  <a:pt x="1947926" y="842137"/>
                </a:lnTo>
                <a:lnTo>
                  <a:pt x="1995551" y="845057"/>
                </a:lnTo>
                <a:lnTo>
                  <a:pt x="1999009" y="842137"/>
                </a:lnTo>
                <a:close/>
              </a:path>
              <a:path w="2127884" h="980439">
                <a:moveTo>
                  <a:pt x="1647427" y="782192"/>
                </a:moveTo>
                <a:lnTo>
                  <a:pt x="1528572" y="782192"/>
                </a:lnTo>
                <a:lnTo>
                  <a:pt x="1588388" y="788034"/>
                </a:lnTo>
                <a:lnTo>
                  <a:pt x="1632077" y="803147"/>
                </a:lnTo>
                <a:lnTo>
                  <a:pt x="1647427" y="782192"/>
                </a:lnTo>
                <a:close/>
              </a:path>
              <a:path w="2127884" h="980439">
                <a:moveTo>
                  <a:pt x="1509139" y="788034"/>
                </a:moveTo>
                <a:lnTo>
                  <a:pt x="1456435" y="788034"/>
                </a:lnTo>
                <a:lnTo>
                  <a:pt x="1488440" y="794257"/>
                </a:lnTo>
                <a:lnTo>
                  <a:pt x="1509139" y="788034"/>
                </a:lnTo>
                <a:close/>
              </a:path>
              <a:path w="2127884" h="980439">
                <a:moveTo>
                  <a:pt x="1771903" y="69722"/>
                </a:moveTo>
                <a:lnTo>
                  <a:pt x="1716024" y="72643"/>
                </a:lnTo>
                <a:lnTo>
                  <a:pt x="1676273" y="72643"/>
                </a:lnTo>
                <a:lnTo>
                  <a:pt x="1576197" y="84835"/>
                </a:lnTo>
                <a:lnTo>
                  <a:pt x="1899920" y="84835"/>
                </a:lnTo>
                <a:lnTo>
                  <a:pt x="1855724" y="81914"/>
                </a:lnTo>
                <a:lnTo>
                  <a:pt x="1812035" y="72643"/>
                </a:lnTo>
                <a:lnTo>
                  <a:pt x="1771903" y="69722"/>
                </a:lnTo>
                <a:close/>
              </a:path>
              <a:path w="2127884" h="980439">
                <a:moveTo>
                  <a:pt x="1294002" y="0"/>
                </a:moveTo>
                <a:lnTo>
                  <a:pt x="1210055" y="23621"/>
                </a:lnTo>
                <a:lnTo>
                  <a:pt x="1440815" y="23621"/>
                </a:lnTo>
                <a:lnTo>
                  <a:pt x="1408429" y="21970"/>
                </a:lnTo>
                <a:lnTo>
                  <a:pt x="1362075" y="11810"/>
                </a:lnTo>
                <a:lnTo>
                  <a:pt x="1294002" y="0"/>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23" name="object 23"/>
          <p:cNvSpPr/>
          <p:nvPr/>
        </p:nvSpPr>
        <p:spPr>
          <a:xfrm>
            <a:off x="4788598" y="2077403"/>
            <a:ext cx="1595914" cy="735330"/>
          </a:xfrm>
          <a:custGeom>
            <a:avLst/>
            <a:gdLst/>
            <a:ahLst/>
            <a:cxnLst/>
            <a:rect l="l" t="t" r="r" b="b"/>
            <a:pathLst>
              <a:path w="2127884" h="980439">
                <a:moveTo>
                  <a:pt x="2127504" y="602741"/>
                </a:moveTo>
                <a:lnTo>
                  <a:pt x="2103501" y="620394"/>
                </a:lnTo>
                <a:lnTo>
                  <a:pt x="2047621" y="623696"/>
                </a:lnTo>
                <a:lnTo>
                  <a:pt x="1995551" y="629665"/>
                </a:lnTo>
                <a:lnTo>
                  <a:pt x="1931797" y="656463"/>
                </a:lnTo>
                <a:lnTo>
                  <a:pt x="1943607" y="713358"/>
                </a:lnTo>
                <a:lnTo>
                  <a:pt x="1935733" y="767079"/>
                </a:lnTo>
                <a:lnTo>
                  <a:pt x="1967610" y="788034"/>
                </a:lnTo>
                <a:lnTo>
                  <a:pt x="1983740" y="803147"/>
                </a:lnTo>
                <a:lnTo>
                  <a:pt x="2027427" y="818133"/>
                </a:lnTo>
                <a:lnTo>
                  <a:pt x="1995551" y="845057"/>
                </a:lnTo>
                <a:lnTo>
                  <a:pt x="1947926" y="842137"/>
                </a:lnTo>
                <a:lnTo>
                  <a:pt x="1915668" y="868933"/>
                </a:lnTo>
                <a:lnTo>
                  <a:pt x="1975866" y="899032"/>
                </a:lnTo>
                <a:lnTo>
                  <a:pt x="1943607" y="931799"/>
                </a:lnTo>
                <a:lnTo>
                  <a:pt x="1892046" y="943863"/>
                </a:lnTo>
                <a:lnTo>
                  <a:pt x="1851786" y="943863"/>
                </a:lnTo>
                <a:lnTo>
                  <a:pt x="1836166" y="912494"/>
                </a:lnTo>
                <a:lnTo>
                  <a:pt x="1836166" y="866013"/>
                </a:lnTo>
                <a:lnTo>
                  <a:pt x="1859660" y="847978"/>
                </a:lnTo>
                <a:lnTo>
                  <a:pt x="1868043" y="824102"/>
                </a:lnTo>
                <a:lnTo>
                  <a:pt x="1791970" y="785113"/>
                </a:lnTo>
                <a:lnTo>
                  <a:pt x="1747901" y="773302"/>
                </a:lnTo>
                <a:lnTo>
                  <a:pt x="1704212" y="756665"/>
                </a:lnTo>
                <a:lnTo>
                  <a:pt x="1656079" y="770381"/>
                </a:lnTo>
                <a:lnTo>
                  <a:pt x="1632077" y="803147"/>
                </a:lnTo>
                <a:lnTo>
                  <a:pt x="1588388" y="788034"/>
                </a:lnTo>
                <a:lnTo>
                  <a:pt x="1528572" y="782192"/>
                </a:lnTo>
                <a:lnTo>
                  <a:pt x="1488440" y="794257"/>
                </a:lnTo>
                <a:lnTo>
                  <a:pt x="1456435" y="788034"/>
                </a:lnTo>
                <a:lnTo>
                  <a:pt x="1444752" y="824102"/>
                </a:lnTo>
                <a:lnTo>
                  <a:pt x="1460373" y="847978"/>
                </a:lnTo>
                <a:lnTo>
                  <a:pt x="1400555" y="878077"/>
                </a:lnTo>
                <a:lnTo>
                  <a:pt x="1364742" y="899032"/>
                </a:lnTo>
                <a:lnTo>
                  <a:pt x="1320673" y="940942"/>
                </a:lnTo>
                <a:lnTo>
                  <a:pt x="1324609" y="967866"/>
                </a:lnTo>
                <a:lnTo>
                  <a:pt x="1284858" y="979931"/>
                </a:lnTo>
                <a:lnTo>
                  <a:pt x="1228852" y="976629"/>
                </a:lnTo>
                <a:lnTo>
                  <a:pt x="1196975" y="943863"/>
                </a:lnTo>
                <a:lnTo>
                  <a:pt x="1176908" y="899032"/>
                </a:lnTo>
                <a:lnTo>
                  <a:pt x="1188720" y="866013"/>
                </a:lnTo>
                <a:lnTo>
                  <a:pt x="1196975" y="833246"/>
                </a:lnTo>
                <a:lnTo>
                  <a:pt x="1132712" y="845692"/>
                </a:lnTo>
                <a:lnTo>
                  <a:pt x="1096899" y="866013"/>
                </a:lnTo>
                <a:lnTo>
                  <a:pt x="1089152" y="892809"/>
                </a:lnTo>
                <a:lnTo>
                  <a:pt x="1048893" y="896112"/>
                </a:lnTo>
                <a:lnTo>
                  <a:pt x="1013078" y="875156"/>
                </a:lnTo>
                <a:lnTo>
                  <a:pt x="969391" y="901953"/>
                </a:lnTo>
                <a:lnTo>
                  <a:pt x="913510" y="899032"/>
                </a:lnTo>
                <a:lnTo>
                  <a:pt x="869315" y="907922"/>
                </a:lnTo>
                <a:lnTo>
                  <a:pt x="861441" y="928877"/>
                </a:lnTo>
                <a:lnTo>
                  <a:pt x="821308" y="938021"/>
                </a:lnTo>
                <a:lnTo>
                  <a:pt x="781557" y="964818"/>
                </a:lnTo>
                <a:lnTo>
                  <a:pt x="706374" y="955420"/>
                </a:lnTo>
                <a:lnTo>
                  <a:pt x="732662" y="946530"/>
                </a:lnTo>
                <a:lnTo>
                  <a:pt x="718184" y="922908"/>
                </a:lnTo>
                <a:lnTo>
                  <a:pt x="628142" y="892809"/>
                </a:lnTo>
                <a:lnTo>
                  <a:pt x="566166" y="905255"/>
                </a:lnTo>
                <a:lnTo>
                  <a:pt x="506349" y="892555"/>
                </a:lnTo>
                <a:lnTo>
                  <a:pt x="473582" y="931799"/>
                </a:lnTo>
                <a:lnTo>
                  <a:pt x="419353" y="926210"/>
                </a:lnTo>
                <a:lnTo>
                  <a:pt x="355600" y="899667"/>
                </a:lnTo>
                <a:lnTo>
                  <a:pt x="305816" y="868933"/>
                </a:lnTo>
                <a:lnTo>
                  <a:pt x="270382" y="814958"/>
                </a:lnTo>
                <a:lnTo>
                  <a:pt x="202310" y="847597"/>
                </a:lnTo>
                <a:lnTo>
                  <a:pt x="110489" y="845692"/>
                </a:lnTo>
                <a:lnTo>
                  <a:pt x="51562" y="833881"/>
                </a:lnTo>
                <a:lnTo>
                  <a:pt x="17017" y="802131"/>
                </a:lnTo>
                <a:lnTo>
                  <a:pt x="0" y="779526"/>
                </a:lnTo>
                <a:lnTo>
                  <a:pt x="69468" y="742568"/>
                </a:lnTo>
                <a:lnTo>
                  <a:pt x="137668" y="687577"/>
                </a:lnTo>
                <a:lnTo>
                  <a:pt x="184784" y="663955"/>
                </a:lnTo>
                <a:lnTo>
                  <a:pt x="235076" y="644397"/>
                </a:lnTo>
                <a:lnTo>
                  <a:pt x="210947" y="597153"/>
                </a:lnTo>
                <a:lnTo>
                  <a:pt x="268604" y="467487"/>
                </a:lnTo>
                <a:lnTo>
                  <a:pt x="321055" y="432180"/>
                </a:lnTo>
                <a:lnTo>
                  <a:pt x="389254" y="396875"/>
                </a:lnTo>
                <a:lnTo>
                  <a:pt x="452120" y="373252"/>
                </a:lnTo>
                <a:lnTo>
                  <a:pt x="499363" y="341756"/>
                </a:lnTo>
                <a:lnTo>
                  <a:pt x="572770" y="318262"/>
                </a:lnTo>
                <a:lnTo>
                  <a:pt x="638682" y="278891"/>
                </a:lnTo>
                <a:lnTo>
                  <a:pt x="664845" y="247522"/>
                </a:lnTo>
                <a:lnTo>
                  <a:pt x="675385" y="216026"/>
                </a:lnTo>
                <a:lnTo>
                  <a:pt x="717296" y="196468"/>
                </a:lnTo>
                <a:lnTo>
                  <a:pt x="748792" y="157099"/>
                </a:lnTo>
                <a:lnTo>
                  <a:pt x="806450" y="137540"/>
                </a:lnTo>
                <a:lnTo>
                  <a:pt x="906018" y="137540"/>
                </a:lnTo>
                <a:lnTo>
                  <a:pt x="969009" y="109981"/>
                </a:lnTo>
                <a:lnTo>
                  <a:pt x="1026668" y="94233"/>
                </a:lnTo>
                <a:lnTo>
                  <a:pt x="1033145" y="42925"/>
                </a:lnTo>
                <a:lnTo>
                  <a:pt x="1081277" y="30733"/>
                </a:lnTo>
                <a:lnTo>
                  <a:pt x="1157731" y="11810"/>
                </a:lnTo>
                <a:lnTo>
                  <a:pt x="1210055" y="23621"/>
                </a:lnTo>
                <a:lnTo>
                  <a:pt x="1294002" y="0"/>
                </a:lnTo>
                <a:lnTo>
                  <a:pt x="1362075" y="11810"/>
                </a:lnTo>
                <a:lnTo>
                  <a:pt x="1408429" y="21970"/>
                </a:lnTo>
                <a:lnTo>
                  <a:pt x="1440815" y="23621"/>
                </a:lnTo>
                <a:lnTo>
                  <a:pt x="1476628" y="57912"/>
                </a:lnTo>
                <a:lnTo>
                  <a:pt x="1528572" y="63880"/>
                </a:lnTo>
                <a:lnTo>
                  <a:pt x="1576197" y="84835"/>
                </a:lnTo>
                <a:lnTo>
                  <a:pt x="1624202" y="78866"/>
                </a:lnTo>
                <a:lnTo>
                  <a:pt x="1676273" y="72643"/>
                </a:lnTo>
                <a:lnTo>
                  <a:pt x="1716024" y="72643"/>
                </a:lnTo>
                <a:lnTo>
                  <a:pt x="1771903" y="69722"/>
                </a:lnTo>
                <a:lnTo>
                  <a:pt x="1812035" y="72643"/>
                </a:lnTo>
                <a:lnTo>
                  <a:pt x="1855724" y="81914"/>
                </a:lnTo>
                <a:lnTo>
                  <a:pt x="1899920" y="84835"/>
                </a:lnTo>
                <a:lnTo>
                  <a:pt x="1943607" y="108712"/>
                </a:lnTo>
                <a:lnTo>
                  <a:pt x="1947926" y="159384"/>
                </a:lnTo>
                <a:lnTo>
                  <a:pt x="1971548" y="204596"/>
                </a:lnTo>
                <a:lnTo>
                  <a:pt x="1991613" y="243204"/>
                </a:lnTo>
                <a:lnTo>
                  <a:pt x="2003932" y="306069"/>
                </a:lnTo>
                <a:lnTo>
                  <a:pt x="2019553" y="351281"/>
                </a:lnTo>
                <a:lnTo>
                  <a:pt x="2027427" y="405002"/>
                </a:lnTo>
                <a:lnTo>
                  <a:pt x="2007743" y="443991"/>
                </a:lnTo>
                <a:lnTo>
                  <a:pt x="2059812" y="491743"/>
                </a:lnTo>
                <a:lnTo>
                  <a:pt x="2087752" y="551688"/>
                </a:lnTo>
                <a:lnTo>
                  <a:pt x="2127504" y="602741"/>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4" name="object 24"/>
          <p:cNvSpPr/>
          <p:nvPr/>
        </p:nvSpPr>
        <p:spPr>
          <a:xfrm>
            <a:off x="5015484" y="2796920"/>
            <a:ext cx="600646" cy="441770"/>
          </a:xfrm>
          <a:prstGeom prst="rect">
            <a:avLst/>
          </a:prstGeom>
          <a:blipFill>
            <a:blip r:embed="rId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5" name="object 25"/>
          <p:cNvSpPr/>
          <p:nvPr/>
        </p:nvSpPr>
        <p:spPr>
          <a:xfrm>
            <a:off x="5033200" y="2786062"/>
            <a:ext cx="586740" cy="427673"/>
          </a:xfrm>
          <a:custGeom>
            <a:avLst/>
            <a:gdLst/>
            <a:ahLst/>
            <a:cxnLst/>
            <a:rect l="l" t="t" r="r" b="b"/>
            <a:pathLst>
              <a:path w="782320" h="570230">
                <a:moveTo>
                  <a:pt x="639583" y="416687"/>
                </a:moveTo>
                <a:lnTo>
                  <a:pt x="111251" y="416687"/>
                </a:lnTo>
                <a:lnTo>
                  <a:pt x="163575" y="453009"/>
                </a:lnTo>
                <a:lnTo>
                  <a:pt x="179324" y="485139"/>
                </a:lnTo>
                <a:lnTo>
                  <a:pt x="226822" y="503174"/>
                </a:lnTo>
                <a:lnTo>
                  <a:pt x="268350" y="507111"/>
                </a:lnTo>
                <a:lnTo>
                  <a:pt x="347218" y="550037"/>
                </a:lnTo>
                <a:lnTo>
                  <a:pt x="401827" y="569976"/>
                </a:lnTo>
                <a:lnTo>
                  <a:pt x="428879" y="539496"/>
                </a:lnTo>
                <a:lnTo>
                  <a:pt x="456819" y="509397"/>
                </a:lnTo>
                <a:lnTo>
                  <a:pt x="522224" y="479298"/>
                </a:lnTo>
                <a:lnTo>
                  <a:pt x="586359" y="470026"/>
                </a:lnTo>
                <a:lnTo>
                  <a:pt x="618236" y="443229"/>
                </a:lnTo>
                <a:lnTo>
                  <a:pt x="639583" y="416687"/>
                </a:lnTo>
                <a:close/>
              </a:path>
              <a:path w="782320" h="570230">
                <a:moveTo>
                  <a:pt x="130937" y="221741"/>
                </a:moveTo>
                <a:lnTo>
                  <a:pt x="95504" y="238760"/>
                </a:lnTo>
                <a:lnTo>
                  <a:pt x="95504" y="286003"/>
                </a:lnTo>
                <a:lnTo>
                  <a:pt x="83820" y="340995"/>
                </a:lnTo>
                <a:lnTo>
                  <a:pt x="42291" y="372490"/>
                </a:lnTo>
                <a:lnTo>
                  <a:pt x="0" y="407542"/>
                </a:lnTo>
                <a:lnTo>
                  <a:pt x="48387" y="434339"/>
                </a:lnTo>
                <a:lnTo>
                  <a:pt x="111251" y="416687"/>
                </a:lnTo>
                <a:lnTo>
                  <a:pt x="639583" y="416687"/>
                </a:lnTo>
                <a:lnTo>
                  <a:pt x="642239" y="413385"/>
                </a:lnTo>
                <a:lnTo>
                  <a:pt x="598170" y="401320"/>
                </a:lnTo>
                <a:lnTo>
                  <a:pt x="566293" y="389509"/>
                </a:lnTo>
                <a:lnTo>
                  <a:pt x="522224" y="377316"/>
                </a:lnTo>
                <a:lnTo>
                  <a:pt x="486410" y="356362"/>
                </a:lnTo>
                <a:lnTo>
                  <a:pt x="490347" y="329564"/>
                </a:lnTo>
                <a:lnTo>
                  <a:pt x="510413" y="299338"/>
                </a:lnTo>
                <a:lnTo>
                  <a:pt x="566293" y="299338"/>
                </a:lnTo>
                <a:lnTo>
                  <a:pt x="622173" y="293497"/>
                </a:lnTo>
                <a:lnTo>
                  <a:pt x="646176" y="263651"/>
                </a:lnTo>
                <a:lnTo>
                  <a:pt x="653363" y="235838"/>
                </a:lnTo>
                <a:lnTo>
                  <a:pt x="247396" y="235838"/>
                </a:lnTo>
                <a:lnTo>
                  <a:pt x="191135" y="227711"/>
                </a:lnTo>
                <a:lnTo>
                  <a:pt x="130937" y="221741"/>
                </a:lnTo>
                <a:close/>
              </a:path>
              <a:path w="782320" h="570230">
                <a:moveTo>
                  <a:pt x="378714" y="8889"/>
                </a:moveTo>
                <a:lnTo>
                  <a:pt x="378714" y="59944"/>
                </a:lnTo>
                <a:lnTo>
                  <a:pt x="354711" y="84200"/>
                </a:lnTo>
                <a:lnTo>
                  <a:pt x="354711" y="125475"/>
                </a:lnTo>
                <a:lnTo>
                  <a:pt x="291846" y="164084"/>
                </a:lnTo>
                <a:lnTo>
                  <a:pt x="287020" y="215264"/>
                </a:lnTo>
                <a:lnTo>
                  <a:pt x="247396" y="235838"/>
                </a:lnTo>
                <a:lnTo>
                  <a:pt x="653363" y="235838"/>
                </a:lnTo>
                <a:lnTo>
                  <a:pt x="657860" y="218439"/>
                </a:lnTo>
                <a:lnTo>
                  <a:pt x="685800" y="185674"/>
                </a:lnTo>
                <a:lnTo>
                  <a:pt x="705866" y="152653"/>
                </a:lnTo>
                <a:lnTo>
                  <a:pt x="709802" y="128777"/>
                </a:lnTo>
                <a:lnTo>
                  <a:pt x="741680" y="113664"/>
                </a:lnTo>
                <a:lnTo>
                  <a:pt x="781812" y="98933"/>
                </a:lnTo>
                <a:lnTo>
                  <a:pt x="781812" y="65786"/>
                </a:lnTo>
                <a:lnTo>
                  <a:pt x="733806" y="59944"/>
                </a:lnTo>
                <a:lnTo>
                  <a:pt x="724997" y="41910"/>
                </a:lnTo>
                <a:lnTo>
                  <a:pt x="498221" y="41910"/>
                </a:lnTo>
                <a:lnTo>
                  <a:pt x="454660" y="17652"/>
                </a:lnTo>
                <a:lnTo>
                  <a:pt x="378714" y="8889"/>
                </a:lnTo>
                <a:close/>
              </a:path>
              <a:path w="782320" h="570230">
                <a:moveTo>
                  <a:pt x="630047" y="0"/>
                </a:moveTo>
                <a:lnTo>
                  <a:pt x="594233" y="8889"/>
                </a:lnTo>
                <a:lnTo>
                  <a:pt x="546226" y="15112"/>
                </a:lnTo>
                <a:lnTo>
                  <a:pt x="498221" y="41910"/>
                </a:lnTo>
                <a:lnTo>
                  <a:pt x="724997" y="41910"/>
                </a:lnTo>
                <a:lnTo>
                  <a:pt x="717676" y="26924"/>
                </a:lnTo>
                <a:lnTo>
                  <a:pt x="673989" y="5841"/>
                </a:lnTo>
                <a:lnTo>
                  <a:pt x="630047" y="0"/>
                </a:lnTo>
                <a:close/>
              </a:path>
            </a:pathLst>
          </a:custGeom>
          <a:solidFill>
            <a:srgbClr val="F5B80E"/>
          </a:solidFill>
        </p:spPr>
        <p:txBody>
          <a:bodyPr wrap="square" lIns="0" tIns="0" rIns="0" bIns="0" rtlCol="0"/>
          <a:lstStyle/>
          <a:p>
            <a:pPr defTabSz="685800">
              <a:defRPr/>
            </a:pPr>
            <a:endParaRPr sz="1350">
              <a:solidFill>
                <a:prstClr val="black"/>
              </a:solidFill>
              <a:latin typeface="Calibri"/>
            </a:endParaRPr>
          </a:p>
        </p:txBody>
      </p:sp>
      <p:sp>
        <p:nvSpPr>
          <p:cNvPr id="26" name="object 26"/>
          <p:cNvSpPr/>
          <p:nvPr/>
        </p:nvSpPr>
        <p:spPr>
          <a:xfrm>
            <a:off x="5033200" y="2786062"/>
            <a:ext cx="586740" cy="427673"/>
          </a:xfrm>
          <a:custGeom>
            <a:avLst/>
            <a:gdLst/>
            <a:ahLst/>
            <a:cxnLst/>
            <a:rect l="l" t="t" r="r" b="b"/>
            <a:pathLst>
              <a:path w="782320" h="570230">
                <a:moveTo>
                  <a:pt x="594233" y="8889"/>
                </a:moveTo>
                <a:lnTo>
                  <a:pt x="546226" y="15112"/>
                </a:lnTo>
                <a:lnTo>
                  <a:pt x="498221" y="41910"/>
                </a:lnTo>
                <a:lnTo>
                  <a:pt x="454660" y="17652"/>
                </a:lnTo>
                <a:lnTo>
                  <a:pt x="378714" y="8889"/>
                </a:lnTo>
                <a:lnTo>
                  <a:pt x="378714" y="59944"/>
                </a:lnTo>
                <a:lnTo>
                  <a:pt x="354711" y="84200"/>
                </a:lnTo>
                <a:lnTo>
                  <a:pt x="354711" y="125475"/>
                </a:lnTo>
                <a:lnTo>
                  <a:pt x="291846" y="164084"/>
                </a:lnTo>
                <a:lnTo>
                  <a:pt x="287020" y="215264"/>
                </a:lnTo>
                <a:lnTo>
                  <a:pt x="247396" y="235838"/>
                </a:lnTo>
                <a:lnTo>
                  <a:pt x="191135" y="227711"/>
                </a:lnTo>
                <a:lnTo>
                  <a:pt x="130937" y="221741"/>
                </a:lnTo>
                <a:lnTo>
                  <a:pt x="95504" y="238760"/>
                </a:lnTo>
                <a:lnTo>
                  <a:pt x="95504" y="286003"/>
                </a:lnTo>
                <a:lnTo>
                  <a:pt x="83820" y="340995"/>
                </a:lnTo>
                <a:lnTo>
                  <a:pt x="42291" y="372490"/>
                </a:lnTo>
                <a:lnTo>
                  <a:pt x="0" y="407542"/>
                </a:lnTo>
                <a:lnTo>
                  <a:pt x="48387" y="434339"/>
                </a:lnTo>
                <a:lnTo>
                  <a:pt x="111251" y="416687"/>
                </a:lnTo>
                <a:lnTo>
                  <a:pt x="163575" y="453009"/>
                </a:lnTo>
                <a:lnTo>
                  <a:pt x="179324" y="485139"/>
                </a:lnTo>
                <a:lnTo>
                  <a:pt x="226822" y="503174"/>
                </a:lnTo>
                <a:lnTo>
                  <a:pt x="268350" y="507111"/>
                </a:lnTo>
                <a:lnTo>
                  <a:pt x="347218" y="550037"/>
                </a:lnTo>
                <a:lnTo>
                  <a:pt x="401827" y="569976"/>
                </a:lnTo>
                <a:lnTo>
                  <a:pt x="428879" y="539496"/>
                </a:lnTo>
                <a:lnTo>
                  <a:pt x="456819" y="509397"/>
                </a:lnTo>
                <a:lnTo>
                  <a:pt x="522224" y="479298"/>
                </a:lnTo>
                <a:lnTo>
                  <a:pt x="586359" y="470026"/>
                </a:lnTo>
                <a:lnTo>
                  <a:pt x="618236" y="443229"/>
                </a:lnTo>
                <a:lnTo>
                  <a:pt x="642239" y="413385"/>
                </a:lnTo>
                <a:lnTo>
                  <a:pt x="598170" y="401320"/>
                </a:lnTo>
                <a:lnTo>
                  <a:pt x="566293" y="389509"/>
                </a:lnTo>
                <a:lnTo>
                  <a:pt x="522224" y="377316"/>
                </a:lnTo>
                <a:lnTo>
                  <a:pt x="486410" y="356362"/>
                </a:lnTo>
                <a:lnTo>
                  <a:pt x="490347" y="329564"/>
                </a:lnTo>
                <a:lnTo>
                  <a:pt x="510413" y="299338"/>
                </a:lnTo>
                <a:lnTo>
                  <a:pt x="566293" y="299338"/>
                </a:lnTo>
                <a:lnTo>
                  <a:pt x="622173" y="293497"/>
                </a:lnTo>
                <a:lnTo>
                  <a:pt x="646176" y="263651"/>
                </a:lnTo>
                <a:lnTo>
                  <a:pt x="657860" y="218439"/>
                </a:lnTo>
                <a:lnTo>
                  <a:pt x="685800" y="185674"/>
                </a:lnTo>
                <a:lnTo>
                  <a:pt x="705866" y="152653"/>
                </a:lnTo>
                <a:lnTo>
                  <a:pt x="709802" y="128777"/>
                </a:lnTo>
                <a:lnTo>
                  <a:pt x="741680" y="113664"/>
                </a:lnTo>
                <a:lnTo>
                  <a:pt x="781812" y="98933"/>
                </a:lnTo>
                <a:lnTo>
                  <a:pt x="781812" y="65786"/>
                </a:lnTo>
                <a:lnTo>
                  <a:pt x="733806" y="59944"/>
                </a:lnTo>
                <a:lnTo>
                  <a:pt x="717676" y="26924"/>
                </a:lnTo>
                <a:lnTo>
                  <a:pt x="673989" y="5841"/>
                </a:lnTo>
                <a:lnTo>
                  <a:pt x="630047" y="0"/>
                </a:lnTo>
                <a:lnTo>
                  <a:pt x="594233" y="888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27" name="object 27"/>
          <p:cNvSpPr/>
          <p:nvPr/>
        </p:nvSpPr>
        <p:spPr>
          <a:xfrm>
            <a:off x="5316092" y="2540888"/>
            <a:ext cx="1106996" cy="850964"/>
          </a:xfrm>
          <a:prstGeom prst="rect">
            <a:avLst/>
          </a:prstGeom>
          <a:blipFill>
            <a:blip r:embed="rId1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28" name="object 28"/>
          <p:cNvSpPr/>
          <p:nvPr/>
        </p:nvSpPr>
        <p:spPr>
          <a:xfrm>
            <a:off x="5333809" y="2530030"/>
            <a:ext cx="1092994" cy="836771"/>
          </a:xfrm>
          <a:custGeom>
            <a:avLst/>
            <a:gdLst/>
            <a:ahLst/>
            <a:cxnLst/>
            <a:rect l="l" t="t" r="r" b="b"/>
            <a:pathLst>
              <a:path w="1457325" h="1115695">
                <a:moveTo>
                  <a:pt x="1004861" y="951864"/>
                </a:moveTo>
                <a:lnTo>
                  <a:pt x="276986" y="951864"/>
                </a:lnTo>
                <a:lnTo>
                  <a:pt x="338581" y="992377"/>
                </a:lnTo>
                <a:lnTo>
                  <a:pt x="408177" y="1032510"/>
                </a:lnTo>
                <a:lnTo>
                  <a:pt x="462406" y="1053846"/>
                </a:lnTo>
                <a:lnTo>
                  <a:pt x="488314" y="1089405"/>
                </a:lnTo>
                <a:lnTo>
                  <a:pt x="540765" y="1115567"/>
                </a:lnTo>
                <a:lnTo>
                  <a:pt x="607695" y="1072768"/>
                </a:lnTo>
                <a:lnTo>
                  <a:pt x="728852" y="1072388"/>
                </a:lnTo>
                <a:lnTo>
                  <a:pt x="798068" y="1044955"/>
                </a:lnTo>
                <a:lnTo>
                  <a:pt x="1101525" y="1044955"/>
                </a:lnTo>
                <a:lnTo>
                  <a:pt x="1092961" y="1039495"/>
                </a:lnTo>
                <a:lnTo>
                  <a:pt x="1053083" y="1015618"/>
                </a:lnTo>
                <a:lnTo>
                  <a:pt x="1033018" y="982852"/>
                </a:lnTo>
                <a:lnTo>
                  <a:pt x="1004951" y="952880"/>
                </a:lnTo>
                <a:lnTo>
                  <a:pt x="1004861" y="951864"/>
                </a:lnTo>
                <a:close/>
              </a:path>
              <a:path w="1457325" h="1115695">
                <a:moveTo>
                  <a:pt x="1120443" y="1057021"/>
                </a:moveTo>
                <a:lnTo>
                  <a:pt x="903477" y="1057021"/>
                </a:lnTo>
                <a:lnTo>
                  <a:pt x="1024254" y="1076325"/>
                </a:lnTo>
                <a:lnTo>
                  <a:pt x="1091183" y="1072768"/>
                </a:lnTo>
                <a:lnTo>
                  <a:pt x="1126617" y="1060958"/>
                </a:lnTo>
                <a:lnTo>
                  <a:pt x="1120443" y="1057021"/>
                </a:lnTo>
                <a:close/>
              </a:path>
              <a:path w="1457325" h="1115695">
                <a:moveTo>
                  <a:pt x="1101525" y="1044955"/>
                </a:moveTo>
                <a:lnTo>
                  <a:pt x="798068" y="1044955"/>
                </a:lnTo>
                <a:lnTo>
                  <a:pt x="844423" y="1064895"/>
                </a:lnTo>
                <a:lnTo>
                  <a:pt x="903477" y="1057021"/>
                </a:lnTo>
                <a:lnTo>
                  <a:pt x="1120443" y="1057021"/>
                </a:lnTo>
                <a:lnTo>
                  <a:pt x="1101525" y="1044955"/>
                </a:lnTo>
                <a:close/>
              </a:path>
              <a:path w="1457325" h="1115695">
                <a:moveTo>
                  <a:pt x="1003423" y="935481"/>
                </a:moveTo>
                <a:lnTo>
                  <a:pt x="177164" y="935481"/>
                </a:lnTo>
                <a:lnTo>
                  <a:pt x="224917" y="959103"/>
                </a:lnTo>
                <a:lnTo>
                  <a:pt x="276986" y="951864"/>
                </a:lnTo>
                <a:lnTo>
                  <a:pt x="1004861" y="951864"/>
                </a:lnTo>
                <a:lnTo>
                  <a:pt x="1003423" y="935481"/>
                </a:lnTo>
                <a:close/>
              </a:path>
              <a:path w="1457325" h="1115695">
                <a:moveTo>
                  <a:pt x="469900" y="343153"/>
                </a:moveTo>
                <a:lnTo>
                  <a:pt x="228853" y="343153"/>
                </a:lnTo>
                <a:lnTo>
                  <a:pt x="273050" y="349250"/>
                </a:lnTo>
                <a:lnTo>
                  <a:pt x="317626" y="370586"/>
                </a:lnTo>
                <a:lnTo>
                  <a:pt x="333375" y="403860"/>
                </a:lnTo>
                <a:lnTo>
                  <a:pt x="381126" y="409066"/>
                </a:lnTo>
                <a:lnTo>
                  <a:pt x="381126" y="442087"/>
                </a:lnTo>
                <a:lnTo>
                  <a:pt x="342519" y="455802"/>
                </a:lnTo>
                <a:lnTo>
                  <a:pt x="308863" y="471804"/>
                </a:lnTo>
                <a:lnTo>
                  <a:pt x="304926" y="495426"/>
                </a:lnTo>
                <a:lnTo>
                  <a:pt x="286130" y="527430"/>
                </a:lnTo>
                <a:lnTo>
                  <a:pt x="257301" y="561086"/>
                </a:lnTo>
                <a:lnTo>
                  <a:pt x="244601" y="605154"/>
                </a:lnTo>
                <a:lnTo>
                  <a:pt x="221869" y="636270"/>
                </a:lnTo>
                <a:lnTo>
                  <a:pt x="164083" y="642112"/>
                </a:lnTo>
                <a:lnTo>
                  <a:pt x="108076" y="642365"/>
                </a:lnTo>
                <a:lnTo>
                  <a:pt x="89280" y="672464"/>
                </a:lnTo>
                <a:lnTo>
                  <a:pt x="85344" y="699008"/>
                </a:lnTo>
                <a:lnTo>
                  <a:pt x="121157" y="719836"/>
                </a:lnTo>
                <a:lnTo>
                  <a:pt x="167131" y="733298"/>
                </a:lnTo>
                <a:lnTo>
                  <a:pt x="197357" y="744092"/>
                </a:lnTo>
                <a:lnTo>
                  <a:pt x="240664" y="755776"/>
                </a:lnTo>
                <a:lnTo>
                  <a:pt x="219582" y="782574"/>
                </a:lnTo>
                <a:lnTo>
                  <a:pt x="185038" y="812038"/>
                </a:lnTo>
                <a:lnTo>
                  <a:pt x="121157" y="821436"/>
                </a:lnTo>
                <a:lnTo>
                  <a:pt x="55625" y="850900"/>
                </a:lnTo>
                <a:lnTo>
                  <a:pt x="0" y="911605"/>
                </a:lnTo>
                <a:lnTo>
                  <a:pt x="23622" y="921512"/>
                </a:lnTo>
                <a:lnTo>
                  <a:pt x="102870" y="939164"/>
                </a:lnTo>
                <a:lnTo>
                  <a:pt x="147447" y="947292"/>
                </a:lnTo>
                <a:lnTo>
                  <a:pt x="177164" y="935481"/>
                </a:lnTo>
                <a:lnTo>
                  <a:pt x="1003423" y="935481"/>
                </a:lnTo>
                <a:lnTo>
                  <a:pt x="1001013" y="908050"/>
                </a:lnTo>
                <a:lnTo>
                  <a:pt x="964692" y="895985"/>
                </a:lnTo>
                <a:lnTo>
                  <a:pt x="956818" y="866266"/>
                </a:lnTo>
                <a:lnTo>
                  <a:pt x="956818" y="839470"/>
                </a:lnTo>
                <a:lnTo>
                  <a:pt x="952880" y="794638"/>
                </a:lnTo>
                <a:lnTo>
                  <a:pt x="973074" y="758698"/>
                </a:lnTo>
                <a:lnTo>
                  <a:pt x="1029080" y="713993"/>
                </a:lnTo>
                <a:lnTo>
                  <a:pt x="1064895" y="675131"/>
                </a:lnTo>
                <a:lnTo>
                  <a:pt x="1085087" y="645033"/>
                </a:lnTo>
                <a:lnTo>
                  <a:pt x="1132712" y="609473"/>
                </a:lnTo>
                <a:lnTo>
                  <a:pt x="1145031" y="591438"/>
                </a:lnTo>
                <a:lnTo>
                  <a:pt x="1184782" y="576452"/>
                </a:lnTo>
                <a:lnTo>
                  <a:pt x="1221104" y="573404"/>
                </a:lnTo>
                <a:lnTo>
                  <a:pt x="1393702" y="573404"/>
                </a:lnTo>
                <a:lnTo>
                  <a:pt x="1393062" y="570484"/>
                </a:lnTo>
                <a:lnTo>
                  <a:pt x="1421129" y="543687"/>
                </a:lnTo>
                <a:lnTo>
                  <a:pt x="1412748" y="504825"/>
                </a:lnTo>
                <a:lnTo>
                  <a:pt x="1429003" y="465963"/>
                </a:lnTo>
                <a:lnTo>
                  <a:pt x="1440814" y="379349"/>
                </a:lnTo>
                <a:lnTo>
                  <a:pt x="1440814" y="376809"/>
                </a:lnTo>
                <a:lnTo>
                  <a:pt x="555625" y="376809"/>
                </a:lnTo>
                <a:lnTo>
                  <a:pt x="501776" y="373506"/>
                </a:lnTo>
                <a:lnTo>
                  <a:pt x="469900" y="343153"/>
                </a:lnTo>
                <a:close/>
              </a:path>
              <a:path w="1457325" h="1115695">
                <a:moveTo>
                  <a:pt x="1393702" y="573404"/>
                </a:moveTo>
                <a:lnTo>
                  <a:pt x="1221104" y="573404"/>
                </a:lnTo>
                <a:lnTo>
                  <a:pt x="1264920" y="600201"/>
                </a:lnTo>
                <a:lnTo>
                  <a:pt x="1305178" y="621156"/>
                </a:lnTo>
                <a:lnTo>
                  <a:pt x="1369059" y="657098"/>
                </a:lnTo>
                <a:lnTo>
                  <a:pt x="1397000" y="648335"/>
                </a:lnTo>
                <a:lnTo>
                  <a:pt x="1400936" y="606425"/>
                </a:lnTo>
                <a:lnTo>
                  <a:pt x="1393702" y="573404"/>
                </a:lnTo>
                <a:close/>
              </a:path>
              <a:path w="1457325" h="1115695">
                <a:moveTo>
                  <a:pt x="185547" y="295401"/>
                </a:moveTo>
                <a:lnTo>
                  <a:pt x="140461" y="304926"/>
                </a:lnTo>
                <a:lnTo>
                  <a:pt x="133857" y="325754"/>
                </a:lnTo>
                <a:lnTo>
                  <a:pt x="92328" y="334645"/>
                </a:lnTo>
                <a:lnTo>
                  <a:pt x="52958" y="361696"/>
                </a:lnTo>
                <a:lnTo>
                  <a:pt x="96265" y="385190"/>
                </a:lnTo>
                <a:lnTo>
                  <a:pt x="145669" y="358775"/>
                </a:lnTo>
                <a:lnTo>
                  <a:pt x="192912" y="351916"/>
                </a:lnTo>
                <a:lnTo>
                  <a:pt x="228853" y="343153"/>
                </a:lnTo>
                <a:lnTo>
                  <a:pt x="469900" y="343153"/>
                </a:lnTo>
                <a:lnTo>
                  <a:pt x="450226" y="298323"/>
                </a:lnTo>
                <a:lnTo>
                  <a:pt x="240664" y="298323"/>
                </a:lnTo>
                <a:lnTo>
                  <a:pt x="185547" y="295401"/>
                </a:lnTo>
                <a:close/>
              </a:path>
              <a:path w="1457325" h="1115695">
                <a:moveTo>
                  <a:pt x="728852" y="185547"/>
                </a:moveTo>
                <a:lnTo>
                  <a:pt x="716660" y="220599"/>
                </a:lnTo>
                <a:lnTo>
                  <a:pt x="732789" y="244475"/>
                </a:lnTo>
                <a:lnTo>
                  <a:pt x="678560" y="271906"/>
                </a:lnTo>
                <a:lnTo>
                  <a:pt x="635761" y="296037"/>
                </a:lnTo>
                <a:lnTo>
                  <a:pt x="593217" y="338200"/>
                </a:lnTo>
                <a:lnTo>
                  <a:pt x="596392" y="363981"/>
                </a:lnTo>
                <a:lnTo>
                  <a:pt x="555625" y="376809"/>
                </a:lnTo>
                <a:lnTo>
                  <a:pt x="1440814" y="376809"/>
                </a:lnTo>
                <a:lnTo>
                  <a:pt x="1440814" y="340487"/>
                </a:lnTo>
                <a:lnTo>
                  <a:pt x="1125347" y="340487"/>
                </a:lnTo>
                <a:lnTo>
                  <a:pt x="1109090" y="309117"/>
                </a:lnTo>
                <a:lnTo>
                  <a:pt x="1109090" y="263651"/>
                </a:lnTo>
                <a:lnTo>
                  <a:pt x="1132712" y="244475"/>
                </a:lnTo>
                <a:lnTo>
                  <a:pt x="1141095" y="221487"/>
                </a:lnTo>
                <a:lnTo>
                  <a:pt x="1100687" y="200278"/>
                </a:lnTo>
                <a:lnTo>
                  <a:pt x="905636" y="200278"/>
                </a:lnTo>
                <a:lnTo>
                  <a:pt x="879522" y="191135"/>
                </a:lnTo>
                <a:lnTo>
                  <a:pt x="761237" y="191135"/>
                </a:lnTo>
                <a:lnTo>
                  <a:pt x="728852" y="185547"/>
                </a:lnTo>
                <a:close/>
              </a:path>
              <a:path w="1457325" h="1115695">
                <a:moveTo>
                  <a:pt x="1221994" y="238251"/>
                </a:moveTo>
                <a:lnTo>
                  <a:pt x="1189227" y="265684"/>
                </a:lnTo>
                <a:lnTo>
                  <a:pt x="1249552" y="296037"/>
                </a:lnTo>
                <a:lnTo>
                  <a:pt x="1217168" y="327787"/>
                </a:lnTo>
                <a:lnTo>
                  <a:pt x="1164208" y="340487"/>
                </a:lnTo>
                <a:lnTo>
                  <a:pt x="1440814" y="340487"/>
                </a:lnTo>
                <a:lnTo>
                  <a:pt x="1440814" y="289560"/>
                </a:lnTo>
                <a:lnTo>
                  <a:pt x="1444075" y="242188"/>
                </a:lnTo>
                <a:lnTo>
                  <a:pt x="1269746" y="242188"/>
                </a:lnTo>
                <a:lnTo>
                  <a:pt x="1221994" y="238251"/>
                </a:lnTo>
                <a:close/>
              </a:path>
              <a:path w="1457325" h="1115695">
                <a:moveTo>
                  <a:pt x="283972" y="271525"/>
                </a:moveTo>
                <a:lnTo>
                  <a:pt x="240664" y="298323"/>
                </a:lnTo>
                <a:lnTo>
                  <a:pt x="450226" y="298323"/>
                </a:lnTo>
                <a:lnTo>
                  <a:pt x="448945" y="295401"/>
                </a:lnTo>
                <a:lnTo>
                  <a:pt x="449778" y="293115"/>
                </a:lnTo>
                <a:lnTo>
                  <a:pt x="320675" y="293115"/>
                </a:lnTo>
                <a:lnTo>
                  <a:pt x="283972" y="271525"/>
                </a:lnTo>
                <a:close/>
              </a:path>
              <a:path w="1457325" h="1115695">
                <a:moveTo>
                  <a:pt x="468629" y="230377"/>
                </a:moveTo>
                <a:lnTo>
                  <a:pt x="405637" y="242188"/>
                </a:lnTo>
                <a:lnTo>
                  <a:pt x="369315" y="263016"/>
                </a:lnTo>
                <a:lnTo>
                  <a:pt x="360933" y="289560"/>
                </a:lnTo>
                <a:lnTo>
                  <a:pt x="320675" y="293115"/>
                </a:lnTo>
                <a:lnTo>
                  <a:pt x="449778" y="293115"/>
                </a:lnTo>
                <a:lnTo>
                  <a:pt x="460755" y="263016"/>
                </a:lnTo>
                <a:lnTo>
                  <a:pt x="468629" y="230377"/>
                </a:lnTo>
                <a:close/>
              </a:path>
              <a:path w="1457325" h="1115695">
                <a:moveTo>
                  <a:pt x="1400936" y="0"/>
                </a:moveTo>
                <a:lnTo>
                  <a:pt x="1376933" y="18034"/>
                </a:lnTo>
                <a:lnTo>
                  <a:pt x="1324863" y="19938"/>
                </a:lnTo>
                <a:lnTo>
                  <a:pt x="1267968" y="26797"/>
                </a:lnTo>
                <a:lnTo>
                  <a:pt x="1205356" y="53975"/>
                </a:lnTo>
                <a:lnTo>
                  <a:pt x="1216786" y="110743"/>
                </a:lnTo>
                <a:lnTo>
                  <a:pt x="1209294" y="163702"/>
                </a:lnTo>
                <a:lnTo>
                  <a:pt x="1243456" y="186562"/>
                </a:lnTo>
                <a:lnTo>
                  <a:pt x="1257934" y="200913"/>
                </a:lnTo>
                <a:lnTo>
                  <a:pt x="1300733" y="214629"/>
                </a:lnTo>
                <a:lnTo>
                  <a:pt x="1269746" y="242188"/>
                </a:lnTo>
                <a:lnTo>
                  <a:pt x="1444075" y="242188"/>
                </a:lnTo>
                <a:lnTo>
                  <a:pt x="1445132" y="226822"/>
                </a:lnTo>
                <a:lnTo>
                  <a:pt x="1456944" y="173227"/>
                </a:lnTo>
                <a:lnTo>
                  <a:pt x="1436877" y="125475"/>
                </a:lnTo>
                <a:lnTo>
                  <a:pt x="1417193" y="86613"/>
                </a:lnTo>
                <a:lnTo>
                  <a:pt x="1417193" y="38608"/>
                </a:lnTo>
                <a:lnTo>
                  <a:pt x="1400936" y="0"/>
                </a:lnTo>
                <a:close/>
              </a:path>
              <a:path w="1457325" h="1115695">
                <a:moveTo>
                  <a:pt x="977900" y="153288"/>
                </a:moveTo>
                <a:lnTo>
                  <a:pt x="927988" y="167639"/>
                </a:lnTo>
                <a:lnTo>
                  <a:pt x="905636" y="200278"/>
                </a:lnTo>
                <a:lnTo>
                  <a:pt x="1100687" y="200278"/>
                </a:lnTo>
                <a:lnTo>
                  <a:pt x="1067053" y="182625"/>
                </a:lnTo>
                <a:lnTo>
                  <a:pt x="1019809" y="169925"/>
                </a:lnTo>
                <a:lnTo>
                  <a:pt x="977900" y="153288"/>
                </a:lnTo>
                <a:close/>
              </a:path>
              <a:path w="1457325" h="1115695">
                <a:moveTo>
                  <a:pt x="800607" y="178688"/>
                </a:moveTo>
                <a:lnTo>
                  <a:pt x="761237" y="191135"/>
                </a:lnTo>
                <a:lnTo>
                  <a:pt x="879522" y="191135"/>
                </a:lnTo>
                <a:lnTo>
                  <a:pt x="862837" y="185292"/>
                </a:lnTo>
                <a:lnTo>
                  <a:pt x="800607" y="178688"/>
                </a:lnTo>
                <a:close/>
              </a:path>
            </a:pathLst>
          </a:custGeom>
          <a:solidFill>
            <a:srgbClr val="C4B797"/>
          </a:solidFill>
        </p:spPr>
        <p:txBody>
          <a:bodyPr wrap="square" lIns="0" tIns="0" rIns="0" bIns="0" rtlCol="0"/>
          <a:lstStyle/>
          <a:p>
            <a:pPr defTabSz="685800">
              <a:defRPr/>
            </a:pPr>
            <a:endParaRPr sz="1350">
              <a:solidFill>
                <a:prstClr val="black"/>
              </a:solidFill>
              <a:latin typeface="Calibri"/>
            </a:endParaRPr>
          </a:p>
        </p:txBody>
      </p:sp>
      <p:sp>
        <p:nvSpPr>
          <p:cNvPr id="29" name="object 29"/>
          <p:cNvSpPr/>
          <p:nvPr/>
        </p:nvSpPr>
        <p:spPr>
          <a:xfrm>
            <a:off x="5333809" y="2530030"/>
            <a:ext cx="1092994" cy="836771"/>
          </a:xfrm>
          <a:custGeom>
            <a:avLst/>
            <a:gdLst/>
            <a:ahLst/>
            <a:cxnLst/>
            <a:rect l="l" t="t" r="r" b="b"/>
            <a:pathLst>
              <a:path w="1457325" h="1115695">
                <a:moveTo>
                  <a:pt x="52958" y="361696"/>
                </a:moveTo>
                <a:lnTo>
                  <a:pt x="92328" y="334645"/>
                </a:lnTo>
                <a:lnTo>
                  <a:pt x="133857" y="325754"/>
                </a:lnTo>
                <a:lnTo>
                  <a:pt x="140461" y="304926"/>
                </a:lnTo>
                <a:lnTo>
                  <a:pt x="185547" y="295401"/>
                </a:lnTo>
                <a:lnTo>
                  <a:pt x="240664" y="298323"/>
                </a:lnTo>
                <a:lnTo>
                  <a:pt x="283972" y="271525"/>
                </a:lnTo>
                <a:lnTo>
                  <a:pt x="320675" y="293115"/>
                </a:lnTo>
                <a:lnTo>
                  <a:pt x="360933" y="289560"/>
                </a:lnTo>
                <a:lnTo>
                  <a:pt x="369315" y="263016"/>
                </a:lnTo>
                <a:lnTo>
                  <a:pt x="405637" y="242188"/>
                </a:lnTo>
                <a:lnTo>
                  <a:pt x="468629" y="230377"/>
                </a:lnTo>
                <a:lnTo>
                  <a:pt x="460755" y="263016"/>
                </a:lnTo>
                <a:lnTo>
                  <a:pt x="448945" y="295401"/>
                </a:lnTo>
                <a:lnTo>
                  <a:pt x="469900" y="343153"/>
                </a:lnTo>
                <a:lnTo>
                  <a:pt x="501776" y="373506"/>
                </a:lnTo>
                <a:lnTo>
                  <a:pt x="555625" y="376809"/>
                </a:lnTo>
                <a:lnTo>
                  <a:pt x="596392" y="363981"/>
                </a:lnTo>
                <a:lnTo>
                  <a:pt x="593217" y="338200"/>
                </a:lnTo>
                <a:lnTo>
                  <a:pt x="635761" y="296037"/>
                </a:lnTo>
                <a:lnTo>
                  <a:pt x="678560" y="271906"/>
                </a:lnTo>
                <a:lnTo>
                  <a:pt x="732789" y="244475"/>
                </a:lnTo>
                <a:lnTo>
                  <a:pt x="716660" y="220599"/>
                </a:lnTo>
                <a:lnTo>
                  <a:pt x="728852" y="185547"/>
                </a:lnTo>
                <a:lnTo>
                  <a:pt x="761237" y="191135"/>
                </a:lnTo>
                <a:lnTo>
                  <a:pt x="800607" y="178688"/>
                </a:lnTo>
                <a:lnTo>
                  <a:pt x="862837" y="185292"/>
                </a:lnTo>
                <a:lnTo>
                  <a:pt x="905636" y="200278"/>
                </a:lnTo>
                <a:lnTo>
                  <a:pt x="927988" y="167639"/>
                </a:lnTo>
                <a:lnTo>
                  <a:pt x="977900" y="153288"/>
                </a:lnTo>
                <a:lnTo>
                  <a:pt x="1019809" y="169925"/>
                </a:lnTo>
                <a:lnTo>
                  <a:pt x="1067053" y="182625"/>
                </a:lnTo>
                <a:lnTo>
                  <a:pt x="1141095" y="221487"/>
                </a:lnTo>
                <a:lnTo>
                  <a:pt x="1132712" y="244475"/>
                </a:lnTo>
                <a:lnTo>
                  <a:pt x="1109090" y="263651"/>
                </a:lnTo>
                <a:lnTo>
                  <a:pt x="1109090" y="309117"/>
                </a:lnTo>
                <a:lnTo>
                  <a:pt x="1125347" y="340487"/>
                </a:lnTo>
                <a:lnTo>
                  <a:pt x="1164208" y="340487"/>
                </a:lnTo>
                <a:lnTo>
                  <a:pt x="1217168" y="327787"/>
                </a:lnTo>
                <a:lnTo>
                  <a:pt x="1249552" y="296037"/>
                </a:lnTo>
                <a:lnTo>
                  <a:pt x="1189227" y="265684"/>
                </a:lnTo>
                <a:lnTo>
                  <a:pt x="1221994" y="238251"/>
                </a:lnTo>
                <a:lnTo>
                  <a:pt x="1269746" y="242188"/>
                </a:lnTo>
                <a:lnTo>
                  <a:pt x="1300733" y="214629"/>
                </a:lnTo>
                <a:lnTo>
                  <a:pt x="1257934" y="200913"/>
                </a:lnTo>
                <a:lnTo>
                  <a:pt x="1243456" y="186562"/>
                </a:lnTo>
                <a:lnTo>
                  <a:pt x="1209294" y="163702"/>
                </a:lnTo>
                <a:lnTo>
                  <a:pt x="1216786" y="110743"/>
                </a:lnTo>
                <a:lnTo>
                  <a:pt x="1205356" y="53975"/>
                </a:lnTo>
                <a:lnTo>
                  <a:pt x="1267968" y="26797"/>
                </a:lnTo>
                <a:lnTo>
                  <a:pt x="1324863" y="19938"/>
                </a:lnTo>
                <a:lnTo>
                  <a:pt x="1376933" y="18034"/>
                </a:lnTo>
                <a:lnTo>
                  <a:pt x="1400936" y="0"/>
                </a:lnTo>
                <a:lnTo>
                  <a:pt x="1417193" y="38608"/>
                </a:lnTo>
                <a:lnTo>
                  <a:pt x="1417193" y="86613"/>
                </a:lnTo>
                <a:lnTo>
                  <a:pt x="1436877" y="125475"/>
                </a:lnTo>
                <a:lnTo>
                  <a:pt x="1456944" y="173227"/>
                </a:lnTo>
                <a:lnTo>
                  <a:pt x="1445132" y="226822"/>
                </a:lnTo>
                <a:lnTo>
                  <a:pt x="1440814" y="289560"/>
                </a:lnTo>
                <a:lnTo>
                  <a:pt x="1440814" y="379349"/>
                </a:lnTo>
                <a:lnTo>
                  <a:pt x="1429003" y="465963"/>
                </a:lnTo>
                <a:lnTo>
                  <a:pt x="1412748" y="504825"/>
                </a:lnTo>
                <a:lnTo>
                  <a:pt x="1421129" y="543687"/>
                </a:lnTo>
                <a:lnTo>
                  <a:pt x="1393062" y="570484"/>
                </a:lnTo>
                <a:lnTo>
                  <a:pt x="1400936" y="606425"/>
                </a:lnTo>
                <a:lnTo>
                  <a:pt x="1397000" y="648335"/>
                </a:lnTo>
                <a:lnTo>
                  <a:pt x="1369059" y="657098"/>
                </a:lnTo>
                <a:lnTo>
                  <a:pt x="1305178" y="621156"/>
                </a:lnTo>
                <a:lnTo>
                  <a:pt x="1264920" y="600201"/>
                </a:lnTo>
                <a:lnTo>
                  <a:pt x="1221104" y="573404"/>
                </a:lnTo>
                <a:lnTo>
                  <a:pt x="1184782" y="576452"/>
                </a:lnTo>
                <a:lnTo>
                  <a:pt x="1145031" y="591438"/>
                </a:lnTo>
                <a:lnTo>
                  <a:pt x="1132712" y="609473"/>
                </a:lnTo>
                <a:lnTo>
                  <a:pt x="1085087" y="645033"/>
                </a:lnTo>
                <a:lnTo>
                  <a:pt x="1064895" y="675131"/>
                </a:lnTo>
                <a:lnTo>
                  <a:pt x="1029080" y="713993"/>
                </a:lnTo>
                <a:lnTo>
                  <a:pt x="973074" y="758698"/>
                </a:lnTo>
                <a:lnTo>
                  <a:pt x="952880" y="794638"/>
                </a:lnTo>
                <a:lnTo>
                  <a:pt x="956818" y="839470"/>
                </a:lnTo>
                <a:lnTo>
                  <a:pt x="956818" y="866266"/>
                </a:lnTo>
                <a:lnTo>
                  <a:pt x="964692" y="895985"/>
                </a:lnTo>
                <a:lnTo>
                  <a:pt x="1001013" y="908050"/>
                </a:lnTo>
                <a:lnTo>
                  <a:pt x="1004951" y="952880"/>
                </a:lnTo>
                <a:lnTo>
                  <a:pt x="1033018" y="982852"/>
                </a:lnTo>
                <a:lnTo>
                  <a:pt x="1053083" y="1015618"/>
                </a:lnTo>
                <a:lnTo>
                  <a:pt x="1092961" y="1039495"/>
                </a:lnTo>
                <a:lnTo>
                  <a:pt x="1126617" y="1060958"/>
                </a:lnTo>
                <a:lnTo>
                  <a:pt x="1091183" y="1072768"/>
                </a:lnTo>
                <a:lnTo>
                  <a:pt x="1024254" y="1076325"/>
                </a:lnTo>
                <a:lnTo>
                  <a:pt x="903477" y="1057021"/>
                </a:lnTo>
                <a:lnTo>
                  <a:pt x="844423" y="1064895"/>
                </a:lnTo>
                <a:lnTo>
                  <a:pt x="798068" y="1044955"/>
                </a:lnTo>
                <a:lnTo>
                  <a:pt x="728852" y="1072388"/>
                </a:lnTo>
                <a:lnTo>
                  <a:pt x="607695" y="1072768"/>
                </a:lnTo>
                <a:lnTo>
                  <a:pt x="540765" y="1115567"/>
                </a:lnTo>
                <a:lnTo>
                  <a:pt x="488314" y="1089405"/>
                </a:lnTo>
                <a:lnTo>
                  <a:pt x="462406" y="1053846"/>
                </a:lnTo>
                <a:lnTo>
                  <a:pt x="408177" y="1032510"/>
                </a:lnTo>
                <a:lnTo>
                  <a:pt x="338581" y="992377"/>
                </a:lnTo>
                <a:lnTo>
                  <a:pt x="276986" y="951864"/>
                </a:lnTo>
                <a:lnTo>
                  <a:pt x="224917" y="959103"/>
                </a:lnTo>
                <a:lnTo>
                  <a:pt x="177164" y="935481"/>
                </a:lnTo>
                <a:lnTo>
                  <a:pt x="147447" y="947292"/>
                </a:lnTo>
                <a:lnTo>
                  <a:pt x="102870" y="939164"/>
                </a:lnTo>
                <a:lnTo>
                  <a:pt x="23622" y="921512"/>
                </a:lnTo>
                <a:lnTo>
                  <a:pt x="0" y="911605"/>
                </a:lnTo>
                <a:lnTo>
                  <a:pt x="55625" y="850900"/>
                </a:lnTo>
                <a:lnTo>
                  <a:pt x="121157" y="821436"/>
                </a:lnTo>
                <a:lnTo>
                  <a:pt x="185038" y="812038"/>
                </a:lnTo>
                <a:lnTo>
                  <a:pt x="219582" y="782574"/>
                </a:lnTo>
                <a:lnTo>
                  <a:pt x="240664" y="755776"/>
                </a:lnTo>
                <a:lnTo>
                  <a:pt x="197357" y="744092"/>
                </a:lnTo>
                <a:lnTo>
                  <a:pt x="167131" y="733298"/>
                </a:lnTo>
                <a:lnTo>
                  <a:pt x="121157" y="719836"/>
                </a:lnTo>
                <a:lnTo>
                  <a:pt x="85344" y="699008"/>
                </a:lnTo>
                <a:lnTo>
                  <a:pt x="89280" y="672464"/>
                </a:lnTo>
                <a:lnTo>
                  <a:pt x="108076" y="642365"/>
                </a:lnTo>
                <a:lnTo>
                  <a:pt x="164083" y="642112"/>
                </a:lnTo>
                <a:lnTo>
                  <a:pt x="221869" y="636270"/>
                </a:lnTo>
                <a:lnTo>
                  <a:pt x="244601" y="605154"/>
                </a:lnTo>
                <a:lnTo>
                  <a:pt x="257301" y="561086"/>
                </a:lnTo>
                <a:lnTo>
                  <a:pt x="286130" y="527430"/>
                </a:lnTo>
                <a:lnTo>
                  <a:pt x="304926" y="495426"/>
                </a:lnTo>
                <a:lnTo>
                  <a:pt x="308863" y="471804"/>
                </a:lnTo>
                <a:lnTo>
                  <a:pt x="342519" y="455802"/>
                </a:lnTo>
                <a:lnTo>
                  <a:pt x="381126" y="442087"/>
                </a:lnTo>
                <a:lnTo>
                  <a:pt x="381126" y="409066"/>
                </a:lnTo>
                <a:lnTo>
                  <a:pt x="333375" y="403860"/>
                </a:lnTo>
                <a:lnTo>
                  <a:pt x="317626" y="370586"/>
                </a:lnTo>
                <a:lnTo>
                  <a:pt x="273050" y="349250"/>
                </a:lnTo>
                <a:lnTo>
                  <a:pt x="228853" y="343153"/>
                </a:lnTo>
                <a:lnTo>
                  <a:pt x="192912" y="351916"/>
                </a:lnTo>
                <a:lnTo>
                  <a:pt x="145669" y="358775"/>
                </a:lnTo>
                <a:lnTo>
                  <a:pt x="96265" y="385190"/>
                </a:lnTo>
                <a:lnTo>
                  <a:pt x="52958" y="361696"/>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0" name="object 30"/>
          <p:cNvSpPr/>
          <p:nvPr/>
        </p:nvSpPr>
        <p:spPr>
          <a:xfrm>
            <a:off x="4962906" y="3642741"/>
            <a:ext cx="668083" cy="503492"/>
          </a:xfrm>
          <a:prstGeom prst="rect">
            <a:avLst/>
          </a:prstGeom>
          <a:blipFill>
            <a:blip r:embed="rId1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1" name="object 31"/>
          <p:cNvSpPr/>
          <p:nvPr/>
        </p:nvSpPr>
        <p:spPr>
          <a:xfrm>
            <a:off x="4980623" y="3631882"/>
            <a:ext cx="653891" cy="489585"/>
          </a:xfrm>
          <a:custGeom>
            <a:avLst/>
            <a:gdLst/>
            <a:ahLst/>
            <a:cxnLst/>
            <a:rect l="l" t="t" r="r" b="b"/>
            <a:pathLst>
              <a:path w="871854" h="652779">
                <a:moveTo>
                  <a:pt x="577596" y="0"/>
                </a:moveTo>
                <a:lnTo>
                  <a:pt x="511555" y="8762"/>
                </a:lnTo>
                <a:lnTo>
                  <a:pt x="432816" y="22859"/>
                </a:lnTo>
                <a:lnTo>
                  <a:pt x="384683" y="50291"/>
                </a:lnTo>
                <a:lnTo>
                  <a:pt x="304546" y="70484"/>
                </a:lnTo>
                <a:lnTo>
                  <a:pt x="256921" y="121792"/>
                </a:lnTo>
                <a:lnTo>
                  <a:pt x="194310" y="160654"/>
                </a:lnTo>
                <a:lnTo>
                  <a:pt x="168910" y="202056"/>
                </a:lnTo>
                <a:lnTo>
                  <a:pt x="127380" y="245109"/>
                </a:lnTo>
                <a:lnTo>
                  <a:pt x="68325" y="297688"/>
                </a:lnTo>
                <a:lnTo>
                  <a:pt x="0" y="317372"/>
                </a:lnTo>
                <a:lnTo>
                  <a:pt x="10541" y="379983"/>
                </a:lnTo>
                <a:lnTo>
                  <a:pt x="58674" y="411606"/>
                </a:lnTo>
                <a:lnTo>
                  <a:pt x="76962" y="462279"/>
                </a:lnTo>
                <a:lnTo>
                  <a:pt x="99822" y="510285"/>
                </a:lnTo>
                <a:lnTo>
                  <a:pt x="131318" y="549782"/>
                </a:lnTo>
                <a:lnTo>
                  <a:pt x="174117" y="583057"/>
                </a:lnTo>
                <a:lnTo>
                  <a:pt x="213614" y="618363"/>
                </a:lnTo>
                <a:lnTo>
                  <a:pt x="251587" y="643508"/>
                </a:lnTo>
                <a:lnTo>
                  <a:pt x="304546" y="651256"/>
                </a:lnTo>
                <a:lnTo>
                  <a:pt x="358394" y="652271"/>
                </a:lnTo>
                <a:lnTo>
                  <a:pt x="398652" y="587628"/>
                </a:lnTo>
                <a:lnTo>
                  <a:pt x="422783" y="556640"/>
                </a:lnTo>
                <a:lnTo>
                  <a:pt x="453771" y="532129"/>
                </a:lnTo>
                <a:lnTo>
                  <a:pt x="473455" y="502792"/>
                </a:lnTo>
                <a:lnTo>
                  <a:pt x="529081" y="493648"/>
                </a:lnTo>
                <a:lnTo>
                  <a:pt x="564515" y="490727"/>
                </a:lnTo>
                <a:lnTo>
                  <a:pt x="609769" y="490727"/>
                </a:lnTo>
                <a:lnTo>
                  <a:pt x="659002" y="478916"/>
                </a:lnTo>
                <a:lnTo>
                  <a:pt x="692785" y="459613"/>
                </a:lnTo>
                <a:lnTo>
                  <a:pt x="721614" y="439800"/>
                </a:lnTo>
                <a:lnTo>
                  <a:pt x="754506" y="412369"/>
                </a:lnTo>
                <a:lnTo>
                  <a:pt x="777240" y="388873"/>
                </a:lnTo>
                <a:lnTo>
                  <a:pt x="766699" y="363727"/>
                </a:lnTo>
                <a:lnTo>
                  <a:pt x="787653" y="334009"/>
                </a:lnTo>
                <a:lnTo>
                  <a:pt x="818769" y="322198"/>
                </a:lnTo>
                <a:lnTo>
                  <a:pt x="833627" y="295782"/>
                </a:lnTo>
                <a:lnTo>
                  <a:pt x="861187" y="264413"/>
                </a:lnTo>
                <a:lnTo>
                  <a:pt x="871347" y="230504"/>
                </a:lnTo>
                <a:lnTo>
                  <a:pt x="871727" y="185165"/>
                </a:lnTo>
                <a:lnTo>
                  <a:pt x="825753" y="142366"/>
                </a:lnTo>
                <a:lnTo>
                  <a:pt x="767588" y="114553"/>
                </a:lnTo>
                <a:lnTo>
                  <a:pt x="729488" y="89407"/>
                </a:lnTo>
                <a:lnTo>
                  <a:pt x="687451" y="44068"/>
                </a:lnTo>
                <a:lnTo>
                  <a:pt x="628903" y="27431"/>
                </a:lnTo>
                <a:lnTo>
                  <a:pt x="577596" y="0"/>
                </a:lnTo>
                <a:close/>
              </a:path>
              <a:path w="871854" h="652779">
                <a:moveTo>
                  <a:pt x="609769" y="490727"/>
                </a:moveTo>
                <a:lnTo>
                  <a:pt x="564515" y="490727"/>
                </a:lnTo>
                <a:lnTo>
                  <a:pt x="608711" y="490981"/>
                </a:lnTo>
                <a:lnTo>
                  <a:pt x="609769" y="490727"/>
                </a:lnTo>
                <a:close/>
              </a:path>
            </a:pathLst>
          </a:custGeom>
          <a:solidFill>
            <a:srgbClr val="A6A6A6"/>
          </a:solidFill>
        </p:spPr>
        <p:txBody>
          <a:bodyPr wrap="square" lIns="0" tIns="0" rIns="0" bIns="0" rtlCol="0"/>
          <a:lstStyle/>
          <a:p>
            <a:pPr defTabSz="685800">
              <a:defRPr/>
            </a:pPr>
            <a:endParaRPr sz="1350">
              <a:solidFill>
                <a:prstClr val="black"/>
              </a:solidFill>
              <a:latin typeface="Calibri"/>
            </a:endParaRPr>
          </a:p>
        </p:txBody>
      </p:sp>
      <p:sp>
        <p:nvSpPr>
          <p:cNvPr id="32" name="object 32"/>
          <p:cNvSpPr/>
          <p:nvPr/>
        </p:nvSpPr>
        <p:spPr>
          <a:xfrm>
            <a:off x="4980623" y="3631882"/>
            <a:ext cx="653891" cy="489585"/>
          </a:xfrm>
          <a:custGeom>
            <a:avLst/>
            <a:gdLst/>
            <a:ahLst/>
            <a:cxnLst/>
            <a:rect l="l" t="t" r="r" b="b"/>
            <a:pathLst>
              <a:path w="871854" h="652779">
                <a:moveTo>
                  <a:pt x="511555" y="8762"/>
                </a:moveTo>
                <a:lnTo>
                  <a:pt x="432816" y="22859"/>
                </a:lnTo>
                <a:lnTo>
                  <a:pt x="384683" y="50291"/>
                </a:lnTo>
                <a:lnTo>
                  <a:pt x="304546" y="70484"/>
                </a:lnTo>
                <a:lnTo>
                  <a:pt x="256921" y="121792"/>
                </a:lnTo>
                <a:lnTo>
                  <a:pt x="194310" y="160654"/>
                </a:lnTo>
                <a:lnTo>
                  <a:pt x="168910" y="202056"/>
                </a:lnTo>
                <a:lnTo>
                  <a:pt x="127380" y="245109"/>
                </a:lnTo>
                <a:lnTo>
                  <a:pt x="68325" y="297688"/>
                </a:lnTo>
                <a:lnTo>
                  <a:pt x="0" y="317372"/>
                </a:lnTo>
                <a:lnTo>
                  <a:pt x="10541" y="379983"/>
                </a:lnTo>
                <a:lnTo>
                  <a:pt x="58674" y="411606"/>
                </a:lnTo>
                <a:lnTo>
                  <a:pt x="76962" y="462279"/>
                </a:lnTo>
                <a:lnTo>
                  <a:pt x="99822" y="510285"/>
                </a:lnTo>
                <a:lnTo>
                  <a:pt x="131318" y="549782"/>
                </a:lnTo>
                <a:lnTo>
                  <a:pt x="174117" y="583057"/>
                </a:lnTo>
                <a:lnTo>
                  <a:pt x="213614" y="618363"/>
                </a:lnTo>
                <a:lnTo>
                  <a:pt x="251587" y="643508"/>
                </a:lnTo>
                <a:lnTo>
                  <a:pt x="304546" y="651256"/>
                </a:lnTo>
                <a:lnTo>
                  <a:pt x="358394" y="652271"/>
                </a:lnTo>
                <a:lnTo>
                  <a:pt x="398652" y="587628"/>
                </a:lnTo>
                <a:lnTo>
                  <a:pt x="422783" y="556640"/>
                </a:lnTo>
                <a:lnTo>
                  <a:pt x="453771" y="532129"/>
                </a:lnTo>
                <a:lnTo>
                  <a:pt x="473455" y="502792"/>
                </a:lnTo>
                <a:lnTo>
                  <a:pt x="529081" y="493648"/>
                </a:lnTo>
                <a:lnTo>
                  <a:pt x="564515" y="490727"/>
                </a:lnTo>
                <a:lnTo>
                  <a:pt x="608711" y="490981"/>
                </a:lnTo>
                <a:lnTo>
                  <a:pt x="659002" y="478916"/>
                </a:lnTo>
                <a:lnTo>
                  <a:pt x="692785" y="459613"/>
                </a:lnTo>
                <a:lnTo>
                  <a:pt x="721614" y="439800"/>
                </a:lnTo>
                <a:lnTo>
                  <a:pt x="754506" y="412369"/>
                </a:lnTo>
                <a:lnTo>
                  <a:pt x="777240" y="388873"/>
                </a:lnTo>
                <a:lnTo>
                  <a:pt x="766699" y="363727"/>
                </a:lnTo>
                <a:lnTo>
                  <a:pt x="787653" y="334009"/>
                </a:lnTo>
                <a:lnTo>
                  <a:pt x="818769" y="322198"/>
                </a:lnTo>
                <a:lnTo>
                  <a:pt x="833627" y="295782"/>
                </a:lnTo>
                <a:lnTo>
                  <a:pt x="861187" y="264413"/>
                </a:lnTo>
                <a:lnTo>
                  <a:pt x="871347" y="230504"/>
                </a:lnTo>
                <a:lnTo>
                  <a:pt x="871727" y="185165"/>
                </a:lnTo>
                <a:lnTo>
                  <a:pt x="825753" y="142366"/>
                </a:lnTo>
                <a:lnTo>
                  <a:pt x="767588" y="114553"/>
                </a:lnTo>
                <a:lnTo>
                  <a:pt x="729488" y="89407"/>
                </a:lnTo>
                <a:lnTo>
                  <a:pt x="687451" y="44068"/>
                </a:lnTo>
                <a:lnTo>
                  <a:pt x="628903" y="27431"/>
                </a:lnTo>
                <a:lnTo>
                  <a:pt x="577596" y="0"/>
                </a:lnTo>
                <a:lnTo>
                  <a:pt x="511555" y="8762"/>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3" name="object 33"/>
          <p:cNvSpPr/>
          <p:nvPr/>
        </p:nvSpPr>
        <p:spPr>
          <a:xfrm>
            <a:off x="6757417" y="2251710"/>
            <a:ext cx="1705451" cy="458629"/>
          </a:xfrm>
          <a:custGeom>
            <a:avLst/>
            <a:gdLst/>
            <a:ahLst/>
            <a:cxnLst/>
            <a:rect l="l" t="t" r="r" b="b"/>
            <a:pathLst>
              <a:path w="2273934" h="611505">
                <a:moveTo>
                  <a:pt x="0" y="69469"/>
                </a:moveTo>
                <a:lnTo>
                  <a:pt x="5460" y="42433"/>
                </a:lnTo>
                <a:lnTo>
                  <a:pt x="20351" y="20351"/>
                </a:lnTo>
                <a:lnTo>
                  <a:pt x="42433" y="5461"/>
                </a:lnTo>
                <a:lnTo>
                  <a:pt x="69468" y="0"/>
                </a:lnTo>
                <a:lnTo>
                  <a:pt x="2204338" y="0"/>
                </a:lnTo>
                <a:lnTo>
                  <a:pt x="2231374" y="5461"/>
                </a:lnTo>
                <a:lnTo>
                  <a:pt x="2253456" y="20351"/>
                </a:lnTo>
                <a:lnTo>
                  <a:pt x="2268346" y="42433"/>
                </a:lnTo>
                <a:lnTo>
                  <a:pt x="2273807" y="69469"/>
                </a:lnTo>
                <a:lnTo>
                  <a:pt x="2273807" y="541655"/>
                </a:lnTo>
                <a:lnTo>
                  <a:pt x="2268346" y="568690"/>
                </a:lnTo>
                <a:lnTo>
                  <a:pt x="2253456" y="590772"/>
                </a:lnTo>
                <a:lnTo>
                  <a:pt x="2231374" y="605663"/>
                </a:lnTo>
                <a:lnTo>
                  <a:pt x="2204338" y="611124"/>
                </a:lnTo>
                <a:lnTo>
                  <a:pt x="69468" y="611124"/>
                </a:lnTo>
                <a:lnTo>
                  <a:pt x="42433" y="605663"/>
                </a:lnTo>
                <a:lnTo>
                  <a:pt x="20351" y="590772"/>
                </a:lnTo>
                <a:lnTo>
                  <a:pt x="5460" y="568690"/>
                </a:lnTo>
                <a:lnTo>
                  <a:pt x="0" y="541655"/>
                </a:lnTo>
                <a:lnTo>
                  <a:pt x="0" y="6946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34" name="object 34"/>
          <p:cNvSpPr/>
          <p:nvPr/>
        </p:nvSpPr>
        <p:spPr>
          <a:xfrm>
            <a:off x="6806564" y="2016242"/>
            <a:ext cx="1622489" cy="340052"/>
          </a:xfrm>
          <a:prstGeom prst="rect">
            <a:avLst/>
          </a:prstGeom>
          <a:blipFill>
            <a:blip r:embed="rId1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5" name="object 35"/>
          <p:cNvSpPr/>
          <p:nvPr/>
        </p:nvSpPr>
        <p:spPr>
          <a:xfrm>
            <a:off x="7300341" y="2066553"/>
            <a:ext cx="632650" cy="280597"/>
          </a:xfrm>
          <a:prstGeom prst="rect">
            <a:avLst/>
          </a:prstGeom>
          <a:blipFill>
            <a:blip r:embed="rId1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36" name="object 36"/>
          <p:cNvSpPr/>
          <p:nvPr/>
        </p:nvSpPr>
        <p:spPr>
          <a:xfrm>
            <a:off x="6824282" y="2005394"/>
            <a:ext cx="1608296" cy="325755"/>
          </a:xfrm>
          <a:custGeom>
            <a:avLst/>
            <a:gdLst/>
            <a:ahLst/>
            <a:cxnLst/>
            <a:rect l="l" t="t" r="r" b="b"/>
            <a:pathLst>
              <a:path w="2144395" h="434339">
                <a:moveTo>
                  <a:pt x="1927098" y="0"/>
                </a:moveTo>
                <a:lnTo>
                  <a:pt x="217169" y="0"/>
                </a:lnTo>
                <a:lnTo>
                  <a:pt x="167391" y="5738"/>
                </a:lnTo>
                <a:lnTo>
                  <a:pt x="121686" y="22082"/>
                </a:lnTo>
                <a:lnTo>
                  <a:pt x="81362" y="47726"/>
                </a:lnTo>
                <a:lnTo>
                  <a:pt x="47726" y="81362"/>
                </a:lnTo>
                <a:lnTo>
                  <a:pt x="22082" y="121686"/>
                </a:lnTo>
                <a:lnTo>
                  <a:pt x="5738" y="167391"/>
                </a:lnTo>
                <a:lnTo>
                  <a:pt x="0" y="217169"/>
                </a:lnTo>
                <a:lnTo>
                  <a:pt x="5738" y="266948"/>
                </a:lnTo>
                <a:lnTo>
                  <a:pt x="22082" y="312653"/>
                </a:lnTo>
                <a:lnTo>
                  <a:pt x="47726" y="352977"/>
                </a:lnTo>
                <a:lnTo>
                  <a:pt x="81362" y="386613"/>
                </a:lnTo>
                <a:lnTo>
                  <a:pt x="121686" y="412257"/>
                </a:lnTo>
                <a:lnTo>
                  <a:pt x="167391" y="428601"/>
                </a:lnTo>
                <a:lnTo>
                  <a:pt x="217169" y="434339"/>
                </a:lnTo>
                <a:lnTo>
                  <a:pt x="1927098" y="434339"/>
                </a:lnTo>
                <a:lnTo>
                  <a:pt x="1976876" y="428601"/>
                </a:lnTo>
                <a:lnTo>
                  <a:pt x="2022581" y="412257"/>
                </a:lnTo>
                <a:lnTo>
                  <a:pt x="2062905" y="386613"/>
                </a:lnTo>
                <a:lnTo>
                  <a:pt x="2096541" y="352977"/>
                </a:lnTo>
                <a:lnTo>
                  <a:pt x="2122185" y="312653"/>
                </a:lnTo>
                <a:lnTo>
                  <a:pt x="2138529" y="266948"/>
                </a:lnTo>
                <a:lnTo>
                  <a:pt x="2144267" y="217169"/>
                </a:lnTo>
                <a:lnTo>
                  <a:pt x="2138529" y="167391"/>
                </a:lnTo>
                <a:lnTo>
                  <a:pt x="2122185" y="121686"/>
                </a:lnTo>
                <a:lnTo>
                  <a:pt x="2096541" y="81362"/>
                </a:lnTo>
                <a:lnTo>
                  <a:pt x="2062905" y="47726"/>
                </a:lnTo>
                <a:lnTo>
                  <a:pt x="2022581" y="22082"/>
                </a:lnTo>
                <a:lnTo>
                  <a:pt x="1976876" y="5738"/>
                </a:lnTo>
                <a:lnTo>
                  <a:pt x="192709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37" name="object 37"/>
          <p:cNvSpPr/>
          <p:nvPr/>
        </p:nvSpPr>
        <p:spPr>
          <a:xfrm>
            <a:off x="6824282" y="2005394"/>
            <a:ext cx="1608296" cy="325755"/>
          </a:xfrm>
          <a:custGeom>
            <a:avLst/>
            <a:gdLst/>
            <a:ahLst/>
            <a:cxnLst/>
            <a:rect l="l" t="t" r="r" b="b"/>
            <a:pathLst>
              <a:path w="2144395" h="434339">
                <a:moveTo>
                  <a:pt x="0" y="217169"/>
                </a:moveTo>
                <a:lnTo>
                  <a:pt x="5738" y="167391"/>
                </a:lnTo>
                <a:lnTo>
                  <a:pt x="22082" y="121686"/>
                </a:lnTo>
                <a:lnTo>
                  <a:pt x="47726" y="81362"/>
                </a:lnTo>
                <a:lnTo>
                  <a:pt x="81362" y="47726"/>
                </a:lnTo>
                <a:lnTo>
                  <a:pt x="121686" y="22082"/>
                </a:lnTo>
                <a:lnTo>
                  <a:pt x="167391" y="5738"/>
                </a:lnTo>
                <a:lnTo>
                  <a:pt x="217169" y="0"/>
                </a:lnTo>
                <a:lnTo>
                  <a:pt x="1927098" y="0"/>
                </a:lnTo>
                <a:lnTo>
                  <a:pt x="1976876" y="5738"/>
                </a:lnTo>
                <a:lnTo>
                  <a:pt x="2022581" y="22082"/>
                </a:lnTo>
                <a:lnTo>
                  <a:pt x="2062905" y="47726"/>
                </a:lnTo>
                <a:lnTo>
                  <a:pt x="2096541" y="81362"/>
                </a:lnTo>
                <a:lnTo>
                  <a:pt x="2122185" y="121686"/>
                </a:lnTo>
                <a:lnTo>
                  <a:pt x="2138529" y="167391"/>
                </a:lnTo>
                <a:lnTo>
                  <a:pt x="2144267" y="217169"/>
                </a:lnTo>
                <a:lnTo>
                  <a:pt x="2138529" y="266948"/>
                </a:lnTo>
                <a:lnTo>
                  <a:pt x="2122185" y="312653"/>
                </a:lnTo>
                <a:lnTo>
                  <a:pt x="2096541" y="352977"/>
                </a:lnTo>
                <a:lnTo>
                  <a:pt x="2062905" y="386613"/>
                </a:lnTo>
                <a:lnTo>
                  <a:pt x="2022581" y="412257"/>
                </a:lnTo>
                <a:lnTo>
                  <a:pt x="1976876" y="428601"/>
                </a:lnTo>
                <a:lnTo>
                  <a:pt x="1927098" y="434339"/>
                </a:lnTo>
                <a:lnTo>
                  <a:pt x="217169" y="434339"/>
                </a:lnTo>
                <a:lnTo>
                  <a:pt x="167391" y="428601"/>
                </a:lnTo>
                <a:lnTo>
                  <a:pt x="121686" y="412257"/>
                </a:lnTo>
                <a:lnTo>
                  <a:pt x="81362" y="386613"/>
                </a:lnTo>
                <a:lnTo>
                  <a:pt x="47726" y="352977"/>
                </a:lnTo>
                <a:lnTo>
                  <a:pt x="22082" y="312653"/>
                </a:lnTo>
                <a:lnTo>
                  <a:pt x="5738" y="266948"/>
                </a:lnTo>
                <a:lnTo>
                  <a:pt x="0" y="21716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38" name="object 38"/>
          <p:cNvSpPr txBox="1"/>
          <p:nvPr/>
        </p:nvSpPr>
        <p:spPr>
          <a:xfrm>
            <a:off x="7382732" y="2079688"/>
            <a:ext cx="491490" cy="161583"/>
          </a:xfrm>
          <a:prstGeom prst="rect">
            <a:avLst/>
          </a:prstGeom>
        </p:spPr>
        <p:txBody>
          <a:bodyPr vert="horz" wrap="square" lIns="0" tIns="0" rIns="0" bIns="0" rtlCol="0">
            <a:spAutoFit/>
          </a:bodyPr>
          <a:lstStyle/>
          <a:p>
            <a:pPr marL="9525" defTabSz="685800">
              <a:defRPr/>
            </a:pPr>
            <a:r>
              <a:rPr sz="1050" b="1" spc="-4" dirty="0">
                <a:solidFill>
                  <a:srgbClr val="FFFFFF"/>
                </a:solidFill>
                <a:latin typeface="Arial Narrow" panose="020B0606020202030204" pitchFamily="34" charset="0"/>
                <a:cs typeface="Calibri"/>
              </a:rPr>
              <a:t>Gauteng</a:t>
            </a:r>
            <a:endParaRPr sz="1050" dirty="0">
              <a:solidFill>
                <a:prstClr val="black"/>
              </a:solidFill>
              <a:latin typeface="Arial Narrow" panose="020B0606020202030204" pitchFamily="34" charset="0"/>
              <a:cs typeface="Calibri"/>
            </a:endParaRPr>
          </a:p>
        </p:txBody>
      </p:sp>
      <p:sp>
        <p:nvSpPr>
          <p:cNvPr id="39" name="object 39"/>
          <p:cNvSpPr txBox="1"/>
          <p:nvPr/>
        </p:nvSpPr>
        <p:spPr>
          <a:xfrm>
            <a:off x="6812280" y="2312288"/>
            <a:ext cx="1552575" cy="298287"/>
          </a:xfrm>
          <a:prstGeom prst="rect">
            <a:avLst/>
          </a:prstGeom>
          <a:solidFill>
            <a:srgbClr val="92D050"/>
          </a:solidFill>
        </p:spPr>
        <p:txBody>
          <a:bodyPr vert="horz" wrap="square" lIns="0" tIns="19050" rIns="0" bIns="0" rtlCol="0">
            <a:spAutoFit/>
          </a:bodyPr>
          <a:lstStyle/>
          <a:p>
            <a:pPr marL="580549" marR="65246" indent="-507683" defTabSz="685800">
              <a:lnSpc>
                <a:spcPct val="114500"/>
              </a:lnSpc>
              <a:spcBef>
                <a:spcPts val="150"/>
              </a:spcBef>
              <a:defRPr/>
            </a:pPr>
            <a:r>
              <a:rPr lang="en-US" sz="825" b="1" dirty="0">
                <a:solidFill>
                  <a:prstClr val="black"/>
                </a:solidFill>
                <a:latin typeface="Arial Narrow" panose="020B0606020202030204" pitchFamily="34" charset="0"/>
                <a:cs typeface="Calibri"/>
              </a:rPr>
              <a:t>54</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40" name="object 40"/>
          <p:cNvSpPr/>
          <p:nvPr/>
        </p:nvSpPr>
        <p:spPr>
          <a:xfrm>
            <a:off x="5282946" y="2481453"/>
            <a:ext cx="1475423" cy="491014"/>
          </a:xfrm>
          <a:custGeom>
            <a:avLst/>
            <a:gdLst/>
            <a:ahLst/>
            <a:cxnLst/>
            <a:rect l="l" t="t" r="r" b="b"/>
            <a:pathLst>
              <a:path w="1967229" h="654685">
                <a:moveTo>
                  <a:pt x="0" y="654304"/>
                </a:moveTo>
                <a:lnTo>
                  <a:pt x="0" y="0"/>
                </a:lnTo>
                <a:lnTo>
                  <a:pt x="1966722"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41" name="object 41"/>
          <p:cNvSpPr/>
          <p:nvPr/>
        </p:nvSpPr>
        <p:spPr>
          <a:xfrm>
            <a:off x="5260085" y="3000345"/>
            <a:ext cx="80582" cy="62323"/>
          </a:xfrm>
          <a:prstGeom prst="rect">
            <a:avLst/>
          </a:prstGeom>
          <a:blipFill>
            <a:blip r:embed="rId1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2" name="object 42"/>
          <p:cNvSpPr/>
          <p:nvPr/>
        </p:nvSpPr>
        <p:spPr>
          <a:xfrm>
            <a:off x="5226940" y="2971800"/>
            <a:ext cx="110966" cy="83820"/>
          </a:xfrm>
          <a:custGeom>
            <a:avLst/>
            <a:gdLst/>
            <a:ahLst/>
            <a:cxnLst/>
            <a:rect l="l" t="t" r="r" b="b"/>
            <a:pathLst>
              <a:path w="147954" h="111760">
                <a:moveTo>
                  <a:pt x="73914" y="0"/>
                </a:moveTo>
                <a:lnTo>
                  <a:pt x="45166" y="4369"/>
                </a:lnTo>
                <a:lnTo>
                  <a:pt x="21669" y="16287"/>
                </a:lnTo>
                <a:lnTo>
                  <a:pt x="5816" y="33968"/>
                </a:lnTo>
                <a:lnTo>
                  <a:pt x="0" y="55625"/>
                </a:lnTo>
                <a:lnTo>
                  <a:pt x="5816" y="77283"/>
                </a:lnTo>
                <a:lnTo>
                  <a:pt x="21669" y="94964"/>
                </a:lnTo>
                <a:lnTo>
                  <a:pt x="45166" y="106882"/>
                </a:lnTo>
                <a:lnTo>
                  <a:pt x="73914" y="111251"/>
                </a:lnTo>
                <a:lnTo>
                  <a:pt x="102661" y="106882"/>
                </a:lnTo>
                <a:lnTo>
                  <a:pt x="126158" y="94964"/>
                </a:lnTo>
                <a:lnTo>
                  <a:pt x="142011" y="77283"/>
                </a:lnTo>
                <a:lnTo>
                  <a:pt x="147827" y="55625"/>
                </a:lnTo>
                <a:lnTo>
                  <a:pt x="142011" y="33968"/>
                </a:lnTo>
                <a:lnTo>
                  <a:pt x="126158" y="16287"/>
                </a:lnTo>
                <a:lnTo>
                  <a:pt x="102661" y="4369"/>
                </a:lnTo>
                <a:lnTo>
                  <a:pt x="7391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43" name="object 43"/>
          <p:cNvSpPr/>
          <p:nvPr/>
        </p:nvSpPr>
        <p:spPr>
          <a:xfrm>
            <a:off x="5226940" y="2971800"/>
            <a:ext cx="110966" cy="83820"/>
          </a:xfrm>
          <a:custGeom>
            <a:avLst/>
            <a:gdLst/>
            <a:ahLst/>
            <a:cxnLst/>
            <a:rect l="l" t="t" r="r" b="b"/>
            <a:pathLst>
              <a:path w="147954" h="111760">
                <a:moveTo>
                  <a:pt x="0" y="55625"/>
                </a:moveTo>
                <a:lnTo>
                  <a:pt x="5816" y="33968"/>
                </a:lnTo>
                <a:lnTo>
                  <a:pt x="21669" y="16287"/>
                </a:lnTo>
                <a:lnTo>
                  <a:pt x="45166" y="4369"/>
                </a:lnTo>
                <a:lnTo>
                  <a:pt x="73914" y="0"/>
                </a:lnTo>
                <a:lnTo>
                  <a:pt x="102661" y="4369"/>
                </a:lnTo>
                <a:lnTo>
                  <a:pt x="126158" y="16287"/>
                </a:lnTo>
                <a:lnTo>
                  <a:pt x="142011" y="33968"/>
                </a:lnTo>
                <a:lnTo>
                  <a:pt x="147827" y="55625"/>
                </a:lnTo>
                <a:lnTo>
                  <a:pt x="142011" y="77283"/>
                </a:lnTo>
                <a:lnTo>
                  <a:pt x="126158" y="94964"/>
                </a:lnTo>
                <a:lnTo>
                  <a:pt x="102661" y="106882"/>
                </a:lnTo>
                <a:lnTo>
                  <a:pt x="73914" y="111251"/>
                </a:lnTo>
                <a:lnTo>
                  <a:pt x="45166" y="106882"/>
                </a:lnTo>
                <a:lnTo>
                  <a:pt x="21669" y="94964"/>
                </a:lnTo>
                <a:lnTo>
                  <a:pt x="5816" y="77283"/>
                </a:lnTo>
                <a:lnTo>
                  <a:pt x="0" y="55625"/>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44" name="object 44"/>
          <p:cNvSpPr/>
          <p:nvPr/>
        </p:nvSpPr>
        <p:spPr>
          <a:xfrm>
            <a:off x="6689978" y="4245101"/>
            <a:ext cx="1782128" cy="427673"/>
          </a:xfrm>
          <a:custGeom>
            <a:avLst/>
            <a:gdLst/>
            <a:ahLst/>
            <a:cxnLst/>
            <a:rect l="l" t="t" r="r" b="b"/>
            <a:pathLst>
              <a:path w="2376170" h="570229">
                <a:moveTo>
                  <a:pt x="0" y="64769"/>
                </a:moveTo>
                <a:lnTo>
                  <a:pt x="5083" y="39540"/>
                </a:lnTo>
                <a:lnTo>
                  <a:pt x="18954" y="18954"/>
                </a:lnTo>
                <a:lnTo>
                  <a:pt x="39540" y="5083"/>
                </a:lnTo>
                <a:lnTo>
                  <a:pt x="64770" y="0"/>
                </a:lnTo>
                <a:lnTo>
                  <a:pt x="2311146" y="0"/>
                </a:lnTo>
                <a:lnTo>
                  <a:pt x="2336375" y="5083"/>
                </a:lnTo>
                <a:lnTo>
                  <a:pt x="2356961" y="18954"/>
                </a:lnTo>
                <a:lnTo>
                  <a:pt x="2370832" y="39540"/>
                </a:lnTo>
                <a:lnTo>
                  <a:pt x="2375916" y="64769"/>
                </a:lnTo>
                <a:lnTo>
                  <a:pt x="2375916" y="505206"/>
                </a:lnTo>
                <a:lnTo>
                  <a:pt x="2370832" y="530435"/>
                </a:lnTo>
                <a:lnTo>
                  <a:pt x="2356961" y="551021"/>
                </a:lnTo>
                <a:lnTo>
                  <a:pt x="2336375" y="564892"/>
                </a:lnTo>
                <a:lnTo>
                  <a:pt x="2311146" y="569976"/>
                </a:lnTo>
                <a:lnTo>
                  <a:pt x="64770" y="569976"/>
                </a:lnTo>
                <a:lnTo>
                  <a:pt x="39540" y="564892"/>
                </a:lnTo>
                <a:lnTo>
                  <a:pt x="18954" y="551021"/>
                </a:lnTo>
                <a:lnTo>
                  <a:pt x="5083" y="530435"/>
                </a:lnTo>
                <a:lnTo>
                  <a:pt x="0" y="505206"/>
                </a:lnTo>
                <a:lnTo>
                  <a:pt x="0" y="6476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45" name="object 45"/>
          <p:cNvSpPr/>
          <p:nvPr/>
        </p:nvSpPr>
        <p:spPr>
          <a:xfrm>
            <a:off x="6845426" y="3934196"/>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6" name="object 46"/>
          <p:cNvSpPr/>
          <p:nvPr/>
        </p:nvSpPr>
        <p:spPr>
          <a:xfrm>
            <a:off x="7166610" y="3983364"/>
            <a:ext cx="980122" cy="280597"/>
          </a:xfrm>
          <a:prstGeom prst="rect">
            <a:avLst/>
          </a:prstGeom>
          <a:blipFill>
            <a:blip r:embed="rId1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47" name="object 47"/>
          <p:cNvSpPr/>
          <p:nvPr/>
        </p:nvSpPr>
        <p:spPr>
          <a:xfrm>
            <a:off x="6863143" y="3923347"/>
            <a:ext cx="1609725" cy="325755"/>
          </a:xfrm>
          <a:custGeom>
            <a:avLst/>
            <a:gdLst/>
            <a:ahLst/>
            <a:cxnLst/>
            <a:rect l="l" t="t" r="r" b="b"/>
            <a:pathLst>
              <a:path w="2146300" h="434339">
                <a:moveTo>
                  <a:pt x="1928622" y="0"/>
                </a:moveTo>
                <a:lnTo>
                  <a:pt x="217170" y="0"/>
                </a:lnTo>
                <a:lnTo>
                  <a:pt x="167391" y="5738"/>
                </a:lnTo>
                <a:lnTo>
                  <a:pt x="121686" y="22082"/>
                </a:lnTo>
                <a:lnTo>
                  <a:pt x="81362" y="47726"/>
                </a:lnTo>
                <a:lnTo>
                  <a:pt x="47726" y="81362"/>
                </a:lnTo>
                <a:lnTo>
                  <a:pt x="22082" y="121686"/>
                </a:lnTo>
                <a:lnTo>
                  <a:pt x="5738" y="167391"/>
                </a:lnTo>
                <a:lnTo>
                  <a:pt x="0" y="217170"/>
                </a:lnTo>
                <a:lnTo>
                  <a:pt x="5738" y="266948"/>
                </a:lnTo>
                <a:lnTo>
                  <a:pt x="22082" y="312653"/>
                </a:lnTo>
                <a:lnTo>
                  <a:pt x="47726" y="352977"/>
                </a:lnTo>
                <a:lnTo>
                  <a:pt x="81362" y="386613"/>
                </a:lnTo>
                <a:lnTo>
                  <a:pt x="121686" y="412257"/>
                </a:lnTo>
                <a:lnTo>
                  <a:pt x="167391" y="428601"/>
                </a:lnTo>
                <a:lnTo>
                  <a:pt x="217170" y="434340"/>
                </a:lnTo>
                <a:lnTo>
                  <a:pt x="1928622" y="434340"/>
                </a:lnTo>
                <a:lnTo>
                  <a:pt x="1978400" y="428601"/>
                </a:lnTo>
                <a:lnTo>
                  <a:pt x="2024105" y="412257"/>
                </a:lnTo>
                <a:lnTo>
                  <a:pt x="2064429" y="386613"/>
                </a:lnTo>
                <a:lnTo>
                  <a:pt x="2098065" y="352977"/>
                </a:lnTo>
                <a:lnTo>
                  <a:pt x="2123709" y="312653"/>
                </a:lnTo>
                <a:lnTo>
                  <a:pt x="2140053" y="266948"/>
                </a:lnTo>
                <a:lnTo>
                  <a:pt x="2145792" y="217170"/>
                </a:lnTo>
                <a:lnTo>
                  <a:pt x="2140053" y="167391"/>
                </a:lnTo>
                <a:lnTo>
                  <a:pt x="2123709" y="121686"/>
                </a:lnTo>
                <a:lnTo>
                  <a:pt x="2098065" y="81362"/>
                </a:lnTo>
                <a:lnTo>
                  <a:pt x="2064429" y="47726"/>
                </a:lnTo>
                <a:lnTo>
                  <a:pt x="2024105" y="22082"/>
                </a:lnTo>
                <a:lnTo>
                  <a:pt x="1978400" y="5738"/>
                </a:lnTo>
                <a:lnTo>
                  <a:pt x="1928622"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48" name="object 48"/>
          <p:cNvSpPr/>
          <p:nvPr/>
        </p:nvSpPr>
        <p:spPr>
          <a:xfrm>
            <a:off x="6863143" y="3923347"/>
            <a:ext cx="1609725" cy="325755"/>
          </a:xfrm>
          <a:custGeom>
            <a:avLst/>
            <a:gdLst/>
            <a:ahLst/>
            <a:cxnLst/>
            <a:rect l="l" t="t" r="r" b="b"/>
            <a:pathLst>
              <a:path w="2146300" h="434339">
                <a:moveTo>
                  <a:pt x="0" y="217170"/>
                </a:moveTo>
                <a:lnTo>
                  <a:pt x="5738" y="167391"/>
                </a:lnTo>
                <a:lnTo>
                  <a:pt x="22082" y="121686"/>
                </a:lnTo>
                <a:lnTo>
                  <a:pt x="47726" y="81362"/>
                </a:lnTo>
                <a:lnTo>
                  <a:pt x="81362" y="47726"/>
                </a:lnTo>
                <a:lnTo>
                  <a:pt x="121686" y="22082"/>
                </a:lnTo>
                <a:lnTo>
                  <a:pt x="167391" y="5738"/>
                </a:lnTo>
                <a:lnTo>
                  <a:pt x="217170" y="0"/>
                </a:lnTo>
                <a:lnTo>
                  <a:pt x="1928622" y="0"/>
                </a:lnTo>
                <a:lnTo>
                  <a:pt x="1978400" y="5738"/>
                </a:lnTo>
                <a:lnTo>
                  <a:pt x="2024105" y="22082"/>
                </a:lnTo>
                <a:lnTo>
                  <a:pt x="2064429" y="47726"/>
                </a:lnTo>
                <a:lnTo>
                  <a:pt x="2098065" y="81362"/>
                </a:lnTo>
                <a:lnTo>
                  <a:pt x="2123709" y="121686"/>
                </a:lnTo>
                <a:lnTo>
                  <a:pt x="2140053" y="167391"/>
                </a:lnTo>
                <a:lnTo>
                  <a:pt x="2145792" y="217170"/>
                </a:lnTo>
                <a:lnTo>
                  <a:pt x="2140053" y="266948"/>
                </a:lnTo>
                <a:lnTo>
                  <a:pt x="2123709" y="312653"/>
                </a:lnTo>
                <a:lnTo>
                  <a:pt x="2098065" y="352977"/>
                </a:lnTo>
                <a:lnTo>
                  <a:pt x="2064429" y="386613"/>
                </a:lnTo>
                <a:lnTo>
                  <a:pt x="2024105" y="412257"/>
                </a:lnTo>
                <a:lnTo>
                  <a:pt x="1978400" y="428601"/>
                </a:lnTo>
                <a:lnTo>
                  <a:pt x="1928622" y="434340"/>
                </a:lnTo>
                <a:lnTo>
                  <a:pt x="217170" y="434340"/>
                </a:lnTo>
                <a:lnTo>
                  <a:pt x="167391" y="428601"/>
                </a:lnTo>
                <a:lnTo>
                  <a:pt x="121686" y="412257"/>
                </a:lnTo>
                <a:lnTo>
                  <a:pt x="81362" y="386613"/>
                </a:lnTo>
                <a:lnTo>
                  <a:pt x="47726" y="352977"/>
                </a:lnTo>
                <a:lnTo>
                  <a:pt x="22082" y="312653"/>
                </a:lnTo>
                <a:lnTo>
                  <a:pt x="5738" y="266948"/>
                </a:lnTo>
                <a:lnTo>
                  <a:pt x="0" y="217170"/>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49" name="object 49"/>
          <p:cNvSpPr txBox="1"/>
          <p:nvPr/>
        </p:nvSpPr>
        <p:spPr>
          <a:xfrm>
            <a:off x="7248716" y="3997928"/>
            <a:ext cx="838200"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KwaZulu-N</a:t>
            </a:r>
            <a:r>
              <a:rPr sz="1050" b="1" spc="-11" dirty="0">
                <a:solidFill>
                  <a:srgbClr val="FFFFFF"/>
                </a:solidFill>
                <a:latin typeface="Arial Narrow" panose="020B0606020202030204" pitchFamily="34" charset="0"/>
                <a:cs typeface="Calibri"/>
              </a:rPr>
              <a:t>a</a:t>
            </a:r>
            <a:r>
              <a:rPr sz="1050" b="1" dirty="0">
                <a:solidFill>
                  <a:srgbClr val="FFFFFF"/>
                </a:solidFill>
                <a:latin typeface="Arial Narrow" panose="020B0606020202030204" pitchFamily="34" charset="0"/>
                <a:cs typeface="Calibri"/>
              </a:rPr>
              <a:t>t</a:t>
            </a:r>
            <a:r>
              <a:rPr sz="1050" b="1" spc="-8" dirty="0">
                <a:solidFill>
                  <a:srgbClr val="FFFFFF"/>
                </a:solidFill>
                <a:latin typeface="Arial Narrow" panose="020B0606020202030204" pitchFamily="34" charset="0"/>
                <a:cs typeface="Calibri"/>
              </a:rPr>
              <a:t>a</a:t>
            </a:r>
            <a:r>
              <a:rPr sz="1050" b="1" dirty="0">
                <a:solidFill>
                  <a:srgbClr val="FFFFFF"/>
                </a:solidFill>
                <a:latin typeface="Arial Narrow" panose="020B0606020202030204" pitchFamily="34" charset="0"/>
                <a:cs typeface="Calibri"/>
              </a:rPr>
              <a:t>l</a:t>
            </a:r>
            <a:endParaRPr sz="1050" dirty="0">
              <a:solidFill>
                <a:prstClr val="black"/>
              </a:solidFill>
              <a:latin typeface="Arial Narrow" panose="020B0606020202030204" pitchFamily="34" charset="0"/>
              <a:cs typeface="Calibri"/>
            </a:endParaRPr>
          </a:p>
        </p:txBody>
      </p:sp>
      <p:sp>
        <p:nvSpPr>
          <p:cNvPr id="50" name="object 50"/>
          <p:cNvSpPr txBox="1"/>
          <p:nvPr/>
        </p:nvSpPr>
        <p:spPr>
          <a:xfrm>
            <a:off x="6729984" y="4245102"/>
            <a:ext cx="1733074" cy="304250"/>
          </a:xfrm>
          <a:prstGeom prst="rect">
            <a:avLst/>
          </a:prstGeom>
          <a:solidFill>
            <a:srgbClr val="92D050"/>
          </a:solidFill>
        </p:spPr>
        <p:txBody>
          <a:bodyPr vert="horz" wrap="square" lIns="0" tIns="37148" rIns="0" bIns="0" rtlCol="0">
            <a:spAutoFit/>
          </a:bodyPr>
          <a:lstStyle/>
          <a:p>
            <a:pPr marL="1429" algn="ctr" defTabSz="685800">
              <a:spcBef>
                <a:spcPts val="293"/>
              </a:spcBef>
              <a:defRPr/>
            </a:pPr>
            <a:r>
              <a:rPr lang="en-US" sz="825" b="1" dirty="0">
                <a:solidFill>
                  <a:prstClr val="black"/>
                </a:solidFill>
                <a:latin typeface="Arial Narrow" panose="020B0606020202030204" pitchFamily="34" charset="0"/>
                <a:cs typeface="Calibri"/>
              </a:rPr>
              <a:t>56</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a:t>
            </a:r>
            <a:r>
              <a:rPr sz="825" b="1" spc="-8"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Outreach</a:t>
            </a:r>
            <a:endParaRPr sz="825" dirty="0">
              <a:solidFill>
                <a:prstClr val="black"/>
              </a:solidFill>
              <a:latin typeface="Arial Narrow" panose="020B0606020202030204" pitchFamily="34" charset="0"/>
              <a:cs typeface="Calibri"/>
            </a:endParaRPr>
          </a:p>
          <a:p>
            <a:pPr marL="1429" algn="ctr" defTabSz="685800">
              <a:spcBef>
                <a:spcPts val="139"/>
              </a:spcBef>
              <a:defRPr/>
            </a:pP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51" name="object 51"/>
          <p:cNvSpPr/>
          <p:nvPr/>
        </p:nvSpPr>
        <p:spPr>
          <a:xfrm>
            <a:off x="6039612" y="3806190"/>
            <a:ext cx="650558" cy="652463"/>
          </a:xfrm>
          <a:custGeom>
            <a:avLst/>
            <a:gdLst/>
            <a:ahLst/>
            <a:cxnLst/>
            <a:rect l="l" t="t" r="r" b="b"/>
            <a:pathLst>
              <a:path w="867409" h="869950">
                <a:moveTo>
                  <a:pt x="0" y="0"/>
                </a:moveTo>
                <a:lnTo>
                  <a:pt x="0" y="869695"/>
                </a:lnTo>
                <a:lnTo>
                  <a:pt x="867155" y="869695"/>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52" name="object 52"/>
          <p:cNvSpPr/>
          <p:nvPr/>
        </p:nvSpPr>
        <p:spPr>
          <a:xfrm>
            <a:off x="6016751" y="3751296"/>
            <a:ext cx="80582" cy="62323"/>
          </a:xfrm>
          <a:prstGeom prst="rect">
            <a:avLst/>
          </a:prstGeom>
          <a:blipFill>
            <a:blip r:embed="rId1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3" name="object 53"/>
          <p:cNvSpPr/>
          <p:nvPr/>
        </p:nvSpPr>
        <p:spPr>
          <a:xfrm>
            <a:off x="5983606" y="3722750"/>
            <a:ext cx="110966" cy="83820"/>
          </a:xfrm>
          <a:custGeom>
            <a:avLst/>
            <a:gdLst/>
            <a:ahLst/>
            <a:cxnLst/>
            <a:rect l="l" t="t" r="r" b="b"/>
            <a:pathLst>
              <a:path w="147954" h="111760">
                <a:moveTo>
                  <a:pt x="73913" y="0"/>
                </a:moveTo>
                <a:lnTo>
                  <a:pt x="45166" y="4369"/>
                </a:lnTo>
                <a:lnTo>
                  <a:pt x="21669" y="16287"/>
                </a:lnTo>
                <a:lnTo>
                  <a:pt x="5816" y="33968"/>
                </a:lnTo>
                <a:lnTo>
                  <a:pt x="0" y="55625"/>
                </a:lnTo>
                <a:lnTo>
                  <a:pt x="5816" y="77283"/>
                </a:lnTo>
                <a:lnTo>
                  <a:pt x="21669" y="94964"/>
                </a:lnTo>
                <a:lnTo>
                  <a:pt x="45166" y="106882"/>
                </a:lnTo>
                <a:lnTo>
                  <a:pt x="73913" y="111251"/>
                </a:lnTo>
                <a:lnTo>
                  <a:pt x="102661" y="106882"/>
                </a:lnTo>
                <a:lnTo>
                  <a:pt x="126158" y="94964"/>
                </a:lnTo>
                <a:lnTo>
                  <a:pt x="142011" y="77283"/>
                </a:lnTo>
                <a:lnTo>
                  <a:pt x="147827" y="55625"/>
                </a:lnTo>
                <a:lnTo>
                  <a:pt x="142011" y="33968"/>
                </a:lnTo>
                <a:lnTo>
                  <a:pt x="126158" y="16287"/>
                </a:lnTo>
                <a:lnTo>
                  <a:pt x="102661" y="4369"/>
                </a:lnTo>
                <a:lnTo>
                  <a:pt x="73913"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54" name="object 54"/>
          <p:cNvSpPr/>
          <p:nvPr/>
        </p:nvSpPr>
        <p:spPr>
          <a:xfrm>
            <a:off x="5983606" y="3722750"/>
            <a:ext cx="110966" cy="83820"/>
          </a:xfrm>
          <a:custGeom>
            <a:avLst/>
            <a:gdLst/>
            <a:ahLst/>
            <a:cxnLst/>
            <a:rect l="l" t="t" r="r" b="b"/>
            <a:pathLst>
              <a:path w="147954" h="111760">
                <a:moveTo>
                  <a:pt x="0" y="55625"/>
                </a:moveTo>
                <a:lnTo>
                  <a:pt x="5816" y="33968"/>
                </a:lnTo>
                <a:lnTo>
                  <a:pt x="21669" y="16287"/>
                </a:lnTo>
                <a:lnTo>
                  <a:pt x="45166" y="4369"/>
                </a:lnTo>
                <a:lnTo>
                  <a:pt x="73913" y="0"/>
                </a:lnTo>
                <a:lnTo>
                  <a:pt x="102661" y="4369"/>
                </a:lnTo>
                <a:lnTo>
                  <a:pt x="126158" y="16287"/>
                </a:lnTo>
                <a:lnTo>
                  <a:pt x="142011" y="33968"/>
                </a:lnTo>
                <a:lnTo>
                  <a:pt x="147827" y="55625"/>
                </a:lnTo>
                <a:lnTo>
                  <a:pt x="142011" y="77283"/>
                </a:lnTo>
                <a:lnTo>
                  <a:pt x="126158" y="94964"/>
                </a:lnTo>
                <a:lnTo>
                  <a:pt x="102661" y="106882"/>
                </a:lnTo>
                <a:lnTo>
                  <a:pt x="73913" y="111251"/>
                </a:lnTo>
                <a:lnTo>
                  <a:pt x="45166" y="106882"/>
                </a:lnTo>
                <a:lnTo>
                  <a:pt x="21669" y="94964"/>
                </a:lnTo>
                <a:lnTo>
                  <a:pt x="5816" y="77283"/>
                </a:lnTo>
                <a:lnTo>
                  <a:pt x="0" y="55625"/>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55" name="object 55"/>
          <p:cNvSpPr/>
          <p:nvPr/>
        </p:nvSpPr>
        <p:spPr>
          <a:xfrm>
            <a:off x="4926330" y="4975479"/>
            <a:ext cx="1936433" cy="412909"/>
          </a:xfrm>
          <a:custGeom>
            <a:avLst/>
            <a:gdLst/>
            <a:ahLst/>
            <a:cxnLst/>
            <a:rect l="l" t="t" r="r" b="b"/>
            <a:pathLst>
              <a:path w="2581909" h="550545">
                <a:moveTo>
                  <a:pt x="0" y="62483"/>
                </a:moveTo>
                <a:lnTo>
                  <a:pt x="4905" y="38147"/>
                </a:lnTo>
                <a:lnTo>
                  <a:pt x="18288" y="18287"/>
                </a:lnTo>
                <a:lnTo>
                  <a:pt x="38147" y="4905"/>
                </a:lnTo>
                <a:lnTo>
                  <a:pt x="62483" y="0"/>
                </a:lnTo>
                <a:lnTo>
                  <a:pt x="2519171" y="0"/>
                </a:lnTo>
                <a:lnTo>
                  <a:pt x="2543508" y="4905"/>
                </a:lnTo>
                <a:lnTo>
                  <a:pt x="2563367" y="18287"/>
                </a:lnTo>
                <a:lnTo>
                  <a:pt x="2576750" y="38147"/>
                </a:lnTo>
                <a:lnTo>
                  <a:pt x="2581655" y="62483"/>
                </a:lnTo>
                <a:lnTo>
                  <a:pt x="2581655" y="487654"/>
                </a:lnTo>
                <a:lnTo>
                  <a:pt x="2576750" y="511989"/>
                </a:lnTo>
                <a:lnTo>
                  <a:pt x="2563367" y="531858"/>
                </a:lnTo>
                <a:lnTo>
                  <a:pt x="2543508" y="545252"/>
                </a:lnTo>
                <a:lnTo>
                  <a:pt x="2519171" y="550163"/>
                </a:lnTo>
                <a:lnTo>
                  <a:pt x="62483" y="550163"/>
                </a:lnTo>
                <a:lnTo>
                  <a:pt x="38147" y="545252"/>
                </a:lnTo>
                <a:lnTo>
                  <a:pt x="18287" y="531858"/>
                </a:lnTo>
                <a:lnTo>
                  <a:pt x="4905" y="511989"/>
                </a:lnTo>
                <a:lnTo>
                  <a:pt x="0" y="487654"/>
                </a:lnTo>
                <a:lnTo>
                  <a:pt x="0" y="62483"/>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56" name="object 56"/>
          <p:cNvSpPr/>
          <p:nvPr/>
        </p:nvSpPr>
        <p:spPr>
          <a:xfrm>
            <a:off x="3148965" y="5097780"/>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7" name="object 57"/>
          <p:cNvSpPr/>
          <p:nvPr/>
        </p:nvSpPr>
        <p:spPr>
          <a:xfrm>
            <a:off x="3517010" y="5146929"/>
            <a:ext cx="884111" cy="280597"/>
          </a:xfrm>
          <a:prstGeom prst="rect">
            <a:avLst/>
          </a:prstGeom>
          <a:blipFill>
            <a:blip r:embed="rId1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58" name="object 58"/>
          <p:cNvSpPr/>
          <p:nvPr/>
        </p:nvSpPr>
        <p:spPr>
          <a:xfrm>
            <a:off x="3166681" y="5086921"/>
            <a:ext cx="1609725" cy="325755"/>
          </a:xfrm>
          <a:custGeom>
            <a:avLst/>
            <a:gdLst/>
            <a:ahLst/>
            <a:cxnLst/>
            <a:rect l="l" t="t" r="r" b="b"/>
            <a:pathLst>
              <a:path w="2146300" h="434339">
                <a:moveTo>
                  <a:pt x="1928622" y="0"/>
                </a:moveTo>
                <a:lnTo>
                  <a:pt x="217170" y="0"/>
                </a:lnTo>
                <a:lnTo>
                  <a:pt x="167391" y="5735"/>
                </a:lnTo>
                <a:lnTo>
                  <a:pt x="121686" y="22073"/>
                </a:lnTo>
                <a:lnTo>
                  <a:pt x="81362" y="47710"/>
                </a:lnTo>
                <a:lnTo>
                  <a:pt x="47726" y="81341"/>
                </a:lnTo>
                <a:lnTo>
                  <a:pt x="22082" y="121664"/>
                </a:lnTo>
                <a:lnTo>
                  <a:pt x="5738" y="167375"/>
                </a:lnTo>
                <a:lnTo>
                  <a:pt x="0" y="217169"/>
                </a:lnTo>
                <a:lnTo>
                  <a:pt x="5738" y="266964"/>
                </a:lnTo>
                <a:lnTo>
                  <a:pt x="22082" y="312675"/>
                </a:lnTo>
                <a:lnTo>
                  <a:pt x="47726" y="352998"/>
                </a:lnTo>
                <a:lnTo>
                  <a:pt x="81362" y="386629"/>
                </a:lnTo>
                <a:lnTo>
                  <a:pt x="121686" y="412266"/>
                </a:lnTo>
                <a:lnTo>
                  <a:pt x="167391" y="428604"/>
                </a:lnTo>
                <a:lnTo>
                  <a:pt x="217170" y="434339"/>
                </a:lnTo>
                <a:lnTo>
                  <a:pt x="1928622" y="434339"/>
                </a:lnTo>
                <a:lnTo>
                  <a:pt x="1978400" y="428604"/>
                </a:lnTo>
                <a:lnTo>
                  <a:pt x="2024105" y="412266"/>
                </a:lnTo>
                <a:lnTo>
                  <a:pt x="2064429" y="386629"/>
                </a:lnTo>
                <a:lnTo>
                  <a:pt x="2098065" y="352998"/>
                </a:lnTo>
                <a:lnTo>
                  <a:pt x="2123709" y="312675"/>
                </a:lnTo>
                <a:lnTo>
                  <a:pt x="2140053" y="266964"/>
                </a:lnTo>
                <a:lnTo>
                  <a:pt x="2145792" y="217169"/>
                </a:lnTo>
                <a:lnTo>
                  <a:pt x="2140053" y="167375"/>
                </a:lnTo>
                <a:lnTo>
                  <a:pt x="2123709" y="121664"/>
                </a:lnTo>
                <a:lnTo>
                  <a:pt x="2098065" y="81341"/>
                </a:lnTo>
                <a:lnTo>
                  <a:pt x="2064429" y="47710"/>
                </a:lnTo>
                <a:lnTo>
                  <a:pt x="2024105" y="22073"/>
                </a:lnTo>
                <a:lnTo>
                  <a:pt x="1978400" y="5735"/>
                </a:lnTo>
                <a:lnTo>
                  <a:pt x="1928622"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59" name="object 59"/>
          <p:cNvSpPr/>
          <p:nvPr/>
        </p:nvSpPr>
        <p:spPr>
          <a:xfrm>
            <a:off x="3166681" y="5086921"/>
            <a:ext cx="1609725" cy="325755"/>
          </a:xfrm>
          <a:custGeom>
            <a:avLst/>
            <a:gdLst/>
            <a:ahLst/>
            <a:cxnLst/>
            <a:rect l="l" t="t" r="r" b="b"/>
            <a:pathLst>
              <a:path w="2146300" h="434339">
                <a:moveTo>
                  <a:pt x="0" y="217169"/>
                </a:moveTo>
                <a:lnTo>
                  <a:pt x="5738" y="167375"/>
                </a:lnTo>
                <a:lnTo>
                  <a:pt x="22082" y="121664"/>
                </a:lnTo>
                <a:lnTo>
                  <a:pt x="47726" y="81341"/>
                </a:lnTo>
                <a:lnTo>
                  <a:pt x="81362" y="47710"/>
                </a:lnTo>
                <a:lnTo>
                  <a:pt x="121686" y="22073"/>
                </a:lnTo>
                <a:lnTo>
                  <a:pt x="167391" y="5735"/>
                </a:lnTo>
                <a:lnTo>
                  <a:pt x="217170" y="0"/>
                </a:lnTo>
                <a:lnTo>
                  <a:pt x="1928622" y="0"/>
                </a:lnTo>
                <a:lnTo>
                  <a:pt x="1978400" y="5735"/>
                </a:lnTo>
                <a:lnTo>
                  <a:pt x="2024105" y="22073"/>
                </a:lnTo>
                <a:lnTo>
                  <a:pt x="2064429" y="47710"/>
                </a:lnTo>
                <a:lnTo>
                  <a:pt x="2098065" y="81341"/>
                </a:lnTo>
                <a:lnTo>
                  <a:pt x="2123709" y="121664"/>
                </a:lnTo>
                <a:lnTo>
                  <a:pt x="2140053" y="167375"/>
                </a:lnTo>
                <a:lnTo>
                  <a:pt x="2145792" y="217169"/>
                </a:lnTo>
                <a:lnTo>
                  <a:pt x="2140053" y="266964"/>
                </a:lnTo>
                <a:lnTo>
                  <a:pt x="2123709" y="312675"/>
                </a:lnTo>
                <a:lnTo>
                  <a:pt x="2098065" y="352998"/>
                </a:lnTo>
                <a:lnTo>
                  <a:pt x="2064429" y="386629"/>
                </a:lnTo>
                <a:lnTo>
                  <a:pt x="2024105" y="412266"/>
                </a:lnTo>
                <a:lnTo>
                  <a:pt x="1978400" y="428604"/>
                </a:lnTo>
                <a:lnTo>
                  <a:pt x="1928622" y="434339"/>
                </a:lnTo>
                <a:lnTo>
                  <a:pt x="217170" y="434339"/>
                </a:lnTo>
                <a:lnTo>
                  <a:pt x="167391" y="428604"/>
                </a:lnTo>
                <a:lnTo>
                  <a:pt x="121686" y="412266"/>
                </a:lnTo>
                <a:lnTo>
                  <a:pt x="81362" y="386629"/>
                </a:lnTo>
                <a:lnTo>
                  <a:pt x="47726" y="352998"/>
                </a:lnTo>
                <a:lnTo>
                  <a:pt x="22082" y="312675"/>
                </a:lnTo>
                <a:lnTo>
                  <a:pt x="5738" y="266964"/>
                </a:lnTo>
                <a:lnTo>
                  <a:pt x="0" y="217169"/>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0" name="object 60"/>
          <p:cNvSpPr txBox="1"/>
          <p:nvPr/>
        </p:nvSpPr>
        <p:spPr>
          <a:xfrm>
            <a:off x="3599116" y="5161255"/>
            <a:ext cx="74199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Eastern</a:t>
            </a:r>
            <a:r>
              <a:rPr sz="1050" b="1" spc="-86"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61" name="object 61"/>
          <p:cNvSpPr/>
          <p:nvPr/>
        </p:nvSpPr>
        <p:spPr>
          <a:xfrm>
            <a:off x="4342257" y="4567398"/>
            <a:ext cx="79462" cy="62323"/>
          </a:xfrm>
          <a:prstGeom prst="rect">
            <a:avLst/>
          </a:prstGeom>
          <a:blipFill>
            <a:blip r:embed="rId1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2" name="object 62"/>
          <p:cNvSpPr/>
          <p:nvPr/>
        </p:nvSpPr>
        <p:spPr>
          <a:xfrm>
            <a:off x="4309110" y="4538852"/>
            <a:ext cx="110014" cy="83820"/>
          </a:xfrm>
          <a:custGeom>
            <a:avLst/>
            <a:gdLst/>
            <a:ahLst/>
            <a:cxnLst/>
            <a:rect l="l" t="t" r="r" b="b"/>
            <a:pathLst>
              <a:path w="146685" h="111760">
                <a:moveTo>
                  <a:pt x="73152" y="0"/>
                </a:moveTo>
                <a:lnTo>
                  <a:pt x="44684" y="4369"/>
                </a:lnTo>
                <a:lnTo>
                  <a:pt x="21431" y="16287"/>
                </a:lnTo>
                <a:lnTo>
                  <a:pt x="5750" y="33968"/>
                </a:lnTo>
                <a:lnTo>
                  <a:pt x="0" y="55626"/>
                </a:lnTo>
                <a:lnTo>
                  <a:pt x="5750" y="77283"/>
                </a:lnTo>
                <a:lnTo>
                  <a:pt x="21431" y="94964"/>
                </a:lnTo>
                <a:lnTo>
                  <a:pt x="44684" y="106882"/>
                </a:lnTo>
                <a:lnTo>
                  <a:pt x="73152" y="111252"/>
                </a:lnTo>
                <a:lnTo>
                  <a:pt x="101619" y="106882"/>
                </a:lnTo>
                <a:lnTo>
                  <a:pt x="124872" y="94964"/>
                </a:lnTo>
                <a:lnTo>
                  <a:pt x="140553" y="77283"/>
                </a:lnTo>
                <a:lnTo>
                  <a:pt x="146304" y="55626"/>
                </a:lnTo>
                <a:lnTo>
                  <a:pt x="140553" y="33968"/>
                </a:lnTo>
                <a:lnTo>
                  <a:pt x="124872" y="16287"/>
                </a:lnTo>
                <a:lnTo>
                  <a:pt x="101619" y="4369"/>
                </a:lnTo>
                <a:lnTo>
                  <a:pt x="7315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63" name="object 63"/>
          <p:cNvSpPr/>
          <p:nvPr/>
        </p:nvSpPr>
        <p:spPr>
          <a:xfrm>
            <a:off x="4309110" y="4538852"/>
            <a:ext cx="110014" cy="83820"/>
          </a:xfrm>
          <a:custGeom>
            <a:avLst/>
            <a:gdLst/>
            <a:ahLst/>
            <a:cxnLst/>
            <a:rect l="l" t="t" r="r" b="b"/>
            <a:pathLst>
              <a:path w="146685" h="111760">
                <a:moveTo>
                  <a:pt x="0" y="55626"/>
                </a:moveTo>
                <a:lnTo>
                  <a:pt x="5750" y="33968"/>
                </a:lnTo>
                <a:lnTo>
                  <a:pt x="21431" y="16287"/>
                </a:lnTo>
                <a:lnTo>
                  <a:pt x="44684" y="4369"/>
                </a:lnTo>
                <a:lnTo>
                  <a:pt x="73152" y="0"/>
                </a:lnTo>
                <a:lnTo>
                  <a:pt x="101619" y="4369"/>
                </a:lnTo>
                <a:lnTo>
                  <a:pt x="124872" y="16287"/>
                </a:lnTo>
                <a:lnTo>
                  <a:pt x="140553" y="33968"/>
                </a:lnTo>
                <a:lnTo>
                  <a:pt x="146304" y="55626"/>
                </a:lnTo>
                <a:lnTo>
                  <a:pt x="140553" y="77283"/>
                </a:lnTo>
                <a:lnTo>
                  <a:pt x="124872" y="94964"/>
                </a:lnTo>
                <a:lnTo>
                  <a:pt x="101619" y="106882"/>
                </a:lnTo>
                <a:lnTo>
                  <a:pt x="73152" y="111252"/>
                </a:lnTo>
                <a:lnTo>
                  <a:pt x="44684" y="106882"/>
                </a:lnTo>
                <a:lnTo>
                  <a:pt x="21431" y="94964"/>
                </a:lnTo>
                <a:lnTo>
                  <a:pt x="5750" y="77283"/>
                </a:lnTo>
                <a:lnTo>
                  <a:pt x="0" y="55626"/>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4" name="object 64"/>
          <p:cNvSpPr/>
          <p:nvPr/>
        </p:nvSpPr>
        <p:spPr>
          <a:xfrm>
            <a:off x="221742" y="4645151"/>
            <a:ext cx="1826895" cy="440055"/>
          </a:xfrm>
          <a:custGeom>
            <a:avLst/>
            <a:gdLst/>
            <a:ahLst/>
            <a:cxnLst/>
            <a:rect l="l" t="t" r="r" b="b"/>
            <a:pathLst>
              <a:path w="2435860" h="586739">
                <a:moveTo>
                  <a:pt x="0" y="66675"/>
                </a:moveTo>
                <a:lnTo>
                  <a:pt x="5238" y="40719"/>
                </a:lnTo>
                <a:lnTo>
                  <a:pt x="19524" y="19526"/>
                </a:lnTo>
                <a:lnTo>
                  <a:pt x="40714" y="5238"/>
                </a:lnTo>
                <a:lnTo>
                  <a:pt x="66662" y="0"/>
                </a:lnTo>
                <a:lnTo>
                  <a:pt x="2368677" y="0"/>
                </a:lnTo>
                <a:lnTo>
                  <a:pt x="2394632" y="5238"/>
                </a:lnTo>
                <a:lnTo>
                  <a:pt x="2415825" y="19526"/>
                </a:lnTo>
                <a:lnTo>
                  <a:pt x="2430113" y="40719"/>
                </a:lnTo>
                <a:lnTo>
                  <a:pt x="2435352" y="66675"/>
                </a:lnTo>
                <a:lnTo>
                  <a:pt x="2435352" y="520064"/>
                </a:lnTo>
                <a:lnTo>
                  <a:pt x="2430113" y="546020"/>
                </a:lnTo>
                <a:lnTo>
                  <a:pt x="2415825" y="567213"/>
                </a:lnTo>
                <a:lnTo>
                  <a:pt x="2394632" y="581501"/>
                </a:lnTo>
                <a:lnTo>
                  <a:pt x="2368677" y="586739"/>
                </a:lnTo>
                <a:lnTo>
                  <a:pt x="66662" y="586739"/>
                </a:lnTo>
                <a:lnTo>
                  <a:pt x="40714" y="581501"/>
                </a:lnTo>
                <a:lnTo>
                  <a:pt x="19524" y="567213"/>
                </a:lnTo>
                <a:lnTo>
                  <a:pt x="5238" y="546020"/>
                </a:lnTo>
                <a:lnTo>
                  <a:pt x="0" y="520064"/>
                </a:lnTo>
                <a:lnTo>
                  <a:pt x="0" y="66675"/>
                </a:lnTo>
                <a:close/>
              </a:path>
            </a:pathLst>
          </a:custGeom>
          <a:ln w="9524">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65" name="object 65"/>
          <p:cNvSpPr/>
          <p:nvPr/>
        </p:nvSpPr>
        <p:spPr>
          <a:xfrm>
            <a:off x="514350" y="4275953"/>
            <a:ext cx="1623632" cy="340052"/>
          </a:xfrm>
          <a:prstGeom prst="rect">
            <a:avLst/>
          </a:prstGeom>
          <a:blipFill>
            <a:blip r:embed="rId1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6" name="object 66"/>
          <p:cNvSpPr/>
          <p:nvPr/>
        </p:nvSpPr>
        <p:spPr>
          <a:xfrm>
            <a:off x="854964" y="4325121"/>
            <a:ext cx="941260" cy="280597"/>
          </a:xfrm>
          <a:prstGeom prst="rect">
            <a:avLst/>
          </a:prstGeom>
          <a:blipFill>
            <a:blip r:embed="rId1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67" name="object 67"/>
          <p:cNvSpPr/>
          <p:nvPr/>
        </p:nvSpPr>
        <p:spPr>
          <a:xfrm>
            <a:off x="532067" y="4265104"/>
            <a:ext cx="1609725" cy="325755"/>
          </a:xfrm>
          <a:custGeom>
            <a:avLst/>
            <a:gdLst/>
            <a:ahLst/>
            <a:cxnLst/>
            <a:rect l="l" t="t" r="r" b="b"/>
            <a:pathLst>
              <a:path w="2146300" h="434339">
                <a:moveTo>
                  <a:pt x="1928622" y="0"/>
                </a:moveTo>
                <a:lnTo>
                  <a:pt x="217169" y="0"/>
                </a:lnTo>
                <a:lnTo>
                  <a:pt x="167375" y="5738"/>
                </a:lnTo>
                <a:lnTo>
                  <a:pt x="121664" y="22082"/>
                </a:lnTo>
                <a:lnTo>
                  <a:pt x="81341" y="47726"/>
                </a:lnTo>
                <a:lnTo>
                  <a:pt x="47710" y="81362"/>
                </a:lnTo>
                <a:lnTo>
                  <a:pt x="22073" y="121686"/>
                </a:lnTo>
                <a:lnTo>
                  <a:pt x="5735" y="167391"/>
                </a:lnTo>
                <a:lnTo>
                  <a:pt x="0" y="217170"/>
                </a:lnTo>
                <a:lnTo>
                  <a:pt x="5735" y="266948"/>
                </a:lnTo>
                <a:lnTo>
                  <a:pt x="22073" y="312653"/>
                </a:lnTo>
                <a:lnTo>
                  <a:pt x="47710" y="352977"/>
                </a:lnTo>
                <a:lnTo>
                  <a:pt x="81341" y="386613"/>
                </a:lnTo>
                <a:lnTo>
                  <a:pt x="121664" y="412257"/>
                </a:lnTo>
                <a:lnTo>
                  <a:pt x="167375" y="428601"/>
                </a:lnTo>
                <a:lnTo>
                  <a:pt x="217169" y="434340"/>
                </a:lnTo>
                <a:lnTo>
                  <a:pt x="1928622" y="434340"/>
                </a:lnTo>
                <a:lnTo>
                  <a:pt x="1978400" y="428601"/>
                </a:lnTo>
                <a:lnTo>
                  <a:pt x="2024105" y="412257"/>
                </a:lnTo>
                <a:lnTo>
                  <a:pt x="2064429" y="386613"/>
                </a:lnTo>
                <a:lnTo>
                  <a:pt x="2098065" y="352977"/>
                </a:lnTo>
                <a:lnTo>
                  <a:pt x="2123709" y="312653"/>
                </a:lnTo>
                <a:lnTo>
                  <a:pt x="2140053" y="266948"/>
                </a:lnTo>
                <a:lnTo>
                  <a:pt x="2145791" y="217170"/>
                </a:lnTo>
                <a:lnTo>
                  <a:pt x="2140053" y="167391"/>
                </a:lnTo>
                <a:lnTo>
                  <a:pt x="2123709" y="121686"/>
                </a:lnTo>
                <a:lnTo>
                  <a:pt x="2098065" y="81362"/>
                </a:lnTo>
                <a:lnTo>
                  <a:pt x="2064429" y="47726"/>
                </a:lnTo>
                <a:lnTo>
                  <a:pt x="2024105" y="22082"/>
                </a:lnTo>
                <a:lnTo>
                  <a:pt x="1978400" y="5738"/>
                </a:lnTo>
                <a:lnTo>
                  <a:pt x="1928622" y="0"/>
                </a:lnTo>
                <a:close/>
              </a:path>
            </a:pathLst>
          </a:custGeom>
          <a:solidFill>
            <a:srgbClr val="954B21"/>
          </a:solidFill>
        </p:spPr>
        <p:txBody>
          <a:bodyPr wrap="square" lIns="0" tIns="0" rIns="0" bIns="0" rtlCol="0"/>
          <a:lstStyle/>
          <a:p>
            <a:pPr defTabSz="685800">
              <a:defRPr/>
            </a:pPr>
            <a:endParaRPr sz="1350" dirty="0">
              <a:solidFill>
                <a:prstClr val="black"/>
              </a:solidFill>
              <a:latin typeface="Arial Narrow" panose="020B0606020202030204" pitchFamily="34" charset="0"/>
            </a:endParaRPr>
          </a:p>
        </p:txBody>
      </p:sp>
      <p:sp>
        <p:nvSpPr>
          <p:cNvPr id="68" name="object 68"/>
          <p:cNvSpPr/>
          <p:nvPr/>
        </p:nvSpPr>
        <p:spPr>
          <a:xfrm>
            <a:off x="532067" y="4265104"/>
            <a:ext cx="1609725" cy="325755"/>
          </a:xfrm>
          <a:custGeom>
            <a:avLst/>
            <a:gdLst/>
            <a:ahLst/>
            <a:cxnLst/>
            <a:rect l="l" t="t" r="r" b="b"/>
            <a:pathLst>
              <a:path w="2146300" h="434339">
                <a:moveTo>
                  <a:pt x="0" y="217170"/>
                </a:moveTo>
                <a:lnTo>
                  <a:pt x="5735" y="167391"/>
                </a:lnTo>
                <a:lnTo>
                  <a:pt x="22073" y="121686"/>
                </a:lnTo>
                <a:lnTo>
                  <a:pt x="47710" y="81362"/>
                </a:lnTo>
                <a:lnTo>
                  <a:pt x="81341" y="47726"/>
                </a:lnTo>
                <a:lnTo>
                  <a:pt x="121664" y="22082"/>
                </a:lnTo>
                <a:lnTo>
                  <a:pt x="167375" y="5738"/>
                </a:lnTo>
                <a:lnTo>
                  <a:pt x="217169" y="0"/>
                </a:lnTo>
                <a:lnTo>
                  <a:pt x="1928622" y="0"/>
                </a:lnTo>
                <a:lnTo>
                  <a:pt x="1978400" y="5738"/>
                </a:lnTo>
                <a:lnTo>
                  <a:pt x="2024105" y="22082"/>
                </a:lnTo>
                <a:lnTo>
                  <a:pt x="2064429" y="47726"/>
                </a:lnTo>
                <a:lnTo>
                  <a:pt x="2098065" y="81362"/>
                </a:lnTo>
                <a:lnTo>
                  <a:pt x="2123709" y="121686"/>
                </a:lnTo>
                <a:lnTo>
                  <a:pt x="2140053" y="167391"/>
                </a:lnTo>
                <a:lnTo>
                  <a:pt x="2145791" y="217170"/>
                </a:lnTo>
                <a:lnTo>
                  <a:pt x="2140053" y="266948"/>
                </a:lnTo>
                <a:lnTo>
                  <a:pt x="2123709" y="312653"/>
                </a:lnTo>
                <a:lnTo>
                  <a:pt x="2098065" y="352977"/>
                </a:lnTo>
                <a:lnTo>
                  <a:pt x="2064429" y="386613"/>
                </a:lnTo>
                <a:lnTo>
                  <a:pt x="2024105" y="412257"/>
                </a:lnTo>
                <a:lnTo>
                  <a:pt x="1978400" y="428601"/>
                </a:lnTo>
                <a:lnTo>
                  <a:pt x="1928622" y="434340"/>
                </a:lnTo>
                <a:lnTo>
                  <a:pt x="217169" y="434340"/>
                </a:lnTo>
                <a:lnTo>
                  <a:pt x="167375" y="428601"/>
                </a:lnTo>
                <a:lnTo>
                  <a:pt x="121664" y="412257"/>
                </a:lnTo>
                <a:lnTo>
                  <a:pt x="81341" y="386613"/>
                </a:lnTo>
                <a:lnTo>
                  <a:pt x="47710" y="352977"/>
                </a:lnTo>
                <a:lnTo>
                  <a:pt x="22073" y="312653"/>
                </a:lnTo>
                <a:lnTo>
                  <a:pt x="5735" y="266948"/>
                </a:lnTo>
                <a:lnTo>
                  <a:pt x="0" y="217170"/>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69" name="object 69"/>
          <p:cNvSpPr txBox="1"/>
          <p:nvPr/>
        </p:nvSpPr>
        <p:spPr>
          <a:xfrm>
            <a:off x="936193" y="4339209"/>
            <a:ext cx="79914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Western</a:t>
            </a:r>
            <a:r>
              <a:rPr sz="1050" b="1" spc="-94"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70" name="object 70"/>
          <p:cNvSpPr txBox="1"/>
          <p:nvPr/>
        </p:nvSpPr>
        <p:spPr>
          <a:xfrm>
            <a:off x="349758" y="4554855"/>
            <a:ext cx="1678305" cy="298767"/>
          </a:xfrm>
          <a:prstGeom prst="rect">
            <a:avLst/>
          </a:prstGeom>
          <a:solidFill>
            <a:srgbClr val="92D050"/>
          </a:solidFill>
        </p:spPr>
        <p:txBody>
          <a:bodyPr vert="horz" wrap="square" lIns="0" tIns="19526" rIns="0" bIns="0" rtlCol="0">
            <a:spAutoFit/>
          </a:bodyPr>
          <a:lstStyle/>
          <a:p>
            <a:pPr marL="641985" marR="129540" indent="-507683" defTabSz="685800">
              <a:lnSpc>
                <a:spcPct val="114500"/>
              </a:lnSpc>
              <a:spcBef>
                <a:spcPts val="153"/>
              </a:spcBef>
              <a:defRPr/>
            </a:pPr>
            <a:r>
              <a:rPr lang="en-US" sz="825" b="1" dirty="0">
                <a:solidFill>
                  <a:prstClr val="black"/>
                </a:solidFill>
                <a:latin typeface="Arial Narrow" panose="020B0606020202030204" pitchFamily="34" charset="0"/>
                <a:cs typeface="Calibri"/>
              </a:rPr>
              <a:t>14</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71" name="object 71"/>
          <p:cNvSpPr/>
          <p:nvPr/>
        </p:nvSpPr>
        <p:spPr>
          <a:xfrm>
            <a:off x="2048255" y="4864608"/>
            <a:ext cx="1016318" cy="108585"/>
          </a:xfrm>
          <a:custGeom>
            <a:avLst/>
            <a:gdLst/>
            <a:ahLst/>
            <a:cxnLst/>
            <a:rect l="l" t="t" r="r" b="b"/>
            <a:pathLst>
              <a:path w="1355089" h="144779">
                <a:moveTo>
                  <a:pt x="1354582" y="144398"/>
                </a:moveTo>
                <a:lnTo>
                  <a:pt x="677291" y="144398"/>
                </a:lnTo>
                <a:lnTo>
                  <a:pt x="677291" y="0"/>
                </a:lnTo>
                <a:lnTo>
                  <a:pt x="0" y="0"/>
                </a:lnTo>
              </a:path>
            </a:pathLst>
          </a:custGeom>
          <a:ln w="9524">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72" name="object 72"/>
          <p:cNvSpPr/>
          <p:nvPr/>
        </p:nvSpPr>
        <p:spPr>
          <a:xfrm>
            <a:off x="3151251" y="4933188"/>
            <a:ext cx="79462" cy="63436"/>
          </a:xfrm>
          <a:prstGeom prst="rect">
            <a:avLst/>
          </a:prstGeom>
          <a:blipFill>
            <a:blip r:embed="rId2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3" name="object 73"/>
          <p:cNvSpPr/>
          <p:nvPr/>
        </p:nvSpPr>
        <p:spPr>
          <a:xfrm>
            <a:off x="3118104" y="4904613"/>
            <a:ext cx="110014" cy="84773"/>
          </a:xfrm>
          <a:custGeom>
            <a:avLst/>
            <a:gdLst/>
            <a:ahLst/>
            <a:cxnLst/>
            <a:rect l="l" t="t" r="r" b="b"/>
            <a:pathLst>
              <a:path w="146685" h="113029">
                <a:moveTo>
                  <a:pt x="73151" y="0"/>
                </a:moveTo>
                <a:lnTo>
                  <a:pt x="44684" y="4435"/>
                </a:lnTo>
                <a:lnTo>
                  <a:pt x="21431" y="16525"/>
                </a:lnTo>
                <a:lnTo>
                  <a:pt x="5750" y="34450"/>
                </a:lnTo>
                <a:lnTo>
                  <a:pt x="0" y="56387"/>
                </a:lnTo>
                <a:lnTo>
                  <a:pt x="5750" y="78325"/>
                </a:lnTo>
                <a:lnTo>
                  <a:pt x="21431" y="96250"/>
                </a:lnTo>
                <a:lnTo>
                  <a:pt x="44684" y="108340"/>
                </a:lnTo>
                <a:lnTo>
                  <a:pt x="73151" y="112775"/>
                </a:lnTo>
                <a:lnTo>
                  <a:pt x="101619" y="108340"/>
                </a:lnTo>
                <a:lnTo>
                  <a:pt x="124872" y="96250"/>
                </a:lnTo>
                <a:lnTo>
                  <a:pt x="140553" y="78325"/>
                </a:lnTo>
                <a:lnTo>
                  <a:pt x="146303" y="56387"/>
                </a:lnTo>
                <a:lnTo>
                  <a:pt x="140553" y="34450"/>
                </a:lnTo>
                <a:lnTo>
                  <a:pt x="124872" y="16525"/>
                </a:lnTo>
                <a:lnTo>
                  <a:pt x="101619" y="4435"/>
                </a:lnTo>
                <a:lnTo>
                  <a:pt x="73151"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74" name="object 74"/>
          <p:cNvSpPr/>
          <p:nvPr/>
        </p:nvSpPr>
        <p:spPr>
          <a:xfrm>
            <a:off x="3118104" y="4904613"/>
            <a:ext cx="110014" cy="84773"/>
          </a:xfrm>
          <a:custGeom>
            <a:avLst/>
            <a:gdLst/>
            <a:ahLst/>
            <a:cxnLst/>
            <a:rect l="l" t="t" r="r" b="b"/>
            <a:pathLst>
              <a:path w="146685" h="113029">
                <a:moveTo>
                  <a:pt x="0" y="56387"/>
                </a:moveTo>
                <a:lnTo>
                  <a:pt x="5750" y="34450"/>
                </a:lnTo>
                <a:lnTo>
                  <a:pt x="21431" y="16525"/>
                </a:lnTo>
                <a:lnTo>
                  <a:pt x="44684" y="4435"/>
                </a:lnTo>
                <a:lnTo>
                  <a:pt x="73151" y="0"/>
                </a:lnTo>
                <a:lnTo>
                  <a:pt x="101619" y="4435"/>
                </a:lnTo>
                <a:lnTo>
                  <a:pt x="124872" y="16525"/>
                </a:lnTo>
                <a:lnTo>
                  <a:pt x="140553" y="34450"/>
                </a:lnTo>
                <a:lnTo>
                  <a:pt x="146303" y="56387"/>
                </a:lnTo>
                <a:lnTo>
                  <a:pt x="140553" y="78325"/>
                </a:lnTo>
                <a:lnTo>
                  <a:pt x="124872" y="96250"/>
                </a:lnTo>
                <a:lnTo>
                  <a:pt x="101619" y="108340"/>
                </a:lnTo>
                <a:lnTo>
                  <a:pt x="73151" y="112775"/>
                </a:lnTo>
                <a:lnTo>
                  <a:pt x="44684" y="108340"/>
                </a:lnTo>
                <a:lnTo>
                  <a:pt x="21431" y="96250"/>
                </a:lnTo>
                <a:lnTo>
                  <a:pt x="5750"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75" name="object 75"/>
          <p:cNvSpPr/>
          <p:nvPr/>
        </p:nvSpPr>
        <p:spPr>
          <a:xfrm>
            <a:off x="1032129" y="3057525"/>
            <a:ext cx="1200722" cy="330899"/>
          </a:xfrm>
          <a:prstGeom prst="rect">
            <a:avLst/>
          </a:prstGeom>
          <a:blipFill>
            <a:blip r:embed="rId2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6" name="object 76"/>
          <p:cNvSpPr/>
          <p:nvPr/>
        </p:nvSpPr>
        <p:spPr>
          <a:xfrm>
            <a:off x="1141856" y="3102111"/>
            <a:ext cx="977837" cy="280597"/>
          </a:xfrm>
          <a:prstGeom prst="rect">
            <a:avLst/>
          </a:prstGeom>
          <a:blipFill>
            <a:blip r:embed="rId2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77" name="object 77"/>
          <p:cNvSpPr/>
          <p:nvPr/>
        </p:nvSpPr>
        <p:spPr>
          <a:xfrm>
            <a:off x="1049846" y="3046667"/>
            <a:ext cx="1186815" cy="316706"/>
          </a:xfrm>
          <a:custGeom>
            <a:avLst/>
            <a:gdLst/>
            <a:ahLst/>
            <a:cxnLst/>
            <a:rect l="l" t="t" r="r" b="b"/>
            <a:pathLst>
              <a:path w="1582420" h="422275">
                <a:moveTo>
                  <a:pt x="1370838" y="0"/>
                </a:moveTo>
                <a:lnTo>
                  <a:pt x="211074" y="0"/>
                </a:lnTo>
                <a:lnTo>
                  <a:pt x="162672" y="5573"/>
                </a:lnTo>
                <a:lnTo>
                  <a:pt x="118243" y="21451"/>
                </a:lnTo>
                <a:lnTo>
                  <a:pt x="79052" y="46366"/>
                </a:lnTo>
                <a:lnTo>
                  <a:pt x="46366" y="79052"/>
                </a:lnTo>
                <a:lnTo>
                  <a:pt x="21451" y="118243"/>
                </a:lnTo>
                <a:lnTo>
                  <a:pt x="5573" y="162672"/>
                </a:lnTo>
                <a:lnTo>
                  <a:pt x="0" y="211074"/>
                </a:lnTo>
                <a:lnTo>
                  <a:pt x="5573" y="259475"/>
                </a:lnTo>
                <a:lnTo>
                  <a:pt x="21451" y="303904"/>
                </a:lnTo>
                <a:lnTo>
                  <a:pt x="46366" y="343095"/>
                </a:lnTo>
                <a:lnTo>
                  <a:pt x="79052" y="375781"/>
                </a:lnTo>
                <a:lnTo>
                  <a:pt x="118243" y="400696"/>
                </a:lnTo>
                <a:lnTo>
                  <a:pt x="162672" y="416574"/>
                </a:lnTo>
                <a:lnTo>
                  <a:pt x="211074" y="422148"/>
                </a:lnTo>
                <a:lnTo>
                  <a:pt x="1370838" y="422148"/>
                </a:lnTo>
                <a:lnTo>
                  <a:pt x="1419239" y="416574"/>
                </a:lnTo>
                <a:lnTo>
                  <a:pt x="1463668" y="400696"/>
                </a:lnTo>
                <a:lnTo>
                  <a:pt x="1502859" y="375781"/>
                </a:lnTo>
                <a:lnTo>
                  <a:pt x="1535545" y="343095"/>
                </a:lnTo>
                <a:lnTo>
                  <a:pt x="1560460" y="303904"/>
                </a:lnTo>
                <a:lnTo>
                  <a:pt x="1576338" y="259475"/>
                </a:lnTo>
                <a:lnTo>
                  <a:pt x="1581912" y="211074"/>
                </a:lnTo>
                <a:lnTo>
                  <a:pt x="1576338" y="162672"/>
                </a:lnTo>
                <a:lnTo>
                  <a:pt x="1560460" y="118243"/>
                </a:lnTo>
                <a:lnTo>
                  <a:pt x="1535545" y="79052"/>
                </a:lnTo>
                <a:lnTo>
                  <a:pt x="1502859" y="46366"/>
                </a:lnTo>
                <a:lnTo>
                  <a:pt x="1463668" y="21451"/>
                </a:lnTo>
                <a:lnTo>
                  <a:pt x="1419239" y="5573"/>
                </a:lnTo>
                <a:lnTo>
                  <a:pt x="137083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78" name="object 78"/>
          <p:cNvSpPr/>
          <p:nvPr/>
        </p:nvSpPr>
        <p:spPr>
          <a:xfrm>
            <a:off x="1049846" y="3046667"/>
            <a:ext cx="1186815" cy="316706"/>
          </a:xfrm>
          <a:custGeom>
            <a:avLst/>
            <a:gdLst/>
            <a:ahLst/>
            <a:cxnLst/>
            <a:rect l="l" t="t" r="r" b="b"/>
            <a:pathLst>
              <a:path w="1582420" h="422275">
                <a:moveTo>
                  <a:pt x="0" y="211074"/>
                </a:moveTo>
                <a:lnTo>
                  <a:pt x="5573" y="162672"/>
                </a:lnTo>
                <a:lnTo>
                  <a:pt x="21451" y="118243"/>
                </a:lnTo>
                <a:lnTo>
                  <a:pt x="46366" y="79052"/>
                </a:lnTo>
                <a:lnTo>
                  <a:pt x="79052" y="46366"/>
                </a:lnTo>
                <a:lnTo>
                  <a:pt x="118243" y="21451"/>
                </a:lnTo>
                <a:lnTo>
                  <a:pt x="162672" y="5573"/>
                </a:lnTo>
                <a:lnTo>
                  <a:pt x="211074" y="0"/>
                </a:lnTo>
                <a:lnTo>
                  <a:pt x="1370838" y="0"/>
                </a:lnTo>
                <a:lnTo>
                  <a:pt x="1419239" y="5573"/>
                </a:lnTo>
                <a:lnTo>
                  <a:pt x="1463668" y="21451"/>
                </a:lnTo>
                <a:lnTo>
                  <a:pt x="1502859" y="46366"/>
                </a:lnTo>
                <a:lnTo>
                  <a:pt x="1535545" y="79052"/>
                </a:lnTo>
                <a:lnTo>
                  <a:pt x="1560460" y="118243"/>
                </a:lnTo>
                <a:lnTo>
                  <a:pt x="1576338" y="162672"/>
                </a:lnTo>
                <a:lnTo>
                  <a:pt x="1581912" y="211074"/>
                </a:lnTo>
                <a:lnTo>
                  <a:pt x="1576338" y="259475"/>
                </a:lnTo>
                <a:lnTo>
                  <a:pt x="1560460" y="303904"/>
                </a:lnTo>
                <a:lnTo>
                  <a:pt x="1535545" y="343095"/>
                </a:lnTo>
                <a:lnTo>
                  <a:pt x="1502859" y="375781"/>
                </a:lnTo>
                <a:lnTo>
                  <a:pt x="1463668" y="400696"/>
                </a:lnTo>
                <a:lnTo>
                  <a:pt x="1419239" y="416574"/>
                </a:lnTo>
                <a:lnTo>
                  <a:pt x="1370838" y="422148"/>
                </a:lnTo>
                <a:lnTo>
                  <a:pt x="211074" y="422148"/>
                </a:lnTo>
                <a:lnTo>
                  <a:pt x="162672" y="416574"/>
                </a:lnTo>
                <a:lnTo>
                  <a:pt x="118243" y="400696"/>
                </a:lnTo>
                <a:lnTo>
                  <a:pt x="79052" y="375781"/>
                </a:lnTo>
                <a:lnTo>
                  <a:pt x="46366" y="343095"/>
                </a:lnTo>
                <a:lnTo>
                  <a:pt x="21451" y="303904"/>
                </a:lnTo>
                <a:lnTo>
                  <a:pt x="5573" y="259475"/>
                </a:lnTo>
                <a:lnTo>
                  <a:pt x="0" y="211074"/>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79" name="object 79"/>
          <p:cNvSpPr txBox="1"/>
          <p:nvPr/>
        </p:nvSpPr>
        <p:spPr>
          <a:xfrm>
            <a:off x="1223295" y="3116389"/>
            <a:ext cx="835819"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Northern</a:t>
            </a:r>
            <a:r>
              <a:rPr sz="1050" b="1" spc="-90"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Cape</a:t>
            </a:r>
            <a:endParaRPr sz="1050" dirty="0">
              <a:solidFill>
                <a:prstClr val="black"/>
              </a:solidFill>
              <a:latin typeface="Arial Narrow" panose="020B0606020202030204" pitchFamily="34" charset="0"/>
              <a:cs typeface="Calibri"/>
            </a:endParaRPr>
          </a:p>
        </p:txBody>
      </p:sp>
      <p:sp>
        <p:nvSpPr>
          <p:cNvPr id="80" name="object 80"/>
          <p:cNvSpPr/>
          <p:nvPr/>
        </p:nvSpPr>
        <p:spPr>
          <a:xfrm>
            <a:off x="733807" y="3312414"/>
            <a:ext cx="1642586" cy="359093"/>
          </a:xfrm>
          <a:custGeom>
            <a:avLst/>
            <a:gdLst/>
            <a:ahLst/>
            <a:cxnLst/>
            <a:rect l="l" t="t" r="r" b="b"/>
            <a:pathLst>
              <a:path w="2190115" h="478789">
                <a:moveTo>
                  <a:pt x="0" y="478536"/>
                </a:moveTo>
                <a:lnTo>
                  <a:pt x="2189988" y="478536"/>
                </a:lnTo>
                <a:lnTo>
                  <a:pt x="2189988" y="0"/>
                </a:lnTo>
                <a:lnTo>
                  <a:pt x="0" y="0"/>
                </a:lnTo>
                <a:lnTo>
                  <a:pt x="0" y="478536"/>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81" name="object 81"/>
          <p:cNvSpPr txBox="1"/>
          <p:nvPr/>
        </p:nvSpPr>
        <p:spPr>
          <a:xfrm>
            <a:off x="733807" y="3312415"/>
            <a:ext cx="1642586" cy="304731"/>
          </a:xfrm>
          <a:prstGeom prst="rect">
            <a:avLst/>
          </a:prstGeom>
        </p:spPr>
        <p:txBody>
          <a:bodyPr vert="horz" wrap="square" lIns="0" tIns="37624" rIns="0" bIns="0" rtlCol="0">
            <a:spAutoFit/>
          </a:bodyPr>
          <a:lstStyle/>
          <a:p>
            <a:pPr algn="ctr" defTabSz="685800">
              <a:spcBef>
                <a:spcPts val="296"/>
              </a:spcBef>
              <a:defRPr/>
            </a:pPr>
            <a:r>
              <a:rPr sz="825" b="1" dirty="0">
                <a:solidFill>
                  <a:prstClr val="black"/>
                </a:solidFill>
                <a:latin typeface="Arial Narrow" panose="020B0606020202030204" pitchFamily="34" charset="0"/>
                <a:cs typeface="Calibri"/>
              </a:rPr>
              <a:t> </a:t>
            </a:r>
            <a:r>
              <a:rPr lang="en-ZA" sz="825" b="1" dirty="0">
                <a:solidFill>
                  <a:prstClr val="black"/>
                </a:solidFill>
                <a:latin typeface="Arial Narrow" panose="020B0606020202030204" pitchFamily="34" charset="0"/>
                <a:cs typeface="Calibri"/>
              </a:rPr>
              <a:t>16 </a:t>
            </a:r>
            <a:r>
              <a:rPr sz="825" b="1" dirty="0">
                <a:solidFill>
                  <a:prstClr val="black"/>
                </a:solidFill>
                <a:latin typeface="Arial Narrow" panose="020B0606020202030204" pitchFamily="34" charset="0"/>
                <a:cs typeface="Calibri"/>
              </a:rPr>
              <a:t>Capacity Building &amp;</a:t>
            </a:r>
            <a:r>
              <a:rPr sz="825" b="1" spc="-53"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Outreach</a:t>
            </a:r>
            <a:endParaRPr sz="825" dirty="0">
              <a:solidFill>
                <a:prstClr val="black"/>
              </a:solidFill>
              <a:latin typeface="Arial Narrow" panose="020B0606020202030204" pitchFamily="34" charset="0"/>
              <a:cs typeface="Calibri"/>
            </a:endParaRPr>
          </a:p>
          <a:p>
            <a:pPr algn="ctr" defTabSz="685800">
              <a:spcBef>
                <a:spcPts val="143"/>
              </a:spcBef>
              <a:defRPr/>
            </a:pP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82" name="object 82"/>
          <p:cNvSpPr/>
          <p:nvPr/>
        </p:nvSpPr>
        <p:spPr>
          <a:xfrm>
            <a:off x="4794884" y="4652019"/>
            <a:ext cx="1200722" cy="342319"/>
          </a:xfrm>
          <a:prstGeom prst="rect">
            <a:avLst/>
          </a:prstGeom>
          <a:blipFill>
            <a:blip r:embed="rId2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83" name="object 83"/>
          <p:cNvSpPr/>
          <p:nvPr/>
        </p:nvSpPr>
        <p:spPr>
          <a:xfrm>
            <a:off x="5033772" y="4702311"/>
            <a:ext cx="721804" cy="280597"/>
          </a:xfrm>
          <a:prstGeom prst="rect">
            <a:avLst/>
          </a:prstGeom>
          <a:blipFill>
            <a:blip r:embed="rId2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84" name="object 84"/>
          <p:cNvSpPr/>
          <p:nvPr/>
        </p:nvSpPr>
        <p:spPr>
          <a:xfrm>
            <a:off x="4812602" y="4641152"/>
            <a:ext cx="1186815" cy="328136"/>
          </a:xfrm>
          <a:custGeom>
            <a:avLst/>
            <a:gdLst/>
            <a:ahLst/>
            <a:cxnLst/>
            <a:rect l="l" t="t" r="r" b="b"/>
            <a:pathLst>
              <a:path w="1582420" h="437514">
                <a:moveTo>
                  <a:pt x="1363218" y="0"/>
                </a:moveTo>
                <a:lnTo>
                  <a:pt x="218694" y="0"/>
                </a:lnTo>
                <a:lnTo>
                  <a:pt x="168550" y="5776"/>
                </a:lnTo>
                <a:lnTo>
                  <a:pt x="122519" y="22229"/>
                </a:lnTo>
                <a:lnTo>
                  <a:pt x="81913" y="48045"/>
                </a:lnTo>
                <a:lnTo>
                  <a:pt x="48045" y="81913"/>
                </a:lnTo>
                <a:lnTo>
                  <a:pt x="22229" y="122519"/>
                </a:lnTo>
                <a:lnTo>
                  <a:pt x="5776" y="168550"/>
                </a:lnTo>
                <a:lnTo>
                  <a:pt x="0" y="218694"/>
                </a:lnTo>
                <a:lnTo>
                  <a:pt x="5776" y="268837"/>
                </a:lnTo>
                <a:lnTo>
                  <a:pt x="22229" y="314868"/>
                </a:lnTo>
                <a:lnTo>
                  <a:pt x="48045" y="355474"/>
                </a:lnTo>
                <a:lnTo>
                  <a:pt x="81913" y="389342"/>
                </a:lnTo>
                <a:lnTo>
                  <a:pt x="122519" y="415158"/>
                </a:lnTo>
                <a:lnTo>
                  <a:pt x="168550" y="431611"/>
                </a:lnTo>
                <a:lnTo>
                  <a:pt x="218694" y="437388"/>
                </a:lnTo>
                <a:lnTo>
                  <a:pt x="1363218" y="437388"/>
                </a:lnTo>
                <a:lnTo>
                  <a:pt x="1413361" y="431611"/>
                </a:lnTo>
                <a:lnTo>
                  <a:pt x="1459392" y="415158"/>
                </a:lnTo>
                <a:lnTo>
                  <a:pt x="1499998" y="389342"/>
                </a:lnTo>
                <a:lnTo>
                  <a:pt x="1533866" y="355474"/>
                </a:lnTo>
                <a:lnTo>
                  <a:pt x="1559682" y="314868"/>
                </a:lnTo>
                <a:lnTo>
                  <a:pt x="1576135" y="268837"/>
                </a:lnTo>
                <a:lnTo>
                  <a:pt x="1581912" y="218694"/>
                </a:lnTo>
                <a:lnTo>
                  <a:pt x="1576135" y="168550"/>
                </a:lnTo>
                <a:lnTo>
                  <a:pt x="1559682" y="122519"/>
                </a:lnTo>
                <a:lnTo>
                  <a:pt x="1533866" y="81913"/>
                </a:lnTo>
                <a:lnTo>
                  <a:pt x="1499998" y="48045"/>
                </a:lnTo>
                <a:lnTo>
                  <a:pt x="1459392" y="22229"/>
                </a:lnTo>
                <a:lnTo>
                  <a:pt x="1413361" y="5776"/>
                </a:lnTo>
                <a:lnTo>
                  <a:pt x="1363218"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85" name="object 85"/>
          <p:cNvSpPr/>
          <p:nvPr/>
        </p:nvSpPr>
        <p:spPr>
          <a:xfrm>
            <a:off x="4812602" y="4641152"/>
            <a:ext cx="1186815" cy="328136"/>
          </a:xfrm>
          <a:custGeom>
            <a:avLst/>
            <a:gdLst/>
            <a:ahLst/>
            <a:cxnLst/>
            <a:rect l="l" t="t" r="r" b="b"/>
            <a:pathLst>
              <a:path w="1582420" h="437514">
                <a:moveTo>
                  <a:pt x="0" y="218694"/>
                </a:moveTo>
                <a:lnTo>
                  <a:pt x="5776" y="168550"/>
                </a:lnTo>
                <a:lnTo>
                  <a:pt x="22229" y="122519"/>
                </a:lnTo>
                <a:lnTo>
                  <a:pt x="48045" y="81913"/>
                </a:lnTo>
                <a:lnTo>
                  <a:pt x="81913" y="48045"/>
                </a:lnTo>
                <a:lnTo>
                  <a:pt x="122519" y="22229"/>
                </a:lnTo>
                <a:lnTo>
                  <a:pt x="168550" y="5776"/>
                </a:lnTo>
                <a:lnTo>
                  <a:pt x="218694" y="0"/>
                </a:lnTo>
                <a:lnTo>
                  <a:pt x="1363218" y="0"/>
                </a:lnTo>
                <a:lnTo>
                  <a:pt x="1413361" y="5776"/>
                </a:lnTo>
                <a:lnTo>
                  <a:pt x="1459392" y="22229"/>
                </a:lnTo>
                <a:lnTo>
                  <a:pt x="1499998" y="48045"/>
                </a:lnTo>
                <a:lnTo>
                  <a:pt x="1533866" y="81913"/>
                </a:lnTo>
                <a:lnTo>
                  <a:pt x="1559682" y="122519"/>
                </a:lnTo>
                <a:lnTo>
                  <a:pt x="1576135" y="168550"/>
                </a:lnTo>
                <a:lnTo>
                  <a:pt x="1581912" y="218694"/>
                </a:lnTo>
                <a:lnTo>
                  <a:pt x="1576135" y="268837"/>
                </a:lnTo>
                <a:lnTo>
                  <a:pt x="1559682" y="314868"/>
                </a:lnTo>
                <a:lnTo>
                  <a:pt x="1533866" y="355474"/>
                </a:lnTo>
                <a:lnTo>
                  <a:pt x="1499998" y="389342"/>
                </a:lnTo>
                <a:lnTo>
                  <a:pt x="1459392" y="415158"/>
                </a:lnTo>
                <a:lnTo>
                  <a:pt x="1413361" y="431611"/>
                </a:lnTo>
                <a:lnTo>
                  <a:pt x="1363218" y="437388"/>
                </a:lnTo>
                <a:lnTo>
                  <a:pt x="218694" y="437388"/>
                </a:lnTo>
                <a:lnTo>
                  <a:pt x="168550" y="431611"/>
                </a:lnTo>
                <a:lnTo>
                  <a:pt x="122519" y="415158"/>
                </a:lnTo>
                <a:lnTo>
                  <a:pt x="81913" y="389342"/>
                </a:lnTo>
                <a:lnTo>
                  <a:pt x="48045" y="355474"/>
                </a:lnTo>
                <a:lnTo>
                  <a:pt x="22229" y="314868"/>
                </a:lnTo>
                <a:lnTo>
                  <a:pt x="5776" y="268837"/>
                </a:lnTo>
                <a:lnTo>
                  <a:pt x="0" y="218694"/>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86" name="object 86"/>
          <p:cNvSpPr txBox="1"/>
          <p:nvPr/>
        </p:nvSpPr>
        <p:spPr>
          <a:xfrm>
            <a:off x="5115687" y="4716875"/>
            <a:ext cx="580073"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Free</a:t>
            </a:r>
            <a:r>
              <a:rPr sz="1050" b="1" spc="-90" dirty="0">
                <a:solidFill>
                  <a:srgbClr val="FFFFFF"/>
                </a:solidFill>
                <a:latin typeface="Arial Narrow" panose="020B0606020202030204" pitchFamily="34" charset="0"/>
                <a:cs typeface="Calibri"/>
              </a:rPr>
              <a:t> </a:t>
            </a:r>
            <a:r>
              <a:rPr sz="1050" b="1" dirty="0">
                <a:solidFill>
                  <a:srgbClr val="FFFFFF"/>
                </a:solidFill>
                <a:latin typeface="Arial Narrow" panose="020B0606020202030204" pitchFamily="34" charset="0"/>
                <a:cs typeface="Calibri"/>
              </a:rPr>
              <a:t>State</a:t>
            </a:r>
            <a:endParaRPr sz="1050" dirty="0">
              <a:solidFill>
                <a:prstClr val="black"/>
              </a:solidFill>
              <a:latin typeface="Arial Narrow" panose="020B0606020202030204" pitchFamily="34" charset="0"/>
              <a:cs typeface="Calibri"/>
            </a:endParaRPr>
          </a:p>
        </p:txBody>
      </p:sp>
      <p:sp>
        <p:nvSpPr>
          <p:cNvPr id="87" name="object 87"/>
          <p:cNvSpPr txBox="1"/>
          <p:nvPr/>
        </p:nvSpPr>
        <p:spPr>
          <a:xfrm>
            <a:off x="5033771" y="4986908"/>
            <a:ext cx="1701165" cy="298287"/>
          </a:xfrm>
          <a:prstGeom prst="rect">
            <a:avLst/>
          </a:prstGeom>
          <a:solidFill>
            <a:srgbClr val="92D050"/>
          </a:solidFill>
        </p:spPr>
        <p:txBody>
          <a:bodyPr vert="horz" wrap="square" lIns="0" tIns="19050" rIns="0" bIns="0" rtlCol="0">
            <a:spAutoFit/>
          </a:bodyPr>
          <a:lstStyle/>
          <a:p>
            <a:pPr marL="654368" marR="140018" indent="-507683" defTabSz="685800">
              <a:lnSpc>
                <a:spcPct val="114500"/>
              </a:lnSpc>
              <a:spcBef>
                <a:spcPts val="150"/>
              </a:spcBef>
              <a:defRPr/>
            </a:pPr>
            <a:r>
              <a:rPr sz="825" b="1" dirty="0">
                <a:solidFill>
                  <a:prstClr val="black"/>
                </a:solidFill>
                <a:latin typeface="Arial Narrow" panose="020B0606020202030204" pitchFamily="34" charset="0"/>
                <a:cs typeface="Calibri"/>
              </a:rPr>
              <a:t> </a:t>
            </a:r>
            <a:r>
              <a:rPr lang="en-ZA" sz="825" b="1" dirty="0">
                <a:solidFill>
                  <a:prstClr val="black"/>
                </a:solidFill>
                <a:latin typeface="Arial Narrow" panose="020B0606020202030204" pitchFamily="34" charset="0"/>
                <a:cs typeface="Calibri"/>
              </a:rPr>
              <a:t>30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88" name="object 88"/>
          <p:cNvSpPr/>
          <p:nvPr/>
        </p:nvSpPr>
        <p:spPr>
          <a:xfrm>
            <a:off x="4142232" y="4487417"/>
            <a:ext cx="53340" cy="623888"/>
          </a:xfrm>
          <a:custGeom>
            <a:avLst/>
            <a:gdLst/>
            <a:ahLst/>
            <a:cxnLst/>
            <a:rect l="l" t="t" r="r" b="b"/>
            <a:pathLst>
              <a:path w="71120" h="831850">
                <a:moveTo>
                  <a:pt x="0" y="0"/>
                </a:moveTo>
                <a:lnTo>
                  <a:pt x="0" y="415670"/>
                </a:lnTo>
                <a:lnTo>
                  <a:pt x="70612" y="415670"/>
                </a:lnTo>
                <a:lnTo>
                  <a:pt x="70612" y="831329"/>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89" name="object 89"/>
          <p:cNvSpPr/>
          <p:nvPr/>
        </p:nvSpPr>
        <p:spPr>
          <a:xfrm>
            <a:off x="2475738" y="3664458"/>
            <a:ext cx="881063" cy="14764"/>
          </a:xfrm>
          <a:custGeom>
            <a:avLst/>
            <a:gdLst/>
            <a:ahLst/>
            <a:cxnLst/>
            <a:rect l="l" t="t" r="r" b="b"/>
            <a:pathLst>
              <a:path w="1174750" h="19685">
                <a:moveTo>
                  <a:pt x="1174750" y="19430"/>
                </a:moveTo>
                <a:lnTo>
                  <a:pt x="587375" y="19430"/>
                </a:lnTo>
                <a:lnTo>
                  <a:pt x="587375"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90" name="object 90"/>
          <p:cNvSpPr/>
          <p:nvPr/>
        </p:nvSpPr>
        <p:spPr>
          <a:xfrm>
            <a:off x="3391281" y="3673602"/>
            <a:ext cx="63437" cy="63436"/>
          </a:xfrm>
          <a:prstGeom prst="rect">
            <a:avLst/>
          </a:prstGeom>
          <a:blipFill>
            <a:blip r:embed="rId2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1" name="object 91"/>
          <p:cNvSpPr/>
          <p:nvPr/>
        </p:nvSpPr>
        <p:spPr>
          <a:xfrm>
            <a:off x="3361563" y="3645026"/>
            <a:ext cx="87154" cy="84773"/>
          </a:xfrm>
          <a:custGeom>
            <a:avLst/>
            <a:gdLst/>
            <a:ahLst/>
            <a:cxnLst/>
            <a:rect l="l" t="t" r="r" b="b"/>
            <a:pathLst>
              <a:path w="116204" h="113029">
                <a:moveTo>
                  <a:pt x="57912" y="0"/>
                </a:moveTo>
                <a:lnTo>
                  <a:pt x="35361" y="4435"/>
                </a:lnTo>
                <a:lnTo>
                  <a:pt x="16954" y="16525"/>
                </a:lnTo>
                <a:lnTo>
                  <a:pt x="4548" y="34450"/>
                </a:lnTo>
                <a:lnTo>
                  <a:pt x="0" y="56387"/>
                </a:lnTo>
                <a:lnTo>
                  <a:pt x="4548" y="78325"/>
                </a:lnTo>
                <a:lnTo>
                  <a:pt x="16954" y="96250"/>
                </a:lnTo>
                <a:lnTo>
                  <a:pt x="35361" y="108340"/>
                </a:lnTo>
                <a:lnTo>
                  <a:pt x="57912" y="112775"/>
                </a:lnTo>
                <a:lnTo>
                  <a:pt x="80462" y="108340"/>
                </a:lnTo>
                <a:lnTo>
                  <a:pt x="98869" y="96250"/>
                </a:lnTo>
                <a:lnTo>
                  <a:pt x="111275" y="78325"/>
                </a:lnTo>
                <a:lnTo>
                  <a:pt x="115824" y="56387"/>
                </a:lnTo>
                <a:lnTo>
                  <a:pt x="111275" y="34450"/>
                </a:lnTo>
                <a:lnTo>
                  <a:pt x="98869" y="16525"/>
                </a:lnTo>
                <a:lnTo>
                  <a:pt x="80462" y="4435"/>
                </a:lnTo>
                <a:lnTo>
                  <a:pt x="5791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92" name="object 92"/>
          <p:cNvSpPr/>
          <p:nvPr/>
        </p:nvSpPr>
        <p:spPr>
          <a:xfrm>
            <a:off x="3361563" y="3645026"/>
            <a:ext cx="87154" cy="84773"/>
          </a:xfrm>
          <a:custGeom>
            <a:avLst/>
            <a:gdLst/>
            <a:ahLst/>
            <a:cxnLst/>
            <a:rect l="l" t="t" r="r" b="b"/>
            <a:pathLst>
              <a:path w="116204" h="113029">
                <a:moveTo>
                  <a:pt x="0" y="56387"/>
                </a:moveTo>
                <a:lnTo>
                  <a:pt x="4548" y="34450"/>
                </a:lnTo>
                <a:lnTo>
                  <a:pt x="16954" y="16525"/>
                </a:lnTo>
                <a:lnTo>
                  <a:pt x="35361" y="4435"/>
                </a:lnTo>
                <a:lnTo>
                  <a:pt x="57912" y="0"/>
                </a:lnTo>
                <a:lnTo>
                  <a:pt x="80462" y="4435"/>
                </a:lnTo>
                <a:lnTo>
                  <a:pt x="98869" y="16525"/>
                </a:lnTo>
                <a:lnTo>
                  <a:pt x="111275" y="34450"/>
                </a:lnTo>
                <a:lnTo>
                  <a:pt x="115824" y="56387"/>
                </a:lnTo>
                <a:lnTo>
                  <a:pt x="111275" y="78325"/>
                </a:lnTo>
                <a:lnTo>
                  <a:pt x="98869" y="96250"/>
                </a:lnTo>
                <a:lnTo>
                  <a:pt x="80462" y="108340"/>
                </a:lnTo>
                <a:lnTo>
                  <a:pt x="57912" y="112775"/>
                </a:lnTo>
                <a:lnTo>
                  <a:pt x="35361" y="108340"/>
                </a:lnTo>
                <a:lnTo>
                  <a:pt x="16954" y="96250"/>
                </a:lnTo>
                <a:lnTo>
                  <a:pt x="4548"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3" name="object 93"/>
          <p:cNvSpPr/>
          <p:nvPr/>
        </p:nvSpPr>
        <p:spPr>
          <a:xfrm>
            <a:off x="4920615" y="3496436"/>
            <a:ext cx="63436" cy="63437"/>
          </a:xfrm>
          <a:prstGeom prst="rect">
            <a:avLst/>
          </a:prstGeom>
          <a:blipFill>
            <a:blip r:embed="rId25"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4" name="object 94"/>
          <p:cNvSpPr/>
          <p:nvPr/>
        </p:nvSpPr>
        <p:spPr>
          <a:xfrm>
            <a:off x="4890897" y="3467861"/>
            <a:ext cx="87154" cy="84773"/>
          </a:xfrm>
          <a:custGeom>
            <a:avLst/>
            <a:gdLst/>
            <a:ahLst/>
            <a:cxnLst/>
            <a:rect l="l" t="t" r="r" b="b"/>
            <a:pathLst>
              <a:path w="116204" h="113029">
                <a:moveTo>
                  <a:pt x="57911" y="0"/>
                </a:moveTo>
                <a:lnTo>
                  <a:pt x="35361" y="4435"/>
                </a:lnTo>
                <a:lnTo>
                  <a:pt x="16954" y="16525"/>
                </a:lnTo>
                <a:lnTo>
                  <a:pt x="4548" y="34450"/>
                </a:lnTo>
                <a:lnTo>
                  <a:pt x="0" y="56387"/>
                </a:lnTo>
                <a:lnTo>
                  <a:pt x="4548" y="78325"/>
                </a:lnTo>
                <a:lnTo>
                  <a:pt x="16954" y="96250"/>
                </a:lnTo>
                <a:lnTo>
                  <a:pt x="35361" y="108340"/>
                </a:lnTo>
                <a:lnTo>
                  <a:pt x="57911" y="112775"/>
                </a:lnTo>
                <a:lnTo>
                  <a:pt x="80462" y="108340"/>
                </a:lnTo>
                <a:lnTo>
                  <a:pt x="98869" y="96250"/>
                </a:lnTo>
                <a:lnTo>
                  <a:pt x="111275" y="78325"/>
                </a:lnTo>
                <a:lnTo>
                  <a:pt x="115824" y="56387"/>
                </a:lnTo>
                <a:lnTo>
                  <a:pt x="111275" y="34450"/>
                </a:lnTo>
                <a:lnTo>
                  <a:pt x="98869" y="16525"/>
                </a:lnTo>
                <a:lnTo>
                  <a:pt x="80462" y="4435"/>
                </a:lnTo>
                <a:lnTo>
                  <a:pt x="57911"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95" name="object 95"/>
          <p:cNvSpPr/>
          <p:nvPr/>
        </p:nvSpPr>
        <p:spPr>
          <a:xfrm>
            <a:off x="4890897" y="3467861"/>
            <a:ext cx="87154" cy="84773"/>
          </a:xfrm>
          <a:custGeom>
            <a:avLst/>
            <a:gdLst/>
            <a:ahLst/>
            <a:cxnLst/>
            <a:rect l="l" t="t" r="r" b="b"/>
            <a:pathLst>
              <a:path w="116204" h="113029">
                <a:moveTo>
                  <a:pt x="0" y="56387"/>
                </a:moveTo>
                <a:lnTo>
                  <a:pt x="4548" y="34450"/>
                </a:lnTo>
                <a:lnTo>
                  <a:pt x="16954" y="16525"/>
                </a:lnTo>
                <a:lnTo>
                  <a:pt x="35361" y="4435"/>
                </a:lnTo>
                <a:lnTo>
                  <a:pt x="57911" y="0"/>
                </a:lnTo>
                <a:lnTo>
                  <a:pt x="80462" y="4435"/>
                </a:lnTo>
                <a:lnTo>
                  <a:pt x="98869" y="16525"/>
                </a:lnTo>
                <a:lnTo>
                  <a:pt x="111275" y="34450"/>
                </a:lnTo>
                <a:lnTo>
                  <a:pt x="115824" y="56387"/>
                </a:lnTo>
                <a:lnTo>
                  <a:pt x="111275" y="78325"/>
                </a:lnTo>
                <a:lnTo>
                  <a:pt x="98869" y="96250"/>
                </a:lnTo>
                <a:lnTo>
                  <a:pt x="80462" y="108340"/>
                </a:lnTo>
                <a:lnTo>
                  <a:pt x="57911" y="112775"/>
                </a:lnTo>
                <a:lnTo>
                  <a:pt x="35361" y="108340"/>
                </a:lnTo>
                <a:lnTo>
                  <a:pt x="16954" y="96250"/>
                </a:lnTo>
                <a:lnTo>
                  <a:pt x="4548"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96" name="object 96"/>
          <p:cNvSpPr/>
          <p:nvPr/>
        </p:nvSpPr>
        <p:spPr>
          <a:xfrm>
            <a:off x="4934331" y="3521583"/>
            <a:ext cx="212884" cy="1119664"/>
          </a:xfrm>
          <a:custGeom>
            <a:avLst/>
            <a:gdLst/>
            <a:ahLst/>
            <a:cxnLst/>
            <a:rect l="l" t="t" r="r" b="b"/>
            <a:pathLst>
              <a:path w="283845" h="1492885">
                <a:moveTo>
                  <a:pt x="0" y="0"/>
                </a:moveTo>
                <a:lnTo>
                  <a:pt x="0" y="746378"/>
                </a:lnTo>
                <a:lnTo>
                  <a:pt x="283845" y="746378"/>
                </a:lnTo>
                <a:lnTo>
                  <a:pt x="283845" y="1492884"/>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97" name="object 97"/>
          <p:cNvSpPr/>
          <p:nvPr/>
        </p:nvSpPr>
        <p:spPr>
          <a:xfrm>
            <a:off x="1619630" y="2130551"/>
            <a:ext cx="1281875" cy="344615"/>
          </a:xfrm>
          <a:prstGeom prst="rect">
            <a:avLst/>
          </a:prstGeom>
          <a:blipFill>
            <a:blip r:embed="rId26"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8" name="object 98"/>
          <p:cNvSpPr/>
          <p:nvPr/>
        </p:nvSpPr>
        <p:spPr>
          <a:xfrm>
            <a:off x="1857375" y="2181996"/>
            <a:ext cx="804101" cy="280597"/>
          </a:xfrm>
          <a:prstGeom prst="rect">
            <a:avLst/>
          </a:prstGeom>
          <a:blipFill>
            <a:blip r:embed="rId27"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99" name="object 99"/>
          <p:cNvSpPr/>
          <p:nvPr/>
        </p:nvSpPr>
        <p:spPr>
          <a:xfrm>
            <a:off x="1637347" y="2119693"/>
            <a:ext cx="1267778" cy="330518"/>
          </a:xfrm>
          <a:custGeom>
            <a:avLst/>
            <a:gdLst/>
            <a:ahLst/>
            <a:cxnLst/>
            <a:rect l="l" t="t" r="r" b="b"/>
            <a:pathLst>
              <a:path w="1690370" h="440689">
                <a:moveTo>
                  <a:pt x="1469897" y="0"/>
                </a:moveTo>
                <a:lnTo>
                  <a:pt x="220218" y="0"/>
                </a:lnTo>
                <a:lnTo>
                  <a:pt x="175824" y="4472"/>
                </a:lnTo>
                <a:lnTo>
                  <a:pt x="134481" y="17299"/>
                </a:lnTo>
                <a:lnTo>
                  <a:pt x="97073" y="37598"/>
                </a:lnTo>
                <a:lnTo>
                  <a:pt x="64484" y="64484"/>
                </a:lnTo>
                <a:lnTo>
                  <a:pt x="37598" y="97073"/>
                </a:lnTo>
                <a:lnTo>
                  <a:pt x="17299" y="134481"/>
                </a:lnTo>
                <a:lnTo>
                  <a:pt x="4472" y="175824"/>
                </a:lnTo>
                <a:lnTo>
                  <a:pt x="0" y="220217"/>
                </a:lnTo>
                <a:lnTo>
                  <a:pt x="4472" y="264611"/>
                </a:lnTo>
                <a:lnTo>
                  <a:pt x="17299" y="305954"/>
                </a:lnTo>
                <a:lnTo>
                  <a:pt x="37598" y="343362"/>
                </a:lnTo>
                <a:lnTo>
                  <a:pt x="64484" y="375951"/>
                </a:lnTo>
                <a:lnTo>
                  <a:pt x="97073" y="402837"/>
                </a:lnTo>
                <a:lnTo>
                  <a:pt x="134481" y="423136"/>
                </a:lnTo>
                <a:lnTo>
                  <a:pt x="175824" y="435963"/>
                </a:lnTo>
                <a:lnTo>
                  <a:pt x="220218" y="440436"/>
                </a:lnTo>
                <a:lnTo>
                  <a:pt x="1469897" y="440436"/>
                </a:lnTo>
                <a:lnTo>
                  <a:pt x="1514291" y="435963"/>
                </a:lnTo>
                <a:lnTo>
                  <a:pt x="1555634" y="423136"/>
                </a:lnTo>
                <a:lnTo>
                  <a:pt x="1593042" y="402837"/>
                </a:lnTo>
                <a:lnTo>
                  <a:pt x="1625631" y="375951"/>
                </a:lnTo>
                <a:lnTo>
                  <a:pt x="1652517" y="343362"/>
                </a:lnTo>
                <a:lnTo>
                  <a:pt x="1672816" y="305954"/>
                </a:lnTo>
                <a:lnTo>
                  <a:pt x="1685643" y="264611"/>
                </a:lnTo>
                <a:lnTo>
                  <a:pt x="1690116" y="220217"/>
                </a:lnTo>
                <a:lnTo>
                  <a:pt x="1685643" y="175824"/>
                </a:lnTo>
                <a:lnTo>
                  <a:pt x="1672816" y="134481"/>
                </a:lnTo>
                <a:lnTo>
                  <a:pt x="1652517" y="97073"/>
                </a:lnTo>
                <a:lnTo>
                  <a:pt x="1625631" y="64484"/>
                </a:lnTo>
                <a:lnTo>
                  <a:pt x="1593042" y="37598"/>
                </a:lnTo>
                <a:lnTo>
                  <a:pt x="1555634" y="17299"/>
                </a:lnTo>
                <a:lnTo>
                  <a:pt x="1514291" y="4472"/>
                </a:lnTo>
                <a:lnTo>
                  <a:pt x="1469897"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00" name="object 100"/>
          <p:cNvSpPr/>
          <p:nvPr/>
        </p:nvSpPr>
        <p:spPr>
          <a:xfrm>
            <a:off x="1637347" y="2119693"/>
            <a:ext cx="1267778" cy="330518"/>
          </a:xfrm>
          <a:custGeom>
            <a:avLst/>
            <a:gdLst/>
            <a:ahLst/>
            <a:cxnLst/>
            <a:rect l="l" t="t" r="r" b="b"/>
            <a:pathLst>
              <a:path w="1690370" h="440689">
                <a:moveTo>
                  <a:pt x="0" y="220217"/>
                </a:moveTo>
                <a:lnTo>
                  <a:pt x="4472" y="175824"/>
                </a:lnTo>
                <a:lnTo>
                  <a:pt x="17299" y="134481"/>
                </a:lnTo>
                <a:lnTo>
                  <a:pt x="37598" y="97073"/>
                </a:lnTo>
                <a:lnTo>
                  <a:pt x="64484" y="64484"/>
                </a:lnTo>
                <a:lnTo>
                  <a:pt x="97073" y="37598"/>
                </a:lnTo>
                <a:lnTo>
                  <a:pt x="134481" y="17299"/>
                </a:lnTo>
                <a:lnTo>
                  <a:pt x="175824" y="4472"/>
                </a:lnTo>
                <a:lnTo>
                  <a:pt x="220218" y="0"/>
                </a:lnTo>
                <a:lnTo>
                  <a:pt x="1469897" y="0"/>
                </a:lnTo>
                <a:lnTo>
                  <a:pt x="1514291" y="4472"/>
                </a:lnTo>
                <a:lnTo>
                  <a:pt x="1555634" y="17299"/>
                </a:lnTo>
                <a:lnTo>
                  <a:pt x="1593042" y="37598"/>
                </a:lnTo>
                <a:lnTo>
                  <a:pt x="1625631" y="64484"/>
                </a:lnTo>
                <a:lnTo>
                  <a:pt x="1652517" y="97073"/>
                </a:lnTo>
                <a:lnTo>
                  <a:pt x="1672816" y="134481"/>
                </a:lnTo>
                <a:lnTo>
                  <a:pt x="1685643" y="175824"/>
                </a:lnTo>
                <a:lnTo>
                  <a:pt x="1690116" y="220217"/>
                </a:lnTo>
                <a:lnTo>
                  <a:pt x="1685643" y="264611"/>
                </a:lnTo>
                <a:lnTo>
                  <a:pt x="1672816" y="305954"/>
                </a:lnTo>
                <a:lnTo>
                  <a:pt x="1652517" y="343362"/>
                </a:lnTo>
                <a:lnTo>
                  <a:pt x="1625631" y="375951"/>
                </a:lnTo>
                <a:lnTo>
                  <a:pt x="1593042" y="402837"/>
                </a:lnTo>
                <a:lnTo>
                  <a:pt x="1555634" y="423136"/>
                </a:lnTo>
                <a:lnTo>
                  <a:pt x="1514291" y="435963"/>
                </a:lnTo>
                <a:lnTo>
                  <a:pt x="1469897" y="440436"/>
                </a:lnTo>
                <a:lnTo>
                  <a:pt x="220218" y="440436"/>
                </a:lnTo>
                <a:lnTo>
                  <a:pt x="175824" y="435963"/>
                </a:lnTo>
                <a:lnTo>
                  <a:pt x="134481" y="423136"/>
                </a:lnTo>
                <a:lnTo>
                  <a:pt x="97073" y="402837"/>
                </a:lnTo>
                <a:lnTo>
                  <a:pt x="64484" y="375951"/>
                </a:lnTo>
                <a:lnTo>
                  <a:pt x="37598" y="343362"/>
                </a:lnTo>
                <a:lnTo>
                  <a:pt x="17299" y="305954"/>
                </a:lnTo>
                <a:lnTo>
                  <a:pt x="4472" y="264611"/>
                </a:lnTo>
                <a:lnTo>
                  <a:pt x="0" y="220217"/>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01" name="object 101"/>
          <p:cNvSpPr txBox="1"/>
          <p:nvPr/>
        </p:nvSpPr>
        <p:spPr>
          <a:xfrm>
            <a:off x="1938814" y="2195608"/>
            <a:ext cx="661988"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North</a:t>
            </a:r>
            <a:r>
              <a:rPr sz="1050" b="1" spc="-79" dirty="0">
                <a:solidFill>
                  <a:srgbClr val="FFFFFF"/>
                </a:solidFill>
                <a:latin typeface="Arial Narrow" panose="020B0606020202030204" pitchFamily="34" charset="0"/>
                <a:cs typeface="Calibri"/>
              </a:rPr>
              <a:t> </a:t>
            </a:r>
            <a:r>
              <a:rPr sz="1050" b="1" spc="-4" dirty="0">
                <a:solidFill>
                  <a:srgbClr val="FFFFFF"/>
                </a:solidFill>
                <a:latin typeface="Arial Narrow" panose="020B0606020202030204" pitchFamily="34" charset="0"/>
                <a:cs typeface="Calibri"/>
              </a:rPr>
              <a:t>West</a:t>
            </a:r>
            <a:endParaRPr sz="1050" dirty="0">
              <a:solidFill>
                <a:prstClr val="black"/>
              </a:solidFill>
              <a:latin typeface="Arial Narrow" panose="020B0606020202030204" pitchFamily="34" charset="0"/>
              <a:cs typeface="Calibri"/>
            </a:endParaRPr>
          </a:p>
        </p:txBody>
      </p:sp>
      <p:sp>
        <p:nvSpPr>
          <p:cNvPr id="102" name="object 102"/>
          <p:cNvSpPr/>
          <p:nvPr/>
        </p:nvSpPr>
        <p:spPr>
          <a:xfrm>
            <a:off x="3014092" y="2635758"/>
            <a:ext cx="1154906" cy="488633"/>
          </a:xfrm>
          <a:custGeom>
            <a:avLst/>
            <a:gdLst/>
            <a:ahLst/>
            <a:cxnLst/>
            <a:rect l="l" t="t" r="r" b="b"/>
            <a:pathLst>
              <a:path w="1539875" h="651510">
                <a:moveTo>
                  <a:pt x="1539494" y="651001"/>
                </a:moveTo>
                <a:lnTo>
                  <a:pt x="769747" y="651001"/>
                </a:lnTo>
                <a:lnTo>
                  <a:pt x="769747"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3" name="object 103"/>
          <p:cNvSpPr/>
          <p:nvPr/>
        </p:nvSpPr>
        <p:spPr>
          <a:xfrm>
            <a:off x="712852" y="3321607"/>
            <a:ext cx="1718310" cy="391001"/>
          </a:xfrm>
          <a:custGeom>
            <a:avLst/>
            <a:gdLst/>
            <a:ahLst/>
            <a:cxnLst/>
            <a:rect l="l" t="t" r="r" b="b"/>
            <a:pathLst>
              <a:path w="2291079" h="521335">
                <a:moveTo>
                  <a:pt x="0" y="59181"/>
                </a:moveTo>
                <a:lnTo>
                  <a:pt x="4652" y="36165"/>
                </a:lnTo>
                <a:lnTo>
                  <a:pt x="17340" y="17351"/>
                </a:lnTo>
                <a:lnTo>
                  <a:pt x="36159" y="4657"/>
                </a:lnTo>
                <a:lnTo>
                  <a:pt x="59207" y="0"/>
                </a:lnTo>
                <a:lnTo>
                  <a:pt x="2231390" y="0"/>
                </a:lnTo>
                <a:lnTo>
                  <a:pt x="2254406" y="4657"/>
                </a:lnTo>
                <a:lnTo>
                  <a:pt x="2273220" y="17351"/>
                </a:lnTo>
                <a:lnTo>
                  <a:pt x="2285914" y="36165"/>
                </a:lnTo>
                <a:lnTo>
                  <a:pt x="2290572" y="59181"/>
                </a:lnTo>
                <a:lnTo>
                  <a:pt x="2290572" y="462025"/>
                </a:lnTo>
                <a:lnTo>
                  <a:pt x="2285914" y="485042"/>
                </a:lnTo>
                <a:lnTo>
                  <a:pt x="2273220" y="503856"/>
                </a:lnTo>
                <a:lnTo>
                  <a:pt x="2254406" y="516550"/>
                </a:lnTo>
                <a:lnTo>
                  <a:pt x="2231390" y="521207"/>
                </a:lnTo>
                <a:lnTo>
                  <a:pt x="59207" y="521207"/>
                </a:lnTo>
                <a:lnTo>
                  <a:pt x="36159" y="516550"/>
                </a:lnTo>
                <a:lnTo>
                  <a:pt x="17340" y="503856"/>
                </a:lnTo>
                <a:lnTo>
                  <a:pt x="4652" y="485042"/>
                </a:lnTo>
                <a:lnTo>
                  <a:pt x="0" y="462025"/>
                </a:lnTo>
                <a:lnTo>
                  <a:pt x="0" y="59181"/>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4" name="object 104"/>
          <p:cNvSpPr/>
          <p:nvPr/>
        </p:nvSpPr>
        <p:spPr>
          <a:xfrm>
            <a:off x="1311020" y="2400300"/>
            <a:ext cx="1703070" cy="470059"/>
          </a:xfrm>
          <a:custGeom>
            <a:avLst/>
            <a:gdLst/>
            <a:ahLst/>
            <a:cxnLst/>
            <a:rect l="l" t="t" r="r" b="b"/>
            <a:pathLst>
              <a:path w="2270760" h="626744">
                <a:moveTo>
                  <a:pt x="0" y="71120"/>
                </a:moveTo>
                <a:lnTo>
                  <a:pt x="5593" y="43451"/>
                </a:lnTo>
                <a:lnTo>
                  <a:pt x="20843" y="20843"/>
                </a:lnTo>
                <a:lnTo>
                  <a:pt x="43451" y="5593"/>
                </a:lnTo>
                <a:lnTo>
                  <a:pt x="71120" y="0"/>
                </a:lnTo>
                <a:lnTo>
                  <a:pt x="2199640" y="0"/>
                </a:lnTo>
                <a:lnTo>
                  <a:pt x="2227308" y="5593"/>
                </a:lnTo>
                <a:lnTo>
                  <a:pt x="2249916" y="20843"/>
                </a:lnTo>
                <a:lnTo>
                  <a:pt x="2265166" y="43451"/>
                </a:lnTo>
                <a:lnTo>
                  <a:pt x="2270760" y="71120"/>
                </a:lnTo>
                <a:lnTo>
                  <a:pt x="2270760" y="555244"/>
                </a:lnTo>
                <a:lnTo>
                  <a:pt x="2265166" y="582912"/>
                </a:lnTo>
                <a:lnTo>
                  <a:pt x="2249916" y="605520"/>
                </a:lnTo>
                <a:lnTo>
                  <a:pt x="2227308" y="620770"/>
                </a:lnTo>
                <a:lnTo>
                  <a:pt x="2199640" y="626363"/>
                </a:lnTo>
                <a:lnTo>
                  <a:pt x="71120" y="626363"/>
                </a:lnTo>
                <a:lnTo>
                  <a:pt x="43451" y="620770"/>
                </a:lnTo>
                <a:lnTo>
                  <a:pt x="20843" y="605520"/>
                </a:lnTo>
                <a:lnTo>
                  <a:pt x="5593" y="582912"/>
                </a:lnTo>
                <a:lnTo>
                  <a:pt x="0" y="555244"/>
                </a:lnTo>
                <a:lnTo>
                  <a:pt x="0" y="71120"/>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05" name="object 105"/>
          <p:cNvSpPr/>
          <p:nvPr/>
        </p:nvSpPr>
        <p:spPr>
          <a:xfrm>
            <a:off x="4191381" y="3148965"/>
            <a:ext cx="63437" cy="63437"/>
          </a:xfrm>
          <a:prstGeom prst="rect">
            <a:avLst/>
          </a:prstGeom>
          <a:blipFill>
            <a:blip r:embed="rId28"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6" name="object 106"/>
          <p:cNvSpPr/>
          <p:nvPr/>
        </p:nvSpPr>
        <p:spPr>
          <a:xfrm>
            <a:off x="4161663" y="3119246"/>
            <a:ext cx="87154" cy="85725"/>
          </a:xfrm>
          <a:custGeom>
            <a:avLst/>
            <a:gdLst/>
            <a:ahLst/>
            <a:cxnLst/>
            <a:rect l="l" t="t" r="r" b="b"/>
            <a:pathLst>
              <a:path w="116204" h="114300">
                <a:moveTo>
                  <a:pt x="57912" y="0"/>
                </a:moveTo>
                <a:lnTo>
                  <a:pt x="35361" y="4482"/>
                </a:lnTo>
                <a:lnTo>
                  <a:pt x="16954" y="16716"/>
                </a:lnTo>
                <a:lnTo>
                  <a:pt x="4548" y="34879"/>
                </a:lnTo>
                <a:lnTo>
                  <a:pt x="0" y="57150"/>
                </a:lnTo>
                <a:lnTo>
                  <a:pt x="4548" y="79420"/>
                </a:lnTo>
                <a:lnTo>
                  <a:pt x="16954" y="97583"/>
                </a:lnTo>
                <a:lnTo>
                  <a:pt x="35361" y="109817"/>
                </a:lnTo>
                <a:lnTo>
                  <a:pt x="57912" y="114300"/>
                </a:lnTo>
                <a:lnTo>
                  <a:pt x="80462" y="109817"/>
                </a:lnTo>
                <a:lnTo>
                  <a:pt x="98869" y="97583"/>
                </a:lnTo>
                <a:lnTo>
                  <a:pt x="111275" y="79420"/>
                </a:lnTo>
                <a:lnTo>
                  <a:pt x="115824" y="57150"/>
                </a:lnTo>
                <a:lnTo>
                  <a:pt x="111275" y="34879"/>
                </a:lnTo>
                <a:lnTo>
                  <a:pt x="98869" y="16716"/>
                </a:lnTo>
                <a:lnTo>
                  <a:pt x="80462" y="4482"/>
                </a:lnTo>
                <a:lnTo>
                  <a:pt x="57912"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07" name="object 107"/>
          <p:cNvSpPr/>
          <p:nvPr/>
        </p:nvSpPr>
        <p:spPr>
          <a:xfrm>
            <a:off x="4161663" y="3119246"/>
            <a:ext cx="87154" cy="85725"/>
          </a:xfrm>
          <a:custGeom>
            <a:avLst/>
            <a:gdLst/>
            <a:ahLst/>
            <a:cxnLst/>
            <a:rect l="l" t="t" r="r" b="b"/>
            <a:pathLst>
              <a:path w="116204" h="114300">
                <a:moveTo>
                  <a:pt x="0" y="57150"/>
                </a:moveTo>
                <a:lnTo>
                  <a:pt x="4548" y="34879"/>
                </a:lnTo>
                <a:lnTo>
                  <a:pt x="16954" y="16716"/>
                </a:lnTo>
                <a:lnTo>
                  <a:pt x="35361" y="4482"/>
                </a:lnTo>
                <a:lnTo>
                  <a:pt x="57912" y="0"/>
                </a:lnTo>
                <a:lnTo>
                  <a:pt x="80462" y="4482"/>
                </a:lnTo>
                <a:lnTo>
                  <a:pt x="98869" y="16716"/>
                </a:lnTo>
                <a:lnTo>
                  <a:pt x="111275" y="34879"/>
                </a:lnTo>
                <a:lnTo>
                  <a:pt x="115824" y="57150"/>
                </a:lnTo>
                <a:lnTo>
                  <a:pt x="111275" y="79420"/>
                </a:lnTo>
                <a:lnTo>
                  <a:pt x="98869" y="97583"/>
                </a:lnTo>
                <a:lnTo>
                  <a:pt x="80462" y="109817"/>
                </a:lnTo>
                <a:lnTo>
                  <a:pt x="57912" y="114300"/>
                </a:lnTo>
                <a:lnTo>
                  <a:pt x="35361" y="109817"/>
                </a:lnTo>
                <a:lnTo>
                  <a:pt x="16954" y="97583"/>
                </a:lnTo>
                <a:lnTo>
                  <a:pt x="4548" y="79420"/>
                </a:lnTo>
                <a:lnTo>
                  <a:pt x="0" y="57150"/>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08" name="object 108"/>
          <p:cNvSpPr/>
          <p:nvPr/>
        </p:nvSpPr>
        <p:spPr>
          <a:xfrm>
            <a:off x="3145536" y="1896237"/>
            <a:ext cx="1283017" cy="344615"/>
          </a:xfrm>
          <a:prstGeom prst="rect">
            <a:avLst/>
          </a:prstGeom>
          <a:blipFill>
            <a:blip r:embed="rId29"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09" name="object 109"/>
          <p:cNvSpPr/>
          <p:nvPr/>
        </p:nvSpPr>
        <p:spPr>
          <a:xfrm>
            <a:off x="3463290" y="1947681"/>
            <a:ext cx="646367" cy="280597"/>
          </a:xfrm>
          <a:prstGeom prst="rect">
            <a:avLst/>
          </a:prstGeom>
          <a:blipFill>
            <a:blip r:embed="rId30"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10" name="object 110"/>
          <p:cNvSpPr/>
          <p:nvPr/>
        </p:nvSpPr>
        <p:spPr>
          <a:xfrm>
            <a:off x="3163253" y="1885378"/>
            <a:ext cx="1268729" cy="330518"/>
          </a:xfrm>
          <a:custGeom>
            <a:avLst/>
            <a:gdLst/>
            <a:ahLst/>
            <a:cxnLst/>
            <a:rect l="l" t="t" r="r" b="b"/>
            <a:pathLst>
              <a:path w="1691639" h="440689">
                <a:moveTo>
                  <a:pt x="1471421" y="0"/>
                </a:moveTo>
                <a:lnTo>
                  <a:pt x="220217" y="0"/>
                </a:lnTo>
                <a:lnTo>
                  <a:pt x="175824" y="4472"/>
                </a:lnTo>
                <a:lnTo>
                  <a:pt x="134481" y="17299"/>
                </a:lnTo>
                <a:lnTo>
                  <a:pt x="97073" y="37598"/>
                </a:lnTo>
                <a:lnTo>
                  <a:pt x="64484" y="64484"/>
                </a:lnTo>
                <a:lnTo>
                  <a:pt x="37598" y="97073"/>
                </a:lnTo>
                <a:lnTo>
                  <a:pt x="17299" y="134481"/>
                </a:lnTo>
                <a:lnTo>
                  <a:pt x="4472" y="175824"/>
                </a:lnTo>
                <a:lnTo>
                  <a:pt x="0" y="220217"/>
                </a:lnTo>
                <a:lnTo>
                  <a:pt x="4472" y="264611"/>
                </a:lnTo>
                <a:lnTo>
                  <a:pt x="17299" y="305954"/>
                </a:lnTo>
                <a:lnTo>
                  <a:pt x="37598" y="343362"/>
                </a:lnTo>
                <a:lnTo>
                  <a:pt x="64484" y="375951"/>
                </a:lnTo>
                <a:lnTo>
                  <a:pt x="97073" y="402837"/>
                </a:lnTo>
                <a:lnTo>
                  <a:pt x="134481" y="423136"/>
                </a:lnTo>
                <a:lnTo>
                  <a:pt x="175824" y="435963"/>
                </a:lnTo>
                <a:lnTo>
                  <a:pt x="220217" y="440436"/>
                </a:lnTo>
                <a:lnTo>
                  <a:pt x="1471421" y="440436"/>
                </a:lnTo>
                <a:lnTo>
                  <a:pt x="1515815" y="435963"/>
                </a:lnTo>
                <a:lnTo>
                  <a:pt x="1557158" y="423136"/>
                </a:lnTo>
                <a:lnTo>
                  <a:pt x="1594566" y="402837"/>
                </a:lnTo>
                <a:lnTo>
                  <a:pt x="1627155" y="375951"/>
                </a:lnTo>
                <a:lnTo>
                  <a:pt x="1654041" y="343362"/>
                </a:lnTo>
                <a:lnTo>
                  <a:pt x="1674340" y="305954"/>
                </a:lnTo>
                <a:lnTo>
                  <a:pt x="1687167" y="264611"/>
                </a:lnTo>
                <a:lnTo>
                  <a:pt x="1691639" y="220217"/>
                </a:lnTo>
                <a:lnTo>
                  <a:pt x="1687167" y="175824"/>
                </a:lnTo>
                <a:lnTo>
                  <a:pt x="1674340" y="134481"/>
                </a:lnTo>
                <a:lnTo>
                  <a:pt x="1654041" y="97073"/>
                </a:lnTo>
                <a:lnTo>
                  <a:pt x="1627155" y="64484"/>
                </a:lnTo>
                <a:lnTo>
                  <a:pt x="1594566" y="37598"/>
                </a:lnTo>
                <a:lnTo>
                  <a:pt x="1557158" y="17299"/>
                </a:lnTo>
                <a:lnTo>
                  <a:pt x="1515815" y="4472"/>
                </a:lnTo>
                <a:lnTo>
                  <a:pt x="1471421"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11" name="object 111"/>
          <p:cNvSpPr/>
          <p:nvPr/>
        </p:nvSpPr>
        <p:spPr>
          <a:xfrm>
            <a:off x="3163253" y="1885378"/>
            <a:ext cx="1268729" cy="330518"/>
          </a:xfrm>
          <a:custGeom>
            <a:avLst/>
            <a:gdLst/>
            <a:ahLst/>
            <a:cxnLst/>
            <a:rect l="l" t="t" r="r" b="b"/>
            <a:pathLst>
              <a:path w="1691639" h="440689">
                <a:moveTo>
                  <a:pt x="0" y="220217"/>
                </a:moveTo>
                <a:lnTo>
                  <a:pt x="4472" y="175824"/>
                </a:lnTo>
                <a:lnTo>
                  <a:pt x="17299" y="134481"/>
                </a:lnTo>
                <a:lnTo>
                  <a:pt x="37598" y="97073"/>
                </a:lnTo>
                <a:lnTo>
                  <a:pt x="64484" y="64484"/>
                </a:lnTo>
                <a:lnTo>
                  <a:pt x="97073" y="37598"/>
                </a:lnTo>
                <a:lnTo>
                  <a:pt x="134481" y="17299"/>
                </a:lnTo>
                <a:lnTo>
                  <a:pt x="175824" y="4472"/>
                </a:lnTo>
                <a:lnTo>
                  <a:pt x="220217" y="0"/>
                </a:lnTo>
                <a:lnTo>
                  <a:pt x="1471421" y="0"/>
                </a:lnTo>
                <a:lnTo>
                  <a:pt x="1515815" y="4472"/>
                </a:lnTo>
                <a:lnTo>
                  <a:pt x="1557158" y="17299"/>
                </a:lnTo>
                <a:lnTo>
                  <a:pt x="1594566" y="37598"/>
                </a:lnTo>
                <a:lnTo>
                  <a:pt x="1627155" y="64484"/>
                </a:lnTo>
                <a:lnTo>
                  <a:pt x="1654041" y="97073"/>
                </a:lnTo>
                <a:lnTo>
                  <a:pt x="1674340" y="134481"/>
                </a:lnTo>
                <a:lnTo>
                  <a:pt x="1687167" y="175824"/>
                </a:lnTo>
                <a:lnTo>
                  <a:pt x="1691639" y="220217"/>
                </a:lnTo>
                <a:lnTo>
                  <a:pt x="1687167" y="264611"/>
                </a:lnTo>
                <a:lnTo>
                  <a:pt x="1674340" y="305954"/>
                </a:lnTo>
                <a:lnTo>
                  <a:pt x="1654041" y="343362"/>
                </a:lnTo>
                <a:lnTo>
                  <a:pt x="1627155" y="375951"/>
                </a:lnTo>
                <a:lnTo>
                  <a:pt x="1594566" y="402837"/>
                </a:lnTo>
                <a:lnTo>
                  <a:pt x="1557158" y="423136"/>
                </a:lnTo>
                <a:lnTo>
                  <a:pt x="1515815" y="435963"/>
                </a:lnTo>
                <a:lnTo>
                  <a:pt x="1471421" y="440436"/>
                </a:lnTo>
                <a:lnTo>
                  <a:pt x="220217" y="440436"/>
                </a:lnTo>
                <a:lnTo>
                  <a:pt x="175824" y="435963"/>
                </a:lnTo>
                <a:lnTo>
                  <a:pt x="134481" y="423136"/>
                </a:lnTo>
                <a:lnTo>
                  <a:pt x="97073" y="402837"/>
                </a:lnTo>
                <a:lnTo>
                  <a:pt x="64484" y="375951"/>
                </a:lnTo>
                <a:lnTo>
                  <a:pt x="37598" y="343362"/>
                </a:lnTo>
                <a:lnTo>
                  <a:pt x="17299" y="305954"/>
                </a:lnTo>
                <a:lnTo>
                  <a:pt x="4472" y="264611"/>
                </a:lnTo>
                <a:lnTo>
                  <a:pt x="0" y="220217"/>
                </a:lnTo>
                <a:close/>
              </a:path>
            </a:pathLst>
          </a:custGeom>
          <a:ln w="1905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12" name="object 112"/>
          <p:cNvSpPr txBox="1"/>
          <p:nvPr/>
        </p:nvSpPr>
        <p:spPr>
          <a:xfrm>
            <a:off x="3544728" y="1961579"/>
            <a:ext cx="504825" cy="161583"/>
          </a:xfrm>
          <a:prstGeom prst="rect">
            <a:avLst/>
          </a:prstGeom>
        </p:spPr>
        <p:txBody>
          <a:bodyPr vert="horz" wrap="square" lIns="0" tIns="0" rIns="0" bIns="0" rtlCol="0">
            <a:spAutoFit/>
          </a:bodyPr>
          <a:lstStyle/>
          <a:p>
            <a:pPr marL="9525" defTabSz="685800">
              <a:defRPr/>
            </a:pPr>
            <a:r>
              <a:rPr sz="1050" b="1" spc="-8" dirty="0">
                <a:solidFill>
                  <a:srgbClr val="FFFFFF"/>
                </a:solidFill>
                <a:latin typeface="Arial Narrow" panose="020B0606020202030204" pitchFamily="34" charset="0"/>
                <a:cs typeface="Calibri"/>
              </a:rPr>
              <a:t>L</a:t>
            </a:r>
            <a:r>
              <a:rPr sz="1050" b="1" dirty="0">
                <a:solidFill>
                  <a:srgbClr val="FFFFFF"/>
                </a:solidFill>
                <a:latin typeface="Arial Narrow" panose="020B0606020202030204" pitchFamily="34" charset="0"/>
                <a:cs typeface="Calibri"/>
              </a:rPr>
              <a:t>impopo</a:t>
            </a:r>
            <a:endParaRPr sz="1050" dirty="0">
              <a:solidFill>
                <a:prstClr val="black"/>
              </a:solidFill>
              <a:latin typeface="Arial Narrow" panose="020B0606020202030204" pitchFamily="34" charset="0"/>
              <a:cs typeface="Calibri"/>
            </a:endParaRPr>
          </a:p>
        </p:txBody>
      </p:sp>
      <p:sp>
        <p:nvSpPr>
          <p:cNvPr id="113" name="object 113"/>
          <p:cNvSpPr/>
          <p:nvPr/>
        </p:nvSpPr>
        <p:spPr>
          <a:xfrm>
            <a:off x="3075814" y="2215133"/>
            <a:ext cx="1619726" cy="409575"/>
          </a:xfrm>
          <a:custGeom>
            <a:avLst/>
            <a:gdLst/>
            <a:ahLst/>
            <a:cxnLst/>
            <a:rect l="l" t="t" r="r" b="b"/>
            <a:pathLst>
              <a:path w="2159635" h="546100">
                <a:moveTo>
                  <a:pt x="0" y="61975"/>
                </a:moveTo>
                <a:lnTo>
                  <a:pt x="4879" y="37879"/>
                </a:lnTo>
                <a:lnTo>
                  <a:pt x="18176" y="18176"/>
                </a:lnTo>
                <a:lnTo>
                  <a:pt x="37879" y="4879"/>
                </a:lnTo>
                <a:lnTo>
                  <a:pt x="61975" y="0"/>
                </a:lnTo>
                <a:lnTo>
                  <a:pt x="2097531" y="0"/>
                </a:lnTo>
                <a:lnTo>
                  <a:pt x="2121628" y="4879"/>
                </a:lnTo>
                <a:lnTo>
                  <a:pt x="2141331" y="18176"/>
                </a:lnTo>
                <a:lnTo>
                  <a:pt x="2154628" y="37879"/>
                </a:lnTo>
                <a:lnTo>
                  <a:pt x="2159507" y="61975"/>
                </a:lnTo>
                <a:lnTo>
                  <a:pt x="2159507" y="483615"/>
                </a:lnTo>
                <a:lnTo>
                  <a:pt x="2154628" y="507712"/>
                </a:lnTo>
                <a:lnTo>
                  <a:pt x="2141331" y="527415"/>
                </a:lnTo>
                <a:lnTo>
                  <a:pt x="2121628" y="540712"/>
                </a:lnTo>
                <a:lnTo>
                  <a:pt x="2097531" y="545591"/>
                </a:lnTo>
                <a:lnTo>
                  <a:pt x="61975" y="545591"/>
                </a:lnTo>
                <a:lnTo>
                  <a:pt x="37879" y="540712"/>
                </a:lnTo>
                <a:lnTo>
                  <a:pt x="18176" y="527415"/>
                </a:lnTo>
                <a:lnTo>
                  <a:pt x="4879" y="507712"/>
                </a:lnTo>
                <a:lnTo>
                  <a:pt x="0" y="483615"/>
                </a:lnTo>
                <a:lnTo>
                  <a:pt x="0" y="61975"/>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14" name="object 114"/>
          <p:cNvSpPr/>
          <p:nvPr/>
        </p:nvSpPr>
        <p:spPr>
          <a:xfrm>
            <a:off x="3144392" y="2168270"/>
            <a:ext cx="1423035" cy="358140"/>
          </a:xfrm>
          <a:custGeom>
            <a:avLst/>
            <a:gdLst/>
            <a:ahLst/>
            <a:cxnLst/>
            <a:rect l="l" t="t" r="r" b="b"/>
            <a:pathLst>
              <a:path w="1897379" h="477519">
                <a:moveTo>
                  <a:pt x="0" y="477012"/>
                </a:moveTo>
                <a:lnTo>
                  <a:pt x="1897379" y="477012"/>
                </a:lnTo>
                <a:lnTo>
                  <a:pt x="1897379" y="0"/>
                </a:lnTo>
                <a:lnTo>
                  <a:pt x="0" y="0"/>
                </a:lnTo>
                <a:lnTo>
                  <a:pt x="0" y="477012"/>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15" name="object 115"/>
          <p:cNvSpPr txBox="1"/>
          <p:nvPr/>
        </p:nvSpPr>
        <p:spPr>
          <a:xfrm>
            <a:off x="3144392" y="2168270"/>
            <a:ext cx="1423035" cy="297806"/>
          </a:xfrm>
          <a:prstGeom prst="rect">
            <a:avLst/>
          </a:prstGeom>
        </p:spPr>
        <p:txBody>
          <a:bodyPr vert="horz" wrap="square" lIns="0" tIns="18574" rIns="0" bIns="0" rtlCol="0">
            <a:spAutoFit/>
          </a:bodyPr>
          <a:lstStyle/>
          <a:p>
            <a:pPr marL="300990" marR="216218" indent="-79058" defTabSz="685800">
              <a:lnSpc>
                <a:spcPct val="114500"/>
              </a:lnSpc>
              <a:spcBef>
                <a:spcPts val="146"/>
              </a:spcBef>
              <a:defRPr/>
            </a:pPr>
            <a:r>
              <a:rPr lang="en-US" sz="825" b="1" dirty="0">
                <a:solidFill>
                  <a:prstClr val="black"/>
                </a:solidFill>
                <a:latin typeface="Arial Narrow" panose="020B0606020202030204" pitchFamily="34" charset="0"/>
                <a:cs typeface="Calibri"/>
              </a:rPr>
              <a:t>31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16" name="object 116"/>
          <p:cNvSpPr/>
          <p:nvPr/>
        </p:nvSpPr>
        <p:spPr>
          <a:xfrm>
            <a:off x="4510278" y="2371726"/>
            <a:ext cx="709136" cy="4286"/>
          </a:xfrm>
          <a:custGeom>
            <a:avLst/>
            <a:gdLst/>
            <a:ahLst/>
            <a:cxnLst/>
            <a:rect l="l" t="t" r="r" b="b"/>
            <a:pathLst>
              <a:path w="945515" h="5714">
                <a:moveTo>
                  <a:pt x="0" y="2603"/>
                </a:moveTo>
                <a:lnTo>
                  <a:pt x="945261" y="2603"/>
                </a:lnTo>
              </a:path>
            </a:pathLst>
          </a:custGeom>
          <a:ln w="5207">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17" name="object 117"/>
          <p:cNvSpPr/>
          <p:nvPr/>
        </p:nvSpPr>
        <p:spPr>
          <a:xfrm>
            <a:off x="5190363" y="2354579"/>
            <a:ext cx="64549" cy="63437"/>
          </a:xfrm>
          <a:prstGeom prst="rect">
            <a:avLst/>
          </a:prstGeom>
          <a:blipFill>
            <a:blip r:embed="rId31"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18" name="object 118"/>
          <p:cNvSpPr/>
          <p:nvPr/>
        </p:nvSpPr>
        <p:spPr>
          <a:xfrm>
            <a:off x="5160645" y="2324862"/>
            <a:ext cx="88106" cy="85725"/>
          </a:xfrm>
          <a:custGeom>
            <a:avLst/>
            <a:gdLst/>
            <a:ahLst/>
            <a:cxnLst/>
            <a:rect l="l" t="t" r="r" b="b"/>
            <a:pathLst>
              <a:path w="117475" h="114300">
                <a:moveTo>
                  <a:pt x="58674" y="0"/>
                </a:moveTo>
                <a:lnTo>
                  <a:pt x="35843" y="4482"/>
                </a:lnTo>
                <a:lnTo>
                  <a:pt x="17192" y="16716"/>
                </a:lnTo>
                <a:lnTo>
                  <a:pt x="4613" y="34879"/>
                </a:lnTo>
                <a:lnTo>
                  <a:pt x="0" y="57150"/>
                </a:lnTo>
                <a:lnTo>
                  <a:pt x="4613" y="79420"/>
                </a:lnTo>
                <a:lnTo>
                  <a:pt x="17192" y="97583"/>
                </a:lnTo>
                <a:lnTo>
                  <a:pt x="35843" y="109817"/>
                </a:lnTo>
                <a:lnTo>
                  <a:pt x="58674" y="114300"/>
                </a:lnTo>
                <a:lnTo>
                  <a:pt x="81504" y="109817"/>
                </a:lnTo>
                <a:lnTo>
                  <a:pt x="100155" y="97583"/>
                </a:lnTo>
                <a:lnTo>
                  <a:pt x="112734" y="79420"/>
                </a:lnTo>
                <a:lnTo>
                  <a:pt x="117348" y="57150"/>
                </a:lnTo>
                <a:lnTo>
                  <a:pt x="112734" y="34879"/>
                </a:lnTo>
                <a:lnTo>
                  <a:pt x="100155" y="16716"/>
                </a:lnTo>
                <a:lnTo>
                  <a:pt x="81504" y="4482"/>
                </a:lnTo>
                <a:lnTo>
                  <a:pt x="5867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19" name="object 119"/>
          <p:cNvSpPr/>
          <p:nvPr/>
        </p:nvSpPr>
        <p:spPr>
          <a:xfrm>
            <a:off x="5160645" y="2324862"/>
            <a:ext cx="88106" cy="85725"/>
          </a:xfrm>
          <a:custGeom>
            <a:avLst/>
            <a:gdLst/>
            <a:ahLst/>
            <a:cxnLst/>
            <a:rect l="l" t="t" r="r" b="b"/>
            <a:pathLst>
              <a:path w="117475" h="114300">
                <a:moveTo>
                  <a:pt x="0" y="57150"/>
                </a:moveTo>
                <a:lnTo>
                  <a:pt x="4613" y="34879"/>
                </a:lnTo>
                <a:lnTo>
                  <a:pt x="17192" y="16716"/>
                </a:lnTo>
                <a:lnTo>
                  <a:pt x="35843" y="4482"/>
                </a:lnTo>
                <a:lnTo>
                  <a:pt x="58674" y="0"/>
                </a:lnTo>
                <a:lnTo>
                  <a:pt x="81504" y="4482"/>
                </a:lnTo>
                <a:lnTo>
                  <a:pt x="100155" y="16716"/>
                </a:lnTo>
                <a:lnTo>
                  <a:pt x="112734" y="34879"/>
                </a:lnTo>
                <a:lnTo>
                  <a:pt x="117348" y="57150"/>
                </a:lnTo>
                <a:lnTo>
                  <a:pt x="112734" y="79420"/>
                </a:lnTo>
                <a:lnTo>
                  <a:pt x="100155" y="97583"/>
                </a:lnTo>
                <a:lnTo>
                  <a:pt x="81504" y="109817"/>
                </a:lnTo>
                <a:lnTo>
                  <a:pt x="58674" y="114300"/>
                </a:lnTo>
                <a:lnTo>
                  <a:pt x="35843" y="109817"/>
                </a:lnTo>
                <a:lnTo>
                  <a:pt x="17192" y="97583"/>
                </a:lnTo>
                <a:lnTo>
                  <a:pt x="4613" y="79420"/>
                </a:lnTo>
                <a:lnTo>
                  <a:pt x="0" y="57150"/>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0" name="object 120"/>
          <p:cNvSpPr txBox="1"/>
          <p:nvPr/>
        </p:nvSpPr>
        <p:spPr>
          <a:xfrm>
            <a:off x="1424178" y="2398013"/>
            <a:ext cx="1493044" cy="282770"/>
          </a:xfrm>
          <a:prstGeom prst="rect">
            <a:avLst/>
          </a:prstGeom>
          <a:solidFill>
            <a:srgbClr val="92D050"/>
          </a:solidFill>
        </p:spPr>
        <p:txBody>
          <a:bodyPr vert="horz" wrap="square" lIns="0" tIns="28575" rIns="0" bIns="0" rtlCol="0">
            <a:spAutoFit/>
          </a:bodyPr>
          <a:lstStyle/>
          <a:p>
            <a:pPr marL="334804" marR="252413" indent="-79058" defTabSz="685800">
              <a:spcBef>
                <a:spcPts val="225"/>
              </a:spcBef>
              <a:defRPr/>
            </a:pPr>
            <a:r>
              <a:rPr lang="en-US" sz="825" b="1" dirty="0">
                <a:solidFill>
                  <a:prstClr val="black"/>
                </a:solidFill>
                <a:latin typeface="Arial Narrow" panose="020B0606020202030204" pitchFamily="34" charset="0"/>
                <a:cs typeface="Calibri"/>
              </a:rPr>
              <a:t>42</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21" name="object 121"/>
          <p:cNvSpPr/>
          <p:nvPr/>
        </p:nvSpPr>
        <p:spPr>
          <a:xfrm>
            <a:off x="2872359" y="5383531"/>
            <a:ext cx="1625441" cy="350996"/>
          </a:xfrm>
          <a:custGeom>
            <a:avLst/>
            <a:gdLst/>
            <a:ahLst/>
            <a:cxnLst/>
            <a:rect l="l" t="t" r="r" b="b"/>
            <a:pathLst>
              <a:path w="2167254" h="467995">
                <a:moveTo>
                  <a:pt x="2113915" y="0"/>
                </a:moveTo>
                <a:lnTo>
                  <a:pt x="53212" y="0"/>
                </a:lnTo>
                <a:lnTo>
                  <a:pt x="32468" y="4177"/>
                </a:lnTo>
                <a:lnTo>
                  <a:pt x="15557" y="15568"/>
                </a:lnTo>
                <a:lnTo>
                  <a:pt x="4171" y="32462"/>
                </a:lnTo>
                <a:lnTo>
                  <a:pt x="0" y="53149"/>
                </a:lnTo>
                <a:lnTo>
                  <a:pt x="0" y="414718"/>
                </a:lnTo>
                <a:lnTo>
                  <a:pt x="4171" y="435405"/>
                </a:lnTo>
                <a:lnTo>
                  <a:pt x="15557" y="452299"/>
                </a:lnTo>
                <a:lnTo>
                  <a:pt x="32468" y="463690"/>
                </a:lnTo>
                <a:lnTo>
                  <a:pt x="53212" y="467868"/>
                </a:lnTo>
                <a:lnTo>
                  <a:pt x="2113915" y="467868"/>
                </a:lnTo>
                <a:lnTo>
                  <a:pt x="2134659" y="463690"/>
                </a:lnTo>
                <a:lnTo>
                  <a:pt x="2151570" y="452299"/>
                </a:lnTo>
                <a:lnTo>
                  <a:pt x="2162956" y="435405"/>
                </a:lnTo>
                <a:lnTo>
                  <a:pt x="2167128" y="414718"/>
                </a:lnTo>
                <a:lnTo>
                  <a:pt x="2167128" y="53149"/>
                </a:lnTo>
                <a:lnTo>
                  <a:pt x="2162956" y="32462"/>
                </a:lnTo>
                <a:lnTo>
                  <a:pt x="2151570" y="15568"/>
                </a:lnTo>
                <a:lnTo>
                  <a:pt x="2134659" y="4177"/>
                </a:lnTo>
                <a:lnTo>
                  <a:pt x="2113915" y="0"/>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22" name="object 122"/>
          <p:cNvSpPr/>
          <p:nvPr/>
        </p:nvSpPr>
        <p:spPr>
          <a:xfrm>
            <a:off x="2872359" y="5383531"/>
            <a:ext cx="1625441" cy="350996"/>
          </a:xfrm>
          <a:custGeom>
            <a:avLst/>
            <a:gdLst/>
            <a:ahLst/>
            <a:cxnLst/>
            <a:rect l="l" t="t" r="r" b="b"/>
            <a:pathLst>
              <a:path w="2167254" h="467995">
                <a:moveTo>
                  <a:pt x="0" y="53149"/>
                </a:moveTo>
                <a:lnTo>
                  <a:pt x="4171" y="32462"/>
                </a:lnTo>
                <a:lnTo>
                  <a:pt x="15557" y="15568"/>
                </a:lnTo>
                <a:lnTo>
                  <a:pt x="32468" y="4177"/>
                </a:lnTo>
                <a:lnTo>
                  <a:pt x="53212" y="0"/>
                </a:lnTo>
                <a:lnTo>
                  <a:pt x="2113915" y="0"/>
                </a:lnTo>
                <a:lnTo>
                  <a:pt x="2134659" y="4177"/>
                </a:lnTo>
                <a:lnTo>
                  <a:pt x="2151570" y="15568"/>
                </a:lnTo>
                <a:lnTo>
                  <a:pt x="2162956" y="32462"/>
                </a:lnTo>
                <a:lnTo>
                  <a:pt x="2167128" y="53149"/>
                </a:lnTo>
                <a:lnTo>
                  <a:pt x="2167128" y="414718"/>
                </a:lnTo>
                <a:lnTo>
                  <a:pt x="2162956" y="435405"/>
                </a:lnTo>
                <a:lnTo>
                  <a:pt x="2151570" y="452299"/>
                </a:lnTo>
                <a:lnTo>
                  <a:pt x="2134659" y="463690"/>
                </a:lnTo>
                <a:lnTo>
                  <a:pt x="2113915" y="467868"/>
                </a:lnTo>
                <a:lnTo>
                  <a:pt x="53212" y="467868"/>
                </a:lnTo>
                <a:lnTo>
                  <a:pt x="32468" y="463690"/>
                </a:lnTo>
                <a:lnTo>
                  <a:pt x="15557" y="452299"/>
                </a:lnTo>
                <a:lnTo>
                  <a:pt x="4171" y="435405"/>
                </a:lnTo>
                <a:lnTo>
                  <a:pt x="0" y="414718"/>
                </a:lnTo>
                <a:lnTo>
                  <a:pt x="0" y="53149"/>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23" name="object 123"/>
          <p:cNvSpPr txBox="1"/>
          <p:nvPr/>
        </p:nvSpPr>
        <p:spPr>
          <a:xfrm>
            <a:off x="2872359" y="5415514"/>
            <a:ext cx="1625441" cy="279051"/>
          </a:xfrm>
          <a:prstGeom prst="rect">
            <a:avLst/>
          </a:prstGeom>
        </p:spPr>
        <p:txBody>
          <a:bodyPr vert="horz" wrap="square" lIns="0" tIns="0" rIns="0" bIns="0" rtlCol="0">
            <a:spAutoFit/>
          </a:bodyPr>
          <a:lstStyle/>
          <a:p>
            <a:pPr marL="604361" marR="114776" indent="-507683" defTabSz="685800">
              <a:lnSpc>
                <a:spcPct val="114500"/>
              </a:lnSpc>
              <a:defRPr/>
            </a:pPr>
            <a:r>
              <a:rPr lang="en-US" sz="825" b="1" dirty="0">
                <a:solidFill>
                  <a:prstClr val="black"/>
                </a:solidFill>
                <a:latin typeface="Arial Narrow" panose="020B0606020202030204" pitchFamily="34" charset="0"/>
                <a:cs typeface="Calibri"/>
              </a:rPr>
              <a:t>38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24" name="object 124"/>
          <p:cNvSpPr/>
          <p:nvPr/>
        </p:nvSpPr>
        <p:spPr>
          <a:xfrm>
            <a:off x="6247638" y="2859776"/>
            <a:ext cx="1291018" cy="336623"/>
          </a:xfrm>
          <a:prstGeom prst="rect">
            <a:avLst/>
          </a:prstGeom>
          <a:blipFill>
            <a:blip r:embed="rId32"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25" name="object 125"/>
          <p:cNvSpPr/>
          <p:nvPr/>
        </p:nvSpPr>
        <p:spPr>
          <a:xfrm>
            <a:off x="6443091" y="2907801"/>
            <a:ext cx="896683" cy="280597"/>
          </a:xfrm>
          <a:prstGeom prst="rect">
            <a:avLst/>
          </a:prstGeom>
          <a:blipFill>
            <a:blip r:embed="rId33"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26" name="object 126"/>
          <p:cNvSpPr/>
          <p:nvPr/>
        </p:nvSpPr>
        <p:spPr>
          <a:xfrm>
            <a:off x="6265355" y="2848928"/>
            <a:ext cx="1276826" cy="322421"/>
          </a:xfrm>
          <a:custGeom>
            <a:avLst/>
            <a:gdLst/>
            <a:ahLst/>
            <a:cxnLst/>
            <a:rect l="l" t="t" r="r" b="b"/>
            <a:pathLst>
              <a:path w="1702434" h="429894">
                <a:moveTo>
                  <a:pt x="1487424" y="0"/>
                </a:moveTo>
                <a:lnTo>
                  <a:pt x="214884" y="0"/>
                </a:lnTo>
                <a:lnTo>
                  <a:pt x="165631" y="5678"/>
                </a:lnTo>
                <a:lnTo>
                  <a:pt x="120409" y="21851"/>
                </a:lnTo>
                <a:lnTo>
                  <a:pt x="80509" y="47226"/>
                </a:lnTo>
                <a:lnTo>
                  <a:pt x="47226" y="80509"/>
                </a:lnTo>
                <a:lnTo>
                  <a:pt x="21851" y="120409"/>
                </a:lnTo>
                <a:lnTo>
                  <a:pt x="5678" y="165631"/>
                </a:lnTo>
                <a:lnTo>
                  <a:pt x="0" y="214883"/>
                </a:lnTo>
                <a:lnTo>
                  <a:pt x="5678" y="264136"/>
                </a:lnTo>
                <a:lnTo>
                  <a:pt x="21851" y="309358"/>
                </a:lnTo>
                <a:lnTo>
                  <a:pt x="47226" y="349258"/>
                </a:lnTo>
                <a:lnTo>
                  <a:pt x="80509" y="382541"/>
                </a:lnTo>
                <a:lnTo>
                  <a:pt x="120409" y="407916"/>
                </a:lnTo>
                <a:lnTo>
                  <a:pt x="165631" y="424089"/>
                </a:lnTo>
                <a:lnTo>
                  <a:pt x="214884" y="429767"/>
                </a:lnTo>
                <a:lnTo>
                  <a:pt x="1487424" y="429767"/>
                </a:lnTo>
                <a:lnTo>
                  <a:pt x="1536676" y="424089"/>
                </a:lnTo>
                <a:lnTo>
                  <a:pt x="1581898" y="407916"/>
                </a:lnTo>
                <a:lnTo>
                  <a:pt x="1621798" y="382541"/>
                </a:lnTo>
                <a:lnTo>
                  <a:pt x="1655081" y="349258"/>
                </a:lnTo>
                <a:lnTo>
                  <a:pt x="1680456" y="309358"/>
                </a:lnTo>
                <a:lnTo>
                  <a:pt x="1696629" y="264136"/>
                </a:lnTo>
                <a:lnTo>
                  <a:pt x="1702308" y="214883"/>
                </a:lnTo>
                <a:lnTo>
                  <a:pt x="1696629" y="165631"/>
                </a:lnTo>
                <a:lnTo>
                  <a:pt x="1680456" y="120409"/>
                </a:lnTo>
                <a:lnTo>
                  <a:pt x="1655081" y="80509"/>
                </a:lnTo>
                <a:lnTo>
                  <a:pt x="1621798" y="47226"/>
                </a:lnTo>
                <a:lnTo>
                  <a:pt x="1581898" y="21851"/>
                </a:lnTo>
                <a:lnTo>
                  <a:pt x="1536676" y="5678"/>
                </a:lnTo>
                <a:lnTo>
                  <a:pt x="1487424" y="0"/>
                </a:lnTo>
                <a:close/>
              </a:path>
            </a:pathLst>
          </a:custGeom>
          <a:solidFill>
            <a:srgbClr val="954B21"/>
          </a:solidFill>
        </p:spPr>
        <p:txBody>
          <a:bodyPr wrap="square" lIns="0" tIns="0" rIns="0" bIns="0" rtlCol="0"/>
          <a:lstStyle/>
          <a:p>
            <a:pPr defTabSz="685800">
              <a:defRPr/>
            </a:pPr>
            <a:endParaRPr sz="1350">
              <a:solidFill>
                <a:prstClr val="black"/>
              </a:solidFill>
              <a:latin typeface="Calibri"/>
            </a:endParaRPr>
          </a:p>
        </p:txBody>
      </p:sp>
      <p:sp>
        <p:nvSpPr>
          <p:cNvPr id="127" name="object 127"/>
          <p:cNvSpPr/>
          <p:nvPr/>
        </p:nvSpPr>
        <p:spPr>
          <a:xfrm>
            <a:off x="6265355" y="2848928"/>
            <a:ext cx="1276826" cy="322421"/>
          </a:xfrm>
          <a:custGeom>
            <a:avLst/>
            <a:gdLst/>
            <a:ahLst/>
            <a:cxnLst/>
            <a:rect l="l" t="t" r="r" b="b"/>
            <a:pathLst>
              <a:path w="1702434" h="429894">
                <a:moveTo>
                  <a:pt x="0" y="214883"/>
                </a:moveTo>
                <a:lnTo>
                  <a:pt x="5678" y="165631"/>
                </a:lnTo>
                <a:lnTo>
                  <a:pt x="21851" y="120409"/>
                </a:lnTo>
                <a:lnTo>
                  <a:pt x="47226" y="80509"/>
                </a:lnTo>
                <a:lnTo>
                  <a:pt x="80509" y="47226"/>
                </a:lnTo>
                <a:lnTo>
                  <a:pt x="120409" y="21851"/>
                </a:lnTo>
                <a:lnTo>
                  <a:pt x="165631" y="5678"/>
                </a:lnTo>
                <a:lnTo>
                  <a:pt x="214884" y="0"/>
                </a:lnTo>
                <a:lnTo>
                  <a:pt x="1487424" y="0"/>
                </a:lnTo>
                <a:lnTo>
                  <a:pt x="1536676" y="5678"/>
                </a:lnTo>
                <a:lnTo>
                  <a:pt x="1581898" y="21851"/>
                </a:lnTo>
                <a:lnTo>
                  <a:pt x="1621798" y="47226"/>
                </a:lnTo>
                <a:lnTo>
                  <a:pt x="1655081" y="80509"/>
                </a:lnTo>
                <a:lnTo>
                  <a:pt x="1680456" y="120409"/>
                </a:lnTo>
                <a:lnTo>
                  <a:pt x="1696629" y="165631"/>
                </a:lnTo>
                <a:lnTo>
                  <a:pt x="1702308" y="214883"/>
                </a:lnTo>
                <a:lnTo>
                  <a:pt x="1696629" y="264136"/>
                </a:lnTo>
                <a:lnTo>
                  <a:pt x="1680456" y="309358"/>
                </a:lnTo>
                <a:lnTo>
                  <a:pt x="1655081" y="349258"/>
                </a:lnTo>
                <a:lnTo>
                  <a:pt x="1621798" y="382541"/>
                </a:lnTo>
                <a:lnTo>
                  <a:pt x="1581898" y="407916"/>
                </a:lnTo>
                <a:lnTo>
                  <a:pt x="1536676" y="424089"/>
                </a:lnTo>
                <a:lnTo>
                  <a:pt x="1487424" y="429767"/>
                </a:lnTo>
                <a:lnTo>
                  <a:pt x="214884" y="429767"/>
                </a:lnTo>
                <a:lnTo>
                  <a:pt x="165631" y="424089"/>
                </a:lnTo>
                <a:lnTo>
                  <a:pt x="120409" y="407916"/>
                </a:lnTo>
                <a:lnTo>
                  <a:pt x="80509" y="382541"/>
                </a:lnTo>
                <a:lnTo>
                  <a:pt x="47226" y="349258"/>
                </a:lnTo>
                <a:lnTo>
                  <a:pt x="21851" y="309358"/>
                </a:lnTo>
                <a:lnTo>
                  <a:pt x="5678" y="264136"/>
                </a:lnTo>
                <a:lnTo>
                  <a:pt x="0" y="214883"/>
                </a:lnTo>
                <a:close/>
              </a:path>
            </a:pathLst>
          </a:custGeom>
          <a:ln w="19049">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28" name="object 128"/>
          <p:cNvSpPr txBox="1"/>
          <p:nvPr/>
        </p:nvSpPr>
        <p:spPr>
          <a:xfrm>
            <a:off x="6525196" y="2921223"/>
            <a:ext cx="754856" cy="161583"/>
          </a:xfrm>
          <a:prstGeom prst="rect">
            <a:avLst/>
          </a:prstGeom>
        </p:spPr>
        <p:txBody>
          <a:bodyPr vert="horz" wrap="square" lIns="0" tIns="0" rIns="0" bIns="0" rtlCol="0">
            <a:spAutoFit/>
          </a:bodyPr>
          <a:lstStyle/>
          <a:p>
            <a:pPr marL="9525" defTabSz="685800">
              <a:defRPr/>
            </a:pPr>
            <a:r>
              <a:rPr sz="1050" b="1" dirty="0">
                <a:solidFill>
                  <a:srgbClr val="FFFFFF"/>
                </a:solidFill>
                <a:latin typeface="Arial Narrow" panose="020B0606020202030204" pitchFamily="34" charset="0"/>
                <a:cs typeface="Calibri"/>
              </a:rPr>
              <a:t>Mpumalan</a:t>
            </a:r>
            <a:r>
              <a:rPr sz="1050" b="1" spc="-8" dirty="0">
                <a:solidFill>
                  <a:srgbClr val="FFFFFF"/>
                </a:solidFill>
                <a:latin typeface="Arial Narrow" panose="020B0606020202030204" pitchFamily="34" charset="0"/>
                <a:cs typeface="Calibri"/>
              </a:rPr>
              <a:t>g</a:t>
            </a:r>
            <a:r>
              <a:rPr sz="1050" b="1" dirty="0">
                <a:solidFill>
                  <a:srgbClr val="FFFFFF"/>
                </a:solidFill>
                <a:latin typeface="Arial Narrow" panose="020B0606020202030204" pitchFamily="34" charset="0"/>
                <a:cs typeface="Calibri"/>
              </a:rPr>
              <a:t>a</a:t>
            </a:r>
            <a:endParaRPr sz="1050" dirty="0">
              <a:solidFill>
                <a:prstClr val="black"/>
              </a:solidFill>
              <a:latin typeface="Arial Narrow" panose="020B0606020202030204" pitchFamily="34" charset="0"/>
              <a:cs typeface="Calibri"/>
            </a:endParaRPr>
          </a:p>
        </p:txBody>
      </p:sp>
      <p:sp>
        <p:nvSpPr>
          <p:cNvPr id="129" name="object 129"/>
          <p:cNvSpPr/>
          <p:nvPr/>
        </p:nvSpPr>
        <p:spPr>
          <a:xfrm>
            <a:off x="6287643" y="3153537"/>
            <a:ext cx="1378744" cy="359093"/>
          </a:xfrm>
          <a:custGeom>
            <a:avLst/>
            <a:gdLst/>
            <a:ahLst/>
            <a:cxnLst/>
            <a:rect l="l" t="t" r="r" b="b"/>
            <a:pathLst>
              <a:path w="1838325" h="478789">
                <a:moveTo>
                  <a:pt x="0" y="478536"/>
                </a:moveTo>
                <a:lnTo>
                  <a:pt x="1837944" y="478536"/>
                </a:lnTo>
                <a:lnTo>
                  <a:pt x="1837944" y="0"/>
                </a:lnTo>
                <a:lnTo>
                  <a:pt x="0" y="0"/>
                </a:lnTo>
                <a:lnTo>
                  <a:pt x="0" y="478536"/>
                </a:lnTo>
                <a:close/>
              </a:path>
            </a:pathLst>
          </a:custGeom>
          <a:solidFill>
            <a:srgbClr val="92D050"/>
          </a:solidFill>
        </p:spPr>
        <p:txBody>
          <a:bodyPr wrap="square" lIns="0" tIns="0" rIns="0" bIns="0" rtlCol="0"/>
          <a:lstStyle/>
          <a:p>
            <a:pPr defTabSz="685800">
              <a:defRPr/>
            </a:pPr>
            <a:endParaRPr sz="1350">
              <a:solidFill>
                <a:prstClr val="black"/>
              </a:solidFill>
              <a:latin typeface="Calibri"/>
            </a:endParaRPr>
          </a:p>
        </p:txBody>
      </p:sp>
      <p:sp>
        <p:nvSpPr>
          <p:cNvPr id="130" name="object 130"/>
          <p:cNvSpPr txBox="1"/>
          <p:nvPr/>
        </p:nvSpPr>
        <p:spPr>
          <a:xfrm>
            <a:off x="6287643" y="3153538"/>
            <a:ext cx="1378744" cy="298287"/>
          </a:xfrm>
          <a:prstGeom prst="rect">
            <a:avLst/>
          </a:prstGeom>
        </p:spPr>
        <p:txBody>
          <a:bodyPr vert="horz" wrap="square" lIns="0" tIns="19050" rIns="0" bIns="0" rtlCol="0">
            <a:spAutoFit/>
          </a:bodyPr>
          <a:lstStyle/>
          <a:p>
            <a:pPr marL="278606" marR="194309" indent="-79058" defTabSz="685800">
              <a:lnSpc>
                <a:spcPct val="114500"/>
              </a:lnSpc>
              <a:spcBef>
                <a:spcPts val="150"/>
              </a:spcBef>
              <a:defRPr/>
            </a:pPr>
            <a:r>
              <a:rPr lang="en-US" sz="825" b="1" dirty="0">
                <a:solidFill>
                  <a:prstClr val="black"/>
                </a:solidFill>
                <a:latin typeface="Arial Narrow" panose="020B0606020202030204" pitchFamily="34" charset="0"/>
                <a:cs typeface="Calibri"/>
              </a:rPr>
              <a:t>26</a:t>
            </a:r>
            <a:r>
              <a:rPr sz="825" b="1" dirty="0">
                <a:solidFill>
                  <a:prstClr val="black"/>
                </a:solidFill>
                <a:latin typeface="Arial Narrow" panose="020B0606020202030204" pitchFamily="34" charset="0"/>
                <a:cs typeface="Calibri"/>
              </a:rPr>
              <a:t> </a:t>
            </a:r>
            <a:r>
              <a:rPr sz="825" b="1" spc="-4" dirty="0">
                <a:solidFill>
                  <a:prstClr val="black"/>
                </a:solidFill>
                <a:latin typeface="Arial Narrow" panose="020B0606020202030204" pitchFamily="34" charset="0"/>
                <a:cs typeface="Calibri"/>
              </a:rPr>
              <a:t>Capacity Building </a:t>
            </a:r>
            <a:r>
              <a:rPr sz="825" b="1" dirty="0">
                <a:solidFill>
                  <a:prstClr val="black"/>
                </a:solidFill>
                <a:latin typeface="Arial Narrow" panose="020B0606020202030204" pitchFamily="34" charset="0"/>
                <a:cs typeface="Calibri"/>
              </a:rPr>
              <a:t>&amp;  </a:t>
            </a:r>
            <a:r>
              <a:rPr sz="825" b="1" spc="-4" dirty="0">
                <a:solidFill>
                  <a:prstClr val="black"/>
                </a:solidFill>
                <a:latin typeface="Arial Narrow" panose="020B0606020202030204" pitchFamily="34" charset="0"/>
                <a:cs typeface="Calibri"/>
              </a:rPr>
              <a:t>Outreach</a:t>
            </a:r>
            <a:r>
              <a:rPr sz="825" b="1" spc="-60" dirty="0">
                <a:solidFill>
                  <a:prstClr val="black"/>
                </a:solidFill>
                <a:latin typeface="Arial Narrow" panose="020B0606020202030204" pitchFamily="34" charset="0"/>
                <a:cs typeface="Calibri"/>
              </a:rPr>
              <a:t> </a:t>
            </a:r>
            <a:r>
              <a:rPr sz="825" b="1" dirty="0">
                <a:solidFill>
                  <a:prstClr val="black"/>
                </a:solidFill>
                <a:latin typeface="Arial Narrow" panose="020B0606020202030204" pitchFamily="34" charset="0"/>
                <a:cs typeface="Calibri"/>
              </a:rPr>
              <a:t>activities</a:t>
            </a:r>
            <a:endParaRPr sz="825" dirty="0">
              <a:solidFill>
                <a:prstClr val="black"/>
              </a:solidFill>
              <a:latin typeface="Arial Narrow" panose="020B0606020202030204" pitchFamily="34" charset="0"/>
              <a:cs typeface="Calibri"/>
            </a:endParaRPr>
          </a:p>
        </p:txBody>
      </p:sp>
      <p:sp>
        <p:nvSpPr>
          <p:cNvPr id="131" name="object 131"/>
          <p:cNvSpPr/>
          <p:nvPr/>
        </p:nvSpPr>
        <p:spPr>
          <a:xfrm>
            <a:off x="6222492" y="3183254"/>
            <a:ext cx="1546860" cy="409575"/>
          </a:xfrm>
          <a:custGeom>
            <a:avLst/>
            <a:gdLst/>
            <a:ahLst/>
            <a:cxnLst/>
            <a:rect l="l" t="t" r="r" b="b"/>
            <a:pathLst>
              <a:path w="2062479" h="546100">
                <a:moveTo>
                  <a:pt x="0" y="61975"/>
                </a:moveTo>
                <a:lnTo>
                  <a:pt x="4879" y="37879"/>
                </a:lnTo>
                <a:lnTo>
                  <a:pt x="18176" y="18176"/>
                </a:lnTo>
                <a:lnTo>
                  <a:pt x="37879" y="4879"/>
                </a:lnTo>
                <a:lnTo>
                  <a:pt x="61975" y="0"/>
                </a:lnTo>
                <a:lnTo>
                  <a:pt x="1999996" y="0"/>
                </a:lnTo>
                <a:lnTo>
                  <a:pt x="2024092" y="4879"/>
                </a:lnTo>
                <a:lnTo>
                  <a:pt x="2043795" y="18176"/>
                </a:lnTo>
                <a:lnTo>
                  <a:pt x="2057092" y="37879"/>
                </a:lnTo>
                <a:lnTo>
                  <a:pt x="2061972" y="61975"/>
                </a:lnTo>
                <a:lnTo>
                  <a:pt x="2061972" y="483615"/>
                </a:lnTo>
                <a:lnTo>
                  <a:pt x="2057092" y="507712"/>
                </a:lnTo>
                <a:lnTo>
                  <a:pt x="2043795" y="527415"/>
                </a:lnTo>
                <a:lnTo>
                  <a:pt x="2024092" y="540712"/>
                </a:lnTo>
                <a:lnTo>
                  <a:pt x="1999996" y="545592"/>
                </a:lnTo>
                <a:lnTo>
                  <a:pt x="61975" y="545592"/>
                </a:lnTo>
                <a:lnTo>
                  <a:pt x="37879" y="540712"/>
                </a:lnTo>
                <a:lnTo>
                  <a:pt x="18176" y="527415"/>
                </a:lnTo>
                <a:lnTo>
                  <a:pt x="4879" y="507712"/>
                </a:lnTo>
                <a:lnTo>
                  <a:pt x="0" y="483615"/>
                </a:lnTo>
                <a:lnTo>
                  <a:pt x="0" y="61975"/>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2" name="object 132"/>
          <p:cNvSpPr/>
          <p:nvPr/>
        </p:nvSpPr>
        <p:spPr>
          <a:xfrm>
            <a:off x="5310378" y="3030092"/>
            <a:ext cx="64549" cy="63437"/>
          </a:xfrm>
          <a:prstGeom prst="rect">
            <a:avLst/>
          </a:prstGeom>
          <a:blipFill>
            <a:blip r:embed="rId34" cstate="print"/>
            <a:stretch>
              <a:fillRect/>
            </a:stretch>
          </a:blipFill>
        </p:spPr>
        <p:txBody>
          <a:bodyPr wrap="square" lIns="0" tIns="0" rIns="0" bIns="0" rtlCol="0"/>
          <a:lstStyle/>
          <a:p>
            <a:pPr defTabSz="685800">
              <a:defRPr/>
            </a:pPr>
            <a:endParaRPr sz="1350">
              <a:solidFill>
                <a:prstClr val="black"/>
              </a:solidFill>
              <a:latin typeface="Calibri"/>
            </a:endParaRPr>
          </a:p>
        </p:txBody>
      </p:sp>
      <p:sp>
        <p:nvSpPr>
          <p:cNvPr id="133" name="object 133"/>
          <p:cNvSpPr/>
          <p:nvPr/>
        </p:nvSpPr>
        <p:spPr>
          <a:xfrm>
            <a:off x="5280661" y="3001517"/>
            <a:ext cx="88106" cy="84773"/>
          </a:xfrm>
          <a:custGeom>
            <a:avLst/>
            <a:gdLst/>
            <a:ahLst/>
            <a:cxnLst/>
            <a:rect l="l" t="t" r="r" b="b"/>
            <a:pathLst>
              <a:path w="117475" h="113030">
                <a:moveTo>
                  <a:pt x="58674" y="0"/>
                </a:moveTo>
                <a:lnTo>
                  <a:pt x="35843" y="4435"/>
                </a:lnTo>
                <a:lnTo>
                  <a:pt x="17192" y="16525"/>
                </a:lnTo>
                <a:lnTo>
                  <a:pt x="4613" y="34450"/>
                </a:lnTo>
                <a:lnTo>
                  <a:pt x="0" y="56387"/>
                </a:lnTo>
                <a:lnTo>
                  <a:pt x="4613" y="78325"/>
                </a:lnTo>
                <a:lnTo>
                  <a:pt x="17192" y="96250"/>
                </a:lnTo>
                <a:lnTo>
                  <a:pt x="35843" y="108340"/>
                </a:lnTo>
                <a:lnTo>
                  <a:pt x="58674" y="112775"/>
                </a:lnTo>
                <a:lnTo>
                  <a:pt x="81504" y="108340"/>
                </a:lnTo>
                <a:lnTo>
                  <a:pt x="100155" y="96250"/>
                </a:lnTo>
                <a:lnTo>
                  <a:pt x="112734" y="78325"/>
                </a:lnTo>
                <a:lnTo>
                  <a:pt x="117348" y="56387"/>
                </a:lnTo>
                <a:lnTo>
                  <a:pt x="112734" y="34450"/>
                </a:lnTo>
                <a:lnTo>
                  <a:pt x="100155" y="16525"/>
                </a:lnTo>
                <a:lnTo>
                  <a:pt x="81504" y="4435"/>
                </a:lnTo>
                <a:lnTo>
                  <a:pt x="58674" y="0"/>
                </a:lnTo>
                <a:close/>
              </a:path>
            </a:pathLst>
          </a:custGeom>
          <a:solidFill>
            <a:srgbClr val="C0504D"/>
          </a:solidFill>
        </p:spPr>
        <p:txBody>
          <a:bodyPr wrap="square" lIns="0" tIns="0" rIns="0" bIns="0" rtlCol="0"/>
          <a:lstStyle/>
          <a:p>
            <a:pPr defTabSz="685800">
              <a:defRPr/>
            </a:pPr>
            <a:endParaRPr sz="1350">
              <a:solidFill>
                <a:prstClr val="black"/>
              </a:solidFill>
              <a:latin typeface="Calibri"/>
            </a:endParaRPr>
          </a:p>
        </p:txBody>
      </p:sp>
      <p:sp>
        <p:nvSpPr>
          <p:cNvPr id="134" name="object 134"/>
          <p:cNvSpPr/>
          <p:nvPr/>
        </p:nvSpPr>
        <p:spPr>
          <a:xfrm>
            <a:off x="5280661" y="3001517"/>
            <a:ext cx="88106" cy="84773"/>
          </a:xfrm>
          <a:custGeom>
            <a:avLst/>
            <a:gdLst/>
            <a:ahLst/>
            <a:cxnLst/>
            <a:rect l="l" t="t" r="r" b="b"/>
            <a:pathLst>
              <a:path w="117475" h="113030">
                <a:moveTo>
                  <a:pt x="0" y="56387"/>
                </a:moveTo>
                <a:lnTo>
                  <a:pt x="4613" y="34450"/>
                </a:lnTo>
                <a:lnTo>
                  <a:pt x="17192" y="16525"/>
                </a:lnTo>
                <a:lnTo>
                  <a:pt x="35843" y="4435"/>
                </a:lnTo>
                <a:lnTo>
                  <a:pt x="58674" y="0"/>
                </a:lnTo>
                <a:lnTo>
                  <a:pt x="81504" y="4435"/>
                </a:lnTo>
                <a:lnTo>
                  <a:pt x="100155" y="16525"/>
                </a:lnTo>
                <a:lnTo>
                  <a:pt x="112734" y="34450"/>
                </a:lnTo>
                <a:lnTo>
                  <a:pt x="117348" y="56387"/>
                </a:lnTo>
                <a:lnTo>
                  <a:pt x="112734" y="78325"/>
                </a:lnTo>
                <a:lnTo>
                  <a:pt x="100155" y="96250"/>
                </a:lnTo>
                <a:lnTo>
                  <a:pt x="81504" y="108340"/>
                </a:lnTo>
                <a:lnTo>
                  <a:pt x="58674" y="112775"/>
                </a:lnTo>
                <a:lnTo>
                  <a:pt x="35843" y="108340"/>
                </a:lnTo>
                <a:lnTo>
                  <a:pt x="17192" y="96250"/>
                </a:lnTo>
                <a:lnTo>
                  <a:pt x="4613" y="78325"/>
                </a:lnTo>
                <a:lnTo>
                  <a:pt x="0" y="56387"/>
                </a:lnTo>
                <a:close/>
              </a:path>
            </a:pathLst>
          </a:custGeom>
          <a:ln w="12700">
            <a:solidFill>
              <a:srgbClr val="FFFFFF"/>
            </a:solidFill>
          </a:ln>
        </p:spPr>
        <p:txBody>
          <a:bodyPr wrap="square" lIns="0" tIns="0" rIns="0" bIns="0" rtlCol="0"/>
          <a:lstStyle/>
          <a:p>
            <a:pPr defTabSz="685800">
              <a:defRPr/>
            </a:pPr>
            <a:endParaRPr sz="1350">
              <a:solidFill>
                <a:prstClr val="black"/>
              </a:solidFill>
              <a:latin typeface="Calibri"/>
            </a:endParaRPr>
          </a:p>
        </p:txBody>
      </p:sp>
      <p:sp>
        <p:nvSpPr>
          <p:cNvPr id="135" name="object 135"/>
          <p:cNvSpPr/>
          <p:nvPr/>
        </p:nvSpPr>
        <p:spPr>
          <a:xfrm>
            <a:off x="5368671" y="3043808"/>
            <a:ext cx="854393" cy="343853"/>
          </a:xfrm>
          <a:custGeom>
            <a:avLst/>
            <a:gdLst/>
            <a:ahLst/>
            <a:cxnLst/>
            <a:rect l="l" t="t" r="r" b="b"/>
            <a:pathLst>
              <a:path w="1139190" h="458470">
                <a:moveTo>
                  <a:pt x="1138936" y="458470"/>
                </a:moveTo>
                <a:lnTo>
                  <a:pt x="569468" y="458470"/>
                </a:lnTo>
                <a:lnTo>
                  <a:pt x="569468" y="0"/>
                </a:lnTo>
                <a:lnTo>
                  <a:pt x="0" y="0"/>
                </a:lnTo>
              </a:path>
            </a:pathLst>
          </a:custGeom>
          <a:ln w="9525">
            <a:solidFill>
              <a:srgbClr val="C0504D"/>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6" name="object 136"/>
          <p:cNvSpPr/>
          <p:nvPr/>
        </p:nvSpPr>
        <p:spPr>
          <a:xfrm>
            <a:off x="2674619" y="5318379"/>
            <a:ext cx="2021205" cy="470059"/>
          </a:xfrm>
          <a:custGeom>
            <a:avLst/>
            <a:gdLst/>
            <a:ahLst/>
            <a:cxnLst/>
            <a:rect l="l" t="t" r="r" b="b"/>
            <a:pathLst>
              <a:path w="2694940" h="626745">
                <a:moveTo>
                  <a:pt x="0" y="71158"/>
                </a:moveTo>
                <a:lnTo>
                  <a:pt x="5593" y="43462"/>
                </a:lnTo>
                <a:lnTo>
                  <a:pt x="20843" y="20843"/>
                </a:lnTo>
                <a:lnTo>
                  <a:pt x="43451" y="5592"/>
                </a:lnTo>
                <a:lnTo>
                  <a:pt x="71119" y="0"/>
                </a:lnTo>
                <a:lnTo>
                  <a:pt x="2623312" y="0"/>
                </a:lnTo>
                <a:lnTo>
                  <a:pt x="2650980" y="5592"/>
                </a:lnTo>
                <a:lnTo>
                  <a:pt x="2673588" y="20843"/>
                </a:lnTo>
                <a:lnTo>
                  <a:pt x="2688838" y="43462"/>
                </a:lnTo>
                <a:lnTo>
                  <a:pt x="2694431" y="71158"/>
                </a:lnTo>
                <a:lnTo>
                  <a:pt x="2694431" y="555205"/>
                </a:lnTo>
                <a:lnTo>
                  <a:pt x="2688838" y="582901"/>
                </a:lnTo>
                <a:lnTo>
                  <a:pt x="2673588" y="605520"/>
                </a:lnTo>
                <a:lnTo>
                  <a:pt x="2650980" y="620771"/>
                </a:lnTo>
                <a:lnTo>
                  <a:pt x="2623312" y="626363"/>
                </a:lnTo>
                <a:lnTo>
                  <a:pt x="71119" y="626363"/>
                </a:lnTo>
                <a:lnTo>
                  <a:pt x="43451" y="620771"/>
                </a:lnTo>
                <a:lnTo>
                  <a:pt x="20843" y="605520"/>
                </a:lnTo>
                <a:lnTo>
                  <a:pt x="5593" y="582901"/>
                </a:lnTo>
                <a:lnTo>
                  <a:pt x="0" y="555205"/>
                </a:lnTo>
                <a:lnTo>
                  <a:pt x="0" y="71158"/>
                </a:lnTo>
                <a:close/>
              </a:path>
            </a:pathLst>
          </a:custGeom>
          <a:ln w="9525">
            <a:solidFill>
              <a:srgbClr val="A6A6A6"/>
            </a:solidFill>
            <a:prstDash val="sysDash"/>
          </a:ln>
        </p:spPr>
        <p:txBody>
          <a:bodyPr wrap="square" lIns="0" tIns="0" rIns="0" bIns="0" rtlCol="0"/>
          <a:lstStyle/>
          <a:p>
            <a:pPr defTabSz="685800">
              <a:defRPr/>
            </a:pPr>
            <a:endParaRPr sz="1350">
              <a:solidFill>
                <a:prstClr val="black"/>
              </a:solidFill>
              <a:latin typeface="Calibri"/>
            </a:endParaRPr>
          </a:p>
        </p:txBody>
      </p:sp>
      <p:sp>
        <p:nvSpPr>
          <p:cNvPr id="137" name="object 137"/>
          <p:cNvSpPr txBox="1"/>
          <p:nvPr/>
        </p:nvSpPr>
        <p:spPr>
          <a:xfrm>
            <a:off x="342900" y="5344668"/>
            <a:ext cx="1087279" cy="232274"/>
          </a:xfrm>
          <a:prstGeom prst="rect">
            <a:avLst/>
          </a:prstGeom>
          <a:solidFill>
            <a:srgbClr val="954B21"/>
          </a:solidFill>
        </p:spPr>
        <p:txBody>
          <a:bodyPr vert="horz" wrap="square" lIns="0" tIns="24288" rIns="0" bIns="0" rtlCol="0">
            <a:spAutoFit/>
          </a:bodyPr>
          <a:lstStyle/>
          <a:p>
            <a:pPr marL="150019" defTabSz="685800">
              <a:spcBef>
                <a:spcPts val="191"/>
              </a:spcBef>
              <a:defRPr/>
            </a:pPr>
            <a:r>
              <a:rPr sz="1350" b="1" spc="-34" dirty="0">
                <a:solidFill>
                  <a:srgbClr val="D9D9D9"/>
                </a:solidFill>
                <a:latin typeface="Arial Narrow" panose="020B0606020202030204" pitchFamily="34" charset="0"/>
                <a:cs typeface="Calibri"/>
              </a:rPr>
              <a:t>TOTAL:</a:t>
            </a:r>
            <a:r>
              <a:rPr sz="1350" b="1" spc="-56" dirty="0">
                <a:solidFill>
                  <a:srgbClr val="D9D9D9"/>
                </a:solidFill>
                <a:latin typeface="Arial Narrow" panose="020B0606020202030204" pitchFamily="34" charset="0"/>
                <a:cs typeface="Calibri"/>
              </a:rPr>
              <a:t> </a:t>
            </a:r>
            <a:r>
              <a:rPr lang="en-US" sz="1350" b="1" dirty="0">
                <a:solidFill>
                  <a:srgbClr val="FF0000"/>
                </a:solidFill>
                <a:latin typeface="Arial Narrow" panose="020B0606020202030204" pitchFamily="34" charset="0"/>
                <a:cs typeface="Calibri"/>
              </a:rPr>
              <a:t>307</a:t>
            </a:r>
            <a:endParaRPr sz="1350" dirty="0">
              <a:solidFill>
                <a:srgbClr val="FF0000"/>
              </a:solidFill>
              <a:latin typeface="Arial Narrow" panose="020B0606020202030204" pitchFamily="34" charset="0"/>
              <a:cs typeface="Calibri"/>
            </a:endParaRPr>
          </a:p>
        </p:txBody>
      </p:sp>
    </p:spTree>
    <p:extLst>
      <p:ext uri="{BB962C8B-B14F-4D97-AF65-F5344CB8AC3E}">
        <p14:creationId xmlns:p14="http://schemas.microsoft.com/office/powerpoint/2010/main" xmlns="" val="150111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17</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85000" lnSpcReduction="1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THIRD QUARTER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xmlns="" val="385935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18</a:t>
            </a:fld>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23848375"/>
              </p:ext>
            </p:extLst>
          </p:nvPr>
        </p:nvGraphicFramePr>
        <p:xfrm>
          <a:off x="0" y="1690688"/>
          <a:ext cx="9113588" cy="4565793"/>
        </p:xfrm>
        <a:graphic>
          <a:graphicData uri="http://schemas.openxmlformats.org/drawingml/2006/table">
            <a:tbl>
              <a:tblPr/>
              <a:tblGrid>
                <a:gridCol w="1728367">
                  <a:extLst>
                    <a:ext uri="{9D8B030D-6E8A-4147-A177-3AD203B41FA5}">
                      <a16:colId xmlns:a16="http://schemas.microsoft.com/office/drawing/2014/main" xmlns="" val="1240350701"/>
                    </a:ext>
                  </a:extLst>
                </a:gridCol>
                <a:gridCol w="1132379">
                  <a:extLst>
                    <a:ext uri="{9D8B030D-6E8A-4147-A177-3AD203B41FA5}">
                      <a16:colId xmlns:a16="http://schemas.microsoft.com/office/drawing/2014/main" xmlns="" val="874407900"/>
                    </a:ext>
                  </a:extLst>
                </a:gridCol>
                <a:gridCol w="1030209">
                  <a:extLst>
                    <a:ext uri="{9D8B030D-6E8A-4147-A177-3AD203B41FA5}">
                      <a16:colId xmlns:a16="http://schemas.microsoft.com/office/drawing/2014/main" xmlns="" val="239925159"/>
                    </a:ext>
                  </a:extLst>
                </a:gridCol>
                <a:gridCol w="911011">
                  <a:extLst>
                    <a:ext uri="{9D8B030D-6E8A-4147-A177-3AD203B41FA5}">
                      <a16:colId xmlns:a16="http://schemas.microsoft.com/office/drawing/2014/main" xmlns="" val="357623762"/>
                    </a:ext>
                  </a:extLst>
                </a:gridCol>
                <a:gridCol w="766271">
                  <a:extLst>
                    <a:ext uri="{9D8B030D-6E8A-4147-A177-3AD203B41FA5}">
                      <a16:colId xmlns:a16="http://schemas.microsoft.com/office/drawing/2014/main" xmlns="" val="1714360750"/>
                    </a:ext>
                  </a:extLst>
                </a:gridCol>
                <a:gridCol w="1013181">
                  <a:extLst>
                    <a:ext uri="{9D8B030D-6E8A-4147-A177-3AD203B41FA5}">
                      <a16:colId xmlns:a16="http://schemas.microsoft.com/office/drawing/2014/main" xmlns="" val="4221528883"/>
                    </a:ext>
                  </a:extLst>
                </a:gridCol>
                <a:gridCol w="945068">
                  <a:extLst>
                    <a:ext uri="{9D8B030D-6E8A-4147-A177-3AD203B41FA5}">
                      <a16:colId xmlns:a16="http://schemas.microsoft.com/office/drawing/2014/main" xmlns="" val="2289336559"/>
                    </a:ext>
                  </a:extLst>
                </a:gridCol>
                <a:gridCol w="774786">
                  <a:extLst>
                    <a:ext uri="{9D8B030D-6E8A-4147-A177-3AD203B41FA5}">
                      <a16:colId xmlns:a16="http://schemas.microsoft.com/office/drawing/2014/main" xmlns="" val="434745988"/>
                    </a:ext>
                  </a:extLst>
                </a:gridCol>
                <a:gridCol w="812316">
                  <a:extLst>
                    <a:ext uri="{9D8B030D-6E8A-4147-A177-3AD203B41FA5}">
                      <a16:colId xmlns:a16="http://schemas.microsoft.com/office/drawing/2014/main" xmlns="" val="548722876"/>
                    </a:ext>
                  </a:extLst>
                </a:gridCol>
              </a:tblGrid>
              <a:tr h="363618">
                <a:tc>
                  <a:txBody>
                    <a:bodyPr/>
                    <a:lstStyle/>
                    <a:p>
                      <a:pPr algn="l" fontAlgn="b"/>
                      <a:endParaRPr lang="en-ZA" sz="1100" b="0" i="0" u="none" strike="noStrike" dirty="0">
                        <a:solidFill>
                          <a:srgbClr val="000000"/>
                        </a:solidFill>
                        <a:effectLst/>
                        <a:latin typeface="Arial Narrow" panose="020B0606020202030204" pitchFamily="34" charset="0"/>
                      </a:endParaRPr>
                    </a:p>
                  </a:txBody>
                  <a:tcPr marL="4945" marR="4945" marT="494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ZA" sz="1100" b="1" i="0" u="none" strike="noStrike" dirty="0">
                          <a:solidFill>
                            <a:srgbClr val="000000"/>
                          </a:solidFill>
                          <a:effectLst/>
                          <a:latin typeface="Arial Narrow" panose="020B0606020202030204" pitchFamily="34" charset="0"/>
                        </a:rPr>
                        <a:t>YEAR TO DATE</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100" b="1" i="0" u="none" strike="noStrike" dirty="0">
                          <a:solidFill>
                            <a:srgbClr val="000000"/>
                          </a:solidFill>
                          <a:effectLst/>
                          <a:latin typeface="Arial Narrow" panose="020B0606020202030204" pitchFamily="34" charset="0"/>
                        </a:rPr>
                        <a:t>ANNUAL</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15691916"/>
                  </a:ext>
                </a:extLst>
              </a:tr>
              <a:tr h="366550">
                <a:tc rowSpan="2">
                  <a:txBody>
                    <a:bodyPr/>
                    <a:lstStyle/>
                    <a:p>
                      <a:pPr algn="l" rtl="0" fontAlgn="ctr"/>
                      <a:r>
                        <a:rPr lang="en-ZA" sz="1100" b="1" i="0" u="none" strike="noStrike" dirty="0">
                          <a:solidFill>
                            <a:srgbClr val="000000"/>
                          </a:solidFill>
                          <a:effectLst/>
                          <a:latin typeface="Arial Narrow" panose="020B0606020202030204" pitchFamily="34" charset="0"/>
                        </a:rPr>
                        <a:t>Economic Classification</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Budget</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Expenditure</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Variance</a:t>
                      </a:r>
                    </a:p>
                  </a:txBody>
                  <a:tcPr marL="4945" marR="4945" marT="4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Variance</a:t>
                      </a:r>
                    </a:p>
                  </a:txBody>
                  <a:tcPr marL="4945" marR="4945" marT="4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Budget</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Expenditure</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Variance</a:t>
                      </a:r>
                    </a:p>
                  </a:txBody>
                  <a:tcPr marL="4945" marR="4945" marT="49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Variance</a:t>
                      </a:r>
                    </a:p>
                  </a:txBody>
                  <a:tcPr marL="4945" marR="4945" marT="49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257923"/>
                  </a:ext>
                </a:extLst>
              </a:tr>
              <a:tr h="475236">
                <a:tc vMerge="1">
                  <a:txBody>
                    <a:bodyPr/>
                    <a:lstStyle/>
                    <a:p>
                      <a:endParaRPr lang="en-ZA"/>
                    </a:p>
                  </a:txBody>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R’000 </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R’000</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R’000 </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Arial Narrow" panose="020B0606020202030204" pitchFamily="34" charset="0"/>
                        </a:rPr>
                        <a:t>%</a:t>
                      </a:r>
                    </a:p>
                  </a:txBody>
                  <a:tcPr marL="4945" marR="4945" marT="4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188035"/>
                  </a:ext>
                </a:extLst>
              </a:tr>
              <a:tr h="429132">
                <a:tc>
                  <a:txBody>
                    <a:bodyPr/>
                    <a:lstStyle/>
                    <a:p>
                      <a:pPr algn="l" rtl="0" fontAlgn="b"/>
                      <a:r>
                        <a:rPr lang="en-ZA" sz="1100" b="1" i="0" u="none" strike="noStrike" dirty="0">
                          <a:solidFill>
                            <a:srgbClr val="000000"/>
                          </a:solidFill>
                          <a:effectLst/>
                          <a:latin typeface="Arial Narrow" panose="020B0606020202030204" pitchFamily="34" charset="0"/>
                        </a:rPr>
                        <a:t>Employee related costs</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441 602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438 659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2 943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1%</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589 462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438 659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150 803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26%</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2878647"/>
                  </a:ext>
                </a:extLst>
              </a:tr>
              <a:tr h="351889">
                <a:tc>
                  <a:txBody>
                    <a:bodyPr/>
                    <a:lstStyle/>
                    <a:p>
                      <a:pPr algn="l" rtl="0" fontAlgn="b"/>
                      <a:r>
                        <a:rPr lang="en-ZA" sz="1100" b="1" i="0" u="none" strike="noStrike" dirty="0">
                          <a:solidFill>
                            <a:srgbClr val="000000"/>
                          </a:solidFill>
                          <a:effectLst/>
                          <a:latin typeface="Arial Narrow" panose="020B0606020202030204" pitchFamily="34" charset="0"/>
                        </a:rPr>
                        <a:t>Administration</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130 941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110 349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20 592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16%</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181 113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110 349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70 764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39%</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8263744"/>
                  </a:ext>
                </a:extLst>
              </a:tr>
              <a:tr h="351889">
                <a:tc>
                  <a:txBody>
                    <a:bodyPr/>
                    <a:lstStyle/>
                    <a:p>
                      <a:pPr algn="l" rtl="0" fontAlgn="b"/>
                      <a:r>
                        <a:rPr lang="en-ZA" sz="1100" b="1" i="0" u="none" strike="noStrike" dirty="0">
                          <a:solidFill>
                            <a:srgbClr val="000000"/>
                          </a:solidFill>
                          <a:effectLst/>
                          <a:latin typeface="Arial Narrow" panose="020B0606020202030204" pitchFamily="34" charset="0"/>
                        </a:rPr>
                        <a:t>Depreciation and amortisation</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16 414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16 027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386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2%</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22 164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16 027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6 137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28%</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458786"/>
                  </a:ext>
                </a:extLst>
              </a:tr>
              <a:tr h="351889">
                <a:tc>
                  <a:txBody>
                    <a:bodyPr/>
                    <a:lstStyle/>
                    <a:p>
                      <a:pPr algn="l" rtl="0" fontAlgn="b"/>
                      <a:r>
                        <a:rPr lang="en-ZA" sz="1100" b="1" i="0" u="none" strike="noStrike" dirty="0">
                          <a:solidFill>
                            <a:srgbClr val="000000"/>
                          </a:solidFill>
                          <a:effectLst/>
                          <a:latin typeface="Arial Narrow" panose="020B0606020202030204" pitchFamily="34" charset="0"/>
                        </a:rPr>
                        <a:t>Finance costs</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612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105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507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83%</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807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105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702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87%</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7608813"/>
                  </a:ext>
                </a:extLst>
              </a:tr>
              <a:tr h="351889">
                <a:tc>
                  <a:txBody>
                    <a:bodyPr/>
                    <a:lstStyle/>
                    <a:p>
                      <a:pPr algn="l" rtl="0" fontAlgn="b"/>
                      <a:r>
                        <a:rPr lang="en-ZA" sz="1100" b="1" i="0" u="none" strike="noStrike" dirty="0">
                          <a:solidFill>
                            <a:srgbClr val="000000"/>
                          </a:solidFill>
                          <a:effectLst/>
                          <a:latin typeface="Arial Narrow" panose="020B0606020202030204" pitchFamily="34" charset="0"/>
                        </a:rPr>
                        <a:t>Subsidies</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2 174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2 248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3 524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2 248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1 276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36%</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243228"/>
                  </a:ext>
                </a:extLst>
              </a:tr>
              <a:tr h="351889">
                <a:tc>
                  <a:txBody>
                    <a:bodyPr/>
                    <a:lstStyle/>
                    <a:p>
                      <a:pPr algn="l" rtl="0" fontAlgn="b"/>
                      <a:r>
                        <a:rPr lang="en-US" sz="1100" b="1" i="0" u="none" strike="noStrike" dirty="0">
                          <a:solidFill>
                            <a:srgbClr val="000000"/>
                          </a:solidFill>
                          <a:effectLst/>
                          <a:latin typeface="Arial Narrow" panose="020B0606020202030204" pitchFamily="34" charset="0"/>
                        </a:rPr>
                        <a:t>Loss on disposal of assets</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900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794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12%</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900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794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12%</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9740085"/>
                  </a:ext>
                </a:extLst>
              </a:tr>
              <a:tr h="351889">
                <a:tc>
                  <a:txBody>
                    <a:bodyPr/>
                    <a:lstStyle/>
                    <a:p>
                      <a:pPr algn="l" rtl="0" fontAlgn="b"/>
                      <a:r>
                        <a:rPr lang="en-ZA" sz="1100" b="1" i="0" u="none" strike="noStrike" dirty="0">
                          <a:solidFill>
                            <a:srgbClr val="000000"/>
                          </a:solidFill>
                          <a:effectLst/>
                          <a:latin typeface="Arial Narrow" panose="020B0606020202030204" pitchFamily="34" charset="0"/>
                        </a:rPr>
                        <a:t>Case Disbursement</a:t>
                      </a:r>
                    </a:p>
                  </a:txBody>
                  <a:tcPr marL="4945" marR="4945" marT="49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134 634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126 401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8 233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6%</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189 833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126 401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63 432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33%</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1555232"/>
                  </a:ext>
                </a:extLst>
              </a:tr>
              <a:tr h="444575">
                <a:tc>
                  <a:txBody>
                    <a:bodyPr/>
                    <a:lstStyle/>
                    <a:p>
                      <a:pPr algn="l" rtl="0" fontAlgn="b"/>
                      <a:r>
                        <a:rPr lang="en-ZA" sz="1100" b="1" i="0" u="none" strike="noStrike" dirty="0">
                          <a:solidFill>
                            <a:srgbClr val="000000"/>
                          </a:solidFill>
                          <a:effectLst/>
                          <a:latin typeface="Arial Narrow" panose="020B0606020202030204" pitchFamily="34" charset="0"/>
                        </a:rPr>
                        <a:t>Operating expenses</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13 736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8 362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5 373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39%</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22 241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8 362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13 878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62%</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114931105"/>
                  </a:ext>
                </a:extLst>
              </a:tr>
              <a:tr h="375348">
                <a:tc>
                  <a:txBody>
                    <a:bodyPr/>
                    <a:lstStyle/>
                    <a:p>
                      <a:pPr algn="l" rtl="0" fontAlgn="b"/>
                      <a:r>
                        <a:rPr lang="en-ZA" sz="1100" b="1" i="0" u="none" strike="noStrike" dirty="0">
                          <a:solidFill>
                            <a:srgbClr val="000000"/>
                          </a:solidFill>
                          <a:effectLst/>
                          <a:latin typeface="Arial Narrow" panose="020B0606020202030204" pitchFamily="34" charset="0"/>
                        </a:rPr>
                        <a:t>TOTALS</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741 012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702 946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38 066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5%</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1 010 044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702 946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307 098 </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100" b="1" i="0" u="none" strike="noStrike" dirty="0">
                          <a:solidFill>
                            <a:srgbClr val="000000"/>
                          </a:solidFill>
                          <a:effectLst/>
                          <a:latin typeface="Arial Narrow" panose="020B0606020202030204" pitchFamily="34" charset="0"/>
                        </a:rPr>
                        <a:t>30%</a:t>
                      </a:r>
                    </a:p>
                  </a:txBody>
                  <a:tcPr marL="4945" marR="4945" marT="4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7697165"/>
                  </a:ext>
                </a:extLst>
              </a:tr>
            </a:tbl>
          </a:graphicData>
        </a:graphic>
      </p:graphicFrame>
    </p:spTree>
    <p:extLst>
      <p:ext uri="{BB962C8B-B14F-4D97-AF65-F5344CB8AC3E}">
        <p14:creationId xmlns:p14="http://schemas.microsoft.com/office/powerpoint/2010/main" xmlns="" val="205981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 COMMENTARY</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19</a:t>
            </a:fld>
            <a:endParaRPr lang="en-ZA" dirty="0"/>
          </a:p>
        </p:txBody>
      </p:sp>
      <p:sp>
        <p:nvSpPr>
          <p:cNvPr id="3" name="Content Placeholder 2"/>
          <p:cNvSpPr>
            <a:spLocks noGrp="1"/>
          </p:cNvSpPr>
          <p:nvPr>
            <p:ph idx="1"/>
          </p:nvPr>
        </p:nvSpPr>
        <p:spPr>
          <a:xfrm>
            <a:off x="152400" y="1769533"/>
            <a:ext cx="8961188" cy="4486948"/>
          </a:xfrm>
        </p:spPr>
        <p:txBody>
          <a:bodyPr>
            <a:noAutofit/>
          </a:bodyPr>
          <a:lstStyle/>
          <a:p>
            <a:pPr marL="0" indent="0" algn="just">
              <a:buNone/>
            </a:pPr>
            <a:r>
              <a:rPr lang="en-US" sz="1600" b="1" dirty="0">
                <a:latin typeface="Arial Narrow" panose="020B0606020202030204" pitchFamily="34" charset="0"/>
              </a:rPr>
              <a:t>Below is the commentary per economic classification:</a:t>
            </a:r>
          </a:p>
          <a:p>
            <a:pPr algn="just">
              <a:buFont typeface="Courier New" panose="02070309020205020404" pitchFamily="49" charset="0"/>
              <a:buChar char="o"/>
            </a:pPr>
            <a:r>
              <a:rPr lang="en-US" sz="1600" dirty="0">
                <a:latin typeface="Arial Narrow" panose="020B0606020202030204" pitchFamily="34" charset="0"/>
              </a:rPr>
              <a:t>Compensation of Employees (</a:t>
            </a:r>
            <a:r>
              <a:rPr lang="en-US" sz="1600" dirty="0" err="1">
                <a:latin typeface="Arial Narrow" panose="020B0606020202030204" pitchFamily="34" charset="0"/>
              </a:rPr>
              <a:t>CoE</a:t>
            </a:r>
            <a:r>
              <a:rPr lang="en-US" sz="1600" dirty="0">
                <a:latin typeface="Arial Narrow" panose="020B0606020202030204" pitchFamily="34" charset="0"/>
              </a:rPr>
              <a:t>) indicates a favourable variance of 1% (R2.9 million). The variance is due to timing differences in staff recruitment.</a:t>
            </a:r>
          </a:p>
          <a:p>
            <a:pPr algn="just">
              <a:buFont typeface="Courier New" panose="02070309020205020404" pitchFamily="49" charset="0"/>
              <a:buChar char="o"/>
            </a:pPr>
            <a:r>
              <a:rPr lang="en-US" sz="1600" dirty="0">
                <a:latin typeface="Arial Narrow" panose="020B0606020202030204" pitchFamily="34" charset="0"/>
              </a:rPr>
              <a:t>Administration expenditure indicates a favourable variance of 16% (R 20.6million). </a:t>
            </a:r>
          </a:p>
          <a:p>
            <a:pPr algn="just">
              <a:buFont typeface="Courier New" panose="02070309020205020404" pitchFamily="49" charset="0"/>
              <a:buChar char="o"/>
            </a:pPr>
            <a:r>
              <a:rPr lang="en-US" sz="1600" dirty="0">
                <a:latin typeface="Arial Narrow" panose="020B0606020202030204" pitchFamily="34" charset="0"/>
              </a:rPr>
              <a:t>The variance is due to the timing difference in software expenditure maintenance and the funding for assessing the doubtful debts, which were budgeted for but not incurred as anticipated. In addition, COVID-19-related expenditure, external services archives, postage, and insurance premiums amortised monthly contributed to the favourable variance. The variance is expected to be utilised in the last quarter of the financial year. </a:t>
            </a:r>
          </a:p>
          <a:p>
            <a:pPr algn="just">
              <a:buFont typeface="Courier New" panose="02070309020205020404" pitchFamily="49" charset="0"/>
              <a:buChar char="o"/>
            </a:pPr>
            <a:r>
              <a:rPr lang="en-US" sz="1600" dirty="0">
                <a:latin typeface="Arial Narrow" panose="020B0606020202030204" pitchFamily="34" charset="0"/>
              </a:rPr>
              <a:t>Depreciation and amortisation expenditure year to date are below the projected budget by 2% (R386 thousand); they will be absorbed in the last quarter of the financial year and when new acquisitions of assets.</a:t>
            </a:r>
          </a:p>
          <a:p>
            <a:pPr algn="just">
              <a:buFont typeface="Courier New" panose="02070309020205020404" pitchFamily="49" charset="0"/>
              <a:buChar char="o"/>
            </a:pPr>
            <a:r>
              <a:rPr lang="en-US" sz="1600" dirty="0">
                <a:latin typeface="Arial Narrow" panose="020B0606020202030204" pitchFamily="34" charset="0"/>
              </a:rPr>
              <a:t>Finance cost indicates a favourable variance of 83% (R507 thousand). The variance will be utilised in the last quarter of the financial year for the finance lease charges.</a:t>
            </a:r>
          </a:p>
          <a:p>
            <a:pPr algn="just">
              <a:buFont typeface="Courier New" panose="02070309020205020404" pitchFamily="49" charset="0"/>
              <a:buChar char="o"/>
            </a:pPr>
            <a:r>
              <a:rPr lang="en-US" sz="1600" dirty="0">
                <a:latin typeface="Arial Narrow" panose="020B0606020202030204" pitchFamily="34" charset="0"/>
              </a:rPr>
              <a:t>Subsidies indicate an unfavourable variance of 3% (R74 thousand). The variance is due to more claims from the Councils on the awards. The other contributing factor is the re-submission of non-compliant claims, which were rejected for payment processes in previous months.</a:t>
            </a:r>
          </a:p>
        </p:txBody>
      </p:sp>
    </p:spTree>
    <p:extLst>
      <p:ext uri="{BB962C8B-B14F-4D97-AF65-F5344CB8AC3E}">
        <p14:creationId xmlns:p14="http://schemas.microsoft.com/office/powerpoint/2010/main" xmlns="" val="34924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2</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92500" lnSpcReduction="20000"/>
          </a:bodyPr>
          <a:lstStyle/>
          <a:p>
            <a:pPr marL="0" indent="0" algn="ctr">
              <a:buNone/>
            </a:pPr>
            <a:endParaRPr lang="en-US" sz="3600" b="1" dirty="0">
              <a:latin typeface="Arial Narrow" panose="020B0606020202030204" pitchFamily="34" charset="0"/>
            </a:endParaRPr>
          </a:p>
          <a:p>
            <a:pPr marL="0" indent="0" algn="ctr">
              <a:buNone/>
            </a:pPr>
            <a:r>
              <a:rPr lang="en-ZA" sz="3600" b="1" dirty="0">
                <a:latin typeface="Arial Narrow" panose="020B0606020202030204" pitchFamily="34" charset="0"/>
              </a:rPr>
              <a:t>INTRODUCTION</a:t>
            </a:r>
          </a:p>
        </p:txBody>
      </p:sp>
    </p:spTree>
    <p:extLst>
      <p:ext uri="{BB962C8B-B14F-4D97-AF65-F5344CB8AC3E}">
        <p14:creationId xmlns:p14="http://schemas.microsoft.com/office/powerpoint/2010/main" xmlns="" val="47241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 COMMENTARY - CONTINUED</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20</a:t>
            </a:fld>
            <a:endParaRPr lang="en-ZA" dirty="0"/>
          </a:p>
        </p:txBody>
      </p:sp>
      <p:sp>
        <p:nvSpPr>
          <p:cNvPr id="3" name="Content Placeholder 2"/>
          <p:cNvSpPr>
            <a:spLocks noGrp="1"/>
          </p:cNvSpPr>
          <p:nvPr>
            <p:ph idx="1"/>
          </p:nvPr>
        </p:nvSpPr>
        <p:spPr>
          <a:xfrm>
            <a:off x="152400" y="1761067"/>
            <a:ext cx="8961188" cy="4495414"/>
          </a:xfrm>
        </p:spPr>
        <p:txBody>
          <a:bodyPr>
            <a:normAutofit/>
          </a:bodyPr>
          <a:lstStyle/>
          <a:p>
            <a:pPr algn="just">
              <a:buFont typeface="Courier New" panose="02070309020205020404" pitchFamily="49" charset="0"/>
              <a:buChar char="o"/>
            </a:pPr>
            <a:r>
              <a:rPr lang="en-US" sz="1600" dirty="0">
                <a:latin typeface="Arial Narrow" panose="020B0606020202030204" pitchFamily="34" charset="0"/>
              </a:rPr>
              <a:t>A favourable variance of 12% (R106 thousand) was reported on loss on disposal of assets; the variance will be utilised in the last quarter of the financial year.</a:t>
            </a:r>
          </a:p>
          <a:p>
            <a:pPr algn="just">
              <a:buFont typeface="Courier New" panose="02070309020205020404" pitchFamily="49" charset="0"/>
              <a:buChar char="o"/>
            </a:pPr>
            <a:r>
              <a:rPr lang="en-US" sz="1600" dirty="0">
                <a:latin typeface="Arial Narrow" panose="020B0606020202030204" pitchFamily="34" charset="0"/>
              </a:rPr>
              <a:t>The case disbursement expenditure indicates a favourable variance of 6% (R8.2 million).The variance results from a reduction in projected referrals, which is influenced by slow economic recovery and the continuous impact of COVID-19. The other contributing factors resulting from dispute management outreach activities include travelling costs, venue hire, and promotional materials that were budgeted for but not utilised as anticipated due to COVID-19 regulations. Finally, the other factor is reduced expenditure on travelling costs to conduct cases in remote areas by the commissioners. As a result, the variance is expected to be utilised in the last quarter of the financial year.</a:t>
            </a:r>
          </a:p>
          <a:p>
            <a:pPr algn="just">
              <a:buFont typeface="Courier New" panose="02070309020205020404" pitchFamily="49" charset="0"/>
              <a:buChar char="o"/>
            </a:pPr>
            <a:r>
              <a:rPr lang="en-US" sz="1600" dirty="0">
                <a:latin typeface="Arial Narrow" panose="020B0606020202030204" pitchFamily="34" charset="0"/>
              </a:rPr>
              <a:t>The operating expenditure indicated a favourable variance of 39% (R5.4 million). The variance results from budgeted computer equipment maintenance but is not consumed as anticipated as the service is consumed as and when required. The other contributing factors are timing differences in travel costs and training interventions that are still expected to be held in the last quarter of the financial year. In addition, court litigation costs, printing for the pocket statute, manual practice procedure, and case law manuals will be incurred when needed. The other factor is under expenditure resulting from recruitment services and projects such as </a:t>
            </a:r>
            <a:r>
              <a:rPr lang="en-US" sz="1600" dirty="0" err="1">
                <a:latin typeface="Arial Narrow" panose="020B0606020202030204" pitchFamily="34" charset="0"/>
              </a:rPr>
              <a:t>organisational</a:t>
            </a:r>
            <a:r>
              <a:rPr lang="en-US" sz="1600" dirty="0">
                <a:latin typeface="Arial Narrow" panose="020B0606020202030204" pitchFamily="34" charset="0"/>
              </a:rPr>
              <a:t> design, which will be executed in the last quarter of the financial year.</a:t>
            </a:r>
          </a:p>
        </p:txBody>
      </p:sp>
    </p:spTree>
    <p:extLst>
      <p:ext uri="{BB962C8B-B14F-4D97-AF65-F5344CB8AC3E}">
        <p14:creationId xmlns:p14="http://schemas.microsoft.com/office/powerpoint/2010/main" xmlns="" val="272177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213" y="519301"/>
            <a:ext cx="6128952" cy="1170351"/>
          </a:xfrm>
        </p:spPr>
        <p:txBody>
          <a:bodyPr>
            <a:noAutofit/>
          </a:bodyPr>
          <a:lstStyle/>
          <a:p>
            <a:pPr algn="ctr"/>
            <a:r>
              <a:rPr lang="en-US" sz="3200" b="1" dirty="0">
                <a:solidFill>
                  <a:srgbClr val="002060"/>
                </a:solidFill>
                <a:latin typeface="Arial Narrow" panose="020B0606020202030204" pitchFamily="34" charset="0"/>
              </a:rPr>
              <a:t>FINANCIAL PERFORMANCE ANALYSIS</a:t>
            </a:r>
            <a:br>
              <a:rPr lang="en-US" sz="3200" b="1" dirty="0">
                <a:solidFill>
                  <a:srgbClr val="002060"/>
                </a:solidFill>
                <a:latin typeface="Arial Narrow" panose="020B0606020202030204" pitchFamily="34" charset="0"/>
              </a:rPr>
            </a:b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21</a:t>
            </a:fld>
            <a:endParaRPr lang="en-ZA" dirty="0"/>
          </a:p>
        </p:txBody>
      </p:sp>
      <p:sp>
        <p:nvSpPr>
          <p:cNvPr id="4" name="Rectangle 3"/>
          <p:cNvSpPr/>
          <p:nvPr/>
        </p:nvSpPr>
        <p:spPr>
          <a:xfrm>
            <a:off x="241395" y="1635626"/>
            <a:ext cx="8716618" cy="4524315"/>
          </a:xfrm>
          <a:prstGeom prst="rect">
            <a:avLst/>
          </a:prstGeom>
        </p:spPr>
        <p:txBody>
          <a:bodyPr wrap="square">
            <a:spAutoFit/>
          </a:bodyPr>
          <a:lstStyle/>
          <a:p>
            <a:pPr lvl="0">
              <a:buClr>
                <a:srgbClr val="C2DBF3"/>
              </a:buClr>
            </a:pPr>
            <a:r>
              <a:rPr lang="en-US" sz="1600" b="1" u="sng" dirty="0">
                <a:solidFill>
                  <a:prstClr val="black"/>
                </a:solidFill>
                <a:latin typeface="Arial Narrow" panose="020B0606020202030204" pitchFamily="34" charset="0"/>
                <a:cs typeface="Calibri" panose="020F0502020204030204" pitchFamily="34" charset="0"/>
              </a:rPr>
              <a:t>Cash and cash Equivalents</a:t>
            </a:r>
          </a:p>
          <a:p>
            <a:pPr marL="285750" lvl="0" indent="-285750">
              <a:buFont typeface="Courier New" panose="02070309020205020404" pitchFamily="49" charset="0"/>
              <a:buChar char="o"/>
            </a:pPr>
            <a:r>
              <a:rPr lang="en-GB" sz="1600" dirty="0">
                <a:solidFill>
                  <a:prstClr val="black"/>
                </a:solidFill>
                <a:latin typeface="Arial Narrow" panose="020B0606020202030204" pitchFamily="34" charset="0"/>
                <a:cs typeface="Calibri" panose="020F0502020204030204" pitchFamily="34" charset="0"/>
              </a:rPr>
              <a:t>Cash and cash equivalents as of 31 December 2021 was R111.2 million which included </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Cash on hand of R46 thousand;</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Bank balance of R24 million; and</a:t>
            </a:r>
          </a:p>
          <a:p>
            <a:pPr marL="742950" lvl="1" indent="-28575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Short term deposits of R87million.</a:t>
            </a:r>
          </a:p>
          <a:p>
            <a:pPr marL="28575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The cash cover ratio was 1.8 times as of 31 December 2021. The ratio has slightly increased from the previous quarter due to reduced liabilities in quarter 3. The ratio indicates that the organisation has sufficient cash to cover its short-term liabilities in the foreseeable future. </a:t>
            </a:r>
          </a:p>
          <a:p>
            <a:pPr marL="285750" indent="-285750">
              <a:buFont typeface="Arial" panose="020B0604020202020204" pitchFamily="34" charset="0"/>
              <a:buChar char="•"/>
            </a:pPr>
            <a:endParaRPr lang="en-GB" sz="1600" b="1" dirty="0">
              <a:solidFill>
                <a:prstClr val="black"/>
              </a:solidFill>
              <a:latin typeface="Arial Narrow" panose="020B0606020202030204" pitchFamily="34" charset="0"/>
              <a:cs typeface="Calibri" panose="020F0502020204030204" pitchFamily="34" charset="0"/>
            </a:endParaRPr>
          </a:p>
          <a:p>
            <a:pPr>
              <a:buClr>
                <a:srgbClr val="C2DBF3"/>
              </a:buClr>
            </a:pPr>
            <a:r>
              <a:rPr lang="en-GB" sz="1600" b="1" u="sng" dirty="0">
                <a:solidFill>
                  <a:prstClr val="black"/>
                </a:solidFill>
                <a:latin typeface="Arial Narrow" panose="020B0606020202030204" pitchFamily="34" charset="0"/>
                <a:cs typeface="Calibri" panose="020F0502020204030204" pitchFamily="34" charset="0"/>
              </a:rPr>
              <a:t>Working Capital</a:t>
            </a:r>
          </a:p>
          <a:p>
            <a:pPr marL="285750" lvl="0" indent="-285750" algn="just">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As of 31 December 2021, total current assets of R369.3 million were available to cover total current liabilities of R61.8 million. The high balance on the total current asset is due to the last quarter's grant receivable that will be received from the Department of Employment and Labour in the last quarter of the financial year.</a:t>
            </a:r>
          </a:p>
          <a:p>
            <a:pPr marL="285750" lvl="0" indent="-285750" algn="just">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The total current liabilities were R61.8m, including trade payables of R57 million, provisions R245k, operating lease liability R3.6 million, and finance lease R740 thousand.</a:t>
            </a:r>
          </a:p>
          <a:p>
            <a:pPr marL="285750" lvl="0" indent="-285750" algn="just">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The liquidity ratio was 5.9:1 as of 31 December 2021. The CCMA can cover its short-term obligation by using its assets that can be quickly converted to physical cash. The ratio is high due to the grant receivable from the Department of Employment and Labour in Quarter 4. </a:t>
            </a:r>
            <a:endParaRPr lang="en-US" b="1" dirty="0">
              <a:solidFill>
                <a:prstClr val="black"/>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xmlns="" val="400929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002060"/>
                </a:solidFill>
                <a:latin typeface="Arial Narrow" panose="020B0606020202030204" pitchFamily="34" charset="0"/>
              </a:rPr>
              <a:t>FINANCIAL PERFORMANCE ANALYSIS</a:t>
            </a: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22</a:t>
            </a:fld>
            <a:endParaRPr lang="en-ZA" dirty="0"/>
          </a:p>
        </p:txBody>
      </p:sp>
      <p:sp>
        <p:nvSpPr>
          <p:cNvPr id="4" name="Rectangle 3"/>
          <p:cNvSpPr/>
          <p:nvPr/>
        </p:nvSpPr>
        <p:spPr>
          <a:xfrm>
            <a:off x="155447" y="1563625"/>
            <a:ext cx="8958141" cy="4539704"/>
          </a:xfrm>
          <a:prstGeom prst="rect">
            <a:avLst/>
          </a:prstGeom>
        </p:spPr>
        <p:txBody>
          <a:bodyPr wrap="square">
            <a:spAutoFit/>
          </a:bodyPr>
          <a:lstStyle/>
          <a:p>
            <a:pPr lvl="0"/>
            <a:r>
              <a:rPr lang="en-US" sz="1600" b="1" u="sng" dirty="0">
                <a:solidFill>
                  <a:prstClr val="black"/>
                </a:solidFill>
                <a:latin typeface="Arial Narrow" panose="020B0606020202030204" pitchFamily="34" charset="0"/>
                <a:cs typeface="Calibri" panose="020F0502020204030204" pitchFamily="34" charset="0"/>
              </a:rPr>
              <a:t>Net Assets</a:t>
            </a:r>
          </a:p>
          <a:p>
            <a:pPr marL="285750" lvl="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The net assets for the period under review increased from R298 million to R333 million in the previous reporting period. The increase was due reduction in expenditure which result in increase in surplus.</a:t>
            </a:r>
          </a:p>
          <a:p>
            <a:pPr lvl="0"/>
            <a:endParaRPr lang="en-US" sz="1600" b="1" u="sng" dirty="0">
              <a:solidFill>
                <a:prstClr val="black"/>
              </a:solidFill>
              <a:latin typeface="Arial Narrow" panose="020B0606020202030204" pitchFamily="34" charset="0"/>
              <a:cs typeface="Calibri" panose="020F0502020204030204" pitchFamily="34" charset="0"/>
            </a:endParaRPr>
          </a:p>
          <a:p>
            <a:pPr lvl="0"/>
            <a:r>
              <a:rPr lang="en-US" sz="1600" b="1" u="sng" dirty="0">
                <a:solidFill>
                  <a:prstClr val="black"/>
                </a:solidFill>
                <a:latin typeface="Arial Narrow" panose="020B0606020202030204" pitchFamily="34" charset="0"/>
                <a:cs typeface="Calibri" panose="020F0502020204030204" pitchFamily="34" charset="0"/>
              </a:rPr>
              <a:t>Revenue</a:t>
            </a:r>
          </a:p>
          <a:p>
            <a:pPr marL="28575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As of 31 December 2021, the Department of Employment and Labour paid three (3) tranches in line with the drawdown agreement to the value of R743.9 million. Furthermore, an amount of R1.09 million was also received for conscientious objector funding.</a:t>
            </a:r>
          </a:p>
          <a:p>
            <a:pPr marL="28575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Income received from services rendered as of 31 December 2021 amounted to R3.2 million, with 42% collected from Training and Advisory services and 58% from other revenue-generating services.</a:t>
            </a:r>
          </a:p>
          <a:p>
            <a:pPr marL="28575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Interest received was R4.2 million, and other revenue generated was R1 million, which consists of insurance recoveries, bursary recoveries etc.</a:t>
            </a:r>
          </a:p>
          <a:p>
            <a:endParaRPr lang="en-ZA" sz="1600" b="1" dirty="0">
              <a:solidFill>
                <a:prstClr val="black"/>
              </a:solidFill>
              <a:latin typeface="Arial Narrow" panose="020B0606020202030204" pitchFamily="34" charset="0"/>
              <a:cs typeface="Calibri" panose="020F0502020204030204" pitchFamily="34" charset="0"/>
            </a:endParaRPr>
          </a:p>
          <a:p>
            <a:r>
              <a:rPr lang="en-GB" sz="1600" b="1" dirty="0">
                <a:solidFill>
                  <a:prstClr val="black"/>
                </a:solidFill>
                <a:latin typeface="Arial Narrow" panose="020B0606020202030204" pitchFamily="34" charset="0"/>
                <a:cs typeface="Calibri" panose="020F0502020204030204" pitchFamily="34" charset="0"/>
              </a:rPr>
              <a:t> </a:t>
            </a:r>
            <a:r>
              <a:rPr lang="en-US" sz="1600" b="1" u="sng" dirty="0">
                <a:solidFill>
                  <a:prstClr val="black"/>
                </a:solidFill>
                <a:latin typeface="Arial Narrow" panose="020B0606020202030204" pitchFamily="34" charset="0"/>
                <a:cs typeface="Calibri" panose="020F0502020204030204" pitchFamily="34" charset="0"/>
              </a:rPr>
              <a:t>Investments </a:t>
            </a:r>
          </a:p>
          <a:p>
            <a:pPr marL="285750" lvl="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Total active invested funds as of 31 December 2021 was R82.5 million. </a:t>
            </a:r>
          </a:p>
          <a:p>
            <a:pPr marL="285750" lvl="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Total investments of R621 million matured, and interest earned was R4.2 million. </a:t>
            </a:r>
          </a:p>
          <a:p>
            <a:pPr marL="285750" lvl="0" indent="-285750">
              <a:buFont typeface="Courier New" panose="02070309020205020404" pitchFamily="49" charset="0"/>
              <a:buChar char="o"/>
            </a:pPr>
            <a:r>
              <a:rPr lang="en-US" sz="1600" dirty="0">
                <a:solidFill>
                  <a:prstClr val="black"/>
                </a:solidFill>
                <a:latin typeface="Arial Narrow" panose="020B0606020202030204" pitchFamily="34" charset="0"/>
                <a:cs typeface="Calibri" panose="020F0502020204030204" pitchFamily="34" charset="0"/>
              </a:rPr>
              <a:t>The interest from investments yielded an average of 3.9% for actively invested funds.</a:t>
            </a:r>
            <a:endParaRPr lang="en-US" sz="1700" dirty="0">
              <a:solidFill>
                <a:prstClr val="black"/>
              </a:solidFill>
              <a:latin typeface="Arial Narrow" panose="020B0606020202030204" pitchFamily="34" charset="0"/>
              <a:cs typeface="Calibri" panose="020F0502020204030204" pitchFamily="34" charset="0"/>
            </a:endParaRPr>
          </a:p>
          <a:p>
            <a:pPr lvl="0"/>
            <a:endParaRPr lang="en-GB" sz="1700" b="1" u="sng" dirty="0">
              <a:solidFill>
                <a:prstClr val="black"/>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xmlns="" val="43958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002060"/>
                </a:solidFill>
                <a:latin typeface="Arial Narrow" panose="020B0606020202030204" pitchFamily="34" charset="0"/>
              </a:rPr>
              <a:t>TOTAL COST :</a:t>
            </a:r>
            <a:br>
              <a:rPr lang="en-US" sz="2400" b="1" dirty="0">
                <a:solidFill>
                  <a:srgbClr val="002060"/>
                </a:solidFill>
                <a:latin typeface="Arial Narrow" panose="020B0606020202030204" pitchFamily="34" charset="0"/>
              </a:rPr>
            </a:br>
            <a:r>
              <a:rPr lang="en-US" sz="2400" b="1" dirty="0">
                <a:solidFill>
                  <a:srgbClr val="002060"/>
                </a:solidFill>
                <a:latin typeface="Arial Narrow" panose="020B0606020202030204" pitchFamily="34" charset="0"/>
              </a:rPr>
              <a:t>CASE DISBURSEMENT EXPENDITURE</a:t>
            </a:r>
            <a:endParaRPr lang="en-ZA" sz="24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23</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90403316"/>
              </p:ext>
            </p:extLst>
          </p:nvPr>
        </p:nvGraphicFramePr>
        <p:xfrm>
          <a:off x="76201" y="1690686"/>
          <a:ext cx="9037387" cy="4326065"/>
        </p:xfrm>
        <a:graphic>
          <a:graphicData uri="http://schemas.openxmlformats.org/drawingml/2006/table">
            <a:tbl>
              <a:tblPr/>
              <a:tblGrid>
                <a:gridCol w="1854200">
                  <a:extLst>
                    <a:ext uri="{9D8B030D-6E8A-4147-A177-3AD203B41FA5}">
                      <a16:colId xmlns:a16="http://schemas.microsoft.com/office/drawing/2014/main" xmlns="" val="3539183304"/>
                    </a:ext>
                  </a:extLst>
                </a:gridCol>
                <a:gridCol w="1024467">
                  <a:extLst>
                    <a:ext uri="{9D8B030D-6E8A-4147-A177-3AD203B41FA5}">
                      <a16:colId xmlns:a16="http://schemas.microsoft.com/office/drawing/2014/main" xmlns="" val="3818316989"/>
                    </a:ext>
                  </a:extLst>
                </a:gridCol>
                <a:gridCol w="914400">
                  <a:extLst>
                    <a:ext uri="{9D8B030D-6E8A-4147-A177-3AD203B41FA5}">
                      <a16:colId xmlns:a16="http://schemas.microsoft.com/office/drawing/2014/main" xmlns="" val="3836195898"/>
                    </a:ext>
                  </a:extLst>
                </a:gridCol>
                <a:gridCol w="778933">
                  <a:extLst>
                    <a:ext uri="{9D8B030D-6E8A-4147-A177-3AD203B41FA5}">
                      <a16:colId xmlns:a16="http://schemas.microsoft.com/office/drawing/2014/main" xmlns="" val="3934032852"/>
                    </a:ext>
                  </a:extLst>
                </a:gridCol>
                <a:gridCol w="711200">
                  <a:extLst>
                    <a:ext uri="{9D8B030D-6E8A-4147-A177-3AD203B41FA5}">
                      <a16:colId xmlns:a16="http://schemas.microsoft.com/office/drawing/2014/main" xmlns="" val="3307251024"/>
                    </a:ext>
                  </a:extLst>
                </a:gridCol>
                <a:gridCol w="3754187">
                  <a:extLst>
                    <a:ext uri="{9D8B030D-6E8A-4147-A177-3AD203B41FA5}">
                      <a16:colId xmlns:a16="http://schemas.microsoft.com/office/drawing/2014/main" xmlns="" val="255568560"/>
                    </a:ext>
                  </a:extLst>
                </a:gridCol>
              </a:tblGrid>
              <a:tr h="246712">
                <a:tc rowSpan="2">
                  <a:txBody>
                    <a:bodyPr/>
                    <a:lstStyle/>
                    <a:p>
                      <a:pPr algn="l" fontAlgn="b"/>
                      <a:r>
                        <a:rPr lang="en-ZA" sz="1200" b="1" i="0" u="none" strike="noStrike" dirty="0">
                          <a:solidFill>
                            <a:srgbClr val="000000"/>
                          </a:solidFill>
                          <a:effectLst/>
                          <a:latin typeface="Arial Narrow" panose="020B0606020202030204" pitchFamily="34" charset="0"/>
                        </a:rPr>
                        <a:t>Case Disbursement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Expenditure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ZA" sz="1200" b="1" i="0" u="none" strike="noStrike" dirty="0">
                          <a:solidFill>
                            <a:srgbClr val="000000"/>
                          </a:solidFill>
                          <a:effectLst/>
                          <a:latin typeface="Arial Narrow" panose="020B0606020202030204" pitchFamily="34" charset="0"/>
                        </a:rPr>
                        <a:t>Commentary</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4123144"/>
                  </a:ext>
                </a:extLst>
              </a:tr>
              <a:tr h="246712">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589271984"/>
                  </a:ext>
                </a:extLst>
              </a:tr>
              <a:tr h="740137">
                <a:tc>
                  <a:txBody>
                    <a:bodyPr/>
                    <a:lstStyle/>
                    <a:p>
                      <a:pPr algn="l" fontAlgn="b"/>
                      <a:r>
                        <a:rPr lang="en-ZA" sz="1200" b="0" i="0" u="none" strike="noStrike" dirty="0">
                          <a:solidFill>
                            <a:srgbClr val="000000"/>
                          </a:solidFill>
                          <a:effectLst/>
                          <a:latin typeface="Arial Narrow" panose="020B0606020202030204" pitchFamily="34" charset="0"/>
                        </a:rPr>
                        <a:t>Full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Narrow" panose="020B0606020202030204" pitchFamily="34" charset="0"/>
                        </a:rPr>
                        <a:t>            113 017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113 814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(798)</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the back pay payout that was made in December relating to  medical aid allowance and provision for salary adjustment.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21749"/>
                  </a:ext>
                </a:extLst>
              </a:tr>
              <a:tr h="952120">
                <a:tc>
                  <a:txBody>
                    <a:bodyPr/>
                    <a:lstStyle/>
                    <a:p>
                      <a:pPr algn="l" fontAlgn="b"/>
                      <a:r>
                        <a:rPr lang="en-ZA" sz="1200" b="0" i="0" u="none" strike="noStrike" dirty="0">
                          <a:solidFill>
                            <a:srgbClr val="000000"/>
                          </a:solidFill>
                          <a:effectLst/>
                          <a:latin typeface="Arial Narrow" panose="020B0606020202030204" pitchFamily="34" charset="0"/>
                        </a:rPr>
                        <a:t>Part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Narrow" panose="020B0606020202030204" pitchFamily="34" charset="0"/>
                        </a:rPr>
                        <a:t>            115 388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110 394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4 994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4%</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reduction in projected referrals which is influenced by slow economic recovery, continuous impact of COVID-19 which triggers less utilisation in Part time commissioners.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4112786"/>
                  </a:ext>
                </a:extLst>
              </a:tr>
              <a:tr h="952120">
                <a:tc>
                  <a:txBody>
                    <a:bodyPr/>
                    <a:lstStyle/>
                    <a:p>
                      <a:pPr algn="l" fontAlgn="b"/>
                      <a:r>
                        <a:rPr lang="en-US" sz="1200" b="0" i="0" u="none" strike="noStrike" dirty="0">
                          <a:solidFill>
                            <a:srgbClr val="000000"/>
                          </a:solidFill>
                          <a:effectLst/>
                          <a:latin typeface="Arial Narrow" panose="020B0606020202030204" pitchFamily="34" charset="0"/>
                        </a:rPr>
                        <a:t>Case Disbursement Travel and Accommodation</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Narrow" panose="020B0606020202030204" pitchFamily="34" charset="0"/>
                        </a:rPr>
                        <a:t>               7 796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a:t>
                      </a:r>
                      <a:r>
                        <a:rPr lang="en-ZA" sz="1200" b="0" i="0" u="none" strike="noStrike" baseline="0" dirty="0">
                          <a:solidFill>
                            <a:srgbClr val="000000"/>
                          </a:solidFill>
                          <a:effectLst/>
                          <a:latin typeface="Arial Narrow" panose="020B0606020202030204" pitchFamily="34" charset="0"/>
                        </a:rPr>
                        <a:t> </a:t>
                      </a:r>
                      <a:r>
                        <a:rPr lang="en-ZA" sz="1200" b="0" i="0" u="none" strike="noStrike" dirty="0">
                          <a:solidFill>
                            <a:srgbClr val="000000"/>
                          </a:solidFill>
                          <a:effectLst/>
                          <a:latin typeface="Arial Narrow" panose="020B0606020202030204" pitchFamily="34" charset="0"/>
                        </a:rPr>
                        <a:t> 7 134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662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8%</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the travel costs including accommodation which was budgeted for , but not incurred as anticipated. These are the costs that are incurred by the commissioners to conduct cases in the remote areas.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028570"/>
                  </a:ext>
                </a:extLst>
              </a:tr>
              <a:tr h="1188264">
                <a:tc>
                  <a:txBody>
                    <a:bodyPr/>
                    <a:lstStyle/>
                    <a:p>
                      <a:pPr algn="l" fontAlgn="b"/>
                      <a:r>
                        <a:rPr lang="en-US" sz="1200" b="0" i="0" u="none" strike="noStrike" dirty="0">
                          <a:solidFill>
                            <a:srgbClr val="000000"/>
                          </a:solidFill>
                          <a:effectLst/>
                          <a:latin typeface="Arial Narrow" panose="020B0606020202030204" pitchFamily="34" charset="0"/>
                        </a:rPr>
                        <a:t>Case Disbursement Administrative and other expenses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Narrow" panose="020B0606020202030204" pitchFamily="34" charset="0"/>
                        </a:rPr>
                        <a:t>              2 404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1 805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599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25%</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dispute management outreach activities including travelling cost, venue hire and promotional materials that were budgeted for but not utilised as anticipated due to the impact of COVID-19 regulations.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3003673"/>
                  </a:ext>
                </a:extLst>
              </a:tr>
            </a:tbl>
          </a:graphicData>
        </a:graphic>
      </p:graphicFrame>
    </p:spTree>
    <p:extLst>
      <p:ext uri="{BB962C8B-B14F-4D97-AF65-F5344CB8AC3E}">
        <p14:creationId xmlns:p14="http://schemas.microsoft.com/office/powerpoint/2010/main" xmlns="" val="201258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002060"/>
                </a:solidFill>
                <a:latin typeface="Arial Narrow" panose="020B0606020202030204" pitchFamily="34" charset="0"/>
              </a:rPr>
              <a:t>TOTAL COST :</a:t>
            </a:r>
            <a:br>
              <a:rPr lang="en-US" sz="2400" b="1" dirty="0">
                <a:solidFill>
                  <a:srgbClr val="002060"/>
                </a:solidFill>
                <a:latin typeface="Arial Narrow" panose="020B0606020202030204" pitchFamily="34" charset="0"/>
              </a:rPr>
            </a:br>
            <a:r>
              <a:rPr lang="en-US" sz="2400" b="1" dirty="0">
                <a:solidFill>
                  <a:srgbClr val="002060"/>
                </a:solidFill>
                <a:latin typeface="Arial Narrow" panose="020B0606020202030204" pitchFamily="34" charset="0"/>
              </a:rPr>
              <a:t>CASE DISBURSEMENT EXPENDITURE</a:t>
            </a:r>
            <a:endParaRPr lang="en-ZA" sz="24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24</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42496166"/>
              </p:ext>
            </p:extLst>
          </p:nvPr>
        </p:nvGraphicFramePr>
        <p:xfrm>
          <a:off x="19050" y="1690686"/>
          <a:ext cx="9094537" cy="4565794"/>
        </p:xfrm>
        <a:graphic>
          <a:graphicData uri="http://schemas.openxmlformats.org/drawingml/2006/table">
            <a:tbl>
              <a:tblPr/>
              <a:tblGrid>
                <a:gridCol w="1911350">
                  <a:extLst>
                    <a:ext uri="{9D8B030D-6E8A-4147-A177-3AD203B41FA5}">
                      <a16:colId xmlns:a16="http://schemas.microsoft.com/office/drawing/2014/main" xmlns="" val="3539183304"/>
                    </a:ext>
                  </a:extLst>
                </a:gridCol>
                <a:gridCol w="1024467">
                  <a:extLst>
                    <a:ext uri="{9D8B030D-6E8A-4147-A177-3AD203B41FA5}">
                      <a16:colId xmlns:a16="http://schemas.microsoft.com/office/drawing/2014/main" xmlns="" val="3818316989"/>
                    </a:ext>
                  </a:extLst>
                </a:gridCol>
                <a:gridCol w="914400">
                  <a:extLst>
                    <a:ext uri="{9D8B030D-6E8A-4147-A177-3AD203B41FA5}">
                      <a16:colId xmlns:a16="http://schemas.microsoft.com/office/drawing/2014/main" xmlns="" val="3836195898"/>
                    </a:ext>
                  </a:extLst>
                </a:gridCol>
                <a:gridCol w="778933">
                  <a:extLst>
                    <a:ext uri="{9D8B030D-6E8A-4147-A177-3AD203B41FA5}">
                      <a16:colId xmlns:a16="http://schemas.microsoft.com/office/drawing/2014/main" xmlns="" val="3934032852"/>
                    </a:ext>
                  </a:extLst>
                </a:gridCol>
                <a:gridCol w="711200">
                  <a:extLst>
                    <a:ext uri="{9D8B030D-6E8A-4147-A177-3AD203B41FA5}">
                      <a16:colId xmlns:a16="http://schemas.microsoft.com/office/drawing/2014/main" xmlns="" val="3307251024"/>
                    </a:ext>
                  </a:extLst>
                </a:gridCol>
                <a:gridCol w="3754187">
                  <a:extLst>
                    <a:ext uri="{9D8B030D-6E8A-4147-A177-3AD203B41FA5}">
                      <a16:colId xmlns:a16="http://schemas.microsoft.com/office/drawing/2014/main" xmlns="" val="255568560"/>
                    </a:ext>
                  </a:extLst>
                </a:gridCol>
              </a:tblGrid>
              <a:tr h="466576">
                <a:tc rowSpan="2">
                  <a:txBody>
                    <a:bodyPr/>
                    <a:lstStyle/>
                    <a:p>
                      <a:pPr algn="l" fontAlgn="b"/>
                      <a:r>
                        <a:rPr lang="en-ZA" sz="1200" b="1" i="0" u="none" strike="noStrike" dirty="0">
                          <a:solidFill>
                            <a:srgbClr val="000000"/>
                          </a:solidFill>
                          <a:effectLst/>
                          <a:latin typeface="Arial Narrow" panose="020B0606020202030204" pitchFamily="34" charset="0"/>
                        </a:rPr>
                        <a:t>Case Disbursement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Expenditure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Variance</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en-ZA" sz="1200" b="1" i="0" u="none" strike="noStrike" dirty="0">
                          <a:solidFill>
                            <a:srgbClr val="000000"/>
                          </a:solidFill>
                          <a:effectLst/>
                          <a:latin typeface="Arial Narrow" panose="020B0606020202030204" pitchFamily="34" charset="0"/>
                        </a:rPr>
                        <a:t>Commentary</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4123144"/>
                  </a:ext>
                </a:extLst>
              </a:tr>
              <a:tr h="466576">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589271984"/>
                  </a:ext>
                </a:extLst>
              </a:tr>
              <a:tr h="1299756">
                <a:tc>
                  <a:txBody>
                    <a:bodyPr/>
                    <a:lstStyle/>
                    <a:p>
                      <a:pPr algn="l" fontAlgn="b"/>
                      <a:r>
                        <a:rPr lang="en-ZA" sz="1200" b="0" i="0" u="none" strike="noStrike" dirty="0">
                          <a:solidFill>
                            <a:srgbClr val="000000"/>
                          </a:solidFill>
                          <a:effectLst/>
                          <a:latin typeface="Arial Narrow" panose="020B0606020202030204" pitchFamily="34" charset="0"/>
                        </a:rPr>
                        <a:t>Full Time Interpreters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64 024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65 226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(1 202)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the back pay payout that was made in December relating to  medical aid allowance and provision for salary adjustment.</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0680826"/>
                  </a:ext>
                </a:extLst>
              </a:tr>
              <a:tr h="933155">
                <a:tc>
                  <a:txBody>
                    <a:bodyPr/>
                    <a:lstStyle/>
                    <a:p>
                      <a:pPr algn="l" fontAlgn="b"/>
                      <a:r>
                        <a:rPr lang="en-ZA" sz="1200" b="0" i="0" u="none" strike="noStrike" dirty="0">
                          <a:solidFill>
                            <a:srgbClr val="000000"/>
                          </a:solidFill>
                          <a:effectLst/>
                          <a:latin typeface="Arial Narrow" panose="020B0606020202030204" pitchFamily="34" charset="0"/>
                        </a:rPr>
                        <a:t>Interpreters: Independent Contractors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Arial Narrow" panose="020B0606020202030204" pitchFamily="34" charset="0"/>
                        </a:rPr>
                        <a:t>              1 713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2 013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(300)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(17%)</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more utilisation of Part time interpreters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1643483"/>
                  </a:ext>
                </a:extLst>
              </a:tr>
              <a:tr h="933155">
                <a:tc>
                  <a:txBody>
                    <a:bodyPr/>
                    <a:lstStyle/>
                    <a:p>
                      <a:pPr algn="l" fontAlgn="b"/>
                      <a:r>
                        <a:rPr lang="en-ZA" sz="1200" b="0" i="0" u="none" strike="noStrike" dirty="0">
                          <a:solidFill>
                            <a:srgbClr val="000000"/>
                          </a:solidFill>
                          <a:effectLst/>
                          <a:latin typeface="Arial Narrow" panose="020B0606020202030204" pitchFamily="34" charset="0"/>
                        </a:rPr>
                        <a:t>Sherriff costs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3 729</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2 630</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 1 099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29%</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resulting from outstanding invoices that are not yet received from the Sheriffs.</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4336308"/>
                  </a:ext>
                </a:extLst>
              </a:tr>
              <a:tr h="466576">
                <a:tc>
                  <a:txBody>
                    <a:bodyPr/>
                    <a:lstStyle/>
                    <a:p>
                      <a:pPr algn="l" fontAlgn="b"/>
                      <a:r>
                        <a:rPr lang="en-ZA" sz="1200" b="1" i="0" u="none" strike="noStrike" dirty="0">
                          <a:solidFill>
                            <a:srgbClr val="000000"/>
                          </a:solidFill>
                          <a:effectLst/>
                          <a:latin typeface="Arial Narrow" panose="020B0606020202030204" pitchFamily="34" charset="0"/>
                        </a:rPr>
                        <a:t>Total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308 070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a:t>
                      </a:r>
                      <a:r>
                        <a:rPr lang="en-ZA" sz="1200" b="1" i="0" u="none" strike="noStrike" baseline="0" dirty="0">
                          <a:solidFill>
                            <a:srgbClr val="000000"/>
                          </a:solidFill>
                          <a:effectLst/>
                          <a:latin typeface="Arial Narrow" panose="020B0606020202030204" pitchFamily="34" charset="0"/>
                        </a:rPr>
                        <a:t> </a:t>
                      </a:r>
                      <a:r>
                        <a:rPr lang="en-ZA" sz="1200" b="1" i="0" u="none" strike="noStrike" dirty="0">
                          <a:solidFill>
                            <a:srgbClr val="000000"/>
                          </a:solidFill>
                          <a:effectLst/>
                          <a:latin typeface="Arial Narrow" panose="020B0606020202030204" pitchFamily="34" charset="0"/>
                        </a:rPr>
                        <a:t>303 016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  5 054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2%</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5842" marR="5842" marT="58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8454875"/>
                  </a:ext>
                </a:extLst>
              </a:tr>
            </a:tbl>
          </a:graphicData>
        </a:graphic>
      </p:graphicFrame>
    </p:spTree>
    <p:extLst>
      <p:ext uri="{BB962C8B-B14F-4D97-AF65-F5344CB8AC3E}">
        <p14:creationId xmlns:p14="http://schemas.microsoft.com/office/powerpoint/2010/main" xmlns="" val="218193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25</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86760576"/>
              </p:ext>
            </p:extLst>
          </p:nvPr>
        </p:nvGraphicFramePr>
        <p:xfrm>
          <a:off x="1" y="1532467"/>
          <a:ext cx="9113587" cy="4724014"/>
        </p:xfrm>
        <a:graphic>
          <a:graphicData uri="http://schemas.openxmlformats.org/drawingml/2006/table">
            <a:tbl>
              <a:tblPr/>
              <a:tblGrid>
                <a:gridCol w="1684866">
                  <a:extLst>
                    <a:ext uri="{9D8B030D-6E8A-4147-A177-3AD203B41FA5}">
                      <a16:colId xmlns:a16="http://schemas.microsoft.com/office/drawing/2014/main" xmlns="" val="3841262810"/>
                    </a:ext>
                  </a:extLst>
                </a:gridCol>
                <a:gridCol w="855133">
                  <a:extLst>
                    <a:ext uri="{9D8B030D-6E8A-4147-A177-3AD203B41FA5}">
                      <a16:colId xmlns:a16="http://schemas.microsoft.com/office/drawing/2014/main" xmlns="" val="714203888"/>
                    </a:ext>
                  </a:extLst>
                </a:gridCol>
                <a:gridCol w="787400">
                  <a:extLst>
                    <a:ext uri="{9D8B030D-6E8A-4147-A177-3AD203B41FA5}">
                      <a16:colId xmlns:a16="http://schemas.microsoft.com/office/drawing/2014/main" xmlns="" val="3491949267"/>
                    </a:ext>
                  </a:extLst>
                </a:gridCol>
                <a:gridCol w="753533">
                  <a:extLst>
                    <a:ext uri="{9D8B030D-6E8A-4147-A177-3AD203B41FA5}">
                      <a16:colId xmlns:a16="http://schemas.microsoft.com/office/drawing/2014/main" xmlns="" val="1204461227"/>
                    </a:ext>
                  </a:extLst>
                </a:gridCol>
                <a:gridCol w="685800">
                  <a:extLst>
                    <a:ext uri="{9D8B030D-6E8A-4147-A177-3AD203B41FA5}">
                      <a16:colId xmlns:a16="http://schemas.microsoft.com/office/drawing/2014/main" xmlns="" val="425285044"/>
                    </a:ext>
                  </a:extLst>
                </a:gridCol>
                <a:gridCol w="4346855">
                  <a:extLst>
                    <a:ext uri="{9D8B030D-6E8A-4147-A177-3AD203B41FA5}">
                      <a16:colId xmlns:a16="http://schemas.microsoft.com/office/drawing/2014/main" xmlns="" val="2603928168"/>
                    </a:ext>
                  </a:extLst>
                </a:gridCol>
              </a:tblGrid>
              <a:tr h="281650">
                <a:tc rowSpan="2">
                  <a:txBody>
                    <a:bodyPr/>
                    <a:lstStyle/>
                    <a:p>
                      <a:pPr algn="l" fontAlgn="t"/>
                      <a:r>
                        <a:rPr lang="en-ZA" sz="1100" b="1" i="0" u="none" strike="noStrike" dirty="0">
                          <a:solidFill>
                            <a:srgbClr val="000000"/>
                          </a:solidFill>
                          <a:effectLst/>
                          <a:latin typeface="Arial Narrow" panose="020B0606020202030204" pitchFamily="34" charset="0"/>
                        </a:rPr>
                        <a:t>Costing Per Programme</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Budget</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Expenditure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Variance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Variance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100" b="1" i="0" u="none" strike="noStrike" dirty="0">
                          <a:solidFill>
                            <a:srgbClr val="000000"/>
                          </a:solidFill>
                          <a:effectLst/>
                          <a:latin typeface="Arial Narrow" panose="020B0606020202030204" pitchFamily="34" charset="0"/>
                        </a:rPr>
                        <a:t>Commentary </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4798552"/>
                  </a:ext>
                </a:extLst>
              </a:tr>
              <a:tr h="281650">
                <a:tc vMerge="1">
                  <a:txBody>
                    <a:bodyPr/>
                    <a:lstStyle/>
                    <a:p>
                      <a:endParaRPr lang="en-ZA"/>
                    </a:p>
                  </a:txBody>
                  <a:tcPr/>
                </a:tc>
                <a:tc>
                  <a:txBody>
                    <a:bodyPr/>
                    <a:lstStyle/>
                    <a:p>
                      <a:pPr algn="ctr" fontAlgn="b"/>
                      <a:r>
                        <a:rPr lang="en-ZA" sz="1100" b="1" i="0" u="none" strike="noStrike" dirty="0">
                          <a:solidFill>
                            <a:srgbClr val="000000"/>
                          </a:solidFill>
                          <a:effectLst/>
                          <a:latin typeface="Arial Narrow" panose="020B0606020202030204" pitchFamily="34" charset="0"/>
                        </a:rPr>
                        <a:t>R’000</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R’000</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R’000 </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651586389"/>
                  </a:ext>
                </a:extLst>
              </a:tr>
              <a:tr h="2415479">
                <a:tc>
                  <a:txBody>
                    <a:bodyPr/>
                    <a:lstStyle/>
                    <a:p>
                      <a:pPr algn="l" fontAlgn="t"/>
                      <a:r>
                        <a:rPr lang="en-GB" sz="1100" b="1" i="0" u="none" strike="noStrike" dirty="0">
                          <a:solidFill>
                            <a:srgbClr val="000000"/>
                          </a:solidFill>
                          <a:effectLst/>
                          <a:latin typeface="Arial Narrow" panose="020B0606020202030204" pitchFamily="34" charset="0"/>
                          <a:cs typeface="Arial" panose="020B0604020202020204" pitchFamily="34" charset="0"/>
                        </a:rPr>
                        <a:t>PROGRAMME 1: Administration</a:t>
                      </a:r>
                      <a:endParaRPr lang="en-GB" sz="1100" b="1"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160 444</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130 764</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29 680</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18%</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100" b="0" i="0" u="none" strike="noStrike" dirty="0">
                          <a:solidFill>
                            <a:srgbClr val="000000"/>
                          </a:solidFill>
                          <a:effectLst/>
                          <a:latin typeface="Arial Narrow" panose="020B0606020202030204" pitchFamily="34" charset="0"/>
                        </a:rPr>
                        <a:t>The variance results from timing differences in staff recruitment. The other contributing factor is the timing difference in software expenditure maintenance and the funding for the assessment of the doubtful debts, which was budgeted for but not incurred as anticipated. In addition, COVID-19 related expenditure, and insurance premiums which are amortised monthly, also contributed to the favourable variance. Furthermore,  the favourable variance results from timing differences in travel costs and training interventions that are still expected to be held during the financial year and court litigation costs, including the printing for pocket statute manual practice procedure and case law manuals which will be incurred when a need arises. Lastly, the variance also results from recruitment services and projects such as organisational design, which will be executed in subsequent months</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5720197"/>
                  </a:ext>
                </a:extLst>
              </a:tr>
              <a:tr h="747995">
                <a:tc>
                  <a:txBody>
                    <a:bodyPr/>
                    <a:lstStyle/>
                    <a:p>
                      <a:pPr algn="l" fontAlgn="t"/>
                      <a:r>
                        <a:rPr lang="fr-FR" sz="1100" b="1" i="0" u="none" strike="noStrike" dirty="0">
                          <a:solidFill>
                            <a:srgbClr val="000000"/>
                          </a:solidFill>
                          <a:effectLst/>
                          <a:latin typeface="Arial Narrow" panose="020B0606020202030204" pitchFamily="34" charset="0"/>
                          <a:cs typeface="Arial" panose="020B0604020202020204" pitchFamily="34" charset="0"/>
                        </a:rPr>
                        <a:t>PROGRAMME 2: Labour Market Intervention</a:t>
                      </a:r>
                      <a:endParaRPr lang="fr-FR" sz="1100" b="1"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8 883</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9 008</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(125)</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100" b="0" i="0" u="none" strike="noStrike" dirty="0">
                          <a:solidFill>
                            <a:srgbClr val="000000"/>
                          </a:solidFill>
                          <a:effectLst/>
                          <a:latin typeface="Arial Narrow" panose="020B0606020202030204" pitchFamily="34" charset="0"/>
                          <a:cs typeface="Arial" panose="020B0604020202020204" pitchFamily="34" charset="0"/>
                        </a:rPr>
                        <a:t>The variance is resulting from more claims received from the Councils on the awards made. The other contributing factor is resulting from the re-submission of claims that were non-compliant which were rejected for payment processes in previous months</a:t>
                      </a:r>
                    </a:p>
                    <a:p>
                      <a:pPr algn="just" fontAlgn="ctr"/>
                      <a:endParaRPr lang="en-US"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9765457"/>
                  </a:ext>
                </a:extLst>
              </a:tr>
              <a:tr h="997240">
                <a:tc>
                  <a:txBody>
                    <a:bodyPr/>
                    <a:lstStyle/>
                    <a:p>
                      <a:pPr algn="l" fontAlgn="t"/>
                      <a:r>
                        <a:rPr lang="en-US" sz="1100" b="1" i="0" u="none" strike="noStrike" dirty="0">
                          <a:solidFill>
                            <a:srgbClr val="000000"/>
                          </a:solidFill>
                          <a:effectLst/>
                          <a:latin typeface="Arial Narrow" panose="020B0606020202030204" pitchFamily="34" charset="0"/>
                          <a:cs typeface="Arial" panose="020B0604020202020204" pitchFamily="34" charset="0"/>
                        </a:rPr>
                        <a:t>PROGRAMME 3: Special Interventions and Support</a:t>
                      </a:r>
                      <a:endParaRPr lang="en-US" sz="1100" b="1"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11 303</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10 243</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1 060</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9%</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100" b="0" i="0" u="none" strike="noStrike" dirty="0">
                          <a:solidFill>
                            <a:srgbClr val="000000"/>
                          </a:solidFill>
                          <a:effectLst/>
                          <a:latin typeface="Arial Narrow" panose="020B0606020202030204" pitchFamily="34" charset="0"/>
                        </a:rPr>
                        <a:t>The variance results from timing differences in staff recruitment and less utilisation of part-time commissioners for the ESU and Mediation interventions. The other contributing factor is saving related to travel costs for the ESC members to conduct its mandate; the saving will be absorbed when the activities occur in the last quarter of the financial year. </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369881"/>
                  </a:ext>
                </a:extLst>
              </a:tr>
            </a:tbl>
          </a:graphicData>
        </a:graphic>
      </p:graphicFrame>
    </p:spTree>
    <p:extLst>
      <p:ext uri="{BB962C8B-B14F-4D97-AF65-F5344CB8AC3E}">
        <p14:creationId xmlns:p14="http://schemas.microsoft.com/office/powerpoint/2010/main" xmlns="" val="335187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26</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67848482"/>
              </p:ext>
            </p:extLst>
          </p:nvPr>
        </p:nvGraphicFramePr>
        <p:xfrm>
          <a:off x="1" y="1532466"/>
          <a:ext cx="9113587" cy="4724016"/>
        </p:xfrm>
        <a:graphic>
          <a:graphicData uri="http://schemas.openxmlformats.org/drawingml/2006/table">
            <a:tbl>
              <a:tblPr/>
              <a:tblGrid>
                <a:gridCol w="1684866">
                  <a:extLst>
                    <a:ext uri="{9D8B030D-6E8A-4147-A177-3AD203B41FA5}">
                      <a16:colId xmlns:a16="http://schemas.microsoft.com/office/drawing/2014/main" xmlns="" val="3841262810"/>
                    </a:ext>
                  </a:extLst>
                </a:gridCol>
                <a:gridCol w="855133">
                  <a:extLst>
                    <a:ext uri="{9D8B030D-6E8A-4147-A177-3AD203B41FA5}">
                      <a16:colId xmlns:a16="http://schemas.microsoft.com/office/drawing/2014/main" xmlns="" val="714203888"/>
                    </a:ext>
                  </a:extLst>
                </a:gridCol>
                <a:gridCol w="787400">
                  <a:extLst>
                    <a:ext uri="{9D8B030D-6E8A-4147-A177-3AD203B41FA5}">
                      <a16:colId xmlns:a16="http://schemas.microsoft.com/office/drawing/2014/main" xmlns="" val="3491949267"/>
                    </a:ext>
                  </a:extLst>
                </a:gridCol>
                <a:gridCol w="753533">
                  <a:extLst>
                    <a:ext uri="{9D8B030D-6E8A-4147-A177-3AD203B41FA5}">
                      <a16:colId xmlns:a16="http://schemas.microsoft.com/office/drawing/2014/main" xmlns="" val="1204461227"/>
                    </a:ext>
                  </a:extLst>
                </a:gridCol>
                <a:gridCol w="685800">
                  <a:extLst>
                    <a:ext uri="{9D8B030D-6E8A-4147-A177-3AD203B41FA5}">
                      <a16:colId xmlns:a16="http://schemas.microsoft.com/office/drawing/2014/main" xmlns="" val="425285044"/>
                    </a:ext>
                  </a:extLst>
                </a:gridCol>
                <a:gridCol w="4346855">
                  <a:extLst>
                    <a:ext uri="{9D8B030D-6E8A-4147-A177-3AD203B41FA5}">
                      <a16:colId xmlns:a16="http://schemas.microsoft.com/office/drawing/2014/main" xmlns="" val="2603928168"/>
                    </a:ext>
                  </a:extLst>
                </a:gridCol>
              </a:tblGrid>
              <a:tr h="320896">
                <a:tc rowSpan="2">
                  <a:txBody>
                    <a:bodyPr/>
                    <a:lstStyle/>
                    <a:p>
                      <a:pPr algn="l" fontAlgn="t"/>
                      <a:r>
                        <a:rPr lang="en-ZA" sz="1100" b="1" i="0" u="none" strike="noStrike" dirty="0">
                          <a:solidFill>
                            <a:srgbClr val="000000"/>
                          </a:solidFill>
                          <a:effectLst/>
                          <a:latin typeface="Arial Narrow" panose="020B0606020202030204" pitchFamily="34" charset="0"/>
                        </a:rPr>
                        <a:t>Costing Per Programme</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Budget</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Expenditure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Variance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Variance</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ZA" sz="1100" b="1" i="0" u="none" strike="noStrike" dirty="0">
                          <a:solidFill>
                            <a:srgbClr val="000000"/>
                          </a:solidFill>
                          <a:effectLst/>
                          <a:latin typeface="Arial Narrow" panose="020B0606020202030204" pitchFamily="34" charset="0"/>
                        </a:rPr>
                        <a:t>Commentary </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4798552"/>
                  </a:ext>
                </a:extLst>
              </a:tr>
              <a:tr h="320896">
                <a:tc vMerge="1">
                  <a:txBody>
                    <a:bodyPr/>
                    <a:lstStyle/>
                    <a:p>
                      <a:endParaRPr lang="en-ZA"/>
                    </a:p>
                  </a:txBody>
                  <a:tcPr/>
                </a:tc>
                <a:tc>
                  <a:txBody>
                    <a:bodyPr/>
                    <a:lstStyle/>
                    <a:p>
                      <a:pPr algn="ctr" fontAlgn="b"/>
                      <a:r>
                        <a:rPr lang="en-ZA" sz="1100" b="1" i="0" u="none" strike="noStrike" dirty="0">
                          <a:solidFill>
                            <a:srgbClr val="000000"/>
                          </a:solidFill>
                          <a:effectLst/>
                          <a:latin typeface="Arial Narrow" panose="020B0606020202030204" pitchFamily="34" charset="0"/>
                        </a:rPr>
                        <a:t>R’000</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R’000</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R’000 </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panose="020B0606020202030204" pitchFamily="34" charset="0"/>
                        </a:rPr>
                        <a:t>%</a:t>
                      </a:r>
                    </a:p>
                  </a:txBody>
                  <a:tcPr marL="6235" marR="6235" marT="62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651586389"/>
                  </a:ext>
                </a:extLst>
              </a:tr>
              <a:tr h="2155958">
                <a:tc>
                  <a:txBody>
                    <a:bodyPr/>
                    <a:lstStyle/>
                    <a:p>
                      <a:pPr algn="l" fontAlgn="t"/>
                      <a:r>
                        <a:rPr lang="en-GB" sz="1100" b="1" i="0" u="none" strike="noStrike" dirty="0">
                          <a:solidFill>
                            <a:srgbClr val="000000"/>
                          </a:solidFill>
                          <a:effectLst/>
                          <a:latin typeface="Arial Narrow" panose="020B0606020202030204" pitchFamily="34" charset="0"/>
                          <a:cs typeface="Arial" panose="020B0604020202020204" pitchFamily="34" charset="0"/>
                        </a:rPr>
                        <a:t>PROGRAMME 4: Dispute Resolution and Enforcement Services</a:t>
                      </a:r>
                      <a:endParaRPr lang="en-GB" sz="1100" b="1"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535 716</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530 602</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5 115</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1%</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100" b="0" i="0" u="none" strike="noStrike" dirty="0">
                          <a:solidFill>
                            <a:srgbClr val="000000"/>
                          </a:solidFill>
                          <a:effectLst/>
                          <a:latin typeface="Arial Narrow" panose="020B0606020202030204" pitchFamily="34" charset="0"/>
                        </a:rPr>
                        <a:t>The variance results from a reduction in projected referrals, which is influenced by slow economic recovery and the continuous impact of COVID-19. The other contributing factor is resulting from dispute management outreach activities, including travelling cost, venue hire and promotional materials that were budgeted for but not utilised as anticipated due to the impact of COVID-19 regulations. Finally, the other factor is reduced expenditure in travelling costs to conduct cases in the remote areas by the commissioners. Therefore, it is expected that the variance will be utilised in the last quarter of the financial year.</a:t>
                      </a:r>
                    </a:p>
                    <a:p>
                      <a:pPr algn="just" fontAlgn="ctr"/>
                      <a:r>
                        <a:rPr lang="en-US" sz="1100" b="0" i="0" u="none" strike="noStrike" dirty="0">
                          <a:solidFill>
                            <a:srgbClr val="000000"/>
                          </a:solidFill>
                          <a:effectLst/>
                          <a:latin typeface="Arial Narrow" panose="020B0606020202030204" pitchFamily="34" charset="0"/>
                        </a:rPr>
                        <a:t>	</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4559526"/>
                  </a:ext>
                </a:extLst>
              </a:tr>
              <a:tr h="1440263">
                <a:tc>
                  <a:txBody>
                    <a:bodyPr/>
                    <a:lstStyle/>
                    <a:p>
                      <a:pPr algn="l" fontAlgn="t"/>
                      <a:r>
                        <a:rPr lang="en-US" sz="1100" b="1" i="0" u="none" strike="noStrike" dirty="0">
                          <a:solidFill>
                            <a:srgbClr val="000000"/>
                          </a:solidFill>
                          <a:effectLst/>
                          <a:latin typeface="Arial Narrow" panose="020B0606020202030204" pitchFamily="34" charset="0"/>
                          <a:cs typeface="Arial" panose="020B0604020202020204" pitchFamily="34" charset="0"/>
                        </a:rPr>
                        <a:t>PROGRAMME 5: Strategy Management and Governance</a:t>
                      </a:r>
                      <a:endParaRPr lang="en-US" sz="1100" b="1"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24 666</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22 329</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2 337</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100" b="0" i="0" u="none" strike="noStrike" dirty="0">
                          <a:solidFill>
                            <a:srgbClr val="000000"/>
                          </a:solidFill>
                          <a:effectLst/>
                          <a:latin typeface="Arial Narrow" panose="020B0606020202030204" pitchFamily="34" charset="0"/>
                          <a:cs typeface="Arial" panose="020B0604020202020204" pitchFamily="34" charset="0"/>
                        </a:rPr>
                        <a:t>9%</a:t>
                      </a:r>
                      <a:endParaRPr lang="en-GB"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100" b="0" i="0" u="none" strike="noStrike" dirty="0">
                          <a:solidFill>
                            <a:srgbClr val="000000"/>
                          </a:solidFill>
                          <a:effectLst/>
                          <a:latin typeface="Arial Narrow" panose="020B0606020202030204" pitchFamily="34" charset="0"/>
                        </a:rPr>
                        <a:t>The variance results from timing differences in staff recruitment and the amortisation of insurance premium, which will be absorbed in the last quarter of the financial year. The other factor is the renewal of data analysis software, and qualitative analysis tool   at the requisition stage of the SCM processes and the timing difference in travel costs and delays in payment related to the website revamp project. </a:t>
                      </a:r>
                    </a:p>
                    <a:p>
                      <a:pPr algn="just" fontAlgn="ctr"/>
                      <a:endParaRPr lang="en-US" sz="1100" b="0" i="0" u="none" strike="noStrike" dirty="0">
                        <a:solidFill>
                          <a:srgbClr val="000000"/>
                        </a:solidFill>
                        <a:effectLst/>
                        <a:latin typeface="Arial Narrow" panose="020B0606020202030204" pitchFamily="34" charset="0"/>
                      </a:endParaRP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8078762"/>
                  </a:ext>
                </a:extLst>
              </a:tr>
              <a:tr h="486003">
                <a:tc>
                  <a:txBody>
                    <a:bodyPr/>
                    <a:lstStyle/>
                    <a:p>
                      <a:pPr algn="l" fontAlgn="b"/>
                      <a:r>
                        <a:rPr lang="en-ZA" sz="1100" b="1" i="0" u="none" strike="noStrike" dirty="0">
                          <a:solidFill>
                            <a:srgbClr val="000000"/>
                          </a:solidFill>
                          <a:effectLst/>
                          <a:latin typeface="Arial Narrow" panose="020B0606020202030204" pitchFamily="34" charset="0"/>
                        </a:rPr>
                        <a:t>TOTAL PROGRAMME FUNDING</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741 012</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702 946</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38 066</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5%</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a:t>
                      </a:r>
                    </a:p>
                  </a:txBody>
                  <a:tcPr marL="6235" marR="6235" marT="62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6051412"/>
                  </a:ext>
                </a:extLst>
              </a:tr>
            </a:tbl>
          </a:graphicData>
        </a:graphic>
      </p:graphicFrame>
    </p:spTree>
    <p:extLst>
      <p:ext uri="{BB962C8B-B14F-4D97-AF65-F5344CB8AC3E}">
        <p14:creationId xmlns:p14="http://schemas.microsoft.com/office/powerpoint/2010/main" xmlns="" val="401744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b="1" dirty="0">
                <a:solidFill>
                  <a:srgbClr val="002060"/>
                </a:solidFill>
                <a:latin typeface="Arial Narrow" panose="020B0606020202030204" pitchFamily="34" charset="0"/>
              </a:rPr>
              <a:t>IRREGULAR, FRUITLESS AND WASTEFUL EXPENDITURE</a:t>
            </a:r>
          </a:p>
        </p:txBody>
      </p:sp>
      <p:sp>
        <p:nvSpPr>
          <p:cNvPr id="6" name="Text Placeholder 5"/>
          <p:cNvSpPr>
            <a:spLocks noGrp="1"/>
          </p:cNvSpPr>
          <p:nvPr>
            <p:ph type="body" idx="1"/>
          </p:nvPr>
        </p:nvSpPr>
        <p:spPr/>
        <p:txBody>
          <a:bodyPr/>
          <a:lstStyle/>
          <a:p>
            <a:pPr algn="ctr"/>
            <a:r>
              <a:rPr lang="en-ZA" sz="2000" dirty="0">
                <a:latin typeface="Arial Narrow" panose="020B0606020202030204" pitchFamily="34" charset="0"/>
                <a:cs typeface="Calibri" panose="020F0502020204030204" pitchFamily="34" charset="0"/>
              </a:rPr>
              <a:t>IRREGULAR EXPENDITURE</a:t>
            </a:r>
          </a:p>
          <a:p>
            <a:endParaRPr lang="en-ZA" dirty="0">
              <a:latin typeface="Arial Narrow" panose="020B0606020202030204" pitchFamily="34" charset="0"/>
            </a:endParaRPr>
          </a:p>
        </p:txBody>
      </p:sp>
      <p:sp>
        <p:nvSpPr>
          <p:cNvPr id="7" name="Content Placeholder 6"/>
          <p:cNvSpPr>
            <a:spLocks noGrp="1"/>
          </p:cNvSpPr>
          <p:nvPr>
            <p:ph sz="half" idx="2"/>
          </p:nvPr>
        </p:nvSpPr>
        <p:spPr>
          <a:xfrm>
            <a:off x="341906" y="2290610"/>
            <a:ext cx="4156276" cy="3899053"/>
          </a:xfrm>
        </p:spPr>
        <p:txBody>
          <a:bodyPr>
            <a:noAutofit/>
          </a:bodyPr>
          <a:lstStyle/>
          <a:p>
            <a:pPr algn="just">
              <a:spcBef>
                <a:spcPts val="0"/>
              </a:spcBef>
              <a:spcAft>
                <a:spcPts val="0"/>
              </a:spcAft>
              <a:buFont typeface="Courier New" panose="02070309020205020404" pitchFamily="49" charset="0"/>
              <a:buChar char="o"/>
            </a:pPr>
            <a:r>
              <a:rPr lang="en-US" sz="1300" dirty="0">
                <a:solidFill>
                  <a:srgbClr val="0E101A"/>
                </a:solidFill>
                <a:effectLst/>
                <a:latin typeface="Arial Narrow" panose="020B0606020202030204" pitchFamily="34" charset="0"/>
              </a:rPr>
              <a:t>There were </a:t>
            </a:r>
            <a:r>
              <a:rPr lang="en-US" sz="1300" b="1" dirty="0">
                <a:solidFill>
                  <a:srgbClr val="0E101A"/>
                </a:solidFill>
                <a:effectLst/>
                <a:latin typeface="Arial Narrow" panose="020B0606020202030204" pitchFamily="34" charset="0"/>
              </a:rPr>
              <a:t>no new </a:t>
            </a:r>
            <a:r>
              <a:rPr lang="en-US" sz="1300" dirty="0">
                <a:solidFill>
                  <a:srgbClr val="0E101A"/>
                </a:solidFill>
                <a:effectLst/>
                <a:latin typeface="Arial Narrow" panose="020B0606020202030204" pitchFamily="34" charset="0"/>
              </a:rPr>
              <a:t>irregular expenditure cases identified during the quarter under review.</a:t>
            </a:r>
          </a:p>
          <a:p>
            <a:pPr marL="0" indent="0" algn="just">
              <a:spcBef>
                <a:spcPts val="0"/>
              </a:spcBef>
              <a:spcAft>
                <a:spcPts val="0"/>
              </a:spcAft>
              <a:buNone/>
            </a:pPr>
            <a:endParaRPr lang="en-US" sz="1300" dirty="0">
              <a:solidFill>
                <a:srgbClr val="0E101A"/>
              </a:solidFill>
              <a:effectLst/>
              <a:latin typeface="Arial Narrow" panose="020B0606020202030204" pitchFamily="34" charset="0"/>
            </a:endParaRPr>
          </a:p>
          <a:p>
            <a:pPr algn="just">
              <a:spcBef>
                <a:spcPts val="0"/>
              </a:spcBef>
              <a:spcAft>
                <a:spcPts val="0"/>
              </a:spcAft>
              <a:buFont typeface="Courier New" panose="02070309020205020404" pitchFamily="49" charset="0"/>
              <a:buChar char="o"/>
            </a:pPr>
            <a:r>
              <a:rPr lang="en-US" sz="1300" dirty="0">
                <a:solidFill>
                  <a:srgbClr val="0E101A"/>
                </a:solidFill>
                <a:effectLst/>
                <a:latin typeface="Arial Narrow" panose="020B0606020202030204" pitchFamily="34" charset="0"/>
              </a:rPr>
              <a:t>As of 31 December, a total of five (5) cases were assessed and confirmed to be irregular expenditures. Two (2) of these </a:t>
            </a:r>
            <a:r>
              <a:rPr lang="en-US" sz="1300" dirty="0">
                <a:solidFill>
                  <a:srgbClr val="0E101A"/>
                </a:solidFill>
                <a:latin typeface="Arial Narrow" panose="020B0606020202030204" pitchFamily="34" charset="0"/>
              </a:rPr>
              <a:t>cases have been condoned by the National Treasury for R5 thousand. Three (3) cases, amounting to R397 thousand, will be resubmitted to the National Treasury for condonation requests based on the feedback received on the initial submission. </a:t>
            </a:r>
          </a:p>
          <a:p>
            <a:pPr marL="0" indent="0" algn="just">
              <a:spcBef>
                <a:spcPts val="0"/>
              </a:spcBef>
              <a:spcAft>
                <a:spcPts val="0"/>
              </a:spcAft>
              <a:buNone/>
            </a:pPr>
            <a:endParaRPr lang="en-US" sz="1300" dirty="0">
              <a:solidFill>
                <a:srgbClr val="0E101A"/>
              </a:solidFill>
              <a:latin typeface="Arial Narrow" panose="020B0606020202030204" pitchFamily="34" charset="0"/>
            </a:endParaRPr>
          </a:p>
          <a:p>
            <a:pPr algn="just">
              <a:spcBef>
                <a:spcPts val="0"/>
              </a:spcBef>
              <a:spcAft>
                <a:spcPts val="0"/>
              </a:spcAft>
              <a:buFont typeface="Courier New" panose="02070309020205020404" pitchFamily="49" charset="0"/>
              <a:buChar char="o"/>
            </a:pPr>
            <a:r>
              <a:rPr lang="en-US" sz="1300" dirty="0">
                <a:solidFill>
                  <a:srgbClr val="0E101A"/>
                </a:solidFill>
                <a:latin typeface="Arial Narrow" panose="020B0606020202030204" pitchFamily="34" charset="0"/>
              </a:rPr>
              <a:t>One (1) case to the total of R2 thousand was assessed and confirmed not to be irregular expenditure.</a:t>
            </a:r>
          </a:p>
          <a:p>
            <a:pPr marL="0" indent="0" algn="just">
              <a:spcBef>
                <a:spcPts val="0"/>
              </a:spcBef>
              <a:spcAft>
                <a:spcPts val="0"/>
              </a:spcAft>
              <a:buNone/>
            </a:pPr>
            <a:endParaRPr lang="en-US" sz="1300" dirty="0">
              <a:solidFill>
                <a:srgbClr val="0E101A"/>
              </a:solidFill>
              <a:latin typeface="Arial Narrow" panose="020B0606020202030204" pitchFamily="34" charset="0"/>
            </a:endParaRPr>
          </a:p>
          <a:p>
            <a:pPr algn="just">
              <a:spcBef>
                <a:spcPts val="0"/>
              </a:spcBef>
              <a:spcAft>
                <a:spcPts val="0"/>
              </a:spcAft>
              <a:buFont typeface="Courier New" panose="02070309020205020404" pitchFamily="49" charset="0"/>
              <a:buChar char="o"/>
            </a:pPr>
            <a:r>
              <a:rPr lang="en-US" sz="1300" dirty="0">
                <a:solidFill>
                  <a:srgbClr val="0E101A"/>
                </a:solidFill>
                <a:latin typeface="Arial Narrow" panose="020B0606020202030204" pitchFamily="34" charset="0"/>
              </a:rPr>
              <a:t>One (1) case to the total R4 thousand is currently being processed by the Loss and Control Committee (LCC) to confirm the non-compliance. The LCC is still considering the facts of the case and It is anticipated to be completed upon conclusion of the processes.  </a:t>
            </a:r>
            <a:endParaRPr lang="en-US" sz="1300" dirty="0">
              <a:solidFill>
                <a:srgbClr val="0E101A"/>
              </a:solidFill>
              <a:effectLst/>
              <a:latin typeface="Arial Narrow" panose="020B0606020202030204" pitchFamily="34" charset="0"/>
            </a:endParaRPr>
          </a:p>
        </p:txBody>
      </p:sp>
      <p:sp>
        <p:nvSpPr>
          <p:cNvPr id="8" name="Text Placeholder 7"/>
          <p:cNvSpPr>
            <a:spLocks noGrp="1"/>
          </p:cNvSpPr>
          <p:nvPr>
            <p:ph type="body" sz="quarter" idx="3"/>
          </p:nvPr>
        </p:nvSpPr>
        <p:spPr/>
        <p:txBody>
          <a:bodyPr>
            <a:normAutofit fontScale="25000" lnSpcReduction="20000"/>
          </a:bodyPr>
          <a:lstStyle/>
          <a:p>
            <a:pPr marL="285750" indent="-285750" algn="just">
              <a:buFont typeface="Wingdings" panose="05000000000000000000" pitchFamily="2" charset="2"/>
              <a:buChar char="q"/>
            </a:pPr>
            <a:endParaRPr lang="en-ZA" dirty="0">
              <a:cs typeface="Calibri" panose="020F0502020204030204" pitchFamily="34" charset="0"/>
            </a:endParaRPr>
          </a:p>
          <a:p>
            <a:pPr algn="ctr">
              <a:lnSpc>
                <a:spcPct val="110000"/>
              </a:lnSpc>
            </a:pPr>
            <a:r>
              <a:rPr lang="en-ZA" sz="8000" dirty="0">
                <a:latin typeface="Arial Narrow" panose="020B0606020202030204" pitchFamily="34" charset="0"/>
                <a:cs typeface="Calibri" panose="020F0502020204030204" pitchFamily="34" charset="0"/>
              </a:rPr>
              <a:t>FRUITLESS AND WASTEFUL EXPENDITURE</a:t>
            </a:r>
          </a:p>
          <a:p>
            <a:endParaRPr lang="en-ZA" dirty="0"/>
          </a:p>
        </p:txBody>
      </p:sp>
      <p:sp>
        <p:nvSpPr>
          <p:cNvPr id="9" name="Content Placeholder 8"/>
          <p:cNvSpPr>
            <a:spLocks noGrp="1"/>
          </p:cNvSpPr>
          <p:nvPr>
            <p:ph sz="quarter" idx="4"/>
          </p:nvPr>
        </p:nvSpPr>
        <p:spPr>
          <a:xfrm>
            <a:off x="4629151" y="2290610"/>
            <a:ext cx="4281872" cy="3899053"/>
          </a:xfrm>
        </p:spPr>
        <p:txBody>
          <a:bodyPr>
            <a:normAutofit fontScale="25000" lnSpcReduction="20000"/>
          </a:bodyPr>
          <a:lstStyle/>
          <a:p>
            <a:pPr algn="just">
              <a:lnSpc>
                <a:spcPct val="120000"/>
              </a:lnSpc>
              <a:spcBef>
                <a:spcPts val="0"/>
              </a:spcBef>
              <a:spcAft>
                <a:spcPts val="0"/>
              </a:spcAft>
              <a:buFont typeface="Courier New" panose="02070309020205020404" pitchFamily="49" charset="0"/>
              <a:buChar char="o"/>
            </a:pPr>
            <a:r>
              <a:rPr lang="en-US" sz="4800" dirty="0">
                <a:solidFill>
                  <a:srgbClr val="0E101A"/>
                </a:solidFill>
                <a:latin typeface="Arial Narrow" panose="020B0606020202030204" pitchFamily="34" charset="0"/>
              </a:rPr>
              <a:t>There were </a:t>
            </a:r>
            <a:r>
              <a:rPr lang="en-US" sz="4800" b="1" dirty="0">
                <a:solidFill>
                  <a:srgbClr val="0E101A"/>
                </a:solidFill>
                <a:latin typeface="Arial Narrow" panose="020B0606020202030204" pitchFamily="34" charset="0"/>
              </a:rPr>
              <a:t>no new </a:t>
            </a:r>
            <a:r>
              <a:rPr lang="en-US" sz="4800" dirty="0">
                <a:solidFill>
                  <a:srgbClr val="0E101A"/>
                </a:solidFill>
                <a:latin typeface="Arial Narrow" panose="020B0606020202030204" pitchFamily="34" charset="0"/>
              </a:rPr>
              <a:t>fruitless and wasteful expenditure cases identified for the quarter under review. </a:t>
            </a:r>
          </a:p>
          <a:p>
            <a:pPr marL="0" indent="0" algn="just">
              <a:lnSpc>
                <a:spcPct val="120000"/>
              </a:lnSpc>
              <a:spcBef>
                <a:spcPts val="0"/>
              </a:spcBef>
              <a:spcAft>
                <a:spcPts val="0"/>
              </a:spcAft>
              <a:buNone/>
            </a:pPr>
            <a:endParaRPr lang="en-US" sz="4800" dirty="0">
              <a:solidFill>
                <a:srgbClr val="0E101A"/>
              </a:solidFill>
              <a:latin typeface="Arial Narrow" panose="020B0606020202030204" pitchFamily="34" charset="0"/>
            </a:endParaRPr>
          </a:p>
          <a:p>
            <a:pPr algn="just">
              <a:lnSpc>
                <a:spcPct val="120000"/>
              </a:lnSpc>
              <a:spcBef>
                <a:spcPts val="0"/>
              </a:spcBef>
              <a:spcAft>
                <a:spcPts val="0"/>
              </a:spcAft>
              <a:buFont typeface="Courier New" panose="02070309020205020404" pitchFamily="49" charset="0"/>
              <a:buChar char="o"/>
            </a:pPr>
            <a:r>
              <a:rPr lang="en-US" sz="4800" dirty="0">
                <a:solidFill>
                  <a:srgbClr val="0E101A"/>
                </a:solidFill>
                <a:latin typeface="Arial Narrow" panose="020B0606020202030204" pitchFamily="34" charset="0"/>
              </a:rPr>
              <a:t>Two (2) cases to the total amount of R3 thousand were assessed and confirmed fruitless and wasteful expenditure. The amount was recovered from the staff members who were deemed to have caused the transgression.</a:t>
            </a:r>
          </a:p>
          <a:p>
            <a:pPr algn="just">
              <a:lnSpc>
                <a:spcPct val="120000"/>
              </a:lnSpc>
              <a:spcBef>
                <a:spcPts val="0"/>
              </a:spcBef>
              <a:spcAft>
                <a:spcPts val="0"/>
              </a:spcAft>
            </a:pPr>
            <a:endParaRPr lang="en-US" sz="4800" dirty="0">
              <a:solidFill>
                <a:srgbClr val="0E101A"/>
              </a:solidFill>
              <a:latin typeface="Arial Narrow" panose="020B0606020202030204" pitchFamily="34" charset="0"/>
            </a:endParaRPr>
          </a:p>
          <a:p>
            <a:pPr>
              <a:lnSpc>
                <a:spcPct val="120000"/>
              </a:lnSpc>
              <a:spcBef>
                <a:spcPts val="0"/>
              </a:spcBef>
              <a:spcAft>
                <a:spcPts val="0"/>
              </a:spcAft>
              <a:buFont typeface="Courier New" panose="02070309020205020404" pitchFamily="49" charset="0"/>
              <a:buChar char="o"/>
            </a:pPr>
            <a:r>
              <a:rPr lang="en-US" sz="4800" dirty="0">
                <a:solidFill>
                  <a:srgbClr val="0E101A"/>
                </a:solidFill>
                <a:latin typeface="Arial Narrow" panose="020B0606020202030204" pitchFamily="34" charset="0"/>
              </a:rPr>
              <a:t>Two (2) cases to the total amount of R1.1m were assessed and confirmed not to be fruitless and wasteful expenditure. One (1) was for Auditor General of South Africa (AGSA) interest which was finally cancelled by AG, and One (1) case was for SARS interest. SARS approved the CCMA request to waive the interest and penalties levied on the non-payment. </a:t>
            </a:r>
            <a:br>
              <a:rPr lang="en-US" sz="4800" dirty="0">
                <a:solidFill>
                  <a:srgbClr val="0E101A"/>
                </a:solidFill>
                <a:latin typeface="Arial Narrow" panose="020B0606020202030204" pitchFamily="34" charset="0"/>
              </a:rPr>
            </a:br>
            <a:endParaRPr lang="en-US" sz="4800" dirty="0">
              <a:solidFill>
                <a:srgbClr val="0E101A"/>
              </a:solidFill>
              <a:latin typeface="Arial Narrow" panose="020B0606020202030204" pitchFamily="34" charset="0"/>
            </a:endParaRPr>
          </a:p>
          <a:p>
            <a:pPr algn="just">
              <a:lnSpc>
                <a:spcPct val="120000"/>
              </a:lnSpc>
              <a:spcBef>
                <a:spcPts val="0"/>
              </a:spcBef>
              <a:buFont typeface="Courier New" panose="02070309020205020404" pitchFamily="49" charset="0"/>
              <a:buChar char="o"/>
            </a:pPr>
            <a:r>
              <a:rPr lang="en-US" sz="4800" dirty="0">
                <a:solidFill>
                  <a:srgbClr val="0E101A"/>
                </a:solidFill>
                <a:latin typeface="Arial Narrow" panose="020B0606020202030204" pitchFamily="34" charset="0"/>
              </a:rPr>
              <a:t>As of 31 December, one (1) case for R37 thousand was identified and is currently being processed by the Loss and Control Committee (LCC) to confirm the non-compliance. The LCC is still considering the facts of the case and It is anticipated to be completed upon conclusion of the processes. </a:t>
            </a:r>
          </a:p>
          <a:p>
            <a:pPr marL="0" indent="0" algn="just">
              <a:spcBef>
                <a:spcPts val="0"/>
              </a:spcBef>
              <a:spcAft>
                <a:spcPts val="0"/>
              </a:spcAft>
              <a:buNone/>
            </a:pPr>
            <a:r>
              <a:rPr lang="en-US" sz="4800" dirty="0">
                <a:solidFill>
                  <a:srgbClr val="0E101A"/>
                </a:solidFill>
                <a:latin typeface="Arial Narrow" panose="020B0606020202030204" pitchFamily="34" charset="0"/>
              </a:rPr>
              <a:t> </a:t>
            </a:r>
          </a:p>
          <a:p>
            <a:pPr algn="just">
              <a:lnSpc>
                <a:spcPct val="120000"/>
              </a:lnSpc>
            </a:pPr>
            <a:endParaRPr lang="en-US" sz="2100" dirty="0">
              <a:solidFill>
                <a:srgbClr val="0E101A"/>
              </a:solidFill>
              <a:latin typeface="Arial Narrow" panose="020B0606020202030204" pitchFamily="34" charset="0"/>
            </a:endParaRPr>
          </a:p>
          <a:p>
            <a:pPr algn="just">
              <a:buFontTx/>
              <a:buChar char="-"/>
            </a:pPr>
            <a:endParaRPr lang="en-US" sz="1700" dirty="0">
              <a:latin typeface="Arial Narrow" panose="020B0606020202030204" pitchFamily="34" charset="0"/>
              <a:cs typeface="Calibri" panose="020F0502020204030204" pitchFamily="34" charset="0"/>
            </a:endParaRPr>
          </a:p>
          <a:p>
            <a:pPr marL="0" indent="0" algn="just">
              <a:buNone/>
            </a:pPr>
            <a:endParaRPr lang="en-US" sz="1700" dirty="0">
              <a:latin typeface="Arial Narrow" panose="020B0606020202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0C4DB43B-2450-41F4-875D-3A173E257EAA}" type="slidenum">
              <a:rPr lang="en-ZA" smtClean="0"/>
              <a:pPr/>
              <a:t>27</a:t>
            </a:fld>
            <a:endParaRPr lang="en-ZA" dirty="0"/>
          </a:p>
        </p:txBody>
      </p:sp>
      <p:sp>
        <p:nvSpPr>
          <p:cNvPr id="3" name="Rectangle 2"/>
          <p:cNvSpPr/>
          <p:nvPr/>
        </p:nvSpPr>
        <p:spPr>
          <a:xfrm>
            <a:off x="216310" y="2281083"/>
            <a:ext cx="4412841" cy="3975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p:cNvSpPr/>
          <p:nvPr/>
        </p:nvSpPr>
        <p:spPr>
          <a:xfrm>
            <a:off x="4629151" y="2290611"/>
            <a:ext cx="4328036" cy="3965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407201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0" y="2641600"/>
            <a:ext cx="9003471" cy="2955636"/>
          </a:xfrm>
        </p:spPr>
      </p:pic>
      <p:sp>
        <p:nvSpPr>
          <p:cNvPr id="4" name="Slide Number Placeholder 3"/>
          <p:cNvSpPr>
            <a:spLocks noGrp="1"/>
          </p:cNvSpPr>
          <p:nvPr>
            <p:ph type="sldNum" sz="quarter" idx="12"/>
          </p:nvPr>
        </p:nvSpPr>
        <p:spPr/>
        <p:txBody>
          <a:bodyPr/>
          <a:lstStyle/>
          <a:p>
            <a:fld id="{0C4DB43B-2450-41F4-875D-3A173E257EAA}" type="slidenum">
              <a:rPr lang="en-ZA" smtClean="0"/>
              <a:pPr/>
              <a:t>28</a:t>
            </a:fld>
            <a:endParaRPr lang="en-ZA" dirty="0"/>
          </a:p>
        </p:txBody>
      </p:sp>
    </p:spTree>
    <p:extLst>
      <p:ext uri="{BB962C8B-B14F-4D97-AF65-F5344CB8AC3E}">
        <p14:creationId xmlns:p14="http://schemas.microsoft.com/office/powerpoint/2010/main" xmlns="" val="174202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a:t>
            </a:r>
            <a:r>
              <a:rPr lang="en-ZA" sz="32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3</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organisations</a:t>
            </a:r>
          </a:p>
        </p:txBody>
      </p:sp>
    </p:spTree>
    <p:extLst>
      <p:ext uri="{BB962C8B-B14F-4D97-AF65-F5344CB8AC3E}">
        <p14:creationId xmlns:p14="http://schemas.microsoft.com/office/powerpoint/2010/main" xmlns="" val="34522546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365124"/>
            <a:ext cx="6853381" cy="1138258"/>
          </a:xfrm>
        </p:spPr>
        <p:txBody>
          <a:bodyPr>
            <a:noAutofit/>
          </a:bodyPr>
          <a:lstStyle/>
          <a:p>
            <a:pPr algn="ctr"/>
            <a:r>
              <a:rPr lang="en-US" sz="3000" b="1" dirty="0">
                <a:solidFill>
                  <a:srgbClr val="002A6D"/>
                </a:solidFill>
                <a:latin typeface="Arial Narrow" panose="020B0606020202030204" pitchFamily="34" charset="0"/>
              </a:rPr>
              <a:t>CONSTITUTIONAL PROVISION AND EMPLOYMENT LAW FRAMEWORK</a:t>
            </a:r>
            <a:endParaRPr lang="en-ZA" sz="3000" b="1" dirty="0">
              <a:solidFill>
                <a:srgbClr val="002A6D"/>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4</a:t>
            </a:fld>
            <a:endParaRPr lang="en-ZA" dirty="0"/>
          </a:p>
        </p:txBody>
      </p:sp>
      <p:sp>
        <p:nvSpPr>
          <p:cNvPr id="7" name="Rectangle 6"/>
          <p:cNvSpPr/>
          <p:nvPr/>
        </p:nvSpPr>
        <p:spPr>
          <a:xfrm>
            <a:off x="475488" y="1891502"/>
            <a:ext cx="2706624" cy="11129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r>
              <a:rPr lang="en-ZA" sz="1600" b="1" i="1" dirty="0">
                <a:solidFill>
                  <a:schemeClr val="tx1"/>
                </a:solidFill>
                <a:latin typeface="Arial Narrow" panose="020B0606020202030204" pitchFamily="34" charset="0"/>
              </a:rPr>
              <a:t>International Labour Organisation </a:t>
            </a:r>
          </a:p>
          <a:p>
            <a:pPr algn="ctr" eaLnBrk="0" fontAlgn="base" hangingPunct="0">
              <a:spcBef>
                <a:spcPct val="0"/>
              </a:spcBef>
              <a:spcAft>
                <a:spcPct val="0"/>
              </a:spcAft>
            </a:pPr>
            <a:r>
              <a:rPr lang="en-ZA" sz="1600" b="1" dirty="0">
                <a:solidFill>
                  <a:schemeClr val="tx1"/>
                </a:solidFill>
                <a:latin typeface="Arial Narrow" panose="020B0606020202030204" pitchFamily="34" charset="0"/>
              </a:rPr>
              <a:t>Policies and Conventions (27)</a:t>
            </a:r>
          </a:p>
        </p:txBody>
      </p:sp>
      <p:sp>
        <p:nvSpPr>
          <p:cNvPr id="8" name="Rectangle 7"/>
          <p:cNvSpPr/>
          <p:nvPr/>
        </p:nvSpPr>
        <p:spPr>
          <a:xfrm>
            <a:off x="449362" y="3735979"/>
            <a:ext cx="2758875" cy="19592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eaLnBrk="0" fontAlgn="base" hangingPunct="0">
              <a:spcBef>
                <a:spcPct val="0"/>
              </a:spcBef>
              <a:spcAft>
                <a:spcPct val="0"/>
              </a:spcAft>
            </a:pPr>
            <a:endParaRPr lang="en-ZA" sz="1600" b="1" dirty="0">
              <a:solidFill>
                <a:schemeClr val="tx1"/>
              </a:solidFill>
              <a:latin typeface="Arial Narrow" panose="020B0606020202030204" pitchFamily="34" charset="0"/>
            </a:endParaRP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South African </a:t>
            </a: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Constitution</a:t>
            </a:r>
            <a:endParaRPr lang="en-ZA" sz="1600" b="1" dirty="0">
              <a:latin typeface="Arial Narrow" panose="020B0606020202030204" pitchFamily="34" charset="0"/>
            </a:endParaRPr>
          </a:p>
          <a:p>
            <a:pPr algn="ctr" eaLnBrk="0" fontAlgn="base" hangingPunct="0">
              <a:spcBef>
                <a:spcPct val="0"/>
              </a:spcBef>
              <a:spcAft>
                <a:spcPct val="0"/>
              </a:spcAft>
            </a:pPr>
            <a:r>
              <a:rPr lang="en-US" sz="1600" b="1" dirty="0">
                <a:solidFill>
                  <a:schemeClr val="tx1"/>
                </a:solidFill>
                <a:latin typeface="Arial Narrow" panose="020B0606020202030204" pitchFamily="34" charset="0"/>
              </a:rPr>
              <a:t>The CCMA’s Constitutional mandate is drawn directly from Section 23 of the Constitution of the Republic of South Africa that deals with labour relations</a:t>
            </a:r>
          </a:p>
          <a:p>
            <a:pPr algn="ctr" eaLnBrk="0" fontAlgn="base" hangingPunct="0">
              <a:spcBef>
                <a:spcPct val="0"/>
              </a:spcBef>
              <a:spcAft>
                <a:spcPct val="0"/>
              </a:spcAft>
            </a:pPr>
            <a:endParaRPr lang="en-ZA" sz="1600" b="1" dirty="0">
              <a:latin typeface="Arial Narrow" panose="020B0606020202030204" pitchFamily="34" charset="0"/>
            </a:endParaRPr>
          </a:p>
        </p:txBody>
      </p:sp>
      <p:sp>
        <p:nvSpPr>
          <p:cNvPr id="9" name="Down Arrow 8"/>
          <p:cNvSpPr/>
          <p:nvPr/>
        </p:nvSpPr>
        <p:spPr>
          <a:xfrm>
            <a:off x="1651145" y="3107697"/>
            <a:ext cx="402336" cy="58125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0" name="Right Arrow 9"/>
          <p:cNvSpPr/>
          <p:nvPr/>
        </p:nvSpPr>
        <p:spPr>
          <a:xfrm rot="18968321">
            <a:off x="2901861" y="3138633"/>
            <a:ext cx="2748847"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1" name="Rectangle 10"/>
          <p:cNvSpPr/>
          <p:nvPr/>
        </p:nvSpPr>
        <p:spPr>
          <a:xfrm>
            <a:off x="5460274" y="1996005"/>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Labour Relations Act</a:t>
            </a:r>
            <a:endParaRPr lang="en-ZA" sz="2000" dirty="0">
              <a:latin typeface="Arial Narrow" panose="020B0606020202030204" pitchFamily="34" charset="0"/>
            </a:endParaRPr>
          </a:p>
        </p:txBody>
      </p:sp>
      <p:sp>
        <p:nvSpPr>
          <p:cNvPr id="13" name="Rectangle 12"/>
          <p:cNvSpPr/>
          <p:nvPr/>
        </p:nvSpPr>
        <p:spPr>
          <a:xfrm>
            <a:off x="5460271" y="561090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Occupational Health and Safety Act</a:t>
            </a:r>
            <a:endParaRPr lang="en-ZA" sz="2000" dirty="0">
              <a:latin typeface="Arial Narrow" panose="020B0606020202030204" pitchFamily="34" charset="0"/>
            </a:endParaRPr>
          </a:p>
        </p:txBody>
      </p:sp>
      <p:sp>
        <p:nvSpPr>
          <p:cNvPr id="14" name="Rectangle 13"/>
          <p:cNvSpPr/>
          <p:nvPr/>
        </p:nvSpPr>
        <p:spPr>
          <a:xfrm>
            <a:off x="5460272" y="4902894"/>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Unemployment Insurance Act</a:t>
            </a:r>
            <a:endParaRPr lang="en-ZA" sz="2000" dirty="0">
              <a:latin typeface="Arial Narrow" panose="020B0606020202030204" pitchFamily="34" charset="0"/>
            </a:endParaRPr>
          </a:p>
        </p:txBody>
      </p:sp>
      <p:sp>
        <p:nvSpPr>
          <p:cNvPr id="15" name="Rectangle 14"/>
          <p:cNvSpPr/>
          <p:nvPr/>
        </p:nvSpPr>
        <p:spPr>
          <a:xfrm>
            <a:off x="5460273" y="4164721"/>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National Minimum Wage Act</a:t>
            </a:r>
            <a:endParaRPr lang="en-ZA" sz="2000" dirty="0">
              <a:latin typeface="Arial Narrow" panose="020B0606020202030204" pitchFamily="34" charset="0"/>
            </a:endParaRPr>
          </a:p>
        </p:txBody>
      </p:sp>
      <p:sp>
        <p:nvSpPr>
          <p:cNvPr id="16" name="Rectangle 15"/>
          <p:cNvSpPr/>
          <p:nvPr/>
        </p:nvSpPr>
        <p:spPr>
          <a:xfrm>
            <a:off x="5460274" y="3440758"/>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Employment Equity Act</a:t>
            </a:r>
            <a:endParaRPr lang="en-ZA" sz="2000" dirty="0">
              <a:latin typeface="Arial Narrow" panose="020B0606020202030204" pitchFamily="34" charset="0"/>
            </a:endParaRPr>
          </a:p>
        </p:txBody>
      </p:sp>
      <p:sp>
        <p:nvSpPr>
          <p:cNvPr id="17" name="Right Arrow 16"/>
          <p:cNvSpPr/>
          <p:nvPr/>
        </p:nvSpPr>
        <p:spPr>
          <a:xfrm rot="19699388">
            <a:off x="3109655" y="3450378"/>
            <a:ext cx="2456846"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8" name="Right Arrow 17"/>
          <p:cNvSpPr/>
          <p:nvPr/>
        </p:nvSpPr>
        <p:spPr>
          <a:xfrm rot="20691958">
            <a:off x="3240985" y="3803859"/>
            <a:ext cx="22190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9" name="Right Arrow 18"/>
          <p:cNvSpPr/>
          <p:nvPr/>
        </p:nvSpPr>
        <p:spPr>
          <a:xfrm rot="423849">
            <a:off x="3248421" y="4280973"/>
            <a:ext cx="216011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0" name="Right Arrow 19"/>
          <p:cNvSpPr/>
          <p:nvPr/>
        </p:nvSpPr>
        <p:spPr>
          <a:xfrm rot="1303250">
            <a:off x="3194171" y="4628445"/>
            <a:ext cx="223128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1" name="Right Arrow 20"/>
          <p:cNvSpPr/>
          <p:nvPr/>
        </p:nvSpPr>
        <p:spPr>
          <a:xfrm rot="2214788">
            <a:off x="3032031" y="5007193"/>
            <a:ext cx="24326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4" name="Rectangle 23"/>
          <p:cNvSpPr/>
          <p:nvPr/>
        </p:nvSpPr>
        <p:spPr>
          <a:xfrm>
            <a:off x="5460270" y="272808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Basic Conditions of Employment Act</a:t>
            </a:r>
            <a:endParaRPr lang="en-ZA" sz="2000" dirty="0">
              <a:latin typeface="Arial Narrow" panose="020B0606020202030204" pitchFamily="34" charset="0"/>
            </a:endParaRPr>
          </a:p>
        </p:txBody>
      </p:sp>
    </p:spTree>
    <p:extLst>
      <p:ext uri="{BB962C8B-B14F-4D97-AF65-F5344CB8AC3E}">
        <p14:creationId xmlns:p14="http://schemas.microsoft.com/office/powerpoint/2010/main" xmlns="" val="42130050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200" b="1" dirty="0">
                <a:solidFill>
                  <a:srgbClr val="002A6D"/>
                </a:solidFill>
                <a:latin typeface="Arial Narrow" panose="020B0606020202030204" pitchFamily="34" charset="0"/>
              </a:rPr>
              <a:t>MANDATORY</a:t>
            </a:r>
            <a:r>
              <a:rPr lang="en-ZA" altLang="en-US" sz="2400" b="1" dirty="0">
                <a:solidFill>
                  <a:srgbClr val="002A6D"/>
                </a:solidFill>
                <a:latin typeface="Arial Narrow" panose="020B0606020202030204" pitchFamily="34" charset="0"/>
              </a:rPr>
              <a:t> </a:t>
            </a:r>
            <a:r>
              <a:rPr lang="en-ZA" altLang="en-US" sz="3200" b="1" dirty="0">
                <a:solidFill>
                  <a:srgbClr val="002A6D"/>
                </a:solidFill>
                <a:latin typeface="Arial Narrow" panose="020B0606020202030204" pitchFamily="34" charset="0"/>
              </a:rPr>
              <a:t>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5</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xmlns="" val="22080113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502875" cy="810564"/>
          </a:xfrm>
        </p:spPr>
        <p:txBody>
          <a:bodyPr>
            <a:normAutofit/>
          </a:bodyPr>
          <a:lstStyle/>
          <a:p>
            <a:pPr algn="ctr" eaLnBrk="1" hangingPunct="1"/>
            <a:r>
              <a:rPr lang="en-ZA" altLang="en-US" sz="32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6</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xmlns="" val="2884925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200" b="1" dirty="0">
                <a:solidFill>
                  <a:srgbClr val="002A6D"/>
                </a:solidFill>
                <a:latin typeface="Arial Narrow" panose="020B0606020202030204" pitchFamily="34" charset="0"/>
              </a:rPr>
              <a:t>GOAL, MISSION AND VISION </a:t>
            </a:r>
            <a:endParaRPr lang="en-ZA" sz="3200" b="1" dirty="0">
              <a:solidFill>
                <a:srgbClr val="002A6D"/>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7411231"/>
              </p:ext>
            </p:extLst>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7</a:t>
            </a:fld>
            <a:endParaRPr lang="en-ZA" dirty="0"/>
          </a:p>
        </p:txBody>
      </p:sp>
    </p:spTree>
    <p:extLst>
      <p:ext uri="{BB962C8B-B14F-4D97-AF65-F5344CB8AC3E}">
        <p14:creationId xmlns:p14="http://schemas.microsoft.com/office/powerpoint/2010/main" xmlns="" val="33638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200" b="1" dirty="0">
                <a:solidFill>
                  <a:srgbClr val="002A6D"/>
                </a:solidFill>
                <a:latin typeface="Arial Narrow" panose="020B0606020202030204" pitchFamily="34" charset="0"/>
              </a:rPr>
              <a:t/>
            </a:r>
            <a:br>
              <a:rPr lang="en-US" sz="3200" b="1" dirty="0">
                <a:solidFill>
                  <a:srgbClr val="002A6D"/>
                </a:solidFill>
                <a:latin typeface="Arial Narrow" panose="020B0606020202030204" pitchFamily="34" charset="0"/>
              </a:rPr>
            </a:br>
            <a:r>
              <a:rPr lang="en-US" sz="3200" b="1" dirty="0">
                <a:solidFill>
                  <a:srgbClr val="002A6D"/>
                </a:solidFill>
                <a:latin typeface="Arial Narrow" panose="020B0606020202030204" pitchFamily="34" charset="0"/>
              </a:rPr>
              <a:t>   STRATEGIC PILLARS</a:t>
            </a:r>
            <a: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t/>
            </a:r>
            <a:b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br>
            <a:endParaRPr lang="en-ZA" sz="3200" dirty="0">
              <a:solidFill>
                <a:srgbClr val="002A6D"/>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8</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849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9</a:t>
            </a:fld>
            <a:endParaRPr lang="en-ZA" dirty="0"/>
          </a:p>
        </p:txBody>
      </p:sp>
      <p:grpSp>
        <p:nvGrpSpPr>
          <p:cNvPr id="9" name="Group 8"/>
          <p:cNvGrpSpPr/>
          <p:nvPr/>
        </p:nvGrpSpPr>
        <p:grpSpPr>
          <a:xfrm>
            <a:off x="157018" y="2032000"/>
            <a:ext cx="8820729" cy="3556000"/>
            <a:chOff x="1402078" y="2397442"/>
            <a:chExt cx="6339842" cy="2063115"/>
          </a:xfrm>
        </p:grpSpPr>
        <p:sp>
          <p:nvSpPr>
            <p:cNvPr id="4" name="Rectangle 3">
              <a:extLst>
                <a:ext uri="{FF2B5EF4-FFF2-40B4-BE49-F238E27FC236}">
                  <a16:creationId xmlns:a16="http://schemas.microsoft.com/office/drawing/2014/main" xmlns="" id="{0EE7CC33-5CE4-49B3-9525-B58E8F83BF9C}"/>
                </a:ext>
              </a:extLst>
            </p:cNvPr>
            <p:cNvSpPr/>
            <p:nvPr/>
          </p:nvSpPr>
          <p:spPr>
            <a:xfrm>
              <a:off x="1402078" y="2397442"/>
              <a:ext cx="1088916"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chemeClr val="bg1"/>
                  </a:solidFill>
                  <a:latin typeface="Arial Narrow" panose="020B0606020202030204" pitchFamily="34" charset="0"/>
                  <a:ea typeface="Calibri" panose="020F0502020204030204" pitchFamily="34" charset="0"/>
                  <a:cs typeface="Arial" panose="020B0604020202020204" pitchFamily="34" charset="0"/>
                </a:rPr>
                <a:t>Administration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xmlns="" id="{0EE7CC33-5CE4-49B3-9525-B58E8F83BF9C}"/>
                </a:ext>
              </a:extLst>
            </p:cNvPr>
            <p:cNvSpPr/>
            <p:nvPr/>
          </p:nvSpPr>
          <p:spPr>
            <a:xfrm>
              <a:off x="2681867"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labour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xmlns=""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03</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Special interventions and support</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xmlns=""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04</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xmlns=""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05</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Effective strategy management and governance</a:t>
              </a:r>
              <a:endParaRPr lang="en-ZA" dirty="0">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xmlns="" id="{15F19DD3-DF6B-41D7-A3F4-D349654673F1}"/>
              </a:ext>
            </a:extLst>
          </p:cNvPr>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xmlns="" id="{5BE8FBB6-4A51-4D27-9443-BB8B3B833582}"/>
              </a:ext>
            </a:extLst>
          </p:cNvPr>
          <p:cNvPicPr>
            <a:picLocks noChangeAspect="1"/>
          </p:cNvPicPr>
          <p:nvPr/>
        </p:nvPicPr>
        <p:blipFill>
          <a:blip r:embed="rId4" cstate="print">
            <a:duotone>
              <a:prstClr val="black"/>
              <a:schemeClr val="accent5">
                <a:tint val="45000"/>
                <a:satMod val="400000"/>
              </a:schemeClr>
            </a:duotone>
            <a:extLst>
              <a:ext uri="{96DAC541-7B7A-43D3-8B79-37D633B846F1}">
                <asvg:svgBlip xmlns="" xmlns:asvg="http://schemas.microsoft.com/office/drawing/2016/SVG/main"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xmlns="" id="{0240B902-35DF-4DF0-9F40-0AD6190D6495}"/>
              </a:ext>
            </a:extLst>
          </p:cNvPr>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xmlns="" id="{327858D9-BFEC-493A-B68B-05985E91ADF8}"/>
              </a:ext>
            </a:extLst>
          </p:cNvPr>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xmlns="" id="{02947623-CC53-4319-8CE8-0EDAA468F788}"/>
              </a:ext>
            </a:extLst>
          </p:cNvPr>
          <p:cNvPicPr>
            <a:picLocks noChangeAspect="1"/>
          </p:cNvPicPr>
          <p:nvPr/>
        </p:nvPicPr>
        <p:blipFill>
          <a:blip r:embed="rId10" cstate="print">
            <a:extLst>
              <a:ext uri="{96DAC541-7B7A-43D3-8B79-37D633B846F1}">
                <asvg:svgBlip xmlns="" xmlns:asvg="http://schemas.microsoft.com/office/drawing/2016/SVG/main"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xmlns="" id="{FE2CF8B9-C2A3-41EF-B2F6-1FC76FB9ED25}"/>
              </a:ext>
            </a:extLst>
          </p:cNvPr>
          <p:cNvSpPr>
            <a:spLocks noGrp="1"/>
          </p:cNvSpPr>
          <p:nvPr>
            <p:ph type="title"/>
          </p:nvPr>
        </p:nvSpPr>
        <p:spPr>
          <a:xfrm>
            <a:off x="1139563" y="236394"/>
            <a:ext cx="6833371" cy="1399085"/>
          </a:xfrm>
        </p:spPr>
        <p:txBody>
          <a:bodyPr>
            <a:normAutofit/>
          </a:bodyPr>
          <a:lstStyle/>
          <a:p>
            <a:pPr algn="ctr"/>
            <a:r>
              <a:rPr lang="en-US" sz="3000" b="1" dirty="0">
                <a:solidFill>
                  <a:srgbClr val="002A6D"/>
                </a:solidFill>
                <a:latin typeface="Arial Narrow" panose="020B0606020202030204" pitchFamily="34" charset="0"/>
              </a:rPr>
              <a:t> PROGRAMMES</a:t>
            </a:r>
            <a:endParaRPr lang="en-ZA" sz="3000" dirty="0">
              <a:solidFill>
                <a:srgbClr val="002A6D"/>
              </a:solidFill>
            </a:endParaRPr>
          </a:p>
        </p:txBody>
      </p:sp>
    </p:spTree>
    <p:extLst>
      <p:ext uri="{BB962C8B-B14F-4D97-AF65-F5344CB8AC3E}">
        <p14:creationId xmlns:p14="http://schemas.microsoft.com/office/powerpoint/2010/main" xmlns="" val="165532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32250-8F17-49D6-927E-B5A0110757FB}">
  <ds:schemaRef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c94b8d86-41ce-4097-bcdc-74434641d499"/>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69AFF549-1DF4-469C-9C0C-E7E929C12571}">
  <ds:schemaRefs>
    <ds:schemaRef ds:uri="http://schemas.microsoft.com/sharepoint/v3/contenttype/forms"/>
  </ds:schemaRefs>
</ds:datastoreItem>
</file>

<file path=customXml/itemProps3.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4475</TotalTime>
  <Words>3146</Words>
  <Application>Microsoft Office PowerPoint</Application>
  <PresentationFormat>On-screen Show (4:3)</PresentationFormat>
  <Paragraphs>524</Paragraphs>
  <Slides>28</Slides>
  <Notes>6</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Custom Design</vt:lpstr>
      <vt:lpstr>1_Office Theme</vt:lpstr>
      <vt:lpstr>Slide 1</vt:lpstr>
      <vt:lpstr>Slide 2</vt:lpstr>
      <vt:lpstr>ENABLING LEGISLATION</vt:lpstr>
      <vt:lpstr>CONSTITUTIONAL PROVISION AND EMPLOYMENT LAW FRAMEWORK</vt:lpstr>
      <vt:lpstr>MANDATORY FUNCTIONS</vt:lpstr>
      <vt:lpstr>DISCRETIONARY FUNCTIONS </vt:lpstr>
      <vt:lpstr>GOAL, MISSION AND VISION </vt:lpstr>
      <vt:lpstr>    STRATEGIC PILLARS </vt:lpstr>
      <vt:lpstr> PROGRAMMES</vt:lpstr>
      <vt:lpstr>Slide 10</vt:lpstr>
      <vt:lpstr>Slide 11</vt:lpstr>
      <vt:lpstr>2021/22 THIRD QUARTER NON – FINANCIAL PERFORMANCE RESULTS</vt:lpstr>
      <vt:lpstr>2021/22 THIRD QUARTER NON – FINANCIAL PERFORMANCE RESULTS: DETAILED </vt:lpstr>
      <vt:lpstr>2021/22  QUARTER HIGH IMPACT LABOUR MARKET CONTRIBUTIONS</vt:lpstr>
      <vt:lpstr>A total of 116 514 cases were referred to the CCMA – year-to-date</vt:lpstr>
      <vt:lpstr>2021/22 THIRD QUARTER PROVINCIAL OUTREACH</vt:lpstr>
      <vt:lpstr>Slide 17</vt:lpstr>
      <vt:lpstr>ECONOMIC CLASSIFICATION</vt:lpstr>
      <vt:lpstr>ECONOMIC CLASSIFICATION COMMENTARY</vt:lpstr>
      <vt:lpstr>ECONOMIC CLASSIFICATION COMMENTARY - CONTINUED</vt:lpstr>
      <vt:lpstr>FINANCIAL PERFORMANCE ANALYSIS </vt:lpstr>
      <vt:lpstr>FINANCIAL PERFORMANCE ANALYSIS</vt:lpstr>
      <vt:lpstr>TOTAL COST : CASE DISBURSEMENT EXPENDITURE</vt:lpstr>
      <vt:lpstr>TOTAL COST : CASE DISBURSEMENT EXPENDITURE</vt:lpstr>
      <vt:lpstr>PROGRAMME FUNDING</vt:lpstr>
      <vt:lpstr>PROGRAMME FUNDING</vt:lpstr>
      <vt:lpstr>IRREGULAR, FRUITLESS AND WASTEFUL EXPENDITURE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USER</cp:lastModifiedBy>
  <cp:revision>324</cp:revision>
  <dcterms:created xsi:type="dcterms:W3CDTF">2018-09-03T16:57:49Z</dcterms:created>
  <dcterms:modified xsi:type="dcterms:W3CDTF">2022-09-07T12:02:16Z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ies>
</file>