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61" r:id="rId5"/>
  </p:sldMasterIdLst>
  <p:notesMasterIdLst>
    <p:notesMasterId r:id="rId24"/>
  </p:notesMasterIdLst>
  <p:handoutMasterIdLst>
    <p:handoutMasterId r:id="rId25"/>
  </p:handoutMasterIdLst>
  <p:sldIdLst>
    <p:sldId id="256" r:id="rId6"/>
    <p:sldId id="802" r:id="rId7"/>
    <p:sldId id="773" r:id="rId8"/>
    <p:sldId id="772" r:id="rId9"/>
    <p:sldId id="791" r:id="rId10"/>
    <p:sldId id="803" r:id="rId11"/>
    <p:sldId id="794" r:id="rId12"/>
    <p:sldId id="795" r:id="rId13"/>
    <p:sldId id="804" r:id="rId14"/>
    <p:sldId id="797" r:id="rId15"/>
    <p:sldId id="805" r:id="rId16"/>
    <p:sldId id="800" r:id="rId17"/>
    <p:sldId id="806" r:id="rId18"/>
    <p:sldId id="801" r:id="rId19"/>
    <p:sldId id="807" r:id="rId20"/>
    <p:sldId id="808" r:id="rId21"/>
    <p:sldId id="789" r:id="rId22"/>
    <p:sldId id="703" r:id="rId23"/>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Times"/>
        <a:ea typeface="+mn-ea"/>
        <a:cs typeface="+mn-cs"/>
      </a:defRPr>
    </a:lvl1pPr>
    <a:lvl2pPr marL="457200" algn="l" rtl="0" fontAlgn="base">
      <a:spcBef>
        <a:spcPct val="0"/>
      </a:spcBef>
      <a:spcAft>
        <a:spcPct val="0"/>
      </a:spcAft>
      <a:defRPr sz="2400" kern="1200">
        <a:solidFill>
          <a:schemeClr val="tx1"/>
        </a:solidFill>
        <a:latin typeface="Times"/>
        <a:ea typeface="+mn-ea"/>
        <a:cs typeface="+mn-cs"/>
      </a:defRPr>
    </a:lvl2pPr>
    <a:lvl3pPr marL="914400" algn="l" rtl="0" fontAlgn="base">
      <a:spcBef>
        <a:spcPct val="0"/>
      </a:spcBef>
      <a:spcAft>
        <a:spcPct val="0"/>
      </a:spcAft>
      <a:defRPr sz="2400" kern="1200">
        <a:solidFill>
          <a:schemeClr val="tx1"/>
        </a:solidFill>
        <a:latin typeface="Times"/>
        <a:ea typeface="+mn-ea"/>
        <a:cs typeface="+mn-cs"/>
      </a:defRPr>
    </a:lvl3pPr>
    <a:lvl4pPr marL="1371600" algn="l" rtl="0" fontAlgn="base">
      <a:spcBef>
        <a:spcPct val="0"/>
      </a:spcBef>
      <a:spcAft>
        <a:spcPct val="0"/>
      </a:spcAft>
      <a:defRPr sz="2400" kern="1200">
        <a:solidFill>
          <a:schemeClr val="tx1"/>
        </a:solidFill>
        <a:latin typeface="Times"/>
        <a:ea typeface="+mn-ea"/>
        <a:cs typeface="+mn-cs"/>
      </a:defRPr>
    </a:lvl4pPr>
    <a:lvl5pPr marL="1828800" algn="l" rtl="0" fontAlgn="base">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mbrink, E Ms : Subdir: East African Community II, DIRCO" initials="CEM:SEACID"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0000"/>
    <a:srgbClr val="CC3300"/>
    <a:srgbClr val="FF0066"/>
    <a:srgbClr val="66FF33"/>
    <a:srgbClr val="C0C0C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2EB494-2AE2-48B0-888F-5424B007F7B2}" v="2" dt="2022-09-06T10:35:32.0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1" autoAdjust="0"/>
    <p:restoredTop sz="92105" autoAdjust="0"/>
  </p:normalViewPr>
  <p:slideViewPr>
    <p:cSldViewPr>
      <p:cViewPr varScale="1">
        <p:scale>
          <a:sx n="67" d="100"/>
          <a:sy n="67" d="100"/>
        </p:scale>
        <p:origin x="-1374" y="-102"/>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3" y="1"/>
            <a:ext cx="2946275" cy="49667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vl1pPr>
          </a:lstStyle>
          <a:p>
            <a:pPr>
              <a:defRPr/>
            </a:pPr>
            <a:r>
              <a:rPr lang="en-US" dirty="0"/>
              <a:t>Confidential</a:t>
            </a:r>
          </a:p>
        </p:txBody>
      </p:sp>
      <p:sp>
        <p:nvSpPr>
          <p:cNvPr id="14339" name="Rectangle 3"/>
          <p:cNvSpPr>
            <a:spLocks noGrp="1" noChangeArrowheads="1"/>
          </p:cNvSpPr>
          <p:nvPr>
            <p:ph type="dt" sz="quarter" idx="1"/>
          </p:nvPr>
        </p:nvSpPr>
        <p:spPr bwMode="auto">
          <a:xfrm>
            <a:off x="3851404" y="1"/>
            <a:ext cx="2946275" cy="49667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vl1pPr>
          </a:lstStyle>
          <a:p>
            <a:pPr>
              <a:defRPr/>
            </a:pPr>
            <a:endParaRPr lang="en-US" dirty="0"/>
          </a:p>
        </p:txBody>
      </p:sp>
      <p:sp>
        <p:nvSpPr>
          <p:cNvPr id="14340" name="Rectangle 4"/>
          <p:cNvSpPr>
            <a:spLocks noGrp="1" noChangeArrowheads="1"/>
          </p:cNvSpPr>
          <p:nvPr>
            <p:ph type="ftr" sz="quarter" idx="2"/>
          </p:nvPr>
        </p:nvSpPr>
        <p:spPr bwMode="auto">
          <a:xfrm>
            <a:off x="3" y="9429970"/>
            <a:ext cx="2946275" cy="49667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vl1pPr>
          </a:lstStyle>
          <a:p>
            <a:pPr>
              <a:defRPr/>
            </a:pPr>
            <a:endParaRPr lang="en-US" dirty="0"/>
          </a:p>
        </p:txBody>
      </p:sp>
      <p:sp>
        <p:nvSpPr>
          <p:cNvPr id="14341" name="Rectangle 5"/>
          <p:cNvSpPr>
            <a:spLocks noGrp="1" noChangeArrowheads="1"/>
          </p:cNvSpPr>
          <p:nvPr>
            <p:ph type="sldNum" sz="quarter" idx="3"/>
          </p:nvPr>
        </p:nvSpPr>
        <p:spPr bwMode="auto">
          <a:xfrm>
            <a:off x="3851404" y="9429970"/>
            <a:ext cx="2946275" cy="49667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defRPr sz="1200"/>
            </a:lvl1pPr>
          </a:lstStyle>
          <a:p>
            <a:pPr>
              <a:defRPr/>
            </a:pPr>
            <a:fld id="{54560355-F776-4BAF-A91A-800FCB05C314}" type="slidenum">
              <a:rPr lang="en-US"/>
              <a:pPr>
                <a:defRPr/>
              </a:pPr>
              <a:t>‹#›</a:t>
            </a:fld>
            <a:endParaRPr lang="en-US" dirty="0"/>
          </a:p>
        </p:txBody>
      </p:sp>
    </p:spTree>
    <p:extLst>
      <p:ext uri="{BB962C8B-B14F-4D97-AF65-F5344CB8AC3E}">
        <p14:creationId xmlns:p14="http://schemas.microsoft.com/office/powerpoint/2010/main" xmlns="" val="160376813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3" y="1"/>
            <a:ext cx="2946275" cy="49667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vl1pPr>
          </a:lstStyle>
          <a:p>
            <a:pPr>
              <a:defRPr/>
            </a:pPr>
            <a:r>
              <a:rPr lang="en-US" dirty="0"/>
              <a:t>Confidential</a:t>
            </a:r>
          </a:p>
        </p:txBody>
      </p:sp>
      <p:sp>
        <p:nvSpPr>
          <p:cNvPr id="11267" name="Rectangle 3"/>
          <p:cNvSpPr>
            <a:spLocks noGrp="1" noChangeArrowheads="1"/>
          </p:cNvSpPr>
          <p:nvPr>
            <p:ph type="dt" idx="1"/>
          </p:nvPr>
        </p:nvSpPr>
        <p:spPr bwMode="auto">
          <a:xfrm>
            <a:off x="3851404" y="1"/>
            <a:ext cx="2946275" cy="49667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919163" y="744538"/>
            <a:ext cx="4959350" cy="37211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06665" y="4715834"/>
            <a:ext cx="4984346" cy="4466649"/>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3" y="9429970"/>
            <a:ext cx="2946275" cy="49667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vl1pPr>
          </a:lstStyle>
          <a:p>
            <a:pPr>
              <a:defRPr/>
            </a:pPr>
            <a:endParaRPr lang="en-US" dirty="0"/>
          </a:p>
        </p:txBody>
      </p:sp>
      <p:sp>
        <p:nvSpPr>
          <p:cNvPr id="11271" name="Rectangle 7"/>
          <p:cNvSpPr>
            <a:spLocks noGrp="1" noChangeArrowheads="1"/>
          </p:cNvSpPr>
          <p:nvPr>
            <p:ph type="sldNum" sz="quarter" idx="5"/>
          </p:nvPr>
        </p:nvSpPr>
        <p:spPr bwMode="auto">
          <a:xfrm>
            <a:off x="3851404" y="9429970"/>
            <a:ext cx="2946275" cy="49667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defRPr sz="1200"/>
            </a:lvl1pPr>
          </a:lstStyle>
          <a:p>
            <a:pPr>
              <a:defRPr/>
            </a:pPr>
            <a:fld id="{A5388C3F-B95D-4AFF-9C6A-E4A74CF22E97}" type="slidenum">
              <a:rPr lang="en-US"/>
              <a:pPr>
                <a:defRPr/>
              </a:pPr>
              <a:t>‹#›</a:t>
            </a:fld>
            <a:endParaRPr lang="en-US" dirty="0"/>
          </a:p>
        </p:txBody>
      </p:sp>
    </p:spTree>
    <p:extLst>
      <p:ext uri="{BB962C8B-B14F-4D97-AF65-F5344CB8AC3E}">
        <p14:creationId xmlns:p14="http://schemas.microsoft.com/office/powerpoint/2010/main" xmlns="" val="1029763422"/>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746B1BAB-364A-4A33-83B5-6FFA01AE3FDC}" type="slidenum">
              <a:rPr lang="en-US" smtClean="0"/>
              <a:pPr/>
              <a:t>1</a:t>
            </a:fld>
            <a:endParaRPr lang="en-US" dirty="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GB" dirty="0"/>
          </a:p>
        </p:txBody>
      </p:sp>
      <p:sp>
        <p:nvSpPr>
          <p:cNvPr id="2" name="Header Placeholder 1"/>
          <p:cNvSpPr>
            <a:spLocks noGrp="1"/>
          </p:cNvSpPr>
          <p:nvPr>
            <p:ph type="hdr" sz="quarter" idx="10"/>
          </p:nvPr>
        </p:nvSpPr>
        <p:spPr/>
        <p:txBody>
          <a:bodyPr/>
          <a:lstStyle/>
          <a:p>
            <a:pPr>
              <a:defRPr/>
            </a:pPr>
            <a:r>
              <a:rPr lang="en-US" dirty="0"/>
              <a:t>Confidential</a:t>
            </a:r>
          </a:p>
        </p:txBody>
      </p:sp>
    </p:spTree>
    <p:extLst>
      <p:ext uri="{BB962C8B-B14F-4D97-AF65-F5344CB8AC3E}">
        <p14:creationId xmlns:p14="http://schemas.microsoft.com/office/powerpoint/2010/main" xmlns="" val="3607045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p:nvPr>
        </p:nvSpPr>
        <p:spPr/>
        <p:txBody>
          <a:bodyPr/>
          <a:lstStyle/>
          <a:p>
            <a:pPr>
              <a:defRPr/>
            </a:pPr>
            <a:r>
              <a:rPr lang="en-US" dirty="0"/>
              <a:t>Confidential</a:t>
            </a:r>
          </a:p>
        </p:txBody>
      </p:sp>
      <p:sp>
        <p:nvSpPr>
          <p:cNvPr id="5" name="Slide Number Placeholder 4"/>
          <p:cNvSpPr>
            <a:spLocks noGrp="1"/>
          </p:cNvSpPr>
          <p:nvPr>
            <p:ph type="sldNum" sz="quarter" idx="5"/>
          </p:nvPr>
        </p:nvSpPr>
        <p:spPr/>
        <p:txBody>
          <a:bodyPr/>
          <a:lstStyle/>
          <a:p>
            <a:pPr>
              <a:defRPr/>
            </a:pPr>
            <a:fld id="{A5388C3F-B95D-4AFF-9C6A-E4A74CF22E97}" type="slidenum">
              <a:rPr lang="en-US" smtClean="0"/>
              <a:pPr>
                <a:defRPr/>
              </a:pPr>
              <a:t>4</a:t>
            </a:fld>
            <a:endParaRPr lang="en-US" dirty="0"/>
          </a:p>
        </p:txBody>
      </p:sp>
    </p:spTree>
    <p:extLst>
      <p:ext uri="{BB962C8B-B14F-4D97-AF65-F5344CB8AC3E}">
        <p14:creationId xmlns:p14="http://schemas.microsoft.com/office/powerpoint/2010/main" xmlns="" val="118005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p:nvPr>
        </p:nvSpPr>
        <p:spPr/>
        <p:txBody>
          <a:bodyPr/>
          <a:lstStyle/>
          <a:p>
            <a:pPr>
              <a:defRPr/>
            </a:pPr>
            <a:r>
              <a:rPr lang="en-US" dirty="0"/>
              <a:t>Confidential</a:t>
            </a:r>
          </a:p>
        </p:txBody>
      </p:sp>
      <p:sp>
        <p:nvSpPr>
          <p:cNvPr id="5" name="Slide Number Placeholder 4"/>
          <p:cNvSpPr>
            <a:spLocks noGrp="1"/>
          </p:cNvSpPr>
          <p:nvPr>
            <p:ph type="sldNum" sz="quarter" idx="5"/>
          </p:nvPr>
        </p:nvSpPr>
        <p:spPr/>
        <p:txBody>
          <a:bodyPr/>
          <a:lstStyle/>
          <a:p>
            <a:pPr>
              <a:defRPr/>
            </a:pPr>
            <a:fld id="{A5388C3F-B95D-4AFF-9C6A-E4A74CF22E97}" type="slidenum">
              <a:rPr lang="en-US" smtClean="0"/>
              <a:pPr>
                <a:defRPr/>
              </a:pPr>
              <a:t>9</a:t>
            </a:fld>
            <a:endParaRPr lang="en-US" dirty="0"/>
          </a:p>
        </p:txBody>
      </p:sp>
    </p:spTree>
    <p:extLst>
      <p:ext uri="{BB962C8B-B14F-4D97-AF65-F5344CB8AC3E}">
        <p14:creationId xmlns:p14="http://schemas.microsoft.com/office/powerpoint/2010/main" xmlns="" val="30837605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cstate="print"/>
          <a:srcRect b="15651"/>
          <a:stretch>
            <a:fillRect/>
          </a:stretch>
        </p:blipFill>
        <p:spPr bwMode="auto">
          <a:xfrm>
            <a:off x="0" y="0"/>
            <a:ext cx="9144000" cy="5715000"/>
          </a:xfrm>
          <a:prstGeom prst="rect">
            <a:avLst/>
          </a:prstGeom>
          <a:noFill/>
          <a:ln w="9525">
            <a:noFill/>
            <a:miter lim="800000"/>
            <a:headEnd/>
            <a:tailEnd/>
          </a:ln>
        </p:spPr>
      </p:pic>
      <p:sp>
        <p:nvSpPr>
          <p:cNvPr id="5" name="Rectangle 6"/>
          <p:cNvSpPr>
            <a:spLocks noChangeArrowheads="1"/>
          </p:cNvSpPr>
          <p:nvPr/>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eaLnBrk="0" hangingPunct="0">
              <a:defRPr/>
            </a:pPr>
            <a:endParaRPr lang="en-US" dirty="0"/>
          </a:p>
        </p:txBody>
      </p:sp>
      <p:pic>
        <p:nvPicPr>
          <p:cNvPr id="6" name="Picture 7" descr="dirclogo"/>
          <p:cNvPicPr>
            <a:picLocks noChangeAspect="1" noChangeArrowheads="1"/>
          </p:cNvPicPr>
          <p:nvPr/>
        </p:nvPicPr>
        <p:blipFill>
          <a:blip r:embed="rId3" cstate="print"/>
          <a:srcRect/>
          <a:stretch>
            <a:fillRect/>
          </a:stretch>
        </p:blipFill>
        <p:spPr bwMode="auto">
          <a:xfrm>
            <a:off x="228600" y="5943600"/>
            <a:ext cx="22098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US"/>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0A4D375A-C130-4DC5-B331-7D06C4B6AE55}"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C2712AF8-27C9-414E-9E35-BD647664F4E7}" type="slidenum">
              <a:rPr lang="en-GB"/>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cstate="print"/>
          <a:srcRect b="15651"/>
          <a:stretch>
            <a:fillRect/>
          </a:stretch>
        </p:blipFill>
        <p:spPr bwMode="auto">
          <a:xfrm>
            <a:off x="0" y="0"/>
            <a:ext cx="9144000" cy="5715000"/>
          </a:xfrm>
          <a:prstGeom prst="rect">
            <a:avLst/>
          </a:prstGeom>
          <a:noFill/>
          <a:ln w="9525">
            <a:noFill/>
            <a:miter lim="800000"/>
            <a:headEnd/>
            <a:tailEnd/>
          </a:ln>
        </p:spPr>
      </p:pic>
      <p:sp>
        <p:nvSpPr>
          <p:cNvPr id="5" name="Rectangle 6"/>
          <p:cNvSpPr>
            <a:spLocks noChangeArrowheads="1"/>
          </p:cNvSpPr>
          <p:nvPr/>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eaLnBrk="0" hangingPunct="0">
              <a:defRPr/>
            </a:pPr>
            <a:endParaRPr lang="en-US" sz="1800" dirty="0">
              <a:solidFill>
                <a:prstClr val="black"/>
              </a:solidFill>
            </a:endParaRPr>
          </a:p>
        </p:txBody>
      </p:sp>
      <p:pic>
        <p:nvPicPr>
          <p:cNvPr id="6" name="Picture 7" descr="dirclogo"/>
          <p:cNvPicPr>
            <a:picLocks noChangeAspect="1" noChangeArrowheads="1"/>
          </p:cNvPicPr>
          <p:nvPr/>
        </p:nvPicPr>
        <p:blipFill>
          <a:blip r:embed="rId3" cstate="print"/>
          <a:srcRect/>
          <a:stretch>
            <a:fillRect/>
          </a:stretch>
        </p:blipFill>
        <p:spPr bwMode="auto">
          <a:xfrm>
            <a:off x="228600" y="5943602"/>
            <a:ext cx="22098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685800" y="968377"/>
            <a:ext cx="77724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xmlns="" val="3742562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3B81CA7B-C617-4EE3-BE71-584B15AC884F}"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xmlns="" val="3755025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CE9240E3-5A59-4E2B-8576-7CF86CF720A2}"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xmlns="" val="31421791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62BBFB9F-24C9-43CA-B401-C9FBEFE4170F}"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xmlns="" val="18191436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E2FEBEA7-4A31-4DE2-8306-A21A1FCEF9DA}"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xmlns="" val="19591160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B0E12B1A-09A8-4CB4-9D70-3AAFE3164C4B}"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xmlns="" val="24100414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D4661BC6-CA52-44BC-AB1A-3CB041A808AE}"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xmlns="" val="33011085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17505D6E-8655-44FC-8F72-2BF4C5C224AA}"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xmlns="" val="870869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3B81CA7B-C617-4EE3-BE71-584B15AC884F}" type="slidenum">
              <a:rPr lang="en-GB"/>
              <a:pPr>
                <a:defRPr/>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704F7A7B-2F10-4ACA-8F73-B78E4D551462}"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xmlns="" val="26745934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0A4D375A-C130-4DC5-B331-7D06C4B6AE55}"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xmlns="" val="25515997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C2712AF8-27C9-414E-9E35-BD647664F4E7}"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xmlns="" val="354398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CE9240E3-5A59-4E2B-8576-7CF86CF720A2}"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62BBFB9F-24C9-43CA-B401-C9FBEFE4170F}"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E2FEBEA7-4A31-4DE2-8306-A21A1FCEF9DA}"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B0E12B1A-09A8-4CB4-9D70-3AAFE3164C4B}"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D4661BC6-CA52-44BC-AB1A-3CB041A808AE}"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17505D6E-8655-44FC-8F72-2BF4C5C224AA}"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704F7A7B-2F10-4ACA-8F73-B78E4D551462}"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2" name="Rectangle 18"/>
          <p:cNvSpPr>
            <a:spLocks noChangeArrowheads="1"/>
          </p:cNvSpPr>
          <p:nvPr/>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eaLnBrk="0" hangingPunct="0">
              <a:defRPr/>
            </a:pPr>
            <a:endParaRPr lang="en-US" dirty="0"/>
          </a:p>
        </p:txBody>
      </p:sp>
      <p:pic>
        <p:nvPicPr>
          <p:cNvPr id="1027" name="Picture 20" descr="dirclogo"/>
          <p:cNvPicPr>
            <a:picLocks noChangeAspect="1" noChangeArrowheads="1"/>
          </p:cNvPicPr>
          <p:nvPr/>
        </p:nvPicPr>
        <p:blipFill>
          <a:blip r:embed="rId13" cstate="print"/>
          <a:srcRect/>
          <a:stretch>
            <a:fillRect/>
          </a:stretch>
        </p:blipFill>
        <p:spPr bwMode="auto">
          <a:xfrm>
            <a:off x="228600" y="5943600"/>
            <a:ext cx="22098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9"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lvl1pPr>
          </a:lstStyle>
          <a:p>
            <a:pPr>
              <a:defRPr/>
            </a:pPr>
            <a:fld id="{68C22A7B-7F9E-4B84-8047-9125B9FA7B1F}"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dt="0"/>
  <p:txStyles>
    <p:titleStyle>
      <a:lvl1pPr algn="ctr" rtl="0" fontAlgn="base">
        <a:spcBef>
          <a:spcPct val="0"/>
        </a:spcBef>
        <a:spcAft>
          <a:spcPct val="0"/>
        </a:spcAft>
        <a:defRPr sz="3200" b="1">
          <a:solidFill>
            <a:schemeClr val="tx2"/>
          </a:solidFill>
          <a:latin typeface="+mj-lt"/>
          <a:ea typeface="+mj-ea"/>
          <a:cs typeface="+mj-cs"/>
        </a:defRPr>
      </a:lvl1pPr>
      <a:lvl2pPr algn="ctr" rtl="0" fontAlgn="base">
        <a:spcBef>
          <a:spcPct val="0"/>
        </a:spcBef>
        <a:spcAft>
          <a:spcPct val="0"/>
        </a:spcAft>
        <a:defRPr sz="3200" b="1">
          <a:solidFill>
            <a:schemeClr val="tx2"/>
          </a:solidFill>
          <a:latin typeface="Arial" charset="0"/>
        </a:defRPr>
      </a:lvl2pPr>
      <a:lvl3pPr algn="ctr" rtl="0" fontAlgn="base">
        <a:spcBef>
          <a:spcPct val="0"/>
        </a:spcBef>
        <a:spcAft>
          <a:spcPct val="0"/>
        </a:spcAft>
        <a:defRPr sz="3200" b="1">
          <a:solidFill>
            <a:schemeClr val="tx2"/>
          </a:solidFill>
          <a:latin typeface="Arial" charset="0"/>
        </a:defRPr>
      </a:lvl3pPr>
      <a:lvl4pPr algn="ctr" rtl="0" fontAlgn="base">
        <a:spcBef>
          <a:spcPct val="0"/>
        </a:spcBef>
        <a:spcAft>
          <a:spcPct val="0"/>
        </a:spcAft>
        <a:defRPr sz="3200" b="1">
          <a:solidFill>
            <a:schemeClr val="tx2"/>
          </a:solidFill>
          <a:latin typeface="Arial" charset="0"/>
        </a:defRPr>
      </a:lvl4pPr>
      <a:lvl5pPr algn="ctr" rtl="0" fontAlgn="base">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fontAlgn="base">
        <a:spcBef>
          <a:spcPct val="20000"/>
        </a:spcBef>
        <a:spcAft>
          <a:spcPct val="0"/>
        </a:spcAft>
        <a:buChar char="•"/>
        <a:defRPr sz="22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2" name="Rectangle 18"/>
          <p:cNvSpPr>
            <a:spLocks noChangeArrowheads="1"/>
          </p:cNvSpPr>
          <p:nvPr/>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eaLnBrk="0" hangingPunct="0">
              <a:defRPr/>
            </a:pPr>
            <a:endParaRPr lang="en-US" sz="1800" dirty="0">
              <a:solidFill>
                <a:prstClr val="black"/>
              </a:solidFill>
            </a:endParaRPr>
          </a:p>
        </p:txBody>
      </p:sp>
      <p:pic>
        <p:nvPicPr>
          <p:cNvPr id="1027" name="Picture 20" descr="dirclogo"/>
          <p:cNvPicPr>
            <a:picLocks noChangeAspect="1" noChangeArrowheads="1"/>
          </p:cNvPicPr>
          <p:nvPr/>
        </p:nvPicPr>
        <p:blipFill>
          <a:blip r:embed="rId13" cstate="print"/>
          <a:srcRect/>
          <a:stretch>
            <a:fillRect/>
          </a:stretch>
        </p:blipFill>
        <p:spPr bwMode="auto">
          <a:xfrm>
            <a:off x="228600" y="5943602"/>
            <a:ext cx="22098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9"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750"/>
            </a:lvl1pPr>
          </a:lstStyle>
          <a:p>
            <a:pPr>
              <a:defRPr/>
            </a:pPr>
            <a:fld id="{68C22A7B-7F9E-4B84-8047-9125B9FA7B1F}"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xmlns="" val="214406161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rtl="0" fontAlgn="base">
        <a:spcBef>
          <a:spcPct val="0"/>
        </a:spcBef>
        <a:spcAft>
          <a:spcPct val="0"/>
        </a:spcAft>
        <a:defRPr sz="2400" b="1">
          <a:solidFill>
            <a:schemeClr val="tx2"/>
          </a:solidFill>
          <a:latin typeface="+mj-lt"/>
          <a:ea typeface="+mj-ea"/>
          <a:cs typeface="+mj-cs"/>
        </a:defRPr>
      </a:lvl1pPr>
      <a:lvl2pPr algn="ctr" rtl="0" fontAlgn="base">
        <a:spcBef>
          <a:spcPct val="0"/>
        </a:spcBef>
        <a:spcAft>
          <a:spcPct val="0"/>
        </a:spcAft>
        <a:defRPr sz="2400" b="1">
          <a:solidFill>
            <a:schemeClr val="tx2"/>
          </a:solidFill>
          <a:latin typeface="Arial" charset="0"/>
        </a:defRPr>
      </a:lvl2pPr>
      <a:lvl3pPr algn="ctr" rtl="0" fontAlgn="base">
        <a:spcBef>
          <a:spcPct val="0"/>
        </a:spcBef>
        <a:spcAft>
          <a:spcPct val="0"/>
        </a:spcAft>
        <a:defRPr sz="2400" b="1">
          <a:solidFill>
            <a:schemeClr val="tx2"/>
          </a:solidFill>
          <a:latin typeface="Arial" charset="0"/>
        </a:defRPr>
      </a:lvl3pPr>
      <a:lvl4pPr algn="ctr" rtl="0" fontAlgn="base">
        <a:spcBef>
          <a:spcPct val="0"/>
        </a:spcBef>
        <a:spcAft>
          <a:spcPct val="0"/>
        </a:spcAft>
        <a:defRPr sz="2400" b="1">
          <a:solidFill>
            <a:schemeClr val="tx2"/>
          </a:solidFill>
          <a:latin typeface="Arial" charset="0"/>
        </a:defRPr>
      </a:lvl4pPr>
      <a:lvl5pPr algn="ctr" rtl="0" fontAlgn="base">
        <a:spcBef>
          <a:spcPct val="0"/>
        </a:spcBef>
        <a:spcAft>
          <a:spcPct val="0"/>
        </a:spcAft>
        <a:defRPr sz="2400" b="1">
          <a:solidFill>
            <a:schemeClr val="tx2"/>
          </a:solidFill>
          <a:latin typeface="Arial" charset="0"/>
        </a:defRPr>
      </a:lvl5pPr>
      <a:lvl6pPr marL="342900" algn="ctr" rtl="0" eaLnBrk="1" fontAlgn="base" hangingPunct="1">
        <a:spcBef>
          <a:spcPct val="0"/>
        </a:spcBef>
        <a:spcAft>
          <a:spcPct val="0"/>
        </a:spcAft>
        <a:defRPr sz="2400" b="1">
          <a:solidFill>
            <a:schemeClr val="tx2"/>
          </a:solidFill>
          <a:latin typeface="Arial" charset="0"/>
        </a:defRPr>
      </a:lvl6pPr>
      <a:lvl7pPr marL="685800" algn="ctr" rtl="0" eaLnBrk="1" fontAlgn="base" hangingPunct="1">
        <a:spcBef>
          <a:spcPct val="0"/>
        </a:spcBef>
        <a:spcAft>
          <a:spcPct val="0"/>
        </a:spcAft>
        <a:defRPr sz="2400" b="1">
          <a:solidFill>
            <a:schemeClr val="tx2"/>
          </a:solidFill>
          <a:latin typeface="Arial" charset="0"/>
        </a:defRPr>
      </a:lvl7pPr>
      <a:lvl8pPr marL="1028700" algn="ctr" rtl="0" eaLnBrk="1" fontAlgn="base" hangingPunct="1">
        <a:spcBef>
          <a:spcPct val="0"/>
        </a:spcBef>
        <a:spcAft>
          <a:spcPct val="0"/>
        </a:spcAft>
        <a:defRPr sz="2400" b="1">
          <a:solidFill>
            <a:schemeClr val="tx2"/>
          </a:solidFill>
          <a:latin typeface="Arial" charset="0"/>
        </a:defRPr>
      </a:lvl8pPr>
      <a:lvl9pPr marL="1371600" algn="ctr" rtl="0" eaLnBrk="1" fontAlgn="base" hangingPunct="1">
        <a:spcBef>
          <a:spcPct val="0"/>
        </a:spcBef>
        <a:spcAft>
          <a:spcPct val="0"/>
        </a:spcAft>
        <a:defRPr sz="2400" b="1">
          <a:solidFill>
            <a:schemeClr val="tx2"/>
          </a:solidFill>
          <a:latin typeface="Arial" charset="0"/>
        </a:defRPr>
      </a:lvl9pPr>
    </p:titleStyle>
    <p:bodyStyle>
      <a:lvl1pPr marL="257175" indent="-257175" algn="l" rtl="0" fontAlgn="base">
        <a:spcBef>
          <a:spcPct val="20000"/>
        </a:spcBef>
        <a:spcAft>
          <a:spcPct val="0"/>
        </a:spcAft>
        <a:buChar char="•"/>
        <a:defRPr sz="1650">
          <a:solidFill>
            <a:schemeClr val="tx1"/>
          </a:solidFill>
          <a:latin typeface="+mn-lt"/>
          <a:ea typeface="+mn-ea"/>
          <a:cs typeface="+mn-cs"/>
        </a:defRPr>
      </a:lvl1pPr>
      <a:lvl2pPr marL="557213" indent="-214313" algn="l" rtl="0" fontAlgn="base">
        <a:spcBef>
          <a:spcPct val="20000"/>
        </a:spcBef>
        <a:spcAft>
          <a:spcPct val="0"/>
        </a:spcAft>
        <a:buChar char="–"/>
        <a:defRPr sz="1500">
          <a:solidFill>
            <a:schemeClr val="tx1"/>
          </a:solidFill>
          <a:latin typeface="+mn-lt"/>
        </a:defRPr>
      </a:lvl2pPr>
      <a:lvl3pPr marL="857250" indent="-171450" algn="l" rtl="0" fontAlgn="base">
        <a:spcBef>
          <a:spcPct val="20000"/>
        </a:spcBef>
        <a:spcAft>
          <a:spcPct val="0"/>
        </a:spcAft>
        <a:buChar char="•"/>
        <a:defRPr sz="1800">
          <a:solidFill>
            <a:schemeClr val="tx1"/>
          </a:solidFill>
          <a:latin typeface="+mn-lt"/>
        </a:defRPr>
      </a:lvl3pPr>
      <a:lvl4pPr marL="1200150" indent="-171450" algn="l" rtl="0" fontAlgn="base">
        <a:spcBef>
          <a:spcPct val="20000"/>
        </a:spcBef>
        <a:spcAft>
          <a:spcPct val="0"/>
        </a:spcAft>
        <a:buChar char="–"/>
        <a:defRPr sz="1200">
          <a:solidFill>
            <a:schemeClr val="tx1"/>
          </a:solidFill>
          <a:latin typeface="+mn-lt"/>
        </a:defRPr>
      </a:lvl4pPr>
      <a:lvl5pPr marL="1543050" indent="-171450" algn="l" rtl="0" fontAlgn="base">
        <a:spcBef>
          <a:spcPct val="20000"/>
        </a:spcBef>
        <a:spcAft>
          <a:spcPct val="0"/>
        </a:spcAft>
        <a:buChar char="»"/>
        <a:defRPr sz="1050">
          <a:solidFill>
            <a:schemeClr val="tx1"/>
          </a:solidFill>
          <a:latin typeface="+mn-lt"/>
        </a:defRPr>
      </a:lvl5pPr>
      <a:lvl6pPr marL="1885950" indent="-171450" algn="l" rtl="0" eaLnBrk="1" fontAlgn="base" hangingPunct="1">
        <a:spcBef>
          <a:spcPct val="20000"/>
        </a:spcBef>
        <a:spcAft>
          <a:spcPct val="0"/>
        </a:spcAft>
        <a:buChar char="»"/>
        <a:defRPr sz="1050">
          <a:solidFill>
            <a:schemeClr val="tx1"/>
          </a:solidFill>
          <a:latin typeface="+mn-lt"/>
        </a:defRPr>
      </a:lvl6pPr>
      <a:lvl7pPr marL="2228850" indent="-171450" algn="l" rtl="0" eaLnBrk="1" fontAlgn="base" hangingPunct="1">
        <a:spcBef>
          <a:spcPct val="20000"/>
        </a:spcBef>
        <a:spcAft>
          <a:spcPct val="0"/>
        </a:spcAft>
        <a:buChar char="»"/>
        <a:defRPr sz="1050">
          <a:solidFill>
            <a:schemeClr val="tx1"/>
          </a:solidFill>
          <a:latin typeface="+mn-lt"/>
        </a:defRPr>
      </a:lvl7pPr>
      <a:lvl8pPr marL="2571750" indent="-171450" algn="l" rtl="0" eaLnBrk="1" fontAlgn="base" hangingPunct="1">
        <a:spcBef>
          <a:spcPct val="20000"/>
        </a:spcBef>
        <a:spcAft>
          <a:spcPct val="0"/>
        </a:spcAft>
        <a:buChar char="»"/>
        <a:defRPr sz="1050">
          <a:solidFill>
            <a:schemeClr val="tx1"/>
          </a:solidFill>
          <a:latin typeface="+mn-lt"/>
        </a:defRPr>
      </a:lvl8pPr>
      <a:lvl9pPr marL="2914650" indent="-171450" algn="l" rtl="0" eaLnBrk="1" fontAlgn="base" hangingPunct="1">
        <a:spcBef>
          <a:spcPct val="20000"/>
        </a:spcBef>
        <a:spcAft>
          <a:spcPct val="0"/>
        </a:spcAft>
        <a:buChar char="»"/>
        <a:defRPr sz="105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9"/>
          <p:cNvSpPr>
            <a:spLocks noGrp="1" noChangeArrowheads="1"/>
          </p:cNvSpPr>
          <p:nvPr>
            <p:ph type="ctrTitle" sz="quarter"/>
          </p:nvPr>
        </p:nvSpPr>
        <p:spPr>
          <a:xfrm>
            <a:off x="714375" y="404664"/>
            <a:ext cx="7743825" cy="3528392"/>
          </a:xfrm>
        </p:spPr>
        <p:txBody>
          <a:bodyPr/>
          <a:lstStyle/>
          <a:p>
            <a:r>
              <a:rPr lang="en-GB" dirty="0">
                <a:solidFill>
                  <a:schemeClr val="tx1"/>
                </a:solidFill>
                <a:latin typeface="Arial Narrow" pitchFamily="34" charset="0"/>
              </a:rPr>
              <a:t/>
            </a:r>
            <a:br>
              <a:rPr lang="en-GB" dirty="0">
                <a:solidFill>
                  <a:schemeClr val="tx1"/>
                </a:solidFill>
                <a:latin typeface="Arial Narrow" pitchFamily="34" charset="0"/>
              </a:rPr>
            </a:br>
            <a:r>
              <a:rPr lang="en-US" altLang="en-US" sz="2800" dirty="0">
                <a:solidFill>
                  <a:schemeClr val="tx1"/>
                </a:solidFill>
                <a:latin typeface="Arial Black" panose="020B0A04020102020204" pitchFamily="34" charset="0"/>
              </a:rPr>
              <a:t/>
            </a:r>
            <a:br>
              <a:rPr lang="en-US" altLang="en-US" sz="2800" dirty="0">
                <a:solidFill>
                  <a:schemeClr val="tx1"/>
                </a:solidFill>
                <a:latin typeface="Arial Black" panose="020B0A04020102020204" pitchFamily="34" charset="0"/>
              </a:rPr>
            </a:br>
            <a:r>
              <a:rPr lang="en-US" altLang="en-US" sz="2800" dirty="0">
                <a:solidFill>
                  <a:schemeClr val="tx1"/>
                </a:solidFill>
                <a:latin typeface="Arial Black" panose="020B0A04020102020204" pitchFamily="34" charset="0"/>
              </a:rPr>
              <a:t/>
            </a:r>
            <a:br>
              <a:rPr lang="en-US" altLang="en-US" sz="2800" dirty="0">
                <a:solidFill>
                  <a:schemeClr val="tx1"/>
                </a:solidFill>
                <a:latin typeface="Arial Black" panose="020B0A04020102020204" pitchFamily="34" charset="0"/>
              </a:rPr>
            </a:br>
            <a:r>
              <a:rPr lang="en-GB" sz="2800" dirty="0">
                <a:solidFill>
                  <a:schemeClr val="tx1"/>
                </a:solidFill>
                <a:latin typeface="Arial Black" panose="020B0A04020102020204" pitchFamily="34" charset="0"/>
              </a:rPr>
              <a:t/>
            </a:r>
            <a:br>
              <a:rPr lang="en-GB" sz="2800" dirty="0">
                <a:solidFill>
                  <a:schemeClr val="tx1"/>
                </a:solidFill>
                <a:latin typeface="Arial Black" panose="020B0A04020102020204" pitchFamily="34" charset="0"/>
              </a:rPr>
            </a:br>
            <a:r>
              <a:rPr lang="en-GB" sz="2800" dirty="0">
                <a:solidFill>
                  <a:schemeClr val="tx1"/>
                </a:solidFill>
                <a:latin typeface="Arial Black" panose="020B0A04020102020204" pitchFamily="34" charset="0"/>
              </a:rPr>
              <a:t/>
            </a:r>
            <a:br>
              <a:rPr lang="en-GB" sz="2800" dirty="0">
                <a:solidFill>
                  <a:schemeClr val="tx1"/>
                </a:solidFill>
                <a:latin typeface="Arial Black" panose="020B0A04020102020204" pitchFamily="34" charset="0"/>
              </a:rPr>
            </a:br>
            <a:r>
              <a:rPr lang="en-GB" sz="2400" dirty="0">
                <a:solidFill>
                  <a:schemeClr val="tx1"/>
                </a:solidFill>
                <a:latin typeface="Arial Black" panose="020B0A04020102020204" pitchFamily="34" charset="0"/>
              </a:rPr>
              <a:t>HOW ECONOMIC DIPLOMACY CONTRIBUTES TO ADDRESSING SOUTH AFRICA’S DOMESTIC CHALLENGES</a:t>
            </a:r>
            <a:r>
              <a:rPr lang="en-GB" sz="2800" dirty="0">
                <a:solidFill>
                  <a:schemeClr val="tx1"/>
                </a:solidFill>
                <a:latin typeface="Arial Black" panose="020B0A04020102020204" pitchFamily="34" charset="0"/>
              </a:rPr>
              <a:t/>
            </a:r>
            <a:br>
              <a:rPr lang="en-GB" sz="2800" dirty="0">
                <a:solidFill>
                  <a:schemeClr val="tx1"/>
                </a:solidFill>
                <a:latin typeface="Arial Black" panose="020B0A04020102020204" pitchFamily="34" charset="0"/>
              </a:rPr>
            </a:br>
            <a:r>
              <a:rPr lang="en-GB" sz="2800" dirty="0">
                <a:solidFill>
                  <a:schemeClr val="tx1"/>
                </a:solidFill>
                <a:latin typeface="Arial Black" panose="020B0A04020102020204" pitchFamily="34" charset="0"/>
              </a:rPr>
              <a:t/>
            </a:r>
            <a:br>
              <a:rPr lang="en-GB" sz="2800" dirty="0">
                <a:solidFill>
                  <a:schemeClr val="tx1"/>
                </a:solidFill>
                <a:latin typeface="Arial Black" panose="020B0A04020102020204" pitchFamily="34" charset="0"/>
              </a:rPr>
            </a:br>
            <a:r>
              <a:rPr lang="en-GB" sz="2800" dirty="0">
                <a:solidFill>
                  <a:schemeClr val="tx1"/>
                </a:solidFill>
                <a:latin typeface="Arial Black" panose="020B0A04020102020204" pitchFamily="34" charset="0"/>
              </a:rPr>
              <a:t>PARLIAMENTARY PORTFOLIO COMMITTEE BRIEFING</a:t>
            </a:r>
            <a:br>
              <a:rPr lang="en-GB" sz="2800" dirty="0">
                <a:solidFill>
                  <a:schemeClr val="tx1"/>
                </a:solidFill>
                <a:latin typeface="Arial Black" panose="020B0A04020102020204" pitchFamily="34" charset="0"/>
              </a:rPr>
            </a:br>
            <a:r>
              <a:rPr lang="en-GB" sz="2800" dirty="0">
                <a:solidFill>
                  <a:schemeClr val="tx1"/>
                </a:solidFill>
                <a:latin typeface="Arial Black" panose="020B0A04020102020204" pitchFamily="34" charset="0"/>
              </a:rPr>
              <a:t/>
            </a:r>
            <a:br>
              <a:rPr lang="en-GB" sz="2800" dirty="0">
                <a:solidFill>
                  <a:schemeClr val="tx1"/>
                </a:solidFill>
                <a:latin typeface="Arial Black" panose="020B0A04020102020204" pitchFamily="34" charset="0"/>
              </a:rPr>
            </a:br>
            <a:r>
              <a:rPr lang="en-GB" sz="2800" dirty="0">
                <a:solidFill>
                  <a:schemeClr val="tx1"/>
                </a:solidFill>
                <a:latin typeface="Arial Black" panose="020B0A04020102020204" pitchFamily="34" charset="0"/>
              </a:rPr>
              <a:t/>
            </a:r>
            <a:br>
              <a:rPr lang="en-GB" sz="2800" dirty="0">
                <a:solidFill>
                  <a:schemeClr val="tx1"/>
                </a:solidFill>
                <a:latin typeface="Arial Black" panose="020B0A04020102020204" pitchFamily="34" charset="0"/>
              </a:rPr>
            </a:br>
            <a:r>
              <a:rPr lang="en-GB" sz="2800" dirty="0">
                <a:solidFill>
                  <a:schemeClr val="tx1"/>
                </a:solidFill>
                <a:latin typeface="Arial Narrow" pitchFamily="34" charset="0"/>
              </a:rPr>
              <a:t> </a:t>
            </a:r>
          </a:p>
        </p:txBody>
      </p:sp>
      <p:sp>
        <p:nvSpPr>
          <p:cNvPr id="15362" name="Rectangle 20"/>
          <p:cNvSpPr>
            <a:spLocks noGrp="1" noChangeArrowheads="1"/>
          </p:cNvSpPr>
          <p:nvPr>
            <p:ph type="subTitle" sz="quarter" idx="1"/>
          </p:nvPr>
        </p:nvSpPr>
        <p:spPr>
          <a:xfrm>
            <a:off x="571472" y="3645024"/>
            <a:ext cx="7858180" cy="648072"/>
          </a:xfrm>
        </p:spPr>
        <p:txBody>
          <a:bodyPr/>
          <a:lstStyle/>
          <a:p>
            <a:r>
              <a:rPr lang="en-US" sz="2800" b="1" dirty="0">
                <a:latin typeface="Arial Narrow" pitchFamily="34" charset="0"/>
              </a:rPr>
              <a:t/>
            </a:r>
            <a:br>
              <a:rPr lang="en-US" sz="2800" b="1" dirty="0">
                <a:latin typeface="Arial Narrow" pitchFamily="34" charset="0"/>
              </a:rPr>
            </a:br>
            <a:r>
              <a:rPr lang="en-US" sz="2400" b="1" dirty="0">
                <a:latin typeface="Arial Black" panose="020B0A04020102020204" pitchFamily="34" charset="0"/>
              </a:rPr>
              <a:t> 07 SEPTEMBER 2022</a:t>
            </a:r>
          </a:p>
          <a:p>
            <a:endParaRPr lang="en-GB" sz="2800" b="1" dirty="0">
              <a:latin typeface="Arial Narrow"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21ED9A-BCA4-4AE8-9CC9-2BF7EC9743C7}"/>
              </a:ext>
            </a:extLst>
          </p:cNvPr>
          <p:cNvSpPr>
            <a:spLocks noGrp="1"/>
          </p:cNvSpPr>
          <p:nvPr>
            <p:ph type="title"/>
          </p:nvPr>
        </p:nvSpPr>
        <p:spPr>
          <a:xfrm>
            <a:off x="457200" y="274638"/>
            <a:ext cx="8229600" cy="410034"/>
          </a:xfrm>
        </p:spPr>
        <p:txBody>
          <a:bodyPr/>
          <a:lstStyle/>
          <a:p>
            <a:r>
              <a:rPr lang="en-ZA" sz="3200" dirty="0">
                <a:solidFill>
                  <a:schemeClr val="tx1"/>
                </a:solidFill>
              </a:rPr>
              <a:t>Country Specific Activities</a:t>
            </a:r>
            <a:endParaRPr lang="en-ZA" dirty="0"/>
          </a:p>
        </p:txBody>
      </p:sp>
      <p:sp>
        <p:nvSpPr>
          <p:cNvPr id="3" name="Content Placeholder 2">
            <a:extLst>
              <a:ext uri="{FF2B5EF4-FFF2-40B4-BE49-F238E27FC236}">
                <a16:creationId xmlns:a16="http://schemas.microsoft.com/office/drawing/2014/main" xmlns="" id="{A905E205-B8EA-49FF-B860-830AF10CAF25}"/>
              </a:ext>
            </a:extLst>
          </p:cNvPr>
          <p:cNvSpPr>
            <a:spLocks noGrp="1"/>
          </p:cNvSpPr>
          <p:nvPr>
            <p:ph idx="1"/>
          </p:nvPr>
        </p:nvSpPr>
        <p:spPr>
          <a:xfrm>
            <a:off x="107504" y="684672"/>
            <a:ext cx="8928992" cy="4976576"/>
          </a:xfrm>
        </p:spPr>
        <p:txBody>
          <a:bodyPr/>
          <a:lstStyle/>
          <a:p>
            <a:pPr marL="0" indent="0" algn="just">
              <a:buNone/>
            </a:pPr>
            <a:r>
              <a:rPr lang="en-GB" sz="2000" b="1" u="sng" dirty="0"/>
              <a:t>Senegal</a:t>
            </a:r>
          </a:p>
          <a:p>
            <a:pPr algn="just"/>
            <a:r>
              <a:rPr lang="en-GB" sz="2000" dirty="0"/>
              <a:t>Supported </a:t>
            </a:r>
            <a:r>
              <a:rPr lang="en-GB" sz="2000" b="1" dirty="0"/>
              <a:t>Nedbank’s participation </a:t>
            </a:r>
            <a:r>
              <a:rPr lang="en-GB" sz="2000" dirty="0"/>
              <a:t>in the recently concluded EUR 152,869,386.59 </a:t>
            </a:r>
            <a:r>
              <a:rPr lang="en-GB" sz="2000" b="1" dirty="0"/>
              <a:t>debt financing </a:t>
            </a:r>
            <a:r>
              <a:rPr lang="en-GB" sz="2000" dirty="0"/>
              <a:t>for Minister of Economy, Finance and Planning (MoEFP) of Senegal  in support of the procurement of the </a:t>
            </a:r>
            <a:r>
              <a:rPr lang="en-GB" sz="2000" b="1" dirty="0"/>
              <a:t>fire-fighting equipment, biomedical equipment, communication and transmission equipment, as well as a field hospital </a:t>
            </a:r>
            <a:r>
              <a:rPr lang="en-GB" sz="2000" dirty="0"/>
              <a:t>(the “Project”).</a:t>
            </a:r>
          </a:p>
          <a:p>
            <a:pPr algn="just"/>
            <a:endParaRPr lang="en-GB" sz="2000" dirty="0"/>
          </a:p>
          <a:p>
            <a:pPr marL="0" indent="0" algn="just">
              <a:buNone/>
            </a:pPr>
            <a:r>
              <a:rPr lang="en-GB" sz="2000" b="1" u="sng" dirty="0"/>
              <a:t>Ghana</a:t>
            </a:r>
          </a:p>
          <a:p>
            <a:pPr algn="just"/>
            <a:r>
              <a:rPr lang="en-GB" sz="2000" b="1" dirty="0"/>
              <a:t>Signing of the rail management agreement </a:t>
            </a:r>
            <a:r>
              <a:rPr lang="en-GB" sz="2000" dirty="0"/>
              <a:t>between the Government of Ghana and a South African company for the </a:t>
            </a:r>
            <a:r>
              <a:rPr lang="en-GB" sz="2000" b="1" dirty="0"/>
              <a:t>upgrading of the Western Rail Line in Ghana</a:t>
            </a:r>
            <a:r>
              <a:rPr lang="en-GB" sz="2000" dirty="0"/>
              <a:t>.  </a:t>
            </a:r>
          </a:p>
          <a:p>
            <a:pPr algn="just"/>
            <a:r>
              <a:rPr lang="en-GB" sz="2000" b="1" dirty="0"/>
              <a:t>DBSA’s due diligence on a Road Construction Project </a:t>
            </a:r>
            <a:r>
              <a:rPr lang="en-GB" sz="2000" dirty="0"/>
              <a:t>in Ghana.  The project is valued at Euro 270 million and the DBSA is interested funding  15% of the total value. </a:t>
            </a:r>
          </a:p>
          <a:p>
            <a:pPr algn="just"/>
            <a:endParaRPr lang="en-GB" sz="2000" dirty="0"/>
          </a:p>
          <a:p>
            <a:pPr marL="0" indent="0">
              <a:buNone/>
            </a:pPr>
            <a:endParaRPr lang="en-ZA" dirty="0"/>
          </a:p>
        </p:txBody>
      </p:sp>
      <p:sp>
        <p:nvSpPr>
          <p:cNvPr id="4" name="Slide Number Placeholder 3">
            <a:extLst>
              <a:ext uri="{FF2B5EF4-FFF2-40B4-BE49-F238E27FC236}">
                <a16:creationId xmlns:a16="http://schemas.microsoft.com/office/drawing/2014/main" xmlns="" id="{160812BF-B75A-4A62-A5CB-A795C9E70B34}"/>
              </a:ext>
            </a:extLst>
          </p:cNvPr>
          <p:cNvSpPr>
            <a:spLocks noGrp="1"/>
          </p:cNvSpPr>
          <p:nvPr>
            <p:ph type="sldNum" sz="quarter" idx="10"/>
          </p:nvPr>
        </p:nvSpPr>
        <p:spPr/>
        <p:txBody>
          <a:bodyPr/>
          <a:lstStyle/>
          <a:p>
            <a:pPr>
              <a:defRPr/>
            </a:pPr>
            <a:fld id="{3B81CA7B-C617-4EE3-BE71-584B15AC884F}" type="slidenum">
              <a:rPr lang="en-GB" smtClean="0"/>
              <a:pPr>
                <a:defRPr/>
              </a:pPr>
              <a:t>10</a:t>
            </a:fld>
            <a:endParaRPr lang="en-GB" dirty="0"/>
          </a:p>
        </p:txBody>
      </p:sp>
    </p:spTree>
    <p:extLst>
      <p:ext uri="{BB962C8B-B14F-4D97-AF65-F5344CB8AC3E}">
        <p14:creationId xmlns:p14="http://schemas.microsoft.com/office/powerpoint/2010/main" xmlns="" val="3756490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21ED9A-BCA4-4AE8-9CC9-2BF7EC9743C7}"/>
              </a:ext>
            </a:extLst>
          </p:cNvPr>
          <p:cNvSpPr>
            <a:spLocks noGrp="1"/>
          </p:cNvSpPr>
          <p:nvPr>
            <p:ph type="title"/>
          </p:nvPr>
        </p:nvSpPr>
        <p:spPr>
          <a:xfrm>
            <a:off x="457200" y="274638"/>
            <a:ext cx="8229600" cy="410034"/>
          </a:xfrm>
        </p:spPr>
        <p:txBody>
          <a:bodyPr/>
          <a:lstStyle/>
          <a:p>
            <a:r>
              <a:rPr lang="en-ZA" sz="3200" dirty="0">
                <a:solidFill>
                  <a:schemeClr val="tx1"/>
                </a:solidFill>
              </a:rPr>
              <a:t>Country Specific Activities</a:t>
            </a:r>
            <a:endParaRPr lang="en-ZA" dirty="0"/>
          </a:p>
        </p:txBody>
      </p:sp>
      <p:sp>
        <p:nvSpPr>
          <p:cNvPr id="3" name="Content Placeholder 2">
            <a:extLst>
              <a:ext uri="{FF2B5EF4-FFF2-40B4-BE49-F238E27FC236}">
                <a16:creationId xmlns:a16="http://schemas.microsoft.com/office/drawing/2014/main" xmlns="" id="{A905E205-B8EA-49FF-B860-830AF10CAF25}"/>
              </a:ext>
            </a:extLst>
          </p:cNvPr>
          <p:cNvSpPr>
            <a:spLocks noGrp="1"/>
          </p:cNvSpPr>
          <p:nvPr>
            <p:ph idx="1"/>
          </p:nvPr>
        </p:nvSpPr>
        <p:spPr>
          <a:xfrm>
            <a:off x="107504" y="684672"/>
            <a:ext cx="8928992" cy="4976576"/>
          </a:xfrm>
        </p:spPr>
        <p:txBody>
          <a:bodyPr/>
          <a:lstStyle/>
          <a:p>
            <a:pPr marL="0" indent="0" algn="just">
              <a:buNone/>
            </a:pPr>
            <a:endParaRPr lang="en-GB" sz="1600" dirty="0"/>
          </a:p>
          <a:p>
            <a:pPr marL="0" indent="0" algn="just">
              <a:buNone/>
            </a:pPr>
            <a:r>
              <a:rPr lang="en-GB" sz="2000" b="1" u="sng" dirty="0"/>
              <a:t>Nigeria</a:t>
            </a:r>
          </a:p>
          <a:p>
            <a:pPr algn="just"/>
            <a:r>
              <a:rPr lang="en-GB" sz="2000" dirty="0"/>
              <a:t>There are </a:t>
            </a:r>
            <a:r>
              <a:rPr lang="en-GB" sz="2000" b="1" dirty="0"/>
              <a:t>approximately 120 South African businesses </a:t>
            </a:r>
            <a:r>
              <a:rPr lang="en-GB" sz="2000" dirty="0"/>
              <a:t>currently operating in Nigeria in various sectors, including the telecommunications, banking, retail and financial services, hospitality, media and entertainment. </a:t>
            </a:r>
          </a:p>
          <a:p>
            <a:pPr algn="just"/>
            <a:endParaRPr lang="en-GB" sz="2000" dirty="0"/>
          </a:p>
          <a:p>
            <a:pPr algn="just"/>
            <a:r>
              <a:rPr lang="en-GB" sz="2000" dirty="0"/>
              <a:t>The </a:t>
            </a:r>
            <a:r>
              <a:rPr lang="en-GB" sz="2000" b="1" dirty="0"/>
              <a:t>Busines Showcase between the Aviation Sector and West Africa </a:t>
            </a:r>
            <a:r>
              <a:rPr lang="en-GB" sz="2000" dirty="0"/>
              <a:t>that led to Nigerian aviation companies shifting the training of their pilots from the West (USA &amp; Europe) to South Africa.</a:t>
            </a:r>
          </a:p>
          <a:p>
            <a:pPr marL="0" indent="0" algn="just">
              <a:buNone/>
            </a:pPr>
            <a:endParaRPr lang="en-GB" sz="2000" dirty="0"/>
          </a:p>
          <a:p>
            <a:pPr algn="just"/>
            <a:r>
              <a:rPr lang="en-GB" sz="2000" dirty="0"/>
              <a:t>Operationalisation of the </a:t>
            </a:r>
            <a:r>
              <a:rPr lang="en-GB" sz="2000" b="1" dirty="0"/>
              <a:t>SA- Nigeria Joint Ministerial Advisory Council on Industry, Trade, and Investment (JMACITI)</a:t>
            </a:r>
            <a:r>
              <a:rPr lang="en-GB" sz="2000" dirty="0"/>
              <a:t>.</a:t>
            </a:r>
          </a:p>
          <a:p>
            <a:pPr marL="0" indent="0">
              <a:buNone/>
            </a:pPr>
            <a:endParaRPr lang="en-ZA" dirty="0"/>
          </a:p>
        </p:txBody>
      </p:sp>
      <p:sp>
        <p:nvSpPr>
          <p:cNvPr id="4" name="Slide Number Placeholder 3">
            <a:extLst>
              <a:ext uri="{FF2B5EF4-FFF2-40B4-BE49-F238E27FC236}">
                <a16:creationId xmlns:a16="http://schemas.microsoft.com/office/drawing/2014/main" xmlns="" id="{160812BF-B75A-4A62-A5CB-A795C9E70B34}"/>
              </a:ext>
            </a:extLst>
          </p:cNvPr>
          <p:cNvSpPr>
            <a:spLocks noGrp="1"/>
          </p:cNvSpPr>
          <p:nvPr>
            <p:ph type="sldNum" sz="quarter" idx="10"/>
          </p:nvPr>
        </p:nvSpPr>
        <p:spPr/>
        <p:txBody>
          <a:bodyPr/>
          <a:lstStyle/>
          <a:p>
            <a:pPr>
              <a:defRPr/>
            </a:pPr>
            <a:fld id="{3B81CA7B-C617-4EE3-BE71-584B15AC884F}" type="slidenum">
              <a:rPr lang="en-GB" smtClean="0"/>
              <a:pPr>
                <a:defRPr/>
              </a:pPr>
              <a:t>11</a:t>
            </a:fld>
            <a:endParaRPr lang="en-GB" dirty="0"/>
          </a:p>
        </p:txBody>
      </p:sp>
    </p:spTree>
    <p:extLst>
      <p:ext uri="{BB962C8B-B14F-4D97-AF65-F5344CB8AC3E}">
        <p14:creationId xmlns:p14="http://schemas.microsoft.com/office/powerpoint/2010/main" xmlns="" val="3606224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4DDE9B-FD0E-4C52-9CCC-44AA4DFB0FCD}"/>
              </a:ext>
            </a:extLst>
          </p:cNvPr>
          <p:cNvSpPr>
            <a:spLocks noGrp="1"/>
          </p:cNvSpPr>
          <p:nvPr>
            <p:ph type="title"/>
          </p:nvPr>
        </p:nvSpPr>
        <p:spPr>
          <a:xfrm>
            <a:off x="457200" y="0"/>
            <a:ext cx="8229600" cy="684783"/>
          </a:xfrm>
        </p:spPr>
        <p:txBody>
          <a:bodyPr/>
          <a:lstStyle/>
          <a:p>
            <a:r>
              <a:rPr lang="en-GB" sz="2400" dirty="0">
                <a:solidFill>
                  <a:schemeClr val="tx1"/>
                </a:solidFill>
              </a:rPr>
              <a:t>SADC</a:t>
            </a:r>
            <a:endParaRPr lang="en-ZA" sz="2400" dirty="0"/>
          </a:p>
        </p:txBody>
      </p:sp>
      <p:sp>
        <p:nvSpPr>
          <p:cNvPr id="3" name="Content Placeholder 2">
            <a:extLst>
              <a:ext uri="{FF2B5EF4-FFF2-40B4-BE49-F238E27FC236}">
                <a16:creationId xmlns:a16="http://schemas.microsoft.com/office/drawing/2014/main" xmlns="" id="{A3767ED7-8EB0-4574-A486-B9562993BD1C}"/>
              </a:ext>
            </a:extLst>
          </p:cNvPr>
          <p:cNvSpPr>
            <a:spLocks noGrp="1"/>
          </p:cNvSpPr>
          <p:nvPr>
            <p:ph idx="1"/>
          </p:nvPr>
        </p:nvSpPr>
        <p:spPr>
          <a:xfrm>
            <a:off x="179512" y="548680"/>
            <a:ext cx="8784975" cy="5256584"/>
          </a:xfrm>
        </p:spPr>
        <p:txBody>
          <a:bodyPr/>
          <a:lstStyle/>
          <a:p>
            <a:pPr marL="0" indent="0" algn="just">
              <a:spcAft>
                <a:spcPts val="800"/>
              </a:spcAft>
              <a:buNone/>
            </a:pPr>
            <a:r>
              <a:rPr lang="en-US" sz="1800" b="1" dirty="0">
                <a:solidFill>
                  <a:srgbClr val="333333"/>
                </a:solidFill>
                <a:effectLst/>
                <a:ea typeface="Calibri" panose="020F0502020204030204" pitchFamily="34" charset="0"/>
                <a:cs typeface="Times New Roman" panose="02020603050405020304" pitchFamily="18" charset="0"/>
              </a:rPr>
              <a:t>SADC OVERVIEW</a:t>
            </a:r>
            <a:endParaRPr lang="en-ZA" sz="1800" dirty="0">
              <a:effectLst/>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ZA" sz="1800" dirty="0">
                <a:effectLst/>
                <a:ea typeface="Calibri" panose="020F0502020204030204" pitchFamily="34" charset="0"/>
                <a:cs typeface="Times New Roman" panose="02020603050405020304" pitchFamily="18" charset="0"/>
              </a:rPr>
              <a:t>SADC is guided by its blueprints, namely </a:t>
            </a:r>
            <a:r>
              <a:rPr lang="en-ZA" sz="1800" b="1" dirty="0">
                <a:effectLst/>
                <a:ea typeface="Calibri" panose="020F0502020204030204" pitchFamily="34" charset="0"/>
                <a:cs typeface="Times New Roman" panose="02020603050405020304" pitchFamily="18" charset="0"/>
              </a:rPr>
              <a:t>SADC Vision 2050 </a:t>
            </a:r>
            <a:r>
              <a:rPr lang="en-ZA" sz="1800" dirty="0">
                <a:effectLst/>
                <a:ea typeface="Calibri" panose="020F0502020204030204" pitchFamily="34" charset="0"/>
                <a:cs typeface="Times New Roman" panose="02020603050405020304" pitchFamily="18" charset="0"/>
              </a:rPr>
              <a:t>and the </a:t>
            </a:r>
            <a:r>
              <a:rPr lang="en-ZA" sz="1800" b="1" dirty="0">
                <a:effectLst/>
                <a:ea typeface="Calibri" panose="020F0502020204030204" pitchFamily="34" charset="0"/>
                <a:cs typeface="Times New Roman" panose="02020603050405020304" pitchFamily="18" charset="0"/>
              </a:rPr>
              <a:t>Regional Indicative Strategic Development Plan (RISDP) (2020 – 2030); </a:t>
            </a:r>
            <a:r>
              <a:rPr lang="en-ZA" sz="1800" dirty="0">
                <a:effectLst/>
                <a:ea typeface="Calibri" panose="020F0502020204030204" pitchFamily="34" charset="0"/>
                <a:cs typeface="Times New Roman" panose="02020603050405020304" pitchFamily="18" charset="0"/>
              </a:rPr>
              <a:t>the Industrialisation Strategy and Roadmap (SADC ISRM) (2015-2063) and the Regional Infrastructure Development Master Plan.</a:t>
            </a:r>
          </a:p>
          <a:p>
            <a:pPr marL="0" lvl="0" indent="0" algn="just">
              <a:buNone/>
            </a:pPr>
            <a:endParaRPr lang="en-ZA" sz="1800" dirty="0">
              <a:effectLst/>
              <a:ea typeface="Calibri" panose="020F0502020204030204" pitchFamily="34" charset="0"/>
              <a:cs typeface="Times New Roman" panose="02020603050405020304" pitchFamily="18" charset="0"/>
            </a:endParaRPr>
          </a:p>
          <a:p>
            <a:pPr marL="0" indent="0" algn="just">
              <a:spcAft>
                <a:spcPts val="800"/>
              </a:spcAft>
              <a:buNone/>
            </a:pPr>
            <a:r>
              <a:rPr lang="en-ZA" sz="1800" b="1" dirty="0">
                <a:effectLst/>
                <a:ea typeface="Calibri" panose="020F0502020204030204" pitchFamily="34" charset="0"/>
                <a:cs typeface="Times New Roman" panose="02020603050405020304" pitchFamily="18" charset="0"/>
              </a:rPr>
              <a:t>SADC ECONOMIC INTEGRATION</a:t>
            </a:r>
            <a:endParaRPr lang="en-ZA" sz="1800" dirty="0">
              <a:effectLst/>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sz="1800" dirty="0">
                <a:effectLst/>
                <a:ea typeface="Calibri" panose="020F0502020204030204" pitchFamily="34" charset="0"/>
                <a:cs typeface="Times New Roman" panose="02020603050405020304" pitchFamily="18" charset="0"/>
              </a:rPr>
              <a:t>The </a:t>
            </a:r>
            <a:r>
              <a:rPr lang="en-GB" sz="1800" b="1" dirty="0">
                <a:effectLst/>
                <a:ea typeface="Calibri" panose="020F0502020204030204" pitchFamily="34" charset="0"/>
                <a:cs typeface="Times New Roman" panose="02020603050405020304" pitchFamily="18" charset="0"/>
              </a:rPr>
              <a:t>Council of Ministers held in March 2022 </a:t>
            </a:r>
            <a:r>
              <a:rPr lang="en-GB" sz="1800" dirty="0">
                <a:effectLst/>
                <a:ea typeface="Calibri" panose="020F0502020204030204" pitchFamily="34" charset="0"/>
                <a:cs typeface="Times New Roman" panose="02020603050405020304" pitchFamily="18" charset="0"/>
              </a:rPr>
              <a:t>reiterated </a:t>
            </a:r>
            <a:r>
              <a:rPr lang="en-GB" sz="1800" b="1" dirty="0">
                <a:effectLst/>
                <a:ea typeface="Calibri" panose="020F0502020204030204" pitchFamily="34" charset="0"/>
                <a:cs typeface="Times New Roman" panose="02020603050405020304" pitchFamily="18" charset="0"/>
              </a:rPr>
              <a:t>the importance of industrialization in uplifting the livelihood of the people of the SADC region </a:t>
            </a:r>
            <a:endParaRPr lang="en-ZA" sz="1800" b="1" dirty="0">
              <a:effectLst/>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GB" sz="1800" dirty="0">
                <a:effectLst/>
                <a:ea typeface="Calibri" panose="020F0502020204030204" pitchFamily="34" charset="0"/>
                <a:cs typeface="Times New Roman" panose="02020603050405020304" pitchFamily="18" charset="0"/>
              </a:rPr>
              <a:t>The necessity of speedy ratification of the </a:t>
            </a:r>
            <a:r>
              <a:rPr lang="en-GB" sz="1800" b="1" dirty="0">
                <a:effectLst/>
                <a:ea typeface="Calibri" panose="020F0502020204030204" pitchFamily="34" charset="0"/>
                <a:cs typeface="Times New Roman" panose="02020603050405020304" pitchFamily="18" charset="0"/>
              </a:rPr>
              <a:t>Protocol on Industry</a:t>
            </a:r>
            <a:r>
              <a:rPr lang="en-GB" sz="1800" dirty="0">
                <a:effectLst/>
                <a:ea typeface="Calibri" panose="020F0502020204030204" pitchFamily="34" charset="0"/>
                <a:cs typeface="Times New Roman" panose="02020603050405020304" pitchFamily="18" charset="0"/>
              </a:rPr>
              <a:t>; </a:t>
            </a:r>
            <a:endParaRPr lang="en-ZA" sz="1800" dirty="0">
              <a:effectLst/>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ZA" sz="1800" dirty="0">
                <a:effectLst/>
                <a:ea typeface="Calibri" panose="020F0502020204030204" pitchFamily="34" charset="0"/>
                <a:cs typeface="Times New Roman" panose="02020603050405020304" pitchFamily="18" charset="0"/>
              </a:rPr>
              <a:t>Industrialisation has taken a centre stage in regional integration agenda. </a:t>
            </a:r>
          </a:p>
          <a:p>
            <a:pPr marL="342900" lvl="0" indent="-342900" algn="just">
              <a:buFont typeface="Symbol" panose="05050102010706020507" pitchFamily="18" charset="2"/>
              <a:buChar char=""/>
            </a:pPr>
            <a:r>
              <a:rPr lang="en-US" sz="1800" dirty="0">
                <a:effectLst/>
                <a:ea typeface="Calibri" panose="020F0502020204030204" pitchFamily="34" charset="0"/>
                <a:cs typeface="Times New Roman" panose="02020603050405020304" pitchFamily="18" charset="0"/>
              </a:rPr>
              <a:t>To achieve the minimum threshold for the </a:t>
            </a:r>
            <a:r>
              <a:rPr lang="en-GB" sz="1800" dirty="0">
                <a:effectLst/>
                <a:ea typeface="Calibri" panose="020F0502020204030204" pitchFamily="34" charset="0"/>
                <a:cs typeface="Times New Roman" panose="02020603050405020304" pitchFamily="18" charset="0"/>
              </a:rPr>
              <a:t>Protocol on Industry</a:t>
            </a:r>
            <a:r>
              <a:rPr lang="en-US" sz="1800" dirty="0">
                <a:effectLst/>
                <a:ea typeface="Calibri" panose="020F0502020204030204" pitchFamily="34" charset="0"/>
                <a:cs typeface="Times New Roman" panose="02020603050405020304" pitchFamily="18" charset="0"/>
              </a:rPr>
              <a:t> to come into force it is important that SADC Member States who are yet to ratify the Protocol on Industry and TFTA do so.</a:t>
            </a:r>
            <a:endParaRPr lang="en-ZA" sz="1800" dirty="0">
              <a:ea typeface="Calibri" panose="020F0502020204030204" pitchFamily="34" charset="0"/>
              <a:cs typeface="Times New Roman" panose="02020603050405020304" pitchFamily="18" charset="0"/>
            </a:endParaRPr>
          </a:p>
          <a:p>
            <a:pPr marL="0" lvl="0" indent="0" algn="just">
              <a:buNone/>
            </a:pPr>
            <a:endParaRPr lang="en-ZA" sz="1600" dirty="0">
              <a:effectLst/>
              <a:ea typeface="Calibri" panose="020F0502020204030204" pitchFamily="34" charset="0"/>
              <a:cs typeface="Times New Roman" panose="02020603050405020304" pitchFamily="18" charset="0"/>
            </a:endParaRPr>
          </a:p>
          <a:p>
            <a:pPr marL="0" indent="0">
              <a:buNone/>
            </a:pPr>
            <a:endParaRPr lang="en-ZA" sz="1400" dirty="0">
              <a:latin typeface="+mj-lt"/>
            </a:endParaRPr>
          </a:p>
        </p:txBody>
      </p:sp>
      <p:sp>
        <p:nvSpPr>
          <p:cNvPr id="4" name="Slide Number Placeholder 3">
            <a:extLst>
              <a:ext uri="{FF2B5EF4-FFF2-40B4-BE49-F238E27FC236}">
                <a16:creationId xmlns:a16="http://schemas.microsoft.com/office/drawing/2014/main" xmlns="" id="{1AEABEEA-27DA-4BE2-8F63-CBC82915A0A2}"/>
              </a:ext>
            </a:extLst>
          </p:cNvPr>
          <p:cNvSpPr>
            <a:spLocks noGrp="1"/>
          </p:cNvSpPr>
          <p:nvPr>
            <p:ph type="sldNum" sz="quarter" idx="10"/>
          </p:nvPr>
        </p:nvSpPr>
        <p:spPr/>
        <p:txBody>
          <a:bodyPr/>
          <a:lstStyle/>
          <a:p>
            <a:pPr>
              <a:defRPr/>
            </a:pPr>
            <a:fld id="{3B81CA7B-C617-4EE3-BE71-584B15AC884F}" type="slidenum">
              <a:rPr lang="en-GB" smtClean="0"/>
              <a:pPr>
                <a:defRPr/>
              </a:pPr>
              <a:t>12</a:t>
            </a:fld>
            <a:endParaRPr lang="en-GB" dirty="0"/>
          </a:p>
        </p:txBody>
      </p:sp>
    </p:spTree>
    <p:extLst>
      <p:ext uri="{BB962C8B-B14F-4D97-AF65-F5344CB8AC3E}">
        <p14:creationId xmlns:p14="http://schemas.microsoft.com/office/powerpoint/2010/main" xmlns="" val="4068229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4DDE9B-FD0E-4C52-9CCC-44AA4DFB0FCD}"/>
              </a:ext>
            </a:extLst>
          </p:cNvPr>
          <p:cNvSpPr>
            <a:spLocks noGrp="1"/>
          </p:cNvSpPr>
          <p:nvPr>
            <p:ph type="title"/>
          </p:nvPr>
        </p:nvSpPr>
        <p:spPr>
          <a:xfrm>
            <a:off x="457200" y="0"/>
            <a:ext cx="8229600" cy="684783"/>
          </a:xfrm>
        </p:spPr>
        <p:txBody>
          <a:bodyPr/>
          <a:lstStyle/>
          <a:p>
            <a:r>
              <a:rPr lang="en-GB" sz="2400" dirty="0">
                <a:solidFill>
                  <a:schemeClr val="tx1"/>
                </a:solidFill>
              </a:rPr>
              <a:t>SADC</a:t>
            </a:r>
            <a:endParaRPr lang="en-ZA" sz="2400" dirty="0"/>
          </a:p>
        </p:txBody>
      </p:sp>
      <p:sp>
        <p:nvSpPr>
          <p:cNvPr id="3" name="Content Placeholder 2">
            <a:extLst>
              <a:ext uri="{FF2B5EF4-FFF2-40B4-BE49-F238E27FC236}">
                <a16:creationId xmlns:a16="http://schemas.microsoft.com/office/drawing/2014/main" xmlns="" id="{A3767ED7-8EB0-4574-A486-B9562993BD1C}"/>
              </a:ext>
            </a:extLst>
          </p:cNvPr>
          <p:cNvSpPr>
            <a:spLocks noGrp="1"/>
          </p:cNvSpPr>
          <p:nvPr>
            <p:ph idx="1"/>
          </p:nvPr>
        </p:nvSpPr>
        <p:spPr>
          <a:xfrm>
            <a:off x="179512" y="548680"/>
            <a:ext cx="8784975" cy="5256584"/>
          </a:xfrm>
        </p:spPr>
        <p:txBody>
          <a:bodyPr/>
          <a:lstStyle/>
          <a:p>
            <a:pPr marL="0" lvl="0" indent="0" algn="just">
              <a:buNone/>
            </a:pPr>
            <a:endParaRPr lang="en-ZA" sz="1600" dirty="0">
              <a:effectLst/>
              <a:ea typeface="Calibri" panose="020F0502020204030204" pitchFamily="34" charset="0"/>
              <a:cs typeface="Times New Roman" panose="02020603050405020304" pitchFamily="18" charset="0"/>
            </a:endParaRPr>
          </a:p>
          <a:p>
            <a:pPr marL="0" indent="0" algn="just">
              <a:buNone/>
            </a:pPr>
            <a:r>
              <a:rPr lang="en-GB" sz="2000" b="1" dirty="0"/>
              <a:t>HEALTH AND PHARMACEUTICALS</a:t>
            </a:r>
          </a:p>
          <a:p>
            <a:pPr marL="0" indent="0" algn="just">
              <a:buNone/>
            </a:pPr>
            <a:endParaRPr lang="en-GB" sz="2000" b="1" dirty="0"/>
          </a:p>
          <a:p>
            <a:pPr algn="just"/>
            <a:r>
              <a:rPr lang="en-GB" sz="2000" dirty="0"/>
              <a:t>The </a:t>
            </a:r>
            <a:r>
              <a:rPr lang="en-GB" sz="2000" b="1" dirty="0"/>
              <a:t>World Health Organization (WHO)</a:t>
            </a:r>
            <a:r>
              <a:rPr lang="en-GB" sz="2000" dirty="0"/>
              <a:t> is facilitating the establishment of an </a:t>
            </a:r>
            <a:r>
              <a:rPr lang="en-GB" sz="2000" b="1" dirty="0"/>
              <a:t>mRNA vaccine technology transfer hub in South Africa </a:t>
            </a:r>
          </a:p>
          <a:p>
            <a:pPr marL="0" indent="0" algn="just">
              <a:buNone/>
            </a:pPr>
            <a:endParaRPr lang="en-GB" sz="2000" dirty="0"/>
          </a:p>
          <a:p>
            <a:pPr algn="just"/>
            <a:r>
              <a:rPr lang="en-GB" sz="2000" b="1" dirty="0"/>
              <a:t>Johnson &amp; Johnson </a:t>
            </a:r>
            <a:r>
              <a:rPr lang="en-GB" sz="2000" dirty="0"/>
              <a:t>has also granted </a:t>
            </a:r>
            <a:r>
              <a:rPr lang="en-GB" sz="2000" b="1" dirty="0"/>
              <a:t>South African Pharmaceutical Company Aspen</a:t>
            </a:r>
            <a:r>
              <a:rPr lang="en-GB" sz="2000" dirty="0"/>
              <a:t>, an intellectual property license to produce its vaccines under a new brand name "Aspenovax”.</a:t>
            </a:r>
          </a:p>
          <a:p>
            <a:pPr marL="0" indent="0">
              <a:buNone/>
            </a:pPr>
            <a:endParaRPr lang="en-ZA" sz="1400" dirty="0">
              <a:latin typeface="+mj-lt"/>
            </a:endParaRPr>
          </a:p>
        </p:txBody>
      </p:sp>
      <p:sp>
        <p:nvSpPr>
          <p:cNvPr id="4" name="Slide Number Placeholder 3">
            <a:extLst>
              <a:ext uri="{FF2B5EF4-FFF2-40B4-BE49-F238E27FC236}">
                <a16:creationId xmlns:a16="http://schemas.microsoft.com/office/drawing/2014/main" xmlns="" id="{1AEABEEA-27DA-4BE2-8F63-CBC82915A0A2}"/>
              </a:ext>
            </a:extLst>
          </p:cNvPr>
          <p:cNvSpPr>
            <a:spLocks noGrp="1"/>
          </p:cNvSpPr>
          <p:nvPr>
            <p:ph type="sldNum" sz="quarter" idx="10"/>
          </p:nvPr>
        </p:nvSpPr>
        <p:spPr/>
        <p:txBody>
          <a:bodyPr/>
          <a:lstStyle/>
          <a:p>
            <a:pPr>
              <a:defRPr/>
            </a:pPr>
            <a:fld id="{3B81CA7B-C617-4EE3-BE71-584B15AC884F}" type="slidenum">
              <a:rPr lang="en-GB" smtClean="0"/>
              <a:pPr>
                <a:defRPr/>
              </a:pPr>
              <a:t>13</a:t>
            </a:fld>
            <a:endParaRPr lang="en-GB" dirty="0"/>
          </a:p>
        </p:txBody>
      </p:sp>
    </p:spTree>
    <p:extLst>
      <p:ext uri="{BB962C8B-B14F-4D97-AF65-F5344CB8AC3E}">
        <p14:creationId xmlns:p14="http://schemas.microsoft.com/office/powerpoint/2010/main" xmlns="" val="538279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4DDE9B-FD0E-4C52-9CCC-44AA4DFB0FCD}"/>
              </a:ext>
            </a:extLst>
          </p:cNvPr>
          <p:cNvSpPr>
            <a:spLocks noGrp="1"/>
          </p:cNvSpPr>
          <p:nvPr>
            <p:ph type="title"/>
          </p:nvPr>
        </p:nvSpPr>
        <p:spPr>
          <a:xfrm>
            <a:off x="457200" y="0"/>
            <a:ext cx="8229600" cy="684783"/>
          </a:xfrm>
        </p:spPr>
        <p:txBody>
          <a:bodyPr/>
          <a:lstStyle/>
          <a:p>
            <a:r>
              <a:rPr lang="en-GB" sz="2400" dirty="0">
                <a:solidFill>
                  <a:schemeClr val="tx1"/>
                </a:solidFill>
              </a:rPr>
              <a:t>SADC</a:t>
            </a:r>
            <a:endParaRPr lang="en-ZA" sz="2400" dirty="0"/>
          </a:p>
        </p:txBody>
      </p:sp>
      <p:sp>
        <p:nvSpPr>
          <p:cNvPr id="3" name="Content Placeholder 2">
            <a:extLst>
              <a:ext uri="{FF2B5EF4-FFF2-40B4-BE49-F238E27FC236}">
                <a16:creationId xmlns:a16="http://schemas.microsoft.com/office/drawing/2014/main" xmlns="" id="{A3767ED7-8EB0-4574-A486-B9562993BD1C}"/>
              </a:ext>
            </a:extLst>
          </p:cNvPr>
          <p:cNvSpPr>
            <a:spLocks noGrp="1"/>
          </p:cNvSpPr>
          <p:nvPr>
            <p:ph idx="1"/>
          </p:nvPr>
        </p:nvSpPr>
        <p:spPr>
          <a:xfrm>
            <a:off x="107504" y="548681"/>
            <a:ext cx="8856984" cy="5184576"/>
          </a:xfrm>
        </p:spPr>
        <p:txBody>
          <a:bodyPr/>
          <a:lstStyle/>
          <a:p>
            <a:pPr marL="0" indent="0" algn="just">
              <a:spcAft>
                <a:spcPts val="800"/>
              </a:spcAft>
              <a:buNone/>
            </a:pPr>
            <a:r>
              <a:rPr lang="en-ZA" sz="2000" b="1" dirty="0">
                <a:effectLst/>
                <a:latin typeface="+mj-lt"/>
                <a:ea typeface="Calibri" panose="020F0502020204030204" pitchFamily="34" charset="0"/>
                <a:cs typeface="Times New Roman" panose="02020603050405020304" pitchFamily="18" charset="0"/>
              </a:rPr>
              <a:t>SADC FREE TRADE AREA (FTA) </a:t>
            </a:r>
            <a:endParaRPr lang="en-ZA" sz="2000" dirty="0">
              <a:effectLst/>
              <a:latin typeface="+mj-lt"/>
              <a:ea typeface="Calibri" panose="020F0502020204030204" pitchFamily="34" charset="0"/>
              <a:cs typeface="Times New Roman" panose="02020603050405020304" pitchFamily="18" charset="0"/>
            </a:endParaRPr>
          </a:p>
          <a:p>
            <a:pPr algn="just">
              <a:spcAft>
                <a:spcPts val="800"/>
              </a:spcAft>
            </a:pPr>
            <a:r>
              <a:rPr lang="en-ZA" sz="2000" dirty="0">
                <a:effectLst/>
                <a:latin typeface="+mj-lt"/>
                <a:ea typeface="Calibri" panose="020F0502020204030204" pitchFamily="34" charset="0"/>
                <a:cs typeface="Times New Roman" panose="02020603050405020304" pitchFamily="18" charset="0"/>
              </a:rPr>
              <a:t>SADC became a free trade area in 2008 for the economic integration of its members.</a:t>
            </a:r>
          </a:p>
          <a:p>
            <a:pPr algn="just">
              <a:spcAft>
                <a:spcPts val="800"/>
              </a:spcAft>
            </a:pPr>
            <a:r>
              <a:rPr lang="en-ZA" sz="2000" dirty="0">
                <a:effectLst/>
                <a:latin typeface="+mj-lt"/>
                <a:ea typeface="Calibri" panose="020F0502020204030204" pitchFamily="34" charset="0"/>
                <a:cs typeface="Times New Roman" panose="02020603050405020304" pitchFamily="18" charset="0"/>
              </a:rPr>
              <a:t>South Africa is one of the thirteen (13) Member States that contributed to the consolidation of the SADC Free Trade Area (FTA) by acceding to the SADC Protocol on Trade. </a:t>
            </a:r>
          </a:p>
          <a:p>
            <a:pPr algn="just">
              <a:spcAft>
                <a:spcPts val="800"/>
              </a:spcAft>
            </a:pPr>
            <a:r>
              <a:rPr lang="en-US" sz="2000" dirty="0">
                <a:effectLst/>
                <a:latin typeface="+mj-lt"/>
                <a:ea typeface="Calibri" panose="020F0502020204030204" pitchFamily="34" charset="0"/>
                <a:cs typeface="Times New Roman" panose="02020603050405020304" pitchFamily="18" charset="0"/>
              </a:rPr>
              <a:t>Engagement of both Angola and the DRC regarding accession to the SADC FTA. </a:t>
            </a:r>
            <a:endParaRPr lang="en-ZA" sz="2000" dirty="0">
              <a:effectLst/>
              <a:latin typeface="+mj-lt"/>
              <a:ea typeface="Calibri" panose="020F0502020204030204" pitchFamily="34" charset="0"/>
              <a:cs typeface="Times New Roman" panose="02020603050405020304" pitchFamily="18" charset="0"/>
            </a:endParaRPr>
          </a:p>
          <a:p>
            <a:pPr algn="just">
              <a:spcAft>
                <a:spcPts val="800"/>
              </a:spcAft>
            </a:pPr>
            <a:r>
              <a:rPr lang="en-US" sz="2000" dirty="0">
                <a:effectLst/>
                <a:latin typeface="+mj-lt"/>
                <a:ea typeface="Calibri" panose="020F0502020204030204" pitchFamily="34" charset="0"/>
                <a:cs typeface="Times New Roman" panose="02020603050405020304" pitchFamily="18" charset="0"/>
              </a:rPr>
              <a:t>In the interim, SA goods are entering Angola and the DRC on a most favoured nation principle.</a:t>
            </a:r>
            <a:endParaRPr lang="en-ZA" sz="2000" dirty="0">
              <a:effectLst/>
              <a:latin typeface="+mj-lt"/>
              <a:ea typeface="Calibri" panose="020F0502020204030204" pitchFamily="34" charset="0"/>
              <a:cs typeface="Times New Roman" panose="02020603050405020304" pitchFamily="18" charset="0"/>
            </a:endParaRPr>
          </a:p>
          <a:p>
            <a:pPr algn="just">
              <a:spcAft>
                <a:spcPts val="800"/>
              </a:spcAft>
            </a:pPr>
            <a:r>
              <a:rPr lang="en-US" sz="2000" dirty="0">
                <a:effectLst/>
                <a:latin typeface="+mj-lt"/>
                <a:ea typeface="Calibri" panose="020F0502020204030204" pitchFamily="34" charset="0"/>
                <a:cs typeface="Times New Roman" panose="02020603050405020304" pitchFamily="18" charset="0"/>
              </a:rPr>
              <a:t>The FTA affords SA products preferential market access into the respective SADC Member States.</a:t>
            </a:r>
            <a:endParaRPr lang="en-ZA" sz="2000" dirty="0">
              <a:effectLst/>
              <a:latin typeface="+mj-lt"/>
              <a:ea typeface="Calibri" panose="020F0502020204030204" pitchFamily="34" charset="0"/>
              <a:cs typeface="Times New Roman" panose="02020603050405020304" pitchFamily="18" charset="0"/>
            </a:endParaRPr>
          </a:p>
          <a:p>
            <a:pPr marL="0" indent="0" algn="just">
              <a:spcAft>
                <a:spcPts val="800"/>
              </a:spcAft>
              <a:buNone/>
            </a:pPr>
            <a:endParaRPr lang="en-ZA" sz="1600" dirty="0">
              <a:effectLst/>
              <a:latin typeface="+mj-lt"/>
              <a:ea typeface="Calibri" panose="020F0502020204030204" pitchFamily="34" charset="0"/>
              <a:cs typeface="Times New Roman" panose="02020603050405020304" pitchFamily="18" charset="0"/>
            </a:endParaRPr>
          </a:p>
          <a:p>
            <a:endParaRPr lang="en-ZA" sz="1300" dirty="0">
              <a:latin typeface="+mj-lt"/>
            </a:endParaRPr>
          </a:p>
        </p:txBody>
      </p:sp>
      <p:sp>
        <p:nvSpPr>
          <p:cNvPr id="4" name="Slide Number Placeholder 3">
            <a:extLst>
              <a:ext uri="{FF2B5EF4-FFF2-40B4-BE49-F238E27FC236}">
                <a16:creationId xmlns:a16="http://schemas.microsoft.com/office/drawing/2014/main" xmlns="" id="{1AEABEEA-27DA-4BE2-8F63-CBC82915A0A2}"/>
              </a:ext>
            </a:extLst>
          </p:cNvPr>
          <p:cNvSpPr>
            <a:spLocks noGrp="1"/>
          </p:cNvSpPr>
          <p:nvPr>
            <p:ph type="sldNum" sz="quarter" idx="10"/>
          </p:nvPr>
        </p:nvSpPr>
        <p:spPr/>
        <p:txBody>
          <a:bodyPr/>
          <a:lstStyle/>
          <a:p>
            <a:pPr>
              <a:defRPr/>
            </a:pPr>
            <a:fld id="{3B81CA7B-C617-4EE3-BE71-584B15AC884F}" type="slidenum">
              <a:rPr lang="en-GB" smtClean="0"/>
              <a:pPr>
                <a:defRPr/>
              </a:pPr>
              <a:t>14</a:t>
            </a:fld>
            <a:endParaRPr lang="en-GB" dirty="0"/>
          </a:p>
        </p:txBody>
      </p:sp>
    </p:spTree>
    <p:extLst>
      <p:ext uri="{BB962C8B-B14F-4D97-AF65-F5344CB8AC3E}">
        <p14:creationId xmlns:p14="http://schemas.microsoft.com/office/powerpoint/2010/main" xmlns="" val="1352627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4DDE9B-FD0E-4C52-9CCC-44AA4DFB0FCD}"/>
              </a:ext>
            </a:extLst>
          </p:cNvPr>
          <p:cNvSpPr>
            <a:spLocks noGrp="1"/>
          </p:cNvSpPr>
          <p:nvPr>
            <p:ph type="title"/>
          </p:nvPr>
        </p:nvSpPr>
        <p:spPr>
          <a:xfrm>
            <a:off x="457200" y="0"/>
            <a:ext cx="8229600" cy="684783"/>
          </a:xfrm>
        </p:spPr>
        <p:txBody>
          <a:bodyPr/>
          <a:lstStyle/>
          <a:p>
            <a:r>
              <a:rPr lang="en-GB" sz="2400" dirty="0">
                <a:solidFill>
                  <a:schemeClr val="tx1"/>
                </a:solidFill>
              </a:rPr>
              <a:t>SADC</a:t>
            </a:r>
            <a:endParaRPr lang="en-ZA" sz="2400" dirty="0"/>
          </a:p>
        </p:txBody>
      </p:sp>
      <p:sp>
        <p:nvSpPr>
          <p:cNvPr id="3" name="Content Placeholder 2">
            <a:extLst>
              <a:ext uri="{FF2B5EF4-FFF2-40B4-BE49-F238E27FC236}">
                <a16:creationId xmlns:a16="http://schemas.microsoft.com/office/drawing/2014/main" xmlns="" id="{A3767ED7-8EB0-4574-A486-B9562993BD1C}"/>
              </a:ext>
            </a:extLst>
          </p:cNvPr>
          <p:cNvSpPr>
            <a:spLocks noGrp="1"/>
          </p:cNvSpPr>
          <p:nvPr>
            <p:ph idx="1"/>
          </p:nvPr>
        </p:nvSpPr>
        <p:spPr>
          <a:xfrm>
            <a:off x="107504" y="548681"/>
            <a:ext cx="8856984" cy="5184576"/>
          </a:xfrm>
        </p:spPr>
        <p:txBody>
          <a:bodyPr/>
          <a:lstStyle/>
          <a:p>
            <a:pPr marL="0" indent="0" algn="just">
              <a:spcAft>
                <a:spcPts val="800"/>
              </a:spcAft>
              <a:buNone/>
            </a:pPr>
            <a:r>
              <a:rPr lang="en-ZA" sz="2000" b="1" dirty="0">
                <a:effectLst/>
                <a:latin typeface="+mj-lt"/>
                <a:ea typeface="Calibri" panose="020F0502020204030204" pitchFamily="34" charset="0"/>
                <a:cs typeface="Times New Roman" panose="02020603050405020304" pitchFamily="18" charset="0"/>
              </a:rPr>
              <a:t>SADC FREE TRADE AREA (FTA) </a:t>
            </a:r>
            <a:r>
              <a:rPr lang="en-ZA" sz="2000" b="1" i="1" dirty="0">
                <a:effectLst/>
                <a:latin typeface="+mj-lt"/>
                <a:ea typeface="Calibri" panose="020F0502020204030204" pitchFamily="34" charset="0"/>
                <a:cs typeface="Times New Roman" panose="02020603050405020304" pitchFamily="18" charset="0"/>
              </a:rPr>
              <a:t>Continued</a:t>
            </a:r>
            <a:endParaRPr lang="en-ZA" sz="2000" i="1" dirty="0">
              <a:effectLst/>
              <a:latin typeface="+mj-lt"/>
              <a:ea typeface="Calibri" panose="020F0502020204030204" pitchFamily="34" charset="0"/>
              <a:cs typeface="Times New Roman" panose="02020603050405020304" pitchFamily="18" charset="0"/>
            </a:endParaRPr>
          </a:p>
          <a:p>
            <a:pPr algn="just">
              <a:spcAft>
                <a:spcPts val="800"/>
              </a:spcAft>
            </a:pPr>
            <a:r>
              <a:rPr lang="en-ZA" sz="2000" dirty="0">
                <a:effectLst/>
                <a:latin typeface="+mj-lt"/>
                <a:ea typeface="Calibri" panose="020F0502020204030204" pitchFamily="34" charset="0"/>
                <a:cs typeface="Times New Roman" panose="02020603050405020304" pitchFamily="18" charset="0"/>
              </a:rPr>
              <a:t>Even though the value of total exports from South Africa to SADC decreased to USD 17.0 billion (approx. 18.2% of total exports) in 2018 from an average of USD 19.9 billion (approx. 24.4% of total exports) the value of the top-five exports from South Africa to SADC increased to USD 3.7 billion in 2018 from an annual average of USD 3.6 billion from 2015 to 2017.  </a:t>
            </a:r>
          </a:p>
          <a:p>
            <a:pPr algn="just">
              <a:spcAft>
                <a:spcPts val="800"/>
              </a:spcAft>
            </a:pPr>
            <a:r>
              <a:rPr lang="en-ZA" sz="2000" dirty="0">
                <a:effectLst/>
                <a:latin typeface="+mj-lt"/>
                <a:ea typeface="Calibri" panose="020F0502020204030204" pitchFamily="34" charset="0"/>
                <a:cs typeface="Times New Roman" panose="02020603050405020304" pitchFamily="18" charset="0"/>
              </a:rPr>
              <a:t>South Africa’s top five exports to SADC are petroleum, commercial vehicles, diamonds, and fertilisers, which constituted 4.0% of total exports in 2018 (2015- ‘17: 4.5% of total exports). </a:t>
            </a:r>
          </a:p>
          <a:p>
            <a:pPr algn="just">
              <a:spcAft>
                <a:spcPts val="800"/>
              </a:spcAft>
            </a:pPr>
            <a:r>
              <a:rPr lang="en-US" sz="2000" dirty="0">
                <a:effectLst/>
                <a:latin typeface="+mj-lt"/>
                <a:ea typeface="Calibri" panose="020F0502020204030204" pitchFamily="34" charset="0"/>
                <a:cs typeface="Times New Roman" panose="02020603050405020304" pitchFamily="18" charset="0"/>
              </a:rPr>
              <a:t>However, growing presence of countries such as China, USA, Russia, EU countries, India, Brazil, Japan and Turkey poses a challenge to South Africa’s market access in the region. </a:t>
            </a:r>
            <a:endParaRPr lang="en-ZA" sz="2000" dirty="0">
              <a:effectLst/>
              <a:latin typeface="+mj-lt"/>
              <a:ea typeface="Calibri" panose="020F0502020204030204" pitchFamily="34" charset="0"/>
              <a:cs typeface="Times New Roman" panose="02020603050405020304" pitchFamily="18" charset="0"/>
            </a:endParaRPr>
          </a:p>
          <a:p>
            <a:endParaRPr lang="en-ZA" sz="1300" dirty="0">
              <a:latin typeface="+mj-lt"/>
            </a:endParaRPr>
          </a:p>
        </p:txBody>
      </p:sp>
      <p:sp>
        <p:nvSpPr>
          <p:cNvPr id="4" name="Slide Number Placeholder 3">
            <a:extLst>
              <a:ext uri="{FF2B5EF4-FFF2-40B4-BE49-F238E27FC236}">
                <a16:creationId xmlns:a16="http://schemas.microsoft.com/office/drawing/2014/main" xmlns="" id="{1AEABEEA-27DA-4BE2-8F63-CBC82915A0A2}"/>
              </a:ext>
            </a:extLst>
          </p:cNvPr>
          <p:cNvSpPr>
            <a:spLocks noGrp="1"/>
          </p:cNvSpPr>
          <p:nvPr>
            <p:ph type="sldNum" sz="quarter" idx="10"/>
          </p:nvPr>
        </p:nvSpPr>
        <p:spPr/>
        <p:txBody>
          <a:bodyPr/>
          <a:lstStyle/>
          <a:p>
            <a:pPr>
              <a:defRPr/>
            </a:pPr>
            <a:fld id="{3B81CA7B-C617-4EE3-BE71-584B15AC884F}" type="slidenum">
              <a:rPr lang="en-GB" smtClean="0"/>
              <a:pPr>
                <a:defRPr/>
              </a:pPr>
              <a:t>15</a:t>
            </a:fld>
            <a:endParaRPr lang="en-GB" dirty="0"/>
          </a:p>
        </p:txBody>
      </p:sp>
    </p:spTree>
    <p:extLst>
      <p:ext uri="{BB962C8B-B14F-4D97-AF65-F5344CB8AC3E}">
        <p14:creationId xmlns:p14="http://schemas.microsoft.com/office/powerpoint/2010/main" xmlns="" val="2971348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0CBDCD-BA45-4C34-AA0C-3CB0E6E715DA}"/>
              </a:ext>
            </a:extLst>
          </p:cNvPr>
          <p:cNvSpPr>
            <a:spLocks noGrp="1"/>
          </p:cNvSpPr>
          <p:nvPr>
            <p:ph type="title"/>
          </p:nvPr>
        </p:nvSpPr>
        <p:spPr>
          <a:xfrm>
            <a:off x="457200" y="260648"/>
            <a:ext cx="8229600" cy="720080"/>
          </a:xfrm>
        </p:spPr>
        <p:txBody>
          <a:bodyPr/>
          <a:lstStyle/>
          <a:p>
            <a:r>
              <a:rPr lang="en-GB" sz="2400" dirty="0">
                <a:solidFill>
                  <a:schemeClr val="tx1"/>
                </a:solidFill>
              </a:rPr>
              <a:t>Challenges</a:t>
            </a:r>
            <a:endParaRPr lang="en-ZA" sz="2400" dirty="0">
              <a:solidFill>
                <a:schemeClr val="tx1"/>
              </a:solidFill>
            </a:endParaRPr>
          </a:p>
        </p:txBody>
      </p:sp>
      <p:sp>
        <p:nvSpPr>
          <p:cNvPr id="3" name="Content Placeholder 2">
            <a:extLst>
              <a:ext uri="{FF2B5EF4-FFF2-40B4-BE49-F238E27FC236}">
                <a16:creationId xmlns:a16="http://schemas.microsoft.com/office/drawing/2014/main" xmlns="" id="{93992B1E-4B4D-455F-88F0-3DE364DFBC98}"/>
              </a:ext>
            </a:extLst>
          </p:cNvPr>
          <p:cNvSpPr>
            <a:spLocks noGrp="1"/>
          </p:cNvSpPr>
          <p:nvPr>
            <p:ph idx="1"/>
          </p:nvPr>
        </p:nvSpPr>
        <p:spPr>
          <a:xfrm>
            <a:off x="463111" y="980728"/>
            <a:ext cx="8229600" cy="4680520"/>
          </a:xfrm>
        </p:spPr>
        <p:txBody>
          <a:bodyPr/>
          <a:lstStyle/>
          <a:p>
            <a:pPr algn="just"/>
            <a:r>
              <a:rPr lang="en-GB" sz="2300" b="1" dirty="0"/>
              <a:t>Investment aftercare </a:t>
            </a:r>
            <a:r>
              <a:rPr lang="en-GB" sz="2300" dirty="0"/>
              <a:t>for South African companies – at times requiring Minister or even Presidential intervention.</a:t>
            </a:r>
          </a:p>
          <a:p>
            <a:pPr algn="just"/>
            <a:r>
              <a:rPr lang="en-GB" sz="2300" b="1" dirty="0"/>
              <a:t>Foreign competition </a:t>
            </a:r>
            <a:r>
              <a:rPr lang="en-GB" sz="2300" dirty="0"/>
              <a:t>within our tradition market in the region.</a:t>
            </a:r>
          </a:p>
          <a:p>
            <a:pPr algn="just"/>
            <a:r>
              <a:rPr lang="en-GB" sz="2300" b="1" dirty="0"/>
              <a:t>Anti-foreigner sentiment </a:t>
            </a:r>
            <a:r>
              <a:rPr lang="en-GB" sz="2300" dirty="0"/>
              <a:t>within the country likely to affect our national interest abroad, particularly in the Continent.</a:t>
            </a:r>
          </a:p>
          <a:p>
            <a:pPr algn="just"/>
            <a:r>
              <a:rPr lang="en-GB" sz="2300" b="1" dirty="0"/>
              <a:t>Difficulties to repatriate profits </a:t>
            </a:r>
            <a:r>
              <a:rPr lang="en-GB" sz="2300" dirty="0"/>
              <a:t>(due to unavailability of forex)</a:t>
            </a:r>
          </a:p>
          <a:p>
            <a:pPr algn="just"/>
            <a:r>
              <a:rPr lang="en-GB" sz="2300" b="1" dirty="0"/>
              <a:t>Challenges with energy security </a:t>
            </a:r>
            <a:r>
              <a:rPr lang="en-GB" sz="2300" dirty="0"/>
              <a:t>and the capacity of our ports.</a:t>
            </a:r>
          </a:p>
          <a:p>
            <a:pPr algn="just"/>
            <a:r>
              <a:rPr lang="en-GB" sz="2300" b="1" dirty="0"/>
              <a:t>Delayed in or non-issuance of visa </a:t>
            </a:r>
            <a:r>
              <a:rPr lang="en-GB" sz="2300" dirty="0"/>
              <a:t>for business, conference and tourist travellers.</a:t>
            </a:r>
            <a:endParaRPr lang="en-ZA" sz="2300" dirty="0"/>
          </a:p>
        </p:txBody>
      </p:sp>
      <p:sp>
        <p:nvSpPr>
          <p:cNvPr id="4" name="Slide Number Placeholder 3">
            <a:extLst>
              <a:ext uri="{FF2B5EF4-FFF2-40B4-BE49-F238E27FC236}">
                <a16:creationId xmlns:a16="http://schemas.microsoft.com/office/drawing/2014/main" xmlns="" id="{8FCAE012-8B00-416F-8B5F-1390CBA639A7}"/>
              </a:ext>
            </a:extLst>
          </p:cNvPr>
          <p:cNvSpPr>
            <a:spLocks noGrp="1"/>
          </p:cNvSpPr>
          <p:nvPr>
            <p:ph type="sldNum" sz="quarter" idx="10"/>
          </p:nvPr>
        </p:nvSpPr>
        <p:spPr/>
        <p:txBody>
          <a:bodyPr/>
          <a:lstStyle/>
          <a:p>
            <a:pPr>
              <a:defRPr/>
            </a:pPr>
            <a:fld id="{3B81CA7B-C617-4EE3-BE71-584B15AC884F}" type="slidenum">
              <a:rPr lang="en-GB" smtClean="0"/>
              <a:pPr>
                <a:defRPr/>
              </a:pPr>
              <a:t>16</a:t>
            </a:fld>
            <a:endParaRPr lang="en-GB" dirty="0"/>
          </a:p>
        </p:txBody>
      </p:sp>
    </p:spTree>
    <p:extLst>
      <p:ext uri="{BB962C8B-B14F-4D97-AF65-F5344CB8AC3E}">
        <p14:creationId xmlns:p14="http://schemas.microsoft.com/office/powerpoint/2010/main" xmlns="" val="1700397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231C9D7-1E69-48AC-8BB1-8D48913D20C6}"/>
              </a:ext>
            </a:extLst>
          </p:cNvPr>
          <p:cNvSpPr>
            <a:spLocks noGrp="1"/>
          </p:cNvSpPr>
          <p:nvPr>
            <p:ph idx="1"/>
          </p:nvPr>
        </p:nvSpPr>
        <p:spPr>
          <a:xfrm>
            <a:off x="179512" y="260648"/>
            <a:ext cx="8856984" cy="5378152"/>
          </a:xfrm>
        </p:spPr>
        <p:txBody>
          <a:bodyPr/>
          <a:lstStyle/>
          <a:p>
            <a:pPr algn="just" fontAlgn="auto">
              <a:spcBef>
                <a:spcPts val="0"/>
              </a:spcBef>
              <a:spcAft>
                <a:spcPts val="0"/>
              </a:spcAft>
              <a:defRPr/>
            </a:pPr>
            <a:endParaRPr lang="en-ZA" sz="1800" kern="1200" dirty="0">
              <a:solidFill>
                <a:schemeClr val="dk1"/>
              </a:solidFill>
              <a:latin typeface="+mn-lt"/>
              <a:ea typeface="+mn-ea"/>
              <a:cs typeface="+mn-cs"/>
            </a:endParaRPr>
          </a:p>
          <a:p>
            <a:pPr algn="just" fontAlgn="auto">
              <a:spcBef>
                <a:spcPts val="0"/>
              </a:spcBef>
              <a:spcAft>
                <a:spcPts val="0"/>
              </a:spcAft>
              <a:defRPr/>
            </a:pPr>
            <a:endParaRPr lang="en-ZA" sz="1800" kern="1200" dirty="0">
              <a:solidFill>
                <a:schemeClr val="dk1"/>
              </a:solidFill>
              <a:latin typeface="+mn-lt"/>
              <a:ea typeface="+mn-ea"/>
              <a:cs typeface="+mn-cs"/>
            </a:endParaRPr>
          </a:p>
          <a:p>
            <a:pPr algn="just" fontAlgn="auto">
              <a:spcBef>
                <a:spcPts val="0"/>
              </a:spcBef>
              <a:spcAft>
                <a:spcPts val="0"/>
              </a:spcAft>
              <a:defRPr/>
            </a:pPr>
            <a:r>
              <a:rPr lang="en-ZA" sz="2100" kern="1200" dirty="0">
                <a:solidFill>
                  <a:schemeClr val="dk1"/>
                </a:solidFill>
                <a:latin typeface="+mn-lt"/>
                <a:ea typeface="+mn-ea"/>
                <a:cs typeface="+mn-cs"/>
              </a:rPr>
              <a:t>Need to </a:t>
            </a:r>
            <a:r>
              <a:rPr lang="en-ZA" sz="2100" b="1" kern="1200" dirty="0">
                <a:solidFill>
                  <a:schemeClr val="dk1"/>
                </a:solidFill>
                <a:latin typeface="+mn-lt"/>
                <a:ea typeface="+mn-ea"/>
                <a:cs typeface="+mn-cs"/>
              </a:rPr>
              <a:t>strengthen South Africa business forums</a:t>
            </a:r>
          </a:p>
          <a:p>
            <a:pPr algn="just" fontAlgn="auto">
              <a:spcBef>
                <a:spcPts val="0"/>
              </a:spcBef>
              <a:spcAft>
                <a:spcPts val="0"/>
              </a:spcAft>
              <a:defRPr/>
            </a:pPr>
            <a:r>
              <a:rPr lang="en-ZA" sz="2100" kern="1200" dirty="0">
                <a:solidFill>
                  <a:schemeClr val="dk1"/>
                </a:solidFill>
                <a:latin typeface="+mn-lt"/>
                <a:ea typeface="+mn-ea"/>
                <a:cs typeface="+mn-cs"/>
              </a:rPr>
              <a:t>Increase engagements with </a:t>
            </a:r>
            <a:r>
              <a:rPr lang="en-ZA" sz="2100" b="1" kern="1200" dirty="0">
                <a:solidFill>
                  <a:schemeClr val="dk1"/>
                </a:solidFill>
                <a:latin typeface="+mn-lt"/>
                <a:ea typeface="+mn-ea"/>
                <a:cs typeface="+mn-cs"/>
              </a:rPr>
              <a:t>chambers of commerce and government </a:t>
            </a:r>
            <a:endParaRPr lang="en-ZA" sz="2100" b="1" kern="1200" dirty="0">
              <a:solidFill>
                <a:schemeClr val="dk1"/>
              </a:solidFill>
            </a:endParaRPr>
          </a:p>
          <a:p>
            <a:pPr algn="just" fontAlgn="auto">
              <a:spcBef>
                <a:spcPts val="0"/>
              </a:spcBef>
              <a:spcAft>
                <a:spcPts val="0"/>
              </a:spcAft>
              <a:defRPr/>
            </a:pPr>
            <a:r>
              <a:rPr lang="en-ZA" sz="2100" b="1" kern="1200" dirty="0">
                <a:solidFill>
                  <a:schemeClr val="dk1"/>
                </a:solidFill>
              </a:rPr>
              <a:t>C</a:t>
            </a:r>
            <a:r>
              <a:rPr lang="en-ZA" sz="2100" b="1" kern="1200" dirty="0">
                <a:solidFill>
                  <a:schemeClr val="dk1"/>
                </a:solidFill>
                <a:latin typeface="+mn-lt"/>
                <a:ea typeface="+mn-ea"/>
                <a:cs typeface="+mn-cs"/>
              </a:rPr>
              <a:t>oordinate South Africa Inc approach </a:t>
            </a:r>
            <a:r>
              <a:rPr lang="en-ZA" sz="2100" kern="1200" dirty="0">
                <a:solidFill>
                  <a:schemeClr val="dk1"/>
                </a:solidFill>
                <a:latin typeface="+mn-lt"/>
                <a:ea typeface="+mn-ea"/>
                <a:cs typeface="+mn-cs"/>
              </a:rPr>
              <a:t>in countries </a:t>
            </a:r>
            <a:r>
              <a:rPr lang="en-ZA" sz="2100" kern="1200" dirty="0">
                <a:solidFill>
                  <a:schemeClr val="dk1"/>
                </a:solidFill>
              </a:rPr>
              <a:t>of the Continent</a:t>
            </a:r>
            <a:endParaRPr lang="en-ZA" sz="2100" kern="1200" dirty="0">
              <a:solidFill>
                <a:schemeClr val="dk1"/>
              </a:solidFill>
              <a:latin typeface="+mn-lt"/>
              <a:ea typeface="+mn-ea"/>
              <a:cs typeface="+mn-cs"/>
            </a:endParaRPr>
          </a:p>
          <a:p>
            <a:pPr algn="just" fontAlgn="auto">
              <a:spcBef>
                <a:spcPts val="0"/>
              </a:spcBef>
              <a:spcAft>
                <a:spcPts val="0"/>
              </a:spcAft>
              <a:defRPr/>
            </a:pPr>
            <a:r>
              <a:rPr lang="en-ZA" sz="2100" b="1" kern="1200" dirty="0">
                <a:solidFill>
                  <a:schemeClr val="dk1"/>
                </a:solidFill>
                <a:latin typeface="+mn-lt"/>
                <a:ea typeface="+mn-ea"/>
                <a:cs typeface="+mn-cs"/>
              </a:rPr>
              <a:t>Rapid response mechanisms </a:t>
            </a:r>
            <a:r>
              <a:rPr lang="en-ZA" sz="2100" kern="1200" dirty="0">
                <a:solidFill>
                  <a:schemeClr val="dk1"/>
                </a:solidFill>
                <a:latin typeface="+mn-lt"/>
                <a:ea typeface="+mn-ea"/>
                <a:cs typeface="+mn-cs"/>
              </a:rPr>
              <a:t>for pandemics and any other emergencies that have the effect of disrupting trade and value chains</a:t>
            </a:r>
          </a:p>
          <a:p>
            <a:pPr marL="285750" marR="0" lvl="0" indent="-285750" algn="just" defTabSz="914400" rtl="0" eaLnBrk="1" fontAlgn="auto" latinLnBrk="0" hangingPunct="1">
              <a:spcBef>
                <a:spcPts val="0"/>
              </a:spcBef>
              <a:spcAft>
                <a:spcPts val="0"/>
              </a:spcAft>
              <a:buClrTx/>
              <a:buSzTx/>
              <a:buFont typeface="Arial" panose="020B0604020202020204" pitchFamily="34" charset="0"/>
              <a:buChar char="•"/>
              <a:tabLst/>
              <a:defRPr/>
            </a:pPr>
            <a:r>
              <a:rPr lang="en-ZA" sz="2100" kern="1200" dirty="0">
                <a:solidFill>
                  <a:schemeClr val="dk1"/>
                </a:solidFill>
                <a:latin typeface="+mn-lt"/>
                <a:ea typeface="+mn-ea"/>
                <a:cs typeface="+mn-cs"/>
              </a:rPr>
              <a:t>Recognition that the non-conducive business environment for trade and investment differs from country to country and thus require </a:t>
            </a:r>
            <a:r>
              <a:rPr lang="en-ZA" sz="2100" b="1" kern="1200" dirty="0">
                <a:solidFill>
                  <a:schemeClr val="dk1"/>
                </a:solidFill>
                <a:latin typeface="+mn-lt"/>
                <a:ea typeface="+mn-ea"/>
                <a:cs typeface="+mn-cs"/>
              </a:rPr>
              <a:t>individual country strategies.</a:t>
            </a:r>
            <a:endParaRPr lang="en-GB" sz="2100" dirty="0">
              <a:solidFill>
                <a:prstClr val="black"/>
              </a:solidFill>
            </a:endParaRPr>
          </a:p>
          <a:p>
            <a:pPr marL="285750" marR="0" lvl="0" indent="-285750" algn="just" defTabSz="914400" rtl="0" eaLnBrk="1" fontAlgn="auto" latinLnBrk="0" hangingPunct="1">
              <a:spcBef>
                <a:spcPts val="0"/>
              </a:spcBef>
              <a:spcAft>
                <a:spcPts val="0"/>
              </a:spcAft>
              <a:buClrTx/>
              <a:buSzTx/>
              <a:buFont typeface="Arial" panose="020B0604020202020204" pitchFamily="34" charset="0"/>
              <a:buChar char="•"/>
              <a:tabLst/>
              <a:defRPr/>
            </a:pPr>
            <a:r>
              <a:rPr lang="en-GB" sz="2100" dirty="0">
                <a:solidFill>
                  <a:prstClr val="black"/>
                </a:solidFill>
              </a:rPr>
              <a:t>Work with newly established </a:t>
            </a:r>
            <a:r>
              <a:rPr lang="en-GB" sz="2100" b="1" dirty="0">
                <a:solidFill>
                  <a:prstClr val="black"/>
                </a:solidFill>
              </a:rPr>
              <a:t>Coordination Mechanism for Economic Diplomacy (COMED)</a:t>
            </a:r>
            <a:r>
              <a:rPr lang="en-GB" sz="2100" dirty="0">
                <a:solidFill>
                  <a:prstClr val="black"/>
                </a:solidFill>
              </a:rPr>
              <a:t> to identify and address challenges facing South African companies on the Continent</a:t>
            </a:r>
          </a:p>
          <a:p>
            <a:pPr marL="285750" marR="0" lvl="0" indent="-285750" algn="just" defTabSz="914400" rtl="0" eaLnBrk="1" fontAlgn="auto" latinLnBrk="0" hangingPunct="1">
              <a:spcBef>
                <a:spcPts val="0"/>
              </a:spcBef>
              <a:spcAft>
                <a:spcPts val="0"/>
              </a:spcAft>
              <a:buClrTx/>
              <a:buSzTx/>
              <a:buFont typeface="Arial" panose="020B0604020202020204" pitchFamily="34" charset="0"/>
              <a:buChar char="•"/>
              <a:tabLst/>
              <a:defRPr/>
            </a:pPr>
            <a:r>
              <a:rPr lang="en-GB" sz="2100" dirty="0">
                <a:solidFill>
                  <a:prstClr val="black"/>
                </a:solidFill>
              </a:rPr>
              <a:t>Strengthen the holding of </a:t>
            </a:r>
            <a:r>
              <a:rPr lang="en-GB" sz="2100" b="1" dirty="0">
                <a:solidFill>
                  <a:prstClr val="black"/>
                </a:solidFill>
              </a:rPr>
              <a:t>quarterly sectoral meetings </a:t>
            </a:r>
            <a:r>
              <a:rPr lang="en-GB" sz="2100" dirty="0">
                <a:solidFill>
                  <a:prstClr val="black"/>
                </a:solidFill>
              </a:rPr>
              <a:t>with Departments to evaluate implementation of decisions taken during bilateral meetings</a:t>
            </a:r>
          </a:p>
          <a:p>
            <a:pPr marL="0" marR="0" lvl="0" indent="0" algn="just" defTabSz="914400" rtl="0" eaLnBrk="1" fontAlgn="auto" latinLnBrk="0" hangingPunct="1">
              <a:spcBef>
                <a:spcPts val="0"/>
              </a:spcBef>
              <a:spcAft>
                <a:spcPts val="0"/>
              </a:spcAft>
              <a:buClrTx/>
              <a:buSzTx/>
              <a:buNone/>
              <a:tabLst/>
              <a:defRPr/>
            </a:pPr>
            <a:endParaRPr lang="en-GB" sz="2000" dirty="0">
              <a:solidFill>
                <a:prstClr val="black"/>
              </a:solidFill>
            </a:endParaRPr>
          </a:p>
          <a:p>
            <a:pPr marL="0" marR="0" lvl="0" indent="0" algn="just" defTabSz="914400" rtl="0" eaLnBrk="1" fontAlgn="auto" latinLnBrk="0" hangingPunct="1">
              <a:spcBef>
                <a:spcPts val="0"/>
              </a:spcBef>
              <a:spcAft>
                <a:spcPts val="0"/>
              </a:spcAft>
              <a:buClrTx/>
              <a:buSzTx/>
              <a:buNone/>
              <a:tabLst/>
              <a:defRPr/>
            </a:pPr>
            <a:endParaRPr lang="en-GB" sz="2000" dirty="0">
              <a:solidFill>
                <a:prstClr val="black"/>
              </a:solidFill>
            </a:endParaRPr>
          </a:p>
          <a:p>
            <a:pPr marL="0" indent="0" algn="just">
              <a:buNone/>
              <a:defRPr/>
            </a:pPr>
            <a:endParaRPr lang="en-GB" altLang="en-US" sz="1600" dirty="0">
              <a:latin typeface="Calibri" panose="020F0502020204030204" pitchFamily="34" charset="0"/>
            </a:endParaRPr>
          </a:p>
          <a:p>
            <a:pPr marL="0" indent="0">
              <a:buFontTx/>
              <a:buNone/>
              <a:defRPr/>
            </a:pPr>
            <a:endParaRPr lang="en-GB" altLang="en-US" sz="1400" dirty="0">
              <a:solidFill>
                <a:srgbClr val="FF0000"/>
              </a:solidFill>
              <a:latin typeface="Calibri" panose="020F0502020204030204" pitchFamily="34" charset="0"/>
            </a:endParaRPr>
          </a:p>
          <a:p>
            <a:endParaRPr lang="en-ZA" sz="1600" dirty="0"/>
          </a:p>
        </p:txBody>
      </p:sp>
      <p:sp>
        <p:nvSpPr>
          <p:cNvPr id="4" name="Slide Number Placeholder 3">
            <a:extLst>
              <a:ext uri="{FF2B5EF4-FFF2-40B4-BE49-F238E27FC236}">
                <a16:creationId xmlns:a16="http://schemas.microsoft.com/office/drawing/2014/main" xmlns="" id="{33A3DB7E-3B60-4B6A-90DF-31B59A87BD6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3B81CA7B-C617-4EE3-BE71-584B15AC884F}" type="slidenum">
              <a:rPr kumimoji="0" lang="en-GB" sz="1000" b="0" i="0" u="none" strike="noStrike" kern="1200" cap="none" spc="0" normalizeH="0" baseline="0" noProof="0" smtClean="0">
                <a:ln>
                  <a:noFill/>
                </a:ln>
                <a:solidFill>
                  <a:prstClr val="black"/>
                </a:solidFill>
                <a:effectLst/>
                <a:uLnTx/>
                <a:uFillTx/>
                <a:latin typeface="Times"/>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GB" sz="1000" b="0" i="0" u="none" strike="noStrike" kern="1200" cap="none" spc="0" normalizeH="0" baseline="0" noProof="0" dirty="0">
              <a:ln>
                <a:noFill/>
              </a:ln>
              <a:solidFill>
                <a:prstClr val="black"/>
              </a:solidFill>
              <a:effectLst/>
              <a:uLnTx/>
              <a:uFillTx/>
              <a:latin typeface="Times"/>
              <a:ea typeface="+mn-ea"/>
              <a:cs typeface="+mn-cs"/>
            </a:endParaRPr>
          </a:p>
        </p:txBody>
      </p:sp>
      <p:sp>
        <p:nvSpPr>
          <p:cNvPr id="6" name="Title 5">
            <a:extLst>
              <a:ext uri="{FF2B5EF4-FFF2-40B4-BE49-F238E27FC236}">
                <a16:creationId xmlns:a16="http://schemas.microsoft.com/office/drawing/2014/main" xmlns="" id="{C9095BA1-DC80-47A1-8AC1-CF4698A7EC28}"/>
              </a:ext>
            </a:extLst>
          </p:cNvPr>
          <p:cNvSpPr>
            <a:spLocks noGrp="1"/>
          </p:cNvSpPr>
          <p:nvPr>
            <p:ph type="title"/>
          </p:nvPr>
        </p:nvSpPr>
        <p:spPr>
          <a:xfrm>
            <a:off x="457200" y="274638"/>
            <a:ext cx="8229600" cy="346050"/>
          </a:xfrm>
        </p:spPr>
        <p:txBody>
          <a:bodyPr/>
          <a:lstStyle/>
          <a:p>
            <a:r>
              <a:rPr lang="en-GB" sz="2400" dirty="0">
                <a:solidFill>
                  <a:schemeClr val="tx1"/>
                </a:solidFill>
              </a:rPr>
              <a:t>Recommendations</a:t>
            </a:r>
            <a:endParaRPr lang="en-ZA" sz="2400" dirty="0">
              <a:solidFill>
                <a:schemeClr val="tx1"/>
              </a:solidFill>
            </a:endParaRPr>
          </a:p>
        </p:txBody>
      </p:sp>
    </p:spTree>
    <p:extLst>
      <p:ext uri="{BB962C8B-B14F-4D97-AF65-F5344CB8AC3E}">
        <p14:creationId xmlns:p14="http://schemas.microsoft.com/office/powerpoint/2010/main" xmlns="" val="2548376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914400" lvl="2" indent="0">
              <a:buNone/>
            </a:pPr>
            <a:r>
              <a:rPr lang="en-US" sz="8200" dirty="0"/>
              <a:t>  </a:t>
            </a:r>
            <a:r>
              <a:rPr lang="en-US" sz="8200" b="1" dirty="0"/>
              <a:t>Thank You</a:t>
            </a:r>
          </a:p>
        </p:txBody>
      </p:sp>
      <p:sp>
        <p:nvSpPr>
          <p:cNvPr id="4" name="Slide Number Placeholder 3"/>
          <p:cNvSpPr>
            <a:spLocks noGrp="1"/>
          </p:cNvSpPr>
          <p:nvPr>
            <p:ph type="sldNum" sz="quarter" idx="10"/>
          </p:nvPr>
        </p:nvSpPr>
        <p:spPr/>
        <p:txBody>
          <a:bodyPr/>
          <a:lstStyle/>
          <a:p>
            <a:pPr>
              <a:defRPr/>
            </a:pPr>
            <a:fld id="{3B81CA7B-C617-4EE3-BE71-584B15AC884F}" type="slidenum">
              <a:rPr lang="en-GB" smtClean="0"/>
              <a:pPr>
                <a:defRPr/>
              </a:pPr>
              <a:t>18</a:t>
            </a:fld>
            <a:endParaRPr lang="en-GB" dirty="0"/>
          </a:p>
        </p:txBody>
      </p:sp>
    </p:spTree>
    <p:extLst>
      <p:ext uri="{BB962C8B-B14F-4D97-AF65-F5344CB8AC3E}">
        <p14:creationId xmlns:p14="http://schemas.microsoft.com/office/powerpoint/2010/main" xmlns="" val="1098040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A8D4DF-04DB-47BA-B1F0-1A1FE6F9B4A0}"/>
              </a:ext>
            </a:extLst>
          </p:cNvPr>
          <p:cNvSpPr>
            <a:spLocks noGrp="1"/>
          </p:cNvSpPr>
          <p:nvPr>
            <p:ph type="title"/>
          </p:nvPr>
        </p:nvSpPr>
        <p:spPr/>
        <p:txBody>
          <a:bodyPr/>
          <a:lstStyle/>
          <a:p>
            <a:r>
              <a:rPr lang="en-GB" sz="3200" dirty="0"/>
              <a:t>Outline</a:t>
            </a:r>
            <a:endParaRPr lang="en-ZA" sz="3200" dirty="0"/>
          </a:p>
        </p:txBody>
      </p:sp>
      <p:sp>
        <p:nvSpPr>
          <p:cNvPr id="3" name="Content Placeholder 2">
            <a:extLst>
              <a:ext uri="{FF2B5EF4-FFF2-40B4-BE49-F238E27FC236}">
                <a16:creationId xmlns:a16="http://schemas.microsoft.com/office/drawing/2014/main" xmlns="" id="{A0271E21-5425-4F5F-A495-66E88D760A47}"/>
              </a:ext>
            </a:extLst>
          </p:cNvPr>
          <p:cNvSpPr>
            <a:spLocks noGrp="1"/>
          </p:cNvSpPr>
          <p:nvPr>
            <p:ph idx="1"/>
          </p:nvPr>
        </p:nvSpPr>
        <p:spPr/>
        <p:txBody>
          <a:bodyPr/>
          <a:lstStyle/>
          <a:p>
            <a:pPr marL="0" indent="0">
              <a:buNone/>
            </a:pPr>
            <a:r>
              <a:rPr lang="en-GB" sz="2800" dirty="0"/>
              <a:t>   The presentation will cover:</a:t>
            </a:r>
          </a:p>
          <a:p>
            <a:pPr marL="0" indent="0">
              <a:buNone/>
            </a:pPr>
            <a:endParaRPr lang="en-GB" sz="2800" dirty="0"/>
          </a:p>
          <a:p>
            <a:pPr lvl="1">
              <a:buFont typeface="Arial" panose="020B0604020202020204" pitchFamily="34" charset="0"/>
              <a:buChar char="•"/>
            </a:pPr>
            <a:r>
              <a:rPr lang="en-GB" sz="2650" b="1" dirty="0"/>
              <a:t>Context</a:t>
            </a:r>
          </a:p>
          <a:p>
            <a:pPr lvl="1">
              <a:buFont typeface="Arial" panose="020B0604020202020204" pitchFamily="34" charset="0"/>
              <a:buChar char="•"/>
            </a:pPr>
            <a:r>
              <a:rPr lang="en-GB" sz="2650" b="1" dirty="0"/>
              <a:t>Country-specific activities in Africa</a:t>
            </a:r>
          </a:p>
          <a:p>
            <a:pPr lvl="1">
              <a:buFont typeface="Arial" panose="020B0604020202020204" pitchFamily="34" charset="0"/>
              <a:buChar char="•"/>
            </a:pPr>
            <a:r>
              <a:rPr lang="en-GB" sz="2650" b="1" dirty="0"/>
              <a:t>SADC</a:t>
            </a:r>
          </a:p>
          <a:p>
            <a:pPr lvl="1">
              <a:buFont typeface="Arial" panose="020B0604020202020204" pitchFamily="34" charset="0"/>
              <a:buChar char="•"/>
            </a:pPr>
            <a:r>
              <a:rPr lang="en-GB" sz="2650" b="1" dirty="0"/>
              <a:t>Challenges</a:t>
            </a:r>
          </a:p>
          <a:p>
            <a:pPr lvl="1">
              <a:buFont typeface="Arial" panose="020B0604020202020204" pitchFamily="34" charset="0"/>
              <a:buChar char="•"/>
            </a:pPr>
            <a:r>
              <a:rPr lang="en-GB" sz="2650" b="1" dirty="0"/>
              <a:t>Recommendations</a:t>
            </a:r>
          </a:p>
          <a:p>
            <a:endParaRPr lang="en-GB" dirty="0"/>
          </a:p>
          <a:p>
            <a:endParaRPr lang="en-GB" dirty="0"/>
          </a:p>
        </p:txBody>
      </p:sp>
      <p:sp>
        <p:nvSpPr>
          <p:cNvPr id="4" name="Slide Number Placeholder 3">
            <a:extLst>
              <a:ext uri="{FF2B5EF4-FFF2-40B4-BE49-F238E27FC236}">
                <a16:creationId xmlns:a16="http://schemas.microsoft.com/office/drawing/2014/main" xmlns="" id="{0F4427BD-03C6-41F4-892B-7F15E0C5CC59}"/>
              </a:ext>
            </a:extLst>
          </p:cNvPr>
          <p:cNvSpPr>
            <a:spLocks noGrp="1"/>
          </p:cNvSpPr>
          <p:nvPr>
            <p:ph type="sldNum" sz="quarter" idx="10"/>
          </p:nvPr>
        </p:nvSpPr>
        <p:spPr/>
        <p:txBody>
          <a:bodyPr/>
          <a:lstStyle/>
          <a:p>
            <a:pPr>
              <a:defRPr/>
            </a:pPr>
            <a:fld id="{3B81CA7B-C617-4EE3-BE71-584B15AC884F}" type="slidenum">
              <a:rPr lang="en-GB" smtClean="0">
                <a:solidFill>
                  <a:prstClr val="black"/>
                </a:solidFill>
              </a:rPr>
              <a:pPr>
                <a:defRPr/>
              </a:pPr>
              <a:t>2</a:t>
            </a:fld>
            <a:endParaRPr lang="en-GB" dirty="0">
              <a:solidFill>
                <a:prstClr val="black"/>
              </a:solidFill>
            </a:endParaRPr>
          </a:p>
        </p:txBody>
      </p:sp>
    </p:spTree>
    <p:extLst>
      <p:ext uri="{BB962C8B-B14F-4D97-AF65-F5344CB8AC3E}">
        <p14:creationId xmlns:p14="http://schemas.microsoft.com/office/powerpoint/2010/main" xmlns="" val="2709547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123920-2F0C-40D1-BEE0-D2F076EF95F7}"/>
              </a:ext>
            </a:extLst>
          </p:cNvPr>
          <p:cNvSpPr>
            <a:spLocks noGrp="1"/>
          </p:cNvSpPr>
          <p:nvPr>
            <p:ph type="title"/>
          </p:nvPr>
        </p:nvSpPr>
        <p:spPr>
          <a:xfrm>
            <a:off x="457200" y="1"/>
            <a:ext cx="8229600" cy="548680"/>
          </a:xfrm>
        </p:spPr>
        <p:txBody>
          <a:bodyPr/>
          <a:lstStyle/>
          <a:p>
            <a:r>
              <a:rPr kumimoji="0" lang="en-GB" sz="2000" b="1" i="0" u="none" strike="noStrike" kern="0" cap="none" spc="0" normalizeH="0" baseline="0" noProof="0" dirty="0">
                <a:ln>
                  <a:noFill/>
                </a:ln>
                <a:solidFill>
                  <a:prstClr val="black"/>
                </a:solidFill>
                <a:effectLst/>
                <a:uLnTx/>
                <a:uFillTx/>
                <a:latin typeface="Arial"/>
                <a:ea typeface="+mj-ea"/>
                <a:cs typeface="+mj-cs"/>
              </a:rPr>
              <a:t>Context</a:t>
            </a:r>
            <a:endParaRPr lang="en-ZA" sz="2000" dirty="0"/>
          </a:p>
        </p:txBody>
      </p:sp>
      <p:sp>
        <p:nvSpPr>
          <p:cNvPr id="3" name="Content Placeholder 2">
            <a:extLst>
              <a:ext uri="{FF2B5EF4-FFF2-40B4-BE49-F238E27FC236}">
                <a16:creationId xmlns:a16="http://schemas.microsoft.com/office/drawing/2014/main" xmlns="" id="{44FFDDB9-241F-4C72-9DC5-BD867D8EB067}"/>
              </a:ext>
            </a:extLst>
          </p:cNvPr>
          <p:cNvSpPr>
            <a:spLocks noGrp="1"/>
          </p:cNvSpPr>
          <p:nvPr>
            <p:ph idx="1"/>
          </p:nvPr>
        </p:nvSpPr>
        <p:spPr>
          <a:xfrm>
            <a:off x="107504" y="548680"/>
            <a:ext cx="8856984" cy="5544988"/>
          </a:xfrm>
        </p:spPr>
        <p:txBody>
          <a:bodyPr/>
          <a:lstStyle/>
          <a:p>
            <a:pPr algn="just">
              <a:spcBef>
                <a:spcPts val="0"/>
              </a:spcBef>
            </a:pPr>
            <a:r>
              <a:rPr lang="en-GB" sz="1600" dirty="0"/>
              <a:t>Our strategic goals are the pursuit and achievement of national priorities, specifically </a:t>
            </a:r>
            <a:r>
              <a:rPr lang="en-GB" sz="1600" b="1" dirty="0"/>
              <a:t>addressing the triple challenges of poverty, unemployment and inequality </a:t>
            </a:r>
            <a:r>
              <a:rPr lang="en-GB" sz="1600" dirty="0"/>
              <a:t>through </a:t>
            </a:r>
            <a:r>
              <a:rPr lang="en-GB" sz="1600" b="1" dirty="0"/>
              <a:t>economic diplomacy</a:t>
            </a:r>
            <a:r>
              <a:rPr lang="en-GB" sz="1600" dirty="0"/>
              <a:t>.</a:t>
            </a:r>
          </a:p>
          <a:p>
            <a:pPr algn="just">
              <a:spcBef>
                <a:spcPts val="0"/>
              </a:spcBef>
            </a:pPr>
            <a:r>
              <a:rPr lang="en-GB" sz="1600" dirty="0"/>
              <a:t>The key economic diplomacy objectives of </a:t>
            </a:r>
            <a:r>
              <a:rPr lang="en-GB" sz="1600" b="1" dirty="0"/>
              <a:t>South African Missions’ Country Strategies </a:t>
            </a:r>
            <a:r>
              <a:rPr lang="en-GB" sz="1600" dirty="0"/>
              <a:t>are to promote targeted value-added exports, facilitate outward foreign direct investment in prioritised sectors to enhance the image/brand  of South Africa, and promote inward tourism. </a:t>
            </a:r>
          </a:p>
          <a:p>
            <a:pPr algn="just">
              <a:spcBef>
                <a:spcPts val="0"/>
              </a:spcBef>
            </a:pPr>
            <a:r>
              <a:rPr lang="en-GB" sz="1600" dirty="0"/>
              <a:t>The </a:t>
            </a:r>
            <a:r>
              <a:rPr lang="en-GB" sz="1600" b="1" dirty="0"/>
              <a:t>Structured Bilateral Mechanisms </a:t>
            </a:r>
            <a:r>
              <a:rPr lang="en-GB" sz="1600" dirty="0"/>
              <a:t>such as the JCCs, BNCs etc, are important platforms to negotiate trade opportunities and resolve non-tariff barriers.  </a:t>
            </a:r>
          </a:p>
          <a:p>
            <a:pPr algn="just">
              <a:spcBef>
                <a:spcPts val="0"/>
              </a:spcBef>
            </a:pPr>
            <a:r>
              <a:rPr lang="en-GB" sz="1600" b="1" dirty="0"/>
              <a:t>Business Fora </a:t>
            </a:r>
            <a:r>
              <a:rPr lang="en-GB" sz="1600" dirty="0"/>
              <a:t>set up by Mission and Business Chambers are another platform of engagement.</a:t>
            </a:r>
          </a:p>
          <a:p>
            <a:pPr algn="just">
              <a:spcBef>
                <a:spcPts val="0"/>
              </a:spcBef>
            </a:pPr>
            <a:r>
              <a:rPr lang="en-GB" sz="1600" dirty="0"/>
              <a:t>On the </a:t>
            </a:r>
            <a:r>
              <a:rPr lang="en-GB" sz="1600" b="1" dirty="0"/>
              <a:t>African continent</a:t>
            </a:r>
            <a:r>
              <a:rPr lang="en-GB" sz="1600" dirty="0"/>
              <a:t>, </a:t>
            </a:r>
            <a:r>
              <a:rPr lang="en-GB" sz="1600" b="1" dirty="0"/>
              <a:t>high-level engagements </a:t>
            </a:r>
            <a:r>
              <a:rPr lang="en-GB" sz="1600" dirty="0"/>
              <a:t>play a crucial role in unlocking investment and trade opportunities.</a:t>
            </a:r>
          </a:p>
          <a:p>
            <a:pPr algn="just">
              <a:spcBef>
                <a:spcPts val="0"/>
              </a:spcBef>
            </a:pPr>
            <a:r>
              <a:rPr lang="en-GB" sz="1600" dirty="0"/>
              <a:t>There is a space for SA to </a:t>
            </a:r>
            <a:r>
              <a:rPr lang="en-GB" sz="1600" b="1" dirty="0"/>
              <a:t>increase footprint </a:t>
            </a:r>
            <a:r>
              <a:rPr lang="en-GB" sz="1600" dirty="0"/>
              <a:t>in traditional markets, and identify new markets.</a:t>
            </a:r>
          </a:p>
          <a:p>
            <a:pPr algn="just">
              <a:spcBef>
                <a:spcPts val="0"/>
              </a:spcBef>
            </a:pPr>
            <a:r>
              <a:rPr lang="en-GB" sz="1600" b="1" dirty="0"/>
              <a:t>Collaboration with the DTIC </a:t>
            </a:r>
            <a:r>
              <a:rPr lang="en-GB" sz="1600" dirty="0"/>
              <a:t>and others in the economic cluster and Missions to identify new markets</a:t>
            </a:r>
          </a:p>
          <a:p>
            <a:pPr algn="just">
              <a:spcBef>
                <a:spcPts val="0"/>
              </a:spcBef>
            </a:pPr>
            <a:r>
              <a:rPr lang="en-GB" sz="1600" b="1" dirty="0"/>
              <a:t>Promote and support regional and continental peace and security, as well as conflict resolution initiatives, </a:t>
            </a:r>
            <a:r>
              <a:rPr lang="en-GB" sz="1600" dirty="0"/>
              <a:t>which will in turn allow conducive environment for economic cooperation.</a:t>
            </a:r>
          </a:p>
          <a:p>
            <a:pPr algn="just">
              <a:spcBef>
                <a:spcPts val="0"/>
              </a:spcBef>
            </a:pPr>
            <a:r>
              <a:rPr lang="en-GB" sz="1600" dirty="0"/>
              <a:t>We contribute towards economic integration and industrial development in the region through SADC.</a:t>
            </a:r>
          </a:p>
          <a:p>
            <a:pPr algn="just">
              <a:spcBef>
                <a:spcPts val="0"/>
              </a:spcBef>
            </a:pPr>
            <a:endParaRPr lang="en-GB" sz="1600" dirty="0"/>
          </a:p>
          <a:p>
            <a:pPr marL="0" indent="0" algn="just">
              <a:buNone/>
            </a:pPr>
            <a:endParaRPr lang="en-GB" sz="1600" dirty="0"/>
          </a:p>
          <a:p>
            <a:endParaRPr lang="en-ZA" dirty="0"/>
          </a:p>
        </p:txBody>
      </p:sp>
      <p:sp>
        <p:nvSpPr>
          <p:cNvPr id="4" name="Slide Number Placeholder 3">
            <a:extLst>
              <a:ext uri="{FF2B5EF4-FFF2-40B4-BE49-F238E27FC236}">
                <a16:creationId xmlns:a16="http://schemas.microsoft.com/office/drawing/2014/main" xmlns="" id="{324D6078-4EF1-4E15-9787-12D84746F933}"/>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3B81CA7B-C617-4EE3-BE71-584B15AC884F}" type="slidenum">
              <a:rPr kumimoji="0" lang="en-GB" sz="750" b="0" i="0" u="none" strike="noStrike" kern="1200" cap="none" spc="0" normalizeH="0" baseline="0" noProof="0" smtClean="0">
                <a:ln>
                  <a:noFill/>
                </a:ln>
                <a:solidFill>
                  <a:prstClr val="black"/>
                </a:solidFill>
                <a:effectLst/>
                <a:uLnTx/>
                <a:uFillTx/>
                <a:latin typeface="Times"/>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GB" sz="750" b="0" i="0" u="none" strike="noStrike" kern="1200" cap="none" spc="0" normalizeH="0" baseline="0" noProof="0" dirty="0">
              <a:ln>
                <a:noFill/>
              </a:ln>
              <a:solidFill>
                <a:prstClr val="black"/>
              </a:solidFill>
              <a:effectLst/>
              <a:uLnTx/>
              <a:uFillTx/>
              <a:latin typeface="Times"/>
              <a:ea typeface="+mn-ea"/>
              <a:cs typeface="+mn-cs"/>
            </a:endParaRPr>
          </a:p>
        </p:txBody>
      </p:sp>
    </p:spTree>
    <p:extLst>
      <p:ext uri="{BB962C8B-B14F-4D97-AF65-F5344CB8AC3E}">
        <p14:creationId xmlns:p14="http://schemas.microsoft.com/office/powerpoint/2010/main" xmlns="" val="3135306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363272" cy="476672"/>
          </a:xfrm>
        </p:spPr>
        <p:txBody>
          <a:bodyPr/>
          <a:lstStyle/>
          <a:p>
            <a:r>
              <a:rPr lang="en-ZA" sz="2000" dirty="0">
                <a:solidFill>
                  <a:schemeClr val="tx1"/>
                </a:solidFill>
              </a:rPr>
              <a:t>Country Specific Activities</a:t>
            </a:r>
          </a:p>
        </p:txBody>
      </p:sp>
      <p:sp>
        <p:nvSpPr>
          <p:cNvPr id="3" name="Content Placeholder 2"/>
          <p:cNvSpPr>
            <a:spLocks noGrp="1"/>
          </p:cNvSpPr>
          <p:nvPr>
            <p:ph idx="1"/>
          </p:nvPr>
        </p:nvSpPr>
        <p:spPr>
          <a:xfrm>
            <a:off x="107504" y="404664"/>
            <a:ext cx="9036496" cy="5328592"/>
          </a:xfrm>
        </p:spPr>
        <p:txBody>
          <a:bodyPr/>
          <a:lstStyle/>
          <a:p>
            <a:pPr marL="0" lvl="1" indent="0" algn="just">
              <a:buNone/>
            </a:pPr>
            <a:r>
              <a:rPr lang="en-GB" sz="1700" b="1" u="sng" dirty="0"/>
              <a:t>Kenya</a:t>
            </a:r>
          </a:p>
          <a:p>
            <a:pPr marL="257175" lvl="1" indent="-257175" algn="just">
              <a:buFontTx/>
              <a:buChar char="•"/>
            </a:pPr>
            <a:r>
              <a:rPr lang="en-GB" sz="1700" b="1" dirty="0"/>
              <a:t>Outcomes of State Visit to SA by President Kenyatta in Nov 2021, </a:t>
            </a:r>
            <a:r>
              <a:rPr lang="en-GB" sz="1700" dirty="0"/>
              <a:t>which included a site visit to Transnet Engineering (TE) at Koedoespoort:</a:t>
            </a:r>
          </a:p>
          <a:p>
            <a:pPr marL="742950" lvl="2" indent="-342900" algn="just">
              <a:buFont typeface="+mj-lt"/>
              <a:buAutoNum type="arabicPeriod"/>
            </a:pPr>
            <a:r>
              <a:rPr lang="en-GB" sz="1700" dirty="0"/>
              <a:t>Transnet Engineering staff visited Kenya Railway on 06 &amp; 07 July 2022.</a:t>
            </a:r>
          </a:p>
          <a:p>
            <a:pPr marL="742950" lvl="2" indent="-342900" algn="just">
              <a:buFont typeface="+mj-lt"/>
              <a:buAutoNum type="arabicPeriod"/>
            </a:pPr>
            <a:r>
              <a:rPr lang="en-GB" sz="1700" dirty="0"/>
              <a:t>A draft MOU proposed between Transnet Engineering and Kenya Railways (KRC). Quotations for coaches have been sent to KRC – awaiting decision.</a:t>
            </a:r>
          </a:p>
          <a:p>
            <a:pPr marL="742950" lvl="2" indent="-342900" algn="just">
              <a:buFont typeface="+mj-lt"/>
              <a:buAutoNum type="arabicPeriod"/>
            </a:pPr>
            <a:r>
              <a:rPr lang="en-GB" sz="1700" dirty="0"/>
              <a:t>Pilot compressor – remanufactured compressor has been sourced – Terms and Conditions of the pilot compressor was sent to KRC; awaiting acceptance.</a:t>
            </a:r>
          </a:p>
          <a:p>
            <a:pPr marL="742950" lvl="2" indent="-342900" algn="just">
              <a:buFont typeface="+mj-lt"/>
              <a:buAutoNum type="arabicPeriod"/>
            </a:pPr>
            <a:r>
              <a:rPr lang="en-GB" sz="1700" dirty="0"/>
              <a:t>Assisted </a:t>
            </a:r>
            <a:r>
              <a:rPr lang="en-GB" sz="1700" b="1" dirty="0"/>
              <a:t>Government Printing Works (GPW) </a:t>
            </a:r>
            <a:r>
              <a:rPr lang="en-GB" sz="1700" dirty="0"/>
              <a:t>to pursue interest of Kenya to procure printing contracts.</a:t>
            </a:r>
          </a:p>
          <a:p>
            <a:pPr marL="742950" lvl="2" indent="-342900" algn="just">
              <a:buFont typeface="+mj-lt"/>
              <a:buAutoNum type="arabicPeriod"/>
            </a:pPr>
            <a:r>
              <a:rPr lang="en-GB" sz="1700" dirty="0"/>
              <a:t>DIRCO to continue to support interest of SA company (one of three bidders) to provide </a:t>
            </a:r>
            <a:r>
              <a:rPr lang="en-GB" sz="1700" b="1" dirty="0"/>
              <a:t>Armoured Personnel Carriers (APCs) </a:t>
            </a:r>
            <a:r>
              <a:rPr lang="en-GB" sz="1700" dirty="0"/>
              <a:t>to Kenya. If successful, the </a:t>
            </a:r>
            <a:r>
              <a:rPr lang="en-GB" sz="1700" b="1" dirty="0"/>
              <a:t>economic spinoffs </a:t>
            </a:r>
            <a:r>
              <a:rPr lang="en-GB" sz="1700" dirty="0"/>
              <a:t>are:  a) Employment of SA taxpayers by OTT Technologies Pty Ltd; b) 151 permanently employed staff; and c) Up to 70 limited duration staff geared and contracted for the extent of the project</a:t>
            </a:r>
          </a:p>
          <a:p>
            <a:pPr marL="742950" lvl="2" indent="-342900" algn="just">
              <a:buFont typeface="+mj-lt"/>
              <a:buAutoNum type="arabicPeriod"/>
            </a:pPr>
            <a:r>
              <a:rPr lang="en-GB" sz="1700" b="1" dirty="0"/>
              <a:t>The enterprises used by OTT </a:t>
            </a:r>
            <a:r>
              <a:rPr lang="en-GB" sz="1700" dirty="0"/>
              <a:t>as suppliers/sub-contractors which will benefit from the project: a) Large enterprises = 18; b)  Medium to large enterprises = 26; c) Small to medium enterprises = 61; and d) Small enterprises = 71.</a:t>
            </a:r>
          </a:p>
          <a:p>
            <a:pPr marL="257175" lvl="1" indent="-257175">
              <a:buFontTx/>
              <a:buChar char="•"/>
            </a:pPr>
            <a:endParaRPr lang="en-ZA" sz="1400"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3B81CA7B-C617-4EE3-BE71-584B15AC884F}" type="slidenum">
              <a:rPr kumimoji="0" lang="en-GB" sz="750" b="0" i="0" u="none" strike="noStrike" kern="1200" cap="none" spc="0" normalizeH="0" baseline="0" noProof="0" smtClean="0">
                <a:ln>
                  <a:noFill/>
                </a:ln>
                <a:solidFill>
                  <a:prstClr val="black"/>
                </a:solidFill>
                <a:effectLst/>
                <a:uLnTx/>
                <a:uFillTx/>
                <a:latin typeface="Times"/>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GB" sz="750" b="0" i="0" u="none" strike="noStrike" kern="1200" cap="none" spc="0" normalizeH="0" baseline="0" noProof="0" dirty="0">
              <a:ln>
                <a:noFill/>
              </a:ln>
              <a:solidFill>
                <a:prstClr val="black"/>
              </a:solidFill>
              <a:effectLst/>
              <a:uLnTx/>
              <a:uFillTx/>
              <a:latin typeface="Times"/>
              <a:ea typeface="+mn-ea"/>
              <a:cs typeface="+mn-cs"/>
            </a:endParaRPr>
          </a:p>
        </p:txBody>
      </p:sp>
    </p:spTree>
    <p:extLst>
      <p:ext uri="{BB962C8B-B14F-4D97-AF65-F5344CB8AC3E}">
        <p14:creationId xmlns:p14="http://schemas.microsoft.com/office/powerpoint/2010/main" xmlns="" val="2215999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363272" cy="836712"/>
          </a:xfrm>
        </p:spPr>
        <p:txBody>
          <a:bodyPr/>
          <a:lstStyle/>
          <a:p>
            <a:r>
              <a:rPr lang="en-ZA" sz="2000" dirty="0">
                <a:solidFill>
                  <a:schemeClr val="tx1"/>
                </a:solidFill>
              </a:rPr>
              <a:t>Country Specific Activities</a:t>
            </a:r>
          </a:p>
        </p:txBody>
      </p:sp>
      <p:sp>
        <p:nvSpPr>
          <p:cNvPr id="3" name="Content Placeholder 2"/>
          <p:cNvSpPr>
            <a:spLocks noGrp="1"/>
          </p:cNvSpPr>
          <p:nvPr>
            <p:ph idx="1"/>
          </p:nvPr>
        </p:nvSpPr>
        <p:spPr>
          <a:xfrm>
            <a:off x="0" y="548680"/>
            <a:ext cx="9144000" cy="5112568"/>
          </a:xfrm>
        </p:spPr>
        <p:txBody>
          <a:bodyPr/>
          <a:lstStyle/>
          <a:p>
            <a:pPr marL="0" lvl="1" indent="0">
              <a:buNone/>
            </a:pPr>
            <a:r>
              <a:rPr lang="en-GB" sz="1800" b="1" u="sng" dirty="0"/>
              <a:t>Uganda</a:t>
            </a:r>
            <a:endParaRPr lang="en-GB" sz="1800" u="sng" dirty="0"/>
          </a:p>
          <a:p>
            <a:pPr marL="257175" lvl="1" indent="-257175" algn="just">
              <a:buFontTx/>
              <a:buChar char="•"/>
            </a:pPr>
            <a:r>
              <a:rPr lang="en-GB" sz="1800" b="1" dirty="0"/>
              <a:t>During the SA-Uganda JCC held on 11-12 July 2022, in Kampala, </a:t>
            </a:r>
            <a:r>
              <a:rPr lang="en-GB" sz="1800" dirty="0"/>
              <a:t> challenges faced by the Industrial Development Corporation (IDC) of South Africa was discussed, who invested a total of USD115 million for a 10 ten-year period for the development of a 296 room, 5-star hotel in Kampala, Uganda.</a:t>
            </a:r>
          </a:p>
          <a:p>
            <a:pPr marL="0" lvl="1" indent="0" algn="just">
              <a:buNone/>
            </a:pPr>
            <a:endParaRPr lang="en-GB" sz="1800" b="1" dirty="0"/>
          </a:p>
          <a:p>
            <a:pPr marL="0" lvl="1" indent="0" algn="just">
              <a:buNone/>
            </a:pPr>
            <a:r>
              <a:rPr lang="en-GB" sz="1800" b="1" u="sng" dirty="0"/>
              <a:t>Seychelles</a:t>
            </a:r>
          </a:p>
          <a:p>
            <a:pPr marL="257175" lvl="1" indent="-257175" algn="just">
              <a:buFontTx/>
              <a:buChar char="•"/>
            </a:pPr>
            <a:r>
              <a:rPr lang="en-GB" sz="1800" dirty="0"/>
              <a:t>During the </a:t>
            </a:r>
            <a:r>
              <a:rPr lang="en-GB" sz="1800" b="1" dirty="0"/>
              <a:t>SA-Seychelles Senior Officials Meeting (SOM) in July 2022</a:t>
            </a:r>
            <a:r>
              <a:rPr lang="en-GB" sz="1800" dirty="0"/>
              <a:t>, both parties agreed to revive the Young Chefs and Hospitality Management </a:t>
            </a:r>
            <a:r>
              <a:rPr lang="en-GB" sz="1800" b="1" dirty="0"/>
              <a:t>Student Exchange Programmes </a:t>
            </a:r>
            <a:r>
              <a:rPr lang="en-GB" sz="1800" dirty="0"/>
              <a:t>for internships in 2023. SA to reciprocate the same for Seychelles learners in 2024. The benefits were observed in 2018/2019, when thirty SA Chefs participated in an exchange programme and two chefs were gainfully employed in Seychelles. </a:t>
            </a:r>
          </a:p>
          <a:p>
            <a:pPr marL="257175" lvl="1" indent="-257175">
              <a:buFontTx/>
              <a:buChar char="•"/>
            </a:pPr>
            <a:r>
              <a:rPr lang="en-GB" sz="1800" dirty="0"/>
              <a:t>The </a:t>
            </a:r>
            <a:r>
              <a:rPr lang="en-GB" sz="1800" b="1" dirty="0"/>
              <a:t>Seychelles Police Force and the Seychelles Defence Forces (SDF</a:t>
            </a:r>
            <a:r>
              <a:rPr lang="en-GB" sz="1800" dirty="0"/>
              <a:t>) </a:t>
            </a:r>
            <a:r>
              <a:rPr lang="en-GB" sz="1800" b="1" dirty="0"/>
              <a:t>purchased armoured vehicles</a:t>
            </a:r>
            <a:r>
              <a:rPr lang="en-GB" sz="1800" dirty="0"/>
              <a:t> from South Africa in accordance with the country's Crowd Management Control legislation. </a:t>
            </a:r>
            <a:endParaRPr lang="en-GB" sz="1800" b="1" dirty="0"/>
          </a:p>
          <a:p>
            <a:pPr marL="0" lvl="1" indent="0">
              <a:buNone/>
            </a:pPr>
            <a:endParaRPr lang="en-ZA" sz="1400"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3B81CA7B-C617-4EE3-BE71-584B15AC884F}" type="slidenum">
              <a:rPr kumimoji="0" lang="en-GB" sz="750" b="0" i="0" u="none" strike="noStrike" kern="1200" cap="none" spc="0" normalizeH="0" baseline="0" noProof="0" smtClean="0">
                <a:ln>
                  <a:noFill/>
                </a:ln>
                <a:solidFill>
                  <a:prstClr val="black"/>
                </a:solidFill>
                <a:effectLst/>
                <a:uLnTx/>
                <a:uFillTx/>
                <a:latin typeface="Times"/>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GB" sz="750" b="0" i="0" u="none" strike="noStrike" kern="1200" cap="none" spc="0" normalizeH="0" baseline="0" noProof="0" dirty="0">
              <a:ln>
                <a:noFill/>
              </a:ln>
              <a:solidFill>
                <a:prstClr val="black"/>
              </a:solidFill>
              <a:effectLst/>
              <a:uLnTx/>
              <a:uFillTx/>
              <a:latin typeface="Times"/>
              <a:ea typeface="+mn-ea"/>
              <a:cs typeface="+mn-cs"/>
            </a:endParaRPr>
          </a:p>
        </p:txBody>
      </p:sp>
    </p:spTree>
    <p:extLst>
      <p:ext uri="{BB962C8B-B14F-4D97-AF65-F5344CB8AC3E}">
        <p14:creationId xmlns:p14="http://schemas.microsoft.com/office/powerpoint/2010/main" xmlns="" val="1007186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363272" cy="548680"/>
          </a:xfrm>
        </p:spPr>
        <p:txBody>
          <a:bodyPr/>
          <a:lstStyle/>
          <a:p>
            <a:r>
              <a:rPr lang="en-ZA" sz="2000" dirty="0">
                <a:solidFill>
                  <a:schemeClr val="tx1"/>
                </a:solidFill>
              </a:rPr>
              <a:t>Country Specific Activities</a:t>
            </a:r>
          </a:p>
        </p:txBody>
      </p:sp>
      <p:sp>
        <p:nvSpPr>
          <p:cNvPr id="3" name="Content Placeholder 2"/>
          <p:cNvSpPr>
            <a:spLocks noGrp="1"/>
          </p:cNvSpPr>
          <p:nvPr>
            <p:ph idx="1"/>
          </p:nvPr>
        </p:nvSpPr>
        <p:spPr>
          <a:xfrm>
            <a:off x="107504" y="404664"/>
            <a:ext cx="8969660" cy="5328592"/>
          </a:xfrm>
        </p:spPr>
        <p:txBody>
          <a:bodyPr/>
          <a:lstStyle/>
          <a:p>
            <a:pPr marL="0" lvl="1" indent="0" algn="just">
              <a:buNone/>
            </a:pPr>
            <a:r>
              <a:rPr lang="en-GB" sz="1600" b="1" u="sng" dirty="0"/>
              <a:t>Rwanda</a:t>
            </a:r>
          </a:p>
          <a:p>
            <a:pPr marL="257175" lvl="1" indent="-257175" algn="just">
              <a:buFontTx/>
              <a:buChar char="•"/>
            </a:pPr>
            <a:r>
              <a:rPr lang="en-GB" sz="1600" dirty="0"/>
              <a:t>Supported a </a:t>
            </a:r>
            <a:r>
              <a:rPr lang="en-GB" sz="1600" b="1" dirty="0"/>
              <a:t>WesGro Trade Mission  to Rwanda </a:t>
            </a:r>
            <a:r>
              <a:rPr lang="en-GB" sz="1600" dirty="0"/>
              <a:t>from the 21-31 March 2022 which included a defence equipment manufacturing company MILKOR Pty Ltd.</a:t>
            </a:r>
          </a:p>
          <a:p>
            <a:pPr marL="257175" lvl="1" indent="-257175" algn="just">
              <a:buFontTx/>
              <a:buChar char="•"/>
            </a:pPr>
            <a:r>
              <a:rPr lang="en-GB" sz="1600" dirty="0"/>
              <a:t>Mission met with Afrinest on 19 July 2022 to continue discussions with the IDC for the third round of funding for the “Kivu Queen” cruise ship / floating luxury hotel project (inland waterways cruises) on Lake Kivu (Rwanda). Afrinest is in partnership with the South African Mantis Collection Group.</a:t>
            </a:r>
          </a:p>
          <a:p>
            <a:pPr marL="257175" lvl="1" indent="-257175" algn="just">
              <a:buFontTx/>
              <a:buChar char="•"/>
            </a:pPr>
            <a:endParaRPr lang="en-GB" sz="1600" b="1" dirty="0"/>
          </a:p>
          <a:p>
            <a:pPr marL="0" lvl="1" indent="0" algn="just">
              <a:buNone/>
            </a:pPr>
            <a:r>
              <a:rPr lang="en-GB" sz="1600" b="1" u="sng" dirty="0"/>
              <a:t>Comoros</a:t>
            </a:r>
          </a:p>
          <a:p>
            <a:pPr algn="just">
              <a:defRPr/>
            </a:pPr>
            <a:r>
              <a:rPr kumimoji="0" lang="en-GB" sz="1600" b="0" i="0" u="none" strike="noStrike" kern="0" cap="none" spc="0" normalizeH="0" baseline="0" noProof="0" dirty="0">
                <a:ln>
                  <a:noFill/>
                </a:ln>
                <a:solidFill>
                  <a:prstClr val="black"/>
                </a:solidFill>
                <a:effectLst/>
                <a:uLnTx/>
                <a:uFillTx/>
                <a:ea typeface="+mn-ea"/>
                <a:cs typeface="+mn-cs"/>
              </a:rPr>
              <a:t>The </a:t>
            </a:r>
            <a:r>
              <a:rPr kumimoji="0" lang="en-GB" sz="1600" b="1" i="0" u="none" strike="noStrike" kern="0" cap="none" spc="0" normalizeH="0" baseline="0" noProof="0" dirty="0">
                <a:ln>
                  <a:noFill/>
                </a:ln>
                <a:solidFill>
                  <a:prstClr val="black"/>
                </a:solidFill>
                <a:effectLst/>
                <a:uLnTx/>
                <a:uFillTx/>
                <a:ea typeface="+mn-ea"/>
                <a:cs typeface="+mn-cs"/>
              </a:rPr>
              <a:t>SA Mission in Moroni </a:t>
            </a:r>
            <a:r>
              <a:rPr kumimoji="0" lang="en-GB" sz="1600" b="0" i="0" u="none" strike="noStrike" kern="0" cap="none" spc="0" normalizeH="0" baseline="0" noProof="0" dirty="0">
                <a:ln>
                  <a:noFill/>
                </a:ln>
                <a:solidFill>
                  <a:prstClr val="black"/>
                </a:solidFill>
                <a:effectLst/>
                <a:uLnTx/>
                <a:uFillTx/>
                <a:ea typeface="+mn-ea"/>
                <a:cs typeface="+mn-cs"/>
              </a:rPr>
              <a:t>has been in negotiations with </a:t>
            </a:r>
            <a:r>
              <a:rPr kumimoji="0" lang="en-GB" sz="1600" b="1" i="0" u="none" strike="noStrike" kern="0" cap="none" spc="0" normalizeH="0" baseline="0" noProof="0" dirty="0">
                <a:ln>
                  <a:noFill/>
                </a:ln>
                <a:solidFill>
                  <a:prstClr val="black"/>
                </a:solidFill>
                <a:effectLst/>
                <a:uLnTx/>
                <a:uFillTx/>
                <a:ea typeface="+mn-ea"/>
                <a:cs typeface="+mn-cs"/>
              </a:rPr>
              <a:t>AMROH aviation </a:t>
            </a:r>
            <a:r>
              <a:rPr kumimoji="0" lang="en-GB" sz="1600" b="0" i="0" u="none" strike="noStrike" kern="0" cap="none" spc="0" normalizeH="0" baseline="0" noProof="0" dirty="0">
                <a:ln>
                  <a:noFill/>
                </a:ln>
                <a:solidFill>
                  <a:prstClr val="black"/>
                </a:solidFill>
                <a:effectLst/>
                <a:uLnTx/>
                <a:uFillTx/>
                <a:ea typeface="+mn-ea"/>
                <a:cs typeface="+mn-cs"/>
              </a:rPr>
              <a:t>from South Africa in order to </a:t>
            </a:r>
            <a:r>
              <a:rPr kumimoji="0" lang="en-GB" sz="1600" b="1" i="0" u="none" strike="noStrike" kern="0" cap="none" spc="0" normalizeH="0" baseline="0" noProof="0" dirty="0">
                <a:ln>
                  <a:noFill/>
                </a:ln>
                <a:solidFill>
                  <a:prstClr val="black"/>
                </a:solidFill>
                <a:effectLst/>
                <a:uLnTx/>
                <a:uFillTx/>
                <a:ea typeface="+mn-ea"/>
                <a:cs typeface="+mn-cs"/>
              </a:rPr>
              <a:t>establish a route from Johannesburg to Moroni </a:t>
            </a:r>
            <a:r>
              <a:rPr kumimoji="0" lang="en-GB" sz="1600" b="0" i="0" u="none" strike="noStrike" kern="0" cap="none" spc="0" normalizeH="0" baseline="0" noProof="0" dirty="0">
                <a:ln>
                  <a:noFill/>
                </a:ln>
                <a:solidFill>
                  <a:prstClr val="black"/>
                </a:solidFill>
                <a:effectLst/>
                <a:uLnTx/>
                <a:uFillTx/>
                <a:ea typeface="+mn-ea"/>
                <a:cs typeface="+mn-cs"/>
              </a:rPr>
              <a:t>once a week. The company undertook a feasibility visit to Moroni in 2021 and engaged with relevant stakeholders. The company received approval from Parliament to fly once a week to Moroni. </a:t>
            </a:r>
            <a:r>
              <a:rPr lang="en-GB" sz="1600" dirty="0">
                <a:solidFill>
                  <a:prstClr val="black"/>
                </a:solidFill>
              </a:rPr>
              <a:t>F</a:t>
            </a:r>
            <a:r>
              <a:rPr kumimoji="0" lang="en-GB" sz="1600" b="0" i="0" u="none" strike="noStrike" kern="0" cap="none" spc="0" normalizeH="0" baseline="0" noProof="0" dirty="0">
                <a:ln>
                  <a:noFill/>
                </a:ln>
                <a:solidFill>
                  <a:prstClr val="black"/>
                </a:solidFill>
                <a:effectLst/>
                <a:uLnTx/>
                <a:uFillTx/>
                <a:ea typeface="+mn-ea"/>
                <a:cs typeface="+mn-cs"/>
              </a:rPr>
              <a:t>light operations are expected to commence around November 2022. </a:t>
            </a:r>
          </a:p>
          <a:p>
            <a:pPr algn="just">
              <a:defRPr/>
            </a:pPr>
            <a:r>
              <a:rPr lang="en-GB" sz="1600" b="1" dirty="0">
                <a:solidFill>
                  <a:prstClr val="black"/>
                </a:solidFill>
              </a:rPr>
              <a:t>The Ministers of Energy; Water and Hydrocarbons; and Agriculture, Fishing, Environment and Tourism visited SA on 9-12 August 2022 </a:t>
            </a:r>
            <a:r>
              <a:rPr lang="en-GB" sz="1600" dirty="0">
                <a:solidFill>
                  <a:prstClr val="black"/>
                </a:solidFill>
              </a:rPr>
              <a:t>and visited, amongst others, </a:t>
            </a:r>
            <a:r>
              <a:rPr kumimoji="0" lang="en-GB" sz="1600" b="0" i="0" u="none" strike="noStrike" kern="0" cap="none" spc="0" normalizeH="0" baseline="0" noProof="0" dirty="0">
                <a:ln>
                  <a:noFill/>
                </a:ln>
                <a:solidFill>
                  <a:prstClr val="black"/>
                </a:solidFill>
                <a:effectLst/>
                <a:uLnTx/>
                <a:uFillTx/>
                <a:ea typeface="+mn-ea"/>
                <a:cs typeface="+mn-cs"/>
              </a:rPr>
              <a:t>Polychem Replacement Parts (PRP), which manufactures electricity distribution components for national and regional grids; IDC, DBSA and the SA Minister of Agriculture. Comoros has very limited land for agricultural production, and, therefore, imports almost all its basic food products from various countries, including SA. </a:t>
            </a:r>
          </a:p>
          <a:p>
            <a:pPr marL="257175" lvl="1" indent="-257175">
              <a:buFontTx/>
              <a:buChar char="•"/>
            </a:pPr>
            <a:endParaRPr lang="en-GB" sz="1800" b="1" dirty="0"/>
          </a:p>
          <a:p>
            <a:pPr marL="257175" lvl="1" indent="-257175">
              <a:buFontTx/>
              <a:buChar char="•"/>
            </a:pPr>
            <a:endParaRPr lang="en-ZA" sz="1400"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3B81CA7B-C617-4EE3-BE71-584B15AC884F}" type="slidenum">
              <a:rPr kumimoji="0" lang="en-GB" sz="750" b="0" i="0" u="none" strike="noStrike" kern="1200" cap="none" spc="0" normalizeH="0" baseline="0" noProof="0" smtClean="0">
                <a:ln>
                  <a:noFill/>
                </a:ln>
                <a:solidFill>
                  <a:prstClr val="black"/>
                </a:solidFill>
                <a:effectLst/>
                <a:uLnTx/>
                <a:uFillTx/>
                <a:latin typeface="Times"/>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GB" sz="750" b="0" i="0" u="none" strike="noStrike" kern="1200" cap="none" spc="0" normalizeH="0" baseline="0" noProof="0" dirty="0">
              <a:ln>
                <a:noFill/>
              </a:ln>
              <a:solidFill>
                <a:prstClr val="black"/>
              </a:solidFill>
              <a:effectLst/>
              <a:uLnTx/>
              <a:uFillTx/>
              <a:latin typeface="Times"/>
              <a:ea typeface="+mn-ea"/>
              <a:cs typeface="+mn-cs"/>
            </a:endParaRPr>
          </a:p>
        </p:txBody>
      </p:sp>
    </p:spTree>
    <p:extLst>
      <p:ext uri="{BB962C8B-B14F-4D97-AF65-F5344CB8AC3E}">
        <p14:creationId xmlns:p14="http://schemas.microsoft.com/office/powerpoint/2010/main" xmlns="" val="3638991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363272" cy="620688"/>
          </a:xfrm>
        </p:spPr>
        <p:txBody>
          <a:bodyPr/>
          <a:lstStyle/>
          <a:p>
            <a:r>
              <a:rPr lang="en-ZA" sz="2400" dirty="0">
                <a:solidFill>
                  <a:schemeClr val="tx1"/>
                </a:solidFill>
              </a:rPr>
              <a:t>Country Specific Activities</a:t>
            </a:r>
          </a:p>
        </p:txBody>
      </p:sp>
      <p:sp>
        <p:nvSpPr>
          <p:cNvPr id="3" name="Content Placeholder 2"/>
          <p:cNvSpPr>
            <a:spLocks noGrp="1"/>
          </p:cNvSpPr>
          <p:nvPr>
            <p:ph idx="1"/>
          </p:nvPr>
        </p:nvSpPr>
        <p:spPr>
          <a:xfrm>
            <a:off x="107504" y="476672"/>
            <a:ext cx="8712968" cy="5184576"/>
          </a:xfrm>
        </p:spPr>
        <p:txBody>
          <a:bodyPr/>
          <a:lstStyle/>
          <a:p>
            <a:pPr marL="0" marR="0" lvl="0" indent="0" algn="just" defTabSz="914400" rtl="0" eaLnBrk="1" fontAlgn="base" latinLnBrk="0" hangingPunct="1">
              <a:lnSpc>
                <a:spcPct val="100000"/>
              </a:lnSpc>
              <a:spcBef>
                <a:spcPct val="20000"/>
              </a:spcBef>
              <a:spcAft>
                <a:spcPct val="0"/>
              </a:spcAft>
              <a:buClrTx/>
              <a:buSzTx/>
              <a:buFontTx/>
              <a:buNone/>
              <a:tabLst/>
              <a:defRPr/>
            </a:pPr>
            <a:r>
              <a:rPr lang="en-GB" sz="1800" b="1" u="sng" dirty="0">
                <a:solidFill>
                  <a:prstClr val="black"/>
                </a:solidFill>
                <a:latin typeface="Arial"/>
              </a:rPr>
              <a:t>Mauritius</a:t>
            </a:r>
            <a:endParaRPr kumimoji="0" lang="en-GB" sz="1800" b="1" i="0" u="sng" strike="noStrike" kern="0" cap="none" spc="0" normalizeH="0" baseline="0" noProof="0" dirty="0">
              <a:ln>
                <a:noFill/>
              </a:ln>
              <a:solidFill>
                <a:prstClr val="black"/>
              </a:solidFill>
              <a:effectLst/>
              <a:uLnTx/>
              <a:uFillTx/>
              <a:latin typeface="Arial"/>
              <a:ea typeface="+mn-ea"/>
              <a:cs typeface="+mn-cs"/>
            </a:endParaRPr>
          </a:p>
          <a:p>
            <a:pPr algn="just">
              <a:defRPr/>
            </a:pPr>
            <a:r>
              <a:rPr kumimoji="0" lang="en-GB" sz="1800" b="0" i="0" u="none" strike="noStrike" kern="0" cap="none" spc="0" normalizeH="0" baseline="0" noProof="0" dirty="0">
                <a:ln>
                  <a:noFill/>
                </a:ln>
                <a:solidFill>
                  <a:prstClr val="black"/>
                </a:solidFill>
                <a:effectLst/>
                <a:uLnTx/>
                <a:uFillTx/>
                <a:latin typeface="Arial"/>
                <a:ea typeface="+mn-ea"/>
                <a:cs typeface="+mn-cs"/>
              </a:rPr>
              <a:t>The </a:t>
            </a:r>
            <a:r>
              <a:rPr kumimoji="0" lang="en-GB" sz="1800" b="1" i="0" u="none" strike="noStrike" kern="0" cap="none" spc="0" normalizeH="0" baseline="0" noProof="0" dirty="0">
                <a:ln>
                  <a:noFill/>
                </a:ln>
                <a:solidFill>
                  <a:prstClr val="black"/>
                </a:solidFill>
                <a:effectLst/>
                <a:uLnTx/>
                <a:uFillTx/>
                <a:latin typeface="Arial"/>
                <a:ea typeface="+mn-ea"/>
                <a:cs typeface="+mn-cs"/>
              </a:rPr>
              <a:t>SA Mission plans to host a SA Week in Port Louis in October 2022 </a:t>
            </a:r>
            <a:r>
              <a:rPr kumimoji="0" lang="en-GB" sz="1800" b="0" i="0" u="none" strike="noStrike" kern="0" cap="none" spc="0" normalizeH="0" baseline="0" noProof="0" dirty="0">
                <a:ln>
                  <a:noFill/>
                </a:ln>
                <a:solidFill>
                  <a:prstClr val="black"/>
                </a:solidFill>
                <a:effectLst/>
                <a:uLnTx/>
                <a:uFillTx/>
                <a:latin typeface="Arial"/>
                <a:ea typeface="+mn-ea"/>
                <a:cs typeface="+mn-cs"/>
              </a:rPr>
              <a:t>and will facilitate the participation of travel trade stakeholders of both countries. The event will promote tourism, trade, investments, food, and wine produced by previously disadvantaged women. </a:t>
            </a:r>
          </a:p>
          <a:p>
            <a:pPr algn="just">
              <a:defRPr/>
            </a:pPr>
            <a:r>
              <a:rPr kumimoji="0" lang="en-GB" sz="1800" b="0" i="0" u="none" strike="noStrike" kern="0" cap="none" spc="0" normalizeH="0" baseline="0" noProof="0" dirty="0">
                <a:ln>
                  <a:noFill/>
                </a:ln>
                <a:solidFill>
                  <a:prstClr val="black"/>
                </a:solidFill>
                <a:effectLst/>
                <a:uLnTx/>
                <a:uFillTx/>
                <a:latin typeface="Arial"/>
                <a:ea typeface="+mn-ea"/>
                <a:cs typeface="+mn-cs"/>
              </a:rPr>
              <a:t>Continue with facilitation of </a:t>
            </a:r>
            <a:r>
              <a:rPr kumimoji="0" lang="en-GB" sz="1800" b="1" i="0" u="none" strike="noStrike" kern="0" cap="none" spc="0" normalizeH="0" baseline="0" noProof="0" dirty="0">
                <a:ln>
                  <a:noFill/>
                </a:ln>
                <a:solidFill>
                  <a:prstClr val="black"/>
                </a:solidFill>
                <a:effectLst/>
                <a:uLnTx/>
                <a:uFillTx/>
                <a:latin typeface="Arial"/>
                <a:ea typeface="+mn-ea"/>
                <a:cs typeface="+mn-cs"/>
              </a:rPr>
              <a:t>investment by CMT in textile manufacturing plant in Ladysmith </a:t>
            </a:r>
            <a:r>
              <a:rPr kumimoji="0" lang="en-GB" sz="1800" b="0" i="0" u="none" strike="noStrike" kern="0" cap="none" spc="0" normalizeH="0" baseline="0" noProof="0" dirty="0">
                <a:ln>
                  <a:noFill/>
                </a:ln>
                <a:solidFill>
                  <a:prstClr val="black"/>
                </a:solidFill>
                <a:effectLst/>
                <a:uLnTx/>
                <a:uFillTx/>
                <a:latin typeface="Arial"/>
                <a:ea typeface="+mn-ea"/>
                <a:cs typeface="+mn-cs"/>
              </a:rPr>
              <a:t>(refurbishing of old Kwa Zulu Government township factories). The project will provide employment in rural KZN. </a:t>
            </a:r>
          </a:p>
          <a:p>
            <a:pPr algn="just">
              <a:defRPr/>
            </a:pPr>
            <a:r>
              <a:rPr kumimoji="0" lang="en-GB" sz="1800" b="0" i="0" u="none" strike="noStrike" kern="0" cap="none" spc="0" normalizeH="0" baseline="0" noProof="0" dirty="0">
                <a:ln>
                  <a:noFill/>
                </a:ln>
                <a:solidFill>
                  <a:prstClr val="black"/>
                </a:solidFill>
                <a:effectLst/>
                <a:uLnTx/>
                <a:uFillTx/>
                <a:latin typeface="Arial"/>
                <a:ea typeface="+mn-ea"/>
                <a:cs typeface="+mn-cs"/>
              </a:rPr>
              <a:t>The </a:t>
            </a:r>
            <a:r>
              <a:rPr kumimoji="0" lang="en-GB" sz="1800" i="0" u="none" strike="noStrike" kern="0" cap="none" spc="0" normalizeH="0" baseline="0" noProof="0" dirty="0">
                <a:ln>
                  <a:noFill/>
                </a:ln>
                <a:solidFill>
                  <a:prstClr val="black"/>
                </a:solidFill>
                <a:effectLst/>
                <a:uLnTx/>
                <a:uFillTx/>
                <a:latin typeface="Arial"/>
                <a:ea typeface="+mn-ea"/>
                <a:cs typeface="+mn-cs"/>
              </a:rPr>
              <a:t>Mission will host, with the Small Enterprise Development Agency (SEDA) and about </a:t>
            </a:r>
            <a:r>
              <a:rPr kumimoji="0" lang="en-GB" sz="1800" b="1" i="0" u="none" strike="noStrike" kern="0" cap="none" spc="0" normalizeH="0" baseline="0" noProof="0" dirty="0">
                <a:ln>
                  <a:noFill/>
                </a:ln>
                <a:solidFill>
                  <a:prstClr val="black"/>
                </a:solidFill>
                <a:effectLst/>
                <a:uLnTx/>
                <a:uFillTx/>
                <a:latin typeface="Arial"/>
                <a:ea typeface="+mn-ea"/>
                <a:cs typeface="+mn-cs"/>
              </a:rPr>
              <a:t>20 women Small &amp; Medium Enterprises (SMEs), on 26-30 September 2022</a:t>
            </a:r>
            <a:r>
              <a:rPr kumimoji="0" lang="en-GB" sz="1800" b="0" i="0" u="none" strike="noStrike" kern="0" cap="none" spc="0" normalizeH="0" baseline="0" noProof="0" dirty="0">
                <a:ln>
                  <a:noFill/>
                </a:ln>
                <a:solidFill>
                  <a:prstClr val="black"/>
                </a:solidFill>
                <a:effectLst/>
                <a:uLnTx/>
                <a:uFillTx/>
                <a:latin typeface="Arial"/>
                <a:ea typeface="+mn-ea"/>
                <a:cs typeface="+mn-cs"/>
              </a:rPr>
              <a:t>, to showcase their products.</a:t>
            </a:r>
          </a:p>
          <a:p>
            <a:pPr algn="just">
              <a:defRPr/>
            </a:pPr>
            <a:r>
              <a:rPr kumimoji="0" lang="en-GB" sz="1800" b="0" i="0" u="none" strike="noStrike" kern="0" cap="none" spc="0" normalizeH="0" baseline="0" noProof="0" dirty="0">
                <a:ln>
                  <a:noFill/>
                </a:ln>
                <a:solidFill>
                  <a:prstClr val="black"/>
                </a:solidFill>
                <a:effectLst/>
                <a:uLnTx/>
                <a:uFillTx/>
                <a:latin typeface="Arial"/>
                <a:ea typeface="+mn-ea"/>
                <a:cs typeface="+mn-cs"/>
              </a:rPr>
              <a:t>The Mission developed a </a:t>
            </a:r>
            <a:r>
              <a:rPr kumimoji="0" lang="en-GB" sz="1800" b="1" i="0" u="none" strike="noStrike" kern="0" cap="none" spc="0" normalizeH="0" baseline="0" noProof="0" dirty="0">
                <a:ln>
                  <a:noFill/>
                </a:ln>
                <a:solidFill>
                  <a:prstClr val="black"/>
                </a:solidFill>
                <a:effectLst/>
                <a:uLnTx/>
                <a:uFillTx/>
                <a:latin typeface="Arial"/>
                <a:ea typeface="+mn-ea"/>
                <a:cs typeface="+mn-cs"/>
              </a:rPr>
              <a:t>tourism marketing video clip </a:t>
            </a:r>
            <a:r>
              <a:rPr kumimoji="0" lang="en-GB" sz="1800" b="0" i="0" u="none" strike="noStrike" kern="0" cap="none" spc="0" normalizeH="0" baseline="0" noProof="0" dirty="0">
                <a:ln>
                  <a:noFill/>
                </a:ln>
                <a:solidFill>
                  <a:prstClr val="black"/>
                </a:solidFill>
                <a:effectLst/>
                <a:uLnTx/>
                <a:uFillTx/>
                <a:latin typeface="Arial"/>
                <a:ea typeface="+mn-ea"/>
                <a:cs typeface="+mn-cs"/>
              </a:rPr>
              <a:t>for use by local travel agencies to market and guide clients in rural tourism destinations.</a:t>
            </a:r>
          </a:p>
          <a:p>
            <a:pPr algn="just">
              <a:defRPr/>
            </a:pPr>
            <a:r>
              <a:rPr kumimoji="0" lang="en-GB" sz="1800" b="0" i="0" u="none" strike="noStrike" kern="0" cap="none" spc="0" normalizeH="0" baseline="0" noProof="0" dirty="0">
                <a:ln>
                  <a:noFill/>
                </a:ln>
                <a:solidFill>
                  <a:prstClr val="black"/>
                </a:solidFill>
                <a:effectLst/>
                <a:uLnTx/>
                <a:uFillTx/>
                <a:latin typeface="Arial"/>
                <a:ea typeface="+mn-ea"/>
                <a:cs typeface="+mn-cs"/>
              </a:rPr>
              <a:t>In advanced discussions with fish wholesaler </a:t>
            </a:r>
            <a:r>
              <a:rPr kumimoji="0" lang="en-GB" sz="1800" b="1" i="0" u="none" strike="noStrike" kern="0" cap="none" spc="0" normalizeH="0" baseline="0" noProof="0" dirty="0">
                <a:ln>
                  <a:noFill/>
                </a:ln>
                <a:solidFill>
                  <a:prstClr val="black"/>
                </a:solidFill>
                <a:effectLst/>
                <a:uLnTx/>
                <a:uFillTx/>
                <a:latin typeface="Arial"/>
                <a:ea typeface="+mn-ea"/>
                <a:cs typeface="+mn-cs"/>
              </a:rPr>
              <a:t>to bring SA fish, such as snoek, to the Mauritian market.</a:t>
            </a:r>
          </a:p>
          <a:p>
            <a:pPr marR="0" lvl="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endParaRPr kumimoji="0" lang="en-GB" sz="1200" b="0" i="0" u="none" strike="noStrike" kern="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lang="en-GB" sz="1200" b="1" dirty="0">
              <a:solidFill>
                <a:prstClr val="black"/>
              </a:solidFill>
              <a:latin typeface="Arial"/>
            </a:endParaRPr>
          </a:p>
          <a:p>
            <a:pPr marL="257175" lvl="1" indent="-257175">
              <a:buFontTx/>
              <a:buChar char="•"/>
            </a:pPr>
            <a:endParaRPr lang="en-ZA" sz="1600"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3B81CA7B-C617-4EE3-BE71-584B15AC884F}" type="slidenum">
              <a:rPr kumimoji="0" lang="en-GB" sz="750" b="0" i="0" u="none" strike="noStrike" kern="1200" cap="none" spc="0" normalizeH="0" baseline="0" noProof="0" smtClean="0">
                <a:ln>
                  <a:noFill/>
                </a:ln>
                <a:solidFill>
                  <a:prstClr val="black"/>
                </a:solidFill>
                <a:effectLst/>
                <a:uLnTx/>
                <a:uFillTx/>
                <a:latin typeface="Times"/>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GB" sz="750" b="0" i="0" u="none" strike="noStrike" kern="1200" cap="none" spc="0" normalizeH="0" baseline="0" noProof="0" dirty="0">
              <a:ln>
                <a:noFill/>
              </a:ln>
              <a:solidFill>
                <a:prstClr val="black"/>
              </a:solidFill>
              <a:effectLst/>
              <a:uLnTx/>
              <a:uFillTx/>
              <a:latin typeface="Times"/>
              <a:ea typeface="+mn-ea"/>
              <a:cs typeface="+mn-cs"/>
            </a:endParaRPr>
          </a:p>
        </p:txBody>
      </p:sp>
    </p:spTree>
    <p:extLst>
      <p:ext uri="{BB962C8B-B14F-4D97-AF65-F5344CB8AC3E}">
        <p14:creationId xmlns:p14="http://schemas.microsoft.com/office/powerpoint/2010/main" xmlns="" val="719117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363272" cy="548680"/>
          </a:xfrm>
        </p:spPr>
        <p:txBody>
          <a:bodyPr/>
          <a:lstStyle/>
          <a:p>
            <a:r>
              <a:rPr lang="en-ZA" sz="2400" dirty="0">
                <a:solidFill>
                  <a:schemeClr val="tx1"/>
                </a:solidFill>
              </a:rPr>
              <a:t>Country Specific Activities</a:t>
            </a:r>
          </a:p>
        </p:txBody>
      </p:sp>
      <p:sp>
        <p:nvSpPr>
          <p:cNvPr id="3" name="Content Placeholder 2"/>
          <p:cNvSpPr>
            <a:spLocks noGrp="1"/>
          </p:cNvSpPr>
          <p:nvPr>
            <p:ph idx="1"/>
          </p:nvPr>
        </p:nvSpPr>
        <p:spPr>
          <a:xfrm>
            <a:off x="0" y="476672"/>
            <a:ext cx="9036496" cy="5184576"/>
          </a:xfrm>
        </p:spPr>
        <p:txBody>
          <a:bodyPr/>
          <a:lstStyle/>
          <a:p>
            <a:pPr marL="0" lvl="1" indent="0">
              <a:buNone/>
            </a:pPr>
            <a:endParaRPr lang="en-GB" sz="1600" b="1" u="sng" dirty="0">
              <a:latin typeface="+mj-lt"/>
            </a:endParaRPr>
          </a:p>
          <a:p>
            <a:pPr marL="0" lvl="1" indent="0">
              <a:buNone/>
            </a:pPr>
            <a:r>
              <a:rPr lang="en-GB" b="1" u="sng" dirty="0">
                <a:latin typeface="+mj-lt"/>
              </a:rPr>
              <a:t>Ethiopia</a:t>
            </a:r>
            <a:endParaRPr kumimoji="0" lang="en-GB" b="0" i="0" u="sng" strike="noStrike" kern="0" cap="none" spc="0" normalizeH="0" baseline="0" noProof="0" dirty="0">
              <a:ln>
                <a:noFill/>
              </a:ln>
              <a:solidFill>
                <a:prstClr val="black"/>
              </a:solidFill>
              <a:effectLst/>
              <a:uLnTx/>
              <a:uFillTx/>
              <a:latin typeface="+mj-lt"/>
              <a:ea typeface="+mn-ea"/>
              <a:cs typeface="+mn-cs"/>
            </a:endParaRPr>
          </a:p>
          <a:p>
            <a:pPr marL="285750" lvl="1" algn="just">
              <a:buFont typeface="Arial" panose="020B0604020202020204" pitchFamily="34" charset="0"/>
              <a:buChar char="•"/>
            </a:pPr>
            <a:r>
              <a:rPr lang="en-GB" dirty="0">
                <a:latin typeface="+mj-lt"/>
              </a:rPr>
              <a:t>On the 9 June 2022, the Mission held a meeting with </a:t>
            </a:r>
            <a:r>
              <a:rPr lang="en-GB" b="1" dirty="0">
                <a:latin typeface="+mj-lt"/>
              </a:rPr>
              <a:t>Food and Agriculture Organisation (FAO) </a:t>
            </a:r>
            <a:r>
              <a:rPr lang="en-GB" dirty="0">
                <a:latin typeface="+mj-lt"/>
              </a:rPr>
              <a:t>of the United Nations, to establish contacts and explore possibilities of FAO sourcing its future agricultural suppliers from South Africa.</a:t>
            </a:r>
          </a:p>
          <a:p>
            <a:pPr marL="0" lvl="1" indent="0" algn="just">
              <a:buNone/>
            </a:pPr>
            <a:endParaRPr lang="en-ZA" dirty="0">
              <a:latin typeface="+mj-lt"/>
            </a:endParaRPr>
          </a:p>
          <a:p>
            <a:pPr marL="285750" lvl="1" algn="just">
              <a:buFont typeface="Arial" panose="020B0604020202020204" pitchFamily="34" charset="0"/>
              <a:buChar char="•"/>
            </a:pPr>
            <a:r>
              <a:rPr lang="en-GB" dirty="0">
                <a:latin typeface="+mj-lt"/>
              </a:rPr>
              <a:t>On 2 June 2022, the Mission attended </a:t>
            </a:r>
            <a:r>
              <a:rPr lang="en-GB" b="1" dirty="0">
                <a:latin typeface="+mj-lt"/>
              </a:rPr>
              <a:t>the 12th Ethio-Chamber International Trade Fair</a:t>
            </a:r>
            <a:r>
              <a:rPr lang="en-GB" dirty="0">
                <a:latin typeface="+mj-lt"/>
              </a:rPr>
              <a:t>, organised by the </a:t>
            </a:r>
            <a:r>
              <a:rPr lang="en-GB" b="1" dirty="0">
                <a:latin typeface="+mj-lt"/>
              </a:rPr>
              <a:t>Ethiopian Chamber of Commerce and Sectoral Association (ECCSA) </a:t>
            </a:r>
            <a:r>
              <a:rPr lang="en-GB" dirty="0">
                <a:latin typeface="+mj-lt"/>
              </a:rPr>
              <a:t>to engage with Small Medium Enterprises (SMME’s) across the value chain in Ethiopia to identify areas of investment for South African companies in Ethiopia as well as for the Ethiopian SMME’s importing South African products to Ethiopia.</a:t>
            </a:r>
          </a:p>
          <a:p>
            <a:pPr marL="285750" lvl="1" algn="just">
              <a:buFont typeface="Arial" panose="020B0604020202020204" pitchFamily="34" charset="0"/>
              <a:buChar char="•"/>
            </a:pPr>
            <a:endParaRPr lang="en-GB" sz="1600" dirty="0">
              <a:latin typeface="+mj-lt"/>
            </a:endParaRPr>
          </a:p>
          <a:p>
            <a:pPr marL="0" lvl="1" indent="0" algn="just">
              <a:buNone/>
            </a:pPr>
            <a:endParaRPr lang="en-GB" sz="1200"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3B81CA7B-C617-4EE3-BE71-584B15AC884F}" type="slidenum">
              <a:rPr kumimoji="0" lang="en-GB" sz="750" b="0" i="0" u="none" strike="noStrike" kern="1200" cap="none" spc="0" normalizeH="0" baseline="0" noProof="0" smtClean="0">
                <a:ln>
                  <a:noFill/>
                </a:ln>
                <a:solidFill>
                  <a:prstClr val="black"/>
                </a:solidFill>
                <a:effectLst/>
                <a:uLnTx/>
                <a:uFillTx/>
                <a:latin typeface="Times"/>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GB" sz="750" b="0" i="0" u="none" strike="noStrike" kern="1200" cap="none" spc="0" normalizeH="0" baseline="0" noProof="0" dirty="0">
              <a:ln>
                <a:noFill/>
              </a:ln>
              <a:solidFill>
                <a:prstClr val="black"/>
              </a:solidFill>
              <a:effectLst/>
              <a:uLnTx/>
              <a:uFillTx/>
              <a:latin typeface="Times"/>
              <a:ea typeface="+mn-ea"/>
              <a:cs typeface="+mn-cs"/>
            </a:endParaRPr>
          </a:p>
        </p:txBody>
      </p:sp>
    </p:spTree>
    <p:extLst>
      <p:ext uri="{BB962C8B-B14F-4D97-AF65-F5344CB8AC3E}">
        <p14:creationId xmlns:p14="http://schemas.microsoft.com/office/powerpoint/2010/main" xmlns="" val="2843254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363272" cy="548680"/>
          </a:xfrm>
        </p:spPr>
        <p:txBody>
          <a:bodyPr/>
          <a:lstStyle/>
          <a:p>
            <a:r>
              <a:rPr lang="en-ZA" sz="2400" dirty="0">
                <a:solidFill>
                  <a:schemeClr val="tx1"/>
                </a:solidFill>
              </a:rPr>
              <a:t>Country Specific Activities</a:t>
            </a:r>
          </a:p>
        </p:txBody>
      </p:sp>
      <p:sp>
        <p:nvSpPr>
          <p:cNvPr id="3" name="Content Placeholder 2"/>
          <p:cNvSpPr>
            <a:spLocks noGrp="1"/>
          </p:cNvSpPr>
          <p:nvPr>
            <p:ph idx="1"/>
          </p:nvPr>
        </p:nvSpPr>
        <p:spPr>
          <a:xfrm>
            <a:off x="0" y="476672"/>
            <a:ext cx="9036496" cy="5184576"/>
          </a:xfrm>
        </p:spPr>
        <p:txBody>
          <a:bodyPr/>
          <a:lstStyle/>
          <a:p>
            <a:pPr marL="0" indent="0" algn="just">
              <a:buNone/>
            </a:pPr>
            <a:r>
              <a:rPr lang="en-GB" sz="1900" b="1" u="sng" dirty="0">
                <a:latin typeface="+mj-lt"/>
              </a:rPr>
              <a:t>Cote d’Ivoire</a:t>
            </a:r>
          </a:p>
          <a:p>
            <a:pPr marL="0" indent="0" algn="just">
              <a:buNone/>
            </a:pPr>
            <a:r>
              <a:rPr lang="en-GB" sz="1900" dirty="0">
                <a:latin typeface="+mj-lt"/>
              </a:rPr>
              <a:t>Outcomes of political re-engagement between SA and Cote d’Ivoire from 2021:</a:t>
            </a:r>
          </a:p>
          <a:p>
            <a:pPr algn="just"/>
            <a:r>
              <a:rPr lang="en-GB" sz="1900" dirty="0">
                <a:latin typeface="+mj-lt"/>
              </a:rPr>
              <a:t>Introduced and supported </a:t>
            </a:r>
            <a:r>
              <a:rPr lang="en-GB" sz="1900" b="1" dirty="0">
                <a:latin typeface="+mj-lt"/>
              </a:rPr>
              <a:t>Umgeni Water </a:t>
            </a:r>
            <a:r>
              <a:rPr lang="en-GB" sz="1900" dirty="0">
                <a:latin typeface="+mj-lt"/>
              </a:rPr>
              <a:t>in the expression of interest in the Project titled: </a:t>
            </a:r>
            <a:r>
              <a:rPr lang="en-GB" sz="1900" b="1" dirty="0">
                <a:latin typeface="+mj-lt"/>
              </a:rPr>
              <a:t>Supplying Drinking Water to the City of Abidjan </a:t>
            </a:r>
            <a:r>
              <a:rPr lang="en-GB" sz="1900" dirty="0">
                <a:latin typeface="+mj-lt"/>
              </a:rPr>
              <a:t>worth Euro 294 million (total cost for the design, financing and implementation of works to reinforce the drinking water supply of the city of Abidjan from the river "Mé“).  </a:t>
            </a:r>
          </a:p>
          <a:p>
            <a:pPr algn="just"/>
            <a:r>
              <a:rPr lang="en-GB" sz="1900" dirty="0">
                <a:latin typeface="+mj-lt"/>
              </a:rPr>
              <a:t>Expression of </a:t>
            </a:r>
            <a:r>
              <a:rPr lang="en-GB" sz="1900" b="1" dirty="0">
                <a:latin typeface="+mj-lt"/>
              </a:rPr>
              <a:t>Transnet’s proposal on dredging services for the Autonomous Port of Abidjan</a:t>
            </a:r>
            <a:r>
              <a:rPr lang="en-GB" sz="1900" dirty="0">
                <a:latin typeface="+mj-lt"/>
              </a:rPr>
              <a:t> by a </a:t>
            </a:r>
            <a:r>
              <a:rPr lang="en-GB" sz="1900" b="1" dirty="0">
                <a:latin typeface="+mj-lt"/>
              </a:rPr>
              <a:t>South African state-owned entity, Transnet National Ports Authority.</a:t>
            </a:r>
          </a:p>
          <a:p>
            <a:pPr algn="just"/>
            <a:r>
              <a:rPr lang="en-GB" sz="1900" b="1" dirty="0">
                <a:latin typeface="+mj-lt"/>
              </a:rPr>
              <a:t>DIRCO supported the assumption of direct flights between Johannesburg and Abidjan as from July 2022.  </a:t>
            </a:r>
            <a:r>
              <a:rPr lang="en-GB" sz="1900" dirty="0">
                <a:latin typeface="+mj-lt"/>
              </a:rPr>
              <a:t>This route will contribute to increased traffic between the two countries and between South and the West Africa region. In turn this will contribute to </a:t>
            </a:r>
            <a:r>
              <a:rPr lang="en-GB" sz="1900" b="1" dirty="0">
                <a:latin typeface="+mj-lt"/>
              </a:rPr>
              <a:t>increase trade, investment and tourism </a:t>
            </a:r>
            <a:r>
              <a:rPr lang="en-GB" sz="1900" dirty="0">
                <a:latin typeface="+mj-lt"/>
              </a:rPr>
              <a:t>between the two countries.</a:t>
            </a:r>
          </a:p>
          <a:p>
            <a:pPr algn="just"/>
            <a:r>
              <a:rPr lang="en-GB" sz="1900" b="1" dirty="0">
                <a:latin typeface="+mj-lt"/>
              </a:rPr>
              <a:t>Defence procurement from Côte d’Ivoire and Niger </a:t>
            </a:r>
            <a:r>
              <a:rPr lang="en-GB" sz="1900" dirty="0">
                <a:latin typeface="+mj-lt"/>
              </a:rPr>
              <a:t>in South Africa valued at approximately Euro 60 million and R57 Million, respectively.  </a:t>
            </a:r>
          </a:p>
          <a:p>
            <a:pPr marL="0" lvl="1" indent="0" algn="just">
              <a:buNone/>
            </a:pPr>
            <a:endParaRPr lang="en-GB" sz="1200"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3B81CA7B-C617-4EE3-BE71-584B15AC884F}" type="slidenum">
              <a:rPr kumimoji="0" lang="en-GB" sz="750" b="0" i="0" u="none" strike="noStrike" kern="1200" cap="none" spc="0" normalizeH="0" baseline="0" noProof="0" smtClean="0">
                <a:ln>
                  <a:noFill/>
                </a:ln>
                <a:solidFill>
                  <a:prstClr val="black"/>
                </a:solidFill>
                <a:effectLst/>
                <a:uLnTx/>
                <a:uFillTx/>
                <a:latin typeface="Times"/>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GB" sz="750" b="0" i="0" u="none" strike="noStrike" kern="1200" cap="none" spc="0" normalizeH="0" baseline="0" noProof="0" dirty="0">
              <a:ln>
                <a:noFill/>
              </a:ln>
              <a:solidFill>
                <a:prstClr val="black"/>
              </a:solidFill>
              <a:effectLst/>
              <a:uLnTx/>
              <a:uFillTx/>
              <a:latin typeface="Times"/>
              <a:ea typeface="+mn-ea"/>
              <a:cs typeface="+mn-cs"/>
            </a:endParaRPr>
          </a:p>
        </p:txBody>
      </p:sp>
    </p:spTree>
    <p:extLst>
      <p:ext uri="{BB962C8B-B14F-4D97-AF65-F5344CB8AC3E}">
        <p14:creationId xmlns:p14="http://schemas.microsoft.com/office/powerpoint/2010/main" xmlns="" val="2413722806"/>
      </p:ext>
    </p:extLst>
  </p:cSld>
  <p:clrMapOvr>
    <a:masterClrMapping/>
  </p:clrMapOvr>
</p:sld>
</file>

<file path=ppt/theme/theme1.xml><?xml version="1.0" encoding="utf-8"?>
<a:theme xmlns:a="http://schemas.openxmlformats.org/drawingml/2006/main" name="DICO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ICO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A1EE45EDBBA8644B86562093AA18C01" ma:contentTypeVersion="13" ma:contentTypeDescription="Create a new document." ma:contentTypeScope="" ma:versionID="c5dc1b07a311b999cf7751782436cf35">
  <xsd:schema xmlns:xsd="http://www.w3.org/2001/XMLSchema" xmlns:xs="http://www.w3.org/2001/XMLSchema" xmlns:p="http://schemas.microsoft.com/office/2006/metadata/properties" xmlns:ns3="7edde868-5408-4c28-ae84-c86d22050640" xmlns:ns4="4a01335d-7628-4fa8-b907-fb0990c2365c" targetNamespace="http://schemas.microsoft.com/office/2006/metadata/properties" ma:root="true" ma:fieldsID="bb5357915c577da00450d11e88b76ad1" ns3:_="" ns4:_="">
    <xsd:import namespace="7edde868-5408-4c28-ae84-c86d22050640"/>
    <xsd:import namespace="4a01335d-7628-4fa8-b907-fb0990c2365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dde868-5408-4c28-ae84-c86d2205064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a01335d-7628-4fa8-b907-fb0990c2365c"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5E7F05-CEE3-48AB-AD4E-03EBFCB4E674}">
  <ds:schemaRefs>
    <ds:schemaRef ds:uri="http://purl.org/dc/dcmitype/"/>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 ds:uri="http://purl.org/dc/elements/1.1/"/>
    <ds:schemaRef ds:uri="7edde868-5408-4c28-ae84-c86d22050640"/>
    <ds:schemaRef ds:uri="http://schemas.microsoft.com/office/infopath/2007/PartnerControls"/>
    <ds:schemaRef ds:uri="4a01335d-7628-4fa8-b907-fb0990c2365c"/>
  </ds:schemaRefs>
</ds:datastoreItem>
</file>

<file path=customXml/itemProps2.xml><?xml version="1.0" encoding="utf-8"?>
<ds:datastoreItem xmlns:ds="http://schemas.openxmlformats.org/officeDocument/2006/customXml" ds:itemID="{30D27785-F256-4A17-B8D9-9D58741448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dde868-5408-4c28-ae84-c86d22050640"/>
    <ds:schemaRef ds:uri="4a01335d-7628-4fa8-b907-fb0990c236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3765E48-6BF4-4FA5-9DFC-2FC2C5CC34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50660</TotalTime>
  <Words>2159</Words>
  <Application>Microsoft Office PowerPoint</Application>
  <PresentationFormat>On-screen Show (4:3)</PresentationFormat>
  <Paragraphs>153</Paragraphs>
  <Slides>18</Slides>
  <Notes>3</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DICO Presentation</vt:lpstr>
      <vt:lpstr>1_DICO Presentation</vt:lpstr>
      <vt:lpstr>     HOW ECONOMIC DIPLOMACY CONTRIBUTES TO ADDRESSING SOUTH AFRICA’S DOMESTIC CHALLENGES  PARLIAMENTARY PORTFOLIO COMMITTEE BRIEFING    </vt:lpstr>
      <vt:lpstr>Outline</vt:lpstr>
      <vt:lpstr>Context</vt:lpstr>
      <vt:lpstr>Country Specific Activities</vt:lpstr>
      <vt:lpstr>Country Specific Activities</vt:lpstr>
      <vt:lpstr>Country Specific Activities</vt:lpstr>
      <vt:lpstr>Country Specific Activities</vt:lpstr>
      <vt:lpstr>Country Specific Activities</vt:lpstr>
      <vt:lpstr>Country Specific Activities</vt:lpstr>
      <vt:lpstr>Country Specific Activities</vt:lpstr>
      <vt:lpstr>Country Specific Activities</vt:lpstr>
      <vt:lpstr>SADC</vt:lpstr>
      <vt:lpstr>SADC</vt:lpstr>
      <vt:lpstr>SADC</vt:lpstr>
      <vt:lpstr>SADC</vt:lpstr>
      <vt:lpstr>Challenges</vt:lpstr>
      <vt:lpstr>Recommendations</vt:lpstr>
      <vt:lpstr>Slide 18</vt:lpstr>
    </vt:vector>
  </TitlesOfParts>
  <Company>DIRCO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Branch Asia and Middle East  Strategic Planning  1 February 2011</dc:title>
  <dc:creator>fcb000</dc:creator>
  <cp:lastModifiedBy>USER</cp:lastModifiedBy>
  <cp:revision>1387</cp:revision>
  <cp:lastPrinted>2022-09-05T15:48:38Z</cp:lastPrinted>
  <dcterms:created xsi:type="dcterms:W3CDTF">2011-01-27T11:46:34Z</dcterms:created>
  <dcterms:modified xsi:type="dcterms:W3CDTF">2022-09-07T06:48:57Z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0x0101001A1EE45EDBBA8644B86562093AA18C01</vt:lpwstr>
  </property>
</Properties>
</file>