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60" r:id="rId1"/>
  </p:sldMasterIdLst>
  <p:notesMasterIdLst>
    <p:notesMasterId r:id="rId13"/>
  </p:notesMasterIdLst>
  <p:sldIdLst>
    <p:sldId id="256" r:id="rId2"/>
    <p:sldId id="265" r:id="rId3"/>
    <p:sldId id="593" r:id="rId4"/>
    <p:sldId id="661" r:id="rId5"/>
    <p:sldId id="663" r:id="rId6"/>
    <p:sldId id="635" r:id="rId7"/>
    <p:sldId id="636" r:id="rId8"/>
    <p:sldId id="637" r:id="rId9"/>
    <p:sldId id="664" r:id="rId10"/>
    <p:sldId id="665" r:id="rId11"/>
    <p:sldId id="6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434C839-DE70-0C2B-381D-410FD27961B3}" name="Ailwei Mulaudzi" initials="AM" userId="Ailwei Mulaudzi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leen Marais" initials="DM" lastIdx="8" clrIdx="0">
    <p:extLst>
      <p:ext uri="{19B8F6BF-5375-455C-9EA6-DF929625EA0E}">
        <p15:presenceInfo xmlns:p15="http://schemas.microsoft.com/office/powerpoint/2012/main" userId="S-1-5-21-1875354701-1785178695-996302570-2761" providerId="AD"/>
      </p:ext>
    </p:extLst>
  </p:cmAuthor>
  <p:cmAuthor id="2" name="Boitumelo Makgabo" initials="BM" lastIdx="3" clrIdx="1">
    <p:extLst>
      <p:ext uri="{19B8F6BF-5375-455C-9EA6-DF929625EA0E}">
        <p15:presenceInfo xmlns:p15="http://schemas.microsoft.com/office/powerpoint/2012/main" userId="S-1-5-21-1875354701-1785178695-996302570-6211" providerId="AD"/>
      </p:ext>
    </p:extLst>
  </p:cmAuthor>
  <p:cmAuthor id="3" name="Cleopatra Mosana" initials="CM" lastIdx="3" clrIdx="2">
    <p:extLst>
      <p:ext uri="{19B8F6BF-5375-455C-9EA6-DF929625EA0E}">
        <p15:presenceInfo xmlns:p15="http://schemas.microsoft.com/office/powerpoint/2012/main" userId="Cleopatra Mosana" providerId="None"/>
      </p:ext>
    </p:extLst>
  </p:cmAuthor>
  <p:cmAuthor id="4" name="Ntsakisi Maswanganyi" initials="NM" lastIdx="1" clrIdx="3">
    <p:extLst>
      <p:ext uri="{19B8F6BF-5375-455C-9EA6-DF929625EA0E}">
        <p15:presenceInfo xmlns:p15="http://schemas.microsoft.com/office/powerpoint/2012/main" userId="S-1-5-21-1875354701-1785178695-996302570-35506" providerId="AD"/>
      </p:ext>
    </p:extLst>
  </p:cmAuthor>
  <p:cmAuthor id="5" name="Empie van Schoor" initials="EvS" lastIdx="10" clrIdx="4">
    <p:extLst>
      <p:ext uri="{19B8F6BF-5375-455C-9EA6-DF929625EA0E}">
        <p15:presenceInfo xmlns:p15="http://schemas.microsoft.com/office/powerpoint/2012/main" userId="Empie van Scho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681"/>
  </p:normalViewPr>
  <p:slideViewPr>
    <p:cSldViewPr snapToGrid="0" snapToObjects="1">
      <p:cViewPr varScale="1">
        <p:scale>
          <a:sx n="83" d="100"/>
          <a:sy n="83" d="100"/>
        </p:scale>
        <p:origin x="15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A0802-235E-BF4E-8DA6-02DB0A1BCA03}" type="datetimeFigureOut">
              <a:rPr lang="en-US" smtClean="0"/>
              <a:t>9/2/2022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8195D-4AF1-2A47-A883-B473E697B9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88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8195D-4AF1-2A47-A883-B473E697B93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072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37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8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7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D7380A3-0DCF-CA4B-A5D1-B055D47D5F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288" y="-1"/>
            <a:ext cx="9141423" cy="1206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5275" y="138024"/>
            <a:ext cx="7151299" cy="974782"/>
          </a:xfrm>
        </p:spPr>
        <p:txBody>
          <a:bodyPr tIns="72000" bIns="0">
            <a:normAutofit/>
          </a:bodyPr>
          <a:lstStyle>
            <a:lvl1pPr>
              <a:lnSpc>
                <a:spcPts val="3400"/>
              </a:lnSpc>
              <a:defRPr lang="en-ZA" sz="3600" b="1" cap="all" baseline="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ZA" b="1" dirty="0">
                <a:effectLst/>
                <a:latin typeface="Calibri" panose="020F0502020204030204" pitchFamily="34" charset="0"/>
              </a:rPr>
              <a:t>TYPE HEADING HERE</a:t>
            </a:r>
            <a:endParaRPr lang="en-ZA" dirty="0">
              <a:effectLst/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75" y="1397479"/>
            <a:ext cx="8807570" cy="495156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A184F46-E541-2648-B50F-883B6E628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543299" y="6538823"/>
            <a:ext cx="2057400" cy="182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7396-EAD7-1246-A93B-5244FF2679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17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41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59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58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33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74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2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637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67396-EAD7-1246-A93B-5244FF2679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74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3D701C6-9245-C748-9F59-B80F639B38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073"/>
            <a:ext cx="9138570" cy="68539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17B3C4-C878-1D4B-89BE-1437A3091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501805"/>
            <a:ext cx="6949440" cy="3155796"/>
          </a:xfrm>
        </p:spPr>
        <p:txBody>
          <a:bodyPr anchor="ctr">
            <a:normAutofit fontScale="90000"/>
          </a:bodyPr>
          <a:lstStyle/>
          <a:p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  <a:t>FINANCIAL MATTERS AMENDMENT BILL </a:t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</a:b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</a:rPr>
              <a:t>[B19 -2022]</a:t>
            </a: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  <a:t> </a:t>
            </a:r>
            <a:r>
              <a:rPr kumimoji="0" lang="en-US" altLang="en-US" sz="2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  <a:t/>
            </a:r>
            <a:br>
              <a:rPr kumimoji="0" lang="en-US" altLang="en-US" sz="2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</a:br>
            <a:r>
              <a:rPr kumimoji="0" lang="en-US" altLang="en-US" sz="2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  <a:t/>
            </a:r>
            <a:br>
              <a:rPr kumimoji="0" lang="en-US" altLang="en-US" sz="29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</a:b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  <a:t>6 September 2022</a:t>
            </a:r>
            <a:b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</a:b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  <a:t/>
            </a:r>
            <a:b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</a:br>
            <a:r>
              <a:rPr kumimoji="0" lang="en-US" alt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</a:rPr>
              <a:t>Briefing to Standing Committee on Finance</a:t>
            </a:r>
            <a: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  <a:t/>
            </a:r>
            <a:br>
              <a: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</a:br>
            <a:r>
              <a:rPr kumimoji="0" lang="en-US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  <a:t/>
            </a:r>
            <a:br>
              <a:rPr kumimoji="0" lang="en-US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</a:b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  <a:t/>
            </a:r>
            <a:b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</a:br>
            <a:endParaRPr lang="en-ZA" sz="2700" b="1" i="1" cap="all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37A802-0DEE-FB4F-B8DF-A43CBFBF0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30753"/>
            <a:ext cx="6949440" cy="115214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kumimoji="0" lang="en-ZA" alt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kumimoji="0" lang="en-ZA" alt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kumimoji="0" lang="en-ZA" alt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3696866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0BD0E-9993-41E5-B7BD-725D72CF8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75" y="138023"/>
            <a:ext cx="7151299" cy="961311"/>
          </a:xfrm>
        </p:spPr>
        <p:txBody>
          <a:bodyPr>
            <a:noAutofit/>
          </a:bodyPr>
          <a:lstStyle/>
          <a:p>
            <a:pPr algn="ctr"/>
            <a:r>
              <a:rPr lang="en-ZA" sz="2000" dirty="0"/>
              <a:t>amendment TO auditing profession amendment act,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B4276-4DD7-4CFE-BA46-F6D93FD07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75" y="1282390"/>
            <a:ext cx="8807570" cy="5256433"/>
          </a:xfrm>
        </p:spPr>
        <p:txBody>
          <a:bodyPr>
            <a:noAutofit/>
          </a:bodyPr>
          <a:lstStyle/>
          <a:p>
            <a:pPr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Clause 22</a:t>
            </a:r>
          </a:p>
          <a:p>
            <a:pPr lvl="1"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Purpose of amendment is to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 provide that same processes apply to alleged improper conduct of auditors whether committed before or after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Auditing Profession Amendment Act, 2021 (Amendment Act)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Propose that alleged improper conduct not dealt with before effective date of Amendment Act be dealt with in terms of Auditing Profession Act, 2005 (principal Act),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after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its amendment by that Amendment Act, with exception of sanctions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Sanctions that may be imposed will remain those permissible before amendment of the principal Act by Amendment Act</a:t>
            </a: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Urgent amendment needed by Independent Regulatory Board for Auditors to proceed with disciplinary steps against auditors alleged to have committed improper conduct before Amendment Act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3E965-528A-45EA-BE96-58EC73BF5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46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3D701C6-9245-C748-9F59-B80F639B38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4073"/>
            <a:ext cx="9138570" cy="68539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17B3C4-C878-1D4B-89BE-1437A3091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501805"/>
            <a:ext cx="6949440" cy="3155796"/>
          </a:xfrm>
        </p:spPr>
        <p:txBody>
          <a:bodyPr anchor="ctr">
            <a:normAutofit/>
          </a:bodyPr>
          <a:lstStyle/>
          <a:p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</a:b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  <a:t/>
            </a:r>
            <a:b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</a:br>
            <a:r>
              <a:rPr kumimoji="0" lang="en-US" sz="32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j-cs"/>
              </a:rPr>
              <a:t>Ro </a:t>
            </a:r>
            <a:r>
              <a:rPr kumimoji="0" lang="en-US" sz="3200" b="1" i="1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j-cs"/>
              </a:rPr>
              <a:t>livhuwa</a:t>
            </a:r>
            <a:r>
              <a:rPr kumimoji="0" lang="en-US" sz="32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j-cs"/>
              </a:rPr>
              <a:t>/ Thank you/Re a </a:t>
            </a:r>
            <a:r>
              <a:rPr kumimoji="0" lang="en-US" sz="3200" b="1" i="1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j-cs"/>
              </a:rPr>
              <a:t>leboga</a:t>
            </a:r>
            <a:r>
              <a:rPr kumimoji="0" lang="en-US" sz="32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j-cs"/>
              </a:rPr>
              <a:t>/ </a:t>
            </a:r>
            <a:r>
              <a:rPr kumimoji="0" lang="en-US" sz="3200" b="1" i="1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cs typeface="+mj-cs"/>
              </a:rPr>
              <a:t>Dankie</a:t>
            </a:r>
            <a:r>
              <a:rPr kumimoji="0" lang="en-US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  <a:t/>
            </a:r>
            <a:br>
              <a:rPr kumimoji="0" lang="en-US" altLang="en-US" sz="1800" b="0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</a:br>
            <a: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  <a:t/>
            </a:r>
            <a:br>
              <a:rPr kumimoji="0" lang="en-US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+mj-ea"/>
                <a:cs typeface="+mj-cs"/>
              </a:rPr>
            </a:br>
            <a:endParaRPr lang="en-ZA" sz="2700" b="1" i="1" cap="all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37A802-0DEE-FB4F-B8DF-A43CBFBF0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730753"/>
            <a:ext cx="6949440" cy="1152144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kumimoji="0" lang="en-ZA" alt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kumimoji="0" lang="en-ZA" alt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kumimoji="0" lang="en-ZA" altLang="en-US" sz="1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val="2347056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A4821-2F4F-1847-A8D9-34AC5A09B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08" y="138024"/>
            <a:ext cx="6972466" cy="974782"/>
          </a:xfrm>
        </p:spPr>
        <p:txBody>
          <a:bodyPr/>
          <a:lstStyle/>
          <a:p>
            <a:pPr algn="ctr"/>
            <a:r>
              <a:rPr lang="en-US" dirty="0">
                <a:latin typeface="+mn-lt"/>
                <a:cs typeface="Arial" panose="020B0604020202020204" pitchFamily="34" charset="0"/>
              </a:rPr>
              <a:t>content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422BA-FAC5-7549-AA7F-3AA316489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714375" marR="0" lvl="0" indent="-714375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altLang="en-US" sz="4400" kern="0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Background</a:t>
            </a: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714375" marR="0" lvl="0" indent="-714375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ZA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 panose="020F0502020204030204" pitchFamily="34" charset="0"/>
                <a:cs typeface="Arial" panose="020B0604020202020204" pitchFamily="34" charset="0"/>
              </a:rPr>
              <a:t>Overview of Bill</a:t>
            </a:r>
          </a:p>
          <a:p>
            <a:pPr marL="1171575" lvl="1" indent="-714375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"/>
              <a:defRPr/>
            </a:pPr>
            <a:r>
              <a:rPr lang="en-ZA" sz="3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amendments to Associated Institutions Pension Fund Act</a:t>
            </a:r>
          </a:p>
          <a:p>
            <a:pPr marL="1171575" lvl="1" indent="-714375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"/>
              <a:defRPr/>
            </a:pPr>
            <a:r>
              <a:rPr lang="en-ZA" sz="40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amendments to Temporary Employees Pension Fund Act</a:t>
            </a:r>
          </a:p>
          <a:p>
            <a:pPr marL="1171575" lvl="1" indent="-714375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"/>
              <a:defRPr/>
            </a:pPr>
            <a:r>
              <a:rPr lang="en-ZA" sz="40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amendments to Military Pensions Act</a:t>
            </a:r>
          </a:p>
          <a:p>
            <a:pPr marL="1171575" lvl="1" indent="-714375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"/>
              <a:defRPr/>
            </a:pPr>
            <a:r>
              <a:rPr lang="en-ZA" sz="40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amendments to Government Employees Pension Law</a:t>
            </a:r>
          </a:p>
          <a:p>
            <a:pPr marL="1171575" lvl="1" indent="-714375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"/>
              <a:defRPr/>
            </a:pPr>
            <a:r>
              <a:rPr lang="en-ZA" sz="40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amendments to Financial and Fiscal Commission Act</a:t>
            </a:r>
          </a:p>
          <a:p>
            <a:pPr marL="1171575" lvl="1" indent="-714375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"/>
              <a:defRPr/>
            </a:pPr>
            <a:r>
              <a:rPr lang="en-ZA" sz="40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amendments to Land and Agricultural Development Bank Act</a:t>
            </a:r>
          </a:p>
          <a:p>
            <a:pPr marL="1171575" lvl="1" indent="-714375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"/>
              <a:defRPr/>
            </a:pPr>
            <a:r>
              <a:rPr lang="en-ZA" sz="40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amendments to Auditing Profession Act</a:t>
            </a:r>
          </a:p>
          <a:p>
            <a:pPr marL="1171575" lvl="1" indent="-714375" eaLnBrk="0" fontAlgn="base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Font typeface="Symbol" panose="05050102010706020507" pitchFamily="18" charset="2"/>
              <a:buChar char=""/>
              <a:defRPr/>
            </a:pPr>
            <a:r>
              <a:rPr lang="en-ZA" sz="40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amendments to Auditing Profession Amendment Act</a:t>
            </a:r>
            <a:endParaRPr kumimoji="0" lang="en-ZA" altLang="en-US" sz="4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ZA" altLang="en-US" sz="4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644B8-4485-0144-B3D1-54620A632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366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A4821-2F4F-1847-A8D9-34AC5A09B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08" y="138024"/>
            <a:ext cx="6972466" cy="974782"/>
          </a:xfrm>
        </p:spPr>
        <p:txBody>
          <a:bodyPr/>
          <a:lstStyle/>
          <a:p>
            <a:pPr algn="ctr"/>
            <a:r>
              <a:rPr lang="en-US" dirty="0">
                <a:latin typeface="+mn-lt"/>
                <a:cs typeface="Arial" panose="020B0604020202020204" pitchFamily="34" charset="0"/>
              </a:rPr>
              <a:t>BACKGROUND 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422BA-FAC5-7549-AA7F-3AA316489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0" indent="-342900" algn="just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Bill was developed following consultations with affected stakeholders </a:t>
            </a:r>
          </a:p>
          <a:p>
            <a:pPr marL="342900" lvl="0" indent="-342900" algn="just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Tx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Bill proposes amendments to—</a:t>
            </a:r>
            <a:endParaRPr lang="en-ZA" sz="1400" b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r>
              <a:rPr lang="en-ZA" sz="1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	Associated Institutions Pension Fund Act, 1963</a:t>
            </a:r>
            <a:endParaRPr lang="en-ZA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r>
              <a:rPr lang="en-ZA" sz="1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	Temporary Employees Pension Fund Act, 1979</a:t>
            </a:r>
            <a:endParaRPr lang="en-ZA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r>
              <a:rPr lang="en-ZA" sz="1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	Military Pensions Act, 1976 </a:t>
            </a:r>
            <a:endParaRPr lang="en-ZA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r>
              <a:rPr lang="en-ZA" sz="1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	Government Employees Pension Law, 1996 </a:t>
            </a:r>
            <a:endParaRPr lang="en-ZA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r>
              <a:rPr lang="en-ZA" sz="1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	Financial and Fiscal Commission Act, 1997 </a:t>
            </a:r>
            <a:endParaRPr lang="en-ZA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r>
              <a:rPr lang="en-ZA" sz="1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	Land and Agricultural Development Bank Act, 2002 </a:t>
            </a:r>
            <a:endParaRPr lang="en-ZA" sz="16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15000"/>
              </a:lnSpc>
              <a:buNone/>
            </a:pPr>
            <a:r>
              <a:rPr lang="en-ZA" sz="1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	Auditing Profession Act, 2005 </a:t>
            </a:r>
          </a:p>
          <a:p>
            <a:pPr marL="457200" lvl="1" indent="0" algn="just">
              <a:lnSpc>
                <a:spcPct val="115000"/>
              </a:lnSpc>
              <a:buNone/>
            </a:pPr>
            <a:r>
              <a:rPr lang="en-ZA" sz="1600" b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	Auditing Profession Amendment Act, 2021</a:t>
            </a:r>
          </a:p>
          <a:p>
            <a:pPr marL="457200" lvl="1" indent="0" algn="just">
              <a:lnSpc>
                <a:spcPct val="115000"/>
              </a:lnSpc>
              <a:buNone/>
            </a:pPr>
            <a:endParaRPr lang="en-ZA" sz="1600" b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Tx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Bill </a:t>
            </a:r>
            <a:r>
              <a:rPr lang="en-US" sz="2000" kern="0" dirty="0">
                <a:latin typeface="Arial"/>
              </a:rPr>
              <a:t>was published for comment on 16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February 2022</a:t>
            </a:r>
          </a:p>
          <a:p>
            <a:pPr marL="342900" lvl="0" indent="-342900" algn="just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Tx/>
              <a:buChar char="•"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rPr>
              <a:t>Comment period ended on 15 March 2022</a:t>
            </a:r>
          </a:p>
          <a:p>
            <a:pPr marL="342900" lvl="0" indent="-342900" algn="just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kern="0" dirty="0">
                <a:latin typeface="Arial"/>
              </a:rPr>
              <a:t>Comments were considered and technical revisions made</a:t>
            </a:r>
          </a:p>
          <a:p>
            <a:pPr marL="342900" lvl="0" indent="-342900" algn="just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sz="2000" kern="0" dirty="0">
                <a:latin typeface="Arial"/>
              </a:rPr>
              <a:t>In August 2022, Cabinet approved the Bill for introduction in Parliament</a:t>
            </a:r>
          </a:p>
          <a:p>
            <a:pPr marL="0" lvl="0" indent="0" algn="just" eaLnBrk="0" fontAlgn="base" hangingPunct="0">
              <a:lnSpc>
                <a:spcPct val="11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en-US" sz="2000" strike="sngStrike" kern="0" dirty="0">
              <a:latin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644B8-4485-0144-B3D1-54620A632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33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A4821-2F4F-1847-A8D9-34AC5A09B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08" y="138024"/>
            <a:ext cx="6972466" cy="97478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w-KE" sz="2200" dirty="0">
                <a:latin typeface="Arial" panose="020B0604020202020204" pitchFamily="34" charset="0"/>
                <a:cs typeface="Arial" panose="020B0604020202020204" pitchFamily="34" charset="0"/>
              </a:rPr>
              <a:t>AMENDMENTS TO </a:t>
            </a:r>
            <a:r>
              <a:rPr lang="en-US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Associated Institutions Pension Fund &amp;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Temporary Employees Pension Fund Acts</a:t>
            </a:r>
            <a:r>
              <a:rPr lang="sw-K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w-K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422BA-FAC5-7549-AA7F-3AA316489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75" y="1529455"/>
            <a:ext cx="8916806" cy="546052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sw-KE" dirty="0">
                <a:latin typeface="Arial" panose="020B0604020202020204" pitchFamily="34" charset="0"/>
                <a:cs typeface="Arial" panose="020B0604020202020204" pitchFamily="34" charset="0"/>
              </a:rPr>
              <a:t>Purpose of amendments to </a:t>
            </a:r>
            <a:r>
              <a:rPr lang="en-US" sz="2800" kern="0" dirty="0">
                <a:latin typeface="Arial"/>
              </a:rPr>
              <a:t>these </a:t>
            </a:r>
            <a:r>
              <a:rPr lang="sw-KE" dirty="0">
                <a:latin typeface="Arial" panose="020B0604020202020204" pitchFamily="34" charset="0"/>
                <a:cs typeface="Arial" panose="020B0604020202020204" pitchFamily="34" charset="0"/>
              </a:rPr>
              <a:t>Acts</a:t>
            </a:r>
          </a:p>
          <a:p>
            <a:pPr lvl="1" algn="just">
              <a:lnSpc>
                <a:spcPct val="100000"/>
              </a:lnSpc>
              <a:spcAft>
                <a:spcPts val="500"/>
              </a:spcAft>
            </a:pPr>
            <a:r>
              <a:rPr lang="sw-KE" sz="2000" dirty="0">
                <a:latin typeface="Arial" panose="020B0604020202020204" pitchFamily="34" charset="0"/>
                <a:cs typeface="Arial" panose="020B0604020202020204" pitchFamily="34" charset="0"/>
              </a:rPr>
              <a:t>Align provisions with their administration by Minister of Finance and make consequential amendments (e.g. Reflecting responsible department and its head &amp; removing requirement to consult Minister of Finance)</a:t>
            </a:r>
          </a:p>
          <a:p>
            <a:pPr lvl="1" algn="just">
              <a:lnSpc>
                <a:spcPct val="100000"/>
              </a:lnSpc>
              <a:spcAft>
                <a:spcPts val="500"/>
              </a:spcAft>
            </a:pPr>
            <a:r>
              <a:rPr lang="sw-KE" sz="2000" dirty="0">
                <a:latin typeface="Arial" panose="020B0604020202020204" pitchFamily="34" charset="0"/>
                <a:cs typeface="Arial" panose="020B0604020202020204" pitchFamily="34" charset="0"/>
              </a:rPr>
              <a:t>Update references to other Ministers</a:t>
            </a:r>
          </a:p>
          <a:p>
            <a:pPr algn="just"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kern="0" dirty="0">
                <a:latin typeface="Arial"/>
              </a:rPr>
              <a:t>Clauses 1 to 5 contain amendments to Associated Institutions Pension Fund Act</a:t>
            </a:r>
          </a:p>
          <a:p>
            <a:pPr algn="just"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kern="0" dirty="0">
                <a:latin typeface="Arial"/>
              </a:rPr>
              <a:t>Clauses 6 to 9 contain amendments to Temporary Employees Pension Fund Act</a:t>
            </a:r>
          </a:p>
          <a:p>
            <a:pPr marL="914400" lvl="2" indent="0"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en-US" kern="0" dirty="0">
              <a:solidFill>
                <a:srgbClr val="000000"/>
              </a:solidFill>
              <a:latin typeface="Arial"/>
            </a:endParaRPr>
          </a:p>
          <a:p>
            <a:pPr algn="just">
              <a:spcAft>
                <a:spcPts val="500"/>
              </a:spcAft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644B8-4485-0144-B3D1-54620A632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02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A4821-2F4F-1847-A8D9-34AC5A09B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08" y="138024"/>
            <a:ext cx="6972466" cy="97478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w-KE" sz="2200" dirty="0">
                <a:latin typeface="Arial" panose="020B0604020202020204" pitchFamily="34" charset="0"/>
                <a:cs typeface="Arial" panose="020B0604020202020204" pitchFamily="34" charset="0"/>
              </a:rPr>
              <a:t>AMENDMENT to MILITARY PENSIONS ACT</a:t>
            </a:r>
            <a:br>
              <a:rPr lang="sw-K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422BA-FAC5-7549-AA7F-3AA316489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75" y="1593129"/>
            <a:ext cx="8807570" cy="4755913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Clause 10 </a:t>
            </a:r>
          </a:p>
          <a:p>
            <a:pPr lvl="1" algn="just">
              <a:spcAft>
                <a:spcPts val="5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Purpose of amendment is </a:t>
            </a:r>
            <a:r>
              <a:rPr lang="en-US" kern="0" dirty="0">
                <a:latin typeface="Arial"/>
              </a:rPr>
              <a:t>to address discrimination against life partners of military pensioners, retrospectively</a:t>
            </a:r>
          </a:p>
          <a:p>
            <a:pPr marL="457200" lvl="1" indent="0" algn="just">
              <a:spcAft>
                <a:spcPts val="500"/>
              </a:spcAft>
              <a:buNone/>
            </a:pPr>
            <a:endParaRPr lang="en-US" kern="0" dirty="0">
              <a:latin typeface="Arial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GB" sz="2600" kern="0" dirty="0">
                <a:latin typeface="Arial"/>
              </a:rPr>
              <a:t>Financial Matters Amendment Act, 2019 recognised life partners and allows life partners to claim benefits from date that Amendment Act commenced</a:t>
            </a:r>
          </a:p>
          <a:p>
            <a:pPr marL="0" indent="0"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en-GB" sz="2600" kern="0" dirty="0">
              <a:latin typeface="Arial"/>
            </a:endParaRPr>
          </a:p>
          <a:p>
            <a:pPr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kern="0" dirty="0">
                <a:latin typeface="Arial"/>
              </a:rPr>
              <a:t>Proposed amendment provides for benefits for life partners of members retrospectively from 27 April 1994 when interim Constitution of 1993 took effect</a:t>
            </a:r>
          </a:p>
          <a:p>
            <a:pPr lvl="1"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sz="2200" kern="0" dirty="0">
                <a:latin typeface="Arial"/>
              </a:rPr>
              <a:t>A 12 month-period is allowed for registration and submitting claims</a:t>
            </a:r>
          </a:p>
          <a:p>
            <a:pPr marL="457200" lvl="1" indent="0" algn="just" eaLnBrk="0" fontAlgn="base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None/>
              <a:defRPr/>
            </a:pPr>
            <a:endParaRPr lang="en-US" kern="0" dirty="0">
              <a:latin typeface="Arial"/>
            </a:endParaRPr>
          </a:p>
          <a:p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644B8-4485-0144-B3D1-54620A632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295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A4821-2F4F-1847-A8D9-34AC5A09B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08" y="138024"/>
            <a:ext cx="6972466" cy="97478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AMENDMENTS to GOVERNMENT EMPLOYEES PENSION LAW</a:t>
            </a:r>
            <a:r>
              <a:rPr lang="sw-KE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w-KE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422BA-FAC5-7549-AA7F-3AA316489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Clauses 11-17</a:t>
            </a:r>
          </a:p>
          <a:p>
            <a:pPr lvl="1"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Purpose of amendment is t</a:t>
            </a:r>
            <a:r>
              <a:rPr lang="en-ZA" sz="2500" dirty="0">
                <a:latin typeface="Arial" panose="020B0604020202020204" pitchFamily="34" charset="0"/>
                <a:ea typeface="Times New Roman" panose="02020603050405020304" pitchFamily="18" charset="0"/>
              </a:rPr>
              <a:t>o facilitate administration and make “clean-break” principle apply to members of , </a:t>
            </a:r>
            <a:r>
              <a:rPr lang="en-ZA" sz="25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Associated Institutions Pension Fund (AIPF) by amalgamation into the Government Employees Pension Fund (GEPF)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Aft>
                <a:spcPts val="5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GEP Law provides for “clean break” for GEPF members</a:t>
            </a:r>
          </a:p>
          <a:p>
            <a:pPr lvl="1" algn="just">
              <a:spcAft>
                <a:spcPts val="500"/>
              </a:spcAft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According “clean break” principle spouse of member may claim pension interest immediately upon divorce or dissolution of customary marriage and not to await member becoming entitled to his/her pension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644B8-4485-0144-B3D1-54620A632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965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A4821-2F4F-1847-A8D9-34AC5A09B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08" y="138024"/>
            <a:ext cx="6972466" cy="97478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AMENDMENT to FINANCIAL AND FISCAL COMMISSION ACT</a:t>
            </a:r>
            <a:r>
              <a:rPr lang="sw-KE" sz="2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w-KE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2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422BA-FAC5-7549-AA7F-3AA316489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Clause 18</a:t>
            </a:r>
          </a:p>
          <a:p>
            <a:pPr lvl="1"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Purpose of amendment is 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o enhance good corporate governance</a:t>
            </a:r>
          </a:p>
          <a:p>
            <a:pPr lvl="1"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Currently, Chief Executive Officer of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Financial and Fiscal Commission is also Secretary to Commission</a:t>
            </a:r>
            <a:endParaRPr lang="en-GB" sz="2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lvl="1"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Propose to omit role of Chief Executive Officer of Commission as its Secretary</a:t>
            </a:r>
          </a:p>
          <a:p>
            <a:pPr lvl="1"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</a:rPr>
              <a:t>Provision for secretary for Commission should be discretionary and regulation in legislation not necessary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644B8-4485-0144-B3D1-54620A632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E67396-EAD7-1246-A93B-5244FF26795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917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A4821-2F4F-1847-A8D9-34AC5A09B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108" y="138024"/>
            <a:ext cx="6972466" cy="97478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w-KE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AMENDMENTS TO LAND AND AGRICULTURAL DEVELOPMENT BANK ACT</a:t>
            </a:r>
            <a:r>
              <a:rPr lang="sw-KE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w-KE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2422BA-FAC5-7549-AA7F-3AA3164893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Clauses 19 - 20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Purpose of amendment is to align Act with administration by Minister of Finance and with provisions of Companies Act, 2008</a:t>
            </a:r>
          </a:p>
          <a:p>
            <a:pPr lvl="1" algn="just"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Companies Act, 2008 repealed most of Companies Act, 1973, including provisions relating to judicial management and replaced it with business rescue </a:t>
            </a:r>
          </a:p>
          <a:p>
            <a:pPr lvl="1" algn="just"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Business rescue in Ch 6 of Companies Act, 2008 did not replace, by implication, judicial management in Land Bank Act</a:t>
            </a:r>
          </a:p>
          <a:p>
            <a:pPr lvl="1" algn="just"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Amendment proposes to replace provision for judicial management for Land Bank with business rescue in terms of Companies Act, 2008</a:t>
            </a:r>
          </a:p>
          <a:p>
            <a:pPr lvl="1" algn="just">
              <a:lnSpc>
                <a:spcPct val="100000"/>
              </a:lnSpc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Liquidation provisions in Ch 6 of Companies Act do not apply to Land Bank (section 44 of Land Bank Act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644B8-4485-0144-B3D1-54620A632E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576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0BD0E-9993-41E5-B7BD-725D72CF8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275" y="138023"/>
            <a:ext cx="7151299" cy="961311"/>
          </a:xfrm>
        </p:spPr>
        <p:txBody>
          <a:bodyPr>
            <a:noAutofit/>
          </a:bodyPr>
          <a:lstStyle/>
          <a:p>
            <a:pPr algn="ctr"/>
            <a:r>
              <a:rPr lang="en-ZA" sz="2400" dirty="0"/>
              <a:t>amendment TO auditing profession act, 2005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B4276-4DD7-4CFE-BA46-F6D93FD07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275" y="1437498"/>
            <a:ext cx="8807570" cy="5141344"/>
          </a:xfrm>
        </p:spPr>
        <p:txBody>
          <a:bodyPr>
            <a:noAutofit/>
          </a:bodyPr>
          <a:lstStyle/>
          <a:p>
            <a:pPr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Clause 21</a:t>
            </a:r>
          </a:p>
          <a:p>
            <a:pPr lvl="1" algn="just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Purpose of amendment is t</a:t>
            </a:r>
            <a:r>
              <a:rPr lang="en-ZA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 strengthen sanctions for auditors admitting guilt of serious improper conduct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Adjusts powers of enforcement committee where auditor admits guilt</a:t>
            </a:r>
          </a:p>
          <a:p>
            <a:pPr lvl="2" algn="just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enforcement committee’s view is that conduct does-</a:t>
            </a:r>
          </a:p>
          <a:p>
            <a:pPr lvl="3" algn="just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 warrant sanction of deregistration or disqualification from registration as auditor, it must follow admission of guilt process; or</a:t>
            </a:r>
          </a:p>
          <a:p>
            <a:pPr lvl="3" algn="just">
              <a:lnSpc>
                <a:spcPct val="10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warrant such sanction, it must refer matter to disciplinary committee for sanctioning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E3E965-528A-45EA-BE96-58EC73BF5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4E67396-EAD7-1246-A93B-5244FF26795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322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45540</TotalTime>
  <Words>669</Words>
  <Application>Microsoft Office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Arial Bold</vt:lpstr>
      <vt:lpstr>Calibri</vt:lpstr>
      <vt:lpstr>Symbol</vt:lpstr>
      <vt:lpstr>Times New Roman</vt:lpstr>
      <vt:lpstr>Wingdings</vt:lpstr>
      <vt:lpstr>Office Theme</vt:lpstr>
      <vt:lpstr>  FINANCIAL MATTERS AMENDMENT BILL  [B19 -2022]   6 September 2022  Briefing to Standing Committee on Finance   </vt:lpstr>
      <vt:lpstr>content</vt:lpstr>
      <vt:lpstr>BACKGROUND </vt:lpstr>
      <vt:lpstr>  AMENDMENTS TO Associated Institutions Pension Fund &amp; Temporary Employees Pension Fund Acts </vt:lpstr>
      <vt:lpstr>  AMENDMENT to MILITARY PENSIONS ACT </vt:lpstr>
      <vt:lpstr>  AMENDMENTS to GOVERNMENT EMPLOYEES PENSION LAW </vt:lpstr>
      <vt:lpstr>  AMENDMENT to FINANCIAL AND FISCAL COMMISSION ACT </vt:lpstr>
      <vt:lpstr>  AMENDMENTS TO LAND AND AGRICULTURAL DEVELOPMENT BANK ACT </vt:lpstr>
      <vt:lpstr>amendment TO auditing profession act, 2005</vt:lpstr>
      <vt:lpstr>amendment TO auditing profession amendment act, 2021</vt:lpstr>
      <vt:lpstr>  Ro livhuwa/ Thank you/Re a leboga/ Dankie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Teboho Sepanya</cp:lastModifiedBy>
  <cp:revision>327</cp:revision>
  <dcterms:created xsi:type="dcterms:W3CDTF">2020-04-24T06:12:55Z</dcterms:created>
  <dcterms:modified xsi:type="dcterms:W3CDTF">2022-09-02T16:20:09Z</dcterms:modified>
</cp:coreProperties>
</file>