
<file path=[Content_Types].xml><?xml version="1.0" encoding="utf-8"?>
<Types xmlns="http://schemas.openxmlformats.org/package/2006/content-types">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tags/tag29.xml" ContentType="application/vnd.openxmlformats-officedocument.presentationml.tags+xml"/>
  <Override PartName="/ppt/tags/tag38.xml" ContentType="application/vnd.openxmlformats-officedocument.presentationml.tags+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43.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tags/tag41.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ags/tag5.xml" ContentType="application/vnd.openxmlformats-officedocument.presentationml.tag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Override PartName="/ppt/tags/tag3.xml" ContentType="application/vnd.openxmlformats-officedocument.presentationml.tags+xml"/>
  <Override PartName="/ppt/tags/tag39.xml" ContentType="application/vnd.openxmlformats-officedocument.presentationml.tags+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slideLayouts/slideLayout10.xml" ContentType="application/vnd.openxmlformats-officedocument.presentationml.slideLayout+xml"/>
  <Default Extension="vml" ContentType="application/vnd.openxmlformats-officedocument.vmlDrawing"/>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9"/>
  </p:notesMasterIdLst>
  <p:sldIdLst>
    <p:sldId id="1442" r:id="rId2"/>
    <p:sldId id="1510" r:id="rId3"/>
    <p:sldId id="1512" r:id="rId4"/>
    <p:sldId id="1519" r:id="rId5"/>
    <p:sldId id="1525" r:id="rId6"/>
    <p:sldId id="1513" r:id="rId7"/>
    <p:sldId id="1518" r:id="rId8"/>
    <p:sldId id="1531" r:id="rId9"/>
    <p:sldId id="1521" r:id="rId10"/>
    <p:sldId id="1527" r:id="rId11"/>
    <p:sldId id="1526" r:id="rId12"/>
    <p:sldId id="1528" r:id="rId13"/>
    <p:sldId id="1529" r:id="rId14"/>
    <p:sldId id="1530" r:id="rId15"/>
    <p:sldId id="1517" r:id="rId16"/>
    <p:sldId id="1515" r:id="rId17"/>
    <p:sldId id="148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ctor Eliott" initials="HE" lastIdx="1" clrIdx="0"/>
  <p:cmAuthor id="2" name="Kerry Gibbs" initials="KG" lastIdx="9" clrIdx="1">
    <p:extLst>
      <p:ext uri="{19B8F6BF-5375-455C-9EA6-DF929625EA0E}">
        <p15:presenceInfo xmlns:p15="http://schemas.microsoft.com/office/powerpoint/2012/main" xmlns="" userId="S-1-5-21-1141132434-301294435-860360866-27228" providerId="AD"/>
      </p:ext>
    </p:extLst>
  </p:cmAuthor>
  <p:cmAuthor id="3" name="Debra Fortuin" initials="DF" lastIdx="1" clrIdx="2">
    <p:extLst>
      <p:ext uri="{19B8F6BF-5375-455C-9EA6-DF929625EA0E}">
        <p15:presenceInfo xmlns:p15="http://schemas.microsoft.com/office/powerpoint/2012/main" xmlns="" userId="S::Debra.Fortuin@westerncape.gov.za::e30cf38e-b0ea-40b6-adc1-1f94b7717e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1484"/>
    <a:srgbClr val="003398"/>
    <a:srgbClr val="71A1A7"/>
    <a:srgbClr val="D5E3E5"/>
    <a:srgbClr val="DFF0CB"/>
    <a:srgbClr val="A6A6A6"/>
    <a:srgbClr val="CBDFEF"/>
    <a:srgbClr val="FFFF00"/>
    <a:srgbClr val="EBF2F3"/>
    <a:srgbClr val="FF505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5501" autoAdjust="0"/>
  </p:normalViewPr>
  <p:slideViewPr>
    <p:cSldViewPr snapToGrid="0">
      <p:cViewPr varScale="1">
        <p:scale>
          <a:sx n="73" d="100"/>
          <a:sy n="73" d="100"/>
        </p:scale>
        <p:origin x="-630" y="-102"/>
      </p:cViewPr>
      <p:guideLst>
        <p:guide orient="horz" pos="2160"/>
        <p:guide pos="3840"/>
      </p:guideLst>
    </p:cSldViewPr>
  </p:slideViewPr>
  <p:notesTextViewPr>
    <p:cViewPr>
      <p:scale>
        <a:sx n="1" d="1"/>
        <a:sy n="1" d="1"/>
      </p:scale>
      <p:origin x="0" y="0"/>
    </p:cViewPr>
  </p:notesTextViewPr>
  <p:sorterViewPr>
    <p:cViewPr>
      <p:scale>
        <a:sx n="70" d="100"/>
        <a:sy n="7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85E3CE-E9E3-CB47-80F0-33520EC85D2E}" type="datetimeFigureOut">
              <a:rPr lang="en-US" smtClean="0"/>
              <a:pPr/>
              <a:t>9/6/2022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25923F-580B-A047-9C0E-6EE78A396537}" type="slidenum">
              <a:rPr lang="en-US" smtClean="0"/>
              <a:pPr/>
              <a:t>‹#›</a:t>
            </a:fld>
            <a:endParaRPr lang="en-US" dirty="0"/>
          </a:p>
        </p:txBody>
      </p:sp>
    </p:spTree>
    <p:extLst>
      <p:ext uri="{BB962C8B-B14F-4D97-AF65-F5344CB8AC3E}">
        <p14:creationId xmlns:p14="http://schemas.microsoft.com/office/powerpoint/2010/main" xmlns="" val="970267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ags" Target="../tags/tag20.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tags" Target="../tags/tag24.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7.xml"/><Relationship Id="rId1" Type="http://schemas.openxmlformats.org/officeDocument/2006/relationships/tags" Target="../tags/tag26.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9.xml"/><Relationship Id="rId1" Type="http://schemas.openxmlformats.org/officeDocument/2006/relationships/tags" Target="../tags/tag28.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1.xml"/><Relationship Id="rId1" Type="http://schemas.openxmlformats.org/officeDocument/2006/relationships/tags" Target="../tags/tag30.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3.xml"/><Relationship Id="rId1" Type="http://schemas.openxmlformats.org/officeDocument/2006/relationships/tags" Target="../tags/tag32.xml"/></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5.xml"/><Relationship Id="rId1" Type="http://schemas.openxmlformats.org/officeDocument/2006/relationships/tags" Target="../tags/tag34.xml"/></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7.xml"/><Relationship Id="rId1" Type="http://schemas.openxmlformats.org/officeDocument/2006/relationships/tags" Target="../tags/tag36.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ags" Target="../tags/tag4.xml"/></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9.xml"/><Relationship Id="rId1" Type="http://schemas.openxmlformats.org/officeDocument/2006/relationships/tags" Target="../tags/tag38.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1.xml"/><Relationship Id="rId1" Type="http://schemas.openxmlformats.org/officeDocument/2006/relationships/tags" Target="../tags/tag40.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3.xml"/><Relationship Id="rId1" Type="http://schemas.openxmlformats.org/officeDocument/2006/relationships/tags" Target="../tags/tag4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ags" Target="../tags/tag6.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ags" Target="../tags/tag10.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ags" Target="../tags/tag12.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tags" Target="../tags/tag14.xml"/></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ags" Target="../tags/tag16.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tags" Target="../tags/tag18.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00148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3392" y="3429001"/>
            <a:ext cx="10945216"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sp>
        <p:nvSpPr>
          <p:cNvPr id="10" name="Subtitle 2"/>
          <p:cNvSpPr>
            <a:spLocks noGrp="1"/>
          </p:cNvSpPr>
          <p:nvPr>
            <p:ph type="subTitle" idx="1"/>
          </p:nvPr>
        </p:nvSpPr>
        <p:spPr>
          <a:xfrm>
            <a:off x="623392" y="4532528"/>
            <a:ext cx="10945216"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9552384" y="5398046"/>
            <a:ext cx="2016224" cy="365125"/>
          </a:xfrm>
          <a:prstGeom prst="rect">
            <a:avLst/>
          </a:prstGeom>
        </p:spPr>
        <p:txBody>
          <a:bodyPr vert="horz" lIns="91440" tIns="45720" rIns="91440" bIns="45720" rtlCol="0" anchor="ctr"/>
          <a:lstStyle>
            <a:lvl1pPr algn="r">
              <a:defRPr sz="1100">
                <a:solidFill>
                  <a:schemeClr val="bg1"/>
                </a:solidFill>
              </a:defRPr>
            </a:lvl1pPr>
          </a:lstStyle>
          <a:p>
            <a:endParaRPr lang="en-GB" dirty="0">
              <a:solidFill>
                <a:prstClr val="white"/>
              </a:solidFill>
            </a:endParaRPr>
          </a:p>
        </p:txBody>
      </p:sp>
      <p:sp>
        <p:nvSpPr>
          <p:cNvPr id="17" name="Text Placeholder 16"/>
          <p:cNvSpPr>
            <a:spLocks noGrp="1"/>
          </p:cNvSpPr>
          <p:nvPr>
            <p:ph type="body" sz="quarter" idx="10" hasCustomPrompt="1"/>
          </p:nvPr>
        </p:nvSpPr>
        <p:spPr>
          <a:xfrm>
            <a:off x="4847397" y="5398046"/>
            <a:ext cx="2112235"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6960096" y="5398046"/>
            <a:ext cx="2592288"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6" name="Picture 5" descr="Shape, rectangle&#10;&#10;Description automatically generated">
            <a:extLst>
              <a:ext uri="{FF2B5EF4-FFF2-40B4-BE49-F238E27FC236}">
                <a16:creationId xmlns="" xmlns:a16="http://schemas.microsoft.com/office/drawing/2014/main" id="{8F4B28A5-175F-4616-AB3B-7AD74BC551DD}"/>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0"/>
            <a:ext cx="12192000" cy="2700190"/>
          </a:xfrm>
          <a:prstGeom prst="rect">
            <a:avLst/>
          </a:prstGeom>
        </p:spPr>
      </p:pic>
    </p:spTree>
    <p:extLst>
      <p:ext uri="{BB962C8B-B14F-4D97-AF65-F5344CB8AC3E}">
        <p14:creationId xmlns:p14="http://schemas.microsoft.com/office/powerpoint/2010/main" xmlns="" val="3310453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8"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2494270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2"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393701" y="1412777"/>
            <a:ext cx="11462940"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7314685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5" name="Text Placeholder 4"/>
          <p:cNvSpPr>
            <a:spLocks noGrp="1"/>
          </p:cNvSpPr>
          <p:nvPr>
            <p:ph type="body" sz="quarter" idx="14"/>
          </p:nvPr>
        </p:nvSpPr>
        <p:spPr>
          <a:xfrm>
            <a:off x="393701" y="1412777"/>
            <a:ext cx="5414268"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6442373" y="1412777"/>
            <a:ext cx="5414268"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66992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7"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9"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7402657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rgbClr val="001484"/>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814918" y="2276873"/>
            <a:ext cx="11041721" cy="936625"/>
          </a:xfrm>
          <a:prstGeom prst="rect">
            <a:avLst/>
          </a:prstGeom>
          <a:no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8" name="Picture 115"/>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p:blipFill>
        <p:spPr bwMode="auto">
          <a:xfrm>
            <a:off x="242872" y="6163537"/>
            <a:ext cx="1115548" cy="42717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429066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4" name="Picture Placeholder 3"/>
          <p:cNvSpPr>
            <a:spLocks noGrp="1"/>
          </p:cNvSpPr>
          <p:nvPr>
            <p:ph type="pic" sz="quarter" idx="14" hasCustomPrompt="1"/>
          </p:nvPr>
        </p:nvSpPr>
        <p:spPr>
          <a:xfrm>
            <a:off x="431801" y="1412775"/>
            <a:ext cx="3878097"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4597929" y="1412777"/>
            <a:ext cx="729681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7539713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8688289" y="1412776"/>
            <a:ext cx="3206023"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431801" y="1412777"/>
            <a:ext cx="8006556"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3748057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387049" y="1412776"/>
            <a:ext cx="5228899"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6665841" y="1412776"/>
            <a:ext cx="5228899"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431801" y="3532181"/>
            <a:ext cx="11462940"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6081847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387049" y="3645024"/>
            <a:ext cx="522889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6665841" y="3645024"/>
            <a:ext cx="522889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431801" y="1412776"/>
            <a:ext cx="11462940"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5148074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387050"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4390544"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8394036"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431801" y="1412776"/>
            <a:ext cx="11462940"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986364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1800">
                <a:solidFill>
                  <a:schemeClr val="accent3"/>
                </a:solidFill>
              </a:defRPr>
            </a:lvl1pPr>
          </a:lstStyle>
          <a:p>
            <a:endParaRPr lang="en-GB" dirty="0">
              <a:solidFill>
                <a:srgbClr val="998F86"/>
              </a:solidFill>
            </a:endParaRPr>
          </a:p>
        </p:txBody>
      </p:sp>
      <p:sp>
        <p:nvSpPr>
          <p:cNvPr id="10" name="Text Placeholder 4"/>
          <p:cNvSpPr>
            <a:spLocks noGrp="1"/>
          </p:cNvSpPr>
          <p:nvPr>
            <p:ph type="body" sz="quarter" idx="10"/>
          </p:nvPr>
        </p:nvSpPr>
        <p:spPr>
          <a:xfrm>
            <a:off x="393701" y="1196753"/>
            <a:ext cx="11462940"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1067760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6" name="Picture Placeholder 3"/>
          <p:cNvSpPr>
            <a:spLocks noGrp="1"/>
          </p:cNvSpPr>
          <p:nvPr>
            <p:ph type="pic" sz="quarter" idx="14" hasCustomPrompt="1"/>
          </p:nvPr>
        </p:nvSpPr>
        <p:spPr>
          <a:xfrm>
            <a:off x="387050"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4390544"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8394036"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431801" y="3703287"/>
            <a:ext cx="11462940"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3451692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7" name="Picture Placeholder 3"/>
          <p:cNvSpPr>
            <a:spLocks noGrp="1"/>
          </p:cNvSpPr>
          <p:nvPr>
            <p:ph type="pic" sz="quarter" idx="14" hasCustomPrompt="1"/>
          </p:nvPr>
        </p:nvSpPr>
        <p:spPr>
          <a:xfrm>
            <a:off x="431801" y="1412776"/>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431801" y="2975180"/>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431801" y="4537584"/>
            <a:ext cx="3878097"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4597929" y="1412776"/>
            <a:ext cx="7296811"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5298519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7" name="Picture Placeholder 3"/>
          <p:cNvSpPr>
            <a:spLocks noGrp="1"/>
          </p:cNvSpPr>
          <p:nvPr>
            <p:ph type="pic" sz="quarter" idx="14" hasCustomPrompt="1"/>
          </p:nvPr>
        </p:nvSpPr>
        <p:spPr>
          <a:xfrm>
            <a:off x="8016644" y="1412776"/>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8016644" y="2976533"/>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8016644" y="4540290"/>
            <a:ext cx="3878097"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431801" y="1412778"/>
            <a:ext cx="7405311"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0403636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1484"/>
        </a:solidFill>
        <a:effectLst/>
      </p:bgPr>
    </p:bg>
    <p:spTree>
      <p:nvGrpSpPr>
        <p:cNvPr id="1" name=""/>
        <p:cNvGrpSpPr/>
        <p:nvPr/>
      </p:nvGrpSpPr>
      <p:grpSpPr>
        <a:xfrm>
          <a:off x="0" y="0"/>
          <a:ext cx="0" cy="0"/>
          <a:chOff x="0" y="0"/>
          <a:chExt cx="0" cy="0"/>
        </a:xfrm>
      </p:grpSpPr>
      <p:sp>
        <p:nvSpPr>
          <p:cNvPr id="2" name="Rectangle 1"/>
          <p:cNvSpPr/>
          <p:nvPr userDrawn="1"/>
        </p:nvSpPr>
        <p:spPr>
          <a:xfrm>
            <a:off x="2913435" y="1790072"/>
            <a:ext cx="6336704"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solidFill>
                <a:prstClr val="white"/>
              </a:solidFill>
            </a:endParaRPr>
          </a:p>
        </p:txBody>
      </p:sp>
      <p:sp>
        <p:nvSpPr>
          <p:cNvPr id="12" name="Text Placeholder 5"/>
          <p:cNvSpPr>
            <a:spLocks noGrp="1"/>
          </p:cNvSpPr>
          <p:nvPr>
            <p:ph type="body" sz="quarter" idx="10" hasCustomPrompt="1"/>
          </p:nvPr>
        </p:nvSpPr>
        <p:spPr>
          <a:xfrm>
            <a:off x="3779997" y="2696461"/>
            <a:ext cx="5196324"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3779997" y="2963910"/>
            <a:ext cx="5196324"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4246240" y="3494035"/>
            <a:ext cx="1920213"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3779996" y="3497483"/>
            <a:ext cx="53689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Tel:</a:t>
            </a:r>
          </a:p>
        </p:txBody>
      </p:sp>
      <p:sp>
        <p:nvSpPr>
          <p:cNvPr id="16" name="Text Placeholder 5"/>
          <p:cNvSpPr>
            <a:spLocks noGrp="1"/>
          </p:cNvSpPr>
          <p:nvPr>
            <p:ph type="body" sz="quarter" idx="13" hasCustomPrompt="1"/>
          </p:nvPr>
        </p:nvSpPr>
        <p:spPr>
          <a:xfrm>
            <a:off x="6840159" y="3494035"/>
            <a:ext cx="1920213"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6373915" y="3497483"/>
            <a:ext cx="53689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Fax:</a:t>
            </a:r>
          </a:p>
        </p:txBody>
      </p:sp>
      <p:sp>
        <p:nvSpPr>
          <p:cNvPr id="18" name="Text Placeholder 5"/>
          <p:cNvSpPr>
            <a:spLocks noGrp="1"/>
          </p:cNvSpPr>
          <p:nvPr>
            <p:ph type="body" sz="quarter" idx="14" hasCustomPrompt="1"/>
          </p:nvPr>
        </p:nvSpPr>
        <p:spPr>
          <a:xfrm>
            <a:off x="3779997" y="3768568"/>
            <a:ext cx="4978745"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3779996" y="4043102"/>
            <a:ext cx="4978745"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www.westerncape.gov.za</a:t>
            </a:r>
          </a:p>
        </p:txBody>
      </p:sp>
      <p:sp>
        <p:nvSpPr>
          <p:cNvPr id="6" name="Rectangle 5"/>
          <p:cNvSpPr/>
          <p:nvPr userDrawn="1"/>
        </p:nvSpPr>
        <p:spPr>
          <a:xfrm>
            <a:off x="393700" y="565702"/>
            <a:ext cx="2404826" cy="584775"/>
          </a:xfrm>
          <a:prstGeom prst="rect">
            <a:avLst/>
          </a:prstGeom>
        </p:spPr>
        <p:txBody>
          <a:bodyPr wrap="none">
            <a:spAutoFit/>
          </a:bodyPr>
          <a:lstStyle/>
          <a:p>
            <a:r>
              <a:rPr lang="en-US" sz="3200" dirty="0">
                <a:solidFill>
                  <a:prstClr val="white"/>
                </a:solidFill>
                <a:ea typeface="+mj-ea"/>
                <a:cs typeface="+mj-cs"/>
              </a:rPr>
              <a:t>Contact Us</a:t>
            </a:r>
            <a:endParaRPr lang="en-GB" sz="2400" dirty="0">
              <a:solidFill>
                <a:prstClr val="white"/>
              </a:solidFill>
            </a:endParaRPr>
          </a:p>
        </p:txBody>
      </p:sp>
      <p:sp>
        <p:nvSpPr>
          <p:cNvPr id="24" name="Text Placeholder 5"/>
          <p:cNvSpPr>
            <a:spLocks noGrp="1"/>
          </p:cNvSpPr>
          <p:nvPr>
            <p:ph type="body" sz="quarter" idx="15" hasCustomPrompt="1"/>
          </p:nvPr>
        </p:nvSpPr>
        <p:spPr>
          <a:xfrm>
            <a:off x="3779995" y="4333520"/>
            <a:ext cx="4465773"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p:blipFill>
        <p:spPr bwMode="auto">
          <a:xfrm>
            <a:off x="3029719" y="1859446"/>
            <a:ext cx="2217710" cy="849217"/>
          </a:xfrm>
          <a:prstGeom prst="rect">
            <a:avLst/>
          </a:prstGeom>
          <a:noFill/>
          <a:extLst>
            <a:ext uri="{909E8E84-426E-40DD-AFC4-6F175D3DCCD1}">
              <a14:hiddenFill xmlns:a14="http://schemas.microsoft.com/office/drawing/2010/main" xmlns="">
                <a:solidFill>
                  <a:srgbClr val="FFFFFF"/>
                </a:solidFill>
              </a14:hiddenFill>
            </a:ext>
          </a:extLst>
        </p:spPr>
      </p:pic>
      <p:pic>
        <p:nvPicPr>
          <p:cNvPr id="4" name="Picture 3" descr="Shape, rectangle&#10;&#10;Description automatically generated">
            <a:extLst>
              <a:ext uri="{FF2B5EF4-FFF2-40B4-BE49-F238E27FC236}">
                <a16:creationId xmlns="" xmlns:a16="http://schemas.microsoft.com/office/drawing/2014/main" id="{4B218B1C-103E-40ED-AFB3-E83144F68200}"/>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3779995" y="3331665"/>
            <a:ext cx="5470144" cy="64873"/>
          </a:xfrm>
          <a:prstGeom prst="rect">
            <a:avLst/>
          </a:prstGeom>
        </p:spPr>
      </p:pic>
    </p:spTree>
    <p:extLst>
      <p:ext uri="{BB962C8B-B14F-4D97-AF65-F5344CB8AC3E}">
        <p14:creationId xmlns:p14="http://schemas.microsoft.com/office/powerpoint/2010/main" xmlns="" val="606355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1484"/>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2351584" y="3861049"/>
            <a:ext cx="9601067"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dirty="0">
                <a:solidFill>
                  <a:prstClr val="white"/>
                </a:solidFill>
                <a:cs typeface="Century Gothic"/>
              </a:rPr>
              <a:t>Thank you</a:t>
            </a:r>
          </a:p>
        </p:txBody>
      </p:sp>
      <p:pic>
        <p:nvPicPr>
          <p:cNvPr id="4" name="Picture 3" descr="Shape, rectangle&#10;&#10;Description automatically generated">
            <a:extLst>
              <a:ext uri="{FF2B5EF4-FFF2-40B4-BE49-F238E27FC236}">
                <a16:creationId xmlns="" xmlns:a16="http://schemas.microsoft.com/office/drawing/2014/main" id="{964789CB-CD92-405B-9055-78FC1169E822}"/>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93700" y="3364896"/>
            <a:ext cx="11798299" cy="64104"/>
          </a:xfrm>
          <a:prstGeom prst="rect">
            <a:avLst/>
          </a:prstGeom>
        </p:spPr>
      </p:pic>
    </p:spTree>
    <p:extLst>
      <p:ext uri="{BB962C8B-B14F-4D97-AF65-F5344CB8AC3E}">
        <p14:creationId xmlns:p14="http://schemas.microsoft.com/office/powerpoint/2010/main" xmlns="" val="3904491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4" name="Text Placeholder 4"/>
          <p:cNvSpPr>
            <a:spLocks noGrp="1"/>
          </p:cNvSpPr>
          <p:nvPr>
            <p:ph type="body" sz="quarter" idx="10"/>
          </p:nvPr>
        </p:nvSpPr>
        <p:spPr>
          <a:xfrm>
            <a:off x="393701" y="1196753"/>
            <a:ext cx="5414268"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6442373" y="1196753"/>
            <a:ext cx="5414268"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142471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1800">
                <a:solidFill>
                  <a:schemeClr val="accent3"/>
                </a:solidFill>
              </a:defRPr>
            </a:lvl1pPr>
          </a:lstStyle>
          <a:p>
            <a:endParaRPr lang="en-GB" dirty="0">
              <a:solidFill>
                <a:srgbClr val="998F86"/>
              </a:solidFill>
            </a:endParaRPr>
          </a:p>
        </p:txBody>
      </p:sp>
    </p:spTree>
    <p:extLst>
      <p:ext uri="{BB962C8B-B14F-4D97-AF65-F5344CB8AC3E}">
        <p14:creationId xmlns:p14="http://schemas.microsoft.com/office/powerpoint/2010/main" xmlns="" val="1660245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1" name="Text Placeholder 4"/>
          <p:cNvSpPr>
            <a:spLocks noGrp="1"/>
          </p:cNvSpPr>
          <p:nvPr>
            <p:ph type="body" sz="quarter" idx="10"/>
          </p:nvPr>
        </p:nvSpPr>
        <p:spPr>
          <a:xfrm>
            <a:off x="393701" y="1412777"/>
            <a:ext cx="11462940"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116769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4" name="Text Placeholder 4"/>
          <p:cNvSpPr>
            <a:spLocks noGrp="1"/>
          </p:cNvSpPr>
          <p:nvPr>
            <p:ph type="body" sz="quarter" idx="14"/>
          </p:nvPr>
        </p:nvSpPr>
        <p:spPr>
          <a:xfrm>
            <a:off x="393701" y="1412777"/>
            <a:ext cx="541426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6442373" y="1412777"/>
            <a:ext cx="541426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734708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Tree>
    <p:extLst>
      <p:ext uri="{BB962C8B-B14F-4D97-AF65-F5344CB8AC3E}">
        <p14:creationId xmlns:p14="http://schemas.microsoft.com/office/powerpoint/2010/main" xmlns="" val="2718598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9" name="Text Placeholder 4"/>
          <p:cNvSpPr>
            <a:spLocks noGrp="1"/>
          </p:cNvSpPr>
          <p:nvPr>
            <p:ph type="body" sz="quarter" idx="11"/>
          </p:nvPr>
        </p:nvSpPr>
        <p:spPr>
          <a:xfrm>
            <a:off x="393701" y="1196752"/>
            <a:ext cx="11462940"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70657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8"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9"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393701" y="1196752"/>
            <a:ext cx="5414268"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6442373" y="1196752"/>
            <a:ext cx="5414268"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475560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vmlDrawing" Target="../drawings/vmlDrawing1.v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33"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3.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3.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1.xml"/><Relationship Id="rId30"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nvGraphicFramePr>
        <p:xfrm>
          <a:off x="0" y="0"/>
          <a:ext cx="211667" cy="158750"/>
        </p:xfrm>
        <a:graphic>
          <a:graphicData uri="http://schemas.openxmlformats.org/presentationml/2006/ole">
            <p:oleObj spid="_x0000_s1026" name="think-cell Slide" r:id="rId30" imgW="360" imgH="360" progId="">
              <p:embed/>
            </p:oleObj>
          </a:graphicData>
        </a:graphic>
      </p:graphicFrame>
      <p:sp>
        <p:nvSpPr>
          <p:cNvPr id="2" name="Title Placeholder 1"/>
          <p:cNvSpPr>
            <a:spLocks noGrp="1"/>
          </p:cNvSpPr>
          <p:nvPr>
            <p:ph type="title"/>
            <p:custDataLst>
              <p:tags r:id="rId27"/>
            </p:custDataLst>
          </p:nvPr>
        </p:nvSpPr>
        <p:spPr>
          <a:xfrm>
            <a:off x="393701" y="180976"/>
            <a:ext cx="11462940"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8"/>
            </p:custDataLst>
          </p:nvPr>
        </p:nvSpPr>
        <p:spPr>
          <a:xfrm>
            <a:off x="393701" y="1196752"/>
            <a:ext cx="11462940"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29"/>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pic>
        <p:nvPicPr>
          <p:cNvPr id="11" name="Picture 115"/>
          <p:cNvPicPr>
            <a:picLocks noChangeAspect="1" noChangeArrowheads="1"/>
          </p:cNvPicPr>
          <p:nvPr/>
        </p:nvPicPr>
        <p:blipFill>
          <a:blip r:embed="rId31" cstate="print">
            <a:extLst>
              <a:ext uri="{28A0092B-C50C-407E-A947-70E740481C1C}">
                <a14:useLocalDpi xmlns:a14="http://schemas.microsoft.com/office/drawing/2010/main" xmlns="" val="0"/>
              </a:ext>
            </a:extLst>
          </a:blip>
          <a:srcRect/>
          <a:stretch/>
        </p:blipFill>
        <p:spPr bwMode="auto">
          <a:xfrm>
            <a:off x="327797" y="6295516"/>
            <a:ext cx="1115548" cy="427171"/>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4" descr="Shape, rectangle&#10;&#10;Description automatically generated">
            <a:extLst>
              <a:ext uri="{FF2B5EF4-FFF2-40B4-BE49-F238E27FC236}">
                <a16:creationId xmlns="" xmlns:a16="http://schemas.microsoft.com/office/drawing/2014/main" id="{F3003D39-787E-4DD7-BD33-D06DC937071E}"/>
              </a:ext>
            </a:extLst>
          </p:cNvPr>
          <p:cNvPicPr>
            <a:picLocks noChangeAspect="1"/>
          </p:cNvPicPr>
          <p:nvPr userDrawn="1"/>
        </p:nvPicPr>
        <p:blipFill>
          <a:blip r:embed="rId32" cstate="print">
            <a:extLst>
              <a:ext uri="{28A0092B-C50C-407E-A947-70E740481C1C}">
                <a14:useLocalDpi xmlns:a14="http://schemas.microsoft.com/office/drawing/2010/main" xmlns="" val="0"/>
              </a:ext>
            </a:extLst>
          </a:blip>
          <a:stretch>
            <a:fillRect/>
          </a:stretch>
        </p:blipFill>
        <p:spPr>
          <a:xfrm>
            <a:off x="393700" y="931933"/>
            <a:ext cx="11798299" cy="64104"/>
          </a:xfrm>
          <a:prstGeom prst="rect">
            <a:avLst/>
          </a:prstGeom>
        </p:spPr>
      </p:pic>
    </p:spTree>
    <p:extLst>
      <p:ext uri="{BB962C8B-B14F-4D97-AF65-F5344CB8AC3E}">
        <p14:creationId xmlns:p14="http://schemas.microsoft.com/office/powerpoint/2010/main" xmlns="" val="396024352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Lst>
  <p:hf sldNum="0" hdr="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2"/>
          <p:cNvSpPr>
            <a:spLocks noGrp="1"/>
          </p:cNvSpPr>
          <p:nvPr>
            <p:ph type="subTitle" idx="1"/>
          </p:nvPr>
        </p:nvSpPr>
        <p:spPr>
          <a:xfrm>
            <a:off x="623392" y="3525624"/>
            <a:ext cx="10945216" cy="1873674"/>
          </a:xfrm>
        </p:spPr>
        <p:txBody>
          <a:bodyPr>
            <a:normAutofit/>
          </a:bodyPr>
          <a:lstStyle/>
          <a:p>
            <a:r>
              <a:rPr lang="en-ZA" sz="3600" b="1" dirty="0"/>
              <a:t>Older Persons Programme</a:t>
            </a:r>
          </a:p>
          <a:p>
            <a:endParaRPr lang="en-ZA" sz="3200" b="0" dirty="0"/>
          </a:p>
          <a:p>
            <a:r>
              <a:rPr lang="en-ZA" sz="3200" b="0" dirty="0"/>
              <a:t>Presentation to </a:t>
            </a:r>
            <a:r>
              <a:rPr lang="en-ZA" sz="3200" dirty="0"/>
              <a:t>Standing Committee</a:t>
            </a:r>
            <a:endParaRPr lang="en-ZA" sz="2800" b="0" dirty="0"/>
          </a:p>
        </p:txBody>
      </p:sp>
      <p:sp>
        <p:nvSpPr>
          <p:cNvPr id="12" name="TextBox 11"/>
          <p:cNvSpPr txBox="1"/>
          <p:nvPr/>
        </p:nvSpPr>
        <p:spPr>
          <a:xfrm>
            <a:off x="7740526" y="5788637"/>
            <a:ext cx="3828082" cy="369332"/>
          </a:xfrm>
          <a:prstGeom prst="rect">
            <a:avLst/>
          </a:prstGeom>
          <a:noFill/>
        </p:spPr>
        <p:txBody>
          <a:bodyPr wrap="square" rtlCol="0">
            <a:spAutoFit/>
          </a:bodyPr>
          <a:lstStyle/>
          <a:p>
            <a:pPr algn="r"/>
            <a:r>
              <a:rPr lang="en-ZA" dirty="0">
                <a:solidFill>
                  <a:schemeClr val="bg1"/>
                </a:solidFill>
              </a:rPr>
              <a:t>6 September 2022</a:t>
            </a:r>
          </a:p>
        </p:txBody>
      </p:sp>
      <p:sp>
        <p:nvSpPr>
          <p:cNvPr id="4" name="TextBox 3">
            <a:extLst>
              <a:ext uri="{FF2B5EF4-FFF2-40B4-BE49-F238E27FC236}">
                <a16:creationId xmlns="" xmlns:a16="http://schemas.microsoft.com/office/drawing/2014/main" id="{2E5602CD-A313-43E5-8AB4-3FEDB048D88F}"/>
              </a:ext>
            </a:extLst>
          </p:cNvPr>
          <p:cNvSpPr txBox="1"/>
          <p:nvPr/>
        </p:nvSpPr>
        <p:spPr>
          <a:xfrm>
            <a:off x="7740526" y="2675324"/>
            <a:ext cx="3828082" cy="646331"/>
          </a:xfrm>
          <a:prstGeom prst="rect">
            <a:avLst/>
          </a:prstGeom>
          <a:noFill/>
        </p:spPr>
        <p:txBody>
          <a:bodyPr wrap="square" rtlCol="0">
            <a:spAutoFit/>
          </a:bodyPr>
          <a:lstStyle/>
          <a:p>
            <a:pPr algn="r"/>
            <a:r>
              <a:rPr lang="en-ZA" dirty="0">
                <a:solidFill>
                  <a:schemeClr val="bg1"/>
                </a:solidFill>
              </a:rPr>
              <a:t>Department of Social Development</a:t>
            </a:r>
          </a:p>
        </p:txBody>
      </p:sp>
    </p:spTree>
    <p:extLst>
      <p:ext uri="{BB962C8B-B14F-4D97-AF65-F5344CB8AC3E}">
        <p14:creationId xmlns:p14="http://schemas.microsoft.com/office/powerpoint/2010/main" xmlns="" val="1909661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E565687-53D5-6AA9-2173-52FC6B3946E4}"/>
              </a:ext>
            </a:extLst>
          </p:cNvPr>
          <p:cNvSpPr>
            <a:spLocks noGrp="1"/>
          </p:cNvSpPr>
          <p:nvPr>
            <p:ph type="title"/>
          </p:nvPr>
        </p:nvSpPr>
        <p:spPr/>
        <p:txBody>
          <a:bodyPr/>
          <a:lstStyle/>
          <a:p>
            <a:r>
              <a:rPr lang="en-ZA" dirty="0"/>
              <a:t>Support to stand alone residential facilities (without mother bodies) in rural areas </a:t>
            </a:r>
          </a:p>
        </p:txBody>
      </p:sp>
      <p:sp>
        <p:nvSpPr>
          <p:cNvPr id="3" name="Footer Placeholder 2">
            <a:extLst>
              <a:ext uri="{FF2B5EF4-FFF2-40B4-BE49-F238E27FC236}">
                <a16:creationId xmlns="" xmlns:a16="http://schemas.microsoft.com/office/drawing/2014/main" id="{E4DA4291-7E6D-93AE-971E-6715BFD2060F}"/>
              </a:ext>
            </a:extLst>
          </p:cNvPr>
          <p:cNvSpPr>
            <a:spLocks noGrp="1"/>
          </p:cNvSpPr>
          <p:nvPr>
            <p:ph type="ftr" sz="quarter" idx="3"/>
          </p:nvPr>
        </p:nvSpPr>
        <p:spPr/>
        <p:txBody>
          <a:bodyPr/>
          <a:lstStyle/>
          <a:p>
            <a:endParaRPr lang="en-GB" dirty="0">
              <a:solidFill>
                <a:srgbClr val="998F86"/>
              </a:solidFill>
            </a:endParaRPr>
          </a:p>
        </p:txBody>
      </p:sp>
      <p:sp>
        <p:nvSpPr>
          <p:cNvPr id="4" name="Text Placeholder 3">
            <a:extLst>
              <a:ext uri="{FF2B5EF4-FFF2-40B4-BE49-F238E27FC236}">
                <a16:creationId xmlns="" xmlns:a16="http://schemas.microsoft.com/office/drawing/2014/main" id="{FC25EECE-E97A-4ECB-B1B7-67108E3BED07}"/>
              </a:ext>
            </a:extLst>
          </p:cNvPr>
          <p:cNvSpPr>
            <a:spLocks noGrp="1"/>
          </p:cNvSpPr>
          <p:nvPr>
            <p:ph type="body" sz="quarter" idx="10"/>
          </p:nvPr>
        </p:nvSpPr>
        <p:spPr/>
        <p:txBody>
          <a:bodyPr/>
          <a:lstStyle/>
          <a:p>
            <a:endParaRPr lang="en-ZA" dirty="0"/>
          </a:p>
        </p:txBody>
      </p:sp>
      <p:graphicFrame>
        <p:nvGraphicFramePr>
          <p:cNvPr id="6" name="Table 5">
            <a:extLst>
              <a:ext uri="{FF2B5EF4-FFF2-40B4-BE49-F238E27FC236}">
                <a16:creationId xmlns="" xmlns:a16="http://schemas.microsoft.com/office/drawing/2014/main" id="{57BFF5E4-2795-46D1-CD78-64BBDF3A16C7}"/>
              </a:ext>
            </a:extLst>
          </p:cNvPr>
          <p:cNvGraphicFramePr/>
          <p:nvPr>
            <p:extLst>
              <p:ext uri="{D42A27DB-BD31-4B8C-83A1-F6EECF244321}">
                <p14:modId xmlns:p14="http://schemas.microsoft.com/office/powerpoint/2010/main" xmlns="" val="938339781"/>
              </p:ext>
            </p:extLst>
          </p:nvPr>
        </p:nvGraphicFramePr>
        <p:xfrm>
          <a:off x="488197" y="1270861"/>
          <a:ext cx="11142622" cy="4692615"/>
        </p:xfrm>
        <a:graphic>
          <a:graphicData uri="http://schemas.openxmlformats.org/drawingml/2006/table">
            <a:tbl>
              <a:tblPr firstRow="1" bandRow="1">
                <a:tableStyleId>{5C22544A-7EE6-4342-B048-85BDC9FD1C3A}</a:tableStyleId>
              </a:tblPr>
              <a:tblGrid>
                <a:gridCol w="2691194">
                  <a:extLst>
                    <a:ext uri="{9D8B030D-6E8A-4147-A177-3AD203B41FA5}">
                      <a16:colId xmlns="" xmlns:a16="http://schemas.microsoft.com/office/drawing/2014/main" val="1587417675"/>
                    </a:ext>
                  </a:extLst>
                </a:gridCol>
                <a:gridCol w="2621793">
                  <a:extLst>
                    <a:ext uri="{9D8B030D-6E8A-4147-A177-3AD203B41FA5}">
                      <a16:colId xmlns="" xmlns:a16="http://schemas.microsoft.com/office/drawing/2014/main" val="1668485376"/>
                    </a:ext>
                  </a:extLst>
                </a:gridCol>
                <a:gridCol w="3562555">
                  <a:extLst>
                    <a:ext uri="{9D8B030D-6E8A-4147-A177-3AD203B41FA5}">
                      <a16:colId xmlns="" xmlns:a16="http://schemas.microsoft.com/office/drawing/2014/main" val="3122597313"/>
                    </a:ext>
                  </a:extLst>
                </a:gridCol>
                <a:gridCol w="2267080">
                  <a:extLst>
                    <a:ext uri="{9D8B030D-6E8A-4147-A177-3AD203B41FA5}">
                      <a16:colId xmlns="" xmlns:a16="http://schemas.microsoft.com/office/drawing/2014/main" val="1686965192"/>
                    </a:ext>
                  </a:extLst>
                </a:gridCol>
              </a:tblGrid>
              <a:tr h="708128">
                <a:tc>
                  <a:txBody>
                    <a:bodyPr/>
                    <a:lstStyle/>
                    <a:p>
                      <a:pPr algn="ctr" fontAlgn="t">
                        <a:spcBef>
                          <a:spcPts val="0"/>
                        </a:spcBef>
                        <a:spcAft>
                          <a:spcPts val="0"/>
                        </a:spcAft>
                      </a:pPr>
                      <a:r>
                        <a:rPr lang="en-ZA" sz="1800" u="none" strike="noStrike">
                          <a:effectLst/>
                        </a:rPr>
                        <a:t>Region</a:t>
                      </a:r>
                      <a:endParaRPr lang="en-ZA" sz="1800" b="0" i="0" u="none" strike="noStrike">
                        <a:effectLst/>
                        <a:latin typeface="Arial" panose="020B0604020202020204" pitchFamily="34" charset="0"/>
                      </a:endParaRPr>
                    </a:p>
                  </a:txBody>
                  <a:tcPr/>
                </a:tc>
                <a:tc>
                  <a:txBody>
                    <a:bodyPr/>
                    <a:lstStyle/>
                    <a:p>
                      <a:pPr algn="ctr" fontAlgn="t">
                        <a:spcBef>
                          <a:spcPts val="0"/>
                        </a:spcBef>
                        <a:spcAft>
                          <a:spcPts val="0"/>
                        </a:spcAft>
                      </a:pPr>
                      <a:r>
                        <a:rPr lang="en-ZA" sz="1800" u="none" strike="noStrike">
                          <a:effectLst/>
                        </a:rPr>
                        <a:t>Number of residential facilities</a:t>
                      </a:r>
                      <a:endParaRPr lang="en-ZA" sz="1800" b="0" i="0" u="none" strike="noStrike">
                        <a:effectLst/>
                        <a:latin typeface="Arial" panose="020B0604020202020204" pitchFamily="34" charset="0"/>
                      </a:endParaRPr>
                    </a:p>
                  </a:txBody>
                  <a:tcPr/>
                </a:tc>
                <a:tc>
                  <a:txBody>
                    <a:bodyPr/>
                    <a:lstStyle/>
                    <a:p>
                      <a:pPr algn="ctr" fontAlgn="t">
                        <a:spcBef>
                          <a:spcPts val="0"/>
                        </a:spcBef>
                        <a:spcAft>
                          <a:spcPts val="0"/>
                        </a:spcAft>
                      </a:pPr>
                      <a:r>
                        <a:rPr lang="en-ZA" sz="1800" u="none" strike="noStrike">
                          <a:effectLst/>
                        </a:rPr>
                        <a:t>Intervention</a:t>
                      </a:r>
                      <a:endParaRPr lang="en-ZA" sz="1800" b="0" i="0" u="none" strike="noStrike">
                        <a:effectLst/>
                        <a:latin typeface="Arial" panose="020B0604020202020204" pitchFamily="34" charset="0"/>
                      </a:endParaRPr>
                    </a:p>
                  </a:txBody>
                  <a:tcPr/>
                </a:tc>
                <a:tc>
                  <a:txBody>
                    <a:bodyPr/>
                    <a:lstStyle/>
                    <a:p>
                      <a:pPr algn="ctr" fontAlgn="t">
                        <a:spcBef>
                          <a:spcPts val="0"/>
                        </a:spcBef>
                        <a:spcAft>
                          <a:spcPts val="0"/>
                        </a:spcAft>
                      </a:pPr>
                      <a:r>
                        <a:rPr lang="en-ZA" sz="1800" u="none" strike="noStrike">
                          <a:effectLst/>
                        </a:rPr>
                        <a:t>By Whom</a:t>
                      </a:r>
                      <a:endParaRPr lang="en-ZA" sz="1800" b="0" i="0" u="none" strike="noStrike">
                        <a:effectLst/>
                        <a:latin typeface="Arial" panose="020B0604020202020204" pitchFamily="34" charset="0"/>
                      </a:endParaRPr>
                    </a:p>
                  </a:txBody>
                  <a:tcPr/>
                </a:tc>
                <a:extLst>
                  <a:ext uri="{0D108BD9-81ED-4DB2-BD59-A6C34878D82A}">
                    <a16:rowId xmlns="" xmlns:a16="http://schemas.microsoft.com/office/drawing/2014/main" val="1843261642"/>
                  </a:ext>
                </a:extLst>
              </a:tr>
              <a:tr h="1328205">
                <a:tc>
                  <a:txBody>
                    <a:bodyPr/>
                    <a:lstStyle/>
                    <a:p>
                      <a:pPr algn="l" fontAlgn="t">
                        <a:spcBef>
                          <a:spcPts val="0"/>
                        </a:spcBef>
                        <a:spcAft>
                          <a:spcPts val="0"/>
                        </a:spcAft>
                      </a:pPr>
                      <a:r>
                        <a:rPr lang="en-ZA" sz="1800" u="none" strike="noStrike">
                          <a:effectLst/>
                        </a:rPr>
                        <a:t>Cape Winelands/Overberg</a:t>
                      </a:r>
                      <a:endParaRPr lang="en-ZA" sz="1800" b="0" i="0" u="none" strike="noStrike">
                        <a:effectLst/>
                        <a:latin typeface="Arial" panose="020B0604020202020204" pitchFamily="34" charset="0"/>
                      </a:endParaRPr>
                    </a:p>
                  </a:txBody>
                  <a:tcPr/>
                </a:tc>
                <a:tc>
                  <a:txBody>
                    <a:bodyPr/>
                    <a:lstStyle/>
                    <a:p>
                      <a:pPr algn="ctr" fontAlgn="t">
                        <a:spcBef>
                          <a:spcPts val="0"/>
                        </a:spcBef>
                        <a:spcAft>
                          <a:spcPts val="0"/>
                        </a:spcAft>
                      </a:pPr>
                      <a:r>
                        <a:rPr lang="en-ZA" sz="1800" u="none" strike="noStrike">
                          <a:effectLst/>
                        </a:rPr>
                        <a:t>1</a:t>
                      </a:r>
                      <a:endParaRPr lang="en-ZA" sz="1800" b="0" i="0" u="none" strike="noStrike">
                        <a:effectLst/>
                        <a:latin typeface="Arial" panose="020B0604020202020204" pitchFamily="34" charset="0"/>
                      </a:endParaRPr>
                    </a:p>
                  </a:txBody>
                  <a:tcPr/>
                </a:tc>
                <a:tc>
                  <a:txBody>
                    <a:bodyPr/>
                    <a:lstStyle/>
                    <a:p>
                      <a:pPr algn="l" fontAlgn="t">
                        <a:spcBef>
                          <a:spcPts val="0"/>
                        </a:spcBef>
                        <a:spcAft>
                          <a:spcPts val="0"/>
                        </a:spcAft>
                      </a:pPr>
                      <a:r>
                        <a:rPr lang="en-US" sz="1800" u="none" strike="noStrike" dirty="0">
                          <a:effectLst/>
                        </a:rPr>
                        <a:t>Financial management; Guidance and support with governance and oversight role</a:t>
                      </a:r>
                      <a:endParaRPr lang="en-US" sz="1800" b="0" i="0" u="none" strike="noStrike" dirty="0">
                        <a:effectLst/>
                        <a:latin typeface="Arial" panose="020B0604020202020204" pitchFamily="34" charset="0"/>
                      </a:endParaRPr>
                    </a:p>
                  </a:txBody>
                  <a:tcPr/>
                </a:tc>
                <a:tc>
                  <a:txBody>
                    <a:bodyPr/>
                    <a:lstStyle/>
                    <a:p>
                      <a:pPr algn="l" fontAlgn="t">
                        <a:spcBef>
                          <a:spcPts val="0"/>
                        </a:spcBef>
                        <a:spcAft>
                          <a:spcPts val="0"/>
                        </a:spcAft>
                      </a:pPr>
                      <a:r>
                        <a:rPr lang="en-ZA" sz="1800" u="none" strike="noStrike">
                          <a:effectLst/>
                        </a:rPr>
                        <a:t>Neighbouring residential facility</a:t>
                      </a:r>
                      <a:endParaRPr lang="en-ZA" sz="1800" b="0" i="0" u="none" strike="noStrike">
                        <a:effectLst/>
                        <a:latin typeface="Arial" panose="020B0604020202020204" pitchFamily="34" charset="0"/>
                      </a:endParaRPr>
                    </a:p>
                  </a:txBody>
                  <a:tcPr/>
                </a:tc>
                <a:extLst>
                  <a:ext uri="{0D108BD9-81ED-4DB2-BD59-A6C34878D82A}">
                    <a16:rowId xmlns="" xmlns:a16="http://schemas.microsoft.com/office/drawing/2014/main" val="164514511"/>
                  </a:ext>
                </a:extLst>
              </a:tr>
              <a:tr h="1079175">
                <a:tc>
                  <a:txBody>
                    <a:bodyPr/>
                    <a:lstStyle/>
                    <a:p>
                      <a:pPr algn="l" fontAlgn="t">
                        <a:spcBef>
                          <a:spcPts val="0"/>
                        </a:spcBef>
                        <a:spcAft>
                          <a:spcPts val="0"/>
                        </a:spcAft>
                      </a:pPr>
                      <a:r>
                        <a:rPr lang="en-ZA" sz="1800" u="none" strike="noStrike">
                          <a:effectLst/>
                        </a:rPr>
                        <a:t>Eden/Karoo</a:t>
                      </a:r>
                      <a:endParaRPr lang="en-ZA" sz="1800" b="0" i="0" u="none" strike="noStrike">
                        <a:effectLst/>
                        <a:latin typeface="Arial" panose="020B0604020202020204" pitchFamily="34" charset="0"/>
                      </a:endParaRPr>
                    </a:p>
                  </a:txBody>
                  <a:tcPr/>
                </a:tc>
                <a:tc>
                  <a:txBody>
                    <a:bodyPr/>
                    <a:lstStyle/>
                    <a:p>
                      <a:pPr algn="ctr" fontAlgn="t">
                        <a:spcBef>
                          <a:spcPts val="0"/>
                        </a:spcBef>
                        <a:spcAft>
                          <a:spcPts val="0"/>
                        </a:spcAft>
                      </a:pPr>
                      <a:r>
                        <a:rPr lang="en-ZA" sz="1800" u="none" strike="noStrike">
                          <a:effectLst/>
                        </a:rPr>
                        <a:t>4</a:t>
                      </a:r>
                      <a:endParaRPr lang="en-ZA" sz="1800" b="0" i="0" u="none" strike="noStrike">
                        <a:effectLst/>
                        <a:latin typeface="Arial" panose="020B0604020202020204" pitchFamily="34" charset="0"/>
                      </a:endParaRPr>
                    </a:p>
                  </a:txBody>
                  <a:tcPr/>
                </a:tc>
                <a:tc>
                  <a:txBody>
                    <a:bodyPr/>
                    <a:lstStyle/>
                    <a:p>
                      <a:pPr algn="l" fontAlgn="t">
                        <a:spcBef>
                          <a:spcPts val="0"/>
                        </a:spcBef>
                        <a:spcAft>
                          <a:spcPts val="0"/>
                        </a:spcAft>
                      </a:pPr>
                      <a:r>
                        <a:rPr lang="en-US" sz="1800" u="none" strike="noStrike">
                          <a:effectLst/>
                        </a:rPr>
                        <a:t>Guidance and support with governance and oversight role</a:t>
                      </a:r>
                      <a:endParaRPr lang="en-US" sz="1800" b="0" i="0" u="none" strike="noStrike">
                        <a:effectLst/>
                        <a:latin typeface="Arial" panose="020B0604020202020204" pitchFamily="34" charset="0"/>
                      </a:endParaRPr>
                    </a:p>
                  </a:txBody>
                  <a:tcPr/>
                </a:tc>
                <a:tc>
                  <a:txBody>
                    <a:bodyPr/>
                    <a:lstStyle/>
                    <a:p>
                      <a:pPr algn="l" fontAlgn="t">
                        <a:spcBef>
                          <a:spcPts val="0"/>
                        </a:spcBef>
                        <a:spcAft>
                          <a:spcPts val="0"/>
                        </a:spcAft>
                      </a:pPr>
                      <a:r>
                        <a:rPr lang="en-ZA" sz="1800" u="none" strike="noStrike">
                          <a:effectLst/>
                        </a:rPr>
                        <a:t>Mentor</a:t>
                      </a:r>
                      <a:endParaRPr lang="en-ZA" sz="1800" b="0" i="0" u="none" strike="noStrike">
                        <a:effectLst/>
                        <a:latin typeface="Arial" panose="020B0604020202020204" pitchFamily="34" charset="0"/>
                      </a:endParaRPr>
                    </a:p>
                  </a:txBody>
                  <a:tcPr/>
                </a:tc>
                <a:extLst>
                  <a:ext uri="{0D108BD9-81ED-4DB2-BD59-A6C34878D82A}">
                    <a16:rowId xmlns="" xmlns:a16="http://schemas.microsoft.com/office/drawing/2014/main" val="3026061356"/>
                  </a:ext>
                </a:extLst>
              </a:tr>
              <a:tr h="1577107">
                <a:tc>
                  <a:txBody>
                    <a:bodyPr/>
                    <a:lstStyle/>
                    <a:p>
                      <a:pPr algn="l" fontAlgn="t">
                        <a:spcBef>
                          <a:spcPts val="0"/>
                        </a:spcBef>
                        <a:spcAft>
                          <a:spcPts val="0"/>
                        </a:spcAft>
                      </a:pPr>
                      <a:r>
                        <a:rPr lang="en-ZA" sz="1800" u="none" strike="noStrike">
                          <a:effectLst/>
                        </a:rPr>
                        <a:t>West Coast</a:t>
                      </a:r>
                      <a:endParaRPr lang="en-ZA" sz="1800" b="0" i="0" u="none" strike="noStrike">
                        <a:effectLst/>
                        <a:latin typeface="Arial" panose="020B0604020202020204" pitchFamily="34" charset="0"/>
                      </a:endParaRPr>
                    </a:p>
                  </a:txBody>
                  <a:tcPr/>
                </a:tc>
                <a:tc>
                  <a:txBody>
                    <a:bodyPr/>
                    <a:lstStyle/>
                    <a:p>
                      <a:pPr algn="ctr" fontAlgn="t">
                        <a:spcBef>
                          <a:spcPts val="0"/>
                        </a:spcBef>
                        <a:spcAft>
                          <a:spcPts val="0"/>
                        </a:spcAft>
                      </a:pPr>
                      <a:r>
                        <a:rPr lang="en-ZA" sz="1800" u="none" strike="noStrike">
                          <a:effectLst/>
                        </a:rPr>
                        <a:t>1</a:t>
                      </a:r>
                      <a:endParaRPr lang="en-ZA" sz="1800" b="0" i="0" u="none" strike="noStrike">
                        <a:effectLst/>
                        <a:latin typeface="Arial" panose="020B0604020202020204" pitchFamily="34" charset="0"/>
                      </a:endParaRPr>
                    </a:p>
                  </a:txBody>
                  <a:tcPr/>
                </a:tc>
                <a:tc>
                  <a:txBody>
                    <a:bodyPr/>
                    <a:lstStyle/>
                    <a:p>
                      <a:pPr marL="0" marR="0" indent="0" algn="l" rtl="0" eaLnBrk="1" fontAlgn="auto" latinLnBrk="0" hangingPunct="1">
                        <a:spcBef>
                          <a:spcPts val="0"/>
                        </a:spcBef>
                        <a:spcAft>
                          <a:spcPts val="0"/>
                        </a:spcAft>
                      </a:pPr>
                      <a:r>
                        <a:rPr lang="en-US" sz="1800" u="none" strike="noStrike">
                          <a:effectLst/>
                        </a:rPr>
                        <a:t>Financial management;</a:t>
                      </a:r>
                    </a:p>
                    <a:p>
                      <a:pPr marL="0" marR="0" indent="0" algn="l" rtl="0" eaLnBrk="1" fontAlgn="auto" latinLnBrk="0" hangingPunct="1">
                        <a:spcBef>
                          <a:spcPts val="0"/>
                        </a:spcBef>
                        <a:spcAft>
                          <a:spcPts val="0"/>
                        </a:spcAft>
                      </a:pPr>
                      <a:r>
                        <a:rPr lang="en-US" sz="1800" u="none" strike="noStrike">
                          <a:effectLst/>
                        </a:rPr>
                        <a:t>Guidance and support with governance and oversight role</a:t>
                      </a:r>
                      <a:endParaRPr lang="en-US" sz="1800" b="0" i="0" u="none" strike="noStrike">
                        <a:effectLst/>
                        <a:latin typeface="Arial" panose="020B0604020202020204" pitchFamily="34" charset="0"/>
                      </a:endParaRPr>
                    </a:p>
                  </a:txBody>
                  <a:tcPr/>
                </a:tc>
                <a:tc>
                  <a:txBody>
                    <a:bodyPr/>
                    <a:lstStyle/>
                    <a:p>
                      <a:pPr algn="l" fontAlgn="t">
                        <a:spcBef>
                          <a:spcPts val="0"/>
                        </a:spcBef>
                        <a:spcAft>
                          <a:spcPts val="0"/>
                        </a:spcAft>
                      </a:pPr>
                      <a:r>
                        <a:rPr lang="en-ZA" sz="1800" u="none" strike="noStrike" dirty="0">
                          <a:effectLst/>
                        </a:rPr>
                        <a:t>Neighbouring residential facility</a:t>
                      </a:r>
                      <a:endParaRPr lang="en-ZA" sz="1800" b="0" i="0" u="none" strike="noStrike" dirty="0">
                        <a:effectLst/>
                        <a:latin typeface="Arial" panose="020B0604020202020204" pitchFamily="34" charset="0"/>
                      </a:endParaRPr>
                    </a:p>
                  </a:txBody>
                  <a:tcPr/>
                </a:tc>
                <a:extLst>
                  <a:ext uri="{0D108BD9-81ED-4DB2-BD59-A6C34878D82A}">
                    <a16:rowId xmlns="" xmlns:a16="http://schemas.microsoft.com/office/drawing/2014/main" val="1003268091"/>
                  </a:ext>
                </a:extLst>
              </a:tr>
            </a:tbl>
          </a:graphicData>
        </a:graphic>
      </p:graphicFrame>
    </p:spTree>
    <p:extLst>
      <p:ext uri="{BB962C8B-B14F-4D97-AF65-F5344CB8AC3E}">
        <p14:creationId xmlns:p14="http://schemas.microsoft.com/office/powerpoint/2010/main" xmlns="" val="250398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68376D-ECCB-784B-CDEF-A9934D01A608}"/>
              </a:ext>
            </a:extLst>
          </p:cNvPr>
          <p:cNvSpPr>
            <a:spLocks noGrp="1"/>
          </p:cNvSpPr>
          <p:nvPr>
            <p:ph type="title"/>
          </p:nvPr>
        </p:nvSpPr>
        <p:spPr/>
        <p:txBody>
          <a:bodyPr/>
          <a:lstStyle/>
          <a:p>
            <a:r>
              <a:rPr lang="en-US" dirty="0"/>
              <a:t>Monitoring (supervision) and assistance to NGOs</a:t>
            </a:r>
          </a:p>
        </p:txBody>
      </p:sp>
      <p:sp>
        <p:nvSpPr>
          <p:cNvPr id="3" name="Footer Placeholder 2">
            <a:extLst>
              <a:ext uri="{FF2B5EF4-FFF2-40B4-BE49-F238E27FC236}">
                <a16:creationId xmlns="" xmlns:a16="http://schemas.microsoft.com/office/drawing/2014/main" id="{B8630141-8451-D50C-1799-3AD66F317787}"/>
              </a:ext>
            </a:extLst>
          </p:cNvPr>
          <p:cNvSpPr>
            <a:spLocks noGrp="1"/>
          </p:cNvSpPr>
          <p:nvPr>
            <p:ph type="ftr" sz="quarter" idx="3"/>
          </p:nvPr>
        </p:nvSpPr>
        <p:spPr/>
        <p:txBody>
          <a:bodyPr/>
          <a:lstStyle/>
          <a:p>
            <a:r>
              <a:rPr lang="en-US" sz="1000" dirty="0">
                <a:solidFill>
                  <a:srgbClr val="998F86"/>
                </a:solidFill>
              </a:rPr>
              <a:t>DSD Funding, Monitoring and Evaluation of NPOs</a:t>
            </a:r>
            <a:endParaRPr lang="en-GB" sz="1000" dirty="0">
              <a:solidFill>
                <a:srgbClr val="998F86"/>
              </a:solidFill>
            </a:endParaRPr>
          </a:p>
        </p:txBody>
      </p:sp>
      <p:sp>
        <p:nvSpPr>
          <p:cNvPr id="4" name="Text Placeholder 3">
            <a:extLst>
              <a:ext uri="{FF2B5EF4-FFF2-40B4-BE49-F238E27FC236}">
                <a16:creationId xmlns="" xmlns:a16="http://schemas.microsoft.com/office/drawing/2014/main" id="{EF8B8BA5-8FEA-E20B-07C6-7B5AF0761312}"/>
              </a:ext>
            </a:extLst>
          </p:cNvPr>
          <p:cNvSpPr>
            <a:spLocks noGrp="1"/>
          </p:cNvSpPr>
          <p:nvPr>
            <p:ph type="body" sz="quarter" idx="10"/>
          </p:nvPr>
        </p:nvSpPr>
        <p:spPr/>
        <p:txBody>
          <a:bodyPr>
            <a:normAutofit/>
          </a:bodyPr>
          <a:lstStyle/>
          <a:p>
            <a:pPr marL="285750" lvl="1" indent="-285750">
              <a:spcBef>
                <a:spcPts val="1200"/>
              </a:spcBef>
            </a:pPr>
            <a:r>
              <a:rPr lang="en-ZA" sz="1800" dirty="0"/>
              <a:t>The Older Persons program monitor and assist the funded NPOs per annum, or alternatively in a </a:t>
            </a:r>
            <a:r>
              <a:rPr lang="en-ZA" sz="1800" dirty="0">
                <a:solidFill>
                  <a:srgbClr val="C00000"/>
                </a:solidFill>
              </a:rPr>
              <a:t/>
            </a:r>
            <a:br>
              <a:rPr lang="en-ZA" sz="1800" dirty="0">
                <a:solidFill>
                  <a:srgbClr val="C00000"/>
                </a:solidFill>
              </a:rPr>
            </a:br>
            <a:r>
              <a:rPr lang="en-ZA" sz="1800" dirty="0"/>
              <a:t>3-year cycle, in terms of the relevant contract (Transfer Payment Agreement) legally entered between the NGO and the Department.</a:t>
            </a:r>
          </a:p>
          <a:p>
            <a:pPr marL="285750" lvl="1" indent="-285750">
              <a:spcBef>
                <a:spcPts val="1200"/>
              </a:spcBef>
            </a:pPr>
            <a:endParaRPr lang="en-ZA" sz="1800" dirty="0"/>
          </a:p>
          <a:p>
            <a:pPr marL="285750" lvl="1" indent="-285750">
              <a:spcBef>
                <a:spcPts val="1200"/>
              </a:spcBef>
            </a:pPr>
            <a:r>
              <a:rPr lang="en-ZA" sz="1800" dirty="0"/>
              <a:t>Monitoring and Evaluation tools are being used by M&amp;E officials and social workers such as:</a:t>
            </a:r>
          </a:p>
          <a:p>
            <a:pPr marL="569913" lvl="1" indent="-284163">
              <a:spcBef>
                <a:spcPts val="1200"/>
              </a:spcBef>
              <a:buBlip>
                <a:blip r:embed="rId2"/>
              </a:buBlip>
            </a:pPr>
            <a:r>
              <a:rPr lang="en-ZA" sz="1800" dirty="0"/>
              <a:t>Desktop monitoring (annually) </a:t>
            </a:r>
          </a:p>
          <a:p>
            <a:pPr marL="569913" lvl="1" indent="-284163">
              <a:spcBef>
                <a:spcPts val="1200"/>
              </a:spcBef>
              <a:buBlip>
                <a:blip r:embed="rId2"/>
              </a:buBlip>
            </a:pPr>
            <a:r>
              <a:rPr lang="en-ZA" sz="1800" dirty="0"/>
              <a:t>On site monitoring tool (3-year cycle)</a:t>
            </a:r>
          </a:p>
          <a:p>
            <a:pPr marL="569913" lvl="1" indent="-284163">
              <a:spcBef>
                <a:spcPts val="1200"/>
              </a:spcBef>
              <a:buBlip>
                <a:blip r:embed="rId2"/>
              </a:buBlip>
            </a:pPr>
            <a:r>
              <a:rPr lang="en-ZA" sz="1800" dirty="0"/>
              <a:t>Quality assurance tool (2-year cycle for NPOs who receive more than R2million) </a:t>
            </a:r>
          </a:p>
          <a:p>
            <a:pPr marL="569913" lvl="1" indent="-284163">
              <a:spcBef>
                <a:spcPts val="1200"/>
              </a:spcBef>
              <a:buBlip>
                <a:blip r:embed="rId2"/>
              </a:buBlip>
            </a:pPr>
            <a:r>
              <a:rPr lang="en-ZA" sz="1800" dirty="0"/>
              <a:t>Mentoring and Evaluation tool (3-year cycle)</a:t>
            </a:r>
          </a:p>
          <a:p>
            <a:pPr marL="569913" lvl="1" indent="-284163">
              <a:spcBef>
                <a:spcPts val="1200"/>
              </a:spcBef>
              <a:buBlip>
                <a:blip r:embed="rId2"/>
              </a:buBlip>
            </a:pPr>
            <a:r>
              <a:rPr lang="en-ZA" sz="1800" dirty="0"/>
              <a:t>Rapid Assessment tool (annually and part of spot check)</a:t>
            </a:r>
          </a:p>
          <a:p>
            <a:pPr marL="569913" lvl="1" indent="-284163">
              <a:spcBef>
                <a:spcPts val="1200"/>
              </a:spcBef>
              <a:buBlip>
                <a:blip r:embed="rId2"/>
              </a:buBlip>
            </a:pPr>
            <a:r>
              <a:rPr lang="en-ZA" sz="1800" dirty="0"/>
              <a:t>Financial Inspection tool (NPOs red flagged) </a:t>
            </a:r>
          </a:p>
          <a:p>
            <a:pPr marL="569913" lvl="1" indent="-284163">
              <a:spcBef>
                <a:spcPts val="1200"/>
              </a:spcBef>
              <a:buBlip>
                <a:blip r:embed="rId2"/>
              </a:buBlip>
            </a:pPr>
            <a:r>
              <a:rPr lang="en-ZA" sz="1800" dirty="0"/>
              <a:t>Audit Financial Analysis tool (annually) </a:t>
            </a:r>
          </a:p>
          <a:p>
            <a:endParaRPr lang="en-US" dirty="0"/>
          </a:p>
        </p:txBody>
      </p:sp>
      <p:sp>
        <p:nvSpPr>
          <p:cNvPr id="5" name="TextBox 4">
            <a:extLst>
              <a:ext uri="{FF2B5EF4-FFF2-40B4-BE49-F238E27FC236}">
                <a16:creationId xmlns="" xmlns:a16="http://schemas.microsoft.com/office/drawing/2014/main" id="{5D685C0E-5764-02F6-7352-4DE9E1B435EE}"/>
              </a:ext>
            </a:extLst>
          </p:cNvPr>
          <p:cNvSpPr txBox="1"/>
          <p:nvPr/>
        </p:nvSpPr>
        <p:spPr>
          <a:xfrm>
            <a:off x="802433" y="6092826"/>
            <a:ext cx="5878286" cy="246221"/>
          </a:xfrm>
          <a:prstGeom prst="rect">
            <a:avLst/>
          </a:prstGeom>
          <a:noFill/>
        </p:spPr>
        <p:txBody>
          <a:bodyPr wrap="square" rtlCol="0">
            <a:spAutoFit/>
          </a:bodyPr>
          <a:lstStyle/>
          <a:p>
            <a:r>
              <a:rPr lang="en-US" sz="1000" dirty="0"/>
              <a:t>* As at 31 July 2022.  Reduction in number of NPOs due to the  ECD function shift to WCED</a:t>
            </a:r>
          </a:p>
        </p:txBody>
      </p:sp>
    </p:spTree>
    <p:extLst>
      <p:ext uri="{BB962C8B-B14F-4D97-AF65-F5344CB8AC3E}">
        <p14:creationId xmlns:p14="http://schemas.microsoft.com/office/powerpoint/2010/main" xmlns="" val="1558592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68376D-ECCB-784B-CDEF-A9934D01A608}"/>
              </a:ext>
            </a:extLst>
          </p:cNvPr>
          <p:cNvSpPr>
            <a:spLocks noGrp="1"/>
          </p:cNvSpPr>
          <p:nvPr>
            <p:ph type="title"/>
          </p:nvPr>
        </p:nvSpPr>
        <p:spPr/>
        <p:txBody>
          <a:bodyPr/>
          <a:lstStyle/>
          <a:p>
            <a:r>
              <a:rPr lang="en-US" dirty="0"/>
              <a:t>Monitoring (supervision) and assistance to NGOs cont.</a:t>
            </a:r>
          </a:p>
        </p:txBody>
      </p:sp>
      <p:sp>
        <p:nvSpPr>
          <p:cNvPr id="3" name="Footer Placeholder 2">
            <a:extLst>
              <a:ext uri="{FF2B5EF4-FFF2-40B4-BE49-F238E27FC236}">
                <a16:creationId xmlns="" xmlns:a16="http://schemas.microsoft.com/office/drawing/2014/main" id="{B8630141-8451-D50C-1799-3AD66F317787}"/>
              </a:ext>
            </a:extLst>
          </p:cNvPr>
          <p:cNvSpPr>
            <a:spLocks noGrp="1"/>
          </p:cNvSpPr>
          <p:nvPr>
            <p:ph type="ftr" sz="quarter" idx="3"/>
          </p:nvPr>
        </p:nvSpPr>
        <p:spPr/>
        <p:txBody>
          <a:bodyPr/>
          <a:lstStyle/>
          <a:p>
            <a:r>
              <a:rPr lang="en-US" sz="1000" dirty="0">
                <a:solidFill>
                  <a:srgbClr val="998F86"/>
                </a:solidFill>
              </a:rPr>
              <a:t>DSD Funding, Monitoring and Evaluation of NPOs</a:t>
            </a:r>
            <a:endParaRPr lang="en-GB" sz="1000" dirty="0">
              <a:solidFill>
                <a:srgbClr val="998F86"/>
              </a:solidFill>
            </a:endParaRPr>
          </a:p>
        </p:txBody>
      </p:sp>
      <p:sp>
        <p:nvSpPr>
          <p:cNvPr id="4" name="Text Placeholder 3">
            <a:extLst>
              <a:ext uri="{FF2B5EF4-FFF2-40B4-BE49-F238E27FC236}">
                <a16:creationId xmlns="" xmlns:a16="http://schemas.microsoft.com/office/drawing/2014/main" id="{EF8B8BA5-8FEA-E20B-07C6-7B5AF0761312}"/>
              </a:ext>
            </a:extLst>
          </p:cNvPr>
          <p:cNvSpPr>
            <a:spLocks noGrp="1"/>
          </p:cNvSpPr>
          <p:nvPr>
            <p:ph type="body" sz="quarter" idx="10"/>
          </p:nvPr>
        </p:nvSpPr>
        <p:spPr/>
        <p:txBody>
          <a:bodyPr>
            <a:normAutofit lnSpcReduction="10000"/>
          </a:bodyPr>
          <a:lstStyle/>
          <a:p>
            <a:pPr lvl="0">
              <a:spcBef>
                <a:spcPts val="1800"/>
              </a:spcBef>
            </a:pPr>
            <a:r>
              <a:rPr lang="en-ZA" sz="1800" b="0" dirty="0"/>
              <a:t>This entails the assessment of:</a:t>
            </a:r>
          </a:p>
          <a:p>
            <a:pPr marL="285750" lvl="1" indent="-285750">
              <a:spcBef>
                <a:spcPts val="1800"/>
              </a:spcBef>
            </a:pPr>
            <a:r>
              <a:rPr lang="en-ZA" sz="1800" dirty="0"/>
              <a:t>Progress reports submitted by NGOs on a quarterly basis;</a:t>
            </a:r>
          </a:p>
          <a:p>
            <a:pPr marL="285750" lvl="1" indent="-285750">
              <a:spcBef>
                <a:spcPts val="1800"/>
              </a:spcBef>
            </a:pPr>
            <a:r>
              <a:rPr lang="en-ZA" sz="1800" dirty="0"/>
              <a:t>Verification and validation of Non-Financial Data, for example, a register of beneficiaries of each NGO;</a:t>
            </a:r>
          </a:p>
          <a:p>
            <a:pPr marL="285750" lvl="1" indent="-285750">
              <a:spcBef>
                <a:spcPts val="1800"/>
              </a:spcBef>
            </a:pPr>
            <a:r>
              <a:rPr lang="en-ZA" sz="1800" dirty="0"/>
              <a:t>Targets, outcomes and activities as prescribed in the contract;</a:t>
            </a:r>
          </a:p>
          <a:p>
            <a:pPr marL="285750" lvl="1" indent="-285750">
              <a:spcBef>
                <a:spcPts val="1800"/>
              </a:spcBef>
            </a:pPr>
            <a:r>
              <a:rPr lang="en-ZA" sz="1800" dirty="0"/>
              <a:t>Income and expenditure per quarter; and</a:t>
            </a:r>
          </a:p>
          <a:p>
            <a:pPr marL="285750" lvl="1" indent="-285750">
              <a:spcBef>
                <a:spcPts val="1800"/>
              </a:spcBef>
            </a:pPr>
            <a:r>
              <a:rPr lang="en-ZA" sz="1800" dirty="0"/>
              <a:t>Audited financial statements on an annual basis (September-December of a particular year);</a:t>
            </a:r>
          </a:p>
          <a:p>
            <a:pPr marL="285750" lvl="1" indent="-285750">
              <a:spcBef>
                <a:spcPts val="1800"/>
              </a:spcBef>
            </a:pPr>
            <a:r>
              <a:rPr lang="en-ZA" sz="1800" dirty="0"/>
              <a:t>Site visits and will entail:</a:t>
            </a:r>
          </a:p>
          <a:p>
            <a:pPr marL="569913" lvl="1" indent="-285750">
              <a:spcBef>
                <a:spcPts val="1800"/>
              </a:spcBef>
              <a:buBlip>
                <a:blip r:embed="rId2"/>
              </a:buBlip>
            </a:pPr>
            <a:r>
              <a:rPr lang="en-ZA" sz="1800" b="0" dirty="0"/>
              <a:t>Financial and governance monitoring by Monitoring and Reporting officials; and</a:t>
            </a:r>
          </a:p>
          <a:p>
            <a:pPr marL="569913" lvl="0" indent="-285750">
              <a:spcBef>
                <a:spcPts val="1800"/>
              </a:spcBef>
              <a:buBlip>
                <a:blip r:embed="rId2"/>
              </a:buBlip>
            </a:pPr>
            <a:r>
              <a:rPr lang="en-ZA" sz="1800" b="0" dirty="0"/>
              <a:t>Service delivery monitoring on norms and standards by registered social workers (in accordance with relevant legislation, such as Older Persons Act).</a:t>
            </a:r>
          </a:p>
          <a:p>
            <a:endParaRPr lang="en-US" dirty="0"/>
          </a:p>
        </p:txBody>
      </p:sp>
    </p:spTree>
    <p:extLst>
      <p:ext uri="{BB962C8B-B14F-4D97-AF65-F5344CB8AC3E}">
        <p14:creationId xmlns:p14="http://schemas.microsoft.com/office/powerpoint/2010/main" xmlns="" val="3318496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68376D-ECCB-784B-CDEF-A9934D01A608}"/>
              </a:ext>
            </a:extLst>
          </p:cNvPr>
          <p:cNvSpPr>
            <a:spLocks noGrp="1"/>
          </p:cNvSpPr>
          <p:nvPr>
            <p:ph type="title"/>
          </p:nvPr>
        </p:nvSpPr>
        <p:spPr/>
        <p:txBody>
          <a:bodyPr/>
          <a:lstStyle/>
          <a:p>
            <a:r>
              <a:rPr lang="en-US" dirty="0"/>
              <a:t>Monitoring (supervision) and assistance to NGOs cont.</a:t>
            </a:r>
          </a:p>
        </p:txBody>
      </p:sp>
      <p:sp>
        <p:nvSpPr>
          <p:cNvPr id="3" name="Footer Placeholder 2">
            <a:extLst>
              <a:ext uri="{FF2B5EF4-FFF2-40B4-BE49-F238E27FC236}">
                <a16:creationId xmlns="" xmlns:a16="http://schemas.microsoft.com/office/drawing/2014/main" id="{B8630141-8451-D50C-1799-3AD66F317787}"/>
              </a:ext>
            </a:extLst>
          </p:cNvPr>
          <p:cNvSpPr>
            <a:spLocks noGrp="1"/>
          </p:cNvSpPr>
          <p:nvPr>
            <p:ph type="ftr" sz="quarter" idx="3"/>
          </p:nvPr>
        </p:nvSpPr>
        <p:spPr/>
        <p:txBody>
          <a:bodyPr/>
          <a:lstStyle/>
          <a:p>
            <a:r>
              <a:rPr lang="en-US" sz="1000" dirty="0">
                <a:solidFill>
                  <a:srgbClr val="998F86"/>
                </a:solidFill>
              </a:rPr>
              <a:t>DSD Funding, Monitoring and Evaluation of NPOs</a:t>
            </a:r>
            <a:endParaRPr lang="en-GB" sz="1000" dirty="0">
              <a:solidFill>
                <a:srgbClr val="998F86"/>
              </a:solidFill>
            </a:endParaRPr>
          </a:p>
        </p:txBody>
      </p:sp>
      <p:sp>
        <p:nvSpPr>
          <p:cNvPr id="4" name="Text Placeholder 3">
            <a:extLst>
              <a:ext uri="{FF2B5EF4-FFF2-40B4-BE49-F238E27FC236}">
                <a16:creationId xmlns="" xmlns:a16="http://schemas.microsoft.com/office/drawing/2014/main" id="{EF8B8BA5-8FEA-E20B-07C6-7B5AF0761312}"/>
              </a:ext>
            </a:extLst>
          </p:cNvPr>
          <p:cNvSpPr>
            <a:spLocks noGrp="1"/>
          </p:cNvSpPr>
          <p:nvPr>
            <p:ph type="body" sz="quarter" idx="10"/>
          </p:nvPr>
        </p:nvSpPr>
        <p:spPr/>
        <p:txBody>
          <a:bodyPr/>
          <a:lstStyle/>
          <a:p>
            <a:pPr marL="285750" lvl="1" indent="-285750">
              <a:spcBef>
                <a:spcPts val="1800"/>
              </a:spcBef>
            </a:pPr>
            <a:r>
              <a:rPr lang="en-ZA" sz="1800" dirty="0"/>
              <a:t>Capacity building by the programmes for funded NPOs:</a:t>
            </a:r>
          </a:p>
          <a:p>
            <a:pPr marL="569913" lvl="0" indent="-284163">
              <a:spcBef>
                <a:spcPts val="1800"/>
              </a:spcBef>
              <a:buBlip>
                <a:blip r:embed="rId2"/>
              </a:buBlip>
            </a:pPr>
            <a:r>
              <a:rPr lang="en-ZA" sz="1800" b="0" dirty="0"/>
              <a:t>If any non-compliance is identified, the line programmes will develop a Service improvement Delivery (SDIP) for NPOs in order to comply within 3–6-month period;</a:t>
            </a:r>
          </a:p>
          <a:p>
            <a:pPr marL="569913" lvl="0" indent="-284163">
              <a:spcBef>
                <a:spcPts val="1800"/>
              </a:spcBef>
              <a:buBlip>
                <a:blip r:embed="rId2"/>
              </a:buBlip>
            </a:pPr>
            <a:r>
              <a:rPr lang="en-ZA" sz="1800" b="0" dirty="0"/>
              <a:t>Follow-ups done within a 6-month period to ensure that Service Delivery Improvement Plans are implemented in order to improve quality of service delivery by NPOs; and</a:t>
            </a:r>
          </a:p>
          <a:p>
            <a:pPr marL="569913" lvl="0" indent="-284163">
              <a:spcBef>
                <a:spcPts val="1800"/>
              </a:spcBef>
              <a:buBlip>
                <a:blip r:embed="rId2"/>
              </a:buBlip>
            </a:pPr>
            <a:r>
              <a:rPr lang="en-ZA" sz="1800" b="0" dirty="0"/>
              <a:t>If needed, further capacity building and support to be provided by the Capacity Building Unit on issues of finance and governance management.</a:t>
            </a:r>
          </a:p>
          <a:p>
            <a:endParaRPr lang="en-US" dirty="0"/>
          </a:p>
        </p:txBody>
      </p:sp>
    </p:spTree>
    <p:extLst>
      <p:ext uri="{BB962C8B-B14F-4D97-AF65-F5344CB8AC3E}">
        <p14:creationId xmlns:p14="http://schemas.microsoft.com/office/powerpoint/2010/main" xmlns="" val="1158670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68376D-ECCB-784B-CDEF-A9934D01A608}"/>
              </a:ext>
            </a:extLst>
          </p:cNvPr>
          <p:cNvSpPr>
            <a:spLocks noGrp="1"/>
          </p:cNvSpPr>
          <p:nvPr>
            <p:ph type="title"/>
          </p:nvPr>
        </p:nvSpPr>
        <p:spPr/>
        <p:txBody>
          <a:bodyPr/>
          <a:lstStyle/>
          <a:p>
            <a:r>
              <a:rPr lang="en-US" dirty="0"/>
              <a:t>Monitoring (supervision) and assistance to NGOs cont.</a:t>
            </a:r>
          </a:p>
        </p:txBody>
      </p:sp>
      <p:sp>
        <p:nvSpPr>
          <p:cNvPr id="3" name="Footer Placeholder 2">
            <a:extLst>
              <a:ext uri="{FF2B5EF4-FFF2-40B4-BE49-F238E27FC236}">
                <a16:creationId xmlns="" xmlns:a16="http://schemas.microsoft.com/office/drawing/2014/main" id="{B8630141-8451-D50C-1799-3AD66F317787}"/>
              </a:ext>
            </a:extLst>
          </p:cNvPr>
          <p:cNvSpPr>
            <a:spLocks noGrp="1"/>
          </p:cNvSpPr>
          <p:nvPr>
            <p:ph type="ftr" sz="quarter" idx="3"/>
          </p:nvPr>
        </p:nvSpPr>
        <p:spPr/>
        <p:txBody>
          <a:bodyPr/>
          <a:lstStyle/>
          <a:p>
            <a:r>
              <a:rPr lang="en-US" sz="1000" dirty="0">
                <a:solidFill>
                  <a:srgbClr val="998F86"/>
                </a:solidFill>
              </a:rPr>
              <a:t>DSD Funding, Monitoring and Evaluation of NPOs</a:t>
            </a:r>
            <a:endParaRPr lang="en-GB" sz="1000" dirty="0">
              <a:solidFill>
                <a:srgbClr val="998F86"/>
              </a:solidFill>
            </a:endParaRPr>
          </a:p>
        </p:txBody>
      </p:sp>
      <p:sp>
        <p:nvSpPr>
          <p:cNvPr id="4" name="Text Placeholder 3">
            <a:extLst>
              <a:ext uri="{FF2B5EF4-FFF2-40B4-BE49-F238E27FC236}">
                <a16:creationId xmlns="" xmlns:a16="http://schemas.microsoft.com/office/drawing/2014/main" id="{EF8B8BA5-8FEA-E20B-07C6-7B5AF0761312}"/>
              </a:ext>
            </a:extLst>
          </p:cNvPr>
          <p:cNvSpPr>
            <a:spLocks noGrp="1"/>
          </p:cNvSpPr>
          <p:nvPr>
            <p:ph type="body" sz="quarter" idx="10"/>
          </p:nvPr>
        </p:nvSpPr>
        <p:spPr/>
        <p:txBody>
          <a:bodyPr/>
          <a:lstStyle/>
          <a:p>
            <a:pPr marL="285750" lvl="1" indent="-285750">
              <a:spcBef>
                <a:spcPts val="1800"/>
              </a:spcBef>
            </a:pPr>
            <a:r>
              <a:rPr lang="en-ZA" sz="1800" dirty="0"/>
              <a:t>Line programmes assist NPOs with the following:</a:t>
            </a:r>
          </a:p>
          <a:p>
            <a:pPr marL="569913" lvl="0" indent="-285750">
              <a:spcBef>
                <a:spcPts val="1800"/>
              </a:spcBef>
              <a:buBlip>
                <a:blip r:embed="rId2"/>
              </a:buBlip>
              <a:tabLst>
                <a:tab pos="569913" algn="l"/>
              </a:tabLst>
            </a:pPr>
            <a:r>
              <a:rPr lang="en-ZA" sz="1800" b="0" dirty="0"/>
              <a:t>Registration of old age homes and community-based services (funded and unfunded NPOs);</a:t>
            </a:r>
          </a:p>
          <a:p>
            <a:pPr marL="569913" lvl="0" indent="-285750">
              <a:spcBef>
                <a:spcPts val="1800"/>
              </a:spcBef>
              <a:buBlip>
                <a:blip r:embed="rId2"/>
              </a:buBlip>
              <a:tabLst>
                <a:tab pos="569913" algn="l"/>
              </a:tabLst>
            </a:pPr>
            <a:r>
              <a:rPr lang="en-ZA" sz="1800" b="0" dirty="0"/>
              <a:t>Accurate completion of Non-Financial Data, progress reports and contracts; and</a:t>
            </a:r>
          </a:p>
          <a:p>
            <a:pPr marL="569913" lvl="0" indent="-285750">
              <a:spcBef>
                <a:spcPts val="1800"/>
              </a:spcBef>
              <a:buBlip>
                <a:blip r:embed="rId2"/>
              </a:buBlip>
              <a:tabLst>
                <a:tab pos="569913" algn="l"/>
              </a:tabLst>
            </a:pPr>
            <a:r>
              <a:rPr lang="en-ZA" sz="1800" b="0" dirty="0"/>
              <a:t>Any new NPO who applies for funding will be assessed by the program and be guided in order to comply with legislative norms and standards.</a:t>
            </a:r>
          </a:p>
          <a:p>
            <a:endParaRPr lang="en-US" dirty="0"/>
          </a:p>
        </p:txBody>
      </p:sp>
    </p:spTree>
    <p:extLst>
      <p:ext uri="{BB962C8B-B14F-4D97-AF65-F5344CB8AC3E}">
        <p14:creationId xmlns:p14="http://schemas.microsoft.com/office/powerpoint/2010/main" xmlns="" val="764679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3D2BB07-A431-48EA-8C93-7C3B2F22156C}"/>
              </a:ext>
            </a:extLst>
          </p:cNvPr>
          <p:cNvSpPr>
            <a:spLocks noGrp="1"/>
          </p:cNvSpPr>
          <p:nvPr>
            <p:ph type="title"/>
          </p:nvPr>
        </p:nvSpPr>
        <p:spPr/>
        <p:txBody>
          <a:bodyPr/>
          <a:lstStyle/>
          <a:p>
            <a:r>
              <a:rPr lang="en-ZA" dirty="0"/>
              <a:t>Gaps in service delivery</a:t>
            </a:r>
          </a:p>
        </p:txBody>
      </p:sp>
      <p:sp>
        <p:nvSpPr>
          <p:cNvPr id="3" name="Footer Placeholder 2">
            <a:extLst>
              <a:ext uri="{FF2B5EF4-FFF2-40B4-BE49-F238E27FC236}">
                <a16:creationId xmlns="" xmlns:a16="http://schemas.microsoft.com/office/drawing/2014/main" id="{5CF23DD1-67DB-4C12-8B7D-1733AD2C6828}"/>
              </a:ext>
            </a:extLst>
          </p:cNvPr>
          <p:cNvSpPr>
            <a:spLocks noGrp="1"/>
          </p:cNvSpPr>
          <p:nvPr>
            <p:ph type="ftr" sz="quarter" idx="3"/>
          </p:nvPr>
        </p:nvSpPr>
        <p:spPr/>
        <p:txBody>
          <a:bodyPr/>
          <a:lstStyle/>
          <a:p>
            <a:endParaRPr lang="en-GB" dirty="0">
              <a:solidFill>
                <a:srgbClr val="998F86"/>
              </a:solidFill>
            </a:endParaRPr>
          </a:p>
        </p:txBody>
      </p:sp>
      <p:sp>
        <p:nvSpPr>
          <p:cNvPr id="4" name="Text Placeholder 3">
            <a:extLst>
              <a:ext uri="{FF2B5EF4-FFF2-40B4-BE49-F238E27FC236}">
                <a16:creationId xmlns="" xmlns:a16="http://schemas.microsoft.com/office/drawing/2014/main" id="{984352B4-7DE1-43CC-AFC4-9F05F6F774C0}"/>
              </a:ext>
            </a:extLst>
          </p:cNvPr>
          <p:cNvSpPr>
            <a:spLocks noGrp="1"/>
          </p:cNvSpPr>
          <p:nvPr>
            <p:ph type="body" sz="quarter" idx="10"/>
          </p:nvPr>
        </p:nvSpPr>
        <p:spPr/>
        <p:txBody>
          <a:bodyPr>
            <a:normAutofit/>
          </a:bodyPr>
          <a:lstStyle/>
          <a:p>
            <a:pPr marL="285750" indent="-285750">
              <a:buFont typeface="Arial" panose="020B0604020202020204" pitchFamily="34" charset="0"/>
              <a:buChar char="•"/>
            </a:pPr>
            <a:r>
              <a:rPr lang="en-ZA" sz="2000" b="0" dirty="0"/>
              <a:t>Implementation and roll-out of funded home based care services need to be prioritised  due to residential care facilities becoming more expensive and unaffordable to support frail older persons being cared for in their homes;</a:t>
            </a:r>
          </a:p>
          <a:p>
            <a:endParaRPr lang="en-ZA" sz="2000" b="0" dirty="0"/>
          </a:p>
          <a:p>
            <a:pPr marL="285750" indent="-285750">
              <a:buFont typeface="Arial" panose="020B0604020202020204" pitchFamily="34" charset="0"/>
              <a:buChar char="•"/>
            </a:pPr>
            <a:r>
              <a:rPr lang="en-ZA" sz="2000" b="0" dirty="0"/>
              <a:t>Residential facilities are not allowed in terms of the Older Persons and also not geared to provide care and services to disabled/frail persons under the age of 60 years and thus this matter needs attention;</a:t>
            </a:r>
          </a:p>
          <a:p>
            <a:endParaRPr lang="en-ZA" sz="2000" b="0" dirty="0"/>
          </a:p>
          <a:p>
            <a:pPr marL="285750" indent="-285750">
              <a:buFont typeface="Arial" panose="020B0604020202020204" pitchFamily="34" charset="0"/>
              <a:buChar char="•"/>
            </a:pPr>
            <a:r>
              <a:rPr lang="en-ZA" sz="2000" b="0" dirty="0"/>
              <a:t>Need to strengthen emergency placement/assessment centre for older persons;</a:t>
            </a:r>
          </a:p>
          <a:p>
            <a:endParaRPr lang="en-ZA" sz="2000" b="0" dirty="0"/>
          </a:p>
          <a:p>
            <a:pPr marL="285750" indent="-285750">
              <a:buFont typeface="Arial" panose="020B0604020202020204" pitchFamily="34" charset="0"/>
              <a:buChar char="•"/>
            </a:pPr>
            <a:r>
              <a:rPr lang="en-ZA" sz="2000" b="0" dirty="0"/>
              <a:t>Implementation of the National Special Housing Needs Policy and Programme of Dept. of Human Settlements to address shortage of Independent and Assisted living facilities needed for independent older persons and those needing support in a safe and affordable environment;</a:t>
            </a:r>
          </a:p>
          <a:p>
            <a:pPr marL="285750" indent="-285750">
              <a:buFont typeface="Arial" panose="020B0604020202020204" pitchFamily="34" charset="0"/>
              <a:buChar char="•"/>
            </a:pPr>
            <a:endParaRPr lang="en-ZA" sz="2000" b="0" dirty="0"/>
          </a:p>
          <a:p>
            <a:endParaRPr lang="en-ZA" b="0" dirty="0"/>
          </a:p>
        </p:txBody>
      </p:sp>
    </p:spTree>
    <p:extLst>
      <p:ext uri="{BB962C8B-B14F-4D97-AF65-F5344CB8AC3E}">
        <p14:creationId xmlns:p14="http://schemas.microsoft.com/office/powerpoint/2010/main" xmlns="" val="27340247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42FDC9-EB80-4C94-86EB-4DFC0C6D0992}"/>
              </a:ext>
            </a:extLst>
          </p:cNvPr>
          <p:cNvSpPr>
            <a:spLocks noGrp="1"/>
          </p:cNvSpPr>
          <p:nvPr>
            <p:ph type="title"/>
          </p:nvPr>
        </p:nvSpPr>
        <p:spPr/>
        <p:txBody>
          <a:bodyPr/>
          <a:lstStyle/>
          <a:p>
            <a:r>
              <a:rPr lang="en-ZA" dirty="0"/>
              <a:t>Programme priorities</a:t>
            </a:r>
          </a:p>
        </p:txBody>
      </p:sp>
      <p:sp>
        <p:nvSpPr>
          <p:cNvPr id="3" name="Footer Placeholder 2">
            <a:extLst>
              <a:ext uri="{FF2B5EF4-FFF2-40B4-BE49-F238E27FC236}">
                <a16:creationId xmlns="" xmlns:a16="http://schemas.microsoft.com/office/drawing/2014/main" id="{F7EFBA0D-6DDE-44FB-81DA-9088E5456E2B}"/>
              </a:ext>
            </a:extLst>
          </p:cNvPr>
          <p:cNvSpPr>
            <a:spLocks noGrp="1"/>
          </p:cNvSpPr>
          <p:nvPr>
            <p:ph type="ftr" sz="quarter" idx="3"/>
          </p:nvPr>
        </p:nvSpPr>
        <p:spPr/>
        <p:txBody>
          <a:bodyPr/>
          <a:lstStyle/>
          <a:p>
            <a:endParaRPr lang="en-GB" dirty="0">
              <a:solidFill>
                <a:srgbClr val="998F86"/>
              </a:solidFill>
            </a:endParaRPr>
          </a:p>
        </p:txBody>
      </p:sp>
      <p:sp>
        <p:nvSpPr>
          <p:cNvPr id="4" name="Text Placeholder 3">
            <a:extLst>
              <a:ext uri="{FF2B5EF4-FFF2-40B4-BE49-F238E27FC236}">
                <a16:creationId xmlns="" xmlns:a16="http://schemas.microsoft.com/office/drawing/2014/main" id="{CA4D9FA5-C155-4F1D-B4E5-2E87C8987E2C}"/>
              </a:ext>
            </a:extLst>
          </p:cNvPr>
          <p:cNvSpPr>
            <a:spLocks noGrp="1"/>
          </p:cNvSpPr>
          <p:nvPr>
            <p:ph type="body" sz="quarter" idx="10"/>
          </p:nvPr>
        </p:nvSpPr>
        <p:spPr/>
        <p:txBody>
          <a:bodyPr>
            <a:normAutofit fontScale="92500" lnSpcReduction="10000"/>
          </a:bodyPr>
          <a:lstStyle/>
          <a:p>
            <a:pPr marL="285750" indent="-285750">
              <a:buFont typeface="Arial" panose="020B0604020202020204" pitchFamily="34" charset="0"/>
              <a:buChar char="•"/>
            </a:pPr>
            <a:r>
              <a:rPr lang="en-ZA" sz="2400" b="0" dirty="0"/>
              <a:t>Registration of residential facilities and CBCSS, prescribed by the Older Persons Act;</a:t>
            </a:r>
          </a:p>
          <a:p>
            <a:pPr marL="285750" indent="-285750">
              <a:buFont typeface="Arial" panose="020B0604020202020204" pitchFamily="34" charset="0"/>
              <a:buChar char="•"/>
            </a:pPr>
            <a:r>
              <a:rPr lang="en-ZA" sz="2400" b="0" dirty="0"/>
              <a:t>Monitoring compliance with prescribed norms and standards;</a:t>
            </a:r>
          </a:p>
          <a:p>
            <a:pPr marL="285750" indent="-285750">
              <a:buFont typeface="Arial" panose="020B0604020202020204" pitchFamily="34" charset="0"/>
              <a:buChar char="•"/>
            </a:pPr>
            <a:r>
              <a:rPr lang="en-ZA" sz="2400" b="0" dirty="0"/>
              <a:t>Intervention with standalone residential facilities due to lack of capacity and skills, poor functioning of boards and financial mismanagement: appointment of mentor, financial management and support provided by strong, capable facilities;</a:t>
            </a:r>
          </a:p>
          <a:p>
            <a:pPr marL="285750" indent="-285750">
              <a:buFont typeface="Arial" panose="020B0604020202020204" pitchFamily="34" charset="0"/>
              <a:buChar char="•"/>
            </a:pPr>
            <a:r>
              <a:rPr lang="en-ZA" sz="2400" b="0" dirty="0"/>
              <a:t>Introducing of home based care services with the plan to extend when funds become available;</a:t>
            </a:r>
          </a:p>
          <a:p>
            <a:pPr marL="285750" indent="-285750">
              <a:buFont typeface="Arial" panose="020B0604020202020204" pitchFamily="34" charset="0"/>
              <a:buChar char="•"/>
            </a:pPr>
            <a:r>
              <a:rPr lang="en-ZA" sz="2400" b="0" dirty="0"/>
              <a:t>Addressing the rights of older persons and strengthening of protection services to older persons;</a:t>
            </a:r>
          </a:p>
          <a:p>
            <a:pPr marL="285750" indent="-285750">
              <a:buFont typeface="Arial" panose="020B0604020202020204" pitchFamily="34" charset="0"/>
              <a:buChar char="•"/>
            </a:pPr>
            <a:r>
              <a:rPr lang="en-ZA" sz="2400" b="0" dirty="0"/>
              <a:t>To lobby assistance and support for more funding from PT to increase the unit cost for residential facilities which will enable them to render a higher standard of care;</a:t>
            </a:r>
            <a:endParaRPr lang="en-ZA" sz="2400" dirty="0"/>
          </a:p>
        </p:txBody>
      </p:sp>
    </p:spTree>
    <p:extLst>
      <p:ext uri="{BB962C8B-B14F-4D97-AF65-F5344CB8AC3E}">
        <p14:creationId xmlns:p14="http://schemas.microsoft.com/office/powerpoint/2010/main" xmlns="" val="1358803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767394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sz="2800" dirty="0"/>
              <a:t>Content</a:t>
            </a:r>
          </a:p>
        </p:txBody>
      </p:sp>
      <p:sp>
        <p:nvSpPr>
          <p:cNvPr id="7" name="Text Placeholder 6"/>
          <p:cNvSpPr>
            <a:spLocks noGrp="1"/>
          </p:cNvSpPr>
          <p:nvPr>
            <p:ph type="body" sz="quarter" idx="10"/>
          </p:nvPr>
        </p:nvSpPr>
        <p:spPr/>
        <p:txBody>
          <a:bodyPr>
            <a:normAutofit fontScale="77500" lnSpcReduction="20000"/>
          </a:bodyPr>
          <a:lstStyle/>
          <a:p>
            <a:pPr>
              <a:spcBef>
                <a:spcPts val="1800"/>
              </a:spcBef>
            </a:pPr>
            <a:r>
              <a:rPr lang="en-ZA" dirty="0"/>
              <a:t>	</a:t>
            </a:r>
            <a:r>
              <a:rPr lang="en-ZA" sz="2800" dirty="0"/>
              <a:t>Legislative Framework</a:t>
            </a:r>
          </a:p>
          <a:p>
            <a:pPr>
              <a:spcBef>
                <a:spcPts val="1800"/>
              </a:spcBef>
            </a:pPr>
            <a:r>
              <a:rPr lang="en-ZA" sz="2800" dirty="0"/>
              <a:t>	Staff complement</a:t>
            </a:r>
          </a:p>
          <a:p>
            <a:pPr>
              <a:spcBef>
                <a:spcPts val="1800"/>
              </a:spcBef>
            </a:pPr>
            <a:r>
              <a:rPr lang="en-ZA" sz="2800" dirty="0"/>
              <a:t>	Profile - older persons population - Western Cape</a:t>
            </a:r>
          </a:p>
          <a:p>
            <a:pPr>
              <a:spcBef>
                <a:spcPts val="1800"/>
              </a:spcBef>
            </a:pPr>
            <a:r>
              <a:rPr lang="en-ZA" sz="2800" dirty="0"/>
              <a:t>	Strategic Objective and Programme Focus</a:t>
            </a:r>
          </a:p>
          <a:p>
            <a:pPr>
              <a:spcBef>
                <a:spcPts val="1800"/>
              </a:spcBef>
            </a:pPr>
            <a:r>
              <a:rPr lang="en-ZA" sz="2800" dirty="0"/>
              <a:t>	Budget</a:t>
            </a:r>
          </a:p>
          <a:p>
            <a:pPr>
              <a:spcBef>
                <a:spcPts val="1800"/>
              </a:spcBef>
            </a:pPr>
            <a:r>
              <a:rPr lang="en-ZA" sz="2800" dirty="0"/>
              <a:t>	Regional breakdown</a:t>
            </a:r>
          </a:p>
          <a:p>
            <a:pPr>
              <a:spcBef>
                <a:spcPts val="1800"/>
              </a:spcBef>
            </a:pPr>
            <a:r>
              <a:rPr lang="en-ZA" sz="2800" dirty="0"/>
              <a:t>	Support to standalone residential facilities</a:t>
            </a:r>
          </a:p>
          <a:p>
            <a:pPr>
              <a:spcBef>
                <a:spcPts val="1800"/>
              </a:spcBef>
            </a:pPr>
            <a:r>
              <a:rPr lang="en-ZA" sz="2800" dirty="0"/>
              <a:t>	Roles and Responsibilities</a:t>
            </a:r>
          </a:p>
          <a:p>
            <a:pPr>
              <a:spcBef>
                <a:spcPts val="1800"/>
              </a:spcBef>
            </a:pPr>
            <a:r>
              <a:rPr lang="en-ZA" sz="2800" dirty="0"/>
              <a:t>	Gaps</a:t>
            </a:r>
          </a:p>
          <a:p>
            <a:pPr>
              <a:spcBef>
                <a:spcPts val="1800"/>
              </a:spcBef>
            </a:pPr>
            <a:r>
              <a:rPr lang="en-ZA" sz="2800" dirty="0"/>
              <a:t>	Priorities</a:t>
            </a:r>
          </a:p>
        </p:txBody>
      </p:sp>
    </p:spTree>
    <p:extLst>
      <p:ext uri="{BB962C8B-B14F-4D97-AF65-F5344CB8AC3E}">
        <p14:creationId xmlns:p14="http://schemas.microsoft.com/office/powerpoint/2010/main" xmlns="" val="544693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kumimoji="0" lang="en-GB" sz="2800" b="1" i="0" u="none" strike="noStrike" kern="1200" cap="none" spc="0" normalizeH="0" baseline="0" noProof="0" dirty="0">
                <a:ln>
                  <a:noFill/>
                </a:ln>
                <a:solidFill>
                  <a:srgbClr val="003399"/>
                </a:solidFill>
                <a:effectLst/>
                <a:uLnTx/>
                <a:uFillTx/>
                <a:latin typeface="Century Gothic" pitchFamily="34" charset="0"/>
                <a:ea typeface="+mj-ea"/>
                <a:cs typeface="+mj-cs"/>
              </a:rPr>
              <a:t>Legislative Framework</a:t>
            </a:r>
            <a:endParaRPr lang="en-ZA" sz="2800" dirty="0"/>
          </a:p>
        </p:txBody>
      </p:sp>
      <p:sp>
        <p:nvSpPr>
          <p:cNvPr id="4" name="Text Placeholder 3"/>
          <p:cNvSpPr>
            <a:spLocks noGrp="1"/>
          </p:cNvSpPr>
          <p:nvPr>
            <p:ph type="body" sz="quarter" idx="10"/>
          </p:nvPr>
        </p:nvSpPr>
        <p:spPr/>
        <p:txBody>
          <a:bodyPr/>
          <a:lstStyle/>
          <a:p>
            <a:pPr marL="285750" indent="-285750">
              <a:lnSpc>
                <a:spcPct val="150000"/>
              </a:lnSpc>
              <a:buFont typeface="Arial" panose="020B0604020202020204" pitchFamily="34" charset="0"/>
              <a:buChar char="•"/>
            </a:pPr>
            <a:r>
              <a:rPr lang="en-ZA" sz="2400" dirty="0"/>
              <a:t>Older Persons Act no 13 of 2006 came into operation on 1 April 2010. </a:t>
            </a:r>
          </a:p>
          <a:p>
            <a:endParaRPr lang="en-ZA" sz="2400" dirty="0"/>
          </a:p>
          <a:p>
            <a:pPr marL="285750" indent="-285750">
              <a:lnSpc>
                <a:spcPct val="150000"/>
              </a:lnSpc>
              <a:buFont typeface="Arial" panose="020B0604020202020204" pitchFamily="34" charset="0"/>
              <a:buChar char="•"/>
            </a:pPr>
            <a:r>
              <a:rPr lang="en-ZA" sz="2400" dirty="0"/>
              <a:t> Minimum norms and standards for residential facilities</a:t>
            </a:r>
          </a:p>
          <a:p>
            <a:pPr>
              <a:lnSpc>
                <a:spcPct val="150000"/>
              </a:lnSpc>
            </a:pPr>
            <a:r>
              <a:rPr lang="en-ZA" sz="2400" dirty="0"/>
              <a:t> </a:t>
            </a:r>
          </a:p>
          <a:p>
            <a:pPr marL="285750" indent="-285750">
              <a:lnSpc>
                <a:spcPct val="150000"/>
              </a:lnSpc>
              <a:buFont typeface="Arial" panose="020B0604020202020204" pitchFamily="34" charset="0"/>
              <a:buChar char="•"/>
            </a:pPr>
            <a:r>
              <a:rPr lang="en-ZA" sz="2400" dirty="0"/>
              <a:t>Minimum norms and standards for CBCSS - Service Centres</a:t>
            </a:r>
          </a:p>
          <a:p>
            <a:pPr>
              <a:lnSpc>
                <a:spcPct val="150000"/>
              </a:lnSpc>
            </a:pPr>
            <a:endParaRPr lang="en-ZA" sz="2400" dirty="0"/>
          </a:p>
          <a:p>
            <a:pPr marL="285750" indent="-285750">
              <a:lnSpc>
                <a:spcPct val="150000"/>
              </a:lnSpc>
              <a:buFont typeface="Arial" panose="020B0604020202020204" pitchFamily="34" charset="0"/>
              <a:buChar char="•"/>
            </a:pPr>
            <a:r>
              <a:rPr lang="en-ZA" sz="2400" dirty="0"/>
              <a:t>Older Persons Amendment Bill, B11 - 2022</a:t>
            </a:r>
          </a:p>
          <a:p>
            <a:endParaRPr lang="en-ZA" dirty="0"/>
          </a:p>
        </p:txBody>
      </p:sp>
    </p:spTree>
    <p:extLst>
      <p:ext uri="{BB962C8B-B14F-4D97-AF65-F5344CB8AC3E}">
        <p14:creationId xmlns:p14="http://schemas.microsoft.com/office/powerpoint/2010/main" xmlns="" val="631091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56DA47-D924-468D-8755-8DA597B4C5C3}"/>
              </a:ext>
            </a:extLst>
          </p:cNvPr>
          <p:cNvSpPr>
            <a:spLocks noGrp="1"/>
          </p:cNvSpPr>
          <p:nvPr>
            <p:ph type="title"/>
          </p:nvPr>
        </p:nvSpPr>
        <p:spPr/>
        <p:txBody>
          <a:bodyPr/>
          <a:lstStyle/>
          <a:p>
            <a:r>
              <a:rPr lang="en-ZA" sz="2800" dirty="0"/>
              <a:t>Staff complement</a:t>
            </a:r>
          </a:p>
        </p:txBody>
      </p:sp>
      <p:sp>
        <p:nvSpPr>
          <p:cNvPr id="3" name="Footer Placeholder 2">
            <a:extLst>
              <a:ext uri="{FF2B5EF4-FFF2-40B4-BE49-F238E27FC236}">
                <a16:creationId xmlns="" xmlns:a16="http://schemas.microsoft.com/office/drawing/2014/main" id="{BED8AAA6-2A01-4CF2-B10C-F6703EBCAF6E}"/>
              </a:ext>
            </a:extLst>
          </p:cNvPr>
          <p:cNvSpPr>
            <a:spLocks noGrp="1"/>
          </p:cNvSpPr>
          <p:nvPr>
            <p:ph type="ftr" sz="quarter" idx="3"/>
          </p:nvPr>
        </p:nvSpPr>
        <p:spPr/>
        <p:txBody>
          <a:bodyPr/>
          <a:lstStyle/>
          <a:p>
            <a:endParaRPr lang="en-GB" dirty="0">
              <a:solidFill>
                <a:srgbClr val="998F86"/>
              </a:solidFill>
            </a:endParaRPr>
          </a:p>
        </p:txBody>
      </p:sp>
      <p:sp>
        <p:nvSpPr>
          <p:cNvPr id="4" name="Text Placeholder 3">
            <a:extLst>
              <a:ext uri="{FF2B5EF4-FFF2-40B4-BE49-F238E27FC236}">
                <a16:creationId xmlns="" xmlns:a16="http://schemas.microsoft.com/office/drawing/2014/main" id="{A9427A68-9A31-43E1-8CE6-B15C7B5C6E19}"/>
              </a:ext>
            </a:extLst>
          </p:cNvPr>
          <p:cNvSpPr>
            <a:spLocks noGrp="1"/>
          </p:cNvSpPr>
          <p:nvPr>
            <p:ph type="body" sz="quarter" idx="10"/>
          </p:nvPr>
        </p:nvSpPr>
        <p:spPr/>
        <p:txBody>
          <a:bodyPr>
            <a:normAutofit lnSpcReduction="10000"/>
          </a:bodyPr>
          <a:lstStyle/>
          <a:p>
            <a:pPr marL="285750" lvl="0" indent="-285750">
              <a:lnSpc>
                <a:spcPct val="150000"/>
              </a:lnSpc>
              <a:buFont typeface="Arial" panose="020B0604020202020204" pitchFamily="34" charset="0"/>
              <a:buChar char="•"/>
            </a:pPr>
            <a:r>
              <a:rPr lang="en-ZA" sz="2000" dirty="0"/>
              <a:t>1 x Program Manager</a:t>
            </a:r>
          </a:p>
          <a:p>
            <a:pPr marL="285750" lvl="0" indent="-285750">
              <a:lnSpc>
                <a:spcPct val="150000"/>
              </a:lnSpc>
              <a:buFont typeface="Arial" panose="020B0604020202020204" pitchFamily="34" charset="0"/>
              <a:buChar char="•"/>
            </a:pPr>
            <a:r>
              <a:rPr lang="en-ZA" sz="2000" dirty="0"/>
              <a:t>6 x Policy Developers </a:t>
            </a:r>
          </a:p>
          <a:p>
            <a:pPr marL="285750" lvl="0" indent="-285750">
              <a:lnSpc>
                <a:spcPct val="150000"/>
              </a:lnSpc>
              <a:buFont typeface="Arial" panose="020B0604020202020204" pitchFamily="34" charset="0"/>
              <a:buChar char="•"/>
            </a:pPr>
            <a:r>
              <a:rPr lang="en-ZA" sz="2000" dirty="0"/>
              <a:t>2 x Social Workers (1 x vacant)</a:t>
            </a:r>
          </a:p>
          <a:p>
            <a:pPr marL="285750" lvl="0" indent="-285750">
              <a:lnSpc>
                <a:spcPct val="150000"/>
              </a:lnSpc>
              <a:buFont typeface="Arial" panose="020B0604020202020204" pitchFamily="34" charset="0"/>
              <a:buChar char="•"/>
            </a:pPr>
            <a:r>
              <a:rPr lang="en-ZA" sz="2000" dirty="0"/>
              <a:t>2 x Assistant Directors M&amp;E (1 x Vacant)</a:t>
            </a:r>
          </a:p>
          <a:p>
            <a:pPr marL="285750" lvl="0" indent="-285750">
              <a:lnSpc>
                <a:spcPct val="150000"/>
              </a:lnSpc>
              <a:buFont typeface="Arial" panose="020B0604020202020204" pitchFamily="34" charset="0"/>
              <a:buChar char="•"/>
            </a:pPr>
            <a:r>
              <a:rPr lang="en-ZA" sz="2000" dirty="0"/>
              <a:t>3 x Social Workers M&amp;E (2 x Vacant)</a:t>
            </a:r>
          </a:p>
          <a:p>
            <a:pPr marL="285750" lvl="0" indent="-285750">
              <a:lnSpc>
                <a:spcPct val="150000"/>
              </a:lnSpc>
              <a:buFont typeface="Arial" panose="020B0604020202020204" pitchFamily="34" charset="0"/>
              <a:buChar char="•"/>
            </a:pPr>
            <a:r>
              <a:rPr lang="en-ZA" sz="2000" dirty="0"/>
              <a:t>3 x M&amp;E Officials </a:t>
            </a:r>
          </a:p>
          <a:p>
            <a:pPr marL="285750" lvl="0" indent="-285750">
              <a:lnSpc>
                <a:spcPct val="150000"/>
              </a:lnSpc>
              <a:buFont typeface="Arial" panose="020B0604020202020204" pitchFamily="34" charset="0"/>
              <a:buChar char="•"/>
            </a:pPr>
            <a:r>
              <a:rPr lang="en-ZA" sz="2000" dirty="0"/>
              <a:t>1 x Admin Support Officer</a:t>
            </a:r>
          </a:p>
          <a:p>
            <a:pPr marL="285750" lvl="0" indent="-285750">
              <a:lnSpc>
                <a:spcPct val="150000"/>
              </a:lnSpc>
              <a:buFont typeface="Arial" panose="020B0604020202020204" pitchFamily="34" charset="0"/>
              <a:buChar char="•"/>
            </a:pPr>
            <a:r>
              <a:rPr lang="en-ZA" sz="2000" dirty="0"/>
              <a:t>1 x Admin Clerk </a:t>
            </a:r>
          </a:p>
          <a:p>
            <a:pPr lvl="0">
              <a:lnSpc>
                <a:spcPct val="150000"/>
              </a:lnSpc>
            </a:pPr>
            <a:endParaRPr lang="en-ZA" sz="2000" dirty="0"/>
          </a:p>
          <a:p>
            <a:pPr lvl="0">
              <a:lnSpc>
                <a:spcPct val="150000"/>
              </a:lnSpc>
            </a:pPr>
            <a:r>
              <a:rPr lang="en-ZA" sz="2000" dirty="0"/>
              <a:t>All staff is operational from Head office – Cape Town </a:t>
            </a:r>
          </a:p>
          <a:p>
            <a:endParaRPr lang="en-ZA" dirty="0"/>
          </a:p>
        </p:txBody>
      </p:sp>
    </p:spTree>
    <p:extLst>
      <p:ext uri="{BB962C8B-B14F-4D97-AF65-F5344CB8AC3E}">
        <p14:creationId xmlns:p14="http://schemas.microsoft.com/office/powerpoint/2010/main" xmlns="" val="434233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E4E6D02-EF6C-2782-F69F-E259CAA9FA9C}"/>
              </a:ext>
            </a:extLst>
          </p:cNvPr>
          <p:cNvSpPr>
            <a:spLocks noGrp="1"/>
          </p:cNvSpPr>
          <p:nvPr>
            <p:ph type="title"/>
          </p:nvPr>
        </p:nvSpPr>
        <p:spPr/>
        <p:txBody>
          <a:bodyPr/>
          <a:lstStyle/>
          <a:p>
            <a:r>
              <a:rPr lang="en-ZA" dirty="0"/>
              <a:t>Profile - older persons population in the Western Cape</a:t>
            </a:r>
          </a:p>
        </p:txBody>
      </p:sp>
      <p:sp>
        <p:nvSpPr>
          <p:cNvPr id="3" name="Footer Placeholder 2">
            <a:extLst>
              <a:ext uri="{FF2B5EF4-FFF2-40B4-BE49-F238E27FC236}">
                <a16:creationId xmlns="" xmlns:a16="http://schemas.microsoft.com/office/drawing/2014/main" id="{FCBC6C89-054F-EE15-2602-581A40595174}"/>
              </a:ext>
            </a:extLst>
          </p:cNvPr>
          <p:cNvSpPr>
            <a:spLocks noGrp="1"/>
          </p:cNvSpPr>
          <p:nvPr>
            <p:ph type="ftr" sz="quarter" idx="3"/>
          </p:nvPr>
        </p:nvSpPr>
        <p:spPr/>
        <p:txBody>
          <a:bodyPr/>
          <a:lstStyle/>
          <a:p>
            <a:endParaRPr lang="en-GB" dirty="0">
              <a:solidFill>
                <a:srgbClr val="998F86"/>
              </a:solidFill>
            </a:endParaRPr>
          </a:p>
        </p:txBody>
      </p:sp>
      <p:sp>
        <p:nvSpPr>
          <p:cNvPr id="4" name="Text Placeholder 3">
            <a:extLst>
              <a:ext uri="{FF2B5EF4-FFF2-40B4-BE49-F238E27FC236}">
                <a16:creationId xmlns="" xmlns:a16="http://schemas.microsoft.com/office/drawing/2014/main" id="{E167B8D1-70A0-C89E-D29B-07F349A671D5}"/>
              </a:ext>
            </a:extLst>
          </p:cNvPr>
          <p:cNvSpPr>
            <a:spLocks noGrp="1"/>
          </p:cNvSpPr>
          <p:nvPr>
            <p:ph type="body" sz="quarter" idx="10"/>
          </p:nvPr>
        </p:nvSpPr>
        <p:spPr/>
        <p:txBody>
          <a:bodyPr/>
          <a:lstStyle/>
          <a:p>
            <a:r>
              <a:rPr lang="en-ZA" sz="2000" b="0" dirty="0"/>
              <a:t>An estimated 770 847 persons aged 60 years and older in 2022 - 58% are women;</a:t>
            </a:r>
          </a:p>
          <a:p>
            <a:endParaRPr lang="en-ZA" sz="2000" b="0" dirty="0"/>
          </a:p>
          <a:p>
            <a:r>
              <a:rPr lang="en-ZA" sz="2000" b="0" dirty="0"/>
              <a:t>Statistics SA, 2022 &amp; 2020 Mid-year Population estimates - Projection: </a:t>
            </a:r>
          </a:p>
          <a:p>
            <a:pPr marL="285750" indent="-285750">
              <a:buFont typeface="Arial" panose="020B0604020202020204" pitchFamily="34" charset="0"/>
              <a:buChar char="•"/>
            </a:pPr>
            <a:r>
              <a:rPr lang="en-ZA" sz="2000" b="0" dirty="0"/>
              <a:t>total number to grow to 1 084 180 by 2031; and </a:t>
            </a:r>
          </a:p>
          <a:p>
            <a:pPr marL="285750" indent="-285750">
              <a:buFont typeface="Arial" panose="020B0604020202020204" pitchFamily="34" charset="0"/>
              <a:buChar char="•"/>
            </a:pPr>
            <a:r>
              <a:rPr lang="en-ZA" sz="2000" b="0" dirty="0"/>
              <a:t>will almost triple to 2 044 461 by 2050;</a:t>
            </a:r>
          </a:p>
          <a:p>
            <a:pPr marL="285750" indent="-285750">
              <a:buFont typeface="Arial" panose="020B0604020202020204" pitchFamily="34" charset="0"/>
              <a:buChar char="•"/>
            </a:pPr>
            <a:endParaRPr lang="en-ZA" sz="1800" b="0" dirty="0"/>
          </a:p>
          <a:p>
            <a:r>
              <a:rPr lang="en-ZA" dirty="0"/>
              <a:t>	    </a:t>
            </a:r>
          </a:p>
          <a:p>
            <a:endParaRPr lang="en-ZA" dirty="0"/>
          </a:p>
          <a:p>
            <a:endParaRPr lang="en-ZA" dirty="0"/>
          </a:p>
          <a:p>
            <a:endParaRPr lang="en-ZA" dirty="0"/>
          </a:p>
          <a:p>
            <a:endParaRPr lang="en-ZA" dirty="0"/>
          </a:p>
        </p:txBody>
      </p:sp>
    </p:spTree>
    <p:extLst>
      <p:ext uri="{BB962C8B-B14F-4D97-AF65-F5344CB8AC3E}">
        <p14:creationId xmlns:p14="http://schemas.microsoft.com/office/powerpoint/2010/main" xmlns="" val="4015151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73CED44-349E-479E-B303-C18A2A035AB1}"/>
              </a:ext>
            </a:extLst>
          </p:cNvPr>
          <p:cNvSpPr>
            <a:spLocks noGrp="1"/>
          </p:cNvSpPr>
          <p:nvPr>
            <p:ph type="title"/>
          </p:nvPr>
        </p:nvSpPr>
        <p:spPr/>
        <p:txBody>
          <a:bodyPr/>
          <a:lstStyle/>
          <a:p>
            <a:r>
              <a:rPr lang="en-ZA" dirty="0"/>
              <a:t>Strategic Objective</a:t>
            </a:r>
          </a:p>
        </p:txBody>
      </p:sp>
      <p:sp>
        <p:nvSpPr>
          <p:cNvPr id="3" name="Footer Placeholder 2">
            <a:extLst>
              <a:ext uri="{FF2B5EF4-FFF2-40B4-BE49-F238E27FC236}">
                <a16:creationId xmlns="" xmlns:a16="http://schemas.microsoft.com/office/drawing/2014/main" id="{59C0F052-50A6-47A6-8833-742221FEB6DD}"/>
              </a:ext>
            </a:extLst>
          </p:cNvPr>
          <p:cNvSpPr>
            <a:spLocks noGrp="1"/>
          </p:cNvSpPr>
          <p:nvPr>
            <p:ph type="ftr" sz="quarter" idx="3"/>
          </p:nvPr>
        </p:nvSpPr>
        <p:spPr/>
        <p:txBody>
          <a:bodyPr/>
          <a:lstStyle/>
          <a:p>
            <a:endParaRPr lang="en-GB" dirty="0">
              <a:solidFill>
                <a:srgbClr val="998F86"/>
              </a:solidFill>
            </a:endParaRPr>
          </a:p>
        </p:txBody>
      </p:sp>
      <p:sp>
        <p:nvSpPr>
          <p:cNvPr id="4" name="Text Placeholder 3">
            <a:extLst>
              <a:ext uri="{FF2B5EF4-FFF2-40B4-BE49-F238E27FC236}">
                <a16:creationId xmlns="" xmlns:a16="http://schemas.microsoft.com/office/drawing/2014/main" id="{1323C8F6-0C37-490A-AE74-65B5DDAB345C}"/>
              </a:ext>
            </a:extLst>
          </p:cNvPr>
          <p:cNvSpPr>
            <a:spLocks noGrp="1"/>
          </p:cNvSpPr>
          <p:nvPr>
            <p:ph type="body" sz="quarter" idx="10"/>
          </p:nvPr>
        </p:nvSpPr>
        <p:spPr/>
        <p:txBody>
          <a:bodyPr>
            <a:normAutofit lnSpcReduction="10000"/>
          </a:bodyPr>
          <a:lstStyle/>
          <a:p>
            <a:pPr>
              <a:lnSpc>
                <a:spcPct val="150000"/>
              </a:lnSpc>
            </a:pPr>
            <a:r>
              <a:rPr lang="en-ZA" sz="1800" b="1" dirty="0"/>
              <a:t>Strategic Objective</a:t>
            </a:r>
          </a:p>
          <a:p>
            <a:pPr marL="285750" indent="-285750">
              <a:lnSpc>
                <a:spcPct val="150000"/>
              </a:lnSpc>
              <a:buFont typeface="Arial" panose="020B0604020202020204" pitchFamily="34" charset="0"/>
              <a:buChar char="•"/>
            </a:pPr>
            <a:r>
              <a:rPr lang="en-ZA" sz="1800" b="0" dirty="0"/>
              <a:t>Ensure access to quality social development services for poor and vulnerable older persons. </a:t>
            </a:r>
          </a:p>
          <a:p>
            <a:pPr>
              <a:lnSpc>
                <a:spcPct val="150000"/>
              </a:lnSpc>
            </a:pPr>
            <a:r>
              <a:rPr lang="en-ZA" sz="1800" b="1" dirty="0"/>
              <a:t>Programme Purpose</a:t>
            </a:r>
          </a:p>
          <a:p>
            <a:pPr marL="285750" indent="-285750">
              <a:lnSpc>
                <a:spcPct val="150000"/>
              </a:lnSpc>
              <a:buFont typeface="Arial" panose="020B0604020202020204" pitchFamily="34" charset="0"/>
              <a:buChar char="•"/>
            </a:pPr>
            <a:r>
              <a:rPr lang="en-ZA" sz="1800" b="0" dirty="0"/>
              <a:t>Design and implement integrated services for the care, support and protection of older persons.</a:t>
            </a:r>
          </a:p>
          <a:p>
            <a:pPr>
              <a:lnSpc>
                <a:spcPct val="150000"/>
              </a:lnSpc>
            </a:pPr>
            <a:r>
              <a:rPr lang="en-ZA" sz="1800" b="1" dirty="0"/>
              <a:t>Programme Focus and Outputs</a:t>
            </a:r>
          </a:p>
          <a:p>
            <a:pPr marL="285750" indent="-285750">
              <a:buFont typeface="Arial" panose="020B0604020202020204" pitchFamily="34" charset="0"/>
              <a:buChar char="•"/>
            </a:pPr>
            <a:r>
              <a:rPr lang="en-ZA" sz="1800" b="0" dirty="0"/>
              <a:t>Developmental approach to ageing, and seeks to keep older persons in their families and communities for as long as possible;</a:t>
            </a:r>
          </a:p>
          <a:p>
            <a:pPr marL="285750" lvl="0" indent="-285750">
              <a:buFont typeface="Arial" panose="020B0604020202020204" pitchFamily="34" charset="0"/>
              <a:buChar char="•"/>
            </a:pPr>
            <a:r>
              <a:rPr lang="en-ZA" sz="1800" b="0" dirty="0"/>
              <a:t>Residential care facilities for frail older persons; </a:t>
            </a:r>
          </a:p>
          <a:p>
            <a:pPr marL="285750" lvl="0" indent="-285750">
              <a:buFont typeface="Arial" panose="020B0604020202020204" pitchFamily="34" charset="0"/>
              <a:buChar char="•"/>
            </a:pPr>
            <a:r>
              <a:rPr lang="en-ZA" sz="1800" b="0" dirty="0"/>
              <a:t>Alternative care and support models such as homebased care, service centres, senior clubs, independent living, assisted living; </a:t>
            </a:r>
          </a:p>
          <a:p>
            <a:pPr marL="285750" lvl="0" indent="-285750">
              <a:buFont typeface="Arial" panose="020B0604020202020204" pitchFamily="34" charset="0"/>
              <a:buChar char="•"/>
            </a:pPr>
            <a:r>
              <a:rPr lang="en-ZA" sz="1800" b="0" dirty="0"/>
              <a:t>Registration of residential facilities and Community-based care and support services; </a:t>
            </a:r>
          </a:p>
          <a:p>
            <a:pPr marL="285750" lvl="0" indent="-285750">
              <a:buFont typeface="Arial" panose="020B0604020202020204" pitchFamily="34" charset="0"/>
              <a:buChar char="•"/>
            </a:pPr>
            <a:r>
              <a:rPr lang="en-ZA" sz="1800" b="0" dirty="0"/>
              <a:t>Monitoring and reporting processes, 3 - 5 year cycle;</a:t>
            </a:r>
          </a:p>
          <a:p>
            <a:pPr marL="285750" lvl="0" indent="-285750">
              <a:buFont typeface="Arial" panose="020B0604020202020204" pitchFamily="34" charset="0"/>
              <a:buChar char="•"/>
            </a:pPr>
            <a:r>
              <a:rPr lang="en-ZA" sz="1800" b="0" dirty="0"/>
              <a:t>Manual register the notification of for elder abuse - OPAR (Older Persons Abuse Register) ready for implementation;</a:t>
            </a:r>
          </a:p>
          <a:p>
            <a:endParaRPr lang="en-ZA" dirty="0"/>
          </a:p>
        </p:txBody>
      </p:sp>
    </p:spTree>
    <p:extLst>
      <p:ext uri="{BB962C8B-B14F-4D97-AF65-F5344CB8AC3E}">
        <p14:creationId xmlns:p14="http://schemas.microsoft.com/office/powerpoint/2010/main" xmlns="" val="3059527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2B7697-A6E9-4AC4-885D-47FEF0B0A3C1}"/>
              </a:ext>
            </a:extLst>
          </p:cNvPr>
          <p:cNvSpPr>
            <a:spLocks noGrp="1"/>
          </p:cNvSpPr>
          <p:nvPr>
            <p:ph type="title"/>
          </p:nvPr>
        </p:nvSpPr>
        <p:spPr/>
        <p:txBody>
          <a:bodyPr/>
          <a:lstStyle/>
          <a:p>
            <a:r>
              <a:rPr lang="en-ZA" sz="2800" dirty="0"/>
              <a:t>Budget and funded services</a:t>
            </a:r>
          </a:p>
        </p:txBody>
      </p:sp>
      <p:sp>
        <p:nvSpPr>
          <p:cNvPr id="3" name="Footer Placeholder 2">
            <a:extLst>
              <a:ext uri="{FF2B5EF4-FFF2-40B4-BE49-F238E27FC236}">
                <a16:creationId xmlns="" xmlns:a16="http://schemas.microsoft.com/office/drawing/2014/main" id="{4D6C33BA-65C9-4337-99B3-BCC51E2F17C6}"/>
              </a:ext>
            </a:extLst>
          </p:cNvPr>
          <p:cNvSpPr>
            <a:spLocks noGrp="1"/>
          </p:cNvSpPr>
          <p:nvPr>
            <p:ph type="ftr" sz="quarter" idx="3"/>
          </p:nvPr>
        </p:nvSpPr>
        <p:spPr/>
        <p:txBody>
          <a:bodyPr/>
          <a:lstStyle/>
          <a:p>
            <a:endParaRPr lang="en-GB" dirty="0">
              <a:solidFill>
                <a:srgbClr val="998F86"/>
              </a:solidFill>
            </a:endParaRPr>
          </a:p>
        </p:txBody>
      </p:sp>
      <p:sp>
        <p:nvSpPr>
          <p:cNvPr id="4" name="Text Placeholder 3">
            <a:extLst>
              <a:ext uri="{FF2B5EF4-FFF2-40B4-BE49-F238E27FC236}">
                <a16:creationId xmlns="" xmlns:a16="http://schemas.microsoft.com/office/drawing/2014/main" id="{F31C5E77-4074-4C66-82C5-B15537061CEE}"/>
              </a:ext>
            </a:extLst>
          </p:cNvPr>
          <p:cNvSpPr>
            <a:spLocks noGrp="1"/>
          </p:cNvSpPr>
          <p:nvPr>
            <p:ph type="body" sz="quarter" idx="10"/>
          </p:nvPr>
        </p:nvSpPr>
        <p:spPr>
          <a:xfrm>
            <a:off x="393701" y="1196753"/>
            <a:ext cx="11462940" cy="5165301"/>
          </a:xfrm>
        </p:spPr>
        <p:txBody>
          <a:bodyPr/>
          <a:lstStyle/>
          <a:p>
            <a:r>
              <a:rPr lang="en-ZA" dirty="0"/>
              <a:t>2019/20 - R 248 076 000 </a:t>
            </a:r>
          </a:p>
          <a:p>
            <a:r>
              <a:rPr lang="en-ZA" dirty="0"/>
              <a:t>2020/21 - R 257 928 000</a:t>
            </a:r>
          </a:p>
          <a:p>
            <a:r>
              <a:rPr lang="en-ZA" dirty="0"/>
              <a:t>2021/22 - R  252 228 000</a:t>
            </a:r>
          </a:p>
          <a:p>
            <a:r>
              <a:rPr lang="en-ZA" dirty="0"/>
              <a:t>2022/23 - R 236 362 000</a:t>
            </a:r>
          </a:p>
          <a:p>
            <a:endParaRPr lang="en-ZA" dirty="0"/>
          </a:p>
          <a:p>
            <a:endParaRPr lang="en-ZA" dirty="0"/>
          </a:p>
          <a:p>
            <a:endParaRPr lang="en-ZA" dirty="0"/>
          </a:p>
          <a:p>
            <a:endParaRPr lang="en-ZA" dirty="0"/>
          </a:p>
        </p:txBody>
      </p:sp>
      <p:graphicFrame>
        <p:nvGraphicFramePr>
          <p:cNvPr id="6" name="Table 5">
            <a:extLst>
              <a:ext uri="{FF2B5EF4-FFF2-40B4-BE49-F238E27FC236}">
                <a16:creationId xmlns="" xmlns:a16="http://schemas.microsoft.com/office/drawing/2014/main" id="{A72C4845-6394-4FC6-B00C-28071ECAD429}"/>
              </a:ext>
            </a:extLst>
          </p:cNvPr>
          <p:cNvGraphicFramePr/>
          <p:nvPr>
            <p:extLst>
              <p:ext uri="{D42A27DB-BD31-4B8C-83A1-F6EECF244321}">
                <p14:modId xmlns:p14="http://schemas.microsoft.com/office/powerpoint/2010/main" xmlns="" val="438128791"/>
              </p:ext>
            </p:extLst>
          </p:nvPr>
        </p:nvGraphicFramePr>
        <p:xfrm>
          <a:off x="519193" y="2464231"/>
          <a:ext cx="11163821" cy="3799150"/>
        </p:xfrm>
        <a:graphic>
          <a:graphicData uri="http://schemas.openxmlformats.org/drawingml/2006/table">
            <a:tbl>
              <a:tblPr firstRow="1" firstCol="1" bandRow="1">
                <a:tableStyleId>{5C22544A-7EE6-4342-B048-85BDC9FD1C3A}</a:tableStyleId>
              </a:tblPr>
              <a:tblGrid>
                <a:gridCol w="4071390">
                  <a:extLst>
                    <a:ext uri="{9D8B030D-6E8A-4147-A177-3AD203B41FA5}">
                      <a16:colId xmlns="" xmlns:a16="http://schemas.microsoft.com/office/drawing/2014/main" val="2161885900"/>
                    </a:ext>
                  </a:extLst>
                </a:gridCol>
                <a:gridCol w="1714090">
                  <a:extLst>
                    <a:ext uri="{9D8B030D-6E8A-4147-A177-3AD203B41FA5}">
                      <a16:colId xmlns="" xmlns:a16="http://schemas.microsoft.com/office/drawing/2014/main" val="2224214913"/>
                    </a:ext>
                  </a:extLst>
                </a:gridCol>
                <a:gridCol w="1539601">
                  <a:extLst>
                    <a:ext uri="{9D8B030D-6E8A-4147-A177-3AD203B41FA5}">
                      <a16:colId xmlns="" xmlns:a16="http://schemas.microsoft.com/office/drawing/2014/main" val="1331046417"/>
                    </a:ext>
                  </a:extLst>
                </a:gridCol>
                <a:gridCol w="2052803">
                  <a:extLst>
                    <a:ext uri="{9D8B030D-6E8A-4147-A177-3AD203B41FA5}">
                      <a16:colId xmlns="" xmlns:a16="http://schemas.microsoft.com/office/drawing/2014/main" val="2585939209"/>
                    </a:ext>
                  </a:extLst>
                </a:gridCol>
                <a:gridCol w="1785937">
                  <a:extLst>
                    <a:ext uri="{9D8B030D-6E8A-4147-A177-3AD203B41FA5}">
                      <a16:colId xmlns="" xmlns:a16="http://schemas.microsoft.com/office/drawing/2014/main" val="3649078811"/>
                    </a:ext>
                  </a:extLst>
                </a:gridCol>
              </a:tblGrid>
              <a:tr h="612115">
                <a:tc>
                  <a:txBody>
                    <a:bodyPr/>
                    <a:lstStyle/>
                    <a:p>
                      <a:pPr algn="ctr" fontAlgn="t">
                        <a:lnSpc>
                          <a:spcPct val="115000"/>
                        </a:lnSpc>
                        <a:spcBef>
                          <a:spcPts val="0"/>
                        </a:spcBef>
                        <a:spcAft>
                          <a:spcPts val="0"/>
                        </a:spcAft>
                      </a:pPr>
                      <a:r>
                        <a:rPr lang="en-ZA" sz="1400" u="none" strike="noStrike" dirty="0">
                          <a:effectLst/>
                        </a:rPr>
                        <a:t>Category</a:t>
                      </a:r>
                      <a:endParaRPr lang="en-ZA" sz="1800" b="0" i="0" u="none" strike="noStrike" dirty="0">
                        <a:effectLst/>
                        <a:latin typeface="Arial" panose="020B0604020202020204" pitchFamily="34" charset="0"/>
                      </a:endParaRPr>
                    </a:p>
                  </a:txBody>
                  <a:tcPr marL="68580" marR="68580" marT="7620" marB="0"/>
                </a:tc>
                <a:tc>
                  <a:txBody>
                    <a:bodyPr/>
                    <a:lstStyle/>
                    <a:p>
                      <a:pPr algn="ctr" fontAlgn="t">
                        <a:lnSpc>
                          <a:spcPct val="115000"/>
                        </a:lnSpc>
                        <a:spcBef>
                          <a:spcPts val="0"/>
                        </a:spcBef>
                        <a:spcAft>
                          <a:spcPts val="0"/>
                        </a:spcAft>
                      </a:pPr>
                      <a:r>
                        <a:rPr lang="en-ZA" sz="1400" u="none" strike="noStrike" dirty="0">
                          <a:effectLst/>
                        </a:rPr>
                        <a:t>Number</a:t>
                      </a:r>
                      <a:endParaRPr lang="en-ZA" sz="1800" b="0" i="0" u="none" strike="noStrike" dirty="0">
                        <a:effectLst/>
                        <a:latin typeface="Arial" panose="020B0604020202020204" pitchFamily="34" charset="0"/>
                      </a:endParaRPr>
                    </a:p>
                  </a:txBody>
                  <a:tcPr marL="68580" marR="68580" marT="7620" marB="0"/>
                </a:tc>
                <a:tc>
                  <a:txBody>
                    <a:bodyPr/>
                    <a:lstStyle/>
                    <a:p>
                      <a:pPr algn="ctr" fontAlgn="t">
                        <a:lnSpc>
                          <a:spcPct val="115000"/>
                        </a:lnSpc>
                        <a:spcBef>
                          <a:spcPts val="0"/>
                        </a:spcBef>
                        <a:spcAft>
                          <a:spcPts val="0"/>
                        </a:spcAft>
                      </a:pPr>
                      <a:r>
                        <a:rPr lang="en-ZA" sz="1400" u="none" strike="noStrike" dirty="0">
                          <a:effectLst/>
                        </a:rPr>
                        <a:t>Target</a:t>
                      </a:r>
                      <a:endParaRPr lang="en-ZA" sz="1800" b="0" i="0" u="none" strike="noStrike" dirty="0">
                        <a:effectLst/>
                        <a:latin typeface="Arial" panose="020B0604020202020204" pitchFamily="34" charset="0"/>
                      </a:endParaRPr>
                    </a:p>
                  </a:txBody>
                  <a:tcPr marL="68580" marR="68580" marT="7620" marB="0"/>
                </a:tc>
                <a:tc>
                  <a:txBody>
                    <a:bodyPr/>
                    <a:lstStyle/>
                    <a:p>
                      <a:pPr algn="ctr" fontAlgn="t">
                        <a:lnSpc>
                          <a:spcPct val="115000"/>
                        </a:lnSpc>
                        <a:spcBef>
                          <a:spcPts val="0"/>
                        </a:spcBef>
                        <a:spcAft>
                          <a:spcPts val="0"/>
                        </a:spcAft>
                      </a:pPr>
                      <a:r>
                        <a:rPr lang="en-ZA" sz="1400" u="none" strike="noStrike" dirty="0">
                          <a:effectLst/>
                        </a:rPr>
                        <a:t>Budget</a:t>
                      </a:r>
                      <a:endParaRPr lang="en-ZA" sz="1800" b="0" i="0" u="none" strike="noStrike" dirty="0">
                        <a:effectLst/>
                        <a:latin typeface="Arial" panose="020B0604020202020204" pitchFamily="34" charset="0"/>
                      </a:endParaRPr>
                    </a:p>
                  </a:txBody>
                  <a:tcPr marL="68580" marR="68580" marT="7620" marB="0"/>
                </a:tc>
                <a:tc>
                  <a:txBody>
                    <a:bodyPr/>
                    <a:lstStyle/>
                    <a:p>
                      <a:pPr algn="ctr" fontAlgn="t">
                        <a:lnSpc>
                          <a:spcPct val="115000"/>
                        </a:lnSpc>
                        <a:spcBef>
                          <a:spcPts val="0"/>
                        </a:spcBef>
                        <a:spcAft>
                          <a:spcPts val="0"/>
                        </a:spcAft>
                      </a:pPr>
                      <a:r>
                        <a:rPr lang="en-ZA" sz="1400" u="none" strike="noStrike" dirty="0">
                          <a:effectLst/>
                        </a:rPr>
                        <a:t>Percentage</a:t>
                      </a:r>
                      <a:endParaRPr lang="en-ZA" sz="1800" b="0" i="0" u="none" strike="noStrike" dirty="0">
                        <a:effectLst/>
                        <a:latin typeface="Arial" panose="020B0604020202020204" pitchFamily="34" charset="0"/>
                      </a:endParaRPr>
                    </a:p>
                  </a:txBody>
                  <a:tcPr marL="68580" marR="68580" marT="7620" marB="0"/>
                </a:tc>
                <a:extLst>
                  <a:ext uri="{0D108BD9-81ED-4DB2-BD59-A6C34878D82A}">
                    <a16:rowId xmlns="" xmlns:a16="http://schemas.microsoft.com/office/drawing/2014/main" val="402752615"/>
                  </a:ext>
                </a:extLst>
              </a:tr>
              <a:tr h="511512">
                <a:tc>
                  <a:txBody>
                    <a:bodyPr/>
                    <a:lstStyle/>
                    <a:p>
                      <a:pPr algn="l" fontAlgn="t">
                        <a:lnSpc>
                          <a:spcPct val="115000"/>
                        </a:lnSpc>
                        <a:spcBef>
                          <a:spcPts val="0"/>
                        </a:spcBef>
                        <a:spcAft>
                          <a:spcPts val="0"/>
                        </a:spcAft>
                      </a:pPr>
                      <a:r>
                        <a:rPr lang="en-ZA" sz="1400" u="none" strike="noStrike" dirty="0">
                          <a:effectLst/>
                        </a:rPr>
                        <a:t>Residential facilities</a:t>
                      </a:r>
                      <a:endParaRPr lang="en-ZA" sz="1800" b="0" i="0" u="none" strike="noStrike" dirty="0">
                        <a:effectLst/>
                        <a:latin typeface="Arial" panose="020B0604020202020204" pitchFamily="34" charset="0"/>
                      </a:endParaRPr>
                    </a:p>
                  </a:txBody>
                  <a:tcPr marL="68580" marR="68580" marT="7620" marB="0"/>
                </a:tc>
                <a:tc>
                  <a:txBody>
                    <a:bodyPr/>
                    <a:lstStyle/>
                    <a:p>
                      <a:pPr algn="ctr" fontAlgn="t">
                        <a:lnSpc>
                          <a:spcPct val="115000"/>
                        </a:lnSpc>
                        <a:spcBef>
                          <a:spcPts val="0"/>
                        </a:spcBef>
                        <a:spcAft>
                          <a:spcPts val="0"/>
                        </a:spcAft>
                      </a:pPr>
                      <a:r>
                        <a:rPr lang="en-ZA" sz="1400" u="none" strike="noStrike" dirty="0">
                          <a:effectLst/>
                        </a:rPr>
                        <a:t>114</a:t>
                      </a:r>
                      <a:endParaRPr lang="en-ZA" sz="1800" b="0" i="0" u="none" strike="noStrike" dirty="0">
                        <a:effectLst/>
                        <a:latin typeface="Arial" panose="020B0604020202020204" pitchFamily="34" charset="0"/>
                      </a:endParaRPr>
                    </a:p>
                  </a:txBody>
                  <a:tcPr marL="68580" marR="68580" marT="7620" marB="0"/>
                </a:tc>
                <a:tc>
                  <a:txBody>
                    <a:bodyPr/>
                    <a:lstStyle/>
                    <a:p>
                      <a:pPr algn="ctr" fontAlgn="t">
                        <a:lnSpc>
                          <a:spcPct val="115000"/>
                        </a:lnSpc>
                        <a:spcBef>
                          <a:spcPts val="0"/>
                        </a:spcBef>
                        <a:spcAft>
                          <a:spcPts val="0"/>
                        </a:spcAft>
                      </a:pPr>
                      <a:r>
                        <a:rPr lang="en-ZA" sz="1400" u="none" strike="noStrike" dirty="0">
                          <a:effectLst/>
                        </a:rPr>
                        <a:t>4993</a:t>
                      </a:r>
                      <a:endParaRPr lang="en-ZA" sz="1800" b="0" i="0" u="none" strike="noStrike" dirty="0">
                        <a:effectLst/>
                        <a:latin typeface="Arial" panose="020B0604020202020204" pitchFamily="34" charset="0"/>
                      </a:endParaRPr>
                    </a:p>
                  </a:txBody>
                  <a:tcPr marL="68580" marR="68580" marT="7620" marB="0"/>
                </a:tc>
                <a:tc>
                  <a:txBody>
                    <a:bodyPr/>
                    <a:lstStyle/>
                    <a:p>
                      <a:pPr algn="ctr" fontAlgn="t">
                        <a:lnSpc>
                          <a:spcPct val="115000"/>
                        </a:lnSpc>
                        <a:spcBef>
                          <a:spcPts val="0"/>
                        </a:spcBef>
                        <a:spcAft>
                          <a:spcPts val="0"/>
                        </a:spcAft>
                      </a:pPr>
                      <a:r>
                        <a:rPr lang="en-ZA" sz="1400" u="none" strike="noStrike" dirty="0">
                          <a:effectLst/>
                        </a:rPr>
                        <a:t>196 670 234</a:t>
                      </a:r>
                      <a:endParaRPr lang="en-ZA" sz="1800" b="0" i="0" u="none" strike="noStrike" dirty="0">
                        <a:effectLst/>
                        <a:latin typeface="Arial" panose="020B0604020202020204" pitchFamily="34" charset="0"/>
                      </a:endParaRPr>
                    </a:p>
                  </a:txBody>
                  <a:tcPr marL="68580" marR="68580" marT="7620" marB="0"/>
                </a:tc>
                <a:tc>
                  <a:txBody>
                    <a:bodyPr/>
                    <a:lstStyle/>
                    <a:p>
                      <a:pPr algn="r" fontAlgn="t">
                        <a:lnSpc>
                          <a:spcPct val="115000"/>
                        </a:lnSpc>
                        <a:spcBef>
                          <a:spcPts val="0"/>
                        </a:spcBef>
                        <a:spcAft>
                          <a:spcPts val="0"/>
                        </a:spcAft>
                      </a:pPr>
                      <a:r>
                        <a:rPr lang="en-ZA" sz="1400" u="none" strike="noStrike" dirty="0">
                          <a:effectLst/>
                        </a:rPr>
                        <a:t>79%</a:t>
                      </a:r>
                      <a:endParaRPr lang="en-ZA" sz="1800" b="0" i="0" u="none" strike="noStrike" dirty="0">
                        <a:effectLst/>
                        <a:latin typeface="Arial" panose="020B0604020202020204" pitchFamily="34" charset="0"/>
                      </a:endParaRPr>
                    </a:p>
                  </a:txBody>
                  <a:tcPr marL="68580" marR="68580" marT="7620" marB="0"/>
                </a:tc>
                <a:extLst>
                  <a:ext uri="{0D108BD9-81ED-4DB2-BD59-A6C34878D82A}">
                    <a16:rowId xmlns="" xmlns:a16="http://schemas.microsoft.com/office/drawing/2014/main" val="785674033"/>
                  </a:ext>
                </a:extLst>
              </a:tr>
              <a:tr h="570621">
                <a:tc>
                  <a:txBody>
                    <a:bodyPr/>
                    <a:lstStyle/>
                    <a:p>
                      <a:pPr algn="l" fontAlgn="t">
                        <a:lnSpc>
                          <a:spcPct val="115000"/>
                        </a:lnSpc>
                        <a:spcBef>
                          <a:spcPts val="0"/>
                        </a:spcBef>
                        <a:spcAft>
                          <a:spcPts val="0"/>
                        </a:spcAft>
                      </a:pPr>
                      <a:r>
                        <a:rPr lang="en-ZA" sz="1400" u="none" strike="noStrike" dirty="0">
                          <a:effectLst/>
                        </a:rPr>
                        <a:t>CBCSS - Service Centres</a:t>
                      </a:r>
                      <a:endParaRPr lang="en-ZA" sz="1800" b="0" i="0" u="none" strike="noStrike" dirty="0">
                        <a:effectLst/>
                        <a:latin typeface="Arial" panose="020B0604020202020204" pitchFamily="34" charset="0"/>
                      </a:endParaRPr>
                    </a:p>
                  </a:txBody>
                  <a:tcPr marL="68580" marR="68580" marT="7620" marB="0"/>
                </a:tc>
                <a:tc>
                  <a:txBody>
                    <a:bodyPr/>
                    <a:lstStyle/>
                    <a:p>
                      <a:pPr algn="ctr" fontAlgn="t">
                        <a:lnSpc>
                          <a:spcPct val="115000"/>
                        </a:lnSpc>
                        <a:spcBef>
                          <a:spcPts val="0"/>
                        </a:spcBef>
                        <a:spcAft>
                          <a:spcPts val="0"/>
                        </a:spcAft>
                      </a:pPr>
                      <a:r>
                        <a:rPr lang="en-ZA" sz="1400" b="0" i="0" u="none" strike="noStrike" dirty="0">
                          <a:effectLst/>
                          <a:latin typeface="Arial" panose="020B0604020202020204" pitchFamily="34" charset="0"/>
                        </a:rPr>
                        <a:t>185</a:t>
                      </a:r>
                      <a:endParaRPr lang="en-ZA" sz="1800" b="0" i="0" u="none" strike="noStrike" dirty="0">
                        <a:effectLst/>
                        <a:latin typeface="Arial" panose="020B0604020202020204" pitchFamily="34" charset="0"/>
                      </a:endParaRPr>
                    </a:p>
                  </a:txBody>
                  <a:tcPr marL="68580" marR="68580" marT="7620" marB="0"/>
                </a:tc>
                <a:tc>
                  <a:txBody>
                    <a:bodyPr/>
                    <a:lstStyle/>
                    <a:p>
                      <a:pPr algn="ctr" fontAlgn="t">
                        <a:lnSpc>
                          <a:spcPct val="115000"/>
                        </a:lnSpc>
                        <a:spcBef>
                          <a:spcPts val="0"/>
                        </a:spcBef>
                        <a:spcAft>
                          <a:spcPts val="0"/>
                        </a:spcAft>
                      </a:pPr>
                      <a:r>
                        <a:rPr lang="en-ZA" sz="1400" u="none" strike="noStrike" dirty="0">
                          <a:effectLst/>
                        </a:rPr>
                        <a:t>13 145</a:t>
                      </a:r>
                      <a:endParaRPr lang="en-ZA" sz="1800" b="0" i="0" u="none" strike="noStrike" dirty="0">
                        <a:effectLst/>
                        <a:latin typeface="Arial" panose="020B0604020202020204" pitchFamily="34" charset="0"/>
                      </a:endParaRPr>
                    </a:p>
                  </a:txBody>
                  <a:tcPr marL="68580" marR="68580" marT="7620" marB="0"/>
                </a:tc>
                <a:tc>
                  <a:txBody>
                    <a:bodyPr/>
                    <a:lstStyle/>
                    <a:p>
                      <a:pPr algn="ctr" fontAlgn="t">
                        <a:lnSpc>
                          <a:spcPct val="115000"/>
                        </a:lnSpc>
                        <a:spcBef>
                          <a:spcPts val="0"/>
                        </a:spcBef>
                        <a:spcAft>
                          <a:spcPts val="0"/>
                        </a:spcAft>
                      </a:pPr>
                      <a:r>
                        <a:rPr lang="en-ZA" sz="1400" u="none" strike="noStrike" dirty="0">
                          <a:effectLst/>
                        </a:rPr>
                        <a:t>37 978 814</a:t>
                      </a:r>
                      <a:endParaRPr lang="en-ZA" sz="1800" b="0" i="0" u="none" strike="noStrike" dirty="0">
                        <a:effectLst/>
                        <a:latin typeface="Arial" panose="020B0604020202020204" pitchFamily="34" charset="0"/>
                      </a:endParaRPr>
                    </a:p>
                  </a:txBody>
                  <a:tcPr marL="68580" marR="68580" marT="7620" marB="0"/>
                </a:tc>
                <a:tc>
                  <a:txBody>
                    <a:bodyPr/>
                    <a:lstStyle/>
                    <a:p>
                      <a:pPr algn="r" fontAlgn="t">
                        <a:lnSpc>
                          <a:spcPct val="115000"/>
                        </a:lnSpc>
                        <a:spcBef>
                          <a:spcPts val="0"/>
                        </a:spcBef>
                        <a:spcAft>
                          <a:spcPts val="0"/>
                        </a:spcAft>
                      </a:pPr>
                      <a:r>
                        <a:rPr lang="en-ZA" sz="1400" u="none" strike="noStrike" dirty="0">
                          <a:effectLst/>
                        </a:rPr>
                        <a:t>15%</a:t>
                      </a:r>
                      <a:endParaRPr lang="en-ZA" sz="1800" b="0" i="0" u="none" strike="noStrike" dirty="0">
                        <a:effectLst/>
                        <a:latin typeface="Arial" panose="020B0604020202020204" pitchFamily="34" charset="0"/>
                      </a:endParaRPr>
                    </a:p>
                  </a:txBody>
                  <a:tcPr marL="68580" marR="68580" marT="7620" marB="0"/>
                </a:tc>
                <a:extLst>
                  <a:ext uri="{0D108BD9-81ED-4DB2-BD59-A6C34878D82A}">
                    <a16:rowId xmlns="" xmlns:a16="http://schemas.microsoft.com/office/drawing/2014/main" val="1514823108"/>
                  </a:ext>
                </a:extLst>
              </a:tr>
              <a:tr h="489502">
                <a:tc>
                  <a:txBody>
                    <a:bodyPr/>
                    <a:lstStyle/>
                    <a:p>
                      <a:pPr algn="l" fontAlgn="t">
                        <a:lnSpc>
                          <a:spcPct val="115000"/>
                        </a:lnSpc>
                        <a:spcBef>
                          <a:spcPts val="0"/>
                        </a:spcBef>
                        <a:spcAft>
                          <a:spcPts val="0"/>
                        </a:spcAft>
                      </a:pPr>
                      <a:r>
                        <a:rPr lang="en-ZA" sz="1400" u="none" strike="noStrike" dirty="0">
                          <a:effectLst/>
                        </a:rPr>
                        <a:t>Independent Living	</a:t>
                      </a:r>
                      <a:endParaRPr lang="en-ZA" sz="1800" b="0" i="0" u="none" strike="noStrike" dirty="0">
                        <a:effectLst/>
                        <a:latin typeface="Arial" panose="020B0604020202020204" pitchFamily="34" charset="0"/>
                      </a:endParaRPr>
                    </a:p>
                  </a:txBody>
                  <a:tcPr marL="68580" marR="68580" marT="7620" marB="0"/>
                </a:tc>
                <a:tc>
                  <a:txBody>
                    <a:bodyPr/>
                    <a:lstStyle/>
                    <a:p>
                      <a:pPr algn="ctr" fontAlgn="t">
                        <a:lnSpc>
                          <a:spcPct val="115000"/>
                        </a:lnSpc>
                        <a:spcBef>
                          <a:spcPts val="0"/>
                        </a:spcBef>
                        <a:spcAft>
                          <a:spcPts val="0"/>
                        </a:spcAft>
                      </a:pPr>
                      <a:r>
                        <a:rPr lang="en-ZA" sz="1400" u="none" strike="noStrike" dirty="0">
                          <a:effectLst/>
                        </a:rPr>
                        <a:t>10</a:t>
                      </a:r>
                      <a:endParaRPr lang="en-ZA" sz="1800" b="0" i="0" u="none" strike="noStrike" dirty="0">
                        <a:effectLst/>
                        <a:latin typeface="Arial" panose="020B0604020202020204" pitchFamily="34" charset="0"/>
                      </a:endParaRPr>
                    </a:p>
                  </a:txBody>
                  <a:tcPr marL="68580" marR="68580" marT="7620" marB="0"/>
                </a:tc>
                <a:tc>
                  <a:txBody>
                    <a:bodyPr/>
                    <a:lstStyle/>
                    <a:p>
                      <a:pPr algn="ctr" fontAlgn="t">
                        <a:lnSpc>
                          <a:spcPct val="115000"/>
                        </a:lnSpc>
                        <a:spcBef>
                          <a:spcPts val="0"/>
                        </a:spcBef>
                        <a:spcAft>
                          <a:spcPts val="0"/>
                        </a:spcAft>
                      </a:pPr>
                      <a:r>
                        <a:rPr lang="en-ZA" sz="1400" u="none" strike="noStrike" dirty="0">
                          <a:effectLst/>
                        </a:rPr>
                        <a:t>393</a:t>
                      </a:r>
                      <a:endParaRPr lang="en-ZA" sz="1800" b="0" i="0" u="none" strike="noStrike" dirty="0">
                        <a:effectLst/>
                        <a:latin typeface="Arial" panose="020B0604020202020204" pitchFamily="34" charset="0"/>
                      </a:endParaRPr>
                    </a:p>
                  </a:txBody>
                  <a:tcPr marL="68580" marR="68580" marT="7620" marB="0"/>
                </a:tc>
                <a:tc>
                  <a:txBody>
                    <a:bodyPr/>
                    <a:lstStyle/>
                    <a:p>
                      <a:pPr algn="ctr" fontAlgn="t">
                        <a:lnSpc>
                          <a:spcPct val="115000"/>
                        </a:lnSpc>
                        <a:spcBef>
                          <a:spcPts val="0"/>
                        </a:spcBef>
                        <a:spcAft>
                          <a:spcPts val="0"/>
                        </a:spcAft>
                      </a:pPr>
                      <a:r>
                        <a:rPr lang="en-ZA" sz="1400" u="none" strike="noStrike" dirty="0">
                          <a:effectLst/>
                        </a:rPr>
                        <a:t> 1 838 061</a:t>
                      </a:r>
                      <a:endParaRPr lang="en-ZA" sz="1800" b="0" i="0" u="none" strike="noStrike" dirty="0">
                        <a:effectLst/>
                        <a:latin typeface="Arial" panose="020B0604020202020204" pitchFamily="34" charset="0"/>
                      </a:endParaRPr>
                    </a:p>
                  </a:txBody>
                  <a:tcPr marL="68580" marR="68580" marT="7620" marB="0"/>
                </a:tc>
                <a:tc>
                  <a:txBody>
                    <a:bodyPr/>
                    <a:lstStyle/>
                    <a:p>
                      <a:pPr algn="r" fontAlgn="t">
                        <a:lnSpc>
                          <a:spcPct val="115000"/>
                        </a:lnSpc>
                        <a:spcBef>
                          <a:spcPts val="0"/>
                        </a:spcBef>
                        <a:spcAft>
                          <a:spcPts val="0"/>
                        </a:spcAft>
                      </a:pPr>
                      <a:r>
                        <a:rPr lang="en-ZA" sz="1400" u="none" strike="noStrike" dirty="0">
                          <a:effectLst/>
                        </a:rPr>
                        <a:t>1%</a:t>
                      </a:r>
                      <a:endParaRPr lang="en-ZA" sz="1800" b="0" i="0" u="none" strike="noStrike" dirty="0">
                        <a:effectLst/>
                        <a:latin typeface="Arial" panose="020B0604020202020204" pitchFamily="34" charset="0"/>
                      </a:endParaRPr>
                    </a:p>
                  </a:txBody>
                  <a:tcPr marL="68580" marR="68580" marT="7620" marB="0"/>
                </a:tc>
                <a:extLst>
                  <a:ext uri="{0D108BD9-81ED-4DB2-BD59-A6C34878D82A}">
                    <a16:rowId xmlns="" xmlns:a16="http://schemas.microsoft.com/office/drawing/2014/main" val="3719121413"/>
                  </a:ext>
                </a:extLst>
              </a:tr>
              <a:tr h="459771">
                <a:tc>
                  <a:txBody>
                    <a:bodyPr/>
                    <a:lstStyle/>
                    <a:p>
                      <a:pPr algn="l" fontAlgn="t">
                        <a:lnSpc>
                          <a:spcPct val="115000"/>
                        </a:lnSpc>
                        <a:spcBef>
                          <a:spcPts val="0"/>
                        </a:spcBef>
                        <a:spcAft>
                          <a:spcPts val="0"/>
                        </a:spcAft>
                      </a:pPr>
                      <a:r>
                        <a:rPr lang="en-ZA" sz="1400" u="none" strike="noStrike" dirty="0">
                          <a:effectLst/>
                        </a:rPr>
                        <a:t>Assisted Living</a:t>
                      </a:r>
                      <a:endParaRPr lang="en-ZA" sz="1800" b="0" i="0" u="none" strike="noStrike" dirty="0">
                        <a:effectLst/>
                        <a:latin typeface="Arial" panose="020B0604020202020204" pitchFamily="34" charset="0"/>
                      </a:endParaRPr>
                    </a:p>
                  </a:txBody>
                  <a:tcPr marL="68580" marR="68580" marT="7620" marB="0"/>
                </a:tc>
                <a:tc>
                  <a:txBody>
                    <a:bodyPr/>
                    <a:lstStyle/>
                    <a:p>
                      <a:pPr algn="ctr" fontAlgn="t">
                        <a:lnSpc>
                          <a:spcPct val="115000"/>
                        </a:lnSpc>
                        <a:spcBef>
                          <a:spcPts val="0"/>
                        </a:spcBef>
                        <a:spcAft>
                          <a:spcPts val="0"/>
                        </a:spcAft>
                      </a:pPr>
                      <a:r>
                        <a:rPr lang="en-ZA" sz="1400" u="none" strike="noStrike" dirty="0">
                          <a:effectLst/>
                        </a:rPr>
                        <a:t>15</a:t>
                      </a:r>
                      <a:endParaRPr lang="en-ZA" sz="1800" b="0" i="0" u="none" strike="noStrike" dirty="0">
                        <a:effectLst/>
                        <a:latin typeface="Arial" panose="020B0604020202020204" pitchFamily="34" charset="0"/>
                      </a:endParaRPr>
                    </a:p>
                  </a:txBody>
                  <a:tcPr marL="68580" marR="68580" marT="7620" marB="0"/>
                </a:tc>
                <a:tc>
                  <a:txBody>
                    <a:bodyPr/>
                    <a:lstStyle/>
                    <a:p>
                      <a:pPr algn="ctr" fontAlgn="t">
                        <a:lnSpc>
                          <a:spcPct val="115000"/>
                        </a:lnSpc>
                        <a:spcBef>
                          <a:spcPts val="0"/>
                        </a:spcBef>
                        <a:spcAft>
                          <a:spcPts val="0"/>
                        </a:spcAft>
                      </a:pPr>
                      <a:r>
                        <a:rPr lang="en-ZA" sz="1400" u="none" strike="noStrike" dirty="0">
                          <a:effectLst/>
                        </a:rPr>
                        <a:t>296</a:t>
                      </a:r>
                      <a:endParaRPr lang="en-ZA" sz="1800" b="0" i="0" u="none" strike="noStrike" dirty="0">
                        <a:effectLst/>
                        <a:latin typeface="Arial" panose="020B0604020202020204" pitchFamily="34" charset="0"/>
                      </a:endParaRPr>
                    </a:p>
                  </a:txBody>
                  <a:tcPr marL="68580" marR="68580" marT="7620" marB="0"/>
                </a:tc>
                <a:tc>
                  <a:txBody>
                    <a:bodyPr/>
                    <a:lstStyle/>
                    <a:p>
                      <a:pPr algn="ctr" fontAlgn="t">
                        <a:lnSpc>
                          <a:spcPct val="115000"/>
                        </a:lnSpc>
                        <a:spcBef>
                          <a:spcPts val="0"/>
                        </a:spcBef>
                        <a:spcAft>
                          <a:spcPts val="0"/>
                        </a:spcAft>
                      </a:pPr>
                      <a:r>
                        <a:rPr lang="en-ZA" sz="1400" u="none" strike="noStrike" dirty="0">
                          <a:effectLst/>
                        </a:rPr>
                        <a:t>2 813 452</a:t>
                      </a:r>
                      <a:endParaRPr lang="en-ZA" sz="1800" b="0" i="0" u="none" strike="noStrike" dirty="0">
                        <a:effectLst/>
                        <a:latin typeface="Arial" panose="020B0604020202020204" pitchFamily="34" charset="0"/>
                      </a:endParaRPr>
                    </a:p>
                  </a:txBody>
                  <a:tcPr marL="68580" marR="68580" marT="7620" marB="0"/>
                </a:tc>
                <a:tc>
                  <a:txBody>
                    <a:bodyPr/>
                    <a:lstStyle/>
                    <a:p>
                      <a:pPr algn="r" fontAlgn="t">
                        <a:lnSpc>
                          <a:spcPct val="115000"/>
                        </a:lnSpc>
                        <a:spcBef>
                          <a:spcPts val="0"/>
                        </a:spcBef>
                        <a:spcAft>
                          <a:spcPts val="0"/>
                        </a:spcAft>
                      </a:pPr>
                      <a:r>
                        <a:rPr lang="en-ZA" sz="1400" u="none" strike="noStrike" dirty="0">
                          <a:effectLst/>
                        </a:rPr>
                        <a:t>1%</a:t>
                      </a:r>
                      <a:endParaRPr lang="en-ZA" sz="1800" b="0" i="0" u="none" strike="noStrike" dirty="0">
                        <a:effectLst/>
                        <a:latin typeface="Arial" panose="020B0604020202020204" pitchFamily="34" charset="0"/>
                      </a:endParaRPr>
                    </a:p>
                  </a:txBody>
                  <a:tcPr marL="68580" marR="68580" marT="7620" marB="0"/>
                </a:tc>
                <a:extLst>
                  <a:ext uri="{0D108BD9-81ED-4DB2-BD59-A6C34878D82A}">
                    <a16:rowId xmlns="" xmlns:a16="http://schemas.microsoft.com/office/drawing/2014/main" val="667189715"/>
                  </a:ext>
                </a:extLst>
              </a:tr>
              <a:tr h="547132">
                <a:tc>
                  <a:txBody>
                    <a:bodyPr/>
                    <a:lstStyle/>
                    <a:p>
                      <a:pPr algn="l" fontAlgn="t">
                        <a:lnSpc>
                          <a:spcPct val="115000"/>
                        </a:lnSpc>
                        <a:spcBef>
                          <a:spcPts val="0"/>
                        </a:spcBef>
                        <a:spcAft>
                          <a:spcPts val="0"/>
                        </a:spcAft>
                      </a:pPr>
                      <a:r>
                        <a:rPr lang="en-US" sz="1400" u="none" strike="noStrike" dirty="0">
                          <a:effectLst/>
                        </a:rPr>
                        <a:t>Social Service Organizations</a:t>
                      </a:r>
                      <a:endParaRPr lang="en-US" sz="1800" u="none" strike="noStrike" dirty="0">
                        <a:effectLst/>
                      </a:endParaRPr>
                    </a:p>
                    <a:p>
                      <a:pPr algn="l" fontAlgn="t">
                        <a:lnSpc>
                          <a:spcPct val="115000"/>
                        </a:lnSpc>
                        <a:spcBef>
                          <a:spcPts val="0"/>
                        </a:spcBef>
                        <a:spcAft>
                          <a:spcPts val="0"/>
                        </a:spcAft>
                      </a:pPr>
                      <a:r>
                        <a:rPr lang="en-US" sz="1400" u="none" strike="noStrike" dirty="0">
                          <a:effectLst/>
                        </a:rPr>
                        <a:t>(Number of SSP posts: 25)</a:t>
                      </a:r>
                      <a:endParaRPr lang="en-US" sz="1800" b="0" i="0" u="none" strike="noStrike" dirty="0">
                        <a:effectLst/>
                        <a:latin typeface="Arial" panose="020B0604020202020204" pitchFamily="34" charset="0"/>
                      </a:endParaRPr>
                    </a:p>
                  </a:txBody>
                  <a:tcPr marL="68580" marR="68580" marT="7620" marB="0"/>
                </a:tc>
                <a:tc>
                  <a:txBody>
                    <a:bodyPr/>
                    <a:lstStyle/>
                    <a:p>
                      <a:pPr algn="ctr" fontAlgn="t">
                        <a:lnSpc>
                          <a:spcPct val="115000"/>
                        </a:lnSpc>
                        <a:spcBef>
                          <a:spcPts val="0"/>
                        </a:spcBef>
                        <a:spcAft>
                          <a:spcPts val="0"/>
                        </a:spcAft>
                      </a:pPr>
                      <a:r>
                        <a:rPr lang="en-ZA" sz="1400" u="none" strike="noStrike" dirty="0">
                          <a:effectLst/>
                        </a:rPr>
                        <a:t>11</a:t>
                      </a:r>
                      <a:endParaRPr lang="en-ZA" sz="1800" u="none" strike="noStrike" dirty="0">
                        <a:effectLst/>
                      </a:endParaRPr>
                    </a:p>
                    <a:p>
                      <a:pPr algn="ctr" fontAlgn="t">
                        <a:lnSpc>
                          <a:spcPct val="115000"/>
                        </a:lnSpc>
                        <a:spcBef>
                          <a:spcPts val="0"/>
                        </a:spcBef>
                        <a:spcAft>
                          <a:spcPts val="0"/>
                        </a:spcAft>
                      </a:pPr>
                      <a:endParaRPr lang="en-ZA" sz="1800" b="0" i="0" u="none" strike="noStrike" dirty="0">
                        <a:effectLst/>
                        <a:latin typeface="Arial" panose="020B0604020202020204" pitchFamily="34" charset="0"/>
                      </a:endParaRPr>
                    </a:p>
                  </a:txBody>
                  <a:tcPr marL="68580" marR="68580" marT="7620" marB="0"/>
                </a:tc>
                <a:tc>
                  <a:txBody>
                    <a:bodyPr/>
                    <a:lstStyle/>
                    <a:p>
                      <a:pPr algn="ctr" fontAlgn="t">
                        <a:lnSpc>
                          <a:spcPct val="115000"/>
                        </a:lnSpc>
                        <a:spcBef>
                          <a:spcPts val="0"/>
                        </a:spcBef>
                        <a:spcAft>
                          <a:spcPts val="0"/>
                        </a:spcAft>
                      </a:pPr>
                      <a:endParaRPr lang="en-ZA" sz="1800" u="none" strike="noStrike" dirty="0">
                        <a:effectLst/>
                      </a:endParaRPr>
                    </a:p>
                    <a:p>
                      <a:pPr algn="ctr" fontAlgn="t">
                        <a:lnSpc>
                          <a:spcPct val="115000"/>
                        </a:lnSpc>
                        <a:spcBef>
                          <a:spcPts val="0"/>
                        </a:spcBef>
                        <a:spcAft>
                          <a:spcPts val="0"/>
                        </a:spcAft>
                      </a:pPr>
                      <a:endParaRPr lang="en-ZA" sz="1800" b="0" i="0" u="none" strike="noStrike" dirty="0">
                        <a:effectLst/>
                        <a:latin typeface="Arial" panose="020B0604020202020204" pitchFamily="34" charset="0"/>
                      </a:endParaRPr>
                    </a:p>
                  </a:txBody>
                  <a:tcPr marL="68580" marR="68580" marT="7620" marB="0"/>
                </a:tc>
                <a:tc>
                  <a:txBody>
                    <a:bodyPr/>
                    <a:lstStyle/>
                    <a:p>
                      <a:pPr algn="ctr" fontAlgn="t">
                        <a:lnSpc>
                          <a:spcPct val="115000"/>
                        </a:lnSpc>
                        <a:spcBef>
                          <a:spcPts val="0"/>
                        </a:spcBef>
                        <a:spcAft>
                          <a:spcPts val="0"/>
                        </a:spcAft>
                      </a:pPr>
                      <a:r>
                        <a:rPr lang="pt-BR" sz="1400" u="none" strike="noStrike" dirty="0">
                          <a:effectLst/>
                        </a:rPr>
                        <a:t>8 719 819</a:t>
                      </a:r>
                      <a:endParaRPr lang="pt-BR" sz="1800" u="none" strike="noStrike" dirty="0">
                        <a:effectLst/>
                      </a:endParaRPr>
                    </a:p>
                  </a:txBody>
                  <a:tcPr marL="68580" marR="68580" marT="7620" marB="0"/>
                </a:tc>
                <a:tc>
                  <a:txBody>
                    <a:bodyPr/>
                    <a:lstStyle/>
                    <a:p>
                      <a:pPr algn="r" fontAlgn="t">
                        <a:lnSpc>
                          <a:spcPct val="115000"/>
                        </a:lnSpc>
                        <a:spcBef>
                          <a:spcPts val="0"/>
                        </a:spcBef>
                        <a:spcAft>
                          <a:spcPts val="0"/>
                        </a:spcAft>
                      </a:pPr>
                      <a:r>
                        <a:rPr lang="en-ZA" sz="1400" u="none" strike="noStrike" dirty="0">
                          <a:effectLst/>
                        </a:rPr>
                        <a:t>3%</a:t>
                      </a:r>
                      <a:endParaRPr lang="en-ZA" sz="1800" b="0" i="0" u="none" strike="noStrike" dirty="0">
                        <a:effectLst/>
                        <a:latin typeface="Arial" panose="020B0604020202020204" pitchFamily="34" charset="0"/>
                      </a:endParaRPr>
                    </a:p>
                  </a:txBody>
                  <a:tcPr marL="68580" marR="68580" marT="7620" marB="0"/>
                </a:tc>
                <a:extLst>
                  <a:ext uri="{0D108BD9-81ED-4DB2-BD59-A6C34878D82A}">
                    <a16:rowId xmlns="" xmlns:a16="http://schemas.microsoft.com/office/drawing/2014/main" val="3900917122"/>
                  </a:ext>
                </a:extLst>
              </a:tr>
              <a:tr h="517073">
                <a:tc>
                  <a:txBody>
                    <a:bodyPr/>
                    <a:lstStyle/>
                    <a:p>
                      <a:pPr algn="r" fontAlgn="t">
                        <a:lnSpc>
                          <a:spcPct val="115000"/>
                        </a:lnSpc>
                        <a:spcBef>
                          <a:spcPts val="0"/>
                        </a:spcBef>
                        <a:spcAft>
                          <a:spcPts val="0"/>
                        </a:spcAft>
                      </a:pPr>
                      <a:r>
                        <a:rPr lang="en-ZA" sz="1400" u="none" strike="noStrike" dirty="0">
                          <a:effectLst/>
                        </a:rPr>
                        <a:t>Totals</a:t>
                      </a:r>
                      <a:endParaRPr lang="en-ZA" sz="1800" b="0" i="0" u="none" strike="noStrike" dirty="0">
                        <a:effectLst/>
                        <a:latin typeface="Arial" panose="020B0604020202020204" pitchFamily="34" charset="0"/>
                      </a:endParaRPr>
                    </a:p>
                  </a:txBody>
                  <a:tcPr marL="68580" marR="68580" marT="7620" marB="0"/>
                </a:tc>
                <a:tc>
                  <a:txBody>
                    <a:bodyPr/>
                    <a:lstStyle/>
                    <a:p>
                      <a:pPr algn="ctr" fontAlgn="t">
                        <a:lnSpc>
                          <a:spcPct val="115000"/>
                        </a:lnSpc>
                        <a:spcBef>
                          <a:spcPts val="0"/>
                        </a:spcBef>
                        <a:spcAft>
                          <a:spcPts val="0"/>
                        </a:spcAft>
                      </a:pPr>
                      <a:r>
                        <a:rPr lang="en-ZA" sz="1400" b="1" u="none" strike="noStrike" dirty="0">
                          <a:effectLst/>
                        </a:rPr>
                        <a:t>353</a:t>
                      </a:r>
                      <a:endParaRPr lang="en-ZA" sz="1800" b="1" i="0" u="none" strike="noStrike" dirty="0">
                        <a:effectLst/>
                        <a:latin typeface="Arial" panose="020B0604020202020204" pitchFamily="34" charset="0"/>
                      </a:endParaRPr>
                    </a:p>
                  </a:txBody>
                  <a:tcPr marL="68580" marR="68580" marT="7620" marB="0"/>
                </a:tc>
                <a:tc>
                  <a:txBody>
                    <a:bodyPr/>
                    <a:lstStyle/>
                    <a:p>
                      <a:pPr algn="ctr" fontAlgn="t">
                        <a:lnSpc>
                          <a:spcPct val="115000"/>
                        </a:lnSpc>
                        <a:spcBef>
                          <a:spcPts val="0"/>
                        </a:spcBef>
                        <a:spcAft>
                          <a:spcPts val="0"/>
                        </a:spcAft>
                      </a:pPr>
                      <a:r>
                        <a:rPr lang="en-ZA" sz="1400" b="1" i="0" u="none" strike="noStrike" dirty="0">
                          <a:effectLst/>
                          <a:latin typeface="Century Gothic" panose="020B0502020202020204" pitchFamily="34" charset="0"/>
                        </a:rPr>
                        <a:t>22 711</a:t>
                      </a:r>
                    </a:p>
                  </a:txBody>
                  <a:tcPr marL="68580" marR="68580" marT="7620" marB="0"/>
                </a:tc>
                <a:tc>
                  <a:txBody>
                    <a:bodyPr/>
                    <a:lstStyle/>
                    <a:p>
                      <a:pPr algn="ctr" fontAlgn="t">
                        <a:lnSpc>
                          <a:spcPct val="115000"/>
                        </a:lnSpc>
                        <a:spcBef>
                          <a:spcPts val="0"/>
                        </a:spcBef>
                        <a:spcAft>
                          <a:spcPts val="0"/>
                        </a:spcAft>
                      </a:pPr>
                      <a:r>
                        <a:rPr lang="en-ZA" sz="1400" b="1" u="none" strike="noStrike" dirty="0">
                          <a:effectLst/>
                        </a:rPr>
                        <a:t>R 250 020 380</a:t>
                      </a:r>
                      <a:endParaRPr lang="en-ZA" sz="1800" b="1" i="0" u="none" strike="noStrike" dirty="0">
                        <a:effectLst/>
                        <a:latin typeface="Arial" panose="020B0604020202020204" pitchFamily="34" charset="0"/>
                      </a:endParaRPr>
                    </a:p>
                  </a:txBody>
                  <a:tcPr marL="68580" marR="68580" marT="7620" marB="0"/>
                </a:tc>
                <a:tc>
                  <a:txBody>
                    <a:bodyPr/>
                    <a:lstStyle/>
                    <a:p>
                      <a:pPr algn="r" fontAlgn="t">
                        <a:lnSpc>
                          <a:spcPct val="115000"/>
                        </a:lnSpc>
                        <a:spcBef>
                          <a:spcPts val="0"/>
                        </a:spcBef>
                        <a:spcAft>
                          <a:spcPts val="0"/>
                        </a:spcAft>
                      </a:pPr>
                      <a:r>
                        <a:rPr lang="en-ZA" sz="1400" b="1" u="none" strike="noStrike" dirty="0">
                          <a:effectLst/>
                        </a:rPr>
                        <a:t>99,1%</a:t>
                      </a:r>
                      <a:endParaRPr lang="en-ZA" sz="1800" b="1" i="0" u="none" strike="noStrike" dirty="0">
                        <a:effectLst/>
                        <a:latin typeface="Arial" panose="020B0604020202020204" pitchFamily="34" charset="0"/>
                      </a:endParaRPr>
                    </a:p>
                  </a:txBody>
                  <a:tcPr marL="68580" marR="68580" marT="7620" marB="0"/>
                </a:tc>
                <a:extLst>
                  <a:ext uri="{0D108BD9-81ED-4DB2-BD59-A6C34878D82A}">
                    <a16:rowId xmlns="" xmlns:a16="http://schemas.microsoft.com/office/drawing/2014/main" val="4009693138"/>
                  </a:ext>
                </a:extLst>
              </a:tr>
            </a:tbl>
          </a:graphicData>
        </a:graphic>
      </p:graphicFrame>
      <p:graphicFrame>
        <p:nvGraphicFramePr>
          <p:cNvPr id="7" name="Table 6">
            <a:extLst>
              <a:ext uri="{FF2B5EF4-FFF2-40B4-BE49-F238E27FC236}">
                <a16:creationId xmlns="" xmlns:a16="http://schemas.microsoft.com/office/drawing/2014/main" id="{CD3F3144-41E5-A279-7DCD-9A0B05243CCF}"/>
              </a:ext>
            </a:extLst>
          </p:cNvPr>
          <p:cNvGraphicFramePr/>
          <p:nvPr>
            <p:extLst>
              <p:ext uri="{D42A27DB-BD31-4B8C-83A1-F6EECF244321}">
                <p14:modId xmlns:p14="http://schemas.microsoft.com/office/powerpoint/2010/main" xmlns="" val="3283192069"/>
              </p:ext>
            </p:extLst>
          </p:nvPr>
        </p:nvGraphicFramePr>
        <p:xfrm>
          <a:off x="393702" y="2409986"/>
          <a:ext cx="11404597" cy="3853393"/>
        </p:xfrm>
        <a:graphic>
          <a:graphicData uri="http://schemas.openxmlformats.org/drawingml/2006/table">
            <a:tbl>
              <a:tblPr firstRow="1" firstCol="1" bandRow="1">
                <a:tableStyleId>{5C22544A-7EE6-4342-B048-85BDC9FD1C3A}</a:tableStyleId>
              </a:tblPr>
              <a:tblGrid>
                <a:gridCol w="4157453">
                  <a:extLst>
                    <a:ext uri="{9D8B030D-6E8A-4147-A177-3AD203B41FA5}">
                      <a16:colId xmlns="" xmlns:a16="http://schemas.microsoft.com/office/drawing/2014/main" val="3580919639"/>
                    </a:ext>
                  </a:extLst>
                </a:gridCol>
                <a:gridCol w="1741738">
                  <a:extLst>
                    <a:ext uri="{9D8B030D-6E8A-4147-A177-3AD203B41FA5}">
                      <a16:colId xmlns="" xmlns:a16="http://schemas.microsoft.com/office/drawing/2014/main" val="4014035823"/>
                    </a:ext>
                  </a:extLst>
                </a:gridCol>
                <a:gridCol w="1577661">
                  <a:extLst>
                    <a:ext uri="{9D8B030D-6E8A-4147-A177-3AD203B41FA5}">
                      <a16:colId xmlns="" xmlns:a16="http://schemas.microsoft.com/office/drawing/2014/main" val="3030831170"/>
                    </a:ext>
                  </a:extLst>
                </a:gridCol>
                <a:gridCol w="2097658">
                  <a:extLst>
                    <a:ext uri="{9D8B030D-6E8A-4147-A177-3AD203B41FA5}">
                      <a16:colId xmlns="" xmlns:a16="http://schemas.microsoft.com/office/drawing/2014/main" val="707612627"/>
                    </a:ext>
                  </a:extLst>
                </a:gridCol>
                <a:gridCol w="1830087">
                  <a:extLst>
                    <a:ext uri="{9D8B030D-6E8A-4147-A177-3AD203B41FA5}">
                      <a16:colId xmlns="" xmlns:a16="http://schemas.microsoft.com/office/drawing/2014/main" val="1042740080"/>
                    </a:ext>
                  </a:extLst>
                </a:gridCol>
              </a:tblGrid>
              <a:tr h="339412">
                <a:tc>
                  <a:txBody>
                    <a:bodyPr/>
                    <a:lstStyle/>
                    <a:p>
                      <a:pPr algn="ctr" fontAlgn="t">
                        <a:lnSpc>
                          <a:spcPct val="115000"/>
                        </a:lnSpc>
                        <a:spcBef>
                          <a:spcPts val="0"/>
                        </a:spcBef>
                        <a:spcAft>
                          <a:spcPts val="0"/>
                        </a:spcAft>
                      </a:pPr>
                      <a:r>
                        <a:rPr lang="en-ZA" sz="1400" u="none" strike="noStrike" dirty="0">
                          <a:effectLst/>
                        </a:rPr>
                        <a:t>Category</a:t>
                      </a:r>
                      <a:endParaRPr lang="en-ZA" sz="1800" b="0" i="0" u="none" strike="noStrike" dirty="0">
                        <a:effectLst/>
                        <a:latin typeface="Arial" panose="020B0604020202020204" pitchFamily="34" charset="0"/>
                      </a:endParaRPr>
                    </a:p>
                  </a:txBody>
                  <a:tcPr marL="68552" marR="68552" marT="7617" marB="0"/>
                </a:tc>
                <a:tc>
                  <a:txBody>
                    <a:bodyPr/>
                    <a:lstStyle/>
                    <a:p>
                      <a:pPr algn="ctr" fontAlgn="t">
                        <a:lnSpc>
                          <a:spcPct val="115000"/>
                        </a:lnSpc>
                        <a:spcBef>
                          <a:spcPts val="0"/>
                        </a:spcBef>
                        <a:spcAft>
                          <a:spcPts val="0"/>
                        </a:spcAft>
                      </a:pPr>
                      <a:r>
                        <a:rPr lang="en-ZA" sz="1400" u="none" strike="noStrike" dirty="0">
                          <a:effectLst/>
                        </a:rPr>
                        <a:t>Number</a:t>
                      </a:r>
                      <a:endParaRPr lang="en-ZA" sz="1800" b="0" i="0" u="none" strike="noStrike" dirty="0">
                        <a:effectLst/>
                        <a:latin typeface="Arial" panose="020B0604020202020204" pitchFamily="34" charset="0"/>
                      </a:endParaRPr>
                    </a:p>
                  </a:txBody>
                  <a:tcPr marL="68552" marR="68552" marT="7617" marB="0"/>
                </a:tc>
                <a:tc>
                  <a:txBody>
                    <a:bodyPr/>
                    <a:lstStyle/>
                    <a:p>
                      <a:pPr algn="ctr" fontAlgn="t">
                        <a:lnSpc>
                          <a:spcPct val="115000"/>
                        </a:lnSpc>
                        <a:spcBef>
                          <a:spcPts val="0"/>
                        </a:spcBef>
                        <a:spcAft>
                          <a:spcPts val="0"/>
                        </a:spcAft>
                      </a:pPr>
                      <a:r>
                        <a:rPr lang="en-ZA" sz="1400" u="none" strike="noStrike" dirty="0">
                          <a:effectLst/>
                        </a:rPr>
                        <a:t>Target</a:t>
                      </a:r>
                      <a:endParaRPr lang="en-ZA" sz="1800" b="0" i="0" u="none" strike="noStrike" dirty="0">
                        <a:effectLst/>
                        <a:latin typeface="Arial" panose="020B0604020202020204" pitchFamily="34" charset="0"/>
                      </a:endParaRPr>
                    </a:p>
                  </a:txBody>
                  <a:tcPr marL="68552" marR="68552" marT="7617" marB="0"/>
                </a:tc>
                <a:tc>
                  <a:txBody>
                    <a:bodyPr/>
                    <a:lstStyle/>
                    <a:p>
                      <a:pPr algn="ctr" fontAlgn="t">
                        <a:lnSpc>
                          <a:spcPct val="115000"/>
                        </a:lnSpc>
                        <a:spcBef>
                          <a:spcPts val="0"/>
                        </a:spcBef>
                        <a:spcAft>
                          <a:spcPts val="0"/>
                        </a:spcAft>
                      </a:pPr>
                      <a:r>
                        <a:rPr lang="en-ZA" sz="1400" u="none" strike="noStrike" dirty="0">
                          <a:effectLst/>
                        </a:rPr>
                        <a:t>Budget</a:t>
                      </a:r>
                      <a:endParaRPr lang="en-ZA" sz="1800" b="0" i="0" u="none" strike="noStrike" dirty="0">
                        <a:effectLst/>
                        <a:latin typeface="Arial" panose="020B0604020202020204" pitchFamily="34" charset="0"/>
                      </a:endParaRPr>
                    </a:p>
                  </a:txBody>
                  <a:tcPr marL="68552" marR="68552" marT="7617" marB="0"/>
                </a:tc>
                <a:tc>
                  <a:txBody>
                    <a:bodyPr/>
                    <a:lstStyle/>
                    <a:p>
                      <a:pPr algn="ctr" fontAlgn="t">
                        <a:lnSpc>
                          <a:spcPct val="115000"/>
                        </a:lnSpc>
                        <a:spcBef>
                          <a:spcPts val="0"/>
                        </a:spcBef>
                        <a:spcAft>
                          <a:spcPts val="0"/>
                        </a:spcAft>
                      </a:pPr>
                      <a:r>
                        <a:rPr lang="en-ZA" sz="1400" u="none" strike="noStrike" dirty="0">
                          <a:effectLst/>
                        </a:rPr>
                        <a:t>Percentage</a:t>
                      </a:r>
                      <a:endParaRPr lang="en-ZA" sz="1800" b="0" i="0" u="none" strike="noStrike" dirty="0">
                        <a:effectLst/>
                        <a:latin typeface="Arial" panose="020B0604020202020204" pitchFamily="34" charset="0"/>
                      </a:endParaRPr>
                    </a:p>
                  </a:txBody>
                  <a:tcPr marL="68552" marR="68552" marT="7617" marB="0"/>
                </a:tc>
                <a:extLst>
                  <a:ext uri="{0D108BD9-81ED-4DB2-BD59-A6C34878D82A}">
                    <a16:rowId xmlns="" xmlns:a16="http://schemas.microsoft.com/office/drawing/2014/main" val="1572602090"/>
                  </a:ext>
                </a:extLst>
              </a:tr>
              <a:tr h="434597">
                <a:tc>
                  <a:txBody>
                    <a:bodyPr/>
                    <a:lstStyle/>
                    <a:p>
                      <a:pPr algn="l" fontAlgn="t">
                        <a:lnSpc>
                          <a:spcPct val="115000"/>
                        </a:lnSpc>
                        <a:spcBef>
                          <a:spcPts val="0"/>
                        </a:spcBef>
                        <a:spcAft>
                          <a:spcPts val="0"/>
                        </a:spcAft>
                      </a:pPr>
                      <a:r>
                        <a:rPr lang="en-ZA" sz="1400" u="none" strike="noStrike" dirty="0">
                          <a:effectLst/>
                        </a:rPr>
                        <a:t>Residential facilities</a:t>
                      </a:r>
                      <a:endParaRPr lang="en-ZA" sz="1800" b="0" i="0" u="none" strike="noStrike" dirty="0">
                        <a:effectLst/>
                        <a:latin typeface="Arial" panose="020B0604020202020204" pitchFamily="34" charset="0"/>
                      </a:endParaRPr>
                    </a:p>
                  </a:txBody>
                  <a:tcPr marL="68552" marR="68552" marT="7617" marB="0"/>
                </a:tc>
                <a:tc>
                  <a:txBody>
                    <a:bodyPr/>
                    <a:lstStyle/>
                    <a:p>
                      <a:pPr algn="ctr" fontAlgn="t">
                        <a:lnSpc>
                          <a:spcPct val="115000"/>
                        </a:lnSpc>
                        <a:spcBef>
                          <a:spcPts val="0"/>
                        </a:spcBef>
                        <a:spcAft>
                          <a:spcPts val="0"/>
                        </a:spcAft>
                      </a:pPr>
                      <a:r>
                        <a:rPr lang="en-ZA" sz="1400" u="none" strike="noStrike" dirty="0">
                          <a:effectLst/>
                        </a:rPr>
                        <a:t>114</a:t>
                      </a:r>
                      <a:endParaRPr lang="en-ZA" sz="1800" b="0" i="0" u="none" strike="noStrike" dirty="0">
                        <a:effectLst/>
                        <a:latin typeface="Arial" panose="020B0604020202020204" pitchFamily="34" charset="0"/>
                      </a:endParaRPr>
                    </a:p>
                  </a:txBody>
                  <a:tcPr marL="68552" marR="68552" marT="7617" marB="0"/>
                </a:tc>
                <a:tc>
                  <a:txBody>
                    <a:bodyPr/>
                    <a:lstStyle/>
                    <a:p>
                      <a:pPr algn="ctr" fontAlgn="t">
                        <a:lnSpc>
                          <a:spcPct val="115000"/>
                        </a:lnSpc>
                        <a:spcBef>
                          <a:spcPts val="0"/>
                        </a:spcBef>
                        <a:spcAft>
                          <a:spcPts val="0"/>
                        </a:spcAft>
                      </a:pPr>
                      <a:r>
                        <a:rPr lang="en-ZA" sz="1400" u="none" strike="noStrike" dirty="0">
                          <a:effectLst/>
                        </a:rPr>
                        <a:t>4993</a:t>
                      </a:r>
                      <a:endParaRPr lang="en-ZA" sz="1800" b="0" i="0" u="none" strike="noStrike" dirty="0">
                        <a:effectLst/>
                        <a:latin typeface="Arial" panose="020B0604020202020204" pitchFamily="34" charset="0"/>
                      </a:endParaRPr>
                    </a:p>
                  </a:txBody>
                  <a:tcPr marL="68552" marR="68552" marT="7617" marB="0"/>
                </a:tc>
                <a:tc>
                  <a:txBody>
                    <a:bodyPr/>
                    <a:lstStyle/>
                    <a:p>
                      <a:pPr algn="ctr" fontAlgn="t">
                        <a:lnSpc>
                          <a:spcPct val="115000"/>
                        </a:lnSpc>
                        <a:spcBef>
                          <a:spcPts val="0"/>
                        </a:spcBef>
                        <a:spcAft>
                          <a:spcPts val="0"/>
                        </a:spcAft>
                      </a:pPr>
                      <a:r>
                        <a:rPr lang="en-ZA" sz="1400" u="none" strike="noStrike" dirty="0">
                          <a:effectLst/>
                        </a:rPr>
                        <a:t>196 889 308</a:t>
                      </a:r>
                      <a:endParaRPr lang="en-ZA" sz="1800" b="0" i="0" u="none" strike="noStrike" dirty="0">
                        <a:effectLst/>
                        <a:latin typeface="Arial" panose="020B0604020202020204" pitchFamily="34" charset="0"/>
                      </a:endParaRPr>
                    </a:p>
                  </a:txBody>
                  <a:tcPr marL="68552" marR="68552" marT="7617" marB="0"/>
                </a:tc>
                <a:tc>
                  <a:txBody>
                    <a:bodyPr/>
                    <a:lstStyle/>
                    <a:p>
                      <a:pPr algn="r" fontAlgn="t">
                        <a:lnSpc>
                          <a:spcPct val="115000"/>
                        </a:lnSpc>
                        <a:spcBef>
                          <a:spcPts val="0"/>
                        </a:spcBef>
                        <a:spcAft>
                          <a:spcPts val="0"/>
                        </a:spcAft>
                      </a:pPr>
                      <a:r>
                        <a:rPr lang="en-ZA" sz="1400" u="none" strike="noStrike" dirty="0">
                          <a:effectLst/>
                        </a:rPr>
                        <a:t>83%</a:t>
                      </a:r>
                      <a:endParaRPr lang="en-ZA" sz="1800" b="0" i="0" u="none" strike="noStrike" dirty="0">
                        <a:effectLst/>
                        <a:latin typeface="Arial" panose="020B0604020202020204" pitchFamily="34" charset="0"/>
                      </a:endParaRPr>
                    </a:p>
                  </a:txBody>
                  <a:tcPr marL="68552" marR="68552" marT="7617" marB="0"/>
                </a:tc>
                <a:extLst>
                  <a:ext uri="{0D108BD9-81ED-4DB2-BD59-A6C34878D82A}">
                    <a16:rowId xmlns="" xmlns:a16="http://schemas.microsoft.com/office/drawing/2014/main" val="3859564401"/>
                  </a:ext>
                </a:extLst>
              </a:tr>
              <a:tr h="449461">
                <a:tc>
                  <a:txBody>
                    <a:bodyPr/>
                    <a:lstStyle/>
                    <a:p>
                      <a:pPr algn="l" fontAlgn="t">
                        <a:lnSpc>
                          <a:spcPct val="115000"/>
                        </a:lnSpc>
                        <a:spcBef>
                          <a:spcPts val="0"/>
                        </a:spcBef>
                        <a:spcAft>
                          <a:spcPts val="0"/>
                        </a:spcAft>
                      </a:pPr>
                      <a:r>
                        <a:rPr lang="en-ZA" sz="1400" u="none" strike="noStrike" dirty="0">
                          <a:effectLst/>
                        </a:rPr>
                        <a:t>CBCSS - Service Centres</a:t>
                      </a:r>
                      <a:endParaRPr lang="en-ZA" sz="1800" b="0" i="0" u="none" strike="noStrike" dirty="0">
                        <a:effectLst/>
                        <a:latin typeface="Arial" panose="020B0604020202020204" pitchFamily="34" charset="0"/>
                      </a:endParaRPr>
                    </a:p>
                  </a:txBody>
                  <a:tcPr marL="68552" marR="68552" marT="7617" marB="0"/>
                </a:tc>
                <a:tc>
                  <a:txBody>
                    <a:bodyPr/>
                    <a:lstStyle/>
                    <a:p>
                      <a:pPr algn="ctr" fontAlgn="t">
                        <a:lnSpc>
                          <a:spcPct val="115000"/>
                        </a:lnSpc>
                        <a:spcBef>
                          <a:spcPts val="0"/>
                        </a:spcBef>
                        <a:spcAft>
                          <a:spcPts val="0"/>
                        </a:spcAft>
                      </a:pPr>
                      <a:r>
                        <a:rPr lang="en-ZA" sz="1400" u="none" strike="noStrike" dirty="0">
                          <a:effectLst/>
                        </a:rPr>
                        <a:t>185</a:t>
                      </a:r>
                      <a:endParaRPr lang="en-ZA" sz="1800" b="0" i="0" u="none" strike="noStrike" dirty="0">
                        <a:effectLst/>
                        <a:latin typeface="Arial" panose="020B0604020202020204" pitchFamily="34" charset="0"/>
                      </a:endParaRPr>
                    </a:p>
                  </a:txBody>
                  <a:tcPr marL="68552" marR="68552" marT="7617" marB="0"/>
                </a:tc>
                <a:tc>
                  <a:txBody>
                    <a:bodyPr/>
                    <a:lstStyle/>
                    <a:p>
                      <a:pPr algn="ctr" fontAlgn="t">
                        <a:lnSpc>
                          <a:spcPct val="115000"/>
                        </a:lnSpc>
                        <a:spcBef>
                          <a:spcPts val="0"/>
                        </a:spcBef>
                        <a:spcAft>
                          <a:spcPts val="0"/>
                        </a:spcAft>
                      </a:pPr>
                      <a:r>
                        <a:rPr lang="en-ZA" sz="1400" u="none" strike="noStrike" dirty="0">
                          <a:effectLst/>
                        </a:rPr>
                        <a:t>13 887</a:t>
                      </a:r>
                      <a:endParaRPr lang="en-ZA" sz="1800" b="0" i="0" u="none" strike="noStrike" dirty="0">
                        <a:effectLst/>
                        <a:latin typeface="Arial" panose="020B0604020202020204" pitchFamily="34" charset="0"/>
                      </a:endParaRPr>
                    </a:p>
                  </a:txBody>
                  <a:tcPr marL="68552" marR="68552" marT="7617" marB="0"/>
                </a:tc>
                <a:tc>
                  <a:txBody>
                    <a:bodyPr/>
                    <a:lstStyle/>
                    <a:p>
                      <a:pPr algn="ctr" fontAlgn="t">
                        <a:lnSpc>
                          <a:spcPct val="115000"/>
                        </a:lnSpc>
                        <a:spcBef>
                          <a:spcPts val="0"/>
                        </a:spcBef>
                        <a:spcAft>
                          <a:spcPts val="0"/>
                        </a:spcAft>
                      </a:pPr>
                      <a:r>
                        <a:rPr lang="en-ZA" sz="1400" u="none" strike="noStrike" dirty="0">
                          <a:effectLst/>
                        </a:rPr>
                        <a:t>26 835 435</a:t>
                      </a:r>
                      <a:endParaRPr lang="en-ZA" sz="1800" b="0" i="0" u="none" strike="noStrike" dirty="0">
                        <a:effectLst/>
                        <a:latin typeface="Arial" panose="020B0604020202020204" pitchFamily="34" charset="0"/>
                      </a:endParaRPr>
                    </a:p>
                  </a:txBody>
                  <a:tcPr marL="68552" marR="68552" marT="7617" marB="0"/>
                </a:tc>
                <a:tc>
                  <a:txBody>
                    <a:bodyPr/>
                    <a:lstStyle/>
                    <a:p>
                      <a:pPr algn="r" fontAlgn="t">
                        <a:lnSpc>
                          <a:spcPct val="115000"/>
                        </a:lnSpc>
                        <a:spcBef>
                          <a:spcPts val="0"/>
                        </a:spcBef>
                        <a:spcAft>
                          <a:spcPts val="0"/>
                        </a:spcAft>
                      </a:pPr>
                      <a:r>
                        <a:rPr lang="en-ZA" sz="1400" u="none" strike="noStrike" dirty="0">
                          <a:effectLst/>
                        </a:rPr>
                        <a:t>11%</a:t>
                      </a:r>
                      <a:endParaRPr lang="en-ZA" sz="1800" b="0" i="0" u="none" strike="noStrike" dirty="0">
                        <a:effectLst/>
                        <a:latin typeface="Arial" panose="020B0604020202020204" pitchFamily="34" charset="0"/>
                      </a:endParaRPr>
                    </a:p>
                  </a:txBody>
                  <a:tcPr marL="68552" marR="68552" marT="7617" marB="0"/>
                </a:tc>
                <a:extLst>
                  <a:ext uri="{0D108BD9-81ED-4DB2-BD59-A6C34878D82A}">
                    <a16:rowId xmlns="" xmlns:a16="http://schemas.microsoft.com/office/drawing/2014/main" val="2824533662"/>
                  </a:ext>
                </a:extLst>
              </a:tr>
              <a:tr h="415927">
                <a:tc>
                  <a:txBody>
                    <a:bodyPr/>
                    <a:lstStyle/>
                    <a:p>
                      <a:pPr algn="l" fontAlgn="t">
                        <a:lnSpc>
                          <a:spcPct val="115000"/>
                        </a:lnSpc>
                        <a:spcBef>
                          <a:spcPts val="0"/>
                        </a:spcBef>
                        <a:spcAft>
                          <a:spcPts val="0"/>
                        </a:spcAft>
                      </a:pPr>
                      <a:r>
                        <a:rPr lang="en-ZA" sz="1400" u="none" strike="noStrike" dirty="0">
                          <a:effectLst/>
                        </a:rPr>
                        <a:t>Independent Living	</a:t>
                      </a:r>
                      <a:endParaRPr lang="en-ZA" sz="1800" b="0" i="0" u="none" strike="noStrike" dirty="0">
                        <a:effectLst/>
                        <a:latin typeface="Arial" panose="020B0604020202020204" pitchFamily="34" charset="0"/>
                      </a:endParaRPr>
                    </a:p>
                  </a:txBody>
                  <a:tcPr marL="68552" marR="68552" marT="7617" marB="0"/>
                </a:tc>
                <a:tc>
                  <a:txBody>
                    <a:bodyPr/>
                    <a:lstStyle/>
                    <a:p>
                      <a:pPr algn="ctr" fontAlgn="t">
                        <a:lnSpc>
                          <a:spcPct val="115000"/>
                        </a:lnSpc>
                        <a:spcBef>
                          <a:spcPts val="0"/>
                        </a:spcBef>
                        <a:spcAft>
                          <a:spcPts val="0"/>
                        </a:spcAft>
                      </a:pPr>
                      <a:r>
                        <a:rPr lang="en-ZA" sz="1400" u="none" strike="noStrike" dirty="0">
                          <a:effectLst/>
                        </a:rPr>
                        <a:t>11</a:t>
                      </a:r>
                      <a:endParaRPr lang="en-ZA" sz="1800" b="0" i="0" u="none" strike="noStrike" dirty="0">
                        <a:effectLst/>
                        <a:latin typeface="Arial" panose="020B0604020202020204" pitchFamily="34" charset="0"/>
                      </a:endParaRPr>
                    </a:p>
                  </a:txBody>
                  <a:tcPr marL="68552" marR="68552" marT="7617" marB="0"/>
                </a:tc>
                <a:tc>
                  <a:txBody>
                    <a:bodyPr/>
                    <a:lstStyle/>
                    <a:p>
                      <a:pPr algn="ctr" fontAlgn="t">
                        <a:lnSpc>
                          <a:spcPct val="115000"/>
                        </a:lnSpc>
                        <a:spcBef>
                          <a:spcPts val="0"/>
                        </a:spcBef>
                        <a:spcAft>
                          <a:spcPts val="0"/>
                        </a:spcAft>
                      </a:pPr>
                      <a:r>
                        <a:rPr lang="en-ZA" sz="1400" u="none" strike="noStrike" dirty="0">
                          <a:effectLst/>
                        </a:rPr>
                        <a:t>431</a:t>
                      </a:r>
                      <a:endParaRPr lang="en-ZA" sz="1800" b="0" i="0" u="none" strike="noStrike" dirty="0">
                        <a:effectLst/>
                        <a:latin typeface="Arial" panose="020B0604020202020204" pitchFamily="34" charset="0"/>
                      </a:endParaRPr>
                    </a:p>
                  </a:txBody>
                  <a:tcPr marL="68552" marR="68552" marT="7617" marB="0"/>
                </a:tc>
                <a:tc>
                  <a:txBody>
                    <a:bodyPr/>
                    <a:lstStyle/>
                    <a:p>
                      <a:pPr algn="ctr" fontAlgn="t">
                        <a:lnSpc>
                          <a:spcPct val="115000"/>
                        </a:lnSpc>
                        <a:spcBef>
                          <a:spcPts val="0"/>
                        </a:spcBef>
                        <a:spcAft>
                          <a:spcPts val="0"/>
                        </a:spcAft>
                      </a:pPr>
                      <a:r>
                        <a:rPr lang="en-ZA" sz="1400" u="none" strike="noStrike" dirty="0">
                          <a:effectLst/>
                        </a:rPr>
                        <a:t> 2 015 787</a:t>
                      </a:r>
                      <a:endParaRPr lang="en-ZA" sz="1800" b="0" i="0" u="none" strike="noStrike" dirty="0">
                        <a:effectLst/>
                        <a:latin typeface="Arial" panose="020B0604020202020204" pitchFamily="34" charset="0"/>
                      </a:endParaRPr>
                    </a:p>
                  </a:txBody>
                  <a:tcPr marL="68552" marR="68552" marT="7617" marB="0"/>
                </a:tc>
                <a:tc>
                  <a:txBody>
                    <a:bodyPr/>
                    <a:lstStyle/>
                    <a:p>
                      <a:pPr algn="r" fontAlgn="t">
                        <a:lnSpc>
                          <a:spcPct val="115000"/>
                        </a:lnSpc>
                        <a:spcBef>
                          <a:spcPts val="0"/>
                        </a:spcBef>
                        <a:spcAft>
                          <a:spcPts val="0"/>
                        </a:spcAft>
                      </a:pPr>
                      <a:r>
                        <a:rPr lang="en-ZA" sz="1400" u="none" strike="noStrike" dirty="0">
                          <a:effectLst/>
                        </a:rPr>
                        <a:t>1%</a:t>
                      </a:r>
                      <a:endParaRPr lang="en-ZA" sz="1800" b="0" i="0" u="none" strike="noStrike" dirty="0">
                        <a:effectLst/>
                        <a:latin typeface="Arial" panose="020B0604020202020204" pitchFamily="34" charset="0"/>
                      </a:endParaRPr>
                    </a:p>
                  </a:txBody>
                  <a:tcPr marL="68552" marR="68552" marT="7617" marB="0"/>
                </a:tc>
                <a:extLst>
                  <a:ext uri="{0D108BD9-81ED-4DB2-BD59-A6C34878D82A}">
                    <a16:rowId xmlns="" xmlns:a16="http://schemas.microsoft.com/office/drawing/2014/main" val="2900877488"/>
                  </a:ext>
                </a:extLst>
              </a:tr>
              <a:tr h="422806">
                <a:tc>
                  <a:txBody>
                    <a:bodyPr/>
                    <a:lstStyle/>
                    <a:p>
                      <a:pPr algn="l" fontAlgn="t">
                        <a:lnSpc>
                          <a:spcPct val="115000"/>
                        </a:lnSpc>
                        <a:spcBef>
                          <a:spcPts val="0"/>
                        </a:spcBef>
                        <a:spcAft>
                          <a:spcPts val="0"/>
                        </a:spcAft>
                      </a:pPr>
                      <a:r>
                        <a:rPr lang="en-ZA" sz="1400" u="none" strike="noStrike" dirty="0">
                          <a:effectLst/>
                        </a:rPr>
                        <a:t>Assisted Living</a:t>
                      </a:r>
                      <a:endParaRPr lang="en-ZA" sz="1800" b="0" i="0" u="none" strike="noStrike" dirty="0">
                        <a:effectLst/>
                        <a:latin typeface="Arial" panose="020B0604020202020204" pitchFamily="34" charset="0"/>
                      </a:endParaRPr>
                    </a:p>
                  </a:txBody>
                  <a:tcPr marL="68552" marR="68552" marT="7617" marB="0"/>
                </a:tc>
                <a:tc>
                  <a:txBody>
                    <a:bodyPr/>
                    <a:lstStyle/>
                    <a:p>
                      <a:pPr algn="ctr" fontAlgn="t">
                        <a:lnSpc>
                          <a:spcPct val="115000"/>
                        </a:lnSpc>
                        <a:spcBef>
                          <a:spcPts val="0"/>
                        </a:spcBef>
                        <a:spcAft>
                          <a:spcPts val="0"/>
                        </a:spcAft>
                      </a:pPr>
                      <a:r>
                        <a:rPr lang="en-ZA" sz="1400" u="none" strike="noStrike" dirty="0">
                          <a:effectLst/>
                        </a:rPr>
                        <a:t>16</a:t>
                      </a:r>
                      <a:endParaRPr lang="en-ZA" sz="1800" b="0" i="0" u="none" strike="noStrike" dirty="0">
                        <a:effectLst/>
                        <a:latin typeface="Arial" panose="020B0604020202020204" pitchFamily="34" charset="0"/>
                      </a:endParaRPr>
                    </a:p>
                  </a:txBody>
                  <a:tcPr marL="68552" marR="68552" marT="7617" marB="0"/>
                </a:tc>
                <a:tc>
                  <a:txBody>
                    <a:bodyPr/>
                    <a:lstStyle/>
                    <a:p>
                      <a:pPr algn="ctr" fontAlgn="t">
                        <a:lnSpc>
                          <a:spcPct val="115000"/>
                        </a:lnSpc>
                        <a:spcBef>
                          <a:spcPts val="0"/>
                        </a:spcBef>
                        <a:spcAft>
                          <a:spcPts val="0"/>
                        </a:spcAft>
                      </a:pPr>
                      <a:r>
                        <a:rPr lang="en-ZA" sz="1400" u="none" strike="noStrike" dirty="0">
                          <a:effectLst/>
                        </a:rPr>
                        <a:t>297</a:t>
                      </a:r>
                      <a:endParaRPr lang="en-ZA" sz="1800" b="0" i="0" u="none" strike="noStrike" dirty="0">
                        <a:effectLst/>
                        <a:latin typeface="Arial" panose="020B0604020202020204" pitchFamily="34" charset="0"/>
                      </a:endParaRPr>
                    </a:p>
                  </a:txBody>
                  <a:tcPr marL="68552" marR="68552" marT="7617" marB="0"/>
                </a:tc>
                <a:tc>
                  <a:txBody>
                    <a:bodyPr/>
                    <a:lstStyle/>
                    <a:p>
                      <a:pPr algn="ctr" fontAlgn="t">
                        <a:lnSpc>
                          <a:spcPct val="115000"/>
                        </a:lnSpc>
                        <a:spcBef>
                          <a:spcPts val="0"/>
                        </a:spcBef>
                        <a:spcAft>
                          <a:spcPts val="0"/>
                        </a:spcAft>
                      </a:pPr>
                      <a:r>
                        <a:rPr lang="en-ZA" sz="1400" u="none" strike="noStrike" dirty="0">
                          <a:effectLst/>
                        </a:rPr>
                        <a:t>2 896 344</a:t>
                      </a:r>
                      <a:endParaRPr lang="en-ZA" sz="1800" b="0" i="0" u="none" strike="noStrike" dirty="0">
                        <a:effectLst/>
                        <a:latin typeface="Arial" panose="020B0604020202020204" pitchFamily="34" charset="0"/>
                      </a:endParaRPr>
                    </a:p>
                  </a:txBody>
                  <a:tcPr marL="68552" marR="68552" marT="7617" marB="0"/>
                </a:tc>
                <a:tc>
                  <a:txBody>
                    <a:bodyPr/>
                    <a:lstStyle/>
                    <a:p>
                      <a:pPr algn="r" fontAlgn="t">
                        <a:lnSpc>
                          <a:spcPct val="115000"/>
                        </a:lnSpc>
                        <a:spcBef>
                          <a:spcPts val="0"/>
                        </a:spcBef>
                        <a:spcAft>
                          <a:spcPts val="0"/>
                        </a:spcAft>
                      </a:pPr>
                      <a:r>
                        <a:rPr lang="en-ZA" sz="1400" u="none" strike="noStrike" dirty="0">
                          <a:effectLst/>
                        </a:rPr>
                        <a:t>1%</a:t>
                      </a:r>
                      <a:endParaRPr lang="en-ZA" sz="1800" b="0" i="0" u="none" strike="noStrike" dirty="0">
                        <a:effectLst/>
                        <a:latin typeface="Arial" panose="020B0604020202020204" pitchFamily="34" charset="0"/>
                      </a:endParaRPr>
                    </a:p>
                  </a:txBody>
                  <a:tcPr marL="68552" marR="68552" marT="7617" marB="0"/>
                </a:tc>
                <a:extLst>
                  <a:ext uri="{0D108BD9-81ED-4DB2-BD59-A6C34878D82A}">
                    <a16:rowId xmlns="" xmlns:a16="http://schemas.microsoft.com/office/drawing/2014/main" val="1852148118"/>
                  </a:ext>
                </a:extLst>
              </a:tr>
              <a:tr h="622539">
                <a:tc>
                  <a:txBody>
                    <a:bodyPr/>
                    <a:lstStyle/>
                    <a:p>
                      <a:pPr algn="l" fontAlgn="t">
                        <a:lnSpc>
                          <a:spcPct val="115000"/>
                        </a:lnSpc>
                        <a:spcBef>
                          <a:spcPts val="0"/>
                        </a:spcBef>
                        <a:spcAft>
                          <a:spcPts val="0"/>
                        </a:spcAft>
                      </a:pPr>
                      <a:r>
                        <a:rPr lang="en-US" sz="1400" u="none" strike="noStrike" dirty="0">
                          <a:effectLst/>
                        </a:rPr>
                        <a:t>Social Service Organizations</a:t>
                      </a:r>
                      <a:endParaRPr lang="en-US" sz="1800" u="none" strike="noStrike" dirty="0">
                        <a:effectLst/>
                      </a:endParaRPr>
                    </a:p>
                    <a:p>
                      <a:pPr algn="l" fontAlgn="t">
                        <a:lnSpc>
                          <a:spcPct val="115000"/>
                        </a:lnSpc>
                        <a:spcBef>
                          <a:spcPts val="0"/>
                        </a:spcBef>
                        <a:spcAft>
                          <a:spcPts val="0"/>
                        </a:spcAft>
                      </a:pPr>
                      <a:r>
                        <a:rPr lang="en-US" sz="1400" u="none" strike="noStrike" dirty="0">
                          <a:effectLst/>
                        </a:rPr>
                        <a:t>(Number of S/Work posts: 25)</a:t>
                      </a:r>
                      <a:endParaRPr lang="en-US" sz="1800" b="0" i="0" u="none" strike="noStrike" dirty="0">
                        <a:effectLst/>
                        <a:latin typeface="Arial" panose="020B0604020202020204" pitchFamily="34" charset="0"/>
                      </a:endParaRPr>
                    </a:p>
                  </a:txBody>
                  <a:tcPr marL="68552" marR="68552" marT="7617" marB="0"/>
                </a:tc>
                <a:tc>
                  <a:txBody>
                    <a:bodyPr/>
                    <a:lstStyle/>
                    <a:p>
                      <a:pPr algn="ctr" fontAlgn="t">
                        <a:lnSpc>
                          <a:spcPct val="115000"/>
                        </a:lnSpc>
                        <a:spcBef>
                          <a:spcPts val="0"/>
                        </a:spcBef>
                        <a:spcAft>
                          <a:spcPts val="0"/>
                        </a:spcAft>
                      </a:pPr>
                      <a:r>
                        <a:rPr lang="en-ZA" sz="1400" u="none" strike="noStrike" dirty="0">
                          <a:effectLst/>
                        </a:rPr>
                        <a:t>6</a:t>
                      </a:r>
                      <a:endParaRPr lang="en-ZA" sz="1800" b="0" i="0" u="none" strike="noStrike" dirty="0">
                        <a:effectLst/>
                        <a:latin typeface="Arial" panose="020B0604020202020204" pitchFamily="34" charset="0"/>
                      </a:endParaRPr>
                    </a:p>
                  </a:txBody>
                  <a:tcPr marL="68552" marR="68552" marT="7617" marB="0"/>
                </a:tc>
                <a:tc>
                  <a:txBody>
                    <a:bodyPr/>
                    <a:lstStyle/>
                    <a:p>
                      <a:pPr algn="ctr" fontAlgn="t">
                        <a:lnSpc>
                          <a:spcPct val="115000"/>
                        </a:lnSpc>
                        <a:spcBef>
                          <a:spcPts val="0"/>
                        </a:spcBef>
                        <a:spcAft>
                          <a:spcPts val="0"/>
                        </a:spcAft>
                      </a:pPr>
                      <a:r>
                        <a:rPr lang="en-ZA" sz="1800" u="none" strike="noStrike" dirty="0">
                          <a:effectLst/>
                        </a:rPr>
                        <a:t>-</a:t>
                      </a:r>
                      <a:endParaRPr lang="en-ZA" sz="1800" b="0" i="0" u="none" strike="noStrike" dirty="0">
                        <a:effectLst/>
                        <a:latin typeface="Arial" panose="020B0604020202020204" pitchFamily="34" charset="0"/>
                      </a:endParaRPr>
                    </a:p>
                  </a:txBody>
                  <a:tcPr marL="68552" marR="68552" marT="7617" marB="0"/>
                </a:tc>
                <a:tc>
                  <a:txBody>
                    <a:bodyPr/>
                    <a:lstStyle/>
                    <a:p>
                      <a:pPr algn="ctr" fontAlgn="t">
                        <a:lnSpc>
                          <a:spcPct val="115000"/>
                        </a:lnSpc>
                        <a:spcBef>
                          <a:spcPts val="0"/>
                        </a:spcBef>
                        <a:spcAft>
                          <a:spcPts val="0"/>
                        </a:spcAft>
                      </a:pPr>
                      <a:r>
                        <a:rPr lang="pt-BR" sz="1400" u="none" strike="noStrike">
                          <a:effectLst/>
                        </a:rPr>
                        <a:t>7 298 979</a:t>
                      </a:r>
                      <a:endParaRPr lang="pt-BR" sz="1800" b="0" i="0" u="none" strike="noStrike">
                        <a:effectLst/>
                        <a:latin typeface="Arial" panose="020B0604020202020204" pitchFamily="34" charset="0"/>
                      </a:endParaRPr>
                    </a:p>
                  </a:txBody>
                  <a:tcPr marL="68552" marR="68552" marT="7617" marB="0"/>
                </a:tc>
                <a:tc>
                  <a:txBody>
                    <a:bodyPr/>
                    <a:lstStyle/>
                    <a:p>
                      <a:pPr algn="r" fontAlgn="t">
                        <a:lnSpc>
                          <a:spcPct val="115000"/>
                        </a:lnSpc>
                        <a:spcBef>
                          <a:spcPts val="0"/>
                        </a:spcBef>
                        <a:spcAft>
                          <a:spcPts val="0"/>
                        </a:spcAft>
                      </a:pPr>
                      <a:r>
                        <a:rPr lang="en-ZA" sz="1400" u="none" strike="noStrike" dirty="0">
                          <a:effectLst/>
                        </a:rPr>
                        <a:t>3%</a:t>
                      </a:r>
                      <a:endParaRPr lang="en-ZA" sz="1800" b="0" i="0" u="none" strike="noStrike" dirty="0">
                        <a:effectLst/>
                        <a:latin typeface="Arial" panose="020B0604020202020204" pitchFamily="34" charset="0"/>
                      </a:endParaRPr>
                    </a:p>
                  </a:txBody>
                  <a:tcPr marL="68552" marR="68552" marT="7617" marB="0"/>
                </a:tc>
                <a:extLst>
                  <a:ext uri="{0D108BD9-81ED-4DB2-BD59-A6C34878D82A}">
                    <a16:rowId xmlns="" xmlns:a16="http://schemas.microsoft.com/office/drawing/2014/main" val="3846921116"/>
                  </a:ext>
                </a:extLst>
              </a:tr>
              <a:tr h="564169">
                <a:tc>
                  <a:txBody>
                    <a:bodyPr/>
                    <a:lstStyle/>
                    <a:p>
                      <a:pPr marL="0" marR="0" indent="0" algn="l" rtl="0" eaLnBrk="1" fontAlgn="t" latinLnBrk="0" hangingPunct="1">
                        <a:lnSpc>
                          <a:spcPct val="115000"/>
                        </a:lnSpc>
                        <a:spcBef>
                          <a:spcPts val="0"/>
                        </a:spcBef>
                        <a:spcAft>
                          <a:spcPts val="0"/>
                        </a:spcAft>
                      </a:pPr>
                      <a:r>
                        <a:rPr lang="en-US" sz="1400" u="none" strike="noStrike" dirty="0">
                          <a:effectLst/>
                        </a:rPr>
                        <a:t>Social Service Organizations</a:t>
                      </a:r>
                      <a:endParaRPr lang="en-US" sz="1800" u="none" strike="noStrike" dirty="0">
                        <a:effectLst/>
                      </a:endParaRPr>
                    </a:p>
                    <a:p>
                      <a:pPr algn="l" fontAlgn="t">
                        <a:lnSpc>
                          <a:spcPct val="115000"/>
                        </a:lnSpc>
                        <a:spcBef>
                          <a:spcPts val="0"/>
                        </a:spcBef>
                        <a:spcAft>
                          <a:spcPts val="0"/>
                        </a:spcAft>
                      </a:pPr>
                      <a:r>
                        <a:rPr lang="en-US" sz="1400" u="none" strike="noStrike" dirty="0">
                          <a:effectLst/>
                        </a:rPr>
                        <a:t>(Goods &amp; services)</a:t>
                      </a:r>
                      <a:endParaRPr lang="en-US" sz="1800" b="0" i="0" u="none" strike="noStrike" dirty="0">
                        <a:effectLst/>
                        <a:latin typeface="Arial" panose="020B0604020202020204" pitchFamily="34" charset="0"/>
                      </a:endParaRPr>
                    </a:p>
                  </a:txBody>
                  <a:tcPr marL="68552" marR="68552" marT="7617" marB="0"/>
                </a:tc>
                <a:tc>
                  <a:txBody>
                    <a:bodyPr/>
                    <a:lstStyle/>
                    <a:p>
                      <a:pPr algn="ctr" fontAlgn="t">
                        <a:lnSpc>
                          <a:spcPct val="115000"/>
                        </a:lnSpc>
                        <a:spcBef>
                          <a:spcPts val="0"/>
                        </a:spcBef>
                        <a:spcAft>
                          <a:spcPts val="0"/>
                        </a:spcAft>
                      </a:pPr>
                      <a:r>
                        <a:rPr lang="en-ZA" sz="1400" u="none" strike="noStrike" dirty="0">
                          <a:effectLst/>
                        </a:rPr>
                        <a:t>1</a:t>
                      </a:r>
                      <a:endParaRPr lang="en-ZA" sz="1800" b="0" i="0" u="none" strike="noStrike" dirty="0">
                        <a:effectLst/>
                        <a:latin typeface="Arial" panose="020B0604020202020204" pitchFamily="34" charset="0"/>
                      </a:endParaRPr>
                    </a:p>
                  </a:txBody>
                  <a:tcPr marL="68552" marR="68552" marT="7617" marB="0"/>
                </a:tc>
                <a:tc>
                  <a:txBody>
                    <a:bodyPr/>
                    <a:lstStyle/>
                    <a:p>
                      <a:pPr algn="ctr" fontAlgn="t">
                        <a:lnSpc>
                          <a:spcPct val="115000"/>
                        </a:lnSpc>
                        <a:spcBef>
                          <a:spcPts val="0"/>
                        </a:spcBef>
                        <a:spcAft>
                          <a:spcPts val="0"/>
                        </a:spcAft>
                      </a:pPr>
                      <a:r>
                        <a:rPr lang="en-ZA" sz="1800" u="none" strike="noStrike" dirty="0">
                          <a:effectLst/>
                        </a:rPr>
                        <a:t>-</a:t>
                      </a:r>
                      <a:endParaRPr lang="en-ZA" sz="1800" b="0" i="0" u="none" strike="noStrike" dirty="0">
                        <a:effectLst/>
                        <a:latin typeface="Arial" panose="020B0604020202020204" pitchFamily="34" charset="0"/>
                      </a:endParaRPr>
                    </a:p>
                  </a:txBody>
                  <a:tcPr marL="68552" marR="68552" marT="7617" marB="0"/>
                </a:tc>
                <a:tc>
                  <a:txBody>
                    <a:bodyPr/>
                    <a:lstStyle/>
                    <a:p>
                      <a:pPr algn="ctr" fontAlgn="t">
                        <a:lnSpc>
                          <a:spcPct val="115000"/>
                        </a:lnSpc>
                        <a:spcBef>
                          <a:spcPts val="0"/>
                        </a:spcBef>
                        <a:spcAft>
                          <a:spcPts val="0"/>
                        </a:spcAft>
                      </a:pPr>
                      <a:r>
                        <a:rPr lang="en-ZA" sz="1400" u="none" strike="noStrike" dirty="0">
                          <a:effectLst/>
                        </a:rPr>
                        <a:t>790 000</a:t>
                      </a:r>
                      <a:endParaRPr lang="en-ZA" sz="1800" b="0" i="0" u="none" strike="noStrike" dirty="0">
                        <a:effectLst/>
                        <a:latin typeface="Arial" panose="020B0604020202020204" pitchFamily="34" charset="0"/>
                      </a:endParaRPr>
                    </a:p>
                  </a:txBody>
                  <a:tcPr marL="68552" marR="68552" marT="7617" marB="0"/>
                </a:tc>
                <a:tc>
                  <a:txBody>
                    <a:bodyPr/>
                    <a:lstStyle/>
                    <a:p>
                      <a:pPr algn="r" fontAlgn="t">
                        <a:lnSpc>
                          <a:spcPct val="115000"/>
                        </a:lnSpc>
                        <a:spcBef>
                          <a:spcPts val="0"/>
                        </a:spcBef>
                        <a:spcAft>
                          <a:spcPts val="0"/>
                        </a:spcAft>
                      </a:pPr>
                      <a:r>
                        <a:rPr lang="en-ZA" sz="1400" u="none" strike="noStrike" dirty="0">
                          <a:effectLst/>
                        </a:rPr>
                        <a:t>0%</a:t>
                      </a:r>
                      <a:endParaRPr lang="en-ZA" sz="1800" b="0" i="0" u="none" strike="noStrike" dirty="0">
                        <a:effectLst/>
                        <a:latin typeface="Arial" panose="020B0604020202020204" pitchFamily="34" charset="0"/>
                      </a:endParaRPr>
                    </a:p>
                  </a:txBody>
                  <a:tcPr marL="68552" marR="68552" marT="7617" marB="0"/>
                </a:tc>
                <a:extLst>
                  <a:ext uri="{0D108BD9-81ED-4DB2-BD59-A6C34878D82A}">
                    <a16:rowId xmlns="" xmlns:a16="http://schemas.microsoft.com/office/drawing/2014/main" val="1898201144"/>
                  </a:ext>
                </a:extLst>
              </a:tr>
              <a:tr h="604482">
                <a:tc>
                  <a:txBody>
                    <a:bodyPr/>
                    <a:lstStyle/>
                    <a:p>
                      <a:pPr algn="r" fontAlgn="t">
                        <a:lnSpc>
                          <a:spcPct val="115000"/>
                        </a:lnSpc>
                        <a:spcBef>
                          <a:spcPts val="0"/>
                        </a:spcBef>
                        <a:spcAft>
                          <a:spcPts val="0"/>
                        </a:spcAft>
                      </a:pPr>
                      <a:r>
                        <a:rPr lang="en-ZA" sz="1400" u="none" strike="noStrike" dirty="0">
                          <a:effectLst/>
                        </a:rPr>
                        <a:t>Totals</a:t>
                      </a:r>
                      <a:endParaRPr lang="en-ZA" sz="1800" b="0" i="0" u="none" strike="noStrike" dirty="0">
                        <a:effectLst/>
                        <a:latin typeface="Arial" panose="020B0604020202020204" pitchFamily="34" charset="0"/>
                      </a:endParaRPr>
                    </a:p>
                  </a:txBody>
                  <a:tcPr marL="68552" marR="68552" marT="7617" marB="0"/>
                </a:tc>
                <a:tc>
                  <a:txBody>
                    <a:bodyPr/>
                    <a:lstStyle/>
                    <a:p>
                      <a:pPr algn="ctr" fontAlgn="t">
                        <a:lnSpc>
                          <a:spcPct val="115000"/>
                        </a:lnSpc>
                        <a:spcBef>
                          <a:spcPts val="0"/>
                        </a:spcBef>
                        <a:spcAft>
                          <a:spcPts val="0"/>
                        </a:spcAft>
                      </a:pPr>
                      <a:r>
                        <a:rPr lang="en-ZA" sz="1400" u="none" strike="noStrike" dirty="0">
                          <a:effectLst/>
                        </a:rPr>
                        <a:t>333</a:t>
                      </a:r>
                      <a:endParaRPr lang="en-ZA" sz="1800" b="0" i="0" u="none" strike="noStrike" dirty="0">
                        <a:effectLst/>
                        <a:latin typeface="Arial" panose="020B0604020202020204" pitchFamily="34" charset="0"/>
                      </a:endParaRPr>
                    </a:p>
                  </a:txBody>
                  <a:tcPr marL="68552" marR="68552" marT="7617" marB="0"/>
                </a:tc>
                <a:tc>
                  <a:txBody>
                    <a:bodyPr/>
                    <a:lstStyle/>
                    <a:p>
                      <a:pPr algn="ctr" fontAlgn="t">
                        <a:lnSpc>
                          <a:spcPct val="115000"/>
                        </a:lnSpc>
                        <a:spcBef>
                          <a:spcPts val="0"/>
                        </a:spcBef>
                        <a:spcAft>
                          <a:spcPts val="0"/>
                        </a:spcAft>
                      </a:pPr>
                      <a:r>
                        <a:rPr lang="en-ZA" sz="1400" u="none" strike="noStrike" dirty="0">
                          <a:effectLst/>
                        </a:rPr>
                        <a:t>19 608</a:t>
                      </a:r>
                      <a:endParaRPr lang="en-ZA" sz="1800" b="0" i="0" u="none" strike="noStrike" dirty="0">
                        <a:effectLst/>
                        <a:latin typeface="Arial" panose="020B0604020202020204" pitchFamily="34" charset="0"/>
                      </a:endParaRPr>
                    </a:p>
                  </a:txBody>
                  <a:tcPr marL="68552" marR="68552" marT="7617" marB="0"/>
                </a:tc>
                <a:tc>
                  <a:txBody>
                    <a:bodyPr/>
                    <a:lstStyle/>
                    <a:p>
                      <a:pPr algn="ctr" fontAlgn="t">
                        <a:lnSpc>
                          <a:spcPct val="115000"/>
                        </a:lnSpc>
                        <a:spcBef>
                          <a:spcPts val="0"/>
                        </a:spcBef>
                        <a:spcAft>
                          <a:spcPts val="0"/>
                        </a:spcAft>
                      </a:pPr>
                      <a:r>
                        <a:rPr lang="en-ZA" sz="1400" u="none" strike="noStrike" dirty="0">
                          <a:effectLst/>
                        </a:rPr>
                        <a:t>R 236 725 853</a:t>
                      </a:r>
                      <a:endParaRPr lang="en-ZA" sz="1800" b="0" i="0" u="none" strike="noStrike" dirty="0">
                        <a:effectLst/>
                        <a:latin typeface="Arial" panose="020B0604020202020204" pitchFamily="34" charset="0"/>
                      </a:endParaRPr>
                    </a:p>
                  </a:txBody>
                  <a:tcPr marL="68552" marR="68552" marT="7617" marB="0"/>
                </a:tc>
                <a:tc>
                  <a:txBody>
                    <a:bodyPr/>
                    <a:lstStyle/>
                    <a:p>
                      <a:pPr algn="r" fontAlgn="t">
                        <a:lnSpc>
                          <a:spcPct val="115000"/>
                        </a:lnSpc>
                        <a:spcBef>
                          <a:spcPts val="0"/>
                        </a:spcBef>
                        <a:spcAft>
                          <a:spcPts val="0"/>
                        </a:spcAft>
                      </a:pPr>
                      <a:r>
                        <a:rPr lang="en-ZA" sz="1400" u="none" strike="noStrike" dirty="0">
                          <a:effectLst/>
                        </a:rPr>
                        <a:t>100,2%</a:t>
                      </a:r>
                      <a:endParaRPr lang="en-ZA" sz="1800" b="0" i="0" u="none" strike="noStrike" dirty="0">
                        <a:effectLst/>
                        <a:latin typeface="Arial" panose="020B0604020202020204" pitchFamily="34" charset="0"/>
                      </a:endParaRPr>
                    </a:p>
                  </a:txBody>
                  <a:tcPr marL="68552" marR="68552" marT="7617" marB="0"/>
                </a:tc>
                <a:extLst>
                  <a:ext uri="{0D108BD9-81ED-4DB2-BD59-A6C34878D82A}">
                    <a16:rowId xmlns="" xmlns:a16="http://schemas.microsoft.com/office/drawing/2014/main" val="3323289454"/>
                  </a:ext>
                </a:extLst>
              </a:tr>
            </a:tbl>
          </a:graphicData>
        </a:graphic>
      </p:graphicFrame>
    </p:spTree>
    <p:extLst>
      <p:ext uri="{BB962C8B-B14F-4D97-AF65-F5344CB8AC3E}">
        <p14:creationId xmlns:p14="http://schemas.microsoft.com/office/powerpoint/2010/main" xmlns="" val="2268634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24F1F6-BDCA-61B7-8154-205A4162CEEB}"/>
              </a:ext>
            </a:extLst>
          </p:cNvPr>
          <p:cNvSpPr>
            <a:spLocks noGrp="1"/>
          </p:cNvSpPr>
          <p:nvPr>
            <p:ph type="title"/>
          </p:nvPr>
        </p:nvSpPr>
        <p:spPr/>
        <p:txBody>
          <a:bodyPr/>
          <a:lstStyle/>
          <a:p>
            <a:r>
              <a:rPr lang="en-US" dirty="0"/>
              <a:t>Unfunded/Private Residential facilities </a:t>
            </a:r>
          </a:p>
        </p:txBody>
      </p:sp>
      <p:sp>
        <p:nvSpPr>
          <p:cNvPr id="3" name="Footer Placeholder 2">
            <a:extLst>
              <a:ext uri="{FF2B5EF4-FFF2-40B4-BE49-F238E27FC236}">
                <a16:creationId xmlns="" xmlns:a16="http://schemas.microsoft.com/office/drawing/2014/main" id="{925BDE14-8184-E0DC-11C7-CB2BE701AFE7}"/>
              </a:ext>
            </a:extLst>
          </p:cNvPr>
          <p:cNvSpPr>
            <a:spLocks noGrp="1"/>
          </p:cNvSpPr>
          <p:nvPr>
            <p:ph type="ftr" sz="quarter" idx="3"/>
          </p:nvPr>
        </p:nvSpPr>
        <p:spPr/>
        <p:txBody>
          <a:bodyPr/>
          <a:lstStyle/>
          <a:p>
            <a:endParaRPr lang="en-GB" dirty="0">
              <a:solidFill>
                <a:srgbClr val="998F86"/>
              </a:solidFill>
            </a:endParaRPr>
          </a:p>
        </p:txBody>
      </p:sp>
      <p:sp>
        <p:nvSpPr>
          <p:cNvPr id="4" name="Text Placeholder 3">
            <a:extLst>
              <a:ext uri="{FF2B5EF4-FFF2-40B4-BE49-F238E27FC236}">
                <a16:creationId xmlns="" xmlns:a16="http://schemas.microsoft.com/office/drawing/2014/main" id="{76CC886B-7544-07A6-E1BC-4070FA61F3CC}"/>
              </a:ext>
            </a:extLst>
          </p:cNvPr>
          <p:cNvSpPr>
            <a:spLocks noGrp="1"/>
          </p:cNvSpPr>
          <p:nvPr>
            <p:ph type="body" sz="quarter" idx="10"/>
          </p:nvPr>
        </p:nvSpPr>
        <p:spPr/>
        <p:txBody>
          <a:bodyPr/>
          <a:lstStyle/>
          <a:p>
            <a:r>
              <a:rPr lang="en-US" dirty="0"/>
              <a:t>A total of 173 private/unfunded Homes and 114 funded (previous slide) </a:t>
            </a:r>
          </a:p>
          <a:p>
            <a:r>
              <a:rPr lang="en-US" dirty="0"/>
              <a:t>Total of 287 residential facilities for older persons in the Western Cape </a:t>
            </a:r>
          </a:p>
          <a:p>
            <a:endParaRPr lang="en-US" dirty="0"/>
          </a:p>
          <a:p>
            <a:r>
              <a:rPr lang="en-US" dirty="0"/>
              <a:t>Private Homes breakdown in the Province: </a:t>
            </a:r>
          </a:p>
          <a:p>
            <a:endParaRPr lang="en-US" dirty="0"/>
          </a:p>
          <a:p>
            <a:r>
              <a:rPr lang="en-US" dirty="0"/>
              <a:t>Eden/Karoo - 42</a:t>
            </a:r>
          </a:p>
          <a:p>
            <a:r>
              <a:rPr lang="en-US" dirty="0"/>
              <a:t>West Coast - 6</a:t>
            </a:r>
          </a:p>
          <a:p>
            <a:r>
              <a:rPr lang="en-US" dirty="0"/>
              <a:t>Cape Winelands -22</a:t>
            </a:r>
          </a:p>
          <a:p>
            <a:r>
              <a:rPr lang="en-US" dirty="0"/>
              <a:t>Metro North - 55</a:t>
            </a:r>
          </a:p>
          <a:p>
            <a:r>
              <a:rPr lang="en-US" dirty="0"/>
              <a:t>Metro South - 26</a:t>
            </a:r>
          </a:p>
          <a:p>
            <a:r>
              <a:rPr lang="en-US" dirty="0"/>
              <a:t>Metro East - 20</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xmlns="" val="3793978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0F9EBAC-DE0A-4A53-AC5C-28191BEE7666}"/>
              </a:ext>
            </a:extLst>
          </p:cNvPr>
          <p:cNvSpPr>
            <a:spLocks noGrp="1"/>
          </p:cNvSpPr>
          <p:nvPr>
            <p:ph type="title"/>
          </p:nvPr>
        </p:nvSpPr>
        <p:spPr/>
        <p:txBody>
          <a:bodyPr/>
          <a:lstStyle/>
          <a:p>
            <a:r>
              <a:rPr lang="en-ZA" dirty="0"/>
              <a:t>Regional breakdown</a:t>
            </a:r>
          </a:p>
        </p:txBody>
      </p:sp>
      <p:sp>
        <p:nvSpPr>
          <p:cNvPr id="3" name="Footer Placeholder 2">
            <a:extLst>
              <a:ext uri="{FF2B5EF4-FFF2-40B4-BE49-F238E27FC236}">
                <a16:creationId xmlns="" xmlns:a16="http://schemas.microsoft.com/office/drawing/2014/main" id="{DF8C07A4-5112-4D3D-9EE7-E38726C5E987}"/>
              </a:ext>
            </a:extLst>
          </p:cNvPr>
          <p:cNvSpPr>
            <a:spLocks noGrp="1"/>
          </p:cNvSpPr>
          <p:nvPr>
            <p:ph type="ftr" sz="quarter" idx="3"/>
          </p:nvPr>
        </p:nvSpPr>
        <p:spPr/>
        <p:txBody>
          <a:bodyPr/>
          <a:lstStyle/>
          <a:p>
            <a:endParaRPr lang="en-GB" dirty="0">
              <a:solidFill>
                <a:srgbClr val="998F86"/>
              </a:solidFill>
            </a:endParaRPr>
          </a:p>
        </p:txBody>
      </p:sp>
      <p:sp>
        <p:nvSpPr>
          <p:cNvPr id="4" name="Text Placeholder 3">
            <a:extLst>
              <a:ext uri="{FF2B5EF4-FFF2-40B4-BE49-F238E27FC236}">
                <a16:creationId xmlns="" xmlns:a16="http://schemas.microsoft.com/office/drawing/2014/main" id="{D90E2637-0016-4731-A1F2-C6C67F0F41F8}"/>
              </a:ext>
            </a:extLst>
          </p:cNvPr>
          <p:cNvSpPr>
            <a:spLocks noGrp="1"/>
          </p:cNvSpPr>
          <p:nvPr>
            <p:ph type="body" sz="quarter" idx="10"/>
          </p:nvPr>
        </p:nvSpPr>
        <p:spPr/>
        <p:txBody>
          <a:bodyPr/>
          <a:lstStyle/>
          <a:p>
            <a:endParaRPr lang="en-ZA" dirty="0"/>
          </a:p>
        </p:txBody>
      </p:sp>
      <p:graphicFrame>
        <p:nvGraphicFramePr>
          <p:cNvPr id="6" name="Table 5">
            <a:extLst>
              <a:ext uri="{FF2B5EF4-FFF2-40B4-BE49-F238E27FC236}">
                <a16:creationId xmlns="" xmlns:a16="http://schemas.microsoft.com/office/drawing/2014/main" id="{11802743-7BCE-7C3E-DEF2-4039D21FBB32}"/>
              </a:ext>
            </a:extLst>
          </p:cNvPr>
          <p:cNvGraphicFramePr/>
          <p:nvPr>
            <p:extLst>
              <p:ext uri="{D42A27DB-BD31-4B8C-83A1-F6EECF244321}">
                <p14:modId xmlns:p14="http://schemas.microsoft.com/office/powerpoint/2010/main" xmlns="" val="579631791"/>
              </p:ext>
            </p:extLst>
          </p:nvPr>
        </p:nvGraphicFramePr>
        <p:xfrm>
          <a:off x="486568" y="1267778"/>
          <a:ext cx="11277602" cy="4854829"/>
        </p:xfrm>
        <a:graphic>
          <a:graphicData uri="http://schemas.openxmlformats.org/drawingml/2006/table">
            <a:tbl>
              <a:tblPr>
                <a:tableStyleId>{5C22544A-7EE6-4342-B048-85BDC9FD1C3A}</a:tableStyleId>
              </a:tblPr>
              <a:tblGrid>
                <a:gridCol w="1712957">
                  <a:extLst>
                    <a:ext uri="{9D8B030D-6E8A-4147-A177-3AD203B41FA5}">
                      <a16:colId xmlns="" xmlns:a16="http://schemas.microsoft.com/office/drawing/2014/main" val="2841972101"/>
                    </a:ext>
                  </a:extLst>
                </a:gridCol>
                <a:gridCol w="1309460">
                  <a:extLst>
                    <a:ext uri="{9D8B030D-6E8A-4147-A177-3AD203B41FA5}">
                      <a16:colId xmlns="" xmlns:a16="http://schemas.microsoft.com/office/drawing/2014/main" val="2524725497"/>
                    </a:ext>
                  </a:extLst>
                </a:gridCol>
                <a:gridCol w="1591147">
                  <a:extLst>
                    <a:ext uri="{9D8B030D-6E8A-4147-A177-3AD203B41FA5}">
                      <a16:colId xmlns="" xmlns:a16="http://schemas.microsoft.com/office/drawing/2014/main" val="1354494942"/>
                    </a:ext>
                  </a:extLst>
                </a:gridCol>
                <a:gridCol w="1591147">
                  <a:extLst>
                    <a:ext uri="{9D8B030D-6E8A-4147-A177-3AD203B41FA5}">
                      <a16:colId xmlns="" xmlns:a16="http://schemas.microsoft.com/office/drawing/2014/main" val="2760853991"/>
                    </a:ext>
                  </a:extLst>
                </a:gridCol>
                <a:gridCol w="1591147">
                  <a:extLst>
                    <a:ext uri="{9D8B030D-6E8A-4147-A177-3AD203B41FA5}">
                      <a16:colId xmlns="" xmlns:a16="http://schemas.microsoft.com/office/drawing/2014/main" val="756440688"/>
                    </a:ext>
                  </a:extLst>
                </a:gridCol>
                <a:gridCol w="1591147">
                  <a:extLst>
                    <a:ext uri="{9D8B030D-6E8A-4147-A177-3AD203B41FA5}">
                      <a16:colId xmlns="" xmlns:a16="http://schemas.microsoft.com/office/drawing/2014/main" val="3345307631"/>
                    </a:ext>
                  </a:extLst>
                </a:gridCol>
                <a:gridCol w="1890597">
                  <a:extLst>
                    <a:ext uri="{9D8B030D-6E8A-4147-A177-3AD203B41FA5}">
                      <a16:colId xmlns="" xmlns:a16="http://schemas.microsoft.com/office/drawing/2014/main" val="2061604141"/>
                    </a:ext>
                  </a:extLst>
                </a:gridCol>
              </a:tblGrid>
              <a:tr h="744474">
                <a:tc>
                  <a:txBody>
                    <a:bodyPr/>
                    <a:lstStyle/>
                    <a:p>
                      <a:pPr marL="0" algn="ctr" rtl="0" eaLnBrk="1" fontAlgn="b" latinLnBrk="0" hangingPunct="1">
                        <a:lnSpc>
                          <a:spcPct val="115000"/>
                        </a:lnSpc>
                        <a:spcBef>
                          <a:spcPts val="0"/>
                        </a:spcBef>
                        <a:spcAft>
                          <a:spcPts val="0"/>
                        </a:spcAft>
                      </a:pPr>
                      <a:r>
                        <a:rPr lang="en-ZA" sz="1400" b="1" u="none" strike="noStrike" kern="1200" dirty="0">
                          <a:effectLst/>
                        </a:rPr>
                        <a:t>Category</a:t>
                      </a:r>
                      <a:endParaRPr lang="en-ZA" sz="1800" b="1" i="0" u="none" strike="noStrike" dirty="0">
                        <a:effectLst/>
                        <a:latin typeface="Arial" panose="020B0604020202020204" pitchFamily="34" charset="0"/>
                      </a:endParaRPr>
                    </a:p>
                  </a:txBody>
                  <a:tcPr marL="7366" marR="7366" marT="7366" marB="0" anchor="b"/>
                </a:tc>
                <a:tc>
                  <a:txBody>
                    <a:bodyPr/>
                    <a:lstStyle/>
                    <a:p>
                      <a:pPr marL="0" algn="ctr" rtl="0" eaLnBrk="1" fontAlgn="b" latinLnBrk="0" hangingPunct="1">
                        <a:lnSpc>
                          <a:spcPct val="115000"/>
                        </a:lnSpc>
                        <a:spcBef>
                          <a:spcPts val="0"/>
                        </a:spcBef>
                        <a:spcAft>
                          <a:spcPts val="0"/>
                        </a:spcAft>
                      </a:pPr>
                      <a:r>
                        <a:rPr lang="en-ZA" sz="1400" b="1" u="none" strike="noStrike" kern="1200" dirty="0">
                          <a:effectLst/>
                        </a:rPr>
                        <a:t>Cape Winelands/</a:t>
                      </a:r>
                      <a:endParaRPr lang="en-ZA" sz="1800" b="1" u="none" strike="noStrike" dirty="0">
                        <a:effectLst/>
                      </a:endParaRPr>
                    </a:p>
                    <a:p>
                      <a:pPr marL="0" algn="ctr" rtl="0" eaLnBrk="1" fontAlgn="b" latinLnBrk="0" hangingPunct="1">
                        <a:lnSpc>
                          <a:spcPct val="115000"/>
                        </a:lnSpc>
                        <a:spcBef>
                          <a:spcPts val="0"/>
                        </a:spcBef>
                        <a:spcAft>
                          <a:spcPts val="0"/>
                        </a:spcAft>
                      </a:pPr>
                      <a:r>
                        <a:rPr lang="en-ZA" sz="1400" b="1" u="none" strike="noStrike" kern="1200" dirty="0">
                          <a:effectLst/>
                        </a:rPr>
                        <a:t>Overberg</a:t>
                      </a:r>
                      <a:endParaRPr lang="en-ZA" sz="1800" b="1" i="0" u="none" strike="noStrike" dirty="0">
                        <a:effectLst/>
                        <a:latin typeface="Arial" panose="020B0604020202020204" pitchFamily="34" charset="0"/>
                      </a:endParaRPr>
                    </a:p>
                  </a:txBody>
                  <a:tcPr marL="7366" marR="7366" marT="7366" marB="0" anchor="b">
                    <a:solidFill>
                      <a:srgbClr val="FF0000"/>
                    </a:solidFill>
                  </a:tcPr>
                </a:tc>
                <a:tc>
                  <a:txBody>
                    <a:bodyPr/>
                    <a:lstStyle/>
                    <a:p>
                      <a:pPr marL="0" algn="ctr" rtl="0" eaLnBrk="1" fontAlgn="b" latinLnBrk="0" hangingPunct="1">
                        <a:lnSpc>
                          <a:spcPct val="115000"/>
                        </a:lnSpc>
                        <a:spcBef>
                          <a:spcPts val="0"/>
                        </a:spcBef>
                        <a:spcAft>
                          <a:spcPts val="0"/>
                        </a:spcAft>
                      </a:pPr>
                      <a:r>
                        <a:rPr lang="en-ZA" sz="1400" b="1" u="none" strike="noStrike" kern="1200" dirty="0">
                          <a:effectLst/>
                        </a:rPr>
                        <a:t>Eden/Karoo</a:t>
                      </a:r>
                      <a:endParaRPr lang="en-ZA" sz="1800" b="1" i="0" u="none" strike="noStrike" dirty="0">
                        <a:effectLst/>
                        <a:latin typeface="Arial" panose="020B0604020202020204" pitchFamily="34" charset="0"/>
                      </a:endParaRPr>
                    </a:p>
                  </a:txBody>
                  <a:tcPr marL="7366" marR="7366" marT="7366" marB="0" anchor="b">
                    <a:solidFill>
                      <a:srgbClr val="FF0000"/>
                    </a:solidFill>
                  </a:tcPr>
                </a:tc>
                <a:tc>
                  <a:txBody>
                    <a:bodyPr/>
                    <a:lstStyle/>
                    <a:p>
                      <a:pPr marL="0" algn="ctr" rtl="0" eaLnBrk="1" fontAlgn="b" latinLnBrk="0" hangingPunct="1">
                        <a:lnSpc>
                          <a:spcPct val="115000"/>
                        </a:lnSpc>
                        <a:spcBef>
                          <a:spcPts val="0"/>
                        </a:spcBef>
                        <a:spcAft>
                          <a:spcPts val="0"/>
                        </a:spcAft>
                      </a:pPr>
                      <a:r>
                        <a:rPr lang="en-ZA" sz="1400" b="1" u="none" strike="noStrike" kern="1200" dirty="0">
                          <a:effectLst/>
                        </a:rPr>
                        <a:t>Metro East</a:t>
                      </a:r>
                      <a:endParaRPr lang="en-ZA" sz="1800" b="1" i="0" u="none" strike="noStrike" dirty="0">
                        <a:effectLst/>
                        <a:latin typeface="Arial" panose="020B0604020202020204" pitchFamily="34" charset="0"/>
                      </a:endParaRPr>
                    </a:p>
                  </a:txBody>
                  <a:tcPr marL="7366" marR="7366" marT="7366" marB="0" anchor="b"/>
                </a:tc>
                <a:tc>
                  <a:txBody>
                    <a:bodyPr/>
                    <a:lstStyle/>
                    <a:p>
                      <a:pPr marL="0" algn="ctr" rtl="0" eaLnBrk="1" fontAlgn="b" latinLnBrk="0" hangingPunct="1">
                        <a:lnSpc>
                          <a:spcPct val="115000"/>
                        </a:lnSpc>
                        <a:spcBef>
                          <a:spcPts val="0"/>
                        </a:spcBef>
                        <a:spcAft>
                          <a:spcPts val="0"/>
                        </a:spcAft>
                      </a:pPr>
                      <a:r>
                        <a:rPr lang="en-ZA" sz="1400" b="1" u="none" strike="noStrike" kern="1200" dirty="0">
                          <a:effectLst/>
                        </a:rPr>
                        <a:t>Metro North</a:t>
                      </a:r>
                      <a:endParaRPr lang="en-ZA" sz="1800" b="1" i="0" u="none" strike="noStrike" dirty="0">
                        <a:effectLst/>
                        <a:latin typeface="Arial" panose="020B0604020202020204" pitchFamily="34" charset="0"/>
                      </a:endParaRPr>
                    </a:p>
                  </a:txBody>
                  <a:tcPr marL="7366" marR="7366" marT="7366" marB="0" anchor="b"/>
                </a:tc>
                <a:tc>
                  <a:txBody>
                    <a:bodyPr/>
                    <a:lstStyle/>
                    <a:p>
                      <a:pPr marL="0" algn="ctr" rtl="0" eaLnBrk="1" fontAlgn="b" latinLnBrk="0" hangingPunct="1">
                        <a:lnSpc>
                          <a:spcPct val="115000"/>
                        </a:lnSpc>
                        <a:spcBef>
                          <a:spcPts val="0"/>
                        </a:spcBef>
                        <a:spcAft>
                          <a:spcPts val="0"/>
                        </a:spcAft>
                      </a:pPr>
                      <a:r>
                        <a:rPr lang="en-ZA" sz="1400" b="1" u="none" strike="noStrike" kern="1200" dirty="0">
                          <a:effectLst/>
                        </a:rPr>
                        <a:t>Metro South</a:t>
                      </a:r>
                      <a:endParaRPr lang="en-ZA" sz="1800" b="1" i="0" u="none" strike="noStrike" dirty="0">
                        <a:effectLst/>
                        <a:latin typeface="Arial" panose="020B0604020202020204" pitchFamily="34" charset="0"/>
                      </a:endParaRPr>
                    </a:p>
                  </a:txBody>
                  <a:tcPr marL="7366" marR="7366" marT="7366" marB="0" anchor="b"/>
                </a:tc>
                <a:tc>
                  <a:txBody>
                    <a:bodyPr/>
                    <a:lstStyle/>
                    <a:p>
                      <a:pPr marL="0" algn="ctr" rtl="0" eaLnBrk="1" fontAlgn="b" latinLnBrk="0" hangingPunct="1">
                        <a:lnSpc>
                          <a:spcPct val="115000"/>
                        </a:lnSpc>
                        <a:spcBef>
                          <a:spcPts val="0"/>
                        </a:spcBef>
                        <a:spcAft>
                          <a:spcPts val="0"/>
                        </a:spcAft>
                      </a:pPr>
                      <a:r>
                        <a:rPr lang="en-ZA" sz="1400" b="1" u="none" strike="noStrike" kern="1200" dirty="0">
                          <a:effectLst/>
                        </a:rPr>
                        <a:t>West Coast</a:t>
                      </a:r>
                      <a:endParaRPr lang="en-ZA" sz="1800" b="1" i="0" u="none" strike="noStrike" dirty="0">
                        <a:effectLst/>
                        <a:latin typeface="Arial" panose="020B0604020202020204" pitchFamily="34" charset="0"/>
                      </a:endParaRPr>
                    </a:p>
                  </a:txBody>
                  <a:tcPr marL="7366" marR="7366" marT="7366" marB="0" anchor="b">
                    <a:solidFill>
                      <a:srgbClr val="FF0000"/>
                    </a:solidFill>
                  </a:tcPr>
                </a:tc>
                <a:extLst>
                  <a:ext uri="{0D108BD9-81ED-4DB2-BD59-A6C34878D82A}">
                    <a16:rowId xmlns="" xmlns:a16="http://schemas.microsoft.com/office/drawing/2014/main" val="2546177917"/>
                  </a:ext>
                </a:extLst>
              </a:tr>
              <a:tr h="412496">
                <a:tc>
                  <a:txBody>
                    <a:bodyPr/>
                    <a:lstStyle/>
                    <a:p>
                      <a:pPr marL="0" algn="ctr" rtl="0" eaLnBrk="1" fontAlgn="b" latinLnBrk="0" hangingPunct="1">
                        <a:lnSpc>
                          <a:spcPct val="115000"/>
                        </a:lnSpc>
                        <a:spcBef>
                          <a:spcPts val="0"/>
                        </a:spcBef>
                        <a:spcAft>
                          <a:spcPts val="0"/>
                        </a:spcAft>
                      </a:pPr>
                      <a:r>
                        <a:rPr lang="en-ZA" sz="1400" b="1" u="none" strike="noStrike" kern="1200" dirty="0">
                          <a:effectLst/>
                        </a:rPr>
                        <a:t>Residential Facilities</a:t>
                      </a:r>
                      <a:endParaRPr lang="en-ZA" sz="1800" b="1" i="0" u="none" strike="noStrike" dirty="0">
                        <a:effectLst/>
                        <a:latin typeface="Arial" panose="020B0604020202020204" pitchFamily="34" charset="0"/>
                      </a:endParaRPr>
                    </a:p>
                  </a:txBody>
                  <a:tcPr marL="7366" marR="7366" marT="7366" marB="0" anchor="b"/>
                </a:tc>
                <a:tc>
                  <a:txBody>
                    <a:bodyPr/>
                    <a:lstStyle/>
                    <a:p>
                      <a:pPr algn="ctr" fontAlgn="b">
                        <a:spcBef>
                          <a:spcPts val="0"/>
                        </a:spcBef>
                        <a:spcAft>
                          <a:spcPts val="0"/>
                        </a:spcAft>
                      </a:pPr>
                      <a:r>
                        <a:rPr lang="en-ZA" sz="1700" u="none" strike="noStrike" dirty="0">
                          <a:effectLst/>
                        </a:rPr>
                        <a:t>33</a:t>
                      </a:r>
                      <a:endParaRPr lang="en-ZA" sz="1800" b="0" i="0" u="none" strike="noStrike" dirty="0">
                        <a:effectLst/>
                        <a:latin typeface="Arial" panose="020B0604020202020204" pitchFamily="34" charset="0"/>
                      </a:endParaRPr>
                    </a:p>
                  </a:txBody>
                  <a:tcPr marL="7366" marR="7366" marT="7366" marB="0" anchor="ctr">
                    <a:solidFill>
                      <a:srgbClr val="FF0000"/>
                    </a:solidFill>
                  </a:tcPr>
                </a:tc>
                <a:tc>
                  <a:txBody>
                    <a:bodyPr/>
                    <a:lstStyle/>
                    <a:p>
                      <a:pPr algn="ctr" fontAlgn="b">
                        <a:spcBef>
                          <a:spcPts val="0"/>
                        </a:spcBef>
                        <a:spcAft>
                          <a:spcPts val="0"/>
                        </a:spcAft>
                      </a:pPr>
                      <a:r>
                        <a:rPr lang="en-ZA" sz="1700" u="none" strike="noStrike" dirty="0">
                          <a:effectLst/>
                        </a:rPr>
                        <a:t>22</a:t>
                      </a:r>
                      <a:endParaRPr lang="en-ZA" sz="1800" b="0" i="0" u="none" strike="noStrike" dirty="0">
                        <a:effectLst/>
                        <a:latin typeface="Arial" panose="020B0604020202020204" pitchFamily="34" charset="0"/>
                      </a:endParaRPr>
                    </a:p>
                  </a:txBody>
                  <a:tcPr marL="7366" marR="7366" marT="7366" marB="0" anchor="ctr">
                    <a:solidFill>
                      <a:srgbClr val="FF0000"/>
                    </a:solidFill>
                  </a:tcPr>
                </a:tc>
                <a:tc>
                  <a:txBody>
                    <a:bodyPr/>
                    <a:lstStyle/>
                    <a:p>
                      <a:pPr algn="ctr" fontAlgn="b">
                        <a:spcBef>
                          <a:spcPts val="0"/>
                        </a:spcBef>
                        <a:spcAft>
                          <a:spcPts val="0"/>
                        </a:spcAft>
                      </a:pPr>
                      <a:r>
                        <a:rPr lang="en-ZA" sz="1700" u="none" strike="noStrike" dirty="0">
                          <a:effectLst/>
                        </a:rPr>
                        <a:t>13</a:t>
                      </a:r>
                      <a:endParaRPr lang="en-ZA" sz="1800" b="0" i="0" u="none" strike="noStrike" dirty="0">
                        <a:effectLst/>
                        <a:latin typeface="Arial" panose="020B0604020202020204" pitchFamily="34" charset="0"/>
                      </a:endParaRPr>
                    </a:p>
                  </a:txBody>
                  <a:tcPr marL="7366" marR="7366" marT="7366" marB="0" anchor="ctr"/>
                </a:tc>
                <a:tc>
                  <a:txBody>
                    <a:bodyPr/>
                    <a:lstStyle/>
                    <a:p>
                      <a:pPr algn="ctr" fontAlgn="b">
                        <a:spcBef>
                          <a:spcPts val="0"/>
                        </a:spcBef>
                        <a:spcAft>
                          <a:spcPts val="0"/>
                        </a:spcAft>
                      </a:pPr>
                      <a:r>
                        <a:rPr lang="en-ZA" sz="1700" u="none" strike="noStrike" dirty="0">
                          <a:effectLst/>
                        </a:rPr>
                        <a:t>19</a:t>
                      </a:r>
                      <a:endParaRPr lang="en-ZA" sz="1800" b="0" i="0" u="none" strike="noStrike" dirty="0">
                        <a:effectLst/>
                        <a:latin typeface="Arial" panose="020B0604020202020204" pitchFamily="34" charset="0"/>
                      </a:endParaRPr>
                    </a:p>
                  </a:txBody>
                  <a:tcPr marL="7366" marR="7366" marT="7366" marB="0" anchor="ctr"/>
                </a:tc>
                <a:tc>
                  <a:txBody>
                    <a:bodyPr/>
                    <a:lstStyle/>
                    <a:p>
                      <a:pPr algn="ctr" fontAlgn="b">
                        <a:spcBef>
                          <a:spcPts val="0"/>
                        </a:spcBef>
                        <a:spcAft>
                          <a:spcPts val="0"/>
                        </a:spcAft>
                      </a:pPr>
                      <a:r>
                        <a:rPr lang="en-ZA" sz="1700" u="none" strike="noStrike" dirty="0">
                          <a:effectLst/>
                        </a:rPr>
                        <a:t>12</a:t>
                      </a:r>
                      <a:endParaRPr lang="en-ZA" sz="1800" b="0" i="0" u="none" strike="noStrike" dirty="0">
                        <a:effectLst/>
                        <a:latin typeface="Arial" panose="020B0604020202020204" pitchFamily="34" charset="0"/>
                      </a:endParaRPr>
                    </a:p>
                  </a:txBody>
                  <a:tcPr marL="7366" marR="7366" marT="7366" marB="0" anchor="ctr"/>
                </a:tc>
                <a:tc>
                  <a:txBody>
                    <a:bodyPr/>
                    <a:lstStyle/>
                    <a:p>
                      <a:pPr algn="ctr" fontAlgn="b">
                        <a:spcBef>
                          <a:spcPts val="0"/>
                        </a:spcBef>
                        <a:spcAft>
                          <a:spcPts val="0"/>
                        </a:spcAft>
                      </a:pPr>
                      <a:r>
                        <a:rPr lang="en-ZA" sz="1700" u="none" strike="noStrike" dirty="0">
                          <a:effectLst/>
                        </a:rPr>
                        <a:t>15</a:t>
                      </a:r>
                      <a:endParaRPr lang="en-ZA" sz="1800" b="0" i="0" u="none" strike="noStrike" dirty="0">
                        <a:effectLst/>
                        <a:latin typeface="Arial" panose="020B0604020202020204" pitchFamily="34" charset="0"/>
                      </a:endParaRPr>
                    </a:p>
                  </a:txBody>
                  <a:tcPr marL="7366" marR="7366" marT="7366" marB="0" anchor="ctr">
                    <a:solidFill>
                      <a:srgbClr val="FF0000"/>
                    </a:solidFill>
                  </a:tcPr>
                </a:tc>
                <a:extLst>
                  <a:ext uri="{0D108BD9-81ED-4DB2-BD59-A6C34878D82A}">
                    <a16:rowId xmlns="" xmlns:a16="http://schemas.microsoft.com/office/drawing/2014/main" val="2987954263"/>
                  </a:ext>
                </a:extLst>
              </a:tr>
              <a:tr h="474218">
                <a:tc>
                  <a:txBody>
                    <a:bodyPr/>
                    <a:lstStyle/>
                    <a:p>
                      <a:pPr marL="0" algn="ctr" rtl="0" eaLnBrk="1" fontAlgn="b" latinLnBrk="0" hangingPunct="1">
                        <a:lnSpc>
                          <a:spcPct val="115000"/>
                        </a:lnSpc>
                        <a:spcBef>
                          <a:spcPts val="0"/>
                        </a:spcBef>
                        <a:spcAft>
                          <a:spcPts val="0"/>
                        </a:spcAft>
                      </a:pPr>
                      <a:r>
                        <a:rPr lang="en-ZA" sz="1400" b="1" u="none" strike="noStrike" kern="1200" dirty="0">
                          <a:effectLst/>
                        </a:rPr>
                        <a:t>Service Centres</a:t>
                      </a:r>
                      <a:endParaRPr lang="en-ZA" sz="1800" b="1" i="0" u="none" strike="noStrike" dirty="0">
                        <a:effectLst/>
                        <a:latin typeface="Arial" panose="020B0604020202020204" pitchFamily="34" charset="0"/>
                      </a:endParaRPr>
                    </a:p>
                  </a:txBody>
                  <a:tcPr marL="7366" marR="7366" marT="7366" marB="0" anchor="b"/>
                </a:tc>
                <a:tc>
                  <a:txBody>
                    <a:bodyPr/>
                    <a:lstStyle/>
                    <a:p>
                      <a:pPr algn="ctr" fontAlgn="b">
                        <a:spcBef>
                          <a:spcPts val="0"/>
                        </a:spcBef>
                        <a:spcAft>
                          <a:spcPts val="0"/>
                        </a:spcAft>
                      </a:pPr>
                      <a:r>
                        <a:rPr lang="en-ZA" sz="1700" u="none" strike="noStrike" dirty="0">
                          <a:effectLst/>
                        </a:rPr>
                        <a:t>54</a:t>
                      </a:r>
                      <a:endParaRPr lang="en-ZA" sz="1800" b="0" i="0" u="none" strike="noStrike" dirty="0">
                        <a:effectLst/>
                        <a:latin typeface="Arial" panose="020B0604020202020204" pitchFamily="34" charset="0"/>
                      </a:endParaRPr>
                    </a:p>
                  </a:txBody>
                  <a:tcPr marL="7366" marR="7366" marT="7366" marB="0" anchor="ctr">
                    <a:solidFill>
                      <a:srgbClr val="FF0000"/>
                    </a:solidFill>
                  </a:tcPr>
                </a:tc>
                <a:tc>
                  <a:txBody>
                    <a:bodyPr/>
                    <a:lstStyle/>
                    <a:p>
                      <a:pPr algn="ctr" fontAlgn="b">
                        <a:spcBef>
                          <a:spcPts val="0"/>
                        </a:spcBef>
                        <a:spcAft>
                          <a:spcPts val="0"/>
                        </a:spcAft>
                      </a:pPr>
                      <a:r>
                        <a:rPr lang="en-ZA" sz="1700" u="none" strike="noStrike" dirty="0">
                          <a:effectLst/>
                        </a:rPr>
                        <a:t>35</a:t>
                      </a:r>
                      <a:endParaRPr lang="en-ZA" sz="1800" b="0" i="0" u="none" strike="noStrike" dirty="0">
                        <a:effectLst/>
                        <a:latin typeface="Arial" panose="020B0604020202020204" pitchFamily="34" charset="0"/>
                      </a:endParaRPr>
                    </a:p>
                  </a:txBody>
                  <a:tcPr marL="7366" marR="7366" marT="7366" marB="0" anchor="ctr">
                    <a:solidFill>
                      <a:srgbClr val="FF0000"/>
                    </a:solidFill>
                  </a:tcPr>
                </a:tc>
                <a:tc>
                  <a:txBody>
                    <a:bodyPr/>
                    <a:lstStyle/>
                    <a:p>
                      <a:pPr algn="ctr" fontAlgn="b">
                        <a:spcBef>
                          <a:spcPts val="0"/>
                        </a:spcBef>
                        <a:spcAft>
                          <a:spcPts val="0"/>
                        </a:spcAft>
                      </a:pPr>
                      <a:r>
                        <a:rPr lang="en-ZA" sz="1700" u="none" strike="noStrike" dirty="0">
                          <a:effectLst/>
                        </a:rPr>
                        <a:t>27</a:t>
                      </a:r>
                      <a:endParaRPr lang="en-ZA" sz="1800" b="0" i="0" u="none" strike="noStrike" dirty="0">
                        <a:effectLst/>
                        <a:latin typeface="Arial" panose="020B0604020202020204" pitchFamily="34" charset="0"/>
                      </a:endParaRPr>
                    </a:p>
                  </a:txBody>
                  <a:tcPr marL="7366" marR="7366" marT="7366" marB="0" anchor="ctr"/>
                </a:tc>
                <a:tc>
                  <a:txBody>
                    <a:bodyPr/>
                    <a:lstStyle/>
                    <a:p>
                      <a:pPr algn="ctr" fontAlgn="b">
                        <a:spcBef>
                          <a:spcPts val="0"/>
                        </a:spcBef>
                        <a:spcAft>
                          <a:spcPts val="0"/>
                        </a:spcAft>
                      </a:pPr>
                      <a:r>
                        <a:rPr lang="en-ZA" sz="1700" u="none" strike="noStrike" dirty="0">
                          <a:effectLst/>
                        </a:rPr>
                        <a:t>21</a:t>
                      </a:r>
                      <a:endParaRPr lang="en-ZA" sz="1800" b="0" i="0" u="none" strike="noStrike" dirty="0">
                        <a:effectLst/>
                        <a:latin typeface="Arial" panose="020B0604020202020204" pitchFamily="34" charset="0"/>
                      </a:endParaRPr>
                    </a:p>
                  </a:txBody>
                  <a:tcPr marL="7366" marR="7366" marT="7366" marB="0" anchor="ctr"/>
                </a:tc>
                <a:tc>
                  <a:txBody>
                    <a:bodyPr/>
                    <a:lstStyle/>
                    <a:p>
                      <a:pPr algn="ctr" fontAlgn="b">
                        <a:spcBef>
                          <a:spcPts val="0"/>
                        </a:spcBef>
                        <a:spcAft>
                          <a:spcPts val="0"/>
                        </a:spcAft>
                      </a:pPr>
                      <a:r>
                        <a:rPr lang="en-ZA" sz="1700" u="none" strike="noStrike" dirty="0">
                          <a:effectLst/>
                        </a:rPr>
                        <a:t>22</a:t>
                      </a:r>
                      <a:endParaRPr lang="en-ZA" sz="1800" b="0" i="0" u="none" strike="noStrike" dirty="0">
                        <a:effectLst/>
                        <a:latin typeface="Arial" panose="020B0604020202020204" pitchFamily="34" charset="0"/>
                      </a:endParaRPr>
                    </a:p>
                  </a:txBody>
                  <a:tcPr marL="7366" marR="7366" marT="7366" marB="0" anchor="ctr"/>
                </a:tc>
                <a:tc>
                  <a:txBody>
                    <a:bodyPr/>
                    <a:lstStyle/>
                    <a:p>
                      <a:pPr algn="ctr" fontAlgn="b">
                        <a:spcBef>
                          <a:spcPts val="0"/>
                        </a:spcBef>
                        <a:spcAft>
                          <a:spcPts val="0"/>
                        </a:spcAft>
                      </a:pPr>
                      <a:r>
                        <a:rPr lang="en-ZA" sz="1700" u="none" strike="noStrike" dirty="0">
                          <a:effectLst/>
                        </a:rPr>
                        <a:t>26</a:t>
                      </a:r>
                      <a:endParaRPr lang="en-ZA" sz="1800" b="0" i="0" u="none" strike="noStrike" dirty="0">
                        <a:effectLst/>
                        <a:latin typeface="Arial" panose="020B0604020202020204" pitchFamily="34" charset="0"/>
                      </a:endParaRPr>
                    </a:p>
                  </a:txBody>
                  <a:tcPr marL="7366" marR="7366" marT="7366" marB="0" anchor="ctr">
                    <a:solidFill>
                      <a:srgbClr val="FF0000"/>
                    </a:solidFill>
                  </a:tcPr>
                </a:tc>
                <a:extLst>
                  <a:ext uri="{0D108BD9-81ED-4DB2-BD59-A6C34878D82A}">
                    <a16:rowId xmlns="" xmlns:a16="http://schemas.microsoft.com/office/drawing/2014/main" val="1269835065"/>
                  </a:ext>
                </a:extLst>
              </a:tr>
              <a:tr h="470408">
                <a:tc>
                  <a:txBody>
                    <a:bodyPr/>
                    <a:lstStyle/>
                    <a:p>
                      <a:pPr marL="0" algn="ctr" rtl="0" eaLnBrk="1" fontAlgn="b" latinLnBrk="0" hangingPunct="1">
                        <a:lnSpc>
                          <a:spcPct val="115000"/>
                        </a:lnSpc>
                        <a:spcBef>
                          <a:spcPts val="0"/>
                        </a:spcBef>
                        <a:spcAft>
                          <a:spcPts val="0"/>
                        </a:spcAft>
                      </a:pPr>
                      <a:r>
                        <a:rPr lang="en-ZA" sz="1400" b="1" u="none" strike="noStrike" kern="1200" dirty="0">
                          <a:effectLst/>
                        </a:rPr>
                        <a:t>Social Service Organisations</a:t>
                      </a:r>
                      <a:endParaRPr lang="en-ZA" sz="1800" b="1" i="0" u="none" strike="noStrike" dirty="0">
                        <a:effectLst/>
                        <a:latin typeface="Arial" panose="020B0604020202020204" pitchFamily="34" charset="0"/>
                      </a:endParaRPr>
                    </a:p>
                  </a:txBody>
                  <a:tcPr marL="7366" marR="7366" marT="7366" marB="0" anchor="b"/>
                </a:tc>
                <a:tc>
                  <a:txBody>
                    <a:bodyPr/>
                    <a:lstStyle/>
                    <a:p>
                      <a:pPr algn="ctr" fontAlgn="b">
                        <a:spcBef>
                          <a:spcPts val="0"/>
                        </a:spcBef>
                        <a:spcAft>
                          <a:spcPts val="0"/>
                        </a:spcAft>
                      </a:pPr>
                      <a:r>
                        <a:rPr lang="en-ZA" sz="1700" u="none" strike="noStrike" dirty="0">
                          <a:effectLst/>
                        </a:rPr>
                        <a:t>1</a:t>
                      </a:r>
                      <a:endParaRPr lang="en-ZA" sz="1800" b="0" i="0" u="none" strike="noStrike" dirty="0">
                        <a:effectLst/>
                        <a:latin typeface="Arial" panose="020B0604020202020204" pitchFamily="34" charset="0"/>
                      </a:endParaRPr>
                    </a:p>
                  </a:txBody>
                  <a:tcPr marL="7366" marR="7366" marT="7366" marB="0" anchor="ctr">
                    <a:solidFill>
                      <a:srgbClr val="FF0000"/>
                    </a:solidFill>
                  </a:tcPr>
                </a:tc>
                <a:tc>
                  <a:txBody>
                    <a:bodyPr/>
                    <a:lstStyle/>
                    <a:p>
                      <a:pPr algn="ctr" fontAlgn="b">
                        <a:spcBef>
                          <a:spcPts val="0"/>
                        </a:spcBef>
                        <a:spcAft>
                          <a:spcPts val="0"/>
                        </a:spcAft>
                      </a:pPr>
                      <a:r>
                        <a:rPr lang="en-ZA" sz="1700" u="none" strike="noStrike" dirty="0">
                          <a:effectLst/>
                        </a:rPr>
                        <a:t>0</a:t>
                      </a:r>
                      <a:endParaRPr lang="en-ZA" sz="1800" b="0" i="0" u="none" strike="noStrike" dirty="0">
                        <a:effectLst/>
                        <a:latin typeface="Arial" panose="020B0604020202020204" pitchFamily="34" charset="0"/>
                      </a:endParaRPr>
                    </a:p>
                  </a:txBody>
                  <a:tcPr marL="7366" marR="7366" marT="7366" marB="0" anchor="ctr">
                    <a:solidFill>
                      <a:srgbClr val="FF0000"/>
                    </a:solidFill>
                  </a:tcPr>
                </a:tc>
                <a:tc>
                  <a:txBody>
                    <a:bodyPr/>
                    <a:lstStyle/>
                    <a:p>
                      <a:pPr algn="ctr" fontAlgn="b">
                        <a:spcBef>
                          <a:spcPts val="0"/>
                        </a:spcBef>
                        <a:spcAft>
                          <a:spcPts val="0"/>
                        </a:spcAft>
                      </a:pPr>
                      <a:r>
                        <a:rPr lang="en-ZA" sz="1700" u="none" strike="noStrike" dirty="0">
                          <a:effectLst/>
                        </a:rPr>
                        <a:t>1</a:t>
                      </a:r>
                      <a:endParaRPr lang="en-ZA" sz="1800" b="0" i="0" u="none" strike="noStrike" dirty="0">
                        <a:effectLst/>
                        <a:latin typeface="Arial" panose="020B0604020202020204" pitchFamily="34" charset="0"/>
                      </a:endParaRPr>
                    </a:p>
                  </a:txBody>
                  <a:tcPr marL="7366" marR="7366" marT="7366" marB="0" anchor="ctr"/>
                </a:tc>
                <a:tc>
                  <a:txBody>
                    <a:bodyPr/>
                    <a:lstStyle/>
                    <a:p>
                      <a:pPr algn="ctr" fontAlgn="b">
                        <a:spcBef>
                          <a:spcPts val="0"/>
                        </a:spcBef>
                        <a:spcAft>
                          <a:spcPts val="0"/>
                        </a:spcAft>
                      </a:pPr>
                      <a:r>
                        <a:rPr lang="en-ZA" sz="1700" u="none" strike="noStrike" dirty="0">
                          <a:effectLst/>
                        </a:rPr>
                        <a:t>5</a:t>
                      </a:r>
                      <a:endParaRPr lang="en-ZA" sz="1800" b="0" i="0" u="none" strike="noStrike" dirty="0">
                        <a:effectLst/>
                        <a:latin typeface="Arial" panose="020B0604020202020204" pitchFamily="34" charset="0"/>
                      </a:endParaRPr>
                    </a:p>
                  </a:txBody>
                  <a:tcPr marL="7366" marR="7366" marT="7366" marB="0" anchor="ctr"/>
                </a:tc>
                <a:tc>
                  <a:txBody>
                    <a:bodyPr/>
                    <a:lstStyle/>
                    <a:p>
                      <a:pPr algn="ctr" fontAlgn="b">
                        <a:spcBef>
                          <a:spcPts val="0"/>
                        </a:spcBef>
                        <a:spcAft>
                          <a:spcPts val="0"/>
                        </a:spcAft>
                      </a:pPr>
                      <a:r>
                        <a:rPr lang="en-ZA" sz="1700" u="none" strike="noStrike" dirty="0">
                          <a:effectLst/>
                        </a:rPr>
                        <a:t>0</a:t>
                      </a:r>
                      <a:endParaRPr lang="en-ZA" sz="1800" b="0" i="0" u="none" strike="noStrike" dirty="0">
                        <a:effectLst/>
                        <a:latin typeface="Arial" panose="020B0604020202020204" pitchFamily="34" charset="0"/>
                      </a:endParaRPr>
                    </a:p>
                  </a:txBody>
                  <a:tcPr marL="7366" marR="7366" marT="7366" marB="0" anchor="ctr"/>
                </a:tc>
                <a:tc>
                  <a:txBody>
                    <a:bodyPr/>
                    <a:lstStyle/>
                    <a:p>
                      <a:pPr algn="ctr" fontAlgn="b">
                        <a:spcBef>
                          <a:spcPts val="0"/>
                        </a:spcBef>
                        <a:spcAft>
                          <a:spcPts val="0"/>
                        </a:spcAft>
                      </a:pPr>
                      <a:r>
                        <a:rPr lang="en-ZA" sz="1700" u="none" strike="noStrike" dirty="0">
                          <a:effectLst/>
                        </a:rPr>
                        <a:t>0</a:t>
                      </a:r>
                      <a:endParaRPr lang="en-ZA" sz="1800" b="0" i="0" u="none" strike="noStrike" dirty="0">
                        <a:effectLst/>
                        <a:latin typeface="Arial" panose="020B0604020202020204" pitchFamily="34" charset="0"/>
                      </a:endParaRPr>
                    </a:p>
                  </a:txBody>
                  <a:tcPr marL="7366" marR="7366" marT="7366" marB="0" anchor="ctr">
                    <a:solidFill>
                      <a:srgbClr val="FF0000"/>
                    </a:solidFill>
                  </a:tcPr>
                </a:tc>
                <a:extLst>
                  <a:ext uri="{0D108BD9-81ED-4DB2-BD59-A6C34878D82A}">
                    <a16:rowId xmlns="" xmlns:a16="http://schemas.microsoft.com/office/drawing/2014/main" val="2419783949"/>
                  </a:ext>
                </a:extLst>
              </a:tr>
              <a:tr h="478790">
                <a:tc>
                  <a:txBody>
                    <a:bodyPr/>
                    <a:lstStyle/>
                    <a:p>
                      <a:pPr marL="0" algn="ctr" rtl="0" eaLnBrk="1" fontAlgn="b" latinLnBrk="0" hangingPunct="1">
                        <a:lnSpc>
                          <a:spcPct val="115000"/>
                        </a:lnSpc>
                        <a:spcBef>
                          <a:spcPts val="0"/>
                        </a:spcBef>
                        <a:spcAft>
                          <a:spcPts val="0"/>
                        </a:spcAft>
                      </a:pPr>
                      <a:r>
                        <a:rPr lang="en-ZA" sz="1400" b="1" u="none" strike="noStrike" kern="1200" dirty="0">
                          <a:effectLst/>
                        </a:rPr>
                        <a:t>Independent Living</a:t>
                      </a:r>
                      <a:endParaRPr lang="en-ZA" sz="1800" b="1" i="0" u="none" strike="noStrike" dirty="0">
                        <a:effectLst/>
                        <a:latin typeface="Arial" panose="020B0604020202020204" pitchFamily="34" charset="0"/>
                      </a:endParaRPr>
                    </a:p>
                  </a:txBody>
                  <a:tcPr marL="7366" marR="7366" marT="7366" marB="0" anchor="b"/>
                </a:tc>
                <a:tc>
                  <a:txBody>
                    <a:bodyPr/>
                    <a:lstStyle/>
                    <a:p>
                      <a:pPr algn="ctr" fontAlgn="b">
                        <a:spcBef>
                          <a:spcPts val="0"/>
                        </a:spcBef>
                        <a:spcAft>
                          <a:spcPts val="0"/>
                        </a:spcAft>
                      </a:pPr>
                      <a:r>
                        <a:rPr lang="en-ZA" sz="1700" u="none" strike="noStrike" dirty="0">
                          <a:effectLst/>
                        </a:rPr>
                        <a:t>0</a:t>
                      </a:r>
                      <a:endParaRPr lang="en-ZA" sz="1800" b="0" i="0" u="none" strike="noStrike" dirty="0">
                        <a:effectLst/>
                        <a:latin typeface="Arial" panose="020B0604020202020204" pitchFamily="34" charset="0"/>
                      </a:endParaRPr>
                    </a:p>
                  </a:txBody>
                  <a:tcPr marL="7366" marR="7366" marT="7366" marB="0" anchor="ctr">
                    <a:solidFill>
                      <a:srgbClr val="FF0000"/>
                    </a:solidFill>
                  </a:tcPr>
                </a:tc>
                <a:tc>
                  <a:txBody>
                    <a:bodyPr/>
                    <a:lstStyle/>
                    <a:p>
                      <a:pPr algn="ctr" fontAlgn="b">
                        <a:spcBef>
                          <a:spcPts val="0"/>
                        </a:spcBef>
                        <a:spcAft>
                          <a:spcPts val="0"/>
                        </a:spcAft>
                      </a:pPr>
                      <a:r>
                        <a:rPr lang="en-ZA" sz="1700" u="none" strike="noStrike" dirty="0">
                          <a:effectLst/>
                        </a:rPr>
                        <a:t>5</a:t>
                      </a:r>
                      <a:endParaRPr lang="en-ZA" sz="1800" b="0" i="0" u="none" strike="noStrike" dirty="0">
                        <a:effectLst/>
                        <a:latin typeface="Arial" panose="020B0604020202020204" pitchFamily="34" charset="0"/>
                      </a:endParaRPr>
                    </a:p>
                  </a:txBody>
                  <a:tcPr marL="7366" marR="7366" marT="7366" marB="0" anchor="ctr">
                    <a:solidFill>
                      <a:srgbClr val="FF0000"/>
                    </a:solidFill>
                  </a:tcPr>
                </a:tc>
                <a:tc>
                  <a:txBody>
                    <a:bodyPr/>
                    <a:lstStyle/>
                    <a:p>
                      <a:pPr algn="ctr" fontAlgn="b">
                        <a:spcBef>
                          <a:spcPts val="0"/>
                        </a:spcBef>
                        <a:spcAft>
                          <a:spcPts val="0"/>
                        </a:spcAft>
                      </a:pPr>
                      <a:r>
                        <a:rPr lang="en-ZA" sz="1700" u="none" strike="noStrike" dirty="0">
                          <a:effectLst/>
                        </a:rPr>
                        <a:t>1</a:t>
                      </a:r>
                      <a:endParaRPr lang="en-ZA" sz="1800" b="0" i="0" u="none" strike="noStrike" dirty="0">
                        <a:effectLst/>
                        <a:latin typeface="Arial" panose="020B0604020202020204" pitchFamily="34" charset="0"/>
                      </a:endParaRPr>
                    </a:p>
                  </a:txBody>
                  <a:tcPr marL="7366" marR="7366" marT="7366" marB="0" anchor="ctr"/>
                </a:tc>
                <a:tc>
                  <a:txBody>
                    <a:bodyPr/>
                    <a:lstStyle/>
                    <a:p>
                      <a:pPr algn="ctr" fontAlgn="b">
                        <a:spcBef>
                          <a:spcPts val="0"/>
                        </a:spcBef>
                        <a:spcAft>
                          <a:spcPts val="0"/>
                        </a:spcAft>
                      </a:pPr>
                      <a:r>
                        <a:rPr lang="en-ZA" sz="1700" u="none" strike="noStrike" dirty="0">
                          <a:effectLst/>
                        </a:rPr>
                        <a:t>3</a:t>
                      </a:r>
                      <a:endParaRPr lang="en-ZA" sz="1800" b="0" i="0" u="none" strike="noStrike" dirty="0">
                        <a:effectLst/>
                        <a:latin typeface="Arial" panose="020B0604020202020204" pitchFamily="34" charset="0"/>
                      </a:endParaRPr>
                    </a:p>
                  </a:txBody>
                  <a:tcPr marL="7366" marR="7366" marT="7366" marB="0" anchor="ctr"/>
                </a:tc>
                <a:tc>
                  <a:txBody>
                    <a:bodyPr/>
                    <a:lstStyle/>
                    <a:p>
                      <a:pPr algn="ctr" fontAlgn="b">
                        <a:spcBef>
                          <a:spcPts val="0"/>
                        </a:spcBef>
                        <a:spcAft>
                          <a:spcPts val="0"/>
                        </a:spcAft>
                      </a:pPr>
                      <a:r>
                        <a:rPr lang="en-ZA" sz="1700" u="none" strike="noStrike" dirty="0">
                          <a:effectLst/>
                        </a:rPr>
                        <a:t>2</a:t>
                      </a:r>
                      <a:endParaRPr lang="en-ZA" sz="1800" b="0" i="0" u="none" strike="noStrike" dirty="0">
                        <a:effectLst/>
                        <a:latin typeface="Arial" panose="020B0604020202020204" pitchFamily="34" charset="0"/>
                      </a:endParaRPr>
                    </a:p>
                  </a:txBody>
                  <a:tcPr marL="7366" marR="7366" marT="7366" marB="0" anchor="ctr"/>
                </a:tc>
                <a:tc>
                  <a:txBody>
                    <a:bodyPr/>
                    <a:lstStyle/>
                    <a:p>
                      <a:pPr algn="ctr" fontAlgn="b">
                        <a:spcBef>
                          <a:spcPts val="0"/>
                        </a:spcBef>
                        <a:spcAft>
                          <a:spcPts val="0"/>
                        </a:spcAft>
                      </a:pPr>
                      <a:r>
                        <a:rPr lang="en-ZA" sz="1700" u="none" strike="noStrike" dirty="0">
                          <a:effectLst/>
                        </a:rPr>
                        <a:t>0</a:t>
                      </a:r>
                      <a:endParaRPr lang="en-ZA" sz="1800" b="0" i="0" u="none" strike="noStrike" dirty="0">
                        <a:effectLst/>
                        <a:latin typeface="Arial" panose="020B0604020202020204" pitchFamily="34" charset="0"/>
                      </a:endParaRPr>
                    </a:p>
                  </a:txBody>
                  <a:tcPr marL="7366" marR="7366" marT="7366" marB="0" anchor="ctr">
                    <a:solidFill>
                      <a:srgbClr val="FF0000"/>
                    </a:solidFill>
                  </a:tcPr>
                </a:tc>
                <a:extLst>
                  <a:ext uri="{0D108BD9-81ED-4DB2-BD59-A6C34878D82A}">
                    <a16:rowId xmlns="" xmlns:a16="http://schemas.microsoft.com/office/drawing/2014/main" val="346979965"/>
                  </a:ext>
                </a:extLst>
              </a:tr>
              <a:tr h="510032">
                <a:tc>
                  <a:txBody>
                    <a:bodyPr/>
                    <a:lstStyle/>
                    <a:p>
                      <a:pPr marL="0" algn="ctr" rtl="0" eaLnBrk="1" fontAlgn="b" latinLnBrk="0" hangingPunct="1">
                        <a:lnSpc>
                          <a:spcPct val="115000"/>
                        </a:lnSpc>
                        <a:spcBef>
                          <a:spcPts val="0"/>
                        </a:spcBef>
                        <a:spcAft>
                          <a:spcPts val="0"/>
                        </a:spcAft>
                      </a:pPr>
                      <a:r>
                        <a:rPr lang="en-ZA" sz="1400" b="1" u="none" strike="noStrike" kern="1200" dirty="0">
                          <a:effectLst/>
                        </a:rPr>
                        <a:t>Assisted Living</a:t>
                      </a:r>
                      <a:endParaRPr lang="en-ZA" sz="1800" b="1" i="0" u="none" strike="noStrike" dirty="0">
                        <a:effectLst/>
                        <a:latin typeface="Arial" panose="020B0604020202020204" pitchFamily="34" charset="0"/>
                      </a:endParaRPr>
                    </a:p>
                  </a:txBody>
                  <a:tcPr marL="7366" marR="7366" marT="7366" marB="0" anchor="b"/>
                </a:tc>
                <a:tc>
                  <a:txBody>
                    <a:bodyPr/>
                    <a:lstStyle/>
                    <a:p>
                      <a:pPr algn="ctr" fontAlgn="b">
                        <a:spcBef>
                          <a:spcPts val="0"/>
                        </a:spcBef>
                        <a:spcAft>
                          <a:spcPts val="0"/>
                        </a:spcAft>
                      </a:pPr>
                      <a:r>
                        <a:rPr lang="en-ZA" sz="1700" u="none" strike="noStrike" dirty="0">
                          <a:effectLst/>
                        </a:rPr>
                        <a:t>6</a:t>
                      </a:r>
                      <a:endParaRPr lang="en-ZA" sz="1800" b="0" i="0" u="none" strike="noStrike" dirty="0">
                        <a:effectLst/>
                        <a:latin typeface="Arial" panose="020B0604020202020204" pitchFamily="34" charset="0"/>
                      </a:endParaRPr>
                    </a:p>
                  </a:txBody>
                  <a:tcPr marL="7366" marR="7366" marT="7366" marB="0" anchor="ctr">
                    <a:solidFill>
                      <a:srgbClr val="FF0000"/>
                    </a:solidFill>
                  </a:tcPr>
                </a:tc>
                <a:tc>
                  <a:txBody>
                    <a:bodyPr/>
                    <a:lstStyle/>
                    <a:p>
                      <a:pPr algn="ctr" fontAlgn="b">
                        <a:spcBef>
                          <a:spcPts val="0"/>
                        </a:spcBef>
                        <a:spcAft>
                          <a:spcPts val="0"/>
                        </a:spcAft>
                      </a:pPr>
                      <a:r>
                        <a:rPr lang="en-ZA" sz="1700" u="none" strike="noStrike" dirty="0">
                          <a:effectLst/>
                        </a:rPr>
                        <a:t>4</a:t>
                      </a:r>
                      <a:endParaRPr lang="en-ZA" sz="1800" b="0" i="0" u="none" strike="noStrike" dirty="0">
                        <a:effectLst/>
                        <a:latin typeface="Arial" panose="020B0604020202020204" pitchFamily="34" charset="0"/>
                      </a:endParaRPr>
                    </a:p>
                  </a:txBody>
                  <a:tcPr marL="7366" marR="7366" marT="7366" marB="0" anchor="ctr">
                    <a:solidFill>
                      <a:srgbClr val="FF0000"/>
                    </a:solidFill>
                  </a:tcPr>
                </a:tc>
                <a:tc>
                  <a:txBody>
                    <a:bodyPr/>
                    <a:lstStyle/>
                    <a:p>
                      <a:pPr algn="ctr" fontAlgn="b">
                        <a:spcBef>
                          <a:spcPts val="0"/>
                        </a:spcBef>
                        <a:spcAft>
                          <a:spcPts val="0"/>
                        </a:spcAft>
                      </a:pPr>
                      <a:r>
                        <a:rPr lang="en-ZA" sz="1700" u="none" strike="noStrike" dirty="0">
                          <a:effectLst/>
                        </a:rPr>
                        <a:t>1</a:t>
                      </a:r>
                      <a:endParaRPr lang="en-ZA" sz="1800" b="0" i="0" u="none" strike="noStrike" dirty="0">
                        <a:effectLst/>
                        <a:latin typeface="Arial" panose="020B0604020202020204" pitchFamily="34" charset="0"/>
                      </a:endParaRPr>
                    </a:p>
                  </a:txBody>
                  <a:tcPr marL="7366" marR="7366" marT="7366" marB="0" anchor="ctr"/>
                </a:tc>
                <a:tc>
                  <a:txBody>
                    <a:bodyPr/>
                    <a:lstStyle/>
                    <a:p>
                      <a:pPr algn="ctr" fontAlgn="b">
                        <a:spcBef>
                          <a:spcPts val="0"/>
                        </a:spcBef>
                        <a:spcAft>
                          <a:spcPts val="0"/>
                        </a:spcAft>
                      </a:pPr>
                      <a:r>
                        <a:rPr lang="en-ZA" sz="1700" u="none" strike="noStrike" dirty="0">
                          <a:effectLst/>
                        </a:rPr>
                        <a:t>3</a:t>
                      </a:r>
                      <a:endParaRPr lang="en-ZA" sz="1800" b="0" i="0" u="none" strike="noStrike" dirty="0">
                        <a:effectLst/>
                        <a:latin typeface="Arial" panose="020B0604020202020204" pitchFamily="34" charset="0"/>
                      </a:endParaRPr>
                    </a:p>
                  </a:txBody>
                  <a:tcPr marL="7366" marR="7366" marT="7366" marB="0" anchor="ctr"/>
                </a:tc>
                <a:tc>
                  <a:txBody>
                    <a:bodyPr/>
                    <a:lstStyle/>
                    <a:p>
                      <a:pPr algn="ctr" fontAlgn="b">
                        <a:spcBef>
                          <a:spcPts val="0"/>
                        </a:spcBef>
                        <a:spcAft>
                          <a:spcPts val="0"/>
                        </a:spcAft>
                      </a:pPr>
                      <a:r>
                        <a:rPr lang="en-ZA" sz="1700" u="none" strike="noStrike" dirty="0">
                          <a:effectLst/>
                        </a:rPr>
                        <a:t>1</a:t>
                      </a:r>
                      <a:endParaRPr lang="en-ZA" sz="1800" b="0" i="0" u="none" strike="noStrike" dirty="0">
                        <a:effectLst/>
                        <a:latin typeface="Arial" panose="020B0604020202020204" pitchFamily="34" charset="0"/>
                      </a:endParaRPr>
                    </a:p>
                  </a:txBody>
                  <a:tcPr marL="7366" marR="7366" marT="7366" marB="0" anchor="ctr"/>
                </a:tc>
                <a:tc>
                  <a:txBody>
                    <a:bodyPr/>
                    <a:lstStyle/>
                    <a:p>
                      <a:pPr algn="ctr" fontAlgn="b">
                        <a:spcBef>
                          <a:spcPts val="0"/>
                        </a:spcBef>
                        <a:spcAft>
                          <a:spcPts val="0"/>
                        </a:spcAft>
                      </a:pPr>
                      <a:r>
                        <a:rPr lang="en-ZA" sz="1700" u="none" strike="noStrike" dirty="0">
                          <a:effectLst/>
                        </a:rPr>
                        <a:t>1</a:t>
                      </a:r>
                      <a:endParaRPr lang="en-ZA" sz="1800" b="0" i="0" u="none" strike="noStrike" dirty="0">
                        <a:effectLst/>
                        <a:latin typeface="Arial" panose="020B0604020202020204" pitchFamily="34" charset="0"/>
                      </a:endParaRPr>
                    </a:p>
                  </a:txBody>
                  <a:tcPr marL="7366" marR="7366" marT="7366" marB="0" anchor="ctr">
                    <a:solidFill>
                      <a:srgbClr val="FF0000"/>
                    </a:solidFill>
                  </a:tcPr>
                </a:tc>
                <a:extLst>
                  <a:ext uri="{0D108BD9-81ED-4DB2-BD59-A6C34878D82A}">
                    <a16:rowId xmlns="" xmlns:a16="http://schemas.microsoft.com/office/drawing/2014/main" val="2881217420"/>
                  </a:ext>
                </a:extLst>
              </a:tr>
              <a:tr h="776859">
                <a:tc>
                  <a:txBody>
                    <a:bodyPr/>
                    <a:lstStyle/>
                    <a:p>
                      <a:pPr marL="0" algn="ctr" rtl="0" eaLnBrk="1" fontAlgn="b" latinLnBrk="0" hangingPunct="1">
                        <a:lnSpc>
                          <a:spcPct val="115000"/>
                        </a:lnSpc>
                        <a:spcBef>
                          <a:spcPts val="0"/>
                        </a:spcBef>
                        <a:spcAft>
                          <a:spcPts val="0"/>
                        </a:spcAft>
                      </a:pPr>
                      <a:r>
                        <a:rPr lang="en-ZA" sz="1800" b="1" u="none" strike="noStrike" kern="1200" dirty="0">
                          <a:effectLst/>
                        </a:rPr>
                        <a:t>Total</a:t>
                      </a:r>
                      <a:endParaRPr lang="en-ZA" sz="1800" b="1" i="0" u="none" strike="noStrike" dirty="0">
                        <a:effectLst/>
                        <a:latin typeface="Arial" panose="020B0604020202020204" pitchFamily="34" charset="0"/>
                      </a:endParaRPr>
                    </a:p>
                  </a:txBody>
                  <a:tcPr marL="7366" marR="7366" marT="7366" marB="0" anchor="b"/>
                </a:tc>
                <a:tc>
                  <a:txBody>
                    <a:bodyPr/>
                    <a:lstStyle/>
                    <a:p>
                      <a:pPr algn="ctr" fontAlgn="b">
                        <a:spcBef>
                          <a:spcPts val="0"/>
                        </a:spcBef>
                        <a:spcAft>
                          <a:spcPts val="0"/>
                        </a:spcAft>
                      </a:pPr>
                      <a:r>
                        <a:rPr lang="en-ZA" sz="1800" u="none" strike="noStrike" dirty="0">
                          <a:effectLst/>
                        </a:rPr>
                        <a:t>94</a:t>
                      </a:r>
                      <a:endParaRPr lang="en-ZA" sz="1800" b="0" i="0" u="none" strike="noStrike" dirty="0">
                        <a:effectLst/>
                        <a:latin typeface="Arial" panose="020B0604020202020204" pitchFamily="34" charset="0"/>
                      </a:endParaRPr>
                    </a:p>
                  </a:txBody>
                  <a:tcPr marL="7366" marR="7366" marT="7366" marB="0" anchor="b">
                    <a:solidFill>
                      <a:srgbClr val="FF0000"/>
                    </a:solidFill>
                  </a:tcPr>
                </a:tc>
                <a:tc>
                  <a:txBody>
                    <a:bodyPr/>
                    <a:lstStyle/>
                    <a:p>
                      <a:pPr algn="ctr" fontAlgn="b">
                        <a:spcBef>
                          <a:spcPts val="0"/>
                        </a:spcBef>
                        <a:spcAft>
                          <a:spcPts val="0"/>
                        </a:spcAft>
                      </a:pPr>
                      <a:r>
                        <a:rPr lang="en-ZA" sz="1800" u="none" strike="noStrike" dirty="0">
                          <a:effectLst/>
                        </a:rPr>
                        <a:t>66</a:t>
                      </a:r>
                      <a:endParaRPr lang="en-ZA" sz="1800" b="0" i="0" u="none" strike="noStrike" dirty="0">
                        <a:effectLst/>
                        <a:latin typeface="Arial" panose="020B0604020202020204" pitchFamily="34" charset="0"/>
                      </a:endParaRPr>
                    </a:p>
                  </a:txBody>
                  <a:tcPr marL="7366" marR="7366" marT="7366" marB="0" anchor="b">
                    <a:solidFill>
                      <a:srgbClr val="FF0000"/>
                    </a:solidFill>
                  </a:tcPr>
                </a:tc>
                <a:tc>
                  <a:txBody>
                    <a:bodyPr/>
                    <a:lstStyle/>
                    <a:p>
                      <a:pPr algn="ctr" fontAlgn="b">
                        <a:spcBef>
                          <a:spcPts val="0"/>
                        </a:spcBef>
                        <a:spcAft>
                          <a:spcPts val="0"/>
                        </a:spcAft>
                      </a:pPr>
                      <a:r>
                        <a:rPr lang="en-ZA" sz="1800" u="none" strike="noStrike" dirty="0">
                          <a:effectLst/>
                        </a:rPr>
                        <a:t>43</a:t>
                      </a:r>
                      <a:endParaRPr lang="en-ZA" sz="1800" b="0" i="0" u="none" strike="noStrike" dirty="0">
                        <a:effectLst/>
                        <a:latin typeface="Arial" panose="020B0604020202020204" pitchFamily="34" charset="0"/>
                      </a:endParaRPr>
                    </a:p>
                  </a:txBody>
                  <a:tcPr marL="7366" marR="7366" marT="7366" marB="0" anchor="b"/>
                </a:tc>
                <a:tc>
                  <a:txBody>
                    <a:bodyPr/>
                    <a:lstStyle/>
                    <a:p>
                      <a:pPr algn="ctr" fontAlgn="b">
                        <a:spcBef>
                          <a:spcPts val="0"/>
                        </a:spcBef>
                        <a:spcAft>
                          <a:spcPts val="0"/>
                        </a:spcAft>
                      </a:pPr>
                      <a:r>
                        <a:rPr lang="en-ZA" sz="1800" u="none" strike="noStrike" dirty="0">
                          <a:effectLst/>
                        </a:rPr>
                        <a:t>51</a:t>
                      </a:r>
                      <a:endParaRPr lang="en-ZA" sz="1800" b="0" i="0" u="none" strike="noStrike" dirty="0">
                        <a:effectLst/>
                        <a:latin typeface="Arial" panose="020B0604020202020204" pitchFamily="34" charset="0"/>
                      </a:endParaRPr>
                    </a:p>
                  </a:txBody>
                  <a:tcPr marL="7366" marR="7366" marT="7366" marB="0" anchor="b"/>
                </a:tc>
                <a:tc>
                  <a:txBody>
                    <a:bodyPr/>
                    <a:lstStyle/>
                    <a:p>
                      <a:pPr algn="ctr" fontAlgn="b">
                        <a:spcBef>
                          <a:spcPts val="0"/>
                        </a:spcBef>
                        <a:spcAft>
                          <a:spcPts val="0"/>
                        </a:spcAft>
                      </a:pPr>
                      <a:r>
                        <a:rPr lang="en-ZA" sz="1800" u="none" strike="noStrike" dirty="0">
                          <a:effectLst/>
                        </a:rPr>
                        <a:t>37</a:t>
                      </a:r>
                      <a:endParaRPr lang="en-ZA" sz="1800" b="0" i="0" u="none" strike="noStrike" dirty="0">
                        <a:effectLst/>
                        <a:latin typeface="Arial" panose="020B0604020202020204" pitchFamily="34" charset="0"/>
                      </a:endParaRPr>
                    </a:p>
                  </a:txBody>
                  <a:tcPr marL="7366" marR="7366" marT="7366" marB="0" anchor="b"/>
                </a:tc>
                <a:tc>
                  <a:txBody>
                    <a:bodyPr/>
                    <a:lstStyle/>
                    <a:p>
                      <a:pPr algn="ctr" fontAlgn="b">
                        <a:spcBef>
                          <a:spcPts val="0"/>
                        </a:spcBef>
                        <a:spcAft>
                          <a:spcPts val="0"/>
                        </a:spcAft>
                      </a:pPr>
                      <a:endParaRPr lang="en-ZA" sz="1800" u="none" strike="noStrike" dirty="0">
                        <a:effectLst/>
                      </a:endParaRPr>
                    </a:p>
                    <a:p>
                      <a:pPr algn="ctr" fontAlgn="b">
                        <a:spcBef>
                          <a:spcPts val="0"/>
                        </a:spcBef>
                        <a:spcAft>
                          <a:spcPts val="0"/>
                        </a:spcAft>
                      </a:pPr>
                      <a:r>
                        <a:rPr lang="en-ZA" sz="1800" u="none" strike="noStrike" dirty="0">
                          <a:effectLst/>
                        </a:rPr>
                        <a:t>42</a:t>
                      </a:r>
                      <a:endParaRPr lang="en-ZA" sz="1800" b="0" i="0" u="none" strike="noStrike" dirty="0">
                        <a:effectLst/>
                        <a:latin typeface="Arial" panose="020B0604020202020204" pitchFamily="34" charset="0"/>
                      </a:endParaRPr>
                    </a:p>
                  </a:txBody>
                  <a:tcPr marL="7366" marR="7366" marT="7366" marB="0" anchor="b">
                    <a:solidFill>
                      <a:srgbClr val="FF0000"/>
                    </a:solidFill>
                  </a:tcPr>
                </a:tc>
                <a:extLst>
                  <a:ext uri="{0D108BD9-81ED-4DB2-BD59-A6C34878D82A}">
                    <a16:rowId xmlns="" xmlns:a16="http://schemas.microsoft.com/office/drawing/2014/main" val="1146068802"/>
                  </a:ext>
                </a:extLst>
              </a:tr>
              <a:tr h="874268">
                <a:tc>
                  <a:txBody>
                    <a:bodyPr/>
                    <a:lstStyle/>
                    <a:p>
                      <a:pPr marL="0" algn="ctr" rtl="0" eaLnBrk="1" fontAlgn="b" latinLnBrk="0" hangingPunct="1">
                        <a:lnSpc>
                          <a:spcPct val="115000"/>
                        </a:lnSpc>
                        <a:spcBef>
                          <a:spcPts val="0"/>
                        </a:spcBef>
                        <a:spcAft>
                          <a:spcPts val="0"/>
                        </a:spcAft>
                      </a:pPr>
                      <a:endParaRPr lang="en-ZA" sz="1800" b="1" u="none" strike="noStrike" dirty="0">
                        <a:effectLst/>
                      </a:endParaRPr>
                    </a:p>
                    <a:p>
                      <a:pPr marL="0" algn="ctr" rtl="0" eaLnBrk="1" fontAlgn="b" latinLnBrk="0" hangingPunct="1">
                        <a:lnSpc>
                          <a:spcPct val="115000"/>
                        </a:lnSpc>
                        <a:spcBef>
                          <a:spcPts val="0"/>
                        </a:spcBef>
                        <a:spcAft>
                          <a:spcPts val="0"/>
                        </a:spcAft>
                      </a:pPr>
                      <a:r>
                        <a:rPr lang="en-ZA" sz="1800" b="1" u="none" strike="noStrike" dirty="0">
                          <a:effectLst/>
                        </a:rPr>
                        <a:t>Percentage</a:t>
                      </a:r>
                      <a:endParaRPr lang="en-ZA" sz="1800" b="1" i="0" u="none" strike="noStrike" dirty="0">
                        <a:effectLst/>
                        <a:latin typeface="Arial" panose="020B0604020202020204" pitchFamily="34" charset="0"/>
                      </a:endParaRPr>
                    </a:p>
                  </a:txBody>
                  <a:tcPr marL="7366" marR="7366" marT="7366" marB="0" anchor="b"/>
                </a:tc>
                <a:tc>
                  <a:txBody>
                    <a:bodyPr/>
                    <a:lstStyle/>
                    <a:p>
                      <a:pPr algn="ctr" fontAlgn="b">
                        <a:spcBef>
                          <a:spcPts val="0"/>
                        </a:spcBef>
                        <a:spcAft>
                          <a:spcPts val="0"/>
                        </a:spcAft>
                      </a:pPr>
                      <a:r>
                        <a:rPr lang="en-ZA" sz="1800" b="1" u="none" strike="noStrike" dirty="0">
                          <a:effectLst/>
                        </a:rPr>
                        <a:t>28%</a:t>
                      </a:r>
                      <a:endParaRPr lang="en-ZA" sz="1800" b="1" i="0" u="none" strike="noStrike" dirty="0">
                        <a:effectLst/>
                        <a:latin typeface="Arial" panose="020B0604020202020204" pitchFamily="34" charset="0"/>
                      </a:endParaRPr>
                    </a:p>
                  </a:txBody>
                  <a:tcPr marL="7366" marR="7366" marT="7366" marB="0" anchor="b">
                    <a:solidFill>
                      <a:srgbClr val="FF0000"/>
                    </a:solidFill>
                  </a:tcPr>
                </a:tc>
                <a:tc>
                  <a:txBody>
                    <a:bodyPr/>
                    <a:lstStyle/>
                    <a:p>
                      <a:pPr algn="ctr" fontAlgn="b">
                        <a:spcBef>
                          <a:spcPts val="0"/>
                        </a:spcBef>
                        <a:spcAft>
                          <a:spcPts val="0"/>
                        </a:spcAft>
                      </a:pPr>
                      <a:r>
                        <a:rPr lang="en-ZA" sz="1800" b="1" u="none" strike="noStrike" dirty="0">
                          <a:effectLst/>
                        </a:rPr>
                        <a:t>20%</a:t>
                      </a:r>
                      <a:endParaRPr lang="en-ZA" sz="1800" b="1" i="0" u="none" strike="noStrike" dirty="0">
                        <a:effectLst/>
                        <a:latin typeface="Arial" panose="020B0604020202020204" pitchFamily="34" charset="0"/>
                      </a:endParaRPr>
                    </a:p>
                  </a:txBody>
                  <a:tcPr marL="7366" marR="7366" marT="7366" marB="0" anchor="b">
                    <a:solidFill>
                      <a:srgbClr val="FF0000"/>
                    </a:solidFill>
                  </a:tcPr>
                </a:tc>
                <a:tc>
                  <a:txBody>
                    <a:bodyPr/>
                    <a:lstStyle/>
                    <a:p>
                      <a:pPr algn="ctr" fontAlgn="b">
                        <a:spcBef>
                          <a:spcPts val="0"/>
                        </a:spcBef>
                        <a:spcAft>
                          <a:spcPts val="0"/>
                        </a:spcAft>
                      </a:pPr>
                      <a:r>
                        <a:rPr lang="en-ZA" sz="1800" b="1" u="none" strike="noStrike" dirty="0">
                          <a:effectLst/>
                        </a:rPr>
                        <a:t>13%</a:t>
                      </a:r>
                      <a:endParaRPr lang="en-ZA" sz="1800" b="1" i="0" u="none" strike="noStrike" dirty="0">
                        <a:effectLst/>
                        <a:latin typeface="Arial" panose="020B0604020202020204" pitchFamily="34" charset="0"/>
                      </a:endParaRPr>
                    </a:p>
                  </a:txBody>
                  <a:tcPr marL="7366" marR="7366" marT="7366" marB="0" anchor="b"/>
                </a:tc>
                <a:tc>
                  <a:txBody>
                    <a:bodyPr/>
                    <a:lstStyle/>
                    <a:p>
                      <a:pPr algn="ctr" fontAlgn="b">
                        <a:spcBef>
                          <a:spcPts val="0"/>
                        </a:spcBef>
                        <a:spcAft>
                          <a:spcPts val="0"/>
                        </a:spcAft>
                      </a:pPr>
                      <a:r>
                        <a:rPr lang="en-ZA" sz="1800" b="1" u="none" strike="noStrike" dirty="0">
                          <a:effectLst/>
                        </a:rPr>
                        <a:t>15%</a:t>
                      </a:r>
                      <a:endParaRPr lang="en-ZA" sz="1800" b="1" i="0" u="none" strike="noStrike" dirty="0">
                        <a:effectLst/>
                        <a:latin typeface="Arial" panose="020B0604020202020204" pitchFamily="34" charset="0"/>
                      </a:endParaRPr>
                    </a:p>
                  </a:txBody>
                  <a:tcPr marL="7366" marR="7366" marT="7366" marB="0" anchor="b"/>
                </a:tc>
                <a:tc>
                  <a:txBody>
                    <a:bodyPr/>
                    <a:lstStyle/>
                    <a:p>
                      <a:pPr algn="ctr" fontAlgn="b">
                        <a:spcBef>
                          <a:spcPts val="0"/>
                        </a:spcBef>
                        <a:spcAft>
                          <a:spcPts val="0"/>
                        </a:spcAft>
                      </a:pPr>
                      <a:r>
                        <a:rPr lang="en-ZA" sz="1800" b="1" u="none" strike="noStrike" dirty="0">
                          <a:effectLst/>
                        </a:rPr>
                        <a:t>11%</a:t>
                      </a:r>
                      <a:endParaRPr lang="en-ZA" sz="1800" b="1" i="0" u="none" strike="noStrike" dirty="0">
                        <a:effectLst/>
                        <a:latin typeface="Arial" panose="020B0604020202020204" pitchFamily="34" charset="0"/>
                      </a:endParaRPr>
                    </a:p>
                  </a:txBody>
                  <a:tcPr marL="7366" marR="7366" marT="7366" marB="0" anchor="b"/>
                </a:tc>
                <a:tc>
                  <a:txBody>
                    <a:bodyPr/>
                    <a:lstStyle/>
                    <a:p>
                      <a:pPr algn="ctr" fontAlgn="b">
                        <a:spcBef>
                          <a:spcPts val="0"/>
                        </a:spcBef>
                        <a:spcAft>
                          <a:spcPts val="0"/>
                        </a:spcAft>
                      </a:pPr>
                      <a:r>
                        <a:rPr lang="en-ZA" sz="1800" b="1" u="none" strike="noStrike" dirty="0">
                          <a:effectLst/>
                        </a:rPr>
                        <a:t>13%</a:t>
                      </a:r>
                      <a:endParaRPr lang="en-ZA" sz="1800" b="1" i="0" u="none" strike="noStrike" dirty="0">
                        <a:effectLst/>
                        <a:latin typeface="Arial" panose="020B0604020202020204" pitchFamily="34" charset="0"/>
                      </a:endParaRPr>
                    </a:p>
                  </a:txBody>
                  <a:tcPr marL="7366" marR="7366" marT="7366" marB="0" anchor="b">
                    <a:solidFill>
                      <a:srgbClr val="FF0000"/>
                    </a:solidFill>
                  </a:tcPr>
                </a:tc>
                <a:extLst>
                  <a:ext uri="{0D108BD9-81ED-4DB2-BD59-A6C34878D82A}">
                    <a16:rowId xmlns="" xmlns:a16="http://schemas.microsoft.com/office/drawing/2014/main" val="1998315811"/>
                  </a:ext>
                </a:extLst>
              </a:tr>
            </a:tbl>
          </a:graphicData>
        </a:graphic>
      </p:graphicFrame>
    </p:spTree>
    <p:extLst>
      <p:ext uri="{BB962C8B-B14F-4D97-AF65-F5344CB8AC3E}">
        <p14:creationId xmlns:p14="http://schemas.microsoft.com/office/powerpoint/2010/main" xmlns="" val="75489145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heme/theme1.xml><?xml version="1.0" encoding="utf-8"?>
<a:theme xmlns:a="http://schemas.openxmlformats.org/drawingml/2006/main" name="WCG-PPT Master-121022-amc">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20875</TotalTime>
  <Words>1287</Words>
  <Application>Microsoft Office PowerPoint</Application>
  <PresentationFormat>Custom</PresentationFormat>
  <Paragraphs>284</Paragraphs>
  <Slides>17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WCG-PPT Master-121022-amc</vt:lpstr>
      <vt:lpstr>think-cell Slide</vt:lpstr>
      <vt:lpstr>Slide 1</vt:lpstr>
      <vt:lpstr>Content</vt:lpstr>
      <vt:lpstr>Legislative Framework</vt:lpstr>
      <vt:lpstr>Staff complement</vt:lpstr>
      <vt:lpstr>Profile - older persons population in the Western Cape</vt:lpstr>
      <vt:lpstr>Strategic Objective</vt:lpstr>
      <vt:lpstr>Budget and funded services</vt:lpstr>
      <vt:lpstr>Unfunded/Private Residential facilities </vt:lpstr>
      <vt:lpstr>Regional breakdown</vt:lpstr>
      <vt:lpstr>Support to stand alone residential facilities (without mother bodies) in rural areas </vt:lpstr>
      <vt:lpstr>Monitoring (supervision) and assistance to NGOs</vt:lpstr>
      <vt:lpstr>Monitoring (supervision) and assistance to NGOs cont.</vt:lpstr>
      <vt:lpstr>Monitoring (supervision) and assistance to NGOs cont.</vt:lpstr>
      <vt:lpstr>Monitoring (supervision) and assistance to NGOs cont.</vt:lpstr>
      <vt:lpstr>Gaps in service delivery</vt:lpstr>
      <vt:lpstr>Programme priorities</vt:lpstr>
      <vt:lpstr>Slide 17</vt:lpstr>
    </vt:vector>
  </TitlesOfParts>
  <Company>PGWC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Hector Eliott</dc:creator>
  <cp:lastModifiedBy>USER</cp:lastModifiedBy>
  <cp:revision>1532</cp:revision>
  <cp:lastPrinted>2019-01-28T07:09:01Z</cp:lastPrinted>
  <dcterms:created xsi:type="dcterms:W3CDTF">2017-01-19T08:56:34Z</dcterms:created>
  <dcterms:modified xsi:type="dcterms:W3CDTF">2022-09-06T12:14:50Z</dcterms:modified>
</cp:coreProperties>
</file>