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3" r:id="rId3"/>
    <p:sldId id="999" r:id="rId4"/>
    <p:sldId id="610" r:id="rId5"/>
    <p:sldId id="994" r:id="rId6"/>
    <p:sldId id="977" r:id="rId7"/>
    <p:sldId id="978" r:id="rId8"/>
    <p:sldId id="992" r:id="rId9"/>
    <p:sldId id="751" r:id="rId10"/>
    <p:sldId id="974" r:id="rId11"/>
    <p:sldId id="980" r:id="rId12"/>
    <p:sldId id="981" r:id="rId13"/>
    <p:sldId id="995" r:id="rId14"/>
    <p:sldId id="996" r:id="rId15"/>
    <p:sldId id="997" r:id="rId16"/>
    <p:sldId id="998" r:id="rId17"/>
    <p:sldId id="1000" r:id="rId18"/>
    <p:sldId id="1006" r:id="rId19"/>
    <p:sldId id="1007" r:id="rId20"/>
    <p:sldId id="1008" r:id="rId21"/>
    <p:sldId id="1009" r:id="rId22"/>
    <p:sldId id="1010" r:id="rId23"/>
    <p:sldId id="1005" r:id="rId24"/>
    <p:sldId id="1001" r:id="rId25"/>
    <p:sldId id="1002" r:id="rId26"/>
    <p:sldId id="1011" r:id="rId27"/>
    <p:sldId id="1012" r:id="rId28"/>
    <p:sldId id="1013" r:id="rId29"/>
    <p:sldId id="913" r:id="rId30"/>
    <p:sldId id="272" r:id="rId31"/>
  </p:sldIdLst>
  <p:sldSz cx="16673513" cy="937895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6" userDrawn="1">
          <p15:clr>
            <a:srgbClr val="A4A3A4"/>
          </p15:clr>
        </p15:guide>
        <p15:guide id="2" pos="52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CCC"/>
    <a:srgbClr val="99FF99"/>
    <a:srgbClr val="64BC75"/>
    <a:srgbClr val="F4F3EC"/>
    <a:srgbClr val="FFFFC9"/>
    <a:srgbClr val="FFFFA3"/>
    <a:srgbClr val="EDF78D"/>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2555" autoAdjust="0"/>
  </p:normalViewPr>
  <p:slideViewPr>
    <p:cSldViewPr>
      <p:cViewPr varScale="1">
        <p:scale>
          <a:sx n="54" d="100"/>
          <a:sy n="54" d="100"/>
        </p:scale>
        <p:origin x="504" y="36"/>
      </p:cViewPr>
      <p:guideLst>
        <p:guide orient="horz" pos="2956"/>
        <p:guide pos="52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ine  Nelson" userId="78f9d412-167d-4b2d-934b-c76b7ecf3d15" providerId="ADAL" clId="{42140F7F-D991-4B08-91EC-E9B9A8C41836}"/>
    <pc:docChg chg="modSld">
      <pc:chgData name="Nerine  Nelson" userId="78f9d412-167d-4b2d-934b-c76b7ecf3d15" providerId="ADAL" clId="{42140F7F-D991-4B08-91EC-E9B9A8C41836}" dt="2022-09-01T19:00:10.850" v="44" actId="14100"/>
      <pc:docMkLst>
        <pc:docMk/>
      </pc:docMkLst>
      <pc:sldChg chg="modSp mod">
        <pc:chgData name="Nerine  Nelson" userId="78f9d412-167d-4b2d-934b-c76b7ecf3d15" providerId="ADAL" clId="{42140F7F-D991-4B08-91EC-E9B9A8C41836}" dt="2022-09-01T18:56:00.818" v="0" actId="14100"/>
        <pc:sldMkLst>
          <pc:docMk/>
          <pc:sldMk cId="2775206051" sldId="263"/>
        </pc:sldMkLst>
        <pc:spChg chg="mod">
          <ac:chgData name="Nerine  Nelson" userId="78f9d412-167d-4b2d-934b-c76b7ecf3d15" providerId="ADAL" clId="{42140F7F-D991-4B08-91EC-E9B9A8C41836}" dt="2022-09-01T18:56:00.818" v="0" actId="14100"/>
          <ac:spMkLst>
            <pc:docMk/>
            <pc:sldMk cId="2775206051" sldId="263"/>
            <ac:spMk id="4" creationId="{82CB492D-A210-4050-A3AC-29F2B8CE586C}"/>
          </ac:spMkLst>
        </pc:spChg>
      </pc:sldChg>
      <pc:sldChg chg="modSp mod">
        <pc:chgData name="Nerine  Nelson" userId="78f9d412-167d-4b2d-934b-c76b7ecf3d15" providerId="ADAL" clId="{42140F7F-D991-4B08-91EC-E9B9A8C41836}" dt="2022-09-01T18:56:09.289" v="1" actId="14100"/>
        <pc:sldMkLst>
          <pc:docMk/>
          <pc:sldMk cId="1632056228" sldId="610"/>
        </pc:sldMkLst>
        <pc:spChg chg="mod">
          <ac:chgData name="Nerine  Nelson" userId="78f9d412-167d-4b2d-934b-c76b7ecf3d15" providerId="ADAL" clId="{42140F7F-D991-4B08-91EC-E9B9A8C41836}" dt="2022-09-01T18:56:09.289" v="1" actId="14100"/>
          <ac:spMkLst>
            <pc:docMk/>
            <pc:sldMk cId="1632056228" sldId="610"/>
            <ac:spMk id="6" creationId="{00000000-0000-0000-0000-000000000000}"/>
          </ac:spMkLst>
        </pc:spChg>
      </pc:sldChg>
      <pc:sldChg chg="modSp mod">
        <pc:chgData name="Nerine  Nelson" userId="78f9d412-167d-4b2d-934b-c76b7ecf3d15" providerId="ADAL" clId="{42140F7F-D991-4B08-91EC-E9B9A8C41836}" dt="2022-09-01T19:00:10.850" v="44" actId="14100"/>
        <pc:sldMkLst>
          <pc:docMk/>
          <pc:sldMk cId="1952716936" sldId="913"/>
        </pc:sldMkLst>
        <pc:spChg chg="mod">
          <ac:chgData name="Nerine  Nelson" userId="78f9d412-167d-4b2d-934b-c76b7ecf3d15" providerId="ADAL" clId="{42140F7F-D991-4B08-91EC-E9B9A8C41836}" dt="2022-09-01T19:00:10.850" v="44" actId="14100"/>
          <ac:spMkLst>
            <pc:docMk/>
            <pc:sldMk cId="1952716936" sldId="913"/>
            <ac:spMk id="8" creationId="{6677D00E-3726-4AF9-AD1E-AD7A67E3DA35}"/>
          </ac:spMkLst>
        </pc:spChg>
      </pc:sldChg>
      <pc:sldChg chg="modSp mod">
        <pc:chgData name="Nerine  Nelson" userId="78f9d412-167d-4b2d-934b-c76b7ecf3d15" providerId="ADAL" clId="{42140F7F-D991-4B08-91EC-E9B9A8C41836}" dt="2022-09-01T18:57:57.162" v="23" actId="1076"/>
        <pc:sldMkLst>
          <pc:docMk/>
          <pc:sldMk cId="2046457112" sldId="974"/>
        </pc:sldMkLst>
        <pc:spChg chg="mod">
          <ac:chgData name="Nerine  Nelson" userId="78f9d412-167d-4b2d-934b-c76b7ecf3d15" providerId="ADAL" clId="{42140F7F-D991-4B08-91EC-E9B9A8C41836}" dt="2022-09-01T18:57:57.162" v="23" actId="1076"/>
          <ac:spMkLst>
            <pc:docMk/>
            <pc:sldMk cId="2046457112" sldId="974"/>
            <ac:spMk id="9" creationId="{00000000-0000-0000-0000-000000000000}"/>
          </ac:spMkLst>
        </pc:spChg>
        <pc:picChg chg="mod">
          <ac:chgData name="Nerine  Nelson" userId="78f9d412-167d-4b2d-934b-c76b7ecf3d15" providerId="ADAL" clId="{42140F7F-D991-4B08-91EC-E9B9A8C41836}" dt="2022-09-01T18:57:36.096" v="20" actId="14100"/>
          <ac:picMkLst>
            <pc:docMk/>
            <pc:sldMk cId="2046457112" sldId="974"/>
            <ac:picMk id="3" creationId="{00000000-0000-0000-0000-000000000000}"/>
          </ac:picMkLst>
        </pc:picChg>
      </pc:sldChg>
      <pc:sldChg chg="modSp mod">
        <pc:chgData name="Nerine  Nelson" userId="78f9d412-167d-4b2d-934b-c76b7ecf3d15" providerId="ADAL" clId="{42140F7F-D991-4B08-91EC-E9B9A8C41836}" dt="2022-09-01T18:56:28.089" v="4" actId="14100"/>
        <pc:sldMkLst>
          <pc:docMk/>
          <pc:sldMk cId="2462776403" sldId="977"/>
        </pc:sldMkLst>
        <pc:spChg chg="mod">
          <ac:chgData name="Nerine  Nelson" userId="78f9d412-167d-4b2d-934b-c76b7ecf3d15" providerId="ADAL" clId="{42140F7F-D991-4B08-91EC-E9B9A8C41836}" dt="2022-09-01T18:56:28.089" v="4" actId="14100"/>
          <ac:spMkLst>
            <pc:docMk/>
            <pc:sldMk cId="2462776403" sldId="977"/>
            <ac:spMk id="6" creationId="{00000000-0000-0000-0000-000000000000}"/>
          </ac:spMkLst>
        </pc:spChg>
      </pc:sldChg>
      <pc:sldChg chg="modSp mod">
        <pc:chgData name="Nerine  Nelson" userId="78f9d412-167d-4b2d-934b-c76b7ecf3d15" providerId="ADAL" clId="{42140F7F-D991-4B08-91EC-E9B9A8C41836}" dt="2022-09-01T18:56:34.779" v="5" actId="14100"/>
        <pc:sldMkLst>
          <pc:docMk/>
          <pc:sldMk cId="3810500325" sldId="978"/>
        </pc:sldMkLst>
        <pc:spChg chg="mod">
          <ac:chgData name="Nerine  Nelson" userId="78f9d412-167d-4b2d-934b-c76b7ecf3d15" providerId="ADAL" clId="{42140F7F-D991-4B08-91EC-E9B9A8C41836}" dt="2022-09-01T18:56:34.779" v="5" actId="14100"/>
          <ac:spMkLst>
            <pc:docMk/>
            <pc:sldMk cId="3810500325" sldId="978"/>
            <ac:spMk id="6" creationId="{00000000-0000-0000-0000-000000000000}"/>
          </ac:spMkLst>
        </pc:spChg>
      </pc:sldChg>
      <pc:sldChg chg="modSp mod">
        <pc:chgData name="Nerine  Nelson" userId="78f9d412-167d-4b2d-934b-c76b7ecf3d15" providerId="ADAL" clId="{42140F7F-D991-4B08-91EC-E9B9A8C41836}" dt="2022-09-01T18:58:13.203" v="25" actId="14100"/>
        <pc:sldMkLst>
          <pc:docMk/>
          <pc:sldMk cId="4140322269" sldId="980"/>
        </pc:sldMkLst>
        <pc:spChg chg="mod">
          <ac:chgData name="Nerine  Nelson" userId="78f9d412-167d-4b2d-934b-c76b7ecf3d15" providerId="ADAL" clId="{42140F7F-D991-4B08-91EC-E9B9A8C41836}" dt="2022-09-01T18:58:13.203" v="25" actId="14100"/>
          <ac:spMkLst>
            <pc:docMk/>
            <pc:sldMk cId="4140322269" sldId="980"/>
            <ac:spMk id="7" creationId="{00000000-0000-0000-0000-000000000000}"/>
          </ac:spMkLst>
        </pc:spChg>
        <pc:picChg chg="mod">
          <ac:chgData name="Nerine  Nelson" userId="78f9d412-167d-4b2d-934b-c76b7ecf3d15" providerId="ADAL" clId="{42140F7F-D991-4B08-91EC-E9B9A8C41836}" dt="2022-09-01T18:58:04.880" v="24" actId="14100"/>
          <ac:picMkLst>
            <pc:docMk/>
            <pc:sldMk cId="4140322269" sldId="980"/>
            <ac:picMk id="6" creationId="{00000000-0000-0000-0000-000000000000}"/>
          </ac:picMkLst>
        </pc:picChg>
      </pc:sldChg>
      <pc:sldChg chg="modSp mod">
        <pc:chgData name="Nerine  Nelson" userId="78f9d412-167d-4b2d-934b-c76b7ecf3d15" providerId="ADAL" clId="{42140F7F-D991-4B08-91EC-E9B9A8C41836}" dt="2022-09-01T18:58:18.690" v="26" actId="14100"/>
        <pc:sldMkLst>
          <pc:docMk/>
          <pc:sldMk cId="2337417788" sldId="981"/>
        </pc:sldMkLst>
        <pc:spChg chg="mod">
          <ac:chgData name="Nerine  Nelson" userId="78f9d412-167d-4b2d-934b-c76b7ecf3d15" providerId="ADAL" clId="{42140F7F-D991-4B08-91EC-E9B9A8C41836}" dt="2022-09-01T18:58:18.690" v="26" actId="14100"/>
          <ac:spMkLst>
            <pc:docMk/>
            <pc:sldMk cId="2337417788" sldId="981"/>
            <ac:spMk id="6" creationId="{00000000-0000-0000-0000-000000000000}"/>
          </ac:spMkLst>
        </pc:spChg>
      </pc:sldChg>
      <pc:sldChg chg="modSp mod">
        <pc:chgData name="Nerine  Nelson" userId="78f9d412-167d-4b2d-934b-c76b7ecf3d15" providerId="ADAL" clId="{42140F7F-D991-4B08-91EC-E9B9A8C41836}" dt="2022-09-01T18:56:39.869" v="6" actId="14100"/>
        <pc:sldMkLst>
          <pc:docMk/>
          <pc:sldMk cId="2814705446" sldId="992"/>
        </pc:sldMkLst>
        <pc:spChg chg="mod">
          <ac:chgData name="Nerine  Nelson" userId="78f9d412-167d-4b2d-934b-c76b7ecf3d15" providerId="ADAL" clId="{42140F7F-D991-4B08-91EC-E9B9A8C41836}" dt="2022-09-01T18:56:39.869" v="6" actId="14100"/>
          <ac:spMkLst>
            <pc:docMk/>
            <pc:sldMk cId="2814705446" sldId="992"/>
            <ac:spMk id="6" creationId="{00000000-0000-0000-0000-000000000000}"/>
          </ac:spMkLst>
        </pc:spChg>
      </pc:sldChg>
      <pc:sldChg chg="modSp mod">
        <pc:chgData name="Nerine  Nelson" userId="78f9d412-167d-4b2d-934b-c76b7ecf3d15" providerId="ADAL" clId="{42140F7F-D991-4B08-91EC-E9B9A8C41836}" dt="2022-09-01T18:56:21.156" v="3" actId="14100"/>
        <pc:sldMkLst>
          <pc:docMk/>
          <pc:sldMk cId="4105385900" sldId="994"/>
        </pc:sldMkLst>
        <pc:spChg chg="mod">
          <ac:chgData name="Nerine  Nelson" userId="78f9d412-167d-4b2d-934b-c76b7ecf3d15" providerId="ADAL" clId="{42140F7F-D991-4B08-91EC-E9B9A8C41836}" dt="2022-09-01T18:56:21.156" v="3" actId="14100"/>
          <ac:spMkLst>
            <pc:docMk/>
            <pc:sldMk cId="4105385900" sldId="994"/>
            <ac:spMk id="6" creationId="{00000000-0000-0000-0000-000000000000}"/>
          </ac:spMkLst>
        </pc:spChg>
      </pc:sldChg>
      <pc:sldChg chg="modSp mod">
        <pc:chgData name="Nerine  Nelson" userId="78f9d412-167d-4b2d-934b-c76b7ecf3d15" providerId="ADAL" clId="{42140F7F-D991-4B08-91EC-E9B9A8C41836}" dt="2022-09-01T18:58:24.926" v="27" actId="14100"/>
        <pc:sldMkLst>
          <pc:docMk/>
          <pc:sldMk cId="280028174" sldId="995"/>
        </pc:sldMkLst>
        <pc:spChg chg="mod">
          <ac:chgData name="Nerine  Nelson" userId="78f9d412-167d-4b2d-934b-c76b7ecf3d15" providerId="ADAL" clId="{42140F7F-D991-4B08-91EC-E9B9A8C41836}" dt="2022-09-01T18:58:24.926" v="27" actId="14100"/>
          <ac:spMkLst>
            <pc:docMk/>
            <pc:sldMk cId="280028174" sldId="995"/>
            <ac:spMk id="7" creationId="{00000000-0000-0000-0000-000000000000}"/>
          </ac:spMkLst>
        </pc:spChg>
      </pc:sldChg>
      <pc:sldChg chg="modSp mod">
        <pc:chgData name="Nerine  Nelson" userId="78f9d412-167d-4b2d-934b-c76b7ecf3d15" providerId="ADAL" clId="{42140F7F-D991-4B08-91EC-E9B9A8C41836}" dt="2022-09-01T18:58:31.447" v="28" actId="14100"/>
        <pc:sldMkLst>
          <pc:docMk/>
          <pc:sldMk cId="4279814304" sldId="996"/>
        </pc:sldMkLst>
        <pc:spChg chg="mod">
          <ac:chgData name="Nerine  Nelson" userId="78f9d412-167d-4b2d-934b-c76b7ecf3d15" providerId="ADAL" clId="{42140F7F-D991-4B08-91EC-E9B9A8C41836}" dt="2022-09-01T18:58:31.447" v="28" actId="14100"/>
          <ac:spMkLst>
            <pc:docMk/>
            <pc:sldMk cId="4279814304" sldId="996"/>
            <ac:spMk id="6" creationId="{00000000-0000-0000-0000-000000000000}"/>
          </ac:spMkLst>
        </pc:spChg>
      </pc:sldChg>
      <pc:sldChg chg="modSp mod">
        <pc:chgData name="Nerine  Nelson" userId="78f9d412-167d-4b2d-934b-c76b7ecf3d15" providerId="ADAL" clId="{42140F7F-D991-4B08-91EC-E9B9A8C41836}" dt="2022-09-01T18:58:38.682" v="29" actId="14100"/>
        <pc:sldMkLst>
          <pc:docMk/>
          <pc:sldMk cId="2834480459" sldId="997"/>
        </pc:sldMkLst>
        <pc:spChg chg="mod">
          <ac:chgData name="Nerine  Nelson" userId="78f9d412-167d-4b2d-934b-c76b7ecf3d15" providerId="ADAL" clId="{42140F7F-D991-4B08-91EC-E9B9A8C41836}" dt="2022-09-01T18:58:38.682" v="29" actId="14100"/>
          <ac:spMkLst>
            <pc:docMk/>
            <pc:sldMk cId="2834480459" sldId="997"/>
            <ac:spMk id="7" creationId="{00000000-0000-0000-0000-000000000000}"/>
          </ac:spMkLst>
        </pc:spChg>
      </pc:sldChg>
      <pc:sldChg chg="modSp mod">
        <pc:chgData name="Nerine  Nelson" userId="78f9d412-167d-4b2d-934b-c76b7ecf3d15" providerId="ADAL" clId="{42140F7F-D991-4B08-91EC-E9B9A8C41836}" dt="2022-09-01T18:58:47.784" v="31" actId="14100"/>
        <pc:sldMkLst>
          <pc:docMk/>
          <pc:sldMk cId="3525357291" sldId="998"/>
        </pc:sldMkLst>
        <pc:picChg chg="mod">
          <ac:chgData name="Nerine  Nelson" userId="78f9d412-167d-4b2d-934b-c76b7ecf3d15" providerId="ADAL" clId="{42140F7F-D991-4B08-91EC-E9B9A8C41836}" dt="2022-09-01T18:58:47.784" v="31" actId="14100"/>
          <ac:picMkLst>
            <pc:docMk/>
            <pc:sldMk cId="3525357291" sldId="998"/>
            <ac:picMk id="3" creationId="{00000000-0000-0000-0000-000000000000}"/>
          </ac:picMkLst>
        </pc:picChg>
      </pc:sldChg>
      <pc:sldChg chg="modSp mod">
        <pc:chgData name="Nerine  Nelson" userId="78f9d412-167d-4b2d-934b-c76b7ecf3d15" providerId="ADAL" clId="{42140F7F-D991-4B08-91EC-E9B9A8C41836}" dt="2022-09-01T18:59:36.633" v="39" actId="14100"/>
        <pc:sldMkLst>
          <pc:docMk/>
          <pc:sldMk cId="1533550148" sldId="1001"/>
        </pc:sldMkLst>
        <pc:spChg chg="mod">
          <ac:chgData name="Nerine  Nelson" userId="78f9d412-167d-4b2d-934b-c76b7ecf3d15" providerId="ADAL" clId="{42140F7F-D991-4B08-91EC-E9B9A8C41836}" dt="2022-09-01T18:59:36.633" v="39" actId="14100"/>
          <ac:spMkLst>
            <pc:docMk/>
            <pc:sldMk cId="1533550148" sldId="1001"/>
            <ac:spMk id="7" creationId="{00000000-0000-0000-0000-000000000000}"/>
          </ac:spMkLst>
        </pc:spChg>
      </pc:sldChg>
      <pc:sldChg chg="modSp mod">
        <pc:chgData name="Nerine  Nelson" userId="78f9d412-167d-4b2d-934b-c76b7ecf3d15" providerId="ADAL" clId="{42140F7F-D991-4B08-91EC-E9B9A8C41836}" dt="2022-09-01T18:59:44.271" v="40" actId="14100"/>
        <pc:sldMkLst>
          <pc:docMk/>
          <pc:sldMk cId="2226753088" sldId="1002"/>
        </pc:sldMkLst>
        <pc:spChg chg="mod">
          <ac:chgData name="Nerine  Nelson" userId="78f9d412-167d-4b2d-934b-c76b7ecf3d15" providerId="ADAL" clId="{42140F7F-D991-4B08-91EC-E9B9A8C41836}" dt="2022-09-01T18:59:44.271" v="40" actId="14100"/>
          <ac:spMkLst>
            <pc:docMk/>
            <pc:sldMk cId="2226753088" sldId="1002"/>
            <ac:spMk id="7" creationId="{00000000-0000-0000-0000-000000000000}"/>
          </ac:spMkLst>
        </pc:spChg>
      </pc:sldChg>
      <pc:sldChg chg="modSp mod">
        <pc:chgData name="Nerine  Nelson" userId="78f9d412-167d-4b2d-934b-c76b7ecf3d15" providerId="ADAL" clId="{42140F7F-D991-4B08-91EC-E9B9A8C41836}" dt="2022-09-01T18:59:51.135" v="41" actId="14100"/>
        <pc:sldMkLst>
          <pc:docMk/>
          <pc:sldMk cId="4184646083" sldId="1003"/>
        </pc:sldMkLst>
        <pc:picChg chg="mod">
          <ac:chgData name="Nerine  Nelson" userId="78f9d412-167d-4b2d-934b-c76b7ecf3d15" providerId="ADAL" clId="{42140F7F-D991-4B08-91EC-E9B9A8C41836}" dt="2022-09-01T18:59:51.135" v="41" actId="14100"/>
          <ac:picMkLst>
            <pc:docMk/>
            <pc:sldMk cId="4184646083" sldId="1003"/>
            <ac:picMk id="10" creationId="{00000000-0000-0000-0000-000000000000}"/>
          </ac:picMkLst>
        </pc:picChg>
      </pc:sldChg>
      <pc:sldChg chg="modSp mod">
        <pc:chgData name="Nerine  Nelson" userId="78f9d412-167d-4b2d-934b-c76b7ecf3d15" providerId="ADAL" clId="{42140F7F-D991-4B08-91EC-E9B9A8C41836}" dt="2022-09-01T18:59:58.703" v="42" actId="14100"/>
        <pc:sldMkLst>
          <pc:docMk/>
          <pc:sldMk cId="2449088890" sldId="1004"/>
        </pc:sldMkLst>
        <pc:picChg chg="mod">
          <ac:chgData name="Nerine  Nelson" userId="78f9d412-167d-4b2d-934b-c76b7ecf3d15" providerId="ADAL" clId="{42140F7F-D991-4B08-91EC-E9B9A8C41836}" dt="2022-09-01T18:59:58.703" v="42" actId="14100"/>
          <ac:picMkLst>
            <pc:docMk/>
            <pc:sldMk cId="2449088890" sldId="1004"/>
            <ac:picMk id="9" creationId="{00000000-0000-0000-0000-000000000000}"/>
          </ac:picMkLst>
        </pc:picChg>
      </pc:sldChg>
      <pc:sldChg chg="modSp mod">
        <pc:chgData name="Nerine  Nelson" userId="78f9d412-167d-4b2d-934b-c76b7ecf3d15" providerId="ADAL" clId="{42140F7F-D991-4B08-91EC-E9B9A8C41836}" dt="2022-09-01T18:58:55.803" v="32" actId="14100"/>
        <pc:sldMkLst>
          <pc:docMk/>
          <pc:sldMk cId="3839995030" sldId="1006"/>
        </pc:sldMkLst>
        <pc:picChg chg="mod">
          <ac:chgData name="Nerine  Nelson" userId="78f9d412-167d-4b2d-934b-c76b7ecf3d15" providerId="ADAL" clId="{42140F7F-D991-4B08-91EC-E9B9A8C41836}" dt="2022-09-01T18:58:55.803" v="32" actId="14100"/>
          <ac:picMkLst>
            <pc:docMk/>
            <pc:sldMk cId="3839995030" sldId="1006"/>
            <ac:picMk id="7" creationId="{00000000-0000-0000-0000-000000000000}"/>
          </ac:picMkLst>
        </pc:picChg>
      </pc:sldChg>
      <pc:sldChg chg="modSp mod">
        <pc:chgData name="Nerine  Nelson" userId="78f9d412-167d-4b2d-934b-c76b7ecf3d15" providerId="ADAL" clId="{42140F7F-D991-4B08-91EC-E9B9A8C41836}" dt="2022-09-01T18:59:08.951" v="34" actId="14100"/>
        <pc:sldMkLst>
          <pc:docMk/>
          <pc:sldMk cId="2589754175" sldId="1007"/>
        </pc:sldMkLst>
        <pc:spChg chg="mod">
          <ac:chgData name="Nerine  Nelson" userId="78f9d412-167d-4b2d-934b-c76b7ecf3d15" providerId="ADAL" clId="{42140F7F-D991-4B08-91EC-E9B9A8C41836}" dt="2022-09-01T18:59:08.951" v="34" actId="14100"/>
          <ac:spMkLst>
            <pc:docMk/>
            <pc:sldMk cId="2589754175" sldId="1007"/>
            <ac:spMk id="6" creationId="{00000000-0000-0000-0000-000000000000}"/>
          </ac:spMkLst>
        </pc:spChg>
        <pc:picChg chg="mod">
          <ac:chgData name="Nerine  Nelson" userId="78f9d412-167d-4b2d-934b-c76b7ecf3d15" providerId="ADAL" clId="{42140F7F-D991-4B08-91EC-E9B9A8C41836}" dt="2022-09-01T18:59:01.922" v="33" actId="14100"/>
          <ac:picMkLst>
            <pc:docMk/>
            <pc:sldMk cId="2589754175" sldId="1007"/>
            <ac:picMk id="3" creationId="{00000000-0000-0000-0000-000000000000}"/>
          </ac:picMkLst>
        </pc:picChg>
      </pc:sldChg>
      <pc:sldChg chg="modSp mod">
        <pc:chgData name="Nerine  Nelson" userId="78f9d412-167d-4b2d-934b-c76b7ecf3d15" providerId="ADAL" clId="{42140F7F-D991-4B08-91EC-E9B9A8C41836}" dt="2022-09-01T18:59:20.712" v="36" actId="14100"/>
        <pc:sldMkLst>
          <pc:docMk/>
          <pc:sldMk cId="3916591985" sldId="1009"/>
        </pc:sldMkLst>
        <pc:spChg chg="mod">
          <ac:chgData name="Nerine  Nelson" userId="78f9d412-167d-4b2d-934b-c76b7ecf3d15" providerId="ADAL" clId="{42140F7F-D991-4B08-91EC-E9B9A8C41836}" dt="2022-09-01T18:59:20.712" v="36" actId="14100"/>
          <ac:spMkLst>
            <pc:docMk/>
            <pc:sldMk cId="3916591985" sldId="1009"/>
            <ac:spMk id="6" creationId="{00000000-0000-0000-0000-000000000000}"/>
          </ac:spMkLst>
        </pc:spChg>
        <pc:picChg chg="mod">
          <ac:chgData name="Nerine  Nelson" userId="78f9d412-167d-4b2d-934b-c76b7ecf3d15" providerId="ADAL" clId="{42140F7F-D991-4B08-91EC-E9B9A8C41836}" dt="2022-09-01T18:59:17.558" v="35" actId="14100"/>
          <ac:picMkLst>
            <pc:docMk/>
            <pc:sldMk cId="3916591985" sldId="1009"/>
            <ac:picMk id="3" creationId="{00000000-0000-0000-0000-000000000000}"/>
          </ac:picMkLst>
        </pc:picChg>
      </pc:sldChg>
      <pc:sldChg chg="modSp mod">
        <pc:chgData name="Nerine  Nelson" userId="78f9d412-167d-4b2d-934b-c76b7ecf3d15" providerId="ADAL" clId="{42140F7F-D991-4B08-91EC-E9B9A8C41836}" dt="2022-09-01T18:59:29.721" v="38" actId="14100"/>
        <pc:sldMkLst>
          <pc:docMk/>
          <pc:sldMk cId="1321657030" sldId="1010"/>
        </pc:sldMkLst>
        <pc:spChg chg="mod">
          <ac:chgData name="Nerine  Nelson" userId="78f9d412-167d-4b2d-934b-c76b7ecf3d15" providerId="ADAL" clId="{42140F7F-D991-4B08-91EC-E9B9A8C41836}" dt="2022-09-01T18:59:29.721" v="38" actId="14100"/>
          <ac:spMkLst>
            <pc:docMk/>
            <pc:sldMk cId="1321657030" sldId="1010"/>
            <ac:spMk id="6" creationId="{00000000-0000-0000-0000-000000000000}"/>
          </ac:spMkLst>
        </pc:spChg>
        <pc:picChg chg="mod">
          <ac:chgData name="Nerine  Nelson" userId="78f9d412-167d-4b2d-934b-c76b7ecf3d15" providerId="ADAL" clId="{42140F7F-D991-4B08-91EC-E9B9A8C41836}" dt="2022-09-01T18:59:26.260" v="37" actId="14100"/>
          <ac:picMkLst>
            <pc:docMk/>
            <pc:sldMk cId="1321657030" sldId="1010"/>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50" y="0"/>
            <a:ext cx="2945659" cy="496332"/>
          </a:xfrm>
          <a:prstGeom prst="rect">
            <a:avLst/>
          </a:prstGeom>
        </p:spPr>
        <p:txBody>
          <a:bodyPr vert="horz" lIns="91440" tIns="45720" rIns="91440" bIns="45720" rtlCol="0"/>
          <a:lstStyle>
            <a:lvl1pPr algn="r">
              <a:defRPr sz="1200"/>
            </a:lvl1pPr>
          </a:lstStyle>
          <a:p>
            <a:fld id="{5924191D-44E8-4CCC-A437-C212F6713A9D}" type="datetimeFigureOut">
              <a:rPr lang="en-ZA" smtClean="0"/>
              <a:t>2022/09/05</a:t>
            </a:fld>
            <a:endParaRPr lang="en-ZA"/>
          </a:p>
        </p:txBody>
      </p:sp>
      <p:sp>
        <p:nvSpPr>
          <p:cNvPr id="4" name="Footer Placeholder 3"/>
          <p:cNvSpPr>
            <a:spLocks noGrp="1"/>
          </p:cNvSpPr>
          <p:nvPr>
            <p:ph type="ftr" sz="quarter" idx="2"/>
          </p:nvPr>
        </p:nvSpPr>
        <p:spPr>
          <a:xfrm>
            <a:off x="7" y="9428586"/>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50" y="9428586"/>
            <a:ext cx="2945659" cy="496332"/>
          </a:xfrm>
          <a:prstGeom prst="rect">
            <a:avLst/>
          </a:prstGeom>
        </p:spPr>
        <p:txBody>
          <a:bodyPr vert="horz" lIns="91440" tIns="45720" rIns="91440" bIns="45720" rtlCol="0" anchor="b"/>
          <a:lstStyle>
            <a:lvl1pPr algn="r">
              <a:defRPr sz="1200"/>
            </a:lvl1pPr>
          </a:lstStyle>
          <a:p>
            <a:fld id="{3E02B2CC-D903-4348-8C4D-2C5839853D89}" type="slidenum">
              <a:rPr lang="en-ZA" smtClean="0"/>
              <a:t>‹#›</a:t>
            </a:fld>
            <a:endParaRPr lang="en-ZA"/>
          </a:p>
        </p:txBody>
      </p:sp>
    </p:spTree>
    <p:extLst>
      <p:ext uri="{BB962C8B-B14F-4D97-AF65-F5344CB8AC3E}">
        <p14:creationId xmlns:p14="http://schemas.microsoft.com/office/powerpoint/2010/main" val="3526304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50" y="0"/>
            <a:ext cx="2945659" cy="496332"/>
          </a:xfrm>
          <a:prstGeom prst="rect">
            <a:avLst/>
          </a:prstGeom>
        </p:spPr>
        <p:txBody>
          <a:bodyPr vert="horz" lIns="91440" tIns="45720" rIns="91440" bIns="45720" rtlCol="0"/>
          <a:lstStyle>
            <a:lvl1pPr algn="r">
              <a:defRPr sz="1200"/>
            </a:lvl1pPr>
          </a:lstStyle>
          <a:p>
            <a:fld id="{ACDFDF3A-6EB1-4A7F-A45A-464AC8D00B13}" type="datetimeFigureOut">
              <a:rPr lang="en-ZA" smtClean="0"/>
              <a:t>2022/09/05</a:t>
            </a:fld>
            <a:endParaRPr lang="en-ZA"/>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9428586"/>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50" y="9428586"/>
            <a:ext cx="2945659" cy="496332"/>
          </a:xfrm>
          <a:prstGeom prst="rect">
            <a:avLst/>
          </a:prstGeom>
        </p:spPr>
        <p:txBody>
          <a:bodyPr vert="horz" lIns="91440" tIns="45720" rIns="91440" bIns="45720" rtlCol="0" anchor="b"/>
          <a:lstStyle>
            <a:lvl1pPr algn="r">
              <a:defRPr sz="1200"/>
            </a:lvl1pPr>
          </a:lstStyle>
          <a:p>
            <a:fld id="{0B500017-03F4-45D7-A5F1-906567B3585D}" type="slidenum">
              <a:rPr lang="en-ZA" smtClean="0"/>
              <a:t>‹#›</a:t>
            </a:fld>
            <a:endParaRPr lang="en-ZA"/>
          </a:p>
        </p:txBody>
      </p:sp>
    </p:spTree>
    <p:extLst>
      <p:ext uri="{BB962C8B-B14F-4D97-AF65-F5344CB8AC3E}">
        <p14:creationId xmlns:p14="http://schemas.microsoft.com/office/powerpoint/2010/main" val="6311837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28234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15006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44446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63814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30189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85572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391468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25770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67210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328943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8664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a:p>
        </p:txBody>
      </p:sp>
      <p:sp>
        <p:nvSpPr>
          <p:cNvPr id="5" name="Footer Placeholder 4"/>
          <p:cNvSpPr>
            <a:spLocks noGrp="1"/>
          </p:cNvSpPr>
          <p:nvPr>
            <p:ph type="ftr" sz="quarter" idx="11"/>
          </p:nvPr>
        </p:nvSpPr>
        <p:spPr/>
        <p:txBody>
          <a:bodyPr/>
          <a:lstStyle/>
          <a:p>
            <a:r>
              <a:rPr lang="en-ZA"/>
              <a:t>Page</a:t>
            </a:r>
          </a:p>
        </p:txBody>
      </p:sp>
    </p:spTree>
    <p:extLst>
      <p:ext uri="{BB962C8B-B14F-4D97-AF65-F5344CB8AC3E}">
        <p14:creationId xmlns:p14="http://schemas.microsoft.com/office/powerpoint/2010/main" val="128598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582627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04018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50232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35677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98095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300302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393469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588226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636757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79234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668644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a:p>
        </p:txBody>
      </p:sp>
      <p:sp>
        <p:nvSpPr>
          <p:cNvPr id="5" name="Footer Placeholder 4"/>
          <p:cNvSpPr>
            <a:spLocks noGrp="1"/>
          </p:cNvSpPr>
          <p:nvPr>
            <p:ph type="ftr" sz="quarter" idx="11"/>
          </p:nvPr>
        </p:nvSpPr>
        <p:spPr/>
        <p:txBody>
          <a:bodyPr/>
          <a:lstStyle/>
          <a:p>
            <a:r>
              <a:rPr lang="en-ZA"/>
              <a:t>Page</a:t>
            </a:r>
          </a:p>
        </p:txBody>
      </p:sp>
    </p:spTree>
    <p:extLst>
      <p:ext uri="{BB962C8B-B14F-4D97-AF65-F5344CB8AC3E}">
        <p14:creationId xmlns:p14="http://schemas.microsoft.com/office/powerpoint/2010/main" val="163628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9093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76554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08854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44907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151719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Page</a:t>
            </a:r>
          </a:p>
        </p:txBody>
      </p:sp>
    </p:spTree>
    <p:extLst>
      <p:ext uri="{BB962C8B-B14F-4D97-AF65-F5344CB8AC3E}">
        <p14:creationId xmlns:p14="http://schemas.microsoft.com/office/powerpoint/2010/main" val="223041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0517" y="2913556"/>
            <a:ext cx="14172486" cy="201039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2501030" y="5314737"/>
            <a:ext cx="11671459" cy="2396842"/>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833676" y="8692905"/>
            <a:ext cx="3890487" cy="499341"/>
          </a:xfrm>
          <a:prstGeom prst="rect">
            <a:avLst/>
          </a:prstGeom>
        </p:spPr>
        <p:txBody>
          <a:bodyPr/>
          <a:lstStyle/>
          <a:p>
            <a:fld id="{CE7F016A-8000-4C56-ADD9-A18102B9851C}" type="datetime1">
              <a:rPr lang="en-US" smtClean="0"/>
              <a:t>9/5/2022</a:t>
            </a:fld>
            <a:endParaRPr lang="en-ZA"/>
          </a:p>
        </p:txBody>
      </p:sp>
      <p:sp>
        <p:nvSpPr>
          <p:cNvPr id="5" name="Footer Placeholder 4"/>
          <p:cNvSpPr>
            <a:spLocks noGrp="1"/>
          </p:cNvSpPr>
          <p:nvPr>
            <p:ph type="ftr" sz="quarter" idx="11"/>
          </p:nvPr>
        </p:nvSpPr>
        <p:spPr>
          <a:xfrm>
            <a:off x="5696787" y="8692905"/>
            <a:ext cx="5279945" cy="499341"/>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3676" y="375594"/>
            <a:ext cx="15006162" cy="1563158"/>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833676" y="2188426"/>
            <a:ext cx="15006162" cy="61896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3676" y="8692905"/>
            <a:ext cx="3890487" cy="499341"/>
          </a:xfrm>
          <a:prstGeom prst="rect">
            <a:avLst/>
          </a:prstGeom>
        </p:spPr>
        <p:txBody>
          <a:bodyPr/>
          <a:lstStyle/>
          <a:p>
            <a:fld id="{7AAA199B-821B-4193-B23A-53ADF7421021}" type="datetime1">
              <a:rPr lang="en-US" smtClean="0"/>
              <a:t>9/5/2022</a:t>
            </a:fld>
            <a:endParaRPr lang="en-ZA"/>
          </a:p>
        </p:txBody>
      </p:sp>
      <p:sp>
        <p:nvSpPr>
          <p:cNvPr id="5" name="Footer Placeholder 4"/>
          <p:cNvSpPr>
            <a:spLocks noGrp="1"/>
          </p:cNvSpPr>
          <p:nvPr>
            <p:ph type="ftr" sz="quarter" idx="11"/>
          </p:nvPr>
        </p:nvSpPr>
        <p:spPr>
          <a:xfrm>
            <a:off x="5696787" y="8692905"/>
            <a:ext cx="5279945" cy="499341"/>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88300" y="375594"/>
            <a:ext cx="3751541" cy="8002504"/>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3680" y="375594"/>
            <a:ext cx="10976729" cy="8002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3676" y="8692905"/>
            <a:ext cx="3890487" cy="499341"/>
          </a:xfrm>
          <a:prstGeom prst="rect">
            <a:avLst/>
          </a:prstGeom>
        </p:spPr>
        <p:txBody>
          <a:bodyPr/>
          <a:lstStyle/>
          <a:p>
            <a:fld id="{DAFFD10C-D6FF-45D8-9350-E4E8BC48264B}" type="datetime1">
              <a:rPr lang="en-US" smtClean="0"/>
              <a:t>9/5/2022</a:t>
            </a:fld>
            <a:endParaRPr lang="en-ZA"/>
          </a:p>
        </p:txBody>
      </p:sp>
      <p:sp>
        <p:nvSpPr>
          <p:cNvPr id="5" name="Footer Placeholder 4"/>
          <p:cNvSpPr>
            <a:spLocks noGrp="1"/>
          </p:cNvSpPr>
          <p:nvPr>
            <p:ph type="ftr" sz="quarter" idx="11"/>
          </p:nvPr>
        </p:nvSpPr>
        <p:spPr>
          <a:xfrm>
            <a:off x="5696787" y="8692905"/>
            <a:ext cx="5279945" cy="499341"/>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676" y="2188426"/>
            <a:ext cx="15006162" cy="61896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7097" y="6026847"/>
            <a:ext cx="14172486" cy="186276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1317097" y="3975203"/>
            <a:ext cx="14172486" cy="205164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3676" y="8692905"/>
            <a:ext cx="3890487" cy="499341"/>
          </a:xfrm>
          <a:prstGeom prst="rect">
            <a:avLst/>
          </a:prstGeom>
        </p:spPr>
        <p:txBody>
          <a:bodyPr/>
          <a:lstStyle/>
          <a:p>
            <a:fld id="{51FADED1-30BA-4452-AC41-1E5904B9E627}" type="datetime1">
              <a:rPr lang="en-US" smtClean="0"/>
              <a:t>9/5/2022</a:t>
            </a:fld>
            <a:endParaRPr lang="en-ZA"/>
          </a:p>
        </p:txBody>
      </p:sp>
      <p:sp>
        <p:nvSpPr>
          <p:cNvPr id="5" name="Footer Placeholder 4"/>
          <p:cNvSpPr>
            <a:spLocks noGrp="1"/>
          </p:cNvSpPr>
          <p:nvPr>
            <p:ph type="ftr" sz="quarter" idx="11"/>
          </p:nvPr>
        </p:nvSpPr>
        <p:spPr>
          <a:xfrm>
            <a:off x="5696787" y="8692905"/>
            <a:ext cx="5279945" cy="499341"/>
          </a:xfrm>
          <a:prstGeom prst="rect">
            <a:avLst/>
          </a:prstGeom>
        </p:spPr>
        <p:txBody>
          <a:bodyPr/>
          <a:lstStyle/>
          <a:p>
            <a:endParaRPr lang="en-ZA"/>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3676" y="375594"/>
            <a:ext cx="15006162" cy="1563158"/>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833678" y="2188426"/>
            <a:ext cx="7364135" cy="618967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8475705" y="2188426"/>
            <a:ext cx="7364135" cy="618967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833676" y="8692905"/>
            <a:ext cx="3890487" cy="499341"/>
          </a:xfrm>
          <a:prstGeom prst="rect">
            <a:avLst/>
          </a:prstGeom>
        </p:spPr>
        <p:txBody>
          <a:bodyPr/>
          <a:lstStyle/>
          <a:p>
            <a:fld id="{E9A72633-B7F5-4619-B14B-EA766B26A677}" type="datetime1">
              <a:rPr lang="en-US" smtClean="0"/>
              <a:t>9/5/2022</a:t>
            </a:fld>
            <a:endParaRPr lang="en-ZA"/>
          </a:p>
        </p:txBody>
      </p:sp>
      <p:sp>
        <p:nvSpPr>
          <p:cNvPr id="6" name="Footer Placeholder 5"/>
          <p:cNvSpPr>
            <a:spLocks noGrp="1"/>
          </p:cNvSpPr>
          <p:nvPr>
            <p:ph type="ftr" sz="quarter" idx="11"/>
          </p:nvPr>
        </p:nvSpPr>
        <p:spPr>
          <a:xfrm>
            <a:off x="5696787" y="8692905"/>
            <a:ext cx="5279945" cy="499341"/>
          </a:xfrm>
          <a:prstGeom prst="rect">
            <a:avLst/>
          </a:prstGeom>
        </p:spPr>
        <p:txBody>
          <a:bodyPr/>
          <a:lstStyle/>
          <a:p>
            <a:endParaRPr lang="en-ZA"/>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3676" y="375594"/>
            <a:ext cx="15006162" cy="1563158"/>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833676" y="2099413"/>
            <a:ext cx="7367030" cy="8749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3676" y="2974343"/>
            <a:ext cx="7367030" cy="540375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8469913" y="2099413"/>
            <a:ext cx="7369925" cy="8749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469913" y="2974343"/>
            <a:ext cx="7369925" cy="540375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833676" y="8692905"/>
            <a:ext cx="3890487" cy="499341"/>
          </a:xfrm>
          <a:prstGeom prst="rect">
            <a:avLst/>
          </a:prstGeom>
        </p:spPr>
        <p:txBody>
          <a:bodyPr/>
          <a:lstStyle/>
          <a:p>
            <a:fld id="{535B80ED-96D3-4ACC-875F-C83ED74CEA7A}" type="datetime1">
              <a:rPr lang="en-US" smtClean="0"/>
              <a:t>9/5/2022</a:t>
            </a:fld>
            <a:endParaRPr lang="en-ZA"/>
          </a:p>
        </p:txBody>
      </p:sp>
      <p:sp>
        <p:nvSpPr>
          <p:cNvPr id="8" name="Footer Placeholder 7"/>
          <p:cNvSpPr>
            <a:spLocks noGrp="1"/>
          </p:cNvSpPr>
          <p:nvPr>
            <p:ph type="ftr" sz="quarter" idx="11"/>
          </p:nvPr>
        </p:nvSpPr>
        <p:spPr>
          <a:xfrm>
            <a:off x="5696787" y="8692905"/>
            <a:ext cx="5279945" cy="499341"/>
          </a:xfrm>
          <a:prstGeom prst="rect">
            <a:avLst/>
          </a:prstGeom>
        </p:spPr>
        <p:txBody>
          <a:bodyPr/>
          <a:lstStyle/>
          <a:p>
            <a:endParaRPr lang="en-ZA"/>
          </a:p>
        </p:txBody>
      </p:sp>
      <p:sp>
        <p:nvSpPr>
          <p:cNvPr id="9" name="Slide Number Placeholder 8"/>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3676" y="375594"/>
            <a:ext cx="15006162" cy="1563158"/>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833676" y="8692905"/>
            <a:ext cx="3890487" cy="499341"/>
          </a:xfrm>
          <a:prstGeom prst="rect">
            <a:avLst/>
          </a:prstGeom>
        </p:spPr>
        <p:txBody>
          <a:bodyPr/>
          <a:lstStyle/>
          <a:p>
            <a:fld id="{88A6972C-19B7-4E13-8A62-80279EDC0359}" type="datetime1">
              <a:rPr lang="en-US" smtClean="0"/>
              <a:t>9/5/2022</a:t>
            </a:fld>
            <a:endParaRPr lang="en-ZA"/>
          </a:p>
        </p:txBody>
      </p:sp>
      <p:sp>
        <p:nvSpPr>
          <p:cNvPr id="4" name="Footer Placeholder 3"/>
          <p:cNvSpPr>
            <a:spLocks noGrp="1"/>
          </p:cNvSpPr>
          <p:nvPr>
            <p:ph type="ftr" sz="quarter" idx="11"/>
          </p:nvPr>
        </p:nvSpPr>
        <p:spPr>
          <a:xfrm>
            <a:off x="5696787" y="8692905"/>
            <a:ext cx="5279945" cy="499341"/>
          </a:xfrm>
          <a:prstGeom prst="rect">
            <a:avLst/>
          </a:prstGeom>
        </p:spPr>
        <p:txBody>
          <a:bodyPr/>
          <a:lstStyle/>
          <a:p>
            <a:endParaRPr lang="en-ZA"/>
          </a:p>
        </p:txBody>
      </p:sp>
      <p:sp>
        <p:nvSpPr>
          <p:cNvPr id="5" name="Slide Number Placeholder 4"/>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3676" y="8692905"/>
            <a:ext cx="3890487" cy="499341"/>
          </a:xfrm>
          <a:prstGeom prst="rect">
            <a:avLst/>
          </a:prstGeom>
        </p:spPr>
        <p:txBody>
          <a:bodyPr/>
          <a:lstStyle/>
          <a:p>
            <a:fld id="{CD90E9AE-F0A8-4ACE-8269-538EBBDCAD44}" type="datetime1">
              <a:rPr lang="en-US" smtClean="0"/>
              <a:t>9/5/2022</a:t>
            </a:fld>
            <a:endParaRPr lang="en-ZA"/>
          </a:p>
        </p:txBody>
      </p:sp>
      <p:sp>
        <p:nvSpPr>
          <p:cNvPr id="3" name="Footer Placeholder 2"/>
          <p:cNvSpPr>
            <a:spLocks noGrp="1"/>
          </p:cNvSpPr>
          <p:nvPr>
            <p:ph type="ftr" sz="quarter" idx="11"/>
          </p:nvPr>
        </p:nvSpPr>
        <p:spPr>
          <a:xfrm>
            <a:off x="5696787" y="8692905"/>
            <a:ext cx="5279945" cy="499341"/>
          </a:xfrm>
          <a:prstGeom prst="rect">
            <a:avLst/>
          </a:prstGeom>
        </p:spPr>
        <p:txBody>
          <a:bodyPr/>
          <a:lstStyle/>
          <a:p>
            <a:endParaRPr lang="en-ZA"/>
          </a:p>
        </p:txBody>
      </p:sp>
      <p:sp>
        <p:nvSpPr>
          <p:cNvPr id="4" name="Slide Number Placeholder 3"/>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3676" y="373420"/>
            <a:ext cx="5485471" cy="1589213"/>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6518884" y="373424"/>
            <a:ext cx="9320956" cy="80046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3676" y="1962637"/>
            <a:ext cx="5485471" cy="641546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3676" y="8692905"/>
            <a:ext cx="3890487" cy="499341"/>
          </a:xfrm>
          <a:prstGeom prst="rect">
            <a:avLst/>
          </a:prstGeom>
        </p:spPr>
        <p:txBody>
          <a:bodyPr/>
          <a:lstStyle/>
          <a:p>
            <a:fld id="{BDCD4E7A-1EED-4780-9928-27420C66377A}" type="datetime1">
              <a:rPr lang="en-US" smtClean="0"/>
              <a:t>9/5/2022</a:t>
            </a:fld>
            <a:endParaRPr lang="en-ZA"/>
          </a:p>
        </p:txBody>
      </p:sp>
      <p:sp>
        <p:nvSpPr>
          <p:cNvPr id="6" name="Footer Placeholder 5"/>
          <p:cNvSpPr>
            <a:spLocks noGrp="1"/>
          </p:cNvSpPr>
          <p:nvPr>
            <p:ph type="ftr" sz="quarter" idx="11"/>
          </p:nvPr>
        </p:nvSpPr>
        <p:spPr>
          <a:xfrm>
            <a:off x="5696787" y="8692905"/>
            <a:ext cx="5279945" cy="499341"/>
          </a:xfrm>
          <a:prstGeom prst="rect">
            <a:avLst/>
          </a:prstGeom>
        </p:spPr>
        <p:txBody>
          <a:bodyPr/>
          <a:lstStyle/>
          <a:p>
            <a:endParaRPr lang="en-ZA"/>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125" y="6565264"/>
            <a:ext cx="10004108" cy="77506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3268125" y="838027"/>
            <a:ext cx="10004108" cy="56273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3268125" y="7340332"/>
            <a:ext cx="10004108" cy="110072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3676" y="8692905"/>
            <a:ext cx="3890487" cy="499341"/>
          </a:xfrm>
          <a:prstGeom prst="rect">
            <a:avLst/>
          </a:prstGeom>
        </p:spPr>
        <p:txBody>
          <a:bodyPr/>
          <a:lstStyle/>
          <a:p>
            <a:fld id="{75BFCB7D-021C-48D3-AB04-7D4DA92ABAD3}" type="datetime1">
              <a:rPr lang="en-US" smtClean="0"/>
              <a:t>9/5/2022</a:t>
            </a:fld>
            <a:endParaRPr lang="en-ZA"/>
          </a:p>
        </p:txBody>
      </p:sp>
      <p:sp>
        <p:nvSpPr>
          <p:cNvPr id="6" name="Footer Placeholder 5"/>
          <p:cNvSpPr>
            <a:spLocks noGrp="1"/>
          </p:cNvSpPr>
          <p:nvPr>
            <p:ph type="ftr" sz="quarter" idx="11"/>
          </p:nvPr>
        </p:nvSpPr>
        <p:spPr>
          <a:xfrm>
            <a:off x="5696787" y="8692905"/>
            <a:ext cx="5279945" cy="499341"/>
          </a:xfrm>
          <a:prstGeom prst="rect">
            <a:avLst/>
          </a:prstGeom>
        </p:spPr>
        <p:txBody>
          <a:bodyPr/>
          <a:lstStyle/>
          <a:p>
            <a:endParaRPr lang="en-ZA"/>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5427070" y="257989"/>
            <a:ext cx="1001840" cy="499341"/>
          </a:xfrm>
          <a:prstGeom prst="rect">
            <a:avLst/>
          </a:prstGeom>
        </p:spPr>
        <p:txBody>
          <a:bodyPr vert="horz" lIns="91440" tIns="45720" rIns="91440" bIns="45720" rtlCol="0" anchor="ctr"/>
          <a:lstStyle>
            <a:lvl1pPr algn="r">
              <a:defRPr sz="2000" b="1">
                <a:solidFill>
                  <a:schemeClr val="accent3">
                    <a:lumMod val="50000"/>
                  </a:schemeClr>
                </a:solidFill>
              </a:defRPr>
            </a:lvl1pPr>
          </a:lstStyle>
          <a:p>
            <a:fld id="{61D74632-5AF5-49E1-8345-0D25A626A07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llo.Motseleng\Documents\DOCS\DEPARTMENT OF FINANCE 2012\2020\JULY\GAZEBO DESIGNS 2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3183"/>
            <a:ext cx="16673513" cy="95548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1D74632-5AF5-49E1-8345-0D25A626A076}" type="slidenum">
              <a:rPr lang="en-ZA" smtClean="0"/>
              <a:pPr/>
              <a:t>1</a:t>
            </a:fld>
            <a:endParaRPr lang="en-ZA"/>
          </a:p>
        </p:txBody>
      </p:sp>
      <p:sp>
        <p:nvSpPr>
          <p:cNvPr id="7" name="TextBox 6"/>
          <p:cNvSpPr txBox="1"/>
          <p:nvPr/>
        </p:nvSpPr>
        <p:spPr>
          <a:xfrm>
            <a:off x="3656236" y="5337547"/>
            <a:ext cx="10009112" cy="171739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ctr">
              <a:spcBef>
                <a:spcPct val="20000"/>
              </a:spcBef>
              <a:defRPr/>
            </a:pPr>
            <a:r>
              <a:rPr lang="en-ZA"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AUDITOR-GENERAL’S SPECIAL REPORT ON COVID-19 FUNDS</a:t>
            </a:r>
            <a:endParaRPr lang="en-ZA" sz="2400" b="1" i="1" dirty="0">
              <a:effectLst>
                <a:outerShdw blurRad="38100" dist="38100" dir="2700000" algn="tl">
                  <a:srgbClr val="000000">
                    <a:alpha val="43137"/>
                  </a:srgbClr>
                </a:outerShdw>
              </a:effectLst>
              <a:latin typeface="+mj-lt"/>
              <a:cs typeface="Arial" pitchFamily="34" charset="0"/>
            </a:endParaRPr>
          </a:p>
          <a:p>
            <a:pPr algn="ctr">
              <a:spcBef>
                <a:spcPct val="20000"/>
              </a:spcBef>
              <a:defRPr/>
            </a:pPr>
            <a:r>
              <a:rPr lang="en-ZA" sz="2400" b="1" i="1" dirty="0">
                <a:effectLst>
                  <a:outerShdw blurRad="38100" dist="38100" dir="2700000" algn="tl">
                    <a:srgbClr val="000000">
                      <a:alpha val="43137"/>
                    </a:srgbClr>
                  </a:outerShdw>
                </a:effectLst>
                <a:latin typeface="+mj-lt"/>
                <a:cs typeface="Arial" pitchFamily="34" charset="0"/>
              </a:rPr>
              <a:t>06</a:t>
            </a:r>
            <a:r>
              <a:rPr lang="en-ZA" sz="2400" b="1" i="1" baseline="30000" dirty="0">
                <a:effectLst>
                  <a:outerShdw blurRad="38100" dist="38100" dir="2700000" algn="tl">
                    <a:srgbClr val="000000">
                      <a:alpha val="43137"/>
                    </a:srgbClr>
                  </a:outerShdw>
                </a:effectLst>
                <a:latin typeface="+mj-lt"/>
                <a:cs typeface="Arial" pitchFamily="34" charset="0"/>
              </a:rPr>
              <a:t>th</a:t>
            </a:r>
            <a:r>
              <a:rPr lang="en-ZA" sz="2400" b="1" i="1" dirty="0">
                <a:effectLst>
                  <a:outerShdw blurRad="38100" dist="38100" dir="2700000" algn="tl">
                    <a:srgbClr val="000000">
                      <a:alpha val="43137"/>
                    </a:srgbClr>
                  </a:outerShdw>
                </a:effectLst>
                <a:latin typeface="+mj-lt"/>
                <a:cs typeface="Arial" pitchFamily="34" charset="0"/>
              </a:rPr>
              <a:t> September 2022</a:t>
            </a:r>
            <a:br>
              <a:rPr lang="en-ZA" sz="2400" b="1" i="1" dirty="0">
                <a:effectLst>
                  <a:outerShdw blurRad="38100" dist="38100" dir="2700000" algn="tl">
                    <a:srgbClr val="000000">
                      <a:alpha val="43137"/>
                    </a:srgbClr>
                  </a:outerShdw>
                </a:effectLst>
                <a:latin typeface="+mj-lt"/>
                <a:cs typeface="Arial" pitchFamily="34" charset="0"/>
              </a:rPr>
            </a:br>
            <a:r>
              <a:rPr lang="en-ZA" sz="2400" b="1" i="1" dirty="0">
                <a:effectLst>
                  <a:outerShdw blurRad="38100" dist="38100" dir="2700000" algn="tl">
                    <a:srgbClr val="000000">
                      <a:alpha val="43137"/>
                    </a:srgbClr>
                  </a:outerShdw>
                </a:effectLst>
                <a:latin typeface="+mj-lt"/>
                <a:cs typeface="Arial" pitchFamily="34" charset="0"/>
              </a:rPr>
              <a:t>Presentation by MEC for Finance</a:t>
            </a:r>
          </a:p>
          <a:p>
            <a:pPr algn="ctr">
              <a:spcBef>
                <a:spcPct val="20000"/>
              </a:spcBef>
              <a:defRPr/>
            </a:pPr>
            <a:r>
              <a:rPr lang="en-ZA" sz="2400" b="1" i="1" dirty="0">
                <a:effectLst>
                  <a:outerShdw blurRad="38100" dist="38100" dir="2700000" algn="tl">
                    <a:srgbClr val="000000">
                      <a:alpha val="43137"/>
                    </a:srgbClr>
                  </a:outerShdw>
                </a:effectLst>
                <a:latin typeface="+mj-lt"/>
                <a:ea typeface="Calibri" panose="020F0502020204030204" pitchFamily="34" charset="0"/>
                <a:cs typeface="Arial" pitchFamily="34" charset="0"/>
              </a:rPr>
              <a:t>Ms. M.Z. Rosho</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10</a:t>
            </a:fld>
            <a:endParaRPr lang="en-ZA" dirty="0"/>
          </a:p>
        </p:txBody>
      </p:sp>
      <p:sp>
        <p:nvSpPr>
          <p:cNvPr id="5" name="Title 2"/>
          <p:cNvSpPr txBox="1">
            <a:spLocks/>
          </p:cNvSpPr>
          <p:nvPr/>
        </p:nvSpPr>
        <p:spPr>
          <a:xfrm>
            <a:off x="4389120" y="265175"/>
            <a:ext cx="11292452" cy="103992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i="1" cap="small" dirty="0">
                <a:effectLst>
                  <a:outerShdw blurRad="38100" dist="38100" dir="2700000" algn="tl">
                    <a:srgbClr val="000000">
                      <a:alpha val="43137"/>
                    </a:srgbClr>
                  </a:outerShdw>
                </a:effectLst>
              </a:rPr>
              <a:t>Adjustment to 20/21 Provincial Fiscal Framework – </a:t>
            </a:r>
          </a:p>
          <a:p>
            <a:r>
              <a:rPr lang="en-GB" sz="3600" b="1" i="1" cap="small" dirty="0">
                <a:effectLst>
                  <a:outerShdw blurRad="38100" dist="38100" dir="2700000" algn="tl">
                    <a:srgbClr val="000000">
                      <a:alpha val="43137"/>
                    </a:srgbClr>
                  </a:outerShdw>
                </a:effectLst>
              </a:rPr>
              <a:t>Provincial Own Revenue</a:t>
            </a:r>
          </a:p>
        </p:txBody>
      </p:sp>
      <p:pic>
        <p:nvPicPr>
          <p:cNvPr id="3" name="Picture 2"/>
          <p:cNvPicPr>
            <a:picLocks noChangeAspect="1"/>
          </p:cNvPicPr>
          <p:nvPr/>
        </p:nvPicPr>
        <p:blipFill>
          <a:blip r:embed="rId3"/>
          <a:stretch>
            <a:fillRect/>
          </a:stretch>
        </p:blipFill>
        <p:spPr>
          <a:xfrm>
            <a:off x="892042" y="1521123"/>
            <a:ext cx="9964994" cy="6552728"/>
          </a:xfrm>
          <a:prstGeom prst="rect">
            <a:avLst/>
          </a:prstGeom>
        </p:spPr>
      </p:pic>
      <p:sp>
        <p:nvSpPr>
          <p:cNvPr id="9" name="Content Placeholder 1"/>
          <p:cNvSpPr txBox="1">
            <a:spLocks/>
          </p:cNvSpPr>
          <p:nvPr/>
        </p:nvSpPr>
        <p:spPr>
          <a:xfrm>
            <a:off x="10849957" y="2097187"/>
            <a:ext cx="4852425" cy="5184576"/>
          </a:xfrm>
          <a:prstGeom prst="rect">
            <a:avLst/>
          </a:prstGeom>
          <a:noFill/>
          <a:ln>
            <a:noFill/>
          </a:ln>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Own revenue targets for four departments were affected by the COVID-19 Restrictions;</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The reduced revenue target have a direct impact on the Provincial Fiscal Framework and specifically the expenditure budgets of the respective departments;</a:t>
            </a: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45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11</a:t>
            </a:fld>
            <a:endParaRPr lang="en-ZA" dirty="0"/>
          </a:p>
        </p:txBody>
      </p:sp>
      <p:sp>
        <p:nvSpPr>
          <p:cNvPr id="5" name="Title 2"/>
          <p:cNvSpPr txBox="1">
            <a:spLocks/>
          </p:cNvSpPr>
          <p:nvPr/>
        </p:nvSpPr>
        <p:spPr>
          <a:xfrm>
            <a:off x="4389120" y="265177"/>
            <a:ext cx="11220444" cy="7982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000" dirty="0"/>
              <a:t>Adjustments to the 2020/21 Budget </a:t>
            </a:r>
          </a:p>
        </p:txBody>
      </p:sp>
      <p:pic>
        <p:nvPicPr>
          <p:cNvPr id="6" name="Picture 5"/>
          <p:cNvPicPr>
            <a:picLocks noChangeAspect="1"/>
          </p:cNvPicPr>
          <p:nvPr/>
        </p:nvPicPr>
        <p:blipFill>
          <a:blip r:embed="rId3"/>
          <a:stretch>
            <a:fillRect/>
          </a:stretch>
        </p:blipFill>
        <p:spPr>
          <a:xfrm>
            <a:off x="847924" y="1377107"/>
            <a:ext cx="14761640" cy="5904656"/>
          </a:xfrm>
          <a:prstGeom prst="rect">
            <a:avLst/>
          </a:prstGeom>
        </p:spPr>
      </p:pic>
      <p:sp>
        <p:nvSpPr>
          <p:cNvPr id="7" name="Content Placeholder 1"/>
          <p:cNvSpPr txBox="1">
            <a:spLocks/>
          </p:cNvSpPr>
          <p:nvPr/>
        </p:nvSpPr>
        <p:spPr>
          <a:xfrm>
            <a:off x="847924" y="7281763"/>
            <a:ext cx="14761640" cy="113536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In line with EXCO resolution, the Provincial Treasury engaged departments and identified possible areas for budget reduction for COVID-19 fund.</a:t>
            </a: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22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12</a:t>
            </a:fld>
            <a:endParaRPr lang="en-ZA" dirty="0"/>
          </a:p>
        </p:txBody>
      </p:sp>
      <p:sp>
        <p:nvSpPr>
          <p:cNvPr id="5" name="Title 2"/>
          <p:cNvSpPr txBox="1">
            <a:spLocks/>
          </p:cNvSpPr>
          <p:nvPr/>
        </p:nvSpPr>
        <p:spPr>
          <a:xfrm>
            <a:off x="4389120" y="268947"/>
            <a:ext cx="11220444" cy="7982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000" dirty="0"/>
              <a:t>Special Adjustment Allocations for 2020/21</a:t>
            </a:r>
          </a:p>
        </p:txBody>
      </p:sp>
      <p:sp>
        <p:nvSpPr>
          <p:cNvPr id="6" name="Content Placeholder 1"/>
          <p:cNvSpPr txBox="1">
            <a:spLocks/>
          </p:cNvSpPr>
          <p:nvPr/>
        </p:nvSpPr>
        <p:spPr>
          <a:xfrm>
            <a:off x="775916" y="1377107"/>
            <a:ext cx="14833648" cy="691276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defTabSz="457200">
              <a:lnSpc>
                <a:spcPct val="150000"/>
              </a:lnSpc>
              <a:spcBef>
                <a:spcPts val="600"/>
              </a:spcBef>
              <a:buSzPct val="110000"/>
            </a:pPr>
            <a:r>
              <a:rPr lang="en-US" sz="2400" b="1" dirty="0">
                <a:solidFill>
                  <a:schemeClr val="tx1"/>
                </a:solidFill>
                <a:latin typeface="Arial" panose="020B0604020202020204" pitchFamily="34" charset="0"/>
                <a:cs typeface="Arial" panose="020B0604020202020204" pitchFamily="34" charset="0"/>
              </a:rPr>
              <a:t>Department of Health</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Health </a:t>
            </a:r>
            <a:r>
              <a:rPr lang="en-US" sz="2400" dirty="0" smtClean="0">
                <a:solidFill>
                  <a:schemeClr val="tx1"/>
                </a:solidFill>
                <a:latin typeface="Arial" panose="020B0604020202020204" pitchFamily="34" charset="0"/>
                <a:cs typeface="Arial" panose="020B0604020202020204" pitchFamily="34" charset="0"/>
              </a:rPr>
              <a:t>received an </a:t>
            </a:r>
            <a:r>
              <a:rPr lang="en-US" sz="2400" dirty="0">
                <a:solidFill>
                  <a:schemeClr val="tx1"/>
                </a:solidFill>
                <a:latin typeface="Arial" panose="020B0604020202020204" pitchFamily="34" charset="0"/>
                <a:cs typeface="Arial" panose="020B0604020202020204" pitchFamily="34" charset="0"/>
              </a:rPr>
              <a:t>additional </a:t>
            </a:r>
            <a:r>
              <a:rPr lang="en-US" sz="2400" b="1" dirty="0">
                <a:solidFill>
                  <a:schemeClr val="tx1"/>
                </a:solidFill>
                <a:latin typeface="Arial" panose="020B0604020202020204" pitchFamily="34" charset="0"/>
                <a:cs typeface="Arial" panose="020B0604020202020204" pitchFamily="34" charset="0"/>
              </a:rPr>
              <a:t>R1.1 billion </a:t>
            </a:r>
            <a:r>
              <a:rPr lang="en-US" sz="2400" dirty="0">
                <a:solidFill>
                  <a:schemeClr val="tx1"/>
                </a:solidFill>
                <a:latin typeface="Arial" panose="020B0604020202020204" pitchFamily="34" charset="0"/>
                <a:cs typeface="Arial" panose="020B0604020202020204" pitchFamily="34" charset="0"/>
              </a:rPr>
              <a:t>from the Equitable share and R193.640 million from conditional </a:t>
            </a:r>
            <a:r>
              <a:rPr lang="en-US" sz="2400" dirty="0" smtClean="0">
                <a:solidFill>
                  <a:schemeClr val="tx1"/>
                </a:solidFill>
                <a:latin typeface="Arial" panose="020B0604020202020204" pitchFamily="34" charset="0"/>
                <a:cs typeface="Arial" panose="020B0604020202020204" pitchFamily="34" charset="0"/>
              </a:rPr>
              <a:t>grants;</a:t>
            </a:r>
            <a:endParaRPr lang="en-US" sz="2400" dirty="0">
              <a:solidFill>
                <a:schemeClr val="tx1"/>
              </a:solidFill>
              <a:latin typeface="Arial" panose="020B0604020202020204" pitchFamily="34" charset="0"/>
              <a:cs typeface="Arial" panose="020B0604020202020204" pitchFamily="34" charset="0"/>
            </a:endParaRP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Health reprioritised R399 million from the internal baseline allocation towards COVID-19;</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 total, an amount of </a:t>
            </a:r>
            <a:r>
              <a:rPr lang="en-US" sz="2400" b="1" dirty="0">
                <a:solidFill>
                  <a:schemeClr val="tx1"/>
                </a:solidFill>
                <a:latin typeface="Arial" panose="020B0604020202020204" pitchFamily="34" charset="0"/>
                <a:cs typeface="Arial" panose="020B0604020202020204" pitchFamily="34" charset="0"/>
              </a:rPr>
              <a:t>R1.693 billion</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dedicated for COVID-19 within the </a:t>
            </a:r>
            <a:r>
              <a:rPr lang="en-US" sz="2400" b="1" dirty="0">
                <a:solidFill>
                  <a:schemeClr val="tx1"/>
                </a:solidFill>
                <a:latin typeface="Arial" panose="020B0604020202020204" pitchFamily="34" charset="0"/>
                <a:cs typeface="Arial" panose="020B0604020202020204" pitchFamily="34" charset="0"/>
              </a:rPr>
              <a:t>Department of Health</a:t>
            </a:r>
            <a:r>
              <a:rPr lang="en-US" sz="2400" dirty="0">
                <a:solidFill>
                  <a:schemeClr val="tx1"/>
                </a:solidFill>
                <a:latin typeface="Arial" panose="020B0604020202020204" pitchFamily="34" charset="0"/>
                <a:cs typeface="Arial" panose="020B0604020202020204" pitchFamily="34" charset="0"/>
              </a:rPr>
              <a:t>;</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allocation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intended to amongst others address the following:</a:t>
            </a:r>
          </a:p>
          <a:p>
            <a:pPr marL="800100" lvl="1" indent="-342900" algn="just" defTabSz="457200">
              <a:lnSpc>
                <a:spcPct val="150000"/>
              </a:lnSpc>
              <a:spcBef>
                <a:spcPts val="600"/>
              </a:spcBef>
              <a:buSzPct val="110000"/>
              <a:buFont typeface="Arial" panose="020B0604020202020204" pitchFamily="34" charset="0"/>
              <a:buChar char="•"/>
            </a:pPr>
            <a:r>
              <a:rPr lang="en-US" sz="2200" b="1" i="1" dirty="0">
                <a:solidFill>
                  <a:schemeClr val="tx1"/>
                </a:solidFill>
                <a:latin typeface="Arial" panose="020B0604020202020204" pitchFamily="34" charset="0"/>
                <a:cs typeface="Arial" panose="020B0604020202020204" pitchFamily="34" charset="0"/>
              </a:rPr>
              <a:t>Human Resources capacity </a:t>
            </a:r>
            <a:r>
              <a:rPr lang="en-US" sz="2200" i="1" dirty="0">
                <a:solidFill>
                  <a:schemeClr val="tx1"/>
                </a:solidFill>
                <a:latin typeface="Arial" panose="020B0604020202020204" pitchFamily="34" charset="0"/>
                <a:cs typeface="Arial" panose="020B0604020202020204" pitchFamily="34" charset="0"/>
              </a:rPr>
              <a:t>to </a:t>
            </a:r>
            <a:r>
              <a:rPr lang="en-US" sz="2200" i="1" dirty="0" smtClean="0">
                <a:solidFill>
                  <a:schemeClr val="tx1"/>
                </a:solidFill>
                <a:latin typeface="Arial" panose="020B0604020202020204" pitchFamily="34" charset="0"/>
                <a:cs typeface="Arial" panose="020B0604020202020204" pitchFamily="34" charset="0"/>
              </a:rPr>
              <a:t>respond </a:t>
            </a:r>
            <a:r>
              <a:rPr lang="en-US" sz="2200" i="1" dirty="0">
                <a:solidFill>
                  <a:schemeClr val="tx1"/>
                </a:solidFill>
                <a:latin typeface="Arial" panose="020B0604020202020204" pitchFamily="34" charset="0"/>
                <a:cs typeface="Arial" panose="020B0604020202020204" pitchFamily="34" charset="0"/>
              </a:rPr>
              <a:t>to the pandemic: </a:t>
            </a:r>
            <a:r>
              <a:rPr lang="en-US" sz="2200" i="1" dirty="0" smtClean="0">
                <a:solidFill>
                  <a:schemeClr val="tx1"/>
                </a:solidFill>
                <a:latin typeface="Arial" panose="020B0604020202020204" pitchFamily="34" charset="0"/>
                <a:cs typeface="Arial" panose="020B0604020202020204" pitchFamily="34" charset="0"/>
              </a:rPr>
              <a:t>included </a:t>
            </a:r>
            <a:r>
              <a:rPr lang="en-US" sz="2200" i="1" dirty="0">
                <a:solidFill>
                  <a:schemeClr val="tx1"/>
                </a:solidFill>
                <a:latin typeface="Arial" panose="020B0604020202020204" pitchFamily="34" charset="0"/>
                <a:cs typeface="Arial" panose="020B0604020202020204" pitchFamily="34" charset="0"/>
              </a:rPr>
              <a:t>health professionals inclusive of the capacity in the form of cleaners, porters, mortuary attendants, laundry aids, data capturers, etc.</a:t>
            </a:r>
          </a:p>
          <a:p>
            <a:pPr marL="800100" lvl="1" indent="-342900" algn="just" defTabSz="457200">
              <a:lnSpc>
                <a:spcPct val="150000"/>
              </a:lnSpc>
              <a:spcBef>
                <a:spcPts val="600"/>
              </a:spcBef>
              <a:buSzPct val="110000"/>
              <a:buFont typeface="Arial" panose="020B0604020202020204" pitchFamily="34" charset="0"/>
              <a:buChar char="•"/>
            </a:pPr>
            <a:r>
              <a:rPr lang="en-US" sz="2200" b="1" i="1" dirty="0">
                <a:solidFill>
                  <a:schemeClr val="tx1"/>
                </a:solidFill>
                <a:latin typeface="Arial" panose="020B0604020202020204" pitchFamily="34" charset="0"/>
                <a:cs typeface="Arial" panose="020B0604020202020204" pitchFamily="34" charset="0"/>
              </a:rPr>
              <a:t>Increased bed capacity</a:t>
            </a:r>
            <a:r>
              <a:rPr lang="en-US" sz="2200" i="1" dirty="0">
                <a:solidFill>
                  <a:schemeClr val="tx1"/>
                </a:solidFill>
                <a:latin typeface="Arial" panose="020B0604020202020204" pitchFamily="34" charset="0"/>
                <a:cs typeface="Arial" panose="020B0604020202020204" pitchFamily="34" charset="0"/>
              </a:rPr>
              <a:t>: more field hospitals than initially planned in view of the increasing cases and treatment to respond to the surge and to contain the spread;</a:t>
            </a:r>
          </a:p>
          <a:p>
            <a:pPr marL="800100" lvl="1" indent="-342900" algn="just" defTabSz="457200">
              <a:lnSpc>
                <a:spcPct val="150000"/>
              </a:lnSpc>
              <a:spcBef>
                <a:spcPts val="600"/>
              </a:spcBef>
              <a:buSzPct val="110000"/>
              <a:buFont typeface="Arial" panose="020B0604020202020204" pitchFamily="34" charset="0"/>
              <a:buChar char="•"/>
            </a:pPr>
            <a:r>
              <a:rPr lang="en-US" sz="2200" b="1" i="1" dirty="0">
                <a:solidFill>
                  <a:schemeClr val="tx1"/>
                </a:solidFill>
                <a:latin typeface="Arial" panose="020B0604020202020204" pitchFamily="34" charset="0"/>
                <a:cs typeface="Arial" panose="020B0604020202020204" pitchFamily="34" charset="0"/>
              </a:rPr>
              <a:t>COVID-19 interventions</a:t>
            </a:r>
            <a:r>
              <a:rPr lang="en-US" sz="2200" i="1" dirty="0">
                <a:solidFill>
                  <a:schemeClr val="tx1"/>
                </a:solidFill>
                <a:latin typeface="Arial" panose="020B0604020202020204" pitchFamily="34" charset="0"/>
                <a:cs typeface="Arial" panose="020B0604020202020204" pitchFamily="34" charset="0"/>
              </a:rPr>
              <a:t>: Prevention </a:t>
            </a:r>
            <a:r>
              <a:rPr lang="en-US" sz="2200" i="1" dirty="0" smtClean="0">
                <a:solidFill>
                  <a:schemeClr val="tx1"/>
                </a:solidFill>
                <a:latin typeface="Arial" panose="020B0604020202020204" pitchFamily="34" charset="0"/>
                <a:cs typeface="Arial" panose="020B0604020202020204" pitchFamily="34" charset="0"/>
              </a:rPr>
              <a:t>was </a:t>
            </a:r>
            <a:r>
              <a:rPr lang="en-US" sz="2200" i="1" dirty="0">
                <a:solidFill>
                  <a:schemeClr val="tx1"/>
                </a:solidFill>
                <a:latin typeface="Arial" panose="020B0604020202020204" pitchFamily="34" charset="0"/>
                <a:cs typeface="Arial" panose="020B0604020202020204" pitchFamily="34" charset="0"/>
              </a:rPr>
              <a:t>a fundamental component and </a:t>
            </a:r>
            <a:r>
              <a:rPr lang="en-US" sz="2200" i="1" dirty="0" smtClean="0">
                <a:solidFill>
                  <a:schemeClr val="tx1"/>
                </a:solidFill>
                <a:latin typeface="Arial" panose="020B0604020202020204" pitchFamily="34" charset="0"/>
                <a:cs typeface="Arial" panose="020B0604020202020204" pitchFamily="34" charset="0"/>
              </a:rPr>
              <a:t>encompassed </a:t>
            </a:r>
            <a:r>
              <a:rPr lang="en-US" sz="2200" i="1" dirty="0">
                <a:solidFill>
                  <a:schemeClr val="tx1"/>
                </a:solidFill>
                <a:latin typeface="Arial" panose="020B0604020202020204" pitchFamily="34" charset="0"/>
                <a:cs typeface="Arial" panose="020B0604020202020204" pitchFamily="34" charset="0"/>
              </a:rPr>
              <a:t>the issues of personal protective equipment (PPE), health education, screening and management of contacts by quarantining confirmed persons through isolation. </a:t>
            </a: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417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13</a:t>
            </a:fld>
            <a:endParaRPr lang="en-ZA" dirty="0"/>
          </a:p>
        </p:txBody>
      </p:sp>
      <p:sp>
        <p:nvSpPr>
          <p:cNvPr id="7" name="Content Placeholder 1"/>
          <p:cNvSpPr txBox="1">
            <a:spLocks/>
          </p:cNvSpPr>
          <p:nvPr/>
        </p:nvSpPr>
        <p:spPr>
          <a:xfrm>
            <a:off x="775916" y="1449115"/>
            <a:ext cx="14905656" cy="684076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defTabSz="457200">
              <a:lnSpc>
                <a:spcPct val="150000"/>
              </a:lnSpc>
              <a:spcBef>
                <a:spcPts val="600"/>
              </a:spcBef>
              <a:buSzPct val="110000"/>
            </a:pPr>
            <a:r>
              <a:rPr lang="en-US" sz="2400" b="1" dirty="0">
                <a:solidFill>
                  <a:schemeClr val="tx1"/>
                </a:solidFill>
                <a:latin typeface="Arial" panose="020B0604020202020204" pitchFamily="34" charset="0"/>
                <a:cs typeface="Arial" panose="020B0604020202020204" pitchFamily="34" charset="0"/>
              </a:rPr>
              <a:t>Department of Arts, Culture, Sports and Recreation</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departmental recreational facilities </a:t>
            </a:r>
            <a:r>
              <a:rPr lang="en-US" sz="2400" dirty="0" smtClean="0">
                <a:solidFill>
                  <a:schemeClr val="tx1"/>
                </a:solidFill>
                <a:latin typeface="Arial" panose="020B0604020202020204" pitchFamily="34" charset="0"/>
                <a:cs typeface="Arial" panose="020B0604020202020204" pitchFamily="34" charset="0"/>
              </a:rPr>
              <a:t>was used </a:t>
            </a:r>
            <a:r>
              <a:rPr lang="en-US" sz="2400" dirty="0">
                <a:solidFill>
                  <a:schemeClr val="tx1"/>
                </a:solidFill>
                <a:latin typeface="Arial" panose="020B0604020202020204" pitchFamily="34" charset="0"/>
                <a:cs typeface="Arial" panose="020B0604020202020204" pitchFamily="34" charset="0"/>
              </a:rPr>
              <a:t>as accommodation facilities for homeless;</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department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allocated an amount of </a:t>
            </a:r>
            <a:r>
              <a:rPr lang="en-US" sz="2400" b="1" dirty="0">
                <a:solidFill>
                  <a:schemeClr val="tx1"/>
                </a:solidFill>
                <a:latin typeface="Arial" panose="020B0604020202020204" pitchFamily="34" charset="0"/>
                <a:cs typeface="Arial" panose="020B0604020202020204" pitchFamily="34" charset="0"/>
              </a:rPr>
              <a:t>R10 million </a:t>
            </a:r>
            <a:r>
              <a:rPr lang="en-US" sz="2400" dirty="0">
                <a:solidFill>
                  <a:schemeClr val="tx1"/>
                </a:solidFill>
                <a:latin typeface="Arial" panose="020B0604020202020204" pitchFamily="34" charset="0"/>
                <a:cs typeface="Arial" panose="020B0604020202020204" pitchFamily="34" charset="0"/>
              </a:rPr>
              <a:t>to assist with the cost of running facilities used as quarantine sites.</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 amount of </a:t>
            </a:r>
            <a:r>
              <a:rPr lang="en-US" sz="2400" b="1" dirty="0">
                <a:solidFill>
                  <a:schemeClr val="tx1"/>
                </a:solidFill>
                <a:latin typeface="Arial" panose="020B0604020202020204" pitchFamily="34" charset="0"/>
                <a:cs typeface="Arial" panose="020B0604020202020204" pitchFamily="34" charset="0"/>
              </a:rPr>
              <a:t>R1.650 million </a:t>
            </a:r>
            <a:r>
              <a:rPr lang="en-US" sz="2400" dirty="0">
                <a:solidFill>
                  <a:schemeClr val="tx1"/>
                </a:solidFill>
                <a:latin typeface="Arial" panose="020B0604020202020204" pitchFamily="34" charset="0"/>
                <a:cs typeface="Arial" panose="020B0604020202020204" pitchFamily="34" charset="0"/>
              </a:rPr>
              <a:t>from National Heritage Center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allocated for three heritage sites namely; Moses Kotane National Memorial Heritage site, </a:t>
            </a:r>
            <a:r>
              <a:rPr lang="en-US" sz="2400" dirty="0" err="1">
                <a:solidFill>
                  <a:schemeClr val="tx1"/>
                </a:solidFill>
                <a:latin typeface="Arial" panose="020B0604020202020204" pitchFamily="34" charset="0"/>
                <a:cs typeface="Arial" panose="020B0604020202020204" pitchFamily="34" charset="0"/>
              </a:rPr>
              <a:t>Onkgopotse</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Tiro</a:t>
            </a:r>
            <a:r>
              <a:rPr lang="en-US" sz="2400" dirty="0">
                <a:solidFill>
                  <a:schemeClr val="tx1"/>
                </a:solidFill>
                <a:latin typeface="Arial" panose="020B0604020202020204" pitchFamily="34" charset="0"/>
                <a:cs typeface="Arial" panose="020B0604020202020204" pitchFamily="34" charset="0"/>
              </a:rPr>
              <a:t> Grave and </a:t>
            </a:r>
            <a:r>
              <a:rPr lang="en-US" sz="2400" dirty="0" err="1">
                <a:solidFill>
                  <a:schemeClr val="tx1"/>
                </a:solidFill>
                <a:latin typeface="Arial" panose="020B0604020202020204" pitchFamily="34" charset="0"/>
                <a:cs typeface="Arial" panose="020B0604020202020204" pitchFamily="34" charset="0"/>
              </a:rPr>
              <a:t>Dinokana</a:t>
            </a:r>
            <a:r>
              <a:rPr lang="en-US" sz="2400" dirty="0">
                <a:solidFill>
                  <a:schemeClr val="tx1"/>
                </a:solidFill>
                <a:latin typeface="Arial" panose="020B0604020202020204" pitchFamily="34" charset="0"/>
                <a:cs typeface="Arial" panose="020B0604020202020204" pitchFamily="34" charset="0"/>
              </a:rPr>
              <a:t> Village and Dr. Ruth Mompati;</a:t>
            </a:r>
          </a:p>
          <a:p>
            <a:pPr algn="just" defTabSz="457200">
              <a:lnSpc>
                <a:spcPct val="150000"/>
              </a:lnSpc>
              <a:spcBef>
                <a:spcPts val="600"/>
              </a:spcBef>
              <a:buSzPct val="110000"/>
            </a:pPr>
            <a:r>
              <a:rPr lang="en-US" sz="2400" b="1" dirty="0">
                <a:solidFill>
                  <a:schemeClr val="tx1"/>
                </a:solidFill>
                <a:latin typeface="Arial" panose="020B0604020202020204" pitchFamily="34" charset="0"/>
                <a:cs typeface="Arial" panose="020B0604020202020204" pitchFamily="34" charset="0"/>
              </a:rPr>
              <a:t>Department of Economic Development, Environment, Conservation and Tourism</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 additional </a:t>
            </a:r>
            <a:r>
              <a:rPr lang="en-US" sz="2400" b="1" dirty="0">
                <a:solidFill>
                  <a:schemeClr val="tx1"/>
                </a:solidFill>
                <a:latin typeface="Arial" panose="020B0604020202020204" pitchFamily="34" charset="0"/>
                <a:cs typeface="Arial" panose="020B0604020202020204" pitchFamily="34" charset="0"/>
              </a:rPr>
              <a:t>R50 million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allocated to DEDECT for COVID-19 intervention with special reference to the provision of quarantine sites;</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allocation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intended to assist with the running of the facilities and the department must ensure that reasonable rates are paid for these government facilities to benefit more patients.</a:t>
            </a:r>
          </a:p>
          <a:p>
            <a:pPr marL="342900" indent="-342900" algn="just" defTabSz="457200">
              <a:lnSpc>
                <a:spcPct val="150000"/>
              </a:lnSpc>
              <a:spcBef>
                <a:spcPts val="600"/>
              </a:spcBef>
              <a:buSzPct val="110000"/>
              <a:buFont typeface="Arial" panose="020B0604020202020204" pitchFamily="34" charset="0"/>
              <a:buChar char="•"/>
            </a:pPr>
            <a:endParaRPr lang="en-US" sz="2400" b="1" dirty="0">
              <a:solidFill>
                <a:schemeClr val="tx1"/>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9150422B-05E9-033F-B8F3-C5ECE74965AA}"/>
              </a:ext>
            </a:extLst>
          </p:cNvPr>
          <p:cNvSpPr txBox="1">
            <a:spLocks/>
          </p:cNvSpPr>
          <p:nvPr/>
        </p:nvSpPr>
        <p:spPr>
          <a:xfrm>
            <a:off x="4389120" y="268947"/>
            <a:ext cx="11292452" cy="7982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000" dirty="0"/>
              <a:t>Special Adjustment Allocations for 2020/21</a:t>
            </a:r>
          </a:p>
        </p:txBody>
      </p:sp>
    </p:spTree>
    <p:extLst>
      <p:ext uri="{BB962C8B-B14F-4D97-AF65-F5344CB8AC3E}">
        <p14:creationId xmlns:p14="http://schemas.microsoft.com/office/powerpoint/2010/main" val="280028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14</a:t>
            </a:fld>
            <a:endParaRPr lang="en-ZA" dirty="0"/>
          </a:p>
        </p:txBody>
      </p:sp>
      <p:sp>
        <p:nvSpPr>
          <p:cNvPr id="6" name="Content Placeholder 1"/>
          <p:cNvSpPr txBox="1">
            <a:spLocks/>
          </p:cNvSpPr>
          <p:nvPr/>
        </p:nvSpPr>
        <p:spPr>
          <a:xfrm>
            <a:off x="775916" y="1449115"/>
            <a:ext cx="14833648" cy="705678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defTabSz="457200">
              <a:lnSpc>
                <a:spcPct val="150000"/>
              </a:lnSpc>
              <a:spcBef>
                <a:spcPts val="600"/>
              </a:spcBef>
              <a:buSzPct val="110000"/>
            </a:pPr>
            <a:r>
              <a:rPr lang="en-US" sz="2400" b="1" dirty="0">
                <a:solidFill>
                  <a:schemeClr val="tx1"/>
                </a:solidFill>
                <a:latin typeface="Arial" panose="020B0604020202020204" pitchFamily="34" charset="0"/>
                <a:cs typeface="Arial" panose="020B0604020202020204" pitchFamily="34" charset="0"/>
              </a:rPr>
              <a:t>Department of </a:t>
            </a:r>
            <a:r>
              <a:rPr lang="en-ZA" sz="2400" b="1" dirty="0">
                <a:solidFill>
                  <a:schemeClr val="tx1"/>
                </a:solidFill>
                <a:latin typeface="Arial" panose="020B0604020202020204" pitchFamily="34" charset="0"/>
                <a:cs typeface="Arial" panose="020B0604020202020204" pitchFamily="34" charset="0"/>
              </a:rPr>
              <a:t>Education</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a:t>
            </a:r>
            <a:r>
              <a:rPr lang="en-US" sz="2400" dirty="0" smtClean="0">
                <a:solidFill>
                  <a:schemeClr val="tx1"/>
                </a:solidFill>
                <a:latin typeface="Arial" panose="020B0604020202020204" pitchFamily="34" charset="0"/>
                <a:cs typeface="Arial" panose="020B0604020202020204" pitchFamily="34" charset="0"/>
              </a:rPr>
              <a:t>department was </a:t>
            </a:r>
            <a:r>
              <a:rPr lang="en-US" sz="2400" dirty="0">
                <a:solidFill>
                  <a:schemeClr val="tx1"/>
                </a:solidFill>
                <a:latin typeface="Arial" panose="020B0604020202020204" pitchFamily="34" charset="0"/>
                <a:cs typeface="Arial" panose="020B0604020202020204" pitchFamily="34" charset="0"/>
              </a:rPr>
              <a:t>allocated an amount of </a:t>
            </a:r>
            <a:r>
              <a:rPr lang="en-US" sz="2400" b="1" dirty="0">
                <a:solidFill>
                  <a:schemeClr val="tx1"/>
                </a:solidFill>
                <a:latin typeface="Arial" panose="020B0604020202020204" pitchFamily="34" charset="0"/>
                <a:cs typeface="Arial" panose="020B0604020202020204" pitchFamily="34" charset="0"/>
              </a:rPr>
              <a:t>R200 million </a:t>
            </a:r>
            <a:r>
              <a:rPr lang="en-US" sz="2400" dirty="0">
                <a:solidFill>
                  <a:schemeClr val="tx1"/>
                </a:solidFill>
                <a:latin typeface="Arial" panose="020B0604020202020204" pitchFamily="34" charset="0"/>
                <a:cs typeface="Arial" panose="020B0604020202020204" pitchFamily="34" charset="0"/>
              </a:rPr>
              <a:t>to assist with COVID-19 intervention especially at school level; </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grant framework of Education Infrastructure grant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amended to allow the department to reprioritise and use funds for COVID interventions</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p>
            <a:pPr algn="just" defTabSz="457200">
              <a:lnSpc>
                <a:spcPct val="150000"/>
              </a:lnSpc>
              <a:spcBef>
                <a:spcPts val="600"/>
              </a:spcBef>
              <a:buSzPct val="110000"/>
            </a:pPr>
            <a:r>
              <a:rPr lang="en-US" sz="2400" b="1" dirty="0">
                <a:solidFill>
                  <a:schemeClr val="tx1"/>
                </a:solidFill>
                <a:latin typeface="Arial" panose="020B0604020202020204" pitchFamily="34" charset="0"/>
                <a:cs typeface="Arial" panose="020B0604020202020204" pitchFamily="34" charset="0"/>
              </a:rPr>
              <a:t>Department of Agriculture and Rural Development</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Food security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threatened by the prevalence and the spread of the coronavirus;</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department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allocated an additional </a:t>
            </a:r>
            <a:r>
              <a:rPr lang="en-US" sz="2400" b="1" dirty="0">
                <a:solidFill>
                  <a:schemeClr val="tx1"/>
                </a:solidFill>
                <a:latin typeface="Arial" panose="020B0604020202020204" pitchFamily="34" charset="0"/>
                <a:cs typeface="Arial" panose="020B0604020202020204" pitchFamily="34" charset="0"/>
              </a:rPr>
              <a:t>R30 million </a:t>
            </a:r>
            <a:r>
              <a:rPr lang="en-US" sz="2400" dirty="0">
                <a:solidFill>
                  <a:schemeClr val="tx1"/>
                </a:solidFill>
                <a:latin typeface="Arial" panose="020B0604020202020204" pitchFamily="34" charset="0"/>
                <a:cs typeface="Arial" panose="020B0604020202020204" pitchFamily="34" charset="0"/>
              </a:rPr>
              <a:t>to improve food security in the province;</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allocation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intended to ensure that critical programmes aimed at ensuring food security are explored and supported;</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 amount of </a:t>
            </a:r>
            <a:r>
              <a:rPr lang="en-US" sz="2400" b="1" dirty="0">
                <a:solidFill>
                  <a:schemeClr val="tx1"/>
                </a:solidFill>
                <a:latin typeface="Arial" panose="020B0604020202020204" pitchFamily="34" charset="0"/>
                <a:cs typeface="Arial" panose="020B0604020202020204" pitchFamily="34" charset="0"/>
              </a:rPr>
              <a:t>R8 million </a:t>
            </a:r>
            <a:r>
              <a:rPr lang="en-US" sz="2400" dirty="0">
                <a:solidFill>
                  <a:schemeClr val="tx1"/>
                </a:solidFill>
                <a:latin typeface="Arial" panose="020B0604020202020204" pitchFamily="34" charset="0"/>
                <a:cs typeface="Arial" panose="020B0604020202020204" pitchFamily="34" charset="0"/>
              </a:rPr>
              <a:t>from Provincial Disaster Relief grant </a:t>
            </a:r>
            <a:r>
              <a:rPr lang="en-US" sz="2400" dirty="0" smtClean="0">
                <a:solidFill>
                  <a:schemeClr val="tx1"/>
                </a:solidFill>
                <a:latin typeface="Arial" panose="020B0604020202020204" pitchFamily="34" charset="0"/>
                <a:cs typeface="Arial" panose="020B0604020202020204" pitchFamily="34" charset="0"/>
              </a:rPr>
              <a:t>was </a:t>
            </a:r>
            <a:r>
              <a:rPr lang="en-US" sz="2400" dirty="0">
                <a:solidFill>
                  <a:schemeClr val="tx1"/>
                </a:solidFill>
                <a:latin typeface="Arial" panose="020B0604020202020204" pitchFamily="34" charset="0"/>
                <a:cs typeface="Arial" panose="020B0604020202020204" pitchFamily="34" charset="0"/>
              </a:rPr>
              <a:t>allocated for draught relief measures,</a:t>
            </a: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3DAFE55-CB47-A8ED-096A-92E395E79066}"/>
              </a:ext>
            </a:extLst>
          </p:cNvPr>
          <p:cNvSpPr txBox="1">
            <a:spLocks/>
          </p:cNvSpPr>
          <p:nvPr/>
        </p:nvSpPr>
        <p:spPr>
          <a:xfrm>
            <a:off x="4389120" y="265176"/>
            <a:ext cx="11220444" cy="7982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4400" b="1" i="1" cap="small">
                <a:effectLst>
                  <a:outerShdw blurRad="38100" dist="38100" dir="2700000" algn="tl">
                    <a:srgbClr val="000000">
                      <a:alpha val="43137"/>
                    </a:srgbClr>
                  </a:outerShdw>
                </a:effectLst>
                <a:latin typeface="+mj-lt"/>
                <a:ea typeface="+mj-ea"/>
                <a:cs typeface="+mj-cs"/>
              </a:defRPr>
            </a:lvl1pPr>
          </a:lstStyle>
          <a:p>
            <a:r>
              <a:rPr lang="en-GB" sz="4000" dirty="0"/>
              <a:t>Special Adjustment Allocations for 2020/21</a:t>
            </a:r>
          </a:p>
        </p:txBody>
      </p:sp>
    </p:spTree>
    <p:extLst>
      <p:ext uri="{BB962C8B-B14F-4D97-AF65-F5344CB8AC3E}">
        <p14:creationId xmlns:p14="http://schemas.microsoft.com/office/powerpoint/2010/main" val="4279814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15</a:t>
            </a:fld>
            <a:endParaRPr lang="en-ZA" dirty="0"/>
          </a:p>
        </p:txBody>
      </p:sp>
      <p:sp>
        <p:nvSpPr>
          <p:cNvPr id="7" name="Content Placeholder 1"/>
          <p:cNvSpPr txBox="1">
            <a:spLocks/>
          </p:cNvSpPr>
          <p:nvPr/>
        </p:nvSpPr>
        <p:spPr>
          <a:xfrm>
            <a:off x="703908" y="1593131"/>
            <a:ext cx="14905656" cy="633670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defTabSz="457200">
              <a:lnSpc>
                <a:spcPct val="150000"/>
              </a:lnSpc>
              <a:spcBef>
                <a:spcPts val="600"/>
              </a:spcBef>
              <a:buSzPct val="110000"/>
            </a:pPr>
            <a:r>
              <a:rPr lang="en-US" sz="2400" b="1" dirty="0">
                <a:solidFill>
                  <a:schemeClr val="tx1">
                    <a:lumMod val="75000"/>
                    <a:lumOff val="25000"/>
                  </a:schemeClr>
                </a:solidFill>
                <a:latin typeface="Arial" panose="020B0604020202020204" pitchFamily="34" charset="0"/>
                <a:cs typeface="Arial" panose="020B0604020202020204" pitchFamily="34" charset="0"/>
              </a:rPr>
              <a:t>Department of </a:t>
            </a:r>
            <a:r>
              <a:rPr lang="en-ZA" sz="2400" b="1" dirty="0">
                <a:solidFill>
                  <a:schemeClr val="tx1">
                    <a:lumMod val="75000"/>
                    <a:lumOff val="25000"/>
                  </a:schemeClr>
                </a:solidFill>
                <a:latin typeface="Arial" panose="020B0604020202020204" pitchFamily="34" charset="0"/>
                <a:cs typeface="Arial" panose="020B0604020202020204" pitchFamily="34" charset="0"/>
              </a:rPr>
              <a:t>Social Development</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The department received an additional </a:t>
            </a:r>
            <a:r>
              <a:rPr lang="en-US" sz="2400" b="1" dirty="0">
                <a:solidFill>
                  <a:schemeClr val="tx1">
                    <a:lumMod val="75000"/>
                    <a:lumOff val="25000"/>
                  </a:schemeClr>
                </a:solidFill>
                <a:latin typeface="Arial" panose="020B0604020202020204" pitchFamily="34" charset="0"/>
                <a:cs typeface="Arial" panose="020B0604020202020204" pitchFamily="34" charset="0"/>
              </a:rPr>
              <a:t>R40 million </a:t>
            </a:r>
            <a:r>
              <a:rPr lang="en-US" sz="2400" dirty="0">
                <a:solidFill>
                  <a:schemeClr val="tx1">
                    <a:lumMod val="75000"/>
                    <a:lumOff val="25000"/>
                  </a:schemeClr>
                </a:solidFill>
                <a:latin typeface="Arial" panose="020B0604020202020204" pitchFamily="34" charset="0"/>
                <a:cs typeface="Arial" panose="020B0604020202020204" pitchFamily="34" charset="0"/>
              </a:rPr>
              <a:t>for the Social Relief of Distress Programme to respond to the challenges of disasters, extreme poverty and destitution;</a:t>
            </a:r>
          </a:p>
          <a:p>
            <a:pPr marL="342900" indent="-342900" algn="just" defTabSz="457200">
              <a:lnSpc>
                <a:spcPct val="150000"/>
              </a:lnSpc>
              <a:spcBef>
                <a:spcPts val="600"/>
              </a:spcBef>
              <a:buSzPct val="11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This </a:t>
            </a:r>
            <a:r>
              <a:rPr lang="en-US" sz="2400" dirty="0" err="1">
                <a:solidFill>
                  <a:schemeClr val="tx1">
                    <a:lumMod val="75000"/>
                    <a:lumOff val="25000"/>
                  </a:schemeClr>
                </a:solidFill>
                <a:latin typeface="Arial" panose="020B0604020202020204" pitchFamily="34" charset="0"/>
                <a:cs typeface="Arial" panose="020B0604020202020204" pitchFamily="34" charset="0"/>
              </a:rPr>
              <a:t>programme</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smtClean="0">
                <a:solidFill>
                  <a:schemeClr val="tx1">
                    <a:lumMod val="75000"/>
                    <a:lumOff val="25000"/>
                  </a:schemeClr>
                </a:solidFill>
                <a:latin typeface="Arial" panose="020B0604020202020204" pitchFamily="34" charset="0"/>
                <a:cs typeface="Arial" panose="020B0604020202020204" pitchFamily="34" charset="0"/>
              </a:rPr>
              <a:t>included </a:t>
            </a:r>
            <a:r>
              <a:rPr lang="en-US" sz="2400" dirty="0">
                <a:solidFill>
                  <a:schemeClr val="tx1">
                    <a:lumMod val="75000"/>
                    <a:lumOff val="25000"/>
                  </a:schemeClr>
                </a:solidFill>
                <a:latin typeface="Arial" panose="020B0604020202020204" pitchFamily="34" charset="0"/>
                <a:cs typeface="Arial" panose="020B0604020202020204" pitchFamily="34" charset="0"/>
              </a:rPr>
              <a:t>food parcels and cooked meals, blankets, sanitary dignity packs and any other appropriate interventions as a short-term measure to respond to the emergency needs of individuals and households;</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The </a:t>
            </a:r>
            <a:r>
              <a:rPr lang="en-US" sz="2400" dirty="0" smtClean="0">
                <a:solidFill>
                  <a:schemeClr val="tx1">
                    <a:lumMod val="75000"/>
                    <a:lumOff val="25000"/>
                  </a:schemeClr>
                </a:solidFill>
                <a:latin typeface="Arial" panose="020B0604020202020204" pitchFamily="34" charset="0"/>
                <a:cs typeface="Arial" panose="020B0604020202020204" pitchFamily="34" charset="0"/>
              </a:rPr>
              <a:t>department provided </a:t>
            </a:r>
            <a:r>
              <a:rPr lang="en-US" sz="2400" dirty="0">
                <a:solidFill>
                  <a:schemeClr val="tx1">
                    <a:lumMod val="75000"/>
                    <a:lumOff val="25000"/>
                  </a:schemeClr>
                </a:solidFill>
                <a:latin typeface="Arial" panose="020B0604020202020204" pitchFamily="34" charset="0"/>
                <a:cs typeface="Arial" panose="020B0604020202020204" pitchFamily="34" charset="0"/>
              </a:rPr>
              <a:t>social relief to the homeless during this time of Disaster;</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The grant framework for </a:t>
            </a:r>
            <a:r>
              <a:rPr lang="en-US" sz="2400" b="1" dirty="0">
                <a:solidFill>
                  <a:schemeClr val="tx1">
                    <a:lumMod val="75000"/>
                    <a:lumOff val="25000"/>
                  </a:schemeClr>
                </a:solidFill>
                <a:latin typeface="Arial" panose="020B0604020202020204" pitchFamily="34" charset="0"/>
                <a:cs typeface="Arial" panose="020B0604020202020204" pitchFamily="34" charset="0"/>
              </a:rPr>
              <a:t>Early Childhood Development grant </a:t>
            </a:r>
            <a:r>
              <a:rPr lang="en-US" sz="2400" dirty="0">
                <a:solidFill>
                  <a:schemeClr val="tx1">
                    <a:lumMod val="75000"/>
                    <a:lumOff val="25000"/>
                  </a:schemeClr>
                </a:solidFill>
                <a:latin typeface="Arial" panose="020B0604020202020204" pitchFamily="34" charset="0"/>
                <a:cs typeface="Arial" panose="020B0604020202020204" pitchFamily="34" charset="0"/>
              </a:rPr>
              <a:t>was amended to allow the department </a:t>
            </a:r>
            <a:r>
              <a:rPr lang="en-US" sz="2400" dirty="0" smtClean="0">
                <a:solidFill>
                  <a:schemeClr val="tx1">
                    <a:lumMod val="75000"/>
                    <a:lumOff val="25000"/>
                  </a:schemeClr>
                </a:solidFill>
                <a:latin typeface="Arial" panose="020B0604020202020204" pitchFamily="34" charset="0"/>
                <a:cs typeface="Arial" panose="020B0604020202020204" pitchFamily="34" charset="0"/>
              </a:rPr>
              <a:t>to </a:t>
            </a:r>
            <a:r>
              <a:rPr lang="en-US" sz="2400" dirty="0" err="1" smtClean="0">
                <a:solidFill>
                  <a:schemeClr val="tx1">
                    <a:lumMod val="75000"/>
                    <a:lumOff val="25000"/>
                  </a:schemeClr>
                </a:solidFill>
                <a:latin typeface="Arial" panose="020B0604020202020204" pitchFamily="34" charset="0"/>
                <a:cs typeface="Arial" panose="020B0604020202020204" pitchFamily="34" charset="0"/>
              </a:rPr>
              <a:t>reprioritise</a:t>
            </a:r>
            <a:r>
              <a:rPr lang="en-US" sz="2400" dirty="0" smtClean="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funding for COVID-19 intervention plans specifically for ECD sites;</a:t>
            </a:r>
          </a:p>
          <a:p>
            <a:pPr marL="342900" indent="-342900" algn="just" defTabSz="457200">
              <a:lnSpc>
                <a:spcPct val="150000"/>
              </a:lnSpc>
              <a:spcBef>
                <a:spcPts val="600"/>
              </a:spcBef>
              <a:buSzPct val="1100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These included preparation for reopening, procurement of mask and sanitizers.</a:t>
            </a:r>
          </a:p>
        </p:txBody>
      </p:sp>
      <p:sp>
        <p:nvSpPr>
          <p:cNvPr id="3" name="Title 2">
            <a:extLst>
              <a:ext uri="{FF2B5EF4-FFF2-40B4-BE49-F238E27FC236}">
                <a16:creationId xmlns:a16="http://schemas.microsoft.com/office/drawing/2014/main" id="{D3F64211-1D90-41EA-7785-8AB379B3BF19}"/>
              </a:ext>
            </a:extLst>
          </p:cNvPr>
          <p:cNvSpPr txBox="1">
            <a:spLocks/>
          </p:cNvSpPr>
          <p:nvPr/>
        </p:nvSpPr>
        <p:spPr>
          <a:xfrm>
            <a:off x="4389120" y="265176"/>
            <a:ext cx="11220444" cy="7982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4400" b="1" i="1" cap="small">
                <a:effectLst>
                  <a:outerShdw blurRad="38100" dist="38100" dir="2700000" algn="tl">
                    <a:srgbClr val="000000">
                      <a:alpha val="43137"/>
                    </a:srgbClr>
                  </a:outerShdw>
                </a:effectLst>
                <a:latin typeface="+mj-lt"/>
                <a:ea typeface="+mj-ea"/>
                <a:cs typeface="+mj-cs"/>
              </a:defRPr>
            </a:lvl1pPr>
          </a:lstStyle>
          <a:p>
            <a:r>
              <a:rPr lang="en-GB" sz="4000" dirty="0"/>
              <a:t>Special Adjustment Allocations for 2020/21</a:t>
            </a:r>
          </a:p>
        </p:txBody>
      </p:sp>
    </p:spTree>
    <p:extLst>
      <p:ext uri="{BB962C8B-B14F-4D97-AF65-F5344CB8AC3E}">
        <p14:creationId xmlns:p14="http://schemas.microsoft.com/office/powerpoint/2010/main" val="2834480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16</a:t>
            </a:fld>
            <a:endParaRPr lang="en-ZA" dirty="0"/>
          </a:p>
        </p:txBody>
      </p:sp>
      <p:sp>
        <p:nvSpPr>
          <p:cNvPr id="5" name="Title 2"/>
          <p:cNvSpPr txBox="1">
            <a:spLocks/>
          </p:cNvSpPr>
          <p:nvPr/>
        </p:nvSpPr>
        <p:spPr>
          <a:xfrm>
            <a:off x="4304308" y="265175"/>
            <a:ext cx="11305256" cy="11119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dirty="0"/>
              <a:t>Special Adjustment for 2020/2021 Provincial </a:t>
            </a:r>
          </a:p>
          <a:p>
            <a:r>
              <a:rPr lang="en-GB" dirty="0"/>
              <a:t>Fiscal Framework </a:t>
            </a:r>
          </a:p>
        </p:txBody>
      </p:sp>
      <p:pic>
        <p:nvPicPr>
          <p:cNvPr id="3" name="Picture 2"/>
          <p:cNvPicPr>
            <a:picLocks noChangeAspect="1"/>
          </p:cNvPicPr>
          <p:nvPr/>
        </p:nvPicPr>
        <p:blipFill>
          <a:blip r:embed="rId3"/>
          <a:stretch>
            <a:fillRect/>
          </a:stretch>
        </p:blipFill>
        <p:spPr>
          <a:xfrm>
            <a:off x="847924" y="1989175"/>
            <a:ext cx="14761640" cy="5400600"/>
          </a:xfrm>
          <a:prstGeom prst="rect">
            <a:avLst/>
          </a:prstGeom>
        </p:spPr>
      </p:pic>
    </p:spTree>
    <p:extLst>
      <p:ext uri="{BB962C8B-B14F-4D97-AF65-F5344CB8AC3E}">
        <p14:creationId xmlns:p14="http://schemas.microsoft.com/office/powerpoint/2010/main" val="3525357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2"/>
          <p:cNvSpPr txBox="1">
            <a:spLocks/>
          </p:cNvSpPr>
          <p:nvPr/>
        </p:nvSpPr>
        <p:spPr>
          <a:xfrm>
            <a:off x="2048483" y="1636701"/>
            <a:ext cx="12505134" cy="7939152"/>
          </a:xfrm>
          <a:prstGeom prst="rect">
            <a:avLst/>
          </a:prstGeom>
        </p:spPr>
        <p:txBody>
          <a:bodyPr vert="horz" lIns="125051" tIns="62526" rIns="125051" bIns="62526"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ZA" sz="3009"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1D74632-5AF5-49E1-8345-0D25A626A076}" type="slidenum">
              <a:rPr lang="en-ZA" smtClean="0"/>
              <a:pPr/>
              <a:t>17</a:t>
            </a:fld>
            <a:endParaRPr lang="en-ZA" dirty="0"/>
          </a:p>
        </p:txBody>
      </p:sp>
      <p:sp>
        <p:nvSpPr>
          <p:cNvPr id="7" name="Rectangle 6"/>
          <p:cNvSpPr/>
          <p:nvPr/>
        </p:nvSpPr>
        <p:spPr>
          <a:xfrm>
            <a:off x="1856036" y="3895344"/>
            <a:ext cx="12961440"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tx1"/>
            </a:solidFill>
          </a:ln>
        </p:spPr>
        <p:txBody>
          <a:bodyPr wrap="square">
            <a:spAutoFit/>
          </a:bodyPr>
          <a:lstStyle/>
          <a:p>
            <a:pPr algn="ctr"/>
            <a:r>
              <a:rPr lang="en-GB" sz="6000" b="1" i="1" cap="small" dirty="0">
                <a:effectLst>
                  <a:outerShdw blurRad="38100" dist="38100" dir="2700000" algn="tl">
                    <a:srgbClr val="000000">
                      <a:alpha val="43137"/>
                    </a:srgbClr>
                  </a:outerShdw>
                </a:effectLst>
              </a:rPr>
              <a:t>2020/21 COVID-19 Expenditure per Department</a:t>
            </a:r>
            <a:endParaRPr lang="en-ZA" sz="6000" b="1" i="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18</a:t>
            </a:fld>
            <a:endParaRPr lang="en-ZA" dirty="0"/>
          </a:p>
        </p:txBody>
      </p:sp>
      <p:sp>
        <p:nvSpPr>
          <p:cNvPr id="5" name="Title 2"/>
          <p:cNvSpPr txBox="1">
            <a:spLocks/>
          </p:cNvSpPr>
          <p:nvPr/>
        </p:nvSpPr>
        <p:spPr>
          <a:xfrm>
            <a:off x="4496170" y="257989"/>
            <a:ext cx="11113394" cy="73212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lnSpcReduction="10000"/>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000" dirty="0"/>
              <a:t>2020/21</a:t>
            </a:r>
            <a:r>
              <a:rPr lang="en-GB" sz="4400" dirty="0"/>
              <a:t> COVID-19 Expenditure per Department</a:t>
            </a:r>
          </a:p>
        </p:txBody>
      </p:sp>
      <p:sp>
        <p:nvSpPr>
          <p:cNvPr id="6" name="Content Placeholder 1"/>
          <p:cNvSpPr txBox="1">
            <a:spLocks/>
          </p:cNvSpPr>
          <p:nvPr/>
        </p:nvSpPr>
        <p:spPr>
          <a:xfrm>
            <a:off x="847924" y="7137747"/>
            <a:ext cx="14977664" cy="135138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GB" sz="1800" dirty="0">
                <a:solidFill>
                  <a:schemeClr val="tx1">
                    <a:lumMod val="75000"/>
                    <a:lumOff val="25000"/>
                  </a:schemeClr>
                </a:solidFill>
                <a:latin typeface="Arial" panose="020B0604020202020204" pitchFamily="34" charset="0"/>
                <a:cs typeface="Arial" panose="020B0604020202020204" pitchFamily="34" charset="0"/>
              </a:rPr>
              <a:t>Over and above the reductions and additions that were effected, provincial departments </a:t>
            </a:r>
            <a:r>
              <a:rPr lang="en-GB" sz="1800" dirty="0" smtClean="0">
                <a:solidFill>
                  <a:schemeClr val="tx1">
                    <a:lumMod val="75000"/>
                    <a:lumOff val="25000"/>
                  </a:schemeClr>
                </a:solidFill>
                <a:latin typeface="Arial" panose="020B0604020202020204" pitchFamily="34" charset="0"/>
                <a:cs typeface="Arial" panose="020B0604020202020204" pitchFamily="34" charset="0"/>
              </a:rPr>
              <a:t>reprioritised their </a:t>
            </a:r>
            <a:r>
              <a:rPr lang="en-GB" sz="1800" dirty="0">
                <a:solidFill>
                  <a:schemeClr val="tx1">
                    <a:lumMod val="75000"/>
                    <a:lumOff val="25000"/>
                  </a:schemeClr>
                </a:solidFill>
                <a:latin typeface="Arial" panose="020B0604020202020204" pitchFamily="34" charset="0"/>
                <a:cs typeface="Arial" panose="020B0604020202020204" pitchFamily="34" charset="0"/>
              </a:rPr>
              <a:t>baselines and load funds earmarked for the internal departmental response to COVID-19. </a:t>
            </a:r>
          </a:p>
          <a:p>
            <a:pPr marL="342900" indent="-342900" algn="just" defTabSz="457200">
              <a:lnSpc>
                <a:spcPct val="150000"/>
              </a:lnSpc>
              <a:spcBef>
                <a:spcPts val="600"/>
              </a:spcBef>
              <a:buSzPct val="110000"/>
              <a:buFont typeface="Arial" panose="020B0604020202020204" pitchFamily="34" charset="0"/>
              <a:buChar char="•"/>
            </a:pPr>
            <a:r>
              <a:rPr lang="en-GB" sz="1800" dirty="0">
                <a:solidFill>
                  <a:schemeClr val="tx1">
                    <a:lumMod val="75000"/>
                    <a:lumOff val="25000"/>
                  </a:schemeClr>
                </a:solidFill>
                <a:latin typeface="Arial" panose="020B0604020202020204" pitchFamily="34" charset="0"/>
                <a:cs typeface="Arial" panose="020B0604020202020204" pitchFamily="34" charset="0"/>
              </a:rPr>
              <a:t>The Department of Health constituted 68.48 per cent of total COVID-19 expenditure, followed by Education at 23.17 per cent.</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847924" y="1377106"/>
            <a:ext cx="14761640" cy="5373651"/>
          </a:xfrm>
          <a:prstGeom prst="rect">
            <a:avLst/>
          </a:prstGeom>
        </p:spPr>
      </p:pic>
    </p:spTree>
    <p:extLst>
      <p:ext uri="{BB962C8B-B14F-4D97-AF65-F5344CB8AC3E}">
        <p14:creationId xmlns:p14="http://schemas.microsoft.com/office/powerpoint/2010/main" val="3839995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19</a:t>
            </a:fld>
            <a:endParaRPr lang="en-ZA" dirty="0"/>
          </a:p>
        </p:txBody>
      </p:sp>
      <p:sp>
        <p:nvSpPr>
          <p:cNvPr id="5" name="Title 2"/>
          <p:cNvSpPr txBox="1">
            <a:spLocks/>
          </p:cNvSpPr>
          <p:nvPr/>
        </p:nvSpPr>
        <p:spPr>
          <a:xfrm>
            <a:off x="4376316" y="129596"/>
            <a:ext cx="11233248" cy="886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3400" dirty="0"/>
              <a:t>Provincial COVID-19 Expenditure per Economic Classification     in 2020/2021 </a:t>
            </a:r>
          </a:p>
        </p:txBody>
      </p:sp>
      <p:sp>
        <p:nvSpPr>
          <p:cNvPr id="6" name="Content Placeholder 1"/>
          <p:cNvSpPr txBox="1">
            <a:spLocks/>
          </p:cNvSpPr>
          <p:nvPr/>
        </p:nvSpPr>
        <p:spPr>
          <a:xfrm>
            <a:off x="919932" y="6259837"/>
            <a:ext cx="14689632" cy="246208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Health, Education and Social Development incurred COVID-19 spending on social responsibility, majority of departments </a:t>
            </a:r>
            <a:r>
              <a:rPr lang="en-GB" sz="1600" dirty="0" smtClean="0">
                <a:solidFill>
                  <a:schemeClr val="tx1">
                    <a:lumMod val="75000"/>
                    <a:lumOff val="25000"/>
                  </a:schemeClr>
                </a:solidFill>
                <a:latin typeface="Arial" panose="020B0604020202020204" pitchFamily="34" charset="0"/>
                <a:cs typeface="Arial" panose="020B0604020202020204" pitchFamily="34" charset="0"/>
              </a:rPr>
              <a:t>were </a:t>
            </a:r>
            <a:r>
              <a:rPr lang="en-GB" sz="1600" dirty="0">
                <a:solidFill>
                  <a:schemeClr val="tx1">
                    <a:lumMod val="75000"/>
                    <a:lumOff val="25000"/>
                  </a:schemeClr>
                </a:solidFill>
                <a:latin typeface="Arial" panose="020B0604020202020204" pitchFamily="34" charset="0"/>
                <a:cs typeface="Arial" panose="020B0604020202020204" pitchFamily="34" charset="0"/>
              </a:rPr>
              <a:t>mainly spending for internal interventions to curb the spread of the disease within the respective departments.</a:t>
            </a:r>
          </a:p>
          <a:p>
            <a:pPr marL="342900" indent="-342900" algn="just" defTabSz="457200">
              <a:lnSpc>
                <a:spcPct val="150000"/>
              </a:lnSpc>
              <a:spcBef>
                <a:spcPts val="600"/>
              </a:spcBef>
              <a:buSzPct val="110000"/>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The largest share of expenditure </a:t>
            </a:r>
            <a:r>
              <a:rPr lang="en-GB" sz="1600" dirty="0" smtClean="0">
                <a:solidFill>
                  <a:schemeClr val="tx1">
                    <a:lumMod val="75000"/>
                    <a:lumOff val="25000"/>
                  </a:schemeClr>
                </a:solidFill>
                <a:latin typeface="Arial" panose="020B0604020202020204" pitchFamily="34" charset="0"/>
                <a:cs typeface="Arial" panose="020B0604020202020204" pitchFamily="34" charset="0"/>
              </a:rPr>
              <a:t>was </a:t>
            </a:r>
            <a:r>
              <a:rPr lang="en-GB" sz="1600" dirty="0">
                <a:solidFill>
                  <a:schemeClr val="tx1">
                    <a:lumMod val="75000"/>
                    <a:lumOff val="25000"/>
                  </a:schemeClr>
                </a:solidFill>
                <a:latin typeface="Arial" panose="020B0604020202020204" pitchFamily="34" charset="0"/>
                <a:cs typeface="Arial" panose="020B0604020202020204" pitchFamily="34" charset="0"/>
              </a:rPr>
              <a:t>allocated to COE and G&amp;S at 46.86 per cent and 47.42 per cent respectively. COE </a:t>
            </a:r>
            <a:r>
              <a:rPr lang="en-GB" sz="1600" dirty="0" smtClean="0">
                <a:solidFill>
                  <a:schemeClr val="tx1">
                    <a:lumMod val="75000"/>
                    <a:lumOff val="25000"/>
                  </a:schemeClr>
                </a:solidFill>
                <a:latin typeface="Arial" panose="020B0604020202020204" pitchFamily="34" charset="0"/>
                <a:cs typeface="Arial" panose="020B0604020202020204" pitchFamily="34" charset="0"/>
              </a:rPr>
              <a:t>was </a:t>
            </a:r>
            <a:r>
              <a:rPr lang="en-GB" sz="1600" dirty="0">
                <a:solidFill>
                  <a:schemeClr val="tx1">
                    <a:lumMod val="75000"/>
                    <a:lumOff val="25000"/>
                  </a:schemeClr>
                </a:solidFill>
                <a:latin typeface="Arial" panose="020B0604020202020204" pitchFamily="34" charset="0"/>
                <a:cs typeface="Arial" panose="020B0604020202020204" pitchFamily="34" charset="0"/>
              </a:rPr>
              <a:t>for health care workers, community development workers, screeners, general workers, etc.</a:t>
            </a:r>
          </a:p>
          <a:p>
            <a:pPr marL="342900" indent="-342900" algn="just" defTabSz="457200">
              <a:lnSpc>
                <a:spcPct val="150000"/>
              </a:lnSpc>
              <a:spcBef>
                <a:spcPts val="600"/>
              </a:spcBef>
              <a:buSzPct val="110000"/>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G&amp;S items that recorded the highest spending </a:t>
            </a:r>
            <a:r>
              <a:rPr lang="en-GB" sz="1600" dirty="0" smtClean="0">
                <a:solidFill>
                  <a:schemeClr val="tx1">
                    <a:lumMod val="75000"/>
                    <a:lumOff val="25000"/>
                  </a:schemeClr>
                </a:solidFill>
                <a:latin typeface="Arial" panose="020B0604020202020204" pitchFamily="34" charset="0"/>
                <a:cs typeface="Arial" panose="020B0604020202020204" pitchFamily="34" charset="0"/>
              </a:rPr>
              <a:t>was: </a:t>
            </a:r>
            <a:r>
              <a:rPr lang="en-GB" sz="1600" dirty="0">
                <a:solidFill>
                  <a:schemeClr val="tx1">
                    <a:lumMod val="75000"/>
                    <a:lumOff val="25000"/>
                  </a:schemeClr>
                </a:solidFill>
                <a:latin typeface="Arial" panose="020B0604020202020204" pitchFamily="34" charset="0"/>
                <a:cs typeface="Arial" panose="020B0604020202020204" pitchFamily="34" charset="0"/>
              </a:rPr>
              <a:t>medical supplies (gloves and disposable sundries) agency and outsourced services, consumables supplies (medical supplies, washing &amp; cleaning detergents), medicines, laboratory services, minor assets, and venues &amp; facilities.</a:t>
            </a:r>
          </a:p>
          <a:p>
            <a:pPr marL="342900" indent="-342900" algn="just" defTabSz="457200">
              <a:lnSpc>
                <a:spcPct val="150000"/>
              </a:lnSpc>
              <a:spcBef>
                <a:spcPts val="600"/>
              </a:spcBef>
              <a:buSzPct val="110000"/>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19932" y="1274521"/>
            <a:ext cx="14689632" cy="4855114"/>
          </a:xfrm>
          <a:prstGeom prst="rect">
            <a:avLst/>
          </a:prstGeom>
        </p:spPr>
      </p:pic>
    </p:spTree>
    <p:extLst>
      <p:ext uri="{BB962C8B-B14F-4D97-AF65-F5344CB8AC3E}">
        <p14:creationId xmlns:p14="http://schemas.microsoft.com/office/powerpoint/2010/main" val="2589754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D74632-5AF5-49E1-8345-0D25A626A076}" type="slidenum">
              <a:rPr lang="en-ZA" smtClean="0"/>
              <a:pPr/>
              <a:t>2</a:t>
            </a:fld>
            <a:endParaRPr lang="en-ZA" dirty="0"/>
          </a:p>
        </p:txBody>
      </p:sp>
      <p:sp>
        <p:nvSpPr>
          <p:cNvPr id="4" name="Title 2">
            <a:extLst>
              <a:ext uri="{FF2B5EF4-FFF2-40B4-BE49-F238E27FC236}">
                <a16:creationId xmlns:a16="http://schemas.microsoft.com/office/drawing/2014/main" id="{82CB492D-A210-4050-A3AC-29F2B8CE586C}"/>
              </a:ext>
            </a:extLst>
          </p:cNvPr>
          <p:cNvSpPr txBox="1">
            <a:spLocks/>
          </p:cNvSpPr>
          <p:nvPr/>
        </p:nvSpPr>
        <p:spPr>
          <a:xfrm>
            <a:off x="4389121" y="264947"/>
            <a:ext cx="11220443" cy="88696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ZA" b="1" i="1" cap="small" dirty="0">
                <a:effectLst>
                  <a:outerShdw blurRad="38100" dist="38100" dir="2700000" algn="tl">
                    <a:srgbClr val="000000">
                      <a:alpha val="43137"/>
                    </a:srgbClr>
                  </a:outerShdw>
                </a:effectLst>
                <a:cs typeface="Calibri" panose="020F0502020204030204" pitchFamily="34" charset="0"/>
              </a:rPr>
              <a:t>Outline</a:t>
            </a:r>
          </a:p>
        </p:txBody>
      </p:sp>
      <p:sp>
        <p:nvSpPr>
          <p:cNvPr id="2" name="Rectangle 1">
            <a:extLst>
              <a:ext uri="{FF2B5EF4-FFF2-40B4-BE49-F238E27FC236}">
                <a16:creationId xmlns:a16="http://schemas.microsoft.com/office/drawing/2014/main" id="{CCEB4683-6DBF-992C-EBBD-078B773B8206}"/>
              </a:ext>
            </a:extLst>
          </p:cNvPr>
          <p:cNvSpPr/>
          <p:nvPr/>
        </p:nvSpPr>
        <p:spPr>
          <a:xfrm>
            <a:off x="861456" y="1737147"/>
            <a:ext cx="15066534" cy="5791329"/>
          </a:xfrm>
          <a:prstGeom prst="rect">
            <a:avLst/>
          </a:prstGeom>
        </p:spPr>
        <p:txBody>
          <a:bodyPr wrap="square">
            <a:spAutoFit/>
          </a:bodyPr>
          <a:lstStyle/>
          <a:p>
            <a:pPr marL="342900" indent="-342900">
              <a:lnSpc>
                <a:spcPct val="150000"/>
              </a:lnSpc>
              <a:buFont typeface="Arial" panose="020B0604020202020204" pitchFamily="34" charset="0"/>
              <a:buChar char="•"/>
            </a:pPr>
            <a:r>
              <a:rPr lang="en-ZA" sz="2600" dirty="0">
                <a:latin typeface="Arial" panose="020B0604020202020204" pitchFamily="34" charset="0"/>
                <a:cs typeface="Arial" panose="020B0604020202020204" pitchFamily="34" charset="0"/>
              </a:rPr>
              <a:t>Background</a:t>
            </a:r>
          </a:p>
          <a:p>
            <a:pPr marL="342900" indent="-342900" algn="just" defTabSz="457200">
              <a:lnSpc>
                <a:spcPct val="150000"/>
              </a:lnSpc>
              <a:spcBef>
                <a:spcPts val="1000"/>
              </a:spcBef>
              <a:buSzPct val="100000"/>
              <a:buFont typeface="Arial" panose="020B0604020202020204" pitchFamily="34" charset="0"/>
              <a:buChar char="•"/>
            </a:pPr>
            <a:r>
              <a:rPr lang="en-GB" sz="2600" dirty="0">
                <a:latin typeface="Arial" panose="020B0604020202020204" pitchFamily="34" charset="0"/>
                <a:cs typeface="Arial" panose="020B0604020202020204" pitchFamily="34" charset="0"/>
              </a:rPr>
              <a:t>Adjustment </a:t>
            </a:r>
            <a:r>
              <a:rPr lang="en-GB" sz="2600" dirty="0" smtClean="0">
                <a:latin typeface="Arial" panose="020B0604020202020204" pitchFamily="34" charset="0"/>
                <a:cs typeface="Arial" panose="020B0604020202020204" pitchFamily="34" charset="0"/>
              </a:rPr>
              <a:t>to the </a:t>
            </a:r>
            <a:r>
              <a:rPr lang="en-GB" sz="2600" dirty="0">
                <a:latin typeface="Arial" panose="020B0604020202020204" pitchFamily="34" charset="0"/>
                <a:cs typeface="Arial" panose="020B0604020202020204" pitchFamily="34" charset="0"/>
              </a:rPr>
              <a:t>20/21 Provincial Fiscal </a:t>
            </a:r>
            <a:r>
              <a:rPr lang="en-GB" sz="2600" dirty="0" smtClean="0">
                <a:latin typeface="Arial" panose="020B0604020202020204" pitchFamily="34" charset="0"/>
                <a:cs typeface="Arial" panose="020B0604020202020204" pitchFamily="34" charset="0"/>
              </a:rPr>
              <a:t>Framework </a:t>
            </a:r>
            <a:endParaRPr lang="en-GB" sz="2600" dirty="0">
              <a:latin typeface="Arial" panose="020B0604020202020204" pitchFamily="34" charset="0"/>
              <a:cs typeface="Arial" panose="020B0604020202020204" pitchFamily="34" charset="0"/>
            </a:endParaRPr>
          </a:p>
          <a:p>
            <a:pPr marL="342900" indent="-342900" algn="just" defTabSz="457200">
              <a:lnSpc>
                <a:spcPct val="150000"/>
              </a:lnSpc>
              <a:spcBef>
                <a:spcPts val="1000"/>
              </a:spcBef>
              <a:buSzPct val="1000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Special </a:t>
            </a:r>
            <a:r>
              <a:rPr lang="en-GB" sz="2600" dirty="0">
                <a:latin typeface="Arial" panose="020B0604020202020204" pitchFamily="34" charset="0"/>
                <a:cs typeface="Arial" panose="020B0604020202020204" pitchFamily="34" charset="0"/>
              </a:rPr>
              <a:t>Adjustment Allocations for 2020/21</a:t>
            </a:r>
          </a:p>
          <a:p>
            <a:pPr marL="342900" indent="-342900" algn="just" defTabSz="457200">
              <a:lnSpc>
                <a:spcPct val="150000"/>
              </a:lnSpc>
              <a:spcBef>
                <a:spcPts val="1000"/>
              </a:spcBef>
              <a:buSzPct val="100000"/>
              <a:buFont typeface="Arial" panose="020B0604020202020204" pitchFamily="34" charset="0"/>
              <a:buChar char="•"/>
            </a:pPr>
            <a:r>
              <a:rPr lang="en-GB" sz="2600" dirty="0">
                <a:latin typeface="Arial" panose="020B0604020202020204" pitchFamily="34" charset="0"/>
                <a:cs typeface="Arial" panose="020B0604020202020204" pitchFamily="34" charset="0"/>
              </a:rPr>
              <a:t>2020/21 COVID-19 Expenditure</a:t>
            </a:r>
          </a:p>
          <a:p>
            <a:pPr marL="342900" indent="-342900" algn="just" defTabSz="457200">
              <a:lnSpc>
                <a:spcPct val="150000"/>
              </a:lnSpc>
              <a:spcBef>
                <a:spcPts val="1000"/>
              </a:spcBef>
              <a:buSzPct val="100000"/>
              <a:buFont typeface="Arial" panose="020B0604020202020204" pitchFamily="34" charset="0"/>
              <a:buChar char="•"/>
            </a:pPr>
            <a:r>
              <a:rPr lang="en-GB" sz="2600" dirty="0">
                <a:latin typeface="Arial" panose="020B0604020202020204" pitchFamily="34" charset="0"/>
                <a:cs typeface="Arial" panose="020B0604020202020204" pitchFamily="34" charset="0"/>
              </a:rPr>
              <a:t>2021/22 COVID-19 Expenditure</a:t>
            </a:r>
          </a:p>
          <a:p>
            <a:pPr marL="342900" indent="-342900" algn="just" defTabSz="457200">
              <a:lnSpc>
                <a:spcPct val="150000"/>
              </a:lnSpc>
              <a:spcBef>
                <a:spcPts val="1000"/>
              </a:spcBef>
              <a:buSzPct val="100000"/>
              <a:buFont typeface="Arial" panose="020B0604020202020204" pitchFamily="34" charset="0"/>
              <a:buChar char="•"/>
            </a:pPr>
            <a:r>
              <a:rPr lang="en-GB" sz="2600" dirty="0">
                <a:latin typeface="Arial" panose="020B0604020202020204" pitchFamily="34" charset="0"/>
                <a:cs typeface="Arial" panose="020B0604020202020204" pitchFamily="34" charset="0"/>
              </a:rPr>
              <a:t>Support by PT on the management of COVID 19 Funds</a:t>
            </a:r>
          </a:p>
          <a:p>
            <a:pPr marL="342900" indent="-342900" algn="just" defTabSz="457200">
              <a:lnSpc>
                <a:spcPct val="150000"/>
              </a:lnSpc>
              <a:spcBef>
                <a:spcPts val="1000"/>
              </a:spcBef>
              <a:buSzPct val="100000"/>
              <a:buFont typeface="Arial" panose="020B0604020202020204" pitchFamily="34" charset="0"/>
              <a:buChar char="•"/>
            </a:pPr>
            <a:r>
              <a:rPr lang="en-GB" sz="2600" dirty="0">
                <a:latin typeface="Arial" panose="020B0604020202020204" pitchFamily="34" charset="0"/>
                <a:cs typeface="Arial" panose="020B0604020202020204" pitchFamily="34" charset="0"/>
              </a:rPr>
              <a:t>PT Support to municipalities to implement the recommendations by the AG</a:t>
            </a:r>
          </a:p>
          <a:p>
            <a:pPr marL="342900" indent="-342900" algn="just" defTabSz="457200">
              <a:lnSpc>
                <a:spcPct val="150000"/>
              </a:lnSpc>
              <a:spcBef>
                <a:spcPts val="1000"/>
              </a:spcBef>
              <a:buSzPct val="100000"/>
              <a:buFont typeface="Arial" panose="020B0604020202020204" pitchFamily="34" charset="0"/>
              <a:buChar char="•"/>
            </a:pPr>
            <a:r>
              <a:rPr lang="en-ZA" sz="2600" dirty="0">
                <a:latin typeface="Arial" panose="020B0604020202020204" pitchFamily="34" charset="0"/>
                <a:cs typeface="Arial" panose="020B0604020202020204" pitchFamily="34" charset="0"/>
              </a:rPr>
              <a:t>Concluding Remarks</a:t>
            </a:r>
          </a:p>
        </p:txBody>
      </p:sp>
    </p:spTree>
    <p:extLst>
      <p:ext uri="{BB962C8B-B14F-4D97-AF65-F5344CB8AC3E}">
        <p14:creationId xmlns:p14="http://schemas.microsoft.com/office/powerpoint/2010/main" val="2775206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2"/>
          <p:cNvSpPr txBox="1">
            <a:spLocks/>
          </p:cNvSpPr>
          <p:nvPr/>
        </p:nvSpPr>
        <p:spPr>
          <a:xfrm>
            <a:off x="2048483" y="1636701"/>
            <a:ext cx="12505134" cy="7939152"/>
          </a:xfrm>
          <a:prstGeom prst="rect">
            <a:avLst/>
          </a:prstGeom>
        </p:spPr>
        <p:txBody>
          <a:bodyPr vert="horz" lIns="125051" tIns="62526" rIns="125051" bIns="62526"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ZA" sz="3009"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1D74632-5AF5-49E1-8345-0D25A626A076}" type="slidenum">
              <a:rPr lang="en-ZA" smtClean="0"/>
              <a:pPr/>
              <a:t>20</a:t>
            </a:fld>
            <a:endParaRPr lang="en-ZA" dirty="0"/>
          </a:p>
        </p:txBody>
      </p:sp>
      <p:sp>
        <p:nvSpPr>
          <p:cNvPr id="7" name="Rectangle 6"/>
          <p:cNvSpPr/>
          <p:nvPr/>
        </p:nvSpPr>
        <p:spPr>
          <a:xfrm>
            <a:off x="1784028" y="3895344"/>
            <a:ext cx="12910133"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tx1"/>
            </a:solidFill>
          </a:ln>
        </p:spPr>
        <p:txBody>
          <a:bodyPr wrap="square">
            <a:spAutoFit/>
          </a:bodyPr>
          <a:lstStyle/>
          <a:p>
            <a:pPr algn="ctr"/>
            <a:r>
              <a:rPr lang="en-GB" sz="6000" b="1" i="1" cap="small" dirty="0">
                <a:effectLst>
                  <a:outerShdw blurRad="38100" dist="38100" dir="2700000" algn="tl">
                    <a:srgbClr val="000000">
                      <a:alpha val="43137"/>
                    </a:srgbClr>
                  </a:outerShdw>
                </a:effectLst>
              </a:rPr>
              <a:t>2021/22 COVID-19 Expenditure per Department</a:t>
            </a:r>
            <a:endParaRPr lang="en-ZA" sz="6000" b="1" i="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669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21</a:t>
            </a:fld>
            <a:endParaRPr lang="en-ZA" dirty="0"/>
          </a:p>
        </p:txBody>
      </p:sp>
      <p:sp>
        <p:nvSpPr>
          <p:cNvPr id="5" name="Title 2"/>
          <p:cNvSpPr txBox="1">
            <a:spLocks/>
          </p:cNvSpPr>
          <p:nvPr/>
        </p:nvSpPr>
        <p:spPr>
          <a:xfrm>
            <a:off x="4496171" y="257989"/>
            <a:ext cx="11185402" cy="75907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000" dirty="0"/>
              <a:t>2021/22 COVID-19 Expenditure per Department</a:t>
            </a:r>
          </a:p>
        </p:txBody>
      </p:sp>
      <p:sp>
        <p:nvSpPr>
          <p:cNvPr id="6" name="Content Placeholder 1"/>
          <p:cNvSpPr txBox="1">
            <a:spLocks/>
          </p:cNvSpPr>
          <p:nvPr/>
        </p:nvSpPr>
        <p:spPr>
          <a:xfrm>
            <a:off x="775916" y="7144234"/>
            <a:ext cx="14905658" cy="135138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GB" sz="1800" dirty="0">
                <a:solidFill>
                  <a:schemeClr val="tx1">
                    <a:lumMod val="75000"/>
                    <a:lumOff val="25000"/>
                  </a:schemeClr>
                </a:solidFill>
                <a:latin typeface="Arial" panose="020B0604020202020204" pitchFamily="34" charset="0"/>
                <a:cs typeface="Arial" panose="020B0604020202020204" pitchFamily="34" charset="0"/>
              </a:rPr>
              <a:t>Health consuming 88.39 per cent of total expenditure. As at 31st March 2022, the province </a:t>
            </a:r>
            <a:r>
              <a:rPr lang="en-GB" sz="1800" dirty="0" smtClean="0">
                <a:solidFill>
                  <a:schemeClr val="tx1">
                    <a:lumMod val="75000"/>
                    <a:lumOff val="25000"/>
                  </a:schemeClr>
                </a:solidFill>
                <a:latin typeface="Arial" panose="020B0604020202020204" pitchFamily="34" charset="0"/>
                <a:cs typeface="Arial" panose="020B0604020202020204" pitchFamily="34" charset="0"/>
              </a:rPr>
              <a:t>spent </a:t>
            </a:r>
            <a:r>
              <a:rPr lang="en-GB" sz="1800" dirty="0">
                <a:solidFill>
                  <a:schemeClr val="tx1">
                    <a:lumMod val="75000"/>
                    <a:lumOff val="25000"/>
                  </a:schemeClr>
                </a:solidFill>
                <a:latin typeface="Arial" panose="020B0604020202020204" pitchFamily="34" charset="0"/>
                <a:cs typeface="Arial" panose="020B0604020202020204" pitchFamily="34" charset="0"/>
              </a:rPr>
              <a:t>R1.633 billion 145 per cent, against the budget of R1.128 billion. </a:t>
            </a:r>
          </a:p>
          <a:p>
            <a:pPr marL="342900" indent="-342900" algn="just" defTabSz="457200">
              <a:lnSpc>
                <a:spcPct val="150000"/>
              </a:lnSpc>
              <a:spcBef>
                <a:spcPts val="600"/>
              </a:spcBef>
              <a:buSzPct val="110000"/>
              <a:buFont typeface="Arial" panose="020B0604020202020204" pitchFamily="34" charset="0"/>
              <a:buChar char="•"/>
            </a:pPr>
            <a:r>
              <a:rPr lang="en-GB" sz="1800" dirty="0">
                <a:solidFill>
                  <a:schemeClr val="tx1">
                    <a:lumMod val="75000"/>
                    <a:lumOff val="25000"/>
                  </a:schemeClr>
                </a:solidFill>
                <a:latin typeface="Arial" panose="020B0604020202020204" pitchFamily="34" charset="0"/>
                <a:cs typeface="Arial" panose="020B0604020202020204" pitchFamily="34" charset="0"/>
              </a:rPr>
              <a:t>The expenditure was mainly under Health, DEDECT, Education and Social Development. </a:t>
            </a:r>
          </a:p>
        </p:txBody>
      </p:sp>
      <p:pic>
        <p:nvPicPr>
          <p:cNvPr id="3" name="Picture 2"/>
          <p:cNvPicPr>
            <a:picLocks noChangeAspect="1"/>
          </p:cNvPicPr>
          <p:nvPr/>
        </p:nvPicPr>
        <p:blipFill>
          <a:blip r:embed="rId3"/>
          <a:stretch>
            <a:fillRect/>
          </a:stretch>
        </p:blipFill>
        <p:spPr>
          <a:xfrm>
            <a:off x="919932" y="1449115"/>
            <a:ext cx="14761642" cy="5688632"/>
          </a:xfrm>
          <a:prstGeom prst="rect">
            <a:avLst/>
          </a:prstGeom>
        </p:spPr>
      </p:pic>
    </p:spTree>
    <p:extLst>
      <p:ext uri="{BB962C8B-B14F-4D97-AF65-F5344CB8AC3E}">
        <p14:creationId xmlns:p14="http://schemas.microsoft.com/office/powerpoint/2010/main" val="3916591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22</a:t>
            </a:fld>
            <a:endParaRPr lang="en-ZA" dirty="0"/>
          </a:p>
        </p:txBody>
      </p:sp>
      <p:sp>
        <p:nvSpPr>
          <p:cNvPr id="5" name="Title 2"/>
          <p:cNvSpPr txBox="1">
            <a:spLocks/>
          </p:cNvSpPr>
          <p:nvPr/>
        </p:nvSpPr>
        <p:spPr>
          <a:xfrm>
            <a:off x="4376316" y="257989"/>
            <a:ext cx="11305256" cy="886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fontScale="92500" lnSpcReduction="20000"/>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3200" dirty="0"/>
              <a:t>Provincial COVID-19 Expenditure per Economic Classification in 2021/2022</a:t>
            </a:r>
          </a:p>
        </p:txBody>
      </p:sp>
      <p:sp>
        <p:nvSpPr>
          <p:cNvPr id="6" name="Content Placeholder 1"/>
          <p:cNvSpPr txBox="1">
            <a:spLocks/>
          </p:cNvSpPr>
          <p:nvPr/>
        </p:nvSpPr>
        <p:spPr>
          <a:xfrm>
            <a:off x="768256" y="7209755"/>
            <a:ext cx="14985324" cy="129614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GB" sz="2400" dirty="0">
                <a:solidFill>
                  <a:schemeClr val="tx1">
                    <a:lumMod val="75000"/>
                    <a:lumOff val="25000"/>
                  </a:schemeClr>
                </a:solidFill>
                <a:latin typeface="Arial" panose="020B0604020202020204" pitchFamily="34" charset="0"/>
                <a:cs typeface="Arial" panose="020B0604020202020204" pitchFamily="34" charset="0"/>
              </a:rPr>
              <a:t>Similarly to the 2020/21 financial year, expenditure is largely consumed by Goods and Services and Compensation of Employees.</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19932" y="1449114"/>
            <a:ext cx="14833648" cy="5373651"/>
          </a:xfrm>
          <a:prstGeom prst="rect">
            <a:avLst/>
          </a:prstGeom>
        </p:spPr>
      </p:pic>
    </p:spTree>
    <p:extLst>
      <p:ext uri="{BB962C8B-B14F-4D97-AF65-F5344CB8AC3E}">
        <p14:creationId xmlns:p14="http://schemas.microsoft.com/office/powerpoint/2010/main" val="1321657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2"/>
          <p:cNvSpPr txBox="1">
            <a:spLocks/>
          </p:cNvSpPr>
          <p:nvPr/>
        </p:nvSpPr>
        <p:spPr>
          <a:xfrm>
            <a:off x="2048483" y="1636701"/>
            <a:ext cx="12505134" cy="7939152"/>
          </a:xfrm>
          <a:prstGeom prst="rect">
            <a:avLst/>
          </a:prstGeom>
        </p:spPr>
        <p:txBody>
          <a:bodyPr vert="horz" lIns="125051" tIns="62526" rIns="125051" bIns="62526"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ZA" sz="3009"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1D74632-5AF5-49E1-8345-0D25A626A076}" type="slidenum">
              <a:rPr lang="en-ZA" smtClean="0"/>
              <a:pPr/>
              <a:t>23</a:t>
            </a:fld>
            <a:endParaRPr lang="en-ZA" dirty="0"/>
          </a:p>
        </p:txBody>
      </p:sp>
      <p:sp>
        <p:nvSpPr>
          <p:cNvPr id="7" name="Rectangle 6"/>
          <p:cNvSpPr/>
          <p:nvPr/>
        </p:nvSpPr>
        <p:spPr>
          <a:xfrm>
            <a:off x="2119746" y="3895344"/>
            <a:ext cx="12211801"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tx1"/>
            </a:solidFill>
          </a:ln>
        </p:spPr>
        <p:txBody>
          <a:bodyPr wrap="square">
            <a:spAutoFit/>
          </a:bodyPr>
          <a:lstStyle/>
          <a:p>
            <a:pPr algn="ctr"/>
            <a:r>
              <a:rPr lang="en-GB" sz="6000" b="1" i="1" cap="small" dirty="0">
                <a:effectLst>
                  <a:outerShdw blurRad="38100" dist="38100" dir="2700000" algn="tl">
                    <a:srgbClr val="000000">
                      <a:alpha val="43137"/>
                    </a:srgbClr>
                  </a:outerShdw>
                </a:effectLst>
              </a:rPr>
              <a:t>municipalities management of the Covid-19 Funds </a:t>
            </a:r>
            <a:endParaRPr lang="en-ZA" sz="6000" b="1" i="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3387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24</a:t>
            </a:fld>
            <a:endParaRPr lang="en-ZA" dirty="0"/>
          </a:p>
        </p:txBody>
      </p:sp>
      <p:sp>
        <p:nvSpPr>
          <p:cNvPr id="5" name="Title 2"/>
          <p:cNvSpPr txBox="1">
            <a:spLocks/>
          </p:cNvSpPr>
          <p:nvPr/>
        </p:nvSpPr>
        <p:spPr>
          <a:xfrm>
            <a:off x="4304308" y="257989"/>
            <a:ext cx="11377264" cy="886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000" dirty="0"/>
              <a:t>Support by PT on the management of COVID 19 Funds</a:t>
            </a:r>
          </a:p>
        </p:txBody>
      </p:sp>
      <p:sp>
        <p:nvSpPr>
          <p:cNvPr id="7" name="Content Placeholder 1"/>
          <p:cNvSpPr txBox="1">
            <a:spLocks/>
          </p:cNvSpPr>
          <p:nvPr/>
        </p:nvSpPr>
        <p:spPr>
          <a:xfrm>
            <a:off x="775916" y="1269095"/>
            <a:ext cx="14905656" cy="684076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2" indent="-342900" algn="just">
              <a:lnSpc>
                <a:spcPct val="150000"/>
              </a:lnSpc>
              <a:buSzPct val="110000"/>
              <a:buFont typeface="Arial" panose="020B0604020202020204" pitchFamily="34" charset="0"/>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The MEC engaged municipalities on virtual platforms to assess the impact of COVID 19 on their operations. Municipalities reflected on the following key issues:</a:t>
            </a:r>
          </a:p>
          <a:p>
            <a:pPr marL="800100" lvl="3" indent="-342900" algn="just">
              <a:lnSpc>
                <a:spcPct val="150000"/>
              </a:lnSpc>
              <a:buSzPct val="110000"/>
              <a:buFont typeface="Arial" panose="020B0604020202020204" pitchFamily="34" charset="0"/>
              <a:buChar char="•"/>
            </a:pP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Budget re- prioritization of 2019/20 Budget allocations to response to the COVID-19 state of National Disaster;</a:t>
            </a:r>
          </a:p>
          <a:p>
            <a:pPr marL="800100" lvl="3" indent="-342900" algn="just">
              <a:lnSpc>
                <a:spcPct val="150000"/>
              </a:lnSpc>
              <a:buSzPct val="110000"/>
              <a:buFont typeface="Arial" panose="020B0604020202020204" pitchFamily="34" charset="0"/>
              <a:buChar char="•"/>
            </a:pP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Procurement processes followed to procure COVID-19 related goods and services;</a:t>
            </a:r>
          </a:p>
          <a:p>
            <a:pPr marL="800100" lvl="3" indent="-342900" algn="just">
              <a:lnSpc>
                <a:spcPct val="150000"/>
              </a:lnSpc>
              <a:buSzPct val="110000"/>
              <a:buFont typeface="Arial" panose="020B0604020202020204" pitchFamily="34" charset="0"/>
              <a:buChar char="•"/>
            </a:pP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Status and Implementation of Business Continuity Plan. </a:t>
            </a:r>
          </a:p>
          <a:p>
            <a:pPr marL="342900" lvl="2" indent="-342900" algn="just">
              <a:lnSpc>
                <a:spcPct val="150000"/>
              </a:lnSpc>
              <a:buSzPct val="110000"/>
              <a:buFont typeface="Arial" panose="020B0604020202020204" pitchFamily="34" charset="0"/>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The Office of the Chief Procurement Officer issued National Treasury Instruction No. 11 and MFMA Circular 105 of 2020/21 which introduced mandatory reporting requirement for COVID-19 transactions. </a:t>
            </a:r>
          </a:p>
          <a:p>
            <a:pPr marL="342900" lvl="2" indent="-342900" algn="just">
              <a:lnSpc>
                <a:spcPct val="150000"/>
              </a:lnSpc>
              <a:buSzPct val="110000"/>
              <a:buFont typeface="Arial" panose="020B0604020202020204" pitchFamily="34" charset="0"/>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Provincial </a:t>
            </a:r>
            <a:r>
              <a:rPr lang="en-GB">
                <a:solidFill>
                  <a:srgbClr val="000000"/>
                </a:solidFill>
                <a:latin typeface="Arial" panose="020B0604020202020204" pitchFamily="34" charset="0"/>
                <a:ea typeface="Calibri" panose="020F0502020204030204" pitchFamily="34" charset="0"/>
                <a:cs typeface="Times New Roman" panose="02020603050405020304" pitchFamily="18" charset="0"/>
              </a:rPr>
              <a:t>Treasury </a:t>
            </a:r>
            <a:r>
              <a:rPr lang="en-GB"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developed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and issued a reporting template to be used by all municipalities in the province for reporting weekly and monthly expenditure on COVID 19 which required the municipalities to indicate the description of items purchased, quantity, the total value of items purchased and the procurement method used by the municipalities.</a:t>
            </a:r>
          </a:p>
          <a:p>
            <a:pPr marL="342900" lvl="2" indent="-342900" algn="just">
              <a:lnSpc>
                <a:spcPct val="150000"/>
              </a:lnSpc>
              <a:buSzPct val="110000"/>
              <a:buFont typeface="Arial" panose="020B0604020202020204" pitchFamily="34" charset="0"/>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Provided guidance to municipalities on how to report on the COVID-19 specific funding allocations and expenditure using the mSCOA chart.</a:t>
            </a:r>
          </a:p>
          <a:p>
            <a:pPr marL="514350" lvl="2" indent="-514350" algn="just" defTabSz="457200">
              <a:lnSpc>
                <a:spcPct val="150000"/>
              </a:lnSpc>
              <a:spcBef>
                <a:spcPts val="600"/>
              </a:spcBef>
              <a:buSzPct val="110000"/>
              <a:buFont typeface="+mj-lt"/>
              <a:buAutoNum type="alphaLcParenR"/>
            </a:pP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550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25</a:t>
            </a:fld>
            <a:endParaRPr lang="en-ZA" dirty="0"/>
          </a:p>
        </p:txBody>
      </p:sp>
      <p:sp>
        <p:nvSpPr>
          <p:cNvPr id="5" name="Title 2"/>
          <p:cNvSpPr txBox="1">
            <a:spLocks/>
          </p:cNvSpPr>
          <p:nvPr/>
        </p:nvSpPr>
        <p:spPr>
          <a:xfrm>
            <a:off x="4304308" y="257989"/>
            <a:ext cx="11377264" cy="886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000" dirty="0"/>
              <a:t>Support by PT on the management of COVID 19 Funds</a:t>
            </a:r>
          </a:p>
        </p:txBody>
      </p:sp>
      <p:sp>
        <p:nvSpPr>
          <p:cNvPr id="7" name="Content Placeholder 1"/>
          <p:cNvSpPr txBox="1">
            <a:spLocks/>
          </p:cNvSpPr>
          <p:nvPr/>
        </p:nvSpPr>
        <p:spPr>
          <a:xfrm>
            <a:off x="703907" y="1521123"/>
            <a:ext cx="14977665" cy="690042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2" indent="-342900" algn="just">
              <a:lnSpc>
                <a:spcPct val="150000"/>
              </a:lnSpc>
              <a:buSzPct val="110000"/>
              <a:buFont typeface="Arial" panose="020B0604020202020204" pitchFamily="34" charset="0"/>
              <a:buChar char="•"/>
            </a:pPr>
            <a:r>
              <a:rPr lang="en-GB" sz="2700" dirty="0">
                <a:solidFill>
                  <a:srgbClr val="000000"/>
                </a:solidFill>
                <a:latin typeface="Arial" panose="020B0604020202020204" pitchFamily="34" charset="0"/>
                <a:ea typeface="Calibri" panose="020F0502020204030204" pitchFamily="34" charset="0"/>
                <a:cs typeface="Times New Roman" panose="02020603050405020304" pitchFamily="18" charset="0"/>
              </a:rPr>
              <a:t>Provincial Treasury monitored reporting by municipalities to National Treasury on weekly basis and non-compliance letter were issued for municipalities not reporting.</a:t>
            </a:r>
          </a:p>
          <a:p>
            <a:pPr marL="342900" lvl="2" indent="-342900" algn="just">
              <a:lnSpc>
                <a:spcPct val="150000"/>
              </a:lnSpc>
              <a:buSzPct val="110000"/>
              <a:buFont typeface="Arial" panose="020B0604020202020204" pitchFamily="34" charset="0"/>
              <a:buChar char="•"/>
            </a:pPr>
            <a:r>
              <a:rPr lang="en-GB" sz="2700" dirty="0">
                <a:solidFill>
                  <a:srgbClr val="000000"/>
                </a:solidFill>
                <a:latin typeface="Arial" panose="020B0604020202020204" pitchFamily="34" charset="0"/>
                <a:ea typeface="Calibri" panose="020F0502020204030204" pitchFamily="34" charset="0"/>
                <a:cs typeface="Times New Roman" panose="02020603050405020304" pitchFamily="18" charset="0"/>
              </a:rPr>
              <a:t>Municipalities were required by Circular 99 to record and ring-fence all funding and expenditure pertaining to COVID-19 pandemic for the 2020/21 MTREF when budgeting and transacting.</a:t>
            </a:r>
          </a:p>
          <a:p>
            <a:pPr marL="342900" lvl="2" indent="-342900" algn="just">
              <a:lnSpc>
                <a:spcPct val="150000"/>
              </a:lnSpc>
              <a:buSzPct val="110000"/>
              <a:buFont typeface="Arial" panose="020B0604020202020204" pitchFamily="34" charset="0"/>
              <a:buChar char="•"/>
            </a:pPr>
            <a:r>
              <a:rPr lang="en-GB" sz="2700" dirty="0">
                <a:solidFill>
                  <a:srgbClr val="000000"/>
                </a:solidFill>
                <a:latin typeface="Arial" panose="020B0604020202020204" pitchFamily="34" charset="0"/>
                <a:ea typeface="Calibri" panose="020F0502020204030204" pitchFamily="34" charset="0"/>
                <a:cs typeface="Times New Roman" panose="02020603050405020304" pitchFamily="18" charset="0"/>
              </a:rPr>
              <a:t>National Treasury further issued mSCOA Circular 9, which guides municipalities to identify and report on COVID-19 expenditure and related projects.</a:t>
            </a:r>
          </a:p>
          <a:p>
            <a:pPr marL="342900" lvl="2" indent="-342900" algn="just">
              <a:lnSpc>
                <a:spcPct val="150000"/>
              </a:lnSpc>
              <a:buSzPct val="110000"/>
              <a:buFont typeface="Arial" panose="020B0604020202020204" pitchFamily="34" charset="0"/>
              <a:buChar char="•"/>
            </a:pPr>
            <a:r>
              <a:rPr lang="en-GB" sz="2700" dirty="0">
                <a:solidFill>
                  <a:srgbClr val="000000"/>
                </a:solidFill>
                <a:latin typeface="Arial" panose="020B0604020202020204" pitchFamily="34" charset="0"/>
                <a:ea typeface="Calibri" panose="020F0502020204030204" pitchFamily="34" charset="0"/>
                <a:cs typeface="Times New Roman" panose="02020603050405020304" pitchFamily="18" charset="0"/>
              </a:rPr>
              <a:t>Municipalities were guided and trained on compiling special adjustment to reprioritize the 2020/21 budget to respond to the impact of the COVID 19 pandemic on the budget. Provincial Treasury provided continuous training on mSCOA circular 19 to ensure correct transacting on mSCOA related expenditure.</a:t>
            </a:r>
          </a:p>
          <a:p>
            <a:pPr marL="342900" lvl="2" indent="-342900" algn="just">
              <a:lnSpc>
                <a:spcPct val="150000"/>
              </a:lnSpc>
              <a:buSzPct val="110000"/>
              <a:buFont typeface="Arial" panose="020B0604020202020204" pitchFamily="34" charset="0"/>
              <a:buChar char="•"/>
            </a:pPr>
            <a:endParaRPr lang="en-GB" sz="2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514350" lvl="2" indent="-514350" algn="just" defTabSz="457200">
              <a:lnSpc>
                <a:spcPct val="150000"/>
              </a:lnSpc>
              <a:spcBef>
                <a:spcPts val="600"/>
              </a:spcBef>
              <a:buSzPct val="110000"/>
              <a:buFont typeface="+mj-lt"/>
              <a:buAutoNum type="alphaLcParenR"/>
            </a:pPr>
            <a:endParaRPr lang="en-GB"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753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26</a:t>
            </a:fld>
            <a:endParaRPr lang="en-ZA" dirty="0"/>
          </a:p>
        </p:txBody>
      </p:sp>
      <p:sp>
        <p:nvSpPr>
          <p:cNvPr id="5" name="Title 2"/>
          <p:cNvSpPr txBox="1">
            <a:spLocks/>
          </p:cNvSpPr>
          <p:nvPr/>
        </p:nvSpPr>
        <p:spPr>
          <a:xfrm>
            <a:off x="4304308" y="159553"/>
            <a:ext cx="11449272" cy="98476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fontScale="77500" lnSpcReduction="20000"/>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400" dirty="0"/>
              <a:t>PT Support to municipalities to implement the recommendations by the AG</a:t>
            </a:r>
          </a:p>
        </p:txBody>
      </p:sp>
      <p:pic>
        <p:nvPicPr>
          <p:cNvPr id="7" name="Picture 6"/>
          <p:cNvPicPr>
            <a:picLocks noChangeAspect="1"/>
          </p:cNvPicPr>
          <p:nvPr/>
        </p:nvPicPr>
        <p:blipFill>
          <a:blip r:embed="rId3"/>
          <a:stretch>
            <a:fillRect/>
          </a:stretch>
        </p:blipFill>
        <p:spPr>
          <a:xfrm>
            <a:off x="991941" y="1521123"/>
            <a:ext cx="14761640" cy="6120680"/>
          </a:xfrm>
          <a:prstGeom prst="rect">
            <a:avLst/>
          </a:prstGeom>
        </p:spPr>
      </p:pic>
    </p:spTree>
    <p:extLst>
      <p:ext uri="{BB962C8B-B14F-4D97-AF65-F5344CB8AC3E}">
        <p14:creationId xmlns:p14="http://schemas.microsoft.com/office/powerpoint/2010/main" val="990263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27</a:t>
            </a:fld>
            <a:endParaRPr lang="en-ZA" dirty="0"/>
          </a:p>
        </p:txBody>
      </p:sp>
      <p:sp>
        <p:nvSpPr>
          <p:cNvPr id="5" name="Title 2"/>
          <p:cNvSpPr txBox="1">
            <a:spLocks/>
          </p:cNvSpPr>
          <p:nvPr/>
        </p:nvSpPr>
        <p:spPr>
          <a:xfrm>
            <a:off x="4304308" y="159553"/>
            <a:ext cx="11377264" cy="98476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fontScale="77500" lnSpcReduction="20000"/>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400" dirty="0"/>
              <a:t>PT Support to municipalities to implement the recommendations by the AG</a:t>
            </a:r>
          </a:p>
        </p:txBody>
      </p:sp>
      <p:pic>
        <p:nvPicPr>
          <p:cNvPr id="8" name="Picture 7"/>
          <p:cNvPicPr>
            <a:picLocks noChangeAspect="1"/>
          </p:cNvPicPr>
          <p:nvPr/>
        </p:nvPicPr>
        <p:blipFill>
          <a:blip r:embed="rId3"/>
          <a:stretch>
            <a:fillRect/>
          </a:stretch>
        </p:blipFill>
        <p:spPr>
          <a:xfrm>
            <a:off x="847924" y="1521123"/>
            <a:ext cx="14833648" cy="6480720"/>
          </a:xfrm>
          <a:prstGeom prst="rect">
            <a:avLst/>
          </a:prstGeom>
        </p:spPr>
      </p:pic>
    </p:spTree>
    <p:extLst>
      <p:ext uri="{BB962C8B-B14F-4D97-AF65-F5344CB8AC3E}">
        <p14:creationId xmlns:p14="http://schemas.microsoft.com/office/powerpoint/2010/main" val="3875989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28</a:t>
            </a:fld>
            <a:endParaRPr lang="en-ZA" dirty="0"/>
          </a:p>
        </p:txBody>
      </p:sp>
      <p:sp>
        <p:nvSpPr>
          <p:cNvPr id="5" name="Title 2"/>
          <p:cNvSpPr txBox="1">
            <a:spLocks/>
          </p:cNvSpPr>
          <p:nvPr/>
        </p:nvSpPr>
        <p:spPr>
          <a:xfrm>
            <a:off x="4304308" y="159553"/>
            <a:ext cx="11593288" cy="98476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fontScale="77500" lnSpcReduction="20000"/>
          </a:bodyPr>
          <a:lstStyle>
            <a:defPPr>
              <a:defRPr lang="en-US"/>
            </a:defPPr>
            <a:lvl1pPr algn="ctr">
              <a:spcBef>
                <a:spcPct val="0"/>
              </a:spcBef>
              <a:buNone/>
              <a:defRPr sz="3600" b="1" i="1" cap="small">
                <a:effectLst>
                  <a:outerShdw blurRad="38100" dist="38100" dir="2700000" algn="tl">
                    <a:srgbClr val="000000">
                      <a:alpha val="43137"/>
                    </a:srgbClr>
                  </a:outerShdw>
                </a:effectLst>
                <a:latin typeface="+mj-lt"/>
                <a:ea typeface="+mj-ea"/>
                <a:cs typeface="+mj-cs"/>
              </a:defRPr>
            </a:lvl1pPr>
          </a:lstStyle>
          <a:p>
            <a:r>
              <a:rPr lang="en-GB" sz="4400" dirty="0"/>
              <a:t>PT Support to municipalities to implement the recommendations by the AG</a:t>
            </a:r>
          </a:p>
        </p:txBody>
      </p:sp>
      <p:pic>
        <p:nvPicPr>
          <p:cNvPr id="8" name="Picture 7"/>
          <p:cNvPicPr>
            <a:picLocks noChangeAspect="1"/>
          </p:cNvPicPr>
          <p:nvPr/>
        </p:nvPicPr>
        <p:blipFill>
          <a:blip r:embed="rId3"/>
          <a:stretch>
            <a:fillRect/>
          </a:stretch>
        </p:blipFill>
        <p:spPr>
          <a:xfrm>
            <a:off x="847924" y="1593131"/>
            <a:ext cx="15049672" cy="6336703"/>
          </a:xfrm>
          <a:prstGeom prst="rect">
            <a:avLst/>
          </a:prstGeom>
        </p:spPr>
      </p:pic>
    </p:spTree>
    <p:extLst>
      <p:ext uri="{BB962C8B-B14F-4D97-AF65-F5344CB8AC3E}">
        <p14:creationId xmlns:p14="http://schemas.microsoft.com/office/powerpoint/2010/main" val="1874868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2"/>
          <p:cNvSpPr txBox="1">
            <a:spLocks/>
          </p:cNvSpPr>
          <p:nvPr/>
        </p:nvSpPr>
        <p:spPr>
          <a:xfrm>
            <a:off x="2048483" y="1636701"/>
            <a:ext cx="12505134" cy="7939152"/>
          </a:xfrm>
          <a:prstGeom prst="rect">
            <a:avLst/>
          </a:prstGeom>
        </p:spPr>
        <p:txBody>
          <a:bodyPr vert="horz" lIns="125051" tIns="62526" rIns="125051" bIns="62526"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ZA" sz="3009"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1D74632-5AF5-49E1-8345-0D25A626A076}" type="slidenum">
              <a:rPr lang="en-ZA" smtClean="0"/>
              <a:pPr/>
              <a:t>29</a:t>
            </a:fld>
            <a:endParaRPr lang="en-ZA" dirty="0"/>
          </a:p>
        </p:txBody>
      </p:sp>
      <p:sp>
        <p:nvSpPr>
          <p:cNvPr id="5" name="Title 2"/>
          <p:cNvSpPr txBox="1">
            <a:spLocks/>
          </p:cNvSpPr>
          <p:nvPr/>
        </p:nvSpPr>
        <p:spPr>
          <a:xfrm>
            <a:off x="4376316" y="322285"/>
            <a:ext cx="11233248" cy="79522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ZA" sz="3282" b="1" cap="small" dirty="0"/>
          </a:p>
          <a:p>
            <a:pPr>
              <a:defRPr/>
            </a:pPr>
            <a:r>
              <a:rPr lang="en-ZA" sz="10000" b="1" i="1" cap="small" dirty="0">
                <a:effectLst>
                  <a:outerShdw blurRad="38100" dist="38100" dir="2700000" algn="tl">
                    <a:srgbClr val="000000">
                      <a:alpha val="43137"/>
                    </a:srgbClr>
                  </a:outerShdw>
                </a:effectLst>
              </a:rPr>
              <a:t>Concluding Remarks</a:t>
            </a:r>
          </a:p>
          <a:p>
            <a:pPr>
              <a:defRPr/>
            </a:pPr>
            <a:endParaRPr lang="en-ZA" sz="3282" b="1" cap="small" dirty="0">
              <a:latin typeface="Cambria" panose="02040503050406030204" pitchFamily="18" charset="0"/>
            </a:endParaRPr>
          </a:p>
        </p:txBody>
      </p:sp>
      <p:sp>
        <p:nvSpPr>
          <p:cNvPr id="8" name="Content Placeholder 4">
            <a:extLst>
              <a:ext uri="{FF2B5EF4-FFF2-40B4-BE49-F238E27FC236}">
                <a16:creationId xmlns:a16="http://schemas.microsoft.com/office/drawing/2014/main" id="{6677D00E-3726-4AF9-AD1E-AD7A67E3DA35}"/>
              </a:ext>
            </a:extLst>
          </p:cNvPr>
          <p:cNvSpPr txBox="1">
            <a:spLocks/>
          </p:cNvSpPr>
          <p:nvPr/>
        </p:nvSpPr>
        <p:spPr>
          <a:xfrm>
            <a:off x="847923" y="1636701"/>
            <a:ext cx="14761641" cy="662473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lnSpc>
                <a:spcPct val="150000"/>
              </a:lnSpc>
              <a:buFont typeface="Arial" panose="020B0604020202020204" pitchFamily="34" charset="0"/>
              <a:buChar char="•"/>
            </a:pPr>
            <a:r>
              <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There was a compelling need to respond to the devastating impact of COVID-19;</a:t>
            </a:r>
          </a:p>
          <a:p>
            <a:pPr marL="342900" indent="-342900" algn="just">
              <a:lnSpc>
                <a:spcPct val="150000"/>
              </a:lnSpc>
              <a:buFont typeface="Arial" panose="020B0604020202020204" pitchFamily="34" charset="0"/>
              <a:buChar char="•"/>
            </a:pPr>
            <a:r>
              <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the time the Province was experiencing the peak in terms of number of cases reported daily, which required strategic and prompt response from government to save lives;</a:t>
            </a:r>
          </a:p>
          <a:p>
            <a:pPr marL="342900" indent="-342900" algn="just">
              <a:lnSpc>
                <a:spcPct val="150000"/>
              </a:lnSpc>
              <a:buFont typeface="Arial" panose="020B0604020202020204" pitchFamily="34" charset="0"/>
              <a:buChar char="•"/>
            </a:pPr>
            <a:r>
              <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identified funds demonstrated the Provincial Government’s resolve to curb the spread of the coronavirus and flatten the curve;</a:t>
            </a:r>
          </a:p>
          <a:p>
            <a:pPr marL="342900" indent="-342900" algn="just">
              <a:lnSpc>
                <a:spcPct val="150000"/>
              </a:lnSpc>
              <a:buFont typeface="Arial" panose="020B0604020202020204" pitchFamily="34" charset="0"/>
              <a:buChar char="•"/>
            </a:pPr>
            <a:r>
              <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In addition to reprioritising for the Provincial COVID-19 response plan, </a:t>
            </a:r>
            <a:r>
              <a:rPr lang="en-ZA"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departments </a:t>
            </a:r>
            <a:r>
              <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further reprioritised for internal COVID-19 intervention and preventative measures;</a:t>
            </a:r>
          </a:p>
          <a:p>
            <a:pPr marL="342900" indent="-342900" algn="just">
              <a:lnSpc>
                <a:spcPct val="150000"/>
              </a:lnSpc>
              <a:buFont typeface="Arial" panose="020B0604020202020204" pitchFamily="34" charset="0"/>
              <a:buChar char="•"/>
            </a:pPr>
            <a:r>
              <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impact of COVID-19 to the Provincial Budget was in excess of R3 billion considering reprioritisation of internal departmental intervention and the repurposing of conditional grants;</a:t>
            </a:r>
          </a:p>
          <a:p>
            <a:pPr marL="342900" indent="-342900" algn="just">
              <a:lnSpc>
                <a:spcPct val="150000"/>
              </a:lnSpc>
              <a:buFont typeface="Arial" panose="020B0604020202020204" pitchFamily="34" charset="0"/>
              <a:buChar char="•"/>
            </a:pPr>
            <a:r>
              <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It was critical to ensure value for money as the COVID-19 funds were utilised and departments were requested to report bi-weekly on COVID-19 spending.</a:t>
            </a:r>
            <a:endPar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ZA" sz="2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71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2"/>
          <p:cNvSpPr txBox="1">
            <a:spLocks/>
          </p:cNvSpPr>
          <p:nvPr/>
        </p:nvSpPr>
        <p:spPr>
          <a:xfrm>
            <a:off x="2048483" y="1636701"/>
            <a:ext cx="12505134" cy="7939152"/>
          </a:xfrm>
          <a:prstGeom prst="rect">
            <a:avLst/>
          </a:prstGeom>
        </p:spPr>
        <p:txBody>
          <a:bodyPr vert="horz" lIns="125051" tIns="62526" rIns="125051" bIns="62526"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ZA" sz="3009"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1D74632-5AF5-49E1-8345-0D25A626A076}" type="slidenum">
              <a:rPr lang="en-ZA" smtClean="0"/>
              <a:pPr/>
              <a:t>3</a:t>
            </a:fld>
            <a:endParaRPr lang="en-ZA" dirty="0"/>
          </a:p>
        </p:txBody>
      </p:sp>
      <p:sp>
        <p:nvSpPr>
          <p:cNvPr id="7" name="Rectangle 6"/>
          <p:cNvSpPr/>
          <p:nvPr/>
        </p:nvSpPr>
        <p:spPr>
          <a:xfrm>
            <a:off x="1856036" y="3897382"/>
            <a:ext cx="12803899"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tx1"/>
            </a:solidFill>
          </a:ln>
        </p:spPr>
        <p:txBody>
          <a:bodyPr wrap="square">
            <a:spAutoFit/>
          </a:bodyPr>
          <a:lstStyle/>
          <a:p>
            <a:pPr algn="ctr"/>
            <a:r>
              <a:rPr lang="en-ZA" sz="6000" b="1" i="1" cap="small" dirty="0">
                <a:effectLst>
                  <a:outerShdw blurRad="38100" dist="38100" dir="2700000" algn="tl">
                    <a:srgbClr val="000000">
                      <a:alpha val="43137"/>
                    </a:srgbClr>
                  </a:outerShdw>
                </a:effectLst>
              </a:rPr>
              <a:t>Provincial Departmental </a:t>
            </a:r>
          </a:p>
          <a:p>
            <a:pPr algn="ctr"/>
            <a:r>
              <a:rPr lang="en-ZA" sz="6000" b="1" i="1" cap="small" dirty="0">
                <a:effectLst>
                  <a:outerShdw blurRad="38100" dist="38100" dir="2700000" algn="tl">
                    <a:srgbClr val="000000">
                      <a:alpha val="43137"/>
                    </a:srgbClr>
                  </a:outerShdw>
                </a:effectLst>
              </a:rPr>
              <a:t>Covid-19 Funding</a:t>
            </a:r>
          </a:p>
        </p:txBody>
      </p:sp>
    </p:spTree>
    <p:extLst>
      <p:ext uri="{BB962C8B-B14F-4D97-AF65-F5344CB8AC3E}">
        <p14:creationId xmlns:p14="http://schemas.microsoft.com/office/powerpoint/2010/main" val="3836105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2672865" y="2913556"/>
            <a:ext cx="11327784" cy="4434819"/>
          </a:xfrm>
        </p:spPr>
        <p:txBody>
          <a:bodyPr>
            <a:normAutofit/>
          </a:bodyPr>
          <a:lstStyle/>
          <a:p>
            <a:r>
              <a:rPr lang="en-ZA" cap="small" dirty="0"/>
              <a:t>Thank You!</a:t>
            </a:r>
            <a:br>
              <a:rPr lang="en-ZA" cap="small" dirty="0"/>
            </a:br>
            <a:r>
              <a:rPr lang="en-ZA" cap="small" dirty="0"/>
              <a:t>BAIE DANKIE!</a:t>
            </a:r>
            <a:endParaRPr lang="en-ZA" sz="2700" dirty="0"/>
          </a:p>
        </p:txBody>
      </p:sp>
      <p:pic>
        <p:nvPicPr>
          <p:cNvPr id="2" name="Picture 1"/>
          <p:cNvPicPr>
            <a:picLocks noChangeAspect="1"/>
          </p:cNvPicPr>
          <p:nvPr/>
        </p:nvPicPr>
        <p:blipFill>
          <a:blip r:embed="rId3"/>
          <a:stretch>
            <a:fillRect/>
          </a:stretch>
        </p:blipFill>
        <p:spPr>
          <a:xfrm>
            <a:off x="5648811" y="6693982"/>
            <a:ext cx="4835371" cy="1308784"/>
          </a:xfrm>
          <a:prstGeom prst="rect">
            <a:avLst/>
          </a:prstGeom>
          <a:solidFill>
            <a:schemeClr val="tx2">
              <a:lumMod val="60000"/>
              <a:lumOff val="40000"/>
            </a:schemeClr>
          </a:solidFill>
        </p:spPr>
      </p:pic>
      <p:sp>
        <p:nvSpPr>
          <p:cNvPr id="3" name="Slide Number Placeholder 2"/>
          <p:cNvSpPr>
            <a:spLocks noGrp="1"/>
          </p:cNvSpPr>
          <p:nvPr>
            <p:ph type="sldNum" sz="quarter" idx="12"/>
          </p:nvPr>
        </p:nvSpPr>
        <p:spPr/>
        <p:txBody>
          <a:bodyPr/>
          <a:lstStyle/>
          <a:p>
            <a:fld id="{61D74632-5AF5-49E1-8345-0D25A626A076}" type="slidenum">
              <a:rPr lang="en-ZA" smtClean="0"/>
              <a:pPr/>
              <a:t>30</a:t>
            </a:fld>
            <a:endParaRPr lang="en-ZA"/>
          </a:p>
        </p:txBody>
      </p:sp>
    </p:spTree>
    <p:extLst>
      <p:ext uri="{BB962C8B-B14F-4D97-AF65-F5344CB8AC3E}">
        <p14:creationId xmlns:p14="http://schemas.microsoft.com/office/powerpoint/2010/main" val="1088188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4</a:t>
            </a:fld>
            <a:endParaRPr lang="en-ZA" dirty="0"/>
          </a:p>
        </p:txBody>
      </p:sp>
      <p:sp>
        <p:nvSpPr>
          <p:cNvPr id="5" name="Title 2"/>
          <p:cNvSpPr txBox="1">
            <a:spLocks/>
          </p:cNvSpPr>
          <p:nvPr/>
        </p:nvSpPr>
        <p:spPr>
          <a:xfrm>
            <a:off x="4389120" y="265176"/>
            <a:ext cx="11292452" cy="886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ZA" sz="4000" b="1" i="1" cap="small" dirty="0">
                <a:solidFill>
                  <a:prstClr val="black"/>
                </a:solidFill>
                <a:effectLst>
                  <a:outerShdw blurRad="38100" dist="38100" dir="2700000" algn="tl">
                    <a:srgbClr val="000000">
                      <a:alpha val="43137"/>
                    </a:srgbClr>
                  </a:outerShdw>
                </a:effectLst>
              </a:rPr>
              <a:t>Background</a:t>
            </a:r>
            <a:endParaRPr lang="en-ZA" sz="4000" b="1" i="1" cap="small" dirty="0">
              <a:effectLst>
                <a:outerShdw blurRad="38100" dist="38100" dir="2700000" algn="tl">
                  <a:srgbClr val="000000">
                    <a:alpha val="43137"/>
                  </a:srgbClr>
                </a:outerShdw>
              </a:effectLst>
            </a:endParaRPr>
          </a:p>
        </p:txBody>
      </p:sp>
      <p:sp>
        <p:nvSpPr>
          <p:cNvPr id="6" name="Content Placeholder 1"/>
          <p:cNvSpPr txBox="1">
            <a:spLocks/>
          </p:cNvSpPr>
          <p:nvPr/>
        </p:nvSpPr>
        <p:spPr>
          <a:xfrm>
            <a:off x="631900" y="1242755"/>
            <a:ext cx="15049672" cy="690310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ZA" sz="2400" dirty="0">
                <a:solidFill>
                  <a:schemeClr val="tx1">
                    <a:lumMod val="75000"/>
                    <a:lumOff val="25000"/>
                  </a:schemeClr>
                </a:solidFill>
                <a:latin typeface="Arial" panose="020B0604020202020204" pitchFamily="34" charset="0"/>
                <a:cs typeface="Arial" panose="020B0604020202020204" pitchFamily="34" charset="0"/>
              </a:rPr>
              <a:t>The State President declared COVID-19 as a National Disaster on the 15</a:t>
            </a:r>
            <a:r>
              <a:rPr lang="en-ZA" sz="2400" baseline="30000" dirty="0">
                <a:solidFill>
                  <a:schemeClr val="tx1">
                    <a:lumMod val="75000"/>
                    <a:lumOff val="25000"/>
                  </a:schemeClr>
                </a:solidFill>
                <a:latin typeface="Arial" panose="020B0604020202020204" pitchFamily="34" charset="0"/>
                <a:cs typeface="Arial" panose="020B0604020202020204" pitchFamily="34" charset="0"/>
              </a:rPr>
              <a:t>th</a:t>
            </a:r>
            <a:r>
              <a:rPr lang="en-ZA" sz="2400" dirty="0">
                <a:solidFill>
                  <a:schemeClr val="tx1">
                    <a:lumMod val="75000"/>
                    <a:lumOff val="25000"/>
                  </a:schemeClr>
                </a:solidFill>
                <a:latin typeface="Arial" panose="020B0604020202020204" pitchFamily="34" charset="0"/>
                <a:cs typeface="Arial" panose="020B0604020202020204" pitchFamily="34" charset="0"/>
              </a:rPr>
              <a:t> March 2020 and subsequently announced the COVID-19 response package of R500 billion, of which R30 billion </a:t>
            </a:r>
            <a:r>
              <a:rPr lang="en-ZA" sz="2400" dirty="0" smtClean="0">
                <a:solidFill>
                  <a:schemeClr val="tx1">
                    <a:lumMod val="75000"/>
                    <a:lumOff val="25000"/>
                  </a:schemeClr>
                </a:solidFill>
                <a:latin typeface="Arial" panose="020B0604020202020204" pitchFamily="34" charset="0"/>
                <a:cs typeface="Arial" panose="020B0604020202020204" pitchFamily="34" charset="0"/>
              </a:rPr>
              <a:t>was </a:t>
            </a:r>
            <a:r>
              <a:rPr lang="en-ZA" sz="2400" dirty="0">
                <a:solidFill>
                  <a:schemeClr val="tx1">
                    <a:lumMod val="75000"/>
                    <a:lumOff val="25000"/>
                  </a:schemeClr>
                </a:solidFill>
                <a:latin typeface="Arial" panose="020B0604020202020204" pitchFamily="34" charset="0"/>
                <a:cs typeface="Arial" panose="020B0604020202020204" pitchFamily="34" charset="0"/>
              </a:rPr>
              <a:t>reprioritised from the current budgets of provinces;</a:t>
            </a:r>
          </a:p>
          <a:p>
            <a:pPr marL="342900" indent="-342900" algn="just" defTabSz="457200">
              <a:lnSpc>
                <a:spcPct val="150000"/>
              </a:lnSpc>
              <a:spcBef>
                <a:spcPts val="600"/>
              </a:spcBef>
              <a:buSzPct val="110000"/>
              <a:buFont typeface="Arial" panose="020B0604020202020204" pitchFamily="34" charset="0"/>
              <a:buChar char="•"/>
            </a:pPr>
            <a:r>
              <a:rPr lang="en-ZA" sz="2400" dirty="0">
                <a:solidFill>
                  <a:schemeClr val="tx1">
                    <a:lumMod val="75000"/>
                    <a:lumOff val="25000"/>
                  </a:schemeClr>
                </a:solidFill>
                <a:latin typeface="Arial" panose="020B0604020202020204" pitchFamily="34" charset="0"/>
                <a:cs typeface="Arial" panose="020B0604020202020204" pitchFamily="34" charset="0"/>
              </a:rPr>
              <a:t>In line with </a:t>
            </a:r>
            <a:r>
              <a:rPr lang="en-ZA" sz="2400" dirty="0" smtClean="0">
                <a:solidFill>
                  <a:schemeClr val="tx1">
                    <a:lumMod val="75000"/>
                    <a:lumOff val="25000"/>
                  </a:schemeClr>
                </a:solidFill>
                <a:latin typeface="Arial" panose="020B0604020202020204" pitchFamily="34" charset="0"/>
                <a:cs typeface="Arial" panose="020B0604020202020204" pitchFamily="34" charset="0"/>
              </a:rPr>
              <a:t>the equitable </a:t>
            </a:r>
            <a:r>
              <a:rPr lang="en-ZA" sz="2400" dirty="0">
                <a:solidFill>
                  <a:schemeClr val="tx1">
                    <a:lumMod val="75000"/>
                    <a:lumOff val="25000"/>
                  </a:schemeClr>
                </a:solidFill>
                <a:latin typeface="Arial" panose="020B0604020202020204" pitchFamily="34" charset="0"/>
                <a:cs typeface="Arial" panose="020B0604020202020204" pitchFamily="34" charset="0"/>
              </a:rPr>
              <a:t>share formula, North West </a:t>
            </a:r>
            <a:r>
              <a:rPr lang="en-ZA" sz="2400" dirty="0" smtClean="0">
                <a:solidFill>
                  <a:schemeClr val="tx1">
                    <a:lumMod val="75000"/>
                    <a:lumOff val="25000"/>
                  </a:schemeClr>
                </a:solidFill>
                <a:latin typeface="Arial" panose="020B0604020202020204" pitchFamily="34" charset="0"/>
                <a:cs typeface="Arial" panose="020B0604020202020204" pitchFamily="34" charset="0"/>
              </a:rPr>
              <a:t>reprioritised R2.1 </a:t>
            </a:r>
            <a:r>
              <a:rPr lang="en-ZA" sz="2400" dirty="0">
                <a:solidFill>
                  <a:schemeClr val="tx1">
                    <a:lumMod val="75000"/>
                    <a:lumOff val="25000"/>
                  </a:schemeClr>
                </a:solidFill>
                <a:latin typeface="Arial" panose="020B0604020202020204" pitchFamily="34" charset="0"/>
                <a:cs typeface="Arial" panose="020B0604020202020204" pitchFamily="34" charset="0"/>
              </a:rPr>
              <a:t>billion for COVID interventions;</a:t>
            </a:r>
          </a:p>
          <a:p>
            <a:pPr marL="342900" indent="-342900" algn="just" defTabSz="457200">
              <a:lnSpc>
                <a:spcPct val="150000"/>
              </a:lnSpc>
              <a:spcBef>
                <a:spcPts val="600"/>
              </a:spcBef>
              <a:buSzPct val="110000"/>
              <a:buFont typeface="Arial" panose="020B0604020202020204" pitchFamily="34" charset="0"/>
              <a:buChar char="•"/>
            </a:pPr>
            <a:r>
              <a:rPr lang="en-ZA" sz="2400" dirty="0" smtClean="0">
                <a:solidFill>
                  <a:schemeClr val="tx1">
                    <a:lumMod val="75000"/>
                    <a:lumOff val="25000"/>
                  </a:schemeClr>
                </a:solidFill>
                <a:latin typeface="Arial" panose="020B0604020202020204" pitchFamily="34" charset="0"/>
                <a:cs typeface="Arial" panose="020B0604020202020204" pitchFamily="34" charset="0"/>
              </a:rPr>
              <a:t>The </a:t>
            </a:r>
            <a:r>
              <a:rPr lang="en-ZA" sz="2400" dirty="0">
                <a:solidFill>
                  <a:schemeClr val="tx1">
                    <a:lumMod val="75000"/>
                    <a:lumOff val="25000"/>
                  </a:schemeClr>
                </a:solidFill>
                <a:latin typeface="Arial" panose="020B0604020202020204" pitchFamily="34" charset="0"/>
                <a:cs typeface="Arial" panose="020B0604020202020204" pitchFamily="34" charset="0"/>
              </a:rPr>
              <a:t>Executive Council convened a Special Meeting on the 3</a:t>
            </a:r>
            <a:r>
              <a:rPr lang="en-ZA" sz="2400" baseline="30000" dirty="0">
                <a:solidFill>
                  <a:schemeClr val="tx1">
                    <a:lumMod val="75000"/>
                    <a:lumOff val="25000"/>
                  </a:schemeClr>
                </a:solidFill>
                <a:latin typeface="Arial" panose="020B0604020202020204" pitchFamily="34" charset="0"/>
                <a:cs typeface="Arial" panose="020B0604020202020204" pitchFamily="34" charset="0"/>
              </a:rPr>
              <a:t>rd</a:t>
            </a:r>
            <a:r>
              <a:rPr lang="en-ZA" sz="2400" dirty="0">
                <a:solidFill>
                  <a:schemeClr val="tx1">
                    <a:lumMod val="75000"/>
                    <a:lumOff val="25000"/>
                  </a:schemeClr>
                </a:solidFill>
                <a:latin typeface="Arial" panose="020B0604020202020204" pitchFamily="34" charset="0"/>
                <a:cs typeface="Arial" panose="020B0604020202020204" pitchFamily="34" charset="0"/>
              </a:rPr>
              <a:t> May 2020 </a:t>
            </a:r>
            <a:r>
              <a:rPr lang="en-ZA" sz="2400" dirty="0" smtClean="0">
                <a:solidFill>
                  <a:schemeClr val="tx1">
                    <a:lumMod val="75000"/>
                    <a:lumOff val="25000"/>
                  </a:schemeClr>
                </a:solidFill>
                <a:latin typeface="Arial" panose="020B0604020202020204" pitchFamily="34" charset="0"/>
                <a:cs typeface="Arial" panose="020B0604020202020204" pitchFamily="34" charset="0"/>
              </a:rPr>
              <a:t>and considered the </a:t>
            </a:r>
            <a:r>
              <a:rPr lang="en-ZA" sz="2400" dirty="0">
                <a:solidFill>
                  <a:schemeClr val="tx1">
                    <a:lumMod val="75000"/>
                    <a:lumOff val="25000"/>
                  </a:schemeClr>
                </a:solidFill>
                <a:latin typeface="Arial" panose="020B0604020202020204" pitchFamily="34" charset="0"/>
                <a:cs typeface="Arial" panose="020B0604020202020204" pitchFamily="34" charset="0"/>
              </a:rPr>
              <a:t>Provincial Response plan and its funding needs;</a:t>
            </a:r>
          </a:p>
          <a:p>
            <a:pPr marL="342900" indent="-342900" algn="just" defTabSz="457200">
              <a:lnSpc>
                <a:spcPct val="150000"/>
              </a:lnSpc>
              <a:spcBef>
                <a:spcPts val="600"/>
              </a:spcBef>
              <a:buSzPct val="110000"/>
              <a:buFont typeface="Arial" panose="020B0604020202020204" pitchFamily="34" charset="0"/>
              <a:buChar char="•"/>
            </a:pPr>
            <a:r>
              <a:rPr lang="en-ZA" sz="2400" dirty="0">
                <a:solidFill>
                  <a:schemeClr val="tx1">
                    <a:lumMod val="75000"/>
                    <a:lumOff val="25000"/>
                  </a:schemeClr>
                </a:solidFill>
                <a:latin typeface="Arial" panose="020B0604020202020204" pitchFamily="34" charset="0"/>
                <a:cs typeface="Arial" panose="020B0604020202020204" pitchFamily="34" charset="0"/>
              </a:rPr>
              <a:t>During that meeting, EXCO resolved on the following:</a:t>
            </a:r>
          </a:p>
          <a:p>
            <a:pPr marL="800100" lvl="1" indent="-342900" algn="just" defTabSz="457200">
              <a:lnSpc>
                <a:spcPct val="150000"/>
              </a:lnSpc>
              <a:spcBef>
                <a:spcPts val="600"/>
              </a:spcBef>
              <a:buSzPct val="110000"/>
              <a:buFont typeface="Arial" panose="020B0604020202020204" pitchFamily="34" charset="0"/>
              <a:buChar char="•"/>
            </a:pPr>
            <a:r>
              <a:rPr lang="en-US" sz="2000" i="1" dirty="0">
                <a:solidFill>
                  <a:schemeClr val="tx1">
                    <a:lumMod val="75000"/>
                    <a:lumOff val="25000"/>
                  </a:schemeClr>
                </a:solidFill>
                <a:latin typeface="Arial" panose="020B0604020202020204" pitchFamily="34" charset="0"/>
                <a:cs typeface="Arial" panose="020B0604020202020204" pitchFamily="34" charset="0"/>
              </a:rPr>
              <a:t>Appreciated the socio-economic measures announced by the President including the extraordinary budget and noted the expected R2.1 billion contribution from North West to the identified R30 billion to be contributed by provinces;</a:t>
            </a:r>
          </a:p>
          <a:p>
            <a:pPr marL="800100" lvl="1" indent="-342900" algn="just" defTabSz="457200">
              <a:lnSpc>
                <a:spcPct val="150000"/>
              </a:lnSpc>
              <a:spcBef>
                <a:spcPts val="600"/>
              </a:spcBef>
              <a:buSzPct val="110000"/>
              <a:buFont typeface="Arial" panose="020B0604020202020204" pitchFamily="34" charset="0"/>
              <a:buChar char="•"/>
            </a:pPr>
            <a:r>
              <a:rPr lang="en-US" sz="2000" i="1" dirty="0">
                <a:solidFill>
                  <a:schemeClr val="tx1">
                    <a:lumMod val="75000"/>
                    <a:lumOff val="25000"/>
                  </a:schemeClr>
                </a:solidFill>
                <a:latin typeface="Arial" panose="020B0604020202020204" pitchFamily="34" charset="0"/>
                <a:cs typeface="Arial" panose="020B0604020202020204" pitchFamily="34" charset="0"/>
              </a:rPr>
              <a:t>Agreed to protect the Department of Health from the budget cut;</a:t>
            </a:r>
          </a:p>
          <a:p>
            <a:pPr marL="800100" lvl="1" indent="-342900" algn="just" defTabSz="457200">
              <a:lnSpc>
                <a:spcPct val="150000"/>
              </a:lnSpc>
              <a:spcBef>
                <a:spcPts val="600"/>
              </a:spcBef>
              <a:buSzPct val="110000"/>
              <a:buFont typeface="Arial" panose="020B0604020202020204" pitchFamily="34" charset="0"/>
              <a:buChar char="•"/>
            </a:pPr>
            <a:r>
              <a:rPr lang="en-US" sz="2000" i="1" dirty="0">
                <a:solidFill>
                  <a:schemeClr val="tx1">
                    <a:lumMod val="75000"/>
                    <a:lumOff val="25000"/>
                  </a:schemeClr>
                </a:solidFill>
                <a:latin typeface="Arial" panose="020B0604020202020204" pitchFamily="34" charset="0"/>
                <a:cs typeface="Arial" panose="020B0604020202020204" pitchFamily="34" charset="0"/>
              </a:rPr>
              <a:t>Agreed to the reduction of targeted expenditure items such as ‘Accommodation, Catering, Venues and Facilities, S&amp;T, rental and hiring, consumables, entertainment etc.’</a:t>
            </a:r>
          </a:p>
          <a:p>
            <a:pPr marL="800100" lvl="1" indent="-342900" algn="just" defTabSz="457200">
              <a:lnSpc>
                <a:spcPct val="150000"/>
              </a:lnSpc>
              <a:spcBef>
                <a:spcPts val="600"/>
              </a:spcBef>
              <a:buSzPct val="110000"/>
              <a:buFont typeface="Arial" panose="020B0604020202020204" pitchFamily="34" charset="0"/>
              <a:buChar char="•"/>
            </a:pPr>
            <a:endParaRPr lang="en-Z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defTabSz="457200">
              <a:lnSpc>
                <a:spcPct val="150000"/>
              </a:lnSpc>
              <a:spcBef>
                <a:spcPts val="600"/>
              </a:spcBef>
              <a:buSzPct val="110000"/>
              <a:buFont typeface="Arial" panose="020B0604020202020204" pitchFamily="34" charset="0"/>
              <a:buChar char="•"/>
            </a:pPr>
            <a:endParaRPr lang="en-Z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056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5</a:t>
            </a:fld>
            <a:endParaRPr lang="en-ZA" dirty="0"/>
          </a:p>
        </p:txBody>
      </p:sp>
      <p:sp>
        <p:nvSpPr>
          <p:cNvPr id="5" name="Title 2"/>
          <p:cNvSpPr txBox="1">
            <a:spLocks/>
          </p:cNvSpPr>
          <p:nvPr/>
        </p:nvSpPr>
        <p:spPr>
          <a:xfrm>
            <a:off x="4389120" y="265176"/>
            <a:ext cx="11364460" cy="88628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rmAutofit/>
          </a:bodyPr>
          <a:lstStyle>
            <a:defPPr>
              <a:defRPr lang="en-US"/>
            </a:defPPr>
            <a:lvl1pPr algn="ctr">
              <a:spcBef>
                <a:spcPct val="0"/>
              </a:spcBef>
              <a:buNone/>
              <a:defRPr sz="4000" b="1" i="1" cap="small">
                <a:solidFill>
                  <a:prstClr val="black"/>
                </a:solidFill>
                <a:effectLst>
                  <a:outerShdw blurRad="38100" dist="38100" dir="2700000" algn="tl">
                    <a:srgbClr val="000000">
                      <a:alpha val="43137"/>
                    </a:srgbClr>
                  </a:outerShdw>
                </a:effectLst>
                <a:latin typeface="+mj-lt"/>
                <a:ea typeface="+mj-ea"/>
                <a:cs typeface="+mj-cs"/>
              </a:defRPr>
            </a:lvl1pPr>
          </a:lstStyle>
          <a:p>
            <a:r>
              <a:rPr lang="en-ZA" dirty="0"/>
              <a:t>Background</a:t>
            </a:r>
          </a:p>
        </p:txBody>
      </p:sp>
      <p:sp>
        <p:nvSpPr>
          <p:cNvPr id="6" name="Content Placeholder 1"/>
          <p:cNvSpPr txBox="1">
            <a:spLocks/>
          </p:cNvSpPr>
          <p:nvPr/>
        </p:nvSpPr>
        <p:spPr>
          <a:xfrm>
            <a:off x="775915" y="1737147"/>
            <a:ext cx="14977665" cy="423880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1" indent="-342900" algn="just" defTabSz="457200">
              <a:lnSpc>
                <a:spcPct val="150000"/>
              </a:lnSpc>
              <a:spcBef>
                <a:spcPts val="600"/>
              </a:spcBef>
              <a:buSzPct val="1100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The Provincial Treasury led by the MEC for Finance engaged the provincial departments from the 12</a:t>
            </a:r>
            <a:r>
              <a:rPr lang="en-GB" sz="3200" baseline="30000" dirty="0">
                <a:solidFill>
                  <a:schemeClr val="tx1">
                    <a:lumMod val="75000"/>
                    <a:lumOff val="25000"/>
                  </a:schemeClr>
                </a:solidFill>
                <a:latin typeface="Arial" panose="020B0604020202020204" pitchFamily="34" charset="0"/>
                <a:cs typeface="Arial" panose="020B0604020202020204" pitchFamily="34" charset="0"/>
              </a:rPr>
              <a:t>th</a:t>
            </a:r>
            <a:r>
              <a:rPr lang="en-GB" sz="3200" dirty="0">
                <a:solidFill>
                  <a:schemeClr val="tx1">
                    <a:lumMod val="75000"/>
                    <a:lumOff val="25000"/>
                  </a:schemeClr>
                </a:solidFill>
                <a:latin typeface="Arial" panose="020B0604020202020204" pitchFamily="34" charset="0"/>
                <a:cs typeface="Arial" panose="020B0604020202020204" pitchFamily="34" charset="0"/>
              </a:rPr>
              <a:t> to the 21</a:t>
            </a:r>
            <a:r>
              <a:rPr lang="en-GB" sz="3200" baseline="30000" dirty="0">
                <a:solidFill>
                  <a:schemeClr val="tx1">
                    <a:lumMod val="75000"/>
                    <a:lumOff val="25000"/>
                  </a:schemeClr>
                </a:solidFill>
                <a:latin typeface="Arial" panose="020B0604020202020204" pitchFamily="34" charset="0"/>
                <a:cs typeface="Arial" panose="020B0604020202020204" pitchFamily="34" charset="0"/>
              </a:rPr>
              <a:t>st</a:t>
            </a:r>
            <a:r>
              <a:rPr lang="en-GB" sz="3200" dirty="0">
                <a:solidFill>
                  <a:schemeClr val="tx1">
                    <a:lumMod val="75000"/>
                    <a:lumOff val="25000"/>
                  </a:schemeClr>
                </a:solidFill>
                <a:latin typeface="Arial" panose="020B0604020202020204" pitchFamily="34" charset="0"/>
                <a:cs typeface="Arial" panose="020B0604020202020204" pitchFamily="34" charset="0"/>
              </a:rPr>
              <a:t> May 2020.</a:t>
            </a:r>
          </a:p>
          <a:p>
            <a:pPr marL="342900" lvl="1" indent="-342900" algn="just" defTabSz="457200">
              <a:lnSpc>
                <a:spcPct val="150000"/>
              </a:lnSpc>
              <a:spcBef>
                <a:spcPts val="600"/>
              </a:spcBef>
              <a:buSzPct val="1100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The Special Adjustment </a:t>
            </a:r>
            <a:r>
              <a:rPr lang="en-GB" sz="3200" dirty="0" smtClean="0">
                <a:solidFill>
                  <a:schemeClr val="tx1">
                    <a:lumMod val="75000"/>
                    <a:lumOff val="25000"/>
                  </a:schemeClr>
                </a:solidFill>
                <a:latin typeface="Arial" panose="020B0604020202020204" pitchFamily="34" charset="0"/>
                <a:cs typeface="Arial" panose="020B0604020202020204" pitchFamily="34" charset="0"/>
              </a:rPr>
              <a:t>Budget was </a:t>
            </a:r>
            <a:r>
              <a:rPr lang="en-GB" sz="3200" dirty="0">
                <a:solidFill>
                  <a:schemeClr val="tx1">
                    <a:lumMod val="75000"/>
                    <a:lumOff val="25000"/>
                  </a:schemeClr>
                </a:solidFill>
                <a:latin typeface="Arial" panose="020B0604020202020204" pitchFamily="34" charset="0"/>
                <a:cs typeface="Arial" panose="020B0604020202020204" pitchFamily="34" charset="0"/>
              </a:rPr>
              <a:t>tabled on 24 June 2020 includes a Division of Revenue Amendment Bill </a:t>
            </a:r>
            <a:r>
              <a:rPr lang="en-GB" sz="3200" dirty="0" smtClean="0">
                <a:solidFill>
                  <a:schemeClr val="tx1">
                    <a:lumMod val="75000"/>
                    <a:lumOff val="25000"/>
                  </a:schemeClr>
                </a:solidFill>
                <a:latin typeface="Arial" panose="020B0604020202020204" pitchFamily="34" charset="0"/>
                <a:cs typeface="Arial" panose="020B0604020202020204" pitchFamily="34" charset="0"/>
              </a:rPr>
              <a:t>and it included the following:</a:t>
            </a:r>
            <a:endParaRPr lang="en-GB" sz="3200" dirty="0">
              <a:solidFill>
                <a:schemeClr val="tx1">
                  <a:lumMod val="75000"/>
                  <a:lumOff val="25000"/>
                </a:schemeClr>
              </a:solidFill>
              <a:latin typeface="Arial" panose="020B0604020202020204" pitchFamily="34" charset="0"/>
              <a:cs typeface="Arial" panose="020B0604020202020204" pitchFamily="34" charset="0"/>
            </a:endParaRPr>
          </a:p>
          <a:p>
            <a:pPr marL="800100" lvl="1" indent="-342900" algn="just" defTabSz="457200">
              <a:lnSpc>
                <a:spcPct val="150000"/>
              </a:lnSpc>
              <a:spcBef>
                <a:spcPts val="600"/>
              </a:spcBef>
              <a:buSzPct val="110000"/>
              <a:buFont typeface="Arial" panose="020B0604020202020204" pitchFamily="34" charset="0"/>
              <a:buChar char="•"/>
            </a:pPr>
            <a:r>
              <a:rPr lang="en-GB" i="1" dirty="0">
                <a:solidFill>
                  <a:schemeClr val="tx1">
                    <a:lumMod val="75000"/>
                    <a:lumOff val="25000"/>
                  </a:schemeClr>
                </a:solidFill>
                <a:latin typeface="Arial" panose="020B0604020202020204" pitchFamily="34" charset="0"/>
                <a:cs typeface="Arial" panose="020B0604020202020204" pitchFamily="34" charset="0"/>
              </a:rPr>
              <a:t>Additions to new COVID-19 component of the HIV, TB, Malaria and Community Outreach Grant</a:t>
            </a:r>
          </a:p>
          <a:p>
            <a:pPr marL="800100" lvl="1" indent="-342900" algn="just" defTabSz="457200">
              <a:lnSpc>
                <a:spcPct val="150000"/>
              </a:lnSpc>
              <a:spcBef>
                <a:spcPts val="600"/>
              </a:spcBef>
              <a:buSzPct val="110000"/>
              <a:buFont typeface="Arial" panose="020B0604020202020204" pitchFamily="34" charset="0"/>
              <a:buChar char="•"/>
            </a:pPr>
            <a:r>
              <a:rPr lang="en-GB" i="1" dirty="0">
                <a:solidFill>
                  <a:schemeClr val="tx1">
                    <a:lumMod val="75000"/>
                    <a:lumOff val="25000"/>
                  </a:schemeClr>
                </a:solidFill>
                <a:latin typeface="Arial" panose="020B0604020202020204" pitchFamily="34" charset="0"/>
                <a:cs typeface="Arial" panose="020B0604020202020204" pitchFamily="34" charset="0"/>
              </a:rPr>
              <a:t>Additions of R11 billion to the local government equitable share</a:t>
            </a:r>
          </a:p>
          <a:p>
            <a:pPr marL="800100" lvl="1" indent="-342900" algn="just" defTabSz="457200">
              <a:lnSpc>
                <a:spcPct val="150000"/>
              </a:lnSpc>
              <a:spcBef>
                <a:spcPts val="600"/>
              </a:spcBef>
              <a:buSzPct val="110000"/>
              <a:buFont typeface="Arial" panose="020B0604020202020204" pitchFamily="34" charset="0"/>
              <a:buChar char="•"/>
            </a:pPr>
            <a:r>
              <a:rPr lang="en-GB" i="1" dirty="0">
                <a:solidFill>
                  <a:schemeClr val="tx1">
                    <a:lumMod val="75000"/>
                    <a:lumOff val="25000"/>
                  </a:schemeClr>
                </a:solidFill>
                <a:latin typeface="Arial" panose="020B0604020202020204" pitchFamily="34" charset="0"/>
                <a:cs typeface="Arial" panose="020B0604020202020204" pitchFamily="34" charset="0"/>
              </a:rPr>
              <a:t>Downward adjustments to some conditional grants (to fund other COVID-response activities)</a:t>
            </a:r>
            <a:endParaRPr lang="en-US" i="1" dirty="0">
              <a:solidFill>
                <a:schemeClr val="tx1">
                  <a:lumMod val="75000"/>
                  <a:lumOff val="25000"/>
                </a:schemeClr>
              </a:solidFill>
              <a:latin typeface="Arial" panose="020B0604020202020204" pitchFamily="34" charset="0"/>
              <a:cs typeface="Arial" panose="020B0604020202020204" pitchFamily="34" charset="0"/>
            </a:endParaRPr>
          </a:p>
          <a:p>
            <a:pPr marL="800100" lvl="1" indent="-342900" algn="just" defTabSz="457200">
              <a:lnSpc>
                <a:spcPct val="150000"/>
              </a:lnSpc>
              <a:spcBef>
                <a:spcPts val="600"/>
              </a:spcBef>
              <a:buSzPct val="110000"/>
              <a:buFont typeface="Arial" panose="020B0604020202020204" pitchFamily="34" charset="0"/>
              <a:buChar char="•"/>
            </a:pPr>
            <a:endParaRPr lang="en-Z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defTabSz="457200">
              <a:lnSpc>
                <a:spcPct val="150000"/>
              </a:lnSpc>
              <a:spcBef>
                <a:spcPts val="600"/>
              </a:spcBef>
              <a:buSzPct val="110000"/>
              <a:buFont typeface="Arial" panose="020B0604020202020204" pitchFamily="34" charset="0"/>
              <a:buChar char="•"/>
            </a:pPr>
            <a:endParaRPr lang="en-Z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385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6</a:t>
            </a:fld>
            <a:endParaRPr lang="en-ZA" dirty="0"/>
          </a:p>
        </p:txBody>
      </p:sp>
      <p:sp>
        <p:nvSpPr>
          <p:cNvPr id="5" name="Title 2"/>
          <p:cNvSpPr txBox="1">
            <a:spLocks/>
          </p:cNvSpPr>
          <p:nvPr/>
        </p:nvSpPr>
        <p:spPr>
          <a:xfrm>
            <a:off x="4389120" y="265175"/>
            <a:ext cx="11292452" cy="118394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Autofit/>
          </a:bodyPr>
          <a:lstStyle>
            <a:defPPr>
              <a:defRPr lang="en-US"/>
            </a:defPPr>
            <a:lvl1pPr algn="ctr">
              <a:spcBef>
                <a:spcPct val="0"/>
              </a:spcBef>
              <a:buNone/>
              <a:defRPr sz="4000" b="1" cap="small">
                <a:solidFill>
                  <a:prstClr val="black"/>
                </a:solidFill>
                <a:latin typeface="+mj-lt"/>
                <a:ea typeface="+mj-ea"/>
                <a:cs typeface="+mj-cs"/>
              </a:defRPr>
            </a:lvl1pPr>
          </a:lstStyle>
          <a:p>
            <a:r>
              <a:rPr lang="en-GB" sz="3600" i="1" dirty="0">
                <a:effectLst>
                  <a:outerShdw blurRad="38100" dist="38100" dir="2700000" algn="tl">
                    <a:srgbClr val="000000">
                      <a:alpha val="43137"/>
                    </a:srgbClr>
                  </a:outerShdw>
                </a:effectLst>
              </a:rPr>
              <a:t>Adjustment to 20/21 Provincial Fiscal Framework – Equitable Share </a:t>
            </a:r>
          </a:p>
        </p:txBody>
      </p:sp>
      <p:sp>
        <p:nvSpPr>
          <p:cNvPr id="6" name="Content Placeholder 1"/>
          <p:cNvSpPr txBox="1">
            <a:spLocks/>
          </p:cNvSpPr>
          <p:nvPr/>
        </p:nvSpPr>
        <p:spPr>
          <a:xfrm>
            <a:off x="703908" y="1614487"/>
            <a:ext cx="14977664" cy="64593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defTabSz="457200">
              <a:lnSpc>
                <a:spcPct val="150000"/>
              </a:lnSpc>
              <a:spcBef>
                <a:spcPts val="600"/>
              </a:spcBef>
              <a:buSzPct val="110000"/>
            </a:pPr>
            <a:r>
              <a:rPr lang="en-US" dirty="0">
                <a:solidFill>
                  <a:schemeClr val="tx1">
                    <a:lumMod val="75000"/>
                    <a:lumOff val="25000"/>
                  </a:schemeClr>
                </a:solidFill>
                <a:latin typeface="Arial" panose="020B0604020202020204" pitchFamily="34" charset="0"/>
                <a:cs typeface="Arial" panose="020B0604020202020204" pitchFamily="34" charset="0"/>
              </a:rPr>
              <a:t>The </a:t>
            </a:r>
            <a:r>
              <a:rPr lang="en-US" b="1" dirty="0">
                <a:solidFill>
                  <a:schemeClr val="tx1">
                    <a:lumMod val="75000"/>
                    <a:lumOff val="25000"/>
                  </a:schemeClr>
                </a:solidFill>
                <a:latin typeface="Arial" panose="020B0604020202020204" pitchFamily="34" charset="0"/>
                <a:cs typeface="Arial" panose="020B0604020202020204" pitchFamily="34" charset="0"/>
              </a:rPr>
              <a:t>Provincial Equitable </a:t>
            </a:r>
            <a:r>
              <a:rPr lang="en-US" dirty="0">
                <a:solidFill>
                  <a:schemeClr val="tx1">
                    <a:lumMod val="75000"/>
                    <a:lumOff val="25000"/>
                  </a:schemeClr>
                </a:solidFill>
                <a:latin typeface="Arial" panose="020B0604020202020204" pitchFamily="34" charset="0"/>
                <a:cs typeface="Arial" panose="020B0604020202020204" pitchFamily="34" charset="0"/>
              </a:rPr>
              <a:t>share remained unchanged at R37.547 billion;</a:t>
            </a:r>
          </a:p>
          <a:p>
            <a:pPr marL="342900" indent="-342900" algn="just" defTabSz="457200">
              <a:lnSpc>
                <a:spcPct val="150000"/>
              </a:lnSpc>
              <a:spcBef>
                <a:spcPts val="600"/>
              </a:spcBef>
              <a:buSzPct val="11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Departmental equitable share allocations were amended and reduced, except for Health, to make funds available for the COVID-19 Provincial response plan.</a:t>
            </a:r>
          </a:p>
          <a:p>
            <a:pPr marL="342900" indent="-342900" algn="just" defTabSz="457200">
              <a:lnSpc>
                <a:spcPct val="150000"/>
              </a:lnSpc>
              <a:spcBef>
                <a:spcPts val="600"/>
              </a:spcBef>
              <a:buSzPct val="11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Reduction of departmental equitable share allocation targeted specific items that were mainly affected by the restrictions and limitations of COVID-19 as per EXCO resolution.</a:t>
            </a:r>
          </a:p>
          <a:p>
            <a:pPr marL="342900" indent="-342900" algn="just" defTabSz="457200">
              <a:lnSpc>
                <a:spcPct val="150000"/>
              </a:lnSpc>
              <a:spcBef>
                <a:spcPts val="600"/>
              </a:spcBef>
              <a:buSzPct val="11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Reductions were also implemented on CoE and Infrastructure projects while ensuring sustainability of key government programmes and projects.</a:t>
            </a:r>
          </a:p>
        </p:txBody>
      </p:sp>
    </p:spTree>
    <p:extLst>
      <p:ext uri="{BB962C8B-B14F-4D97-AF65-F5344CB8AC3E}">
        <p14:creationId xmlns:p14="http://schemas.microsoft.com/office/powerpoint/2010/main" val="246277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7</a:t>
            </a:fld>
            <a:endParaRPr lang="en-ZA" dirty="0"/>
          </a:p>
        </p:txBody>
      </p:sp>
      <p:sp>
        <p:nvSpPr>
          <p:cNvPr id="5" name="Title 2"/>
          <p:cNvSpPr txBox="1">
            <a:spLocks/>
          </p:cNvSpPr>
          <p:nvPr/>
        </p:nvSpPr>
        <p:spPr>
          <a:xfrm>
            <a:off x="4389120" y="265177"/>
            <a:ext cx="11220444" cy="103992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Autofit/>
          </a:bodyPr>
          <a:lstStyle>
            <a:defPPr>
              <a:defRPr lang="en-US"/>
            </a:defPPr>
            <a:lvl1pPr algn="ctr">
              <a:spcBef>
                <a:spcPct val="0"/>
              </a:spcBef>
              <a:buNone/>
              <a:defRPr sz="4000" b="1" cap="small">
                <a:solidFill>
                  <a:prstClr val="black"/>
                </a:solidFill>
                <a:latin typeface="+mj-lt"/>
                <a:ea typeface="+mj-ea"/>
                <a:cs typeface="+mj-cs"/>
              </a:defRPr>
            </a:lvl1pPr>
          </a:lstStyle>
          <a:p>
            <a:r>
              <a:rPr lang="en-GB" sz="3600" i="1" dirty="0">
                <a:effectLst>
                  <a:outerShdw blurRad="38100" dist="38100" dir="2700000" algn="tl">
                    <a:srgbClr val="000000">
                      <a:alpha val="43137"/>
                    </a:srgbClr>
                  </a:outerShdw>
                </a:effectLst>
              </a:rPr>
              <a:t>Adjustment to 20/21 Provincial Fiscal Framework – </a:t>
            </a:r>
          </a:p>
          <a:p>
            <a:r>
              <a:rPr lang="en-GB" sz="3600" i="1" dirty="0">
                <a:effectLst>
                  <a:outerShdw blurRad="38100" dist="38100" dir="2700000" algn="tl">
                    <a:srgbClr val="000000">
                      <a:alpha val="43137"/>
                    </a:srgbClr>
                  </a:outerShdw>
                </a:effectLst>
              </a:rPr>
              <a:t>Conditional Grants </a:t>
            </a:r>
          </a:p>
        </p:txBody>
      </p:sp>
      <p:sp>
        <p:nvSpPr>
          <p:cNvPr id="6" name="Content Placeholder 1"/>
          <p:cNvSpPr txBox="1">
            <a:spLocks/>
          </p:cNvSpPr>
          <p:nvPr/>
        </p:nvSpPr>
        <p:spPr>
          <a:xfrm>
            <a:off x="847924" y="1521123"/>
            <a:ext cx="14761640" cy="6408712"/>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US" sz="2800" b="1" dirty="0">
                <a:solidFill>
                  <a:schemeClr val="tx1">
                    <a:lumMod val="75000"/>
                    <a:lumOff val="25000"/>
                  </a:schemeClr>
                </a:solidFill>
                <a:latin typeface="Arial" panose="020B0604020202020204" pitchFamily="34" charset="0"/>
                <a:cs typeface="Arial" panose="020B0604020202020204" pitchFamily="34" charset="0"/>
              </a:rPr>
              <a:t>Conditional Grant allocations </a:t>
            </a:r>
            <a:r>
              <a:rPr lang="en-US" sz="2800" dirty="0">
                <a:solidFill>
                  <a:schemeClr val="tx1">
                    <a:lumMod val="75000"/>
                    <a:lumOff val="25000"/>
                  </a:schemeClr>
                </a:solidFill>
                <a:latin typeface="Arial" panose="020B0604020202020204" pitchFamily="34" charset="0"/>
                <a:cs typeface="Arial" panose="020B0604020202020204" pitchFamily="34" charset="0"/>
              </a:rPr>
              <a:t>reduced by R459.383 million on aggregate from R7.743 billion to R7.284 billion;</a:t>
            </a:r>
          </a:p>
          <a:p>
            <a:pPr marL="342900" indent="-342900" algn="just" defTabSz="457200">
              <a:lnSpc>
                <a:spcPct val="150000"/>
              </a:lnSpc>
              <a:spcBef>
                <a:spcPts val="600"/>
              </a:spcBef>
              <a:buSzPct val="110000"/>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Changes to the conditional grants allocations included reductions, repurposing and additional funds specifically for COVID-19 within Health;</a:t>
            </a:r>
          </a:p>
          <a:p>
            <a:pPr marL="342900" indent="-342900" algn="just" defTabSz="457200">
              <a:lnSpc>
                <a:spcPct val="150000"/>
              </a:lnSpc>
              <a:spcBef>
                <a:spcPts val="600"/>
              </a:spcBef>
              <a:buSzPct val="110000"/>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An amount of</a:t>
            </a:r>
            <a:r>
              <a:rPr lang="en-US" sz="2800" dirty="0">
                <a:solidFill>
                  <a:srgbClr val="FF0000"/>
                </a:solidFill>
                <a:latin typeface="Arial" panose="020B0604020202020204" pitchFamily="34" charset="0"/>
                <a:cs typeface="Arial" panose="020B0604020202020204" pitchFamily="34" charset="0"/>
              </a:rPr>
              <a:t> </a:t>
            </a:r>
            <a:r>
              <a:rPr lang="en-US" sz="2800" dirty="0">
                <a:solidFill>
                  <a:schemeClr val="tx1">
                    <a:lumMod val="75000"/>
                    <a:lumOff val="25000"/>
                  </a:schemeClr>
                </a:solidFill>
                <a:latin typeface="Arial" panose="020B0604020202020204" pitchFamily="34" charset="0"/>
                <a:cs typeface="Arial" panose="020B0604020202020204" pitchFamily="34" charset="0"/>
              </a:rPr>
              <a:t>R661 million is a net reduction from the Conditional grants as follows:</a:t>
            </a:r>
          </a:p>
          <a:p>
            <a:pPr marL="800100" lvl="1" indent="-342900" algn="just" defTabSz="457200">
              <a:lnSpc>
                <a:spcPct val="150000"/>
              </a:lnSpc>
              <a:spcBef>
                <a:spcPts val="600"/>
              </a:spcBef>
              <a:buSzPct val="110000"/>
              <a:buFont typeface="Arial" panose="020B0604020202020204" pitchFamily="34" charset="0"/>
              <a:buChar char="•"/>
            </a:pPr>
            <a:r>
              <a:rPr lang="en-US" i="1" dirty="0">
                <a:solidFill>
                  <a:schemeClr val="tx1">
                    <a:lumMod val="75000"/>
                    <a:lumOff val="25000"/>
                  </a:schemeClr>
                </a:solidFill>
                <a:latin typeface="Arial" panose="020B0604020202020204" pitchFamily="34" charset="0"/>
                <a:cs typeface="Arial" panose="020B0604020202020204" pitchFamily="34" charset="0"/>
              </a:rPr>
              <a:t>R36.019 million suspended from the Comprehensive Agricultural Support Programme Grant, R14.811 million  suspended from the Ilima/Letsema Projects Grant.</a:t>
            </a:r>
          </a:p>
          <a:p>
            <a:pPr marL="800100" lvl="1" indent="-342900" algn="just" defTabSz="457200">
              <a:lnSpc>
                <a:spcPct val="150000"/>
              </a:lnSpc>
              <a:spcBef>
                <a:spcPts val="600"/>
              </a:spcBef>
              <a:buSzPct val="110000"/>
              <a:buFont typeface="Arial" panose="020B0604020202020204" pitchFamily="34" charset="0"/>
              <a:buChar char="•"/>
            </a:pPr>
            <a:r>
              <a:rPr lang="en-US" i="1" dirty="0">
                <a:solidFill>
                  <a:schemeClr val="tx1">
                    <a:lumMod val="75000"/>
                    <a:lumOff val="25000"/>
                  </a:schemeClr>
                </a:solidFill>
                <a:latin typeface="Arial" panose="020B0604020202020204" pitchFamily="34" charset="0"/>
                <a:cs typeface="Arial" panose="020B0604020202020204" pitchFamily="34" charset="0"/>
              </a:rPr>
              <a:t>R197.260 million suspended from the Education Infrastructure Grant, R4.057 million suspended from the HIV and AIDS Life Skills Education Grant, R5.892 million suspended from the Maths, Science and Technology Grant.</a:t>
            </a:r>
          </a:p>
          <a:p>
            <a:pPr marL="342900" indent="-342900" algn="just" defTabSz="457200">
              <a:lnSpc>
                <a:spcPct val="150000"/>
              </a:lnSpc>
              <a:spcBef>
                <a:spcPts val="600"/>
              </a:spcBef>
              <a:buSzPct val="110000"/>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50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8</a:t>
            </a:fld>
            <a:endParaRPr lang="en-ZA" dirty="0"/>
          </a:p>
        </p:txBody>
      </p:sp>
      <p:sp>
        <p:nvSpPr>
          <p:cNvPr id="5" name="Title 2"/>
          <p:cNvSpPr txBox="1">
            <a:spLocks/>
          </p:cNvSpPr>
          <p:nvPr/>
        </p:nvSpPr>
        <p:spPr>
          <a:xfrm>
            <a:off x="4389120" y="265177"/>
            <a:ext cx="11220444" cy="103992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Autofit/>
          </a:bodyPr>
          <a:lstStyle>
            <a:defPPr>
              <a:defRPr lang="en-US"/>
            </a:defPPr>
            <a:lvl1pPr algn="ctr">
              <a:spcBef>
                <a:spcPct val="0"/>
              </a:spcBef>
              <a:buNone/>
              <a:defRPr sz="4000" b="1" cap="small">
                <a:solidFill>
                  <a:prstClr val="black"/>
                </a:solidFill>
                <a:latin typeface="+mj-lt"/>
                <a:ea typeface="+mj-ea"/>
                <a:cs typeface="+mj-cs"/>
              </a:defRPr>
            </a:lvl1pPr>
          </a:lstStyle>
          <a:p>
            <a:r>
              <a:rPr lang="en-GB" sz="3600" i="1" dirty="0">
                <a:effectLst>
                  <a:outerShdw blurRad="38100" dist="38100" dir="2700000" algn="tl">
                    <a:srgbClr val="000000">
                      <a:alpha val="43137"/>
                    </a:srgbClr>
                  </a:outerShdw>
                </a:effectLst>
              </a:rPr>
              <a:t>Adjustment to 20/21 Provincial Fiscal Framework – </a:t>
            </a:r>
          </a:p>
          <a:p>
            <a:r>
              <a:rPr lang="en-GB" sz="3600" i="1" dirty="0">
                <a:effectLst>
                  <a:outerShdw blurRad="38100" dist="38100" dir="2700000" algn="tl">
                    <a:srgbClr val="000000">
                      <a:alpha val="43137"/>
                    </a:srgbClr>
                  </a:outerShdw>
                </a:effectLst>
              </a:rPr>
              <a:t>Conditional Grants </a:t>
            </a:r>
          </a:p>
        </p:txBody>
      </p:sp>
      <p:sp>
        <p:nvSpPr>
          <p:cNvPr id="6" name="Content Placeholder 1"/>
          <p:cNvSpPr txBox="1">
            <a:spLocks/>
          </p:cNvSpPr>
          <p:nvPr/>
        </p:nvSpPr>
        <p:spPr>
          <a:xfrm>
            <a:off x="775916" y="1521123"/>
            <a:ext cx="14833648" cy="705678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457200">
              <a:lnSpc>
                <a:spcPct val="150000"/>
              </a:lnSpc>
              <a:spcBef>
                <a:spcPts val="600"/>
              </a:spcBef>
              <a:buSzPct val="110000"/>
              <a:buFont typeface="Arial" panose="020B0604020202020204" pitchFamily="34" charset="0"/>
              <a:buChar char="•"/>
            </a:pPr>
            <a:r>
              <a:rPr lang="en-US" sz="2400" b="1" dirty="0">
                <a:solidFill>
                  <a:schemeClr val="tx1">
                    <a:lumMod val="75000"/>
                    <a:lumOff val="25000"/>
                  </a:schemeClr>
                </a:solidFill>
                <a:latin typeface="Arial" panose="020B0604020202020204" pitchFamily="34" charset="0"/>
                <a:cs typeface="Arial" panose="020B0604020202020204" pitchFamily="34" charset="0"/>
              </a:rPr>
              <a:t>Conditional Grants Reductions: </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800100" lvl="1" indent="-342900" algn="just" defTabSz="457200">
              <a:lnSpc>
                <a:spcPct val="150000"/>
              </a:lnSpc>
              <a:spcBef>
                <a:spcPts val="600"/>
              </a:spcBef>
              <a:buSzPct val="110000"/>
              <a:buFont typeface="Arial" panose="020B0604020202020204" pitchFamily="34" charset="0"/>
              <a:buChar char="•"/>
            </a:pPr>
            <a:r>
              <a:rPr lang="en-US" sz="2400" i="1" dirty="0">
                <a:solidFill>
                  <a:schemeClr val="tx1">
                    <a:lumMod val="75000"/>
                    <a:lumOff val="25000"/>
                  </a:schemeClr>
                </a:solidFill>
                <a:latin typeface="Arial" panose="020B0604020202020204" pitchFamily="34" charset="0"/>
                <a:cs typeface="Arial" panose="020B0604020202020204" pitchFamily="34" charset="0"/>
              </a:rPr>
              <a:t>R158.311 million reduced from the Human Settlements Development Grant, R34.760 million reduced from the Title Deeds Restoration Grant.</a:t>
            </a:r>
          </a:p>
          <a:p>
            <a:pPr marL="800100" lvl="1" indent="-342900" algn="just" defTabSz="457200">
              <a:lnSpc>
                <a:spcPct val="150000"/>
              </a:lnSpc>
              <a:spcBef>
                <a:spcPts val="600"/>
              </a:spcBef>
              <a:buSzPct val="110000"/>
              <a:buFont typeface="Arial" panose="020B0604020202020204" pitchFamily="34" charset="0"/>
              <a:buChar char="•"/>
            </a:pPr>
            <a:r>
              <a:rPr lang="en-US" sz="2400" i="1" dirty="0">
                <a:solidFill>
                  <a:schemeClr val="tx1">
                    <a:lumMod val="75000"/>
                    <a:lumOff val="25000"/>
                  </a:schemeClr>
                </a:solidFill>
                <a:latin typeface="Arial" panose="020B0604020202020204" pitchFamily="34" charset="0"/>
                <a:cs typeface="Arial" panose="020B0604020202020204" pitchFamily="34" charset="0"/>
              </a:rPr>
              <a:t>R34.800 million reduced from the Community Library Services Grant, </a:t>
            </a:r>
          </a:p>
          <a:p>
            <a:pPr marL="800100" lvl="1" indent="-342900" algn="just" defTabSz="457200">
              <a:lnSpc>
                <a:spcPct val="150000"/>
              </a:lnSpc>
              <a:spcBef>
                <a:spcPts val="600"/>
              </a:spcBef>
              <a:buSzPct val="110000"/>
              <a:buFont typeface="Arial" panose="020B0604020202020204" pitchFamily="34" charset="0"/>
              <a:buChar char="•"/>
            </a:pPr>
            <a:r>
              <a:rPr lang="en-US" sz="2400" i="1" dirty="0">
                <a:solidFill>
                  <a:schemeClr val="tx1">
                    <a:lumMod val="75000"/>
                    <a:lumOff val="25000"/>
                  </a:schemeClr>
                </a:solidFill>
                <a:latin typeface="Arial" panose="020B0604020202020204" pitchFamily="34" charset="0"/>
                <a:cs typeface="Arial" panose="020B0604020202020204" pitchFamily="34" charset="0"/>
              </a:rPr>
              <a:t>R14.698 million reduced from the Mass Participation and Sport Development Grant, </a:t>
            </a:r>
          </a:p>
          <a:p>
            <a:pPr marL="800100" lvl="1" indent="-342900" algn="just" defTabSz="457200">
              <a:lnSpc>
                <a:spcPct val="150000"/>
              </a:lnSpc>
              <a:spcBef>
                <a:spcPts val="600"/>
              </a:spcBef>
              <a:buSzPct val="110000"/>
              <a:buFont typeface="Arial" panose="020B0604020202020204" pitchFamily="34" charset="0"/>
              <a:buChar char="•"/>
            </a:pPr>
            <a:r>
              <a:rPr lang="en-US" sz="2400" i="1" dirty="0">
                <a:solidFill>
                  <a:schemeClr val="tx1">
                    <a:lumMod val="75000"/>
                    <a:lumOff val="25000"/>
                  </a:schemeClr>
                </a:solidFill>
                <a:latin typeface="Arial" panose="020B0604020202020204" pitchFamily="34" charset="0"/>
                <a:cs typeface="Arial" panose="020B0604020202020204" pitchFamily="34" charset="0"/>
              </a:rPr>
              <a:t>R160.415 million reduced from the Provincial Roads Maintenance Grant.</a:t>
            </a:r>
          </a:p>
          <a:p>
            <a:pPr marL="342900" indent="-342900" algn="just" defTabSz="457200">
              <a:lnSpc>
                <a:spcPct val="150000"/>
              </a:lnSpc>
              <a:spcBef>
                <a:spcPts val="600"/>
              </a:spcBef>
              <a:buSzPct val="110000"/>
              <a:buFont typeface="Arial" panose="020B0604020202020204" pitchFamily="34" charset="0"/>
              <a:buChar char="•"/>
            </a:pPr>
            <a:r>
              <a:rPr lang="en-US" sz="2400" b="1" dirty="0">
                <a:solidFill>
                  <a:schemeClr val="tx1">
                    <a:lumMod val="75000"/>
                    <a:lumOff val="25000"/>
                  </a:schemeClr>
                </a:solidFill>
                <a:latin typeface="Arial" panose="020B0604020202020204" pitchFamily="34" charset="0"/>
                <a:cs typeface="Arial" panose="020B0604020202020204" pitchFamily="34" charset="0"/>
              </a:rPr>
              <a:t>Conditional Grants Additions:</a:t>
            </a:r>
          </a:p>
          <a:p>
            <a:pPr marL="800100" lvl="1" indent="-342900" algn="just" defTabSz="457200">
              <a:lnSpc>
                <a:spcPct val="150000"/>
              </a:lnSpc>
              <a:spcBef>
                <a:spcPts val="600"/>
              </a:spcBef>
              <a:buSzPct val="110000"/>
              <a:buFont typeface="Arial" panose="020B0604020202020204" pitchFamily="34" charset="0"/>
              <a:buChar char="•"/>
            </a:pPr>
            <a:r>
              <a:rPr lang="en-US" sz="2400" i="1" dirty="0">
                <a:solidFill>
                  <a:schemeClr val="tx1">
                    <a:lumMod val="75000"/>
                    <a:lumOff val="25000"/>
                  </a:schemeClr>
                </a:solidFill>
                <a:latin typeface="Arial" panose="020B0604020202020204" pitchFamily="34" charset="0"/>
                <a:cs typeface="Arial" panose="020B0604020202020204" pitchFamily="34" charset="0"/>
              </a:rPr>
              <a:t>Provincial Disaster Relief Grant:- R18.540 million for Health and R8 million for Agriculture and Rural Development;</a:t>
            </a:r>
          </a:p>
          <a:p>
            <a:pPr marL="800100" lvl="1" indent="-342900" algn="just" defTabSz="457200">
              <a:lnSpc>
                <a:spcPct val="150000"/>
              </a:lnSpc>
              <a:spcBef>
                <a:spcPts val="600"/>
              </a:spcBef>
              <a:buSzPct val="110000"/>
              <a:buFont typeface="Arial" panose="020B0604020202020204" pitchFamily="34" charset="0"/>
              <a:buChar char="•"/>
            </a:pPr>
            <a:r>
              <a:rPr lang="en-US" sz="2400" i="1" dirty="0">
                <a:solidFill>
                  <a:schemeClr val="tx1">
                    <a:lumMod val="75000"/>
                    <a:lumOff val="25000"/>
                  </a:schemeClr>
                </a:solidFill>
                <a:latin typeface="Arial" panose="020B0604020202020204" pitchFamily="34" charset="0"/>
                <a:cs typeface="Arial" panose="020B0604020202020204" pitchFamily="34" charset="0"/>
              </a:rPr>
              <a:t>for Health R175.1 million for the COVID-19 Component within the HIV, TB, Malaria and Community Outreach Grant.</a:t>
            </a:r>
          </a:p>
        </p:txBody>
      </p:sp>
    </p:spTree>
    <p:extLst>
      <p:ext uri="{BB962C8B-B14F-4D97-AF65-F5344CB8AC3E}">
        <p14:creationId xmlns:p14="http://schemas.microsoft.com/office/powerpoint/2010/main" val="281470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74632-5AF5-49E1-8345-0D25A626A076}" type="slidenum">
              <a:rPr lang="en-ZA" smtClean="0"/>
              <a:pPr/>
              <a:t>9</a:t>
            </a:fld>
            <a:endParaRPr lang="en-ZA" dirty="0"/>
          </a:p>
        </p:txBody>
      </p:sp>
      <p:sp>
        <p:nvSpPr>
          <p:cNvPr id="5" name="Title 2"/>
          <p:cNvSpPr txBox="1">
            <a:spLocks noChangeAspect="1"/>
          </p:cNvSpPr>
          <p:nvPr/>
        </p:nvSpPr>
        <p:spPr>
          <a:xfrm>
            <a:off x="4389120" y="252931"/>
            <a:ext cx="11292451" cy="96791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vert="horz" lIns="125051" tIns="62526" rIns="125051" bIns="625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i="1" cap="small" dirty="0">
                <a:effectLst>
                  <a:outerShdw blurRad="38100" dist="38100" dir="2700000" algn="tl">
                    <a:srgbClr val="000000">
                      <a:alpha val="43137"/>
                    </a:srgbClr>
                  </a:outerShdw>
                </a:effectLst>
              </a:rPr>
              <a:t>Adjustment to 20/21 Provincial Fiscal Framework – </a:t>
            </a:r>
          </a:p>
          <a:p>
            <a:r>
              <a:rPr lang="en-GB" sz="3600" b="1" i="1" cap="small" dirty="0">
                <a:effectLst>
                  <a:outerShdw blurRad="38100" dist="38100" dir="2700000" algn="tl">
                    <a:srgbClr val="000000">
                      <a:alpha val="43137"/>
                    </a:srgbClr>
                  </a:outerShdw>
                </a:effectLst>
              </a:rPr>
              <a:t>Conditional Grants </a:t>
            </a:r>
          </a:p>
        </p:txBody>
      </p:sp>
      <p:pic>
        <p:nvPicPr>
          <p:cNvPr id="3" name="Picture 2"/>
          <p:cNvPicPr>
            <a:picLocks noChangeAspect="1"/>
          </p:cNvPicPr>
          <p:nvPr/>
        </p:nvPicPr>
        <p:blipFill>
          <a:blip r:embed="rId3"/>
          <a:stretch>
            <a:fillRect/>
          </a:stretch>
        </p:blipFill>
        <p:spPr>
          <a:xfrm>
            <a:off x="703908" y="1233091"/>
            <a:ext cx="7488832" cy="7344816"/>
          </a:xfrm>
          <a:prstGeom prst="rect">
            <a:avLst/>
          </a:prstGeom>
        </p:spPr>
      </p:pic>
      <p:pic>
        <p:nvPicPr>
          <p:cNvPr id="7" name="Picture 6"/>
          <p:cNvPicPr>
            <a:picLocks noChangeAspect="1"/>
          </p:cNvPicPr>
          <p:nvPr/>
        </p:nvPicPr>
        <p:blipFill>
          <a:blip r:embed="rId4"/>
          <a:stretch>
            <a:fillRect/>
          </a:stretch>
        </p:blipFill>
        <p:spPr>
          <a:xfrm>
            <a:off x="8480774" y="1467117"/>
            <a:ext cx="7200797" cy="7110790"/>
          </a:xfrm>
          <a:prstGeom prst="rect">
            <a:avLst/>
          </a:prstGeom>
        </p:spPr>
      </p:pic>
    </p:spTree>
    <p:extLst>
      <p:ext uri="{BB962C8B-B14F-4D97-AF65-F5344CB8AC3E}">
        <p14:creationId xmlns:p14="http://schemas.microsoft.com/office/powerpoint/2010/main" val="371187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7646</TotalTime>
  <Words>2069</Words>
  <Application>Microsoft Office PowerPoint</Application>
  <PresentationFormat>Custom</PresentationFormat>
  <Paragraphs>194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BAIE DANKIE!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PRESENTATION</dc:title>
  <dc:creator>Sello Motseleng</dc:creator>
  <cp:lastModifiedBy>Shereen Cassiem</cp:lastModifiedBy>
  <cp:revision>544</cp:revision>
  <cp:lastPrinted>2022-09-01T08:25:54Z</cp:lastPrinted>
  <dcterms:created xsi:type="dcterms:W3CDTF">2014-09-05T13:30:36Z</dcterms:created>
  <dcterms:modified xsi:type="dcterms:W3CDTF">2022-09-05T08:43:04Z</dcterms:modified>
</cp:coreProperties>
</file>