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18"/>
  </p:notesMasterIdLst>
  <p:handoutMasterIdLst>
    <p:handoutMasterId r:id="rId19"/>
  </p:handoutMasterIdLst>
  <p:sldIdLst>
    <p:sldId id="261" r:id="rId3"/>
    <p:sldId id="460" r:id="rId4"/>
    <p:sldId id="498" r:id="rId5"/>
    <p:sldId id="499" r:id="rId6"/>
    <p:sldId id="500" r:id="rId7"/>
    <p:sldId id="501" r:id="rId8"/>
    <p:sldId id="502" r:id="rId9"/>
    <p:sldId id="503" r:id="rId10"/>
    <p:sldId id="504" r:id="rId11"/>
    <p:sldId id="505" r:id="rId12"/>
    <p:sldId id="506" r:id="rId13"/>
    <p:sldId id="507" r:id="rId14"/>
    <p:sldId id="508" r:id="rId15"/>
    <p:sldId id="509" r:id="rId16"/>
    <p:sldId id="510" r:id="rId17"/>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Elias Rankoe" initials="TER" lastIdx="5" clrIdx="0">
    <p:extLst>
      <p:ext uri="{19B8F6BF-5375-455C-9EA6-DF929625EA0E}">
        <p15:presenceInfo xmlns:p15="http://schemas.microsoft.com/office/powerpoint/2012/main" xmlns="" userId="Tebogo Elias Rank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92978" autoAdjust="0"/>
  </p:normalViewPr>
  <p:slideViewPr>
    <p:cSldViewPr>
      <p:cViewPr varScale="1">
        <p:scale>
          <a:sx n="90" d="100"/>
          <a:sy n="90" d="100"/>
        </p:scale>
        <p:origin x="-582" y="-102"/>
      </p:cViewPr>
      <p:guideLst>
        <p:guide orient="horz" pos="1620"/>
        <p:guide pos="2880"/>
      </p:guideLst>
    </p:cSldViewPr>
  </p:slideViewPr>
  <p:outlineViewPr>
    <p:cViewPr>
      <p:scale>
        <a:sx n="33" d="100"/>
        <a:sy n="33" d="100"/>
      </p:scale>
      <p:origin x="0" y="-131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042" y="-90"/>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09" cy="465977"/>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351" y="0"/>
            <a:ext cx="3044109" cy="465977"/>
          </a:xfrm>
          <a:prstGeom prst="rect">
            <a:avLst/>
          </a:prstGeom>
        </p:spPr>
        <p:txBody>
          <a:bodyPr vert="horz" lIns="91577" tIns="45789" rIns="91577" bIns="45789" rtlCol="0"/>
          <a:lstStyle>
            <a:lvl1pPr algn="r">
              <a:defRPr sz="1200"/>
            </a:lvl1pPr>
          </a:lstStyle>
          <a:p>
            <a:fld id="{8E9BBA5F-7566-404D-8515-944EBFBD603C}" type="datetimeFigureOut">
              <a:rPr lang="en-US" smtClean="0"/>
              <a:pPr/>
              <a:t>9/6/2022</a:t>
            </a:fld>
            <a:endParaRPr lang="en-US" dirty="0"/>
          </a:p>
        </p:txBody>
      </p:sp>
      <p:sp>
        <p:nvSpPr>
          <p:cNvPr id="4" name="Footer Placeholder 3"/>
          <p:cNvSpPr>
            <a:spLocks noGrp="1"/>
          </p:cNvSpPr>
          <p:nvPr>
            <p:ph type="ftr" sz="quarter" idx="2"/>
          </p:nvPr>
        </p:nvSpPr>
        <p:spPr>
          <a:xfrm>
            <a:off x="0" y="8843124"/>
            <a:ext cx="3044109" cy="465977"/>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51" y="8843124"/>
            <a:ext cx="3044109" cy="465977"/>
          </a:xfrm>
          <a:prstGeom prst="rect">
            <a:avLst/>
          </a:prstGeom>
        </p:spPr>
        <p:txBody>
          <a:bodyPr vert="horz" lIns="91577" tIns="45789" rIns="91577" bIns="45789" rtlCol="0" anchor="b"/>
          <a:lstStyle>
            <a:lvl1pPr algn="r">
              <a:defRPr sz="1200"/>
            </a:lvl1pPr>
          </a:lstStyle>
          <a:p>
            <a:fld id="{E462B346-C36D-41FC-9D4B-67B94DB685A8}" type="slidenum">
              <a:rPr lang="en-US" smtClean="0"/>
              <a:pPr/>
              <a:t>‹#›</a:t>
            </a:fld>
            <a:endParaRPr lang="en-US" dirty="0"/>
          </a:p>
        </p:txBody>
      </p:sp>
    </p:spTree>
    <p:extLst>
      <p:ext uri="{BB962C8B-B14F-4D97-AF65-F5344CB8AC3E}">
        <p14:creationId xmlns:p14="http://schemas.microsoft.com/office/powerpoint/2010/main" xmlns="" val="126017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1577" tIns="45789" rIns="91577" bIns="45789" rtlCol="0"/>
          <a:lstStyle>
            <a:lvl1pPr algn="r">
              <a:defRPr sz="1200"/>
            </a:lvl1pPr>
          </a:lstStyle>
          <a:p>
            <a:fld id="{6144B6FB-FB41-44DD-B954-97638E0716BF}" type="datetimeFigureOut">
              <a:rPr lang="en-US" smtClean="0"/>
              <a:pPr/>
              <a:t>9/6/2022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1577" tIns="45789" rIns="91577" bIns="45789" rtlCol="0" anchor="b"/>
          <a:lstStyle>
            <a:lvl1pPr algn="r">
              <a:defRPr sz="1200"/>
            </a:lvl1pPr>
          </a:lstStyle>
          <a:p>
            <a:fld id="{BB787DA5-3FB0-432A-B22A-70E552EBCD28}" type="slidenum">
              <a:rPr lang="en-US" smtClean="0"/>
              <a:pPr/>
              <a:t>‹#›</a:t>
            </a:fld>
            <a:endParaRPr lang="en-US" dirty="0"/>
          </a:p>
        </p:txBody>
      </p:sp>
    </p:spTree>
    <p:extLst>
      <p:ext uri="{BB962C8B-B14F-4D97-AF65-F5344CB8AC3E}">
        <p14:creationId xmlns:p14="http://schemas.microsoft.com/office/powerpoint/2010/main" xmlns="" val="99956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87DA5-3FB0-432A-B22A-70E552EBCD28}" type="slidenum">
              <a:rPr lang="en-US" smtClean="0"/>
              <a:pPr/>
              <a:t>1</a:t>
            </a:fld>
            <a:endParaRPr lang="en-US" dirty="0"/>
          </a:p>
        </p:txBody>
      </p:sp>
    </p:spTree>
    <p:extLst>
      <p:ext uri="{BB962C8B-B14F-4D97-AF65-F5344CB8AC3E}">
        <p14:creationId xmlns:p14="http://schemas.microsoft.com/office/powerpoint/2010/main" xmlns="" val="227049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a:solidFill>
                <a:prstClr val="black"/>
              </a:solidFill>
              <a:latin typeface="Calibri"/>
            </a:endParaRPr>
          </a:p>
        </p:txBody>
      </p:sp>
    </p:spTree>
    <p:extLst>
      <p:ext uri="{BB962C8B-B14F-4D97-AF65-F5344CB8AC3E}">
        <p14:creationId xmlns:p14="http://schemas.microsoft.com/office/powerpoint/2010/main" xmlns="" val="1813517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8144" y="3936455"/>
            <a:ext cx="2808312" cy="576064"/>
          </a:xfrm>
        </p:spPr>
        <p:txBody>
          <a:bodyPr>
            <a:normAutofit/>
          </a:bodyPr>
          <a:lstStyle>
            <a:lvl1pPr marL="0" indent="0" algn="r">
              <a:buNone/>
              <a:defRPr sz="2500"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5868144" y="4368503"/>
            <a:ext cx="2808312" cy="360040"/>
          </a:xfrm>
          <a:prstGeom prst="rect">
            <a:avLst/>
          </a:prstGeom>
        </p:spPr>
        <p:txBody>
          <a:bodyPr vert="horz" lIns="91440" tIns="45720" rIns="91440" bIns="45720" rtlCol="0" anchor="ctr">
            <a:normAutofit/>
          </a:bodyPr>
          <a:lstStyle>
            <a:lvl1pPr marL="0" indent="0" algn="r" defTabSz="914400" rtl="0" eaLnBrk="1" latinLnBrk="0" hangingPunct="1">
              <a:spcBef>
                <a:spcPct val="20000"/>
              </a:spcBef>
              <a:buFont typeface="Arial" panose="020B0604020202020204" pitchFamily="34" charset="0"/>
              <a:buNone/>
              <a:defRPr lang="en-US" sz="15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5868144" y="4656535"/>
            <a:ext cx="2818656" cy="363487"/>
          </a:xfrm>
          <a:prstGeom prst="rect">
            <a:avLst/>
          </a:prstGeom>
        </p:spPr>
        <p:txBody>
          <a:bodyPr vert="horz" lIns="91440" tIns="45720" rIns="91440" bIns="45720" rtlCol="0">
            <a:normAutofit/>
          </a:bodyPr>
          <a:lstStyle>
            <a:lvl1pPr marL="0" indent="0" algn="r">
              <a:buNone/>
              <a:defRPr sz="15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xmlns="" val="220057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995686"/>
            <a:ext cx="9144000" cy="579511"/>
          </a:xfrm>
        </p:spPr>
        <p:txBody>
          <a:bodyPr>
            <a:normAutofit/>
          </a:bodyPr>
          <a:lstStyle>
            <a:lvl1pPr marL="0" indent="0" algn="ctr">
              <a:buNone/>
              <a:defRPr sz="3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PRIMARY TITLE</a:t>
            </a:r>
          </a:p>
        </p:txBody>
      </p:sp>
      <p:sp>
        <p:nvSpPr>
          <p:cNvPr id="7" name="Content Placeholder 2"/>
          <p:cNvSpPr>
            <a:spLocks noGrp="1"/>
          </p:cNvSpPr>
          <p:nvPr>
            <p:ph idx="10" hasCustomPrompt="1"/>
          </p:nvPr>
        </p:nvSpPr>
        <p:spPr>
          <a:xfrm>
            <a:off x="0" y="2568303"/>
            <a:ext cx="9144000" cy="579511"/>
          </a:xfrm>
        </p:spPr>
        <p:txBody>
          <a:bodyPr>
            <a:normAutofit/>
          </a:bodyPr>
          <a:lstStyle>
            <a:lvl1pPr marL="0" indent="0" algn="ctr">
              <a:buNone/>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SECONDARY TITLE</a:t>
            </a:r>
          </a:p>
        </p:txBody>
      </p:sp>
      <p:cxnSp>
        <p:nvCxnSpPr>
          <p:cNvPr id="8" name="Straight Connector 7"/>
          <p:cNvCxnSpPr/>
          <p:nvPr userDrawn="1"/>
        </p:nvCxnSpPr>
        <p:spPr>
          <a:xfrm>
            <a:off x="1835696" y="2571750"/>
            <a:ext cx="5472608"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5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r>
              <a:rPr lang="en-US" dirty="0"/>
              <a:t>01</a:t>
            </a:r>
          </a:p>
        </p:txBody>
      </p:sp>
    </p:spTree>
    <p:extLst>
      <p:ext uri="{BB962C8B-B14F-4D97-AF65-F5344CB8AC3E}">
        <p14:creationId xmlns:p14="http://schemas.microsoft.com/office/powerpoint/2010/main" xmlns="" val="30799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01</a:t>
            </a:r>
          </a:p>
        </p:txBody>
      </p:sp>
    </p:spTree>
    <p:extLst>
      <p:ext uri="{BB962C8B-B14F-4D97-AF65-F5344CB8AC3E}">
        <p14:creationId xmlns:p14="http://schemas.microsoft.com/office/powerpoint/2010/main" xmlns="" val="2735914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132489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2177707865"/>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05246" y="3723878"/>
            <a:ext cx="7031497" cy="1419622"/>
          </a:xfrm>
        </p:spPr>
        <p:txBody>
          <a:bodyPr>
            <a:normAutofit/>
          </a:bodyPr>
          <a:lstStyle/>
          <a:p>
            <a:pPr algn="l"/>
            <a:endParaRPr lang="en-ZA" sz="1400" dirty="0"/>
          </a:p>
          <a:p>
            <a:pPr algn="l"/>
            <a:r>
              <a:rPr lang="en-US" sz="1400" b="1" dirty="0"/>
              <a:t>title: Marine Pollution (Prevention of Pollution from ships) amendment BILL, 2022</a:t>
            </a:r>
          </a:p>
          <a:p>
            <a:pPr algn="l"/>
            <a:endParaRPr lang="en-US" sz="1400" b="1" dirty="0"/>
          </a:p>
          <a:p>
            <a:pPr algn="l"/>
            <a:endParaRPr lang="en-US" sz="1400" dirty="0"/>
          </a:p>
        </p:txBody>
      </p:sp>
    </p:spTree>
    <p:extLst>
      <p:ext uri="{BB962C8B-B14F-4D97-AF65-F5344CB8AC3E}">
        <p14:creationId xmlns:p14="http://schemas.microsoft.com/office/powerpoint/2010/main" xmlns="" val="5981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3B43A-09D6-44C2-9ED5-8849F30415E5}"/>
              </a:ext>
            </a:extLst>
          </p:cNvPr>
          <p:cNvSpPr>
            <a:spLocks noGrp="1"/>
          </p:cNvSpPr>
          <p:nvPr>
            <p:ph type="title"/>
          </p:nvPr>
        </p:nvSpPr>
        <p:spPr/>
        <p:txBody>
          <a:bodyPr>
            <a:normAutofit fontScale="90000"/>
          </a:bodyPr>
          <a:lstStyle/>
          <a:p>
            <a:r>
              <a:rPr lang="en-ZA" dirty="0"/>
              <a:t>Proposed amendments continues</a:t>
            </a:r>
          </a:p>
        </p:txBody>
      </p:sp>
      <p:graphicFrame>
        <p:nvGraphicFramePr>
          <p:cNvPr id="4" name="Content Placeholder 3">
            <a:extLst>
              <a:ext uri="{FF2B5EF4-FFF2-40B4-BE49-F238E27FC236}">
                <a16:creationId xmlns:a16="http://schemas.microsoft.com/office/drawing/2014/main" xmlns="" id="{CE961B92-AC7C-4D3E-878B-ABAD5494DB4F}"/>
              </a:ext>
            </a:extLst>
          </p:cNvPr>
          <p:cNvGraphicFramePr>
            <a:graphicFrameLocks noGrp="1"/>
          </p:cNvGraphicFramePr>
          <p:nvPr>
            <p:ph sz="half" idx="1"/>
            <p:extLst>
              <p:ext uri="{D42A27DB-BD31-4B8C-83A1-F6EECF244321}">
                <p14:modId xmlns:p14="http://schemas.microsoft.com/office/powerpoint/2010/main" xmlns="" val="3231671981"/>
              </p:ext>
            </p:extLst>
          </p:nvPr>
        </p:nvGraphicFramePr>
        <p:xfrm>
          <a:off x="0" y="555526"/>
          <a:ext cx="9109075" cy="4937760"/>
        </p:xfrm>
        <a:graphic>
          <a:graphicData uri="http://schemas.openxmlformats.org/drawingml/2006/table">
            <a:tbl>
              <a:tblPr firstRow="1" bandRow="1">
                <a:tableStyleId>{93296810-A885-4BE3-A3E7-6D5BEEA58F35}</a:tableStyleId>
              </a:tblPr>
              <a:tblGrid>
                <a:gridCol w="971600">
                  <a:extLst>
                    <a:ext uri="{9D8B030D-6E8A-4147-A177-3AD203B41FA5}">
                      <a16:colId xmlns:a16="http://schemas.microsoft.com/office/drawing/2014/main" xmlns="" val="1227217983"/>
                    </a:ext>
                  </a:extLst>
                </a:gridCol>
                <a:gridCol w="1512168">
                  <a:extLst>
                    <a:ext uri="{9D8B030D-6E8A-4147-A177-3AD203B41FA5}">
                      <a16:colId xmlns:a16="http://schemas.microsoft.com/office/drawing/2014/main" xmlns="" val="2823296489"/>
                    </a:ext>
                  </a:extLst>
                </a:gridCol>
                <a:gridCol w="2088232">
                  <a:extLst>
                    <a:ext uri="{9D8B030D-6E8A-4147-A177-3AD203B41FA5}">
                      <a16:colId xmlns:a16="http://schemas.microsoft.com/office/drawing/2014/main" xmlns="" val="2378737337"/>
                    </a:ext>
                  </a:extLst>
                </a:gridCol>
                <a:gridCol w="3240360">
                  <a:extLst>
                    <a:ext uri="{9D8B030D-6E8A-4147-A177-3AD203B41FA5}">
                      <a16:colId xmlns:a16="http://schemas.microsoft.com/office/drawing/2014/main" xmlns="" val="2520571007"/>
                    </a:ext>
                  </a:extLst>
                </a:gridCol>
                <a:gridCol w="1296715">
                  <a:extLst>
                    <a:ext uri="{9D8B030D-6E8A-4147-A177-3AD203B41FA5}">
                      <a16:colId xmlns:a16="http://schemas.microsoft.com/office/drawing/2014/main" xmlns="" val="3467282212"/>
                    </a:ext>
                  </a:extLst>
                </a:gridCol>
              </a:tblGrid>
              <a:tr h="0">
                <a:tc>
                  <a:txBody>
                    <a:bodyPr/>
                    <a:lstStyle/>
                    <a:p>
                      <a:r>
                        <a:rPr lang="en-ZA" sz="1200" dirty="0"/>
                        <a:t>Sections to be amended</a:t>
                      </a:r>
                    </a:p>
                    <a:p>
                      <a:endParaRPr lang="en-ZA" dirty="0"/>
                    </a:p>
                  </a:txBody>
                  <a:tcPr/>
                </a:tc>
                <a:tc>
                  <a:txBody>
                    <a:bodyPr/>
                    <a:lstStyle/>
                    <a:p>
                      <a:r>
                        <a:rPr lang="en-GB" sz="1200" dirty="0"/>
                        <a:t>Gaps /challenges that will be addressed through the amendments </a:t>
                      </a:r>
                    </a:p>
                    <a:p>
                      <a:endParaRPr lang="en-ZA" dirty="0"/>
                    </a:p>
                  </a:txBody>
                  <a:tcPr/>
                </a:tc>
                <a:tc>
                  <a:txBody>
                    <a:bodyPr/>
                    <a:lstStyle/>
                    <a:p>
                      <a:r>
                        <a:rPr lang="en-GB" sz="1200" dirty="0"/>
                        <a:t>Amendments that will be made </a:t>
                      </a:r>
                    </a:p>
                    <a:p>
                      <a:endParaRPr lang="en-ZA"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257453499"/>
                  </a:ext>
                </a:extLst>
              </a:tr>
              <a:tr h="370840">
                <a:tc>
                  <a:txBody>
                    <a:bodyPr/>
                    <a:lstStyle/>
                    <a:p>
                      <a:r>
                        <a:rPr lang="en-ZA" sz="1200" dirty="0"/>
                        <a:t>Clause 3 </a:t>
                      </a:r>
                    </a:p>
                    <a:p>
                      <a:r>
                        <a:rPr lang="en-ZA" sz="1200" dirty="0"/>
                        <a:t>Section 3</a:t>
                      </a:r>
                    </a:p>
                    <a:p>
                      <a:endParaRPr lang="en-ZA" dirty="0"/>
                    </a:p>
                  </a:txBody>
                  <a:tcPr/>
                </a:tc>
                <a:tc>
                  <a:txBody>
                    <a:bodyPr/>
                    <a:lstStyle/>
                    <a:p>
                      <a:r>
                        <a:rPr lang="en-GB" sz="1200" dirty="0"/>
                        <a:t>Absence of the regulations for Annex IV and Annex VI</a:t>
                      </a:r>
                    </a:p>
                    <a:p>
                      <a:endParaRPr lang="en-ZA" dirty="0"/>
                    </a:p>
                  </a:txBody>
                  <a:tcPr/>
                </a:tc>
                <a:tc>
                  <a:txBody>
                    <a:bodyPr/>
                    <a:lstStyle/>
                    <a:p>
                      <a:r>
                        <a:rPr lang="en-GB" sz="1200" dirty="0"/>
                        <a:t>To extend the Minister of Transport’s powers to make regulations relating to the prevention of air pollution from ships, the prevention of pollution by sewage from ships and any other incidental administrative of procedural matter</a:t>
                      </a:r>
                      <a:endParaRPr lang="en-ZA" sz="1200" dirty="0"/>
                    </a:p>
                  </a:txBody>
                  <a:tcPr/>
                </a:tc>
                <a:tc>
                  <a:txBody>
                    <a:bodyPr/>
                    <a:lstStyle/>
                    <a:p>
                      <a:pPr marL="171450" indent="-171450">
                        <a:buFont typeface="Arial" panose="020B0604020202020204" pitchFamily="34" charset="0"/>
                        <a:buChar char="•"/>
                      </a:pPr>
                      <a:r>
                        <a:rPr lang="en-GB" sz="1200" dirty="0"/>
                        <a:t>Prevention of air pollution from ships; </a:t>
                      </a:r>
                    </a:p>
                    <a:p>
                      <a:pPr marL="171450" indent="-171450">
                        <a:buFont typeface="Arial" panose="020B0604020202020204" pitchFamily="34" charset="0"/>
                        <a:buChar char="•"/>
                      </a:pPr>
                      <a:r>
                        <a:rPr lang="en-GB" sz="1200" dirty="0"/>
                        <a:t>Prevention of pollution by sewage from ships; </a:t>
                      </a:r>
                    </a:p>
                    <a:p>
                      <a:pPr marL="171450" indent="-171450">
                        <a:buFont typeface="Arial" panose="020B0604020202020204" pitchFamily="34" charset="0"/>
                        <a:buChar char="•"/>
                      </a:pPr>
                      <a:r>
                        <a:rPr lang="en-GB" sz="1200" dirty="0"/>
                        <a:t>Removal of endocrine disrupting substances from sewage streams before it is treated and released;</a:t>
                      </a:r>
                    </a:p>
                    <a:p>
                      <a:pPr marL="171450" indent="-171450">
                        <a:buFont typeface="Arial" panose="020B0604020202020204" pitchFamily="34" charset="0"/>
                        <a:buChar char="•"/>
                      </a:pPr>
                      <a:r>
                        <a:rPr lang="en-GB" sz="1200" dirty="0"/>
                        <a:t>Permitted types of emission abatement equipment;</a:t>
                      </a:r>
                    </a:p>
                    <a:p>
                      <a:pPr marL="171450" indent="-171450">
                        <a:buFont typeface="Arial" panose="020B0604020202020204" pitchFamily="34" charset="0"/>
                        <a:buChar char="•"/>
                      </a:pPr>
                      <a:r>
                        <a:rPr lang="en-GB" sz="1200" dirty="0"/>
                        <a:t>Requirements for the disposal of waste generated by the mitigation equipment;</a:t>
                      </a:r>
                    </a:p>
                    <a:p>
                      <a:pPr marL="171450" indent="-171450">
                        <a:buFont typeface="Arial" panose="020B0604020202020204" pitchFamily="34" charset="0"/>
                        <a:buChar char="•"/>
                      </a:pPr>
                      <a:r>
                        <a:rPr lang="en-GB" sz="1200" dirty="0"/>
                        <a:t>Accredited laboratories eligible to test the fuel samples and the costs;</a:t>
                      </a:r>
                    </a:p>
                    <a:p>
                      <a:pPr marL="171450" indent="-171450">
                        <a:buFont typeface="Arial" panose="020B0604020202020204" pitchFamily="34" charset="0"/>
                        <a:buChar char="•"/>
                      </a:pPr>
                      <a:r>
                        <a:rPr lang="en-GB" sz="1200" dirty="0"/>
                        <a:t>Designation of Emission Control Areas (ECA);</a:t>
                      </a:r>
                    </a:p>
                    <a:p>
                      <a:pPr marL="171450" indent="-171450">
                        <a:buFont typeface="Arial" panose="020B0604020202020204" pitchFamily="34" charset="0"/>
                        <a:buChar char="•"/>
                      </a:pPr>
                      <a:r>
                        <a:rPr lang="en-GB" sz="1200" dirty="0"/>
                        <a:t>Enforcement of protective measures in particularly sensitive sea areas and other special areas; and </a:t>
                      </a:r>
                    </a:p>
                    <a:p>
                      <a:pPr marL="171450" indent="-171450">
                        <a:buFont typeface="Arial" panose="020B0604020202020204" pitchFamily="34" charset="0"/>
                        <a:buChar char="•"/>
                      </a:pPr>
                      <a:r>
                        <a:rPr lang="en-GB" sz="1200" dirty="0"/>
                        <a:t>Generally any other ancillary or incidental administrative or procedural matters that are necessary to prescribe for the proper implementation or administration of this Act.</a:t>
                      </a:r>
                    </a:p>
                    <a:p>
                      <a:endParaRPr lang="en-ZA" dirty="0"/>
                    </a:p>
                  </a:txBody>
                  <a:tcPr/>
                </a:tc>
                <a:tc>
                  <a:txBody>
                    <a:bodyPr/>
                    <a:lstStyle/>
                    <a:p>
                      <a:r>
                        <a:rPr lang="en-GB" sz="1200" dirty="0"/>
                        <a:t>Regulations give a clear guidance on how to implement the principal Act. </a:t>
                      </a:r>
                    </a:p>
                    <a:p>
                      <a:endParaRPr lang="en-ZA" dirty="0"/>
                    </a:p>
                  </a:txBody>
                  <a:tcPr/>
                </a:tc>
                <a:extLst>
                  <a:ext uri="{0D108BD9-81ED-4DB2-BD59-A6C34878D82A}">
                    <a16:rowId xmlns:a16="http://schemas.microsoft.com/office/drawing/2014/main" xmlns="" val="1483823071"/>
                  </a:ext>
                </a:extLst>
              </a:tr>
            </a:tbl>
          </a:graphicData>
        </a:graphic>
      </p:graphicFrame>
    </p:spTree>
    <p:extLst>
      <p:ext uri="{BB962C8B-B14F-4D97-AF65-F5344CB8AC3E}">
        <p14:creationId xmlns:p14="http://schemas.microsoft.com/office/powerpoint/2010/main" xmlns="" val="2541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68BE7-FDB5-4B7E-9AB6-41B65FAC8BEA}"/>
              </a:ext>
            </a:extLst>
          </p:cNvPr>
          <p:cNvSpPr>
            <a:spLocks noGrp="1"/>
          </p:cNvSpPr>
          <p:nvPr>
            <p:ph type="title"/>
          </p:nvPr>
        </p:nvSpPr>
        <p:spPr/>
        <p:txBody>
          <a:bodyPr>
            <a:normAutofit fontScale="90000"/>
          </a:bodyPr>
          <a:lstStyle/>
          <a:p>
            <a:r>
              <a:rPr lang="en-ZA" dirty="0"/>
              <a:t>Proposed amendments continues</a:t>
            </a:r>
          </a:p>
        </p:txBody>
      </p:sp>
      <p:graphicFrame>
        <p:nvGraphicFramePr>
          <p:cNvPr id="4" name="Content Placeholder 3">
            <a:extLst>
              <a:ext uri="{FF2B5EF4-FFF2-40B4-BE49-F238E27FC236}">
                <a16:creationId xmlns:a16="http://schemas.microsoft.com/office/drawing/2014/main" xmlns="" id="{E9926097-8EFE-49FD-B7B5-9CECBA08D838}"/>
              </a:ext>
            </a:extLst>
          </p:cNvPr>
          <p:cNvGraphicFramePr>
            <a:graphicFrameLocks noGrp="1"/>
          </p:cNvGraphicFramePr>
          <p:nvPr>
            <p:ph sz="half" idx="1"/>
            <p:extLst>
              <p:ext uri="{D42A27DB-BD31-4B8C-83A1-F6EECF244321}">
                <p14:modId xmlns:p14="http://schemas.microsoft.com/office/powerpoint/2010/main" xmlns="" val="804018982"/>
              </p:ext>
            </p:extLst>
          </p:nvPr>
        </p:nvGraphicFramePr>
        <p:xfrm>
          <a:off x="0" y="771525"/>
          <a:ext cx="9036050" cy="3108960"/>
        </p:xfrm>
        <a:graphic>
          <a:graphicData uri="http://schemas.openxmlformats.org/drawingml/2006/table">
            <a:tbl>
              <a:tblPr firstRow="1" bandRow="1">
                <a:tableStyleId>{93296810-A885-4BE3-A3E7-6D5BEEA58F35}</a:tableStyleId>
              </a:tblPr>
              <a:tblGrid>
                <a:gridCol w="1807210">
                  <a:extLst>
                    <a:ext uri="{9D8B030D-6E8A-4147-A177-3AD203B41FA5}">
                      <a16:colId xmlns:a16="http://schemas.microsoft.com/office/drawing/2014/main" xmlns="" val="1089434376"/>
                    </a:ext>
                  </a:extLst>
                </a:gridCol>
                <a:gridCol w="1807210">
                  <a:extLst>
                    <a:ext uri="{9D8B030D-6E8A-4147-A177-3AD203B41FA5}">
                      <a16:colId xmlns:a16="http://schemas.microsoft.com/office/drawing/2014/main" xmlns="" val="1691841800"/>
                    </a:ext>
                  </a:extLst>
                </a:gridCol>
                <a:gridCol w="1807210">
                  <a:extLst>
                    <a:ext uri="{9D8B030D-6E8A-4147-A177-3AD203B41FA5}">
                      <a16:colId xmlns:a16="http://schemas.microsoft.com/office/drawing/2014/main" xmlns="" val="2329300173"/>
                    </a:ext>
                  </a:extLst>
                </a:gridCol>
                <a:gridCol w="1807210">
                  <a:extLst>
                    <a:ext uri="{9D8B030D-6E8A-4147-A177-3AD203B41FA5}">
                      <a16:colId xmlns:a16="http://schemas.microsoft.com/office/drawing/2014/main" xmlns="" val="507469781"/>
                    </a:ext>
                  </a:extLst>
                </a:gridCol>
                <a:gridCol w="1807210">
                  <a:extLst>
                    <a:ext uri="{9D8B030D-6E8A-4147-A177-3AD203B41FA5}">
                      <a16:colId xmlns:a16="http://schemas.microsoft.com/office/drawing/2014/main" xmlns="" val="3715484867"/>
                    </a:ext>
                  </a:extLst>
                </a:gridCol>
              </a:tblGrid>
              <a:tr h="370840">
                <a:tc>
                  <a:txBody>
                    <a:bodyPr/>
                    <a:lstStyle/>
                    <a:p>
                      <a:r>
                        <a:rPr lang="en-ZA" sz="1200" dirty="0"/>
                        <a:t>Sections to be amended</a:t>
                      </a:r>
                    </a:p>
                    <a:p>
                      <a:endParaRPr lang="en-ZA" dirty="0"/>
                    </a:p>
                  </a:txBody>
                  <a:tcPr/>
                </a:tc>
                <a:tc>
                  <a:txBody>
                    <a:bodyPr/>
                    <a:lstStyle/>
                    <a:p>
                      <a:r>
                        <a:rPr lang="en-GB" sz="1200" dirty="0"/>
                        <a:t>Gaps /challenges that will be addressed through the amendments </a:t>
                      </a:r>
                    </a:p>
                    <a:p>
                      <a:endParaRPr lang="en-ZA" dirty="0"/>
                    </a:p>
                  </a:txBody>
                  <a:tcPr/>
                </a:tc>
                <a:tc>
                  <a:txBody>
                    <a:bodyPr/>
                    <a:lstStyle/>
                    <a:p>
                      <a:r>
                        <a:rPr lang="en-GB" sz="1200" dirty="0"/>
                        <a:t>Amendments that will be made </a:t>
                      </a:r>
                    </a:p>
                    <a:p>
                      <a:endParaRPr lang="en-ZA"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4142569698"/>
                  </a:ext>
                </a:extLst>
              </a:tr>
              <a:tr h="370840">
                <a:tc>
                  <a:txBody>
                    <a:bodyPr/>
                    <a:lstStyle/>
                    <a:p>
                      <a:r>
                        <a:rPr lang="en-ZA" sz="1200" dirty="0"/>
                        <a:t>Clause 4 </a:t>
                      </a:r>
                    </a:p>
                    <a:p>
                      <a:r>
                        <a:rPr lang="en-ZA" sz="1200" dirty="0"/>
                        <a:t>Section 3 A</a:t>
                      </a:r>
                    </a:p>
                    <a:p>
                      <a:endParaRPr lang="en-ZA" dirty="0"/>
                    </a:p>
                  </a:txBody>
                  <a:tcPr/>
                </a:tc>
                <a:tc>
                  <a:txBody>
                    <a:bodyPr/>
                    <a:lstStyle/>
                    <a:p>
                      <a:r>
                        <a:rPr lang="en-GB" sz="1200" dirty="0"/>
                        <a:t>Internationally, the price has increased</a:t>
                      </a:r>
                    </a:p>
                    <a:p>
                      <a:endParaRPr lang="en-ZA" dirty="0"/>
                    </a:p>
                  </a:txBody>
                  <a:tcPr/>
                </a:tc>
                <a:tc>
                  <a:txBody>
                    <a:bodyPr/>
                    <a:lstStyle/>
                    <a:p>
                      <a:r>
                        <a:rPr lang="en-GB" sz="1200" dirty="0"/>
                        <a:t>Increasing a fine in the event of non-compliance, from R500 000 to R10 million or to imprisonment for a period not exceeding 10 years as this would serve as a deterrence to possible non-compliance</a:t>
                      </a:r>
                      <a:endParaRPr lang="en-ZA" sz="1200" dirty="0"/>
                    </a:p>
                  </a:txBody>
                  <a:tcPr/>
                </a:tc>
                <a:tc>
                  <a:txBody>
                    <a:bodyPr/>
                    <a:lstStyle/>
                    <a:p>
                      <a:r>
                        <a:rPr lang="en-GB" sz="1200" dirty="0"/>
                        <a:t>Any person convicted of an offence under subsection (1) shall be liable to a fine not exceeding R10 million, or to imprisonment for a period not exceeding 10 years or to such fine as well as such imprisonment</a:t>
                      </a:r>
                    </a:p>
                    <a:p>
                      <a:endParaRPr lang="en-ZA" dirty="0"/>
                    </a:p>
                  </a:txBody>
                  <a:tcPr/>
                </a:tc>
                <a:tc>
                  <a:txBody>
                    <a:bodyPr/>
                    <a:lstStyle/>
                    <a:p>
                      <a:r>
                        <a:rPr lang="en-GB" sz="1200" dirty="0"/>
                        <a:t>South Africa would have been able to translate the Zero tolerance of  pollution of the marine environment by making non compliance very costly.</a:t>
                      </a:r>
                    </a:p>
                    <a:p>
                      <a:endParaRPr lang="en-ZA" dirty="0"/>
                    </a:p>
                  </a:txBody>
                  <a:tcPr/>
                </a:tc>
                <a:extLst>
                  <a:ext uri="{0D108BD9-81ED-4DB2-BD59-A6C34878D82A}">
                    <a16:rowId xmlns:a16="http://schemas.microsoft.com/office/drawing/2014/main" xmlns="" val="2985388511"/>
                  </a:ext>
                </a:extLst>
              </a:tr>
            </a:tbl>
          </a:graphicData>
        </a:graphic>
      </p:graphicFrame>
    </p:spTree>
    <p:extLst>
      <p:ext uri="{BB962C8B-B14F-4D97-AF65-F5344CB8AC3E}">
        <p14:creationId xmlns:p14="http://schemas.microsoft.com/office/powerpoint/2010/main" xmlns="" val="200733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D502E-DBCE-46A0-9C2E-30DEC980E884}"/>
              </a:ext>
            </a:extLst>
          </p:cNvPr>
          <p:cNvSpPr>
            <a:spLocks noGrp="1"/>
          </p:cNvSpPr>
          <p:nvPr>
            <p:ph type="title"/>
          </p:nvPr>
        </p:nvSpPr>
        <p:spPr/>
        <p:txBody>
          <a:bodyPr>
            <a:noAutofit/>
          </a:bodyPr>
          <a:lstStyle/>
          <a:p>
            <a:r>
              <a:rPr lang="en-ZA" sz="3200" dirty="0"/>
              <a:t>Proposed amendments continues</a:t>
            </a:r>
          </a:p>
        </p:txBody>
      </p:sp>
      <p:graphicFrame>
        <p:nvGraphicFramePr>
          <p:cNvPr id="4" name="Content Placeholder 3">
            <a:extLst>
              <a:ext uri="{FF2B5EF4-FFF2-40B4-BE49-F238E27FC236}">
                <a16:creationId xmlns:a16="http://schemas.microsoft.com/office/drawing/2014/main" xmlns="" id="{711C7182-ABE0-43DC-9985-E5304433B785}"/>
              </a:ext>
            </a:extLst>
          </p:cNvPr>
          <p:cNvGraphicFramePr>
            <a:graphicFrameLocks noGrp="1"/>
          </p:cNvGraphicFramePr>
          <p:nvPr>
            <p:ph sz="half" idx="1"/>
            <p:extLst>
              <p:ext uri="{D42A27DB-BD31-4B8C-83A1-F6EECF244321}">
                <p14:modId xmlns:p14="http://schemas.microsoft.com/office/powerpoint/2010/main" xmlns="" val="1137055451"/>
              </p:ext>
            </p:extLst>
          </p:nvPr>
        </p:nvGraphicFramePr>
        <p:xfrm>
          <a:off x="0" y="627534"/>
          <a:ext cx="9000554" cy="3657600"/>
        </p:xfrm>
        <a:graphic>
          <a:graphicData uri="http://schemas.openxmlformats.org/drawingml/2006/table">
            <a:tbl>
              <a:tblPr firstRow="1" bandRow="1">
                <a:tableStyleId>{93296810-A885-4BE3-A3E7-6D5BEEA58F35}</a:tableStyleId>
              </a:tblPr>
              <a:tblGrid>
                <a:gridCol w="1008112">
                  <a:extLst>
                    <a:ext uri="{9D8B030D-6E8A-4147-A177-3AD203B41FA5}">
                      <a16:colId xmlns:a16="http://schemas.microsoft.com/office/drawing/2014/main" xmlns="" val="1699625531"/>
                    </a:ext>
                  </a:extLst>
                </a:gridCol>
                <a:gridCol w="1835696">
                  <a:extLst>
                    <a:ext uri="{9D8B030D-6E8A-4147-A177-3AD203B41FA5}">
                      <a16:colId xmlns:a16="http://schemas.microsoft.com/office/drawing/2014/main" xmlns="" val="595022685"/>
                    </a:ext>
                  </a:extLst>
                </a:gridCol>
                <a:gridCol w="2340768">
                  <a:extLst>
                    <a:ext uri="{9D8B030D-6E8A-4147-A177-3AD203B41FA5}">
                      <a16:colId xmlns:a16="http://schemas.microsoft.com/office/drawing/2014/main" xmlns="" val="963411065"/>
                    </a:ext>
                  </a:extLst>
                </a:gridCol>
                <a:gridCol w="2664296">
                  <a:extLst>
                    <a:ext uri="{9D8B030D-6E8A-4147-A177-3AD203B41FA5}">
                      <a16:colId xmlns:a16="http://schemas.microsoft.com/office/drawing/2014/main" xmlns="" val="4113148534"/>
                    </a:ext>
                  </a:extLst>
                </a:gridCol>
                <a:gridCol w="1151682">
                  <a:extLst>
                    <a:ext uri="{9D8B030D-6E8A-4147-A177-3AD203B41FA5}">
                      <a16:colId xmlns:a16="http://schemas.microsoft.com/office/drawing/2014/main" xmlns="" val="3043677400"/>
                    </a:ext>
                  </a:extLst>
                </a:gridCol>
              </a:tblGrid>
              <a:tr h="403448">
                <a:tc>
                  <a:txBody>
                    <a:bodyPr/>
                    <a:lstStyle/>
                    <a:p>
                      <a:r>
                        <a:rPr lang="en-ZA" sz="1200" dirty="0"/>
                        <a:t>Sections to be amended</a:t>
                      </a:r>
                    </a:p>
                    <a:p>
                      <a:endParaRPr lang="en-ZA" dirty="0"/>
                    </a:p>
                  </a:txBody>
                  <a:tcPr/>
                </a:tc>
                <a:tc>
                  <a:txBody>
                    <a:bodyPr/>
                    <a:lstStyle/>
                    <a:p>
                      <a:r>
                        <a:rPr lang="en-GB" sz="1200" dirty="0"/>
                        <a:t>Gaps /challenges that will be addressed through the amendments </a:t>
                      </a:r>
                    </a:p>
                    <a:p>
                      <a:endParaRPr lang="en-ZA" dirty="0"/>
                    </a:p>
                  </a:txBody>
                  <a:tcPr/>
                </a:tc>
                <a:tc>
                  <a:txBody>
                    <a:bodyPr/>
                    <a:lstStyle/>
                    <a:p>
                      <a:r>
                        <a:rPr lang="en-GB" sz="1200" dirty="0"/>
                        <a:t>Amendments that will be made </a:t>
                      </a:r>
                    </a:p>
                    <a:p>
                      <a:endParaRPr lang="en-ZA"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2095603737"/>
                  </a:ext>
                </a:extLst>
              </a:tr>
              <a:tr h="2496680">
                <a:tc>
                  <a:txBody>
                    <a:bodyPr/>
                    <a:lstStyle/>
                    <a:p>
                      <a:r>
                        <a:rPr lang="en-ZA" sz="1200" dirty="0"/>
                        <a:t>Clause 5 </a:t>
                      </a:r>
                    </a:p>
                    <a:p>
                      <a:r>
                        <a:rPr lang="en-ZA" sz="1200" dirty="0"/>
                        <a:t>Section 3 B</a:t>
                      </a:r>
                    </a:p>
                    <a:p>
                      <a:endParaRPr lang="en-ZA" dirty="0"/>
                    </a:p>
                  </a:txBody>
                  <a:tcPr/>
                </a:tc>
                <a:tc>
                  <a:txBody>
                    <a:bodyPr/>
                    <a:lstStyle/>
                    <a:p>
                      <a:r>
                        <a:rPr lang="en-GB" sz="1200" dirty="0"/>
                        <a:t>Absence of the Advisory Committed to ensure the implementation of the Convention </a:t>
                      </a:r>
                    </a:p>
                    <a:p>
                      <a:endParaRPr lang="en-ZA" dirty="0"/>
                    </a:p>
                  </a:txBody>
                  <a:tcPr/>
                </a:tc>
                <a:tc>
                  <a:txBody>
                    <a:bodyPr/>
                    <a:lstStyle/>
                    <a:p>
                      <a:r>
                        <a:rPr lang="en-GB" sz="1200" dirty="0"/>
                        <a:t>Grants the Minister powers that if exercised, will be instrumental to the proper implementation of this Bill</a:t>
                      </a:r>
                    </a:p>
                    <a:p>
                      <a:endParaRPr lang="en-ZA" dirty="0"/>
                    </a:p>
                  </a:txBody>
                  <a:tcPr/>
                </a:tc>
                <a:tc>
                  <a:txBody>
                    <a:bodyPr/>
                    <a:lstStyle/>
                    <a:p>
                      <a:r>
                        <a:rPr lang="en-GB" sz="1200" dirty="0"/>
                        <a:t>The Minister may—</a:t>
                      </a:r>
                    </a:p>
                    <a:p>
                      <a:r>
                        <a:rPr lang="en-GB" sz="1200" dirty="0"/>
                        <a:t>(a) appoint an advisory committee to advise him or her in regard to any particular matter dealt with by this Act;</a:t>
                      </a:r>
                    </a:p>
                    <a:p>
                      <a:r>
                        <a:rPr lang="en-GB" sz="1200" dirty="0"/>
                        <a:t>(b) conclude a co-operative agreement with other states;</a:t>
                      </a:r>
                    </a:p>
                    <a:p>
                      <a:r>
                        <a:rPr lang="en-GB" sz="1200" dirty="0"/>
                        <a:t>(c) delegate or assign a duty to any official of the Department in regard to any matter dealt with by this Act, with the exception of the power to make regulations and the powers contemplated in paragraphs (a) and (b) of this section</a:t>
                      </a:r>
                    </a:p>
                    <a:p>
                      <a:endParaRPr lang="en-ZA" dirty="0"/>
                    </a:p>
                  </a:txBody>
                  <a:tcPr/>
                </a:tc>
                <a:tc>
                  <a:txBody>
                    <a:bodyPr/>
                    <a:lstStyle/>
                    <a:p>
                      <a:pPr algn="l"/>
                      <a:r>
                        <a:rPr lang="en-GB" sz="1200" dirty="0"/>
                        <a:t>Enable the Minister to ensure the implementation of the Convention through cooperation with other parties to the Convention</a:t>
                      </a:r>
                      <a:r>
                        <a:rPr lang="en-GB" dirty="0"/>
                        <a:t>.</a:t>
                      </a:r>
                    </a:p>
                    <a:p>
                      <a:endParaRPr lang="en-ZA" dirty="0"/>
                    </a:p>
                  </a:txBody>
                  <a:tcPr/>
                </a:tc>
                <a:extLst>
                  <a:ext uri="{0D108BD9-81ED-4DB2-BD59-A6C34878D82A}">
                    <a16:rowId xmlns:a16="http://schemas.microsoft.com/office/drawing/2014/main" xmlns="" val="82602221"/>
                  </a:ext>
                </a:extLst>
              </a:tr>
            </a:tbl>
          </a:graphicData>
        </a:graphic>
      </p:graphicFrame>
    </p:spTree>
    <p:extLst>
      <p:ext uri="{BB962C8B-B14F-4D97-AF65-F5344CB8AC3E}">
        <p14:creationId xmlns:p14="http://schemas.microsoft.com/office/powerpoint/2010/main" xmlns="" val="147889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Proposed amendments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022704783"/>
              </p:ext>
            </p:extLst>
          </p:nvPr>
        </p:nvGraphicFramePr>
        <p:xfrm>
          <a:off x="179512" y="771525"/>
          <a:ext cx="8856538" cy="2743200"/>
        </p:xfrm>
        <a:graphic>
          <a:graphicData uri="http://schemas.openxmlformats.org/drawingml/2006/table">
            <a:tbl>
              <a:tblPr firstRow="1" bandRow="1">
                <a:tableStyleId>{93296810-A885-4BE3-A3E7-6D5BEEA58F35}</a:tableStyleId>
              </a:tblPr>
              <a:tblGrid>
                <a:gridCol w="1714058">
                  <a:extLst>
                    <a:ext uri="{9D8B030D-6E8A-4147-A177-3AD203B41FA5}">
                      <a16:colId xmlns:a16="http://schemas.microsoft.com/office/drawing/2014/main" xmlns="" val="1543545040"/>
                    </a:ext>
                  </a:extLst>
                </a:gridCol>
                <a:gridCol w="1785620">
                  <a:extLst>
                    <a:ext uri="{9D8B030D-6E8A-4147-A177-3AD203B41FA5}">
                      <a16:colId xmlns:a16="http://schemas.microsoft.com/office/drawing/2014/main" xmlns="" val="3106133185"/>
                    </a:ext>
                  </a:extLst>
                </a:gridCol>
                <a:gridCol w="1785620">
                  <a:extLst>
                    <a:ext uri="{9D8B030D-6E8A-4147-A177-3AD203B41FA5}">
                      <a16:colId xmlns:a16="http://schemas.microsoft.com/office/drawing/2014/main" xmlns="" val="3750738335"/>
                    </a:ext>
                  </a:extLst>
                </a:gridCol>
                <a:gridCol w="1785620">
                  <a:extLst>
                    <a:ext uri="{9D8B030D-6E8A-4147-A177-3AD203B41FA5}">
                      <a16:colId xmlns:a16="http://schemas.microsoft.com/office/drawing/2014/main" xmlns="" val="717670312"/>
                    </a:ext>
                  </a:extLst>
                </a:gridCol>
                <a:gridCol w="1785620">
                  <a:extLst>
                    <a:ext uri="{9D8B030D-6E8A-4147-A177-3AD203B41FA5}">
                      <a16:colId xmlns:a16="http://schemas.microsoft.com/office/drawing/2014/main" xmlns="" val="2450872704"/>
                    </a:ext>
                  </a:extLst>
                </a:gridCol>
              </a:tblGrid>
              <a:tr h="370840">
                <a:tc>
                  <a:txBody>
                    <a:bodyPr/>
                    <a:lstStyle/>
                    <a:p>
                      <a:r>
                        <a:rPr lang="en-ZA" sz="1200" dirty="0"/>
                        <a:t>Sections to be amended</a:t>
                      </a:r>
                    </a:p>
                    <a:p>
                      <a:endParaRPr lang="en-ZA" dirty="0"/>
                    </a:p>
                  </a:txBody>
                  <a:tcPr/>
                </a:tc>
                <a:tc>
                  <a:txBody>
                    <a:bodyPr/>
                    <a:lstStyle/>
                    <a:p>
                      <a:r>
                        <a:rPr lang="en-GB" sz="1200" dirty="0"/>
                        <a:t>Gaps /challenges that will be addressed through the amendments </a:t>
                      </a:r>
                    </a:p>
                    <a:p>
                      <a:endParaRPr lang="en-ZA" dirty="0"/>
                    </a:p>
                  </a:txBody>
                  <a:tcPr/>
                </a:tc>
                <a:tc>
                  <a:txBody>
                    <a:bodyPr/>
                    <a:lstStyle/>
                    <a:p>
                      <a:r>
                        <a:rPr lang="en-GB" sz="1200" dirty="0"/>
                        <a:t>Amendments that will be made </a:t>
                      </a:r>
                    </a:p>
                    <a:p>
                      <a:endParaRPr lang="en-ZA"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4174042685"/>
                  </a:ext>
                </a:extLst>
              </a:tr>
              <a:tr h="370840">
                <a:tc>
                  <a:txBody>
                    <a:bodyPr/>
                    <a:lstStyle/>
                    <a:p>
                      <a:r>
                        <a:rPr lang="en-ZA" sz="1200" dirty="0"/>
                        <a:t>Schedule of the Act</a:t>
                      </a:r>
                    </a:p>
                  </a:txBody>
                  <a:tcPr/>
                </a:tc>
                <a:tc>
                  <a:txBody>
                    <a:bodyPr/>
                    <a:lstStyle/>
                    <a:p>
                      <a:r>
                        <a:rPr lang="en-ZA" sz="1200" dirty="0"/>
                        <a:t>Absence of annexes iv and vi</a:t>
                      </a:r>
                    </a:p>
                  </a:txBody>
                  <a:tcPr/>
                </a:tc>
                <a:tc>
                  <a:txBody>
                    <a:bodyPr/>
                    <a:lstStyle/>
                    <a:p>
                      <a:r>
                        <a:rPr lang="en-ZA" sz="1200" dirty="0"/>
                        <a:t>Inclusion of annexes iv and vi in the schedule of the Act</a:t>
                      </a:r>
                    </a:p>
                  </a:txBody>
                  <a:tcPr/>
                </a:tc>
                <a:tc>
                  <a:txBody>
                    <a:bodyPr/>
                    <a:lstStyle/>
                    <a:p>
                      <a:r>
                        <a:rPr lang="en-GB" sz="1200" dirty="0"/>
                        <a:t>Schedule to the principal Act is hereby amended by the addition of Annex IV</a:t>
                      </a:r>
                    </a:p>
                    <a:p>
                      <a:r>
                        <a:rPr lang="en-GB" sz="1200" dirty="0"/>
                        <a:t>and Annex VI, respectively, as provided in the Schedule to this Act.</a:t>
                      </a:r>
                    </a:p>
                    <a:p>
                      <a:endParaRPr lang="en-ZA" dirty="0"/>
                    </a:p>
                  </a:txBody>
                  <a:tcPr/>
                </a:tc>
                <a:tc>
                  <a:txBody>
                    <a:bodyPr/>
                    <a:lstStyle/>
                    <a:p>
                      <a:r>
                        <a:rPr lang="en-ZA" sz="1200" dirty="0"/>
                        <a:t>annexes iv and vi will now form part of the Act</a:t>
                      </a:r>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62343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140C6-33C3-4CFB-8623-CB1A9491E15D}"/>
              </a:ext>
            </a:extLst>
          </p:cNvPr>
          <p:cNvSpPr>
            <a:spLocks noGrp="1"/>
          </p:cNvSpPr>
          <p:nvPr>
            <p:ph type="title"/>
          </p:nvPr>
        </p:nvSpPr>
        <p:spPr/>
        <p:txBody>
          <a:bodyPr>
            <a:normAutofit fontScale="90000"/>
          </a:bodyPr>
          <a:lstStyle/>
          <a:p>
            <a:r>
              <a:rPr lang="en-ZA" dirty="0"/>
              <a:t>Consultation</a:t>
            </a:r>
          </a:p>
        </p:txBody>
      </p:sp>
      <p:sp>
        <p:nvSpPr>
          <p:cNvPr id="3" name="Content Placeholder 2">
            <a:extLst>
              <a:ext uri="{FF2B5EF4-FFF2-40B4-BE49-F238E27FC236}">
                <a16:creationId xmlns:a16="http://schemas.microsoft.com/office/drawing/2014/main" xmlns="" id="{F6387357-1205-4BAD-894F-9115A8502803}"/>
              </a:ext>
            </a:extLst>
          </p:cNvPr>
          <p:cNvSpPr>
            <a:spLocks noGrp="1"/>
          </p:cNvSpPr>
          <p:nvPr>
            <p:ph sz="half" idx="1"/>
          </p:nvPr>
        </p:nvSpPr>
        <p:spPr/>
        <p:txBody>
          <a:bodyPr>
            <a:normAutofit fontScale="92500" lnSpcReduction="20000"/>
          </a:bodyPr>
          <a:lstStyle/>
          <a:p>
            <a:pPr marL="285750" indent="-285750">
              <a:buFont typeface="Arial" panose="020B0604020202020204" pitchFamily="34" charset="0"/>
              <a:buChar char="•"/>
            </a:pPr>
            <a:r>
              <a:rPr lang="en-GB" dirty="0"/>
              <a:t>South African Maritime Safety Authority (SAMSA)</a:t>
            </a:r>
          </a:p>
          <a:p>
            <a:pPr marL="285750" indent="-285750">
              <a:buFont typeface="Arial" panose="020B0604020202020204" pitchFamily="34" charset="0"/>
              <a:buChar char="•"/>
            </a:pPr>
            <a:r>
              <a:rPr lang="en-GB" dirty="0"/>
              <a:t>Ports Regulator of South Africa (PRSA)</a:t>
            </a:r>
          </a:p>
          <a:p>
            <a:pPr marL="285750" indent="-285750">
              <a:buFont typeface="Arial" panose="020B0604020202020204" pitchFamily="34" charset="0"/>
              <a:buChar char="•"/>
            </a:pPr>
            <a:r>
              <a:rPr lang="en-GB" dirty="0"/>
              <a:t>Department of Environment, Fisheries and Forestry (DEFF)</a:t>
            </a:r>
          </a:p>
          <a:p>
            <a:pPr marL="285750" indent="-285750">
              <a:buFont typeface="Arial" panose="020B0604020202020204" pitchFamily="34" charset="0"/>
              <a:buChar char="•"/>
            </a:pPr>
            <a:r>
              <a:rPr lang="en-GB" dirty="0"/>
              <a:t>Transnet National Ports Authority (TNPA)</a:t>
            </a:r>
          </a:p>
          <a:p>
            <a:pPr marL="285750" indent="-285750">
              <a:buFont typeface="Arial" panose="020B0604020202020204" pitchFamily="34" charset="0"/>
              <a:buChar char="•"/>
            </a:pPr>
            <a:r>
              <a:rPr lang="en-GB" dirty="0"/>
              <a:t>Academia</a:t>
            </a:r>
          </a:p>
          <a:p>
            <a:pPr marL="285750" indent="-285750">
              <a:buFont typeface="Arial" panose="020B0604020202020204" pitchFamily="34" charset="0"/>
              <a:buChar char="•"/>
            </a:pPr>
            <a:r>
              <a:rPr lang="en-GB" dirty="0"/>
              <a:t>Ship owners</a:t>
            </a:r>
          </a:p>
          <a:p>
            <a:pPr marL="285750" indent="-285750">
              <a:buFont typeface="Arial" panose="020B0604020202020204" pitchFamily="34" charset="0"/>
              <a:buChar char="•"/>
            </a:pPr>
            <a:r>
              <a:rPr lang="en-GB" dirty="0"/>
              <a:t>Ship associations</a:t>
            </a:r>
          </a:p>
          <a:p>
            <a:pPr marL="285750" indent="-285750">
              <a:buFont typeface="Arial" panose="020B0604020202020204" pitchFamily="34" charset="0"/>
              <a:buChar char="•"/>
            </a:pPr>
            <a:r>
              <a:rPr lang="en-GB" dirty="0"/>
              <a:t>Economic Sectors, Investment, Employment and Infrastructure Development (ESIEID) Cluster.</a:t>
            </a:r>
          </a:p>
          <a:p>
            <a:pPr marL="285750" indent="-285750">
              <a:buFont typeface="Arial" panose="020B0604020202020204" pitchFamily="34" charset="0"/>
              <a:buChar char="•"/>
            </a:pPr>
            <a:r>
              <a:rPr lang="en-GB" dirty="0"/>
              <a:t>Governance, State Capacity and Institutional Development (GSCID) Cluster.</a:t>
            </a:r>
          </a:p>
          <a:p>
            <a:pPr marL="285750" indent="-285750">
              <a:buFont typeface="Arial" panose="020B0604020202020204" pitchFamily="34" charset="0"/>
              <a:buChar char="•"/>
            </a:pPr>
            <a:r>
              <a:rPr lang="en-GB" dirty="0"/>
              <a:t> Global and Continental Affairs Committee (GCAC)</a:t>
            </a:r>
          </a:p>
          <a:p>
            <a:pPr marL="285750" indent="-285750">
              <a:buFont typeface="Arial" panose="020B0604020202020204" pitchFamily="34" charset="0"/>
              <a:buChar char="•"/>
            </a:pPr>
            <a:r>
              <a:rPr lang="en-GB" dirty="0"/>
              <a:t>International, Cooperation Trade &amp; Security (ICTS) </a:t>
            </a:r>
          </a:p>
          <a:p>
            <a:pPr marL="285750" indent="-285750">
              <a:buFont typeface="Arial" panose="020B0604020202020204" pitchFamily="34" charset="0"/>
              <a:buChar char="•"/>
            </a:pPr>
            <a:r>
              <a:rPr lang="en-GB" dirty="0"/>
              <a:t>Cabinet</a:t>
            </a:r>
          </a:p>
          <a:p>
            <a:endParaRPr lang="en-ZA" dirty="0"/>
          </a:p>
        </p:txBody>
      </p:sp>
    </p:spTree>
    <p:extLst>
      <p:ext uri="{BB962C8B-B14F-4D97-AF65-F5344CB8AC3E}">
        <p14:creationId xmlns:p14="http://schemas.microsoft.com/office/powerpoint/2010/main" xmlns="" val="98511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B00B9-F2CC-439B-A466-02B6DE361D82}"/>
              </a:ext>
            </a:extLst>
          </p:cNvPr>
          <p:cNvSpPr>
            <a:spLocks noGrp="1"/>
          </p:cNvSpPr>
          <p:nvPr>
            <p:ph type="title"/>
          </p:nvPr>
        </p:nvSpPr>
        <p:spPr/>
        <p:txBody>
          <a:bodyPr>
            <a:normAutofit fontScale="90000"/>
          </a:bodyPr>
          <a:lstStyle/>
          <a:p>
            <a:r>
              <a:rPr lang="en-ZA" dirty="0"/>
              <a:t>Recommendations</a:t>
            </a:r>
          </a:p>
        </p:txBody>
      </p:sp>
      <p:sp>
        <p:nvSpPr>
          <p:cNvPr id="3" name="Content Placeholder 2">
            <a:extLst>
              <a:ext uri="{FF2B5EF4-FFF2-40B4-BE49-F238E27FC236}">
                <a16:creationId xmlns:a16="http://schemas.microsoft.com/office/drawing/2014/main" xmlns="" id="{B32A8C53-49B7-4219-8D68-769BF6FC3602}"/>
              </a:ext>
            </a:extLst>
          </p:cNvPr>
          <p:cNvSpPr>
            <a:spLocks noGrp="1"/>
          </p:cNvSpPr>
          <p:nvPr>
            <p:ph sz="half" idx="1"/>
          </p:nvPr>
        </p:nvSpPr>
        <p:spPr>
          <a:xfrm>
            <a:off x="107504" y="771550"/>
            <a:ext cx="8928992" cy="3816424"/>
          </a:xfrm>
        </p:spPr>
        <p:txBody>
          <a:bodyPr/>
          <a:lstStyle/>
          <a:p>
            <a:endParaRPr lang="en-ZA" dirty="0"/>
          </a:p>
          <a:p>
            <a:endParaRPr lang="en-ZA" dirty="0"/>
          </a:p>
          <a:p>
            <a:pPr marL="285750" indent="-285750">
              <a:buFont typeface="Arial" panose="020B0604020202020204" pitchFamily="34" charset="0"/>
              <a:buChar char="•"/>
            </a:pPr>
            <a:r>
              <a:rPr lang="en-ZA" dirty="0"/>
              <a:t>It is recommended that </a:t>
            </a:r>
            <a:r>
              <a:rPr lang="en-GB" dirty="0"/>
              <a:t>Portfolio Committee approves that, the Marine Pollution (Prevention of Pollution from Ships) Amendment Bill be presented before Parliament.</a:t>
            </a:r>
          </a:p>
          <a:p>
            <a:endParaRPr lang="en-ZA" dirty="0"/>
          </a:p>
        </p:txBody>
      </p:sp>
    </p:spTree>
    <p:extLst>
      <p:ext uri="{BB962C8B-B14F-4D97-AF65-F5344CB8AC3E}">
        <p14:creationId xmlns:p14="http://schemas.microsoft.com/office/powerpoint/2010/main" xmlns="" val="406142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Presentation Overview</a:t>
            </a:r>
          </a:p>
        </p:txBody>
      </p:sp>
      <p:sp>
        <p:nvSpPr>
          <p:cNvPr id="3" name="Content Placeholder 2"/>
          <p:cNvSpPr>
            <a:spLocks noGrp="1"/>
          </p:cNvSpPr>
          <p:nvPr>
            <p:ph sz="half" idx="1"/>
          </p:nvPr>
        </p:nvSpPr>
        <p:spPr>
          <a:xfrm>
            <a:off x="107504" y="627534"/>
            <a:ext cx="9001000" cy="3528392"/>
          </a:xfrm>
        </p:spPr>
        <p:txBody>
          <a:bodyPr>
            <a:noAutofit/>
          </a:bodyPr>
          <a:lstStyle/>
          <a:p>
            <a:pPr algn="just"/>
            <a:endParaRPr lang="en-US" sz="1400" dirty="0"/>
          </a:p>
          <a:p>
            <a:pPr marL="342900" indent="-342900" algn="just">
              <a:buAutoNum type="arabicPeriod"/>
            </a:pPr>
            <a:r>
              <a:rPr lang="en-US" sz="2400" dirty="0"/>
              <a:t>Purpose</a:t>
            </a:r>
          </a:p>
          <a:p>
            <a:pPr marL="342900" indent="-342900" algn="just">
              <a:buAutoNum type="arabicPeriod"/>
            </a:pPr>
            <a:r>
              <a:rPr lang="en-US" sz="2400" dirty="0"/>
              <a:t>Background</a:t>
            </a:r>
          </a:p>
          <a:p>
            <a:pPr marL="342900" indent="-342900" algn="just">
              <a:buAutoNum type="arabicPeriod"/>
            </a:pPr>
            <a:r>
              <a:rPr lang="en-US" sz="2400" dirty="0"/>
              <a:t>Objectives of the Bill</a:t>
            </a:r>
          </a:p>
          <a:p>
            <a:pPr marL="342900" indent="-342900" algn="just">
              <a:buAutoNum type="arabicPeriod"/>
            </a:pPr>
            <a:r>
              <a:rPr lang="en-ZA" sz="2400" dirty="0"/>
              <a:t>The Benefits of the incorporation of MARPOL  annex iv and annex vi</a:t>
            </a:r>
          </a:p>
          <a:p>
            <a:pPr marL="342900" indent="-342900" algn="just">
              <a:buAutoNum type="arabicPeriod"/>
            </a:pPr>
            <a:r>
              <a:rPr lang="en-ZA" sz="2400" dirty="0"/>
              <a:t>Proposed amendments</a:t>
            </a:r>
          </a:p>
          <a:p>
            <a:pPr marL="342900" indent="-342900" algn="just">
              <a:buAutoNum type="arabicPeriod"/>
            </a:pPr>
            <a:r>
              <a:rPr lang="en-ZA" sz="2400" dirty="0"/>
              <a:t>Consultation</a:t>
            </a:r>
          </a:p>
          <a:p>
            <a:pPr marL="342900" indent="-342900" algn="just">
              <a:buAutoNum type="arabicPeriod"/>
            </a:pPr>
            <a:r>
              <a:rPr lang="en-ZA" sz="2400" dirty="0"/>
              <a:t>Recommendations</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a:t>
            </a:r>
          </a:p>
        </p:txBody>
      </p:sp>
    </p:spTree>
    <p:extLst>
      <p:ext uri="{BB962C8B-B14F-4D97-AF65-F5344CB8AC3E}">
        <p14:creationId xmlns:p14="http://schemas.microsoft.com/office/powerpoint/2010/main" xmlns="" val="80685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B9A43-6AA0-456F-90EF-6AADDF09031C}"/>
              </a:ext>
            </a:extLst>
          </p:cNvPr>
          <p:cNvSpPr>
            <a:spLocks noGrp="1"/>
          </p:cNvSpPr>
          <p:nvPr>
            <p:ph type="title"/>
          </p:nvPr>
        </p:nvSpPr>
        <p:spPr/>
        <p:txBody>
          <a:bodyPr>
            <a:normAutofit fontScale="90000"/>
          </a:bodyPr>
          <a:lstStyle/>
          <a:p>
            <a:r>
              <a:rPr lang="en-ZA" dirty="0"/>
              <a:t> </a:t>
            </a:r>
            <a:r>
              <a:rPr lang="en-ZA" sz="4900" dirty="0"/>
              <a:t>Purpose</a:t>
            </a:r>
          </a:p>
        </p:txBody>
      </p:sp>
      <p:sp>
        <p:nvSpPr>
          <p:cNvPr id="3" name="Content Placeholder 2">
            <a:extLst>
              <a:ext uri="{FF2B5EF4-FFF2-40B4-BE49-F238E27FC236}">
                <a16:creationId xmlns:a16="http://schemas.microsoft.com/office/drawing/2014/main" xmlns="" id="{07272EDA-0D4D-44A3-9068-D57F1F955B68}"/>
              </a:ext>
            </a:extLst>
          </p:cNvPr>
          <p:cNvSpPr>
            <a:spLocks noGrp="1"/>
          </p:cNvSpPr>
          <p:nvPr>
            <p:ph sz="half" idx="1"/>
          </p:nvPr>
        </p:nvSpPr>
        <p:spPr>
          <a:xfrm>
            <a:off x="107504" y="771550"/>
            <a:ext cx="8928992" cy="3394472"/>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342900" indent="-342900">
              <a:buFont typeface="Arial" panose="020B0604020202020204" pitchFamily="34" charset="0"/>
              <a:buChar char="•"/>
            </a:pPr>
            <a:r>
              <a:rPr lang="en-GB" sz="2400" dirty="0"/>
              <a:t>To obtain Portfolio Committee’s approval for the Marine Pollution (Prevention of Pollution from Ships) Amendment Bill be presented before Parliament.</a:t>
            </a:r>
          </a:p>
          <a:p>
            <a:endParaRPr lang="en-ZA" dirty="0"/>
          </a:p>
        </p:txBody>
      </p:sp>
    </p:spTree>
    <p:extLst>
      <p:ext uri="{BB962C8B-B14F-4D97-AF65-F5344CB8AC3E}">
        <p14:creationId xmlns:p14="http://schemas.microsoft.com/office/powerpoint/2010/main" xmlns="" val="13542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71E0F-8BCD-4EB8-8D70-B3B8EF681292}"/>
              </a:ext>
            </a:extLst>
          </p:cNvPr>
          <p:cNvSpPr>
            <a:spLocks noGrp="1"/>
          </p:cNvSpPr>
          <p:nvPr>
            <p:ph type="title"/>
          </p:nvPr>
        </p:nvSpPr>
        <p:spPr/>
        <p:txBody>
          <a:bodyPr>
            <a:normAutofit fontScale="90000"/>
          </a:bodyPr>
          <a:lstStyle/>
          <a:p>
            <a:r>
              <a:rPr lang="en-ZA" dirty="0"/>
              <a:t> </a:t>
            </a:r>
            <a:r>
              <a:rPr lang="en-ZA" sz="4900" dirty="0"/>
              <a:t>Background</a:t>
            </a:r>
          </a:p>
        </p:txBody>
      </p:sp>
      <p:sp>
        <p:nvSpPr>
          <p:cNvPr id="3" name="Content Placeholder 2">
            <a:extLst>
              <a:ext uri="{FF2B5EF4-FFF2-40B4-BE49-F238E27FC236}">
                <a16:creationId xmlns:a16="http://schemas.microsoft.com/office/drawing/2014/main" xmlns="" id="{38B309EE-F307-4864-A2A3-8E41CED7EC65}"/>
              </a:ext>
            </a:extLst>
          </p:cNvPr>
          <p:cNvSpPr>
            <a:spLocks noGrp="1"/>
          </p:cNvSpPr>
          <p:nvPr>
            <p:ph sz="half" idx="1"/>
          </p:nvPr>
        </p:nvSpPr>
        <p:spPr>
          <a:xfrm>
            <a:off x="179512" y="771550"/>
            <a:ext cx="8856984" cy="3384376"/>
          </a:xfrm>
        </p:spPr>
        <p:txBody>
          <a:bodyPr/>
          <a:lstStyle/>
          <a:p>
            <a:pPr marL="285750" indent="-285750">
              <a:buFont typeface="Arial" panose="020B0604020202020204" pitchFamily="34" charset="0"/>
              <a:buChar char="•"/>
            </a:pPr>
            <a:r>
              <a:rPr lang="en-GB" dirty="0"/>
              <a:t>South Africa is a party to the International Convention for the Prevention of Pollution from Ships, 1973 as amended by the Protocol of 1978.</a:t>
            </a:r>
          </a:p>
          <a:p>
            <a:endParaRPr lang="en-GB" dirty="0"/>
          </a:p>
          <a:p>
            <a:pPr marL="285750" indent="-285750">
              <a:buFont typeface="Arial" panose="020B0604020202020204" pitchFamily="34" charset="0"/>
              <a:buChar char="•"/>
            </a:pPr>
            <a:r>
              <a:rPr lang="en-GB" dirty="0"/>
              <a:t>When the Convention was adopted by the IMO in 1973, five Annexes formed part of it and in 1997 the IMO adopted a Protocol. </a:t>
            </a:r>
          </a:p>
          <a:p>
            <a:endParaRPr lang="en-GB" dirty="0"/>
          </a:p>
          <a:p>
            <a:pPr marL="285750" indent="-285750">
              <a:buFont typeface="Arial" panose="020B0604020202020204" pitchFamily="34" charset="0"/>
              <a:buChar char="•"/>
            </a:pPr>
            <a:r>
              <a:rPr lang="en-GB" dirty="0"/>
              <a:t>Through the 1997 Protocol, the 1973 International Convention was amended to include Annexure VI to the existing five Annexes.</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xmlns="" val="245819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01662-A7DA-43BA-97BD-52D9A2853467}"/>
              </a:ext>
            </a:extLst>
          </p:cNvPr>
          <p:cNvSpPr>
            <a:spLocks noGrp="1"/>
          </p:cNvSpPr>
          <p:nvPr>
            <p:ph type="title"/>
          </p:nvPr>
        </p:nvSpPr>
        <p:spPr/>
        <p:txBody>
          <a:bodyPr>
            <a:noAutofit/>
          </a:bodyPr>
          <a:lstStyle/>
          <a:p>
            <a:r>
              <a:rPr lang="en-ZA" sz="2800" dirty="0"/>
              <a:t>Objectives of the </a:t>
            </a:r>
            <a:r>
              <a:rPr lang="en-GB" sz="2800" dirty="0"/>
              <a:t>Marine Pollution (Prevention of Pollution from Ships) Amendment Bill </a:t>
            </a:r>
            <a:r>
              <a:rPr lang="en-ZA" sz="2800" dirty="0"/>
              <a:t> </a:t>
            </a:r>
          </a:p>
        </p:txBody>
      </p:sp>
      <p:sp>
        <p:nvSpPr>
          <p:cNvPr id="3" name="Content Placeholder 2">
            <a:extLst>
              <a:ext uri="{FF2B5EF4-FFF2-40B4-BE49-F238E27FC236}">
                <a16:creationId xmlns:a16="http://schemas.microsoft.com/office/drawing/2014/main" xmlns="" id="{CF9502B7-2A13-42F4-92C1-06DE44CBB945}"/>
              </a:ext>
            </a:extLst>
          </p:cNvPr>
          <p:cNvSpPr>
            <a:spLocks noGrp="1"/>
          </p:cNvSpPr>
          <p:nvPr>
            <p:ph sz="half" idx="1"/>
          </p:nvPr>
        </p:nvSpPr>
        <p:spPr>
          <a:xfrm>
            <a:off x="107504" y="771550"/>
            <a:ext cx="9001000" cy="3394472"/>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Bill intends to incorporate MARPOL Annex IV and Annex VI.</a:t>
            </a:r>
          </a:p>
          <a:p>
            <a:endParaRPr lang="en-GB" dirty="0"/>
          </a:p>
          <a:p>
            <a:pPr marL="285750" indent="-285750">
              <a:buFont typeface="Arial" panose="020B0604020202020204" pitchFamily="34" charset="0"/>
              <a:buChar char="•"/>
            </a:pPr>
            <a:r>
              <a:rPr lang="en-GB" dirty="0"/>
              <a:t>MARPOL Annex IV regulates the activities for  treatment and safe disposal of sewage from ships.</a:t>
            </a:r>
          </a:p>
          <a:p>
            <a:endParaRPr lang="en-GB" dirty="0"/>
          </a:p>
          <a:p>
            <a:pPr marL="285750" indent="-285750">
              <a:buFont typeface="Arial" panose="020B0604020202020204" pitchFamily="34" charset="0"/>
              <a:buChar char="•"/>
            </a:pPr>
            <a:r>
              <a:rPr lang="en-GB" dirty="0"/>
              <a:t>MARPOL Annex VI is the main global instrument that addresses ship energy efficiency management and GHG emissions.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ZA" dirty="0"/>
          </a:p>
        </p:txBody>
      </p:sp>
    </p:spTree>
    <p:extLst>
      <p:ext uri="{BB962C8B-B14F-4D97-AF65-F5344CB8AC3E}">
        <p14:creationId xmlns:p14="http://schemas.microsoft.com/office/powerpoint/2010/main" xmlns="" val="128575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6E378-13F6-4C9A-8CD6-CB665650CCBD}"/>
              </a:ext>
            </a:extLst>
          </p:cNvPr>
          <p:cNvSpPr>
            <a:spLocks noGrp="1"/>
          </p:cNvSpPr>
          <p:nvPr>
            <p:ph type="title"/>
          </p:nvPr>
        </p:nvSpPr>
        <p:spPr/>
        <p:txBody>
          <a:bodyPr>
            <a:normAutofit fontScale="90000"/>
          </a:bodyPr>
          <a:lstStyle/>
          <a:p>
            <a:r>
              <a:rPr lang="en-GB" dirty="0"/>
              <a:t>The benefits of the incorporation of MARPOL annex iv and annex vi </a:t>
            </a:r>
            <a:endParaRPr lang="en-ZA" dirty="0"/>
          </a:p>
        </p:txBody>
      </p:sp>
      <p:sp>
        <p:nvSpPr>
          <p:cNvPr id="3" name="Content Placeholder 2">
            <a:extLst>
              <a:ext uri="{FF2B5EF4-FFF2-40B4-BE49-F238E27FC236}">
                <a16:creationId xmlns:a16="http://schemas.microsoft.com/office/drawing/2014/main" xmlns="" id="{45C91578-E889-4D33-AFB8-A9D4B493897B}"/>
              </a:ext>
            </a:extLst>
          </p:cNvPr>
          <p:cNvSpPr>
            <a:spLocks noGrp="1"/>
          </p:cNvSpPr>
          <p:nvPr>
            <p:ph sz="half" idx="1"/>
          </p:nvPr>
        </p:nvSpPr>
        <p:spPr>
          <a:xfrm>
            <a:off x="107504" y="771550"/>
            <a:ext cx="8928992" cy="3394472"/>
          </a:xfrm>
        </p:spPr>
        <p:txBody>
          <a:bodyPr/>
          <a:lstStyle/>
          <a:p>
            <a:endParaRPr lang="en-GB" dirty="0"/>
          </a:p>
          <a:p>
            <a:pPr marL="285750" indent="-285750">
              <a:buFont typeface="Arial" panose="020B0604020202020204" pitchFamily="34" charset="0"/>
              <a:buChar char="•"/>
            </a:pPr>
            <a:r>
              <a:rPr lang="en-GB" dirty="0"/>
              <a:t>Restricting the discharge of sewage will reduce the nutrient loads (nitrogen and phosphorus) caused by sewage discharge from passenger ships into the sea.</a:t>
            </a:r>
          </a:p>
          <a:p>
            <a:pPr marL="285750" indent="-285750">
              <a:buFont typeface="Arial" panose="020B0604020202020204" pitchFamily="34" charset="0"/>
              <a:buChar char="•"/>
            </a:pPr>
            <a:r>
              <a:rPr lang="en-GB" dirty="0"/>
              <a:t> Prevention, reduction and control of marine pollution from the air, or indirectly through the air; and to preserve the maritime environment, through the complete elimination of pollution by oil and other harmful substances, as well as minimising the accidental discharge of such substances.</a:t>
            </a:r>
          </a:p>
          <a:p>
            <a:pPr marL="285750" indent="-285750">
              <a:buFont typeface="Arial" panose="020B0604020202020204" pitchFamily="34" charset="0"/>
              <a:buChar char="•"/>
            </a:pPr>
            <a:r>
              <a:rPr lang="en-GB" dirty="0"/>
              <a:t>Ships will be required to use fuel with no more than 0.50% Sulphur content or use approved fuel treatment systems called scrubbers. </a:t>
            </a:r>
          </a:p>
          <a:p>
            <a:endParaRPr lang="en-GB" dirty="0"/>
          </a:p>
          <a:p>
            <a:endParaRPr lang="en-ZA" dirty="0"/>
          </a:p>
        </p:txBody>
      </p:sp>
    </p:spTree>
    <p:extLst>
      <p:ext uri="{BB962C8B-B14F-4D97-AF65-F5344CB8AC3E}">
        <p14:creationId xmlns:p14="http://schemas.microsoft.com/office/powerpoint/2010/main" xmlns="" val="305740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EC25A-E35E-4C35-8276-4B84E1325AC9}"/>
              </a:ext>
            </a:extLst>
          </p:cNvPr>
          <p:cNvSpPr>
            <a:spLocks noGrp="1"/>
          </p:cNvSpPr>
          <p:nvPr>
            <p:ph type="title"/>
          </p:nvPr>
        </p:nvSpPr>
        <p:spPr/>
        <p:txBody>
          <a:bodyPr>
            <a:normAutofit fontScale="90000"/>
          </a:bodyPr>
          <a:lstStyle/>
          <a:p>
            <a:r>
              <a:rPr lang="en-ZA" dirty="0"/>
              <a:t>Proposed amendments</a:t>
            </a:r>
          </a:p>
        </p:txBody>
      </p:sp>
      <p:graphicFrame>
        <p:nvGraphicFramePr>
          <p:cNvPr id="4" name="Content Placeholder 3">
            <a:extLst>
              <a:ext uri="{FF2B5EF4-FFF2-40B4-BE49-F238E27FC236}">
                <a16:creationId xmlns:a16="http://schemas.microsoft.com/office/drawing/2014/main" xmlns="" id="{7B2F2D6E-92B9-47A0-B07B-426B073E7100}"/>
              </a:ext>
            </a:extLst>
          </p:cNvPr>
          <p:cNvGraphicFramePr>
            <a:graphicFrameLocks noGrp="1"/>
          </p:cNvGraphicFramePr>
          <p:nvPr>
            <p:ph sz="half" idx="1"/>
            <p:extLst>
              <p:ext uri="{D42A27DB-BD31-4B8C-83A1-F6EECF244321}">
                <p14:modId xmlns:p14="http://schemas.microsoft.com/office/powerpoint/2010/main" xmlns="" val="1849701323"/>
              </p:ext>
            </p:extLst>
          </p:nvPr>
        </p:nvGraphicFramePr>
        <p:xfrm>
          <a:off x="107504" y="555526"/>
          <a:ext cx="9000108" cy="4114800"/>
        </p:xfrm>
        <a:graphic>
          <a:graphicData uri="http://schemas.openxmlformats.org/drawingml/2006/table">
            <a:tbl>
              <a:tblPr firstRow="1" bandRow="1">
                <a:tableStyleId>{93296810-A885-4BE3-A3E7-6D5BEEA58F35}</a:tableStyleId>
              </a:tblPr>
              <a:tblGrid>
                <a:gridCol w="1857628">
                  <a:extLst>
                    <a:ext uri="{9D8B030D-6E8A-4147-A177-3AD203B41FA5}">
                      <a16:colId xmlns:a16="http://schemas.microsoft.com/office/drawing/2014/main" xmlns="" val="3134226601"/>
                    </a:ext>
                  </a:extLst>
                </a:gridCol>
                <a:gridCol w="1785620">
                  <a:extLst>
                    <a:ext uri="{9D8B030D-6E8A-4147-A177-3AD203B41FA5}">
                      <a16:colId xmlns:a16="http://schemas.microsoft.com/office/drawing/2014/main" xmlns="" val="2230553600"/>
                    </a:ext>
                  </a:extLst>
                </a:gridCol>
                <a:gridCol w="1785620">
                  <a:extLst>
                    <a:ext uri="{9D8B030D-6E8A-4147-A177-3AD203B41FA5}">
                      <a16:colId xmlns:a16="http://schemas.microsoft.com/office/drawing/2014/main" xmlns="" val="311839115"/>
                    </a:ext>
                  </a:extLst>
                </a:gridCol>
                <a:gridCol w="1785620">
                  <a:extLst>
                    <a:ext uri="{9D8B030D-6E8A-4147-A177-3AD203B41FA5}">
                      <a16:colId xmlns:a16="http://schemas.microsoft.com/office/drawing/2014/main" xmlns="" val="2098102718"/>
                    </a:ext>
                  </a:extLst>
                </a:gridCol>
                <a:gridCol w="1785620">
                  <a:extLst>
                    <a:ext uri="{9D8B030D-6E8A-4147-A177-3AD203B41FA5}">
                      <a16:colId xmlns:a16="http://schemas.microsoft.com/office/drawing/2014/main" xmlns="" val="3067615601"/>
                    </a:ext>
                  </a:extLst>
                </a:gridCol>
              </a:tblGrid>
              <a:tr h="370840">
                <a:tc>
                  <a:txBody>
                    <a:bodyPr/>
                    <a:lstStyle/>
                    <a:p>
                      <a:r>
                        <a:rPr lang="en-ZA" sz="1200" dirty="0"/>
                        <a:t>Sections to be amended</a:t>
                      </a:r>
                    </a:p>
                  </a:txBody>
                  <a:tcPr/>
                </a:tc>
                <a:tc>
                  <a:txBody>
                    <a:bodyPr/>
                    <a:lstStyle/>
                    <a:p>
                      <a:r>
                        <a:rPr lang="en-GB" sz="1200" dirty="0"/>
                        <a:t>Gaps /challenges that will be addressed through the amendments </a:t>
                      </a:r>
                      <a:endParaRPr lang="en-ZA" sz="1200" dirty="0"/>
                    </a:p>
                  </a:txBody>
                  <a:tcPr/>
                </a:tc>
                <a:tc>
                  <a:txBody>
                    <a:bodyPr/>
                    <a:lstStyle/>
                    <a:p>
                      <a:r>
                        <a:rPr lang="en-GB" sz="1200" dirty="0"/>
                        <a:t>Amendments that will be made </a:t>
                      </a:r>
                      <a:endParaRPr lang="en-ZA" sz="1200"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3081973506"/>
                  </a:ext>
                </a:extLst>
              </a:tr>
              <a:tr h="504512">
                <a:tc>
                  <a:txBody>
                    <a:bodyPr/>
                    <a:lstStyle/>
                    <a:p>
                      <a:r>
                        <a:rPr lang="en-ZA" sz="1200" dirty="0"/>
                        <a:t>Clause 1 </a:t>
                      </a:r>
                    </a:p>
                    <a:p>
                      <a:r>
                        <a:rPr lang="en-ZA" sz="1200" dirty="0"/>
                        <a:t>Section 1</a:t>
                      </a:r>
                    </a:p>
                    <a:p>
                      <a:endParaRPr lang="en-ZA" dirty="0"/>
                    </a:p>
                  </a:txBody>
                  <a:tcPr/>
                </a:tc>
                <a:tc>
                  <a:txBody>
                    <a:bodyPr/>
                    <a:lstStyle/>
                    <a:p>
                      <a:r>
                        <a:rPr lang="en-GB" sz="1200" dirty="0"/>
                        <a:t>Inclusion of Annexes IV and Annexes VI in the definition of the “Convention”</a:t>
                      </a:r>
                    </a:p>
                    <a:p>
                      <a:endParaRPr lang="en-ZA" dirty="0"/>
                    </a:p>
                  </a:txBody>
                  <a:tcPr/>
                </a:tc>
                <a:tc>
                  <a:txBody>
                    <a:bodyPr/>
                    <a:lstStyle/>
                    <a:p>
                      <a:r>
                        <a:rPr lang="en-GB" sz="1200" dirty="0"/>
                        <a:t>Definition of the “Convention” so as to expand it to cater for annexes, regulations and protocols which will now form part of the this Bill</a:t>
                      </a:r>
                    </a:p>
                    <a:p>
                      <a:endParaRPr lang="en-ZA" dirty="0"/>
                    </a:p>
                  </a:txBody>
                  <a:tcPr/>
                </a:tc>
                <a:tc>
                  <a:txBody>
                    <a:bodyPr/>
                    <a:lstStyle/>
                    <a:p>
                      <a:r>
                        <a:rPr lang="en-GB" sz="1200" b="1" dirty="0"/>
                        <a:t>'Convention' </a:t>
                      </a:r>
                      <a:r>
                        <a:rPr lang="en-GB" sz="1200" dirty="0"/>
                        <a:t>means− the international Convention for the Prevention of Pollution from Ships, 1973, as amended by the Protocol of 1978 adopted by the Inter-Governmental Maritime Consultative Organisation (‘IMO’) in London on 17 February 1978, including any annexes, regulations and protocols which are issued in terms thereof and set out in the Schedule;".</a:t>
                      </a:r>
                    </a:p>
                    <a:p>
                      <a:endParaRPr lang="en-ZA" dirty="0"/>
                    </a:p>
                  </a:txBody>
                  <a:tcPr/>
                </a:tc>
                <a:tc>
                  <a:txBody>
                    <a:bodyPr/>
                    <a:lstStyle/>
                    <a:p>
                      <a:r>
                        <a:rPr lang="en-GB" sz="1200" dirty="0"/>
                        <a:t>That, reference to “convention” will  now mean the treaty in its entirety  inclusive of all Annexes, i.e. Annexes; I, II, III, IV, V and VI</a:t>
                      </a:r>
                      <a:endParaRPr lang="en-ZA" sz="1200" dirty="0"/>
                    </a:p>
                  </a:txBody>
                  <a:tcPr/>
                </a:tc>
                <a:extLst>
                  <a:ext uri="{0D108BD9-81ED-4DB2-BD59-A6C34878D82A}">
                    <a16:rowId xmlns:a16="http://schemas.microsoft.com/office/drawing/2014/main" xmlns="" val="580462636"/>
                  </a:ext>
                </a:extLst>
              </a:tr>
            </a:tbl>
          </a:graphicData>
        </a:graphic>
      </p:graphicFrame>
    </p:spTree>
    <p:extLst>
      <p:ext uri="{BB962C8B-B14F-4D97-AF65-F5344CB8AC3E}">
        <p14:creationId xmlns:p14="http://schemas.microsoft.com/office/powerpoint/2010/main" xmlns="" val="418026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1AD39-11F5-4D2E-B62D-4E5B9437DCC5}"/>
              </a:ext>
            </a:extLst>
          </p:cNvPr>
          <p:cNvSpPr>
            <a:spLocks noGrp="1"/>
          </p:cNvSpPr>
          <p:nvPr>
            <p:ph type="title"/>
          </p:nvPr>
        </p:nvSpPr>
        <p:spPr/>
        <p:txBody>
          <a:bodyPr>
            <a:noAutofit/>
          </a:bodyPr>
          <a:lstStyle/>
          <a:p>
            <a:r>
              <a:rPr lang="en-ZA" sz="3600" dirty="0"/>
              <a:t>Proposed amendments continues</a:t>
            </a:r>
          </a:p>
        </p:txBody>
      </p:sp>
      <p:sp>
        <p:nvSpPr>
          <p:cNvPr id="3" name="Content Placeholder 2">
            <a:extLst>
              <a:ext uri="{FF2B5EF4-FFF2-40B4-BE49-F238E27FC236}">
                <a16:creationId xmlns:a16="http://schemas.microsoft.com/office/drawing/2014/main" xmlns="" id="{D6F9EE6D-BC39-4AB8-9E4A-31204E99D2EF}"/>
              </a:ext>
            </a:extLst>
          </p:cNvPr>
          <p:cNvSpPr>
            <a:spLocks noGrp="1"/>
          </p:cNvSpPr>
          <p:nvPr>
            <p:ph sz="half" idx="1"/>
          </p:nvPr>
        </p:nvSpPr>
        <p:spPr>
          <a:xfrm>
            <a:off x="35496" y="771550"/>
            <a:ext cx="9073008" cy="3394472"/>
          </a:xfrm>
        </p:spPr>
        <p:txBody>
          <a:bodyPr/>
          <a:lstStyle/>
          <a:p>
            <a:endParaRPr lang="en-GB" dirty="0"/>
          </a:p>
          <a:p>
            <a:endParaRPr lang="en-GB" dirty="0"/>
          </a:p>
          <a:p>
            <a:endParaRPr lang="en-ZA" dirty="0"/>
          </a:p>
        </p:txBody>
      </p:sp>
      <p:graphicFrame>
        <p:nvGraphicFramePr>
          <p:cNvPr id="4" name="Table 3">
            <a:extLst>
              <a:ext uri="{FF2B5EF4-FFF2-40B4-BE49-F238E27FC236}">
                <a16:creationId xmlns:a16="http://schemas.microsoft.com/office/drawing/2014/main" xmlns="" id="{AAA010A5-A5B2-4FD8-BB72-F23CDDFD317A}"/>
              </a:ext>
            </a:extLst>
          </p:cNvPr>
          <p:cNvGraphicFramePr>
            <a:graphicFrameLocks noGrp="1"/>
          </p:cNvGraphicFramePr>
          <p:nvPr>
            <p:extLst>
              <p:ext uri="{D42A27DB-BD31-4B8C-83A1-F6EECF244321}">
                <p14:modId xmlns:p14="http://schemas.microsoft.com/office/powerpoint/2010/main" xmlns="" val="3214142489"/>
              </p:ext>
            </p:extLst>
          </p:nvPr>
        </p:nvGraphicFramePr>
        <p:xfrm>
          <a:off x="0" y="627534"/>
          <a:ext cx="8712965" cy="3749040"/>
        </p:xfrm>
        <a:graphic>
          <a:graphicData uri="http://schemas.openxmlformats.org/drawingml/2006/table">
            <a:tbl>
              <a:tblPr firstRow="1" bandRow="1">
                <a:tableStyleId>{93296810-A885-4BE3-A3E7-6D5BEEA58F35}</a:tableStyleId>
              </a:tblPr>
              <a:tblGrid>
                <a:gridCol w="1742593">
                  <a:extLst>
                    <a:ext uri="{9D8B030D-6E8A-4147-A177-3AD203B41FA5}">
                      <a16:colId xmlns:a16="http://schemas.microsoft.com/office/drawing/2014/main" xmlns="" val="2201336233"/>
                    </a:ext>
                  </a:extLst>
                </a:gridCol>
                <a:gridCol w="1742593">
                  <a:extLst>
                    <a:ext uri="{9D8B030D-6E8A-4147-A177-3AD203B41FA5}">
                      <a16:colId xmlns:a16="http://schemas.microsoft.com/office/drawing/2014/main" xmlns="" val="2385991568"/>
                    </a:ext>
                  </a:extLst>
                </a:gridCol>
                <a:gridCol w="1742593">
                  <a:extLst>
                    <a:ext uri="{9D8B030D-6E8A-4147-A177-3AD203B41FA5}">
                      <a16:colId xmlns:a16="http://schemas.microsoft.com/office/drawing/2014/main" xmlns="" val="343332382"/>
                    </a:ext>
                  </a:extLst>
                </a:gridCol>
                <a:gridCol w="1742593">
                  <a:extLst>
                    <a:ext uri="{9D8B030D-6E8A-4147-A177-3AD203B41FA5}">
                      <a16:colId xmlns:a16="http://schemas.microsoft.com/office/drawing/2014/main" xmlns="" val="3097940454"/>
                    </a:ext>
                  </a:extLst>
                </a:gridCol>
                <a:gridCol w="1742593">
                  <a:extLst>
                    <a:ext uri="{9D8B030D-6E8A-4147-A177-3AD203B41FA5}">
                      <a16:colId xmlns:a16="http://schemas.microsoft.com/office/drawing/2014/main" xmlns="" val="3369246005"/>
                    </a:ext>
                  </a:extLst>
                </a:gridCol>
              </a:tblGrid>
              <a:tr h="139040">
                <a:tc>
                  <a:txBody>
                    <a:bodyPr/>
                    <a:lstStyle/>
                    <a:p>
                      <a:r>
                        <a:rPr lang="en-ZA" sz="1200" dirty="0"/>
                        <a:t>Sections to be amended</a:t>
                      </a:r>
                    </a:p>
                    <a:p>
                      <a:endParaRPr lang="en-ZA" dirty="0"/>
                    </a:p>
                  </a:txBody>
                  <a:tcPr/>
                </a:tc>
                <a:tc>
                  <a:txBody>
                    <a:bodyPr/>
                    <a:lstStyle/>
                    <a:p>
                      <a:r>
                        <a:rPr lang="en-GB" sz="1200" dirty="0"/>
                        <a:t>Gaps /challenges that will be addressed through the amendments </a:t>
                      </a:r>
                    </a:p>
                    <a:p>
                      <a:endParaRPr lang="en-ZA" dirty="0"/>
                    </a:p>
                  </a:txBody>
                  <a:tcPr/>
                </a:tc>
                <a:tc>
                  <a:txBody>
                    <a:bodyPr/>
                    <a:lstStyle/>
                    <a:p>
                      <a:r>
                        <a:rPr lang="en-GB" sz="1200" dirty="0"/>
                        <a:t>Amendments that will be made </a:t>
                      </a:r>
                    </a:p>
                    <a:p>
                      <a:endParaRPr lang="en-ZA"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165664049"/>
                  </a:ext>
                </a:extLst>
              </a:tr>
              <a:tr h="370840">
                <a:tc>
                  <a:txBody>
                    <a:bodyPr/>
                    <a:lstStyle/>
                    <a:p>
                      <a:r>
                        <a:rPr lang="en-ZA" sz="1200" dirty="0"/>
                        <a:t>Clause 2 </a:t>
                      </a:r>
                    </a:p>
                    <a:p>
                      <a:r>
                        <a:rPr lang="en-ZA" sz="1200" dirty="0"/>
                        <a:t>Section 2 A</a:t>
                      </a:r>
                    </a:p>
                    <a:p>
                      <a:endParaRPr lang="en-ZA" dirty="0"/>
                    </a:p>
                  </a:txBody>
                  <a:tcPr/>
                </a:tc>
                <a:tc>
                  <a:txBody>
                    <a:bodyPr/>
                    <a:lstStyle/>
                    <a:p>
                      <a:r>
                        <a:rPr lang="en-GB" sz="1200" dirty="0"/>
                        <a:t>Absence of the Convention into South African law. </a:t>
                      </a:r>
                    </a:p>
                    <a:p>
                      <a:endParaRPr lang="en-ZA" dirty="0"/>
                    </a:p>
                  </a:txBody>
                  <a:tcPr/>
                </a:tc>
                <a:tc>
                  <a:txBody>
                    <a:bodyPr/>
                    <a:lstStyle/>
                    <a:p>
                      <a:r>
                        <a:rPr lang="en-GB" sz="1200" dirty="0"/>
                        <a:t>Incorporation of the Convention into South African law so as to enable it to have the force of law in the Republic of South Africa</a:t>
                      </a:r>
                    </a:p>
                    <a:p>
                      <a:endParaRPr lang="en-ZA" dirty="0"/>
                    </a:p>
                  </a:txBody>
                  <a:tcPr/>
                </a:tc>
                <a:tc>
                  <a:txBody>
                    <a:bodyPr/>
                    <a:lstStyle/>
                    <a:p>
                      <a:r>
                        <a:rPr lang="en-GB" sz="1200" dirty="0"/>
                        <a:t>(1)  Subject to the provisions of this Act, the Convention has the force of law in the Republic.</a:t>
                      </a:r>
                    </a:p>
                    <a:p>
                      <a:r>
                        <a:rPr lang="en-GB" sz="1200" dirty="0"/>
                        <a:t>(2) The Minister shall, as soon as practicable after the entry in to force for the Republic, of any amendment to the Convention, amend the schedule by notice in the Gazette, to reflect such amendment.</a:t>
                      </a:r>
                      <a:endParaRPr lang="en-ZA" dirty="0"/>
                    </a:p>
                  </a:txBody>
                  <a:tcPr/>
                </a:tc>
                <a:tc>
                  <a:txBody>
                    <a:bodyPr/>
                    <a:lstStyle/>
                    <a:p>
                      <a:r>
                        <a:rPr lang="en-GB" sz="1200" dirty="0"/>
                        <a:t>By enacting domestic legislation, South Africa will now be in a position to give full effect to the treaties</a:t>
                      </a:r>
                    </a:p>
                    <a:p>
                      <a:endParaRPr lang="en-ZA" dirty="0"/>
                    </a:p>
                  </a:txBody>
                  <a:tcPr/>
                </a:tc>
                <a:extLst>
                  <a:ext uri="{0D108BD9-81ED-4DB2-BD59-A6C34878D82A}">
                    <a16:rowId xmlns:a16="http://schemas.microsoft.com/office/drawing/2014/main" xmlns="" val="3446085974"/>
                  </a:ext>
                </a:extLst>
              </a:tr>
            </a:tbl>
          </a:graphicData>
        </a:graphic>
      </p:graphicFrame>
    </p:spTree>
    <p:extLst>
      <p:ext uri="{BB962C8B-B14F-4D97-AF65-F5344CB8AC3E}">
        <p14:creationId xmlns:p14="http://schemas.microsoft.com/office/powerpoint/2010/main" xmlns="" val="166740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67734-A357-435F-8925-B404C6953F83}"/>
              </a:ext>
            </a:extLst>
          </p:cNvPr>
          <p:cNvSpPr>
            <a:spLocks noGrp="1"/>
          </p:cNvSpPr>
          <p:nvPr>
            <p:ph type="title"/>
          </p:nvPr>
        </p:nvSpPr>
        <p:spPr/>
        <p:txBody>
          <a:bodyPr>
            <a:normAutofit fontScale="90000"/>
          </a:bodyPr>
          <a:lstStyle/>
          <a:p>
            <a:r>
              <a:rPr lang="en-ZA" dirty="0"/>
              <a:t> </a:t>
            </a:r>
            <a:r>
              <a:rPr lang="en-ZA" sz="3600" dirty="0"/>
              <a:t>Proposed amendments continues</a:t>
            </a:r>
          </a:p>
        </p:txBody>
      </p:sp>
      <p:graphicFrame>
        <p:nvGraphicFramePr>
          <p:cNvPr id="4" name="Content Placeholder 3">
            <a:extLst>
              <a:ext uri="{FF2B5EF4-FFF2-40B4-BE49-F238E27FC236}">
                <a16:creationId xmlns:a16="http://schemas.microsoft.com/office/drawing/2014/main" xmlns="" id="{0955CAEB-9585-45B4-AE08-2DFBE640C817}"/>
              </a:ext>
            </a:extLst>
          </p:cNvPr>
          <p:cNvGraphicFramePr>
            <a:graphicFrameLocks noGrp="1"/>
          </p:cNvGraphicFramePr>
          <p:nvPr>
            <p:ph sz="half" idx="1"/>
            <p:extLst>
              <p:ext uri="{D42A27DB-BD31-4B8C-83A1-F6EECF244321}">
                <p14:modId xmlns:p14="http://schemas.microsoft.com/office/powerpoint/2010/main" xmlns="" val="3438819348"/>
              </p:ext>
            </p:extLst>
          </p:nvPr>
        </p:nvGraphicFramePr>
        <p:xfrm>
          <a:off x="34925" y="771525"/>
          <a:ext cx="9001125" cy="2926080"/>
        </p:xfrm>
        <a:graphic>
          <a:graphicData uri="http://schemas.openxmlformats.org/drawingml/2006/table">
            <a:tbl>
              <a:tblPr firstRow="1" bandRow="1">
                <a:tableStyleId>{93296810-A885-4BE3-A3E7-6D5BEEA58F35}</a:tableStyleId>
              </a:tblPr>
              <a:tblGrid>
                <a:gridCol w="1800225">
                  <a:extLst>
                    <a:ext uri="{9D8B030D-6E8A-4147-A177-3AD203B41FA5}">
                      <a16:colId xmlns:a16="http://schemas.microsoft.com/office/drawing/2014/main" xmlns="" val="1795316300"/>
                    </a:ext>
                  </a:extLst>
                </a:gridCol>
                <a:gridCol w="1800225">
                  <a:extLst>
                    <a:ext uri="{9D8B030D-6E8A-4147-A177-3AD203B41FA5}">
                      <a16:colId xmlns:a16="http://schemas.microsoft.com/office/drawing/2014/main" xmlns="" val="4191069151"/>
                    </a:ext>
                  </a:extLst>
                </a:gridCol>
                <a:gridCol w="1800225">
                  <a:extLst>
                    <a:ext uri="{9D8B030D-6E8A-4147-A177-3AD203B41FA5}">
                      <a16:colId xmlns:a16="http://schemas.microsoft.com/office/drawing/2014/main" xmlns="" val="3749899196"/>
                    </a:ext>
                  </a:extLst>
                </a:gridCol>
                <a:gridCol w="1800225">
                  <a:extLst>
                    <a:ext uri="{9D8B030D-6E8A-4147-A177-3AD203B41FA5}">
                      <a16:colId xmlns:a16="http://schemas.microsoft.com/office/drawing/2014/main" xmlns="" val="1406529582"/>
                    </a:ext>
                  </a:extLst>
                </a:gridCol>
                <a:gridCol w="1800225">
                  <a:extLst>
                    <a:ext uri="{9D8B030D-6E8A-4147-A177-3AD203B41FA5}">
                      <a16:colId xmlns:a16="http://schemas.microsoft.com/office/drawing/2014/main" xmlns="" val="1444576854"/>
                    </a:ext>
                  </a:extLst>
                </a:gridCol>
              </a:tblGrid>
              <a:tr h="370840">
                <a:tc>
                  <a:txBody>
                    <a:bodyPr/>
                    <a:lstStyle/>
                    <a:p>
                      <a:r>
                        <a:rPr lang="en-ZA" sz="1200" dirty="0"/>
                        <a:t>Sections to be amended</a:t>
                      </a:r>
                    </a:p>
                    <a:p>
                      <a:endParaRPr lang="en-ZA" dirty="0"/>
                    </a:p>
                  </a:txBody>
                  <a:tcPr/>
                </a:tc>
                <a:tc>
                  <a:txBody>
                    <a:bodyPr/>
                    <a:lstStyle/>
                    <a:p>
                      <a:r>
                        <a:rPr lang="en-GB" sz="1200" dirty="0"/>
                        <a:t>Gaps /challenges that will be addressed through the amendments </a:t>
                      </a:r>
                    </a:p>
                    <a:p>
                      <a:endParaRPr lang="en-ZA" dirty="0"/>
                    </a:p>
                  </a:txBody>
                  <a:tcPr/>
                </a:tc>
                <a:tc>
                  <a:txBody>
                    <a:bodyPr/>
                    <a:lstStyle/>
                    <a:p>
                      <a:r>
                        <a:rPr lang="en-GB" sz="1200" dirty="0"/>
                        <a:t>Amendments that will be made </a:t>
                      </a:r>
                    </a:p>
                    <a:p>
                      <a:endParaRPr lang="en-ZA" dirty="0"/>
                    </a:p>
                  </a:txBody>
                  <a:tcPr/>
                </a:tc>
                <a:tc>
                  <a:txBody>
                    <a:bodyPr/>
                    <a:lstStyle/>
                    <a:p>
                      <a:r>
                        <a:rPr lang="en-GB" sz="1200" dirty="0"/>
                        <a:t>What it will read like when amended</a:t>
                      </a:r>
                    </a:p>
                    <a:p>
                      <a:endParaRPr lang="en-ZA" dirty="0"/>
                    </a:p>
                  </a:txBody>
                  <a:tcPr/>
                </a:tc>
                <a:tc>
                  <a:txBody>
                    <a:bodyPr/>
                    <a:lstStyle/>
                    <a:p>
                      <a:r>
                        <a:rPr lang="en-GB" sz="1200" dirty="0"/>
                        <a:t>The benefit / impact of the amendment</a:t>
                      </a:r>
                    </a:p>
                    <a:p>
                      <a:endParaRPr lang="en-ZA" dirty="0"/>
                    </a:p>
                  </a:txBody>
                  <a:tcPr/>
                </a:tc>
                <a:extLst>
                  <a:ext uri="{0D108BD9-81ED-4DB2-BD59-A6C34878D82A}">
                    <a16:rowId xmlns:a16="http://schemas.microsoft.com/office/drawing/2014/main" xmlns="" val="1460109136"/>
                  </a:ext>
                </a:extLst>
              </a:tr>
              <a:tr h="370840">
                <a:tc>
                  <a:txBody>
                    <a:bodyPr/>
                    <a:lstStyle/>
                    <a:p>
                      <a:r>
                        <a:rPr lang="en-ZA" sz="1200" dirty="0"/>
                        <a:t>Clause 2 </a:t>
                      </a:r>
                    </a:p>
                    <a:p>
                      <a:r>
                        <a:rPr lang="en-ZA" sz="1200" dirty="0"/>
                        <a:t>Section 2 B</a:t>
                      </a:r>
                    </a:p>
                    <a:p>
                      <a:endParaRPr lang="en-ZA" dirty="0"/>
                    </a:p>
                  </a:txBody>
                  <a:tcPr/>
                </a:tc>
                <a:tc>
                  <a:txBody>
                    <a:bodyPr/>
                    <a:lstStyle/>
                    <a:p>
                      <a:r>
                        <a:rPr lang="en-GB" sz="1200" dirty="0"/>
                        <a:t>Absence of the technical standards</a:t>
                      </a:r>
                    </a:p>
                    <a:p>
                      <a:endParaRPr lang="en-ZA" dirty="0"/>
                    </a:p>
                  </a:txBody>
                  <a:tcPr/>
                </a:tc>
                <a:tc>
                  <a:txBody>
                    <a:bodyPr/>
                    <a:lstStyle/>
                    <a:p>
                      <a:r>
                        <a:rPr lang="en-GB" sz="1200" dirty="0"/>
                        <a:t>Provides for the Authority to  issue technical standards for marine pollution from ships on such matters as may be prescribed by regulation</a:t>
                      </a:r>
                    </a:p>
                    <a:p>
                      <a:endParaRPr lang="en-ZA" dirty="0"/>
                    </a:p>
                  </a:txBody>
                  <a:tcPr/>
                </a:tc>
                <a:tc>
                  <a:txBody>
                    <a:bodyPr/>
                    <a:lstStyle/>
                    <a:p>
                      <a:r>
                        <a:rPr lang="en-GB" sz="1200" dirty="0"/>
                        <a:t>(1) The Authority may issue technical standards for marine pollution from ships on such matters as may be prescribed by regulation.</a:t>
                      </a:r>
                    </a:p>
                    <a:p>
                      <a:r>
                        <a:rPr lang="en-GB" sz="1200" dirty="0"/>
                        <a:t>(2) A technical standard shall have the force of law</a:t>
                      </a:r>
                    </a:p>
                    <a:p>
                      <a:endParaRPr lang="en-ZA" dirty="0"/>
                    </a:p>
                  </a:txBody>
                  <a:tcPr/>
                </a:tc>
                <a:tc>
                  <a:txBody>
                    <a:bodyPr/>
                    <a:lstStyle/>
                    <a:p>
                      <a:r>
                        <a:rPr lang="en-GB" sz="1200" dirty="0"/>
                        <a:t>Enabler to the Authority to enforce compliance with technical standards so published in the manner as provided for in the Act</a:t>
                      </a:r>
                    </a:p>
                    <a:p>
                      <a:endParaRPr lang="en-ZA" dirty="0"/>
                    </a:p>
                  </a:txBody>
                  <a:tcPr/>
                </a:tc>
                <a:extLst>
                  <a:ext uri="{0D108BD9-81ED-4DB2-BD59-A6C34878D82A}">
                    <a16:rowId xmlns:a16="http://schemas.microsoft.com/office/drawing/2014/main" xmlns="" val="4030693400"/>
                  </a:ext>
                </a:extLst>
              </a:tr>
            </a:tbl>
          </a:graphicData>
        </a:graphic>
      </p:graphicFrame>
    </p:spTree>
    <p:extLst>
      <p:ext uri="{BB962C8B-B14F-4D97-AF65-F5344CB8AC3E}">
        <p14:creationId xmlns:p14="http://schemas.microsoft.com/office/powerpoint/2010/main" xmlns="" val="366880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12943</TotalTime>
  <Words>1496</Words>
  <Application>Microsoft Office PowerPoint</Application>
  <PresentationFormat>On-screen Show (16:9)</PresentationFormat>
  <Paragraphs>152</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Slide 1</vt:lpstr>
      <vt:lpstr>Presentation Overview</vt:lpstr>
      <vt:lpstr> Purpose</vt:lpstr>
      <vt:lpstr> Background</vt:lpstr>
      <vt:lpstr>Objectives of the Marine Pollution (Prevention of Pollution from Ships) Amendment Bill  </vt:lpstr>
      <vt:lpstr>The benefits of the incorporation of MARPOL annex iv and annex vi </vt:lpstr>
      <vt:lpstr>Proposed amendments</vt:lpstr>
      <vt:lpstr>Proposed amendments continues</vt:lpstr>
      <vt:lpstr> Proposed amendments continues</vt:lpstr>
      <vt:lpstr>Proposed amendments continues</vt:lpstr>
      <vt:lpstr>Proposed amendments continues</vt:lpstr>
      <vt:lpstr>Proposed amendments continues</vt:lpstr>
      <vt:lpstr>Proposed amendments continues</vt:lpstr>
      <vt:lpstr>Consultation</vt:lpstr>
      <vt:lpstr>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Mankitseng Hlatshwayo</dc:creator>
  <cp:lastModifiedBy>USER</cp:lastModifiedBy>
  <cp:revision>620</cp:revision>
  <cp:lastPrinted>2022-03-15T07:52:34Z</cp:lastPrinted>
  <dcterms:created xsi:type="dcterms:W3CDTF">2016-09-28T08:20:05Z</dcterms:created>
  <dcterms:modified xsi:type="dcterms:W3CDTF">2022-09-06T14:32:50Z</dcterms:modified>
</cp:coreProperties>
</file>