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10" r:id="rId3"/>
    <p:sldId id="317" r:id="rId4"/>
    <p:sldId id="318" r:id="rId5"/>
    <p:sldId id="319" r:id="rId6"/>
    <p:sldId id="30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65" d="100"/>
          <a:sy n="65" d="100"/>
        </p:scale>
        <p:origin x="68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13CB8-646A-4E09-B537-57606D8CBF65}" type="datetimeFigureOut">
              <a:rPr lang="en-ZA" smtClean="0"/>
              <a:t>2022/09/05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E0E37-5834-4F09-B468-A844A4B9E63A}" type="slidenum">
              <a:rPr lang="en-ZA" smtClean="0"/>
              <a:t>‹#›</a:t>
            </a:fld>
            <a:endParaRPr lang="en-ZA"/>
          </a:p>
        </p:txBody>
      </p:sp>
    </p:spTree>
    <p:extLst>
      <p:ext uri="{BB962C8B-B14F-4D97-AF65-F5344CB8AC3E}">
        <p14:creationId xmlns:p14="http://schemas.microsoft.com/office/powerpoint/2010/main" val="122032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7DF88DE-92F0-4A97-88CF-03CC5F205517}" type="datetimeFigureOut">
              <a:rPr lang="en-ZA" smtClean="0"/>
              <a:t>2022/09/05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377543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7DF88DE-92F0-4A97-88CF-03CC5F205517}" type="datetimeFigureOut">
              <a:rPr lang="en-ZA" smtClean="0"/>
              <a:t>2022/09/05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179533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7DF88DE-92F0-4A97-88CF-03CC5F205517}" type="datetimeFigureOut">
              <a:rPr lang="en-ZA" smtClean="0"/>
              <a:t>2022/09/05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208387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7DF88DE-92F0-4A97-88CF-03CC5F205517}" type="datetimeFigureOut">
              <a:rPr lang="en-ZA" smtClean="0"/>
              <a:t>2022/09/05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243483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DF88DE-92F0-4A97-88CF-03CC5F205517}" type="datetimeFigureOut">
              <a:rPr lang="en-ZA" smtClean="0"/>
              <a:t>2022/09/05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2433811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7DF88DE-92F0-4A97-88CF-03CC5F205517}" type="datetimeFigureOut">
              <a:rPr lang="en-ZA" smtClean="0"/>
              <a:t>2022/09/05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373481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A7DF88DE-92F0-4A97-88CF-03CC5F205517}" type="datetimeFigureOut">
              <a:rPr lang="en-ZA" smtClean="0"/>
              <a:t>2022/09/05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427920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7DF88DE-92F0-4A97-88CF-03CC5F205517}" type="datetimeFigureOut">
              <a:rPr lang="en-ZA" smtClean="0"/>
              <a:t>2022/09/05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187623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F88DE-92F0-4A97-88CF-03CC5F205517}" type="datetimeFigureOut">
              <a:rPr lang="en-ZA" smtClean="0"/>
              <a:t>2022/09/05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2844593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DF88DE-92F0-4A97-88CF-03CC5F205517}" type="datetimeFigureOut">
              <a:rPr lang="en-ZA" smtClean="0"/>
              <a:t>2022/09/05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346608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DF88DE-92F0-4A97-88CF-03CC5F205517}" type="datetimeFigureOut">
              <a:rPr lang="en-ZA" smtClean="0"/>
              <a:t>2022/09/05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C36ADD-A89D-4F21-BB30-4F4915AA2770}" type="slidenum">
              <a:rPr lang="en-ZA" smtClean="0"/>
              <a:t>‹#›</a:t>
            </a:fld>
            <a:endParaRPr lang="en-ZA"/>
          </a:p>
        </p:txBody>
      </p:sp>
    </p:spTree>
    <p:extLst>
      <p:ext uri="{BB962C8B-B14F-4D97-AF65-F5344CB8AC3E}">
        <p14:creationId xmlns:p14="http://schemas.microsoft.com/office/powerpoint/2010/main" val="3288784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F88DE-92F0-4A97-88CF-03CC5F205517}" type="datetimeFigureOut">
              <a:rPr lang="en-ZA" smtClean="0"/>
              <a:t>2022/09/05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36ADD-A89D-4F21-BB30-4F4915AA2770}" type="slidenum">
              <a:rPr lang="en-ZA" smtClean="0"/>
              <a:t>‹#›</a:t>
            </a:fld>
            <a:endParaRPr lang="en-ZA"/>
          </a:p>
        </p:txBody>
      </p:sp>
    </p:spTree>
    <p:extLst>
      <p:ext uri="{BB962C8B-B14F-4D97-AF65-F5344CB8AC3E}">
        <p14:creationId xmlns:p14="http://schemas.microsoft.com/office/powerpoint/2010/main" val="195336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6566498"/>
            <a:ext cx="12192000" cy="28843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dirty="0"/>
          </a:p>
        </p:txBody>
      </p:sp>
      <p:sp>
        <p:nvSpPr>
          <p:cNvPr id="5" name="Subtitle 2"/>
          <p:cNvSpPr>
            <a:spLocks noGrp="1"/>
          </p:cNvSpPr>
          <p:nvPr>
            <p:ph type="subTitle" idx="1"/>
          </p:nvPr>
        </p:nvSpPr>
        <p:spPr>
          <a:xfrm>
            <a:off x="0" y="6584578"/>
            <a:ext cx="12191999" cy="270355"/>
          </a:xfrm>
          <a:solidFill>
            <a:schemeClr val="accent6"/>
          </a:solidFill>
        </p:spPr>
        <p:txBody>
          <a:bodyPr>
            <a:noAutofit/>
          </a:bodyPr>
          <a:lstStyle/>
          <a:p>
            <a:r>
              <a:rPr lang="en-ZA" sz="1800" b="1" dirty="0">
                <a:solidFill>
                  <a:schemeClr val="bg1"/>
                </a:solidFill>
              </a:rPr>
              <a:t>Healthy Living for All</a:t>
            </a:r>
          </a:p>
        </p:txBody>
      </p:sp>
      <p:cxnSp>
        <p:nvCxnSpPr>
          <p:cNvPr id="6" name="Straight Connector 5"/>
          <p:cNvCxnSpPr/>
          <p:nvPr/>
        </p:nvCxnSpPr>
        <p:spPr>
          <a:xfrm>
            <a:off x="152400" y="6663668"/>
            <a:ext cx="4892142" cy="37841"/>
          </a:xfrm>
          <a:prstGeom prst="line">
            <a:avLst/>
          </a:prstGeom>
          <a:ln w="19050" cmpd="thickThin">
            <a:solidFill>
              <a:srgbClr val="92D050"/>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86092" y="6705602"/>
            <a:ext cx="4892142" cy="37841"/>
          </a:xfrm>
          <a:prstGeom prst="line">
            <a:avLst/>
          </a:prstGeom>
          <a:ln w="19050" cmpd="thickThin">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96DF85F-C803-974B-AEA1-B2F6AD5AE3AE}"/>
              </a:ext>
            </a:extLst>
          </p:cNvPr>
          <p:cNvSpPr txBox="1"/>
          <p:nvPr/>
        </p:nvSpPr>
        <p:spPr>
          <a:xfrm>
            <a:off x="2715491" y="1870364"/>
            <a:ext cx="6553200" cy="2985433"/>
          </a:xfrm>
          <a:prstGeom prst="rect">
            <a:avLst/>
          </a:prstGeom>
          <a:noFill/>
        </p:spPr>
        <p:txBody>
          <a:bodyPr wrap="square" rtlCol="0">
            <a:spAutoFit/>
          </a:bodyPr>
          <a:lstStyle/>
          <a:p>
            <a:pPr algn="ctr"/>
            <a:r>
              <a:rPr lang="en-ZA" altLang="en-US" sz="3600" b="1" i="1" kern="0" dirty="0">
                <a:solidFill>
                  <a:prstClr val="black"/>
                </a:solidFill>
                <a:latin typeface="Arial"/>
                <a:ea typeface="MS PGothic" pitchFamily="34" charset="-128"/>
                <a:cs typeface="Arial"/>
              </a:rPr>
              <a:t>AUDITOR GENERAL’S SPECIEAL REPORT ON COVID</a:t>
            </a:r>
          </a:p>
          <a:p>
            <a:pPr algn="ctr"/>
            <a:br>
              <a:rPr lang="en-ZA" altLang="en-US" sz="3600" b="1" i="1" kern="0" dirty="0">
                <a:solidFill>
                  <a:prstClr val="black"/>
                </a:solidFill>
                <a:latin typeface="Arial"/>
                <a:ea typeface="MS PGothic" pitchFamily="34" charset="-128"/>
                <a:cs typeface="Arial"/>
              </a:rPr>
            </a:br>
            <a:endParaRPr lang="en-US" sz="4400" dirty="0"/>
          </a:p>
        </p:txBody>
      </p:sp>
      <p:sp>
        <p:nvSpPr>
          <p:cNvPr id="10" name="TextBox 9">
            <a:extLst>
              <a:ext uri="{FF2B5EF4-FFF2-40B4-BE49-F238E27FC236}">
                <a16:creationId xmlns:a16="http://schemas.microsoft.com/office/drawing/2014/main" id="{3FFAB429-A616-814F-9988-989C5F2057A4}"/>
              </a:ext>
            </a:extLst>
          </p:cNvPr>
          <p:cNvSpPr txBox="1"/>
          <p:nvPr/>
        </p:nvSpPr>
        <p:spPr>
          <a:xfrm>
            <a:off x="6483927" y="5250873"/>
            <a:ext cx="5056909" cy="830997"/>
          </a:xfrm>
          <a:prstGeom prst="rect">
            <a:avLst/>
          </a:prstGeom>
          <a:noFill/>
        </p:spPr>
        <p:txBody>
          <a:bodyPr wrap="square" rtlCol="0">
            <a:spAutoFit/>
          </a:bodyPr>
          <a:lstStyle/>
          <a:p>
            <a:pPr algn="ctr"/>
            <a:r>
              <a:rPr lang="en-US" sz="2400" dirty="0"/>
              <a:t>06 September 2022</a:t>
            </a:r>
          </a:p>
          <a:p>
            <a:pPr algn="ctr"/>
            <a:r>
              <a:rPr lang="en-US" sz="2400" dirty="0"/>
              <a:t>By the Honorable MEC</a:t>
            </a:r>
          </a:p>
        </p:txBody>
      </p:sp>
    </p:spTree>
    <p:extLst>
      <p:ext uri="{BB962C8B-B14F-4D97-AF65-F5344CB8AC3E}">
        <p14:creationId xmlns:p14="http://schemas.microsoft.com/office/powerpoint/2010/main" val="353394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29540" y="60960"/>
            <a:ext cx="11826240" cy="923330"/>
          </a:xfrm>
          <a:prstGeom prst="rect">
            <a:avLst/>
          </a:prstGeom>
          <a:noFill/>
        </p:spPr>
        <p:txBody>
          <a:bodyPr wrap="square" rtlCol="0">
            <a:spAutoFit/>
          </a:bodyPr>
          <a:lstStyle/>
          <a:p>
            <a:r>
              <a:rPr lang="en-ZA" sz="5400" b="1" i="1" dirty="0">
                <a:solidFill>
                  <a:prstClr val="black"/>
                </a:solidFill>
              </a:rPr>
              <a:t>Presentation Outline</a:t>
            </a:r>
          </a:p>
        </p:txBody>
      </p:sp>
      <p:sp>
        <p:nvSpPr>
          <p:cNvPr id="6" name="Content Placeholder 2">
            <a:extLst>
              <a:ext uri="{FF2B5EF4-FFF2-40B4-BE49-F238E27FC236}">
                <a16:creationId xmlns:a16="http://schemas.microsoft.com/office/drawing/2014/main" id="{997AC769-92A1-0346-9D45-87B94EE7EF03}"/>
              </a:ext>
            </a:extLst>
          </p:cNvPr>
          <p:cNvSpPr>
            <a:spLocks noGrp="1"/>
          </p:cNvSpPr>
          <p:nvPr>
            <p:ph idx="1"/>
          </p:nvPr>
        </p:nvSpPr>
        <p:spPr>
          <a:xfrm>
            <a:off x="453043" y="1447800"/>
            <a:ext cx="10900757" cy="4549141"/>
          </a:xfrm>
        </p:spPr>
        <p:txBody>
          <a:bodyPr>
            <a:normAutofit/>
          </a:bodyPr>
          <a:lstStyle/>
          <a:p>
            <a:pPr marL="514350" indent="-514350">
              <a:buFont typeface="+mj-lt"/>
              <a:buAutoNum type="arabicPeriod"/>
            </a:pPr>
            <a:r>
              <a:rPr lang="en-GB" b="1" dirty="0"/>
              <a:t>PURPOSE	</a:t>
            </a:r>
          </a:p>
          <a:p>
            <a:pPr marL="0" indent="0">
              <a:buNone/>
            </a:pPr>
            <a:r>
              <a:rPr lang="en-GB" b="1" dirty="0"/>
              <a:t>						</a:t>
            </a:r>
          </a:p>
          <a:p>
            <a:pPr marL="514350" indent="-514350">
              <a:buAutoNum type="arabicPeriod" startAt="2"/>
            </a:pPr>
            <a:r>
              <a:rPr lang="en-GB" b="1" i="1" dirty="0"/>
              <a:t>AUDIT FINDINGS: </a:t>
            </a:r>
          </a:p>
          <a:p>
            <a:pPr marL="0" indent="0">
              <a:buNone/>
            </a:pPr>
            <a:endParaRPr lang="en-GB" b="1" dirty="0"/>
          </a:p>
          <a:p>
            <a:pPr marL="0" indent="0">
              <a:buNone/>
            </a:pPr>
            <a:r>
              <a:rPr lang="en-GB" dirty="0"/>
              <a:t>	</a:t>
            </a:r>
          </a:p>
          <a:p>
            <a:endParaRPr lang="en-US" dirty="0"/>
          </a:p>
        </p:txBody>
      </p:sp>
    </p:spTree>
    <p:extLst>
      <p:ext uri="{BB962C8B-B14F-4D97-AF65-F5344CB8AC3E}">
        <p14:creationId xmlns:p14="http://schemas.microsoft.com/office/powerpoint/2010/main" val="179847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29540" y="60960"/>
            <a:ext cx="11826240" cy="923330"/>
          </a:xfrm>
          <a:prstGeom prst="rect">
            <a:avLst/>
          </a:prstGeom>
          <a:noFill/>
        </p:spPr>
        <p:txBody>
          <a:bodyPr wrap="square" rtlCol="0">
            <a:spAutoFit/>
          </a:bodyPr>
          <a:lstStyle/>
          <a:p>
            <a:r>
              <a:rPr lang="en-ZA" sz="5400" b="1" i="1" dirty="0">
                <a:solidFill>
                  <a:prstClr val="black"/>
                </a:solidFill>
              </a:rPr>
              <a:t>Purpose</a:t>
            </a:r>
          </a:p>
        </p:txBody>
      </p:sp>
      <p:sp>
        <p:nvSpPr>
          <p:cNvPr id="6" name="Content Placeholder 2">
            <a:extLst>
              <a:ext uri="{FF2B5EF4-FFF2-40B4-BE49-F238E27FC236}">
                <a16:creationId xmlns:a16="http://schemas.microsoft.com/office/drawing/2014/main" id="{997AC769-92A1-0346-9D45-87B94EE7EF03}"/>
              </a:ext>
            </a:extLst>
          </p:cNvPr>
          <p:cNvSpPr>
            <a:spLocks noGrp="1"/>
          </p:cNvSpPr>
          <p:nvPr>
            <p:ph idx="1"/>
          </p:nvPr>
        </p:nvSpPr>
        <p:spPr>
          <a:xfrm>
            <a:off x="453043" y="1447800"/>
            <a:ext cx="10900757" cy="4549141"/>
          </a:xfrm>
        </p:spPr>
        <p:txBody>
          <a:bodyPr>
            <a:normAutofit/>
          </a:bodyPr>
          <a:lstStyle/>
          <a:p>
            <a:pPr marL="0" indent="0">
              <a:buNone/>
            </a:pPr>
            <a:r>
              <a:rPr lang="en-GB" b="1" dirty="0"/>
              <a:t>To present to  the Portfolio Committee on Cooperative Governance and Traditional Affairs  on Auditor-General’s Special Report</a:t>
            </a:r>
          </a:p>
          <a:p>
            <a:pPr marL="0" indent="0">
              <a:buNone/>
            </a:pPr>
            <a:r>
              <a:rPr lang="en-GB" dirty="0"/>
              <a:t>	</a:t>
            </a:r>
          </a:p>
          <a:p>
            <a:endParaRPr lang="en-US" dirty="0"/>
          </a:p>
        </p:txBody>
      </p:sp>
    </p:spTree>
    <p:extLst>
      <p:ext uri="{BB962C8B-B14F-4D97-AF65-F5344CB8AC3E}">
        <p14:creationId xmlns:p14="http://schemas.microsoft.com/office/powerpoint/2010/main" val="192417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29540" y="60960"/>
            <a:ext cx="11826240" cy="646331"/>
          </a:xfrm>
          <a:prstGeom prst="rect">
            <a:avLst/>
          </a:prstGeom>
          <a:noFill/>
        </p:spPr>
        <p:txBody>
          <a:bodyPr wrap="square" rtlCol="0">
            <a:spAutoFit/>
          </a:bodyPr>
          <a:lstStyle/>
          <a:p>
            <a:r>
              <a:rPr lang="en-GB" sz="3600" b="1" i="1" dirty="0">
                <a:solidFill>
                  <a:prstClr val="black"/>
                </a:solidFill>
              </a:rPr>
              <a:t>A</a:t>
            </a:r>
            <a:r>
              <a:rPr lang="en-ZA" sz="3600" b="1" i="1" dirty="0" err="1">
                <a:solidFill>
                  <a:prstClr val="black"/>
                </a:solidFill>
              </a:rPr>
              <a:t>udit</a:t>
            </a:r>
            <a:r>
              <a:rPr lang="en-ZA" sz="3600" b="1" i="1" dirty="0">
                <a:solidFill>
                  <a:prstClr val="black"/>
                </a:solidFill>
              </a:rPr>
              <a:t> Findings and Management Response</a:t>
            </a:r>
          </a:p>
        </p:txBody>
      </p:sp>
      <p:sp>
        <p:nvSpPr>
          <p:cNvPr id="6" name="Content Placeholder 2">
            <a:extLst>
              <a:ext uri="{FF2B5EF4-FFF2-40B4-BE49-F238E27FC236}">
                <a16:creationId xmlns:a16="http://schemas.microsoft.com/office/drawing/2014/main" id="{997AC769-92A1-0346-9D45-87B94EE7EF03}"/>
              </a:ext>
            </a:extLst>
          </p:cNvPr>
          <p:cNvSpPr>
            <a:spLocks noGrp="1"/>
          </p:cNvSpPr>
          <p:nvPr>
            <p:ph idx="1"/>
          </p:nvPr>
        </p:nvSpPr>
        <p:spPr>
          <a:xfrm>
            <a:off x="453043" y="1447800"/>
            <a:ext cx="10900757" cy="4549141"/>
          </a:xfrm>
        </p:spPr>
        <p:txBody>
          <a:bodyPr>
            <a:normAutofit fontScale="92500" lnSpcReduction="20000"/>
          </a:bodyPr>
          <a:lstStyle/>
          <a:p>
            <a:pPr marL="0" indent="0">
              <a:buNone/>
            </a:pPr>
            <a:r>
              <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rPr>
              <a:t>1. During the conversations, we also noticed that even though some suppliers were not able to provide the required PPE at the prescribed prices, the departments chose to order the PPE from these suppliers to ensure a continued supply to protect their healthcare workers.</a:t>
            </a:r>
            <a:endParaRPr lang="en-ZA" sz="1800"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endParaRPr>
          </a:p>
          <a:p>
            <a:pPr marL="0" indent="0">
              <a:buNone/>
            </a:pPr>
            <a:endParaRPr lang="en-ZA" sz="1800"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endParaRPr>
          </a:p>
          <a:p>
            <a:pPr marL="0" indent="0">
              <a:buNone/>
            </a:pPr>
            <a:r>
              <a:rPr lang="en-ZA" sz="1800" b="1"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rPr>
              <a:t>Management Response</a:t>
            </a:r>
          </a:p>
          <a:p>
            <a:endPar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endParaRPr>
          </a:p>
          <a:p>
            <a:r>
              <a:rPr lang="en-GB" sz="1800" b="0" i="0" u="none" strike="noStrike" baseline="0" dirty="0">
                <a:solidFill>
                  <a:srgbClr val="323232"/>
                </a:solidFill>
                <a:latin typeface="Bahnschrift" panose="020B0502040204020203" pitchFamily="34" charset="0"/>
              </a:rPr>
              <a:t>The North West </a:t>
            </a:r>
            <a:r>
              <a:rPr lang="en-GB" sz="1800" b="0" i="0" u="none" strike="noStrike" baseline="0" dirty="0" err="1">
                <a:solidFill>
                  <a:srgbClr val="323232"/>
                </a:solidFill>
                <a:latin typeface="Bahnschrift" panose="020B0502040204020203" pitchFamily="34" charset="0"/>
              </a:rPr>
              <a:t>DoH</a:t>
            </a:r>
            <a:r>
              <a:rPr lang="en-GB" sz="1800" b="0" i="0" u="none" strike="noStrike" baseline="0" dirty="0">
                <a:solidFill>
                  <a:srgbClr val="323232"/>
                </a:solidFill>
                <a:latin typeface="Bahnschrift" panose="020B0502040204020203" pitchFamily="34" charset="0"/>
              </a:rPr>
              <a:t> agreed with the finding. The department committed to enforce compliance with all National Treasury instruction notes through regular reporting by programme managers and indicated that it has reverted back to the normal procurement processes. The action was implemented from 30 October 2020. </a:t>
            </a:r>
            <a:endPar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endParaRPr>
          </a:p>
          <a:p>
            <a:r>
              <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rPr>
              <a:t>The North West department of health , as far as possible, procured PPE by using the available transversal and provincial contracts, thereby limiting procurement on a quotation basis</a:t>
            </a:r>
            <a:r>
              <a:rPr lang="en-ZA" sz="1800" dirty="0">
                <a:effectLst/>
                <a:latin typeface="Bahnschrift" panose="020B0502040204020203" pitchFamily="34" charset="0"/>
                <a:ea typeface="Calibri" panose="020F0502020204030204" pitchFamily="34" charset="0"/>
                <a:cs typeface="Bahnschrift" panose="020B0502040204020203" pitchFamily="34" charset="0"/>
              </a:rPr>
              <a:t>. The AGSA recommendation were implemented, hence there were no repeat findings in the audit after 2019/2020.</a:t>
            </a:r>
          </a:p>
          <a:p>
            <a:r>
              <a:rPr lang="en-ZA" sz="1800" dirty="0">
                <a:latin typeface="Bahnschrift" panose="020B0502040204020203" pitchFamily="34" charset="0"/>
              </a:rPr>
              <a:t>Reporting the suppliers that charged highly inflated prices to the Competition Commission not done. It should be noted the Department had negotiated prices at the time when stock was not available from the RT contract service providers.</a:t>
            </a:r>
          </a:p>
          <a:p>
            <a:pPr marL="0" indent="0">
              <a:buNone/>
            </a:pPr>
            <a:r>
              <a:rPr lang="en-GB" dirty="0"/>
              <a:t>	</a:t>
            </a:r>
          </a:p>
          <a:p>
            <a:endParaRPr lang="en-US" dirty="0"/>
          </a:p>
        </p:txBody>
      </p:sp>
    </p:spTree>
    <p:extLst>
      <p:ext uri="{BB962C8B-B14F-4D97-AF65-F5344CB8AC3E}">
        <p14:creationId xmlns:p14="http://schemas.microsoft.com/office/powerpoint/2010/main" val="1387325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29540" y="60960"/>
            <a:ext cx="11826240" cy="646331"/>
          </a:xfrm>
          <a:prstGeom prst="rect">
            <a:avLst/>
          </a:prstGeom>
          <a:noFill/>
        </p:spPr>
        <p:txBody>
          <a:bodyPr wrap="square" rtlCol="0">
            <a:spAutoFit/>
          </a:bodyPr>
          <a:lstStyle/>
          <a:p>
            <a:r>
              <a:rPr lang="en-GB" sz="3600" b="1" i="1" dirty="0">
                <a:solidFill>
                  <a:prstClr val="black"/>
                </a:solidFill>
              </a:rPr>
              <a:t>A</a:t>
            </a:r>
            <a:r>
              <a:rPr lang="en-ZA" sz="3600" b="1" i="1" dirty="0" err="1">
                <a:solidFill>
                  <a:prstClr val="black"/>
                </a:solidFill>
              </a:rPr>
              <a:t>udit</a:t>
            </a:r>
            <a:r>
              <a:rPr lang="en-ZA" sz="3600" b="1" i="1" dirty="0">
                <a:solidFill>
                  <a:prstClr val="black"/>
                </a:solidFill>
              </a:rPr>
              <a:t> Findings and Management Response</a:t>
            </a:r>
          </a:p>
        </p:txBody>
      </p:sp>
      <p:sp>
        <p:nvSpPr>
          <p:cNvPr id="6" name="Content Placeholder 2">
            <a:extLst>
              <a:ext uri="{FF2B5EF4-FFF2-40B4-BE49-F238E27FC236}">
                <a16:creationId xmlns:a16="http://schemas.microsoft.com/office/drawing/2014/main" id="{997AC769-92A1-0346-9D45-87B94EE7EF03}"/>
              </a:ext>
            </a:extLst>
          </p:cNvPr>
          <p:cNvSpPr>
            <a:spLocks noGrp="1"/>
          </p:cNvSpPr>
          <p:nvPr>
            <p:ph idx="1"/>
          </p:nvPr>
        </p:nvSpPr>
        <p:spPr>
          <a:xfrm>
            <a:off x="453043" y="1447800"/>
            <a:ext cx="10900757" cy="4549141"/>
          </a:xfrm>
        </p:spPr>
        <p:txBody>
          <a:bodyPr>
            <a:normAutofit/>
          </a:bodyPr>
          <a:lstStyle/>
          <a:p>
            <a:pPr marL="0" indent="0">
              <a:buNone/>
            </a:pPr>
            <a:r>
              <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rPr>
              <a:t>2.. </a:t>
            </a:r>
            <a:r>
              <a:rPr lang="en-GB" sz="1800" b="0" i="0" u="none" strike="noStrike" baseline="0" dirty="0">
                <a:solidFill>
                  <a:srgbClr val="323232"/>
                </a:solidFill>
                <a:latin typeface="Bahnschrift" panose="020B0502040204020203" pitchFamily="34" charset="0"/>
              </a:rPr>
              <a:t>In all the provinces, some PPE items ordered had not been delivered within the applicable lead times. The delivery lead times for transversal contract suppliers usually vary between 14 and 21 days and the delivery lead times for procurement via quotations are usually 21 or 22 days. </a:t>
            </a:r>
            <a:r>
              <a:rPr lang="en-ZA"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Province </a:t>
            </a:r>
            <a:endParaRPr lang="en-ZA" sz="1800"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endParaRPr>
          </a:p>
          <a:p>
            <a:pPr marL="0" indent="0">
              <a:buNone/>
            </a:pPr>
            <a:endParaRPr lang="en-ZA" sz="1800"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endParaRPr>
          </a:p>
          <a:p>
            <a:pPr marL="0" indent="0">
              <a:buNone/>
            </a:pPr>
            <a:r>
              <a:rPr lang="en-ZA" sz="1800" b="1"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rPr>
              <a:t>Management Response</a:t>
            </a:r>
          </a:p>
          <a:p>
            <a:r>
              <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rPr>
              <a:t>The North West </a:t>
            </a:r>
            <a:r>
              <a:rPr lang="en-ZA" sz="1800" dirty="0">
                <a:solidFill>
                  <a:srgbClr val="323232"/>
                </a:solidFill>
                <a:latin typeface="Bahnschrift" panose="020B0502040204020203" pitchFamily="34" charset="0"/>
                <a:ea typeface="Calibri" panose="020F0502020204030204" pitchFamily="34" charset="0"/>
                <a:cs typeface="Bahnschrift" panose="020B0502040204020203" pitchFamily="34" charset="0"/>
              </a:rPr>
              <a:t>D</a:t>
            </a:r>
            <a:r>
              <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rPr>
              <a:t>epartment of Health  followed up on long outstanding orders. The department </a:t>
            </a:r>
            <a:r>
              <a:rPr lang="en-ZA" sz="1800" dirty="0" err="1">
                <a:solidFill>
                  <a:srgbClr val="323232"/>
                </a:solidFill>
                <a:latin typeface="Bahnschrift" panose="020B0502040204020203" pitchFamily="34" charset="0"/>
                <a:ea typeface="Calibri" panose="020F0502020204030204" pitchFamily="34" charset="0"/>
                <a:cs typeface="Bahnschrift" panose="020B0502040204020203" pitchFamily="34" charset="0"/>
              </a:rPr>
              <a:t>classifed</a:t>
            </a:r>
            <a:r>
              <a:rPr lang="en-ZA" sz="1800" dirty="0">
                <a:solidFill>
                  <a:srgbClr val="323232"/>
                </a:solidFill>
                <a:latin typeface="Bahnschrift" panose="020B0502040204020203" pitchFamily="34" charset="0"/>
                <a:ea typeface="Calibri" panose="020F0502020204030204" pitchFamily="34" charset="0"/>
                <a:cs typeface="Bahnschrift" panose="020B0502040204020203" pitchFamily="34" charset="0"/>
              </a:rPr>
              <a:t> </a:t>
            </a:r>
            <a:r>
              <a:rPr lang="en-ZA" sz="1800" dirty="0">
                <a:solidFill>
                  <a:srgbClr val="323232"/>
                </a:solidFill>
                <a:effectLst/>
                <a:latin typeface="Bahnschrift" panose="020B0502040204020203" pitchFamily="34" charset="0"/>
                <a:ea typeface="Calibri" panose="020F0502020204030204" pitchFamily="34" charset="0"/>
                <a:cs typeface="Bahnschrift" panose="020B0502040204020203" pitchFamily="34" charset="0"/>
              </a:rPr>
              <a:t> some suppliers as dormant once they do not supply on time or do not respond to requests for quotations. Dormant suppliers are not invited to quote for new needs of the department. The department also communicated instances where the transversal contract suppliers failed to deliver the PPE items ordered within the agreed lead times to the National Treasury. Also, in future, the medical depot will take action against defaulting suppliers. </a:t>
            </a:r>
            <a:endParaRPr lang="en-ZA" sz="1800" dirty="0">
              <a:solidFill>
                <a:srgbClr val="000000"/>
              </a:solidFill>
              <a:effectLst/>
              <a:latin typeface="Bahnschrift" panose="020B0502040204020203" pitchFamily="34" charset="0"/>
              <a:ea typeface="Calibri" panose="020F0502020204030204" pitchFamily="34" charset="0"/>
              <a:cs typeface="Bahnschrift" panose="020B0502040204020203" pitchFamily="34" charset="0"/>
            </a:endParaRPr>
          </a:p>
          <a:p>
            <a:pPr marL="0" indent="0">
              <a:buNone/>
            </a:pPr>
            <a:r>
              <a:rPr lang="en-GB" dirty="0"/>
              <a:t>	</a:t>
            </a:r>
          </a:p>
          <a:p>
            <a:endParaRPr lang="en-US" dirty="0"/>
          </a:p>
        </p:txBody>
      </p:sp>
    </p:spTree>
    <p:extLst>
      <p:ext uri="{BB962C8B-B14F-4D97-AF65-F5344CB8AC3E}">
        <p14:creationId xmlns:p14="http://schemas.microsoft.com/office/powerpoint/2010/main" val="337433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6566498"/>
            <a:ext cx="12192000" cy="28843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400" dirty="0">
              <a:solidFill>
                <a:prstClr val="white"/>
              </a:solidFill>
            </a:endParaRPr>
          </a:p>
        </p:txBody>
      </p:sp>
      <p:sp>
        <p:nvSpPr>
          <p:cNvPr id="5" name="Subtitle 2"/>
          <p:cNvSpPr>
            <a:spLocks noGrp="1"/>
          </p:cNvSpPr>
          <p:nvPr>
            <p:ph type="subTitle" idx="1"/>
          </p:nvPr>
        </p:nvSpPr>
        <p:spPr>
          <a:xfrm>
            <a:off x="0" y="6584578"/>
            <a:ext cx="12191999" cy="270355"/>
          </a:xfrm>
          <a:solidFill>
            <a:schemeClr val="accent6"/>
          </a:solidFill>
        </p:spPr>
        <p:txBody>
          <a:bodyPr>
            <a:noAutofit/>
          </a:bodyPr>
          <a:lstStyle/>
          <a:p>
            <a:r>
              <a:rPr lang="en-ZA" sz="1800" b="1" dirty="0">
                <a:solidFill>
                  <a:schemeClr val="bg1"/>
                </a:solidFill>
              </a:rPr>
              <a:t>Healthy Living for All</a:t>
            </a:r>
          </a:p>
        </p:txBody>
      </p:sp>
      <p:cxnSp>
        <p:nvCxnSpPr>
          <p:cNvPr id="6" name="Straight Connector 5"/>
          <p:cNvCxnSpPr/>
          <p:nvPr/>
        </p:nvCxnSpPr>
        <p:spPr>
          <a:xfrm>
            <a:off x="152400" y="6663668"/>
            <a:ext cx="4892142" cy="37841"/>
          </a:xfrm>
          <a:prstGeom prst="line">
            <a:avLst/>
          </a:prstGeom>
          <a:ln w="19050" cmpd="thickThin">
            <a:solidFill>
              <a:srgbClr val="92D050"/>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86092" y="6705602"/>
            <a:ext cx="4892142" cy="37841"/>
          </a:xfrm>
          <a:prstGeom prst="line">
            <a:avLst/>
          </a:prstGeom>
          <a:ln w="19050" cmpd="thickThin">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96DF85F-C803-974B-AEA1-B2F6AD5AE3AE}"/>
              </a:ext>
            </a:extLst>
          </p:cNvPr>
          <p:cNvSpPr txBox="1"/>
          <p:nvPr/>
        </p:nvSpPr>
        <p:spPr>
          <a:xfrm>
            <a:off x="2715491" y="1870364"/>
            <a:ext cx="6553200" cy="1200329"/>
          </a:xfrm>
          <a:prstGeom prst="rect">
            <a:avLst/>
          </a:prstGeom>
          <a:noFill/>
        </p:spPr>
        <p:txBody>
          <a:bodyPr wrap="square" rtlCol="0">
            <a:spAutoFit/>
          </a:bodyPr>
          <a:lstStyle/>
          <a:p>
            <a:pPr algn="ctr"/>
            <a:endParaRPr lang="en-ZA" altLang="en-US" sz="3600" b="1" i="1" kern="0" dirty="0">
              <a:solidFill>
                <a:prstClr val="black"/>
              </a:solidFill>
              <a:latin typeface="Arial"/>
              <a:ea typeface="MS PGothic" pitchFamily="34" charset="-128"/>
              <a:cs typeface="Arial"/>
            </a:endParaRPr>
          </a:p>
          <a:p>
            <a:pPr algn="ctr"/>
            <a:r>
              <a:rPr lang="en-ZA" sz="3600" b="1" i="1" kern="0" dirty="0">
                <a:solidFill>
                  <a:prstClr val="black"/>
                </a:solidFill>
                <a:latin typeface="Arial"/>
                <a:ea typeface="MS PGothic" pitchFamily="34" charset="-128"/>
                <a:cs typeface="Arial"/>
              </a:rPr>
              <a:t>THANK YOU</a:t>
            </a:r>
            <a:endParaRPr lang="en-US" sz="4400" dirty="0">
              <a:solidFill>
                <a:prstClr val="black"/>
              </a:solidFill>
            </a:endParaRPr>
          </a:p>
        </p:txBody>
      </p:sp>
    </p:spTree>
    <p:extLst>
      <p:ext uri="{BB962C8B-B14F-4D97-AF65-F5344CB8AC3E}">
        <p14:creationId xmlns:p14="http://schemas.microsoft.com/office/powerpoint/2010/main" val="420308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3380</TotalTime>
  <Words>404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Bahnschrift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Hewlett-Packard Company</dc:creator>
  <cp:lastModifiedBy>Seipone Motlhamme</cp:lastModifiedBy>
  <cp:revision>123</cp:revision>
  <dcterms:created xsi:type="dcterms:W3CDTF">2020-10-15T13:00:57Z</dcterms:created>
  <dcterms:modified xsi:type="dcterms:W3CDTF">2022-09-05T12:11:30Z</dcterms:modified>
</cp:coreProperties>
</file>