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88" r:id="rId4"/>
    <p:sldId id="260" r:id="rId5"/>
    <p:sldId id="259" r:id="rId6"/>
    <p:sldId id="289" r:id="rId7"/>
    <p:sldId id="261" r:id="rId8"/>
    <p:sldId id="262" r:id="rId9"/>
    <p:sldId id="263" r:id="rId10"/>
    <p:sldId id="264" r:id="rId11"/>
    <p:sldId id="265" r:id="rId12"/>
    <p:sldId id="266" r:id="rId13"/>
    <p:sldId id="267" r:id="rId14"/>
    <p:sldId id="268" r:id="rId15"/>
    <p:sldId id="269" r:id="rId16"/>
    <p:sldId id="270" r:id="rId17"/>
    <p:sldId id="272" r:id="rId18"/>
    <p:sldId id="287" r:id="rId19"/>
    <p:sldId id="273" r:id="rId20"/>
    <p:sldId id="274" r:id="rId21"/>
    <p:sldId id="290" r:id="rId22"/>
    <p:sldId id="292" r:id="rId23"/>
    <p:sldId id="291" r:id="rId24"/>
    <p:sldId id="276" r:id="rId25"/>
    <p:sldId id="279" r:id="rId26"/>
    <p:sldId id="281" r:id="rId27"/>
    <p:sldId id="283" r:id="rId28"/>
    <p:sldId id="25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4660"/>
  </p:normalViewPr>
  <p:slideViewPr>
    <p:cSldViewPr>
      <p:cViewPr varScale="1">
        <p:scale>
          <a:sx n="63" d="100"/>
          <a:sy n="63" d="100"/>
        </p:scale>
        <p:origin x="1364"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ZW"/>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B14F863-ECC3-4182-BF65-60D106ABCA9F}" type="datetimeFigureOut">
              <a:rPr lang="en-ZW"/>
              <a:pPr>
                <a:defRPr/>
              </a:pPr>
              <a:t>3/9/2022</a:t>
            </a:fld>
            <a:endParaRPr lang="en-Z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W"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W"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ZW"/>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B1F7158-EF1B-493C-ADD2-321ADC050F5B}" type="slidenum">
              <a:rPr lang="en-ZW"/>
              <a:pPr>
                <a:defRPr/>
              </a:pPr>
              <a:t>‹#›</a:t>
            </a:fld>
            <a:endParaRPr lang="en-ZW"/>
          </a:p>
        </p:txBody>
      </p:sp>
    </p:spTree>
    <p:extLst>
      <p:ext uri="{BB962C8B-B14F-4D97-AF65-F5344CB8AC3E}">
        <p14:creationId xmlns:p14="http://schemas.microsoft.com/office/powerpoint/2010/main" val="19804980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W" altLang="en-US" smtClean="0"/>
          </a:p>
        </p:txBody>
      </p:sp>
      <p:sp>
        <p:nvSpPr>
          <p:cNvPr id="5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9EF105-6AF2-4551-9A13-242D5D3888B6}" type="slidenum">
              <a:rPr lang="en-ZW" altLang="en-US" smtClean="0"/>
              <a:pPr/>
              <a:t>1</a:t>
            </a:fld>
            <a:endParaRPr lang="en-ZW" altLang="en-US" smtClean="0"/>
          </a:p>
        </p:txBody>
      </p:sp>
    </p:spTree>
    <p:extLst>
      <p:ext uri="{BB962C8B-B14F-4D97-AF65-F5344CB8AC3E}">
        <p14:creationId xmlns:p14="http://schemas.microsoft.com/office/powerpoint/2010/main" val="1984696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B1F7158-EF1B-493C-ADD2-321ADC050F5B}" type="slidenum">
              <a:rPr lang="en-ZW" smtClean="0"/>
              <a:pPr>
                <a:defRPr/>
              </a:pPr>
              <a:t>2</a:t>
            </a:fld>
            <a:endParaRPr lang="en-ZW"/>
          </a:p>
        </p:txBody>
      </p:sp>
    </p:spTree>
    <p:extLst>
      <p:ext uri="{BB962C8B-B14F-4D97-AF65-F5344CB8AC3E}">
        <p14:creationId xmlns:p14="http://schemas.microsoft.com/office/powerpoint/2010/main" val="1838570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B1F7158-EF1B-493C-ADD2-321ADC050F5B}" type="slidenum">
              <a:rPr lang="en-ZW" smtClean="0"/>
              <a:pPr>
                <a:defRPr/>
              </a:pPr>
              <a:t>3</a:t>
            </a:fld>
            <a:endParaRPr lang="en-ZW"/>
          </a:p>
        </p:txBody>
      </p:sp>
    </p:spTree>
    <p:extLst>
      <p:ext uri="{BB962C8B-B14F-4D97-AF65-F5344CB8AC3E}">
        <p14:creationId xmlns:p14="http://schemas.microsoft.com/office/powerpoint/2010/main" val="406110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B1F7158-EF1B-493C-ADD2-321ADC050F5B}" type="slidenum">
              <a:rPr lang="en-ZW" smtClean="0"/>
              <a:pPr>
                <a:defRPr/>
              </a:pPr>
              <a:t>6</a:t>
            </a:fld>
            <a:endParaRPr lang="en-ZW"/>
          </a:p>
        </p:txBody>
      </p:sp>
    </p:spTree>
    <p:extLst>
      <p:ext uri="{BB962C8B-B14F-4D97-AF65-F5344CB8AC3E}">
        <p14:creationId xmlns:p14="http://schemas.microsoft.com/office/powerpoint/2010/main" val="1019852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B1F7158-EF1B-493C-ADD2-321ADC050F5B}" type="slidenum">
              <a:rPr lang="en-ZW" smtClean="0"/>
              <a:pPr>
                <a:defRPr/>
              </a:pPr>
              <a:t>16</a:t>
            </a:fld>
            <a:endParaRPr lang="en-ZW"/>
          </a:p>
        </p:txBody>
      </p:sp>
    </p:spTree>
    <p:extLst>
      <p:ext uri="{BB962C8B-B14F-4D97-AF65-F5344CB8AC3E}">
        <p14:creationId xmlns:p14="http://schemas.microsoft.com/office/powerpoint/2010/main" val="1541011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B1F7158-EF1B-493C-ADD2-321ADC050F5B}" type="slidenum">
              <a:rPr lang="en-ZW" smtClean="0"/>
              <a:pPr>
                <a:defRPr/>
              </a:pPr>
              <a:t>19</a:t>
            </a:fld>
            <a:endParaRPr lang="en-ZW"/>
          </a:p>
        </p:txBody>
      </p:sp>
    </p:spTree>
    <p:extLst>
      <p:ext uri="{BB962C8B-B14F-4D97-AF65-F5344CB8AC3E}">
        <p14:creationId xmlns:p14="http://schemas.microsoft.com/office/powerpoint/2010/main" val="3164389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B1F7158-EF1B-493C-ADD2-321ADC050F5B}" type="slidenum">
              <a:rPr lang="en-ZW" smtClean="0"/>
              <a:pPr>
                <a:defRPr/>
              </a:pPr>
              <a:t>21</a:t>
            </a:fld>
            <a:endParaRPr lang="en-ZW"/>
          </a:p>
        </p:txBody>
      </p:sp>
    </p:spTree>
    <p:extLst>
      <p:ext uri="{BB962C8B-B14F-4D97-AF65-F5344CB8AC3E}">
        <p14:creationId xmlns:p14="http://schemas.microsoft.com/office/powerpoint/2010/main" val="1353271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B1F7158-EF1B-493C-ADD2-321ADC050F5B}" type="slidenum">
              <a:rPr lang="en-ZW" smtClean="0"/>
              <a:pPr>
                <a:defRPr/>
              </a:pPr>
              <a:t>23</a:t>
            </a:fld>
            <a:endParaRPr lang="en-ZW"/>
          </a:p>
        </p:txBody>
      </p:sp>
    </p:spTree>
    <p:extLst>
      <p:ext uri="{BB962C8B-B14F-4D97-AF65-F5344CB8AC3E}">
        <p14:creationId xmlns:p14="http://schemas.microsoft.com/office/powerpoint/2010/main" val="318015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lvl1pPr>
              <a:defRPr/>
            </a:lvl1pPr>
          </a:lstStyle>
          <a:p>
            <a:pPr>
              <a:defRPr/>
            </a:pPr>
            <a:fld id="{63BB27C4-8E1C-4BFA-B6D3-04F51971EFFF}" type="datetime1">
              <a:rPr lang="en-ZW" smtClean="0"/>
              <a:t>3/9/2022</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6D2A335D-E1AE-4B0C-85E2-9554E972BFCA}" type="slidenum">
              <a:rPr lang="en-ZW"/>
              <a:pPr>
                <a:defRPr/>
              </a:pPr>
              <a:t>‹#›</a:t>
            </a:fld>
            <a:endParaRPr lang="en-Z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lvl1pPr>
              <a:defRPr/>
            </a:lvl1pPr>
          </a:lstStyle>
          <a:p>
            <a:pPr>
              <a:defRPr/>
            </a:pPr>
            <a:fld id="{854B0B8E-6D25-40F8-B68F-ABFED4F92A9B}" type="datetime1">
              <a:rPr lang="en-ZW" smtClean="0"/>
              <a:t>3/9/2022</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C440A98A-EB8A-4484-AC90-BF864D175368}" type="slidenum">
              <a:rPr lang="en-ZW"/>
              <a:pPr>
                <a:defRPr/>
              </a:pPr>
              <a:t>‹#›</a:t>
            </a:fld>
            <a:endParaRPr lang="en-Z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lvl1pPr>
              <a:defRPr/>
            </a:lvl1pPr>
          </a:lstStyle>
          <a:p>
            <a:pPr>
              <a:defRPr/>
            </a:pPr>
            <a:fld id="{DCED9E6F-5BDF-4034-8AF4-2FE7610F718C}" type="datetime1">
              <a:rPr lang="en-ZW" smtClean="0"/>
              <a:t>3/9/2022</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28BF721B-4ECF-44D6-BED4-CBC38B72C23F}" type="slidenum">
              <a:rPr lang="en-ZW"/>
              <a:pPr>
                <a:defRPr/>
              </a:pPr>
              <a:t>‹#›</a:t>
            </a:fld>
            <a:endParaRPr lang="en-Z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lvl1pPr>
              <a:defRPr/>
            </a:lvl1pPr>
          </a:lstStyle>
          <a:p>
            <a:pPr>
              <a:defRPr/>
            </a:pPr>
            <a:fld id="{C432479B-9195-41AD-A16E-E5E5BFCB6A79}" type="datetime1">
              <a:rPr lang="en-ZW" smtClean="0"/>
              <a:t>3/9/2022</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621DE48A-2DDA-4EAC-9CE6-B909A38A7250}" type="slidenum">
              <a:rPr lang="en-ZW"/>
              <a:pPr>
                <a:defRPr/>
              </a:pPr>
              <a:t>‹#›</a:t>
            </a:fld>
            <a:endParaRPr lang="en-Z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4D13BA-B156-48D0-99AF-C4F4DA808D02}" type="datetime1">
              <a:rPr lang="en-ZW" smtClean="0"/>
              <a:t>3/9/2022</a:t>
            </a:fld>
            <a:endParaRPr lang="en-ZW"/>
          </a:p>
        </p:txBody>
      </p:sp>
      <p:sp>
        <p:nvSpPr>
          <p:cNvPr id="5" name="Footer Placeholder 4"/>
          <p:cNvSpPr>
            <a:spLocks noGrp="1"/>
          </p:cNvSpPr>
          <p:nvPr>
            <p:ph type="ftr" sz="quarter" idx="11"/>
          </p:nvPr>
        </p:nvSpPr>
        <p:spPr/>
        <p:txBody>
          <a:bodyPr/>
          <a:lstStyle>
            <a:lvl1pPr>
              <a:defRPr/>
            </a:lvl1pPr>
          </a:lstStyle>
          <a:p>
            <a:pPr>
              <a:defRPr/>
            </a:pPr>
            <a:endParaRPr lang="en-ZW"/>
          </a:p>
        </p:txBody>
      </p:sp>
      <p:sp>
        <p:nvSpPr>
          <p:cNvPr id="6" name="Slide Number Placeholder 5"/>
          <p:cNvSpPr>
            <a:spLocks noGrp="1"/>
          </p:cNvSpPr>
          <p:nvPr>
            <p:ph type="sldNum" sz="quarter" idx="12"/>
          </p:nvPr>
        </p:nvSpPr>
        <p:spPr/>
        <p:txBody>
          <a:bodyPr/>
          <a:lstStyle>
            <a:lvl1pPr>
              <a:defRPr/>
            </a:lvl1pPr>
          </a:lstStyle>
          <a:p>
            <a:pPr>
              <a:defRPr/>
            </a:pPr>
            <a:fld id="{D83138E0-2B8C-4E05-A5D6-AE2673BE19DF}" type="slidenum">
              <a:rPr lang="en-ZW"/>
              <a:pPr>
                <a:defRPr/>
              </a:pPr>
              <a:t>‹#›</a:t>
            </a:fld>
            <a:endParaRPr lang="en-Z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3"/>
          <p:cNvSpPr>
            <a:spLocks noGrp="1"/>
          </p:cNvSpPr>
          <p:nvPr>
            <p:ph type="dt" sz="half" idx="10"/>
          </p:nvPr>
        </p:nvSpPr>
        <p:spPr/>
        <p:txBody>
          <a:bodyPr/>
          <a:lstStyle>
            <a:lvl1pPr>
              <a:defRPr/>
            </a:lvl1pPr>
          </a:lstStyle>
          <a:p>
            <a:pPr>
              <a:defRPr/>
            </a:pPr>
            <a:fld id="{12B7FCB7-BD69-4041-AB8F-B220A20CD5B0}" type="datetime1">
              <a:rPr lang="en-ZW" smtClean="0"/>
              <a:t>3/9/2022</a:t>
            </a:fld>
            <a:endParaRPr lang="en-ZW"/>
          </a:p>
        </p:txBody>
      </p:sp>
      <p:sp>
        <p:nvSpPr>
          <p:cNvPr id="6" name="Footer Placeholder 4"/>
          <p:cNvSpPr>
            <a:spLocks noGrp="1"/>
          </p:cNvSpPr>
          <p:nvPr>
            <p:ph type="ftr" sz="quarter" idx="11"/>
          </p:nvPr>
        </p:nvSpPr>
        <p:spPr/>
        <p:txBody>
          <a:bodyPr/>
          <a:lstStyle>
            <a:lvl1pPr>
              <a:defRPr/>
            </a:lvl1pPr>
          </a:lstStyle>
          <a:p>
            <a:pPr>
              <a:defRPr/>
            </a:pPr>
            <a:endParaRPr lang="en-ZW"/>
          </a:p>
        </p:txBody>
      </p:sp>
      <p:sp>
        <p:nvSpPr>
          <p:cNvPr id="7" name="Slide Number Placeholder 5"/>
          <p:cNvSpPr>
            <a:spLocks noGrp="1"/>
          </p:cNvSpPr>
          <p:nvPr>
            <p:ph type="sldNum" sz="quarter" idx="12"/>
          </p:nvPr>
        </p:nvSpPr>
        <p:spPr/>
        <p:txBody>
          <a:bodyPr/>
          <a:lstStyle>
            <a:lvl1pPr>
              <a:defRPr/>
            </a:lvl1pPr>
          </a:lstStyle>
          <a:p>
            <a:pPr>
              <a:defRPr/>
            </a:pPr>
            <a:fld id="{9664062D-BFE9-4D33-9F8C-667098F3C29C}" type="slidenum">
              <a:rPr lang="en-ZW"/>
              <a:pPr>
                <a:defRPr/>
              </a:pPr>
              <a:t>‹#›</a:t>
            </a:fld>
            <a:endParaRPr lang="en-Z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3"/>
          <p:cNvSpPr>
            <a:spLocks noGrp="1"/>
          </p:cNvSpPr>
          <p:nvPr>
            <p:ph type="dt" sz="half" idx="10"/>
          </p:nvPr>
        </p:nvSpPr>
        <p:spPr/>
        <p:txBody>
          <a:bodyPr/>
          <a:lstStyle>
            <a:lvl1pPr>
              <a:defRPr/>
            </a:lvl1pPr>
          </a:lstStyle>
          <a:p>
            <a:pPr>
              <a:defRPr/>
            </a:pPr>
            <a:fld id="{FD846004-E539-456E-98D3-786C472FB96F}" type="datetime1">
              <a:rPr lang="en-ZW" smtClean="0"/>
              <a:t>3/9/2022</a:t>
            </a:fld>
            <a:endParaRPr lang="en-ZW"/>
          </a:p>
        </p:txBody>
      </p:sp>
      <p:sp>
        <p:nvSpPr>
          <p:cNvPr id="8" name="Footer Placeholder 4"/>
          <p:cNvSpPr>
            <a:spLocks noGrp="1"/>
          </p:cNvSpPr>
          <p:nvPr>
            <p:ph type="ftr" sz="quarter" idx="11"/>
          </p:nvPr>
        </p:nvSpPr>
        <p:spPr/>
        <p:txBody>
          <a:bodyPr/>
          <a:lstStyle>
            <a:lvl1pPr>
              <a:defRPr/>
            </a:lvl1pPr>
          </a:lstStyle>
          <a:p>
            <a:pPr>
              <a:defRPr/>
            </a:pPr>
            <a:endParaRPr lang="en-ZW"/>
          </a:p>
        </p:txBody>
      </p:sp>
      <p:sp>
        <p:nvSpPr>
          <p:cNvPr id="9" name="Slide Number Placeholder 5"/>
          <p:cNvSpPr>
            <a:spLocks noGrp="1"/>
          </p:cNvSpPr>
          <p:nvPr>
            <p:ph type="sldNum" sz="quarter" idx="12"/>
          </p:nvPr>
        </p:nvSpPr>
        <p:spPr/>
        <p:txBody>
          <a:bodyPr/>
          <a:lstStyle>
            <a:lvl1pPr>
              <a:defRPr/>
            </a:lvl1pPr>
          </a:lstStyle>
          <a:p>
            <a:pPr>
              <a:defRPr/>
            </a:pPr>
            <a:fld id="{60118A3D-0FFC-44BF-BF0A-5B7B981F7EC9}" type="slidenum">
              <a:rPr lang="en-ZW"/>
              <a:pPr>
                <a:defRPr/>
              </a:pPr>
              <a:t>‹#›</a:t>
            </a:fld>
            <a:endParaRPr lang="en-Z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3"/>
          <p:cNvSpPr>
            <a:spLocks noGrp="1"/>
          </p:cNvSpPr>
          <p:nvPr>
            <p:ph type="dt" sz="half" idx="10"/>
          </p:nvPr>
        </p:nvSpPr>
        <p:spPr/>
        <p:txBody>
          <a:bodyPr/>
          <a:lstStyle>
            <a:lvl1pPr>
              <a:defRPr/>
            </a:lvl1pPr>
          </a:lstStyle>
          <a:p>
            <a:pPr>
              <a:defRPr/>
            </a:pPr>
            <a:fld id="{BDDB399E-2620-4152-8FCB-B09D96E1931B}" type="datetime1">
              <a:rPr lang="en-ZW" smtClean="0"/>
              <a:t>3/9/2022</a:t>
            </a:fld>
            <a:endParaRPr lang="en-ZW"/>
          </a:p>
        </p:txBody>
      </p:sp>
      <p:sp>
        <p:nvSpPr>
          <p:cNvPr id="4" name="Footer Placeholder 4"/>
          <p:cNvSpPr>
            <a:spLocks noGrp="1"/>
          </p:cNvSpPr>
          <p:nvPr>
            <p:ph type="ftr" sz="quarter" idx="11"/>
          </p:nvPr>
        </p:nvSpPr>
        <p:spPr/>
        <p:txBody>
          <a:bodyPr/>
          <a:lstStyle>
            <a:lvl1pPr>
              <a:defRPr/>
            </a:lvl1pPr>
          </a:lstStyle>
          <a:p>
            <a:pPr>
              <a:defRPr/>
            </a:pPr>
            <a:endParaRPr lang="en-ZW"/>
          </a:p>
        </p:txBody>
      </p:sp>
      <p:sp>
        <p:nvSpPr>
          <p:cNvPr id="5" name="Slide Number Placeholder 5"/>
          <p:cNvSpPr>
            <a:spLocks noGrp="1"/>
          </p:cNvSpPr>
          <p:nvPr>
            <p:ph type="sldNum" sz="quarter" idx="12"/>
          </p:nvPr>
        </p:nvSpPr>
        <p:spPr/>
        <p:txBody>
          <a:bodyPr/>
          <a:lstStyle>
            <a:lvl1pPr>
              <a:defRPr/>
            </a:lvl1pPr>
          </a:lstStyle>
          <a:p>
            <a:pPr>
              <a:defRPr/>
            </a:pPr>
            <a:fld id="{EBF5E270-9201-4A6D-AA79-39E4F832B27F}" type="slidenum">
              <a:rPr lang="en-ZW"/>
              <a:pPr>
                <a:defRPr/>
              </a:pPr>
              <a:t>‹#›</a:t>
            </a:fld>
            <a:endParaRPr lang="en-Z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F33BFBE-7CAE-4124-9032-EFC9042D1F76}" type="datetime1">
              <a:rPr lang="en-ZW" smtClean="0"/>
              <a:t>3/9/2022</a:t>
            </a:fld>
            <a:endParaRPr lang="en-ZW"/>
          </a:p>
        </p:txBody>
      </p:sp>
      <p:sp>
        <p:nvSpPr>
          <p:cNvPr id="3" name="Footer Placeholder 4"/>
          <p:cNvSpPr>
            <a:spLocks noGrp="1"/>
          </p:cNvSpPr>
          <p:nvPr>
            <p:ph type="ftr" sz="quarter" idx="11"/>
          </p:nvPr>
        </p:nvSpPr>
        <p:spPr/>
        <p:txBody>
          <a:bodyPr/>
          <a:lstStyle>
            <a:lvl1pPr>
              <a:defRPr/>
            </a:lvl1pPr>
          </a:lstStyle>
          <a:p>
            <a:pPr>
              <a:defRPr/>
            </a:pPr>
            <a:endParaRPr lang="en-ZW"/>
          </a:p>
        </p:txBody>
      </p:sp>
      <p:sp>
        <p:nvSpPr>
          <p:cNvPr id="4" name="Slide Number Placeholder 5"/>
          <p:cNvSpPr>
            <a:spLocks noGrp="1"/>
          </p:cNvSpPr>
          <p:nvPr>
            <p:ph type="sldNum" sz="quarter" idx="12"/>
          </p:nvPr>
        </p:nvSpPr>
        <p:spPr/>
        <p:txBody>
          <a:bodyPr/>
          <a:lstStyle>
            <a:lvl1pPr>
              <a:defRPr/>
            </a:lvl1pPr>
          </a:lstStyle>
          <a:p>
            <a:pPr>
              <a:defRPr/>
            </a:pPr>
            <a:fld id="{F029BA52-090E-40B9-9AF8-2E8B9D595AD3}" type="slidenum">
              <a:rPr lang="en-ZW"/>
              <a:pPr>
                <a:defRPr/>
              </a:pPr>
              <a:t>‹#›</a:t>
            </a:fld>
            <a:endParaRPr lang="en-Z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AE18ED-F94B-418C-BA14-88F88CCE339E}" type="datetime1">
              <a:rPr lang="en-ZW" smtClean="0"/>
              <a:t>3/9/2022</a:t>
            </a:fld>
            <a:endParaRPr lang="en-ZW"/>
          </a:p>
        </p:txBody>
      </p:sp>
      <p:sp>
        <p:nvSpPr>
          <p:cNvPr id="6" name="Footer Placeholder 4"/>
          <p:cNvSpPr>
            <a:spLocks noGrp="1"/>
          </p:cNvSpPr>
          <p:nvPr>
            <p:ph type="ftr" sz="quarter" idx="11"/>
          </p:nvPr>
        </p:nvSpPr>
        <p:spPr/>
        <p:txBody>
          <a:bodyPr/>
          <a:lstStyle>
            <a:lvl1pPr>
              <a:defRPr/>
            </a:lvl1pPr>
          </a:lstStyle>
          <a:p>
            <a:pPr>
              <a:defRPr/>
            </a:pPr>
            <a:endParaRPr lang="en-ZW"/>
          </a:p>
        </p:txBody>
      </p:sp>
      <p:sp>
        <p:nvSpPr>
          <p:cNvPr id="7" name="Slide Number Placeholder 5"/>
          <p:cNvSpPr>
            <a:spLocks noGrp="1"/>
          </p:cNvSpPr>
          <p:nvPr>
            <p:ph type="sldNum" sz="quarter" idx="12"/>
          </p:nvPr>
        </p:nvSpPr>
        <p:spPr/>
        <p:txBody>
          <a:bodyPr/>
          <a:lstStyle>
            <a:lvl1pPr>
              <a:defRPr/>
            </a:lvl1pPr>
          </a:lstStyle>
          <a:p>
            <a:pPr>
              <a:defRPr/>
            </a:pPr>
            <a:fld id="{8DE2BD43-58B1-476A-8C6F-4DDAEAF4E369}" type="slidenum">
              <a:rPr lang="en-ZW"/>
              <a:pPr>
                <a:defRPr/>
              </a:pPr>
              <a:t>‹#›</a:t>
            </a:fld>
            <a:endParaRPr lang="en-Z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W"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E4A113-A0B2-4D52-8648-70F453DCEB63}" type="datetime1">
              <a:rPr lang="en-ZW" smtClean="0"/>
              <a:t>3/9/2022</a:t>
            </a:fld>
            <a:endParaRPr lang="en-ZW"/>
          </a:p>
        </p:txBody>
      </p:sp>
      <p:sp>
        <p:nvSpPr>
          <p:cNvPr id="6" name="Footer Placeholder 4"/>
          <p:cNvSpPr>
            <a:spLocks noGrp="1"/>
          </p:cNvSpPr>
          <p:nvPr>
            <p:ph type="ftr" sz="quarter" idx="11"/>
          </p:nvPr>
        </p:nvSpPr>
        <p:spPr/>
        <p:txBody>
          <a:bodyPr/>
          <a:lstStyle>
            <a:lvl1pPr>
              <a:defRPr/>
            </a:lvl1pPr>
          </a:lstStyle>
          <a:p>
            <a:pPr>
              <a:defRPr/>
            </a:pPr>
            <a:endParaRPr lang="en-ZW"/>
          </a:p>
        </p:txBody>
      </p:sp>
      <p:sp>
        <p:nvSpPr>
          <p:cNvPr id="7" name="Slide Number Placeholder 5"/>
          <p:cNvSpPr>
            <a:spLocks noGrp="1"/>
          </p:cNvSpPr>
          <p:nvPr>
            <p:ph type="sldNum" sz="quarter" idx="12"/>
          </p:nvPr>
        </p:nvSpPr>
        <p:spPr/>
        <p:txBody>
          <a:bodyPr/>
          <a:lstStyle>
            <a:lvl1pPr>
              <a:defRPr/>
            </a:lvl1pPr>
          </a:lstStyle>
          <a:p>
            <a:pPr>
              <a:defRPr/>
            </a:pPr>
            <a:fld id="{D5C02D92-D20D-4981-97CE-44A07A11E4FC}" type="slidenum">
              <a:rPr lang="en-ZW"/>
              <a:pPr>
                <a:defRPr/>
              </a:pPr>
              <a:t>‹#›</a:t>
            </a:fld>
            <a:endParaRPr lang="en-Z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W"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ZW"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BEA65CD-A392-47F1-BE84-C48A2D5B5808}" type="datetime1">
              <a:rPr lang="en-ZW" smtClean="0"/>
              <a:t>3/9/2022</a:t>
            </a:fld>
            <a:endParaRPr lang="en-Z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Z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910030E-3F0D-40B0-96CB-72229571B5A4}" type="slidenum">
              <a:rPr lang="en-ZW"/>
              <a:pPr>
                <a:defRPr/>
              </a:pPr>
              <a:t>‹#›</a:t>
            </a:fld>
            <a:endParaRPr lang="en-Z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3"/>
          <a:srcRect/>
          <a:stretch>
            <a:fillRect/>
          </a:stretch>
        </p:blipFill>
        <p:spPr bwMode="auto">
          <a:xfrm>
            <a:off x="-540568" y="0"/>
            <a:ext cx="10296526" cy="6858000"/>
          </a:xfrm>
          <a:prstGeom prst="rect">
            <a:avLst/>
          </a:prstGeom>
          <a:noFill/>
          <a:ln w="9525">
            <a:noFill/>
            <a:miter lim="800000"/>
            <a:headEnd/>
            <a:tailEnd/>
          </a:ln>
        </p:spPr>
      </p:pic>
      <p:sp>
        <p:nvSpPr>
          <p:cNvPr id="2051" name="Title 1"/>
          <p:cNvSpPr>
            <a:spLocks noGrp="1"/>
          </p:cNvSpPr>
          <p:nvPr>
            <p:ph type="ctrTitle"/>
          </p:nvPr>
        </p:nvSpPr>
        <p:spPr>
          <a:xfrm>
            <a:off x="0" y="2058988"/>
            <a:ext cx="8316416" cy="1470025"/>
          </a:xfrm>
        </p:spPr>
        <p:txBody>
          <a:bodyPr/>
          <a:lstStyle/>
          <a:p>
            <a:pPr algn="l" eaLnBrk="1" hangingPunct="1"/>
            <a:r>
              <a:rPr lang="en-ZW" altLang="en-US" b="1" dirty="0"/>
              <a:t>DEPARTMENT OF EDUCATION COVID -19 PPE </a:t>
            </a:r>
            <a:r>
              <a:rPr lang="en-ZW" altLang="en-US" b="1" dirty="0" smtClean="0"/>
              <a:t>REPORT PERTAINING TO AG’S SPECIAL REPORT</a:t>
            </a:r>
            <a:endParaRPr lang="en-ZW" altLang="en-US" dirty="0" smtClean="0"/>
          </a:p>
        </p:txBody>
      </p:sp>
      <p:pic>
        <p:nvPicPr>
          <p:cNvPr id="2053" name="Picture 3"/>
          <p:cNvPicPr>
            <a:picLocks noChangeAspect="1"/>
          </p:cNvPicPr>
          <p:nvPr/>
        </p:nvPicPr>
        <p:blipFill>
          <a:blip r:embed="rId4"/>
          <a:srcRect/>
          <a:stretch>
            <a:fillRect/>
          </a:stretch>
        </p:blipFill>
        <p:spPr bwMode="auto">
          <a:xfrm>
            <a:off x="-368300" y="5949950"/>
            <a:ext cx="973138" cy="758825"/>
          </a:xfrm>
          <a:prstGeom prst="rect">
            <a:avLst/>
          </a:prstGeom>
          <a:noFill/>
          <a:ln w="9525">
            <a:noFill/>
            <a:miter lim="800000"/>
            <a:headEnd/>
            <a:tailEnd/>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5877272"/>
            <a:ext cx="2736304" cy="822248"/>
          </a:xfrm>
          <a:prstGeom prst="rect">
            <a:avLst/>
          </a:prstGeom>
        </p:spPr>
      </p:pic>
      <p:sp>
        <p:nvSpPr>
          <p:cNvPr id="6" name="Slide Number Placeholder 5"/>
          <p:cNvSpPr>
            <a:spLocks noGrp="1"/>
          </p:cNvSpPr>
          <p:nvPr>
            <p:ph type="sldNum" sz="quarter" idx="12"/>
          </p:nvPr>
        </p:nvSpPr>
        <p:spPr/>
        <p:txBody>
          <a:bodyPr/>
          <a:lstStyle/>
          <a:p>
            <a:pPr>
              <a:defRPr/>
            </a:pPr>
            <a:fld id="{6D2A335D-E1AE-4B0C-85E2-9554E972BFCA}" type="slidenum">
              <a:rPr lang="en-ZW" smtClean="0"/>
              <a:pPr>
                <a:defRPr/>
              </a:pPr>
              <a:t>1</a:t>
            </a:fld>
            <a:endParaRPr lang="en-ZW"/>
          </a:p>
        </p:txBody>
      </p:sp>
      <p:sp>
        <p:nvSpPr>
          <p:cNvPr id="4" name="Footer Placeholder 3"/>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107950" y="404664"/>
            <a:ext cx="8784530" cy="936103"/>
          </a:xfrm>
        </p:spPr>
        <p:txBody>
          <a:bodyPr/>
          <a:lstStyle/>
          <a:p>
            <a:pPr algn="l"/>
            <a:r>
              <a:rPr lang="en-ZA" sz="3600" b="1" dirty="0">
                <a:latin typeface="Arial" panose="020B0604020202020204" pitchFamily="34" charset="0"/>
                <a:cs typeface="Arial" panose="020B0604020202020204" pitchFamily="34" charset="0"/>
              </a:rPr>
              <a:t>STATUS OF IMPLEMENTATION OF THE RECOMMENDATIONS BY AG…</a:t>
            </a:r>
            <a:r>
              <a:rPr lang="en-ZA" sz="3600" b="1" dirty="0" err="1">
                <a:latin typeface="Arial" panose="020B0604020202020204" pitchFamily="34" charset="0"/>
                <a:cs typeface="Arial" panose="020B0604020202020204" pitchFamily="34" charset="0"/>
              </a:rPr>
              <a:t>cont</a:t>
            </a:r>
            <a:endParaRPr lang="en-ZA" sz="3600" dirty="0"/>
          </a:p>
        </p:txBody>
      </p:sp>
      <p:graphicFrame>
        <p:nvGraphicFramePr>
          <p:cNvPr id="4" name="Table 3"/>
          <p:cNvGraphicFramePr>
            <a:graphicFrameLocks noGrp="1"/>
          </p:cNvGraphicFramePr>
          <p:nvPr>
            <p:extLst>
              <p:ext uri="{D42A27DB-BD31-4B8C-83A1-F6EECF244321}">
                <p14:modId xmlns:p14="http://schemas.microsoft.com/office/powerpoint/2010/main" val="3459220567"/>
              </p:ext>
            </p:extLst>
          </p:nvPr>
        </p:nvGraphicFramePr>
        <p:xfrm>
          <a:off x="179512" y="1574160"/>
          <a:ext cx="8507288" cy="2214880"/>
        </p:xfrm>
        <a:graphic>
          <a:graphicData uri="http://schemas.openxmlformats.org/drawingml/2006/table">
            <a:tbl>
              <a:tblPr firstRow="1" bandRow="1">
                <a:tableStyleId>{8799B23B-EC83-4686-B30A-512413B5E67A}</a:tableStyleId>
              </a:tblPr>
              <a:tblGrid>
                <a:gridCol w="2191315"/>
                <a:gridCol w="6315973"/>
              </a:tblGrid>
              <a:tr h="1715263">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0" dirty="0" smtClean="0">
                          <a:latin typeface="Arial Narrow" panose="020B0606020202030204" pitchFamily="34" charset="0"/>
                        </a:rPr>
                        <a:t>Investigation(s) &amp; outcomes</a:t>
                      </a:r>
                      <a:endParaRPr lang="en-ZA" sz="1800" b="0" dirty="0" smtClean="0">
                        <a:latin typeface="Arial Narrow" panose="020B060602020203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defRPr/>
                      </a:pPr>
                      <a:r>
                        <a:rPr lang="en-ZA" sz="1800" b="0" dirty="0" smtClean="0">
                          <a:latin typeface="Arial Narrow" panose="020B0606020202030204" pitchFamily="34" charset="0"/>
                        </a:rPr>
                        <a:t>Monitoring of Schools was performed during the first week of the first cohort and deficiencies identified were reported and </a:t>
                      </a:r>
                      <a:r>
                        <a:rPr lang="en-ZA" sz="1800" b="0" dirty="0" smtClean="0">
                          <a:solidFill>
                            <a:schemeClr val="tx1"/>
                          </a:solidFill>
                          <a:latin typeface="Arial Narrow" panose="020B0606020202030204" pitchFamily="34" charset="0"/>
                        </a:rPr>
                        <a:t>addressed by topping up the supply.</a:t>
                      </a:r>
                    </a:p>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defRPr/>
                      </a:pPr>
                      <a:r>
                        <a:rPr lang="en-ZA" sz="1800" b="0" dirty="0" smtClean="0">
                          <a:solidFill>
                            <a:schemeClr val="tx1"/>
                          </a:solidFill>
                          <a:latin typeface="Arial Narrow" panose="020B0606020202030204" pitchFamily="34" charset="0"/>
                        </a:rPr>
                        <a:t>The department </a:t>
                      </a:r>
                      <a:r>
                        <a:rPr lang="en-ZA" sz="1800" b="0" dirty="0" smtClean="0">
                          <a:latin typeface="Arial Narrow" panose="020B0606020202030204" pitchFamily="34" charset="0"/>
                        </a:rPr>
                        <a:t>bought PPEs for additional school officials and volunteers.</a:t>
                      </a:r>
                    </a:p>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defRPr/>
                      </a:pPr>
                      <a: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Arial" panose="020B0604020202020204" pitchFamily="34" charset="0"/>
                        </a:rPr>
                        <a:t>All public schools were catered for in the procurement of COVID 19 Essentials.</a:t>
                      </a: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10</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59938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33911" y="-79698"/>
            <a:ext cx="8930577" cy="1358058"/>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56543226"/>
              </p:ext>
            </p:extLst>
          </p:nvPr>
        </p:nvGraphicFramePr>
        <p:xfrm>
          <a:off x="107950" y="1124744"/>
          <a:ext cx="8856538" cy="4320480"/>
        </p:xfrm>
        <a:graphic>
          <a:graphicData uri="http://schemas.openxmlformats.org/drawingml/2006/table">
            <a:tbl>
              <a:tblPr firstRow="1" bandRow="1">
                <a:tableStyleId>{8799B23B-EC83-4686-B30A-512413B5E67A}</a:tableStyleId>
              </a:tblPr>
              <a:tblGrid>
                <a:gridCol w="2281276"/>
                <a:gridCol w="6575262"/>
              </a:tblGrid>
              <a:tr h="432048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0" dirty="0" smtClean="0">
                          <a:latin typeface="Arial Narrow" panose="020B0606020202030204" pitchFamily="34" charset="0"/>
                        </a:rPr>
                        <a:t>Measures implemented to strengthen Internal Control Weakness </a:t>
                      </a:r>
                      <a:endParaRPr lang="en-ZA" sz="1800" b="0" dirty="0" smtClean="0">
                        <a:latin typeface="Arial Narrow" panose="020B060602020203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defRPr/>
                      </a:pPr>
                      <a:r>
                        <a:rPr lang="en-GB" sz="1800" b="0" dirty="0" smtClean="0">
                          <a:latin typeface="Arial Narrow" panose="020B0606020202030204" pitchFamily="34" charset="0"/>
                        </a:rPr>
                        <a:t>Management has ensured that SA-SAMS is updated regularly whereby all levels are now required to submit  signed off quality validation certificates. </a:t>
                      </a:r>
                    </a:p>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defRPr/>
                      </a:pPr>
                      <a:r>
                        <a:rPr lang="en-GB" sz="1800" b="0" dirty="0" smtClean="0">
                          <a:latin typeface="Arial Narrow" panose="020B0606020202030204" pitchFamily="34" charset="0"/>
                        </a:rPr>
                        <a:t>Orders were placed according to the requests made by districts informed by the number of learners, educators, and non-teaching staff at schools.</a:t>
                      </a:r>
                    </a:p>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defRPr/>
                      </a:pPr>
                      <a:r>
                        <a:rPr lang="en-GB" sz="1800" b="0" dirty="0" smtClean="0">
                          <a:latin typeface="Arial Narrow" panose="020B0606020202030204" pitchFamily="34" charset="0"/>
                        </a:rPr>
                        <a:t>Learners signed registers as proof that they had received the masks.</a:t>
                      </a:r>
                    </a:p>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defRPr/>
                      </a:pPr>
                      <a:r>
                        <a:rPr lang="en-GB" sz="1800" b="0" dirty="0" smtClean="0">
                          <a:latin typeface="Arial Narrow" panose="020B0606020202030204" pitchFamily="34" charset="0"/>
                        </a:rPr>
                        <a:t>A template was developed and used by districts and schools to record what was requested against what had been received and what was still outstanding. </a:t>
                      </a:r>
                    </a:p>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defRPr/>
                      </a:pPr>
                      <a:r>
                        <a:rPr kumimoji="0" lang="en-GB" sz="1800" b="0" i="0" u="none" strike="noStrike" kern="1200" cap="none" spc="0" normalizeH="0" baseline="0" noProof="0" dirty="0" smtClean="0">
                          <a:ln>
                            <a:noFill/>
                          </a:ln>
                          <a:solidFill>
                            <a:schemeClr val="tx1"/>
                          </a:solidFill>
                          <a:effectLst/>
                          <a:uLnTx/>
                          <a:uFillTx/>
                          <a:latin typeface="Arial Narrow" panose="020B0606020202030204" pitchFamily="34" charset="0"/>
                          <a:cs typeface="Arial" panose="020B0604020202020204" pitchFamily="34" charset="0"/>
                        </a:rPr>
                        <a:t>Over or under supply of PPEs detected were corrected.</a:t>
                      </a:r>
                      <a:endParaRPr kumimoji="0" lang="en-US" sz="1800" b="0" i="0" u="none" strike="noStrike" kern="1200" cap="none" spc="0" normalizeH="0" baseline="0" noProof="0" dirty="0" smtClean="0">
                        <a:ln>
                          <a:noFill/>
                        </a:ln>
                        <a:solidFill>
                          <a:schemeClr val="tx1"/>
                        </a:solidFill>
                        <a:effectLst/>
                        <a:uLnTx/>
                        <a:uFillTx/>
                        <a:latin typeface="Arial Narrow" panose="020B0606020202030204" pitchFamily="34" charset="0"/>
                        <a:cs typeface="Arial" panose="020B060402020202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11</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p:txBody>
      </p:sp>
    </p:spTree>
    <p:extLst>
      <p:ext uri="{BB962C8B-B14F-4D97-AF65-F5344CB8AC3E}">
        <p14:creationId xmlns:p14="http://schemas.microsoft.com/office/powerpoint/2010/main" val="3978278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0" y="-92427"/>
            <a:ext cx="8291264" cy="1358058"/>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50431978"/>
              </p:ext>
            </p:extLst>
          </p:nvPr>
        </p:nvGraphicFramePr>
        <p:xfrm>
          <a:off x="107950" y="1196752"/>
          <a:ext cx="8856538" cy="3457559"/>
        </p:xfrm>
        <a:graphic>
          <a:graphicData uri="http://schemas.openxmlformats.org/drawingml/2006/table">
            <a:tbl>
              <a:tblPr firstRow="1" bandRow="1">
                <a:tableStyleId>{8799B23B-EC83-4686-B30A-512413B5E67A}</a:tableStyleId>
              </a:tblPr>
              <a:tblGrid>
                <a:gridCol w="2737520"/>
                <a:gridCol w="6119018"/>
              </a:tblGrid>
              <a:tr h="351303">
                <a:tc gridSpan="2">
                  <a:txBody>
                    <a:bodyPr/>
                    <a:lstStyle/>
                    <a:p>
                      <a:r>
                        <a:rPr lang="en-ZA" sz="1800" b="1" dirty="0" smtClean="0">
                          <a:latin typeface="Arial Narrow" panose="020B0606020202030204" pitchFamily="34" charset="0"/>
                          <a:cs typeface="Arial" panose="020B0604020202020204" pitchFamily="34" charset="0"/>
                        </a:rPr>
                        <a:t>DEFICIENCIES</a:t>
                      </a:r>
                      <a:r>
                        <a:rPr lang="en-ZA" sz="1800" b="1" baseline="0" dirty="0" smtClean="0">
                          <a:latin typeface="Arial Narrow" panose="020B0606020202030204" pitchFamily="34" charset="0"/>
                          <a:cs typeface="Arial" panose="020B0604020202020204" pitchFamily="34" charset="0"/>
                        </a:rPr>
                        <a:t> IDENTIFIED ON QUALITY OF PPE SUPPLIED TO SCHOOLS</a:t>
                      </a:r>
                      <a:endParaRPr lang="en-ZA" sz="1800" b="1" dirty="0">
                        <a:latin typeface="Arial Narrow" panose="020B0606020202030204" pitchFamily="34" charset="0"/>
                        <a:cs typeface="Arial" panose="020B0604020202020204" pitchFamily="34" charset="0"/>
                      </a:endParaRPr>
                    </a:p>
                  </a:txBody>
                  <a:tcPr/>
                </a:tc>
                <a:tc hMerge="1">
                  <a:txBody>
                    <a:bodyPr/>
                    <a:lstStyle/>
                    <a:p>
                      <a:endParaRPr lang="en-ZA" sz="1800" b="0" dirty="0">
                        <a:latin typeface="Arial Narrow" panose="020B0606020202030204" pitchFamily="34" charset="0"/>
                        <a:cs typeface="Arial" panose="020B0604020202020204" pitchFamily="34" charset="0"/>
                      </a:endParaRPr>
                    </a:p>
                  </a:txBody>
                  <a:tcPr/>
                </a:tc>
              </a:tr>
              <a:tr h="1080119">
                <a:tc>
                  <a:txBody>
                    <a:bodyPr/>
                    <a:lstStyle/>
                    <a:p>
                      <a:r>
                        <a:rPr lang="en-GB" sz="1800" b="0" dirty="0" smtClean="0">
                          <a:latin typeface="Arial Narrow" panose="020B0606020202030204" pitchFamily="34" charset="0"/>
                          <a:cs typeface="Arial" panose="020B0604020202020204" pitchFamily="34" charset="0"/>
                        </a:rPr>
                        <a:t> Finding </a:t>
                      </a:r>
                      <a:endParaRPr lang="en-ZA" sz="1800" b="0" dirty="0">
                        <a:latin typeface="Arial Narrow" panose="020B0606020202030204" pitchFamily="34" charset="0"/>
                        <a:cs typeface="Arial" panose="020B0604020202020204" pitchFamily="34" charset="0"/>
                      </a:endParaRPr>
                    </a:p>
                  </a:txBody>
                  <a:tcPr/>
                </a:tc>
                <a:tc>
                  <a:txBody>
                    <a:bodyPr/>
                    <a:lstStyle/>
                    <a:p>
                      <a:r>
                        <a:rPr lang="en-ZA" sz="1800" b="0" dirty="0" smtClean="0">
                          <a:effectLst/>
                          <a:latin typeface="Arial Narrow" panose="020B0606020202030204" pitchFamily="34" charset="0"/>
                          <a:ea typeface="Calibri" panose="020F0502020204030204" pitchFamily="34" charset="0"/>
                          <a:cs typeface="Arial" panose="020B0604020202020204" pitchFamily="34" charset="0"/>
                        </a:rPr>
                        <a:t>Substandard quality of PPE were delivered to schools by suppliers. The following are examples of schools supplied with such PPEs: </a:t>
                      </a:r>
                      <a:r>
                        <a:rPr lang="en-ZA" sz="1800" b="0" dirty="0" err="1" smtClean="0">
                          <a:effectLst/>
                          <a:latin typeface="Arial Narrow" panose="020B0606020202030204" pitchFamily="34" charset="0"/>
                          <a:ea typeface="Calibri" panose="020F0502020204030204" pitchFamily="34" charset="0"/>
                          <a:cs typeface="Arial" panose="020B0604020202020204" pitchFamily="34" charset="0"/>
                        </a:rPr>
                        <a:t>Leolane</a:t>
                      </a:r>
                      <a:r>
                        <a:rPr lang="en-ZA" sz="1800" b="0" dirty="0" smtClean="0">
                          <a:effectLst/>
                          <a:latin typeface="Arial Narrow" panose="020B0606020202030204" pitchFamily="34" charset="0"/>
                          <a:ea typeface="Calibri" panose="020F0502020204030204" pitchFamily="34" charset="0"/>
                          <a:cs typeface="Arial" panose="020B0604020202020204" pitchFamily="34" charset="0"/>
                        </a:rPr>
                        <a:t> and  </a:t>
                      </a:r>
                      <a:r>
                        <a:rPr lang="en-ZA" sz="1800" b="0" dirty="0" err="1" smtClean="0">
                          <a:effectLst/>
                          <a:latin typeface="Arial Narrow" panose="020B0606020202030204" pitchFamily="34" charset="0"/>
                          <a:ea typeface="Calibri" panose="020F0502020204030204" pitchFamily="34" charset="0"/>
                          <a:cs typeface="Arial" panose="020B0604020202020204" pitchFamily="34" charset="0"/>
                        </a:rPr>
                        <a:t>Ramoshie</a:t>
                      </a:r>
                      <a:r>
                        <a:rPr lang="en-ZA" sz="1800" b="0" dirty="0" smtClean="0">
                          <a:effectLst/>
                          <a:latin typeface="Arial Narrow" panose="020B0606020202030204" pitchFamily="34" charset="0"/>
                          <a:ea typeface="Calibri" panose="020F0502020204030204" pitchFamily="34" charset="0"/>
                          <a:cs typeface="Arial" panose="020B0604020202020204" pitchFamily="34" charset="0"/>
                        </a:rPr>
                        <a:t> schools. </a:t>
                      </a:r>
                      <a:endParaRPr lang="en-ZA" sz="1800" b="0" dirty="0">
                        <a:latin typeface="Arial Narrow" panose="020B0606020202030204" pitchFamily="34" charset="0"/>
                        <a:cs typeface="Arial" panose="020B0604020202020204" pitchFamily="34" charset="0"/>
                      </a:endParaRPr>
                    </a:p>
                  </a:txBody>
                  <a:tcPr/>
                </a:tc>
              </a:tr>
              <a:tr h="1872208">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b="0" dirty="0" smtClean="0">
                          <a:latin typeface="Arial Narrow" panose="020B0606020202030204" pitchFamily="34" charset="0"/>
                          <a:cs typeface="Arial" panose="020B0604020202020204" pitchFamily="34" charset="0"/>
                        </a:rPr>
                        <a:t>AG Recommendation(s)</a:t>
                      </a:r>
                    </a:p>
                  </a:txBody>
                  <a:tcPr/>
                </a:tc>
                <a:tc>
                  <a:txBody>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a:pPr>
                      <a:r>
                        <a:rPr lang="en-ZA" sz="1800" b="0" dirty="0" smtClean="0">
                          <a:latin typeface="Arial Narrow" panose="020B0606020202030204" pitchFamily="34" charset="0"/>
                          <a:cs typeface="Arial" panose="020B0604020202020204" pitchFamily="34" charset="0"/>
                        </a:rPr>
                        <a:t>The provincial department should follow-up on the suppliers that delivered PPE that are defective and implement corrective measures. </a:t>
                      </a:r>
                      <a:br>
                        <a:rPr lang="en-ZA" sz="1800" b="0" dirty="0" smtClean="0">
                          <a:latin typeface="Arial Narrow" panose="020B0606020202030204" pitchFamily="34" charset="0"/>
                          <a:cs typeface="Arial" panose="020B0604020202020204" pitchFamily="34" charset="0"/>
                        </a:rPr>
                      </a:br>
                      <a:r>
                        <a:rPr lang="en-ZA" sz="1800" b="0" dirty="0" smtClean="0">
                          <a:latin typeface="Arial Narrow" panose="020B0606020202030204" pitchFamily="34" charset="0"/>
                          <a:cs typeface="Arial" panose="020B0604020202020204" pitchFamily="34" charset="0"/>
                        </a:rPr>
                        <a:t>The provincial department of education management should develop and provide guidelines for districts and schools to ensure that they verify quality of products received within the turn-around time so that the department can implement corrective measures to address quality defects timely.</a:t>
                      </a:r>
                      <a:endParaRPr kumimoji="0" lang="en-US" sz="18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12</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1055581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0" y="-315416"/>
            <a:ext cx="8686800" cy="1358058"/>
          </a:xfrm>
        </p:spPr>
        <p:txBody>
          <a:bodyPr/>
          <a:lstStyle/>
          <a:p>
            <a:pPr algn="l"/>
            <a:r>
              <a:rPr lang="en-ZA" sz="3200" b="1" dirty="0" smtClean="0">
                <a:latin typeface="Arial" panose="020B0604020202020204" pitchFamily="34" charset="0"/>
                <a:cs typeface="Arial" panose="020B0604020202020204" pitchFamily="34" charset="0"/>
              </a:rPr>
              <a:t/>
            </a:r>
            <a:br>
              <a:rPr lang="en-ZA" sz="3200" b="1" dirty="0" smtClean="0">
                <a:latin typeface="Arial" panose="020B0604020202020204" pitchFamily="34" charset="0"/>
                <a:cs typeface="Arial" panose="020B0604020202020204" pitchFamily="34" charset="0"/>
              </a:rPr>
            </a:br>
            <a:r>
              <a:rPr lang="en-ZA" sz="3200" b="1" dirty="0" smtClean="0">
                <a:latin typeface="Arial" panose="020B0604020202020204" pitchFamily="34" charset="0"/>
                <a:cs typeface="Arial" panose="020B0604020202020204" pitchFamily="34" charset="0"/>
              </a:rPr>
              <a:t>STATUS </a:t>
            </a:r>
            <a:r>
              <a:rPr lang="en-ZA" sz="3200" b="1" dirty="0">
                <a:latin typeface="Arial" panose="020B0604020202020204" pitchFamily="34" charset="0"/>
                <a:cs typeface="Arial" panose="020B0604020202020204" pitchFamily="34" charset="0"/>
              </a:rPr>
              <a:t>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61905246"/>
              </p:ext>
            </p:extLst>
          </p:nvPr>
        </p:nvGraphicFramePr>
        <p:xfrm>
          <a:off x="107950" y="1412776"/>
          <a:ext cx="8147248" cy="3096343"/>
        </p:xfrm>
        <a:graphic>
          <a:graphicData uri="http://schemas.openxmlformats.org/drawingml/2006/table">
            <a:tbl>
              <a:tblPr firstRow="1" bandRow="1">
                <a:tableStyleId>{8799B23B-EC83-4686-B30A-512413B5E67A}</a:tableStyleId>
              </a:tblPr>
              <a:tblGrid>
                <a:gridCol w="1450504"/>
                <a:gridCol w="6696744"/>
              </a:tblGrid>
              <a:tr h="3096343">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0" dirty="0" smtClean="0">
                          <a:latin typeface="Arial Narrow" panose="020B0606020202030204" pitchFamily="34" charset="0"/>
                        </a:rPr>
                        <a:t>Why the finding(s) couldn’t be avoided </a:t>
                      </a:r>
                      <a:endParaRPr lang="en-ZA" sz="1800" b="0" dirty="0" smtClean="0">
                        <a:latin typeface="Arial Narrow" panose="020B060602020203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ZA" sz="1800" b="0" dirty="0" smtClean="0">
                          <a:latin typeface="Arial Narrow" panose="020B0606020202030204" pitchFamily="34" charset="0"/>
                        </a:rPr>
                        <a:t>There were no guidelines on how to verify quality of products immediately when received, and also how to handle deficiencies in COVID-19 Essentials when identified (Masks).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ZA" sz="1800" b="0" dirty="0" smtClean="0">
                          <a:latin typeface="Arial Narrow" panose="020B0606020202030204" pitchFamily="34" charset="0"/>
                        </a:rPr>
                        <a:t>There were tight timeframes, limited stock availability in the market,  as a result some deliveries arrived at night and during weekends when officials did not have ample time to check quality per specifications immediately more especially masks.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ZA" sz="1800" b="0" dirty="0" smtClean="0">
                          <a:latin typeface="Arial Narrow" panose="020B0606020202030204" pitchFamily="34" charset="0"/>
                        </a:rPr>
                        <a:t>More than one service provider delivered to one district in big quantities which made it difficult to check the quality of each mask. </a:t>
                      </a: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13</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1657236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0" y="-315416"/>
            <a:ext cx="8448327" cy="1358058"/>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r>
              <a:rPr lang="en-ZA" sz="3200" dirty="0" smtClean="0"/>
              <a:t> </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20653555"/>
              </p:ext>
            </p:extLst>
          </p:nvPr>
        </p:nvGraphicFramePr>
        <p:xfrm>
          <a:off x="113580" y="908720"/>
          <a:ext cx="8850907" cy="4176464"/>
        </p:xfrm>
        <a:graphic>
          <a:graphicData uri="http://schemas.openxmlformats.org/drawingml/2006/table">
            <a:tbl>
              <a:tblPr firstRow="1" bandRow="1">
                <a:tableStyleId>{8799B23B-EC83-4686-B30A-512413B5E67A}</a:tableStyleId>
              </a:tblPr>
              <a:tblGrid>
                <a:gridCol w="1654008"/>
                <a:gridCol w="7196899"/>
              </a:tblGrid>
              <a:tr h="216624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0" dirty="0" smtClean="0">
                          <a:latin typeface="Arial Narrow" panose="020B0606020202030204" pitchFamily="34" charset="0"/>
                        </a:rPr>
                        <a:t>Investigation(s) &amp; outcomes</a:t>
                      </a:r>
                      <a:endParaRPr lang="en-ZA" sz="1800" b="0" dirty="0" smtClean="0">
                        <a:latin typeface="Arial Narrow" panose="020B0606020202030204" pitchFamily="34" charset="0"/>
                      </a:endParaRPr>
                    </a:p>
                  </a:txBody>
                  <a:tcPr/>
                </a:tc>
                <a:tc>
                  <a:txBody>
                    <a:bodyPr/>
                    <a:lstStyle/>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defRPr/>
                      </a:pPr>
                      <a:r>
                        <a:rPr kumimoji="0" lang="en-US" sz="18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Deliveries happened at the Districts and Head Office acted as soon as quality concerns were raised. </a:t>
                      </a: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defRPr/>
                      </a:pPr>
                      <a:r>
                        <a:rPr lang="en-GB" sz="1800" b="0" dirty="0" smtClean="0">
                          <a:latin typeface="Arial Narrow" panose="020B0606020202030204" pitchFamily="34" charset="0"/>
                        </a:rPr>
                        <a:t>The investigations at the two schools were made although it was after the Auditor General finalised their audit.</a:t>
                      </a:r>
                      <a:r>
                        <a:rPr lang="en-GB" sz="1800" b="0" baseline="0" dirty="0" smtClean="0">
                          <a:latin typeface="Arial Narrow" panose="020B0606020202030204" pitchFamily="34" charset="0"/>
                        </a:rPr>
                        <a:t> </a:t>
                      </a:r>
                      <a:r>
                        <a:rPr lang="en-GB" sz="1800" b="0" dirty="0" smtClean="0">
                          <a:latin typeface="Arial Narrow" panose="020B0606020202030204" pitchFamily="34" charset="0"/>
                        </a:rPr>
                        <a:t>The department performed further investigations at other schools and products with deficiencies on quality were returned to district offices to identify service providers who delivered them.</a:t>
                      </a:r>
                      <a:endParaRPr kumimoji="0" lang="en-US" sz="18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endParaRPr>
                    </a:p>
                  </a:txBody>
                  <a:tcPr/>
                </a:tc>
              </a:tr>
              <a:tr h="2010219">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0" dirty="0" smtClean="0">
                          <a:latin typeface="Arial Narrow" panose="020B0606020202030204" pitchFamily="34" charset="0"/>
                        </a:rPr>
                        <a:t>Action(s) against officials &amp; service providers( blacklisting &amp; recovering money)</a:t>
                      </a:r>
                      <a:endParaRPr lang="en-ZA" sz="1800" b="0" dirty="0" smtClean="0">
                        <a:latin typeface="Arial Narrow" panose="020B0606020202030204" pitchFamily="34" charset="0"/>
                      </a:endParaRPr>
                    </a:p>
                  </a:txBody>
                  <a:tcPr/>
                </a:tc>
                <a:tc>
                  <a:txBody>
                    <a:bodyPr/>
                    <a:lstStyle/>
                    <a:p>
                      <a:pPr marL="0" indent="0">
                        <a:buFont typeface="Arial" panose="020B0604020202020204" pitchFamily="34" charset="0"/>
                        <a:buNone/>
                      </a:pPr>
                      <a:r>
                        <a:rPr lang="en-ZA" sz="1800" b="0" dirty="0" smtClean="0">
                          <a:latin typeface="Arial Narrow" panose="020B0606020202030204" pitchFamily="34" charset="0"/>
                        </a:rPr>
                        <a:t>10 000 defective face shields, amounting to R400 000, were identified by head office and were returned to the service provider immediately for replacement with correct quality.</a:t>
                      </a:r>
                      <a:r>
                        <a:rPr lang="en-GB" sz="1800" b="0" dirty="0" smtClean="0">
                          <a:latin typeface="Arial Narrow" panose="020B0606020202030204" pitchFamily="34" charset="0"/>
                        </a:rPr>
                        <a:t> The replacement was done within 4 days as per the agreement. No investigations were initiated after the service providers replaced the defective products.   </a:t>
                      </a:r>
                      <a:endParaRPr lang="en-ZA" sz="1800" b="0" dirty="0">
                        <a:latin typeface="Arial Narrow" panose="020B060602020203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14</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1977936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13682" y="-7516"/>
            <a:ext cx="8856538" cy="1358058"/>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39581936"/>
              </p:ext>
            </p:extLst>
          </p:nvPr>
        </p:nvGraphicFramePr>
        <p:xfrm>
          <a:off x="83925" y="1412776"/>
          <a:ext cx="8841481" cy="2890414"/>
        </p:xfrm>
        <a:graphic>
          <a:graphicData uri="http://schemas.openxmlformats.org/drawingml/2006/table">
            <a:tbl>
              <a:tblPr firstRow="1" bandRow="1">
                <a:tableStyleId>{8799B23B-EC83-4686-B30A-512413B5E67A}</a:tableStyleId>
              </a:tblPr>
              <a:tblGrid>
                <a:gridCol w="1886678"/>
                <a:gridCol w="6954803"/>
              </a:tblGrid>
              <a:tr h="289041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GB" sz="2000" b="0" dirty="0" smtClean="0">
                          <a:latin typeface="Arial Narrow" panose="020B0606020202030204" pitchFamily="34" charset="0"/>
                          <a:cs typeface="Arial" panose="020B0604020202020204" pitchFamily="34" charset="0"/>
                        </a:rPr>
                        <a:t>Measures implemented to strengthen Internal Control Weakness </a:t>
                      </a:r>
                      <a:endParaRPr lang="en-ZA" sz="2000" b="0" dirty="0" smtClean="0">
                        <a:latin typeface="Arial Narrow" panose="020B0606020202030204" pitchFamily="34" charset="0"/>
                        <a:cs typeface="Arial" panose="020B0604020202020204" pitchFamily="34"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GB" sz="2000" b="0" dirty="0" smtClean="0">
                          <a:latin typeface="Arial Narrow" panose="020B0606020202030204" pitchFamily="34" charset="0"/>
                          <a:cs typeface="Arial" panose="020B0604020202020204" pitchFamily="34" charset="0"/>
                        </a:rPr>
                        <a:t>Guidelines in line with the specifications for masks to identify deficiencies on quality were developed and communicated by EAP to schools.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GB" sz="2000" b="0" dirty="0" smtClean="0">
                          <a:latin typeface="Arial Narrow" panose="020B0606020202030204" pitchFamily="34" charset="0"/>
                          <a:cs typeface="Arial" panose="020B0604020202020204" pitchFamily="34" charset="0"/>
                        </a:rPr>
                        <a:t>Penalty clause was also included in the request for quotation as well as in the purchase order. </a:t>
                      </a:r>
                      <a:r>
                        <a:rPr lang="en-ZA" sz="2400" b="0" dirty="0" smtClean="0">
                          <a:latin typeface="Arial Narrow" panose="020B0606020202030204" pitchFamily="34" charset="0"/>
                          <a:cs typeface="Arial" panose="020B0604020202020204" pitchFamily="34" charset="0"/>
                        </a:rPr>
                        <a:t/>
                      </a:r>
                      <a:br>
                        <a:rPr lang="en-ZA" sz="2400" b="0" dirty="0" smtClean="0">
                          <a:latin typeface="Arial Narrow" panose="020B0606020202030204" pitchFamily="34" charset="0"/>
                          <a:cs typeface="Arial" panose="020B0604020202020204" pitchFamily="34" charset="0"/>
                        </a:rPr>
                      </a:br>
                      <a:endParaRPr kumimoji="0" lang="en-ZA" sz="24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15</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3638237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3"/>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4"/>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0" y="4799"/>
            <a:ext cx="8964488" cy="854002"/>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99645455"/>
              </p:ext>
            </p:extLst>
          </p:nvPr>
        </p:nvGraphicFramePr>
        <p:xfrm>
          <a:off x="89498" y="1052736"/>
          <a:ext cx="8946998" cy="4176464"/>
        </p:xfrm>
        <a:graphic>
          <a:graphicData uri="http://schemas.openxmlformats.org/drawingml/2006/table">
            <a:tbl>
              <a:tblPr firstRow="1" bandRow="1">
                <a:tableStyleId>{8799B23B-EC83-4686-B30A-512413B5E67A}</a:tableStyleId>
              </a:tblPr>
              <a:tblGrid>
                <a:gridCol w="1355660"/>
                <a:gridCol w="7591338"/>
              </a:tblGrid>
              <a:tr h="664437">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b="1" dirty="0" smtClean="0">
                          <a:effectLst/>
                          <a:latin typeface="Arial Narrow" panose="020B0606020202030204" pitchFamily="34" charset="0"/>
                          <a:ea typeface="Calibri" panose="020F0502020204030204" pitchFamily="34" charset="0"/>
                          <a:cs typeface="Times New Roman" panose="02020603050405020304" pitchFamily="18" charset="0"/>
                        </a:rPr>
                        <a:t>PROCUREMENT</a:t>
                      </a:r>
                      <a:r>
                        <a:rPr lang="en-ZA" sz="1800" b="1" baseline="0" dirty="0" smtClean="0">
                          <a:effectLst/>
                          <a:latin typeface="Arial Narrow" panose="020B0606020202030204" pitchFamily="34" charset="0"/>
                          <a:ea typeface="Calibri" panose="020F0502020204030204" pitchFamily="34" charset="0"/>
                          <a:cs typeface="Times New Roman" panose="02020603050405020304" pitchFamily="18" charset="0"/>
                        </a:rPr>
                        <a:t> AND CONTRACT MANAGEMENT - </a:t>
                      </a:r>
                      <a:r>
                        <a:rPr lang="en-ZA" sz="1800" b="1" dirty="0" smtClean="0">
                          <a:effectLst/>
                          <a:latin typeface="Arial Narrow" panose="020B0606020202030204" pitchFamily="34" charset="0"/>
                          <a:ea typeface="Calibri" panose="020F0502020204030204" pitchFamily="34" charset="0"/>
                          <a:cs typeface="Times New Roman" panose="02020603050405020304" pitchFamily="18" charset="0"/>
                        </a:rPr>
                        <a:t>NON-COMPLIANCE WITH NATIONAL TREASURY DISASTER MANAGEMENT INSTRUCTION NOTE </a:t>
                      </a:r>
                      <a:endParaRPr lang="en-ZA" sz="1800" b="1" dirty="0" smtClean="0">
                        <a:latin typeface="Arial Narrow" panose="020B0606020202030204" pitchFamily="34" charset="0"/>
                      </a:endParaRPr>
                    </a:p>
                  </a:txBody>
                  <a:tcPr/>
                </a:tc>
                <a:tc hMerge="1">
                  <a:txBody>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lang="en-ZA" sz="1800" b="0" dirty="0" smtClean="0">
                        <a:solidFill>
                          <a:schemeClr val="tx1"/>
                        </a:solidFill>
                        <a:latin typeface="Arial Narrow" panose="020B0606020202030204" pitchFamily="34" charset="0"/>
                        <a:cs typeface="Calibri" panose="020F0502020204030204" pitchFamily="34" charset="0"/>
                      </a:endParaRPr>
                    </a:p>
                  </a:txBody>
                  <a:tcPr/>
                </a:tc>
              </a:tr>
              <a:tr h="3512027">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b="0" dirty="0" smtClean="0">
                          <a:latin typeface="Arial Narrow" panose="020B0606020202030204" pitchFamily="34" charset="0"/>
                        </a:rPr>
                        <a:t>Finding</a:t>
                      </a:r>
                    </a:p>
                  </a:txBody>
                  <a:tcPr/>
                </a:tc>
                <a:tc>
                  <a:txBody>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lang="en-ZA" sz="1800" b="0" dirty="0" smtClean="0">
                          <a:effectLst/>
                          <a:latin typeface="Arial Narrow" panose="020B0606020202030204" pitchFamily="34" charset="0"/>
                          <a:ea typeface="Calibri" panose="020F0502020204030204" pitchFamily="34" charset="0"/>
                          <a:cs typeface="Times New Roman" panose="02020603050405020304" pitchFamily="18" charset="0"/>
                        </a:rPr>
                        <a:t>The North West department did not include the minimum threshold for local content as evaluation criteria. This constituted non-compliance with National Treasury instruction note 5 par. 4.6(d) (amended on 21 May 2020), 2011 Preferential Procurement Regulations (PPR) 9(1) and 2017 PPR 8(2), which aim to benefit local communities. These state that, for designated sectors, the invitation to tender issued by organs of state must include a specific condition that only locally produced or manufactured goods that meet the minimum threshold for local production and content will be considered. The department did not comply with these requirements. </a:t>
                      </a:r>
                      <a:r>
                        <a:rPr lang="en-GB" sz="1800" b="0" dirty="0" smtClean="0">
                          <a:effectLst/>
                          <a:latin typeface="Arial Narrow" panose="020B0606020202030204" pitchFamily="34" charset="0"/>
                          <a:ea typeface="Calibri" panose="020F0502020204030204" pitchFamily="34" charset="0"/>
                          <a:cs typeface="Times New Roman" panose="02020603050405020304" pitchFamily="18" charset="0"/>
                        </a:rPr>
                        <a:t/>
                      </a:r>
                      <a:br>
                        <a:rPr lang="en-GB" sz="1800" b="0" dirty="0" smtClean="0">
                          <a:effectLst/>
                          <a:latin typeface="Arial Narrow" panose="020B0606020202030204" pitchFamily="34" charset="0"/>
                          <a:ea typeface="Calibri" panose="020F0502020204030204" pitchFamily="34" charset="0"/>
                          <a:cs typeface="Times New Roman" panose="02020603050405020304" pitchFamily="18" charset="0"/>
                        </a:rPr>
                      </a:br>
                      <a:r>
                        <a:rPr lang="en-GB" sz="1800" b="0" dirty="0" smtClean="0">
                          <a:effectLst/>
                          <a:latin typeface="Arial Narrow" panose="020B0606020202030204" pitchFamily="34" charset="0"/>
                          <a:ea typeface="Calibri" panose="020F0502020204030204" pitchFamily="34" charset="0"/>
                          <a:cs typeface="Times New Roman" panose="02020603050405020304" pitchFamily="18" charset="0"/>
                        </a:rPr>
                        <a:t/>
                      </a:r>
                      <a:br>
                        <a:rPr lang="en-GB" sz="1800" b="0" dirty="0" smtClean="0">
                          <a:effectLst/>
                          <a:latin typeface="Arial Narrow" panose="020B0606020202030204" pitchFamily="34" charset="0"/>
                          <a:ea typeface="Calibri" panose="020F0502020204030204" pitchFamily="34" charset="0"/>
                          <a:cs typeface="Times New Roman" panose="02020603050405020304" pitchFamily="18" charset="0"/>
                        </a:rPr>
                      </a:br>
                      <a:r>
                        <a:rPr lang="en-ZA" sz="1800" b="0" dirty="0" smtClean="0">
                          <a:latin typeface="Arial Narrow" panose="020B0606020202030204" pitchFamily="34" charset="0"/>
                        </a:rPr>
                        <a:t>The North West department did not ensure that all suppliers were registered on the DSBD database as per National Treasury instruction note 5 of 2020-21. This constituted non-compliance with supply chain laws and regulations. </a:t>
                      </a:r>
                      <a:endParaRPr lang="en-ZA" sz="1800" b="0" dirty="0" smtClean="0">
                        <a:solidFill>
                          <a:schemeClr val="tx1"/>
                        </a:solidFill>
                        <a:latin typeface="Arial Narrow" panose="020B0606020202030204" pitchFamily="34" charset="0"/>
                        <a:cs typeface="Calibri" panose="020F050202020403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16</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3207096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107950" y="188640"/>
            <a:ext cx="8340377" cy="854002"/>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2990869"/>
              </p:ext>
            </p:extLst>
          </p:nvPr>
        </p:nvGraphicFramePr>
        <p:xfrm>
          <a:off x="240295" y="1196752"/>
          <a:ext cx="8663409" cy="4206240"/>
        </p:xfrm>
        <a:graphic>
          <a:graphicData uri="http://schemas.openxmlformats.org/drawingml/2006/table">
            <a:tbl>
              <a:tblPr firstRow="1" bandRow="1">
                <a:tableStyleId>{8799B23B-EC83-4686-B30A-512413B5E67A}</a:tableStyleId>
              </a:tblPr>
              <a:tblGrid>
                <a:gridCol w="2154959"/>
                <a:gridCol w="6508450"/>
              </a:tblGrid>
              <a:tr h="2448272">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b="0" dirty="0" smtClean="0">
                          <a:latin typeface="Arial Narrow" panose="020B0606020202030204" pitchFamily="34" charset="0"/>
                        </a:rPr>
                        <a:t>AG Recommendation(s)</a:t>
                      </a:r>
                    </a:p>
                  </a:txBody>
                  <a:tcPr/>
                </a:tc>
                <a:tc>
                  <a:txBody>
                    <a:bodyPr/>
                    <a:lstStyle/>
                    <a:p>
                      <a:pPr algn="l"/>
                      <a: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The department should strengthen payment processing controls and daily review controls, and should match and reconcile delivery notes with invoices before making payment.</a:t>
                      </a:r>
                      <a:b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br>
                      <a: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
                      </a:r>
                      <a:b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br>
                      <a: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All payment documentation should be stamped “paid” as soon as the payment has been made to avoid invoices being presented for payment more than once. </a:t>
                      </a:r>
                      <a:b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br>
                      <a: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
                      </a:r>
                      <a:b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br>
                      <a: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The department should reconcile PPE items ordered, delivered and distributed to detect and correct discrepancies.</a:t>
                      </a:r>
                      <a:b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br>
                      <a: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
                      </a:r>
                      <a:b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br>
                      <a:r>
                        <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People who sign supporting documents for transactions should always print their names next to their signatures and attach these documents to the relevant payment vouchers. The department should keep a specimen list of signatures.</a:t>
                      </a:r>
                      <a:endParaRPr kumimoji="0" lang="en-ZA" sz="1800" b="0" i="0" u="none" strike="noStrike" kern="1200" cap="none" spc="0" normalizeH="0" baseline="0" noProof="0" dirty="0" smtClean="0">
                        <a:ln>
                          <a:noFill/>
                        </a:ln>
                        <a:solidFill>
                          <a:prstClr val="black"/>
                        </a:solidFill>
                        <a:effectLst/>
                        <a:uLnTx/>
                        <a:uFillTx/>
                        <a:latin typeface="Arial Narrow" panose="020B0606020202030204" pitchFamily="34" charset="0"/>
                        <a:cs typeface="Calibri" panose="020F050202020403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17</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2831355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107950" y="188640"/>
            <a:ext cx="8340377" cy="854002"/>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27476543"/>
              </p:ext>
            </p:extLst>
          </p:nvPr>
        </p:nvGraphicFramePr>
        <p:xfrm>
          <a:off x="301079" y="1196752"/>
          <a:ext cx="8147248" cy="3505200"/>
        </p:xfrm>
        <a:graphic>
          <a:graphicData uri="http://schemas.openxmlformats.org/drawingml/2006/table">
            <a:tbl>
              <a:tblPr firstRow="1" bandRow="1">
                <a:tableStyleId>{8799B23B-EC83-4686-B30A-512413B5E67A}</a:tableStyleId>
              </a:tblPr>
              <a:tblGrid>
                <a:gridCol w="2026568"/>
                <a:gridCol w="6120680"/>
              </a:tblGrid>
              <a:tr h="2448272">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600" b="0" dirty="0" smtClean="0">
                          <a:latin typeface="Arial Narrow" panose="020B0606020202030204" pitchFamily="34" charset="0"/>
                        </a:rPr>
                        <a:t>AG Recommendation(s)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ZA" sz="1600" b="0" dirty="0" smtClean="0">
                          <a:effectLst/>
                          <a:latin typeface="Arial Narrow" panose="020B0606020202030204" pitchFamily="34" charset="0"/>
                          <a:ea typeface="Calibri" panose="020F0502020204030204" pitchFamily="34" charset="0"/>
                          <a:cs typeface="Times New Roman" panose="02020603050405020304" pitchFamily="18" charset="0"/>
                        </a:rPr>
                        <a:t>The department should strengthen daily controls and monitoring controls to ensure that the regulations in the National Treasury instruction notes for emergency procurement in response to the national state of disaster are adhered to when procuring PPEs. </a:t>
                      </a:r>
                      <a:br>
                        <a:rPr lang="en-ZA" sz="1600" b="0" dirty="0" smtClean="0">
                          <a:effectLst/>
                          <a:latin typeface="Arial Narrow" panose="020B0606020202030204" pitchFamily="34" charset="0"/>
                          <a:ea typeface="Calibri" panose="020F0502020204030204" pitchFamily="34" charset="0"/>
                          <a:cs typeface="Times New Roman" panose="02020603050405020304" pitchFamily="18" charset="0"/>
                        </a:rPr>
                      </a:br>
                      <a:r>
                        <a:rPr lang="en-ZA" sz="1600" b="0" dirty="0" smtClean="0">
                          <a:effectLst/>
                          <a:latin typeface="Arial Narrow" panose="020B0606020202030204" pitchFamily="34" charset="0"/>
                          <a:ea typeface="Calibri" panose="020F0502020204030204" pitchFamily="34" charset="0"/>
                          <a:cs typeface="Times New Roman" panose="02020603050405020304" pitchFamily="18" charset="0"/>
                        </a:rPr>
                        <a:t/>
                      </a:r>
                      <a:br>
                        <a:rPr lang="en-ZA" sz="1600" b="0" dirty="0" smtClean="0">
                          <a:effectLst/>
                          <a:latin typeface="Arial Narrow" panose="020B0606020202030204" pitchFamily="34" charset="0"/>
                          <a:ea typeface="Calibri" panose="020F0502020204030204" pitchFamily="34" charset="0"/>
                          <a:cs typeface="Times New Roman" panose="02020603050405020304" pitchFamily="18" charset="0"/>
                        </a:rPr>
                      </a:br>
                      <a:r>
                        <a:rPr lang="en-ZA" sz="1600" b="0" dirty="0" smtClean="0">
                          <a:effectLst/>
                          <a:latin typeface="Arial Narrow" panose="020B0606020202030204" pitchFamily="34" charset="0"/>
                          <a:ea typeface="Calibri" panose="020F0502020204030204" pitchFamily="34" charset="0"/>
                          <a:cs typeface="Times New Roman" panose="02020603050405020304" pitchFamily="18" charset="0"/>
                        </a:rPr>
                        <a:t>The department must stay up to date with legislation amendments from the National Treasury to ensure compliance. They should also implement dedicated preventative and detective controls to ensure compliance with SCM regulations, particularly local content requirements and any new developments.</a:t>
                      </a:r>
                      <a:br>
                        <a:rPr lang="en-ZA" sz="1600" b="0" dirty="0" smtClean="0">
                          <a:effectLst/>
                          <a:latin typeface="Arial Narrow" panose="020B0606020202030204" pitchFamily="34" charset="0"/>
                          <a:ea typeface="Calibri" panose="020F0502020204030204" pitchFamily="34" charset="0"/>
                          <a:cs typeface="Times New Roman" panose="02020603050405020304" pitchFamily="18" charset="0"/>
                        </a:rPr>
                      </a:br>
                      <a:r>
                        <a:rPr lang="en-ZA" sz="1600" b="0" dirty="0" smtClean="0">
                          <a:effectLst/>
                          <a:latin typeface="Arial Narrow" panose="020B0606020202030204" pitchFamily="34" charset="0"/>
                          <a:ea typeface="Calibri" panose="020F0502020204030204" pitchFamily="34" charset="0"/>
                          <a:cs typeface="Times New Roman" panose="02020603050405020304" pitchFamily="18" charset="0"/>
                        </a:rPr>
                        <a:t/>
                      </a:r>
                      <a:br>
                        <a:rPr lang="en-ZA" sz="1600" b="0" dirty="0" smtClean="0">
                          <a:effectLst/>
                          <a:latin typeface="Arial Narrow" panose="020B0606020202030204" pitchFamily="34" charset="0"/>
                          <a:ea typeface="Calibri" panose="020F0502020204030204" pitchFamily="34" charset="0"/>
                          <a:cs typeface="Times New Roman" panose="02020603050405020304" pitchFamily="18" charset="0"/>
                        </a:rPr>
                      </a:br>
                      <a:r>
                        <a:rPr lang="en-ZA" sz="1600" b="0" dirty="0" smtClean="0">
                          <a:effectLst/>
                          <a:latin typeface="Arial Narrow" panose="020B0606020202030204" pitchFamily="34" charset="0"/>
                          <a:ea typeface="Calibri" panose="020F0502020204030204" pitchFamily="34" charset="0"/>
                          <a:cs typeface="Times New Roman" panose="02020603050405020304" pitchFamily="18" charset="0"/>
                        </a:rPr>
                        <a:t>The education department should ensure that all goods purchased are within scope for the contract concluded by the department of health. The department must start identifying suppliers that can supply goods falling outside the scope of the contract to avoid future irregular.</a:t>
                      </a: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cs typeface="Calibri" panose="020F050202020403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18</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1194521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3"/>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4"/>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24484" y="116632"/>
            <a:ext cx="8940004" cy="854002"/>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61810555"/>
              </p:ext>
            </p:extLst>
          </p:nvPr>
        </p:nvGraphicFramePr>
        <p:xfrm>
          <a:off x="107950" y="1124744"/>
          <a:ext cx="8856538" cy="4492398"/>
        </p:xfrm>
        <a:graphic>
          <a:graphicData uri="http://schemas.openxmlformats.org/drawingml/2006/table">
            <a:tbl>
              <a:tblPr firstRow="1" bandRow="1">
                <a:tableStyleId>{8799B23B-EC83-4686-B30A-512413B5E67A}</a:tableStyleId>
              </a:tblPr>
              <a:tblGrid>
                <a:gridCol w="2202998"/>
                <a:gridCol w="6653540"/>
              </a:tblGrid>
              <a:tr h="291379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600" b="0" dirty="0" smtClean="0">
                          <a:latin typeface="Arial Narrow" panose="020B0606020202030204" pitchFamily="34" charset="0"/>
                        </a:rPr>
                        <a:t>Why the finding(s) couldn’t be avoided </a:t>
                      </a:r>
                      <a:endParaRPr lang="en-ZA" sz="1600" b="0" dirty="0" smtClean="0">
                        <a:latin typeface="Arial Narrow" panose="020B0606020202030204" pitchFamily="34" charset="0"/>
                      </a:endParaRPr>
                    </a:p>
                  </a:txBody>
                  <a:tcPr/>
                </a:tc>
                <a:tc>
                  <a:txBody>
                    <a:bodyPr/>
                    <a:lstStyle/>
                    <a:p>
                      <a:pPr marL="285750" indent="-285750">
                        <a:buFont typeface="Arial" panose="020B0604020202020204" pitchFamily="34" charset="0"/>
                        <a:buChar char="•"/>
                      </a:pPr>
                      <a:r>
                        <a:rPr lang="en-GB" sz="1600" b="0" dirty="0" smtClean="0">
                          <a:latin typeface="Arial Narrow" panose="020B0606020202030204" pitchFamily="34" charset="0"/>
                        </a:rPr>
                        <a:t>The limited suppliers that were registered on the DSBD database in North West did not have enough capacity to cater for the number of masks that were required at that particular time. </a:t>
                      </a:r>
                    </a:p>
                    <a:p>
                      <a:pPr marL="285750" indent="-285750">
                        <a:buFont typeface="Arial" panose="020B0604020202020204" pitchFamily="34" charset="0"/>
                        <a:buChar char="•"/>
                      </a:pPr>
                      <a:r>
                        <a:rPr lang="en-GB" sz="1600" b="0" dirty="0" smtClean="0">
                          <a:solidFill>
                            <a:schemeClr val="tx1"/>
                          </a:solidFill>
                          <a:latin typeface="Arial Narrow" panose="020B0606020202030204" pitchFamily="34" charset="0"/>
                        </a:rPr>
                        <a:t>SCM operated with skeleton staff during that time as a result effective quality assurance could not be performed at Request For Quotation stage, hence the local content was not applied consistently.</a:t>
                      </a:r>
                    </a:p>
                    <a:p>
                      <a:pPr marL="285750" indent="-285750">
                        <a:buFont typeface="Arial" panose="020B0604020202020204" pitchFamily="34" charset="0"/>
                        <a:buChar char="•"/>
                      </a:pPr>
                      <a:r>
                        <a:rPr lang="en-GB" sz="1600" b="0" dirty="0" smtClean="0">
                          <a:solidFill>
                            <a:schemeClr val="tx1"/>
                          </a:solidFill>
                          <a:latin typeface="Arial Narrow" panose="020B0606020202030204" pitchFamily="34" charset="0"/>
                        </a:rPr>
                        <a:t>The Department used declaration of interest forms to determine whether employees were involved in other businesses. If not declared, the department was unable to detect employees who are doing business with other organs of state, (Municipalities), however none of the employees have done business with the department.</a:t>
                      </a:r>
                      <a:endParaRPr lang="en-ZA" sz="1600" b="0" dirty="0">
                        <a:solidFill>
                          <a:schemeClr val="tx1"/>
                        </a:solidFill>
                        <a:latin typeface="Arial Narrow" panose="020B0606020202030204" pitchFamily="34" charset="0"/>
                      </a:endParaRPr>
                    </a:p>
                  </a:txBody>
                  <a:tcPr/>
                </a:tc>
              </a:tr>
              <a:tr h="1578603">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600" b="0" dirty="0" smtClean="0">
                          <a:latin typeface="Arial Narrow" panose="020B0606020202030204" pitchFamily="34" charset="0"/>
                        </a:rPr>
                        <a:t>Investigation(s) &amp; outcomes</a:t>
                      </a:r>
                      <a:endParaRPr lang="en-ZA" sz="1600" b="0" dirty="0" smtClean="0">
                        <a:latin typeface="Arial Narrow" panose="020B0606020202030204" pitchFamily="34" charset="0"/>
                      </a:endParaRPr>
                    </a:p>
                  </a:txBody>
                  <a:tcPr/>
                </a:tc>
                <a:tc>
                  <a:txBody>
                    <a:bodyPr/>
                    <a:lstStyle/>
                    <a:p>
                      <a:pPr marL="285750" indent="-285750">
                        <a:buFont typeface="Arial" panose="020B0604020202020204" pitchFamily="34" charset="0"/>
                        <a:buChar char="•"/>
                      </a:pPr>
                      <a:r>
                        <a:rPr lang="en-GB" sz="1600" b="0" baseline="0" dirty="0" smtClean="0">
                          <a:solidFill>
                            <a:schemeClr val="tx1"/>
                          </a:solidFill>
                          <a:latin typeface="Arial Narrow" panose="020B0606020202030204" pitchFamily="34" charset="0"/>
                        </a:rPr>
                        <a:t>AG has provided the department with a list of 34 employees who did business with organs of state, mainly with municipalities, these employees are being subjected to disciplinary action.</a:t>
                      </a:r>
                    </a:p>
                    <a:p>
                      <a:pPr marL="285750" indent="-285750">
                        <a:buFont typeface="Arial" panose="020B0604020202020204" pitchFamily="34" charset="0"/>
                        <a:buChar char="•"/>
                      </a:pPr>
                      <a:r>
                        <a:rPr lang="en-GB" sz="1600" b="0" baseline="0" dirty="0" smtClean="0">
                          <a:solidFill>
                            <a:schemeClr val="tx1"/>
                          </a:solidFill>
                          <a:latin typeface="Arial Narrow" panose="020B0606020202030204" pitchFamily="34" charset="0"/>
                        </a:rPr>
                        <a:t>SIU investigated procurement of the PPEs, and recommendations to discipline affected employees has been made to the department.</a:t>
                      </a:r>
                      <a:endParaRPr lang="en-GB" sz="1600" b="0" baseline="0" dirty="0" smtClean="0">
                        <a:solidFill>
                          <a:srgbClr val="0070C0"/>
                        </a:solidFill>
                        <a:latin typeface="Arial Narrow" panose="020B060602020203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19</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3080573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3"/>
          <a:srcRect/>
          <a:stretch>
            <a:fillRect/>
          </a:stretch>
        </p:blipFill>
        <p:spPr bwMode="auto">
          <a:xfrm>
            <a:off x="-141289" y="1889595"/>
            <a:ext cx="9466263" cy="5615979"/>
          </a:xfrm>
          <a:prstGeom prst="rect">
            <a:avLst/>
          </a:prstGeom>
          <a:noFill/>
          <a:ln w="9525">
            <a:noFill/>
            <a:miter lim="800000"/>
            <a:headEnd/>
            <a:tailEnd/>
          </a:ln>
        </p:spPr>
      </p:pic>
      <p:pic>
        <p:nvPicPr>
          <p:cNvPr id="3077" name="Picture 1"/>
          <p:cNvPicPr>
            <a:picLocks noChangeAspect="1"/>
          </p:cNvPicPr>
          <p:nvPr/>
        </p:nvPicPr>
        <p:blipFill>
          <a:blip r:embed="rId4"/>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0" y="26799"/>
            <a:ext cx="7772400" cy="1224136"/>
          </a:xfrm>
        </p:spPr>
        <p:txBody>
          <a:bodyPr/>
          <a:lstStyle/>
          <a:p>
            <a:pPr algn="l"/>
            <a:r>
              <a:rPr lang="en-ZA" b="1" dirty="0" smtClean="0"/>
              <a:t>Table of contents</a:t>
            </a:r>
            <a:endParaRPr lang="en-ZA" dirty="0"/>
          </a:p>
        </p:txBody>
      </p:sp>
      <p:sp>
        <p:nvSpPr>
          <p:cNvPr id="4" name="Rectangle 3"/>
          <p:cNvSpPr/>
          <p:nvPr/>
        </p:nvSpPr>
        <p:spPr>
          <a:xfrm>
            <a:off x="5882" y="948757"/>
            <a:ext cx="8958605" cy="3901837"/>
          </a:xfrm>
          <a:prstGeom prst="rect">
            <a:avLst/>
          </a:prstGeom>
        </p:spPr>
        <p:txBody>
          <a:bodyPr wrap="square">
            <a:spAutoFit/>
          </a:bodyPr>
          <a:lstStyle/>
          <a:p>
            <a:pPr marL="457200" indent="-457200">
              <a:lnSpc>
                <a:spcPct val="150000"/>
              </a:lnSpc>
              <a:buFont typeface="+mj-lt"/>
              <a:buAutoNum type="arabicPeriod"/>
            </a:pPr>
            <a:r>
              <a:rPr lang="en-ZA" sz="2400" b="1" dirty="0" smtClean="0">
                <a:latin typeface="Arial" panose="020B0604020202020204" pitchFamily="34" charset="0"/>
                <a:cs typeface="Arial" panose="020B0604020202020204" pitchFamily="34" charset="0"/>
              </a:rPr>
              <a:t>COVID -19 EXPENDITURE REPORT</a:t>
            </a:r>
          </a:p>
          <a:p>
            <a:pPr marL="457200" indent="-457200">
              <a:lnSpc>
                <a:spcPct val="150000"/>
              </a:lnSpc>
              <a:buFont typeface="+mj-lt"/>
              <a:buAutoNum type="arabicPeriod"/>
            </a:pPr>
            <a:r>
              <a:rPr lang="en-ZA" sz="2400" b="1" dirty="0" smtClean="0">
                <a:latin typeface="Arial" panose="020B0604020202020204" pitchFamily="34" charset="0"/>
                <a:cs typeface="Arial" panose="020B0604020202020204" pitchFamily="34" charset="0"/>
              </a:rPr>
              <a:t>STATUS OF IMPLEMENTATION OF THE RECOMMENDATIONS BY AG</a:t>
            </a:r>
          </a:p>
          <a:p>
            <a:pPr marL="457200" indent="-457200">
              <a:lnSpc>
                <a:spcPct val="150000"/>
              </a:lnSpc>
              <a:buFont typeface="+mj-lt"/>
              <a:buAutoNum type="arabicPeriod"/>
            </a:pPr>
            <a:r>
              <a:rPr lang="en-ZA" sz="2400" b="1" dirty="0" smtClean="0">
                <a:latin typeface="Arial" panose="020B0604020202020204" pitchFamily="34" charset="0"/>
                <a:cs typeface="Arial" panose="020B0604020202020204" pitchFamily="34" charset="0"/>
              </a:rPr>
              <a:t>IRREGULAR EXPENDITURE INCURRED </a:t>
            </a:r>
          </a:p>
          <a:p>
            <a:pPr marL="457200" indent="-457200">
              <a:lnSpc>
                <a:spcPct val="150000"/>
              </a:lnSpc>
              <a:buFont typeface="+mj-lt"/>
              <a:buAutoNum type="arabicPeriod"/>
            </a:pPr>
            <a:r>
              <a:rPr lang="en-ZA" sz="2400" b="1" dirty="0">
                <a:latin typeface="Arial" panose="020B0604020202020204" pitchFamily="34" charset="0"/>
                <a:cs typeface="Arial" panose="020B0604020202020204" pitchFamily="34" charset="0"/>
              </a:rPr>
              <a:t>CONSEQUENCE MANAGEMENT PROGRESS REGISTERED PERTAINING TO NON COMPLIANCE WITH SCM LEGISLATION</a:t>
            </a:r>
          </a:p>
        </p:txBody>
      </p:sp>
      <p:sp>
        <p:nvSpPr>
          <p:cNvPr id="10" name="Slide Number Placeholder 9"/>
          <p:cNvSpPr>
            <a:spLocks noGrp="1"/>
          </p:cNvSpPr>
          <p:nvPr>
            <p:ph type="sldNum" sz="quarter" idx="12"/>
          </p:nvPr>
        </p:nvSpPr>
        <p:spPr/>
        <p:txBody>
          <a:bodyPr/>
          <a:lstStyle/>
          <a:p>
            <a:pPr>
              <a:defRPr/>
            </a:pPr>
            <a:fld id="{6D2A335D-E1AE-4B0C-85E2-9554E972BFCA}" type="slidenum">
              <a:rPr lang="en-ZW" sz="1400" smtClean="0"/>
              <a:pPr>
                <a:defRPr/>
              </a:pPr>
              <a:t>2</a:t>
            </a:fld>
            <a:endParaRPr lang="en-ZW" sz="1400" dirty="0"/>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24484" y="4799"/>
            <a:ext cx="9119516" cy="854002"/>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59382086"/>
              </p:ext>
            </p:extLst>
          </p:nvPr>
        </p:nvGraphicFramePr>
        <p:xfrm>
          <a:off x="113580" y="928461"/>
          <a:ext cx="8850907" cy="4291076"/>
        </p:xfrm>
        <a:graphic>
          <a:graphicData uri="http://schemas.openxmlformats.org/drawingml/2006/table">
            <a:tbl>
              <a:tblPr firstRow="1" bandRow="1">
                <a:tableStyleId>{8799B23B-EC83-4686-B30A-512413B5E67A}</a:tableStyleId>
              </a:tblPr>
              <a:tblGrid>
                <a:gridCol w="1966917"/>
                <a:gridCol w="6883990"/>
              </a:tblGrid>
              <a:tr h="2913795">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GB" sz="1600" b="0" dirty="0" smtClean="0">
                          <a:latin typeface="Arial" panose="020B0604020202020204" pitchFamily="34" charset="0"/>
                          <a:cs typeface="Arial" panose="020B0604020202020204" pitchFamily="34" charset="0"/>
                        </a:rPr>
                        <a:t>Measures implemented to strengthen Internal Control Weakness </a:t>
                      </a:r>
                      <a:endParaRPr lang="en-ZA" sz="1600" b="0" dirty="0" smtClean="0">
                        <a:latin typeface="Arial" panose="020B0604020202020204" pitchFamily="34" charset="0"/>
                        <a:cs typeface="Arial" panose="020B0604020202020204" pitchFamily="34" charset="0"/>
                      </a:endParaRPr>
                    </a:p>
                  </a:txBody>
                  <a:tcPr/>
                </a:tc>
                <a:tc>
                  <a:txBody>
                    <a:bodyPr/>
                    <a:lstStyle/>
                    <a:p>
                      <a:pPr marL="457200" lvl="1" indent="-457200" algn="l">
                        <a:lnSpc>
                          <a:spcPct val="107000"/>
                        </a:lnSpc>
                        <a:spcAft>
                          <a:spcPts val="800"/>
                        </a:spcAft>
                        <a:buFont typeface="Arial" panose="020B0604020202020204" pitchFamily="34" charset="0"/>
                        <a:buChar char="•"/>
                        <a:tabLst>
                          <a:tab pos="267970" algn="l"/>
                        </a:tabLst>
                      </a:pPr>
                      <a:r>
                        <a:rPr lang="en-ZA" sz="1600" b="0" dirty="0" smtClean="0">
                          <a:latin typeface="Arial" panose="020B0604020202020204" pitchFamily="34" charset="0"/>
                          <a:cs typeface="Arial" panose="020B0604020202020204" pitchFamily="34" charset="0"/>
                        </a:rPr>
                        <a:t>A checklist was developed that incorporated all the National Treasury Instruction Notes, Preferential Procurement Regulations and SCM regulations. This checklist was also aligned to the reviewed Standard Operating Procedures (SOPs) and it was used from Request for Quotation, evaluation, ordering, delivery, invoicing and payment processes. This strengthened daily controls and monitoring tools. </a:t>
                      </a:r>
                    </a:p>
                    <a:p>
                      <a:pPr marL="457200" lvl="1" indent="-457200" algn="l">
                        <a:lnSpc>
                          <a:spcPct val="107000"/>
                        </a:lnSpc>
                        <a:spcAft>
                          <a:spcPts val="800"/>
                        </a:spcAft>
                        <a:buFont typeface="Arial" panose="020B0604020202020204" pitchFamily="34" charset="0"/>
                        <a:buChar char="•"/>
                        <a:tabLst>
                          <a:tab pos="267970" algn="l"/>
                        </a:tabLst>
                      </a:pPr>
                      <a:r>
                        <a:rPr lang="en-ZA" sz="1600" b="0" dirty="0" smtClean="0">
                          <a:latin typeface="Arial" panose="020B0604020202020204" pitchFamily="34" charset="0"/>
                          <a:cs typeface="Arial" panose="020B0604020202020204" pitchFamily="34" charset="0"/>
                        </a:rPr>
                        <a:t>Amendments on legislation are communicated immediately to ensure officials stay up to date with legislation.</a:t>
                      </a:r>
                    </a:p>
                    <a:p>
                      <a:pPr marL="457200" lvl="1" indent="-457200" algn="l">
                        <a:lnSpc>
                          <a:spcPct val="107000"/>
                        </a:lnSpc>
                        <a:spcAft>
                          <a:spcPts val="800"/>
                        </a:spcAft>
                        <a:buFont typeface="Arial" panose="020B0604020202020204" pitchFamily="34" charset="0"/>
                        <a:buChar char="•"/>
                        <a:tabLst>
                          <a:tab pos="267970" algn="l"/>
                        </a:tabLst>
                      </a:pPr>
                      <a:r>
                        <a:rPr lang="en-ZA" sz="1600" b="0" dirty="0" smtClean="0">
                          <a:latin typeface="Arial" panose="020B0604020202020204" pitchFamily="34" charset="0"/>
                          <a:cs typeface="Arial" panose="020B0604020202020204" pitchFamily="34" charset="0"/>
                        </a:rPr>
                        <a:t>Preventative and detective controls are implemented.  All </a:t>
                      </a:r>
                      <a:r>
                        <a:rPr lang="en-ZA" sz="1600" b="0" dirty="0" smtClean="0">
                          <a:solidFill>
                            <a:prstClr val="black"/>
                          </a:solidFill>
                          <a:latin typeface="Arial" panose="020B0604020202020204" pitchFamily="34" charset="0"/>
                          <a:cs typeface="Arial" panose="020B0604020202020204" pitchFamily="34" charset="0"/>
                        </a:rPr>
                        <a:t>documents are sent to Internal Control for pre-auditing </a:t>
                      </a:r>
                      <a:r>
                        <a:rPr lang="en-ZA" sz="1600" b="0" dirty="0" smtClean="0">
                          <a:solidFill>
                            <a:schemeClr val="tx1"/>
                          </a:solidFill>
                          <a:latin typeface="Arial" panose="020B0604020202020204" pitchFamily="34" charset="0"/>
                          <a:cs typeface="Arial" panose="020B0604020202020204" pitchFamily="34" charset="0"/>
                        </a:rPr>
                        <a:t>to conduct compliance checks in order to pick up and prevent irregularities proactively.  </a:t>
                      </a:r>
                      <a:r>
                        <a:rPr lang="en-ZA" sz="1600" b="0" dirty="0" smtClean="0">
                          <a:solidFill>
                            <a:prstClr val="black"/>
                          </a:solidFill>
                          <a:latin typeface="Arial" panose="020B0604020202020204" pitchFamily="34" charset="0"/>
                          <a:cs typeface="Arial" panose="020B0604020202020204" pitchFamily="34" charset="0"/>
                        </a:rPr>
                        <a:t>The identification of bid rigging indicators are also detected at this stage.</a:t>
                      </a:r>
                    </a:p>
                    <a:p>
                      <a:pPr marL="457200" marR="0" lvl="1" indent="-4572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267970" algn="l"/>
                        </a:tabLst>
                        <a:defRPr/>
                      </a:pPr>
                      <a:r>
                        <a:rPr lang="en-ZA" sz="1600" b="0" dirty="0" smtClean="0">
                          <a:solidFill>
                            <a:prstClr val="black"/>
                          </a:solidFill>
                          <a:latin typeface="Arial" panose="020B0604020202020204" pitchFamily="34" charset="0"/>
                          <a:cs typeface="Arial" panose="020B0604020202020204" pitchFamily="34" charset="0"/>
                        </a:rPr>
                        <a:t>Non compliance is recorded in the non compliance/irregular expenditure register, </a:t>
                      </a:r>
                      <a:r>
                        <a:rPr lang="en-ZA" sz="1600" b="0" dirty="0" smtClean="0">
                          <a:latin typeface="Arial" panose="020B0604020202020204" pitchFamily="34" charset="0"/>
                          <a:cs typeface="Arial" panose="020B0604020202020204" pitchFamily="34" charset="0"/>
                        </a:rPr>
                        <a:t>investigations in that regard will follow and the outcome thereof  will determine the necessary actions to be taken. </a:t>
                      </a:r>
                      <a:endParaRPr lang="en-ZA" sz="1600" b="0" dirty="0">
                        <a:latin typeface="Arial" panose="020B0604020202020204" pitchFamily="34" charset="0"/>
                        <a:cs typeface="Arial" panose="020B060402020202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20</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4082579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3"/>
          <a:srcRect/>
          <a:stretch>
            <a:fillRect/>
          </a:stretch>
        </p:blipFill>
        <p:spPr bwMode="auto">
          <a:xfrm>
            <a:off x="-141289" y="1889595"/>
            <a:ext cx="9466263" cy="5615979"/>
          </a:xfrm>
          <a:prstGeom prst="rect">
            <a:avLst/>
          </a:prstGeom>
          <a:noFill/>
          <a:ln w="9525">
            <a:noFill/>
            <a:miter lim="800000"/>
            <a:headEnd/>
            <a:tailEnd/>
          </a:ln>
        </p:spPr>
      </p:pic>
      <p:pic>
        <p:nvPicPr>
          <p:cNvPr id="3077" name="Picture 1"/>
          <p:cNvPicPr>
            <a:picLocks noChangeAspect="1"/>
          </p:cNvPicPr>
          <p:nvPr/>
        </p:nvPicPr>
        <p:blipFill>
          <a:blip r:embed="rId4"/>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10" name="Slide Number Placeholder 9"/>
          <p:cNvSpPr>
            <a:spLocks noGrp="1"/>
          </p:cNvSpPr>
          <p:nvPr>
            <p:ph type="sldNum" sz="quarter" idx="12"/>
          </p:nvPr>
        </p:nvSpPr>
        <p:spPr/>
        <p:txBody>
          <a:bodyPr/>
          <a:lstStyle/>
          <a:p>
            <a:pPr>
              <a:defRPr/>
            </a:pPr>
            <a:fld id="{6D2A335D-E1AE-4B0C-85E2-9554E972BFCA}" type="slidenum">
              <a:rPr lang="en-ZW" sz="1400" smtClean="0"/>
              <a:pPr>
                <a:defRPr/>
              </a:pPr>
              <a:t>21</a:t>
            </a:fld>
            <a:endParaRPr lang="en-ZW" sz="1400" dirty="0"/>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
        <p:nvSpPr>
          <p:cNvPr id="6" name="Title 5"/>
          <p:cNvSpPr>
            <a:spLocks noGrp="1"/>
          </p:cNvSpPr>
          <p:nvPr>
            <p:ph type="ctrTitle"/>
          </p:nvPr>
        </p:nvSpPr>
        <p:spPr/>
        <p:txBody>
          <a:bodyPr/>
          <a:lstStyle/>
          <a:p>
            <a:endParaRPr lang="en-ZA"/>
          </a:p>
        </p:txBody>
      </p:sp>
      <p:sp>
        <p:nvSpPr>
          <p:cNvPr id="7" name="Oval 6"/>
          <p:cNvSpPr/>
          <p:nvPr/>
        </p:nvSpPr>
        <p:spPr>
          <a:xfrm>
            <a:off x="899592" y="1052736"/>
            <a:ext cx="7558608" cy="381642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smtClean="0">
                <a:solidFill>
                  <a:schemeClr val="tx1"/>
                </a:solidFill>
                <a:latin typeface="Arial" panose="020B0604020202020204" pitchFamily="34" charset="0"/>
                <a:cs typeface="Arial" panose="020B0604020202020204" pitchFamily="34" charset="0"/>
              </a:rPr>
              <a:t>IRREGULAR EXPENDITURE INCURRED IN RELATION TO COVID -19</a:t>
            </a:r>
            <a:endParaRPr lang="en-ZA" sz="2000" dirty="0">
              <a:solidFill>
                <a:schemeClr val="tx1"/>
              </a:solidFill>
            </a:endParaRPr>
          </a:p>
        </p:txBody>
      </p:sp>
    </p:spTree>
    <p:extLst>
      <p:ext uri="{BB962C8B-B14F-4D97-AF65-F5344CB8AC3E}">
        <p14:creationId xmlns:p14="http://schemas.microsoft.com/office/powerpoint/2010/main" val="2322063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title"/>
          </p:nvPr>
        </p:nvSpPr>
        <p:spPr>
          <a:xfrm>
            <a:off x="132434" y="100013"/>
            <a:ext cx="8229600" cy="1143000"/>
          </a:xfrm>
        </p:spPr>
        <p:txBody>
          <a:bodyPr/>
          <a:lstStyle/>
          <a:p>
            <a:pPr algn="l"/>
            <a:r>
              <a:rPr lang="en-ZA" sz="3200" b="1" dirty="0">
                <a:latin typeface="Arial" panose="020B0604020202020204" pitchFamily="34" charset="0"/>
                <a:cs typeface="Arial" panose="020B0604020202020204" pitchFamily="34" charset="0"/>
              </a:rPr>
              <a:t>IRREGULAR EXPENDITURE INCURRED IN RELATION TO COVID -19</a:t>
            </a:r>
            <a:endParaRPr lang="en-ZA" sz="2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291054281"/>
              </p:ext>
            </p:extLst>
          </p:nvPr>
        </p:nvGraphicFramePr>
        <p:xfrm>
          <a:off x="251520" y="1273174"/>
          <a:ext cx="8640960" cy="3815955"/>
        </p:xfrm>
        <a:graphic>
          <a:graphicData uri="http://schemas.openxmlformats.org/drawingml/2006/table">
            <a:tbl>
              <a:tblPr firstRow="1" bandRow="1">
                <a:tableStyleId>{7DF18680-E054-41AD-8BC1-D1AEF772440D}</a:tableStyleId>
              </a:tblPr>
              <a:tblGrid>
                <a:gridCol w="576064"/>
                <a:gridCol w="2912736"/>
                <a:gridCol w="3553545"/>
                <a:gridCol w="1598615"/>
              </a:tblGrid>
              <a:tr h="421562">
                <a:tc>
                  <a:txBody>
                    <a:bodyPr/>
                    <a:lstStyle/>
                    <a:p>
                      <a:r>
                        <a:rPr lang="en-ZA" sz="2000" dirty="0" smtClean="0">
                          <a:solidFill>
                            <a:schemeClr val="tx1"/>
                          </a:solidFill>
                        </a:rPr>
                        <a:t>No.</a:t>
                      </a:r>
                      <a:endParaRPr lang="en-ZA" sz="2000" dirty="0">
                        <a:solidFill>
                          <a:schemeClr val="tx1"/>
                        </a:solidFill>
                      </a:endParaRPr>
                    </a:p>
                  </a:txBody>
                  <a:tcPr/>
                </a:tc>
                <a:tc>
                  <a:txBody>
                    <a:bodyPr/>
                    <a:lstStyle/>
                    <a:p>
                      <a:r>
                        <a:rPr lang="en-ZA" sz="2000" dirty="0" smtClean="0">
                          <a:solidFill>
                            <a:schemeClr val="tx1"/>
                          </a:solidFill>
                        </a:rPr>
                        <a:t>Supplier Name</a:t>
                      </a:r>
                      <a:endParaRPr lang="en-ZA" sz="2000" dirty="0">
                        <a:solidFill>
                          <a:schemeClr val="tx1"/>
                        </a:solidFill>
                      </a:endParaRPr>
                    </a:p>
                  </a:txBody>
                  <a:tcPr/>
                </a:tc>
                <a:tc>
                  <a:txBody>
                    <a:bodyPr/>
                    <a:lstStyle/>
                    <a:p>
                      <a:r>
                        <a:rPr lang="en-ZA" sz="2000" dirty="0" smtClean="0">
                          <a:solidFill>
                            <a:schemeClr val="tx1"/>
                          </a:solidFill>
                        </a:rPr>
                        <a:t>Description of incident</a:t>
                      </a:r>
                      <a:endParaRPr lang="en-ZA" sz="2000" dirty="0">
                        <a:solidFill>
                          <a:schemeClr val="tx1"/>
                        </a:solidFill>
                      </a:endParaRPr>
                    </a:p>
                  </a:txBody>
                  <a:tcPr/>
                </a:tc>
                <a:tc>
                  <a:txBody>
                    <a:bodyPr/>
                    <a:lstStyle/>
                    <a:p>
                      <a:r>
                        <a:rPr lang="en-ZA" sz="2000" dirty="0" smtClean="0">
                          <a:solidFill>
                            <a:schemeClr val="tx1"/>
                          </a:solidFill>
                        </a:rPr>
                        <a:t>Amount</a:t>
                      </a:r>
                      <a:endParaRPr lang="en-ZA" sz="2000" dirty="0">
                        <a:solidFill>
                          <a:schemeClr val="tx1"/>
                        </a:solidFill>
                      </a:endParaRPr>
                    </a:p>
                  </a:txBody>
                  <a:tcPr/>
                </a:tc>
              </a:tr>
              <a:tr h="421562">
                <a:tc>
                  <a:txBody>
                    <a:bodyPr/>
                    <a:lstStyle/>
                    <a:p>
                      <a:r>
                        <a:rPr lang="en-ZA" sz="2000" dirty="0" smtClean="0"/>
                        <a:t>1.</a:t>
                      </a:r>
                      <a:endParaRPr lang="en-ZA" sz="2000" dirty="0"/>
                    </a:p>
                  </a:txBody>
                  <a:tcPr/>
                </a:tc>
                <a:tc>
                  <a:txBody>
                    <a:bodyPr/>
                    <a:lstStyle/>
                    <a:p>
                      <a:r>
                        <a:rPr lang="en-ZA" sz="2000" dirty="0" err="1" smtClean="0"/>
                        <a:t>Oletile</a:t>
                      </a:r>
                      <a:r>
                        <a:rPr lang="en-ZA" sz="2000" dirty="0" smtClean="0"/>
                        <a:t> Holdings</a:t>
                      </a:r>
                      <a:endParaRPr lang="en-ZA" sz="2000" dirty="0"/>
                    </a:p>
                  </a:txBody>
                  <a:tcPr/>
                </a:tc>
                <a:tc>
                  <a:txBody>
                    <a:bodyPr/>
                    <a:lstStyle/>
                    <a:p>
                      <a:r>
                        <a:rPr lang="en-ZA" sz="2000" dirty="0" smtClean="0"/>
                        <a:t>One quotation attached</a:t>
                      </a:r>
                      <a:endParaRPr lang="en-ZA" sz="2000" dirty="0"/>
                    </a:p>
                  </a:txBody>
                  <a:tcPr/>
                </a:tc>
                <a:tc>
                  <a:txBody>
                    <a:bodyPr/>
                    <a:lstStyle/>
                    <a:p>
                      <a:r>
                        <a:rPr lang="en-ZA" sz="2000" dirty="0" smtClean="0"/>
                        <a:t>R1 035 000</a:t>
                      </a:r>
                      <a:endParaRPr lang="en-ZA" sz="2000" dirty="0"/>
                    </a:p>
                  </a:txBody>
                  <a:tcPr/>
                </a:tc>
              </a:tr>
              <a:tr h="727627">
                <a:tc>
                  <a:txBody>
                    <a:bodyPr/>
                    <a:lstStyle/>
                    <a:p>
                      <a:r>
                        <a:rPr lang="en-ZA" sz="2000" dirty="0" smtClean="0"/>
                        <a:t>2.</a:t>
                      </a:r>
                      <a:endParaRPr lang="en-ZA" sz="2000" dirty="0"/>
                    </a:p>
                  </a:txBody>
                  <a:tcPr/>
                </a:tc>
                <a:tc>
                  <a:txBody>
                    <a:bodyPr/>
                    <a:lstStyle/>
                    <a:p>
                      <a:r>
                        <a:rPr lang="en-ZA" sz="2000" dirty="0" err="1" smtClean="0"/>
                        <a:t>Mainstreet</a:t>
                      </a:r>
                      <a:r>
                        <a:rPr lang="en-ZA" sz="2000" dirty="0" smtClean="0"/>
                        <a:t> 699mpty ltd</a:t>
                      </a:r>
                      <a:endParaRPr lang="en-ZA" sz="2000" dirty="0"/>
                    </a:p>
                  </a:txBody>
                  <a:tcPr/>
                </a:tc>
                <a:tc>
                  <a:txBody>
                    <a:bodyPr/>
                    <a:lstStyle/>
                    <a:p>
                      <a:r>
                        <a:rPr lang="en-GB" sz="2000" dirty="0" smtClean="0"/>
                        <a:t>Highest scoring supplier not appointed</a:t>
                      </a:r>
                      <a:endParaRPr lang="en-ZA" sz="2000" dirty="0"/>
                    </a:p>
                  </a:txBody>
                  <a:tcPr/>
                </a:tc>
                <a:tc>
                  <a:txBody>
                    <a:bodyPr/>
                    <a:lstStyle/>
                    <a:p>
                      <a:r>
                        <a:rPr lang="en-ZA" sz="2000" dirty="0" smtClean="0"/>
                        <a:t>R989 000</a:t>
                      </a:r>
                      <a:endParaRPr lang="en-ZA" sz="2000" dirty="0"/>
                    </a:p>
                  </a:txBody>
                  <a:tcPr/>
                </a:tc>
              </a:tr>
              <a:tr h="421562">
                <a:tc>
                  <a:txBody>
                    <a:bodyPr/>
                    <a:lstStyle/>
                    <a:p>
                      <a:r>
                        <a:rPr lang="en-ZA" sz="2000" dirty="0" smtClean="0"/>
                        <a:t>3.</a:t>
                      </a:r>
                      <a:endParaRPr lang="en-ZA" sz="2000" dirty="0"/>
                    </a:p>
                  </a:txBody>
                  <a:tcPr/>
                </a:tc>
                <a:tc>
                  <a:txBody>
                    <a:bodyPr/>
                    <a:lstStyle/>
                    <a:p>
                      <a:r>
                        <a:rPr lang="en-ZA" sz="2000" dirty="0" smtClean="0"/>
                        <a:t>NA </a:t>
                      </a:r>
                      <a:r>
                        <a:rPr lang="en-ZA" sz="2000" dirty="0" err="1" smtClean="0"/>
                        <a:t>Tsunke</a:t>
                      </a:r>
                      <a:endParaRPr lang="en-ZA" sz="2000" dirty="0"/>
                    </a:p>
                  </a:txBody>
                  <a:tcPr/>
                </a:tc>
                <a:tc>
                  <a:txBody>
                    <a:bodyPr/>
                    <a:lstStyle/>
                    <a:p>
                      <a:r>
                        <a:rPr lang="en-GB" sz="2000" dirty="0" smtClean="0"/>
                        <a:t>Highest scoring supplier not appointed</a:t>
                      </a:r>
                      <a:endParaRPr lang="en-ZA" sz="2000" dirty="0"/>
                    </a:p>
                  </a:txBody>
                  <a:tcPr/>
                </a:tc>
                <a:tc>
                  <a:txBody>
                    <a:bodyPr/>
                    <a:lstStyle/>
                    <a:p>
                      <a:r>
                        <a:rPr lang="en-ZA" sz="2000" dirty="0" smtClean="0"/>
                        <a:t>R1 225 000</a:t>
                      </a:r>
                      <a:endParaRPr lang="en-ZA" sz="2000" dirty="0"/>
                    </a:p>
                  </a:txBody>
                  <a:tcPr/>
                </a:tc>
              </a:tr>
              <a:tr h="421562">
                <a:tc>
                  <a:txBody>
                    <a:bodyPr/>
                    <a:lstStyle/>
                    <a:p>
                      <a:r>
                        <a:rPr lang="en-ZA" sz="2000" dirty="0" smtClean="0"/>
                        <a:t>4.</a:t>
                      </a:r>
                      <a:endParaRPr lang="en-ZA" sz="2000" dirty="0"/>
                    </a:p>
                  </a:txBody>
                  <a:tcPr/>
                </a:tc>
                <a:tc>
                  <a:txBody>
                    <a:bodyPr/>
                    <a:lstStyle/>
                    <a:p>
                      <a:pPr algn="l" fontAlgn="b"/>
                      <a:r>
                        <a:rPr lang="en-ZA" sz="2000" u="none" strike="noStrike" dirty="0" err="1" smtClean="0">
                          <a:effectLst/>
                        </a:rPr>
                        <a:t>Kamogelo</a:t>
                      </a:r>
                      <a:r>
                        <a:rPr lang="en-ZA" sz="2000" u="none" strike="noStrike" dirty="0" smtClean="0">
                          <a:effectLst/>
                        </a:rPr>
                        <a:t> Investment</a:t>
                      </a:r>
                      <a:endParaRPr lang="en-ZA" sz="2000" b="0" i="0" u="none" strike="noStrike" dirty="0">
                        <a:solidFill>
                          <a:srgbClr val="000000"/>
                        </a:solidFill>
                        <a:effectLst/>
                        <a:latin typeface="Calibri" panose="020F0502020204030204" pitchFamily="34" charset="0"/>
                      </a:endParaRPr>
                    </a:p>
                  </a:txBody>
                  <a:tcPr/>
                </a:tc>
                <a:tc>
                  <a:txBody>
                    <a:bodyPr/>
                    <a:lstStyle/>
                    <a:p>
                      <a:r>
                        <a:rPr lang="en-GB" sz="2000" dirty="0" smtClean="0"/>
                        <a:t>Requisition not approved by Accounting officer</a:t>
                      </a:r>
                      <a:endParaRPr lang="en-ZA" sz="2000" dirty="0"/>
                    </a:p>
                  </a:txBody>
                  <a:tcPr/>
                </a:tc>
                <a:tc>
                  <a:txBody>
                    <a:bodyPr/>
                    <a:lstStyle/>
                    <a:p>
                      <a:pPr marL="0" algn="l" defTabSz="914400" rtl="0" eaLnBrk="1" fontAlgn="b" latinLnBrk="0" hangingPunct="1"/>
                      <a:r>
                        <a:rPr lang="en-ZA" sz="2000" kern="1200" dirty="0">
                          <a:solidFill>
                            <a:schemeClr val="dk1"/>
                          </a:solidFill>
                          <a:latin typeface="+mn-lt"/>
                          <a:ea typeface="+mn-ea"/>
                          <a:cs typeface="+mn-cs"/>
                        </a:rPr>
                        <a:t>R 1 221 875,00</a:t>
                      </a:r>
                    </a:p>
                  </a:txBody>
                  <a:tcPr marL="5443" marR="5443" marT="5443" marB="0" anchor="b"/>
                </a:tc>
              </a:tr>
              <a:tr h="421562">
                <a:tc>
                  <a:txBody>
                    <a:bodyPr/>
                    <a:lstStyle/>
                    <a:p>
                      <a:r>
                        <a:rPr lang="en-ZA" sz="2000" dirty="0" smtClean="0"/>
                        <a:t>5.</a:t>
                      </a:r>
                      <a:endParaRPr lang="en-ZA" sz="2000" dirty="0"/>
                    </a:p>
                  </a:txBody>
                  <a:tcPr/>
                </a:tc>
                <a:tc>
                  <a:txBody>
                    <a:bodyPr/>
                    <a:lstStyle/>
                    <a:p>
                      <a:pPr algn="l" fontAlgn="b"/>
                      <a:r>
                        <a:rPr lang="en-ZA" sz="2000" u="none" strike="noStrike" dirty="0" err="1" smtClean="0">
                          <a:effectLst/>
                        </a:rPr>
                        <a:t>Taddi</a:t>
                      </a:r>
                      <a:r>
                        <a:rPr lang="en-ZA" sz="2000" u="none" strike="noStrike" dirty="0" smtClean="0">
                          <a:effectLst/>
                        </a:rPr>
                        <a:t> </a:t>
                      </a:r>
                      <a:r>
                        <a:rPr lang="en-ZA" sz="2000" u="none" strike="noStrike" dirty="0" err="1" smtClean="0">
                          <a:effectLst/>
                        </a:rPr>
                        <a:t>Ya</a:t>
                      </a:r>
                      <a:r>
                        <a:rPr lang="en-ZA" sz="2000" u="none" strike="noStrike" dirty="0" smtClean="0">
                          <a:effectLst/>
                        </a:rPr>
                        <a:t> Musa Enterprises</a:t>
                      </a:r>
                      <a:endParaRPr lang="en-ZA" sz="2000" b="0" i="0" u="none" strike="noStrike" dirty="0">
                        <a:solidFill>
                          <a:srgbClr val="000000"/>
                        </a:solidFill>
                        <a:effectLst/>
                        <a:latin typeface="Calibri" panose="020F0502020204030204" pitchFamily="34" charset="0"/>
                      </a:endParaRPr>
                    </a:p>
                  </a:txBody>
                  <a:tcPr/>
                </a:tc>
                <a:tc>
                  <a:txBody>
                    <a:bodyPr/>
                    <a:lstStyle/>
                    <a:p>
                      <a:r>
                        <a:rPr lang="en-ZA" sz="2000" dirty="0" smtClean="0"/>
                        <a:t>Not </a:t>
                      </a:r>
                      <a:r>
                        <a:rPr lang="en-ZA" sz="2000" dirty="0" err="1" smtClean="0"/>
                        <a:t>registerred</a:t>
                      </a:r>
                      <a:r>
                        <a:rPr lang="en-ZA" sz="2000" dirty="0" smtClean="0"/>
                        <a:t> on SBD</a:t>
                      </a:r>
                      <a:endParaRPr lang="en-ZA" sz="2000" dirty="0"/>
                    </a:p>
                  </a:txBody>
                  <a:tcPr/>
                </a:tc>
                <a:tc>
                  <a:txBody>
                    <a:bodyPr/>
                    <a:lstStyle/>
                    <a:p>
                      <a:pPr marL="0" algn="l" defTabSz="914400" rtl="0" eaLnBrk="1" fontAlgn="b" latinLnBrk="0" hangingPunct="1"/>
                      <a:r>
                        <a:rPr lang="en-ZA" sz="2000" kern="1200" dirty="0">
                          <a:solidFill>
                            <a:schemeClr val="dk1"/>
                          </a:solidFill>
                          <a:latin typeface="+mn-lt"/>
                          <a:ea typeface="+mn-ea"/>
                          <a:cs typeface="+mn-cs"/>
                        </a:rPr>
                        <a:t>R 975 000,00</a:t>
                      </a:r>
                    </a:p>
                  </a:txBody>
                  <a:tcPr marL="5443" marR="5443" marT="5443" marB="0" anchor="b"/>
                </a:tc>
              </a:tr>
              <a:tr h="421562">
                <a:tc gridSpan="3">
                  <a:txBody>
                    <a:bodyPr/>
                    <a:lstStyle/>
                    <a:p>
                      <a:r>
                        <a:rPr lang="en-ZA" sz="2000" dirty="0" smtClean="0"/>
                        <a:t>TOTAL</a:t>
                      </a:r>
                      <a:endParaRPr lang="en-ZA" sz="2000" dirty="0"/>
                    </a:p>
                  </a:txBody>
                  <a:tcPr/>
                </a:tc>
                <a:tc hMerge="1">
                  <a:txBody>
                    <a:bodyPr/>
                    <a:lstStyle/>
                    <a:p>
                      <a:pPr algn="l" fontAlgn="b"/>
                      <a:endParaRPr lang="en-ZA" sz="1800" b="0" i="0" u="none" strike="noStrike" dirty="0">
                        <a:solidFill>
                          <a:srgbClr val="000000"/>
                        </a:solidFill>
                        <a:effectLst/>
                        <a:latin typeface="Calibri" panose="020F0502020204030204" pitchFamily="34" charset="0"/>
                      </a:endParaRPr>
                    </a:p>
                  </a:txBody>
                  <a:tcPr/>
                </a:tc>
                <a:tc hMerge="1">
                  <a:txBody>
                    <a:bodyPr/>
                    <a:lstStyle/>
                    <a:p>
                      <a:endParaRPr lang="en-ZA" dirty="0"/>
                    </a:p>
                  </a:txBody>
                  <a:tcPr/>
                </a:tc>
                <a:tc>
                  <a:txBody>
                    <a:bodyPr/>
                    <a:lstStyle/>
                    <a:p>
                      <a:pPr marL="0" algn="l" defTabSz="914400" rtl="0" eaLnBrk="1" fontAlgn="b" latinLnBrk="0" hangingPunct="1"/>
                      <a:r>
                        <a:rPr lang="en-ZA" sz="2000" kern="1200" dirty="0" smtClean="0">
                          <a:solidFill>
                            <a:schemeClr val="dk1"/>
                          </a:solidFill>
                          <a:latin typeface="+mn-lt"/>
                          <a:ea typeface="+mn-ea"/>
                          <a:cs typeface="+mn-cs"/>
                        </a:rPr>
                        <a:t>R5</a:t>
                      </a:r>
                      <a:r>
                        <a:rPr lang="en-ZA" sz="2000" kern="1200" baseline="0" dirty="0" smtClean="0">
                          <a:solidFill>
                            <a:schemeClr val="dk1"/>
                          </a:solidFill>
                          <a:latin typeface="+mn-lt"/>
                          <a:ea typeface="+mn-ea"/>
                          <a:cs typeface="+mn-cs"/>
                        </a:rPr>
                        <a:t> 445 875</a:t>
                      </a:r>
                      <a:endParaRPr lang="en-ZA" sz="2000" kern="1200" dirty="0">
                        <a:solidFill>
                          <a:schemeClr val="dk1"/>
                        </a:solidFill>
                        <a:latin typeface="+mn-lt"/>
                        <a:ea typeface="+mn-ea"/>
                        <a:cs typeface="+mn-cs"/>
                      </a:endParaRPr>
                    </a:p>
                  </a:txBody>
                  <a:tcPr marL="5443" marR="5443" marT="5443" marB="0" anchor="b"/>
                </a:tc>
              </a:tr>
            </a:tbl>
          </a:graphicData>
        </a:graphic>
      </p:graphicFrame>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22</a:t>
            </a:fld>
            <a:endParaRPr lang="en-ZW"/>
          </a:p>
        </p:txBody>
      </p:sp>
    </p:spTree>
    <p:extLst>
      <p:ext uri="{BB962C8B-B14F-4D97-AF65-F5344CB8AC3E}">
        <p14:creationId xmlns:p14="http://schemas.microsoft.com/office/powerpoint/2010/main" val="926917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3"/>
          <a:srcRect/>
          <a:stretch>
            <a:fillRect/>
          </a:stretch>
        </p:blipFill>
        <p:spPr bwMode="auto">
          <a:xfrm>
            <a:off x="-141289" y="1889595"/>
            <a:ext cx="9466263" cy="5615979"/>
          </a:xfrm>
          <a:prstGeom prst="rect">
            <a:avLst/>
          </a:prstGeom>
          <a:noFill/>
          <a:ln w="9525">
            <a:noFill/>
            <a:miter lim="800000"/>
            <a:headEnd/>
            <a:tailEnd/>
          </a:ln>
        </p:spPr>
      </p:pic>
      <p:pic>
        <p:nvPicPr>
          <p:cNvPr id="3077" name="Picture 1"/>
          <p:cNvPicPr>
            <a:picLocks noChangeAspect="1"/>
          </p:cNvPicPr>
          <p:nvPr/>
        </p:nvPicPr>
        <p:blipFill>
          <a:blip r:embed="rId4"/>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10" name="Slide Number Placeholder 9"/>
          <p:cNvSpPr>
            <a:spLocks noGrp="1"/>
          </p:cNvSpPr>
          <p:nvPr>
            <p:ph type="sldNum" sz="quarter" idx="12"/>
          </p:nvPr>
        </p:nvSpPr>
        <p:spPr/>
        <p:txBody>
          <a:bodyPr/>
          <a:lstStyle/>
          <a:p>
            <a:pPr>
              <a:defRPr/>
            </a:pPr>
            <a:fld id="{6D2A335D-E1AE-4B0C-85E2-9554E972BFCA}" type="slidenum">
              <a:rPr lang="en-ZW" sz="1400" smtClean="0"/>
              <a:pPr>
                <a:defRPr/>
              </a:pPr>
              <a:t>23</a:t>
            </a:fld>
            <a:endParaRPr lang="en-ZW" sz="1400" dirty="0"/>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
        <p:nvSpPr>
          <p:cNvPr id="6" name="Title 5"/>
          <p:cNvSpPr>
            <a:spLocks noGrp="1"/>
          </p:cNvSpPr>
          <p:nvPr>
            <p:ph type="ctrTitle"/>
          </p:nvPr>
        </p:nvSpPr>
        <p:spPr/>
        <p:txBody>
          <a:bodyPr/>
          <a:lstStyle/>
          <a:p>
            <a:endParaRPr lang="en-ZA"/>
          </a:p>
        </p:txBody>
      </p:sp>
      <p:sp>
        <p:nvSpPr>
          <p:cNvPr id="7" name="Oval 6"/>
          <p:cNvSpPr/>
          <p:nvPr/>
        </p:nvSpPr>
        <p:spPr>
          <a:xfrm>
            <a:off x="323528" y="1052736"/>
            <a:ext cx="8363272" cy="381642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b="1" dirty="0">
                <a:solidFill>
                  <a:schemeClr val="tx1"/>
                </a:solidFill>
                <a:latin typeface="Arial" panose="020B0604020202020204" pitchFamily="34" charset="0"/>
                <a:cs typeface="Arial" panose="020B0604020202020204" pitchFamily="34" charset="0"/>
              </a:rPr>
              <a:t>CONSEQUENCE MANAGEMENT PROGRESS REGISTERED PERTAINING TO NON COMPLIANCE WITH SCM LEGISLATION</a:t>
            </a:r>
          </a:p>
        </p:txBody>
      </p:sp>
    </p:spTree>
    <p:extLst>
      <p:ext uri="{BB962C8B-B14F-4D97-AF65-F5344CB8AC3E}">
        <p14:creationId xmlns:p14="http://schemas.microsoft.com/office/powerpoint/2010/main" val="345630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13682" y="15279"/>
            <a:ext cx="8856538" cy="1368153"/>
          </a:xfrm>
        </p:spPr>
        <p:txBody>
          <a:bodyPr/>
          <a:lstStyle/>
          <a:p>
            <a:pPr algn="l"/>
            <a:r>
              <a:rPr lang="en-ZA" sz="2400" b="1" dirty="0" smtClean="0">
                <a:latin typeface="Arial" panose="020B0604020202020204" pitchFamily="34" charset="0"/>
                <a:cs typeface="Arial" panose="020B0604020202020204" pitchFamily="34" charset="0"/>
              </a:rPr>
              <a:t>CONSEQUENCE </a:t>
            </a:r>
            <a:r>
              <a:rPr lang="en-ZA" sz="2400" b="1" dirty="0">
                <a:latin typeface="Arial" panose="020B0604020202020204" pitchFamily="34" charset="0"/>
                <a:cs typeface="Arial" panose="020B0604020202020204" pitchFamily="34" charset="0"/>
              </a:rPr>
              <a:t>MANAGEMENT PROGRESS REGISTERED PERTAINING </a:t>
            </a:r>
            <a:r>
              <a:rPr lang="en-ZA" sz="2400" b="1" dirty="0" smtClean="0">
                <a:latin typeface="Arial" panose="020B0604020202020204" pitchFamily="34" charset="0"/>
                <a:cs typeface="Arial" panose="020B0604020202020204" pitchFamily="34" charset="0"/>
              </a:rPr>
              <a:t>TO NON COMPLIANCE WITH SCM LEGISLATION</a:t>
            </a:r>
            <a:endParaRPr lang="en-ZA" sz="2400" b="1" dirty="0">
              <a:latin typeface="Arial" panose="020B0604020202020204" pitchFamily="34" charset="0"/>
              <a:cs typeface="Arial" panose="020B0604020202020204" pitchFamily="34" charset="0"/>
            </a:endParaRPr>
          </a:p>
        </p:txBody>
      </p:sp>
      <p:sp>
        <p:nvSpPr>
          <p:cNvPr id="4" name="Rectangle 3"/>
          <p:cNvSpPr/>
          <p:nvPr/>
        </p:nvSpPr>
        <p:spPr>
          <a:xfrm>
            <a:off x="80785" y="1272957"/>
            <a:ext cx="8789435" cy="4401205"/>
          </a:xfrm>
          <a:prstGeom prst="rect">
            <a:avLst/>
          </a:prstGeom>
        </p:spPr>
        <p:txBody>
          <a:bodyPr wrap="square">
            <a:spAutoFit/>
          </a:bodyPr>
          <a:lstStyle/>
          <a:p>
            <a:pPr marL="0" indent="0" fontAlgn="t">
              <a:buNone/>
            </a:pPr>
            <a:r>
              <a:rPr lang="en-ZA" sz="2800" dirty="0" smtClean="0">
                <a:solidFill>
                  <a:srgbClr val="000000"/>
                </a:solidFill>
                <a:latin typeface="Arial" panose="020B0604020202020204" pitchFamily="34" charset="0"/>
                <a:cs typeface="Arial" panose="020B0604020202020204" pitchFamily="34" charset="0"/>
                <a:sym typeface="+mn-ea"/>
              </a:rPr>
              <a:t>Thirty four (34) officials who conducted business with organs of state as detected by AG were investigated  and the progress registered is as follows:</a:t>
            </a:r>
          </a:p>
          <a:p>
            <a:pPr marL="457200" indent="-457200" fontAlgn="t">
              <a:buFont typeface="Arial" panose="020B0604020202020204" pitchFamily="34" charset="0"/>
              <a:buChar char="•"/>
            </a:pPr>
            <a:r>
              <a:rPr lang="en-ZA" sz="2800" dirty="0" smtClean="0">
                <a:solidFill>
                  <a:srgbClr val="000000"/>
                </a:solidFill>
                <a:latin typeface="Arial" panose="020B0604020202020204" pitchFamily="34" charset="0"/>
                <a:cs typeface="Arial" panose="020B0604020202020204" pitchFamily="34" charset="0"/>
                <a:sym typeface="+mn-ea"/>
              </a:rPr>
              <a:t>Of </a:t>
            </a:r>
            <a:r>
              <a:rPr lang="en-ZA" sz="2800" dirty="0">
                <a:solidFill>
                  <a:srgbClr val="000000"/>
                </a:solidFill>
                <a:latin typeface="Arial" panose="020B0604020202020204" pitchFamily="34" charset="0"/>
                <a:cs typeface="Arial" panose="020B0604020202020204" pitchFamily="34" charset="0"/>
                <a:sym typeface="+mn-ea"/>
              </a:rPr>
              <a:t>the </a:t>
            </a:r>
            <a:r>
              <a:rPr lang="en-ZA" sz="2800" dirty="0" smtClean="0">
                <a:solidFill>
                  <a:srgbClr val="000000"/>
                </a:solidFill>
                <a:latin typeface="Arial" panose="020B0604020202020204" pitchFamily="34" charset="0"/>
                <a:cs typeface="Arial" panose="020B0604020202020204" pitchFamily="34" charset="0"/>
                <a:sym typeface="+mn-ea"/>
              </a:rPr>
              <a:t>34 cases 25 have been finalised, final written warnings were issued, suspension without pay for three months was also part of the sanctions, some of the officials had resigned;</a:t>
            </a:r>
          </a:p>
          <a:p>
            <a:pPr fontAlgn="t"/>
            <a:endParaRPr lang="en-ZA" sz="2800" dirty="0" smtClean="0">
              <a:solidFill>
                <a:srgbClr val="000000"/>
              </a:solidFill>
              <a:latin typeface="Arial" panose="020B0604020202020204" pitchFamily="34" charset="0"/>
              <a:cs typeface="Arial" panose="020B0604020202020204" pitchFamily="34" charset="0"/>
              <a:sym typeface="+mn-ea"/>
            </a:endParaRPr>
          </a:p>
          <a:p>
            <a:pPr marL="457200" indent="-457200" fontAlgn="t">
              <a:buFont typeface="Arial" panose="020B0604020202020204" pitchFamily="34" charset="0"/>
              <a:buChar char="•"/>
            </a:pPr>
            <a:r>
              <a:rPr lang="en-ZA" sz="2800" dirty="0" smtClean="0">
                <a:solidFill>
                  <a:srgbClr val="000000"/>
                </a:solidFill>
                <a:latin typeface="Arial" panose="020B0604020202020204" pitchFamily="34" charset="0"/>
                <a:cs typeface="Arial" panose="020B0604020202020204" pitchFamily="34" charset="0"/>
                <a:sym typeface="+mn-ea"/>
              </a:rPr>
              <a:t>The remaining 9 cases are pending</a:t>
            </a:r>
            <a:r>
              <a:rPr lang="en-ZA" sz="2800" dirty="0">
                <a:solidFill>
                  <a:srgbClr val="000000"/>
                </a:solidFill>
                <a:latin typeface="Arial" panose="020B0604020202020204" pitchFamily="34" charset="0"/>
                <a:cs typeface="Arial" panose="020B0604020202020204" pitchFamily="34" charset="0"/>
                <a:sym typeface="+mn-ea"/>
              </a:rPr>
              <a:t> </a:t>
            </a:r>
            <a:r>
              <a:rPr lang="en-ZA" sz="2800" dirty="0" smtClean="0">
                <a:solidFill>
                  <a:srgbClr val="000000"/>
                </a:solidFill>
                <a:latin typeface="Arial" panose="020B0604020202020204" pitchFamily="34" charset="0"/>
                <a:cs typeface="Arial" panose="020B0604020202020204" pitchFamily="34" charset="0"/>
                <a:sym typeface="+mn-ea"/>
              </a:rPr>
              <a:t>due to non-responsive municipalities;</a:t>
            </a:r>
            <a:endParaRPr lang="en-ZA" sz="2800" dirty="0">
              <a:solidFill>
                <a:srgbClr val="00000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24</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3726212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143630" y="68187"/>
            <a:ext cx="8856740" cy="1368153"/>
          </a:xfrm>
        </p:spPr>
        <p:txBody>
          <a:bodyPr/>
          <a:lstStyle/>
          <a:p>
            <a:pPr algn="l"/>
            <a:r>
              <a:rPr lang="en-ZA" sz="2400" b="1" dirty="0">
                <a:latin typeface="Arial" panose="020B0604020202020204" pitchFamily="34" charset="0"/>
                <a:cs typeface="Arial" panose="020B0604020202020204" pitchFamily="34" charset="0"/>
              </a:rPr>
              <a:t>CONSEQUENCE MANAGEMENT PROGRESS REGISTERED PERTAINING TO NON COMPLIANCE WITH SCM LEGISLATION…CONT</a:t>
            </a:r>
            <a:endParaRPr lang="en-ZA" sz="2400" dirty="0"/>
          </a:p>
        </p:txBody>
      </p:sp>
      <p:sp>
        <p:nvSpPr>
          <p:cNvPr id="4" name="Rectangle 3"/>
          <p:cNvSpPr/>
          <p:nvPr/>
        </p:nvSpPr>
        <p:spPr>
          <a:xfrm>
            <a:off x="143630" y="1339067"/>
            <a:ext cx="8632901" cy="3785652"/>
          </a:xfrm>
          <a:prstGeom prst="rect">
            <a:avLst/>
          </a:prstGeom>
        </p:spPr>
        <p:txBody>
          <a:bodyPr wrap="square">
            <a:spAutoFit/>
          </a:bodyPr>
          <a:lstStyle/>
          <a:p>
            <a:pPr marL="0" indent="0">
              <a:buNone/>
            </a:pPr>
            <a:r>
              <a:rPr lang="en-ZA" sz="2400" b="1" dirty="0">
                <a:latin typeface="Arial" panose="020B0604020202020204" pitchFamily="34" charset="0"/>
                <a:cs typeface="Arial" panose="020B0604020202020204" pitchFamily="34" charset="0"/>
              </a:rPr>
              <a:t> Special Investigation </a:t>
            </a:r>
            <a:r>
              <a:rPr lang="en-ZA" sz="2400" b="1" dirty="0" smtClean="0">
                <a:latin typeface="Arial" panose="020B0604020202020204" pitchFamily="34" charset="0"/>
                <a:cs typeface="Arial" panose="020B0604020202020204" pitchFamily="34" charset="0"/>
              </a:rPr>
              <a:t>Unit (SIU) </a:t>
            </a:r>
            <a:r>
              <a:rPr lang="en-ZA" sz="2400" b="1" dirty="0">
                <a:latin typeface="Arial" panose="020B0604020202020204" pitchFamily="34" charset="0"/>
                <a:cs typeface="Arial" panose="020B0604020202020204" pitchFamily="34" charset="0"/>
              </a:rPr>
              <a:t>cases:</a:t>
            </a:r>
          </a:p>
          <a:p>
            <a:pPr lvl="1"/>
            <a:endParaRPr lang="en-ZA" sz="2400" b="1" dirty="0"/>
          </a:p>
          <a:p>
            <a:pPr lvl="1"/>
            <a:r>
              <a:rPr lang="en-ZA" sz="2400" dirty="0" smtClean="0"/>
              <a:t>Five (5) </a:t>
            </a:r>
            <a:r>
              <a:rPr lang="en-ZA" sz="2400" dirty="0"/>
              <a:t>cases received </a:t>
            </a:r>
          </a:p>
          <a:p>
            <a:pPr marL="800100" lvl="1" indent="-342900">
              <a:buFont typeface="Arial" panose="020B0604020202020204" pitchFamily="34" charset="0"/>
              <a:buChar char="•"/>
            </a:pPr>
            <a:r>
              <a:rPr lang="en-ZA" sz="2400" dirty="0" smtClean="0"/>
              <a:t>Three (3) </a:t>
            </a:r>
            <a:r>
              <a:rPr lang="en-ZA" sz="2400" dirty="0"/>
              <a:t>finalised -02 dismissed </a:t>
            </a:r>
            <a:r>
              <a:rPr lang="en-ZA" sz="2400" dirty="0" smtClean="0"/>
              <a:t>(Former CFO </a:t>
            </a:r>
            <a:r>
              <a:rPr lang="en-ZA" sz="2400" dirty="0"/>
              <a:t>and </a:t>
            </a:r>
            <a:r>
              <a:rPr lang="en-ZA" sz="2400" dirty="0" smtClean="0"/>
              <a:t>SCM Assistant Director) </a:t>
            </a:r>
            <a:r>
              <a:rPr lang="en-ZA" sz="2400" dirty="0"/>
              <a:t>[Of the two dismissed one is on arbitration </a:t>
            </a:r>
            <a:r>
              <a:rPr lang="en-ZA" sz="2400" dirty="0" smtClean="0"/>
              <a:t>(Former CFO - </a:t>
            </a:r>
            <a:r>
              <a:rPr lang="en-ZA" altLang="en-US" sz="2400" dirty="0" smtClean="0"/>
              <a:t>scheduled </a:t>
            </a:r>
            <a:r>
              <a:rPr lang="en-ZA" altLang="en-US" sz="2400" dirty="0"/>
              <a:t>for 12-13 September </a:t>
            </a:r>
            <a:r>
              <a:rPr lang="en-ZA" altLang="en-US" sz="2400" dirty="0" smtClean="0"/>
              <a:t>2022</a:t>
            </a:r>
            <a:r>
              <a:rPr lang="en-ZA" sz="2400" dirty="0" smtClean="0"/>
              <a:t>), </a:t>
            </a:r>
            <a:r>
              <a:rPr lang="en-ZA" sz="2400" dirty="0"/>
              <a:t>01 not guilty </a:t>
            </a:r>
            <a:r>
              <a:rPr lang="en-ZA" sz="2400" dirty="0" smtClean="0"/>
              <a:t>(SCM Office Manager)</a:t>
            </a:r>
          </a:p>
          <a:p>
            <a:pPr marL="800100" lvl="1" indent="-342900">
              <a:buFont typeface="Arial" panose="020B0604020202020204" pitchFamily="34" charset="0"/>
              <a:buChar char="•"/>
            </a:pPr>
            <a:r>
              <a:rPr lang="en-ZA" sz="2400" dirty="0" smtClean="0">
                <a:latin typeface="Arial" panose="020B0604020202020204" pitchFamily="34" charset="0"/>
                <a:cs typeface="Arial" panose="020B0604020202020204" pitchFamily="34" charset="0"/>
              </a:rPr>
              <a:t>Two (2) </a:t>
            </a:r>
            <a:r>
              <a:rPr lang="en-ZA" sz="2400" dirty="0">
                <a:latin typeface="Arial" panose="020B0604020202020204" pitchFamily="34" charset="0"/>
                <a:cs typeface="Arial" panose="020B0604020202020204" pitchFamily="34" charset="0"/>
              </a:rPr>
              <a:t>cases are still ongoing </a:t>
            </a:r>
            <a:r>
              <a:rPr lang="en-ZA" sz="2400" dirty="0" smtClean="0">
                <a:latin typeface="Arial" panose="020B0604020202020204" pitchFamily="34" charset="0"/>
                <a:cs typeface="Arial" panose="020B0604020202020204" pitchFamily="34" charset="0"/>
              </a:rPr>
              <a:t>(Chief Director FMS – to be scheduled </a:t>
            </a:r>
            <a:r>
              <a:rPr lang="en-ZA" sz="2400" dirty="0">
                <a:latin typeface="Arial" panose="020B0604020202020204" pitchFamily="34" charset="0"/>
                <a:cs typeface="Arial" panose="020B0604020202020204" pitchFamily="34" charset="0"/>
              </a:rPr>
              <a:t>and </a:t>
            </a:r>
            <a:r>
              <a:rPr lang="en-ZA" sz="2400" dirty="0" smtClean="0">
                <a:latin typeface="Arial" panose="020B0604020202020204" pitchFamily="34" charset="0"/>
                <a:cs typeface="Arial" panose="020B0604020202020204" pitchFamily="34" charset="0"/>
              </a:rPr>
              <a:t>Deputy Director SCM - </a:t>
            </a:r>
            <a:r>
              <a:rPr lang="en-ZA" altLang="en-US" sz="2400" dirty="0"/>
              <a:t>scheduled for 29-31 August 2022</a:t>
            </a:r>
            <a:r>
              <a:rPr lang="en-ZA" sz="2400" dirty="0" smtClean="0">
                <a:latin typeface="Arial" panose="020B0604020202020204" pitchFamily="34" charset="0"/>
                <a:cs typeface="Arial" panose="020B0604020202020204" pitchFamily="34" charset="0"/>
              </a:rPr>
              <a:t>)</a:t>
            </a:r>
            <a:r>
              <a:rPr lang="en-ZA" sz="2400" dirty="0" smtClean="0"/>
              <a:t> </a:t>
            </a:r>
            <a:endParaRPr lang="en-ZA" sz="2400" dirty="0"/>
          </a:p>
        </p:txBody>
      </p:sp>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25</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1910480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87914" y="59870"/>
            <a:ext cx="8948582" cy="1368153"/>
          </a:xfrm>
        </p:spPr>
        <p:txBody>
          <a:bodyPr/>
          <a:lstStyle/>
          <a:p>
            <a:pPr algn="l"/>
            <a:r>
              <a:rPr lang="en-ZA" sz="2800" b="1" dirty="0">
                <a:latin typeface="Arial" panose="020B0604020202020204" pitchFamily="34" charset="0"/>
                <a:cs typeface="Arial" panose="020B0604020202020204" pitchFamily="34" charset="0"/>
              </a:rPr>
              <a:t>CONSEQUENCE MANAGEMENT PROGRESS REGISTERED PERTAINING TO NON COMPLIANCE WITH SCM LEGISLATION…CONT</a:t>
            </a:r>
            <a:endParaRPr lang="en-ZA" sz="2600" dirty="0"/>
          </a:p>
        </p:txBody>
      </p:sp>
      <p:sp>
        <p:nvSpPr>
          <p:cNvPr id="4" name="Rectangle 3"/>
          <p:cNvSpPr/>
          <p:nvPr/>
        </p:nvSpPr>
        <p:spPr>
          <a:xfrm>
            <a:off x="234880" y="1428023"/>
            <a:ext cx="8801616" cy="4893647"/>
          </a:xfrm>
          <a:prstGeom prst="rect">
            <a:avLst/>
          </a:prstGeom>
        </p:spPr>
        <p:txBody>
          <a:bodyPr wrap="square">
            <a:spAutoFit/>
          </a:bodyPr>
          <a:lstStyle/>
          <a:p>
            <a:r>
              <a:rPr lang="en-ZA" altLang="en-US" sz="2400" dirty="0" smtClean="0">
                <a:latin typeface="Arial" panose="020B0604020202020204" pitchFamily="34" charset="0"/>
                <a:cs typeface="Arial" panose="020B0604020202020204" pitchFamily="34" charset="0"/>
              </a:rPr>
              <a:t>Former CFO is linked to the irregular appointment of Red </a:t>
            </a:r>
            <a:r>
              <a:rPr lang="en-ZA" altLang="en-US" sz="2400" dirty="0">
                <a:latin typeface="Arial" panose="020B0604020202020204" pitchFamily="34" charset="0"/>
                <a:cs typeface="Arial" panose="020B0604020202020204" pitchFamily="34" charset="0"/>
              </a:rPr>
              <a:t>Eyes Trading Enterprise (Pty) Ltd </a:t>
            </a:r>
            <a:r>
              <a:rPr lang="en-ZA" altLang="en-US" sz="2400" dirty="0" smtClean="0">
                <a:latin typeface="Arial" panose="020B0604020202020204" pitchFamily="34" charset="0"/>
                <a:cs typeface="Arial" panose="020B0604020202020204" pitchFamily="34" charset="0"/>
              </a:rPr>
              <a:t>and </a:t>
            </a:r>
            <a:r>
              <a:rPr lang="en-ZA" altLang="en-US" sz="2400" dirty="0" err="1" smtClean="0">
                <a:latin typeface="Arial" panose="020B0604020202020204" pitchFamily="34" charset="0"/>
                <a:cs typeface="Arial" panose="020B0604020202020204" pitchFamily="34" charset="0"/>
              </a:rPr>
              <a:t>Kamogelo</a:t>
            </a:r>
            <a:r>
              <a:rPr lang="en-ZA" altLang="en-US" sz="2400" dirty="0" smtClean="0">
                <a:latin typeface="Arial" panose="020B0604020202020204" pitchFamily="34" charset="0"/>
                <a:cs typeface="Arial" panose="020B0604020202020204" pitchFamily="34" charset="0"/>
              </a:rPr>
              <a:t> </a:t>
            </a:r>
            <a:r>
              <a:rPr lang="en-ZA" altLang="en-US" sz="2400" dirty="0">
                <a:latin typeface="Arial" panose="020B0604020202020204" pitchFamily="34" charset="0"/>
                <a:cs typeface="Arial" panose="020B0604020202020204" pitchFamily="34" charset="0"/>
              </a:rPr>
              <a:t>Investments </a:t>
            </a:r>
            <a:endParaRPr lang="en-ZA" altLang="en-US" sz="2400" dirty="0" smtClean="0">
              <a:latin typeface="Arial" panose="020B0604020202020204" pitchFamily="34" charset="0"/>
              <a:cs typeface="Arial" panose="020B0604020202020204" pitchFamily="34" charset="0"/>
            </a:endParaRPr>
          </a:p>
          <a:p>
            <a:endParaRPr lang="en-ZA" altLang="en-US" sz="2400" dirty="0">
              <a:latin typeface="Arial" panose="020B0604020202020204" pitchFamily="34" charset="0"/>
              <a:cs typeface="Arial" panose="020B0604020202020204" pitchFamily="34" charset="0"/>
            </a:endParaRPr>
          </a:p>
          <a:p>
            <a:r>
              <a:rPr lang="en-ZA" altLang="en-US" sz="2400" dirty="0" smtClean="0">
                <a:latin typeface="Arial" panose="020B0604020202020204" pitchFamily="34" charset="0"/>
                <a:cs typeface="Arial" panose="020B0604020202020204" pitchFamily="34" charset="0"/>
                <a:sym typeface="+mn-ea"/>
              </a:rPr>
              <a:t>Former SCM Assistant Director </a:t>
            </a:r>
            <a:r>
              <a:rPr lang="en-ZA" altLang="en-US" sz="2400" dirty="0">
                <a:latin typeface="Arial" panose="020B0604020202020204" pitchFamily="34" charset="0"/>
                <a:cs typeface="Arial" panose="020B0604020202020204" pitchFamily="34" charset="0"/>
                <a:sym typeface="+mn-ea"/>
              </a:rPr>
              <a:t>is linked to Red Eyes </a:t>
            </a:r>
            <a:r>
              <a:rPr lang="en-ZA" altLang="en-US" sz="2400" dirty="0" smtClean="0">
                <a:latin typeface="Arial" panose="020B0604020202020204" pitchFamily="34" charset="0"/>
                <a:cs typeface="Arial" panose="020B0604020202020204" pitchFamily="34" charset="0"/>
                <a:sym typeface="+mn-ea"/>
              </a:rPr>
              <a:t>Trading</a:t>
            </a:r>
          </a:p>
          <a:p>
            <a:endParaRPr lang="en-ZA" altLang="en-US" sz="2400" dirty="0">
              <a:latin typeface="Arial" panose="020B0604020202020204" pitchFamily="34" charset="0"/>
              <a:cs typeface="Arial" panose="020B0604020202020204" pitchFamily="34" charset="0"/>
              <a:sym typeface="+mn-ea"/>
            </a:endParaRPr>
          </a:p>
          <a:p>
            <a:r>
              <a:rPr lang="en-ZA" sz="2400" dirty="0"/>
              <a:t>SCM Office Manager</a:t>
            </a:r>
            <a:r>
              <a:rPr lang="en-ZA" altLang="en-US" sz="2400" dirty="0" smtClean="0">
                <a:latin typeface="Arial" panose="020B0604020202020204" pitchFamily="34" charset="0"/>
                <a:cs typeface="Arial" panose="020B0604020202020204" pitchFamily="34" charset="0"/>
                <a:sym typeface="+mn-ea"/>
              </a:rPr>
              <a:t> </a:t>
            </a:r>
            <a:r>
              <a:rPr lang="en-ZA" altLang="en-US" sz="2400" dirty="0">
                <a:latin typeface="Arial" panose="020B0604020202020204" pitchFamily="34" charset="0"/>
                <a:cs typeface="Arial" panose="020B0604020202020204" pitchFamily="34" charset="0"/>
                <a:sym typeface="+mn-ea"/>
              </a:rPr>
              <a:t>is linked to the following companies:</a:t>
            </a:r>
          </a:p>
          <a:p>
            <a:pPr marL="342900" indent="-342900">
              <a:buFont typeface="Arial" panose="020B0604020202020204" pitchFamily="34" charset="0"/>
              <a:buChar char="•"/>
            </a:pPr>
            <a:r>
              <a:rPr lang="en-US" sz="2400" dirty="0" err="1">
                <a:latin typeface="Arial" panose="020B0604020202020204" pitchFamily="34" charset="0"/>
                <a:cs typeface="Arial" panose="020B0604020202020204" pitchFamily="34" charset="0"/>
              </a:rPr>
              <a:t>Mainstreet</a:t>
            </a:r>
            <a:r>
              <a:rPr lang="en-US" sz="2400" dirty="0">
                <a:latin typeface="Arial" panose="020B0604020202020204" pitchFamily="34" charset="0"/>
                <a:cs typeface="Arial" panose="020B0604020202020204" pitchFamily="34" charset="0"/>
              </a:rPr>
              <a:t> 699 (PTY) LTD</a:t>
            </a:r>
          </a:p>
          <a:p>
            <a:pPr marL="342900" indent="-342900">
              <a:buFont typeface="Arial" panose="020B0604020202020204" pitchFamily="34" charset="0"/>
              <a:buChar char="•"/>
            </a:pPr>
            <a:r>
              <a:rPr lang="en-US" sz="2400" dirty="0" err="1">
                <a:latin typeface="Arial" panose="020B0604020202020204" pitchFamily="34" charset="0"/>
                <a:cs typeface="Arial" panose="020B0604020202020204" pitchFamily="34" charset="0"/>
              </a:rPr>
              <a:t>Tadi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ya</a:t>
            </a:r>
            <a:r>
              <a:rPr lang="en-US" sz="2400" dirty="0">
                <a:latin typeface="Arial" panose="020B0604020202020204" pitchFamily="34" charset="0"/>
                <a:cs typeface="Arial" panose="020B0604020202020204" pitchFamily="34" charset="0"/>
              </a:rPr>
              <a:t> Musa Enterprise</a:t>
            </a:r>
          </a:p>
          <a:p>
            <a:pPr marL="342900" indent="-342900">
              <a:buFont typeface="Arial" panose="020B0604020202020204" pitchFamily="34" charset="0"/>
              <a:buChar char="•"/>
            </a:pPr>
            <a:r>
              <a:rPr lang="en-ZA" altLang="en-US" sz="2400" dirty="0" err="1">
                <a:latin typeface="Arial" panose="020B0604020202020204" pitchFamily="34" charset="0"/>
                <a:cs typeface="Arial" panose="020B0604020202020204" pitchFamily="34" charset="0"/>
              </a:rPr>
              <a:t>Tadi</a:t>
            </a:r>
            <a:r>
              <a:rPr lang="en-ZA" altLang="en-US" sz="2400" dirty="0">
                <a:latin typeface="Arial" panose="020B0604020202020204" pitchFamily="34" charset="0"/>
                <a:cs typeface="Arial" panose="020B0604020202020204" pitchFamily="34" charset="0"/>
              </a:rPr>
              <a:t> </a:t>
            </a:r>
            <a:r>
              <a:rPr lang="en-ZA" altLang="en-US" sz="2400" dirty="0" err="1">
                <a:latin typeface="Arial" panose="020B0604020202020204" pitchFamily="34" charset="0"/>
                <a:cs typeface="Arial" panose="020B0604020202020204" pitchFamily="34" charset="0"/>
              </a:rPr>
              <a:t>ya</a:t>
            </a:r>
            <a:r>
              <a:rPr lang="en-ZA" altLang="en-US" sz="2400" dirty="0">
                <a:latin typeface="Arial" panose="020B0604020202020204" pitchFamily="34" charset="0"/>
                <a:cs typeface="Arial" panose="020B0604020202020204" pitchFamily="34" charset="0"/>
              </a:rPr>
              <a:t> </a:t>
            </a:r>
            <a:r>
              <a:rPr lang="en-ZA" altLang="en-US" sz="2400" dirty="0" err="1">
                <a:latin typeface="Arial" panose="020B0604020202020204" pitchFamily="34" charset="0"/>
                <a:cs typeface="Arial" panose="020B0604020202020204" pitchFamily="34" charset="0"/>
              </a:rPr>
              <a:t>musa</a:t>
            </a:r>
            <a:r>
              <a:rPr lang="en-ZA" altLang="en-US" sz="2400" dirty="0">
                <a:latin typeface="Arial" panose="020B0604020202020204" pitchFamily="34" charset="0"/>
                <a:cs typeface="Arial" panose="020B0604020202020204" pitchFamily="34" charset="0"/>
              </a:rPr>
              <a:t> Enterprise</a:t>
            </a:r>
          </a:p>
          <a:p>
            <a:pPr marL="342900" indent="-342900">
              <a:buFont typeface="Arial" panose="020B0604020202020204" pitchFamily="34" charset="0"/>
              <a:buChar char="•"/>
            </a:pPr>
            <a:r>
              <a:rPr lang="en-ZA" altLang="en-US" sz="2400" dirty="0">
                <a:latin typeface="Arial" panose="020B0604020202020204" pitchFamily="34" charset="0"/>
                <a:cs typeface="Arial" panose="020B0604020202020204" pitchFamily="34" charset="0"/>
              </a:rPr>
              <a:t>NA </a:t>
            </a:r>
            <a:r>
              <a:rPr lang="en-ZA" altLang="en-US" sz="2400" dirty="0" err="1">
                <a:latin typeface="Arial" panose="020B0604020202020204" pitchFamily="34" charset="0"/>
                <a:cs typeface="Arial" panose="020B0604020202020204" pitchFamily="34" charset="0"/>
              </a:rPr>
              <a:t>Tsunke</a:t>
            </a:r>
            <a:r>
              <a:rPr lang="en-ZA" altLang="en-US" sz="2400" dirty="0">
                <a:latin typeface="Arial" panose="020B0604020202020204" pitchFamily="34" charset="0"/>
                <a:cs typeface="Arial" panose="020B0604020202020204" pitchFamily="34" charset="0"/>
              </a:rPr>
              <a:t> (PTY) LTD </a:t>
            </a:r>
          </a:p>
          <a:p>
            <a:pPr marL="342900" indent="-342900">
              <a:buFont typeface="Arial" panose="020B0604020202020204" pitchFamily="34" charset="0"/>
              <a:buChar char="•"/>
            </a:pPr>
            <a:r>
              <a:rPr lang="en-ZA" altLang="en-US" sz="2400" dirty="0">
                <a:latin typeface="Arial" panose="020B0604020202020204" pitchFamily="34" charset="0"/>
                <a:cs typeface="Arial" panose="020B0604020202020204" pitchFamily="34" charset="0"/>
              </a:rPr>
              <a:t>Health Zone Pharmacy and Clinic</a:t>
            </a:r>
          </a:p>
          <a:p>
            <a:endParaRPr lang="en-ZA" altLang="en-US" sz="2400" dirty="0">
              <a:latin typeface="Arial" panose="020B0604020202020204" pitchFamily="34" charset="0"/>
              <a:cs typeface="Arial" panose="020B0604020202020204" pitchFamily="34" charset="0"/>
              <a:sym typeface="+mn-ea"/>
            </a:endParaRPr>
          </a:p>
          <a:p>
            <a:endParaRPr lang="en-ZA" altLang="en-US" sz="2400" dirty="0">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26</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3313274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3684" y="15551"/>
            <a:ext cx="8888796" cy="1368153"/>
          </a:xfrm>
        </p:spPr>
        <p:txBody>
          <a:bodyPr/>
          <a:lstStyle/>
          <a:p>
            <a:pPr algn="l"/>
            <a:r>
              <a:rPr lang="en-ZA" sz="2400" b="1" dirty="0">
                <a:latin typeface="Arial" panose="020B0604020202020204" pitchFamily="34" charset="0"/>
                <a:cs typeface="Arial" panose="020B0604020202020204" pitchFamily="34" charset="0"/>
              </a:rPr>
              <a:t>CONSEQUENCE MANAGEMENT PROGRESS REGISTERED PERTAINING TO NON COMPLIANCE WITH SCM LEGISLATION…CONT</a:t>
            </a:r>
            <a:endParaRPr lang="en-ZA" sz="2600" dirty="0"/>
          </a:p>
        </p:txBody>
      </p:sp>
      <p:sp>
        <p:nvSpPr>
          <p:cNvPr id="4" name="Rectangle 3"/>
          <p:cNvSpPr/>
          <p:nvPr/>
        </p:nvSpPr>
        <p:spPr>
          <a:xfrm>
            <a:off x="128235" y="1328077"/>
            <a:ext cx="8764245" cy="4893647"/>
          </a:xfrm>
          <a:prstGeom prst="rect">
            <a:avLst/>
          </a:prstGeom>
        </p:spPr>
        <p:txBody>
          <a:bodyPr wrap="square">
            <a:spAutoFit/>
          </a:bodyPr>
          <a:lstStyle/>
          <a:p>
            <a:r>
              <a:rPr lang="en-ZA" sz="2400" b="1" dirty="0">
                <a:latin typeface="Arial" panose="020B0604020202020204" pitchFamily="34" charset="0"/>
                <a:cs typeface="Arial" panose="020B0604020202020204" pitchFamily="34" charset="0"/>
              </a:rPr>
              <a:t> </a:t>
            </a:r>
            <a:r>
              <a:rPr lang="en-ZA" altLang="en-US" sz="2400" dirty="0" smtClean="0">
                <a:latin typeface="Arial" panose="020B0604020202020204" pitchFamily="34" charset="0"/>
                <a:cs typeface="Arial" panose="020B0604020202020204" pitchFamily="34" charset="0"/>
                <a:sym typeface="+mn-ea"/>
              </a:rPr>
              <a:t>Chief Director FMS </a:t>
            </a:r>
            <a:r>
              <a:rPr lang="en-ZA" altLang="en-US" sz="2400" dirty="0">
                <a:latin typeface="Arial" panose="020B0604020202020204" pitchFamily="34" charset="0"/>
                <a:cs typeface="Arial" panose="020B0604020202020204" pitchFamily="34" charset="0"/>
                <a:sym typeface="+mn-ea"/>
              </a:rPr>
              <a:t>is linked to the following companies:</a:t>
            </a:r>
          </a:p>
          <a:p>
            <a:pPr marL="342900" indent="-342900">
              <a:buFont typeface="Arial" panose="020B0604020202020204" pitchFamily="34" charset="0"/>
              <a:buChar char="•"/>
            </a:pPr>
            <a:r>
              <a:rPr lang="en-ZA" altLang="en-US" sz="2400" dirty="0" err="1" smtClean="0">
                <a:latin typeface="Arial" panose="020B0604020202020204" pitchFamily="34" charset="0"/>
                <a:cs typeface="Arial" panose="020B0604020202020204" pitchFamily="34" charset="0"/>
              </a:rPr>
              <a:t>Mainstreet</a:t>
            </a:r>
            <a:r>
              <a:rPr lang="en-ZA" altLang="en-US" sz="2400" dirty="0" smtClean="0">
                <a:latin typeface="Arial" panose="020B0604020202020204" pitchFamily="34" charset="0"/>
                <a:cs typeface="Arial" panose="020B0604020202020204" pitchFamily="34" charset="0"/>
              </a:rPr>
              <a:t> </a:t>
            </a:r>
            <a:r>
              <a:rPr lang="en-ZA" altLang="en-US" sz="2400" dirty="0">
                <a:latin typeface="Arial" panose="020B0604020202020204" pitchFamily="34" charset="0"/>
                <a:cs typeface="Arial" panose="020B0604020202020204" pitchFamily="34" charset="0"/>
              </a:rPr>
              <a:t>699 (PTY) (LTD)</a:t>
            </a:r>
          </a:p>
          <a:p>
            <a:pPr marL="342900" indent="-342900">
              <a:buFont typeface="Arial" panose="020B0604020202020204" pitchFamily="34" charset="0"/>
              <a:buChar char="•"/>
            </a:pPr>
            <a:r>
              <a:rPr lang="en-ZA" altLang="en-US" sz="2400" dirty="0" err="1">
                <a:latin typeface="Arial" panose="020B0604020202020204" pitchFamily="34" charset="0"/>
                <a:cs typeface="Arial" panose="020B0604020202020204" pitchFamily="34" charset="0"/>
              </a:rPr>
              <a:t>Tadi</a:t>
            </a:r>
            <a:r>
              <a:rPr lang="en-ZA" altLang="en-US" sz="2400" dirty="0">
                <a:latin typeface="Arial" panose="020B0604020202020204" pitchFamily="34" charset="0"/>
                <a:cs typeface="Arial" panose="020B0604020202020204" pitchFamily="34" charset="0"/>
              </a:rPr>
              <a:t> </a:t>
            </a:r>
            <a:r>
              <a:rPr lang="en-ZA" altLang="en-US" sz="2400" dirty="0" err="1">
                <a:latin typeface="Arial" panose="020B0604020202020204" pitchFamily="34" charset="0"/>
                <a:cs typeface="Arial" panose="020B0604020202020204" pitchFamily="34" charset="0"/>
              </a:rPr>
              <a:t>Ya</a:t>
            </a:r>
            <a:r>
              <a:rPr lang="en-ZA" altLang="en-US" sz="2400" dirty="0">
                <a:latin typeface="Arial" panose="020B0604020202020204" pitchFamily="34" charset="0"/>
                <a:cs typeface="Arial" panose="020B0604020202020204" pitchFamily="34" charset="0"/>
              </a:rPr>
              <a:t> Musa Enterprise</a:t>
            </a:r>
          </a:p>
          <a:p>
            <a:pPr marL="342900" indent="-342900">
              <a:buFont typeface="Arial" panose="020B0604020202020204" pitchFamily="34" charset="0"/>
              <a:buChar char="•"/>
            </a:pPr>
            <a:r>
              <a:rPr lang="en-ZA" altLang="en-US" sz="2400" dirty="0">
                <a:latin typeface="Arial" panose="020B0604020202020204" pitchFamily="34" charset="0"/>
                <a:cs typeface="Arial" panose="020B0604020202020204" pitchFamily="34" charset="0"/>
              </a:rPr>
              <a:t>CTU </a:t>
            </a:r>
            <a:r>
              <a:rPr lang="en-ZA" altLang="en-US" sz="2400" dirty="0" err="1">
                <a:latin typeface="Arial" panose="020B0604020202020204" pitchFamily="34" charset="0"/>
                <a:cs typeface="Arial" panose="020B0604020202020204" pitchFamily="34" charset="0"/>
              </a:rPr>
              <a:t>Manufcturers</a:t>
            </a:r>
            <a:endParaRPr lang="en-ZA" alt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ZA" altLang="en-US" sz="2400" dirty="0">
                <a:latin typeface="Arial" panose="020B0604020202020204" pitchFamily="34" charset="0"/>
                <a:cs typeface="Arial" panose="020B0604020202020204" pitchFamily="34" charset="0"/>
              </a:rPr>
              <a:t>Health Zone Pharmacy</a:t>
            </a:r>
          </a:p>
          <a:p>
            <a:pPr marL="342900" indent="-342900">
              <a:buFont typeface="Arial" panose="020B0604020202020204" pitchFamily="34" charset="0"/>
              <a:buChar char="•"/>
            </a:pPr>
            <a:r>
              <a:rPr lang="en-ZA" altLang="en-US" sz="2400" dirty="0">
                <a:latin typeface="Arial" panose="020B0604020202020204" pitchFamily="34" charset="0"/>
                <a:cs typeface="Arial" panose="020B0604020202020204" pitchFamily="34" charset="0"/>
              </a:rPr>
              <a:t>NA </a:t>
            </a:r>
            <a:r>
              <a:rPr lang="en-ZA" altLang="en-US" sz="2400" dirty="0" err="1" smtClean="0">
                <a:latin typeface="Arial" panose="020B0604020202020204" pitchFamily="34" charset="0"/>
                <a:cs typeface="Arial" panose="020B0604020202020204" pitchFamily="34" charset="0"/>
              </a:rPr>
              <a:t>Tsunke</a:t>
            </a:r>
            <a:endParaRPr lang="en-ZA" altLang="en-US" sz="2400" dirty="0" smtClean="0">
              <a:latin typeface="Arial" panose="020B0604020202020204" pitchFamily="34" charset="0"/>
              <a:cs typeface="Arial" panose="020B0604020202020204" pitchFamily="34" charset="0"/>
            </a:endParaRPr>
          </a:p>
          <a:p>
            <a:endParaRPr lang="en-ZA" altLang="en-US" sz="2400" dirty="0">
              <a:latin typeface="Arial" panose="020B0604020202020204" pitchFamily="34" charset="0"/>
              <a:cs typeface="Arial" panose="020B0604020202020204" pitchFamily="34" charset="0"/>
            </a:endParaRPr>
          </a:p>
          <a:p>
            <a:r>
              <a:rPr lang="en-ZA" altLang="en-US" sz="2400" dirty="0" smtClean="0">
                <a:latin typeface="Arial" panose="020B0604020202020204" pitchFamily="34" charset="0"/>
                <a:cs typeface="Arial" panose="020B0604020202020204" pitchFamily="34" charset="0"/>
                <a:sym typeface="+mn-ea"/>
              </a:rPr>
              <a:t>Deputy Director SCM </a:t>
            </a:r>
            <a:r>
              <a:rPr lang="en-ZA" altLang="en-US" sz="2400" dirty="0">
                <a:latin typeface="Arial" panose="020B0604020202020204" pitchFamily="34" charset="0"/>
                <a:cs typeface="Arial" panose="020B0604020202020204" pitchFamily="34" charset="0"/>
                <a:sym typeface="+mn-ea"/>
              </a:rPr>
              <a:t>is linked to the following companies:</a:t>
            </a:r>
          </a:p>
          <a:p>
            <a:pPr marL="342900" indent="-342900">
              <a:buFont typeface="Arial" panose="020B0604020202020204" pitchFamily="34" charset="0"/>
              <a:buChar char="•"/>
            </a:pPr>
            <a:r>
              <a:rPr lang="en-ZA" altLang="en-US" sz="2400" dirty="0">
                <a:latin typeface="Arial" panose="020B0604020202020204" pitchFamily="34" charset="0"/>
                <a:cs typeface="Arial" panose="020B0604020202020204" pitchFamily="34" charset="0"/>
              </a:rPr>
              <a:t>Red Eyes Trading</a:t>
            </a:r>
          </a:p>
          <a:p>
            <a:pPr marL="342900" indent="-342900">
              <a:buFont typeface="Arial" panose="020B0604020202020204" pitchFamily="34" charset="0"/>
              <a:buChar char="•"/>
            </a:pPr>
            <a:r>
              <a:rPr lang="en-ZA" altLang="en-US" sz="2400" dirty="0">
                <a:latin typeface="Arial" panose="020B0604020202020204" pitchFamily="34" charset="0"/>
                <a:cs typeface="Arial" panose="020B0604020202020204" pitchFamily="34" charset="0"/>
              </a:rPr>
              <a:t>D </a:t>
            </a:r>
            <a:r>
              <a:rPr lang="en-ZA" altLang="en-US" sz="2400" dirty="0" err="1">
                <a:latin typeface="Arial" panose="020B0604020202020204" pitchFamily="34" charset="0"/>
                <a:cs typeface="Arial" panose="020B0604020202020204" pitchFamily="34" charset="0"/>
              </a:rPr>
              <a:t>Xtra</a:t>
            </a:r>
            <a:r>
              <a:rPr lang="en-ZA" altLang="en-US" sz="2400" dirty="0">
                <a:latin typeface="Arial" panose="020B0604020202020204" pitchFamily="34" charset="0"/>
                <a:cs typeface="Arial" panose="020B0604020202020204" pitchFamily="34" charset="0"/>
              </a:rPr>
              <a:t> Trading</a:t>
            </a:r>
          </a:p>
          <a:p>
            <a:pPr marL="342900" indent="-342900">
              <a:buFont typeface="Arial" panose="020B0604020202020204" pitchFamily="34" charset="0"/>
              <a:buChar char="•"/>
            </a:pPr>
            <a:r>
              <a:rPr lang="en-ZA" altLang="en-US" sz="2400" dirty="0" err="1">
                <a:latin typeface="Arial" panose="020B0604020202020204" pitchFamily="34" charset="0"/>
                <a:cs typeface="Arial" panose="020B0604020202020204" pitchFamily="34" charset="0"/>
              </a:rPr>
              <a:t>Kamogelo</a:t>
            </a:r>
            <a:r>
              <a:rPr lang="en-ZA" altLang="en-US" sz="2400" dirty="0">
                <a:latin typeface="Arial" panose="020B0604020202020204" pitchFamily="34" charset="0"/>
                <a:cs typeface="Arial" panose="020B0604020202020204" pitchFamily="34" charset="0"/>
              </a:rPr>
              <a:t> Investments</a:t>
            </a:r>
          </a:p>
          <a:p>
            <a:endParaRPr lang="en-ZA" altLang="en-US" sz="2400" dirty="0">
              <a:latin typeface="Arial" panose="020B0604020202020204" pitchFamily="34" charset="0"/>
              <a:cs typeface="Arial" panose="020B0604020202020204" pitchFamily="34" charset="0"/>
            </a:endParaRPr>
          </a:p>
          <a:p>
            <a:endParaRPr lang="en-ZA" altLang="en-US" sz="2400" dirty="0">
              <a:latin typeface="Arial" panose="020B0604020202020204" pitchFamily="34" charset="0"/>
              <a:cs typeface="Arial" panose="020B0604020202020204" pitchFamily="34" charset="0"/>
              <a:sym typeface="+mn-ea"/>
            </a:endParaRPr>
          </a:p>
        </p:txBody>
      </p:sp>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27</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356394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55650" y="2565400"/>
            <a:ext cx="7772400" cy="1470025"/>
          </a:xfrm>
        </p:spPr>
        <p:txBody>
          <a:bodyPr/>
          <a:lstStyle/>
          <a:p>
            <a:pPr eaLnBrk="1" hangingPunct="1"/>
            <a:r>
              <a:rPr lang="en-US" altLang="en-US" b="1" smtClean="0"/>
              <a:t>Thank You</a:t>
            </a:r>
            <a:endParaRPr lang="en-ZW" altLang="en-US" b="1" smtClean="0"/>
          </a:p>
        </p:txBody>
      </p:sp>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6" name="Picture 6" descr="E:\My Sydney fonts2016\Docs\Designed Work and Campaigns\ReBranding-Presentation-Template(DoneSelected).png"/>
          <p:cNvPicPr>
            <a:picLocks noChangeAspect="1" noChangeArrowheads="1"/>
          </p:cNvPicPr>
          <p:nvPr/>
        </p:nvPicPr>
        <p:blipFill>
          <a:blip r:embed="rId3"/>
          <a:srcRect/>
          <a:stretch>
            <a:fillRect/>
          </a:stretch>
        </p:blipFill>
        <p:spPr bwMode="auto">
          <a:xfrm>
            <a:off x="-180975" y="-458788"/>
            <a:ext cx="9466263" cy="4910138"/>
          </a:xfrm>
          <a:prstGeom prst="rect">
            <a:avLst/>
          </a:prstGeom>
          <a:noFill/>
          <a:ln w="9525">
            <a:noFill/>
            <a:miter lim="800000"/>
            <a:headEnd/>
            <a:tailEnd/>
          </a:ln>
        </p:spPr>
      </p:pic>
      <p:pic>
        <p:nvPicPr>
          <p:cNvPr id="3077" name="Picture 1"/>
          <p:cNvPicPr>
            <a:picLocks noChangeAspect="1"/>
          </p:cNvPicPr>
          <p:nvPr/>
        </p:nvPicPr>
        <p:blipFill>
          <a:blip r:embed="rId4"/>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28184" y="5949280"/>
            <a:ext cx="2671720" cy="802842"/>
          </a:xfrm>
          <a:prstGeom prst="rect">
            <a:avLst/>
          </a:prstGeom>
        </p:spPr>
      </p:pic>
      <p:sp>
        <p:nvSpPr>
          <p:cNvPr id="5" name="Slide Number Placeholder 4"/>
          <p:cNvSpPr>
            <a:spLocks noGrp="1"/>
          </p:cNvSpPr>
          <p:nvPr>
            <p:ph type="sldNum" sz="quarter" idx="12"/>
          </p:nvPr>
        </p:nvSpPr>
        <p:spPr/>
        <p:txBody>
          <a:bodyPr/>
          <a:lstStyle/>
          <a:p>
            <a:pPr>
              <a:defRPr/>
            </a:pPr>
            <a:fld id="{6D2A335D-E1AE-4B0C-85E2-9554E972BFCA}" type="slidenum">
              <a:rPr lang="en-ZW" smtClean="0"/>
              <a:pPr>
                <a:defRPr/>
              </a:pPr>
              <a:t>28</a:t>
            </a:fld>
            <a:endParaRPr lang="en-ZW"/>
          </a:p>
        </p:txBody>
      </p:sp>
      <p:sp>
        <p:nvSpPr>
          <p:cNvPr id="3" name="Footer Placeholder 2"/>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a:solidFill>
                  <a:schemeClr val="accent4">
                    <a:lumMod val="50000"/>
                  </a:schemeClr>
                </a:solidFill>
                <a:latin typeface="Arial" charset="0"/>
              </a:rPr>
              <a:t>”</a:t>
            </a:r>
          </a:p>
          <a:p>
            <a:pPr>
              <a:defRPr/>
            </a:pPr>
            <a:endParaRPr lang="en-ZW"/>
          </a:p>
        </p:txBody>
      </p:sp>
    </p:spTree>
    <p:extLst>
      <p:ext uri="{BB962C8B-B14F-4D97-AF65-F5344CB8AC3E}">
        <p14:creationId xmlns:p14="http://schemas.microsoft.com/office/powerpoint/2010/main" val="1252052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3"/>
          <a:srcRect/>
          <a:stretch>
            <a:fillRect/>
          </a:stretch>
        </p:blipFill>
        <p:spPr bwMode="auto">
          <a:xfrm>
            <a:off x="-141289" y="1889595"/>
            <a:ext cx="9466263" cy="5615979"/>
          </a:xfrm>
          <a:prstGeom prst="rect">
            <a:avLst/>
          </a:prstGeom>
          <a:noFill/>
          <a:ln w="9525">
            <a:noFill/>
            <a:miter lim="800000"/>
            <a:headEnd/>
            <a:tailEnd/>
          </a:ln>
        </p:spPr>
      </p:pic>
      <p:pic>
        <p:nvPicPr>
          <p:cNvPr id="3077" name="Picture 1"/>
          <p:cNvPicPr>
            <a:picLocks noChangeAspect="1"/>
          </p:cNvPicPr>
          <p:nvPr/>
        </p:nvPicPr>
        <p:blipFill>
          <a:blip r:embed="rId4"/>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10" name="Slide Number Placeholder 9"/>
          <p:cNvSpPr>
            <a:spLocks noGrp="1"/>
          </p:cNvSpPr>
          <p:nvPr>
            <p:ph type="sldNum" sz="quarter" idx="12"/>
          </p:nvPr>
        </p:nvSpPr>
        <p:spPr/>
        <p:txBody>
          <a:bodyPr/>
          <a:lstStyle/>
          <a:p>
            <a:pPr>
              <a:defRPr/>
            </a:pPr>
            <a:fld id="{6D2A335D-E1AE-4B0C-85E2-9554E972BFCA}" type="slidenum">
              <a:rPr lang="en-ZW" sz="1400" smtClean="0"/>
              <a:pPr>
                <a:defRPr/>
              </a:pPr>
              <a:t>3</a:t>
            </a:fld>
            <a:endParaRPr lang="en-ZW" sz="1400" dirty="0"/>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
        <p:nvSpPr>
          <p:cNvPr id="6" name="Title 5"/>
          <p:cNvSpPr>
            <a:spLocks noGrp="1"/>
          </p:cNvSpPr>
          <p:nvPr>
            <p:ph type="ctrTitle"/>
          </p:nvPr>
        </p:nvSpPr>
        <p:spPr/>
        <p:txBody>
          <a:bodyPr/>
          <a:lstStyle/>
          <a:p>
            <a:endParaRPr lang="en-ZA"/>
          </a:p>
        </p:txBody>
      </p:sp>
      <p:sp>
        <p:nvSpPr>
          <p:cNvPr id="7" name="Oval 6"/>
          <p:cNvSpPr/>
          <p:nvPr/>
        </p:nvSpPr>
        <p:spPr>
          <a:xfrm>
            <a:off x="899592" y="1052736"/>
            <a:ext cx="7558608" cy="381642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solidFill>
                  <a:schemeClr val="tx1"/>
                </a:solidFill>
                <a:latin typeface="Arial" panose="020B0604020202020204" pitchFamily="34" charset="0"/>
                <a:cs typeface="Arial" panose="020B0604020202020204" pitchFamily="34" charset="0"/>
              </a:rPr>
              <a:t>COVID -19 EXPENDITURE REPORT</a:t>
            </a:r>
          </a:p>
          <a:p>
            <a:pPr algn="ctr"/>
            <a:endParaRPr lang="en-ZA" sz="2000" dirty="0">
              <a:solidFill>
                <a:schemeClr val="tx1"/>
              </a:solidFill>
            </a:endParaRPr>
          </a:p>
        </p:txBody>
      </p:sp>
    </p:spTree>
    <p:extLst>
      <p:ext uri="{BB962C8B-B14F-4D97-AF65-F5344CB8AC3E}">
        <p14:creationId xmlns:p14="http://schemas.microsoft.com/office/powerpoint/2010/main" val="411921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08520" y="2420888"/>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75081" y="46454"/>
            <a:ext cx="7772400" cy="1477094"/>
          </a:xfrm>
        </p:spPr>
        <p:txBody>
          <a:bodyPr/>
          <a:lstStyle/>
          <a:p>
            <a:pPr algn="l"/>
            <a:r>
              <a:rPr lang="en-ZA" sz="4000" b="1" dirty="0">
                <a:latin typeface="Arial Narrow" panose="020B0606020202030204" pitchFamily="34" charset="0"/>
              </a:rPr>
              <a:t>COVID 19 EXPENDITURE</a:t>
            </a:r>
          </a:p>
        </p:txBody>
      </p:sp>
      <p:graphicFrame>
        <p:nvGraphicFramePr>
          <p:cNvPr id="5" name="Table 4"/>
          <p:cNvGraphicFramePr>
            <a:graphicFrameLocks noGrp="1"/>
          </p:cNvGraphicFramePr>
          <p:nvPr>
            <p:extLst>
              <p:ext uri="{D42A27DB-BD31-4B8C-83A1-F6EECF244321}">
                <p14:modId xmlns:p14="http://schemas.microsoft.com/office/powerpoint/2010/main" val="3311639421"/>
              </p:ext>
            </p:extLst>
          </p:nvPr>
        </p:nvGraphicFramePr>
        <p:xfrm>
          <a:off x="164700" y="1250282"/>
          <a:ext cx="8799788" cy="3258840"/>
        </p:xfrm>
        <a:graphic>
          <a:graphicData uri="http://schemas.openxmlformats.org/drawingml/2006/table">
            <a:tbl>
              <a:tblPr firstRow="1" bandRow="1">
                <a:tableStyleId>{8799B23B-EC83-4686-B30A-512413B5E67A}</a:tableStyleId>
              </a:tblPr>
              <a:tblGrid>
                <a:gridCol w="4771660"/>
                <a:gridCol w="1830902"/>
                <a:gridCol w="2197226"/>
              </a:tblGrid>
              <a:tr h="407355">
                <a:tc>
                  <a:txBody>
                    <a:bodyPr/>
                    <a:lstStyle/>
                    <a:p>
                      <a:pPr algn="l" fontAlgn="b"/>
                      <a:r>
                        <a:rPr lang="en-ZA" sz="2000" b="1" i="0" u="none" strike="noStrike" dirty="0">
                          <a:solidFill>
                            <a:srgbClr val="000000"/>
                          </a:solidFill>
                          <a:effectLst/>
                          <a:latin typeface="Arial Narrow" panose="020B0606020202030204" pitchFamily="34" charset="0"/>
                        </a:rPr>
                        <a:t>Expenditure per economic classification</a:t>
                      </a:r>
                    </a:p>
                  </a:txBody>
                  <a:tcPr marL="6350" marR="6350" marT="6350" marB="0" anchor="b"/>
                </a:tc>
                <a:tc gridSpan="2">
                  <a:txBody>
                    <a:bodyPr/>
                    <a:lstStyle/>
                    <a:p>
                      <a:pPr algn="ctr" fontAlgn="b"/>
                      <a:r>
                        <a:rPr lang="en-ZA" sz="2000" b="1" i="0" u="none" strike="noStrike" dirty="0">
                          <a:solidFill>
                            <a:srgbClr val="000000"/>
                          </a:solidFill>
                          <a:effectLst/>
                          <a:latin typeface="Arial Narrow" panose="020B0606020202030204" pitchFamily="34" charset="0"/>
                        </a:rPr>
                        <a:t>2020/21</a:t>
                      </a:r>
                    </a:p>
                  </a:txBody>
                  <a:tcPr marL="6350" marR="6350" marT="6350" marB="0" anchor="b"/>
                </a:tc>
                <a:tc hMerge="1">
                  <a:txBody>
                    <a:bodyPr/>
                    <a:lstStyle/>
                    <a:p>
                      <a:endParaRPr lang="en-ZA"/>
                    </a:p>
                  </a:txBody>
                  <a:tcPr/>
                </a:tc>
              </a:tr>
              <a:tr h="407355">
                <a:tc>
                  <a:txBody>
                    <a:bodyPr/>
                    <a:lstStyle/>
                    <a:p>
                      <a:pPr algn="l" fontAlgn="b"/>
                      <a:r>
                        <a:rPr lang="en-ZA" sz="2000" b="1" i="0" u="none" strike="noStrike" dirty="0">
                          <a:solidFill>
                            <a:srgbClr val="000000"/>
                          </a:solidFill>
                          <a:effectLst/>
                          <a:latin typeface="Arial Narrow" panose="020B0606020202030204" pitchFamily="34" charset="0"/>
                        </a:rPr>
                        <a:t> </a:t>
                      </a:r>
                    </a:p>
                  </a:txBody>
                  <a:tcPr marL="6350" marR="6350" marT="6350" marB="0" anchor="b"/>
                </a:tc>
                <a:tc>
                  <a:txBody>
                    <a:bodyPr/>
                    <a:lstStyle/>
                    <a:p>
                      <a:pPr algn="l" fontAlgn="b"/>
                      <a:r>
                        <a:rPr lang="en-ZA" sz="2000" b="1" i="0" u="none" strike="noStrike" dirty="0">
                          <a:solidFill>
                            <a:srgbClr val="000000"/>
                          </a:solidFill>
                          <a:effectLst/>
                          <a:latin typeface="Arial Narrow" panose="020B0606020202030204" pitchFamily="34" charset="0"/>
                        </a:rPr>
                        <a:t>Budget</a:t>
                      </a:r>
                    </a:p>
                  </a:txBody>
                  <a:tcPr marL="6350" marR="6350" marT="6350" marB="0" anchor="b"/>
                </a:tc>
                <a:tc>
                  <a:txBody>
                    <a:bodyPr/>
                    <a:lstStyle/>
                    <a:p>
                      <a:pPr algn="l" fontAlgn="b"/>
                      <a:r>
                        <a:rPr lang="en-ZA" sz="2000" b="1" i="0" u="none" strike="noStrike" dirty="0">
                          <a:solidFill>
                            <a:srgbClr val="000000"/>
                          </a:solidFill>
                          <a:effectLst/>
                          <a:latin typeface="Arial Narrow" panose="020B0606020202030204" pitchFamily="34" charset="0"/>
                        </a:rPr>
                        <a:t>Expenditure</a:t>
                      </a:r>
                    </a:p>
                  </a:txBody>
                  <a:tcPr marL="6350" marR="6350" marT="6350" marB="0" anchor="b"/>
                </a:tc>
              </a:tr>
              <a:tr h="407355">
                <a:tc>
                  <a:txBody>
                    <a:bodyPr/>
                    <a:lstStyle/>
                    <a:p>
                      <a:pPr algn="l" fontAlgn="b"/>
                      <a:r>
                        <a:rPr lang="en-ZA" sz="2000" b="1" i="0" u="none" strike="noStrike" dirty="0">
                          <a:solidFill>
                            <a:srgbClr val="000000"/>
                          </a:solidFill>
                          <a:effectLst/>
                          <a:latin typeface="Arial Narrow" panose="020B0606020202030204" pitchFamily="34" charset="0"/>
                        </a:rPr>
                        <a:t> </a:t>
                      </a:r>
                    </a:p>
                  </a:txBody>
                  <a:tcPr marL="6350" marR="6350" marT="6350" marB="0" anchor="b"/>
                </a:tc>
                <a:tc>
                  <a:txBody>
                    <a:bodyPr/>
                    <a:lstStyle/>
                    <a:p>
                      <a:pPr algn="ctr" fontAlgn="b"/>
                      <a:r>
                        <a:rPr lang="en-ZA" sz="2000" b="1" i="0" u="none" strike="noStrike" dirty="0">
                          <a:solidFill>
                            <a:srgbClr val="000000"/>
                          </a:solidFill>
                          <a:effectLst/>
                          <a:latin typeface="Arial Narrow" panose="020B0606020202030204" pitchFamily="34" charset="0"/>
                        </a:rPr>
                        <a:t> R'000 </a:t>
                      </a:r>
                    </a:p>
                  </a:txBody>
                  <a:tcPr marL="6350" marR="6350" marT="6350" marB="0" anchor="b"/>
                </a:tc>
                <a:tc>
                  <a:txBody>
                    <a:bodyPr/>
                    <a:lstStyle/>
                    <a:p>
                      <a:pPr algn="ctr" fontAlgn="b"/>
                      <a:r>
                        <a:rPr lang="en-ZA" sz="2000" b="1" i="0" u="none" strike="noStrike" dirty="0">
                          <a:solidFill>
                            <a:srgbClr val="000000"/>
                          </a:solidFill>
                          <a:effectLst/>
                          <a:latin typeface="Arial Narrow" panose="020B0606020202030204" pitchFamily="34" charset="0"/>
                        </a:rPr>
                        <a:t> R'000 </a:t>
                      </a:r>
                    </a:p>
                  </a:txBody>
                  <a:tcPr marL="6350" marR="6350" marT="6350" marB="0" anchor="b"/>
                </a:tc>
              </a:tr>
              <a:tr h="407355">
                <a:tc>
                  <a:txBody>
                    <a:bodyPr/>
                    <a:lstStyle/>
                    <a:p>
                      <a:pPr algn="l" fontAlgn="b"/>
                      <a:r>
                        <a:rPr lang="en-ZA" sz="2000" b="1" i="0" u="none" strike="noStrike" dirty="0">
                          <a:solidFill>
                            <a:srgbClr val="000000"/>
                          </a:solidFill>
                          <a:effectLst/>
                          <a:latin typeface="Arial Narrow" panose="020B0606020202030204" pitchFamily="34" charset="0"/>
                        </a:rPr>
                        <a:t> Compensation of employees </a:t>
                      </a:r>
                    </a:p>
                  </a:txBody>
                  <a:tcPr marL="6350" marR="6350" marT="6350" marB="0" anchor="b"/>
                </a:tc>
                <a:tc>
                  <a:txBody>
                    <a:bodyPr/>
                    <a:lstStyle/>
                    <a:p>
                      <a:pPr algn="l" fontAlgn="b"/>
                      <a:r>
                        <a:rPr lang="en-ZA" sz="2000" b="0" i="1" u="none" strike="noStrike" dirty="0">
                          <a:solidFill>
                            <a:srgbClr val="000000"/>
                          </a:solidFill>
                          <a:effectLst/>
                          <a:latin typeface="Arial Narrow" panose="020B0606020202030204" pitchFamily="34" charset="0"/>
                        </a:rPr>
                        <a:t> </a:t>
                      </a:r>
                    </a:p>
                  </a:txBody>
                  <a:tcPr marL="6350" marR="6350" marT="6350" marB="0" anchor="b"/>
                </a:tc>
                <a:tc>
                  <a:txBody>
                    <a:bodyPr/>
                    <a:lstStyle/>
                    <a:p>
                      <a:pPr algn="ctr" fontAlgn="b"/>
                      <a:endParaRPr lang="en-ZA" sz="2000" b="0" i="1" u="none" strike="noStrike" dirty="0">
                        <a:solidFill>
                          <a:srgbClr val="000000"/>
                        </a:solidFill>
                        <a:effectLst/>
                        <a:latin typeface="Arial Narrow" panose="020B0606020202030204" pitchFamily="34" charset="0"/>
                      </a:endParaRPr>
                    </a:p>
                  </a:txBody>
                  <a:tcPr marL="6350" marR="6350" marT="6350" marB="0" anchor="b"/>
                </a:tc>
              </a:tr>
              <a:tr h="407355">
                <a:tc>
                  <a:txBody>
                    <a:bodyPr/>
                    <a:lstStyle/>
                    <a:p>
                      <a:pPr algn="l" fontAlgn="b"/>
                      <a:r>
                        <a:rPr lang="en-ZA" sz="2000" b="0" i="0" u="none" strike="noStrike" dirty="0">
                          <a:solidFill>
                            <a:srgbClr val="000000"/>
                          </a:solidFill>
                          <a:effectLst/>
                          <a:latin typeface="Arial Narrow" panose="020B0606020202030204" pitchFamily="34" charset="0"/>
                        </a:rPr>
                        <a:t> Screeners and Cleaners </a:t>
                      </a:r>
                    </a:p>
                  </a:txBody>
                  <a:tcPr marL="6350" marR="6350" marT="6350" marB="0" anchor="b"/>
                </a:tc>
                <a:tc>
                  <a:txBody>
                    <a:bodyPr/>
                    <a:lstStyle/>
                    <a:p>
                      <a:pPr algn="l" fontAlgn="b"/>
                      <a:r>
                        <a:rPr lang="en-ZA" sz="2000" b="1" i="0" u="none" strike="noStrike" dirty="0">
                          <a:solidFill>
                            <a:srgbClr val="000000"/>
                          </a:solidFill>
                          <a:effectLst/>
                          <a:latin typeface="Arial Narrow" panose="020B0606020202030204" pitchFamily="34" charset="0"/>
                        </a:rPr>
                        <a:t>         197 384 </a:t>
                      </a:r>
                    </a:p>
                  </a:txBody>
                  <a:tcPr marL="6350" marR="6350" marT="6350" marB="0" anchor="b"/>
                </a:tc>
                <a:tc>
                  <a:txBody>
                    <a:bodyPr/>
                    <a:lstStyle/>
                    <a:p>
                      <a:pPr lvl="0" algn="r" fontAlgn="b"/>
                      <a:r>
                        <a:rPr lang="en-ZA" sz="2000" b="1" i="0" u="none" strike="noStrike" dirty="0" smtClean="0">
                          <a:solidFill>
                            <a:srgbClr val="000000"/>
                          </a:solidFill>
                          <a:effectLst/>
                          <a:latin typeface="Arial Narrow" panose="020B0606020202030204" pitchFamily="34" charset="0"/>
                        </a:rPr>
                        <a:t>     </a:t>
                      </a:r>
                      <a:r>
                        <a:rPr lang="en-ZA" sz="2000" b="1" i="0" u="none" strike="noStrike" dirty="0">
                          <a:solidFill>
                            <a:srgbClr val="000000"/>
                          </a:solidFill>
                          <a:effectLst/>
                          <a:latin typeface="Arial Narrow" panose="020B0606020202030204" pitchFamily="34" charset="0"/>
                        </a:rPr>
                        <a:t>193 148 </a:t>
                      </a:r>
                    </a:p>
                  </a:txBody>
                  <a:tcPr marL="6350" marR="6350" marT="6350" marB="0" anchor="b"/>
                </a:tc>
              </a:tr>
              <a:tr h="407355">
                <a:tc>
                  <a:txBody>
                    <a:bodyPr/>
                    <a:lstStyle/>
                    <a:p>
                      <a:pPr algn="l" fontAlgn="b"/>
                      <a:r>
                        <a:rPr lang="en-ZA" sz="2000" b="1" i="0" u="none" strike="noStrike" dirty="0">
                          <a:solidFill>
                            <a:srgbClr val="000000"/>
                          </a:solidFill>
                          <a:effectLst/>
                          <a:latin typeface="Arial Narrow" panose="020B0606020202030204" pitchFamily="34" charset="0"/>
                        </a:rPr>
                        <a:t> Goods services </a:t>
                      </a:r>
                    </a:p>
                  </a:txBody>
                  <a:tcPr marL="6350" marR="6350" marT="6350" marB="0" anchor="b"/>
                </a:tc>
                <a:tc>
                  <a:txBody>
                    <a:bodyPr/>
                    <a:lstStyle/>
                    <a:p>
                      <a:pPr algn="l" fontAlgn="b"/>
                      <a:r>
                        <a:rPr lang="en-ZA" sz="2000" b="1" i="0" u="none" strike="noStrike" dirty="0">
                          <a:solidFill>
                            <a:srgbClr val="000000"/>
                          </a:solidFill>
                          <a:effectLst/>
                          <a:latin typeface="Arial Narrow" panose="020B0606020202030204" pitchFamily="34" charset="0"/>
                        </a:rPr>
                        <a:t>         160 884 </a:t>
                      </a:r>
                    </a:p>
                  </a:txBody>
                  <a:tcPr marL="6350" marR="6350" marT="6350" marB="0" anchor="b"/>
                </a:tc>
                <a:tc>
                  <a:txBody>
                    <a:bodyPr/>
                    <a:lstStyle/>
                    <a:p>
                      <a:pPr lvl="0" algn="r" fontAlgn="b"/>
                      <a:r>
                        <a:rPr lang="en-ZA" sz="2000" b="1" i="0" u="none" strike="noStrike" dirty="0">
                          <a:solidFill>
                            <a:srgbClr val="000000"/>
                          </a:solidFill>
                          <a:effectLst/>
                          <a:latin typeface="Arial Narrow" panose="020B0606020202030204" pitchFamily="34" charset="0"/>
                        </a:rPr>
                        <a:t>                       </a:t>
                      </a:r>
                      <a:r>
                        <a:rPr lang="en-ZA" sz="2000" b="1" i="0" u="none" strike="noStrike" kern="1200" dirty="0">
                          <a:solidFill>
                            <a:srgbClr val="000000"/>
                          </a:solidFill>
                          <a:effectLst/>
                          <a:latin typeface="Arial Narrow" panose="020B0606020202030204" pitchFamily="34" charset="0"/>
                          <a:ea typeface="+mn-ea"/>
                          <a:cs typeface="+mn-cs"/>
                        </a:rPr>
                        <a:t>94 563 </a:t>
                      </a:r>
                    </a:p>
                  </a:txBody>
                  <a:tcPr marL="6350" marR="6350" marT="6350" marB="0" anchor="b"/>
                </a:tc>
              </a:tr>
              <a:tr h="407355">
                <a:tc>
                  <a:txBody>
                    <a:bodyPr/>
                    <a:lstStyle/>
                    <a:p>
                      <a:pPr algn="l" fontAlgn="b"/>
                      <a:r>
                        <a:rPr lang="en-GB" sz="2000" b="1" i="0" u="none" strike="noStrike" dirty="0">
                          <a:solidFill>
                            <a:srgbClr val="000000"/>
                          </a:solidFill>
                          <a:effectLst/>
                          <a:latin typeface="Arial Narrow" panose="020B0606020202030204" pitchFamily="34" charset="0"/>
                        </a:rPr>
                        <a:t> Transfers and subsidies</a:t>
                      </a:r>
                      <a:r>
                        <a:rPr lang="en-GB" sz="2000" b="1" i="0" u="none" strike="noStrike" dirty="0" smtClean="0">
                          <a:solidFill>
                            <a:srgbClr val="000000"/>
                          </a:solidFill>
                          <a:effectLst/>
                          <a:latin typeface="Arial Narrow" panose="020B0606020202030204" pitchFamily="34" charset="0"/>
                        </a:rPr>
                        <a:t>: Section </a:t>
                      </a:r>
                      <a:r>
                        <a:rPr lang="en-GB" sz="2000" b="1" i="0" u="none" strike="noStrike" dirty="0">
                          <a:solidFill>
                            <a:srgbClr val="000000"/>
                          </a:solidFill>
                          <a:effectLst/>
                          <a:latin typeface="Arial Narrow" panose="020B0606020202030204" pitchFamily="34" charset="0"/>
                        </a:rPr>
                        <a:t>21 schools </a:t>
                      </a:r>
                    </a:p>
                  </a:txBody>
                  <a:tcPr marL="6350" marR="6350" marT="6350" marB="0" anchor="b"/>
                </a:tc>
                <a:tc>
                  <a:txBody>
                    <a:bodyPr/>
                    <a:lstStyle/>
                    <a:p>
                      <a:pPr algn="l" fontAlgn="b"/>
                      <a:r>
                        <a:rPr lang="en-ZA" sz="2000" b="1" i="0" u="none" strike="noStrike" dirty="0">
                          <a:solidFill>
                            <a:srgbClr val="000000"/>
                          </a:solidFill>
                          <a:effectLst/>
                          <a:latin typeface="Arial Narrow" panose="020B0606020202030204" pitchFamily="34" charset="0"/>
                        </a:rPr>
                        <a:t>             9 000 </a:t>
                      </a:r>
                    </a:p>
                  </a:txBody>
                  <a:tcPr marL="6350" marR="6350" marT="6350" marB="0" anchor="b"/>
                </a:tc>
                <a:tc>
                  <a:txBody>
                    <a:bodyPr/>
                    <a:lstStyle/>
                    <a:p>
                      <a:pPr lvl="0" algn="r" fontAlgn="b"/>
                      <a:r>
                        <a:rPr lang="en-ZA" sz="2000" b="1" i="0" u="none" strike="noStrike" dirty="0">
                          <a:solidFill>
                            <a:srgbClr val="000000"/>
                          </a:solidFill>
                          <a:effectLst/>
                          <a:latin typeface="Arial Narrow" panose="020B0606020202030204" pitchFamily="34" charset="0"/>
                        </a:rPr>
                        <a:t>                     8 615 </a:t>
                      </a:r>
                    </a:p>
                  </a:txBody>
                  <a:tcPr marL="6350" marR="6350" marT="6350" marB="0" anchor="b"/>
                </a:tc>
              </a:tr>
              <a:tr h="407355">
                <a:tc>
                  <a:txBody>
                    <a:bodyPr/>
                    <a:lstStyle/>
                    <a:p>
                      <a:pPr algn="l" fontAlgn="b"/>
                      <a:endParaRPr lang="en-ZA" sz="2000" b="1" i="0" u="none" strike="noStrike" dirty="0">
                        <a:solidFill>
                          <a:srgbClr val="000000"/>
                        </a:solidFill>
                        <a:effectLst/>
                        <a:latin typeface="Arial Narrow" panose="020B0606020202030204" pitchFamily="34" charset="0"/>
                      </a:endParaRPr>
                    </a:p>
                  </a:txBody>
                  <a:tcPr marL="6350" marR="6350" marT="6350" marB="0" anchor="b"/>
                </a:tc>
                <a:tc>
                  <a:txBody>
                    <a:bodyPr/>
                    <a:lstStyle/>
                    <a:p>
                      <a:pPr algn="l" fontAlgn="b"/>
                      <a:r>
                        <a:rPr lang="en-ZA" sz="2000" b="1" i="0" u="none" strike="noStrike" dirty="0">
                          <a:solidFill>
                            <a:srgbClr val="000000"/>
                          </a:solidFill>
                          <a:effectLst/>
                          <a:latin typeface="Arial Narrow" panose="020B0606020202030204" pitchFamily="34" charset="0"/>
                        </a:rPr>
                        <a:t>         367 268 </a:t>
                      </a:r>
                    </a:p>
                  </a:txBody>
                  <a:tcPr marL="6350" marR="6350" marT="6350" marB="0" anchor="b"/>
                </a:tc>
                <a:tc>
                  <a:txBody>
                    <a:bodyPr/>
                    <a:lstStyle/>
                    <a:p>
                      <a:pPr lvl="0" algn="r" fontAlgn="b"/>
                      <a:r>
                        <a:rPr lang="en-ZA" sz="2000" b="1" i="0" u="none" strike="noStrike" dirty="0">
                          <a:solidFill>
                            <a:srgbClr val="000000"/>
                          </a:solidFill>
                          <a:effectLst/>
                          <a:latin typeface="Arial Narrow" panose="020B0606020202030204" pitchFamily="34" charset="0"/>
                        </a:rPr>
                        <a:t>                 296 326 </a:t>
                      </a:r>
                    </a:p>
                  </a:txBody>
                  <a:tcPr marL="6350" marR="6350" marT="6350" marB="0" anchor="b"/>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4</a:t>
            </a:fld>
            <a:endParaRPr lang="en-ZW"/>
          </a:p>
        </p:txBody>
      </p:sp>
      <p:sp>
        <p:nvSpPr>
          <p:cNvPr id="4" name="Footer Placeholder 3"/>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p:txBody>
      </p:sp>
    </p:spTree>
    <p:extLst>
      <p:ext uri="{BB962C8B-B14F-4D97-AF65-F5344CB8AC3E}">
        <p14:creationId xmlns:p14="http://schemas.microsoft.com/office/powerpoint/2010/main" val="4256878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122215" y="160763"/>
            <a:ext cx="7772400" cy="864096"/>
          </a:xfrm>
        </p:spPr>
        <p:txBody>
          <a:bodyPr/>
          <a:lstStyle/>
          <a:p>
            <a:pPr algn="l"/>
            <a:r>
              <a:rPr lang="en-ZA" sz="4000" b="1" dirty="0">
                <a:latin typeface="Arial Narrow" panose="020B0606020202030204" pitchFamily="34" charset="0"/>
              </a:rPr>
              <a:t>COVID 19 </a:t>
            </a:r>
            <a:r>
              <a:rPr lang="en-ZA" sz="4000" b="1" dirty="0" smtClean="0">
                <a:latin typeface="Arial Narrow" panose="020B0606020202030204" pitchFamily="34" charset="0"/>
              </a:rPr>
              <a:t>EXPENDITURE…CONT</a:t>
            </a:r>
            <a:endParaRPr lang="en-ZA" sz="4000" dirty="0">
              <a:latin typeface="Arial Narrow" panose="020B0606020202030204" pitchFamily="34" charset="0"/>
            </a:endParaRPr>
          </a:p>
        </p:txBody>
      </p:sp>
      <p:sp>
        <p:nvSpPr>
          <p:cNvPr id="4" name="Rectangle 3"/>
          <p:cNvSpPr/>
          <p:nvPr/>
        </p:nvSpPr>
        <p:spPr>
          <a:xfrm>
            <a:off x="251520" y="1124744"/>
            <a:ext cx="8568952" cy="4480201"/>
          </a:xfrm>
          <a:prstGeom prst="rect">
            <a:avLst/>
          </a:prstGeom>
        </p:spPr>
        <p:txBody>
          <a:bodyPr wrap="square">
            <a:spAutoFit/>
          </a:bodyPr>
          <a:lstStyle/>
          <a:p>
            <a:pPr lvl="0" fontAlgn="auto">
              <a:lnSpc>
                <a:spcPct val="90000"/>
              </a:lnSpc>
              <a:spcBef>
                <a:spcPts val="1000"/>
              </a:spcBef>
              <a:spcAft>
                <a:spcPts val="0"/>
              </a:spcAft>
            </a:pPr>
            <a:r>
              <a:rPr lang="en-ZA" sz="2800" dirty="0" smtClean="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The COVID -19 expenditure was incurred on procurement of the following:</a:t>
            </a:r>
          </a:p>
          <a:p>
            <a:pPr marL="228600" lvl="0" indent="-228600" fontAlgn="auto">
              <a:lnSpc>
                <a:spcPct val="90000"/>
              </a:lnSpc>
              <a:spcBef>
                <a:spcPts val="1000"/>
              </a:spcBef>
              <a:spcAft>
                <a:spcPts val="0"/>
              </a:spcAft>
              <a:buFont typeface="Arial" panose="020B0604020202020204" pitchFamily="34" charset="0"/>
              <a:buChar char="•"/>
            </a:pPr>
            <a:r>
              <a:rPr lang="en-ZA" sz="2800" dirty="0" smtClean="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Cloth </a:t>
            </a:r>
            <a:r>
              <a:rPr lang="en-ZA" sz="28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Masks</a:t>
            </a:r>
          </a:p>
          <a:p>
            <a:pPr marL="228600" lvl="0" indent="-228600" fontAlgn="auto">
              <a:lnSpc>
                <a:spcPct val="90000"/>
              </a:lnSpc>
              <a:spcBef>
                <a:spcPts val="1000"/>
              </a:spcBef>
              <a:spcAft>
                <a:spcPts val="0"/>
              </a:spcAft>
              <a:buFont typeface="Arial" panose="020B0604020202020204" pitchFamily="34" charset="0"/>
              <a:buChar char="•"/>
            </a:pPr>
            <a:r>
              <a:rPr lang="en-ZA" sz="28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Gloves</a:t>
            </a:r>
          </a:p>
          <a:p>
            <a:pPr marL="228600" lvl="0" indent="-228600" fontAlgn="auto">
              <a:lnSpc>
                <a:spcPct val="90000"/>
              </a:lnSpc>
              <a:spcBef>
                <a:spcPts val="1000"/>
              </a:spcBef>
              <a:spcAft>
                <a:spcPts val="0"/>
              </a:spcAft>
              <a:buFont typeface="Arial" panose="020B0604020202020204" pitchFamily="34" charset="0"/>
              <a:buChar char="•"/>
            </a:pPr>
            <a:r>
              <a:rPr lang="en-ZA" sz="28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Face Shields</a:t>
            </a:r>
          </a:p>
          <a:p>
            <a:pPr marL="228600" lvl="0" indent="-228600" fontAlgn="auto">
              <a:lnSpc>
                <a:spcPct val="90000"/>
              </a:lnSpc>
              <a:spcBef>
                <a:spcPts val="1000"/>
              </a:spcBef>
              <a:spcAft>
                <a:spcPts val="0"/>
              </a:spcAft>
              <a:buFont typeface="Arial" panose="020B0604020202020204" pitchFamily="34" charset="0"/>
              <a:buChar char="•"/>
            </a:pPr>
            <a:r>
              <a:rPr lang="en-ZA" sz="28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Sanitisers</a:t>
            </a:r>
          </a:p>
          <a:p>
            <a:pPr marL="228600" lvl="0" indent="-228600" fontAlgn="auto">
              <a:lnSpc>
                <a:spcPct val="90000"/>
              </a:lnSpc>
              <a:spcBef>
                <a:spcPts val="1000"/>
              </a:spcBef>
              <a:spcAft>
                <a:spcPts val="0"/>
              </a:spcAft>
              <a:buFont typeface="Arial" panose="020B0604020202020204" pitchFamily="34" charset="0"/>
              <a:buChar char="•"/>
            </a:pPr>
            <a:r>
              <a:rPr lang="en-ZA" sz="28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Aprons</a:t>
            </a:r>
          </a:p>
          <a:p>
            <a:pPr marL="228600" lvl="0" indent="-228600" fontAlgn="auto">
              <a:lnSpc>
                <a:spcPct val="90000"/>
              </a:lnSpc>
              <a:spcBef>
                <a:spcPts val="1000"/>
              </a:spcBef>
              <a:spcAft>
                <a:spcPts val="0"/>
              </a:spcAft>
              <a:buFont typeface="Arial" panose="020B0604020202020204" pitchFamily="34" charset="0"/>
              <a:buChar char="•"/>
            </a:pPr>
            <a:r>
              <a:rPr lang="en-ZA" sz="28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Thermometers</a:t>
            </a:r>
          </a:p>
          <a:p>
            <a:pPr marL="228600" lvl="0" indent="-228600" fontAlgn="auto">
              <a:lnSpc>
                <a:spcPct val="90000"/>
              </a:lnSpc>
              <a:spcBef>
                <a:spcPts val="1000"/>
              </a:spcBef>
              <a:spcAft>
                <a:spcPts val="0"/>
              </a:spcAft>
              <a:buFont typeface="Arial" panose="020B0604020202020204" pitchFamily="34" charset="0"/>
              <a:buChar char="•"/>
            </a:pPr>
            <a:r>
              <a:rPr lang="en-ZA" sz="28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Disinfectants and other measures</a:t>
            </a:r>
          </a:p>
        </p:txBody>
      </p:sp>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5</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239941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3"/>
          <a:srcRect/>
          <a:stretch>
            <a:fillRect/>
          </a:stretch>
        </p:blipFill>
        <p:spPr bwMode="auto">
          <a:xfrm>
            <a:off x="-161132" y="1772816"/>
            <a:ext cx="9466263" cy="5615979"/>
          </a:xfrm>
          <a:prstGeom prst="rect">
            <a:avLst/>
          </a:prstGeom>
          <a:noFill/>
          <a:ln w="9525">
            <a:noFill/>
            <a:miter lim="800000"/>
            <a:headEnd/>
            <a:tailEnd/>
          </a:ln>
        </p:spPr>
      </p:pic>
      <p:pic>
        <p:nvPicPr>
          <p:cNvPr id="3077" name="Picture 1"/>
          <p:cNvPicPr>
            <a:picLocks noChangeAspect="1"/>
          </p:cNvPicPr>
          <p:nvPr/>
        </p:nvPicPr>
        <p:blipFill>
          <a:blip r:embed="rId4"/>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10" name="Slide Number Placeholder 9"/>
          <p:cNvSpPr>
            <a:spLocks noGrp="1"/>
          </p:cNvSpPr>
          <p:nvPr>
            <p:ph type="sldNum" sz="quarter" idx="12"/>
          </p:nvPr>
        </p:nvSpPr>
        <p:spPr/>
        <p:txBody>
          <a:bodyPr/>
          <a:lstStyle/>
          <a:p>
            <a:pPr>
              <a:defRPr/>
            </a:pPr>
            <a:fld id="{6D2A335D-E1AE-4B0C-85E2-9554E972BFCA}" type="slidenum">
              <a:rPr lang="en-ZW" sz="1400" smtClean="0"/>
              <a:pPr>
                <a:defRPr/>
              </a:pPr>
              <a:t>6</a:t>
            </a:fld>
            <a:endParaRPr lang="en-ZW" sz="1400" dirty="0"/>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
        <p:nvSpPr>
          <p:cNvPr id="6" name="Title 5"/>
          <p:cNvSpPr>
            <a:spLocks noGrp="1"/>
          </p:cNvSpPr>
          <p:nvPr>
            <p:ph type="ctrTitle"/>
          </p:nvPr>
        </p:nvSpPr>
        <p:spPr/>
        <p:txBody>
          <a:bodyPr/>
          <a:lstStyle/>
          <a:p>
            <a:endParaRPr lang="en-ZA"/>
          </a:p>
        </p:txBody>
      </p:sp>
      <p:sp>
        <p:nvSpPr>
          <p:cNvPr id="7" name="Oval 6"/>
          <p:cNvSpPr/>
          <p:nvPr/>
        </p:nvSpPr>
        <p:spPr>
          <a:xfrm>
            <a:off x="899592" y="1052736"/>
            <a:ext cx="7558608" cy="381642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solidFill>
                  <a:schemeClr val="tx1"/>
                </a:solidFill>
                <a:latin typeface="Arial" panose="020B0604020202020204" pitchFamily="34" charset="0"/>
                <a:cs typeface="Arial" panose="020B0604020202020204" pitchFamily="34" charset="0"/>
              </a:rPr>
              <a:t>STATUS OF IMPLEMENTATION OF THE RECOMMENDATIONS BY AG</a:t>
            </a:r>
            <a:endParaRPr lang="en-ZA" sz="2000" dirty="0">
              <a:solidFill>
                <a:schemeClr val="tx1"/>
              </a:solidFill>
            </a:endParaRPr>
          </a:p>
        </p:txBody>
      </p:sp>
    </p:spTree>
    <p:extLst>
      <p:ext uri="{BB962C8B-B14F-4D97-AF65-F5344CB8AC3E}">
        <p14:creationId xmlns:p14="http://schemas.microsoft.com/office/powerpoint/2010/main" val="191573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107950" y="116633"/>
            <a:ext cx="8370093" cy="1368152"/>
          </a:xfrm>
        </p:spPr>
        <p:txBody>
          <a:bodyPr/>
          <a:lstStyle/>
          <a:p>
            <a:pPr algn="l"/>
            <a:r>
              <a:rPr lang="en-ZA" sz="3600" b="1" dirty="0" smtClean="0">
                <a:latin typeface="Arial" panose="020B0604020202020204" pitchFamily="34" charset="0"/>
                <a:cs typeface="Arial" panose="020B0604020202020204" pitchFamily="34" charset="0"/>
              </a:rPr>
              <a:t>STATUS OF IMPLEMENTATION OF THE RECOMMENDATIONS BY AG</a:t>
            </a:r>
            <a:endParaRPr lang="en-ZA" sz="3600" b="1"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83655845"/>
              </p:ext>
            </p:extLst>
          </p:nvPr>
        </p:nvGraphicFramePr>
        <p:xfrm>
          <a:off x="179512" y="1479341"/>
          <a:ext cx="8712968" cy="4028440"/>
        </p:xfrm>
        <a:graphic>
          <a:graphicData uri="http://schemas.openxmlformats.org/drawingml/2006/table">
            <a:tbl>
              <a:tblPr firstRow="1" bandRow="1">
                <a:tableStyleId>{8799B23B-EC83-4686-B30A-512413B5E67A}</a:tableStyleId>
              </a:tblPr>
              <a:tblGrid>
                <a:gridCol w="2244295"/>
                <a:gridCol w="6468673"/>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b="1" dirty="0" smtClean="0">
                          <a:latin typeface="Arial Narrow" panose="020B0606020202030204" pitchFamily="34" charset="0"/>
                        </a:rPr>
                        <a:t>DEFICIENCIES</a:t>
                      </a:r>
                      <a:r>
                        <a:rPr lang="en-ZA" sz="1800" b="1" baseline="0" dirty="0" smtClean="0">
                          <a:latin typeface="Arial Narrow" panose="020B0606020202030204" pitchFamily="34" charset="0"/>
                        </a:rPr>
                        <a:t> IDENTIFIED ON PPE NEEDS ASSESSMENT</a:t>
                      </a:r>
                      <a:endParaRPr lang="en-ZA" sz="1800" b="1" dirty="0" smtClean="0">
                        <a:latin typeface="Arial Narrow" panose="020B0606020202030204" pitchFamily="34" charset="0"/>
                      </a:endParaRPr>
                    </a:p>
                  </a:txBody>
                  <a:tcPr/>
                </a:tc>
                <a:tc hMerge="1">
                  <a:txBody>
                    <a:bodyPr/>
                    <a:lstStyle/>
                    <a:p>
                      <a:endParaRPr lang="en-ZA" sz="1800" b="0" dirty="0">
                        <a:latin typeface="Arial Narrow" panose="020B0606020202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b="0" dirty="0" smtClean="0">
                          <a:latin typeface="Arial Narrow" panose="020B0606020202030204" pitchFamily="34" charset="0"/>
                        </a:rPr>
                        <a:t>Finding </a:t>
                      </a:r>
                    </a:p>
                  </a:txBody>
                  <a:tcPr/>
                </a:tc>
                <a:tc>
                  <a:txBody>
                    <a:bodyPr/>
                    <a:lstStyle/>
                    <a:p>
                      <a:r>
                        <a:rPr lang="en-ZA" sz="1800" b="0" dirty="0" smtClean="0">
                          <a:effectLst/>
                          <a:latin typeface="Arial Narrow" panose="020B0606020202030204" pitchFamily="34" charset="0"/>
                          <a:ea typeface="Calibri" panose="020F0502020204030204" pitchFamily="34" charset="0"/>
                          <a:cs typeface="Times New Roman" panose="02020603050405020304" pitchFamily="18" charset="0"/>
                        </a:rPr>
                        <a:t>Different processes were implemented to determine the PPE needs at schools.  Some of Provincial departments of education did not take advantage of (SA-SAMS) to determine the PPE demand and need assessment for schools in terms of the number of employees and learners</a:t>
                      </a:r>
                      <a:endParaRPr lang="en-ZA" sz="1800" b="0" dirty="0">
                        <a:latin typeface="Arial Narrow" panose="020B0606020202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dirty="0" smtClean="0">
                          <a:latin typeface="Arial Narrow" panose="020B0606020202030204" pitchFamily="34" charset="0"/>
                        </a:rPr>
                        <a:t>AG Recommendation(s)</a:t>
                      </a:r>
                    </a:p>
                  </a:txBody>
                  <a:tcPr/>
                </a:tc>
                <a:tc>
                  <a:txBody>
                    <a:bodyPr/>
                    <a:lstStyle/>
                    <a:p>
                      <a:r>
                        <a:rPr lang="en-ZA" sz="1800" dirty="0" smtClean="0">
                          <a:effectLst/>
                          <a:latin typeface="Arial Narrow" panose="020B0606020202030204" pitchFamily="34" charset="0"/>
                          <a:ea typeface="Calibri" panose="020F0502020204030204" pitchFamily="34" charset="0"/>
                          <a:cs typeface="Times New Roman" panose="02020603050405020304" pitchFamily="18" charset="0"/>
                        </a:rPr>
                        <a:t>The management should ensure that SA-SAMS and other systems such as EMIS are regularly updated so that they can be used as a source of needs assessment</a:t>
                      </a:r>
                      <a:endParaRPr lang="en-ZA" sz="1800" dirty="0">
                        <a:latin typeface="Arial Narrow" panose="020B0606020202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dirty="0" smtClean="0">
                          <a:latin typeface="Arial Narrow" panose="020B0606020202030204" pitchFamily="34" charset="0"/>
                        </a:rPr>
                        <a:t>Why the finding(s) couldn’t be avoided </a:t>
                      </a:r>
                      <a:endParaRPr lang="en-ZA" sz="1800" dirty="0" smtClean="0">
                        <a:latin typeface="Arial Narrow" panose="020B0606020202030204" pitchFamily="34" charset="0"/>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GB" sz="1800" dirty="0" smtClean="0">
                          <a:latin typeface="Arial Narrow" panose="020B0606020202030204" pitchFamily="34" charset="0"/>
                        </a:rPr>
                        <a:t>The Department used SA-SAMS data which was not updated in Term 2 to determine the PPE demand and needs assessment.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dirty="0" smtClean="0">
                          <a:latin typeface="Arial Narrow" panose="020B0606020202030204" pitchFamily="34" charset="0"/>
                        </a:rPr>
                        <a:t>Investigation(s) &amp; outcomes</a:t>
                      </a:r>
                      <a:endParaRPr lang="en-ZA" sz="1800" dirty="0" smtClean="0">
                        <a:latin typeface="Arial Narrow" panose="020B0606020202030204" pitchFamily="34" charset="0"/>
                      </a:endParaRPr>
                    </a:p>
                  </a:txBody>
                  <a:tcPr/>
                </a:tc>
                <a:tc>
                  <a:txBody>
                    <a:bodyPr/>
                    <a:lstStyle/>
                    <a:p>
                      <a:r>
                        <a:rPr lang="en-ZA" sz="1800" dirty="0" smtClean="0">
                          <a:latin typeface="Arial Narrow" panose="020B0606020202030204" pitchFamily="34" charset="0"/>
                        </a:rPr>
                        <a:t>Schools monitoring was performed by Management  during the first week of the first cohort and deficiencies on needs assessment identified were reported</a:t>
                      </a:r>
                      <a:r>
                        <a:rPr lang="en-ZA" sz="1800" dirty="0" smtClean="0">
                          <a:solidFill>
                            <a:schemeClr val="tx1"/>
                          </a:solidFill>
                          <a:latin typeface="Arial Narrow" panose="020B0606020202030204" pitchFamily="34" charset="0"/>
                        </a:rPr>
                        <a:t> and addressed by top up of PPEs needed.</a:t>
                      </a: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7</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3640284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1484784"/>
            <a:ext cx="9466263" cy="5832004"/>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0" y="21109"/>
            <a:ext cx="8820472" cy="1296144"/>
          </a:xfrm>
        </p:spPr>
        <p:txBody>
          <a:bodyPr/>
          <a:lstStyle/>
          <a:p>
            <a:pPr algn="l"/>
            <a:r>
              <a:rPr lang="en-ZA" sz="3600" b="1" dirty="0">
                <a:latin typeface="Arial" panose="020B0604020202020204" pitchFamily="34" charset="0"/>
                <a:cs typeface="Arial" panose="020B0604020202020204" pitchFamily="34" charset="0"/>
              </a:rPr>
              <a:t>STATUS OF IMPLEMENTATION OF THE RECOMMENDATIONS BY </a:t>
            </a:r>
            <a:r>
              <a:rPr lang="en-ZA" sz="3600" b="1" dirty="0" smtClean="0">
                <a:latin typeface="Arial" panose="020B0604020202020204" pitchFamily="34" charset="0"/>
                <a:cs typeface="Arial" panose="020B0604020202020204" pitchFamily="34" charset="0"/>
              </a:rPr>
              <a:t>AG…</a:t>
            </a:r>
            <a:r>
              <a:rPr lang="en-ZA" sz="3600" b="1" dirty="0" err="1" smtClean="0">
                <a:latin typeface="Arial" panose="020B0604020202020204" pitchFamily="34" charset="0"/>
                <a:cs typeface="Arial" panose="020B0604020202020204" pitchFamily="34" charset="0"/>
              </a:rPr>
              <a:t>cont</a:t>
            </a:r>
            <a:endParaRPr lang="en-ZA" sz="3600" dirty="0"/>
          </a:p>
        </p:txBody>
      </p:sp>
      <p:graphicFrame>
        <p:nvGraphicFramePr>
          <p:cNvPr id="4" name="Table 3"/>
          <p:cNvGraphicFramePr>
            <a:graphicFrameLocks noGrp="1"/>
          </p:cNvGraphicFramePr>
          <p:nvPr>
            <p:extLst>
              <p:ext uri="{D42A27DB-BD31-4B8C-83A1-F6EECF244321}">
                <p14:modId xmlns:p14="http://schemas.microsoft.com/office/powerpoint/2010/main" val="3246113847"/>
              </p:ext>
            </p:extLst>
          </p:nvPr>
        </p:nvGraphicFramePr>
        <p:xfrm>
          <a:off x="107950" y="1484784"/>
          <a:ext cx="8712522" cy="2286000"/>
        </p:xfrm>
        <a:graphic>
          <a:graphicData uri="http://schemas.openxmlformats.org/drawingml/2006/table">
            <a:tbl>
              <a:tblPr firstRow="1" bandRow="1">
                <a:tableStyleId>{8799B23B-EC83-4686-B30A-512413B5E67A}</a:tableStyleId>
              </a:tblPr>
              <a:tblGrid>
                <a:gridCol w="2244180"/>
                <a:gridCol w="646834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0" dirty="0" smtClean="0">
                          <a:latin typeface="Arial Narrow" panose="020B0606020202030204" pitchFamily="34" charset="0"/>
                          <a:cs typeface="Arial" panose="020B0604020202020204" pitchFamily="34" charset="0"/>
                        </a:rPr>
                        <a:t>Measures implemented to strengthen Internal Control Weakness </a:t>
                      </a:r>
                      <a:endParaRPr lang="en-ZA" sz="1800" b="0" dirty="0" smtClean="0">
                        <a:latin typeface="Arial Narrow" panose="020B0606020202030204" pitchFamily="34" charset="0"/>
                        <a:cs typeface="Arial" panose="020B0604020202020204" pitchFamily="34"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GB" sz="1800" b="0" dirty="0" smtClean="0">
                          <a:latin typeface="Arial Narrow" panose="020B0606020202030204" pitchFamily="34" charset="0"/>
                          <a:cs typeface="Arial" panose="020B0604020202020204" pitchFamily="34" charset="0"/>
                        </a:rPr>
                        <a:t>SA-SAMS is updated regularly to produce reliable data to be used for establishing COVID-19 Essential needs analysis for schools.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GB" sz="1800" b="0" dirty="0" smtClean="0">
                          <a:latin typeface="Arial Narrow" panose="020B0606020202030204" pitchFamily="34" charset="0"/>
                          <a:cs typeface="Arial" panose="020B0604020202020204" pitchFamily="34" charset="0"/>
                        </a:rPr>
                        <a:t>P</a:t>
                      </a:r>
                      <a:r>
                        <a:rPr lang="en-ZA" sz="1800" b="0" dirty="0" smtClean="0">
                          <a:solidFill>
                            <a:schemeClr val="tx1"/>
                          </a:solidFill>
                          <a:latin typeface="Arial Narrow" panose="020B0606020202030204" pitchFamily="34" charset="0"/>
                          <a:cs typeface="Arial" panose="020B0604020202020204" pitchFamily="34" charset="0"/>
                        </a:rPr>
                        <a:t>PEs were classified by grades, teachers and non- teaching staff and principals signed off reports on the PPEs received</a:t>
                      </a:r>
                      <a:r>
                        <a:rPr lang="en-ZA" sz="1800" b="0" dirty="0" smtClean="0">
                          <a:solidFill>
                            <a:srgbClr val="FF0000"/>
                          </a:solidFill>
                          <a:latin typeface="Arial Narrow" panose="020B0606020202030204" pitchFamily="34" charset="0"/>
                          <a:cs typeface="Arial" panose="020B0604020202020204" pitchFamily="34" charset="0"/>
                        </a:rPr>
                        <a:t>.  </a:t>
                      </a:r>
                      <a:r>
                        <a:rPr lang="en-ZA" sz="1800" b="0" dirty="0" smtClean="0">
                          <a:solidFill>
                            <a:schemeClr val="tx1"/>
                          </a:solidFill>
                          <a:latin typeface="Arial Narrow" panose="020B0606020202030204" pitchFamily="34" charset="0"/>
                          <a:cs typeface="Arial" panose="020B0604020202020204" pitchFamily="34" charset="0"/>
                        </a:rPr>
                        <a:t>Shortages were reported timeously and top ups made.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ZA" sz="1800" b="0" dirty="0" smtClean="0">
                          <a:solidFill>
                            <a:schemeClr val="tx1"/>
                          </a:solidFill>
                          <a:latin typeface="Arial Narrow" panose="020B0606020202030204" pitchFamily="34" charset="0"/>
                          <a:cs typeface="Arial" panose="020B0604020202020204" pitchFamily="34" charset="0"/>
                        </a:rPr>
                        <a:t>Roles have been clarified for each section in the whole process from needs assessment , requisitions , procurement and delivery to districts and subsequently to schools.  </a:t>
                      </a: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8</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p:txBody>
      </p:sp>
    </p:spTree>
    <p:extLst>
      <p:ext uri="{BB962C8B-B14F-4D97-AF65-F5344CB8AC3E}">
        <p14:creationId xmlns:p14="http://schemas.microsoft.com/office/powerpoint/2010/main" val="50548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6" descr="E:\My Sydney fonts2016\Docs\Designed Work and Campaigns\ReBranding-Presentation-Template(DoneSelected).png"/>
          <p:cNvPicPr>
            <a:picLocks noChangeAspect="1" noChangeArrowheads="1"/>
          </p:cNvPicPr>
          <p:nvPr/>
        </p:nvPicPr>
        <p:blipFill>
          <a:blip r:embed="rId2"/>
          <a:srcRect/>
          <a:stretch>
            <a:fillRect/>
          </a:stretch>
        </p:blipFill>
        <p:spPr bwMode="auto">
          <a:xfrm>
            <a:off x="-141288" y="2406650"/>
            <a:ext cx="9466263" cy="4910138"/>
          </a:xfrm>
          <a:prstGeom prst="rect">
            <a:avLst/>
          </a:prstGeom>
          <a:noFill/>
          <a:ln w="9525">
            <a:noFill/>
            <a:miter lim="800000"/>
            <a:headEnd/>
            <a:tailEnd/>
          </a:ln>
        </p:spPr>
      </p:pic>
      <p:pic>
        <p:nvPicPr>
          <p:cNvPr id="3077" name="Picture 1"/>
          <p:cNvPicPr>
            <a:picLocks noChangeAspect="1"/>
          </p:cNvPicPr>
          <p:nvPr/>
        </p:nvPicPr>
        <p:blipFill>
          <a:blip r:embed="rId3"/>
          <a:srcRect/>
          <a:stretch>
            <a:fillRect/>
          </a:stretch>
        </p:blipFill>
        <p:spPr bwMode="auto">
          <a:xfrm>
            <a:off x="107950" y="5876925"/>
            <a:ext cx="1077913" cy="842963"/>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216" y="6021288"/>
            <a:ext cx="2448272" cy="735696"/>
          </a:xfrm>
          <a:prstGeom prst="rect">
            <a:avLst/>
          </a:prstGeom>
        </p:spPr>
      </p:pic>
      <p:sp>
        <p:nvSpPr>
          <p:cNvPr id="3" name="Title 2"/>
          <p:cNvSpPr>
            <a:spLocks noGrp="1"/>
          </p:cNvSpPr>
          <p:nvPr>
            <p:ph type="ctrTitle"/>
          </p:nvPr>
        </p:nvSpPr>
        <p:spPr>
          <a:xfrm>
            <a:off x="33911" y="0"/>
            <a:ext cx="8020843" cy="980727"/>
          </a:xfrm>
        </p:spPr>
        <p:txBody>
          <a:bodyPr/>
          <a:lstStyle/>
          <a:p>
            <a:pPr algn="l"/>
            <a:r>
              <a:rPr lang="en-ZA" sz="3200" b="1" dirty="0">
                <a:latin typeface="Arial" panose="020B0604020202020204" pitchFamily="34" charset="0"/>
                <a:cs typeface="Arial" panose="020B0604020202020204" pitchFamily="34" charset="0"/>
              </a:rPr>
              <a:t>STATUS OF IMPLEMENTATION OF THE RECOMMENDATIONS BY AG…</a:t>
            </a:r>
            <a:r>
              <a:rPr lang="en-ZA" sz="3200" b="1" dirty="0" err="1">
                <a:latin typeface="Arial" panose="020B0604020202020204" pitchFamily="34" charset="0"/>
                <a:cs typeface="Arial" panose="020B0604020202020204" pitchFamily="34" charset="0"/>
              </a:rPr>
              <a:t>cont</a:t>
            </a:r>
            <a:endParaRPr lang="en-ZA" sz="3200" dirty="0"/>
          </a:p>
        </p:txBody>
      </p:sp>
      <p:graphicFrame>
        <p:nvGraphicFramePr>
          <p:cNvPr id="4" name="Table 3"/>
          <p:cNvGraphicFramePr>
            <a:graphicFrameLocks noGrp="1"/>
          </p:cNvGraphicFramePr>
          <p:nvPr>
            <p:extLst>
              <p:ext uri="{D42A27DB-BD31-4B8C-83A1-F6EECF244321}">
                <p14:modId xmlns:p14="http://schemas.microsoft.com/office/powerpoint/2010/main" val="4044027990"/>
              </p:ext>
            </p:extLst>
          </p:nvPr>
        </p:nvGraphicFramePr>
        <p:xfrm>
          <a:off x="179512" y="1071035"/>
          <a:ext cx="8784976" cy="4802869"/>
        </p:xfrm>
        <a:graphic>
          <a:graphicData uri="http://schemas.openxmlformats.org/drawingml/2006/table">
            <a:tbl>
              <a:tblPr firstRow="1" bandRow="1">
                <a:tableStyleId>{8799B23B-EC83-4686-B30A-512413B5E67A}</a:tableStyleId>
              </a:tblPr>
              <a:tblGrid>
                <a:gridCol w="2262843"/>
                <a:gridCol w="6522133"/>
              </a:tblGrid>
              <a:tr h="413749">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b="1" dirty="0" smtClean="0">
                          <a:latin typeface="Arial Narrow" panose="020B0606020202030204" pitchFamily="34" charset="0"/>
                        </a:rPr>
                        <a:t>DEFICIENCIES</a:t>
                      </a:r>
                      <a:r>
                        <a:rPr lang="en-ZA" sz="1800" b="1" baseline="0" dirty="0" smtClean="0">
                          <a:latin typeface="Arial Narrow" panose="020B0606020202030204" pitchFamily="34" charset="0"/>
                        </a:rPr>
                        <a:t> IDENTIFIED ON PPE SUPPLIED TO SCHOOLS</a:t>
                      </a:r>
                      <a:endParaRPr lang="en-ZA" sz="1800" b="1" dirty="0" smtClean="0">
                        <a:latin typeface="Arial Narrow" panose="020B0606020202030204" pitchFamily="34" charset="0"/>
                      </a:endParaRPr>
                    </a:p>
                  </a:txBody>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defRPr/>
                      </a:pPr>
                      <a:endParaRPr lang="en-ZA" sz="1800" b="0" dirty="0" smtClean="0">
                        <a:effectLst/>
                        <a:latin typeface="Arial Narrow" panose="020B0606020202030204" pitchFamily="34" charset="0"/>
                        <a:ea typeface="Calibri" panose="020F0502020204030204" pitchFamily="34" charset="0"/>
                        <a:cs typeface="Arial" panose="020B0604020202020204" pitchFamily="34" charset="0"/>
                      </a:endParaRPr>
                    </a:p>
                  </a:txBody>
                  <a:tcPr/>
                </a:tc>
              </a:tr>
              <a:tr h="907617">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b="0" dirty="0" smtClean="0">
                          <a:latin typeface="Arial Narrow" panose="020B0606020202030204" pitchFamily="34" charset="0"/>
                          <a:cs typeface="Arial" panose="020B0604020202020204" pitchFamily="34" charset="0"/>
                        </a:rPr>
                        <a:t>Finding</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ZA" sz="1800" b="0" dirty="0" smtClean="0">
                          <a:effectLst/>
                          <a:latin typeface="Arial Narrow" panose="020B0606020202030204" pitchFamily="34" charset="0"/>
                          <a:ea typeface="Calibri" panose="020F0502020204030204" pitchFamily="34" charset="0"/>
                          <a:cs typeface="Arial" panose="020B0604020202020204" pitchFamily="34" charset="0"/>
                        </a:rPr>
                        <a:t>There was no consistency in terms of how PPE were distributed to schools in the province, districts and schools. This resulted in</a:t>
                      </a:r>
                      <a:r>
                        <a:rPr lang="en-ZA" sz="1800" b="0" baseline="0" dirty="0" smtClean="0">
                          <a:effectLst/>
                          <a:latin typeface="Arial Narrow" panose="020B0606020202030204" pitchFamily="34" charset="0"/>
                          <a:ea typeface="Calibri" panose="020F0502020204030204" pitchFamily="34" charset="0"/>
                          <a:cs typeface="Arial" panose="020B0604020202020204" pitchFamily="34" charset="0"/>
                        </a:rPr>
                        <a:t> </a:t>
                      </a:r>
                      <a:r>
                        <a:rPr lang="en-ZA" sz="1800" b="0" dirty="0" smtClean="0">
                          <a:effectLst/>
                          <a:latin typeface="Arial Narrow" panose="020B0606020202030204" pitchFamily="34" charset="0"/>
                          <a:ea typeface="Calibri" panose="020F0502020204030204" pitchFamily="34" charset="0"/>
                          <a:cs typeface="Arial" panose="020B0604020202020204" pitchFamily="34" charset="0"/>
                        </a:rPr>
                        <a:t>insufficient PPE supplied to schools. </a:t>
                      </a:r>
                    </a:p>
                  </a:txBody>
                  <a:tcPr/>
                </a:tc>
              </a:tr>
              <a:tr h="11765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ZA" sz="1800" b="0" dirty="0" smtClean="0">
                          <a:latin typeface="Arial Narrow" panose="020B0606020202030204" pitchFamily="34" charset="0"/>
                          <a:cs typeface="Arial" panose="020B0604020202020204" pitchFamily="34" charset="0"/>
                        </a:rPr>
                        <a:t>Recommendation(s)</a:t>
                      </a: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ZA" sz="1800" b="0" dirty="0" smtClean="0">
                          <a:latin typeface="Arial Narrow" panose="020B0606020202030204" pitchFamily="34" charset="0"/>
                          <a:cs typeface="Arial" panose="020B0604020202020204" pitchFamily="34" charset="0"/>
                        </a:rPr>
                        <a:t>The provincial department of education management should follow-up with schools to identify schools that are financially struggling to assist in procuring PPEs for additional school officials and volunteers and also close a gap of PPE shortages such as face shields for educators</a:t>
                      </a:r>
                      <a:r>
                        <a:rPr lang="en-ZA" sz="1800" b="0" dirty="0" smtClean="0">
                          <a:solidFill>
                            <a:srgbClr val="002060"/>
                          </a:solidFill>
                          <a:latin typeface="Arial Narrow" panose="020B0606020202030204" pitchFamily="34" charset="0"/>
                          <a:cs typeface="Arial" panose="020B0604020202020204" pitchFamily="34" charset="0"/>
                        </a:rPr>
                        <a:t>. </a:t>
                      </a:r>
                      <a:endParaRPr lang="en-ZA" sz="1800" b="0" dirty="0">
                        <a:solidFill>
                          <a:schemeClr val="tx1"/>
                        </a:solidFill>
                        <a:latin typeface="Arial Narrow" panose="020B0606020202030204" pitchFamily="34" charset="0"/>
                        <a:cs typeface="Arial" panose="020B0604020202020204" pitchFamily="34" charset="0"/>
                      </a:endParaRPr>
                    </a:p>
                  </a:txBody>
                  <a:tcPr/>
                </a:tc>
              </a:tr>
              <a:tr h="225223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0" dirty="0" smtClean="0">
                          <a:latin typeface="Arial Narrow" panose="020B0606020202030204" pitchFamily="34" charset="0"/>
                          <a:cs typeface="Arial" panose="020B0604020202020204" pitchFamily="34" charset="0"/>
                        </a:rPr>
                        <a:t>Why the finding(s) couldn’t be avoided </a:t>
                      </a:r>
                      <a:endParaRPr lang="en-ZA" sz="1800" b="0" dirty="0" smtClean="0">
                        <a:latin typeface="Arial Narrow" panose="020B0606020202030204" pitchFamily="34" charset="0"/>
                        <a:cs typeface="Arial" panose="020B0604020202020204" pitchFamily="34" charset="0"/>
                      </a:endParaRPr>
                    </a:p>
                  </a:txBody>
                  <a:tcPr/>
                </a:tc>
                <a:tc>
                  <a:txBody>
                    <a:bodyPr/>
                    <a:lstStyle/>
                    <a:p>
                      <a:pPr marL="285750" marR="0" lvl="2" indent="-285750" algn="just" defTabSz="914400" rtl="0" eaLnBrk="1" fontAlgn="auto" latinLnBrk="0" hangingPunct="1">
                        <a:lnSpc>
                          <a:spcPct val="100000"/>
                        </a:lnSpc>
                        <a:spcBef>
                          <a:spcPct val="0"/>
                        </a:spcBef>
                        <a:spcAft>
                          <a:spcPts val="0"/>
                        </a:spcAft>
                        <a:buClrTx/>
                        <a:buSzTx/>
                        <a:buFont typeface="Arial" panose="020B0604020202020204" pitchFamily="34" charset="0"/>
                        <a:buChar char="•"/>
                        <a:defRPr/>
                      </a:pPr>
                      <a:r>
                        <a:rPr lang="en-GB" sz="1800" b="0" dirty="0" smtClean="0">
                          <a:latin typeface="Arial Narrow" panose="020B0606020202030204" pitchFamily="34" charset="0"/>
                          <a:cs typeface="Arial" panose="020B0604020202020204" pitchFamily="34" charset="0"/>
                        </a:rPr>
                        <a:t>The usage of SA-SAMS data that was not updated in Term 2. </a:t>
                      </a:r>
                    </a:p>
                    <a:p>
                      <a:pPr marL="285750" marR="0" lvl="2" indent="-285750" algn="just" defTabSz="914400" rtl="0" eaLnBrk="1" fontAlgn="auto" latinLnBrk="0" hangingPunct="1">
                        <a:lnSpc>
                          <a:spcPct val="100000"/>
                        </a:lnSpc>
                        <a:spcBef>
                          <a:spcPct val="0"/>
                        </a:spcBef>
                        <a:spcAft>
                          <a:spcPts val="0"/>
                        </a:spcAft>
                        <a:buClrTx/>
                        <a:buSzTx/>
                        <a:buFont typeface="Arial" panose="020B0604020202020204" pitchFamily="34" charset="0"/>
                        <a:buChar char="•"/>
                        <a:defRPr/>
                      </a:pPr>
                      <a:r>
                        <a:rPr lang="en-GB" sz="1800" b="0" dirty="0" smtClean="0">
                          <a:latin typeface="Arial Narrow" panose="020B0606020202030204" pitchFamily="34" charset="0"/>
                          <a:cs typeface="Arial" panose="020B0604020202020204" pitchFamily="34" charset="0"/>
                        </a:rPr>
                        <a:t>The bulk order that was placed with</a:t>
                      </a:r>
                      <a:r>
                        <a:rPr lang="en-GB" sz="1800" b="0" dirty="0" smtClean="0">
                          <a:solidFill>
                            <a:schemeClr val="tx1"/>
                          </a:solidFill>
                          <a:latin typeface="Arial Narrow" panose="020B0606020202030204" pitchFamily="34" charset="0"/>
                          <a:cs typeface="Arial" panose="020B0604020202020204" pitchFamily="34" charset="0"/>
                        </a:rPr>
                        <a:t> Imperial Health Sciences (Transversal Contract) on 21/04/2020 got cancelled in order to prioritise Health Department.</a:t>
                      </a:r>
                      <a:r>
                        <a:rPr lang="en-GB" sz="1800" b="0" dirty="0" smtClean="0">
                          <a:latin typeface="Arial Narrow" panose="020B0606020202030204" pitchFamily="34" charset="0"/>
                          <a:cs typeface="Arial" panose="020B0604020202020204" pitchFamily="34" charset="0"/>
                        </a:rPr>
                        <a:t> This led to new orders being placed on 14/05/2020 using request for quotations which was limited to R 500 000. Due to limited stock availability in the market and urgent delivery timelines, some order dates became very close to the delivery dates and some deliveries could not arrive on time at schools.  </a:t>
                      </a:r>
                      <a:endParaRPr lang="en-ZA" altLang="en-US" sz="1800" b="0" dirty="0">
                        <a:latin typeface="Arial Narrow" panose="020B0606020202030204" pitchFamily="34" charset="0"/>
                        <a:cs typeface="Arial" panose="020B0604020202020204" pitchFamily="34" charset="0"/>
                      </a:endParaRPr>
                    </a:p>
                  </a:txBody>
                  <a:tcPr/>
                </a:tc>
              </a:tr>
            </a:tbl>
          </a:graphicData>
        </a:graphic>
      </p:graphicFrame>
      <p:sp>
        <p:nvSpPr>
          <p:cNvPr id="7" name="Slide Number Placeholder 6"/>
          <p:cNvSpPr>
            <a:spLocks noGrp="1"/>
          </p:cNvSpPr>
          <p:nvPr>
            <p:ph type="sldNum" sz="quarter" idx="12"/>
          </p:nvPr>
        </p:nvSpPr>
        <p:spPr/>
        <p:txBody>
          <a:bodyPr/>
          <a:lstStyle/>
          <a:p>
            <a:pPr>
              <a:defRPr/>
            </a:pPr>
            <a:fld id="{6D2A335D-E1AE-4B0C-85E2-9554E972BFCA}" type="slidenum">
              <a:rPr lang="en-ZW" smtClean="0"/>
              <a:pPr>
                <a:defRPr/>
              </a:pPr>
              <a:t>9</a:t>
            </a:fld>
            <a:endParaRPr lang="en-ZW"/>
          </a:p>
        </p:txBody>
      </p:sp>
      <p:sp>
        <p:nvSpPr>
          <p:cNvPr id="5" name="Footer Placeholder 4"/>
          <p:cNvSpPr>
            <a:spLocks noGrp="1"/>
          </p:cNvSpPr>
          <p:nvPr>
            <p:ph type="ftr" sz="quarter" idx="11"/>
          </p:nvPr>
        </p:nvSpPr>
        <p:spPr/>
        <p:txBody>
          <a:bodyPr/>
          <a:lstStyle/>
          <a:p>
            <a:pPr>
              <a:defRPr/>
            </a:pPr>
            <a:r>
              <a:rPr lang="en-ZA" b="1" i="1" dirty="0">
                <a:solidFill>
                  <a:schemeClr val="accent4">
                    <a:lumMod val="50000"/>
                  </a:schemeClr>
                </a:solidFill>
                <a:latin typeface="Arial" charset="0"/>
              </a:rPr>
              <a:t>“</a:t>
            </a:r>
            <a:r>
              <a:rPr lang="en-ZA" b="1" i="1" dirty="0" err="1">
                <a:solidFill>
                  <a:schemeClr val="accent4">
                    <a:lumMod val="50000"/>
                  </a:schemeClr>
                </a:solidFill>
                <a:latin typeface="Arial" charset="0"/>
              </a:rPr>
              <a:t>Ngwana</a:t>
            </a:r>
            <a:r>
              <a:rPr lang="en-ZA" b="1" i="1" dirty="0">
                <a:solidFill>
                  <a:schemeClr val="accent4">
                    <a:lumMod val="50000"/>
                  </a:schemeClr>
                </a:solidFill>
                <a:latin typeface="Arial" charset="0"/>
              </a:rPr>
              <a:t> </a:t>
            </a:r>
            <a:r>
              <a:rPr lang="en-ZA" b="1" i="1" dirty="0" err="1">
                <a:solidFill>
                  <a:schemeClr val="accent4">
                    <a:lumMod val="50000"/>
                  </a:schemeClr>
                </a:solidFill>
                <a:latin typeface="Arial" charset="0"/>
              </a:rPr>
              <a:t>sejo</a:t>
            </a:r>
            <a:r>
              <a:rPr lang="en-ZA" b="1" i="1" dirty="0">
                <a:solidFill>
                  <a:schemeClr val="accent4">
                    <a:lumMod val="50000"/>
                  </a:schemeClr>
                </a:solidFill>
                <a:latin typeface="Arial" charset="0"/>
              </a:rPr>
              <a:t> o a </a:t>
            </a:r>
            <a:r>
              <a:rPr lang="en-ZA" b="1" i="1" dirty="0" err="1">
                <a:solidFill>
                  <a:schemeClr val="accent4">
                    <a:lumMod val="50000"/>
                  </a:schemeClr>
                </a:solidFill>
                <a:latin typeface="Arial" charset="0"/>
              </a:rPr>
              <a:t>tlhakanelwa</a:t>
            </a:r>
            <a:r>
              <a:rPr lang="en-ZA" b="1" i="1" dirty="0">
                <a:solidFill>
                  <a:schemeClr val="accent4">
                    <a:lumMod val="50000"/>
                  </a:schemeClr>
                </a:solidFill>
                <a:latin typeface="Arial" charset="0"/>
              </a:rPr>
              <a:t>”</a:t>
            </a:r>
          </a:p>
          <a:p>
            <a:pPr>
              <a:defRPr/>
            </a:pPr>
            <a:endParaRPr lang="en-ZW" dirty="0"/>
          </a:p>
        </p:txBody>
      </p:sp>
    </p:spTree>
    <p:extLst>
      <p:ext uri="{BB962C8B-B14F-4D97-AF65-F5344CB8AC3E}">
        <p14:creationId xmlns:p14="http://schemas.microsoft.com/office/powerpoint/2010/main" val="4131008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2341</Words>
  <Application>Microsoft Office PowerPoint</Application>
  <PresentationFormat>On-screen Show (4:3)</PresentationFormat>
  <Paragraphs>248</Paragraphs>
  <Slides>28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Narrow</vt:lpstr>
      <vt:lpstr>Calibri</vt:lpstr>
      <vt:lpstr>Times New Roman</vt:lpstr>
      <vt:lpstr>Office Theme</vt:lpstr>
      <vt:lpstr>DEPARTMENT OF EDUCATION COVID -19 PPE REPORT PERTAINING TO AG’S SPECIAL REPORT</vt:lpstr>
      <vt:lpstr>Table of contents</vt:lpstr>
      <vt:lpstr>PowerPoint Presentation</vt:lpstr>
      <vt:lpstr>COVID 19 EXPENDITURE</vt:lpstr>
      <vt:lpstr>COVID 19 EXPENDITURE…CONT</vt:lpstr>
      <vt:lpstr>PowerPoint Presentation</vt:lpstr>
      <vt:lpstr>STATUS OF IMPLEMENTATION OF THE RECOMMENDATIONS BY AG</vt:lpstr>
      <vt:lpstr>STATUS OF IMPLEMENTATION OF THE RECOMMENDATIONS BY AG…cont</vt:lpstr>
      <vt:lpstr>STATUS OF IMPLEMENTATION OF THE RECOMMENDATIONS BY AG…cont</vt:lpstr>
      <vt:lpstr>STATUS OF IMPLEMENTATION OF THE RECOMMENDATIONS BY AG…cont</vt:lpstr>
      <vt:lpstr>STATUS OF IMPLEMENTATION OF THE RECOMMENDATIONS BY AG…cont</vt:lpstr>
      <vt:lpstr>STATUS OF IMPLEMENTATION OF THE RECOMMENDATIONS BY AG…cont</vt:lpstr>
      <vt:lpstr> STATUS OF IMPLEMENTATION OF THE RECOMMENDATIONS BY AG…cont</vt:lpstr>
      <vt:lpstr>STATUS OF IMPLEMENTATION OF THE RECOMMENDATIONS BY AG…cont </vt:lpstr>
      <vt:lpstr>STATUS OF IMPLEMENTATION OF THE RECOMMENDATIONS BY AG…cont</vt:lpstr>
      <vt:lpstr>STATUS OF IMPLEMENTATION OF THE RECOMMENDATIONS BY AG…cont</vt:lpstr>
      <vt:lpstr>STATUS OF IMPLEMENTATION OF THE RECOMMENDATIONS BY AG…cont</vt:lpstr>
      <vt:lpstr>STATUS OF IMPLEMENTATION OF THE RECOMMENDATIONS BY AG…cont</vt:lpstr>
      <vt:lpstr>STATUS OF IMPLEMENTATION OF THE RECOMMENDATIONS BY AG…cont</vt:lpstr>
      <vt:lpstr>STATUS OF IMPLEMENTATION OF THE RECOMMENDATIONS BY AG…cont</vt:lpstr>
      <vt:lpstr>PowerPoint Presentation</vt:lpstr>
      <vt:lpstr>IRREGULAR EXPENDITURE INCURRED IN RELATION TO COVID -19</vt:lpstr>
      <vt:lpstr>PowerPoint Presentation</vt:lpstr>
      <vt:lpstr>CONSEQUENCE MANAGEMENT PROGRESS REGISTERED PERTAINING TO NON COMPLIANCE WITH SCM LEGISLATION</vt:lpstr>
      <vt:lpstr>CONSEQUENCE MANAGEMENT PROGRESS REGISTERED PERTAINING TO NON COMPLIANCE WITH SCM LEGISLATION…CONT</vt:lpstr>
      <vt:lpstr>CONSEQUENCE MANAGEMENT PROGRESS REGISTERED PERTAINING TO NON COMPLIANCE WITH SCM LEGISLATION…CONT</vt:lpstr>
      <vt:lpstr>CONSEQUENCE MANAGEMENT PROGRESS REGISTERED PERTAINING TO NON COMPLIANCE WITH SCM LEGISLATION…CONT</vt:lpstr>
      <vt:lpstr>Thank You</vt:lpstr>
    </vt:vector>
  </TitlesOfParts>
  <Company>NWED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LQuinn</dc:creator>
  <cp:lastModifiedBy>Microsoft account</cp:lastModifiedBy>
  <cp:revision>52</cp:revision>
  <dcterms:created xsi:type="dcterms:W3CDTF">2016-09-10T21:07:33Z</dcterms:created>
  <dcterms:modified xsi:type="dcterms:W3CDTF">2022-09-03T10:38:39Z</dcterms:modified>
</cp:coreProperties>
</file>