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6" r:id="rId3"/>
  </p:sldMasterIdLst>
  <p:notesMasterIdLst>
    <p:notesMasterId r:id="rId93"/>
  </p:notesMasterIdLst>
  <p:handoutMasterIdLst>
    <p:handoutMasterId r:id="rId94"/>
  </p:handoutMasterIdLst>
  <p:sldIdLst>
    <p:sldId id="261" r:id="rId4"/>
    <p:sldId id="498" r:id="rId5"/>
    <p:sldId id="499" r:id="rId6"/>
    <p:sldId id="500" r:id="rId7"/>
    <p:sldId id="501" r:id="rId8"/>
    <p:sldId id="503" r:id="rId9"/>
    <p:sldId id="502" r:id="rId10"/>
    <p:sldId id="504" r:id="rId11"/>
    <p:sldId id="510" r:id="rId12"/>
    <p:sldId id="538" r:id="rId13"/>
    <p:sldId id="508" r:id="rId14"/>
    <p:sldId id="507" r:id="rId15"/>
    <p:sldId id="509" r:id="rId16"/>
    <p:sldId id="506" r:id="rId17"/>
    <p:sldId id="598" r:id="rId18"/>
    <p:sldId id="511" r:id="rId19"/>
    <p:sldId id="513" r:id="rId20"/>
    <p:sldId id="563" r:id="rId21"/>
    <p:sldId id="539" r:id="rId22"/>
    <p:sldId id="522" r:id="rId23"/>
    <p:sldId id="564" r:id="rId24"/>
    <p:sldId id="512" r:id="rId25"/>
    <p:sldId id="505" r:id="rId26"/>
    <p:sldId id="540" r:id="rId27"/>
    <p:sldId id="611" r:id="rId28"/>
    <p:sldId id="612" r:id="rId29"/>
    <p:sldId id="541" r:id="rId30"/>
    <p:sldId id="516" r:id="rId31"/>
    <p:sldId id="515" r:id="rId32"/>
    <p:sldId id="614" r:id="rId33"/>
    <p:sldId id="527" r:id="rId34"/>
    <p:sldId id="514" r:id="rId35"/>
    <p:sldId id="517" r:id="rId36"/>
    <p:sldId id="533" r:id="rId37"/>
    <p:sldId id="568" r:id="rId38"/>
    <p:sldId id="569" r:id="rId39"/>
    <p:sldId id="546" r:id="rId40"/>
    <p:sldId id="547" r:id="rId41"/>
    <p:sldId id="519" r:id="rId42"/>
    <p:sldId id="529" r:id="rId43"/>
    <p:sldId id="570" r:id="rId44"/>
    <p:sldId id="572" r:id="rId45"/>
    <p:sldId id="573" r:id="rId46"/>
    <p:sldId id="574" r:id="rId47"/>
    <p:sldId id="575" r:id="rId48"/>
    <p:sldId id="548" r:id="rId49"/>
    <p:sldId id="576" r:id="rId50"/>
    <p:sldId id="577" r:id="rId51"/>
    <p:sldId id="521" r:id="rId52"/>
    <p:sldId id="554" r:id="rId53"/>
    <p:sldId id="537" r:id="rId54"/>
    <p:sldId id="578" r:id="rId55"/>
    <p:sldId id="535" r:id="rId56"/>
    <p:sldId id="613" r:id="rId57"/>
    <p:sldId id="551" r:id="rId58"/>
    <p:sldId id="559" r:id="rId59"/>
    <p:sldId id="580" r:id="rId60"/>
    <p:sldId id="582" r:id="rId61"/>
    <p:sldId id="581" r:id="rId62"/>
    <p:sldId id="583" r:id="rId63"/>
    <p:sldId id="584" r:id="rId64"/>
    <p:sldId id="585" r:id="rId65"/>
    <p:sldId id="586" r:id="rId66"/>
    <p:sldId id="587" r:id="rId67"/>
    <p:sldId id="588" r:id="rId68"/>
    <p:sldId id="589" r:id="rId69"/>
    <p:sldId id="590" r:id="rId70"/>
    <p:sldId id="591" r:id="rId71"/>
    <p:sldId id="592" r:id="rId72"/>
    <p:sldId id="593" r:id="rId73"/>
    <p:sldId id="594" r:id="rId74"/>
    <p:sldId id="595" r:id="rId75"/>
    <p:sldId id="579" r:id="rId76"/>
    <p:sldId id="562" r:id="rId77"/>
    <p:sldId id="561" r:id="rId78"/>
    <p:sldId id="610" r:id="rId79"/>
    <p:sldId id="460" r:id="rId80"/>
    <p:sldId id="600" r:id="rId81"/>
    <p:sldId id="601" r:id="rId82"/>
    <p:sldId id="602" r:id="rId83"/>
    <p:sldId id="497" r:id="rId84"/>
    <p:sldId id="603" r:id="rId85"/>
    <p:sldId id="604" r:id="rId86"/>
    <p:sldId id="605" r:id="rId87"/>
    <p:sldId id="606" r:id="rId88"/>
    <p:sldId id="607" r:id="rId89"/>
    <p:sldId id="608" r:id="rId90"/>
    <p:sldId id="609" r:id="rId91"/>
    <p:sldId id="560" r:id="rId9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Elias Rankoe" initials="TER" lastIdx="5" clrIdx="0">
    <p:extLst>
      <p:ext uri="{19B8F6BF-5375-455C-9EA6-DF929625EA0E}">
        <p15:presenceInfo xmlns:p15="http://schemas.microsoft.com/office/powerpoint/2012/main" xmlns="" userId="Tebogo Elias Rank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93953" autoAdjust="0"/>
  </p:normalViewPr>
  <p:slideViewPr>
    <p:cSldViewPr>
      <p:cViewPr varScale="1">
        <p:scale>
          <a:sx n="91" d="100"/>
          <a:sy n="91" d="100"/>
        </p:scale>
        <p:origin x="-552" y="-108"/>
      </p:cViewPr>
      <p:guideLst>
        <p:guide orient="horz" pos="1620"/>
        <p:guide pos="2880"/>
      </p:guideLst>
    </p:cSldViewPr>
  </p:slideViewPr>
  <p:outlineViewPr>
    <p:cViewPr>
      <p:scale>
        <a:sx n="33" d="100"/>
        <a:sy n="33" d="100"/>
      </p:scale>
      <p:origin x="0" y="-131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042"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604" cy="465341"/>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70159" y="1"/>
            <a:ext cx="3038604" cy="465341"/>
          </a:xfrm>
          <a:prstGeom prst="rect">
            <a:avLst/>
          </a:prstGeom>
        </p:spPr>
        <p:txBody>
          <a:bodyPr vert="horz" lIns="91430" tIns="45716" rIns="91430" bIns="45716" rtlCol="0"/>
          <a:lstStyle>
            <a:lvl1pPr algn="r">
              <a:defRPr sz="1200"/>
            </a:lvl1pPr>
          </a:lstStyle>
          <a:p>
            <a:fld id="{8E9BBA5F-7566-404D-8515-944EBFBD603C}" type="datetimeFigureOut">
              <a:rPr lang="en-US" smtClean="0"/>
              <a:pPr/>
              <a:t>9/6/2022</a:t>
            </a:fld>
            <a:endParaRPr lang="en-US" dirty="0"/>
          </a:p>
        </p:txBody>
      </p:sp>
      <p:sp>
        <p:nvSpPr>
          <p:cNvPr id="4" name="Footer Placeholder 3"/>
          <p:cNvSpPr>
            <a:spLocks noGrp="1"/>
          </p:cNvSpPr>
          <p:nvPr>
            <p:ph type="ftr" sz="quarter" idx="2"/>
          </p:nvPr>
        </p:nvSpPr>
        <p:spPr>
          <a:xfrm>
            <a:off x="1" y="8831060"/>
            <a:ext cx="3038604" cy="465341"/>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59" y="8831060"/>
            <a:ext cx="3038604" cy="465341"/>
          </a:xfrm>
          <a:prstGeom prst="rect">
            <a:avLst/>
          </a:prstGeom>
        </p:spPr>
        <p:txBody>
          <a:bodyPr vert="horz" lIns="91430" tIns="45716" rIns="91430" bIns="45716" rtlCol="0" anchor="b"/>
          <a:lstStyle>
            <a:lvl1pPr algn="r">
              <a:defRPr sz="1200"/>
            </a:lvl1pPr>
          </a:lstStyle>
          <a:p>
            <a:fld id="{E462B346-C36D-41FC-9D4B-67B94DB685A8}" type="slidenum">
              <a:rPr lang="en-US" smtClean="0"/>
              <a:pPr/>
              <a:t>‹#›</a:t>
            </a:fld>
            <a:endParaRPr lang="en-US" dirty="0"/>
          </a:p>
        </p:txBody>
      </p:sp>
    </p:spTree>
    <p:extLst>
      <p:ext uri="{BB962C8B-B14F-4D97-AF65-F5344CB8AC3E}">
        <p14:creationId xmlns:p14="http://schemas.microsoft.com/office/powerpoint/2010/main" xmlns="" val="1260170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1430" tIns="45716" rIns="91430" bIns="45716" rtlCol="0"/>
          <a:lstStyle>
            <a:lvl1pPr algn="r">
              <a:defRPr sz="1200"/>
            </a:lvl1pPr>
          </a:lstStyle>
          <a:p>
            <a:fld id="{6144B6FB-FB41-44DD-B954-97638E0716BF}" type="datetimeFigureOut">
              <a:rPr lang="en-US" smtClean="0"/>
              <a:pPr/>
              <a:t>9/6/2022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30" tIns="45716" rIns="91430" bIns="45716" rtlCol="0" anchor="b"/>
          <a:lstStyle>
            <a:lvl1pPr algn="r">
              <a:defRPr sz="1200"/>
            </a:lvl1pPr>
          </a:lstStyle>
          <a:p>
            <a:fld id="{BB787DA5-3FB0-432A-B22A-70E552EBCD28}" type="slidenum">
              <a:rPr lang="en-US" smtClean="0"/>
              <a:pPr/>
              <a:t>‹#›</a:t>
            </a:fld>
            <a:endParaRPr lang="en-US" dirty="0"/>
          </a:p>
        </p:txBody>
      </p:sp>
    </p:spTree>
    <p:extLst>
      <p:ext uri="{BB962C8B-B14F-4D97-AF65-F5344CB8AC3E}">
        <p14:creationId xmlns:p14="http://schemas.microsoft.com/office/powerpoint/2010/main" xmlns="" val="9995690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87DA5-3FB0-432A-B22A-70E552EBCD28}" type="slidenum">
              <a:rPr lang="en-US" smtClean="0"/>
              <a:pPr/>
              <a:t>1</a:t>
            </a:fld>
            <a:endParaRPr lang="en-US" dirty="0"/>
          </a:p>
        </p:txBody>
      </p:sp>
    </p:spTree>
    <p:extLst>
      <p:ext uri="{BB962C8B-B14F-4D97-AF65-F5344CB8AC3E}">
        <p14:creationId xmlns:p14="http://schemas.microsoft.com/office/powerpoint/2010/main" xmlns="" val="227049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1124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8195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1722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06440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90831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31302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73456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749491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829215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63822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8341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485121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73217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740561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703471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540126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09323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201827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324275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290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09707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728529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538022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491441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137544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623718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453799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849797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595924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344404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772987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95762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617386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269070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262167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823227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034615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865692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856622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167668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1451761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716371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998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569979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478718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84229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091579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571437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4271942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832602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404488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1656220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3888004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64347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384732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453247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77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xmlns="" val="1813517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78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xmlns="" val="27491368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82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xmlns="" val="1099538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83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xmlns="" val="18698471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81781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61380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1641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xmlns="" val="2946814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8144" y="3936455"/>
            <a:ext cx="2808312" cy="576064"/>
          </a:xfrm>
        </p:spPr>
        <p:txBody>
          <a:bodyPr>
            <a:normAutofit/>
          </a:bodyPr>
          <a:lstStyle>
            <a:lvl1pPr marL="0" indent="0" algn="r">
              <a:buNone/>
              <a:defRPr sz="2500"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Primary Title</a:t>
            </a:r>
            <a:endParaRPr lang="en-US" dirty="0"/>
          </a:p>
        </p:txBody>
      </p:sp>
      <p:sp>
        <p:nvSpPr>
          <p:cNvPr id="13" name="Title Placeholder 1"/>
          <p:cNvSpPr>
            <a:spLocks noGrp="1"/>
          </p:cNvSpPr>
          <p:nvPr>
            <p:ph type="title" hasCustomPrompt="1"/>
          </p:nvPr>
        </p:nvSpPr>
        <p:spPr>
          <a:xfrm>
            <a:off x="5868144" y="4368503"/>
            <a:ext cx="2808312" cy="360040"/>
          </a:xfrm>
          <a:prstGeom prst="rect">
            <a:avLst/>
          </a:prstGeom>
        </p:spPr>
        <p:txBody>
          <a:bodyPr vert="horz" lIns="91440" tIns="45720" rIns="91440" bIns="45720" rtlCol="0" anchor="ctr">
            <a:normAutofit/>
          </a:bodyPr>
          <a:lstStyle>
            <a:lvl1pPr marL="0" indent="0" algn="r" defTabSz="914400" rtl="0" eaLnBrk="1" latinLnBrk="0" hangingPunct="1">
              <a:spcBef>
                <a:spcPct val="20000"/>
              </a:spcBef>
              <a:buFont typeface="Arial" panose="020B0604020202020204" pitchFamily="34" charset="0"/>
              <a:buNone/>
              <a:defRPr lang="en-US" sz="15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GB" dirty="0"/>
              <a:t>Venue:</a:t>
            </a:r>
            <a:endParaRPr lang="en-US" dirty="0"/>
          </a:p>
        </p:txBody>
      </p:sp>
      <p:sp>
        <p:nvSpPr>
          <p:cNvPr id="7" name="Text Placeholder 2"/>
          <p:cNvSpPr>
            <a:spLocks noGrp="1"/>
          </p:cNvSpPr>
          <p:nvPr>
            <p:ph idx="10" hasCustomPrompt="1"/>
          </p:nvPr>
        </p:nvSpPr>
        <p:spPr>
          <a:xfrm>
            <a:off x="5868144" y="4656535"/>
            <a:ext cx="2818656" cy="363487"/>
          </a:xfrm>
          <a:prstGeom prst="rect">
            <a:avLst/>
          </a:prstGeom>
        </p:spPr>
        <p:txBody>
          <a:bodyPr vert="horz" lIns="91440" tIns="45720" rIns="91440" bIns="45720" rtlCol="0">
            <a:normAutofit/>
          </a:bodyPr>
          <a:lstStyle>
            <a:lvl1pPr marL="0" indent="0" algn="r">
              <a:buNone/>
              <a:defRPr sz="15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 </a:t>
            </a:r>
          </a:p>
        </p:txBody>
      </p:sp>
    </p:spTree>
    <p:extLst>
      <p:ext uri="{BB962C8B-B14F-4D97-AF65-F5344CB8AC3E}">
        <p14:creationId xmlns:p14="http://schemas.microsoft.com/office/powerpoint/2010/main" xmlns="" val="220057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995686"/>
            <a:ext cx="9144000" cy="579511"/>
          </a:xfrm>
        </p:spPr>
        <p:txBody>
          <a:bodyPr>
            <a:normAutofit/>
          </a:bodyPr>
          <a:lstStyle>
            <a:lvl1pPr marL="0" indent="0" algn="ctr">
              <a:buNone/>
              <a:defRPr sz="3000">
                <a:solidFill>
                  <a:schemeClr val="bg1"/>
                </a:solidFill>
                <a:latin typeface="Arial Bold" panose="020B0704020202020204" pitchFamily="34" charset="0"/>
                <a:cs typeface="Arial Bold" panose="020B07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PRIMARY TITLE</a:t>
            </a:r>
          </a:p>
        </p:txBody>
      </p:sp>
      <p:sp>
        <p:nvSpPr>
          <p:cNvPr id="7" name="Content Placeholder 2"/>
          <p:cNvSpPr>
            <a:spLocks noGrp="1"/>
          </p:cNvSpPr>
          <p:nvPr>
            <p:ph idx="10" hasCustomPrompt="1"/>
          </p:nvPr>
        </p:nvSpPr>
        <p:spPr>
          <a:xfrm>
            <a:off x="0" y="2568303"/>
            <a:ext cx="9144000" cy="579511"/>
          </a:xfrm>
        </p:spPr>
        <p:txBody>
          <a:bodyPr>
            <a:normAutofit/>
          </a:bodyPr>
          <a:lstStyle>
            <a:lvl1pPr marL="0" indent="0" algn="ctr">
              <a:buNone/>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SECONDARY TITLE</a:t>
            </a:r>
          </a:p>
        </p:txBody>
      </p:sp>
      <p:cxnSp>
        <p:nvCxnSpPr>
          <p:cNvPr id="8" name="Straight Connector 7"/>
          <p:cNvCxnSpPr/>
          <p:nvPr userDrawn="1"/>
        </p:nvCxnSpPr>
        <p:spPr>
          <a:xfrm>
            <a:off x="1835696" y="2571750"/>
            <a:ext cx="5472608"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502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r>
              <a:rPr lang="en-US" dirty="0"/>
              <a:t>01</a:t>
            </a:r>
          </a:p>
        </p:txBody>
      </p:sp>
    </p:spTree>
    <p:extLst>
      <p:ext uri="{BB962C8B-B14F-4D97-AF65-F5344CB8AC3E}">
        <p14:creationId xmlns:p14="http://schemas.microsoft.com/office/powerpoint/2010/main" xmlns="" val="30799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01</a:t>
            </a:r>
          </a:p>
        </p:txBody>
      </p:sp>
    </p:spTree>
    <p:extLst>
      <p:ext uri="{BB962C8B-B14F-4D97-AF65-F5344CB8AC3E}">
        <p14:creationId xmlns:p14="http://schemas.microsoft.com/office/powerpoint/2010/main" xmlns="" val="273591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01</a:t>
            </a:r>
          </a:p>
        </p:txBody>
      </p:sp>
    </p:spTree>
    <p:extLst>
      <p:ext uri="{BB962C8B-B14F-4D97-AF65-F5344CB8AC3E}">
        <p14:creationId xmlns:p14="http://schemas.microsoft.com/office/powerpoint/2010/main" xmlns="" val="3103807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132489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2177707865"/>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773984781"/>
      </p:ext>
    </p:extLst>
  </p:cSld>
  <p:clrMap bg1="lt1" tx1="dk1" bg2="lt2" tx2="dk2" accent1="accent1" accent2="accent2" accent3="accent3" accent4="accent4" accent5="accent5" accent6="accent6" hlink="hlink" folHlink="folHlink"/>
  <p:sldLayoutIdLst>
    <p:sldLayoutId id="2147483657"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05246" y="3723878"/>
            <a:ext cx="7031497" cy="1419622"/>
          </a:xfrm>
        </p:spPr>
        <p:txBody>
          <a:bodyPr>
            <a:normAutofit/>
          </a:bodyPr>
          <a:lstStyle/>
          <a:p>
            <a:pPr algn="l"/>
            <a:endParaRPr lang="en-ZA" sz="1400" dirty="0"/>
          </a:p>
          <a:p>
            <a:pPr algn="l"/>
            <a:r>
              <a:rPr lang="en-US" sz="1600" b="1" dirty="0"/>
              <a:t>DOT QUARTER one (01) PERFORMANCE AND EXPENDITURE REPORT 2022/23</a:t>
            </a:r>
          </a:p>
          <a:p>
            <a:pPr algn="l"/>
            <a:r>
              <a:rPr lang="en-US" sz="1400" b="1" dirty="0"/>
              <a:t>Presenter: DEPARTMENT OF TRANSPORT (DOT)</a:t>
            </a:r>
          </a:p>
          <a:p>
            <a:pPr algn="l"/>
            <a:r>
              <a:rPr lang="en-US" sz="1400" b="1" dirty="0"/>
              <a:t>Date: 06 SEPTEMBER 2022</a:t>
            </a:r>
          </a:p>
          <a:p>
            <a:pPr algn="l"/>
            <a:endParaRPr lang="en-US" sz="1400" dirty="0"/>
          </a:p>
        </p:txBody>
      </p:sp>
    </p:spTree>
    <p:extLst>
      <p:ext uri="{BB962C8B-B14F-4D97-AF65-F5344CB8AC3E}">
        <p14:creationId xmlns:p14="http://schemas.microsoft.com/office/powerpoint/2010/main" xmlns="" val="5981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64" y="218585"/>
            <a:ext cx="8229600" cy="421555"/>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Office of the Chief Operations Officer (COO)</a:t>
            </a:r>
          </a:p>
        </p:txBody>
      </p:sp>
      <p:sp>
        <p:nvSpPr>
          <p:cNvPr id="3" name="Content Placeholder 2"/>
          <p:cNvSpPr>
            <a:spLocks noGrp="1"/>
          </p:cNvSpPr>
          <p:nvPr>
            <p:ph sz="half" idx="1"/>
          </p:nvPr>
        </p:nvSpPr>
        <p:spPr>
          <a:xfrm>
            <a:off x="287524" y="807554"/>
            <a:ext cx="8568952" cy="3614588"/>
          </a:xfrm>
        </p:spPr>
        <p:txBody>
          <a:bodyPr>
            <a:noAutofit/>
          </a:bodyPr>
          <a:lstStyle/>
          <a:p>
            <a:pPr lvl="0" algn="just" defTabSz="457200">
              <a:lnSpc>
                <a:spcPct val="160000"/>
              </a:lnSpc>
              <a:spcBef>
                <a:spcPts val="0"/>
              </a:spcBef>
              <a:defRPr/>
            </a:pPr>
            <a:r>
              <a:rPr lang="en-ZA" b="1" dirty="0">
                <a:solidFill>
                  <a:prstClr val="black"/>
                </a:solidFill>
                <a:ea typeface="MS PGothic" charset="0"/>
              </a:rPr>
              <a:t>Management of Bursaries</a:t>
            </a:r>
            <a:r>
              <a:rPr lang="en-ZA" dirty="0">
                <a:solidFill>
                  <a:prstClr val="black"/>
                </a:solidFill>
                <a:ea typeface="MS PGothic" charset="0"/>
              </a:rPr>
              <a:t>: </a:t>
            </a:r>
          </a:p>
          <a:p>
            <a:pPr marL="342900" lvl="0" indent="-342900" algn="just" defTabSz="457200">
              <a:lnSpc>
                <a:spcPct val="160000"/>
              </a:lnSpc>
              <a:spcBef>
                <a:spcPts val="0"/>
              </a:spcBef>
              <a:buFont typeface="Arial"/>
              <a:buChar char="•"/>
              <a:defRPr/>
            </a:pPr>
            <a:r>
              <a:rPr lang="en-ZA" dirty="0">
                <a:solidFill>
                  <a:prstClr val="black"/>
                </a:solidFill>
                <a:ea typeface="MS PGothic" charset="0"/>
              </a:rPr>
              <a:t>172 bursaries are currently being managed internally.</a:t>
            </a:r>
          </a:p>
          <a:p>
            <a:pPr lvl="0" algn="just" defTabSz="457200">
              <a:lnSpc>
                <a:spcPct val="160000"/>
              </a:lnSpc>
              <a:spcBef>
                <a:spcPts val="0"/>
              </a:spcBef>
              <a:defRPr/>
            </a:pPr>
            <a:endParaRPr lang="en-ZA" sz="1000" dirty="0">
              <a:solidFill>
                <a:prstClr val="black"/>
              </a:solidFill>
              <a:latin typeface="Arial"/>
              <a:ea typeface="Calibri"/>
              <a:cs typeface="+mn-cs"/>
            </a:endParaRPr>
          </a:p>
          <a:p>
            <a:pPr marL="742950" lvl="1" indent="-285750" algn="just" defTabSz="457200">
              <a:lnSpc>
                <a:spcPct val="160000"/>
              </a:lnSpc>
              <a:spcBef>
                <a:spcPts val="0"/>
              </a:spcBef>
              <a:buFont typeface="Arial"/>
              <a:buChar char="–"/>
              <a:defRPr/>
            </a:pPr>
            <a:r>
              <a:rPr lang="en-ZA" sz="1600" dirty="0">
                <a:solidFill>
                  <a:prstClr val="black"/>
                </a:solidFill>
                <a:latin typeface="Arial"/>
                <a:ea typeface="Calibri"/>
                <a:cs typeface="+mn-cs"/>
              </a:rPr>
              <a:t>First semester advertisement issued – 01 April 2022 </a:t>
            </a:r>
          </a:p>
          <a:p>
            <a:pPr marL="457200" lvl="1" indent="0" algn="just" defTabSz="457200">
              <a:lnSpc>
                <a:spcPct val="150000"/>
              </a:lnSpc>
              <a:spcBef>
                <a:spcPts val="0"/>
              </a:spcBef>
              <a:buNone/>
              <a:defRPr/>
            </a:pPr>
            <a:endParaRPr lang="en-ZA" sz="1500" dirty="0">
              <a:solidFill>
                <a:prstClr val="black"/>
              </a:solidFill>
              <a:ea typeface="MS PGothic" charset="0"/>
            </a:endParaRPr>
          </a:p>
          <a:p>
            <a:pPr marL="285750" indent="-285750" algn="just">
              <a:spcAft>
                <a:spcPts val="0"/>
              </a:spcAft>
              <a:buFont typeface="Arial" panose="020B0604020202020204" pitchFamily="34" charset="0"/>
              <a:buChar char="•"/>
            </a:pPr>
            <a:endParaRPr lang="en-US" sz="1600" dirty="0">
              <a:solidFill>
                <a:schemeClr val="tx1"/>
              </a:solidFill>
            </a:endParaRPr>
          </a:p>
          <a:p>
            <a:pPr>
              <a:spcAft>
                <a:spcPts val="0"/>
              </a:spcAft>
            </a:pPr>
            <a:r>
              <a:rPr lang="en-ZA" sz="1600" dirty="0"/>
              <a:t> </a:t>
            </a:r>
            <a:endParaRPr lang="en-US" sz="1600" dirty="0"/>
          </a:p>
          <a:p>
            <a:pPr algn="just"/>
            <a:endParaRPr lang="en-ZA" sz="1500" dirty="0"/>
          </a:p>
          <a:p>
            <a:pPr algn="just"/>
            <a:r>
              <a:rPr lang="en-US" sz="1400" dirty="0"/>
              <a:t> </a:t>
            </a:r>
          </a:p>
          <a:p>
            <a:pPr>
              <a:spcAft>
                <a:spcPts val="0"/>
              </a:spcAft>
            </a:pPr>
            <a:endParaRPr lang="en-ZA" sz="1000" dirty="0"/>
          </a:p>
          <a:p>
            <a:pPr>
              <a:spcAft>
                <a:spcPts val="0"/>
              </a:spcAft>
            </a:pPr>
            <a:endParaRPr lang="en-US" sz="1000" dirty="0"/>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FDE8AB5D-3E41-4EBE-B3D0-4DB4EDE7B1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10</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76868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70175"/>
            <a:ext cx="8229600" cy="421555"/>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Programme 2: Integrated Transport Planning</a:t>
            </a:r>
          </a:p>
        </p:txBody>
      </p:sp>
      <p:sp>
        <p:nvSpPr>
          <p:cNvPr id="3" name="Slide Number Placeholder 2">
            <a:extLst>
              <a:ext uri="{FF2B5EF4-FFF2-40B4-BE49-F238E27FC236}">
                <a16:creationId xmlns:a16="http://schemas.microsoft.com/office/drawing/2014/main" xmlns="" id="{4788F496-D14A-4CE8-9C28-6D2BB3C8A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11</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57125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6716"/>
            <a:ext cx="8229600" cy="421555"/>
          </a:xfrm>
        </p:spPr>
        <p:txBody>
          <a:bodyPr>
            <a:noAutofit/>
          </a:bodyPr>
          <a:lstStyle/>
          <a:p>
            <a:r>
              <a:rPr lang="en-US" sz="2800" b="1" dirty="0">
                <a:solidFill>
                  <a:schemeClr val="tx1"/>
                </a:solidFill>
              </a:rPr>
              <a:t>Research and Innovation</a:t>
            </a:r>
          </a:p>
        </p:txBody>
      </p:sp>
      <p:sp>
        <p:nvSpPr>
          <p:cNvPr id="3" name="Content Placeholder 2"/>
          <p:cNvSpPr>
            <a:spLocks noGrp="1"/>
          </p:cNvSpPr>
          <p:nvPr>
            <p:ph sz="half" idx="1"/>
          </p:nvPr>
        </p:nvSpPr>
        <p:spPr>
          <a:xfrm>
            <a:off x="282352" y="634628"/>
            <a:ext cx="8682136" cy="4241378"/>
          </a:xfrm>
        </p:spPr>
        <p:txBody>
          <a:bodyPr>
            <a:noAutofit/>
          </a:bodyPr>
          <a:lstStyle/>
          <a:p>
            <a:pPr algn="just">
              <a:lnSpc>
                <a:spcPct val="150000"/>
              </a:lnSpc>
              <a:spcAft>
                <a:spcPts val="0"/>
              </a:spcAft>
            </a:pPr>
            <a:r>
              <a:rPr lang="en-ZA" b="1" dirty="0">
                <a:solidFill>
                  <a:schemeClr val="tx1"/>
                </a:solidFill>
              </a:rPr>
              <a:t>Autonomous Vehicle Technology: </a:t>
            </a:r>
          </a:p>
          <a:p>
            <a:pPr marL="285750" indent="-285750" algn="just">
              <a:lnSpc>
                <a:spcPct val="150000"/>
              </a:lnSpc>
              <a:buFont typeface="Arial"/>
              <a:buChar char="•"/>
            </a:pPr>
            <a:r>
              <a:rPr lang="en-ZA" dirty="0">
                <a:solidFill>
                  <a:schemeClr val="tx1"/>
                </a:solidFill>
              </a:rPr>
              <a:t>Literature review conducted on </a:t>
            </a:r>
            <a:r>
              <a:rPr lang="en-ZA" dirty="0">
                <a:solidFill>
                  <a:schemeClr val="tx1"/>
                </a:solidFill>
                <a:ea typeface="Arial" panose="020B0604020202020204" pitchFamily="34" charset="0"/>
              </a:rPr>
              <a:t>the legislative gaps in </a:t>
            </a:r>
            <a:r>
              <a:rPr lang="en-ZA" dirty="0">
                <a:solidFill>
                  <a:schemeClr val="tx1"/>
                </a:solidFill>
              </a:rPr>
              <a:t>Autonomous Vehicle Technology.</a:t>
            </a:r>
          </a:p>
          <a:p>
            <a:pPr algn="just">
              <a:lnSpc>
                <a:spcPct val="150000"/>
              </a:lnSpc>
              <a:spcAft>
                <a:spcPts val="0"/>
              </a:spcAft>
            </a:pPr>
            <a:endParaRPr lang="en-US" sz="800" dirty="0">
              <a:solidFill>
                <a:schemeClr val="tx1"/>
              </a:solidFill>
              <a:ea typeface="Calibri" panose="020F0502020204030204" pitchFamily="34" charset="0"/>
            </a:endParaRPr>
          </a:p>
          <a:p>
            <a:pPr algn="just">
              <a:lnSpc>
                <a:spcPct val="150000"/>
              </a:lnSpc>
            </a:pPr>
            <a:r>
              <a:rPr lang="en-US" b="1" dirty="0">
                <a:solidFill>
                  <a:schemeClr val="tx1"/>
                </a:solidFill>
                <a:ea typeface="Calibri" panose="020F0502020204030204" pitchFamily="34" charset="0"/>
              </a:rPr>
              <a:t>Approved Framework for Electric Vehicle Regulations: </a:t>
            </a:r>
          </a:p>
          <a:p>
            <a:pPr marL="285750" indent="-285750" algn="just">
              <a:lnSpc>
                <a:spcPct val="150000"/>
              </a:lnSpc>
              <a:buFont typeface="Arial"/>
              <a:buChar char="•"/>
            </a:pPr>
            <a:r>
              <a:rPr lang="en-ZA" dirty="0">
                <a:solidFill>
                  <a:schemeClr val="tx1"/>
                </a:solidFill>
                <a:ea typeface="Calibri" panose="020F0502020204030204" pitchFamily="34" charset="0"/>
              </a:rPr>
              <a:t>Stakeholder consultation on the Draft framework for EV Regulations conducted with Sustainable Energy Africa, City of Johannesburg and City Power - May 2022. </a:t>
            </a:r>
            <a:endParaRPr lang="en-ZA" sz="1000" dirty="0">
              <a:solidFill>
                <a:schemeClr val="tx1"/>
              </a:solidFill>
              <a:ea typeface="Calibri" panose="020F0502020204030204" pitchFamily="34" charset="0"/>
            </a:endParaRPr>
          </a:p>
          <a:p>
            <a:pPr marL="285750" indent="-285750" algn="just">
              <a:lnSpc>
                <a:spcPct val="150000"/>
              </a:lnSpc>
              <a:buFont typeface="Arial"/>
              <a:buChar char="•"/>
            </a:pPr>
            <a:r>
              <a:rPr lang="en-ZA" dirty="0">
                <a:solidFill>
                  <a:schemeClr val="tx1"/>
                </a:solidFill>
                <a:ea typeface="Calibri" panose="020F0502020204030204" pitchFamily="34" charset="0"/>
              </a:rPr>
              <a:t>Smarter Mobility Africa Electric Vehicle Fleet Summit held – 08-09 June 2022. </a:t>
            </a:r>
            <a:endParaRPr lang="en-ZA" dirty="0">
              <a:solidFill>
                <a:schemeClr val="tx1"/>
              </a:solidFill>
            </a:endParaRPr>
          </a:p>
          <a:p>
            <a:pPr algn="just"/>
            <a:r>
              <a:rPr lang="en-US" sz="1600" dirty="0">
                <a:solidFill>
                  <a:schemeClr val="tx1"/>
                </a:solidFill>
              </a:rPr>
              <a:t> </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2E899FCA-A076-4766-AEF3-CD88005BE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12</a:t>
            </a:r>
          </a:p>
        </p:txBody>
      </p:sp>
    </p:spTree>
    <p:extLst>
      <p:ext uri="{BB962C8B-B14F-4D97-AF65-F5344CB8AC3E}">
        <p14:creationId xmlns:p14="http://schemas.microsoft.com/office/powerpoint/2010/main" xmlns="" val="225383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 y="186215"/>
            <a:ext cx="8229600" cy="421555"/>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Regional Integration</a:t>
            </a:r>
          </a:p>
        </p:txBody>
      </p:sp>
      <p:sp>
        <p:nvSpPr>
          <p:cNvPr id="3" name="Content Placeholder 2"/>
          <p:cNvSpPr>
            <a:spLocks noGrp="1"/>
          </p:cNvSpPr>
          <p:nvPr>
            <p:ph sz="half" idx="1"/>
          </p:nvPr>
        </p:nvSpPr>
        <p:spPr>
          <a:xfrm>
            <a:off x="287524" y="725664"/>
            <a:ext cx="8568952" cy="3758604"/>
          </a:xfrm>
        </p:spPr>
        <p:txBody>
          <a:bodyPr>
            <a:noAutofit/>
          </a:bodyPr>
          <a:lstStyle/>
          <a:p>
            <a:pPr algn="just">
              <a:lnSpc>
                <a:spcPct val="150000"/>
              </a:lnSpc>
              <a:spcAft>
                <a:spcPts val="0"/>
              </a:spcAft>
            </a:pPr>
            <a:r>
              <a:rPr lang="en-ZA" b="1" dirty="0">
                <a:solidFill>
                  <a:schemeClr val="tx1"/>
                </a:solidFill>
                <a:ea typeface="Arial" panose="020B0604020202020204" pitchFamily="34" charset="0"/>
              </a:rPr>
              <a:t>Regional Integration Strategy: </a:t>
            </a:r>
          </a:p>
          <a:p>
            <a:pPr marL="285750" indent="-285750" algn="just">
              <a:lnSpc>
                <a:spcPct val="150000"/>
              </a:lnSpc>
              <a:buFont typeface="Arial"/>
              <a:buChar char="•"/>
            </a:pPr>
            <a:r>
              <a:rPr lang="en-ZA" dirty="0">
                <a:solidFill>
                  <a:schemeClr val="tx1"/>
                </a:solidFill>
                <a:ea typeface="Arial" panose="020B0604020202020204" pitchFamily="34" charset="0"/>
              </a:rPr>
              <a:t>Stakeholder consultations on the Regional Integration Strategy were conducted with the following: </a:t>
            </a:r>
          </a:p>
          <a:p>
            <a:pPr marL="285750" indent="-285750" algn="just">
              <a:lnSpc>
                <a:spcPct val="150000"/>
              </a:lnSpc>
              <a:buFontTx/>
              <a:buChar char="-"/>
            </a:pPr>
            <a:r>
              <a:rPr lang="en-ZA" sz="1600" dirty="0">
                <a:solidFill>
                  <a:schemeClr val="tx1"/>
                </a:solidFill>
              </a:rPr>
              <a:t>South African National Road Agency Limited (SANRAL),</a:t>
            </a:r>
            <a:r>
              <a:rPr lang="en-ZA" sz="1600" dirty="0">
                <a:solidFill>
                  <a:schemeClr val="tx1"/>
                </a:solidFill>
                <a:ea typeface="Arial" panose="020B0604020202020204" pitchFamily="34" charset="0"/>
              </a:rPr>
              <a:t> </a:t>
            </a:r>
          </a:p>
          <a:p>
            <a:pPr marL="285750" indent="-285750" algn="just">
              <a:lnSpc>
                <a:spcPct val="150000"/>
              </a:lnSpc>
              <a:buFontTx/>
              <a:buChar char="-"/>
            </a:pPr>
            <a:r>
              <a:rPr lang="en-ZA" sz="1600" dirty="0">
                <a:solidFill>
                  <a:schemeClr val="tx1"/>
                </a:solidFill>
              </a:rPr>
              <a:t>Cross-Border Road Transport Agency (C-BRTA),</a:t>
            </a:r>
            <a:r>
              <a:rPr lang="en-ZA" sz="1600" dirty="0">
                <a:solidFill>
                  <a:schemeClr val="tx1"/>
                </a:solidFill>
                <a:ea typeface="Arial" panose="020B0604020202020204" pitchFamily="34" charset="0"/>
              </a:rPr>
              <a:t> </a:t>
            </a:r>
          </a:p>
          <a:p>
            <a:pPr marL="285750" indent="-285750" algn="just">
              <a:lnSpc>
                <a:spcPct val="150000"/>
              </a:lnSpc>
              <a:buFontTx/>
              <a:buChar char="-"/>
            </a:pPr>
            <a:r>
              <a:rPr lang="en-ZA" sz="1600" dirty="0">
                <a:solidFill>
                  <a:schemeClr val="tx1"/>
                </a:solidFill>
              </a:rPr>
              <a:t>DoT Branches, </a:t>
            </a:r>
          </a:p>
          <a:p>
            <a:pPr marL="285750" indent="-285750" algn="just">
              <a:lnSpc>
                <a:spcPct val="150000"/>
              </a:lnSpc>
              <a:buFontTx/>
              <a:buChar char="-"/>
            </a:pPr>
            <a:r>
              <a:rPr lang="en-ZA" sz="1600" dirty="0">
                <a:solidFill>
                  <a:schemeClr val="tx1"/>
                </a:solidFill>
              </a:rPr>
              <a:t>Air Traffic Navigation Services (ATNS) and </a:t>
            </a:r>
          </a:p>
          <a:p>
            <a:pPr marL="285750" indent="-285750" algn="just">
              <a:lnSpc>
                <a:spcPct val="150000"/>
              </a:lnSpc>
              <a:buFontTx/>
              <a:buChar char="-"/>
            </a:pPr>
            <a:r>
              <a:rPr lang="en-ZA" sz="1600" dirty="0">
                <a:solidFill>
                  <a:schemeClr val="tx1"/>
                </a:solidFill>
              </a:rPr>
              <a:t>Railway Safety Regulator (RSR). </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C8810A33-6012-4ED9-ABDC-B873D4E4A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62414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Freight Logistics</a:t>
            </a:r>
          </a:p>
        </p:txBody>
      </p:sp>
      <p:sp>
        <p:nvSpPr>
          <p:cNvPr id="3" name="Content Placeholder 2"/>
          <p:cNvSpPr>
            <a:spLocks noGrp="1"/>
          </p:cNvSpPr>
          <p:nvPr>
            <p:ph sz="half" idx="1"/>
          </p:nvPr>
        </p:nvSpPr>
        <p:spPr>
          <a:xfrm>
            <a:off x="457200" y="1107520"/>
            <a:ext cx="8568952" cy="3312368"/>
          </a:xfrm>
        </p:spPr>
        <p:txBody>
          <a:bodyPr>
            <a:noAutofit/>
          </a:bodyPr>
          <a:lstStyle/>
          <a:p>
            <a:pPr algn="just">
              <a:lnSpc>
                <a:spcPct val="150000"/>
              </a:lnSpc>
            </a:pPr>
            <a:r>
              <a:rPr lang="en-ZA" b="1" dirty="0">
                <a:solidFill>
                  <a:schemeClr val="tx1"/>
                </a:solidFill>
              </a:rPr>
              <a:t>Freight Migration Plan (Road to Rail) developed: </a:t>
            </a:r>
          </a:p>
          <a:p>
            <a:pPr marL="285750" indent="-285750" algn="just">
              <a:lnSpc>
                <a:spcPct val="150000"/>
              </a:lnSpc>
              <a:buFont typeface="Arial"/>
              <a:buChar char="•"/>
            </a:pPr>
            <a:r>
              <a:rPr lang="en-ZA" dirty="0">
                <a:solidFill>
                  <a:schemeClr val="tx1"/>
                </a:solidFill>
                <a:ea typeface="Arial" panose="020B0604020202020204" pitchFamily="34" charset="0"/>
              </a:rPr>
              <a:t>The Inception Report on the Freight Road to Rail Migration Plan developed as targeted.</a:t>
            </a:r>
            <a:endParaRPr lang="en-ZA" sz="1000" dirty="0">
              <a:solidFill>
                <a:schemeClr val="tx1"/>
              </a:solidFill>
              <a:ea typeface="Arial" panose="020B0604020202020204" pitchFamily="34" charset="0"/>
            </a:endParaRPr>
          </a:p>
          <a:p>
            <a:pPr marL="285750" indent="-285750" algn="just">
              <a:lnSpc>
                <a:spcPct val="150000"/>
              </a:lnSpc>
              <a:buFont typeface="Arial"/>
              <a:buChar char="•"/>
            </a:pPr>
            <a:r>
              <a:rPr lang="en-ZA" dirty="0">
                <a:solidFill>
                  <a:schemeClr val="tx1"/>
                </a:solidFill>
                <a:ea typeface="Arial" panose="020B0604020202020204" pitchFamily="34" charset="0"/>
              </a:rPr>
              <a:t>Road to Rail Migration Business Case, </a:t>
            </a:r>
            <a:r>
              <a:rPr lang="en-US" dirty="0">
                <a:solidFill>
                  <a:schemeClr val="tx1"/>
                </a:solidFill>
                <a:ea typeface="Arial" panose="020B0604020202020204" pitchFamily="34" charset="0"/>
              </a:rPr>
              <a:t>Gap Analysis, Terms of References, concept document and stakeholder consultation plan developed.</a:t>
            </a:r>
            <a:r>
              <a:rPr lang="en-ZA" dirty="0">
                <a:solidFill>
                  <a:schemeClr val="tx1"/>
                </a:solidFill>
                <a:ea typeface="Arial" panose="020B0604020202020204" pitchFamily="34" charset="0"/>
              </a:rPr>
              <a:t> </a:t>
            </a:r>
          </a:p>
          <a:p>
            <a:pPr marL="285750" indent="-285750" algn="just">
              <a:lnSpc>
                <a:spcPct val="150000"/>
              </a:lnSpc>
              <a:buFont typeface="Arial"/>
              <a:buChar char="•"/>
            </a:pPr>
            <a:endParaRPr lang="en-ZA" dirty="0">
              <a:solidFill>
                <a:schemeClr val="tx1"/>
              </a:solidFill>
              <a:ea typeface="Arial" panose="020B0604020202020204" pitchFamily="34" charset="0"/>
            </a:endParaRPr>
          </a:p>
        </p:txBody>
      </p:sp>
      <p:sp>
        <p:nvSpPr>
          <p:cNvPr id="4" name="Slide Number Placeholder 3">
            <a:extLst>
              <a:ext uri="{FF2B5EF4-FFF2-40B4-BE49-F238E27FC236}">
                <a16:creationId xmlns:a16="http://schemas.microsoft.com/office/drawing/2014/main" xmlns="" id="{DA14D541-FB62-42F4-9F57-417BB8BAB8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05930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Freight Logistics (Cont..)</a:t>
            </a:r>
          </a:p>
        </p:txBody>
      </p:sp>
      <p:sp>
        <p:nvSpPr>
          <p:cNvPr id="3" name="Content Placeholder 2"/>
          <p:cNvSpPr>
            <a:spLocks noGrp="1"/>
          </p:cNvSpPr>
          <p:nvPr>
            <p:ph sz="half" idx="1"/>
          </p:nvPr>
        </p:nvSpPr>
        <p:spPr>
          <a:xfrm>
            <a:off x="457200" y="1107520"/>
            <a:ext cx="8568952" cy="3312368"/>
          </a:xfrm>
        </p:spPr>
        <p:txBody>
          <a:bodyPr>
            <a:noAutofit/>
          </a:bodyPr>
          <a:lstStyle/>
          <a:p>
            <a:pPr marL="285750" indent="-285750" algn="just">
              <a:lnSpc>
                <a:spcPct val="150000"/>
              </a:lnSpc>
              <a:buFont typeface="Arial"/>
              <a:buChar char="•"/>
            </a:pPr>
            <a:r>
              <a:rPr lang="en-US" dirty="0">
                <a:solidFill>
                  <a:schemeClr val="tx1"/>
                </a:solidFill>
                <a:ea typeface="Arial" panose="020B0604020202020204" pitchFamily="34" charset="0"/>
              </a:rPr>
              <a:t>Stakeholder consultations were conducted during the period under review and the following issues were discussed:</a:t>
            </a:r>
          </a:p>
          <a:p>
            <a:pPr marL="571500" indent="-285750" algn="just">
              <a:lnSpc>
                <a:spcPct val="150000"/>
              </a:lnSpc>
              <a:buFontTx/>
              <a:buChar char="-"/>
            </a:pPr>
            <a:r>
              <a:rPr lang="en-US" dirty="0">
                <a:solidFill>
                  <a:schemeClr val="tx1"/>
                </a:solidFill>
                <a:ea typeface="Arial" panose="020B0604020202020204" pitchFamily="34" charset="0"/>
              </a:rPr>
              <a:t>Commodities and tonnages to migrate to rail. </a:t>
            </a:r>
          </a:p>
          <a:p>
            <a:pPr marL="571500" indent="-285750" algn="just">
              <a:lnSpc>
                <a:spcPct val="150000"/>
              </a:lnSpc>
              <a:buFontTx/>
              <a:buChar char="-"/>
            </a:pPr>
            <a:r>
              <a:rPr lang="en-US" dirty="0">
                <a:solidFill>
                  <a:schemeClr val="tx1"/>
                </a:solidFill>
                <a:ea typeface="Arial" panose="020B0604020202020204" pitchFamily="34" charset="0"/>
              </a:rPr>
              <a:t>“Low hanging fruits” based on industry willingness and readiness to migrate to rail were identified. </a:t>
            </a:r>
          </a:p>
          <a:p>
            <a:pPr marL="571500" indent="-285750" algn="just">
              <a:lnSpc>
                <a:spcPct val="150000"/>
              </a:lnSpc>
              <a:buFontTx/>
              <a:buChar char="-"/>
            </a:pPr>
            <a:r>
              <a:rPr lang="en-US" dirty="0">
                <a:solidFill>
                  <a:schemeClr val="tx1"/>
                </a:solidFill>
                <a:ea typeface="Arial" panose="020B0604020202020204" pitchFamily="34" charset="0"/>
              </a:rPr>
              <a:t>Ongoing consultation with Transnet on availability of rail capacity for these commodities.</a:t>
            </a:r>
          </a:p>
          <a:p>
            <a:pPr marL="285750" indent="-285750" algn="just">
              <a:lnSpc>
                <a:spcPct val="150000"/>
              </a:lnSpc>
              <a:buFont typeface="Arial"/>
              <a:buChar char="•"/>
            </a:pPr>
            <a:endParaRPr lang="en-ZA" dirty="0">
              <a:solidFill>
                <a:schemeClr val="tx1"/>
              </a:solidFill>
              <a:ea typeface="Arial" panose="020B0604020202020204" pitchFamily="34" charset="0"/>
            </a:endParaRPr>
          </a:p>
        </p:txBody>
      </p:sp>
      <p:sp>
        <p:nvSpPr>
          <p:cNvPr id="4" name="Slide Number Placeholder 3">
            <a:extLst>
              <a:ext uri="{FF2B5EF4-FFF2-40B4-BE49-F238E27FC236}">
                <a16:creationId xmlns:a16="http://schemas.microsoft.com/office/drawing/2014/main" xmlns="" id="{B553885D-26ED-46E0-AF9F-462DC4C97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218672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851670"/>
            <a:ext cx="8229600" cy="421555"/>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Programme 3: Rail Transport</a:t>
            </a:r>
          </a:p>
        </p:txBody>
      </p:sp>
      <p:sp>
        <p:nvSpPr>
          <p:cNvPr id="3" name="Slide Number Placeholder 2">
            <a:extLst>
              <a:ext uri="{FF2B5EF4-FFF2-40B4-BE49-F238E27FC236}">
                <a16:creationId xmlns:a16="http://schemas.microsoft.com/office/drawing/2014/main" xmlns="" id="{FD982E82-6742-4B9C-9A15-5AFC881B83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06513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latin typeface="Arial" panose="020B0604020202020204" pitchFamily="34" charset="0"/>
                <a:cs typeface="Arial" panose="020B0604020202020204" pitchFamily="34" charset="0"/>
              </a:rPr>
              <a:t>Rail Regulation</a:t>
            </a:r>
          </a:p>
        </p:txBody>
      </p:sp>
      <p:sp>
        <p:nvSpPr>
          <p:cNvPr id="3" name="Content Placeholder 2"/>
          <p:cNvSpPr>
            <a:spLocks noGrp="1"/>
          </p:cNvSpPr>
          <p:nvPr>
            <p:ph sz="half" idx="1"/>
          </p:nvPr>
        </p:nvSpPr>
        <p:spPr>
          <a:xfrm>
            <a:off x="467544" y="843558"/>
            <a:ext cx="8208912" cy="4093963"/>
          </a:xfrm>
        </p:spPr>
        <p:txBody>
          <a:bodyPr>
            <a:noAutofit/>
          </a:bodyPr>
          <a:lstStyle/>
          <a:p>
            <a:pPr lvl="0" algn="just">
              <a:lnSpc>
                <a:spcPct val="150000"/>
              </a:lnSpc>
              <a:spcBef>
                <a:spcPts val="439"/>
              </a:spcBef>
            </a:pPr>
            <a:r>
              <a:rPr lang="en-ZA" b="1" dirty="0">
                <a:solidFill>
                  <a:prstClr val="black"/>
                </a:solidFill>
                <a:ea typeface="Arial" panose="020B0604020202020204" pitchFamily="34" charset="0"/>
              </a:rPr>
              <a:t>National Rail Bill: </a:t>
            </a:r>
          </a:p>
          <a:p>
            <a:pPr marL="285750" indent="-285750" algn="just">
              <a:lnSpc>
                <a:spcPct val="150000"/>
              </a:lnSpc>
              <a:spcBef>
                <a:spcPts val="439"/>
              </a:spcBef>
              <a:buFont typeface="Arial"/>
              <a:buChar char="•"/>
            </a:pPr>
            <a:r>
              <a:rPr lang="en-ZA" dirty="0">
                <a:solidFill>
                  <a:schemeClr val="tx1"/>
                </a:solidFill>
                <a:ea typeface="Calibri" panose="020F0502020204030204" pitchFamily="34" charset="0"/>
              </a:rPr>
              <a:t>Draft National Rail Bill revised to incorporate inputs from the approved National Rail Policy.</a:t>
            </a:r>
            <a:endParaRPr lang="en-US" b="1" dirty="0">
              <a:solidFill>
                <a:schemeClr val="tx1"/>
              </a:solidFill>
            </a:endParaRPr>
          </a:p>
          <a:p>
            <a:pPr marL="284400" indent="-284400" algn="just">
              <a:lnSpc>
                <a:spcPct val="150000"/>
              </a:lnSpc>
              <a:spcBef>
                <a:spcPts val="439"/>
              </a:spcBef>
            </a:pPr>
            <a:endParaRPr lang="en-US" dirty="0"/>
          </a:p>
          <a:p>
            <a:pPr marL="284400" indent="-284400" algn="just">
              <a:lnSpc>
                <a:spcPct val="150000"/>
              </a:lnSpc>
              <a:spcBef>
                <a:spcPts val="439"/>
              </a:spcBef>
            </a:pPr>
            <a:endParaRPr lang="en-ZA" sz="1000" dirty="0"/>
          </a:p>
        </p:txBody>
      </p:sp>
      <p:sp>
        <p:nvSpPr>
          <p:cNvPr id="4" name="Slide Number Placeholder 3">
            <a:extLst>
              <a:ext uri="{FF2B5EF4-FFF2-40B4-BE49-F238E27FC236}">
                <a16:creationId xmlns:a16="http://schemas.microsoft.com/office/drawing/2014/main" xmlns="" id="{3D02AB8E-21B9-4B44-932C-F089E97C54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17</a:t>
            </a:r>
          </a:p>
        </p:txBody>
      </p:sp>
    </p:spTree>
    <p:extLst>
      <p:ext uri="{BB962C8B-B14F-4D97-AF65-F5344CB8AC3E}">
        <p14:creationId xmlns:p14="http://schemas.microsoft.com/office/powerpoint/2010/main" xmlns="" val="21931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598"/>
            <a:ext cx="8229600" cy="421555"/>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Rail Infrastructure and Industry Development</a:t>
            </a:r>
          </a:p>
        </p:txBody>
      </p:sp>
      <p:sp>
        <p:nvSpPr>
          <p:cNvPr id="3" name="Content Placeholder 2"/>
          <p:cNvSpPr>
            <a:spLocks noGrp="1"/>
          </p:cNvSpPr>
          <p:nvPr>
            <p:ph sz="half" idx="1"/>
          </p:nvPr>
        </p:nvSpPr>
        <p:spPr>
          <a:xfrm>
            <a:off x="467544" y="843558"/>
            <a:ext cx="8424936" cy="4093963"/>
          </a:xfrm>
        </p:spPr>
        <p:txBody>
          <a:bodyPr>
            <a:noAutofit/>
          </a:bodyPr>
          <a:lstStyle/>
          <a:p>
            <a:pPr algn="just">
              <a:lnSpc>
                <a:spcPct val="150000"/>
              </a:lnSpc>
            </a:pPr>
            <a:r>
              <a:rPr lang="en-ZA" b="1" dirty="0">
                <a:solidFill>
                  <a:schemeClr val="tx1"/>
                </a:solidFill>
                <a:ea typeface="Arial" panose="020B0604020202020204" pitchFamily="34" charset="0"/>
              </a:rPr>
              <a:t>Private Sector Participation (PSP) Framework: </a:t>
            </a:r>
          </a:p>
          <a:p>
            <a:pPr marL="285750" indent="-285750" algn="just">
              <a:lnSpc>
                <a:spcPct val="150000"/>
              </a:lnSpc>
              <a:buFont typeface="Arial"/>
              <a:buChar char="•"/>
            </a:pPr>
            <a:r>
              <a:rPr lang="en-ZA" dirty="0">
                <a:solidFill>
                  <a:schemeClr val="tx1"/>
                </a:solidFill>
                <a:ea typeface="Calibri" panose="020F0502020204030204" pitchFamily="34" charset="0"/>
              </a:rPr>
              <a:t>Draft PSP Framework aligned with the Cabinet-approved National Rail Policy.</a:t>
            </a:r>
            <a:endParaRPr lang="en-ZA" sz="800" dirty="0">
              <a:solidFill>
                <a:schemeClr val="tx1"/>
              </a:solidFill>
              <a:ea typeface="Calibri" panose="020F0502020204030204" pitchFamily="34" charset="0"/>
            </a:endParaRPr>
          </a:p>
          <a:p>
            <a:pPr algn="just">
              <a:lnSpc>
                <a:spcPct val="150000"/>
              </a:lnSpc>
            </a:pPr>
            <a:endParaRPr lang="en-ZA" sz="800" dirty="0">
              <a:solidFill>
                <a:schemeClr val="tx1"/>
              </a:solidFill>
              <a:ea typeface="Calibri" panose="020F0502020204030204" pitchFamily="34" charset="0"/>
            </a:endParaRPr>
          </a:p>
          <a:p>
            <a:pPr algn="just">
              <a:lnSpc>
                <a:spcPct val="150000"/>
              </a:lnSpc>
            </a:pPr>
            <a:r>
              <a:rPr lang="en-ZA" b="1" dirty="0">
                <a:solidFill>
                  <a:schemeClr val="tx1"/>
                </a:solidFill>
                <a:ea typeface="Arial" panose="020B0604020202020204" pitchFamily="34" charset="0"/>
              </a:rPr>
              <a:t>High-Speed Rail (HSR) Corridor Framework: </a:t>
            </a:r>
          </a:p>
          <a:p>
            <a:pPr marL="285750" indent="-285750" algn="just">
              <a:lnSpc>
                <a:spcPct val="150000"/>
              </a:lnSpc>
              <a:buFont typeface="Arial"/>
              <a:buChar char="•"/>
            </a:pPr>
            <a:r>
              <a:rPr lang="en-ZA" dirty="0">
                <a:solidFill>
                  <a:schemeClr val="tx1"/>
                </a:solidFill>
                <a:ea typeface="Calibri" panose="020F0502020204030204" pitchFamily="34" charset="0"/>
              </a:rPr>
              <a:t>Draft HSR Framework aligned with the Cabinet-approved National Rail Policy.</a:t>
            </a:r>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018154A1-4E03-4B54-8AB7-4F4D4F3DF2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18</a:t>
            </a:r>
          </a:p>
        </p:txBody>
      </p:sp>
    </p:spTree>
    <p:extLst>
      <p:ext uri="{BB962C8B-B14F-4D97-AF65-F5344CB8AC3E}">
        <p14:creationId xmlns:p14="http://schemas.microsoft.com/office/powerpoint/2010/main" xmlns="" val="149936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8598"/>
            <a:ext cx="8229600" cy="421555"/>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Rail Infrastructure and Industry Development</a:t>
            </a:r>
          </a:p>
        </p:txBody>
      </p:sp>
      <p:sp>
        <p:nvSpPr>
          <p:cNvPr id="3" name="Content Placeholder 2"/>
          <p:cNvSpPr>
            <a:spLocks noGrp="1"/>
          </p:cNvSpPr>
          <p:nvPr>
            <p:ph sz="half" idx="1"/>
          </p:nvPr>
        </p:nvSpPr>
        <p:spPr>
          <a:xfrm>
            <a:off x="107504" y="843558"/>
            <a:ext cx="9036496" cy="4093963"/>
          </a:xfrm>
        </p:spPr>
        <p:txBody>
          <a:bodyPr>
            <a:noAutofit/>
          </a:bodyPr>
          <a:lstStyle/>
          <a:p>
            <a:pPr algn="just">
              <a:lnSpc>
                <a:spcPct val="150000"/>
              </a:lnSpc>
              <a:spcAft>
                <a:spcPts val="0"/>
              </a:spcAft>
            </a:pPr>
            <a:r>
              <a:rPr lang="en-ZA" b="1" dirty="0">
                <a:solidFill>
                  <a:schemeClr val="tx1"/>
                </a:solidFill>
                <a:ea typeface="Arial" panose="020B0604020202020204" pitchFamily="34" charset="0"/>
              </a:rPr>
              <a:t>Rolling Stock Fleet Renewal Programme: </a:t>
            </a:r>
          </a:p>
          <a:p>
            <a:pPr marL="285750" indent="-285750" algn="just">
              <a:lnSpc>
                <a:spcPct val="150000"/>
              </a:lnSpc>
              <a:buFont typeface="Arial"/>
              <a:buChar char="•"/>
            </a:pPr>
            <a:r>
              <a:rPr lang="en-ZA" dirty="0">
                <a:solidFill>
                  <a:schemeClr val="tx1"/>
                </a:solidFill>
              </a:rPr>
              <a:t>The Annual (2021/22) Analysis Report on the Rolling Stock Fleet Renewal Programme was finalised.</a:t>
            </a:r>
            <a:r>
              <a:rPr lang="en-ZA" dirty="0">
                <a:solidFill>
                  <a:schemeClr val="tx1"/>
                </a:solidFill>
                <a:ea typeface="Calibri" panose="020F0502020204030204" pitchFamily="34" charset="0"/>
              </a:rPr>
              <a:t> </a:t>
            </a:r>
          </a:p>
          <a:p>
            <a:pPr algn="just">
              <a:lnSpc>
                <a:spcPct val="150000"/>
              </a:lnSpc>
            </a:pPr>
            <a:endParaRPr lang="en-ZA" sz="800" dirty="0">
              <a:solidFill>
                <a:schemeClr val="tx1"/>
              </a:solidFill>
              <a:ea typeface="Calibri" panose="020F0502020204030204" pitchFamily="34" charset="0"/>
            </a:endParaRPr>
          </a:p>
          <a:p>
            <a:pPr marL="742950" lvl="1" indent="-285750" algn="just" defTabSz="457200">
              <a:lnSpc>
                <a:spcPct val="160000"/>
              </a:lnSpc>
              <a:spcBef>
                <a:spcPts val="0"/>
              </a:spcBef>
              <a:buFont typeface="Arial"/>
              <a:buChar char="–"/>
              <a:defRPr/>
            </a:pPr>
            <a:r>
              <a:rPr lang="en-ZA" sz="1600" dirty="0">
                <a:solidFill>
                  <a:schemeClr val="tx1"/>
                </a:solidFill>
                <a:latin typeface="Arial" panose="020B0604020202020204" pitchFamily="34" charset="0"/>
                <a:ea typeface="Calibri" panose="020F0502020204030204" pitchFamily="34" charset="0"/>
                <a:cs typeface="Arial" panose="020B0604020202020204" pitchFamily="34" charset="0"/>
              </a:rPr>
              <a:t>39 new trains provisionally accepted for the 2021/22 financial year.</a:t>
            </a:r>
          </a:p>
          <a:p>
            <a:pPr marL="742950" lvl="1" indent="-285750" algn="just" defTabSz="457200">
              <a:lnSpc>
                <a:spcPct val="160000"/>
              </a:lnSpc>
              <a:spcBef>
                <a:spcPts val="0"/>
              </a:spcBef>
              <a:buFont typeface="Arial"/>
              <a:buChar char="–"/>
              <a:defRPr/>
            </a:pPr>
            <a:r>
              <a:rPr lang="en-ZA" sz="1600" dirty="0">
                <a:solidFill>
                  <a:schemeClr val="tx1"/>
                </a:solidFill>
                <a:ea typeface="Calibri" panose="020F0502020204030204" pitchFamily="34" charset="0"/>
              </a:rPr>
              <a:t>89 trains produced since inception of programme – as at 31 March 2022.</a:t>
            </a:r>
          </a:p>
          <a:p>
            <a:pPr marL="457200" lvl="1" indent="0" algn="just" defTabSz="457200">
              <a:lnSpc>
                <a:spcPct val="160000"/>
              </a:lnSpc>
              <a:spcBef>
                <a:spcPts val="0"/>
              </a:spcBef>
              <a:buNone/>
              <a:defRPr/>
            </a:pPr>
            <a:endParaRPr lang="en-ZA" sz="800" dirty="0">
              <a:solidFill>
                <a:schemeClr val="tx1"/>
              </a:solidFill>
              <a:latin typeface="Arial"/>
              <a:ea typeface="Calibri" panose="020F0502020204030204" pitchFamily="34" charset="0"/>
              <a:cs typeface="Arial"/>
            </a:endParaRPr>
          </a:p>
          <a:p>
            <a:pPr marL="742950" lvl="1" indent="-285750" algn="just" defTabSz="457200">
              <a:lnSpc>
                <a:spcPct val="160000"/>
              </a:lnSpc>
              <a:spcBef>
                <a:spcPts val="0"/>
              </a:spcBef>
              <a:buFont typeface="Arial"/>
              <a:buChar char="–"/>
              <a:defRPr/>
            </a:pPr>
            <a:r>
              <a:rPr lang="en-ZA" sz="1600" dirty="0">
                <a:solidFill>
                  <a:schemeClr val="tx1"/>
                </a:solidFill>
                <a:latin typeface="Arial"/>
                <a:ea typeface="Calibri" panose="020F0502020204030204" pitchFamily="34" charset="0"/>
                <a:cs typeface="Arial"/>
              </a:rPr>
              <a:t>Fourteen (14) new trains provisionally accepted during Q1 of 2022/23.</a:t>
            </a:r>
            <a:endParaRPr lang="en-US" sz="1600" dirty="0">
              <a:solidFill>
                <a:schemeClr val="tx1"/>
              </a:solidFill>
              <a:latin typeface="Arial"/>
              <a:ea typeface="Calibri" panose="020F0502020204030204" pitchFamily="34" charset="0"/>
              <a:cs typeface="Arial"/>
            </a:endParaRPr>
          </a:p>
          <a:p>
            <a:pPr marL="742950" lvl="1" indent="-285750" algn="just" defTabSz="457200">
              <a:lnSpc>
                <a:spcPct val="160000"/>
              </a:lnSpc>
              <a:spcBef>
                <a:spcPts val="0"/>
              </a:spcBef>
              <a:buFont typeface="Arial"/>
              <a:buChar char="–"/>
              <a:defRPr/>
            </a:pPr>
            <a:r>
              <a:rPr lang="en-ZA" sz="1600" dirty="0">
                <a:solidFill>
                  <a:schemeClr val="tx1"/>
                </a:solidFill>
                <a:latin typeface="Arial"/>
                <a:ea typeface="Calibri" panose="020F0502020204030204" pitchFamily="34" charset="0"/>
                <a:cs typeface="Arial"/>
              </a:rPr>
              <a:t>103 new trains produced since inception of programme – as at 30 June 2022.</a:t>
            </a:r>
            <a:endParaRPr lang="en-US" sz="1600" dirty="0">
              <a:solidFill>
                <a:schemeClr val="tx1"/>
              </a:solidFill>
              <a:latin typeface="Arial"/>
              <a:ea typeface="Calibri" panose="020F0502020204030204" pitchFamily="34" charset="0"/>
              <a:cs typeface="Arial"/>
            </a:endParaRPr>
          </a:p>
          <a:p>
            <a:pPr marL="742950" lvl="1" indent="-285750" algn="just" defTabSz="457200">
              <a:lnSpc>
                <a:spcPct val="160000"/>
              </a:lnSpc>
              <a:spcBef>
                <a:spcPts val="0"/>
              </a:spcBef>
              <a:buFont typeface="Arial"/>
              <a:buChar char="–"/>
              <a:defRPr/>
            </a:pPr>
            <a:endParaRPr lang="en-ZA"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6704EFA8-83A2-49A0-A421-4B8963E21E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19</a:t>
            </a:r>
          </a:p>
        </p:txBody>
      </p:sp>
    </p:spTree>
    <p:extLst>
      <p:ext uri="{BB962C8B-B14F-4D97-AF65-F5344CB8AC3E}">
        <p14:creationId xmlns:p14="http://schemas.microsoft.com/office/powerpoint/2010/main" xmlns="" val="83484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b="1" dirty="0">
                <a:solidFill>
                  <a:prstClr val="black"/>
                </a:solidFill>
                <a:latin typeface="Arial" panose="020B0604020202020204" pitchFamily="34" charset="0"/>
                <a:ea typeface="MS PGothic" panose="020B0600070205080204" pitchFamily="34" charset="-128"/>
              </a:rPr>
              <a:t>Contents</a:t>
            </a:r>
            <a:endParaRPr lang="en-US" sz="2800" dirty="0"/>
          </a:p>
        </p:txBody>
      </p:sp>
      <p:sp>
        <p:nvSpPr>
          <p:cNvPr id="3" name="Content Placeholder 2"/>
          <p:cNvSpPr>
            <a:spLocks noGrp="1"/>
          </p:cNvSpPr>
          <p:nvPr>
            <p:ph sz="half" idx="1"/>
          </p:nvPr>
        </p:nvSpPr>
        <p:spPr>
          <a:xfrm>
            <a:off x="467544" y="848599"/>
            <a:ext cx="8208912" cy="3528392"/>
          </a:xfrm>
        </p:spPr>
        <p:txBody>
          <a:bodyPr>
            <a:noAutofit/>
          </a:bodyPr>
          <a:lstStyle/>
          <a:p>
            <a:pPr marL="342900" indent="-342900" algn="just">
              <a:lnSpc>
                <a:spcPct val="150000"/>
              </a:lnSpc>
              <a:spcBef>
                <a:spcPts val="0"/>
              </a:spcBef>
              <a:buFont typeface="+mj-lt"/>
              <a:buAutoNum type="arabicPeriod"/>
            </a:pPr>
            <a:r>
              <a:rPr lang="en-ZA" dirty="0">
                <a:solidFill>
                  <a:schemeClr val="tx1"/>
                </a:solidFill>
              </a:rPr>
              <a:t>Quarter one performance overview</a:t>
            </a:r>
          </a:p>
          <a:p>
            <a:pPr marL="342900" indent="-342900" algn="just">
              <a:lnSpc>
                <a:spcPct val="150000"/>
              </a:lnSpc>
              <a:spcBef>
                <a:spcPts val="0"/>
              </a:spcBef>
              <a:buFont typeface="+mj-lt"/>
              <a:buAutoNum type="arabicPeriod"/>
            </a:pPr>
            <a:r>
              <a:rPr lang="en-ZA" dirty="0">
                <a:solidFill>
                  <a:schemeClr val="tx1"/>
                </a:solidFill>
              </a:rPr>
              <a:t>Quarter one analysis per programme</a:t>
            </a:r>
          </a:p>
          <a:p>
            <a:pPr marL="342900" indent="-342900" algn="just">
              <a:lnSpc>
                <a:spcPct val="150000"/>
              </a:lnSpc>
              <a:spcBef>
                <a:spcPts val="0"/>
              </a:spcBef>
              <a:buFont typeface="+mj-lt"/>
              <a:buAutoNum type="arabicPeriod"/>
            </a:pPr>
            <a:r>
              <a:rPr lang="en-ZA" dirty="0">
                <a:solidFill>
                  <a:schemeClr val="tx1"/>
                </a:solidFill>
              </a:rPr>
              <a:t>Key highlights for the quarter under review</a:t>
            </a:r>
          </a:p>
          <a:p>
            <a:pPr marL="342900" indent="-342900" algn="just">
              <a:lnSpc>
                <a:spcPct val="150000"/>
              </a:lnSpc>
              <a:spcBef>
                <a:spcPts val="0"/>
              </a:spcBef>
              <a:buFont typeface="+mj-lt"/>
              <a:buAutoNum type="arabicPeriod"/>
            </a:pPr>
            <a:r>
              <a:rPr lang="en-ZA" dirty="0">
                <a:solidFill>
                  <a:schemeClr val="tx1"/>
                </a:solidFill>
              </a:rPr>
              <a:t>Consolidated Indicators</a:t>
            </a:r>
          </a:p>
          <a:p>
            <a:pPr marL="342900" indent="-342900" algn="just">
              <a:lnSpc>
                <a:spcPct val="150000"/>
              </a:lnSpc>
              <a:spcBef>
                <a:spcPts val="0"/>
              </a:spcBef>
              <a:buFont typeface="+mj-lt"/>
              <a:buAutoNum type="arabicPeriod"/>
            </a:pPr>
            <a:r>
              <a:rPr lang="en-ZA" dirty="0">
                <a:solidFill>
                  <a:schemeClr val="tx1"/>
                </a:solidFill>
              </a:rPr>
              <a:t>DoT Response to COVID-19: Internal Interventions</a:t>
            </a:r>
          </a:p>
          <a:p>
            <a:pPr marL="342900" indent="-342900" algn="just">
              <a:lnSpc>
                <a:spcPct val="150000"/>
              </a:lnSpc>
              <a:spcBef>
                <a:spcPts val="0"/>
              </a:spcBef>
              <a:buFont typeface="+mj-lt"/>
              <a:buAutoNum type="arabicPeriod"/>
            </a:pPr>
            <a:r>
              <a:rPr lang="en-ZA" dirty="0">
                <a:solidFill>
                  <a:schemeClr val="tx1"/>
                </a:solidFill>
              </a:rPr>
              <a:t>Quarter one expenditure report</a:t>
            </a:r>
          </a:p>
        </p:txBody>
      </p:sp>
      <p:sp>
        <p:nvSpPr>
          <p:cNvPr id="4" name="Slide Number Placeholder 3">
            <a:extLst>
              <a:ext uri="{FF2B5EF4-FFF2-40B4-BE49-F238E27FC236}">
                <a16:creationId xmlns:a16="http://schemas.microsoft.com/office/drawing/2014/main" xmlns="" id="{26BB81DD-921E-4377-ACCE-700C156A62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02</a:t>
            </a:r>
          </a:p>
        </p:txBody>
      </p:sp>
    </p:spTree>
    <p:extLst>
      <p:ext uri="{BB962C8B-B14F-4D97-AF65-F5344CB8AC3E}">
        <p14:creationId xmlns:p14="http://schemas.microsoft.com/office/powerpoint/2010/main" xmlns="" val="88287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175107"/>
            <a:ext cx="8229600" cy="421555"/>
          </a:xfrm>
        </p:spPr>
        <p:txBody>
          <a:bodyPr>
            <a:noAutofit/>
          </a:bodyPr>
          <a:lstStyle/>
          <a:p>
            <a:r>
              <a:rPr lang="en-US" sz="2800" b="1" dirty="0">
                <a:solidFill>
                  <a:prstClr val="black"/>
                </a:solidFill>
                <a:latin typeface="Arial" panose="020B0604020202020204" pitchFamily="34" charset="0"/>
                <a:cs typeface="Arial" panose="020B0604020202020204" pitchFamily="34" charset="0"/>
              </a:rPr>
              <a:t>Rail Infrastructure and Industry Development</a:t>
            </a:r>
            <a:endParaRPr lang="en-US" sz="2800" dirty="0"/>
          </a:p>
        </p:txBody>
      </p:sp>
      <p:sp>
        <p:nvSpPr>
          <p:cNvPr id="3" name="Content Placeholder 2"/>
          <p:cNvSpPr>
            <a:spLocks noGrp="1"/>
          </p:cNvSpPr>
          <p:nvPr>
            <p:ph sz="half" idx="1"/>
          </p:nvPr>
        </p:nvSpPr>
        <p:spPr>
          <a:xfrm>
            <a:off x="92800" y="596662"/>
            <a:ext cx="8943696" cy="4299942"/>
          </a:xfrm>
        </p:spPr>
        <p:txBody>
          <a:bodyPr>
            <a:noAutofit/>
          </a:bodyPr>
          <a:lstStyle/>
          <a:p>
            <a:pPr>
              <a:lnSpc>
                <a:spcPct val="150000"/>
              </a:lnSpc>
              <a:spcBef>
                <a:spcPts val="0"/>
              </a:spcBef>
            </a:pPr>
            <a:r>
              <a:rPr lang="en-ZA" sz="1600" b="1" dirty="0">
                <a:solidFill>
                  <a:schemeClr val="tx1"/>
                </a:solidFill>
                <a:ea typeface="Arial" panose="020B0604020202020204" pitchFamily="34" charset="0"/>
              </a:rPr>
              <a:t>Management and Oversight of the PRASA Capital Programme: </a:t>
            </a:r>
          </a:p>
          <a:p>
            <a:pPr marL="3175" indent="-355600">
              <a:lnSpc>
                <a:spcPct val="150000"/>
              </a:lnSpc>
              <a:spcBef>
                <a:spcPts val="0"/>
              </a:spcBef>
              <a:buFont typeface="Arial"/>
              <a:buChar char="•"/>
            </a:pPr>
            <a:r>
              <a:rPr lang="en-ZA" sz="1600" dirty="0">
                <a:solidFill>
                  <a:schemeClr val="tx1"/>
                </a:solidFill>
              </a:rPr>
              <a:t>Annual (2021/22) Analysis Report of the PRASA Capital Programme was finalised.</a:t>
            </a:r>
          </a:p>
          <a:p>
            <a:pPr>
              <a:lnSpc>
                <a:spcPct val="150000"/>
              </a:lnSpc>
              <a:spcBef>
                <a:spcPts val="0"/>
              </a:spcBef>
            </a:pPr>
            <a:endParaRPr lang="en-US" sz="800" dirty="0">
              <a:solidFill>
                <a:schemeClr val="tx1"/>
              </a:solidFill>
            </a:endParaRPr>
          </a:p>
          <a:p>
            <a:pPr marL="517525" lvl="2" indent="-263525" algn="just" defTabSz="457200">
              <a:lnSpc>
                <a:spcPct val="150000"/>
              </a:lnSpc>
              <a:spcBef>
                <a:spcPts val="0"/>
              </a:spcBef>
              <a:buFont typeface="Arial"/>
              <a:buChar char="–"/>
              <a:defRPr/>
            </a:pPr>
            <a:r>
              <a:rPr lang="en-ZA" sz="1400" dirty="0">
                <a:solidFill>
                  <a:schemeClr val="tx1"/>
                </a:solidFill>
                <a:latin typeface="Arial" panose="020B0604020202020204" pitchFamily="34" charset="0"/>
                <a:cs typeface="Arial" panose="020B0604020202020204" pitchFamily="34" charset="0"/>
              </a:rPr>
              <a:t>875 approved capital projects for the 2021/22 financial year and these projects are at different stages of implementation:</a:t>
            </a:r>
          </a:p>
          <a:p>
            <a:pPr marL="254000" lvl="2" indent="0" algn="just" defTabSz="457200">
              <a:lnSpc>
                <a:spcPct val="150000"/>
              </a:lnSpc>
              <a:spcBef>
                <a:spcPts val="0"/>
              </a:spcBef>
              <a:buNone/>
              <a:defRPr/>
            </a:pPr>
            <a:endParaRPr lang="en-ZA" sz="800" dirty="0">
              <a:solidFill>
                <a:schemeClr val="tx1"/>
              </a:solidFill>
              <a:latin typeface="Arial" panose="020B0604020202020204" pitchFamily="34" charset="0"/>
              <a:cs typeface="Arial" panose="020B0604020202020204" pitchFamily="34" charset="0"/>
            </a:endParaRPr>
          </a:p>
          <a:p>
            <a:pPr marL="782638" lvl="2" indent="-355600" algn="just" defTabSz="457200">
              <a:lnSpc>
                <a:spcPct val="150000"/>
              </a:lnSpc>
              <a:spcBef>
                <a:spcPts val="0"/>
              </a:spcBef>
              <a:defRPr/>
            </a:pPr>
            <a:r>
              <a:rPr lang="en-ZA" sz="1200" dirty="0">
                <a:solidFill>
                  <a:schemeClr val="tx1"/>
                </a:solidFill>
                <a:latin typeface="Arial" panose="020B0604020202020204" pitchFamily="34" charset="0"/>
                <a:cs typeface="Arial" panose="020B0604020202020204" pitchFamily="34" charset="0"/>
              </a:rPr>
              <a:t>531 initiation phase</a:t>
            </a:r>
          </a:p>
          <a:p>
            <a:pPr marL="782638" lvl="2" indent="-355600" algn="just" defTabSz="457200">
              <a:lnSpc>
                <a:spcPct val="150000"/>
              </a:lnSpc>
              <a:spcBef>
                <a:spcPts val="0"/>
              </a:spcBef>
              <a:defRPr/>
            </a:pPr>
            <a:r>
              <a:rPr lang="en-ZA" sz="1200" dirty="0">
                <a:solidFill>
                  <a:schemeClr val="tx1"/>
                </a:solidFill>
                <a:latin typeface="Arial" panose="020B0604020202020204" pitchFamily="34" charset="0"/>
                <a:cs typeface="Arial" panose="020B0604020202020204" pitchFamily="34" charset="0"/>
              </a:rPr>
              <a:t>94 concept phase</a:t>
            </a:r>
          </a:p>
          <a:p>
            <a:pPr marL="782638" lvl="2" indent="-355600" algn="just" defTabSz="457200">
              <a:lnSpc>
                <a:spcPct val="150000"/>
              </a:lnSpc>
              <a:spcBef>
                <a:spcPts val="0"/>
              </a:spcBef>
              <a:defRPr/>
            </a:pPr>
            <a:r>
              <a:rPr lang="en-ZA" sz="1200" dirty="0">
                <a:solidFill>
                  <a:schemeClr val="tx1"/>
                </a:solidFill>
                <a:latin typeface="Arial" panose="020B0604020202020204" pitchFamily="34" charset="0"/>
                <a:cs typeface="Arial" panose="020B0604020202020204" pitchFamily="34" charset="0"/>
              </a:rPr>
              <a:t>44 design development</a:t>
            </a:r>
          </a:p>
          <a:p>
            <a:pPr marL="782638" lvl="2" indent="-355600" algn="just" defTabSz="457200">
              <a:lnSpc>
                <a:spcPct val="150000"/>
              </a:lnSpc>
              <a:spcBef>
                <a:spcPts val="0"/>
              </a:spcBef>
              <a:defRPr/>
            </a:pPr>
            <a:r>
              <a:rPr lang="en-ZA" sz="1200" dirty="0">
                <a:solidFill>
                  <a:schemeClr val="tx1"/>
                </a:solidFill>
                <a:latin typeface="Arial" panose="020B0604020202020204" pitchFamily="34" charset="0"/>
                <a:cs typeface="Arial" panose="020B0604020202020204" pitchFamily="34" charset="0"/>
              </a:rPr>
              <a:t>87 design documentation</a:t>
            </a:r>
          </a:p>
          <a:p>
            <a:pPr marL="782638" lvl="2" indent="-355600" algn="just" defTabSz="457200">
              <a:lnSpc>
                <a:spcPct val="150000"/>
              </a:lnSpc>
              <a:spcBef>
                <a:spcPts val="0"/>
              </a:spcBef>
              <a:defRPr/>
            </a:pPr>
            <a:r>
              <a:rPr lang="en-ZA" sz="1200" dirty="0">
                <a:solidFill>
                  <a:schemeClr val="tx1"/>
                </a:solidFill>
                <a:latin typeface="Arial" panose="020B0604020202020204" pitchFamily="34" charset="0"/>
                <a:cs typeface="Arial" panose="020B0604020202020204" pitchFamily="34" charset="0"/>
              </a:rPr>
              <a:t>82 procurement phase</a:t>
            </a:r>
          </a:p>
          <a:p>
            <a:pPr marL="782638" lvl="2" indent="-355600" algn="just" defTabSz="457200">
              <a:lnSpc>
                <a:spcPct val="150000"/>
              </a:lnSpc>
              <a:spcBef>
                <a:spcPts val="0"/>
              </a:spcBef>
              <a:defRPr/>
            </a:pPr>
            <a:r>
              <a:rPr lang="en-ZA" sz="1200" dirty="0">
                <a:solidFill>
                  <a:schemeClr val="tx1"/>
                </a:solidFill>
                <a:latin typeface="Arial" panose="020B0604020202020204" pitchFamily="34" charset="0"/>
                <a:cs typeface="Arial" panose="020B0604020202020204" pitchFamily="34" charset="0"/>
              </a:rPr>
              <a:t>27 projects implementation and 10 projects closed-out as at end of March 2021</a:t>
            </a:r>
          </a:p>
          <a:p>
            <a:pPr marL="742950" lvl="1" indent="-285750" algn="just" defTabSz="457200">
              <a:lnSpc>
                <a:spcPct val="160000"/>
              </a:lnSpc>
              <a:spcBef>
                <a:spcPts val="0"/>
              </a:spcBef>
              <a:buFont typeface="Arial"/>
              <a:buChar char="–"/>
              <a:defRPr/>
            </a:pPr>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71283F54-F8BD-4F8D-9E2A-C89866508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20</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05774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229600" cy="421555"/>
          </a:xfrm>
        </p:spPr>
        <p:txBody>
          <a:bodyPr>
            <a:noAutofit/>
          </a:bodyPr>
          <a:lstStyle/>
          <a:p>
            <a:r>
              <a:rPr lang="en-US" sz="2800" b="1" dirty="0">
                <a:solidFill>
                  <a:prstClr val="black"/>
                </a:solidFill>
                <a:latin typeface="Arial" panose="020B0604020202020204" pitchFamily="34" charset="0"/>
                <a:cs typeface="Arial" panose="020B0604020202020204" pitchFamily="34" charset="0"/>
              </a:rPr>
              <a:t>Rail Infrastructure and Industry Development</a:t>
            </a:r>
            <a:endParaRPr lang="en-US" sz="2800" dirty="0"/>
          </a:p>
        </p:txBody>
      </p:sp>
      <p:sp>
        <p:nvSpPr>
          <p:cNvPr id="3" name="Content Placeholder 2"/>
          <p:cNvSpPr>
            <a:spLocks noGrp="1"/>
          </p:cNvSpPr>
          <p:nvPr>
            <p:ph sz="half" idx="1"/>
          </p:nvPr>
        </p:nvSpPr>
        <p:spPr>
          <a:xfrm>
            <a:off x="179512" y="843558"/>
            <a:ext cx="8856984" cy="3960440"/>
          </a:xfrm>
        </p:spPr>
        <p:txBody>
          <a:bodyPr>
            <a:noAutofit/>
          </a:bodyPr>
          <a:lstStyle/>
          <a:p>
            <a:pPr algn="just">
              <a:lnSpc>
                <a:spcPct val="150000"/>
              </a:lnSpc>
              <a:spcAft>
                <a:spcPts val="0"/>
              </a:spcAft>
            </a:pPr>
            <a:r>
              <a:rPr lang="en-ZA" b="1" dirty="0">
                <a:solidFill>
                  <a:schemeClr val="tx1"/>
                </a:solidFill>
                <a:ea typeface="Arial" panose="020B0604020202020204" pitchFamily="34" charset="0"/>
              </a:rPr>
              <a:t>Management and Oversight of the PRASA Capital Programme: </a:t>
            </a:r>
          </a:p>
          <a:p>
            <a:pPr marL="285750" indent="-285750" algn="just">
              <a:lnSpc>
                <a:spcPct val="150000"/>
              </a:lnSpc>
              <a:buFont typeface="Arial"/>
              <a:buChar char="•"/>
            </a:pPr>
            <a:r>
              <a:rPr lang="en-ZA" dirty="0">
                <a:solidFill>
                  <a:schemeClr val="tx1"/>
                </a:solidFill>
              </a:rPr>
              <a:t>The Annual (2021/22) Analysis Report of the PRASA Capital Programme was finalised.</a:t>
            </a:r>
          </a:p>
          <a:p>
            <a:pPr algn="just">
              <a:lnSpc>
                <a:spcPct val="150000"/>
              </a:lnSpc>
            </a:pPr>
            <a:endParaRPr lang="en-US" sz="1000" dirty="0">
              <a:solidFill>
                <a:schemeClr val="tx1"/>
              </a:solidFill>
            </a:endParaRPr>
          </a:p>
          <a:p>
            <a:pPr marL="742950" lvl="1" indent="-285750" algn="just" defTabSz="457200">
              <a:lnSpc>
                <a:spcPct val="160000"/>
              </a:lnSpc>
              <a:spcBef>
                <a:spcPts val="0"/>
              </a:spcBef>
              <a:buFont typeface="Arial"/>
              <a:buChar char="–"/>
              <a:defRPr/>
            </a:pPr>
            <a:r>
              <a:rPr lang="en-ZA" sz="1600" dirty="0">
                <a:solidFill>
                  <a:schemeClr val="tx1"/>
                </a:solidFill>
                <a:latin typeface="Arial" panose="020B0604020202020204" pitchFamily="34" charset="0"/>
                <a:ea typeface="Calibri" panose="020F0502020204030204" pitchFamily="34" charset="0"/>
                <a:cs typeface="Arial" panose="020B0604020202020204" pitchFamily="34" charset="0"/>
              </a:rPr>
              <a:t>There has been limited progress in the implementation of the Capital Programme, as the data shows that majority of the projects are stuck in initiation, concept and procurement phases.</a:t>
            </a:r>
            <a:endParaRPr lang="en-ZA" sz="1600" dirty="0">
              <a:solidFill>
                <a:schemeClr val="tx1"/>
              </a:solidFill>
              <a:latin typeface="Arial" panose="020B0604020202020204" pitchFamily="34" charset="0"/>
              <a:cs typeface="Arial" panose="020B0604020202020204" pitchFamily="34" charset="0"/>
            </a:endParaRPr>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FDDC2B08-452B-4D7E-8FF3-30D9FE41F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2</a:t>
            </a: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a:t>
            </a:r>
          </a:p>
        </p:txBody>
      </p:sp>
    </p:spTree>
    <p:extLst>
      <p:ext uri="{BB962C8B-B14F-4D97-AF65-F5344CB8AC3E}">
        <p14:creationId xmlns:p14="http://schemas.microsoft.com/office/powerpoint/2010/main" xmlns="" val="379667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70175"/>
            <a:ext cx="8229600" cy="889607"/>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Programme 4: Road Transport</a:t>
            </a:r>
          </a:p>
        </p:txBody>
      </p:sp>
      <p:sp>
        <p:nvSpPr>
          <p:cNvPr id="3" name="Slide Number Placeholder 2">
            <a:extLst>
              <a:ext uri="{FF2B5EF4-FFF2-40B4-BE49-F238E27FC236}">
                <a16:creationId xmlns:a16="http://schemas.microsoft.com/office/drawing/2014/main" xmlns="" id="{41EE1C81-CFD8-4B52-9C78-A66DB0F9C1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22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48190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17874"/>
            <a:ext cx="8229600" cy="849908"/>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Road Transport Regulation</a:t>
            </a:r>
          </a:p>
        </p:txBody>
      </p:sp>
      <p:sp>
        <p:nvSpPr>
          <p:cNvPr id="3" name="Content Placeholder 2"/>
          <p:cNvSpPr>
            <a:spLocks noGrp="1"/>
          </p:cNvSpPr>
          <p:nvPr>
            <p:ph sz="half" idx="1"/>
          </p:nvPr>
        </p:nvSpPr>
        <p:spPr>
          <a:xfrm>
            <a:off x="287524" y="699542"/>
            <a:ext cx="8748972" cy="4104456"/>
          </a:xfrm>
        </p:spPr>
        <p:txBody>
          <a:bodyPr>
            <a:noAutofit/>
          </a:bodyPr>
          <a:lstStyle/>
          <a:p>
            <a:pPr algn="just">
              <a:lnSpc>
                <a:spcPct val="150000"/>
              </a:lnSpc>
              <a:spcBef>
                <a:spcPts val="0"/>
              </a:spcBef>
            </a:pPr>
            <a:r>
              <a:rPr lang="en-US" b="1" dirty="0">
                <a:solidFill>
                  <a:schemeClr val="tx1"/>
                </a:solidFill>
              </a:rPr>
              <a:t>Implementation of the National Road Safety Strategy: </a:t>
            </a:r>
          </a:p>
          <a:p>
            <a:pPr algn="just">
              <a:lnSpc>
                <a:spcPct val="150000"/>
              </a:lnSpc>
              <a:spcBef>
                <a:spcPts val="0"/>
              </a:spcBef>
            </a:pPr>
            <a:endParaRPr lang="en-US" sz="800" b="1" dirty="0">
              <a:solidFill>
                <a:schemeClr val="tx1"/>
              </a:solidFill>
            </a:endParaRPr>
          </a:p>
          <a:p>
            <a:pPr marL="285750" indent="-285750" algn="just">
              <a:lnSpc>
                <a:spcPct val="150000"/>
              </a:lnSpc>
              <a:spcBef>
                <a:spcPts val="0"/>
              </a:spcBef>
              <a:buFont typeface="Arial"/>
              <a:buChar char="•"/>
            </a:pPr>
            <a:r>
              <a:rPr lang="en-US" sz="1600" dirty="0">
                <a:solidFill>
                  <a:schemeClr val="tx1"/>
                </a:solidFill>
              </a:rPr>
              <a:t>The quarterly analysis monitoring report on the implementation of the</a:t>
            </a:r>
            <a:r>
              <a:rPr lang="en-US" sz="1600" b="1" dirty="0">
                <a:solidFill>
                  <a:prstClr val="black"/>
                </a:solidFill>
              </a:rPr>
              <a:t> </a:t>
            </a:r>
            <a:r>
              <a:rPr lang="en-US" sz="1600" dirty="0">
                <a:solidFill>
                  <a:prstClr val="black"/>
                </a:solidFill>
              </a:rPr>
              <a:t>National Road Safety Strategy consolidated</a:t>
            </a:r>
            <a:r>
              <a:rPr lang="en-ZA" sz="1600" dirty="0">
                <a:solidFill>
                  <a:prstClr val="black"/>
                </a:solidFill>
                <a:latin typeface="Arial" charset="0"/>
                <a:ea typeface="MS PGothic" charset="0"/>
                <a:cs typeface="+mn-cs"/>
              </a:rPr>
              <a:t>.</a:t>
            </a:r>
          </a:p>
          <a:p>
            <a:pPr algn="just">
              <a:lnSpc>
                <a:spcPct val="150000"/>
              </a:lnSpc>
              <a:spcBef>
                <a:spcPts val="0"/>
              </a:spcBef>
            </a:pPr>
            <a:endParaRPr lang="en-ZA" sz="800" dirty="0">
              <a:solidFill>
                <a:prstClr val="black"/>
              </a:solidFill>
              <a:latin typeface="Arial" charset="0"/>
              <a:ea typeface="MS PGothic" charset="0"/>
              <a:cs typeface="+mn-cs"/>
            </a:endParaRPr>
          </a:p>
          <a:p>
            <a:pPr marL="285750" indent="-285750" algn="just">
              <a:lnSpc>
                <a:spcPct val="150000"/>
              </a:lnSpc>
              <a:spcBef>
                <a:spcPts val="0"/>
              </a:spcBef>
              <a:buFont typeface="Arial"/>
              <a:buChar char="•"/>
            </a:pPr>
            <a:r>
              <a:rPr lang="en-ZA" sz="1600" dirty="0">
                <a:solidFill>
                  <a:prstClr val="black"/>
                </a:solidFill>
                <a:latin typeface="Arial" charset="0"/>
                <a:ea typeface="MS PGothic" charset="0"/>
                <a:cs typeface="+mn-cs"/>
              </a:rPr>
              <a:t>3 142 fatalities recorded in Q1 of 2022/23 financial year.</a:t>
            </a:r>
          </a:p>
          <a:p>
            <a:pPr algn="just">
              <a:lnSpc>
                <a:spcPct val="150000"/>
              </a:lnSpc>
              <a:spcBef>
                <a:spcPts val="0"/>
              </a:spcBef>
            </a:pPr>
            <a:endParaRPr lang="en-ZA" sz="800" dirty="0">
              <a:solidFill>
                <a:prstClr val="black"/>
              </a:solidFill>
              <a:latin typeface="Arial" charset="0"/>
              <a:ea typeface="MS PGothic" charset="0"/>
              <a:cs typeface="+mn-cs"/>
            </a:endParaRPr>
          </a:p>
          <a:p>
            <a:pPr marL="285750" indent="-285750" algn="just">
              <a:lnSpc>
                <a:spcPct val="150000"/>
              </a:lnSpc>
              <a:spcBef>
                <a:spcPts val="0"/>
              </a:spcBef>
              <a:buFont typeface="Arial"/>
              <a:buChar char="•"/>
            </a:pPr>
            <a:r>
              <a:rPr lang="en-ZA" sz="1600" dirty="0">
                <a:solidFill>
                  <a:prstClr val="black"/>
                </a:solidFill>
                <a:latin typeface="Arial" charset="0"/>
                <a:ea typeface="MS PGothic" charset="0"/>
                <a:cs typeface="+mn-cs"/>
              </a:rPr>
              <a:t>Represents a 3.2% reduction when compared to the same period in the previous financial year.</a:t>
            </a:r>
            <a:endParaRPr lang="en-ZA" sz="1600" dirty="0">
              <a:solidFill>
                <a:schemeClr val="tx1"/>
              </a:solidFill>
            </a:endParaRPr>
          </a:p>
          <a:p>
            <a:pPr marL="742950" lvl="1" indent="-285750" algn="just" defTabSz="457200">
              <a:lnSpc>
                <a:spcPct val="160000"/>
              </a:lnSpc>
              <a:spcBef>
                <a:spcPts val="0"/>
              </a:spcBef>
              <a:buFont typeface="Arial"/>
              <a:buChar char="–"/>
              <a:defRPr/>
            </a:pPr>
            <a:endParaRPr lang="en-US" sz="1400" dirty="0">
              <a:solidFill>
                <a:schemeClr val="tx1"/>
              </a:solidFill>
            </a:endParaRPr>
          </a:p>
          <a:p>
            <a:pPr algn="just"/>
            <a:endParaRPr lang="en-ZA" sz="1500" dirty="0"/>
          </a:p>
        </p:txBody>
      </p:sp>
      <p:sp>
        <p:nvSpPr>
          <p:cNvPr id="4" name="Slide Number Placeholder 3">
            <a:extLst>
              <a:ext uri="{FF2B5EF4-FFF2-40B4-BE49-F238E27FC236}">
                <a16:creationId xmlns:a16="http://schemas.microsoft.com/office/drawing/2014/main" xmlns="" id="{E3698836-6BC1-4AF5-BCED-8516FA46AF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23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66290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51383"/>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Road Transport Regulation</a:t>
            </a:r>
            <a:r>
              <a:rPr lang="en-US" sz="2800" b="1" dirty="0">
                <a:solidFill>
                  <a:prstClr val="black"/>
                </a:solidFill>
                <a:latin typeface="Arial" panose="020B0604020202020204" pitchFamily="34" charset="0"/>
                <a:cs typeface="Arial" panose="020B0604020202020204" pitchFamily="34" charset="0"/>
              </a:rPr>
              <a:t> (Cont..)</a:t>
            </a:r>
            <a:endParaRPr lang="en-US" sz="2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987574"/>
            <a:ext cx="8507288" cy="3888432"/>
          </a:xfrm>
        </p:spPr>
        <p:txBody>
          <a:bodyPr>
            <a:noAutofit/>
          </a:bodyPr>
          <a:lstStyle/>
          <a:p>
            <a:pPr>
              <a:lnSpc>
                <a:spcPct val="150000"/>
              </a:lnSpc>
            </a:pPr>
            <a:r>
              <a:rPr lang="en-ZA" b="1" dirty="0">
                <a:solidFill>
                  <a:schemeClr val="tx1"/>
                </a:solidFill>
                <a:ea typeface="Arial" panose="020B0604020202020204" pitchFamily="34" charset="0"/>
              </a:rPr>
              <a:t>Road Traffic Law Enforcement Entities integrated into one: </a:t>
            </a:r>
          </a:p>
          <a:p>
            <a:pPr>
              <a:lnSpc>
                <a:spcPct val="150000"/>
              </a:lnSpc>
            </a:pPr>
            <a:endParaRPr lang="en-ZA" sz="800" b="1" dirty="0">
              <a:solidFill>
                <a:schemeClr val="tx1"/>
              </a:solidFill>
              <a:ea typeface="Arial" panose="020B0604020202020204" pitchFamily="34" charset="0"/>
            </a:endParaRPr>
          </a:p>
          <a:p>
            <a:pPr marL="285750" indent="-285750">
              <a:lnSpc>
                <a:spcPct val="150000"/>
              </a:lnSpc>
              <a:buFont typeface="Arial"/>
              <a:buChar char="•"/>
            </a:pPr>
            <a:r>
              <a:rPr lang="en-ZA" dirty="0">
                <a:solidFill>
                  <a:schemeClr val="tx1"/>
                </a:solidFill>
                <a:ea typeface="Arial" panose="020B0604020202020204" pitchFamily="34" charset="0"/>
              </a:rPr>
              <a:t>The Task Team to map the process of integration of road traffic law enforcement entities was established as targeted.</a:t>
            </a:r>
            <a:endParaRPr lang="en-US" dirty="0">
              <a:solidFill>
                <a:schemeClr val="tx1"/>
              </a:solidFill>
            </a:endParaRPr>
          </a:p>
          <a:p>
            <a:pPr algn="just"/>
            <a:endParaRPr lang="en-ZA" sz="1500" dirty="0"/>
          </a:p>
        </p:txBody>
      </p:sp>
      <p:sp>
        <p:nvSpPr>
          <p:cNvPr id="4" name="Slide Number Placeholder 3">
            <a:extLst>
              <a:ext uri="{FF2B5EF4-FFF2-40B4-BE49-F238E27FC236}">
                <a16:creationId xmlns:a16="http://schemas.microsoft.com/office/drawing/2014/main" xmlns="" id="{1959E6A8-422A-432C-A1C8-9E8CE7C09B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24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5884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51383"/>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Road Infrastructure and Industry Development</a:t>
            </a:r>
          </a:p>
        </p:txBody>
      </p:sp>
      <p:sp>
        <p:nvSpPr>
          <p:cNvPr id="3" name="Content Placeholder 2"/>
          <p:cNvSpPr>
            <a:spLocks noGrp="1"/>
          </p:cNvSpPr>
          <p:nvPr>
            <p:ph sz="half" idx="1"/>
          </p:nvPr>
        </p:nvSpPr>
        <p:spPr>
          <a:xfrm>
            <a:off x="457200" y="987574"/>
            <a:ext cx="8507288" cy="3888432"/>
          </a:xfrm>
        </p:spPr>
        <p:txBody>
          <a:bodyPr>
            <a:noAutofit/>
          </a:bodyPr>
          <a:lstStyle/>
          <a:p>
            <a:pPr>
              <a:lnSpc>
                <a:spcPct val="150000"/>
              </a:lnSpc>
            </a:pPr>
            <a:r>
              <a:rPr lang="en-ZA" sz="1600" b="1" dirty="0">
                <a:solidFill>
                  <a:schemeClr val="tx1"/>
                </a:solidFill>
                <a:ea typeface="Arial" panose="020B0604020202020204" pitchFamily="34" charset="0"/>
              </a:rPr>
              <a:t>SANRAL Road Maintenance Programme monitored:</a:t>
            </a:r>
          </a:p>
          <a:p>
            <a:pPr marL="285750" indent="-285750">
              <a:lnSpc>
                <a:spcPct val="150000"/>
              </a:lnSpc>
              <a:buFont typeface="Arial"/>
              <a:buChar char="•"/>
            </a:pPr>
            <a:r>
              <a:rPr lang="en-US" sz="1600" dirty="0">
                <a:solidFill>
                  <a:schemeClr val="tx1"/>
                </a:solidFill>
                <a:ea typeface="Arial" panose="020B0604020202020204" pitchFamily="34" charset="0"/>
              </a:rPr>
              <a:t>Quarterly Monitoring Report on the SANRAL Road Maintenance Programme developed as targeted. </a:t>
            </a:r>
          </a:p>
          <a:p>
            <a:pPr marL="517525" indent="-231775">
              <a:lnSpc>
                <a:spcPct val="150000"/>
              </a:lnSpc>
              <a:buFont typeface="Arial"/>
              <a:buChar char="•"/>
            </a:pPr>
            <a:r>
              <a:rPr lang="en-US" sz="1600" i="1" dirty="0">
                <a:solidFill>
                  <a:schemeClr val="tx1"/>
                </a:solidFill>
              </a:rPr>
              <a:t>A total of 22 275 km of the </a:t>
            </a:r>
            <a:r>
              <a:rPr lang="en-ZA" sz="1600" i="1" dirty="0">
                <a:solidFill>
                  <a:schemeClr val="tx1"/>
                </a:solidFill>
              </a:rPr>
              <a:t>national road network were exposed to routine maintenance (using latest road survey and proclamations)</a:t>
            </a:r>
            <a:endParaRPr lang="en-US" sz="1600" i="1" dirty="0">
              <a:solidFill>
                <a:schemeClr val="tx1"/>
              </a:solidFill>
            </a:endParaRPr>
          </a:p>
          <a:p>
            <a:pPr marL="285750" indent="-285750">
              <a:lnSpc>
                <a:spcPct val="150000"/>
              </a:lnSpc>
              <a:buFont typeface="Arial"/>
              <a:buChar char="•"/>
            </a:pPr>
            <a:r>
              <a:rPr lang="en-US" sz="1600" b="1" dirty="0">
                <a:solidFill>
                  <a:schemeClr val="tx1"/>
                </a:solidFill>
              </a:rPr>
              <a:t>Provincial Road Maintenance Programme monitored (surfaced and gravel roads)</a:t>
            </a:r>
            <a:r>
              <a:rPr lang="en-US" sz="1600" dirty="0">
                <a:solidFill>
                  <a:schemeClr val="tx1"/>
                </a:solidFill>
              </a:rPr>
              <a:t>:</a:t>
            </a:r>
          </a:p>
          <a:p>
            <a:pPr marL="285750" indent="-285750">
              <a:lnSpc>
                <a:spcPct val="150000"/>
              </a:lnSpc>
              <a:buFont typeface="Arial" panose="020B0604020202020204" pitchFamily="34" charset="0"/>
              <a:buChar char="•"/>
            </a:pPr>
            <a:r>
              <a:rPr lang="en-US" sz="1600" dirty="0">
                <a:solidFill>
                  <a:schemeClr val="tx1"/>
                </a:solidFill>
              </a:rPr>
              <a:t>Quarterly Monitoring Report on the Provincial Road Maintenance Programme developed as targeted. </a:t>
            </a:r>
          </a:p>
          <a:p>
            <a:pPr marL="285750" indent="-285750">
              <a:lnSpc>
                <a:spcPct val="150000"/>
              </a:lnSpc>
              <a:buFont typeface="Arial" panose="020B0604020202020204" pitchFamily="34" charset="0"/>
              <a:buChar char="•"/>
            </a:pPr>
            <a:endParaRPr lang="en-US" dirty="0">
              <a:solidFill>
                <a:schemeClr val="tx1"/>
              </a:solidFill>
            </a:endParaRPr>
          </a:p>
          <a:p>
            <a:pPr marL="285750" indent="-285750">
              <a:lnSpc>
                <a:spcPct val="150000"/>
              </a:lnSpc>
              <a:buFont typeface="Arial" panose="020B0604020202020204" pitchFamily="34" charset="0"/>
              <a:buChar char="•"/>
            </a:pPr>
            <a:endParaRPr lang="en-US" dirty="0">
              <a:solidFill>
                <a:schemeClr val="tx1"/>
              </a:solidFill>
            </a:endParaRPr>
          </a:p>
          <a:p>
            <a:pPr algn="just"/>
            <a:endParaRPr lang="en-ZA" sz="1500" dirty="0">
              <a:solidFill>
                <a:schemeClr val="tx1"/>
              </a:solidFil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25</a:t>
            </a:r>
          </a:p>
        </p:txBody>
      </p:sp>
    </p:spTree>
    <p:extLst>
      <p:ext uri="{BB962C8B-B14F-4D97-AF65-F5344CB8AC3E}">
        <p14:creationId xmlns:p14="http://schemas.microsoft.com/office/powerpoint/2010/main" xmlns="" val="4138127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51383"/>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Road Infrastructure and Industry Development (Cont..)</a:t>
            </a:r>
          </a:p>
        </p:txBody>
      </p:sp>
      <p:sp>
        <p:nvSpPr>
          <p:cNvPr id="3" name="Content Placeholder 2"/>
          <p:cNvSpPr>
            <a:spLocks noGrp="1"/>
          </p:cNvSpPr>
          <p:nvPr>
            <p:ph sz="half" idx="1"/>
          </p:nvPr>
        </p:nvSpPr>
        <p:spPr>
          <a:xfrm>
            <a:off x="457200" y="987574"/>
            <a:ext cx="8507288" cy="4464496"/>
          </a:xfrm>
        </p:spPr>
        <p:txBody>
          <a:bodyPr>
            <a:noAutofit/>
          </a:bodyPr>
          <a:lstStyle/>
          <a:p>
            <a:pPr>
              <a:lnSpc>
                <a:spcPct val="150000"/>
              </a:lnSpc>
            </a:pPr>
            <a:r>
              <a:rPr lang="en-ZA" sz="1200" b="1" dirty="0">
                <a:solidFill>
                  <a:schemeClr val="tx1"/>
                </a:solidFill>
                <a:ea typeface="Arial" panose="020B0604020202020204" pitchFamily="34" charset="0"/>
              </a:rPr>
              <a:t>Jobs created through the SANRAL Road Maintenance Programme:</a:t>
            </a:r>
          </a:p>
          <a:p>
            <a:pPr marL="285750" indent="-285750">
              <a:lnSpc>
                <a:spcPct val="150000"/>
              </a:lnSpc>
              <a:buFont typeface="Arial"/>
              <a:buChar char="•"/>
            </a:pPr>
            <a:r>
              <a:rPr lang="en-US" sz="1200" dirty="0">
                <a:solidFill>
                  <a:schemeClr val="tx1"/>
                </a:solidFill>
                <a:ea typeface="Arial" panose="020B0604020202020204" pitchFamily="34" charset="0"/>
              </a:rPr>
              <a:t>Quarterly Monitoring Report on jobs created through the SANRAL Road Maintenance Programme developed as targeted – 8 127 jobs created in Q1 (2 322 women, 4 092 youth and 60 persons with disabilities)</a:t>
            </a:r>
          </a:p>
          <a:p>
            <a:pPr marL="285750" indent="-285750">
              <a:lnSpc>
                <a:spcPct val="150000"/>
              </a:lnSpc>
              <a:buFont typeface="Arial"/>
              <a:buChar char="•"/>
            </a:pPr>
            <a:r>
              <a:rPr lang="en-ZA" sz="1200" i="1" dirty="0">
                <a:solidFill>
                  <a:schemeClr val="tx1"/>
                </a:solidFill>
                <a:ea typeface="Calibri" panose="020F0502020204030204" pitchFamily="34" charset="0"/>
              </a:rPr>
              <a:t>A total of 30 591 jobs were created through the SANRAL Road Maintenance Programme since March 2019.</a:t>
            </a:r>
            <a:endParaRPr lang="en-US" sz="1200" i="1" dirty="0">
              <a:solidFill>
                <a:schemeClr val="tx1"/>
              </a:solidFill>
              <a:ea typeface="Arial" panose="020B0604020202020204" pitchFamily="34" charset="0"/>
            </a:endParaRPr>
          </a:p>
          <a:p>
            <a:pPr>
              <a:lnSpc>
                <a:spcPct val="150000"/>
              </a:lnSpc>
            </a:pPr>
            <a:r>
              <a:rPr lang="en-US" sz="1200" b="1" dirty="0">
                <a:solidFill>
                  <a:schemeClr val="tx1"/>
                </a:solidFill>
              </a:rPr>
              <a:t>Jobs created through the Provincial Road Maintenance </a:t>
            </a:r>
            <a:r>
              <a:rPr lang="en-US" sz="1200" b="1" dirty="0" err="1">
                <a:solidFill>
                  <a:schemeClr val="tx1"/>
                </a:solidFill>
              </a:rPr>
              <a:t>Programme</a:t>
            </a:r>
            <a:r>
              <a:rPr lang="en-US" sz="1200" b="1" dirty="0">
                <a:solidFill>
                  <a:schemeClr val="tx1"/>
                </a:solidFill>
              </a:rPr>
              <a:t> monitored</a:t>
            </a:r>
            <a:r>
              <a:rPr lang="en-US" sz="1200" dirty="0">
                <a:solidFill>
                  <a:schemeClr val="tx1"/>
                </a:solidFill>
              </a:rPr>
              <a:t>:</a:t>
            </a:r>
          </a:p>
          <a:p>
            <a:pPr marL="285750" indent="-285750">
              <a:lnSpc>
                <a:spcPct val="150000"/>
              </a:lnSpc>
              <a:buFont typeface="Arial" panose="020B0604020202020204" pitchFamily="34" charset="0"/>
              <a:buChar char="•"/>
            </a:pPr>
            <a:r>
              <a:rPr lang="en-US" sz="1200" dirty="0">
                <a:solidFill>
                  <a:schemeClr val="tx1"/>
                </a:solidFill>
              </a:rPr>
              <a:t>Quarterly Monitoring Report on jobs created through the Provincial Road Maintenance Programme developed as targeted. </a:t>
            </a:r>
            <a:endParaRPr lang="en-ZA" sz="1200" i="1" dirty="0">
              <a:solidFill>
                <a:schemeClr val="tx1"/>
              </a:solidFill>
              <a:ea typeface="Calibri" panose="020F0502020204030204" pitchFamily="34" charset="0"/>
            </a:endParaRPr>
          </a:p>
          <a:p>
            <a:pPr lvl="1">
              <a:lnSpc>
                <a:spcPct val="107000"/>
              </a:lnSpc>
              <a:spcBef>
                <a:spcPts val="0"/>
              </a:spcBef>
            </a:pPr>
            <a:r>
              <a:rPr lang="en-ZA" sz="1200" i="1" dirty="0">
                <a:solidFill>
                  <a:schemeClr val="tx1"/>
                </a:solidFill>
                <a:ea typeface="Calibri" panose="020F0502020204030204" pitchFamily="34" charset="0"/>
              </a:rPr>
              <a:t>An integrated </a:t>
            </a:r>
            <a:r>
              <a:rPr lang="en-ZA" sz="1200" i="1" dirty="0" err="1">
                <a:solidFill>
                  <a:schemeClr val="tx1"/>
                </a:solidFill>
                <a:ea typeface="Calibri" panose="020F0502020204030204" pitchFamily="34" charset="0"/>
              </a:rPr>
              <a:t>S`hamba</a:t>
            </a:r>
            <a:r>
              <a:rPr lang="en-ZA" sz="1200" i="1" dirty="0">
                <a:solidFill>
                  <a:schemeClr val="tx1"/>
                </a:solidFill>
                <a:ea typeface="Calibri" panose="020F0502020204030204" pitchFamily="34" charset="0"/>
              </a:rPr>
              <a:t> </a:t>
            </a:r>
            <a:r>
              <a:rPr lang="en-ZA" sz="1200" i="1" dirty="0" err="1">
                <a:solidFill>
                  <a:schemeClr val="tx1"/>
                </a:solidFill>
                <a:ea typeface="Calibri" panose="020F0502020204030204" pitchFamily="34" charset="0"/>
              </a:rPr>
              <a:t>Sonke</a:t>
            </a:r>
            <a:r>
              <a:rPr lang="en-ZA" sz="1200" i="1" dirty="0">
                <a:solidFill>
                  <a:schemeClr val="tx1"/>
                </a:solidFill>
                <a:ea typeface="Calibri" panose="020F0502020204030204" pitchFamily="34" charset="0"/>
              </a:rPr>
              <a:t> Rollout Programme was developed to improve the quality of provincial and municipal road network and create jobs that will benefit women, youth and persons with disabilities.</a:t>
            </a:r>
            <a:endParaRPr lang="en-US" sz="1200" i="1" dirty="0">
              <a:solidFill>
                <a:schemeClr val="tx1"/>
              </a:solidFill>
              <a:ea typeface="Calibri" panose="020F0502020204030204" pitchFamily="34" charset="0"/>
            </a:endParaRPr>
          </a:p>
          <a:p>
            <a:pPr lvl="1">
              <a:lnSpc>
                <a:spcPct val="107000"/>
              </a:lnSpc>
              <a:spcBef>
                <a:spcPts val="0"/>
              </a:spcBef>
            </a:pPr>
            <a:r>
              <a:rPr lang="en-US" sz="1200" i="1" dirty="0">
                <a:solidFill>
                  <a:schemeClr val="tx1"/>
                </a:solidFill>
                <a:ea typeface="Calibri" panose="020F0502020204030204" pitchFamily="34" charset="0"/>
              </a:rPr>
              <a:t> </a:t>
            </a:r>
            <a:r>
              <a:rPr lang="en-ZA" sz="1200" i="1" dirty="0">
                <a:solidFill>
                  <a:schemeClr val="tx1"/>
                </a:solidFill>
                <a:ea typeface="Calibri" panose="020F0502020204030204" pitchFamily="34" charset="0"/>
              </a:rPr>
              <a:t>A National Pothole Repair Programme was launched in August 2022 to close all potholes on provincial and municipal roads.</a:t>
            </a:r>
            <a:endParaRPr lang="en-US" sz="1200" i="1" dirty="0">
              <a:solidFill>
                <a:schemeClr val="tx1"/>
              </a:solidFill>
              <a:ea typeface="Calibri" panose="020F0502020204030204" pitchFamily="34" charset="0"/>
            </a:endParaRPr>
          </a:p>
          <a:p>
            <a:pPr lvl="1">
              <a:lnSpc>
                <a:spcPct val="107000"/>
              </a:lnSpc>
              <a:spcBef>
                <a:spcPts val="0"/>
              </a:spcBef>
            </a:pPr>
            <a:r>
              <a:rPr lang="en-US" sz="1200" i="1" dirty="0">
                <a:solidFill>
                  <a:schemeClr val="tx1"/>
                </a:solidFill>
                <a:ea typeface="Calibri" panose="020F0502020204030204" pitchFamily="34" charset="0"/>
              </a:rPr>
              <a:t> </a:t>
            </a:r>
            <a:r>
              <a:rPr lang="en-ZA" sz="1200" i="1" dirty="0">
                <a:solidFill>
                  <a:schemeClr val="tx1"/>
                </a:solidFill>
                <a:ea typeface="Calibri" panose="020F0502020204030204" pitchFamily="34" charset="0"/>
              </a:rPr>
              <a:t>SANRAL to be appointed as the implementing agent to coordinate all activities of provinces and municipalities using pothole detection App.</a:t>
            </a:r>
            <a:endParaRPr lang="en-US" sz="1200" i="1" dirty="0">
              <a:solidFill>
                <a:schemeClr val="tx1"/>
              </a:solidFill>
            </a:endParaRPr>
          </a:p>
          <a:p>
            <a:pPr marL="285750" indent="-285750">
              <a:lnSpc>
                <a:spcPct val="150000"/>
              </a:lnSpc>
              <a:buFont typeface="Arial" panose="020B0604020202020204" pitchFamily="34" charset="0"/>
              <a:buChar char="•"/>
            </a:pPr>
            <a:endParaRPr lang="en-US" dirty="0">
              <a:solidFill>
                <a:schemeClr val="tx1"/>
              </a:solidFill>
            </a:endParaRPr>
          </a:p>
          <a:p>
            <a:pPr algn="just"/>
            <a:endParaRPr lang="en-ZA" sz="1500" dirty="0">
              <a:solidFill>
                <a:schemeClr val="tx1"/>
              </a:solidFil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26</a:t>
            </a:r>
          </a:p>
        </p:txBody>
      </p:sp>
    </p:spTree>
    <p:extLst>
      <p:ext uri="{BB962C8B-B14F-4D97-AF65-F5344CB8AC3E}">
        <p14:creationId xmlns:p14="http://schemas.microsoft.com/office/powerpoint/2010/main" xmlns="" val="1094631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latin typeface="Arial" panose="020B0604020202020204" pitchFamily="34" charset="0"/>
                <a:cs typeface="Arial" panose="020B0604020202020204" pitchFamily="34" charset="0"/>
              </a:rPr>
              <a:t>Road Infrastructure and Industry Development</a:t>
            </a: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4" name="Table 3">
            <a:extLst>
              <a:ext uri="{FF2B5EF4-FFF2-40B4-BE49-F238E27FC236}">
                <a16:creationId xmlns:a16="http://schemas.microsoft.com/office/drawing/2014/main" xmlns="" id="{F3279E47-D85B-4F26-801E-4F00986FB8E4}"/>
              </a:ext>
            </a:extLst>
          </p:cNvPr>
          <p:cNvGraphicFramePr>
            <a:graphicFrameLocks noGrp="1"/>
          </p:cNvGraphicFramePr>
          <p:nvPr>
            <p:extLst/>
          </p:nvPr>
        </p:nvGraphicFramePr>
        <p:xfrm>
          <a:off x="323528" y="771551"/>
          <a:ext cx="8640960" cy="2501774"/>
        </p:xfrm>
        <a:graphic>
          <a:graphicData uri="http://schemas.openxmlformats.org/drawingml/2006/table">
            <a:tbl>
              <a:tblPr firstRow="1" bandRow="1">
                <a:tableStyleId>{93296810-A885-4BE3-A3E7-6D5BEEA58F35}</a:tableStyleId>
              </a:tblPr>
              <a:tblGrid>
                <a:gridCol w="577647">
                  <a:extLst>
                    <a:ext uri="{9D8B030D-6E8A-4147-A177-3AD203B41FA5}">
                      <a16:colId xmlns:a16="http://schemas.microsoft.com/office/drawing/2014/main" xmlns="" val="709626210"/>
                    </a:ext>
                  </a:extLst>
                </a:gridCol>
                <a:gridCol w="1294561">
                  <a:extLst>
                    <a:ext uri="{9D8B030D-6E8A-4147-A177-3AD203B41FA5}">
                      <a16:colId xmlns:a16="http://schemas.microsoft.com/office/drawing/2014/main" xmlns="" val="3148720883"/>
                    </a:ext>
                  </a:extLst>
                </a:gridCol>
                <a:gridCol w="1441743">
                  <a:extLst>
                    <a:ext uri="{9D8B030D-6E8A-4147-A177-3AD203B41FA5}">
                      <a16:colId xmlns:a16="http://schemas.microsoft.com/office/drawing/2014/main" xmlns="" val="1992884892"/>
                    </a:ext>
                  </a:extLst>
                </a:gridCol>
                <a:gridCol w="1589527">
                  <a:extLst>
                    <a:ext uri="{9D8B030D-6E8A-4147-A177-3AD203B41FA5}">
                      <a16:colId xmlns:a16="http://schemas.microsoft.com/office/drawing/2014/main" xmlns="" val="3399403649"/>
                    </a:ext>
                  </a:extLst>
                </a:gridCol>
                <a:gridCol w="1189470">
                  <a:extLst>
                    <a:ext uri="{9D8B030D-6E8A-4147-A177-3AD203B41FA5}">
                      <a16:colId xmlns:a16="http://schemas.microsoft.com/office/drawing/2014/main" xmlns="" val="1914534514"/>
                    </a:ext>
                  </a:extLst>
                </a:gridCol>
                <a:gridCol w="1189470">
                  <a:extLst>
                    <a:ext uri="{9D8B030D-6E8A-4147-A177-3AD203B41FA5}">
                      <a16:colId xmlns:a16="http://schemas.microsoft.com/office/drawing/2014/main" xmlns="" val="2457454487"/>
                    </a:ext>
                  </a:extLst>
                </a:gridCol>
                <a:gridCol w="1358542">
                  <a:extLst>
                    <a:ext uri="{9D8B030D-6E8A-4147-A177-3AD203B41FA5}">
                      <a16:colId xmlns:a16="http://schemas.microsoft.com/office/drawing/2014/main" xmlns="" val="3458504290"/>
                    </a:ext>
                  </a:extLst>
                </a:gridCol>
              </a:tblGrid>
              <a:tr h="495137">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OUTPUT INDICATOR</a:t>
                      </a:r>
                      <a:r>
                        <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T="45959" marB="45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ANNUAL TARGET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2022/23</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TARGET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ACTUAL OUTPUT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REASON FOR DEVIATION</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CORRECTIVE MEASURE</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3029957"/>
                  </a:ext>
                </a:extLst>
              </a:tr>
              <a:tr h="282727">
                <a:tc gridSpan="7">
                  <a:txBody>
                    <a:bodyPr/>
                    <a:lstStyle/>
                    <a:p>
                      <a:pPr>
                        <a:lnSpc>
                          <a:spcPct val="100000"/>
                        </a:lnSpc>
                      </a:pPr>
                      <a:r>
                        <a:rPr lang="en-US" sz="1200" b="1" dirty="0">
                          <a:latin typeface="Arial" panose="020B0604020202020204" pitchFamily="34" charset="0"/>
                          <a:cs typeface="Arial" panose="020B0604020202020204" pitchFamily="34" charset="0"/>
                        </a:rPr>
                        <a:t>Competitive and Accessible Market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77326476"/>
                  </a:ext>
                </a:extLst>
              </a:tr>
              <a:tr h="1670407">
                <a:tc>
                  <a:txBody>
                    <a:bodyPr/>
                    <a:lstStyle/>
                    <a:p>
                      <a:r>
                        <a:rPr lang="en-US" sz="1200" dirty="0">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ZA" sz="1200" dirty="0">
                          <a:effectLst/>
                          <a:latin typeface="Arial" panose="020B0604020202020204" pitchFamily="34" charset="0"/>
                          <a:ea typeface="Arial" panose="020B0604020202020204" pitchFamily="34" charset="0"/>
                          <a:cs typeface="Arial" panose="020B0604020202020204" pitchFamily="34" charset="0"/>
                        </a:rPr>
                        <a:t>Road Infrastructure Funding Policy implemented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Draft Road Infrastructure Funding Policy approved for submission to Cabinet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Stakeholder consultations conducted on the Draft Road Infrastructure Funding Policy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Stakeholder consultations on the Draft Road Infrastructure Funding Policy were not conducted as targeted.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Internal</a:t>
                      </a:r>
                      <a:r>
                        <a:rPr lang="en-US" sz="1200" baseline="0" dirty="0">
                          <a:effectLst/>
                          <a:latin typeface="Arial" panose="020B0604020202020204" pitchFamily="34" charset="0"/>
                          <a:cs typeface="Arial" panose="020B0604020202020204" pitchFamily="34" charset="0"/>
                        </a:rPr>
                        <a:t> processes not yet concluded.</a:t>
                      </a: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200" dirty="0">
                          <a:effectLst/>
                          <a:latin typeface="Arial" panose="020B0604020202020204" pitchFamily="34" charset="0"/>
                          <a:cs typeface="Arial" panose="020B0604020202020204" pitchFamily="34" charset="0"/>
                        </a:rPr>
                        <a:t>Presentations</a:t>
                      </a:r>
                      <a:r>
                        <a:rPr lang="en-ZA" sz="1200" baseline="0" dirty="0">
                          <a:effectLst/>
                          <a:latin typeface="Arial" panose="020B0604020202020204" pitchFamily="34" charset="0"/>
                          <a:cs typeface="Arial" panose="020B0604020202020204" pitchFamily="34" charset="0"/>
                        </a:rPr>
                        <a:t> of the Draft Road Infrastructure Funding Policy will be fast tracked with internal structures</a:t>
                      </a: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18779317"/>
                  </a:ext>
                </a:extLst>
              </a:tr>
            </a:tbl>
          </a:graphicData>
        </a:graphic>
      </p:graphicFrame>
      <p:sp>
        <p:nvSpPr>
          <p:cNvPr id="5" name="Slide Number Placeholder 4">
            <a:extLst>
              <a:ext uri="{FF2B5EF4-FFF2-40B4-BE49-F238E27FC236}">
                <a16:creationId xmlns:a16="http://schemas.microsoft.com/office/drawing/2014/main" xmlns="" id="{64B67E00-56B5-40A6-80B6-6AED77D405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2</a:t>
            </a: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7</a:t>
            </a:r>
          </a:p>
        </p:txBody>
      </p:sp>
    </p:spTree>
    <p:extLst>
      <p:ext uri="{BB962C8B-B14F-4D97-AF65-F5344CB8AC3E}">
        <p14:creationId xmlns:p14="http://schemas.microsoft.com/office/powerpoint/2010/main" xmlns="" val="88417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63" y="1958927"/>
            <a:ext cx="8229600" cy="684831"/>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Programme 5: Civil Aviation</a:t>
            </a:r>
          </a:p>
        </p:txBody>
      </p:sp>
      <p:sp>
        <p:nvSpPr>
          <p:cNvPr id="3" name="Slide Number Placeholder 2">
            <a:extLst>
              <a:ext uri="{FF2B5EF4-FFF2-40B4-BE49-F238E27FC236}">
                <a16:creationId xmlns:a16="http://schemas.microsoft.com/office/drawing/2014/main" xmlns="" id="{8AB6A4B7-3DFE-408F-9140-639A7E239B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28</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999841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latin typeface="Arial" panose="020B0604020202020204" pitchFamily="34" charset="0"/>
                <a:cs typeface="Arial" panose="020B0604020202020204" pitchFamily="34" charset="0"/>
              </a:rPr>
              <a:t>Aviation Policy and Regulation</a:t>
            </a:r>
          </a:p>
        </p:txBody>
      </p:sp>
      <p:sp>
        <p:nvSpPr>
          <p:cNvPr id="3" name="Content Placeholder 2"/>
          <p:cNvSpPr>
            <a:spLocks noGrp="1"/>
          </p:cNvSpPr>
          <p:nvPr>
            <p:ph sz="half" idx="1"/>
          </p:nvPr>
        </p:nvSpPr>
        <p:spPr>
          <a:xfrm>
            <a:off x="423064" y="1072503"/>
            <a:ext cx="8568952" cy="2998494"/>
          </a:xfrm>
        </p:spPr>
        <p:txBody>
          <a:bodyPr>
            <a:noAutofit/>
          </a:bodyPr>
          <a:lstStyle/>
          <a:p>
            <a:pPr algn="just" fontAlgn="base">
              <a:lnSpc>
                <a:spcPct val="150000"/>
              </a:lnSpc>
              <a:spcBef>
                <a:spcPts val="0"/>
              </a:spcBef>
            </a:pPr>
            <a:r>
              <a:rPr lang="en-ZA" b="1" dirty="0">
                <a:solidFill>
                  <a:schemeClr val="tx1"/>
                </a:solidFill>
                <a:ea typeface="Calibri" panose="020F0502020204030204" pitchFamily="34" charset="0"/>
              </a:rPr>
              <a:t>Representation of South Africa on the ICAO Council facilitated: </a:t>
            </a:r>
          </a:p>
          <a:p>
            <a:pPr marL="285750" indent="-285750" algn="just" fontAlgn="base">
              <a:lnSpc>
                <a:spcPct val="150000"/>
              </a:lnSpc>
              <a:spcBef>
                <a:spcPts val="0"/>
              </a:spcBef>
              <a:buFont typeface="Arial"/>
              <a:buChar char="•"/>
            </a:pPr>
            <a:r>
              <a:rPr lang="en-ZA" dirty="0">
                <a:solidFill>
                  <a:schemeClr val="tx1"/>
                </a:solidFill>
                <a:ea typeface="Calibri" panose="020F0502020204030204" pitchFamily="34" charset="0"/>
              </a:rPr>
              <a:t>The lobbying documents</a:t>
            </a:r>
            <a:r>
              <a:rPr lang="en-ZA" dirty="0">
                <a:solidFill>
                  <a:schemeClr val="tx1"/>
                </a:solidFill>
                <a:ea typeface="Times New Roman" panose="02020603050405020304" pitchFamily="18" charset="0"/>
              </a:rPr>
              <a:t> to solicit support from other ICAO Members</a:t>
            </a:r>
            <a:r>
              <a:rPr lang="en-ZA" dirty="0">
                <a:solidFill>
                  <a:schemeClr val="tx1"/>
                </a:solidFill>
                <a:ea typeface="Calibri" panose="020F0502020204030204" pitchFamily="34" charset="0"/>
              </a:rPr>
              <a:t> was developed. </a:t>
            </a:r>
          </a:p>
          <a:p>
            <a:pPr marL="285750" indent="-285750" algn="just" fontAlgn="base">
              <a:lnSpc>
                <a:spcPct val="150000"/>
              </a:lnSpc>
              <a:spcBef>
                <a:spcPts val="0"/>
              </a:spcBef>
              <a:buFont typeface="Arial"/>
              <a:buChar char="•"/>
            </a:pPr>
            <a:r>
              <a:rPr lang="en-ZA" dirty="0">
                <a:solidFill>
                  <a:schemeClr val="tx1"/>
                </a:solidFill>
                <a:ea typeface="Calibri" panose="020F0502020204030204" pitchFamily="34" charset="0"/>
              </a:rPr>
              <a:t>Preparatory committee was established.</a:t>
            </a:r>
            <a:endParaRPr lang="en-US" dirty="0">
              <a:solidFill>
                <a:schemeClr val="tx1"/>
              </a:solidFill>
              <a:ea typeface="Times New Roman" panose="02020603050405020304" pitchFamily="18" charset="0"/>
            </a:endParaRPr>
          </a:p>
          <a:p>
            <a:pPr marL="285750" indent="-285750" fontAlgn="base">
              <a:lnSpc>
                <a:spcPct val="150000"/>
              </a:lnSpc>
              <a:spcBef>
                <a:spcPts val="0"/>
              </a:spcBef>
              <a:buFont typeface="Arial" panose="020B0604020202020204" pitchFamily="34" charset="0"/>
              <a:buChar char="•"/>
            </a:pPr>
            <a:endParaRPr lang="en-US" sz="1400" dirty="0">
              <a:solidFill>
                <a:schemeClr val="tx1"/>
              </a:solidFill>
              <a:ea typeface="Times New Roman" panose="02020603050405020304" pitchFamily="18" charset="0"/>
            </a:endParaRP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D74B89D3-50D8-41FF-A2C9-ABDE159971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29</a:t>
            </a:r>
          </a:p>
        </p:txBody>
      </p:sp>
    </p:spTree>
    <p:extLst>
      <p:ext uri="{BB962C8B-B14F-4D97-AF65-F5344CB8AC3E}">
        <p14:creationId xmlns:p14="http://schemas.microsoft.com/office/powerpoint/2010/main" xmlns="" val="97778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Quarter 01 Performance Overview</a:t>
            </a:r>
          </a:p>
        </p:txBody>
      </p:sp>
      <p:sp>
        <p:nvSpPr>
          <p:cNvPr id="3" name="Content Placeholder 2"/>
          <p:cNvSpPr>
            <a:spLocks noGrp="1"/>
          </p:cNvSpPr>
          <p:nvPr>
            <p:ph sz="half" idx="1"/>
          </p:nvPr>
        </p:nvSpPr>
        <p:spPr>
          <a:xfrm>
            <a:off x="323528" y="886656"/>
            <a:ext cx="8640960" cy="3600400"/>
          </a:xfrm>
        </p:spPr>
        <p:txBody>
          <a:bodyPr>
            <a:noAutofit/>
          </a:bodyPr>
          <a:lstStyle/>
          <a:p>
            <a:pPr marL="342900" lvl="0" indent="-342900" algn="just" defTabSz="457200" fontAlgn="base">
              <a:lnSpc>
                <a:spcPct val="150000"/>
              </a:lnSpc>
              <a:spcBef>
                <a:spcPct val="0"/>
              </a:spcBef>
              <a:spcAft>
                <a:spcPct val="0"/>
              </a:spcAft>
              <a:buFont typeface="Arial" panose="020B0604020202020204" pitchFamily="34" charset="0"/>
              <a:buChar char="•"/>
            </a:pPr>
            <a:r>
              <a:rPr lang="en-US" altLang="en-US" dirty="0">
                <a:solidFill>
                  <a:schemeClr val="tx1"/>
                </a:solidFill>
              </a:rPr>
              <a:t>The report focuses on progress made in the implementation of programmes and projects for the period between 01 April 2022 – 30 June 2022.</a:t>
            </a:r>
          </a:p>
          <a:p>
            <a:pPr lvl="0" algn="just" defTabSz="457200" fontAlgn="base">
              <a:spcBef>
                <a:spcPct val="0"/>
              </a:spcBef>
              <a:spcAft>
                <a:spcPct val="0"/>
              </a:spcAft>
            </a:pPr>
            <a:endParaRPr lang="en-US" altLang="en-US" dirty="0">
              <a:solidFill>
                <a:schemeClr val="tx1"/>
              </a:solidFill>
            </a:endParaRPr>
          </a:p>
          <a:p>
            <a:pPr marL="342900" lvl="0" indent="-342900" algn="just" defTabSz="457200" fontAlgn="base">
              <a:lnSpc>
                <a:spcPct val="150000"/>
              </a:lnSpc>
              <a:spcBef>
                <a:spcPct val="0"/>
              </a:spcBef>
              <a:spcAft>
                <a:spcPct val="0"/>
              </a:spcAft>
              <a:buFont typeface="Arial" panose="020B0604020202020204" pitchFamily="34" charset="0"/>
              <a:buChar char="•"/>
            </a:pPr>
            <a:r>
              <a:rPr lang="en-US" altLang="en-US" dirty="0">
                <a:solidFill>
                  <a:schemeClr val="tx1"/>
                </a:solidFill>
              </a:rPr>
              <a:t>The focus of the report is on optimal performance of deliverables in terms of the Revised DoT Strategic Plan 2020 – 2025, the DoT Annual Performance Plan 2022/23 and the Revised Medium-Term Strategic Framework (MTSF) 2019 – 2024.</a:t>
            </a:r>
          </a:p>
          <a:p>
            <a:pPr lvl="0" algn="just" defTabSz="457200" fontAlgn="base">
              <a:spcBef>
                <a:spcPct val="0"/>
              </a:spcBef>
              <a:spcAft>
                <a:spcPct val="0"/>
              </a:spcAft>
            </a:pPr>
            <a:endParaRPr lang="en-US" altLang="en-US" dirty="0">
              <a:solidFill>
                <a:schemeClr val="tx1"/>
              </a:solidFill>
            </a:endParaRPr>
          </a:p>
          <a:p>
            <a:pPr marL="342900" lvl="0" indent="-342900" algn="just" defTabSz="457200" fontAlgn="base">
              <a:spcBef>
                <a:spcPct val="0"/>
              </a:spcBef>
              <a:spcAft>
                <a:spcPct val="0"/>
              </a:spcAft>
              <a:buFont typeface="Arial" panose="020B0604020202020204" pitchFamily="34" charset="0"/>
              <a:buChar char="•"/>
            </a:pPr>
            <a:r>
              <a:rPr lang="en-US" altLang="en-US" dirty="0">
                <a:solidFill>
                  <a:schemeClr val="tx1"/>
                </a:solidFill>
              </a:rPr>
              <a:t>The report is in compliance with all relevant statutory requirements.</a:t>
            </a:r>
          </a:p>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B235DE97-7237-4606-A17B-7422C221E5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03</a:t>
            </a:r>
          </a:p>
        </p:txBody>
      </p:sp>
    </p:spTree>
    <p:extLst>
      <p:ext uri="{BB962C8B-B14F-4D97-AF65-F5344CB8AC3E}">
        <p14:creationId xmlns:p14="http://schemas.microsoft.com/office/powerpoint/2010/main" xmlns="" val="238796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tx1"/>
                </a:solidFill>
                <a:latin typeface="Arial" panose="020B0604020202020204" pitchFamily="34" charset="0"/>
                <a:cs typeface="Arial" panose="020B0604020202020204" pitchFamily="34" charset="0"/>
              </a:rPr>
              <a:t>Aviation Security, Environment, Search and Rescue</a:t>
            </a:r>
          </a:p>
        </p:txBody>
      </p:sp>
      <p:sp>
        <p:nvSpPr>
          <p:cNvPr id="3" name="Content Placeholder 2"/>
          <p:cNvSpPr>
            <a:spLocks noGrp="1"/>
          </p:cNvSpPr>
          <p:nvPr>
            <p:ph sz="half" idx="1"/>
          </p:nvPr>
        </p:nvSpPr>
        <p:spPr>
          <a:xfrm>
            <a:off x="423064" y="1072503"/>
            <a:ext cx="8568952" cy="2998494"/>
          </a:xfrm>
        </p:spPr>
        <p:txBody>
          <a:bodyPr>
            <a:noAutofit/>
          </a:bodyPr>
          <a:lstStyle/>
          <a:p>
            <a:pPr>
              <a:lnSpc>
                <a:spcPct val="150000"/>
              </a:lnSpc>
            </a:pPr>
            <a:r>
              <a:rPr lang="en-ZA" b="1" dirty="0">
                <a:solidFill>
                  <a:schemeClr val="tx1"/>
                </a:solidFill>
              </a:rPr>
              <a:t>State of Aviation Accidents and Incidents in South Africa:</a:t>
            </a:r>
          </a:p>
          <a:p>
            <a:pPr marL="285750" indent="-285750">
              <a:lnSpc>
                <a:spcPct val="150000"/>
              </a:lnSpc>
              <a:buFont typeface="Arial" panose="020B0604020202020204" pitchFamily="34" charset="0"/>
              <a:buChar char="•"/>
            </a:pPr>
            <a:endParaRPr lang="en-ZA" b="1" dirty="0">
              <a:solidFill>
                <a:schemeClr val="tx1"/>
              </a:solidFill>
            </a:endParaRPr>
          </a:p>
          <a:p>
            <a:pPr marL="285750" indent="-285750">
              <a:spcAft>
                <a:spcPts val="0"/>
              </a:spcAft>
              <a:buFont typeface="Arial" panose="020B0604020202020204" pitchFamily="34" charset="0"/>
              <a:buChar char="•"/>
            </a:pPr>
            <a:r>
              <a:rPr lang="en-ZA" sz="1600" dirty="0">
                <a:solidFill>
                  <a:schemeClr val="tx1"/>
                </a:solidFill>
              </a:rPr>
              <a:t>Quarterly Analysis Report on aviation incidents and accidents was developed. The report indicates that: </a:t>
            </a:r>
            <a:endParaRPr lang="en-US" sz="1600" dirty="0">
              <a:solidFill>
                <a:schemeClr val="tx1"/>
              </a:solidFill>
            </a:endParaRPr>
          </a:p>
          <a:p>
            <a:pPr marL="285750" indent="-285750">
              <a:spcAft>
                <a:spcPts val="0"/>
              </a:spcAft>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ZA" sz="1600" dirty="0">
                <a:solidFill>
                  <a:schemeClr val="tx1"/>
                </a:solidFill>
                <a:ea typeface="Calibri" panose="020F0502020204030204" pitchFamily="34" charset="0"/>
              </a:rPr>
              <a:t>The total of five (05) cumulative fatalities were recorded from 01 April to 30 June 2022 which indicated a decrease of five (05) fatalities when comparing the same period in 2021/22 financial year.</a:t>
            </a:r>
            <a:endParaRPr lang="en-ZA" sz="1600" b="1" dirty="0">
              <a:solidFill>
                <a:schemeClr val="tx1"/>
              </a:solidFill>
            </a:endParaRPr>
          </a:p>
        </p:txBody>
      </p:sp>
      <p:sp>
        <p:nvSpPr>
          <p:cNvPr id="4" name="Slide Number Placeholder 3">
            <a:extLst>
              <a:ext uri="{FF2B5EF4-FFF2-40B4-BE49-F238E27FC236}">
                <a16:creationId xmlns:a16="http://schemas.microsoft.com/office/drawing/2014/main" xmlns="" id="{D74B89D3-50D8-41FF-A2C9-ABDE159971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30</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228037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925611"/>
          </a:xfrm>
        </p:spPr>
        <p:txBody>
          <a:bodyPr>
            <a:noAutofit/>
          </a:bodyPr>
          <a:lstStyle/>
          <a:p>
            <a:r>
              <a:rPr lang="en-ZA" sz="2800" b="1" dirty="0">
                <a:solidFill>
                  <a:schemeClr val="tx1"/>
                </a:solidFill>
                <a:latin typeface="Arial" panose="020B0604020202020204" pitchFamily="34" charset="0"/>
                <a:ea typeface="Calibri" panose="020F0502020204030204" pitchFamily="34" charset="0"/>
              </a:rPr>
              <a:t>Aviation, Security, Environment and Search &amp; Rescue </a:t>
            </a:r>
            <a:endParaRPr lang="en-US" sz="2800" b="1" dirty="0">
              <a:solidFill>
                <a:schemeClr val="tx1"/>
              </a:solidFill>
            </a:endParaRPr>
          </a:p>
        </p:txBody>
      </p:sp>
      <p:sp>
        <p:nvSpPr>
          <p:cNvPr id="3" name="Content Placeholder 2"/>
          <p:cNvSpPr>
            <a:spLocks noGrp="1"/>
          </p:cNvSpPr>
          <p:nvPr>
            <p:ph sz="half" idx="1"/>
          </p:nvPr>
        </p:nvSpPr>
        <p:spPr>
          <a:xfrm>
            <a:off x="457200" y="1354708"/>
            <a:ext cx="8208912" cy="3024336"/>
          </a:xfrm>
        </p:spPr>
        <p:txBody>
          <a:bodyPr>
            <a:noAutofit/>
          </a:bodyPr>
          <a:lstStyle/>
          <a:p>
            <a:pPr algn="just">
              <a:lnSpc>
                <a:spcPct val="150000"/>
              </a:lnSpc>
              <a:spcAft>
                <a:spcPts val="0"/>
              </a:spcAft>
            </a:pPr>
            <a:r>
              <a:rPr lang="en-ZA" b="1" dirty="0">
                <a:solidFill>
                  <a:schemeClr val="tx1"/>
                </a:solidFill>
                <a:ea typeface="Calibri" panose="020F0502020204030204" pitchFamily="34" charset="0"/>
              </a:rPr>
              <a:t>Draft Aeronautical and Maritime Search and Rescue Bill: </a:t>
            </a:r>
          </a:p>
          <a:p>
            <a:pPr marL="285750" indent="-285750" algn="just">
              <a:lnSpc>
                <a:spcPct val="150000"/>
              </a:lnSpc>
              <a:buFont typeface="Arial"/>
              <a:buChar char="•"/>
            </a:pPr>
            <a:r>
              <a:rPr lang="en-ZA" dirty="0">
                <a:solidFill>
                  <a:schemeClr val="tx1"/>
                </a:solidFill>
                <a:ea typeface="Calibri" panose="020F0502020204030204" pitchFamily="34" charset="0"/>
              </a:rPr>
              <a:t>Stakeholder consultations were conducted and the AMSAR Bill was tabled at the SASAR Executive Committee meeting for comments and approval.</a:t>
            </a:r>
            <a:endParaRPr lang="en-US" dirty="0">
              <a:solidFill>
                <a:schemeClr val="tx1"/>
              </a:solidFill>
            </a:endParaRP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8FCEC686-8910-4C06-BF9C-42BCD082D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31</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68791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51670"/>
            <a:ext cx="8229600" cy="936104"/>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Programme 6: Maritime Transport</a:t>
            </a:r>
          </a:p>
        </p:txBody>
      </p:sp>
      <p:sp>
        <p:nvSpPr>
          <p:cNvPr id="3" name="Slide Number Placeholder 2">
            <a:extLst>
              <a:ext uri="{FF2B5EF4-FFF2-40B4-BE49-F238E27FC236}">
                <a16:creationId xmlns:a16="http://schemas.microsoft.com/office/drawing/2014/main" xmlns="" id="{8B461537-6741-4574-BE5E-1E78071F64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87465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Maritime Policy and Legislation</a:t>
            </a:r>
          </a:p>
        </p:txBody>
      </p:sp>
      <p:sp>
        <p:nvSpPr>
          <p:cNvPr id="3" name="Content Placeholder 2"/>
          <p:cNvSpPr>
            <a:spLocks noGrp="1"/>
          </p:cNvSpPr>
          <p:nvPr>
            <p:ph sz="half" idx="1"/>
          </p:nvPr>
        </p:nvSpPr>
        <p:spPr>
          <a:xfrm>
            <a:off x="457200" y="1059582"/>
            <a:ext cx="8496944" cy="3384376"/>
          </a:xfrm>
        </p:spPr>
        <p:txBody>
          <a:bodyPr>
            <a:noAutofit/>
          </a:bodyPr>
          <a:lstStyle/>
          <a:p>
            <a:pPr algn="just">
              <a:lnSpc>
                <a:spcPct val="150000"/>
              </a:lnSpc>
            </a:pPr>
            <a:r>
              <a:rPr lang="en-ZA" b="1" dirty="0">
                <a:solidFill>
                  <a:schemeClr val="tx1"/>
                </a:solidFill>
                <a:ea typeface="Arial" panose="020B0604020202020204" pitchFamily="34" charset="0"/>
              </a:rPr>
              <a:t>Maritime Development Bill</a:t>
            </a:r>
            <a:r>
              <a:rPr lang="en-ZA" dirty="0">
                <a:solidFill>
                  <a:schemeClr val="tx1"/>
                </a:solidFill>
                <a:ea typeface="Arial" panose="020B0604020202020204" pitchFamily="34" charset="0"/>
              </a:rPr>
              <a:t>: </a:t>
            </a:r>
          </a:p>
          <a:p>
            <a:pPr marL="285750" indent="-285750" algn="just">
              <a:lnSpc>
                <a:spcPct val="150000"/>
              </a:lnSpc>
              <a:buFont typeface="Arial"/>
              <a:buChar char="•"/>
            </a:pPr>
            <a:r>
              <a:rPr lang="en-ZA" dirty="0">
                <a:solidFill>
                  <a:schemeClr val="tx1"/>
                </a:solidFill>
                <a:ea typeface="Calibri" panose="020F0502020204030204" pitchFamily="34" charset="0"/>
              </a:rPr>
              <a:t>The Maritime Development Fund Bill has been signed by the Minister for Cabinet to approve the publication of the Bill for public comments.</a:t>
            </a: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1018388F-EA37-49F3-B0EB-DA9D6B9427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26510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8425"/>
            <a:ext cx="8229600" cy="421555"/>
          </a:xfrm>
        </p:spPr>
        <p:txBody>
          <a:bodyPr>
            <a:noAutofit/>
          </a:bodyPr>
          <a:lstStyle/>
          <a:p>
            <a:r>
              <a:rPr lang="en-US" sz="2400" b="1" dirty="0">
                <a:solidFill>
                  <a:schemeClr val="tx1"/>
                </a:solidFill>
                <a:latin typeface="Arial" panose="020B0604020202020204" pitchFamily="34" charset="0"/>
                <a:cs typeface="Arial" panose="020B0604020202020204" pitchFamily="34" charset="0"/>
              </a:rPr>
              <a:t>Maritime Infrastructure and Industry Development</a:t>
            </a:r>
          </a:p>
        </p:txBody>
      </p:sp>
      <p:sp>
        <p:nvSpPr>
          <p:cNvPr id="3" name="Content Placeholder 2"/>
          <p:cNvSpPr>
            <a:spLocks noGrp="1"/>
          </p:cNvSpPr>
          <p:nvPr>
            <p:ph sz="half" idx="1"/>
          </p:nvPr>
        </p:nvSpPr>
        <p:spPr>
          <a:xfrm>
            <a:off x="179512" y="843558"/>
            <a:ext cx="8856984" cy="4515966"/>
          </a:xfrm>
        </p:spPr>
        <p:txBody>
          <a:bodyPr>
            <a:noAutofit/>
          </a:bodyPr>
          <a:lstStyle/>
          <a:p>
            <a:pPr algn="just">
              <a:lnSpc>
                <a:spcPct val="150000"/>
              </a:lnSpc>
            </a:pPr>
            <a:r>
              <a:rPr lang="en-ZA" b="1" dirty="0">
                <a:solidFill>
                  <a:schemeClr val="tx1"/>
                </a:solidFill>
                <a:ea typeface="Arial" panose="020B0604020202020204" pitchFamily="34" charset="0"/>
              </a:rPr>
              <a:t>Operation Phakisa Oceans Economy Three-Foot Plan monitored: </a:t>
            </a:r>
          </a:p>
          <a:p>
            <a:pPr indent="-352425" algn="just">
              <a:lnSpc>
                <a:spcPct val="150000"/>
              </a:lnSpc>
              <a:buFont typeface="Arial"/>
              <a:buChar char="•"/>
            </a:pPr>
            <a:r>
              <a:rPr lang="en-ZA" dirty="0">
                <a:solidFill>
                  <a:schemeClr val="tx1"/>
                </a:solidFill>
              </a:rPr>
              <a:t>Assessment report on Oceans Economy Masterplan was developed.</a:t>
            </a:r>
            <a:r>
              <a:rPr lang="en-US" dirty="0">
                <a:solidFill>
                  <a:schemeClr val="tx1"/>
                </a:solidFill>
              </a:rPr>
              <a:t> </a:t>
            </a:r>
            <a:r>
              <a:rPr lang="en-ZA" dirty="0">
                <a:solidFill>
                  <a:schemeClr val="tx1"/>
                </a:solidFill>
              </a:rPr>
              <a:t> </a:t>
            </a:r>
            <a:endParaRPr lang="en-US" dirty="0">
              <a:solidFill>
                <a:schemeClr val="tx1"/>
              </a:solidFill>
            </a:endParaRPr>
          </a:p>
          <a:p>
            <a:pPr marL="742950" lvl="1" indent="-285750" algn="just" defTabSz="457200">
              <a:lnSpc>
                <a:spcPct val="160000"/>
              </a:lnSpc>
              <a:spcBef>
                <a:spcPts val="0"/>
              </a:spcBef>
              <a:buFont typeface="Arial"/>
              <a:buChar char="–"/>
              <a:defRPr/>
            </a:pPr>
            <a:r>
              <a:rPr lang="en-ZA" sz="1400" dirty="0">
                <a:solidFill>
                  <a:prstClr val="black"/>
                </a:solidFill>
              </a:rPr>
              <a:t>The Oceans Economy Master Plan is not yet finalised, however the draft report was developed.</a:t>
            </a:r>
          </a:p>
          <a:p>
            <a:pPr marL="742950" lvl="1" indent="-285750" algn="just" defTabSz="457200">
              <a:lnSpc>
                <a:spcPct val="160000"/>
              </a:lnSpc>
              <a:spcBef>
                <a:spcPts val="0"/>
              </a:spcBef>
              <a:buFont typeface="Arial"/>
              <a:buChar char="–"/>
              <a:defRPr/>
            </a:pPr>
            <a:r>
              <a:rPr lang="en-ZA" sz="1400" dirty="0">
                <a:solidFill>
                  <a:prstClr val="black"/>
                </a:solidFill>
              </a:rPr>
              <a:t>The draft reports for the respective Working Groups and Small Teams in respect of the Oceans Economy sub-sectors are also being finalised.</a:t>
            </a:r>
          </a:p>
          <a:p>
            <a:pPr marL="742950" lvl="1" indent="-285750" algn="just" defTabSz="457200">
              <a:lnSpc>
                <a:spcPct val="160000"/>
              </a:lnSpc>
              <a:spcBef>
                <a:spcPts val="0"/>
              </a:spcBef>
              <a:buFont typeface="Arial"/>
              <a:buChar char="–"/>
              <a:defRPr/>
            </a:pPr>
            <a:r>
              <a:rPr lang="en-ZA" sz="1400" dirty="0">
                <a:solidFill>
                  <a:prstClr val="black"/>
                </a:solidFill>
              </a:rPr>
              <a:t>The global review concluded for the three (03) sub-sectors and Sector profiles are currently being updated. </a:t>
            </a:r>
          </a:p>
          <a:p>
            <a:pPr marL="742950" lvl="1" indent="-285750" algn="just" defTabSz="457200">
              <a:lnSpc>
                <a:spcPct val="160000"/>
              </a:lnSpc>
              <a:spcBef>
                <a:spcPts val="0"/>
              </a:spcBef>
              <a:buFont typeface="Arial"/>
              <a:buChar char="–"/>
              <a:defRPr/>
            </a:pPr>
            <a:r>
              <a:rPr lang="en-US" sz="1400" dirty="0">
                <a:solidFill>
                  <a:prstClr val="black"/>
                </a:solidFill>
              </a:rPr>
              <a:t>A legislative and authorisations report has been drafted to feed into the policy. </a:t>
            </a:r>
            <a:endParaRPr lang="en-ZA" sz="1400" dirty="0">
              <a:solidFill>
                <a:prstClr val="black"/>
              </a:solidFill>
            </a:endParaRPr>
          </a:p>
          <a:p>
            <a:pPr marL="174625">
              <a:lnSpc>
                <a:spcPct val="150000"/>
              </a:lnSpc>
              <a:spcAft>
                <a:spcPts val="0"/>
              </a:spcAft>
            </a:pPr>
            <a:endParaRPr lang="en-ZA" sz="1000" dirty="0"/>
          </a:p>
        </p:txBody>
      </p:sp>
      <p:sp>
        <p:nvSpPr>
          <p:cNvPr id="4" name="Slide Number Placeholder 3">
            <a:extLst>
              <a:ext uri="{FF2B5EF4-FFF2-40B4-BE49-F238E27FC236}">
                <a16:creationId xmlns:a16="http://schemas.microsoft.com/office/drawing/2014/main" xmlns="" id="{8ADC5B5F-E950-4DED-B76D-9B1A71030E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363362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 y="205979"/>
            <a:ext cx="8229600" cy="421555"/>
          </a:xfrm>
        </p:spPr>
        <p:txBody>
          <a:bodyPr>
            <a:noAutofit/>
          </a:bodyPr>
          <a:lstStyle/>
          <a:p>
            <a:r>
              <a:rPr lang="en-US" sz="2400" b="1" dirty="0">
                <a:solidFill>
                  <a:schemeClr val="tx1"/>
                </a:solidFill>
                <a:latin typeface="Arial" panose="020B0604020202020204" pitchFamily="34" charset="0"/>
                <a:cs typeface="Arial" panose="020B0604020202020204" pitchFamily="34" charset="0"/>
              </a:rPr>
              <a:t>Maritime Infrastructure and Industry Development</a:t>
            </a:r>
          </a:p>
        </p:txBody>
      </p:sp>
      <p:sp>
        <p:nvSpPr>
          <p:cNvPr id="3" name="Content Placeholder 2"/>
          <p:cNvSpPr>
            <a:spLocks noGrp="1"/>
          </p:cNvSpPr>
          <p:nvPr>
            <p:ph sz="half" idx="1"/>
          </p:nvPr>
        </p:nvSpPr>
        <p:spPr>
          <a:xfrm>
            <a:off x="339200" y="1131590"/>
            <a:ext cx="8553280" cy="3225492"/>
          </a:xfrm>
        </p:spPr>
        <p:txBody>
          <a:bodyPr>
            <a:noAutofit/>
          </a:bodyPr>
          <a:lstStyle/>
          <a:p>
            <a:pPr algn="just">
              <a:lnSpc>
                <a:spcPct val="150000"/>
              </a:lnSpc>
            </a:pPr>
            <a:r>
              <a:rPr lang="en-ZA" b="1" dirty="0">
                <a:solidFill>
                  <a:schemeClr val="tx1"/>
                </a:solidFill>
                <a:ea typeface="Arial" panose="020B0604020202020204" pitchFamily="34" charset="0"/>
              </a:rPr>
              <a:t>Operation Phakisa Oceans Economy Three-Foot Plan monitored (</a:t>
            </a:r>
            <a:r>
              <a:rPr lang="en-ZA" b="1" i="1" dirty="0">
                <a:solidFill>
                  <a:schemeClr val="tx1"/>
                </a:solidFill>
                <a:ea typeface="Arial" panose="020B0604020202020204" pitchFamily="34" charset="0"/>
              </a:rPr>
              <a:t>cont.): </a:t>
            </a:r>
            <a:r>
              <a:rPr lang="en-ZA" dirty="0">
                <a:solidFill>
                  <a:schemeClr val="tx1"/>
                </a:solidFill>
              </a:rPr>
              <a:t> </a:t>
            </a:r>
            <a:endParaRPr lang="en-US" dirty="0">
              <a:solidFill>
                <a:schemeClr val="tx1"/>
              </a:solidFill>
            </a:endParaRPr>
          </a:p>
          <a:p>
            <a:pPr algn="just">
              <a:lnSpc>
                <a:spcPct val="150000"/>
              </a:lnSpc>
            </a:pPr>
            <a:endParaRPr lang="en-US" sz="1600" dirty="0">
              <a:solidFill>
                <a:schemeClr val="tx1"/>
              </a:solidFill>
            </a:endParaRPr>
          </a:p>
          <a:p>
            <a:pPr marL="285750" indent="-285750" algn="just">
              <a:lnSpc>
                <a:spcPct val="150000"/>
              </a:lnSpc>
              <a:buFont typeface="Arial"/>
              <a:buChar char="•"/>
            </a:pPr>
            <a:r>
              <a:rPr lang="en-US" sz="1600" dirty="0">
                <a:solidFill>
                  <a:schemeClr val="tx1"/>
                </a:solidFill>
              </a:rPr>
              <a:t>The MTM delivery unit is in a process to submit an updated 3-foot plan document to the Department of Planning, Monitoring and Evaluation (DPME) according to the new change management review. </a:t>
            </a:r>
          </a:p>
          <a:p>
            <a:pPr marL="174625">
              <a:lnSpc>
                <a:spcPct val="150000"/>
              </a:lnSpc>
              <a:spcAft>
                <a:spcPts val="0"/>
              </a:spcAft>
            </a:pPr>
            <a:endParaRPr lang="en-ZA" sz="1500" dirty="0"/>
          </a:p>
        </p:txBody>
      </p:sp>
      <p:sp>
        <p:nvSpPr>
          <p:cNvPr id="4" name="Slide Number Placeholder 3">
            <a:extLst>
              <a:ext uri="{FF2B5EF4-FFF2-40B4-BE49-F238E27FC236}">
                <a16:creationId xmlns:a16="http://schemas.microsoft.com/office/drawing/2014/main" xmlns="" id="{32F0A5CA-709E-400C-95B2-5BC68FF9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40826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 y="205979"/>
            <a:ext cx="8229600" cy="421555"/>
          </a:xfrm>
        </p:spPr>
        <p:txBody>
          <a:bodyPr>
            <a:noAutofit/>
          </a:bodyPr>
          <a:lstStyle/>
          <a:p>
            <a:r>
              <a:rPr lang="en-US" sz="2400" b="1" dirty="0">
                <a:solidFill>
                  <a:schemeClr val="tx1"/>
                </a:solidFill>
                <a:latin typeface="Arial" panose="020B0604020202020204" pitchFamily="34" charset="0"/>
                <a:cs typeface="Arial" panose="020B0604020202020204" pitchFamily="34" charset="0"/>
              </a:rPr>
              <a:t>Maritime Infrastructure and Industry Development</a:t>
            </a:r>
          </a:p>
        </p:txBody>
      </p:sp>
      <p:sp>
        <p:nvSpPr>
          <p:cNvPr id="3" name="Content Placeholder 2"/>
          <p:cNvSpPr>
            <a:spLocks noGrp="1"/>
          </p:cNvSpPr>
          <p:nvPr>
            <p:ph sz="half" idx="1"/>
          </p:nvPr>
        </p:nvSpPr>
        <p:spPr>
          <a:xfrm>
            <a:off x="250816" y="895028"/>
            <a:ext cx="8785680" cy="3707134"/>
          </a:xfrm>
        </p:spPr>
        <p:txBody>
          <a:bodyPr>
            <a:noAutofit/>
          </a:bodyPr>
          <a:lstStyle/>
          <a:p>
            <a:pPr algn="just">
              <a:lnSpc>
                <a:spcPct val="150000"/>
              </a:lnSpc>
            </a:pPr>
            <a:r>
              <a:rPr lang="en-ZA" b="1" dirty="0">
                <a:solidFill>
                  <a:schemeClr val="tx1"/>
                </a:solidFill>
                <a:ea typeface="Arial" panose="020B0604020202020204" pitchFamily="34" charset="0"/>
              </a:rPr>
              <a:t>Operating Model for a National Shipping Company approved by Cabinet: </a:t>
            </a:r>
          </a:p>
          <a:p>
            <a:pPr marL="285750" indent="-285750" algn="just">
              <a:lnSpc>
                <a:spcPct val="150000"/>
              </a:lnSpc>
              <a:buFont typeface="Arial"/>
              <a:buChar char="•"/>
            </a:pPr>
            <a:r>
              <a:rPr lang="en-US" dirty="0">
                <a:solidFill>
                  <a:schemeClr val="tx1"/>
                </a:solidFill>
                <a:ea typeface="Arial" panose="020B0604020202020204" pitchFamily="34" charset="0"/>
              </a:rPr>
              <a:t>Stakeholder consultations were not conducted on the concept model for the establishment of a National Shipping Company.</a:t>
            </a:r>
          </a:p>
          <a:p>
            <a:pPr algn="just">
              <a:lnSpc>
                <a:spcPct val="150000"/>
              </a:lnSpc>
            </a:pPr>
            <a:endParaRPr lang="en-US" sz="1000" dirty="0">
              <a:solidFill>
                <a:schemeClr val="tx1"/>
              </a:solidFill>
              <a:ea typeface="Arial" panose="020B0604020202020204" pitchFamily="34" charset="0"/>
            </a:endParaRPr>
          </a:p>
          <a:p>
            <a:pPr marL="549275" indent="-103188" algn="just">
              <a:lnSpc>
                <a:spcPct val="150000"/>
              </a:lnSpc>
              <a:buFont typeface="Arial" panose="020B0604020202020204" pitchFamily="34" charset="0"/>
              <a:buChar char="−"/>
            </a:pPr>
            <a:r>
              <a:rPr lang="en-US" sz="1500" dirty="0">
                <a:solidFill>
                  <a:schemeClr val="tx1"/>
                </a:solidFill>
              </a:rPr>
              <a:t> </a:t>
            </a:r>
            <a:r>
              <a:rPr lang="en-US" sz="1600" dirty="0">
                <a:solidFill>
                  <a:schemeClr val="tx1"/>
                </a:solidFill>
              </a:rPr>
              <a:t>During the period under review, Terms of Reference for the establishment of a National Shipping Company were developed. </a:t>
            </a:r>
          </a:p>
          <a:p>
            <a:pPr marL="549275" indent="-103188" algn="just">
              <a:lnSpc>
                <a:spcPct val="150000"/>
              </a:lnSpc>
              <a:buFont typeface="Arial" panose="020B0604020202020204" pitchFamily="34" charset="0"/>
              <a:buChar char="−"/>
            </a:pPr>
            <a:r>
              <a:rPr lang="en-US" sz="1600" dirty="0">
                <a:solidFill>
                  <a:schemeClr val="tx1"/>
                </a:solidFill>
              </a:rPr>
              <a:t> Consultations for the establishment of a National Shipping Company concept model were done in the previous financial year.</a:t>
            </a:r>
          </a:p>
          <a:p>
            <a:pPr marL="285750" indent="-285750" algn="just">
              <a:lnSpc>
                <a:spcPct val="150000"/>
              </a:lnSpc>
              <a:buFont typeface="Arial" panose="020B0604020202020204" pitchFamily="34" charset="0"/>
              <a:buChar char="•"/>
            </a:pPr>
            <a:endParaRPr lang="en-US" sz="1500" dirty="0"/>
          </a:p>
          <a:p>
            <a:pPr marL="285750" indent="-285750" algn="just">
              <a:lnSpc>
                <a:spcPct val="150000"/>
              </a:lnSpc>
              <a:buFont typeface="Arial" panose="020B0604020202020204" pitchFamily="34" charset="0"/>
              <a:buChar char="•"/>
            </a:pPr>
            <a:endParaRPr lang="en-ZA" sz="1500" dirty="0"/>
          </a:p>
        </p:txBody>
      </p:sp>
      <p:sp>
        <p:nvSpPr>
          <p:cNvPr id="4" name="Slide Number Placeholder 3">
            <a:extLst>
              <a:ext uri="{FF2B5EF4-FFF2-40B4-BE49-F238E27FC236}">
                <a16:creationId xmlns:a16="http://schemas.microsoft.com/office/drawing/2014/main" xmlns="" id="{52A65C15-E888-4B6B-9A1D-D234A6B6C5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131488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298"/>
            <a:ext cx="8229600" cy="590251"/>
          </a:xfrm>
        </p:spPr>
        <p:txBody>
          <a:bodyPr>
            <a:noAutofit/>
          </a:bodyPr>
          <a:lstStyle/>
          <a:p>
            <a:r>
              <a:rPr lang="en-US" sz="2400" b="1" dirty="0">
                <a:solidFill>
                  <a:prstClr val="black"/>
                </a:solidFill>
                <a:latin typeface="Arial" panose="020B0604020202020204" pitchFamily="34" charset="0"/>
                <a:cs typeface="Arial" panose="020B0604020202020204" pitchFamily="34" charset="0"/>
              </a:rPr>
              <a:t>Maritime Policy and Legislation</a:t>
            </a:r>
            <a:endParaRPr lang="en-US" sz="2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US" sz="1400" dirty="0"/>
          </a:p>
          <a:p>
            <a:pPr marL="285750" indent="-285750">
              <a:lnSpc>
                <a:spcPct val="150000"/>
              </a:lnSpc>
              <a:buFont typeface="Arial" panose="020B0604020202020204" pitchFamily="34" charset="0"/>
              <a:buChar char="•"/>
            </a:pPr>
            <a:endParaRPr lang="en-ZA" sz="1000" dirty="0"/>
          </a:p>
        </p:txBody>
      </p:sp>
      <p:graphicFrame>
        <p:nvGraphicFramePr>
          <p:cNvPr id="4" name="Table 3">
            <a:extLst>
              <a:ext uri="{FF2B5EF4-FFF2-40B4-BE49-F238E27FC236}">
                <a16:creationId xmlns:a16="http://schemas.microsoft.com/office/drawing/2014/main" xmlns="" id="{F3279E47-D85B-4F26-801E-4F00986FB8E4}"/>
              </a:ext>
            </a:extLst>
          </p:cNvPr>
          <p:cNvGraphicFramePr>
            <a:graphicFrameLocks noGrp="1"/>
          </p:cNvGraphicFramePr>
          <p:nvPr>
            <p:extLst/>
          </p:nvPr>
        </p:nvGraphicFramePr>
        <p:xfrm>
          <a:off x="323528" y="843557"/>
          <a:ext cx="8640960" cy="3444240"/>
        </p:xfrm>
        <a:graphic>
          <a:graphicData uri="http://schemas.openxmlformats.org/drawingml/2006/table">
            <a:tbl>
              <a:tblPr firstRow="1" bandRow="1">
                <a:tableStyleId>{93296810-A885-4BE3-A3E7-6D5BEEA58F35}</a:tableStyleId>
              </a:tblPr>
              <a:tblGrid>
                <a:gridCol w="577647">
                  <a:extLst>
                    <a:ext uri="{9D8B030D-6E8A-4147-A177-3AD203B41FA5}">
                      <a16:colId xmlns:a16="http://schemas.microsoft.com/office/drawing/2014/main" xmlns="" val="709626210"/>
                    </a:ext>
                  </a:extLst>
                </a:gridCol>
                <a:gridCol w="1294561">
                  <a:extLst>
                    <a:ext uri="{9D8B030D-6E8A-4147-A177-3AD203B41FA5}">
                      <a16:colId xmlns:a16="http://schemas.microsoft.com/office/drawing/2014/main" xmlns="" val="3148720883"/>
                    </a:ext>
                  </a:extLst>
                </a:gridCol>
                <a:gridCol w="1441743">
                  <a:extLst>
                    <a:ext uri="{9D8B030D-6E8A-4147-A177-3AD203B41FA5}">
                      <a16:colId xmlns:a16="http://schemas.microsoft.com/office/drawing/2014/main" xmlns="" val="1992884892"/>
                    </a:ext>
                  </a:extLst>
                </a:gridCol>
                <a:gridCol w="1366569">
                  <a:extLst>
                    <a:ext uri="{9D8B030D-6E8A-4147-A177-3AD203B41FA5}">
                      <a16:colId xmlns:a16="http://schemas.microsoft.com/office/drawing/2014/main" xmlns="" val="3399403649"/>
                    </a:ext>
                  </a:extLst>
                </a:gridCol>
                <a:gridCol w="1412428">
                  <a:extLst>
                    <a:ext uri="{9D8B030D-6E8A-4147-A177-3AD203B41FA5}">
                      <a16:colId xmlns:a16="http://schemas.microsoft.com/office/drawing/2014/main" xmlns="" val="1815308166"/>
                    </a:ext>
                  </a:extLst>
                </a:gridCol>
                <a:gridCol w="1189470">
                  <a:extLst>
                    <a:ext uri="{9D8B030D-6E8A-4147-A177-3AD203B41FA5}">
                      <a16:colId xmlns:a16="http://schemas.microsoft.com/office/drawing/2014/main" xmlns="" val="2457454487"/>
                    </a:ext>
                  </a:extLst>
                </a:gridCol>
                <a:gridCol w="1358542">
                  <a:extLst>
                    <a:ext uri="{9D8B030D-6E8A-4147-A177-3AD203B41FA5}">
                      <a16:colId xmlns:a16="http://schemas.microsoft.com/office/drawing/2014/main" xmlns="" val="3458504290"/>
                    </a:ext>
                  </a:extLst>
                </a:gridCol>
              </a:tblGrid>
              <a:tr h="288268">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OUTPUT INDICATOR</a:t>
                      </a:r>
                      <a:r>
                        <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T="45959" marB="45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ANNUAL TARGET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2022/23</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TARGET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ACTUAL OUTPUT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REASON FOR DEVIATION</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CORRECTIVE MEASURE</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3029957"/>
                  </a:ext>
                </a:extLst>
              </a:tr>
              <a:tr h="224990">
                <a:tc gridSpan="7">
                  <a:txBody>
                    <a:bodyPr/>
                    <a:lstStyle/>
                    <a:p>
                      <a:pPr>
                        <a:lnSpc>
                          <a:spcPct val="100000"/>
                        </a:lnSpc>
                      </a:pPr>
                      <a:r>
                        <a:rPr lang="en-US" sz="1100" b="1" dirty="0">
                          <a:latin typeface="Arial" panose="020B0604020202020204" pitchFamily="34" charset="0"/>
                          <a:cs typeface="Arial" panose="020B0604020202020204" pitchFamily="34" charset="0"/>
                        </a:rPr>
                        <a:t>Safer Transport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77326476"/>
                  </a:ext>
                </a:extLst>
              </a:tr>
              <a:tr h="2439071">
                <a:tc>
                  <a:txBody>
                    <a:bodyPr/>
                    <a:lstStyle/>
                    <a:p>
                      <a:pPr>
                        <a:lnSpc>
                          <a:spcPct val="100000"/>
                        </a:lnSpc>
                      </a:pPr>
                      <a:r>
                        <a:rPr lang="en-US" sz="1100" dirty="0">
                          <a:latin typeface="Arial" panose="020B0604020202020204" pitchFamily="34" charset="0"/>
                          <a:cs typeface="Arial" panose="020B0604020202020204" pitchFamily="34"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Merchant Shipping Bill approved by Parliament</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 (Draft Merchant Shipping Bill approved for </a:t>
                      </a:r>
                      <a:r>
                        <a:rPr lang="en-ZA" sz="1100" dirty="0">
                          <a:effectLst/>
                          <a:latin typeface="Arial" panose="020B0604020202020204" pitchFamily="34" charset="0"/>
                          <a:cs typeface="Arial" panose="020B0604020202020204" pitchFamily="34" charset="0"/>
                        </a:rPr>
                        <a:t>introduction to Parliament)</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Draft Merchant Shipping Bill submitted to Cabinet</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lnSpc>
                          <a:spcPct val="100000"/>
                        </a:lnSpc>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Ministerial approval not obtained to submit the Merchant Shipping Bill to Cabinet.</a:t>
                      </a:r>
                      <a:endParaRPr lang="en-US" sz="1100" dirty="0">
                        <a:effectLst/>
                        <a:latin typeface="Arial" panose="020B0604020202020204" pitchFamily="34" charset="0"/>
                        <a:cs typeface="Arial" panose="020B0604020202020204" pitchFamily="34" charset="0"/>
                      </a:endParaRPr>
                    </a:p>
                    <a:p>
                      <a:pPr fontAlgn="base">
                        <a:lnSpc>
                          <a:spcPct val="100000"/>
                        </a:lnSpc>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fontAlgn="base">
                        <a:lnSpc>
                          <a:spcPct val="100000"/>
                        </a:lnSpc>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During the period under-review, the Merchant Shipping Bill was submitted to the Economic Sector, Investment, Employment, Infrastructure Development (ESIEID) cluster on the 12 of May 2022.</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100" dirty="0">
                          <a:effectLst/>
                          <a:latin typeface="Arial" panose="020B0604020202020204" pitchFamily="34" charset="0"/>
                          <a:cs typeface="Arial" panose="020B0604020202020204" pitchFamily="34" charset="0"/>
                        </a:rPr>
                        <a:t>Merchant Shipping Bill will be presented to the International Cooperation, Trade and Security (ICTS) cluster.</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Ministerial approval will be obtained </a:t>
                      </a:r>
                      <a:r>
                        <a:rPr lang="en-ZA" sz="1100" dirty="0">
                          <a:effectLst/>
                          <a:latin typeface="Arial" panose="020B0604020202020204" pitchFamily="34" charset="0"/>
                          <a:cs typeface="Arial" panose="020B0604020202020204" pitchFamily="34" charset="0"/>
                        </a:rPr>
                        <a:t>in Quarter 2.</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18779317"/>
                  </a:ext>
                </a:extLst>
              </a:tr>
            </a:tbl>
          </a:graphicData>
        </a:graphic>
      </p:graphicFrame>
      <p:sp>
        <p:nvSpPr>
          <p:cNvPr id="5" name="Slide Number Placeholder 4">
            <a:extLst>
              <a:ext uri="{FF2B5EF4-FFF2-40B4-BE49-F238E27FC236}">
                <a16:creationId xmlns:a16="http://schemas.microsoft.com/office/drawing/2014/main" xmlns="" id="{E59386C7-4E6A-47CA-AC03-12B1455BC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03111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83518"/>
          </a:xfrm>
        </p:spPr>
        <p:txBody>
          <a:bodyPr>
            <a:noAutofit/>
          </a:bodyPr>
          <a:lstStyle/>
          <a:p>
            <a:r>
              <a:rPr lang="en-ZA" sz="2400" b="1" dirty="0">
                <a:solidFill>
                  <a:prstClr val="black"/>
                </a:solidFill>
                <a:latin typeface="Arial" panose="020B0604020202020204" pitchFamily="34" charset="0"/>
                <a:ea typeface="Calibri" panose="020F0502020204030204" pitchFamily="34" charset="0"/>
              </a:rPr>
              <a:t>Maritime Implementation, Monitoring and Evaluation</a:t>
            </a:r>
            <a:endParaRPr lang="en-US" sz="2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4" name="Table 3">
            <a:extLst>
              <a:ext uri="{FF2B5EF4-FFF2-40B4-BE49-F238E27FC236}">
                <a16:creationId xmlns:a16="http://schemas.microsoft.com/office/drawing/2014/main" xmlns="" id="{F3279E47-D85B-4F26-801E-4F00986FB8E4}"/>
              </a:ext>
            </a:extLst>
          </p:cNvPr>
          <p:cNvGraphicFramePr>
            <a:graphicFrameLocks noGrp="1"/>
          </p:cNvGraphicFramePr>
          <p:nvPr>
            <p:extLst>
              <p:ext uri="{D42A27DB-BD31-4B8C-83A1-F6EECF244321}">
                <p14:modId xmlns:p14="http://schemas.microsoft.com/office/powerpoint/2010/main" xmlns="" val="1613420504"/>
              </p:ext>
            </p:extLst>
          </p:nvPr>
        </p:nvGraphicFramePr>
        <p:xfrm>
          <a:off x="611559" y="627533"/>
          <a:ext cx="8352929" cy="4114800"/>
        </p:xfrm>
        <a:graphic>
          <a:graphicData uri="http://schemas.openxmlformats.org/drawingml/2006/table">
            <a:tbl>
              <a:tblPr firstRow="1" bandRow="1">
                <a:tableStyleId>{93296810-A885-4BE3-A3E7-6D5BEEA58F35}</a:tableStyleId>
              </a:tblPr>
              <a:tblGrid>
                <a:gridCol w="558392">
                  <a:extLst>
                    <a:ext uri="{9D8B030D-6E8A-4147-A177-3AD203B41FA5}">
                      <a16:colId xmlns:a16="http://schemas.microsoft.com/office/drawing/2014/main" xmlns="" val="709626210"/>
                    </a:ext>
                  </a:extLst>
                </a:gridCol>
                <a:gridCol w="1183332">
                  <a:extLst>
                    <a:ext uri="{9D8B030D-6E8A-4147-A177-3AD203B41FA5}">
                      <a16:colId xmlns:a16="http://schemas.microsoft.com/office/drawing/2014/main" xmlns="" val="3148720883"/>
                    </a:ext>
                  </a:extLst>
                </a:gridCol>
                <a:gridCol w="1251409">
                  <a:extLst>
                    <a:ext uri="{9D8B030D-6E8A-4147-A177-3AD203B41FA5}">
                      <a16:colId xmlns:a16="http://schemas.microsoft.com/office/drawing/2014/main" xmlns="" val="3312113820"/>
                    </a:ext>
                  </a:extLst>
                </a:gridCol>
                <a:gridCol w="1044116">
                  <a:extLst>
                    <a:ext uri="{9D8B030D-6E8A-4147-A177-3AD203B41FA5}">
                      <a16:colId xmlns:a16="http://schemas.microsoft.com/office/drawing/2014/main" xmlns="" val="3861392755"/>
                    </a:ext>
                  </a:extLst>
                </a:gridCol>
                <a:gridCol w="1600978">
                  <a:extLst>
                    <a:ext uri="{9D8B030D-6E8A-4147-A177-3AD203B41FA5}">
                      <a16:colId xmlns:a16="http://schemas.microsoft.com/office/drawing/2014/main" xmlns="" val="423803222"/>
                    </a:ext>
                  </a:extLst>
                </a:gridCol>
                <a:gridCol w="1183332">
                  <a:extLst>
                    <a:ext uri="{9D8B030D-6E8A-4147-A177-3AD203B41FA5}">
                      <a16:colId xmlns:a16="http://schemas.microsoft.com/office/drawing/2014/main" xmlns="" val="3207640333"/>
                    </a:ext>
                  </a:extLst>
                </a:gridCol>
                <a:gridCol w="1531370">
                  <a:extLst>
                    <a:ext uri="{9D8B030D-6E8A-4147-A177-3AD203B41FA5}">
                      <a16:colId xmlns:a16="http://schemas.microsoft.com/office/drawing/2014/main" xmlns="" val="657798840"/>
                    </a:ext>
                  </a:extLst>
                </a:gridCol>
              </a:tblGrid>
              <a:tr h="536980">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OUTPUT INDICATOR</a:t>
                      </a:r>
                      <a:r>
                        <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T="45959" marB="45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ANNUAL TARGET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2022/23</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TARGET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ACTUAL OUTPUT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REASON FOR DEVIATION</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CORRECTIVE MEASURE</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3029957"/>
                  </a:ext>
                </a:extLst>
              </a:tr>
              <a:tr h="26849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Safer Transport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7326476"/>
                  </a:ext>
                </a:extLst>
              </a:tr>
              <a:tr h="3169160">
                <a:tc>
                  <a:txBody>
                    <a:bodyPr/>
                    <a:lstStyle/>
                    <a:p>
                      <a:pPr>
                        <a:spcAft>
                          <a:spcPts val="0"/>
                        </a:spcAft>
                      </a:pPr>
                      <a:r>
                        <a:rPr lang="en-ZA" sz="1200" dirty="0">
                          <a:effectLst/>
                          <a:latin typeface="Arial" panose="020B0604020202020204" pitchFamily="34" charset="0"/>
                        </a:rPr>
                        <a:t>6.9</a:t>
                      </a:r>
                      <a:endParaRPr lang="en-ZA" sz="12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200" dirty="0">
                          <a:effectLst/>
                          <a:latin typeface="Arial" panose="020B0604020202020204" pitchFamily="34" charset="0"/>
                          <a:ea typeface="Arial" panose="020B0604020202020204" pitchFamily="34" charset="0"/>
                        </a:rPr>
                        <a:t>National Maritime Security </a:t>
                      </a:r>
                      <a:endParaRPr lang="en-ZA" sz="1200" dirty="0">
                        <a:effectLst/>
                        <a:latin typeface="Calibri" panose="020F0502020204030204" pitchFamily="34" charset="0"/>
                      </a:endParaRPr>
                    </a:p>
                    <a:p>
                      <a:pPr>
                        <a:spcAft>
                          <a:spcPts val="0"/>
                        </a:spcAft>
                      </a:pPr>
                      <a:r>
                        <a:rPr lang="en-ZA" sz="1200" dirty="0">
                          <a:effectLst/>
                          <a:latin typeface="Arial" panose="020B0604020202020204" pitchFamily="34" charset="0"/>
                          <a:ea typeface="Arial" panose="020B0604020202020204" pitchFamily="34" charset="0"/>
                        </a:rPr>
                        <a:t>Strategy (NMSS) approved by </a:t>
                      </a:r>
                      <a:endParaRPr lang="en-ZA" sz="1200" dirty="0">
                        <a:effectLst/>
                        <a:latin typeface="Calibri" panose="020F0502020204030204" pitchFamily="34" charset="0"/>
                      </a:endParaRPr>
                    </a:p>
                    <a:p>
                      <a:pPr>
                        <a:spcAft>
                          <a:spcPts val="0"/>
                        </a:spcAft>
                      </a:pPr>
                      <a:r>
                        <a:rPr lang="en-ZA" sz="1200" dirty="0">
                          <a:effectLst/>
                          <a:latin typeface="Arial" panose="020B0604020202020204" pitchFamily="34" charset="0"/>
                          <a:ea typeface="Arial" panose="020B0604020202020204" pitchFamily="34" charset="0"/>
                        </a:rPr>
                        <a:t>Cabinet</a:t>
                      </a:r>
                      <a:endParaRPr lang="en-ZA" sz="12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200" dirty="0">
                          <a:effectLst/>
                          <a:latin typeface="Arial" panose="020B0604020202020204" pitchFamily="34" charset="0"/>
                          <a:ea typeface="Arial" panose="020B0604020202020204" pitchFamily="34" charset="0"/>
                        </a:rPr>
                        <a:t>National Maritime </a:t>
                      </a:r>
                      <a:endParaRPr lang="en-ZA" sz="1200" dirty="0">
                        <a:effectLst/>
                        <a:latin typeface="Calibri" panose="020F0502020204030204" pitchFamily="34" charset="0"/>
                      </a:endParaRPr>
                    </a:p>
                    <a:p>
                      <a:pPr>
                        <a:spcAft>
                          <a:spcPts val="0"/>
                        </a:spcAft>
                      </a:pPr>
                      <a:r>
                        <a:rPr lang="en-ZA" sz="1200" dirty="0">
                          <a:effectLst/>
                          <a:latin typeface="Arial" panose="020B0604020202020204" pitchFamily="34" charset="0"/>
                          <a:ea typeface="Arial" panose="020B0604020202020204" pitchFamily="34" charset="0"/>
                        </a:rPr>
                        <a:t>Security Strategy approved for submission to Cabinet</a:t>
                      </a:r>
                      <a:endParaRPr lang="en-ZA" sz="12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200" dirty="0">
                          <a:effectLst/>
                          <a:latin typeface="Arial" panose="020B0604020202020204" pitchFamily="34" charset="0"/>
                          <a:ea typeface="Arial" panose="020B0604020202020204" pitchFamily="34" charset="0"/>
                        </a:rPr>
                        <a:t>Stakeholder consultations conducted on the Maritime </a:t>
                      </a:r>
                      <a:endParaRPr lang="en-ZA" sz="1200" dirty="0">
                        <a:effectLst/>
                        <a:latin typeface="Calibri" panose="020F0502020204030204" pitchFamily="34" charset="0"/>
                      </a:endParaRPr>
                    </a:p>
                    <a:p>
                      <a:pPr>
                        <a:spcAft>
                          <a:spcPts val="0"/>
                        </a:spcAft>
                      </a:pPr>
                      <a:r>
                        <a:rPr lang="en-ZA" sz="1200" dirty="0">
                          <a:effectLst/>
                          <a:latin typeface="Arial" panose="020B0604020202020204" pitchFamily="34" charset="0"/>
                          <a:ea typeface="Arial" panose="020B0604020202020204" pitchFamily="34" charset="0"/>
                        </a:rPr>
                        <a:t>Security Strategy</a:t>
                      </a:r>
                      <a:endParaRPr lang="en-ZA" sz="1200" dirty="0">
                        <a:effectLst/>
                        <a:latin typeface="Calibri" panose="020F0502020204030204" pitchFamily="34" charset="0"/>
                      </a:endParaRPr>
                    </a:p>
                    <a:p>
                      <a:pPr>
                        <a:spcAft>
                          <a:spcPts val="0"/>
                        </a:spcAft>
                      </a:pPr>
                      <a:r>
                        <a:rPr lang="en-ZA" sz="1200" dirty="0">
                          <a:effectLst/>
                          <a:latin typeface="Arial" panose="020B0604020202020204" pitchFamily="34" charset="0"/>
                          <a:ea typeface="Arial" panose="020B0604020202020204" pitchFamily="34" charset="0"/>
                        </a:rPr>
                        <a:t> </a:t>
                      </a:r>
                      <a:endParaRPr lang="en-ZA" sz="12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panose="020B0604020202020204" pitchFamily="34" charset="0"/>
                        </a:rPr>
                        <a:t>Stakeholder consultations were conducted on the Maritime </a:t>
                      </a:r>
                    </a:p>
                    <a:p>
                      <a:pPr>
                        <a:spcAft>
                          <a:spcPts val="0"/>
                        </a:spcAft>
                      </a:pPr>
                      <a:r>
                        <a:rPr lang="en-US" sz="1200" dirty="0">
                          <a:effectLst/>
                          <a:latin typeface="Arial" panose="020B0604020202020204" pitchFamily="34" charset="0"/>
                          <a:ea typeface="Arial" panose="020B0604020202020204" pitchFamily="34" charset="0"/>
                        </a:rPr>
                        <a:t>Security Strategy with the State Security Agency (SSA), South African Navy, South African Police Services (SAPS).</a:t>
                      </a:r>
                    </a:p>
                    <a:p>
                      <a:pPr>
                        <a:spcAft>
                          <a:spcPts val="0"/>
                        </a:spcAft>
                      </a:pPr>
                      <a:endParaRPr lang="en-US" sz="1200" dirty="0">
                        <a:effectLst/>
                        <a:latin typeface="Arial" panose="020B0604020202020204" pitchFamily="34" charset="0"/>
                        <a:ea typeface="Arial" panose="020B0604020202020204" pitchFamily="34" charset="0"/>
                      </a:endParaRPr>
                    </a:p>
                    <a:p>
                      <a:pPr>
                        <a:spcAft>
                          <a:spcPts val="0"/>
                        </a:spcAft>
                      </a:pPr>
                      <a:r>
                        <a:rPr lang="en-US" sz="1200" dirty="0">
                          <a:effectLst/>
                          <a:latin typeface="Arial" panose="020B0604020202020204" pitchFamily="34" charset="0"/>
                          <a:ea typeface="Arial" panose="020B0604020202020204" pitchFamily="34" charset="0"/>
                        </a:rPr>
                        <a:t>Border Management Authority (BMA), Department of Environment, Forestry and Fisheries (DEFF)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ZA" sz="12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200" dirty="0">
                          <a:effectLst/>
                          <a:latin typeface="Arial" panose="020B0604020202020204" pitchFamily="34" charset="0"/>
                        </a:rPr>
                        <a:t>SARS and </a:t>
                      </a:r>
                      <a:r>
                        <a:rPr lang="en-ZA" sz="1200" dirty="0" err="1">
                          <a:effectLst/>
                          <a:latin typeface="Arial" panose="020B0604020202020204" pitchFamily="34" charset="0"/>
                        </a:rPr>
                        <a:t>DoH</a:t>
                      </a:r>
                      <a:r>
                        <a:rPr lang="en-ZA" sz="1200" dirty="0">
                          <a:effectLst/>
                          <a:latin typeface="Arial" panose="020B0604020202020204" pitchFamily="34" charset="0"/>
                        </a:rPr>
                        <a:t> not consulted as per the TIDs.</a:t>
                      </a:r>
                      <a:endParaRPr lang="en-ZA" sz="1200" dirty="0">
                        <a:effectLst/>
                      </a:endParaRPr>
                    </a:p>
                    <a:p>
                      <a:pPr>
                        <a:spcAft>
                          <a:spcPts val="0"/>
                        </a:spcAft>
                      </a:pPr>
                      <a:r>
                        <a:rPr lang="en-ZA" sz="1200" dirty="0">
                          <a:effectLst/>
                          <a:latin typeface="Arial" panose="020B0604020202020204" pitchFamily="34" charset="0"/>
                        </a:rPr>
                        <a:t> </a:t>
                      </a:r>
                      <a:endParaRPr lang="en-ZA" sz="1200" dirty="0">
                        <a:effectLst/>
                      </a:endParaRPr>
                    </a:p>
                    <a:p>
                      <a:r>
                        <a:rPr lang="en-ZA" sz="1200" dirty="0">
                          <a:effectLst/>
                          <a:latin typeface="Arial" panose="020B0604020202020204" pitchFamily="34" charset="0"/>
                          <a:ea typeface="Calibri" panose="020F0502020204030204" pitchFamily="34" charset="0"/>
                        </a:rPr>
                        <a:t>Attendance Register not submitted for consulted stakeholders.</a:t>
                      </a:r>
                      <a:endParaRPr lang="en-ZA" sz="12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18779317"/>
                  </a:ext>
                </a:extLst>
              </a:tr>
            </a:tbl>
          </a:graphicData>
        </a:graphic>
      </p:graphicFrame>
      <p:sp>
        <p:nvSpPr>
          <p:cNvPr id="5" name="Slide Number Placeholder 4">
            <a:extLst>
              <a:ext uri="{FF2B5EF4-FFF2-40B4-BE49-F238E27FC236}">
                <a16:creationId xmlns:a16="http://schemas.microsoft.com/office/drawing/2014/main" xmlns="" id="{FDE01504-32B4-4107-86BB-6A25C7124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38</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544139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707654"/>
            <a:ext cx="8229600" cy="421555"/>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Programme 7: Public Transport</a:t>
            </a:r>
          </a:p>
        </p:txBody>
      </p:sp>
      <p:sp>
        <p:nvSpPr>
          <p:cNvPr id="3" name="Slide Number Placeholder 2">
            <a:extLst>
              <a:ext uri="{FF2B5EF4-FFF2-40B4-BE49-F238E27FC236}">
                <a16:creationId xmlns:a16="http://schemas.microsoft.com/office/drawing/2014/main" xmlns="" id="{C8AEBE05-A7EE-4583-BEB8-6326085810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39</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78029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latin typeface="Arial" panose="020B0604020202020204" pitchFamily="34" charset="0"/>
                <a:cs typeface="Arial" panose="020B0604020202020204" pitchFamily="34" charset="0"/>
              </a:rPr>
              <a:t>Quarter 01 Analysis Per Programme </a:t>
            </a:r>
          </a:p>
        </p:txBody>
      </p:sp>
      <p:sp>
        <p:nvSpPr>
          <p:cNvPr id="3" name="Content Placeholder 2"/>
          <p:cNvSpPr>
            <a:spLocks noGrp="1"/>
          </p:cNvSpPr>
          <p:nvPr>
            <p:ph sz="half" idx="1"/>
          </p:nvPr>
        </p:nvSpPr>
        <p:spPr>
          <a:xfrm>
            <a:off x="467544" y="627534"/>
            <a:ext cx="8208912" cy="4392488"/>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4" name="Table 3">
            <a:extLst>
              <a:ext uri="{FF2B5EF4-FFF2-40B4-BE49-F238E27FC236}">
                <a16:creationId xmlns:a16="http://schemas.microsoft.com/office/drawing/2014/main" xmlns="" id="{DAF37E1E-4931-4100-920C-A3F7CB4E7730}"/>
              </a:ext>
            </a:extLst>
          </p:cNvPr>
          <p:cNvGraphicFramePr>
            <a:graphicFrameLocks noGrp="1"/>
          </p:cNvGraphicFramePr>
          <p:nvPr>
            <p:extLst>
              <p:ext uri="{D42A27DB-BD31-4B8C-83A1-F6EECF244321}">
                <p14:modId xmlns:p14="http://schemas.microsoft.com/office/powerpoint/2010/main" xmlns="" val="2679785168"/>
              </p:ext>
            </p:extLst>
          </p:nvPr>
        </p:nvGraphicFramePr>
        <p:xfrm>
          <a:off x="422176" y="915565"/>
          <a:ext cx="8326289" cy="3672408"/>
        </p:xfrm>
        <a:graphic>
          <a:graphicData uri="http://schemas.openxmlformats.org/drawingml/2006/table">
            <a:tbl>
              <a:tblPr firstRow="1" bandRow="1">
                <a:tableStyleId>{93296810-A885-4BE3-A3E7-6D5BEEA58F35}</a:tableStyleId>
              </a:tblPr>
              <a:tblGrid>
                <a:gridCol w="1665258">
                  <a:extLst>
                    <a:ext uri="{9D8B030D-6E8A-4147-A177-3AD203B41FA5}">
                      <a16:colId xmlns:a16="http://schemas.microsoft.com/office/drawing/2014/main" xmlns="" val="1853409294"/>
                    </a:ext>
                  </a:extLst>
                </a:gridCol>
                <a:gridCol w="1665258">
                  <a:extLst>
                    <a:ext uri="{9D8B030D-6E8A-4147-A177-3AD203B41FA5}">
                      <a16:colId xmlns:a16="http://schemas.microsoft.com/office/drawing/2014/main" xmlns="" val="3040050358"/>
                    </a:ext>
                  </a:extLst>
                </a:gridCol>
                <a:gridCol w="1654018">
                  <a:extLst>
                    <a:ext uri="{9D8B030D-6E8A-4147-A177-3AD203B41FA5}">
                      <a16:colId xmlns:a16="http://schemas.microsoft.com/office/drawing/2014/main" xmlns="" val="2719089595"/>
                    </a:ext>
                  </a:extLst>
                </a:gridCol>
                <a:gridCol w="1676497">
                  <a:extLst>
                    <a:ext uri="{9D8B030D-6E8A-4147-A177-3AD203B41FA5}">
                      <a16:colId xmlns:a16="http://schemas.microsoft.com/office/drawing/2014/main" xmlns="" val="754547422"/>
                    </a:ext>
                  </a:extLst>
                </a:gridCol>
                <a:gridCol w="1665258">
                  <a:extLst>
                    <a:ext uri="{9D8B030D-6E8A-4147-A177-3AD203B41FA5}">
                      <a16:colId xmlns:a16="http://schemas.microsoft.com/office/drawing/2014/main" xmlns="" val="1650808039"/>
                    </a:ext>
                  </a:extLst>
                </a:gridCol>
              </a:tblGrid>
              <a:tr h="740927">
                <a:tc>
                  <a:txBody>
                    <a:bodyPr/>
                    <a:lstStyle/>
                    <a:p>
                      <a:pPr algn="ctr"/>
                      <a:r>
                        <a:rPr lang="en-US" sz="1200" dirty="0">
                          <a:solidFill>
                            <a:schemeClr val="bg1"/>
                          </a:solidFill>
                          <a:latin typeface="Arial" panose="020B0604020202020204" pitchFamily="34" charset="0"/>
                          <a:cs typeface="Arial" panose="020B0604020202020204" pitchFamily="34" charset="0"/>
                        </a:rPr>
                        <a:t>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Arial" panose="020B0604020202020204" pitchFamily="34" charset="0"/>
                          <a:cs typeface="Arial" panose="020B0604020202020204" pitchFamily="34" charset="0"/>
                        </a:rPr>
                        <a:t>TOTAL NUMBER OF QUARTER 01 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Arial" panose="020B0604020202020204" pitchFamily="34" charset="0"/>
                          <a:cs typeface="Arial" panose="020B0604020202020204" pitchFamily="34" charset="0"/>
                        </a:rPr>
                        <a:t>NUMBER OF TARGETS 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Arial" panose="020B0604020202020204" pitchFamily="34" charset="0"/>
                          <a:cs typeface="Arial" panose="020B0604020202020204" pitchFamily="34" charset="0"/>
                        </a:rPr>
                        <a:t>NUMBER OF TARGETS NOT 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Arial" panose="020B0604020202020204" pitchFamily="34" charset="0"/>
                          <a:cs typeface="Arial" panose="020B0604020202020204" pitchFamily="34" charset="0"/>
                        </a:rPr>
                        <a:t>PERFORMANCE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4683468"/>
                  </a:ext>
                </a:extLst>
              </a:tr>
              <a:tr h="360270">
                <a:tc>
                  <a:txBody>
                    <a:bodyPr/>
                    <a:lstStyle/>
                    <a:p>
                      <a:r>
                        <a:rPr lang="en-US" sz="1100" b="1" dirty="0">
                          <a:latin typeface="Arial" panose="020B0604020202020204" pitchFamily="34" charset="0"/>
                          <a:cs typeface="Arial" panose="020B0604020202020204" pitchFamily="34" charset="0"/>
                        </a:rPr>
                        <a:t>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rPr>
                        <a:t>3</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000" dirty="0">
                          <a:effectLst/>
                          <a:latin typeface="Arial" panose="020B0604020202020204" pitchFamily="34" charset="0"/>
                        </a:rPr>
                        <a:t>3</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solidFill>
                            <a:srgbClr val="FF0000"/>
                          </a:solidFill>
                          <a:effectLst/>
                          <a:latin typeface="Arial" panose="020B0604020202020204" pitchFamily="34" charset="0"/>
                          <a:ea typeface="Times New Roman" panose="02020603050405020304" pitchFamily="18" charset="0"/>
                        </a:rPr>
                        <a:t>0</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b="1" dirty="0">
                          <a:solidFill>
                            <a:srgbClr val="00B050"/>
                          </a:solidFill>
                          <a:effectLst/>
                          <a:latin typeface="Arial" panose="020B0604020202020204" pitchFamily="34" charset="0"/>
                          <a:ea typeface="Times New Roman" panose="02020603050405020304" pitchFamily="18" charset="0"/>
                        </a:rPr>
                        <a:t>100%</a:t>
                      </a:r>
                      <a:endParaRPr lang="en-ZA" sz="1000" dirty="0">
                        <a:solidFill>
                          <a:srgbClr val="00B050"/>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9925920"/>
                  </a:ext>
                </a:extLst>
              </a:tr>
              <a:tr h="493951">
                <a:tc>
                  <a:txBody>
                    <a:bodyPr/>
                    <a:lstStyle/>
                    <a:p>
                      <a:r>
                        <a:rPr lang="en-US" sz="1100" b="1" dirty="0">
                          <a:latin typeface="Arial" panose="020B0604020202020204" pitchFamily="34" charset="0"/>
                          <a:cs typeface="Arial" panose="020B0604020202020204" pitchFamily="34" charset="0"/>
                        </a:rPr>
                        <a:t>Integrated Transport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ea typeface="Times New Roman" panose="02020603050405020304" pitchFamily="18" charset="0"/>
                        </a:rPr>
                        <a:t>4</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ea typeface="Times New Roman" panose="02020603050405020304" pitchFamily="18" charset="0"/>
                        </a:rPr>
                        <a:t>4</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solidFill>
                            <a:srgbClr val="FF0000"/>
                          </a:solidFill>
                          <a:effectLst/>
                          <a:latin typeface="Arial" panose="020B0604020202020204" pitchFamily="34" charset="0"/>
                          <a:ea typeface="Times New Roman" panose="02020603050405020304" pitchFamily="18" charset="0"/>
                        </a:rPr>
                        <a:t>0</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b="1" dirty="0">
                          <a:solidFill>
                            <a:srgbClr val="00B050"/>
                          </a:solidFill>
                          <a:effectLst/>
                          <a:latin typeface="Arial" panose="020B0604020202020204" pitchFamily="34" charset="0"/>
                          <a:ea typeface="Times New Roman" panose="02020603050405020304" pitchFamily="18" charset="0"/>
                        </a:rPr>
                        <a:t>100%</a:t>
                      </a:r>
                      <a:endParaRPr lang="en-ZA" sz="1000" dirty="0">
                        <a:solidFill>
                          <a:srgbClr val="00B050"/>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34148769"/>
                  </a:ext>
                </a:extLst>
              </a:tr>
              <a:tr h="360270">
                <a:tc>
                  <a:txBody>
                    <a:bodyPr/>
                    <a:lstStyle/>
                    <a:p>
                      <a:r>
                        <a:rPr lang="en-US" sz="1100" b="1" dirty="0">
                          <a:latin typeface="Arial" panose="020B0604020202020204" pitchFamily="34" charset="0"/>
                          <a:cs typeface="Arial" panose="020B0604020202020204" pitchFamily="34" charset="0"/>
                        </a:rPr>
                        <a:t>Rail 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ea typeface="Times New Roman" panose="02020603050405020304" pitchFamily="18" charset="0"/>
                        </a:rPr>
                        <a:t>5</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000" dirty="0">
                          <a:effectLst/>
                          <a:latin typeface="Arial" panose="020B0604020202020204" pitchFamily="34" charset="0"/>
                        </a:rPr>
                        <a:t>5</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solidFill>
                            <a:srgbClr val="FF0000"/>
                          </a:solidFill>
                          <a:effectLst/>
                          <a:latin typeface="Arial" panose="020B0604020202020204" pitchFamily="34" charset="0"/>
                        </a:rPr>
                        <a:t>0</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b="1" dirty="0">
                          <a:solidFill>
                            <a:srgbClr val="00B050"/>
                          </a:solidFill>
                          <a:effectLst/>
                          <a:latin typeface="Arial" panose="020B0604020202020204" pitchFamily="34" charset="0"/>
                          <a:ea typeface="Times New Roman" panose="02020603050405020304" pitchFamily="18" charset="0"/>
                        </a:rPr>
                        <a:t>100%</a:t>
                      </a:r>
                      <a:endParaRPr lang="en-ZA" sz="1000" dirty="0">
                        <a:solidFill>
                          <a:srgbClr val="00B050"/>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4777162"/>
                  </a:ext>
                </a:extLst>
              </a:tr>
              <a:tr h="360270">
                <a:tc>
                  <a:txBody>
                    <a:bodyPr/>
                    <a:lstStyle/>
                    <a:p>
                      <a:r>
                        <a:rPr lang="en-US" sz="1100" b="1" dirty="0">
                          <a:latin typeface="Arial" panose="020B0604020202020204" pitchFamily="34" charset="0"/>
                          <a:cs typeface="Arial" panose="020B0604020202020204" pitchFamily="34" charset="0"/>
                        </a:rPr>
                        <a:t>Road 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rPr>
                        <a:t>8</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000" dirty="0">
                          <a:effectLst/>
                          <a:latin typeface="Arial" panose="020B0604020202020204" pitchFamily="34" charset="0"/>
                        </a:rPr>
                        <a:t>7</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solidFill>
                            <a:srgbClr val="FF0000"/>
                          </a:solidFill>
                          <a:effectLst/>
                          <a:latin typeface="Arial" panose="020B0604020202020204" pitchFamily="34" charset="0"/>
                        </a:rPr>
                        <a:t>1</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b="1" dirty="0">
                          <a:solidFill>
                            <a:srgbClr val="00B050"/>
                          </a:solidFill>
                          <a:effectLst/>
                          <a:latin typeface="Arial" panose="020B0604020202020204" pitchFamily="34" charset="0"/>
                        </a:rPr>
                        <a:t>88%</a:t>
                      </a:r>
                      <a:endParaRPr lang="en-ZA" sz="1000" dirty="0">
                        <a:solidFill>
                          <a:srgbClr val="00B050"/>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1291872"/>
                  </a:ext>
                </a:extLst>
              </a:tr>
              <a:tr h="360270">
                <a:tc>
                  <a:txBody>
                    <a:bodyPr/>
                    <a:lstStyle/>
                    <a:p>
                      <a:r>
                        <a:rPr lang="en-US" sz="1100" b="1" dirty="0">
                          <a:latin typeface="Arial" panose="020B0604020202020204" pitchFamily="34" charset="0"/>
                          <a:cs typeface="Arial" panose="020B0604020202020204" pitchFamily="34" charset="0"/>
                        </a:rPr>
                        <a:t>Civil Aviation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rPr>
                        <a:t>3</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rPr>
                        <a:t>3</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solidFill>
                            <a:srgbClr val="FF0000"/>
                          </a:solidFill>
                          <a:effectLst/>
                          <a:latin typeface="Arial" panose="020B0604020202020204" pitchFamily="34" charset="0"/>
                        </a:rPr>
                        <a:t>0</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b="1" dirty="0">
                          <a:solidFill>
                            <a:srgbClr val="00B050"/>
                          </a:solidFill>
                          <a:effectLst/>
                          <a:latin typeface="Arial" panose="020B0604020202020204" pitchFamily="34" charset="0"/>
                          <a:ea typeface="Times New Roman" panose="02020603050405020304" pitchFamily="18" charset="0"/>
                        </a:rPr>
                        <a:t>100%</a:t>
                      </a:r>
                      <a:endParaRPr lang="en-ZA" sz="1000" dirty="0">
                        <a:solidFill>
                          <a:srgbClr val="00B050"/>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87274154"/>
                  </a:ext>
                </a:extLst>
              </a:tr>
              <a:tr h="336281">
                <a:tc>
                  <a:txBody>
                    <a:bodyPr/>
                    <a:lstStyle/>
                    <a:p>
                      <a:r>
                        <a:rPr lang="en-US" sz="1100" b="1" dirty="0">
                          <a:latin typeface="Arial" panose="020B0604020202020204" pitchFamily="34" charset="0"/>
                          <a:cs typeface="Arial" panose="020B0604020202020204" pitchFamily="34" charset="0"/>
                        </a:rPr>
                        <a:t>Maritime 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ea typeface="Times New Roman" panose="02020603050405020304" pitchFamily="18" charset="0"/>
                        </a:rPr>
                        <a:t>5</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000" dirty="0">
                          <a:effectLst/>
                          <a:latin typeface="Arial" panose="020B0604020202020204" pitchFamily="34" charset="0"/>
                        </a:rPr>
                        <a:t>3</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solidFill>
                            <a:srgbClr val="FF0000"/>
                          </a:solidFill>
                          <a:effectLst/>
                          <a:latin typeface="Arial" panose="020B0604020202020204" pitchFamily="34" charset="0"/>
                        </a:rPr>
                        <a:t>2</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b="1" dirty="0">
                          <a:solidFill>
                            <a:srgbClr val="00B050"/>
                          </a:solidFill>
                          <a:effectLst/>
                          <a:latin typeface="Arial" panose="020B0604020202020204" pitchFamily="34" charset="0"/>
                          <a:ea typeface="Times New Roman" panose="02020603050405020304" pitchFamily="18" charset="0"/>
                        </a:rPr>
                        <a:t>60%</a:t>
                      </a:r>
                      <a:endParaRPr lang="en-ZA" sz="1000" dirty="0">
                        <a:solidFill>
                          <a:srgbClr val="00B050"/>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9126302"/>
                  </a:ext>
                </a:extLst>
              </a:tr>
              <a:tr h="360270">
                <a:tc>
                  <a:txBody>
                    <a:bodyPr/>
                    <a:lstStyle/>
                    <a:p>
                      <a:r>
                        <a:rPr lang="en-US" sz="1100" b="1" dirty="0">
                          <a:latin typeface="Arial" panose="020B0604020202020204" pitchFamily="34" charset="0"/>
                          <a:cs typeface="Arial" panose="020B0604020202020204" pitchFamily="34" charset="0"/>
                        </a:rPr>
                        <a:t>Public 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effectLst/>
                          <a:latin typeface="Arial" panose="020B0604020202020204" pitchFamily="34" charset="0"/>
                          <a:ea typeface="Times New Roman" panose="02020603050405020304" pitchFamily="18" charset="0"/>
                        </a:rPr>
                        <a:t>12</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000" dirty="0">
                          <a:effectLst/>
                          <a:latin typeface="Arial" panose="020B0604020202020204" pitchFamily="34" charset="0"/>
                        </a:rPr>
                        <a:t>8</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dirty="0">
                          <a:solidFill>
                            <a:srgbClr val="FF0000"/>
                          </a:solidFill>
                          <a:effectLst/>
                          <a:latin typeface="Arial" panose="020B0604020202020204" pitchFamily="34" charset="0"/>
                        </a:rPr>
                        <a:t>4</a:t>
                      </a:r>
                      <a:endParaRPr lang="en-ZA" sz="1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000" b="1" dirty="0">
                          <a:solidFill>
                            <a:srgbClr val="00B050"/>
                          </a:solidFill>
                          <a:effectLst/>
                          <a:latin typeface="Arial" panose="020B0604020202020204" pitchFamily="34" charset="0"/>
                          <a:ea typeface="Times New Roman" panose="02020603050405020304" pitchFamily="18" charset="0"/>
                        </a:rPr>
                        <a:t>67%</a:t>
                      </a:r>
                      <a:endParaRPr lang="en-ZA" sz="1000" dirty="0">
                        <a:solidFill>
                          <a:srgbClr val="00B050"/>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68504141"/>
                  </a:ext>
                </a:extLst>
              </a:tr>
              <a:tr h="299899">
                <a:tc>
                  <a:txBody>
                    <a:bodyPr/>
                    <a:lstStyle/>
                    <a:p>
                      <a:r>
                        <a:rPr lang="en-US" sz="1100" b="1" dirty="0">
                          <a:solidFill>
                            <a:schemeClr val="bg1"/>
                          </a:solidFill>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ZA" sz="1000" b="1" dirty="0">
                          <a:solidFill>
                            <a:schemeClr val="bg1"/>
                          </a:solidFill>
                          <a:effectLst/>
                          <a:latin typeface="Arial" panose="020B0604020202020204" pitchFamily="34" charset="0"/>
                        </a:rPr>
                        <a:t>40</a:t>
                      </a:r>
                      <a:endParaRPr lang="en-ZA" sz="1000" dirty="0">
                        <a:solidFill>
                          <a:schemeClr val="bg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ZA" sz="1000" b="1" dirty="0">
                          <a:solidFill>
                            <a:schemeClr val="bg1"/>
                          </a:solidFill>
                          <a:effectLst/>
                          <a:latin typeface="Arial" panose="020B0604020202020204" pitchFamily="34" charset="0"/>
                        </a:rPr>
                        <a:t>33</a:t>
                      </a:r>
                      <a:endParaRPr lang="en-ZA" sz="1000" dirty="0">
                        <a:solidFill>
                          <a:schemeClr val="bg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ZA" sz="1000" b="1" dirty="0">
                          <a:solidFill>
                            <a:schemeClr val="bg1"/>
                          </a:solidFill>
                          <a:effectLst/>
                          <a:latin typeface="Arial" panose="020B0604020202020204" pitchFamily="34" charset="0"/>
                        </a:rPr>
                        <a:t>7</a:t>
                      </a:r>
                      <a:endParaRPr lang="en-ZA" sz="1000" dirty="0">
                        <a:solidFill>
                          <a:schemeClr val="bg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ZA" sz="1000" b="1" dirty="0">
                          <a:solidFill>
                            <a:schemeClr val="bg1"/>
                          </a:solidFill>
                          <a:effectLst/>
                          <a:latin typeface="Arial" panose="020B0604020202020204" pitchFamily="34" charset="0"/>
                          <a:ea typeface="Times New Roman" panose="02020603050405020304" pitchFamily="18" charset="0"/>
                        </a:rPr>
                        <a:t>83%</a:t>
                      </a:r>
                      <a:endParaRPr lang="en-ZA" sz="1000" dirty="0">
                        <a:solidFill>
                          <a:schemeClr val="bg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735580224"/>
                  </a:ext>
                </a:extLst>
              </a:tr>
            </a:tbl>
          </a:graphicData>
        </a:graphic>
      </p:graphicFrame>
      <p:sp>
        <p:nvSpPr>
          <p:cNvPr id="5" name="Slide Number Placeholder 4">
            <a:extLst>
              <a:ext uri="{FF2B5EF4-FFF2-40B4-BE49-F238E27FC236}">
                <a16:creationId xmlns:a16="http://schemas.microsoft.com/office/drawing/2014/main" xmlns="" id="{69906AB5-1178-415C-B57C-8EFFA1D84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04</a:t>
            </a:r>
          </a:p>
        </p:txBody>
      </p:sp>
    </p:spTree>
    <p:extLst>
      <p:ext uri="{BB962C8B-B14F-4D97-AF65-F5344CB8AC3E}">
        <p14:creationId xmlns:p14="http://schemas.microsoft.com/office/powerpoint/2010/main" xmlns="" val="1751425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205979"/>
            <a:ext cx="8229600" cy="421555"/>
          </a:xfrm>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800" dirty="0"/>
          </a:p>
        </p:txBody>
      </p:sp>
      <p:sp>
        <p:nvSpPr>
          <p:cNvPr id="3" name="Content Placeholder 2"/>
          <p:cNvSpPr>
            <a:spLocks noGrp="1"/>
          </p:cNvSpPr>
          <p:nvPr>
            <p:ph sz="half" idx="1"/>
          </p:nvPr>
        </p:nvSpPr>
        <p:spPr>
          <a:xfrm>
            <a:off x="107504" y="627534"/>
            <a:ext cx="8928992" cy="4392488"/>
          </a:xfrm>
        </p:spPr>
        <p:txBody>
          <a:bodyPr>
            <a:noAutofit/>
          </a:bodyPr>
          <a:lstStyle/>
          <a:p>
            <a:pPr lvl="0" algn="just" defTabSz="457200">
              <a:lnSpc>
                <a:spcPct val="170000"/>
              </a:lnSpc>
              <a:spcBef>
                <a:spcPts val="0"/>
              </a:spcBef>
              <a:defRPr/>
            </a:pPr>
            <a:r>
              <a:rPr lang="en-ZA" b="1" dirty="0">
                <a:solidFill>
                  <a:prstClr val="black"/>
                </a:solidFill>
                <a:latin typeface="Arial"/>
                <a:ea typeface="MS PGothic" charset="0"/>
                <a:cs typeface="Arial"/>
              </a:rPr>
              <a:t>Integrated Public Transport Network (IPTN) Programme: </a:t>
            </a:r>
          </a:p>
          <a:p>
            <a:pPr lvl="0" algn="just" defTabSz="457200">
              <a:lnSpc>
                <a:spcPct val="170000"/>
              </a:lnSpc>
              <a:spcBef>
                <a:spcPts val="0"/>
              </a:spcBef>
              <a:defRPr/>
            </a:pPr>
            <a:endParaRPr lang="en-ZA" sz="1000" b="1" dirty="0">
              <a:solidFill>
                <a:prstClr val="black"/>
              </a:solidFill>
              <a:latin typeface="Arial"/>
              <a:ea typeface="MS PGothic" charset="0"/>
              <a:cs typeface="Arial"/>
            </a:endParaRPr>
          </a:p>
          <a:p>
            <a:pPr marL="285750" lvl="0" indent="-285750" algn="just" defTabSz="457200">
              <a:lnSpc>
                <a:spcPct val="170000"/>
              </a:lnSpc>
              <a:spcBef>
                <a:spcPts val="0"/>
              </a:spcBef>
              <a:buFont typeface="Arial"/>
              <a:buChar char="•"/>
              <a:defRPr/>
            </a:pPr>
            <a:r>
              <a:rPr lang="en-ZA" dirty="0">
                <a:solidFill>
                  <a:prstClr val="black"/>
                </a:solidFill>
                <a:latin typeface="Arial"/>
                <a:ea typeface="MS PGothic" charset="0"/>
                <a:cs typeface="Arial"/>
              </a:rPr>
              <a:t>Quarterly bilateral meetings were held with the following municipalities: Mangaung, Rustenburg, eThekwini, Nelson Mandela Bay, and Cape Town.</a:t>
            </a:r>
          </a:p>
          <a:p>
            <a:pPr marL="285750" lvl="0" indent="-285750" algn="just" defTabSz="457200">
              <a:lnSpc>
                <a:spcPct val="170000"/>
              </a:lnSpc>
              <a:spcBef>
                <a:spcPts val="0"/>
              </a:spcBef>
              <a:buFont typeface="Arial"/>
              <a:buChar char="•"/>
              <a:defRPr/>
            </a:pPr>
            <a:endParaRPr lang="en-ZA" sz="1000" b="1" dirty="0">
              <a:solidFill>
                <a:prstClr val="black"/>
              </a:solidFill>
              <a:latin typeface="Arial"/>
              <a:ea typeface="MS PGothic" charset="0"/>
              <a:cs typeface="Arial"/>
            </a:endParaRPr>
          </a:p>
          <a:p>
            <a:pPr marL="285750" lvl="0" indent="-285750" algn="just" defTabSz="457200">
              <a:lnSpc>
                <a:spcPct val="170000"/>
              </a:lnSpc>
              <a:spcBef>
                <a:spcPts val="0"/>
              </a:spcBef>
              <a:buFont typeface="Arial"/>
              <a:buChar char="•"/>
              <a:defRPr/>
            </a:pPr>
            <a:r>
              <a:rPr lang="en-ZA" sz="1600" b="1" dirty="0">
                <a:solidFill>
                  <a:prstClr val="black"/>
                </a:solidFill>
                <a:latin typeface="Arial"/>
                <a:ea typeface="MS PGothic" charset="0"/>
                <a:cs typeface="Arial"/>
              </a:rPr>
              <a:t>Mangaung Bilaterla - 13 May 2022 </a:t>
            </a:r>
          </a:p>
          <a:p>
            <a:pPr marL="646113" indent="-285750" algn="just" defTabSz="457200">
              <a:lnSpc>
                <a:spcPct val="170000"/>
              </a:lnSpc>
              <a:spcBef>
                <a:spcPts val="0"/>
              </a:spcBef>
              <a:buFont typeface="Arial" panose="020B0604020202020204" pitchFamily="34" charset="0"/>
              <a:buChar char="−"/>
              <a:defRPr/>
            </a:pPr>
            <a:r>
              <a:rPr lang="en-US" sz="1400" dirty="0">
                <a:solidFill>
                  <a:schemeClr val="tx1"/>
                </a:solidFill>
              </a:rPr>
              <a:t>The city reported that it is ready to launch Phase 1C, Brandwag route that will operate in a 17.4 km long corridor. </a:t>
            </a:r>
          </a:p>
          <a:p>
            <a:pPr marL="646113" indent="-285750" algn="just" defTabSz="457200">
              <a:lnSpc>
                <a:spcPct val="170000"/>
              </a:lnSpc>
              <a:spcBef>
                <a:spcPts val="0"/>
              </a:spcBef>
              <a:buFont typeface="Arial" panose="020B0604020202020204" pitchFamily="34" charset="0"/>
              <a:buChar char="−"/>
              <a:defRPr/>
            </a:pPr>
            <a:r>
              <a:rPr lang="en-US" sz="1400" dirty="0">
                <a:solidFill>
                  <a:schemeClr val="tx1"/>
                </a:solidFill>
              </a:rPr>
              <a:t>Mangaung Metro Municipality has approved the city’s wide IPTN plan consisting of six (06) phases. Ten (10) buses have been procured, certified and ready to operate the system. </a:t>
            </a:r>
          </a:p>
          <a:p>
            <a:pPr marL="646113" indent="-285750" algn="just" defTabSz="457200">
              <a:lnSpc>
                <a:spcPct val="170000"/>
              </a:lnSpc>
              <a:spcBef>
                <a:spcPts val="0"/>
              </a:spcBef>
              <a:buFont typeface="Arial" panose="020B0604020202020204" pitchFamily="34" charset="0"/>
              <a:buChar char="−"/>
              <a:defRPr/>
            </a:pPr>
            <a:r>
              <a:rPr lang="en-US" sz="1400" dirty="0">
                <a:solidFill>
                  <a:schemeClr val="tx1"/>
                </a:solidFill>
              </a:rPr>
              <a:t>The city is targeting to transport more than 4 700 passengers for phase 1C. </a:t>
            </a:r>
            <a:endParaRPr lang="en-US" sz="1400" b="1" dirty="0">
              <a:solidFill>
                <a:schemeClr val="tx1"/>
              </a:solidFill>
            </a:endParaRPr>
          </a:p>
          <a:p>
            <a:pPr marL="342900" lvl="0" indent="-342900" algn="just" defTabSz="457200">
              <a:lnSpc>
                <a:spcPct val="170000"/>
              </a:lnSpc>
              <a:spcBef>
                <a:spcPts val="0"/>
              </a:spcBef>
              <a:buFont typeface="Arial"/>
              <a:buChar char="•"/>
              <a:defRPr/>
            </a:pPr>
            <a:endParaRPr lang="en-ZA" sz="1500" b="1" dirty="0"/>
          </a:p>
        </p:txBody>
      </p:sp>
      <p:sp>
        <p:nvSpPr>
          <p:cNvPr id="4" name="Slide Number Placeholder 3">
            <a:extLst>
              <a:ext uri="{FF2B5EF4-FFF2-40B4-BE49-F238E27FC236}">
                <a16:creationId xmlns:a16="http://schemas.microsoft.com/office/drawing/2014/main" xmlns="" id="{9581DFDD-52B2-4E12-A046-918D51DA6B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40</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656571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 </a:t>
            </a:r>
            <a:endParaRPr lang="en-US" sz="2800" dirty="0"/>
          </a:p>
        </p:txBody>
      </p:sp>
      <p:sp>
        <p:nvSpPr>
          <p:cNvPr id="3" name="Content Placeholder 2"/>
          <p:cNvSpPr>
            <a:spLocks noGrp="1"/>
          </p:cNvSpPr>
          <p:nvPr>
            <p:ph sz="half" idx="1"/>
          </p:nvPr>
        </p:nvSpPr>
        <p:spPr>
          <a:xfrm>
            <a:off x="457200" y="771550"/>
            <a:ext cx="8496944" cy="4248472"/>
          </a:xfrm>
        </p:spPr>
        <p:txBody>
          <a:bodyPr>
            <a:noAutofit/>
          </a:bodyPr>
          <a:lstStyle/>
          <a:p>
            <a:pPr lvl="0" algn="just" defTabSz="457200">
              <a:lnSpc>
                <a:spcPct val="170000"/>
              </a:lnSpc>
              <a:spcBef>
                <a:spcPts val="0"/>
              </a:spcBef>
              <a:defRPr/>
            </a:pPr>
            <a:r>
              <a:rPr lang="en-ZA" b="1" dirty="0">
                <a:solidFill>
                  <a:prstClr val="black"/>
                </a:solidFill>
                <a:latin typeface="Arial"/>
                <a:ea typeface="MS PGothic" charset="0"/>
                <a:cs typeface="Arial"/>
              </a:rPr>
              <a:t>Integrated Public Transport Network (IPTN) Programme: </a:t>
            </a:r>
            <a:r>
              <a:rPr lang="en-US" b="1" dirty="0">
                <a:solidFill>
                  <a:prstClr val="black"/>
                </a:solidFill>
              </a:rPr>
              <a:t>(Cont..)</a:t>
            </a:r>
            <a:endParaRPr lang="en-ZA" b="1" dirty="0">
              <a:solidFill>
                <a:prstClr val="black"/>
              </a:solidFill>
              <a:latin typeface="Arial"/>
              <a:ea typeface="MS PGothic" charset="0"/>
              <a:cs typeface="Arial"/>
            </a:endParaRPr>
          </a:p>
          <a:p>
            <a:pPr marL="342900" lvl="0" indent="-342900" algn="just" defTabSz="457200">
              <a:lnSpc>
                <a:spcPct val="170000"/>
              </a:lnSpc>
              <a:spcBef>
                <a:spcPts val="0"/>
              </a:spcBef>
              <a:buFont typeface="Arial"/>
              <a:buChar char="•"/>
              <a:defRPr/>
            </a:pPr>
            <a:r>
              <a:rPr lang="en-ZA" sz="1600" b="1" dirty="0">
                <a:solidFill>
                  <a:prstClr val="black"/>
                </a:solidFill>
                <a:latin typeface="Arial"/>
                <a:ea typeface="MS PGothic" charset="0"/>
                <a:cs typeface="Arial"/>
              </a:rPr>
              <a:t>Rustenburg bilateral on 28 April 2022</a:t>
            </a:r>
          </a:p>
          <a:p>
            <a:pPr marL="628650" indent="-285750" algn="just" defTabSz="457200">
              <a:lnSpc>
                <a:spcPct val="170000"/>
              </a:lnSpc>
              <a:spcBef>
                <a:spcPts val="0"/>
              </a:spcBef>
              <a:buFont typeface="Courier New"/>
              <a:buChar char="o"/>
              <a:defRPr/>
            </a:pPr>
            <a:r>
              <a:rPr lang="en-US" sz="1600" dirty="0">
                <a:solidFill>
                  <a:prstClr val="black"/>
                </a:solidFill>
                <a:latin typeface="Arial"/>
                <a:ea typeface="MS PGothic" charset="0"/>
                <a:cs typeface="Arial"/>
              </a:rPr>
              <a:t>The engagements were on progress of the implementation of the Rustenburg Rapid Transport (RRT). Key issues  discussed include the following;</a:t>
            </a:r>
          </a:p>
          <a:p>
            <a:pPr marL="646112" indent="-285750" algn="just" defTabSz="269875">
              <a:lnSpc>
                <a:spcPct val="170000"/>
              </a:lnSpc>
              <a:spcBef>
                <a:spcPts val="0"/>
              </a:spcBef>
              <a:buFont typeface="Arial" panose="020B0604020202020204" pitchFamily="34" charset="0"/>
              <a:buChar char="−"/>
              <a:tabLst>
                <a:tab pos="539750" algn="l"/>
              </a:tabLst>
              <a:defRPr/>
            </a:pPr>
            <a:r>
              <a:rPr lang="en-US" sz="1600" dirty="0">
                <a:solidFill>
                  <a:prstClr val="black"/>
                </a:solidFill>
                <a:latin typeface="Arial"/>
                <a:ea typeface="MS PGothic" charset="0"/>
                <a:cs typeface="Arial"/>
              </a:rPr>
              <a:t>	Infrastructure (stations &amp; interim depot). </a:t>
            </a:r>
          </a:p>
          <a:p>
            <a:pPr marL="809625" indent="-449263" algn="just" defTabSz="457200">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Industry Transition (compensation, verification of operators with PRE, Operator Contract). </a:t>
            </a:r>
          </a:p>
          <a:p>
            <a:pPr marL="809625" indent="-449263" algn="just" defTabSz="457200">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Automated Fare collection, Bus operating company (application of permit for Yarona services).</a:t>
            </a:r>
          </a:p>
          <a:p>
            <a:pPr lvl="0" algn="just" defTabSz="457200">
              <a:lnSpc>
                <a:spcPct val="170000"/>
              </a:lnSpc>
              <a:spcBef>
                <a:spcPts val="0"/>
              </a:spcBef>
              <a:defRPr/>
            </a:pPr>
            <a:endParaRPr lang="en-ZA" sz="1500" b="1" dirty="0">
              <a:solidFill>
                <a:prstClr val="black"/>
              </a:solidFill>
              <a:latin typeface="Arial"/>
              <a:ea typeface="MS PGothic" charset="0"/>
              <a:cs typeface="Arial"/>
            </a:endParaRPr>
          </a:p>
        </p:txBody>
      </p:sp>
      <p:sp>
        <p:nvSpPr>
          <p:cNvPr id="4" name="Slide Number Placeholder 3">
            <a:extLst>
              <a:ext uri="{FF2B5EF4-FFF2-40B4-BE49-F238E27FC236}">
                <a16:creationId xmlns:a16="http://schemas.microsoft.com/office/drawing/2014/main" xmlns="" id="{5DF7BF15-E603-4587-B59F-35D6706E1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41</a:t>
            </a:r>
          </a:p>
        </p:txBody>
      </p:sp>
    </p:spTree>
    <p:extLst>
      <p:ext uri="{BB962C8B-B14F-4D97-AF65-F5344CB8AC3E}">
        <p14:creationId xmlns:p14="http://schemas.microsoft.com/office/powerpoint/2010/main" xmlns="" val="342710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 </a:t>
            </a:r>
            <a:endParaRPr lang="en-US" sz="2800" dirty="0"/>
          </a:p>
        </p:txBody>
      </p:sp>
      <p:sp>
        <p:nvSpPr>
          <p:cNvPr id="3" name="Content Placeholder 2"/>
          <p:cNvSpPr>
            <a:spLocks noGrp="1"/>
          </p:cNvSpPr>
          <p:nvPr>
            <p:ph sz="half" idx="1"/>
          </p:nvPr>
        </p:nvSpPr>
        <p:spPr>
          <a:xfrm>
            <a:off x="575048" y="901378"/>
            <a:ext cx="8173416" cy="3974628"/>
          </a:xfrm>
        </p:spPr>
        <p:txBody>
          <a:bodyPr>
            <a:noAutofit/>
          </a:bodyPr>
          <a:lstStyle/>
          <a:p>
            <a:pPr lvl="0" algn="just" defTabSz="457200">
              <a:lnSpc>
                <a:spcPct val="170000"/>
              </a:lnSpc>
              <a:spcBef>
                <a:spcPts val="0"/>
              </a:spcBef>
              <a:defRPr/>
            </a:pPr>
            <a:r>
              <a:rPr lang="en-ZA" b="1" dirty="0">
                <a:solidFill>
                  <a:prstClr val="black"/>
                </a:solidFill>
                <a:latin typeface="Arial"/>
                <a:ea typeface="MS PGothic" charset="0"/>
                <a:cs typeface="Arial"/>
              </a:rPr>
              <a:t>Integrated Public Transport Network (IPTN) Programme: </a:t>
            </a:r>
            <a:r>
              <a:rPr lang="en-US" b="1" dirty="0">
                <a:solidFill>
                  <a:prstClr val="black"/>
                </a:solidFill>
              </a:rPr>
              <a:t>(Cont..)</a:t>
            </a:r>
            <a:endParaRPr lang="en-ZA" b="1" dirty="0">
              <a:solidFill>
                <a:prstClr val="black"/>
              </a:solidFill>
              <a:latin typeface="Arial"/>
              <a:ea typeface="MS PGothic" charset="0"/>
              <a:cs typeface="Arial"/>
            </a:endParaRPr>
          </a:p>
          <a:p>
            <a:pPr lvl="0" algn="just" defTabSz="457200">
              <a:lnSpc>
                <a:spcPct val="170000"/>
              </a:lnSpc>
              <a:spcBef>
                <a:spcPts val="0"/>
              </a:spcBef>
              <a:defRPr/>
            </a:pPr>
            <a:endParaRPr lang="en-ZA" sz="1600" b="1" dirty="0">
              <a:solidFill>
                <a:prstClr val="black"/>
              </a:solidFill>
              <a:latin typeface="Arial"/>
              <a:ea typeface="MS PGothic" charset="0"/>
              <a:cs typeface="Arial"/>
            </a:endParaRPr>
          </a:p>
          <a:p>
            <a:pPr marL="285750" lvl="0" indent="-285750" algn="just" defTabSz="457200">
              <a:lnSpc>
                <a:spcPct val="170000"/>
              </a:lnSpc>
              <a:spcBef>
                <a:spcPts val="0"/>
              </a:spcBef>
              <a:buFont typeface="Arial"/>
              <a:buChar char="•"/>
              <a:defRPr/>
            </a:pPr>
            <a:r>
              <a:rPr lang="en-ZA" sz="1600" b="1" dirty="0">
                <a:solidFill>
                  <a:prstClr val="black"/>
                </a:solidFill>
                <a:latin typeface="Arial"/>
                <a:ea typeface="MS PGothic" charset="0"/>
                <a:cs typeface="Arial"/>
              </a:rPr>
              <a:t>eThekwini  bilateral held on 30 May 2022</a:t>
            </a:r>
          </a:p>
          <a:p>
            <a:pPr lvl="1" algn="just" defTabSz="265113">
              <a:lnSpc>
                <a:spcPct val="170000"/>
              </a:lnSpc>
              <a:spcBef>
                <a:spcPts val="0"/>
              </a:spcBef>
              <a:buFont typeface="Courier New"/>
              <a:buChar char="o"/>
              <a:defRPr/>
            </a:pPr>
            <a:r>
              <a:rPr lang="en-US" sz="1600" dirty="0">
                <a:solidFill>
                  <a:prstClr val="black"/>
                </a:solidFill>
                <a:latin typeface="Arial"/>
                <a:ea typeface="MS PGothic" charset="0"/>
                <a:cs typeface="Arial"/>
              </a:rPr>
              <a:t>Key discussions were based on the following:</a:t>
            </a:r>
          </a:p>
          <a:p>
            <a:pPr marL="457200" lvl="1" indent="0" algn="just" defTabSz="265113">
              <a:lnSpc>
                <a:spcPct val="170000"/>
              </a:lnSpc>
              <a:spcBef>
                <a:spcPts val="0"/>
              </a:spcBef>
              <a:buNone/>
              <a:defRPr/>
            </a:pPr>
            <a:endParaRPr lang="en-US" sz="1000" dirty="0">
              <a:solidFill>
                <a:prstClr val="black"/>
              </a:solidFill>
              <a:latin typeface="Arial"/>
              <a:ea typeface="MS PGothic" charset="0"/>
              <a:cs typeface="Arial"/>
            </a:endParaRPr>
          </a:p>
          <a:p>
            <a:pPr marL="646112" indent="-285750" algn="just" defTabSz="457200">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The City reported delays in implementing phase 1 A.</a:t>
            </a:r>
          </a:p>
          <a:p>
            <a:pPr marL="646112" indent="-285750" algn="just" defTabSz="457200">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The City committed to develop a business plan, negotiate with the affected operators and agree on compensation, prepare to construct and operate, and Vehicle Operating Company (VOC) should have been established.</a:t>
            </a:r>
          </a:p>
          <a:p>
            <a:pPr lvl="0" algn="just" defTabSz="457200">
              <a:lnSpc>
                <a:spcPct val="170000"/>
              </a:lnSpc>
              <a:spcBef>
                <a:spcPts val="0"/>
              </a:spcBef>
              <a:defRPr/>
            </a:pPr>
            <a:endParaRPr lang="en-ZA" sz="1500" b="1" dirty="0">
              <a:solidFill>
                <a:prstClr val="black"/>
              </a:solidFill>
              <a:latin typeface="Arial"/>
              <a:ea typeface="MS PGothic" charset="0"/>
              <a:cs typeface="Arial"/>
            </a:endParaRPr>
          </a:p>
        </p:txBody>
      </p:sp>
      <p:sp>
        <p:nvSpPr>
          <p:cNvPr id="4" name="Slide Number Placeholder 3">
            <a:extLst>
              <a:ext uri="{FF2B5EF4-FFF2-40B4-BE49-F238E27FC236}">
                <a16:creationId xmlns:a16="http://schemas.microsoft.com/office/drawing/2014/main" xmlns="" id="{36DBD9C4-B2E8-4371-A5FC-2D192F62E4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567236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800" dirty="0"/>
          </a:p>
        </p:txBody>
      </p:sp>
      <p:sp>
        <p:nvSpPr>
          <p:cNvPr id="3" name="Content Placeholder 2"/>
          <p:cNvSpPr>
            <a:spLocks noGrp="1"/>
          </p:cNvSpPr>
          <p:nvPr>
            <p:ph sz="half" idx="1"/>
          </p:nvPr>
        </p:nvSpPr>
        <p:spPr>
          <a:xfrm>
            <a:off x="457200" y="786418"/>
            <a:ext cx="8568952" cy="3672408"/>
          </a:xfrm>
        </p:spPr>
        <p:txBody>
          <a:bodyPr>
            <a:noAutofit/>
          </a:bodyPr>
          <a:lstStyle/>
          <a:p>
            <a:pPr lvl="0" algn="just" defTabSz="457200">
              <a:lnSpc>
                <a:spcPct val="170000"/>
              </a:lnSpc>
              <a:spcBef>
                <a:spcPts val="0"/>
              </a:spcBef>
              <a:defRPr/>
            </a:pPr>
            <a:r>
              <a:rPr lang="en-ZA" b="1" dirty="0">
                <a:solidFill>
                  <a:prstClr val="black"/>
                </a:solidFill>
                <a:latin typeface="Arial"/>
                <a:ea typeface="MS PGothic" charset="0"/>
                <a:cs typeface="Arial"/>
              </a:rPr>
              <a:t>Integrated Public Transport Network (IPTN) Programme: </a:t>
            </a:r>
            <a:r>
              <a:rPr lang="en-US" b="1" dirty="0">
                <a:solidFill>
                  <a:prstClr val="black"/>
                </a:solidFill>
              </a:rPr>
              <a:t>(Cont..)</a:t>
            </a:r>
            <a:endParaRPr lang="en-ZA" b="1" dirty="0">
              <a:solidFill>
                <a:prstClr val="black"/>
              </a:solidFill>
              <a:latin typeface="Arial"/>
              <a:ea typeface="MS PGothic" charset="0"/>
              <a:cs typeface="Arial"/>
            </a:endParaRPr>
          </a:p>
          <a:p>
            <a:pPr marL="538163" lvl="1" indent="-274638" algn="just" defTabSz="457200">
              <a:lnSpc>
                <a:spcPct val="170000"/>
              </a:lnSpc>
              <a:spcBef>
                <a:spcPts val="0"/>
              </a:spcBef>
              <a:defRPr/>
            </a:pPr>
            <a:r>
              <a:rPr lang="sv-SE" sz="1600" b="1" dirty="0">
                <a:solidFill>
                  <a:prstClr val="black"/>
                </a:solidFill>
                <a:latin typeface="Arial"/>
                <a:ea typeface="MS PGothic" charset="0"/>
                <a:cs typeface="Arial"/>
              </a:rPr>
              <a:t>Nelson Mandela Bay bilateral held on 06 June 2022</a:t>
            </a:r>
            <a:endParaRPr lang="en-ZA" sz="1600" b="1" dirty="0">
              <a:solidFill>
                <a:prstClr val="black"/>
              </a:solidFill>
              <a:latin typeface="Arial"/>
              <a:ea typeface="MS PGothic" charset="0"/>
              <a:cs typeface="Arial"/>
            </a:endParaRPr>
          </a:p>
          <a:p>
            <a:pPr marL="263525" lvl="1" indent="0" algn="just" defTabSz="457200">
              <a:lnSpc>
                <a:spcPct val="170000"/>
              </a:lnSpc>
              <a:spcBef>
                <a:spcPts val="0"/>
              </a:spcBef>
              <a:buNone/>
              <a:defRPr/>
            </a:pPr>
            <a:endParaRPr lang="en-ZA" sz="1000" b="1" dirty="0">
              <a:solidFill>
                <a:prstClr val="black"/>
              </a:solidFill>
              <a:latin typeface="Arial"/>
              <a:ea typeface="MS PGothic" charset="0"/>
              <a:cs typeface="Arial"/>
            </a:endParaRPr>
          </a:p>
          <a:p>
            <a:pPr marL="549275" lvl="1" indent="-285750" algn="just" defTabSz="457200">
              <a:lnSpc>
                <a:spcPct val="170000"/>
              </a:lnSpc>
              <a:spcBef>
                <a:spcPts val="0"/>
              </a:spcBef>
              <a:buFontTx/>
              <a:buChar char="-"/>
              <a:defRPr/>
            </a:pPr>
            <a:r>
              <a:rPr lang="en-US" sz="1600" dirty="0">
                <a:solidFill>
                  <a:prstClr val="black"/>
                </a:solidFill>
                <a:latin typeface="Arial"/>
                <a:ea typeface="MS PGothic" charset="0"/>
                <a:cs typeface="Arial"/>
              </a:rPr>
              <a:t>The city raised the challenge of insufficient budget to cover the operational costs and the expectation for the city to cover the shortfall. This has led to the city reviewing the compensation model for this programme.</a:t>
            </a:r>
          </a:p>
          <a:p>
            <a:pPr marL="549275" lvl="1" indent="-285750" algn="just" defTabSz="457200">
              <a:lnSpc>
                <a:spcPct val="170000"/>
              </a:lnSpc>
              <a:spcBef>
                <a:spcPts val="0"/>
              </a:spcBef>
              <a:buFontTx/>
              <a:buChar char="-"/>
              <a:defRPr/>
            </a:pPr>
            <a:endParaRPr lang="en-US" sz="1600" dirty="0">
              <a:solidFill>
                <a:prstClr val="black"/>
              </a:solidFill>
              <a:latin typeface="Arial"/>
              <a:ea typeface="MS PGothic" charset="0"/>
              <a:cs typeface="Arial"/>
            </a:endParaRPr>
          </a:p>
          <a:p>
            <a:pPr lvl="0" algn="just" defTabSz="457200">
              <a:lnSpc>
                <a:spcPct val="170000"/>
              </a:lnSpc>
              <a:spcBef>
                <a:spcPts val="0"/>
              </a:spcBef>
              <a:defRPr/>
            </a:pPr>
            <a:endParaRPr lang="en-US" sz="1500" b="1" dirty="0">
              <a:solidFill>
                <a:prstClr val="black"/>
              </a:solidFill>
              <a:latin typeface="Arial"/>
              <a:ea typeface="MS PGothic" charset="0"/>
              <a:cs typeface="Arial"/>
            </a:endParaRPr>
          </a:p>
          <a:p>
            <a:pPr lvl="0" algn="just" defTabSz="457200">
              <a:lnSpc>
                <a:spcPct val="170000"/>
              </a:lnSpc>
              <a:spcBef>
                <a:spcPts val="0"/>
              </a:spcBef>
              <a:defRPr/>
            </a:pPr>
            <a:endParaRPr lang="en-ZA" sz="1500" b="1" dirty="0">
              <a:solidFill>
                <a:prstClr val="black"/>
              </a:solidFill>
              <a:latin typeface="Arial"/>
              <a:ea typeface="MS PGothic" charset="0"/>
              <a:cs typeface="Arial"/>
            </a:endParaRPr>
          </a:p>
        </p:txBody>
      </p:sp>
      <p:sp>
        <p:nvSpPr>
          <p:cNvPr id="4" name="Slide Number Placeholder 3">
            <a:extLst>
              <a:ext uri="{FF2B5EF4-FFF2-40B4-BE49-F238E27FC236}">
                <a16:creationId xmlns:a16="http://schemas.microsoft.com/office/drawing/2014/main" xmlns="" id="{329CFC27-992E-4F7B-AEA1-AD135A9ACD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941002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800" dirty="0"/>
          </a:p>
        </p:txBody>
      </p:sp>
      <p:sp>
        <p:nvSpPr>
          <p:cNvPr id="3" name="Content Placeholder 2"/>
          <p:cNvSpPr>
            <a:spLocks noGrp="1"/>
          </p:cNvSpPr>
          <p:nvPr>
            <p:ph sz="half" idx="1"/>
          </p:nvPr>
        </p:nvSpPr>
        <p:spPr>
          <a:xfrm>
            <a:off x="457200" y="962893"/>
            <a:ext cx="8496944" cy="3974628"/>
          </a:xfrm>
        </p:spPr>
        <p:txBody>
          <a:bodyPr>
            <a:noAutofit/>
          </a:bodyPr>
          <a:lstStyle/>
          <a:p>
            <a:pPr lvl="0" algn="just" defTabSz="457200">
              <a:lnSpc>
                <a:spcPct val="170000"/>
              </a:lnSpc>
              <a:spcBef>
                <a:spcPts val="0"/>
              </a:spcBef>
              <a:defRPr/>
            </a:pPr>
            <a:r>
              <a:rPr lang="en-ZA" b="1" dirty="0">
                <a:solidFill>
                  <a:prstClr val="black"/>
                </a:solidFill>
                <a:latin typeface="Arial"/>
                <a:ea typeface="MS PGothic" charset="0"/>
                <a:cs typeface="Arial"/>
              </a:rPr>
              <a:t>Integrated Public Transport Network (IPTN) Programme: </a:t>
            </a:r>
            <a:r>
              <a:rPr lang="en-US" b="1" dirty="0">
                <a:solidFill>
                  <a:prstClr val="black"/>
                </a:solidFill>
              </a:rPr>
              <a:t>(Cont..)</a:t>
            </a:r>
            <a:endParaRPr lang="en-ZA" b="1" dirty="0">
              <a:solidFill>
                <a:prstClr val="black"/>
              </a:solidFill>
              <a:latin typeface="Arial"/>
              <a:ea typeface="MS PGothic" charset="0"/>
              <a:cs typeface="Arial"/>
            </a:endParaRPr>
          </a:p>
          <a:p>
            <a:pPr marL="342900" lvl="0" indent="-342900" algn="just" defTabSz="457200">
              <a:lnSpc>
                <a:spcPct val="170000"/>
              </a:lnSpc>
              <a:spcBef>
                <a:spcPts val="0"/>
              </a:spcBef>
              <a:buFont typeface="Arial"/>
              <a:buChar char="•"/>
              <a:defRPr/>
            </a:pPr>
            <a:r>
              <a:rPr lang="en-US" sz="1600" b="1" dirty="0">
                <a:solidFill>
                  <a:prstClr val="black"/>
                </a:solidFill>
                <a:latin typeface="Arial"/>
                <a:ea typeface="MS PGothic" charset="0"/>
                <a:cs typeface="Arial"/>
              </a:rPr>
              <a:t>Cape Town bilateral held on 06 June 2022</a:t>
            </a:r>
          </a:p>
          <a:p>
            <a:pPr marL="285750" lvl="0" indent="-285750" algn="just" defTabSz="457200">
              <a:lnSpc>
                <a:spcPct val="170000"/>
              </a:lnSpc>
              <a:spcBef>
                <a:spcPts val="0"/>
              </a:spcBef>
              <a:buFont typeface="Wingdings" charset="2"/>
              <a:buChar char="q"/>
              <a:defRPr/>
            </a:pPr>
            <a:r>
              <a:rPr lang="en-US" sz="1600" dirty="0">
                <a:solidFill>
                  <a:prstClr val="black"/>
                </a:solidFill>
                <a:latin typeface="Arial"/>
                <a:ea typeface="MS PGothic" charset="0"/>
                <a:cs typeface="Arial"/>
              </a:rPr>
              <a:t>Bilateral engagements were on preparation for BRT tendered contracts. The discussions included the following;</a:t>
            </a:r>
          </a:p>
          <a:p>
            <a:pPr marL="646112" indent="-285750" algn="just" defTabSz="360363">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	City to provide depot for contractor bus operations;</a:t>
            </a:r>
          </a:p>
          <a:p>
            <a:pPr marL="719138" indent="-358775" algn="just" defTabSz="457200">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5% to be added on spare capacity for new buses;</a:t>
            </a:r>
          </a:p>
          <a:p>
            <a:pPr marL="646113" indent="-285750" algn="just" defTabSz="719138">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 City to collect fares, thus no need for the contractor bus; and</a:t>
            </a:r>
          </a:p>
          <a:p>
            <a:pPr marL="719138" indent="-358775" algn="just" defTabSz="719138">
              <a:lnSpc>
                <a:spcPct val="170000"/>
              </a:lnSpc>
              <a:spcBef>
                <a:spcPts val="0"/>
              </a:spcBef>
              <a:buFont typeface="Arial" panose="020B0604020202020204" pitchFamily="34" charset="0"/>
              <a:buChar char="−"/>
              <a:defRPr/>
            </a:pPr>
            <a:r>
              <a:rPr lang="en-US" sz="1600" dirty="0">
                <a:solidFill>
                  <a:prstClr val="black"/>
                </a:solidFill>
                <a:latin typeface="Arial"/>
                <a:ea typeface="MS PGothic" charset="0"/>
                <a:cs typeface="Arial"/>
              </a:rPr>
              <a:t>Operator to provide fare collection system.</a:t>
            </a:r>
          </a:p>
          <a:p>
            <a:pPr lvl="0" algn="just" defTabSz="457200">
              <a:lnSpc>
                <a:spcPct val="170000"/>
              </a:lnSpc>
              <a:spcBef>
                <a:spcPts val="0"/>
              </a:spcBef>
              <a:defRPr/>
            </a:pPr>
            <a:r>
              <a:rPr lang="en-US" sz="1500" dirty="0">
                <a:solidFill>
                  <a:prstClr val="black"/>
                </a:solidFill>
                <a:latin typeface="Arial"/>
                <a:ea typeface="MS PGothic" charset="0"/>
                <a:cs typeface="Arial"/>
              </a:rPr>
              <a:t>•	</a:t>
            </a:r>
            <a:endParaRPr lang="en-ZA" sz="1500" b="1" dirty="0">
              <a:solidFill>
                <a:prstClr val="black"/>
              </a:solidFill>
              <a:latin typeface="Arial"/>
              <a:ea typeface="MS PGothic" charset="0"/>
              <a:cs typeface="Arial"/>
            </a:endParaRPr>
          </a:p>
        </p:txBody>
      </p:sp>
      <p:sp>
        <p:nvSpPr>
          <p:cNvPr id="4" name="Slide Number Placeholder 3">
            <a:extLst>
              <a:ext uri="{FF2B5EF4-FFF2-40B4-BE49-F238E27FC236}">
                <a16:creationId xmlns:a16="http://schemas.microsoft.com/office/drawing/2014/main" xmlns="" id="{6E40AC04-BC4B-4CBD-B6D0-992FDEA79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976934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800" dirty="0"/>
          </a:p>
        </p:txBody>
      </p:sp>
      <p:sp>
        <p:nvSpPr>
          <p:cNvPr id="3" name="Content Placeholder 2"/>
          <p:cNvSpPr>
            <a:spLocks noGrp="1"/>
          </p:cNvSpPr>
          <p:nvPr>
            <p:ph sz="half" idx="1"/>
          </p:nvPr>
        </p:nvSpPr>
        <p:spPr>
          <a:xfrm>
            <a:off x="430204" y="787342"/>
            <a:ext cx="8568952" cy="3672408"/>
          </a:xfrm>
        </p:spPr>
        <p:txBody>
          <a:bodyPr>
            <a:noAutofit/>
          </a:bodyPr>
          <a:lstStyle/>
          <a:p>
            <a:pPr lvl="0" algn="just" defTabSz="457200">
              <a:lnSpc>
                <a:spcPct val="170000"/>
              </a:lnSpc>
              <a:spcBef>
                <a:spcPts val="0"/>
              </a:spcBef>
              <a:defRPr/>
            </a:pPr>
            <a:r>
              <a:rPr lang="en-ZA" b="1" dirty="0">
                <a:solidFill>
                  <a:prstClr val="black"/>
                </a:solidFill>
                <a:latin typeface="Arial"/>
                <a:ea typeface="MS PGothic" charset="0"/>
                <a:cs typeface="Arial"/>
              </a:rPr>
              <a:t>Integrated Public Transport Network (IPTN) Programme: </a:t>
            </a:r>
            <a:r>
              <a:rPr lang="en-US" b="1" dirty="0">
                <a:solidFill>
                  <a:prstClr val="black"/>
                </a:solidFill>
              </a:rPr>
              <a:t>(Cont..)</a:t>
            </a:r>
            <a:endParaRPr lang="en-ZA" dirty="0">
              <a:solidFill>
                <a:prstClr val="black"/>
              </a:solidFill>
              <a:latin typeface="Arial"/>
              <a:ea typeface="MS PGothic" charset="0"/>
              <a:cs typeface="Arial"/>
            </a:endParaRPr>
          </a:p>
          <a:p>
            <a:pPr marL="342900" lvl="0" indent="-342900" algn="just" defTabSz="457200">
              <a:lnSpc>
                <a:spcPct val="170000"/>
              </a:lnSpc>
              <a:spcBef>
                <a:spcPts val="0"/>
              </a:spcBef>
              <a:buFont typeface="Arial"/>
              <a:buChar char="•"/>
              <a:defRPr/>
            </a:pPr>
            <a:r>
              <a:rPr lang="en-US" sz="1600" b="1" dirty="0">
                <a:solidFill>
                  <a:prstClr val="black"/>
                </a:solidFill>
                <a:latin typeface="Arial"/>
                <a:ea typeface="MS PGothic" charset="0"/>
                <a:cs typeface="Arial"/>
              </a:rPr>
              <a:t>Cape Town bilateral held on 06 June 2022</a:t>
            </a:r>
          </a:p>
          <a:p>
            <a:pPr lvl="0" algn="just" defTabSz="360363">
              <a:lnSpc>
                <a:spcPct val="170000"/>
              </a:lnSpc>
              <a:spcBef>
                <a:spcPts val="0"/>
              </a:spcBef>
              <a:defRPr/>
            </a:pPr>
            <a:r>
              <a:rPr lang="en-US" sz="1500" dirty="0">
                <a:solidFill>
                  <a:prstClr val="black"/>
                </a:solidFill>
                <a:latin typeface="Arial"/>
                <a:ea typeface="MS PGothic" charset="0"/>
                <a:cs typeface="Arial"/>
              </a:rPr>
              <a:t>	•	Fleet issues were identified that included the following required approvals: </a:t>
            </a:r>
          </a:p>
          <a:p>
            <a:pPr marL="1255713" lvl="1" indent="-360363" algn="just" defTabSz="457200">
              <a:lnSpc>
                <a:spcPct val="170000"/>
              </a:lnSpc>
              <a:spcBef>
                <a:spcPts val="0"/>
              </a:spcBef>
              <a:buFont typeface="Arial" panose="020B0604020202020204" pitchFamily="34" charset="0"/>
              <a:buChar char="−"/>
              <a:defRPr/>
            </a:pPr>
            <a:r>
              <a:rPr lang="en-US" sz="1500" dirty="0">
                <a:solidFill>
                  <a:prstClr val="black"/>
                </a:solidFill>
                <a:latin typeface="Arial"/>
                <a:ea typeface="MS PGothic" charset="0"/>
                <a:cs typeface="Arial"/>
              </a:rPr>
              <a:t>Approval to deviate from model contract.</a:t>
            </a:r>
          </a:p>
          <a:p>
            <a:pPr marL="1255713" lvl="1" indent="-360363" algn="just" defTabSz="457200">
              <a:lnSpc>
                <a:spcPct val="170000"/>
              </a:lnSpc>
              <a:spcBef>
                <a:spcPts val="0"/>
              </a:spcBef>
              <a:buFont typeface="Arial" panose="020B0604020202020204" pitchFamily="34" charset="0"/>
              <a:buChar char="−"/>
              <a:defRPr/>
            </a:pPr>
            <a:r>
              <a:rPr lang="en-US" sz="1500" dirty="0">
                <a:solidFill>
                  <a:prstClr val="black"/>
                </a:solidFill>
                <a:latin typeface="Arial"/>
                <a:ea typeface="MS PGothic" charset="0"/>
                <a:cs typeface="Arial"/>
              </a:rPr>
              <a:t>Selling of excess buses.</a:t>
            </a:r>
          </a:p>
          <a:p>
            <a:pPr marL="1255713" lvl="1" indent="-360363" algn="just" defTabSz="457200">
              <a:lnSpc>
                <a:spcPct val="170000"/>
              </a:lnSpc>
              <a:spcBef>
                <a:spcPts val="0"/>
              </a:spcBef>
              <a:buFont typeface="Arial" panose="020B0604020202020204" pitchFamily="34" charset="0"/>
              <a:buChar char="−"/>
              <a:defRPr/>
            </a:pPr>
            <a:r>
              <a:rPr lang="en-US" sz="1500" dirty="0">
                <a:solidFill>
                  <a:prstClr val="black"/>
                </a:solidFill>
                <a:latin typeface="Arial"/>
                <a:ea typeface="MS PGothic" charset="0"/>
                <a:cs typeface="Arial"/>
              </a:rPr>
              <a:t>Selling / transfer buses to successful tenderer.</a:t>
            </a:r>
          </a:p>
          <a:p>
            <a:pPr marL="1255713" lvl="1" indent="-360363" algn="just" defTabSz="457200">
              <a:lnSpc>
                <a:spcPct val="170000"/>
              </a:lnSpc>
              <a:spcBef>
                <a:spcPts val="0"/>
              </a:spcBef>
              <a:buFont typeface="Arial" panose="020B0604020202020204" pitchFamily="34" charset="0"/>
              <a:buChar char="−"/>
              <a:defRPr/>
            </a:pPr>
            <a:r>
              <a:rPr lang="en-US" sz="1500" dirty="0">
                <a:solidFill>
                  <a:prstClr val="black"/>
                </a:solidFill>
                <a:latin typeface="Arial"/>
                <a:ea typeface="MS PGothic" charset="0"/>
                <a:cs typeface="Arial"/>
              </a:rPr>
              <a:t>Transfer of buses reaching 90% of commercial life. </a:t>
            </a:r>
          </a:p>
          <a:p>
            <a:pPr marL="1255713" lvl="1" indent="-360363" algn="just" defTabSz="457200">
              <a:lnSpc>
                <a:spcPct val="170000"/>
              </a:lnSpc>
              <a:spcBef>
                <a:spcPts val="0"/>
              </a:spcBef>
              <a:buFont typeface="Arial" panose="020B0604020202020204" pitchFamily="34" charset="0"/>
              <a:buChar char="−"/>
              <a:defRPr/>
            </a:pPr>
            <a:r>
              <a:rPr lang="en-US" sz="1500" dirty="0">
                <a:solidFill>
                  <a:prstClr val="black"/>
                </a:solidFill>
                <a:latin typeface="Arial"/>
                <a:ea typeface="MS PGothic" charset="0"/>
                <a:cs typeface="Arial"/>
              </a:rPr>
              <a:t>Use of PTNG to purchase buses.</a:t>
            </a:r>
          </a:p>
          <a:p>
            <a:pPr lvl="0" algn="just" defTabSz="457200">
              <a:lnSpc>
                <a:spcPct val="170000"/>
              </a:lnSpc>
              <a:spcBef>
                <a:spcPts val="0"/>
              </a:spcBef>
              <a:defRPr/>
            </a:pPr>
            <a:r>
              <a:rPr lang="en-US" sz="1500" dirty="0">
                <a:solidFill>
                  <a:prstClr val="black"/>
                </a:solidFill>
                <a:latin typeface="Arial"/>
                <a:ea typeface="MS PGothic" charset="0"/>
                <a:cs typeface="Arial"/>
              </a:rPr>
              <a:t>	</a:t>
            </a:r>
            <a:endParaRPr lang="en-ZA" sz="1500" b="1" dirty="0">
              <a:solidFill>
                <a:prstClr val="black"/>
              </a:solidFill>
              <a:latin typeface="Arial"/>
              <a:ea typeface="MS PGothic" charset="0"/>
              <a:cs typeface="Arial"/>
            </a:endParaRPr>
          </a:p>
        </p:txBody>
      </p:sp>
      <p:sp>
        <p:nvSpPr>
          <p:cNvPr id="4" name="Slide Number Placeholder 3">
            <a:extLst>
              <a:ext uri="{FF2B5EF4-FFF2-40B4-BE49-F238E27FC236}">
                <a16:creationId xmlns:a16="http://schemas.microsoft.com/office/drawing/2014/main" xmlns="" id="{2758E514-567A-4542-A80C-08AE2FAA6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68301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800" dirty="0"/>
          </a:p>
        </p:txBody>
      </p:sp>
      <p:sp>
        <p:nvSpPr>
          <p:cNvPr id="3" name="Content Placeholder 2"/>
          <p:cNvSpPr>
            <a:spLocks noGrp="1"/>
          </p:cNvSpPr>
          <p:nvPr>
            <p:ph sz="half" idx="1"/>
          </p:nvPr>
        </p:nvSpPr>
        <p:spPr>
          <a:xfrm>
            <a:off x="422176" y="832526"/>
            <a:ext cx="8496944" cy="4104456"/>
          </a:xfrm>
        </p:spPr>
        <p:txBody>
          <a:bodyPr>
            <a:noAutofit/>
          </a:bodyPr>
          <a:lstStyle/>
          <a:p>
            <a:pPr lvl="0" algn="just" defTabSz="457200">
              <a:lnSpc>
                <a:spcPct val="170000"/>
              </a:lnSpc>
            </a:pPr>
            <a:r>
              <a:rPr lang="en-ZA" altLang="en-US" sz="1600" b="1" dirty="0">
                <a:solidFill>
                  <a:prstClr val="black"/>
                </a:solidFill>
                <a:cs typeface="Times New Roman" panose="02020603050405020304" pitchFamily="18" charset="0"/>
              </a:rPr>
              <a:t>Average weekday passenger trips across </a:t>
            </a:r>
            <a:r>
              <a:rPr lang="en-ZA" altLang="en-US" sz="1600" b="1" dirty="0">
                <a:solidFill>
                  <a:prstClr val="black"/>
                </a:solidFill>
                <a:cs typeface="+mn-cs"/>
              </a:rPr>
              <a:t>cities operating IPTNs: </a:t>
            </a:r>
          </a:p>
          <a:p>
            <a:pPr lvl="0" algn="just" defTabSz="457200">
              <a:lnSpc>
                <a:spcPct val="170000"/>
              </a:lnSpc>
            </a:pPr>
            <a:endParaRPr lang="en-ZA" altLang="en-US" sz="1000" b="1" dirty="0">
              <a:solidFill>
                <a:prstClr val="black"/>
              </a:solidFill>
              <a:cs typeface="+mn-cs"/>
            </a:endParaRPr>
          </a:p>
          <a:p>
            <a:pPr marL="285750" lvl="0" indent="-285750" algn="just" defTabSz="457200">
              <a:lnSpc>
                <a:spcPct val="170000"/>
              </a:lnSpc>
              <a:buFont typeface="Arial"/>
              <a:buChar char="•"/>
            </a:pPr>
            <a:r>
              <a:rPr lang="en-ZA" altLang="en-US" sz="1600" dirty="0">
                <a:solidFill>
                  <a:prstClr val="black"/>
                </a:solidFill>
              </a:rPr>
              <a:t>The average weekday passenger trips database was compiled for the following operational municipalities:</a:t>
            </a:r>
          </a:p>
          <a:p>
            <a:pPr lvl="0" algn="just" defTabSz="457200">
              <a:lnSpc>
                <a:spcPct val="170000"/>
              </a:lnSpc>
            </a:pPr>
            <a:endParaRPr lang="en-ZA" altLang="en-US" sz="1600" dirty="0">
              <a:solidFill>
                <a:prstClr val="black"/>
              </a:solidFill>
            </a:endParaRPr>
          </a:p>
          <a:p>
            <a:pPr marL="573088" marR="0" lvl="0" indent="-287338">
              <a:spcBef>
                <a:spcPts val="0"/>
              </a:spcBef>
              <a:spcAft>
                <a:spcPts val="0"/>
              </a:spcAft>
              <a:buFont typeface="Courier New" panose="02070309020205020404" pitchFamily="49" charset="0"/>
              <a:buChar char="o"/>
            </a:pPr>
            <a:r>
              <a:rPr lang="en-ZA" sz="1600" dirty="0">
                <a:solidFill>
                  <a:schemeClr val="tx1"/>
                </a:solidFill>
              </a:rPr>
              <a:t>City of Cape Town (My Citi) - 56 155 weekly passengers</a:t>
            </a:r>
            <a:endParaRPr lang="en-US" sz="1600" dirty="0">
              <a:solidFill>
                <a:schemeClr val="tx1"/>
              </a:solidFill>
            </a:endParaRPr>
          </a:p>
          <a:p>
            <a:pPr marL="573088" marR="0" lvl="0" indent="-287338">
              <a:spcBef>
                <a:spcPts val="0"/>
              </a:spcBef>
              <a:spcAft>
                <a:spcPts val="0"/>
              </a:spcAft>
              <a:buFont typeface="Courier New" panose="02070309020205020404" pitchFamily="49" charset="0"/>
              <a:buChar char="o"/>
            </a:pPr>
            <a:r>
              <a:rPr lang="en-ZA" sz="1600" dirty="0">
                <a:solidFill>
                  <a:schemeClr val="tx1"/>
                </a:solidFill>
              </a:rPr>
              <a:t>Johannesburg (Rea </a:t>
            </a:r>
            <a:r>
              <a:rPr lang="en-ZA" sz="1600" dirty="0" err="1">
                <a:solidFill>
                  <a:schemeClr val="tx1"/>
                </a:solidFill>
              </a:rPr>
              <a:t>Vaya</a:t>
            </a:r>
            <a:r>
              <a:rPr lang="en-ZA" sz="1600" dirty="0">
                <a:solidFill>
                  <a:schemeClr val="tx1"/>
                </a:solidFill>
              </a:rPr>
              <a:t>) – 34 376 weekly passengers</a:t>
            </a:r>
            <a:endParaRPr lang="en-US" sz="1600" dirty="0">
              <a:solidFill>
                <a:schemeClr val="tx1"/>
              </a:solidFill>
            </a:endParaRPr>
          </a:p>
          <a:p>
            <a:pPr marL="573088" marR="0" lvl="0" indent="-287338">
              <a:spcBef>
                <a:spcPts val="0"/>
              </a:spcBef>
              <a:spcAft>
                <a:spcPts val="0"/>
              </a:spcAft>
              <a:buFont typeface="Courier New" panose="02070309020205020404" pitchFamily="49" charset="0"/>
              <a:buChar char="o"/>
            </a:pPr>
            <a:r>
              <a:rPr lang="en-ZA" sz="1600" dirty="0">
                <a:solidFill>
                  <a:schemeClr val="tx1"/>
                </a:solidFill>
              </a:rPr>
              <a:t>Tshwane (Are </a:t>
            </a:r>
            <a:r>
              <a:rPr lang="en-ZA" sz="1600" dirty="0" err="1">
                <a:solidFill>
                  <a:schemeClr val="tx1"/>
                </a:solidFill>
              </a:rPr>
              <a:t>Yeng</a:t>
            </a:r>
            <a:r>
              <a:rPr lang="en-ZA" sz="1600" dirty="0">
                <a:solidFill>
                  <a:schemeClr val="tx1"/>
                </a:solidFill>
              </a:rPr>
              <a:t>) - 5 838 weekly passengers </a:t>
            </a:r>
            <a:endParaRPr lang="en-US" sz="1600" dirty="0">
              <a:solidFill>
                <a:schemeClr val="tx1"/>
              </a:solidFill>
            </a:endParaRPr>
          </a:p>
          <a:p>
            <a:pPr marL="573088" marR="0" lvl="0" indent="-287338">
              <a:spcBef>
                <a:spcPts val="0"/>
              </a:spcBef>
              <a:spcAft>
                <a:spcPts val="0"/>
              </a:spcAft>
              <a:buFont typeface="Courier New" panose="02070309020205020404" pitchFamily="49" charset="0"/>
              <a:buChar char="o"/>
            </a:pPr>
            <a:r>
              <a:rPr lang="en-ZA" sz="1600" dirty="0">
                <a:solidFill>
                  <a:schemeClr val="tx1"/>
                </a:solidFill>
              </a:rPr>
              <a:t>Ekurhuleni (Harambe) - 6124 weekly passengers</a:t>
            </a:r>
            <a:endParaRPr lang="en-US" sz="1600" dirty="0">
              <a:solidFill>
                <a:schemeClr val="tx1"/>
              </a:solidFill>
            </a:endParaRPr>
          </a:p>
          <a:p>
            <a:pPr marL="573088" marR="0" lvl="0" indent="-287338">
              <a:spcBef>
                <a:spcPts val="0"/>
              </a:spcBef>
              <a:spcAft>
                <a:spcPts val="0"/>
              </a:spcAft>
              <a:buFont typeface="Courier New" panose="02070309020205020404" pitchFamily="49" charset="0"/>
              <a:buChar char="o"/>
            </a:pPr>
            <a:r>
              <a:rPr lang="en-ZA" sz="1600" dirty="0">
                <a:solidFill>
                  <a:schemeClr val="tx1"/>
                </a:solidFill>
              </a:rPr>
              <a:t>NMB (</a:t>
            </a:r>
            <a:r>
              <a:rPr lang="en-ZA" sz="1600" dirty="0" err="1">
                <a:solidFill>
                  <a:schemeClr val="tx1"/>
                </a:solidFill>
              </a:rPr>
              <a:t>Libhongolethu</a:t>
            </a:r>
            <a:r>
              <a:rPr lang="en-ZA" sz="1600" dirty="0">
                <a:solidFill>
                  <a:schemeClr val="tx1"/>
                </a:solidFill>
              </a:rPr>
              <a:t>) - 2 877 weekly passengers</a:t>
            </a:r>
            <a:endParaRPr lang="en-US" sz="1600" dirty="0">
              <a:solidFill>
                <a:schemeClr val="tx1"/>
              </a:solidFill>
            </a:endParaRPr>
          </a:p>
          <a:p>
            <a:pPr marL="573088" marR="0" lvl="0" indent="-287338">
              <a:spcBef>
                <a:spcPts val="0"/>
              </a:spcBef>
              <a:spcAft>
                <a:spcPts val="0"/>
              </a:spcAft>
              <a:buFont typeface="Courier New" panose="02070309020205020404" pitchFamily="49" charset="0"/>
              <a:buChar char="o"/>
            </a:pPr>
            <a:r>
              <a:rPr lang="en-ZA" sz="1600" dirty="0">
                <a:solidFill>
                  <a:schemeClr val="tx1"/>
                </a:solidFill>
              </a:rPr>
              <a:t>George (Go-George) - 17 827 weekly passengers</a:t>
            </a:r>
            <a:endParaRPr lang="en-US" sz="1600" dirty="0">
              <a:solidFill>
                <a:schemeClr val="tx1"/>
              </a:solidFill>
            </a:endParaRPr>
          </a:p>
          <a:p>
            <a:pPr marL="573088" marR="0" lvl="0" indent="-287338">
              <a:spcBef>
                <a:spcPts val="0"/>
              </a:spcBef>
              <a:spcAft>
                <a:spcPts val="0"/>
              </a:spcAft>
              <a:buFont typeface="Courier New" panose="02070309020205020404" pitchFamily="49" charset="0"/>
              <a:buChar char="o"/>
            </a:pPr>
            <a:r>
              <a:rPr lang="en-ZA" sz="1600" dirty="0">
                <a:solidFill>
                  <a:schemeClr val="tx1"/>
                </a:solidFill>
                <a:ea typeface="Calibri" panose="020F0502020204030204" pitchFamily="34" charset="0"/>
              </a:rPr>
              <a:t>Polokwane (</a:t>
            </a:r>
            <a:r>
              <a:rPr lang="en-ZA" sz="1600" dirty="0" err="1">
                <a:solidFill>
                  <a:schemeClr val="tx1"/>
                </a:solidFill>
                <a:ea typeface="Calibri" panose="020F0502020204030204" pitchFamily="34" charset="0"/>
              </a:rPr>
              <a:t>Leeto</a:t>
            </a:r>
            <a:r>
              <a:rPr lang="en-ZA" sz="1600" dirty="0">
                <a:solidFill>
                  <a:schemeClr val="tx1"/>
                </a:solidFill>
                <a:ea typeface="Calibri" panose="020F0502020204030204" pitchFamily="34" charset="0"/>
              </a:rPr>
              <a:t>) </a:t>
            </a:r>
            <a:r>
              <a:rPr lang="en-ZA" sz="1600" dirty="0">
                <a:solidFill>
                  <a:schemeClr val="tx1"/>
                </a:solidFill>
                <a:ea typeface="Arial" panose="020B0604020202020204" pitchFamily="34" charset="0"/>
              </a:rPr>
              <a:t>- </a:t>
            </a:r>
            <a:r>
              <a:rPr lang="en-ZA" sz="1600" dirty="0">
                <a:solidFill>
                  <a:schemeClr val="tx1"/>
                </a:solidFill>
                <a:ea typeface="Calibri" panose="020F0502020204030204" pitchFamily="34" charset="0"/>
              </a:rPr>
              <a:t>822 weekly passengers</a:t>
            </a:r>
            <a:endParaRPr lang="en-ZA" altLang="en-US" sz="1600" dirty="0">
              <a:solidFill>
                <a:schemeClr val="tx1"/>
              </a:solidFill>
            </a:endParaRPr>
          </a:p>
        </p:txBody>
      </p:sp>
      <p:sp>
        <p:nvSpPr>
          <p:cNvPr id="4" name="Slide Number Placeholder 3">
            <a:extLst>
              <a:ext uri="{FF2B5EF4-FFF2-40B4-BE49-F238E27FC236}">
                <a16:creationId xmlns:a16="http://schemas.microsoft.com/office/drawing/2014/main" xmlns="" id="{71223DC6-C344-4355-B6F1-42572820A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196475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800" dirty="0"/>
          </a:p>
        </p:txBody>
      </p:sp>
      <p:sp>
        <p:nvSpPr>
          <p:cNvPr id="3" name="Content Placeholder 2"/>
          <p:cNvSpPr>
            <a:spLocks noGrp="1"/>
          </p:cNvSpPr>
          <p:nvPr>
            <p:ph sz="half" idx="1"/>
          </p:nvPr>
        </p:nvSpPr>
        <p:spPr>
          <a:xfrm>
            <a:off x="467544" y="807554"/>
            <a:ext cx="8568952" cy="3528392"/>
          </a:xfrm>
        </p:spPr>
        <p:txBody>
          <a:bodyPr>
            <a:noAutofit/>
          </a:bodyPr>
          <a:lstStyle/>
          <a:p>
            <a:pPr lvl="0" algn="just" defTabSz="457200">
              <a:lnSpc>
                <a:spcPct val="170000"/>
              </a:lnSpc>
            </a:pPr>
            <a:r>
              <a:rPr lang="en-ZA" altLang="en-US" b="1" dirty="0">
                <a:solidFill>
                  <a:prstClr val="black"/>
                </a:solidFill>
              </a:rPr>
              <a:t>Revised BRT specifications and technical norms:</a:t>
            </a:r>
          </a:p>
          <a:p>
            <a:pPr marL="285750" lvl="0" indent="-285750" algn="just" defTabSz="457200">
              <a:lnSpc>
                <a:spcPct val="170000"/>
              </a:lnSpc>
              <a:buFont typeface="Arial"/>
              <a:buChar char="•"/>
            </a:pPr>
            <a:r>
              <a:rPr lang="en-US" altLang="en-US" dirty="0">
                <a:solidFill>
                  <a:prstClr val="black"/>
                </a:solidFill>
              </a:rPr>
              <a:t>The final guideline on IPTN specifications and technical norms and standards has been presented to SATC for further inputs.</a:t>
            </a:r>
          </a:p>
          <a:p>
            <a:pPr lvl="0" algn="just" defTabSz="457200">
              <a:lnSpc>
                <a:spcPct val="170000"/>
              </a:lnSpc>
            </a:pPr>
            <a:endParaRPr lang="en-US" altLang="en-US" sz="1000" dirty="0">
              <a:solidFill>
                <a:prstClr val="black"/>
              </a:solidFill>
            </a:endParaRPr>
          </a:p>
          <a:p>
            <a:pPr lvl="0" algn="just" defTabSz="457200">
              <a:lnSpc>
                <a:spcPct val="170000"/>
              </a:lnSpc>
            </a:pPr>
            <a:r>
              <a:rPr lang="en-US" altLang="en-US" sz="1600" dirty="0">
                <a:solidFill>
                  <a:prstClr val="black"/>
                </a:solidFill>
              </a:rPr>
              <a:t>    -  The Gap analysis was developed in the 2021/22 financial year.</a:t>
            </a:r>
          </a:p>
          <a:p>
            <a:pPr lvl="0" algn="just" defTabSz="457200">
              <a:lnSpc>
                <a:spcPct val="170000"/>
              </a:lnSpc>
            </a:pPr>
            <a:endParaRPr lang="en-US" altLang="en-US" sz="1600" dirty="0">
              <a:solidFill>
                <a:prstClr val="black"/>
              </a:solidFill>
            </a:endParaRPr>
          </a:p>
          <a:p>
            <a:pPr lvl="0" algn="just" defTabSz="457200">
              <a:lnSpc>
                <a:spcPct val="170000"/>
              </a:lnSpc>
            </a:pPr>
            <a:endParaRPr lang="en-ZA" altLang="en-US" sz="1600" dirty="0">
              <a:solidFill>
                <a:prstClr val="black"/>
              </a:solidFill>
            </a:endParaRPr>
          </a:p>
        </p:txBody>
      </p:sp>
      <p:sp>
        <p:nvSpPr>
          <p:cNvPr id="4" name="Slide Number Placeholder 3">
            <a:extLst>
              <a:ext uri="{FF2B5EF4-FFF2-40B4-BE49-F238E27FC236}">
                <a16:creationId xmlns:a16="http://schemas.microsoft.com/office/drawing/2014/main" xmlns="" id="{AA62CA30-DB3F-4CB2-9D35-C48B24F364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079340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800" dirty="0"/>
          </a:p>
        </p:txBody>
      </p:sp>
      <p:sp>
        <p:nvSpPr>
          <p:cNvPr id="3" name="Content Placeholder 2"/>
          <p:cNvSpPr>
            <a:spLocks noGrp="1"/>
          </p:cNvSpPr>
          <p:nvPr>
            <p:ph sz="half" idx="1"/>
          </p:nvPr>
        </p:nvSpPr>
        <p:spPr>
          <a:xfrm>
            <a:off x="457200" y="850652"/>
            <a:ext cx="8424936" cy="3528392"/>
          </a:xfrm>
        </p:spPr>
        <p:txBody>
          <a:bodyPr>
            <a:noAutofit/>
          </a:bodyPr>
          <a:lstStyle/>
          <a:p>
            <a:pPr lvl="0" algn="just" defTabSz="457200">
              <a:lnSpc>
                <a:spcPct val="170000"/>
              </a:lnSpc>
            </a:pPr>
            <a:r>
              <a:rPr lang="en-ZA" altLang="en-US" b="1" dirty="0">
                <a:solidFill>
                  <a:prstClr val="black"/>
                </a:solidFill>
              </a:rPr>
              <a:t>Standardised Provincial Regulatory Entity (PRE) business processes: </a:t>
            </a:r>
          </a:p>
          <a:p>
            <a:pPr marL="285750" lvl="0" indent="-285750" algn="just" defTabSz="457200">
              <a:lnSpc>
                <a:spcPct val="170000"/>
              </a:lnSpc>
              <a:buFont typeface="Arial"/>
              <a:buChar char="•"/>
            </a:pPr>
            <a:r>
              <a:rPr lang="en-US" altLang="en-US" dirty="0">
                <a:solidFill>
                  <a:schemeClr val="tx1"/>
                </a:solidFill>
              </a:rPr>
              <a:t>The Draft SOP was developed as targeted. </a:t>
            </a:r>
            <a:endParaRPr lang="en-ZA" altLang="en-US" dirty="0">
              <a:solidFill>
                <a:schemeClr val="tx1"/>
              </a:solidFill>
            </a:endParaRPr>
          </a:p>
          <a:p>
            <a:pPr marL="555625" indent="-193675" algn="just" defTabSz="457200">
              <a:lnSpc>
                <a:spcPct val="170000"/>
              </a:lnSpc>
              <a:buFont typeface="Arial" panose="020B0604020202020204" pitchFamily="34" charset="0"/>
              <a:buChar char="−"/>
            </a:pPr>
            <a:r>
              <a:rPr lang="en-US" altLang="en-US" sz="1500" dirty="0">
                <a:solidFill>
                  <a:schemeClr val="tx1"/>
                </a:solidFill>
              </a:rPr>
              <a:t>	Analysed existing  SOPs (PREs and NPTR)</a:t>
            </a:r>
            <a:endParaRPr lang="en-ZA" altLang="en-US" sz="1500" dirty="0">
              <a:solidFill>
                <a:schemeClr val="tx1"/>
              </a:solidFill>
            </a:endParaRPr>
          </a:p>
        </p:txBody>
      </p:sp>
      <p:sp>
        <p:nvSpPr>
          <p:cNvPr id="4" name="Slide Number Placeholder 3">
            <a:extLst>
              <a:ext uri="{FF2B5EF4-FFF2-40B4-BE49-F238E27FC236}">
                <a16:creationId xmlns:a16="http://schemas.microsoft.com/office/drawing/2014/main" xmlns="" id="{D7E2B7DC-6D6F-41E5-897A-C152136B0E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48</a:t>
            </a:r>
          </a:p>
        </p:txBody>
      </p:sp>
    </p:spTree>
    <p:extLst>
      <p:ext uri="{BB962C8B-B14F-4D97-AF65-F5344CB8AC3E}">
        <p14:creationId xmlns:p14="http://schemas.microsoft.com/office/powerpoint/2010/main" xmlns="" val="2569542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72008"/>
          </a:xfrm>
        </p:spPr>
        <p:txBody>
          <a:bodyPr>
            <a:noAutofit/>
          </a:bodyPr>
          <a:lstStyle/>
          <a:p>
            <a:pPr>
              <a:lnSpc>
                <a:spcPct val="150000"/>
              </a:lnSpc>
              <a:spcAft>
                <a:spcPts val="0"/>
              </a:spcAft>
            </a:pPr>
            <a:r>
              <a:rPr lang="en-ZA" sz="2800" b="1" dirty="0">
                <a:solidFill>
                  <a:srgbClr val="000000"/>
                </a:solidFill>
                <a:latin typeface="Arial" panose="020B0604020202020204" pitchFamily="34" charset="0"/>
              </a:rPr>
              <a:t>Public Transport Industry Development</a:t>
            </a:r>
            <a:r>
              <a:rPr lang="en-US" sz="2800" dirty="0"/>
              <a:t/>
            </a:r>
            <a:br>
              <a:rPr lang="en-US" sz="2800" dirty="0"/>
            </a:br>
            <a:endParaRPr lang="en-US" sz="2800" dirty="0"/>
          </a:p>
        </p:txBody>
      </p:sp>
      <p:sp>
        <p:nvSpPr>
          <p:cNvPr id="3" name="Content Placeholder 2"/>
          <p:cNvSpPr>
            <a:spLocks noGrp="1"/>
          </p:cNvSpPr>
          <p:nvPr>
            <p:ph sz="half" idx="1"/>
          </p:nvPr>
        </p:nvSpPr>
        <p:spPr>
          <a:xfrm>
            <a:off x="457200" y="807554"/>
            <a:ext cx="8579296" cy="3528392"/>
          </a:xfrm>
        </p:spPr>
        <p:txBody>
          <a:bodyPr>
            <a:noAutofit/>
          </a:bodyPr>
          <a:lstStyle/>
          <a:p>
            <a:pPr lvl="0" algn="just" defTabSz="457200">
              <a:lnSpc>
                <a:spcPct val="150000"/>
              </a:lnSpc>
            </a:pPr>
            <a:r>
              <a:rPr lang="en-ZA" b="1" dirty="0">
                <a:solidFill>
                  <a:srgbClr val="000000"/>
                </a:solidFill>
                <a:latin typeface="Arial"/>
                <a:cs typeface="+mn-cs"/>
              </a:rPr>
              <a:t>Public Transport Operations: </a:t>
            </a:r>
          </a:p>
          <a:p>
            <a:pPr marL="285750" lvl="0" indent="-285750" algn="just" defTabSz="457200">
              <a:lnSpc>
                <a:spcPct val="150000"/>
              </a:lnSpc>
              <a:buFont typeface="Arial"/>
              <a:buChar char="•"/>
            </a:pPr>
            <a:r>
              <a:rPr lang="en-US" dirty="0">
                <a:solidFill>
                  <a:srgbClr val="000000"/>
                </a:solidFill>
                <a:latin typeface="Arial"/>
                <a:cs typeface="+mn-cs"/>
              </a:rPr>
              <a:t>The Monitoring Report on Public Transport Operations were monitored in provinces.</a:t>
            </a:r>
            <a:endParaRPr lang="en-ZA" dirty="0">
              <a:solidFill>
                <a:srgbClr val="000000"/>
              </a:solidFill>
              <a:latin typeface="Arial"/>
              <a:cs typeface="+mn-cs"/>
            </a:endParaRPr>
          </a:p>
          <a:p>
            <a:pPr marL="742950" lvl="1" indent="-285750" algn="just" defTabSz="457200">
              <a:lnSpc>
                <a:spcPct val="150000"/>
              </a:lnSpc>
              <a:buFont typeface="Arial"/>
              <a:buChar char="–"/>
            </a:pPr>
            <a:r>
              <a:rPr lang="en-ZA" sz="1600" dirty="0">
                <a:solidFill>
                  <a:srgbClr val="000000"/>
                </a:solidFill>
                <a:latin typeface="Arial"/>
                <a:cs typeface="+mn-cs"/>
              </a:rPr>
              <a:t>17 088 routes subsidised;</a:t>
            </a:r>
          </a:p>
          <a:p>
            <a:pPr marL="742950" lvl="1" indent="-285750" algn="just" defTabSz="457200">
              <a:lnSpc>
                <a:spcPct val="150000"/>
              </a:lnSpc>
              <a:buFont typeface="Arial"/>
              <a:buChar char="–"/>
            </a:pPr>
            <a:r>
              <a:rPr lang="en-ZA" sz="1600" dirty="0">
                <a:solidFill>
                  <a:srgbClr val="000000"/>
                </a:solidFill>
                <a:latin typeface="Arial"/>
                <a:cs typeface="+mn-cs"/>
              </a:rPr>
              <a:t>31 752 872.65 kilometres subsidised; and</a:t>
            </a:r>
          </a:p>
          <a:p>
            <a:pPr marL="742950" lvl="1" indent="-285750" algn="just" defTabSz="457200">
              <a:lnSpc>
                <a:spcPct val="150000"/>
              </a:lnSpc>
              <a:buFont typeface="Arial"/>
              <a:buChar char="–"/>
            </a:pPr>
            <a:r>
              <a:rPr lang="en-ZA" sz="1600" dirty="0">
                <a:solidFill>
                  <a:srgbClr val="000000"/>
                </a:solidFill>
                <a:latin typeface="Arial"/>
                <a:cs typeface="+mn-cs"/>
              </a:rPr>
              <a:t>786 911 trips subsidised.</a:t>
            </a:r>
            <a:endParaRPr lang="en-US" sz="1600" dirty="0"/>
          </a:p>
          <a:p>
            <a:pPr>
              <a:lnSpc>
                <a:spcPct val="150000"/>
              </a:lnSpc>
            </a:pPr>
            <a:endParaRPr lang="en-ZA" sz="1000" dirty="0"/>
          </a:p>
        </p:txBody>
      </p:sp>
      <p:sp>
        <p:nvSpPr>
          <p:cNvPr id="4" name="Slide Number Placeholder 3">
            <a:extLst>
              <a:ext uri="{FF2B5EF4-FFF2-40B4-BE49-F238E27FC236}">
                <a16:creationId xmlns:a16="http://schemas.microsoft.com/office/drawing/2014/main" xmlns="" id="{035CE92B-2522-446D-8DBE-847FFF85AE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49</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18312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35646"/>
            <a:ext cx="8064896" cy="1224136"/>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KEY HIGHLIGHTS FOR THE QUARTER</a:t>
            </a:r>
          </a:p>
        </p:txBody>
      </p:sp>
      <p:sp>
        <p:nvSpPr>
          <p:cNvPr id="3" name="Slide Number Placeholder 2">
            <a:extLst>
              <a:ext uri="{FF2B5EF4-FFF2-40B4-BE49-F238E27FC236}">
                <a16:creationId xmlns:a16="http://schemas.microsoft.com/office/drawing/2014/main" xmlns="" id="{69D289CD-1420-4091-8ED0-9D48ADA118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05</a:t>
            </a:r>
          </a:p>
        </p:txBody>
      </p:sp>
    </p:spTree>
    <p:extLst>
      <p:ext uri="{BB962C8B-B14F-4D97-AF65-F5344CB8AC3E}">
        <p14:creationId xmlns:p14="http://schemas.microsoft.com/office/powerpoint/2010/main" xmlns="" val="2947059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72008"/>
          </a:xfrm>
        </p:spPr>
        <p:txBody>
          <a:bodyPr>
            <a:noAutofit/>
          </a:bodyPr>
          <a:lstStyle/>
          <a:p>
            <a:pPr>
              <a:lnSpc>
                <a:spcPct val="150000"/>
              </a:lnSpc>
              <a:spcAft>
                <a:spcPts val="0"/>
              </a:spcAft>
            </a:pPr>
            <a:r>
              <a:rPr lang="en-ZA" sz="2800" b="1" dirty="0">
                <a:solidFill>
                  <a:srgbClr val="000000"/>
                </a:solidFill>
                <a:latin typeface="Arial" panose="020B0604020202020204" pitchFamily="34" charset="0"/>
              </a:rPr>
              <a:t>Public Transport Industry Development</a:t>
            </a:r>
            <a:r>
              <a:rPr lang="en-US" sz="2800" dirty="0"/>
              <a:t/>
            </a:r>
            <a:br>
              <a:rPr lang="en-US" sz="2800" dirty="0"/>
            </a:br>
            <a:endParaRPr lang="en-US" sz="2800" dirty="0"/>
          </a:p>
        </p:txBody>
      </p:sp>
      <p:sp>
        <p:nvSpPr>
          <p:cNvPr id="3" name="Content Placeholder 2"/>
          <p:cNvSpPr>
            <a:spLocks noGrp="1"/>
          </p:cNvSpPr>
          <p:nvPr>
            <p:ph sz="half" idx="1"/>
          </p:nvPr>
        </p:nvSpPr>
        <p:spPr>
          <a:xfrm>
            <a:off x="457200" y="807554"/>
            <a:ext cx="8579296" cy="3528392"/>
          </a:xfrm>
        </p:spPr>
        <p:txBody>
          <a:bodyPr>
            <a:noAutofit/>
          </a:bodyPr>
          <a:lstStyle/>
          <a:p>
            <a:pPr lvl="0" algn="just" defTabSz="457200">
              <a:lnSpc>
                <a:spcPct val="150000"/>
              </a:lnSpc>
              <a:spcBef>
                <a:spcPct val="0"/>
              </a:spcBef>
            </a:pPr>
            <a:r>
              <a:rPr lang="en-ZA" b="1" dirty="0">
                <a:solidFill>
                  <a:prstClr val="black"/>
                </a:solidFill>
                <a:latin typeface="Arial" charset="0"/>
                <a:ea typeface="MS PGothic" charset="0"/>
                <a:cs typeface="+mn-cs"/>
              </a:rPr>
              <a:t>Taxi Recapitalisation Programme (TRP): </a:t>
            </a:r>
          </a:p>
          <a:p>
            <a:pPr lvl="0" algn="just" defTabSz="457200">
              <a:lnSpc>
                <a:spcPct val="150000"/>
              </a:lnSpc>
              <a:spcBef>
                <a:spcPct val="0"/>
              </a:spcBef>
            </a:pPr>
            <a:endParaRPr lang="en-US" sz="1600" dirty="0">
              <a:solidFill>
                <a:prstClr val="black"/>
              </a:solidFill>
              <a:latin typeface="Arial" charset="0"/>
              <a:ea typeface="MS PGothic" charset="0"/>
              <a:cs typeface="+mn-cs"/>
            </a:endParaRPr>
          </a:p>
          <a:p>
            <a:pPr lvl="0" algn="just" defTabSz="457200">
              <a:lnSpc>
                <a:spcPct val="150000"/>
              </a:lnSpc>
              <a:spcBef>
                <a:spcPct val="0"/>
              </a:spcBef>
            </a:pPr>
            <a:r>
              <a:rPr lang="en-US" sz="1600" dirty="0">
                <a:solidFill>
                  <a:prstClr val="black"/>
                </a:solidFill>
                <a:latin typeface="Arial" charset="0"/>
                <a:ea typeface="MS PGothic" charset="0"/>
                <a:cs typeface="+mn-cs"/>
              </a:rPr>
              <a:t>A quarterly progress report on the Old Taxi Vehicles (OTVs) scrapped was developed. A total of 519 (OTVs) were scrapped during the period under review.</a:t>
            </a:r>
          </a:p>
          <a:p>
            <a:pPr lvl="0" algn="just" defTabSz="457200">
              <a:lnSpc>
                <a:spcPct val="150000"/>
              </a:lnSpc>
              <a:spcBef>
                <a:spcPct val="0"/>
              </a:spcBef>
            </a:pPr>
            <a:endParaRPr lang="en-ZA" sz="1600" dirty="0">
              <a:solidFill>
                <a:prstClr val="black"/>
              </a:solidFill>
              <a:latin typeface="Arial" charset="0"/>
              <a:ea typeface="MS PGothic" charset="0"/>
              <a:cs typeface="+mn-cs"/>
            </a:endParaRPr>
          </a:p>
          <a:p>
            <a:pPr marL="342900" lvl="1" indent="-285750" algn="just" defTabSz="457200">
              <a:lnSpc>
                <a:spcPct val="150000"/>
              </a:lnSpc>
              <a:spcBef>
                <a:spcPct val="0"/>
              </a:spcBef>
              <a:buFontTx/>
              <a:buChar char="-"/>
            </a:pPr>
            <a:r>
              <a:rPr lang="en-ZA" sz="1600" dirty="0">
                <a:solidFill>
                  <a:prstClr val="black"/>
                </a:solidFill>
                <a:latin typeface="Arial" charset="0"/>
                <a:ea typeface="MS PGothic" charset="0"/>
                <a:cs typeface="+mn-cs"/>
              </a:rPr>
              <a:t>Target is demand driven and dependant on uptake by the industry.</a:t>
            </a:r>
          </a:p>
          <a:p>
            <a:pPr marL="342900" lvl="1" indent="-285750" algn="just" defTabSz="457200">
              <a:lnSpc>
                <a:spcPct val="150000"/>
              </a:lnSpc>
              <a:spcBef>
                <a:spcPct val="0"/>
              </a:spcBef>
              <a:buFontTx/>
              <a:buChar char="-"/>
            </a:pPr>
            <a:r>
              <a:rPr lang="en-ZA" sz="1600" dirty="0">
                <a:solidFill>
                  <a:prstClr val="black"/>
                </a:solidFill>
                <a:latin typeface="Arial" charset="0"/>
                <a:ea typeface="ＭＳ Ｐゴシック" charset="0"/>
                <a:cs typeface="ＭＳ Ｐゴシック" charset="0"/>
              </a:rPr>
              <a:t>The Department is looking to remove the “cut-off” date. </a:t>
            </a:r>
          </a:p>
          <a:p>
            <a:pPr marL="342900" lvl="1" indent="-285750" algn="just" defTabSz="457200">
              <a:lnSpc>
                <a:spcPct val="150000"/>
              </a:lnSpc>
              <a:spcBef>
                <a:spcPct val="0"/>
              </a:spcBef>
              <a:buFontTx/>
              <a:buChar char="-"/>
            </a:pPr>
            <a:r>
              <a:rPr lang="en-ZA" sz="1600" dirty="0">
                <a:solidFill>
                  <a:prstClr val="black"/>
                </a:solidFill>
                <a:latin typeface="Arial" charset="0"/>
                <a:ea typeface="ＭＳ Ｐゴシック" charset="0"/>
                <a:cs typeface="ＭＳ Ｐゴシック" charset="0"/>
              </a:rPr>
              <a:t>Department will continue to explore measures to improve the uptake for scrapping. </a:t>
            </a:r>
            <a:endParaRPr lang="en-ZA" sz="1600" dirty="0"/>
          </a:p>
        </p:txBody>
      </p:sp>
      <p:sp>
        <p:nvSpPr>
          <p:cNvPr id="4" name="Slide Number Placeholder 3">
            <a:extLst>
              <a:ext uri="{FF2B5EF4-FFF2-40B4-BE49-F238E27FC236}">
                <a16:creationId xmlns:a16="http://schemas.microsoft.com/office/drawing/2014/main" xmlns="" id="{4D1F6478-DF42-42FA-A735-0D4BB1CC31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50</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03848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solidFill>
                  <a:srgbClr val="000000"/>
                </a:solidFill>
                <a:latin typeface="Arial" panose="020B0604020202020204" pitchFamily="34" charset="0"/>
                <a:ea typeface="Calibri" panose="020F0502020204030204" pitchFamily="34" charset="0"/>
              </a:rPr>
              <a:t>Rural and Scholar Transport Implementation</a:t>
            </a:r>
            <a:endParaRPr lang="en-US" sz="2800" dirty="0"/>
          </a:p>
        </p:txBody>
      </p:sp>
      <p:sp>
        <p:nvSpPr>
          <p:cNvPr id="3" name="Content Placeholder 2"/>
          <p:cNvSpPr>
            <a:spLocks noGrp="1"/>
          </p:cNvSpPr>
          <p:nvPr>
            <p:ph sz="half" idx="1"/>
          </p:nvPr>
        </p:nvSpPr>
        <p:spPr>
          <a:xfrm>
            <a:off x="457200" y="958664"/>
            <a:ext cx="8424936" cy="3312368"/>
          </a:xfrm>
        </p:spPr>
        <p:txBody>
          <a:bodyPr>
            <a:noAutofit/>
          </a:bodyPr>
          <a:lstStyle/>
          <a:p>
            <a:pPr lvl="0" algn="just" defTabSz="457200">
              <a:lnSpc>
                <a:spcPct val="150000"/>
              </a:lnSpc>
              <a:spcBef>
                <a:spcPct val="0"/>
              </a:spcBef>
            </a:pPr>
            <a:r>
              <a:rPr lang="en-ZA" b="1" dirty="0">
                <a:solidFill>
                  <a:prstClr val="black"/>
                </a:solidFill>
                <a:latin typeface="Arial" charset="0"/>
                <a:ea typeface="MS PGothic" charset="0"/>
              </a:rPr>
              <a:t>District Municipalities assisted with IPTNS: </a:t>
            </a:r>
          </a:p>
          <a:p>
            <a:pPr lvl="0" algn="just" defTabSz="457200">
              <a:lnSpc>
                <a:spcPct val="150000"/>
              </a:lnSpc>
              <a:spcBef>
                <a:spcPct val="0"/>
              </a:spcBef>
            </a:pPr>
            <a:endParaRPr lang="en-ZA" b="1" dirty="0">
              <a:solidFill>
                <a:prstClr val="black"/>
              </a:solidFill>
              <a:latin typeface="Arial" charset="0"/>
              <a:ea typeface="MS PGothic" charset="0"/>
            </a:endParaRPr>
          </a:p>
          <a:p>
            <a:pPr marL="285750" indent="-285750" algn="just" defTabSz="457200">
              <a:lnSpc>
                <a:spcPct val="150000"/>
              </a:lnSpc>
              <a:spcBef>
                <a:spcPct val="0"/>
              </a:spcBef>
              <a:buFont typeface="Arial"/>
              <a:buChar char="•"/>
            </a:pPr>
            <a:r>
              <a:rPr lang="en-ZA" dirty="0">
                <a:solidFill>
                  <a:prstClr val="black"/>
                </a:solidFill>
                <a:latin typeface="Arial" charset="0"/>
                <a:ea typeface="MS PGothic" charset="0"/>
              </a:rPr>
              <a:t>Stakeholder consultation were conducted with Sekhukhune and Xhariep District Municipalities.</a:t>
            </a:r>
            <a:endParaRPr lang="en-ZA" sz="1000" dirty="0">
              <a:solidFill>
                <a:prstClr val="black"/>
              </a:solidFill>
              <a:latin typeface="Arial" charset="0"/>
              <a:ea typeface="MS PGothic" charset="0"/>
            </a:endParaRPr>
          </a:p>
          <a:p>
            <a:pPr marL="285750" indent="-285750" algn="just">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xmlns="" id="{5A6678D3-56BF-44B5-896E-614A83C13D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51</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217276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solidFill>
                  <a:srgbClr val="000000"/>
                </a:solidFill>
                <a:latin typeface="Arial" panose="020B0604020202020204" pitchFamily="34" charset="0"/>
                <a:ea typeface="Calibri" panose="020F0502020204030204" pitchFamily="34" charset="0"/>
              </a:rPr>
              <a:t>Rural and Scholar Transport Implementation</a:t>
            </a:r>
            <a:endParaRPr lang="en-US" sz="2800" dirty="0"/>
          </a:p>
        </p:txBody>
      </p:sp>
      <p:sp>
        <p:nvSpPr>
          <p:cNvPr id="3" name="Content Placeholder 2"/>
          <p:cNvSpPr>
            <a:spLocks noGrp="1"/>
          </p:cNvSpPr>
          <p:nvPr>
            <p:ph sz="half" idx="1"/>
          </p:nvPr>
        </p:nvSpPr>
        <p:spPr>
          <a:xfrm>
            <a:off x="467544" y="843558"/>
            <a:ext cx="8568952" cy="3758604"/>
          </a:xfrm>
        </p:spPr>
        <p:txBody>
          <a:bodyPr>
            <a:noAutofit/>
          </a:bodyPr>
          <a:lstStyle/>
          <a:p>
            <a:pPr algn="just">
              <a:lnSpc>
                <a:spcPct val="150000"/>
              </a:lnSpc>
            </a:pPr>
            <a:r>
              <a:rPr lang="en-ZA" b="1" dirty="0">
                <a:solidFill>
                  <a:schemeClr val="tx1"/>
                </a:solidFill>
              </a:rPr>
              <a:t>Number of Bicycles distributed in rural municipalities: </a:t>
            </a:r>
          </a:p>
          <a:p>
            <a:pPr indent="-439738" algn="just">
              <a:lnSpc>
                <a:spcPct val="150000"/>
              </a:lnSpc>
              <a:buFont typeface="Arial"/>
              <a:buChar char="•"/>
            </a:pPr>
            <a:r>
              <a:rPr lang="en-US" dirty="0">
                <a:solidFill>
                  <a:schemeClr val="tx1"/>
                </a:solidFill>
              </a:rPr>
              <a:t>A total of 2 601 bicycles were distributed as follows: </a:t>
            </a:r>
          </a:p>
          <a:p>
            <a:pPr algn="just">
              <a:lnSpc>
                <a:spcPct val="150000"/>
              </a:lnSpc>
            </a:pPr>
            <a:endParaRPr lang="en-US" sz="1000" dirty="0">
              <a:solidFill>
                <a:schemeClr val="tx1"/>
              </a:solidFill>
            </a:endParaRPr>
          </a:p>
          <a:p>
            <a:pPr marL="971550" lvl="2" indent="-268288" algn="just">
              <a:lnSpc>
                <a:spcPct val="150000"/>
              </a:lnSpc>
            </a:pPr>
            <a:r>
              <a:rPr lang="en-US" dirty="0">
                <a:solidFill>
                  <a:schemeClr val="tx1"/>
                </a:solidFill>
              </a:rPr>
              <a:t>Mpumalanga (350), </a:t>
            </a:r>
          </a:p>
          <a:p>
            <a:pPr marL="971550" lvl="2" indent="-268288" algn="just">
              <a:lnSpc>
                <a:spcPct val="150000"/>
              </a:lnSpc>
            </a:pPr>
            <a:r>
              <a:rPr lang="en-US" dirty="0">
                <a:solidFill>
                  <a:schemeClr val="tx1"/>
                </a:solidFill>
              </a:rPr>
              <a:t>Limpopo (1 337), </a:t>
            </a:r>
          </a:p>
          <a:p>
            <a:pPr marL="971550" lvl="2" indent="-268288" algn="just">
              <a:lnSpc>
                <a:spcPct val="150000"/>
              </a:lnSpc>
            </a:pPr>
            <a:r>
              <a:rPr lang="en-US" dirty="0">
                <a:solidFill>
                  <a:schemeClr val="tx1"/>
                </a:solidFill>
              </a:rPr>
              <a:t>KwaZulu-Natal (914).</a:t>
            </a:r>
          </a:p>
          <a:p>
            <a:pPr marL="703262" lvl="2" indent="0" algn="just">
              <a:lnSpc>
                <a:spcPct val="150000"/>
              </a:lnSpc>
              <a:buNone/>
            </a:pPr>
            <a:endParaRPr lang="en-US" sz="1000" dirty="0">
              <a:solidFill>
                <a:schemeClr val="tx1"/>
              </a:solidFill>
            </a:endParaRPr>
          </a:p>
          <a:p>
            <a:pPr marL="285750" indent="-285750" algn="just">
              <a:lnSpc>
                <a:spcPct val="150000"/>
              </a:lnSpc>
              <a:buFont typeface="Arial" panose="020B0604020202020204" pitchFamily="34" charset="0"/>
              <a:buChar char="−"/>
            </a:pPr>
            <a:r>
              <a:rPr lang="en-US" sz="1600" dirty="0">
                <a:solidFill>
                  <a:schemeClr val="tx1"/>
                </a:solidFill>
              </a:rPr>
              <a:t>The target was overachieved due to measures that were taken to speed up the distribution of bicycles and the provincial state of readiness. </a:t>
            </a:r>
            <a:endParaRPr lang="en-ZA" sz="1600" dirty="0">
              <a:solidFill>
                <a:schemeClr val="tx1"/>
              </a:solidFill>
            </a:endParaRPr>
          </a:p>
        </p:txBody>
      </p:sp>
      <p:sp>
        <p:nvSpPr>
          <p:cNvPr id="4" name="Slide Number Placeholder 3">
            <a:extLst>
              <a:ext uri="{FF2B5EF4-FFF2-40B4-BE49-F238E27FC236}">
                <a16:creationId xmlns:a16="http://schemas.microsoft.com/office/drawing/2014/main" xmlns="" id="{CBB94595-8F86-45D2-B3FB-03183593D6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526980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97"/>
            <a:ext cx="8229600" cy="513338"/>
          </a:xfrm>
        </p:spPr>
        <p:txBody>
          <a:bodyPr>
            <a:noAutofit/>
          </a:bodyPr>
          <a:lstStyle/>
          <a:p>
            <a:r>
              <a:rPr lang="en-US" sz="2400" b="1" dirty="0">
                <a:solidFill>
                  <a:prstClr val="black"/>
                </a:solidFill>
                <a:latin typeface="Arial" panose="020B0604020202020204" pitchFamily="34" charset="0"/>
                <a:cs typeface="Arial" panose="020B0604020202020204" pitchFamily="34" charset="0"/>
              </a:rPr>
              <a:t>Public Transport Network Development</a:t>
            </a:r>
            <a:endParaRPr lang="en-US" sz="2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4" name="Table 3">
            <a:extLst>
              <a:ext uri="{FF2B5EF4-FFF2-40B4-BE49-F238E27FC236}">
                <a16:creationId xmlns:a16="http://schemas.microsoft.com/office/drawing/2014/main" xmlns="" id="{F3279E47-D85B-4F26-801E-4F00986FB8E4}"/>
              </a:ext>
            </a:extLst>
          </p:cNvPr>
          <p:cNvGraphicFramePr>
            <a:graphicFrameLocks noGrp="1"/>
          </p:cNvGraphicFramePr>
          <p:nvPr>
            <p:extLst>
              <p:ext uri="{D42A27DB-BD31-4B8C-83A1-F6EECF244321}">
                <p14:modId xmlns:p14="http://schemas.microsoft.com/office/powerpoint/2010/main" xmlns="" val="2264189558"/>
              </p:ext>
            </p:extLst>
          </p:nvPr>
        </p:nvGraphicFramePr>
        <p:xfrm>
          <a:off x="251520" y="745154"/>
          <a:ext cx="8640960" cy="3041443"/>
        </p:xfrm>
        <a:graphic>
          <a:graphicData uri="http://schemas.openxmlformats.org/drawingml/2006/table">
            <a:tbl>
              <a:tblPr firstRow="1" bandRow="1">
                <a:tableStyleId>{93296810-A885-4BE3-A3E7-6D5BEEA58F35}</a:tableStyleId>
              </a:tblPr>
              <a:tblGrid>
                <a:gridCol w="577647">
                  <a:extLst>
                    <a:ext uri="{9D8B030D-6E8A-4147-A177-3AD203B41FA5}">
                      <a16:colId xmlns:a16="http://schemas.microsoft.com/office/drawing/2014/main" xmlns="" val="709626210"/>
                    </a:ext>
                  </a:extLst>
                </a:gridCol>
                <a:gridCol w="1224136">
                  <a:extLst>
                    <a:ext uri="{9D8B030D-6E8A-4147-A177-3AD203B41FA5}">
                      <a16:colId xmlns:a16="http://schemas.microsoft.com/office/drawing/2014/main" xmlns="" val="3148720883"/>
                    </a:ext>
                  </a:extLst>
                </a:gridCol>
                <a:gridCol w="1294561">
                  <a:extLst>
                    <a:ext uri="{9D8B030D-6E8A-4147-A177-3AD203B41FA5}">
                      <a16:colId xmlns:a16="http://schemas.microsoft.com/office/drawing/2014/main" xmlns="" val="3312113820"/>
                    </a:ext>
                  </a:extLst>
                </a:gridCol>
                <a:gridCol w="1080120">
                  <a:extLst>
                    <a:ext uri="{9D8B030D-6E8A-4147-A177-3AD203B41FA5}">
                      <a16:colId xmlns:a16="http://schemas.microsoft.com/office/drawing/2014/main" xmlns="" val="3861392755"/>
                    </a:ext>
                  </a:extLst>
                </a:gridCol>
                <a:gridCol w="1656184">
                  <a:extLst>
                    <a:ext uri="{9D8B030D-6E8A-4147-A177-3AD203B41FA5}">
                      <a16:colId xmlns:a16="http://schemas.microsoft.com/office/drawing/2014/main" xmlns="" val="423803222"/>
                    </a:ext>
                  </a:extLst>
                </a:gridCol>
                <a:gridCol w="1224136">
                  <a:extLst>
                    <a:ext uri="{9D8B030D-6E8A-4147-A177-3AD203B41FA5}">
                      <a16:colId xmlns:a16="http://schemas.microsoft.com/office/drawing/2014/main" xmlns="" val="3207640333"/>
                    </a:ext>
                  </a:extLst>
                </a:gridCol>
                <a:gridCol w="1584176">
                  <a:extLst>
                    <a:ext uri="{9D8B030D-6E8A-4147-A177-3AD203B41FA5}">
                      <a16:colId xmlns:a16="http://schemas.microsoft.com/office/drawing/2014/main" xmlns="" val="657798840"/>
                    </a:ext>
                  </a:extLst>
                </a:gridCol>
              </a:tblGrid>
              <a:tr h="458444">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OUTPUT INDICATOR</a:t>
                      </a:r>
                      <a:r>
                        <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T="45959" marB="45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ANNUAL TARGET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2022/23</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TARGET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ACTUAL OUTPUT</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REASON FOR DEVIATION</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CORRECTIVE MEASURE</a:t>
                      </a:r>
                      <a:endParaRPr kumimoji="0" lang="en-US" altLang="en-US" sz="1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3029957"/>
                  </a:ext>
                </a:extLst>
              </a:tr>
              <a:tr h="298243">
                <a:tc gridSpan="7">
                  <a:txBody>
                    <a:bodyPr/>
                    <a:lstStyle/>
                    <a:p>
                      <a:pPr>
                        <a:lnSpc>
                          <a:spcPct val="100000"/>
                        </a:lnSpc>
                      </a:pPr>
                      <a:r>
                        <a:rPr lang="en-US" sz="1200" b="1" dirty="0">
                          <a:latin typeface="Arial" panose="020B0604020202020204" pitchFamily="34" charset="0"/>
                          <a:cs typeface="Arial" panose="020B0604020202020204" pitchFamily="34" charset="0"/>
                        </a:rPr>
                        <a:t>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7326476"/>
                  </a:ext>
                </a:extLst>
              </a:tr>
              <a:tr h="2024147">
                <a:tc>
                  <a:txBody>
                    <a:bodyPr/>
                    <a:lstStyle/>
                    <a:p>
                      <a:pPr>
                        <a:lnSpc>
                          <a:spcPct val="100000"/>
                        </a:lnSpc>
                      </a:pPr>
                      <a:r>
                        <a:rPr lang="en-US" sz="1200" dirty="0">
                          <a:latin typeface="Arial" panose="020B0604020202020204" pitchFamily="34" charset="0"/>
                          <a:cs typeface="Arial" panose="020B0604020202020204" pitchFamily="34" charset="0"/>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Integrated Single Ticketing System approved and implemented</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Pilot phase of the Integrated Single Ticketing System rolled out on subsidised public transport operations</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Pilot phase roll out of </a:t>
                      </a:r>
                      <a:r>
                        <a:rPr lang="en-ZA" sz="12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Integrated Single Ticketing System monitored in one (1) city.</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Pilot phase roll out of </a:t>
                      </a:r>
                      <a:r>
                        <a:rPr lang="en-ZA" sz="12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Integrated Single Ticketing System not implemented in one (01) city as targeted.</a:t>
                      </a:r>
                      <a:endParaRPr lang="en-US" sz="1200" dirty="0">
                        <a:solidFill>
                          <a:schemeClr val="tx1"/>
                        </a:solidFill>
                        <a:effectLst/>
                        <a:latin typeface="Arial" panose="020B0604020202020204" pitchFamily="34" charset="0"/>
                        <a:cs typeface="Arial" panose="020B0604020202020204" pitchFamily="34" charset="0"/>
                      </a:endParaRPr>
                    </a:p>
                    <a:p>
                      <a:pP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cs typeface="Arial" panose="020B0604020202020204" pitchFamily="34" charset="0"/>
                      </a:endParaRPr>
                    </a:p>
                    <a:p>
                      <a:pP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Rustenburg will pilot Integrated Single Ticketing System when launching services in August 2022.</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ZA" sz="1200" dirty="0">
                          <a:solidFill>
                            <a:schemeClr val="tx1"/>
                          </a:solidFill>
                          <a:effectLst/>
                          <a:latin typeface="Arial" panose="020B0604020202020204" pitchFamily="34" charset="0"/>
                          <a:cs typeface="Arial" panose="020B0604020202020204" pitchFamily="34" charset="0"/>
                        </a:rPr>
                        <a:t>Delayed launch of services due to negotiations with taxi industry</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200" dirty="0">
                          <a:solidFill>
                            <a:schemeClr val="tx1"/>
                          </a:solidFill>
                          <a:effectLst/>
                          <a:latin typeface="Arial" panose="020B0604020202020204" pitchFamily="34" charset="0"/>
                          <a:cs typeface="Arial" panose="020B0604020202020204" pitchFamily="34" charset="0"/>
                        </a:rPr>
                        <a:t>Continuous</a:t>
                      </a:r>
                      <a:r>
                        <a:rPr lang="en-US" sz="1200" baseline="0" dirty="0">
                          <a:solidFill>
                            <a:schemeClr val="tx1"/>
                          </a:solidFill>
                          <a:effectLst/>
                          <a:latin typeface="Arial" panose="020B0604020202020204" pitchFamily="34" charset="0"/>
                          <a:cs typeface="Arial" panose="020B0604020202020204" pitchFamily="34" charset="0"/>
                        </a:rPr>
                        <a:t> engagements with municipalities</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18779317"/>
                  </a:ext>
                </a:extLst>
              </a:tr>
            </a:tbl>
          </a:graphicData>
        </a:graphic>
      </p:graphicFrame>
      <p:sp>
        <p:nvSpPr>
          <p:cNvPr id="5" name="Slide Number Placeholder 4">
            <a:extLst>
              <a:ext uri="{FF2B5EF4-FFF2-40B4-BE49-F238E27FC236}">
                <a16:creationId xmlns:a16="http://schemas.microsoft.com/office/drawing/2014/main" xmlns="" id="{58006854-B17E-49B3-97B0-8314C7617D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36201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97"/>
            <a:ext cx="8229600" cy="513338"/>
          </a:xfrm>
        </p:spPr>
        <p:txBody>
          <a:bodyPr>
            <a:noAutofit/>
          </a:bodyPr>
          <a:lstStyle/>
          <a:p>
            <a:r>
              <a:rPr lang="en-ZA" sz="2400" b="1" dirty="0">
                <a:solidFill>
                  <a:srgbClr val="000000"/>
                </a:solidFill>
                <a:latin typeface="Arial" panose="020B0604020202020204" pitchFamily="34" charset="0"/>
                <a:ea typeface="Calibri" panose="020F0502020204030204" pitchFamily="34" charset="0"/>
              </a:rPr>
              <a:t>Public Transport Regulation</a:t>
            </a:r>
            <a:endParaRPr lang="en-US" sz="2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4" name="Table 3">
            <a:extLst>
              <a:ext uri="{FF2B5EF4-FFF2-40B4-BE49-F238E27FC236}">
                <a16:creationId xmlns:a16="http://schemas.microsoft.com/office/drawing/2014/main" xmlns="" id="{F3279E47-D85B-4F26-801E-4F00986FB8E4}"/>
              </a:ext>
            </a:extLst>
          </p:cNvPr>
          <p:cNvGraphicFramePr>
            <a:graphicFrameLocks noGrp="1"/>
          </p:cNvGraphicFramePr>
          <p:nvPr>
            <p:extLst/>
          </p:nvPr>
        </p:nvGraphicFramePr>
        <p:xfrm>
          <a:off x="323528" y="699539"/>
          <a:ext cx="8640960" cy="3888434"/>
        </p:xfrm>
        <a:graphic>
          <a:graphicData uri="http://schemas.openxmlformats.org/drawingml/2006/table">
            <a:tbl>
              <a:tblPr firstRow="1" bandRow="1">
                <a:tableStyleId>{93296810-A885-4BE3-A3E7-6D5BEEA58F35}</a:tableStyleId>
              </a:tblPr>
              <a:tblGrid>
                <a:gridCol w="577647">
                  <a:extLst>
                    <a:ext uri="{9D8B030D-6E8A-4147-A177-3AD203B41FA5}">
                      <a16:colId xmlns:a16="http://schemas.microsoft.com/office/drawing/2014/main" xmlns="" val="709626210"/>
                    </a:ext>
                  </a:extLst>
                </a:gridCol>
                <a:gridCol w="1224136">
                  <a:extLst>
                    <a:ext uri="{9D8B030D-6E8A-4147-A177-3AD203B41FA5}">
                      <a16:colId xmlns:a16="http://schemas.microsoft.com/office/drawing/2014/main" xmlns="" val="3148720883"/>
                    </a:ext>
                  </a:extLst>
                </a:gridCol>
                <a:gridCol w="1150545">
                  <a:extLst>
                    <a:ext uri="{9D8B030D-6E8A-4147-A177-3AD203B41FA5}">
                      <a16:colId xmlns:a16="http://schemas.microsoft.com/office/drawing/2014/main" xmlns="" val="3312113820"/>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368152">
                  <a:extLst>
                    <a:ext uri="{9D8B030D-6E8A-4147-A177-3AD203B41FA5}">
                      <a16:colId xmlns:a16="http://schemas.microsoft.com/office/drawing/2014/main" xmlns="" val="3207640333"/>
                    </a:ext>
                  </a:extLst>
                </a:gridCol>
                <a:gridCol w="1440160">
                  <a:extLst>
                    <a:ext uri="{9D8B030D-6E8A-4147-A177-3AD203B41FA5}">
                      <a16:colId xmlns:a16="http://schemas.microsoft.com/office/drawing/2014/main" xmlns="" val="3574579792"/>
                    </a:ext>
                  </a:extLst>
                </a:gridCol>
              </a:tblGrid>
              <a:tr h="551243">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OUTPUT INDICATOR</a:t>
                      </a:r>
                      <a:r>
                        <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T="45959" marB="45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ANNUAL TARGET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2022/23</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TARGET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ACTUAL OUTPUT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REASON FOR DEVIATION</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CORRECTIVE MEASURE</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3029957"/>
                  </a:ext>
                </a:extLst>
              </a:tr>
              <a:tr h="283974">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2077326476"/>
                  </a:ext>
                </a:extLst>
              </a:tr>
              <a:tr h="1650388">
                <a:tc rowSpan="2">
                  <a:txBody>
                    <a:bodyPr/>
                    <a:lstStyle/>
                    <a:p>
                      <a:pPr>
                        <a:spcAft>
                          <a:spcPts val="0"/>
                        </a:spcAft>
                      </a:pPr>
                      <a:r>
                        <a:rPr lang="en-ZA" sz="1100" dirty="0">
                          <a:effectLst/>
                          <a:latin typeface="Arial" panose="020B0604020202020204" pitchFamily="34" charset="0"/>
                        </a:rPr>
                        <a:t>7.9</a:t>
                      </a:r>
                      <a:endParaRPr lang="en-ZA"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spcAft>
                          <a:spcPts val="0"/>
                        </a:spcAft>
                      </a:pPr>
                      <a:r>
                        <a:rPr lang="en-ZA" sz="1100" dirty="0">
                          <a:effectLst/>
                          <a:latin typeface="Arial" panose="020B0604020202020204" pitchFamily="34" charset="0"/>
                          <a:ea typeface="Times New Roman" panose="02020603050405020304" pitchFamily="18" charset="0"/>
                        </a:rPr>
                        <a:t>Fully capacitated and operational NPTR</a:t>
                      </a:r>
                      <a:endParaRPr lang="en-ZA"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spcAft>
                          <a:spcPts val="0"/>
                        </a:spcAft>
                      </a:pPr>
                      <a:r>
                        <a:rPr lang="en-ZA" sz="1100" dirty="0">
                          <a:effectLst/>
                          <a:latin typeface="Arial" panose="020B0604020202020204" pitchFamily="34" charset="0"/>
                          <a:ea typeface="Times New Roman" panose="02020603050405020304" pitchFamily="18" charset="0"/>
                        </a:rPr>
                        <a:t>Business case to guide establishment of the NPTR developed</a:t>
                      </a:r>
                      <a:endParaRPr lang="en-ZA"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100" dirty="0">
                          <a:effectLst/>
                          <a:latin typeface="Arial" panose="020B0604020202020204" pitchFamily="34" charset="0"/>
                        </a:rPr>
                        <a:t>Technical specifications (and inception report) for the development of a business case and implementation plan for the establishment of the NPTR developed</a:t>
                      </a:r>
                      <a:endParaRPr lang="en-ZA"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100" dirty="0">
                          <a:effectLst/>
                          <a:latin typeface="Arial" panose="020B0604020202020204" pitchFamily="34" charset="0"/>
                        </a:rPr>
                        <a:t>Business Case and Gap Analysis and draft Terms of Reference developed.</a:t>
                      </a:r>
                      <a:endParaRPr lang="en-ZA"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100" dirty="0">
                          <a:effectLst/>
                          <a:latin typeface="Arial" panose="020B0604020202020204" pitchFamily="34" charset="0"/>
                        </a:rPr>
                        <a:t>Delays in procurement processes due to Constitutional Court judgment that advised organs of state not to advertise new tenders </a:t>
                      </a:r>
                      <a:endParaRPr lang="en-ZA"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ZA" sz="1100" dirty="0">
                          <a:effectLst/>
                          <a:latin typeface="Arial" panose="020B0604020202020204" pitchFamily="34" charset="0"/>
                        </a:rPr>
                        <a:t>The Supply Chain Management processes have now been opened.</a:t>
                      </a:r>
                      <a:endParaRPr lang="en-ZA" sz="1100" dirty="0">
                        <a:effectLst/>
                        <a:latin typeface="Calibri" panose="020F0502020204030204" pitchFamily="34" charset="0"/>
                      </a:endParaRPr>
                    </a:p>
                    <a:p>
                      <a:pPr algn="just">
                        <a:spcAft>
                          <a:spcPts val="0"/>
                        </a:spcAft>
                      </a:pPr>
                      <a:r>
                        <a:rPr lang="en-ZA" sz="1100" dirty="0">
                          <a:effectLst/>
                          <a:latin typeface="Arial" panose="020B0604020202020204" pitchFamily="34" charset="0"/>
                        </a:rPr>
                        <a:t> </a:t>
                      </a:r>
                      <a:endParaRPr lang="en-ZA" sz="1100" dirty="0">
                        <a:effectLst/>
                        <a:latin typeface="Calibri" panose="020F0502020204030204" pitchFamily="34" charset="0"/>
                      </a:endParaRPr>
                    </a:p>
                    <a:p>
                      <a:pPr algn="just">
                        <a:spcAft>
                          <a:spcPts val="0"/>
                        </a:spcAft>
                      </a:pPr>
                      <a:r>
                        <a:rPr lang="en-ZA" sz="1100" dirty="0">
                          <a:effectLst/>
                          <a:latin typeface="Arial" panose="020B0604020202020204" pitchFamily="34" charset="0"/>
                        </a:rPr>
                        <a:t> </a:t>
                      </a:r>
                      <a:endParaRPr lang="en-ZA" sz="1100" dirty="0">
                        <a:effectLst/>
                        <a:latin typeface="Calibri" panose="020F0502020204030204" pitchFamily="34" charset="0"/>
                      </a:endParaRPr>
                    </a:p>
                    <a:p>
                      <a:pPr algn="just">
                        <a:spcAft>
                          <a:spcPts val="0"/>
                        </a:spcAft>
                      </a:pPr>
                      <a:r>
                        <a:rPr lang="en-ZA" sz="1100" dirty="0">
                          <a:effectLst/>
                          <a:latin typeface="Arial" panose="020B0604020202020204" pitchFamily="34" charset="0"/>
                        </a:rPr>
                        <a:t> </a:t>
                      </a:r>
                      <a:endParaRPr lang="en-ZA" sz="1100" dirty="0">
                        <a:effectLst/>
                        <a:latin typeface="Calibri" panose="020F0502020204030204" pitchFamily="34" charset="0"/>
                      </a:endParaRPr>
                    </a:p>
                    <a:p>
                      <a:pPr algn="just">
                        <a:spcAft>
                          <a:spcPts val="0"/>
                        </a:spcAft>
                      </a:pPr>
                      <a:r>
                        <a:rPr lang="en-ZA" sz="1100" dirty="0">
                          <a:effectLst/>
                          <a:latin typeface="Arial" panose="020B0604020202020204" pitchFamily="34" charset="0"/>
                        </a:rPr>
                        <a:t> </a:t>
                      </a:r>
                      <a:endParaRPr lang="en-ZA"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18779317"/>
                  </a:ext>
                </a:extLst>
              </a:tr>
              <a:tr h="1402829">
                <a:tc vMerge="1">
                  <a:txBody>
                    <a:bodyPr/>
                    <a:lstStyle/>
                    <a:p>
                      <a:pPr>
                        <a:spcAft>
                          <a:spcPts val="0"/>
                        </a:spcAft>
                      </a:pPr>
                      <a:endParaRPr lang="en-ZA" sz="12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fontAlgn="base">
                        <a:spcAft>
                          <a:spcPts val="0"/>
                        </a:spcAft>
                      </a:pPr>
                      <a:endParaRPr lang="en-ZA"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spcAft>
                          <a:spcPts val="0"/>
                        </a:spcAft>
                      </a:pPr>
                      <a:endParaRPr lang="en-ZA"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100" dirty="0">
                          <a:effectLst/>
                          <a:latin typeface="Arial" panose="020B0604020202020204" pitchFamily="34" charset="0"/>
                          <a:cs typeface="Arial" panose="020B0604020202020204" pitchFamily="34" charset="0"/>
                        </a:rPr>
                        <a:t>Appointment of NPTR committee members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100" dirty="0">
                          <a:effectLst/>
                          <a:latin typeface="Arial" panose="020B0604020202020204" pitchFamily="34" charset="0"/>
                          <a:cs typeface="Arial" panose="020B0604020202020204" pitchFamily="34" charset="0"/>
                        </a:rPr>
                        <a:t>Interim NPTR Committee is in place. </a:t>
                      </a:r>
                    </a:p>
                    <a:p>
                      <a:pPr>
                        <a:spcAft>
                          <a:spcPts val="0"/>
                        </a:spcAft>
                      </a:pPr>
                      <a:endParaRPr lang="en-ZA" sz="1100" dirty="0">
                        <a:effectLst/>
                        <a:latin typeface="Arial" panose="020B0604020202020204" pitchFamily="34" charset="0"/>
                        <a:cs typeface="Arial" panose="020B0604020202020204" pitchFamily="34" charset="0"/>
                      </a:endParaRPr>
                    </a:p>
                    <a:p>
                      <a:pPr>
                        <a:spcAft>
                          <a:spcPts val="0"/>
                        </a:spcAft>
                      </a:pPr>
                      <a:r>
                        <a:rPr lang="en-ZA" sz="1100" dirty="0">
                          <a:effectLst/>
                          <a:latin typeface="Arial" panose="020B0604020202020204" pitchFamily="34" charset="0"/>
                          <a:cs typeface="Arial" panose="020B0604020202020204" pitchFamily="34" charset="0"/>
                        </a:rPr>
                        <a:t>Ministerial</a:t>
                      </a:r>
                      <a:r>
                        <a:rPr lang="en-ZA" sz="1100" baseline="0" dirty="0">
                          <a:effectLst/>
                          <a:latin typeface="Arial" panose="020B0604020202020204" pitchFamily="34" charset="0"/>
                          <a:cs typeface="Arial" panose="020B0604020202020204" pitchFamily="34" charset="0"/>
                        </a:rPr>
                        <a:t> </a:t>
                      </a:r>
                      <a:r>
                        <a:rPr lang="en-ZA" sz="1100" dirty="0">
                          <a:effectLst/>
                          <a:latin typeface="Arial" panose="020B0604020202020204" pitchFamily="34" charset="0"/>
                          <a:cs typeface="Arial" panose="020B0604020202020204" pitchFamily="34" charset="0"/>
                        </a:rPr>
                        <a:t>approval</a:t>
                      </a:r>
                      <a:r>
                        <a:rPr lang="en-ZA" sz="1100" baseline="0" dirty="0">
                          <a:effectLst/>
                          <a:latin typeface="Arial" panose="020B0604020202020204" pitchFamily="34" charset="0"/>
                          <a:cs typeface="Arial" panose="020B0604020202020204" pitchFamily="34" charset="0"/>
                        </a:rPr>
                        <a:t> to set up the NPTR obtained in April 2022.</a:t>
                      </a:r>
                      <a:endParaRPr lang="en-ZA"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100" dirty="0">
                          <a:effectLst/>
                          <a:latin typeface="Arial" panose="020B0604020202020204" pitchFamily="34" charset="0"/>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spcAft>
                          <a:spcPts val="0"/>
                        </a:spcAft>
                      </a:pPr>
                      <a:endParaRPr lang="en-ZA" sz="11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613970818"/>
                  </a:ext>
                </a:extLst>
              </a:tr>
            </a:tbl>
          </a:graphicData>
        </a:graphic>
      </p:graphicFrame>
      <p:sp>
        <p:nvSpPr>
          <p:cNvPr id="5" name="Slide Number Placeholder 4">
            <a:extLst>
              <a:ext uri="{FF2B5EF4-FFF2-40B4-BE49-F238E27FC236}">
                <a16:creationId xmlns:a16="http://schemas.microsoft.com/office/drawing/2014/main" xmlns="" id="{2B5D797E-BAA9-47DC-816A-739DDBA80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106713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97"/>
            <a:ext cx="8229600" cy="513338"/>
          </a:xfrm>
        </p:spPr>
        <p:txBody>
          <a:bodyPr>
            <a:noAutofit/>
          </a:bodyPr>
          <a:lstStyle/>
          <a:p>
            <a:r>
              <a:rPr lang="en-ZA" sz="2400" b="1" dirty="0">
                <a:solidFill>
                  <a:srgbClr val="000000"/>
                </a:solidFill>
                <a:latin typeface="Arial" panose="020B0604020202020204" pitchFamily="34" charset="0"/>
                <a:ea typeface="Calibri" panose="020F0502020204030204" pitchFamily="34" charset="0"/>
              </a:rPr>
              <a:t>Public Transport Industry Development</a:t>
            </a:r>
            <a:endParaRPr lang="en-US" sz="2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4" name="Table 3">
            <a:extLst>
              <a:ext uri="{FF2B5EF4-FFF2-40B4-BE49-F238E27FC236}">
                <a16:creationId xmlns:a16="http://schemas.microsoft.com/office/drawing/2014/main" xmlns="" id="{F3279E47-D85B-4F26-801E-4F00986FB8E4}"/>
              </a:ext>
            </a:extLst>
          </p:cNvPr>
          <p:cNvGraphicFramePr>
            <a:graphicFrameLocks noGrp="1"/>
          </p:cNvGraphicFramePr>
          <p:nvPr>
            <p:extLst>
              <p:ext uri="{D42A27DB-BD31-4B8C-83A1-F6EECF244321}">
                <p14:modId xmlns:p14="http://schemas.microsoft.com/office/powerpoint/2010/main" xmlns="" val="3674372719"/>
              </p:ext>
            </p:extLst>
          </p:nvPr>
        </p:nvGraphicFramePr>
        <p:xfrm>
          <a:off x="323528" y="699539"/>
          <a:ext cx="8640960" cy="4492817"/>
        </p:xfrm>
        <a:graphic>
          <a:graphicData uri="http://schemas.openxmlformats.org/drawingml/2006/table">
            <a:tbl>
              <a:tblPr firstRow="1" bandRow="1">
                <a:tableStyleId>{93296810-A885-4BE3-A3E7-6D5BEEA58F35}</a:tableStyleId>
              </a:tblPr>
              <a:tblGrid>
                <a:gridCol w="577647">
                  <a:extLst>
                    <a:ext uri="{9D8B030D-6E8A-4147-A177-3AD203B41FA5}">
                      <a16:colId xmlns:a16="http://schemas.microsoft.com/office/drawing/2014/main" xmlns="" val="709626210"/>
                    </a:ext>
                  </a:extLst>
                </a:gridCol>
                <a:gridCol w="1224136">
                  <a:extLst>
                    <a:ext uri="{9D8B030D-6E8A-4147-A177-3AD203B41FA5}">
                      <a16:colId xmlns:a16="http://schemas.microsoft.com/office/drawing/2014/main" xmlns="" val="3148720883"/>
                    </a:ext>
                  </a:extLst>
                </a:gridCol>
                <a:gridCol w="1150545">
                  <a:extLst>
                    <a:ext uri="{9D8B030D-6E8A-4147-A177-3AD203B41FA5}">
                      <a16:colId xmlns:a16="http://schemas.microsoft.com/office/drawing/2014/main" xmlns="" val="3312113820"/>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368152">
                  <a:extLst>
                    <a:ext uri="{9D8B030D-6E8A-4147-A177-3AD203B41FA5}">
                      <a16:colId xmlns:a16="http://schemas.microsoft.com/office/drawing/2014/main" xmlns="" val="3207640333"/>
                    </a:ext>
                  </a:extLst>
                </a:gridCol>
                <a:gridCol w="1440160">
                  <a:extLst>
                    <a:ext uri="{9D8B030D-6E8A-4147-A177-3AD203B41FA5}">
                      <a16:colId xmlns:a16="http://schemas.microsoft.com/office/drawing/2014/main" xmlns="" val="3574579792"/>
                    </a:ext>
                  </a:extLst>
                </a:gridCol>
              </a:tblGrid>
              <a:tr h="551243">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OUTPUT INDICATOR</a:t>
                      </a:r>
                      <a:r>
                        <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T="45959" marB="45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ANNUAL TARGET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2022/23</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TARGET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ACTUAL OUTPUT</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QUARTER 1</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REASON FOR DEVIATION</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CORRECTIVE MEASURE</a:t>
                      </a:r>
                      <a:endParaRPr kumimoji="0" lang="en-US"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3029957"/>
                  </a:ext>
                </a:extLst>
              </a:tr>
              <a:tr h="283974">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2077326476"/>
                  </a:ext>
                </a:extLst>
              </a:tr>
              <a:tr h="1650388">
                <a:tc>
                  <a:txBody>
                    <a:bodyPr/>
                    <a:lstStyle/>
                    <a:p>
                      <a:pPr>
                        <a:spcAft>
                          <a:spcPts val="0"/>
                        </a:spcAft>
                      </a:pPr>
                      <a:r>
                        <a:rPr lang="en-ZA" sz="1000" dirty="0">
                          <a:effectLst/>
                          <a:latin typeface="Arial" panose="020B0604020202020204" pitchFamily="34" charset="0"/>
                          <a:cs typeface="Arial" panose="020B0604020202020204" pitchFamily="34" charset="0"/>
                        </a:rPr>
                        <a:t>7.11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cs typeface="Arial" panose="020B0604020202020204" pitchFamily="34" charset="0"/>
                        </a:rPr>
                        <a:t>Public Transport Subsidy Policy approved</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Draft Public Transport Subsidy Policy developed and submitted to Cabinet</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Draft Subsidy Policy submitted to the DPME for socio-economic impact analysis</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Draft Subsidy Policy submitted to the DPME for socio-economic impact analysis.</a:t>
                      </a:r>
                    </a:p>
                    <a:p>
                      <a:pPr>
                        <a:spcAft>
                          <a:spcPts val="0"/>
                        </a:spcAft>
                      </a:pPr>
                      <a:endParaRPr lang="en-US" sz="1000" dirty="0">
                        <a:effectLst/>
                        <a:latin typeface="Arial" panose="020B0604020202020204" pitchFamily="34" charset="0"/>
                        <a:cs typeface="Arial" panose="020B0604020202020204" pitchFamily="34" charset="0"/>
                      </a:endParaRPr>
                    </a:p>
                    <a:p>
                      <a:pPr>
                        <a:spcAft>
                          <a:spcPts val="0"/>
                        </a:spcAft>
                      </a:pPr>
                      <a:r>
                        <a:rPr lang="en-ZA" sz="1000" dirty="0">
                          <a:effectLst/>
                          <a:latin typeface="Arial" panose="020B0604020202020204" pitchFamily="34" charset="0"/>
                          <a:cs typeface="Arial" panose="020B0604020202020204" pitchFamily="34" charset="0"/>
                        </a:rPr>
                        <a:t>Socio-Economic Impact Assessment System (SEIAS) Phase 1 and Phase 2 submitted to Presidency for consideration.</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cs typeface="Arial" panose="020B0604020202020204" pitchFamily="34" charset="0"/>
                        </a:rPr>
                        <a:t>Awaiting feedback from DPME</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cs typeface="Arial" panose="020B0604020202020204" pitchFamily="34" charset="0"/>
                        </a:rPr>
                        <a:t>Follow up with DPME</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18779317"/>
                  </a:ext>
                </a:extLst>
              </a:tr>
              <a:tr h="1650388">
                <a:tc>
                  <a:txBody>
                    <a:bodyPr/>
                    <a:lstStyle/>
                    <a:p>
                      <a:pPr>
                        <a:spcAft>
                          <a:spcPts val="0"/>
                        </a:spcAft>
                      </a:pPr>
                      <a:r>
                        <a:rPr lang="en-ZA" sz="1000" dirty="0">
                          <a:effectLst/>
                          <a:latin typeface="Arial" panose="020B0604020202020204" pitchFamily="34" charset="0"/>
                          <a:cs typeface="Arial" panose="020B0604020202020204" pitchFamily="34" charset="0"/>
                        </a:rPr>
                        <a:t>7.12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cs typeface="Arial" panose="020B0604020202020204" pitchFamily="34" charset="0"/>
                        </a:rPr>
                        <a:t>Public Transport Funding Model developed</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GB" sz="1000" kern="1200">
                          <a:effectLst/>
                          <a:latin typeface="Arial" panose="020B0604020202020204" pitchFamily="34" charset="0"/>
                          <a:ea typeface="MS Mincho" panose="02020609040205080304" pitchFamily="49" charset="-128"/>
                          <a:cs typeface="Arial" panose="020B0604020202020204" pitchFamily="34" charset="0"/>
                        </a:rPr>
                        <a:t>Draft Public Transport Funding Framework developed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kern="1200">
                          <a:effectLst/>
                          <a:latin typeface="Arial" panose="020B0604020202020204" pitchFamily="34" charset="0"/>
                          <a:ea typeface="MS Mincho" panose="02020609040205080304" pitchFamily="49" charset="-128"/>
                          <a:cs typeface="Arial" panose="020B0604020202020204" pitchFamily="34" charset="0"/>
                        </a:rPr>
                        <a:t>Consultations conducted on the Draft Public Transport Funding framework to determine process and key components of the Model</a:t>
                      </a:r>
                      <a:endParaRPr lang="en-US" sz="1000">
                        <a:effectLst/>
                        <a:latin typeface="Arial" panose="020B0604020202020204" pitchFamily="34" charset="0"/>
                        <a:cs typeface="Arial" panose="020B0604020202020204" pitchFamily="34" charset="0"/>
                      </a:endParaRPr>
                    </a:p>
                    <a:p>
                      <a:pPr>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kern="1200">
                          <a:effectLst/>
                          <a:latin typeface="Arial" panose="020B0604020202020204" pitchFamily="34" charset="0"/>
                          <a:ea typeface="MS Mincho" panose="02020609040205080304" pitchFamily="49" charset="-128"/>
                          <a:cs typeface="Arial" panose="020B0604020202020204" pitchFamily="34" charset="0"/>
                        </a:rPr>
                        <a:t>Stakeholder consultations not conducted on the Draft Public Transport Funding framework as targeted.</a:t>
                      </a:r>
                      <a:endParaRPr lang="en-US" sz="1000">
                        <a:effectLst/>
                        <a:latin typeface="Arial" panose="020B0604020202020204" pitchFamily="34" charset="0"/>
                        <a:cs typeface="Arial" panose="020B0604020202020204" pitchFamily="34" charset="0"/>
                      </a:endParaRPr>
                    </a:p>
                    <a:p>
                      <a:pPr>
                        <a:spcAft>
                          <a:spcPts val="0"/>
                        </a:spcAft>
                      </a:pPr>
                      <a:r>
                        <a:rPr lang="en-ZA" sz="1000">
                          <a:effectLst/>
                          <a:latin typeface="Arial" panose="020B0604020202020204" pitchFamily="34" charset="0"/>
                          <a:cs typeface="Arial" panose="020B0604020202020204" pitchFamily="34" charset="0"/>
                        </a:rPr>
                        <a:t> </a:t>
                      </a:r>
                      <a:endParaRPr lang="en-US" sz="1000">
                        <a:effectLst/>
                        <a:latin typeface="Arial" panose="020B0604020202020204" pitchFamily="34" charset="0"/>
                        <a:cs typeface="Arial" panose="020B0604020202020204" pitchFamily="34" charset="0"/>
                      </a:endParaRPr>
                    </a:p>
                    <a:p>
                      <a:pPr>
                        <a:spcAft>
                          <a:spcPts val="0"/>
                        </a:spcAft>
                      </a:pPr>
                      <a:r>
                        <a:rPr lang="en-ZA" sz="1000">
                          <a:effectLst/>
                          <a:latin typeface="Arial" panose="020B0604020202020204" pitchFamily="34" charset="0"/>
                          <a:cs typeface="Arial" panose="020B0604020202020204" pitchFamily="34" charset="0"/>
                        </a:rPr>
                        <a:t>Inputs from National Treasury on the development of Public Transport Funding framework still awaited  </a:t>
                      </a:r>
                      <a:endParaRPr lang="en-US" sz="10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cs typeface="Arial" panose="020B0604020202020204" pitchFamily="34" charset="0"/>
                        </a:rPr>
                        <a:t>Delays in getting response from National Treasury </a:t>
                      </a:r>
                      <a:endParaRPr lang="en-US" sz="1000" dirty="0">
                        <a:effectLst/>
                        <a:latin typeface="Arial" panose="020B0604020202020204" pitchFamily="34" charset="0"/>
                        <a:cs typeface="Arial" panose="020B0604020202020204" pitchFamily="34" charset="0"/>
                      </a:endParaRPr>
                    </a:p>
                    <a:p>
                      <a:pPr>
                        <a:spcAft>
                          <a:spcPts val="0"/>
                        </a:spcAft>
                      </a:pPr>
                      <a:r>
                        <a:rPr lang="en-ZA"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cs typeface="Arial" panose="020B0604020202020204" pitchFamily="34" charset="0"/>
                      </a:endParaRPr>
                    </a:p>
                    <a:p>
                      <a:pPr>
                        <a:spcAft>
                          <a:spcPts val="0"/>
                        </a:spcAft>
                      </a:pPr>
                      <a:r>
                        <a:rPr lang="en-ZA"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Arial" panose="020B0604020202020204" pitchFamily="34" charset="0"/>
                          <a:cs typeface="Arial" panose="020B0604020202020204" pitchFamily="34" charset="0"/>
                        </a:rPr>
                        <a:t>Continuous engagements with National Treasury to solicit support for the project</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760909711"/>
                  </a:ext>
                </a:extLst>
              </a:tr>
            </a:tbl>
          </a:graphicData>
        </a:graphic>
      </p:graphicFrame>
      <p:sp>
        <p:nvSpPr>
          <p:cNvPr id="5" name="Slide Number Placeholder 4">
            <a:extLst>
              <a:ext uri="{FF2B5EF4-FFF2-40B4-BE49-F238E27FC236}">
                <a16:creationId xmlns:a16="http://schemas.microsoft.com/office/drawing/2014/main" xmlns="" id="{2B5D797E-BAA9-47DC-816A-739DDBA80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159429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427734"/>
            <a:ext cx="7174160" cy="432048"/>
          </a:xfrm>
        </p:spPr>
        <p:txBody>
          <a:bodyPr>
            <a:noAutofit/>
          </a:bodyPr>
          <a:lstStyle/>
          <a:p>
            <a:pPr lvl="0" algn="ctr" defTabSz="457200">
              <a:defRPr/>
            </a:pPr>
            <a:r>
              <a:rPr lang="en-US" sz="3600" b="1" dirty="0">
                <a:solidFill>
                  <a:srgbClr val="000000"/>
                </a:solidFill>
                <a:latin typeface="Arial" charset="0"/>
                <a:ea typeface="MS PGothic" charset="0"/>
                <a:cs typeface="+mn-cs"/>
              </a:rPr>
              <a:t>CONSOLIDATED INDICATORS</a:t>
            </a:r>
            <a:br>
              <a:rPr lang="en-US" sz="3600" b="1" dirty="0">
                <a:solidFill>
                  <a:srgbClr val="000000"/>
                </a:solidFill>
                <a:latin typeface="Arial" charset="0"/>
                <a:ea typeface="MS PGothic" charset="0"/>
                <a:cs typeface="+mn-cs"/>
              </a:rPr>
            </a:br>
            <a:r>
              <a:rPr lang="en-ZA" sz="3600" dirty="0">
                <a:solidFill>
                  <a:prstClr val="black"/>
                </a:solidFill>
                <a:latin typeface="Arial" charset="0"/>
                <a:ea typeface="MS PGothic" charset="0"/>
                <a:cs typeface="+mn-cs"/>
              </a:rPr>
              <a:t/>
            </a:r>
            <a:br>
              <a:rPr lang="en-ZA" sz="3600" dirty="0">
                <a:solidFill>
                  <a:prstClr val="black"/>
                </a:solidFill>
                <a:latin typeface="Arial" charset="0"/>
                <a:ea typeface="MS PGothic" charset="0"/>
                <a:cs typeface="+mn-cs"/>
              </a:rPr>
            </a:br>
            <a:endParaRPr lang="en-US" sz="28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F6E38BFA-DBE9-4CCA-A85A-9BA7FB7C39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706088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27534"/>
          </a:xfrm>
        </p:spPr>
        <p:txBody>
          <a:bodyPr>
            <a:noAutofit/>
          </a:bodyPr>
          <a:lstStyle/>
          <a:p>
            <a:r>
              <a:rPr lang="en-US" sz="2400" dirty="0">
                <a:solidFill>
                  <a:schemeClr val="tx1"/>
                </a:solidFill>
              </a:rPr>
              <a:t>Programme 3: Rail Transport</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xmlns="" val="3262646186"/>
              </p:ext>
            </p:extLst>
          </p:nvPr>
        </p:nvGraphicFramePr>
        <p:xfrm>
          <a:off x="611560" y="627534"/>
          <a:ext cx="8208912" cy="4191593"/>
        </p:xfrm>
        <a:graphic>
          <a:graphicData uri="http://schemas.openxmlformats.org/drawingml/2006/table">
            <a:tbl>
              <a:tblPr firstRow="1" firstCol="1" bandRow="1"/>
              <a:tblGrid>
                <a:gridCol w="1949369">
                  <a:extLst>
                    <a:ext uri="{9D8B030D-6E8A-4147-A177-3AD203B41FA5}">
                      <a16:colId xmlns:a16="http://schemas.microsoft.com/office/drawing/2014/main" xmlns="" val="1598815661"/>
                    </a:ext>
                  </a:extLst>
                </a:gridCol>
                <a:gridCol w="1849383">
                  <a:extLst>
                    <a:ext uri="{9D8B030D-6E8A-4147-A177-3AD203B41FA5}">
                      <a16:colId xmlns:a16="http://schemas.microsoft.com/office/drawing/2014/main" xmlns="" val="3720902857"/>
                    </a:ext>
                  </a:extLst>
                </a:gridCol>
                <a:gridCol w="1889880">
                  <a:extLst>
                    <a:ext uri="{9D8B030D-6E8A-4147-A177-3AD203B41FA5}">
                      <a16:colId xmlns:a16="http://schemas.microsoft.com/office/drawing/2014/main" xmlns="" val="1042463011"/>
                    </a:ext>
                  </a:extLst>
                </a:gridCol>
                <a:gridCol w="2520280">
                  <a:extLst>
                    <a:ext uri="{9D8B030D-6E8A-4147-A177-3AD203B41FA5}">
                      <a16:colId xmlns:a16="http://schemas.microsoft.com/office/drawing/2014/main" xmlns="" val="20003"/>
                    </a:ext>
                  </a:extLst>
                </a:gridCol>
              </a:tblGrid>
              <a:tr h="298884">
                <a:tc>
                  <a:txBody>
                    <a:bodyPr/>
                    <a:lstStyle/>
                    <a:p>
                      <a:pP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ANNUAL TARGET </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2744477808"/>
                  </a:ext>
                </a:extLst>
              </a:tr>
              <a:tr h="147393">
                <a:tc gridSpan="4">
                  <a:txBody>
                    <a:bodyPr/>
                    <a:lstStyle/>
                    <a:p>
                      <a:pPr>
                        <a:spcAft>
                          <a:spcPts val="0"/>
                        </a:spcAft>
                      </a:pPr>
                      <a:r>
                        <a:rPr lang="en-ZA" sz="1000" b="1" dirty="0">
                          <a:effectLst/>
                          <a:latin typeface="Arial" panose="020B0604020202020204" pitchFamily="34" charset="0"/>
                        </a:rPr>
                        <a:t>Competitive and Accessible Markets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31095729"/>
                  </a:ext>
                </a:extLst>
              </a:tr>
              <a:tr h="2567136">
                <a:tc rowSpan="2">
                  <a:txBody>
                    <a:bodyPr/>
                    <a:lstStyle/>
                    <a:p>
                      <a:pPr>
                        <a:spcAft>
                          <a:spcPts val="0"/>
                        </a:spcAft>
                      </a:pPr>
                      <a:r>
                        <a:rPr lang="en-ZA" sz="1000" dirty="0">
                          <a:effectLst/>
                          <a:latin typeface="Arial" panose="020B0604020202020204" pitchFamily="34" charset="0"/>
                        </a:rPr>
                        <a:t>Passenger Rail Agency of South Africa (PRASA)</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panose="020B0604020202020204" pitchFamily="34" charset="0"/>
                        <a:buChar char="•"/>
                      </a:pPr>
                      <a:r>
                        <a:rPr lang="en-US" sz="1000" dirty="0">
                          <a:effectLst/>
                          <a:latin typeface="Arial" panose="020B0604020202020204" pitchFamily="34" charset="0"/>
                        </a:rPr>
                        <a:t>Number of priority corridors rehabilitated</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ZA" sz="1000" dirty="0">
                          <a:effectLst/>
                          <a:latin typeface="Arial" panose="020B0604020202020204" pitchFamily="34" charset="0"/>
                        </a:rPr>
                        <a:t>Seven (07) corridors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panose="020B0604020202020204" pitchFamily="34" charset="0"/>
                        <a:buChar char="•"/>
                      </a:pPr>
                      <a:r>
                        <a:rPr lang="en-ZA" sz="1000" dirty="0">
                          <a:effectLst/>
                          <a:latin typeface="Arial" panose="020B0604020202020204" pitchFamily="34" charset="0"/>
                        </a:rPr>
                        <a:t>The KZN re-signalling bid evaluation process not yet completed.</a:t>
                      </a:r>
                      <a:endParaRPr lang="en-US" sz="1000" dirty="0">
                        <a:effectLst/>
                        <a:latin typeface="Calibri" panose="020F0502020204030204" pitchFamily="34" charset="0"/>
                      </a:endParaRPr>
                    </a:p>
                    <a:p>
                      <a:pPr marL="171450" indent="-171450">
                        <a:spcAft>
                          <a:spcPts val="0"/>
                        </a:spcAft>
                        <a:buFont typeface="Arial" panose="020B0604020202020204" pitchFamily="34" charset="0"/>
                        <a:buChar char="•"/>
                      </a:pPr>
                      <a:endParaRPr lang="en-US" sz="1000" dirty="0">
                        <a:effectLst/>
                        <a:latin typeface="Calibri" panose="020F0502020204030204" pitchFamily="34" charset="0"/>
                      </a:endParaRPr>
                    </a:p>
                    <a:p>
                      <a:pPr marL="171450" indent="-171450">
                        <a:spcAft>
                          <a:spcPts val="0"/>
                        </a:spcAft>
                        <a:buFont typeface="Arial" panose="020B0604020202020204" pitchFamily="34" charset="0"/>
                        <a:buChar char="•"/>
                      </a:pPr>
                      <a:r>
                        <a:rPr lang="en-ZA" sz="1000" dirty="0">
                          <a:effectLst/>
                          <a:latin typeface="Arial" panose="020B0604020202020204" pitchFamily="34" charset="0"/>
                        </a:rPr>
                        <a:t>Also in KZN, repair work for flood-damaged infrastructure was facilitated during the period under review.</a:t>
                      </a:r>
                      <a:endParaRPr lang="en-US" sz="1000" dirty="0">
                        <a:effectLst/>
                        <a:latin typeface="Calibri" panose="020F0502020204030204" pitchFamily="34" charset="0"/>
                      </a:endParaRPr>
                    </a:p>
                    <a:p>
                      <a:pPr marL="171450" indent="-171450">
                        <a:spcAft>
                          <a:spcPts val="0"/>
                        </a:spcAft>
                        <a:buFont typeface="Arial" panose="020B0604020202020204" pitchFamily="34" charset="0"/>
                        <a:buChar char="•"/>
                      </a:pPr>
                      <a:endParaRPr lang="en-US" sz="1000" dirty="0">
                        <a:effectLst/>
                        <a:latin typeface="Calibri" panose="020F0502020204030204" pitchFamily="34" charset="0"/>
                      </a:endParaRPr>
                    </a:p>
                    <a:p>
                      <a:pPr marL="171450" indent="-171450">
                        <a:spcAft>
                          <a:spcPts val="0"/>
                        </a:spcAft>
                        <a:buFont typeface="Arial" panose="020B0604020202020204" pitchFamily="34" charset="0"/>
                        <a:buChar char="•"/>
                      </a:pPr>
                      <a:r>
                        <a:rPr lang="en-ZA" sz="1000" dirty="0">
                          <a:effectLst/>
                          <a:latin typeface="Arial" panose="020B0604020202020204" pitchFamily="34" charset="0"/>
                        </a:rPr>
                        <a:t>In line with the Corridor Recovery Programme, three (03) corridors (Mabopane, Saulsville, and Northern Line in Cape Town) were recovered during the period under review.</a:t>
                      </a:r>
                      <a:endParaRPr lang="en-US" sz="1000" dirty="0">
                        <a:effectLst/>
                        <a:latin typeface="Calibri" panose="020F0502020204030204" pitchFamily="34" charset="0"/>
                      </a:endParaRPr>
                    </a:p>
                    <a:p>
                      <a:pPr marL="171450" indent="-171450">
                        <a:spcAft>
                          <a:spcPts val="0"/>
                        </a:spcAft>
                        <a:buFont typeface="Arial" panose="020B0604020202020204" pitchFamily="34" charset="0"/>
                        <a:buChar char="•"/>
                      </a:pPr>
                      <a:endParaRPr lang="en-US" sz="1000" dirty="0">
                        <a:effectLst/>
                        <a:latin typeface="Calibri" panose="020F0502020204030204" pitchFamily="34" charset="0"/>
                      </a:endParaRPr>
                    </a:p>
                    <a:p>
                      <a:pPr marL="171450" indent="-171450">
                        <a:spcAft>
                          <a:spcPts val="0"/>
                        </a:spcAft>
                        <a:buFont typeface="Arial" panose="020B0604020202020204" pitchFamily="34" charset="0"/>
                        <a:buChar char="•"/>
                      </a:pPr>
                      <a:r>
                        <a:rPr lang="en-ZA" sz="1000" dirty="0">
                          <a:effectLst/>
                          <a:latin typeface="Arial" panose="020B0604020202020204" pitchFamily="34" charset="0"/>
                        </a:rPr>
                        <a:t>Rail services in certain corridors are currently suspended to allow for the rehabilitation work to take place.</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248794305"/>
                  </a:ext>
                </a:extLst>
              </a:tr>
              <a:tr h="1139837">
                <a:tc vMerge="1">
                  <a:txBody>
                    <a:bodyPr/>
                    <a:lstStyle/>
                    <a:p>
                      <a:endParaRPr lang="en-US"/>
                    </a:p>
                  </a:txBody>
                  <a:tcPr/>
                </a:tc>
                <a:tc>
                  <a:txBody>
                    <a:bodyPr/>
                    <a:lstStyle/>
                    <a:p>
                      <a:pPr marL="171450" indent="-171450">
                        <a:spcAft>
                          <a:spcPts val="0"/>
                        </a:spcAft>
                        <a:buFont typeface="Arial" panose="020B0604020202020204" pitchFamily="34" charset="0"/>
                        <a:buChar char="•"/>
                      </a:pPr>
                      <a:r>
                        <a:rPr lang="en-US" sz="1000" dirty="0">
                          <a:effectLst/>
                          <a:latin typeface="Arial" panose="020B0604020202020204" pitchFamily="34" charset="0"/>
                        </a:rPr>
                        <a:t>Number of new electric multiple unit train sets provisionally accepted</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ZA" sz="1000" dirty="0">
                          <a:effectLst/>
                          <a:latin typeface="Arial" panose="020B0604020202020204" pitchFamily="34" charset="0"/>
                        </a:rPr>
                        <a:t>40 new train sets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panose="020B0604020202020204" pitchFamily="34" charset="0"/>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Fourteen (14) new trains were provisionally accepted during the quarter under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1000"/>
                        </a:spcAft>
                        <a:buFont typeface="Arial" panose="020B0604020202020204" pitchFamily="34" charset="0"/>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The total number of new trains delivered has surpassed 100 since inception of the programme.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558076762"/>
                  </a:ext>
                </a:extLst>
              </a:tr>
            </a:tbl>
          </a:graphicData>
        </a:graphic>
      </p:graphicFrame>
      <p:sp>
        <p:nvSpPr>
          <p:cNvPr id="3" name="Slide Number Placeholder 2">
            <a:extLst>
              <a:ext uri="{FF2B5EF4-FFF2-40B4-BE49-F238E27FC236}">
                <a16:creationId xmlns:a16="http://schemas.microsoft.com/office/drawing/2014/main" xmlns="" id="{7382113E-FA99-481F-B303-D33F499A4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228433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27534"/>
          </a:xfrm>
        </p:spPr>
        <p:txBody>
          <a:bodyPr>
            <a:noAutofit/>
          </a:bodyPr>
          <a:lstStyle/>
          <a:p>
            <a:r>
              <a:rPr lang="en-US" sz="2400" dirty="0">
                <a:solidFill>
                  <a:schemeClr val="tx1"/>
                </a:solidFill>
              </a:rPr>
              <a:t>Programme 3: Rail Transport</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xmlns="" val="4202036575"/>
              </p:ext>
            </p:extLst>
          </p:nvPr>
        </p:nvGraphicFramePr>
        <p:xfrm>
          <a:off x="549895" y="627534"/>
          <a:ext cx="8342585" cy="4315576"/>
        </p:xfrm>
        <a:graphic>
          <a:graphicData uri="http://schemas.openxmlformats.org/drawingml/2006/table">
            <a:tbl>
              <a:tblPr firstRow="1" firstCol="1" bandRow="1"/>
              <a:tblGrid>
                <a:gridCol w="1622518">
                  <a:extLst>
                    <a:ext uri="{9D8B030D-6E8A-4147-A177-3AD203B41FA5}">
                      <a16:colId xmlns:a16="http://schemas.microsoft.com/office/drawing/2014/main" xmlns="" val="1598815661"/>
                    </a:ext>
                  </a:extLst>
                </a:gridCol>
                <a:gridCol w="1893066">
                  <a:extLst>
                    <a:ext uri="{9D8B030D-6E8A-4147-A177-3AD203B41FA5}">
                      <a16:colId xmlns:a16="http://schemas.microsoft.com/office/drawing/2014/main" xmlns="" val="3720902857"/>
                    </a:ext>
                  </a:extLst>
                </a:gridCol>
                <a:gridCol w="2346773">
                  <a:extLst>
                    <a:ext uri="{9D8B030D-6E8A-4147-A177-3AD203B41FA5}">
                      <a16:colId xmlns:a16="http://schemas.microsoft.com/office/drawing/2014/main" xmlns="" val="1042463011"/>
                    </a:ext>
                  </a:extLst>
                </a:gridCol>
                <a:gridCol w="2480228">
                  <a:extLst>
                    <a:ext uri="{9D8B030D-6E8A-4147-A177-3AD203B41FA5}">
                      <a16:colId xmlns:a16="http://schemas.microsoft.com/office/drawing/2014/main" xmlns="" val="3385262456"/>
                    </a:ext>
                  </a:extLst>
                </a:gridCol>
              </a:tblGrid>
              <a:tr h="311444">
                <a:tc>
                  <a:txBody>
                    <a:bodyPr/>
                    <a:lstStyle/>
                    <a:p>
                      <a:pP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ANNUAL TARGET </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2744477808"/>
                  </a:ext>
                </a:extLst>
              </a:tr>
              <a:tr h="155722">
                <a:tc gridSpan="4">
                  <a:txBody>
                    <a:bodyPr/>
                    <a:lstStyle/>
                    <a:p>
                      <a:pPr>
                        <a:spcAft>
                          <a:spcPts val="0"/>
                        </a:spcAft>
                      </a:pPr>
                      <a:r>
                        <a:rPr lang="en-ZA" sz="1000" b="1" dirty="0">
                          <a:effectLst/>
                          <a:latin typeface="Arial" panose="020B0604020202020204" pitchFamily="34" charset="0"/>
                        </a:rPr>
                        <a:t>Competitive and Accessible Markets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31095729"/>
                  </a:ext>
                </a:extLst>
              </a:tr>
              <a:tr h="622888">
                <a:tc rowSpan="7">
                  <a:txBody>
                    <a:bodyPr/>
                    <a:lstStyle/>
                    <a:p>
                      <a:pPr>
                        <a:spcAft>
                          <a:spcPts val="0"/>
                        </a:spcAft>
                      </a:pPr>
                      <a:r>
                        <a:rPr lang="en-ZA" sz="1000" dirty="0">
                          <a:effectLst/>
                          <a:latin typeface="Arial" panose="020B0604020202020204" pitchFamily="34" charset="0"/>
                        </a:rPr>
                        <a:t>Passenger Rail Agency of South Africa (PRASA)</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US" sz="1000" dirty="0">
                          <a:effectLst/>
                          <a:latin typeface="Arial" panose="020B0604020202020204" pitchFamily="34" charset="0"/>
                        </a:rPr>
                        <a:t>Number of stations revitalised (through functionality improvement, rebuilding and/or commercialization)</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rPr>
                        <a:t>58 stations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947238386"/>
                  </a:ext>
                </a:extLst>
              </a:tr>
              <a:tr h="895401">
                <a:tc vMerge="1">
                  <a:txBody>
                    <a:bodyPr/>
                    <a:lstStyle/>
                    <a:p>
                      <a:endParaRPr lang="en-US"/>
                    </a:p>
                  </a:txBody>
                  <a:tcPr/>
                </a:tc>
                <a:tc>
                  <a:txBody>
                    <a:bodyPr/>
                    <a:lstStyle/>
                    <a:p>
                      <a:pPr marL="171450" indent="-171450">
                        <a:spcAft>
                          <a:spcPts val="0"/>
                        </a:spcAft>
                        <a:buFont typeface="Arial"/>
                        <a:buChar char="•"/>
                      </a:pPr>
                      <a:r>
                        <a:rPr lang="en-ZA" sz="1000" dirty="0">
                          <a:effectLst/>
                          <a:latin typeface="Arial" panose="020B0604020202020204" pitchFamily="34" charset="0"/>
                        </a:rPr>
                        <a:t>Rail Signalling Improvement Programme implemented</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rPr>
                        <a:t>Central Line (Western Cape) re-signalling completed </a:t>
                      </a:r>
                      <a:r>
                        <a:rPr lang="en-ZA" sz="1000" i="1" dirty="0">
                          <a:effectLst/>
                          <a:latin typeface="Arial" panose="020B0604020202020204" pitchFamily="34" charset="0"/>
                        </a:rPr>
                        <a:t>(subject to successful relocation of households who illegally occupy rail reserves)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gn="just">
                        <a:lnSpc>
                          <a:spcPct val="115000"/>
                        </a:lnSpc>
                        <a:spcBef>
                          <a:spcPts val="0"/>
                        </a:spcBef>
                        <a:spcAft>
                          <a:spcPts val="1000"/>
                        </a:spcAft>
                        <a:buFont typeface="Arial"/>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In line with the Corridor Recovery Programme, three (03) corridors (Mabopane, Saulsville, and Northern Line in Cape Town) were recovered during the period under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102978203"/>
                  </a:ext>
                </a:extLst>
              </a:tr>
              <a:tr h="778610">
                <a:tc vMerge="1">
                  <a:txBody>
                    <a:bodyPr/>
                    <a:lstStyle/>
                    <a:p>
                      <a:endParaRPr lang="en-US"/>
                    </a:p>
                  </a:txBody>
                  <a:tcPr/>
                </a:tc>
                <a:tc>
                  <a:txBody>
                    <a:bodyPr/>
                    <a:lstStyle/>
                    <a:p>
                      <a:pPr marL="171450" indent="-171450">
                        <a:spcAft>
                          <a:spcPts val="0"/>
                        </a:spcAft>
                        <a:buFont typeface="Arial"/>
                        <a:buChar char="•"/>
                      </a:pPr>
                      <a:r>
                        <a:rPr lang="en-US" sz="1000" dirty="0">
                          <a:effectLst/>
                          <a:latin typeface="Arial" panose="020B0604020202020204" pitchFamily="34" charset="0"/>
                        </a:rPr>
                        <a:t>Percentage reduction of incidents of personal safety, theft and vandalism of infrastructure in passenger rail environment</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rPr>
                        <a:t>50%</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894828831"/>
                  </a:ext>
                </a:extLst>
              </a:tr>
              <a:tr h="622888">
                <a:tc vMerge="1">
                  <a:txBody>
                    <a:bodyPr/>
                    <a:lstStyle/>
                    <a:p>
                      <a:endParaRPr lang="en-US"/>
                    </a:p>
                  </a:txBody>
                  <a:tcPr/>
                </a:tc>
                <a:tc>
                  <a:txBody>
                    <a:bodyPr/>
                    <a:lstStyle/>
                    <a:p>
                      <a:pPr marL="171450" indent="-171450">
                        <a:spcAft>
                          <a:spcPts val="0"/>
                        </a:spcAft>
                        <a:buFont typeface="Arial"/>
                        <a:buChar char="•"/>
                      </a:pPr>
                      <a:r>
                        <a:rPr lang="en-US" sz="1000" dirty="0">
                          <a:effectLst/>
                          <a:latin typeface="Arial" panose="020B0604020202020204" pitchFamily="34" charset="0"/>
                        </a:rPr>
                        <a:t>Number of jobs created through public infrastructure projects (PRASA Infrastructure Programmes)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rPr>
                        <a:t>10 000 jobs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Yu Mincho"/>
                          <a:cs typeface="Times New Roman" panose="02020603050405020304" pitchFamily="18" charset="0"/>
                        </a:rPr>
                        <a:t>Jobs created in medium to long term CAPEX projects are assessed on a biannual basis. An update will be provided in the second quarter of the financial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696725126"/>
                  </a:ext>
                </a:extLst>
              </a:tr>
              <a:tr h="311444">
                <a:tc vMerge="1">
                  <a:txBody>
                    <a:bodyPr/>
                    <a:lstStyle/>
                    <a:p>
                      <a:endParaRPr lang="en-US"/>
                    </a:p>
                  </a:txBody>
                  <a:tcPr/>
                </a:tc>
                <a:tc>
                  <a:txBody>
                    <a:bodyPr/>
                    <a:lstStyle/>
                    <a:p>
                      <a:pPr marL="171450" indent="-171450">
                        <a:spcAft>
                          <a:spcPts val="0"/>
                        </a:spcAft>
                        <a:buFont typeface="Arial"/>
                        <a:buChar char="•"/>
                      </a:pPr>
                      <a:r>
                        <a:rPr lang="en-US" sz="1000" dirty="0">
                          <a:effectLst/>
                          <a:latin typeface="Arial" panose="020B0604020202020204" pitchFamily="34" charset="0"/>
                        </a:rPr>
                        <a:t>Number of youths (18-35) employed </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rPr>
                        <a:t>6 000 youth </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2239576115"/>
                  </a:ext>
                </a:extLst>
              </a:tr>
              <a:tr h="166623">
                <a:tc vMerge="1">
                  <a:txBody>
                    <a:bodyPr/>
                    <a:lstStyle/>
                    <a:p>
                      <a:endParaRPr lang="en-US"/>
                    </a:p>
                  </a:txBody>
                  <a:tcPr/>
                </a:tc>
                <a:tc>
                  <a:txBody>
                    <a:bodyPr/>
                    <a:lstStyle/>
                    <a:p>
                      <a:pPr marL="171450" indent="-171450">
                        <a:spcAft>
                          <a:spcPts val="0"/>
                        </a:spcAft>
                        <a:buFont typeface="Arial"/>
                        <a:buChar char="•"/>
                      </a:pPr>
                      <a:r>
                        <a:rPr lang="en-US" sz="1000" dirty="0">
                          <a:effectLst/>
                          <a:latin typeface="Arial" panose="020B0604020202020204" pitchFamily="34" charset="0"/>
                        </a:rPr>
                        <a:t>Number of women employed</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rPr>
                        <a:t>2 000 women</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7971016"/>
                  </a:ext>
                </a:extLst>
              </a:tr>
              <a:tr h="311444">
                <a:tc vMerge="1">
                  <a:txBody>
                    <a:bodyPr/>
                    <a:lstStyle/>
                    <a:p>
                      <a:endParaRPr lang="en-US"/>
                    </a:p>
                  </a:txBody>
                  <a:tcPr/>
                </a:tc>
                <a:tc>
                  <a:txBody>
                    <a:bodyPr/>
                    <a:lstStyle/>
                    <a:p>
                      <a:pPr marL="171450" indent="-171450">
                        <a:spcAft>
                          <a:spcPts val="0"/>
                        </a:spcAft>
                        <a:buFont typeface="Arial"/>
                        <a:buChar char="•"/>
                      </a:pPr>
                      <a:r>
                        <a:rPr lang="en-US" sz="1000" dirty="0">
                          <a:effectLst/>
                          <a:latin typeface="Arial" panose="020B0604020202020204" pitchFamily="34" charset="0"/>
                        </a:rPr>
                        <a:t>Number of persons with disabilities employed</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rPr>
                        <a:t>50 persons with disabilities</a:t>
                      </a:r>
                      <a:endParaRPr lang="en-US" sz="1000" dirty="0">
                        <a:effectLst/>
                        <a:latin typeface="Calibri" panose="020F0502020204030204" pitchFamily="34" charset="0"/>
                      </a:endParaRPr>
                    </a:p>
                  </a:txBody>
                  <a:tcPr marL="37143" marR="37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388245658"/>
                  </a:ext>
                </a:extLst>
              </a:tr>
            </a:tbl>
          </a:graphicData>
        </a:graphic>
      </p:graphicFrame>
      <p:sp>
        <p:nvSpPr>
          <p:cNvPr id="3" name="Slide Number Placeholder 2">
            <a:extLst>
              <a:ext uri="{FF2B5EF4-FFF2-40B4-BE49-F238E27FC236}">
                <a16:creationId xmlns:a16="http://schemas.microsoft.com/office/drawing/2014/main" xmlns="" id="{0BBE5F95-88AE-45C5-89FF-8033A0E012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58</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636387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3: Rail Transport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3929322219"/>
              </p:ext>
            </p:extLst>
          </p:nvPr>
        </p:nvGraphicFramePr>
        <p:xfrm>
          <a:off x="179512" y="411510"/>
          <a:ext cx="8856984" cy="4368229"/>
        </p:xfrm>
        <a:graphic>
          <a:graphicData uri="http://schemas.openxmlformats.org/drawingml/2006/table">
            <a:tbl>
              <a:tblPr firstRow="1" firstCol="1" bandRow="1"/>
              <a:tblGrid>
                <a:gridCol w="1997939">
                  <a:extLst>
                    <a:ext uri="{9D8B030D-6E8A-4147-A177-3AD203B41FA5}">
                      <a16:colId xmlns:a16="http://schemas.microsoft.com/office/drawing/2014/main" xmlns="" val="296447423"/>
                    </a:ext>
                  </a:extLst>
                </a:gridCol>
                <a:gridCol w="1818485">
                  <a:extLst>
                    <a:ext uri="{9D8B030D-6E8A-4147-A177-3AD203B41FA5}">
                      <a16:colId xmlns:a16="http://schemas.microsoft.com/office/drawing/2014/main" xmlns="" val="591248419"/>
                    </a:ext>
                  </a:extLst>
                </a:gridCol>
                <a:gridCol w="2088232">
                  <a:extLst>
                    <a:ext uri="{9D8B030D-6E8A-4147-A177-3AD203B41FA5}">
                      <a16:colId xmlns:a16="http://schemas.microsoft.com/office/drawing/2014/main" xmlns="" val="20002"/>
                    </a:ext>
                  </a:extLst>
                </a:gridCol>
                <a:gridCol w="2952328">
                  <a:extLst>
                    <a:ext uri="{9D8B030D-6E8A-4147-A177-3AD203B41FA5}">
                      <a16:colId xmlns:a16="http://schemas.microsoft.com/office/drawing/2014/main" xmlns="" val="20003"/>
                    </a:ext>
                  </a:extLst>
                </a:gridCol>
              </a:tblGrid>
              <a:tr h="320298">
                <a:tc>
                  <a:txBody>
                    <a:bodyPr/>
                    <a:lstStyle/>
                    <a:p>
                      <a:pPr>
                        <a:spcAft>
                          <a:spcPts val="0"/>
                        </a:spcAft>
                      </a:pPr>
                      <a:r>
                        <a:rPr lang="en-ZA" sz="1100" b="1" dirty="0">
                          <a:effectLst/>
                          <a:latin typeface="Arial" panose="020B0604020202020204" pitchFamily="34" charset="0"/>
                        </a:rPr>
                        <a:t>INSTITUTION</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100" b="1" dirty="0">
                          <a:effectLst/>
                          <a:latin typeface="Arial" panose="020B0604020202020204" pitchFamily="34" charset="0"/>
                        </a:rPr>
                        <a:t>OUTPUT INDICATOR</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100" b="1" dirty="0">
                          <a:effectLst/>
                          <a:latin typeface="Arial" panose="020B0604020202020204" pitchFamily="34" charset="0"/>
                        </a:rPr>
                        <a:t>ANNUAL TARGET</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100" b="1" dirty="0">
                          <a:effectLst/>
                          <a:latin typeface="Arial" panose="020B0604020202020204" pitchFamily="34" charset="0"/>
                        </a:rPr>
                        <a:t>REPORTABLE PROGRESS AS AT 30 JUNE 2022</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3101750458"/>
                  </a:ext>
                </a:extLst>
              </a:tr>
              <a:tr h="160149">
                <a:tc gridSpan="4">
                  <a:txBody>
                    <a:bodyPr/>
                    <a:lstStyle/>
                    <a:p>
                      <a:pPr marL="0" indent="0">
                        <a:spcAft>
                          <a:spcPts val="0"/>
                        </a:spcAft>
                        <a:buFont typeface="Arial"/>
                        <a:buNone/>
                      </a:pPr>
                      <a:r>
                        <a:rPr lang="en-ZA" sz="1100" b="1" dirty="0">
                          <a:effectLst/>
                          <a:latin typeface="Arial" panose="020B0604020202020204" pitchFamily="34" charset="0"/>
                        </a:rPr>
                        <a:t>Safer Transport Systems</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37427322"/>
                  </a:ext>
                </a:extLst>
              </a:tr>
              <a:tr h="3503600">
                <a:tc>
                  <a:txBody>
                    <a:bodyPr/>
                    <a:lstStyle/>
                    <a:p>
                      <a:pPr>
                        <a:spcAft>
                          <a:spcPts val="0"/>
                        </a:spcAft>
                      </a:pPr>
                      <a:r>
                        <a:rPr lang="en-ZA" sz="1100" dirty="0">
                          <a:effectLst/>
                          <a:latin typeface="Arial" panose="020B0604020202020204" pitchFamily="34" charset="0"/>
                        </a:rPr>
                        <a:t>Passenger Rail Agency of South Africa (PRASA)</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100" dirty="0">
                          <a:effectLst/>
                          <a:latin typeface="Arial" panose="020B0604020202020204" pitchFamily="34" charset="0"/>
                        </a:rPr>
                        <a:t>Number of rail safety occurrences reported </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Less than 1 083 rail safety occurrences (A-L category)</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100" dirty="0">
                          <a:effectLst/>
                          <a:latin typeface="Arial" panose="020B0604020202020204" pitchFamily="34" charset="0"/>
                        </a:rPr>
                        <a:t>A total 37 </a:t>
                      </a:r>
                      <a:r>
                        <a:rPr lang="en-ZA" sz="1100" kern="1200" dirty="0">
                          <a:solidFill>
                            <a:srgbClr val="000000"/>
                          </a:solidFill>
                          <a:effectLst/>
                          <a:latin typeface="Arial" panose="020B0604020202020204" pitchFamily="34" charset="0"/>
                          <a:ea typeface="+mn-ea"/>
                          <a:cs typeface="+mn-cs"/>
                        </a:rPr>
                        <a:t>rail safety occurrences were reported during the period under review.</a:t>
                      </a:r>
                      <a:endParaRPr lang="en-US" sz="1100" dirty="0">
                        <a:effectLst/>
                        <a:latin typeface="Calibri" panose="020F0502020204030204" pitchFamily="34" charset="0"/>
                      </a:endParaRPr>
                    </a:p>
                    <a:p>
                      <a:pPr marL="171450" indent="-171450">
                        <a:spcAft>
                          <a:spcPts val="0"/>
                        </a:spcAft>
                        <a:buFont typeface="Arial"/>
                        <a:buChar char="•"/>
                      </a:pPr>
                      <a:endParaRPr lang="en-US" sz="1100" dirty="0">
                        <a:effectLst/>
                        <a:latin typeface="Calibri" panose="020F0502020204030204" pitchFamily="34" charset="0"/>
                      </a:endParaRPr>
                    </a:p>
                    <a:p>
                      <a:pPr marL="0" indent="0">
                        <a:spcAft>
                          <a:spcPts val="0"/>
                        </a:spcAft>
                        <a:buFont typeface="Arial"/>
                        <a:buNone/>
                      </a:pPr>
                      <a:r>
                        <a:rPr lang="en-ZA" sz="1100" dirty="0">
                          <a:effectLst/>
                          <a:latin typeface="Arial" panose="020B0604020202020204" pitchFamily="34" charset="0"/>
                        </a:rPr>
                        <a:t>Major occurrences were as follows:</a:t>
                      </a:r>
                      <a:endParaRPr lang="en-US" sz="1100" dirty="0">
                        <a:effectLst/>
                        <a:latin typeface="Calibri" panose="020F0502020204030204" pitchFamily="34" charset="0"/>
                      </a:endParaRPr>
                    </a:p>
                    <a:p>
                      <a:pPr marL="0" indent="0">
                        <a:spcAft>
                          <a:spcPts val="0"/>
                        </a:spcAft>
                        <a:buFont typeface="Arial"/>
                        <a:buNone/>
                      </a:pP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Two (02) yard collisions</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One (01) collision with the stop block</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Four (04) open line derailments</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Three (03) yard derailments </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One (01) Signal Passed at Danger (SPAD) and </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One (01) level crossing incidents.</a:t>
                      </a:r>
                      <a:endParaRPr lang="en-US" sz="1100" dirty="0">
                        <a:effectLst/>
                        <a:latin typeface="Calibri" panose="020F0502020204030204" pitchFamily="34" charset="0"/>
                      </a:endParaRPr>
                    </a:p>
                    <a:p>
                      <a:pPr marL="0" marR="0" lvl="0" indent="0">
                        <a:lnSpc>
                          <a:spcPct val="107000"/>
                        </a:lnSpc>
                        <a:spcBef>
                          <a:spcPts val="0"/>
                        </a:spcBef>
                        <a:spcAft>
                          <a:spcPts val="0"/>
                        </a:spcAft>
                        <a:buFont typeface="Arial"/>
                        <a:buNone/>
                      </a:pPr>
                      <a:r>
                        <a:rPr lang="en-ZA" sz="1100" dirty="0">
                          <a:effectLst/>
                          <a:latin typeface="Arial" panose="020B0604020202020204" pitchFamily="34" charset="0"/>
                        </a:rPr>
                        <a:t> </a:t>
                      </a:r>
                      <a:endParaRPr lang="en-US" sz="1100" dirty="0">
                        <a:effectLst/>
                        <a:latin typeface="Calibri" panose="020F0502020204030204" pitchFamily="34" charset="0"/>
                      </a:endParaRPr>
                    </a:p>
                    <a:p>
                      <a:pPr marL="0" indent="0">
                        <a:spcAft>
                          <a:spcPts val="0"/>
                        </a:spcAft>
                        <a:buFont typeface="Arial"/>
                        <a:buNone/>
                      </a:pPr>
                      <a:r>
                        <a:rPr lang="en-ZA" sz="1100" dirty="0">
                          <a:effectLst/>
                          <a:latin typeface="Arial" panose="020B0604020202020204" pitchFamily="34" charset="0"/>
                        </a:rPr>
                        <a:t>Other contributing incidents were:</a:t>
                      </a:r>
                      <a:endParaRPr lang="en-US" sz="1100" dirty="0">
                        <a:effectLst/>
                        <a:latin typeface="Calibri" panose="020F0502020204030204" pitchFamily="34" charset="0"/>
                      </a:endParaRPr>
                    </a:p>
                    <a:p>
                      <a:pPr marL="0" indent="0">
                        <a:spcAft>
                          <a:spcPts val="0"/>
                        </a:spcAft>
                        <a:buFont typeface="Arial"/>
                        <a:buNone/>
                      </a:pPr>
                      <a:r>
                        <a:rPr lang="en-ZA" sz="1100" dirty="0">
                          <a:effectLst/>
                          <a:latin typeface="Arial" panose="020B0604020202020204" pitchFamily="34" charset="0"/>
                        </a:rPr>
                        <a:t> </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Nine (09) people struck by trains, </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Seven (07) platform train interchange incidents, </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Two (02) operational train fires due to Hazard Type (HT) explosion, </a:t>
                      </a:r>
                      <a:endParaRPr lang="en-US" sz="11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Five (05) points run through incidents and </a:t>
                      </a:r>
                      <a:endParaRPr lang="en-US" sz="1100" dirty="0">
                        <a:effectLst/>
                        <a:latin typeface="Calibri" panose="020F0502020204030204" pitchFamily="34" charset="0"/>
                      </a:endParaRPr>
                    </a:p>
                    <a:p>
                      <a:pPr marL="171450" marR="0" indent="-171450">
                        <a:lnSpc>
                          <a:spcPct val="115000"/>
                        </a:lnSpc>
                        <a:spcBef>
                          <a:spcPts val="0"/>
                        </a:spcBef>
                        <a:spcAft>
                          <a:spcPts val="1000"/>
                        </a:spcAft>
                        <a:buFont typeface="Arial"/>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One (1) panto hook up incident.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184008446"/>
                  </a:ext>
                </a:extLst>
              </a:tr>
            </a:tbl>
          </a:graphicData>
        </a:graphic>
      </p:graphicFrame>
      <p:sp>
        <p:nvSpPr>
          <p:cNvPr id="3" name="Slide Number Placeholder 2">
            <a:extLst>
              <a:ext uri="{FF2B5EF4-FFF2-40B4-BE49-F238E27FC236}">
                <a16:creationId xmlns:a16="http://schemas.microsoft.com/office/drawing/2014/main" xmlns="" id="{5BB0887E-4EA0-45E7-8990-FE8834BFB75C}"/>
              </a:ext>
            </a:extLst>
          </p:cNvPr>
          <p:cNvSpPr>
            <a:spLocks noGrp="1"/>
          </p:cNvSpPr>
          <p:nvPr>
            <p:ph type="sldNum" sz="quarter" idx="12"/>
          </p:nvPr>
        </p:nvSpPr>
        <p:spPr>
          <a:xfrm>
            <a:off x="8295839" y="4779739"/>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59</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17187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779662"/>
            <a:ext cx="8229600" cy="864096"/>
          </a:xfrm>
        </p:spPr>
        <p:txBody>
          <a:bodyPr>
            <a:noAutofit/>
          </a:bodyPr>
          <a:lstStyle/>
          <a:p>
            <a:pPr algn="ctr"/>
            <a:r>
              <a:rPr lang="en-US" sz="2800" dirty="0">
                <a:solidFill>
                  <a:schemeClr val="tx1"/>
                </a:solidFill>
              </a:rPr>
              <a:t>Programme 1: Administration</a:t>
            </a:r>
          </a:p>
        </p:txBody>
      </p:sp>
      <p:sp>
        <p:nvSpPr>
          <p:cNvPr id="3" name="Slide Number Placeholder 2">
            <a:extLst>
              <a:ext uri="{FF2B5EF4-FFF2-40B4-BE49-F238E27FC236}">
                <a16:creationId xmlns:a16="http://schemas.microsoft.com/office/drawing/2014/main" xmlns="" id="{DDB3F145-3615-44C2-BD31-D176F0258B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06</a:t>
            </a:r>
          </a:p>
        </p:txBody>
      </p:sp>
    </p:spTree>
    <p:extLst>
      <p:ext uri="{BB962C8B-B14F-4D97-AF65-F5344CB8AC3E}">
        <p14:creationId xmlns:p14="http://schemas.microsoft.com/office/powerpoint/2010/main" xmlns="" val="2298804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3: Rail Transport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394322077"/>
              </p:ext>
            </p:extLst>
          </p:nvPr>
        </p:nvGraphicFramePr>
        <p:xfrm>
          <a:off x="251519" y="622136"/>
          <a:ext cx="8640964" cy="3101742"/>
        </p:xfrm>
        <a:graphic>
          <a:graphicData uri="http://schemas.openxmlformats.org/drawingml/2006/table">
            <a:tbl>
              <a:tblPr firstRow="1" firstCol="1" bandRow="1"/>
              <a:tblGrid>
                <a:gridCol w="1949210">
                  <a:extLst>
                    <a:ext uri="{9D8B030D-6E8A-4147-A177-3AD203B41FA5}">
                      <a16:colId xmlns:a16="http://schemas.microsoft.com/office/drawing/2014/main" xmlns="" val="214734381"/>
                    </a:ext>
                  </a:extLst>
                </a:gridCol>
                <a:gridCol w="1996750">
                  <a:extLst>
                    <a:ext uri="{9D8B030D-6E8A-4147-A177-3AD203B41FA5}">
                      <a16:colId xmlns:a16="http://schemas.microsoft.com/office/drawing/2014/main" xmlns="" val="542858572"/>
                    </a:ext>
                  </a:extLst>
                </a:gridCol>
                <a:gridCol w="2347502">
                  <a:extLst>
                    <a:ext uri="{9D8B030D-6E8A-4147-A177-3AD203B41FA5}">
                      <a16:colId xmlns:a16="http://schemas.microsoft.com/office/drawing/2014/main" xmlns="" val="2352157092"/>
                    </a:ext>
                  </a:extLst>
                </a:gridCol>
                <a:gridCol w="2347502">
                  <a:extLst>
                    <a:ext uri="{9D8B030D-6E8A-4147-A177-3AD203B41FA5}">
                      <a16:colId xmlns:a16="http://schemas.microsoft.com/office/drawing/2014/main" xmlns="" val="4197865839"/>
                    </a:ext>
                  </a:extLst>
                </a:gridCol>
              </a:tblGrid>
              <a:tr h="413770">
                <a:tc>
                  <a:txBody>
                    <a:bodyPr/>
                    <a:lstStyle/>
                    <a:p>
                      <a:pPr>
                        <a:spcAft>
                          <a:spcPts val="0"/>
                        </a:spcAft>
                      </a:pPr>
                      <a:r>
                        <a:rPr lang="en-ZA" sz="1100" b="1" dirty="0">
                          <a:effectLst/>
                          <a:latin typeface="Arial" panose="020B0604020202020204" pitchFamily="34" charset="0"/>
                        </a:rPr>
                        <a:t>INSTITUTION</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100" b="1" dirty="0">
                          <a:effectLst/>
                          <a:latin typeface="Arial" panose="020B0604020202020204" pitchFamily="34" charset="0"/>
                        </a:rPr>
                        <a:t>OUTPUT INDICATOR</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100" b="1" dirty="0">
                          <a:effectLst/>
                          <a:latin typeface="Arial" panose="020B0604020202020204" pitchFamily="34" charset="0"/>
                        </a:rPr>
                        <a:t>ANNUAL TARGET</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100" b="1" dirty="0">
                          <a:effectLst/>
                          <a:latin typeface="Arial" panose="020B0604020202020204" pitchFamily="34" charset="0"/>
                        </a:rPr>
                        <a:t>REPORTABLE PROGRESS AS AT 30 JUNE 2022</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2947774467"/>
                  </a:ext>
                </a:extLst>
              </a:tr>
              <a:tr h="265973">
                <a:tc gridSpan="4">
                  <a:txBody>
                    <a:bodyPr/>
                    <a:lstStyle/>
                    <a:p>
                      <a:pPr>
                        <a:spcAft>
                          <a:spcPts val="0"/>
                        </a:spcAft>
                      </a:pPr>
                      <a:r>
                        <a:rPr lang="en-ZA" sz="1100" b="1" dirty="0">
                          <a:effectLst/>
                          <a:latin typeface="Arial" panose="020B0604020202020204" pitchFamily="34" charset="0"/>
                        </a:rPr>
                        <a:t>Public Transport</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92395318"/>
                  </a:ext>
                </a:extLst>
              </a:tr>
              <a:tr h="431166">
                <a:tc>
                  <a:txBody>
                    <a:bodyPr/>
                    <a:lstStyle/>
                    <a:p>
                      <a:pPr>
                        <a:spcAft>
                          <a:spcPts val="0"/>
                        </a:spcAft>
                      </a:pPr>
                      <a:r>
                        <a:rPr lang="en-ZA" sz="1100" dirty="0">
                          <a:effectLst/>
                          <a:latin typeface="Arial" panose="020B0604020202020204" pitchFamily="34" charset="0"/>
                        </a:rPr>
                        <a:t>Passenger Rail Agency of South Africa (PRASA)</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US" sz="1100" dirty="0">
                          <a:effectLst/>
                          <a:latin typeface="Arial" panose="020B0604020202020204" pitchFamily="34" charset="0"/>
                        </a:rPr>
                        <a:t>Number of passenger rail trips</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25.02 million passenger rail trips</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100" dirty="0">
                          <a:effectLst/>
                          <a:latin typeface="Arial" panose="020B0604020202020204" pitchFamily="34" charset="0"/>
                        </a:rPr>
                        <a:t>2.18 million passenger trips</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930421050"/>
                  </a:ext>
                </a:extLst>
              </a:tr>
              <a:tr h="265973">
                <a:tc gridSpan="4">
                  <a:txBody>
                    <a:bodyPr/>
                    <a:lstStyle/>
                    <a:p>
                      <a:pPr marL="171450" indent="-171450">
                        <a:spcAft>
                          <a:spcPts val="0"/>
                        </a:spcAft>
                        <a:buFont typeface="Arial"/>
                        <a:buChar char="•"/>
                      </a:pPr>
                      <a:r>
                        <a:rPr lang="en-ZA" sz="1100" b="1" dirty="0">
                          <a:effectLst/>
                          <a:latin typeface="Arial" panose="020B0604020202020204" pitchFamily="34" charset="0"/>
                        </a:rPr>
                        <a:t>Safer Transport Systems</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51281523"/>
                  </a:ext>
                </a:extLst>
              </a:tr>
              <a:tr h="585989">
                <a:tc rowSpan="2">
                  <a:txBody>
                    <a:bodyPr/>
                    <a:lstStyle/>
                    <a:p>
                      <a:pPr>
                        <a:spcAft>
                          <a:spcPts val="0"/>
                        </a:spcAft>
                      </a:pPr>
                      <a:r>
                        <a:rPr lang="en-ZA" sz="1100" dirty="0">
                          <a:effectLst/>
                          <a:latin typeface="Arial" panose="020B0604020202020204" pitchFamily="34" charset="0"/>
                        </a:rPr>
                        <a:t>Passenger Rail Agency of South Africa (PRASA)</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100" dirty="0">
                          <a:effectLst/>
                          <a:latin typeface="Arial" panose="020B0604020202020204" pitchFamily="34" charset="0"/>
                        </a:rPr>
                        <a:t>Number of rail security occurrences reported </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Less than 2 970 rail security occurrences (1-9 category)</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100" dirty="0">
                          <a:effectLst/>
                          <a:latin typeface="Arial" panose="020B0604020202020204" pitchFamily="34" charset="0"/>
                        </a:rPr>
                        <a:t>A total of 349 </a:t>
                      </a:r>
                      <a:r>
                        <a:rPr lang="en-ZA" sz="1100" kern="1200" dirty="0">
                          <a:solidFill>
                            <a:srgbClr val="000000"/>
                          </a:solidFill>
                          <a:effectLst/>
                          <a:latin typeface="Arial" panose="020B0604020202020204" pitchFamily="34" charset="0"/>
                          <a:ea typeface="+mn-ea"/>
                          <a:cs typeface="+mn-cs"/>
                        </a:rPr>
                        <a:t>rail security occurrences were reported during the period under review.</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604627629"/>
                  </a:ext>
                </a:extLst>
              </a:tr>
              <a:tr h="1138871">
                <a:tc vMerge="1">
                  <a:txBody>
                    <a:bodyPr/>
                    <a:lstStyle/>
                    <a:p>
                      <a:endParaRPr lang="en-US"/>
                    </a:p>
                  </a:txBody>
                  <a:tcPr/>
                </a:tc>
                <a:tc>
                  <a:txBody>
                    <a:bodyPr/>
                    <a:lstStyle/>
                    <a:p>
                      <a:pPr marL="171450" indent="-171450">
                        <a:spcAft>
                          <a:spcPts val="0"/>
                        </a:spcAft>
                        <a:buFont typeface="Arial"/>
                        <a:buChar char="•"/>
                      </a:pPr>
                      <a:r>
                        <a:rPr lang="en-ZA" sz="1100" dirty="0">
                          <a:effectLst/>
                          <a:latin typeface="Arial" panose="020B0604020202020204" pitchFamily="34" charset="0"/>
                        </a:rPr>
                        <a:t>% implementation of the national strategic plan to end gender-based violence and femicide in the rail transport sector (metrorail operations)</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100" dirty="0">
                          <a:effectLst/>
                          <a:latin typeface="Arial" panose="020B0604020202020204" pitchFamily="34" charset="0"/>
                        </a:rPr>
                        <a:t>100% implementation</a:t>
                      </a:r>
                      <a:endParaRPr lang="en-US" sz="1100" dirty="0">
                        <a:effectLst/>
                        <a:latin typeface="Calibri" panose="020F0502020204030204" pitchFamily="34"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851874954"/>
                  </a:ext>
                </a:extLst>
              </a:tr>
            </a:tbl>
          </a:graphicData>
        </a:graphic>
      </p:graphicFrame>
      <p:sp>
        <p:nvSpPr>
          <p:cNvPr id="3" name="Slide Number Placeholder 2">
            <a:extLst>
              <a:ext uri="{FF2B5EF4-FFF2-40B4-BE49-F238E27FC236}">
                <a16:creationId xmlns:a16="http://schemas.microsoft.com/office/drawing/2014/main" xmlns="" id="{7E402196-BD70-4D1A-9D96-59A0B40A63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60</a:t>
            </a:r>
          </a:p>
        </p:txBody>
      </p:sp>
    </p:spTree>
    <p:extLst>
      <p:ext uri="{BB962C8B-B14F-4D97-AF65-F5344CB8AC3E}">
        <p14:creationId xmlns:p14="http://schemas.microsoft.com/office/powerpoint/2010/main" xmlns="" val="3448708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4: Road Transport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240618140"/>
              </p:ext>
            </p:extLst>
          </p:nvPr>
        </p:nvGraphicFramePr>
        <p:xfrm>
          <a:off x="251519" y="555526"/>
          <a:ext cx="8640962" cy="2880320"/>
        </p:xfrm>
        <a:graphic>
          <a:graphicData uri="http://schemas.openxmlformats.org/drawingml/2006/table">
            <a:tbl>
              <a:tblPr bandRow="1"/>
              <a:tblGrid>
                <a:gridCol w="1947541">
                  <a:extLst>
                    <a:ext uri="{9D8B030D-6E8A-4147-A177-3AD203B41FA5}">
                      <a16:colId xmlns:a16="http://schemas.microsoft.com/office/drawing/2014/main" xmlns="" val="544588802"/>
                    </a:ext>
                  </a:extLst>
                </a:gridCol>
                <a:gridCol w="1995043">
                  <a:extLst>
                    <a:ext uri="{9D8B030D-6E8A-4147-A177-3AD203B41FA5}">
                      <a16:colId xmlns:a16="http://schemas.microsoft.com/office/drawing/2014/main" xmlns="" val="1022719482"/>
                    </a:ext>
                  </a:extLst>
                </a:gridCol>
                <a:gridCol w="2349189">
                  <a:extLst>
                    <a:ext uri="{9D8B030D-6E8A-4147-A177-3AD203B41FA5}">
                      <a16:colId xmlns:a16="http://schemas.microsoft.com/office/drawing/2014/main" xmlns="" val="1904016617"/>
                    </a:ext>
                  </a:extLst>
                </a:gridCol>
                <a:gridCol w="2349189">
                  <a:extLst>
                    <a:ext uri="{9D8B030D-6E8A-4147-A177-3AD203B41FA5}">
                      <a16:colId xmlns:a16="http://schemas.microsoft.com/office/drawing/2014/main" xmlns="" val="804021382"/>
                    </a:ext>
                  </a:extLst>
                </a:gridCol>
              </a:tblGrid>
              <a:tr h="294686">
                <a:tc>
                  <a:txBody>
                    <a:bodyPr/>
                    <a:lstStyle/>
                    <a:p>
                      <a:pPr>
                        <a:lnSpc>
                          <a:spcPct val="100000"/>
                        </a:lnSpc>
                        <a:spcBef>
                          <a:spcPts val="0"/>
                        </a:spcBef>
                        <a:spcAft>
                          <a:spcPts val="0"/>
                        </a:spcAft>
                      </a:pPr>
                      <a:r>
                        <a:rPr lang="en-ZA" sz="1000" b="1" dirty="0">
                          <a:solidFill>
                            <a:srgbClr val="000000"/>
                          </a:solidFill>
                          <a:effectLst/>
                          <a:latin typeface="Arial" panose="020B0604020202020204" pitchFamily="34" charset="0"/>
                          <a:ea typeface="Arial" panose="020B0604020202020204" pitchFamily="34" charset="0"/>
                        </a:rPr>
                        <a:t>INSTITUTION</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0000"/>
                        </a:lnSpc>
                        <a:spcBef>
                          <a:spcPts val="0"/>
                        </a:spcBef>
                        <a:spcAft>
                          <a:spcPts val="0"/>
                        </a:spcAft>
                      </a:pPr>
                      <a:r>
                        <a:rPr lang="en-ZA" sz="1000" b="1" dirty="0">
                          <a:solidFill>
                            <a:srgbClr val="000000"/>
                          </a:solidFill>
                          <a:effectLst/>
                          <a:latin typeface="Arial" panose="020B0604020202020204" pitchFamily="34" charset="0"/>
                          <a:ea typeface="Arial" panose="020B0604020202020204" pitchFamily="34" charset="0"/>
                        </a:rPr>
                        <a:t>OUTPUT INDICATOR</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0000"/>
                        </a:lnSpc>
                        <a:spcBef>
                          <a:spcPts val="0"/>
                        </a:spcBef>
                        <a:spcAft>
                          <a:spcPts val="0"/>
                        </a:spcAft>
                      </a:pPr>
                      <a:r>
                        <a:rPr lang="en-ZA" sz="1000" b="1" dirty="0">
                          <a:solidFill>
                            <a:srgbClr val="000000"/>
                          </a:solidFill>
                          <a:effectLst/>
                          <a:latin typeface="Arial" panose="020B0604020202020204" pitchFamily="34" charset="0"/>
                          <a:ea typeface="Arial" panose="020B0604020202020204" pitchFamily="34" charset="0"/>
                        </a:rPr>
                        <a:t>ANNUAL TARGET</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0000"/>
                        </a:lnSpc>
                        <a:spcBef>
                          <a:spcPts val="0"/>
                        </a:spcBef>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339358199"/>
                  </a:ext>
                </a:extLst>
              </a:tr>
              <a:tr h="147343">
                <a:tc gridSpan="4">
                  <a:txBody>
                    <a:bodyPr/>
                    <a:lstStyle/>
                    <a:p>
                      <a:pPr>
                        <a:lnSpc>
                          <a:spcPct val="100000"/>
                        </a:lnSpc>
                        <a:spcBef>
                          <a:spcPts val="0"/>
                        </a:spcBef>
                        <a:spcAft>
                          <a:spcPts val="0"/>
                        </a:spcAft>
                      </a:pPr>
                      <a:r>
                        <a:rPr lang="en-ZA" sz="1000" b="1" dirty="0">
                          <a:solidFill>
                            <a:srgbClr val="000000"/>
                          </a:solidFill>
                          <a:effectLst/>
                          <a:latin typeface="Arial" panose="020B0604020202020204" pitchFamily="34" charset="0"/>
                          <a:ea typeface="Arial" panose="020B0604020202020204" pitchFamily="34" charset="0"/>
                        </a:rPr>
                        <a:t>SAFER TRANSPORT SYSTEMS</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91603632"/>
                  </a:ext>
                </a:extLst>
              </a:tr>
              <a:tr h="1775048">
                <a:tc rowSpan="2">
                  <a:txBody>
                    <a:bodyPr/>
                    <a:lstStyle/>
                    <a:p>
                      <a:pPr>
                        <a:lnSpc>
                          <a:spcPct val="100000"/>
                        </a:lnSpc>
                        <a:spcBef>
                          <a:spcPts val="0"/>
                        </a:spcBef>
                        <a:spcAft>
                          <a:spcPts val="0"/>
                        </a:spcAft>
                      </a:pPr>
                      <a:r>
                        <a:rPr lang="en-ZA" sz="1000" dirty="0">
                          <a:solidFill>
                            <a:srgbClr val="000000"/>
                          </a:solidFill>
                          <a:effectLst/>
                          <a:latin typeface="Arial" panose="020B0604020202020204" pitchFamily="34" charset="0"/>
                          <a:ea typeface="Arial" panose="020B0604020202020204" pitchFamily="34" charset="0"/>
                        </a:rPr>
                        <a:t>Road Traffic Management Corporation (RTMC) and Provincial Departments of Transport</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0000"/>
                        </a:lnSpc>
                        <a:spcBef>
                          <a:spcPts val="0"/>
                        </a:spcBef>
                        <a:spcAft>
                          <a:spcPts val="0"/>
                        </a:spcAft>
                        <a:buFont typeface="Arial"/>
                        <a:buChar char="•"/>
                      </a:pPr>
                      <a:r>
                        <a:rPr lang="en-ZA" sz="1000" dirty="0">
                          <a:solidFill>
                            <a:srgbClr val="000000"/>
                          </a:solidFill>
                          <a:effectLst/>
                          <a:latin typeface="Arial" panose="020B0604020202020204" pitchFamily="34" charset="0"/>
                        </a:rPr>
                        <a:t>% reduction in road crash fatalities</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0000"/>
                        </a:lnSpc>
                        <a:spcBef>
                          <a:spcPts val="0"/>
                        </a:spcBef>
                        <a:spcAft>
                          <a:spcPts val="0"/>
                        </a:spcAft>
                        <a:buFont typeface="Arial"/>
                        <a:buChar char="•"/>
                      </a:pPr>
                      <a:r>
                        <a:rPr lang="en-ZA" sz="1000" dirty="0">
                          <a:solidFill>
                            <a:srgbClr val="000000"/>
                          </a:solidFill>
                          <a:effectLst/>
                          <a:latin typeface="Arial" panose="020B0604020202020204" pitchFamily="34" charset="0"/>
                        </a:rPr>
                        <a:t>21% reduction</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lnSpc>
                          <a:spcPct val="100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The number of fatalities decrease by 32% from 270 in 2021 to 184 in 2022.</a:t>
                      </a:r>
                      <a:endParaRPr lang="en-US" sz="1000" dirty="0">
                        <a:effectLst/>
                        <a:latin typeface="Calibri" panose="020F0502020204030204" pitchFamily="34" charset="0"/>
                      </a:endParaRPr>
                    </a:p>
                    <a:p>
                      <a:pPr marL="0" indent="0">
                        <a:lnSpc>
                          <a:spcPct val="100000"/>
                        </a:lnSpc>
                        <a:spcBef>
                          <a:spcPts val="0"/>
                        </a:spcBef>
                        <a:spcAft>
                          <a:spcPts val="0"/>
                        </a:spcAft>
                        <a:buFont typeface="Arial"/>
                        <a:buNone/>
                      </a:pPr>
                      <a:endParaRPr lang="en-US" sz="1000" dirty="0">
                        <a:effectLst/>
                        <a:latin typeface="Calibri" panose="020F0502020204030204" pitchFamily="34" charset="0"/>
                      </a:endParaRPr>
                    </a:p>
                    <a:p>
                      <a:pPr marL="171450" indent="-171450">
                        <a:lnSpc>
                          <a:spcPct val="100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Fatalities in Q1 2021: 3 245 </a:t>
                      </a:r>
                      <a:endParaRPr lang="en-US" sz="1000" dirty="0">
                        <a:effectLst/>
                        <a:latin typeface="Calibri" panose="020F0502020204030204" pitchFamily="34" charset="0"/>
                      </a:endParaRPr>
                    </a:p>
                    <a:p>
                      <a:pPr marL="0" indent="0">
                        <a:lnSpc>
                          <a:spcPct val="100000"/>
                        </a:lnSpc>
                        <a:spcBef>
                          <a:spcPts val="0"/>
                        </a:spcBef>
                        <a:spcAft>
                          <a:spcPts val="0"/>
                        </a:spcAft>
                        <a:buFont typeface="Arial"/>
                        <a:buNone/>
                      </a:pPr>
                      <a:endParaRPr lang="en-US" sz="1000" dirty="0">
                        <a:effectLst/>
                        <a:latin typeface="Calibri" panose="020F0502020204030204" pitchFamily="34" charset="0"/>
                      </a:endParaRPr>
                    </a:p>
                    <a:p>
                      <a:pPr marL="171450" indent="-171450">
                        <a:lnSpc>
                          <a:spcPct val="100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Fatalities in Q1 2022 (provisional): 3 142</a:t>
                      </a:r>
                      <a:endParaRPr lang="en-US" sz="1000" dirty="0">
                        <a:effectLst/>
                        <a:latin typeface="Calibri" panose="020F0502020204030204" pitchFamily="34" charset="0"/>
                      </a:endParaRPr>
                    </a:p>
                    <a:p>
                      <a:pPr marL="0" indent="0">
                        <a:lnSpc>
                          <a:spcPct val="100000"/>
                        </a:lnSpc>
                        <a:spcBef>
                          <a:spcPts val="0"/>
                        </a:spcBef>
                        <a:spcAft>
                          <a:spcPts val="0"/>
                        </a:spcAft>
                        <a:buFont typeface="Arial"/>
                        <a:buNone/>
                      </a:pPr>
                      <a:endParaRPr lang="en-US" sz="1000" dirty="0">
                        <a:effectLst/>
                        <a:latin typeface="Calibri" panose="020F0502020204030204" pitchFamily="34" charset="0"/>
                      </a:endParaRPr>
                    </a:p>
                    <a:p>
                      <a:pPr marL="171450" indent="-171450">
                        <a:lnSpc>
                          <a:spcPct val="100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Change (quarter on quarter): 3.2% better than previous FY Q1.</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241020399"/>
                  </a:ext>
                </a:extLst>
              </a:tr>
              <a:tr h="648072">
                <a:tc vMerge="1">
                  <a:txBody>
                    <a:bodyPr/>
                    <a:lstStyle/>
                    <a:p>
                      <a:endParaRPr lang="en-US"/>
                    </a:p>
                  </a:txBody>
                  <a:tcPr/>
                </a:tc>
                <a:tc>
                  <a:txBody>
                    <a:bodyPr/>
                    <a:lstStyle/>
                    <a:p>
                      <a:pPr marL="171450" marR="0" lvl="0" indent="-171450">
                        <a:lnSpc>
                          <a:spcPct val="100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schools involved in road safety education programme</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0000"/>
                        </a:lnSpc>
                        <a:spcBef>
                          <a:spcPts val="0"/>
                        </a:spcBef>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2 564 schools</a:t>
                      </a:r>
                      <a:endParaRPr lang="en-US" sz="1000" dirty="0">
                        <a:effectLst/>
                        <a:latin typeface="Calibri" panose="020F0502020204030204" pitchFamily="34"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00000"/>
                        </a:lnSpc>
                        <a:spcBef>
                          <a:spcPts val="0"/>
                        </a:spcBef>
                        <a:spcAft>
                          <a:spcPts val="0"/>
                        </a:spcAft>
                        <a:buFont typeface="Arial"/>
                        <a:buChar char="•"/>
                      </a:pPr>
                      <a:r>
                        <a:rPr lang="en-ZA" sz="1000" i="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1 241 schools</a:t>
                      </a:r>
                      <a:endParaRPr lang="en-US" sz="1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83" marR="5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37137238"/>
                  </a:ext>
                </a:extLst>
              </a:tr>
            </a:tbl>
          </a:graphicData>
        </a:graphic>
      </p:graphicFrame>
      <p:sp>
        <p:nvSpPr>
          <p:cNvPr id="3" name="Slide Number Placeholder 2">
            <a:extLst>
              <a:ext uri="{FF2B5EF4-FFF2-40B4-BE49-F238E27FC236}">
                <a16:creationId xmlns:a16="http://schemas.microsoft.com/office/drawing/2014/main" xmlns="" id="{7831E2BA-732E-4D86-A82C-F60183596D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61</a:t>
            </a:r>
          </a:p>
        </p:txBody>
      </p:sp>
    </p:spTree>
    <p:extLst>
      <p:ext uri="{BB962C8B-B14F-4D97-AF65-F5344CB8AC3E}">
        <p14:creationId xmlns:p14="http://schemas.microsoft.com/office/powerpoint/2010/main" xmlns="" val="3413761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4: Road Transport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1006132469"/>
              </p:ext>
            </p:extLst>
          </p:nvPr>
        </p:nvGraphicFramePr>
        <p:xfrm>
          <a:off x="457201" y="483518"/>
          <a:ext cx="8363271" cy="3920732"/>
        </p:xfrm>
        <a:graphic>
          <a:graphicData uri="http://schemas.openxmlformats.org/drawingml/2006/table">
            <a:tbl>
              <a:tblPr bandRow="1"/>
              <a:tblGrid>
                <a:gridCol w="1893253">
                  <a:extLst>
                    <a:ext uri="{9D8B030D-6E8A-4147-A177-3AD203B41FA5}">
                      <a16:colId xmlns:a16="http://schemas.microsoft.com/office/drawing/2014/main" xmlns="" val="1701649752"/>
                    </a:ext>
                  </a:extLst>
                </a:gridCol>
                <a:gridCol w="1939429">
                  <a:extLst>
                    <a:ext uri="{9D8B030D-6E8A-4147-A177-3AD203B41FA5}">
                      <a16:colId xmlns:a16="http://schemas.microsoft.com/office/drawing/2014/main" xmlns="" val="1150090756"/>
                    </a:ext>
                  </a:extLst>
                </a:gridCol>
                <a:gridCol w="2283705">
                  <a:extLst>
                    <a:ext uri="{9D8B030D-6E8A-4147-A177-3AD203B41FA5}">
                      <a16:colId xmlns:a16="http://schemas.microsoft.com/office/drawing/2014/main" xmlns="" val="1539197321"/>
                    </a:ext>
                  </a:extLst>
                </a:gridCol>
                <a:gridCol w="2246884">
                  <a:extLst>
                    <a:ext uri="{9D8B030D-6E8A-4147-A177-3AD203B41FA5}">
                      <a16:colId xmlns:a16="http://schemas.microsoft.com/office/drawing/2014/main" xmlns="" val="4133956002"/>
                    </a:ext>
                  </a:extLst>
                </a:gridCol>
              </a:tblGrid>
              <a:tr h="432620">
                <a:tc>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INSTITUTION</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OUTPUT INDICATOR</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ANNUAL TARGET</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374372001"/>
                  </a:ext>
                </a:extLst>
              </a:tr>
              <a:tr h="216311">
                <a:tc gridSpan="4">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SAFER TRANSPORT SYSTEMS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06077777"/>
                  </a:ext>
                </a:extLst>
              </a:tr>
              <a:tr h="791229">
                <a:tc rowSpan="4">
                  <a:txBody>
                    <a:bodyPr/>
                    <a:lstStyle/>
                    <a:p>
                      <a:pPr>
                        <a:spcAft>
                          <a:spcPts val="0"/>
                        </a:spcAft>
                      </a:pPr>
                      <a:r>
                        <a:rPr lang="en-ZA" sz="1000" dirty="0">
                          <a:solidFill>
                            <a:srgbClr val="000000"/>
                          </a:solidFill>
                          <a:effectLst/>
                          <a:latin typeface="Arial" panose="020B0604020202020204" pitchFamily="34" charset="0"/>
                          <a:ea typeface="Arial" panose="020B0604020202020204" pitchFamily="34" charset="0"/>
                        </a:rPr>
                        <a:t>Road Traffic Management Corporation (RTMC) and Provincial Departments of Transport</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indent="0" algn="just">
                        <a:spcAft>
                          <a:spcPts val="0"/>
                        </a:spcAft>
                        <a:buFont typeface="Arial"/>
                        <a:buNone/>
                      </a:pPr>
                      <a:r>
                        <a:rPr lang="en-ZA" sz="1000" b="1" dirty="0">
                          <a:solidFill>
                            <a:srgbClr val="000000"/>
                          </a:solidFill>
                          <a:effectLst/>
                          <a:latin typeface="Arial" panose="020B0604020202020204" pitchFamily="34" charset="0"/>
                          <a:ea typeface="Arial" panose="020B0604020202020204" pitchFamily="34" charset="0"/>
                        </a:rPr>
                        <a:t>Law Enforcement</a:t>
                      </a:r>
                      <a:endParaRPr lang="en-US" sz="1000" dirty="0">
                        <a:effectLst/>
                        <a:latin typeface="Calibri" panose="020F0502020204030204" pitchFamily="34" charset="0"/>
                      </a:endParaRPr>
                    </a:p>
                    <a:p>
                      <a:pPr marL="171450" indent="-171450" algn="just">
                        <a:spcAft>
                          <a:spcPts val="0"/>
                        </a:spcAft>
                        <a:buFont typeface="Arial"/>
                        <a:buChar char="•"/>
                      </a:pPr>
                      <a:endParaRPr lang="en-US" sz="10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speed operations conducted </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endParaRPr lang="en-US" sz="1000" dirty="0">
                        <a:effectLst/>
                        <a:latin typeface="Calibri" panose="020F0502020204030204" pitchFamily="34" charset="0"/>
                      </a:endParaRPr>
                    </a:p>
                    <a:p>
                      <a:pPr marL="0" indent="0">
                        <a:spcAft>
                          <a:spcPts val="0"/>
                        </a:spcAft>
                        <a:buFont typeface="Arial"/>
                        <a:buNone/>
                      </a:pPr>
                      <a:r>
                        <a:rPr lang="en-ZA" sz="1000" dirty="0">
                          <a:solidFill>
                            <a:srgbClr val="000000"/>
                          </a:solidFill>
                          <a:effectLst/>
                          <a:latin typeface="Arial" panose="020B0604020202020204" pitchFamily="34" charset="0"/>
                          <a:ea typeface="Arial" panose="020B0604020202020204" pitchFamily="34" charset="0"/>
                        </a:rPr>
                        <a:t> </a:t>
                      </a:r>
                      <a:endParaRPr lang="en-US" sz="1000" dirty="0">
                        <a:effectLst/>
                        <a:latin typeface="Calibri" panose="020F0502020204030204" pitchFamily="34" charset="0"/>
                      </a:endParaRPr>
                    </a:p>
                    <a:p>
                      <a:pPr marL="171450" marR="0" lvl="0" indent="-171450">
                        <a:lnSpc>
                          <a:spcPct val="107000"/>
                        </a:lnSpc>
                        <a:spcBef>
                          <a:spcPts val="0"/>
                        </a:spcBef>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80 580 operations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nSpc>
                          <a:spcPct val="115000"/>
                        </a:lnSpc>
                        <a:spcBef>
                          <a:spcPts val="0"/>
                        </a:spcBef>
                        <a:spcAft>
                          <a:spcPts val="1000"/>
                        </a:spcAft>
                        <a:buFont typeface="Arial"/>
                        <a:buNone/>
                      </a:pPr>
                      <a:endParaRPr lang="en-US" sz="10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15000"/>
                        </a:lnSpc>
                        <a:spcBef>
                          <a:spcPts val="0"/>
                        </a:spcBef>
                        <a:spcAft>
                          <a:spcPts val="1000"/>
                        </a:spcAft>
                        <a:buFont typeface="Arial" panose="020B0604020202020204" pitchFamily="34" charset="0"/>
                        <a:buChar char="•"/>
                      </a:pPr>
                      <a:r>
                        <a:rPr lang="en-US" sz="1000" b="0" i="0" dirty="0">
                          <a:solidFill>
                            <a:schemeClr val="tx1"/>
                          </a:solidFill>
                          <a:effectLst/>
                          <a:latin typeface="Arial" panose="020B0604020202020204" pitchFamily="34" charset="0"/>
                          <a:ea typeface="Calibri" panose="020F0502020204030204" pitchFamily="34" charset="0"/>
                          <a:cs typeface="Arial" panose="020B0604020202020204" pitchFamily="34" charset="0"/>
                        </a:rPr>
                        <a:t>2 685 (Awaiting provincial data)</a:t>
                      </a: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813815056"/>
                  </a:ext>
                </a:extLst>
              </a:tr>
              <a:tr h="360040">
                <a:tc vMerge="1">
                  <a:txBody>
                    <a:bodyPr/>
                    <a:lstStyle/>
                    <a:p>
                      <a:endParaRPr lang="en-US"/>
                    </a:p>
                  </a:txBody>
                  <a:tcPr/>
                </a:tc>
                <a:tc>
                  <a:txBody>
                    <a:bodyPr/>
                    <a:lstStyle/>
                    <a:p>
                      <a:pPr marL="171450" marR="0" lvl="0" indent="-171450">
                        <a:lnSpc>
                          <a:spcPct val="107000"/>
                        </a:lnSpc>
                        <a:spcBef>
                          <a:spcPts val="0"/>
                        </a:spcBef>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Number of vehicles weighed </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3 276 160 vehicles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b="0" i="0" dirty="0">
                          <a:solidFill>
                            <a:schemeClr val="tx1"/>
                          </a:solidFill>
                          <a:effectLst/>
                          <a:latin typeface="Arial" panose="020B0604020202020204" pitchFamily="34" charset="0"/>
                          <a:ea typeface="Calibri" panose="020F0502020204030204" pitchFamily="34" charset="0"/>
                          <a:cs typeface="Arial" panose="020B0604020202020204" pitchFamily="34" charset="0"/>
                        </a:rPr>
                        <a:t>1 465 </a:t>
                      </a:r>
                      <a:r>
                        <a:rPr lang="en-US" sz="1000" b="0" i="0" dirty="0">
                          <a:solidFill>
                            <a:schemeClr val="tx1"/>
                          </a:solidFill>
                          <a:effectLst/>
                          <a:latin typeface="Arial" panose="020B0604020202020204" pitchFamily="34" charset="0"/>
                          <a:ea typeface="Calibri" panose="020F0502020204030204" pitchFamily="34" charset="0"/>
                          <a:cs typeface="Arial" panose="020B0604020202020204" pitchFamily="34" charset="0"/>
                        </a:rPr>
                        <a:t>(Awaiting provincial data)</a:t>
                      </a: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569947310"/>
                  </a:ext>
                </a:extLst>
              </a:tr>
              <a:tr h="535523">
                <a:tc vMerge="1">
                  <a:txBody>
                    <a:bodyPr/>
                    <a:lstStyle/>
                    <a:p>
                      <a:endParaRPr lang="en-US"/>
                    </a:p>
                  </a:txBody>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drunken driving operations conducted</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62 416 operations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b="0" i="0" dirty="0">
                          <a:solidFill>
                            <a:schemeClr val="tx1"/>
                          </a:solidFill>
                          <a:effectLst/>
                          <a:latin typeface="Arial" panose="020B0604020202020204" pitchFamily="34" charset="0"/>
                          <a:ea typeface="Calibri" panose="020F0502020204030204" pitchFamily="34" charset="0"/>
                          <a:cs typeface="Arial" panose="020B0604020202020204" pitchFamily="34" charset="0"/>
                        </a:rPr>
                        <a:t>5 862 </a:t>
                      </a:r>
                      <a:r>
                        <a:rPr lang="en-US" sz="1000" b="0" i="0" dirty="0">
                          <a:solidFill>
                            <a:schemeClr val="tx1"/>
                          </a:solidFill>
                          <a:effectLst/>
                          <a:latin typeface="Arial" panose="020B0604020202020204" pitchFamily="34" charset="0"/>
                          <a:ea typeface="Calibri" panose="020F0502020204030204" pitchFamily="34" charset="0"/>
                          <a:cs typeface="Arial" panose="020B0604020202020204" pitchFamily="34" charset="0"/>
                        </a:rPr>
                        <a:t>(Awaiting provincial data)</a:t>
                      </a: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722188122"/>
                  </a:ext>
                </a:extLst>
              </a:tr>
              <a:tr h="451186">
                <a:tc vMerge="1">
                  <a:txBody>
                    <a:bodyPr/>
                    <a:lstStyle/>
                    <a:p>
                      <a:endParaRPr lang="en-US"/>
                    </a:p>
                  </a:txBody>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vehicles stopped and checked</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10 288 900 vehicles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i="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1 974 235 vehicles were stopped and inspected</a:t>
                      </a:r>
                      <a:endParaRPr lang="en-US" sz="1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111039802"/>
                  </a:ext>
                </a:extLst>
              </a:tr>
              <a:tr h="451186">
                <a:tc rowSpan="2">
                  <a:txBody>
                    <a:bodyPr/>
                    <a:lstStyle/>
                    <a:p>
                      <a:pPr>
                        <a:spcAft>
                          <a:spcPts val="0"/>
                        </a:spcAft>
                      </a:pPr>
                      <a:r>
                        <a:rPr lang="en-ZA" sz="1000" dirty="0">
                          <a:solidFill>
                            <a:srgbClr val="000000"/>
                          </a:solidFill>
                          <a:effectLst/>
                          <a:latin typeface="Arial" panose="020B0604020202020204" pitchFamily="34" charset="0"/>
                          <a:ea typeface="Arial" panose="020B0604020202020204" pitchFamily="34" charset="0"/>
                        </a:rPr>
                        <a:t>Driving Licence Card Account (DLCA)</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driving licence cards produced</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2 000 000 cards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000" dirty="0">
                          <a:solidFill>
                            <a:schemeClr val="tx1"/>
                          </a:solidFill>
                          <a:effectLst/>
                          <a:latin typeface="Arial" panose="020B0604020202020204" pitchFamily="34" charset="0"/>
                          <a:ea typeface="Arial" panose="020B0604020202020204" pitchFamily="34" charset="0"/>
                        </a:rPr>
                        <a:t>1 140 571 </a:t>
                      </a:r>
                      <a:endParaRPr lang="en-US" sz="1000" dirty="0">
                        <a:solidFill>
                          <a:schemeClr val="tx1"/>
                        </a:solidFill>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388997860"/>
                  </a:ext>
                </a:extLst>
              </a:tr>
              <a:tr h="682637">
                <a:tc vMerge="1">
                  <a:txBody>
                    <a:bodyPr/>
                    <a:lstStyle/>
                    <a:p>
                      <a:endParaRPr lang="en-US"/>
                    </a:p>
                  </a:txBody>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Turn-around time for issuance of driving licence cards reduced</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14 days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000" dirty="0">
                          <a:effectLst/>
                          <a:latin typeface="Arial" panose="020B0604020202020204" pitchFamily="34" charset="0"/>
                          <a:ea typeface="Arial" panose="020B0604020202020204" pitchFamily="34" charset="0"/>
                        </a:rPr>
                        <a:t>Driving licence cards produced within an average of 49 days.</a:t>
                      </a:r>
                      <a:endParaRPr lang="en-US" sz="1000" dirty="0">
                        <a:effectLst/>
                        <a:latin typeface="Calibri" panose="020F0502020204030204" pitchFamily="34" charset="0"/>
                      </a:endParaRPr>
                    </a:p>
                  </a:txBody>
                  <a:tcPr marL="56130" marR="56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751344254"/>
                  </a:ext>
                </a:extLst>
              </a:tr>
            </a:tbl>
          </a:graphicData>
        </a:graphic>
      </p:graphicFrame>
      <p:sp>
        <p:nvSpPr>
          <p:cNvPr id="3" name="Slide Number Placeholder 2">
            <a:extLst>
              <a:ext uri="{FF2B5EF4-FFF2-40B4-BE49-F238E27FC236}">
                <a16:creationId xmlns:a16="http://schemas.microsoft.com/office/drawing/2014/main" xmlns="" id="{C4446AD4-FE36-4180-B6F5-87A044EB9C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62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571907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4: Road Transport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516486227"/>
              </p:ext>
            </p:extLst>
          </p:nvPr>
        </p:nvGraphicFramePr>
        <p:xfrm>
          <a:off x="107504" y="555526"/>
          <a:ext cx="8712968" cy="3672408"/>
        </p:xfrm>
        <a:graphic>
          <a:graphicData uri="http://schemas.openxmlformats.org/drawingml/2006/table">
            <a:tbl>
              <a:tblPr firstRow="1" firstCol="1" bandRow="1"/>
              <a:tblGrid>
                <a:gridCol w="1923089">
                  <a:extLst>
                    <a:ext uri="{9D8B030D-6E8A-4147-A177-3AD203B41FA5}">
                      <a16:colId xmlns:a16="http://schemas.microsoft.com/office/drawing/2014/main" xmlns="" val="634688685"/>
                    </a:ext>
                  </a:extLst>
                </a:gridCol>
                <a:gridCol w="2109359">
                  <a:extLst>
                    <a:ext uri="{9D8B030D-6E8A-4147-A177-3AD203B41FA5}">
                      <a16:colId xmlns:a16="http://schemas.microsoft.com/office/drawing/2014/main" xmlns="" val="4194186833"/>
                    </a:ext>
                  </a:extLst>
                </a:gridCol>
                <a:gridCol w="1656184">
                  <a:extLst>
                    <a:ext uri="{9D8B030D-6E8A-4147-A177-3AD203B41FA5}">
                      <a16:colId xmlns:a16="http://schemas.microsoft.com/office/drawing/2014/main" xmlns="" val="20002"/>
                    </a:ext>
                  </a:extLst>
                </a:gridCol>
                <a:gridCol w="3024336">
                  <a:extLst>
                    <a:ext uri="{9D8B030D-6E8A-4147-A177-3AD203B41FA5}">
                      <a16:colId xmlns:a16="http://schemas.microsoft.com/office/drawing/2014/main" xmlns="" val="20003"/>
                    </a:ext>
                  </a:extLst>
                </a:gridCol>
              </a:tblGrid>
              <a:tr h="360780">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INSTITUTION</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OUTPUT INDICATOR</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ANNUAL TARGET</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REPORTABLE PROGRESS AS AT 30 JUNE 2022</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2075615171"/>
                  </a:ext>
                </a:extLst>
              </a:tr>
              <a:tr h="180389">
                <a:tc gridSpan="4">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Competitive and Accessible Markets</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18299006"/>
                  </a:ext>
                </a:extLst>
              </a:tr>
              <a:tr h="1115015">
                <a:tc rowSpan="5">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Verdana" panose="020B0604030504040204" pitchFamily="34" charset="0"/>
                        </a:rPr>
                        <a:t>South African National Roads Agency Limited (SANRAL)</a:t>
                      </a:r>
                      <a:endParaRPr lang="en-US" sz="10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Times New Roman" panose="02020603050405020304" pitchFamily="18" charset="0"/>
                        </a:rPr>
                        <a:t>Total kilometres of surfaced roads maintained (</a:t>
                      </a:r>
                      <a:r>
                        <a:rPr lang="en-ZA" sz="1000" i="1" dirty="0">
                          <a:effectLst/>
                          <a:latin typeface="Arial" panose="020B0604020202020204" pitchFamily="34" charset="0"/>
                          <a:ea typeface="Times New Roman" panose="02020603050405020304" pitchFamily="18" charset="0"/>
                        </a:rPr>
                        <a:t>routine maintenance</a:t>
                      </a:r>
                      <a:r>
                        <a:rPr lang="en-ZA" sz="1000" dirty="0">
                          <a:effectLst/>
                          <a:latin typeface="Arial" panose="020B0604020202020204" pitchFamily="34" charset="0"/>
                          <a:ea typeface="Times New Roman" panose="02020603050405020304" pitchFamily="18" charset="0"/>
                        </a:rPr>
                        <a:t>)</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22 262 km</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spcAft>
                          <a:spcPts val="0"/>
                        </a:spcAft>
                        <a:buFont typeface="Arial"/>
                        <a:buChar char="•"/>
                      </a:pPr>
                      <a:r>
                        <a:rPr lang="en-ZA" sz="1000" dirty="0">
                          <a:effectLst/>
                          <a:latin typeface="Arial" panose="020B0604020202020204" pitchFamily="34" charset="0"/>
                          <a:ea typeface="Times New Roman" panose="02020603050405020304" pitchFamily="18" charset="0"/>
                        </a:rPr>
                        <a:t>A total of 22 275 km of the national road network were exposed to routine maintenance. </a:t>
                      </a:r>
                      <a:endParaRPr lang="en-US" sz="1000" dirty="0">
                        <a:effectLst/>
                        <a:latin typeface="Calibri" panose="020F0502020204030204" pitchFamily="34" charset="0"/>
                        <a:ea typeface="Times New Roman" panose="02020603050405020304" pitchFamily="18" charset="0"/>
                      </a:endParaRPr>
                    </a:p>
                    <a:p>
                      <a:pPr marL="171450" marR="0" indent="-171450">
                        <a:spcAft>
                          <a:spcPts val="0"/>
                        </a:spcAft>
                        <a:buFont typeface="Arial"/>
                        <a:buChar char="•"/>
                      </a:pPr>
                      <a:endParaRPr lang="en-US" sz="1000" dirty="0">
                        <a:effectLst/>
                        <a:latin typeface="Calibri" panose="020F0502020204030204" pitchFamily="34" charset="0"/>
                        <a:ea typeface="Times New Roman" panose="02020603050405020304" pitchFamily="18" charset="0"/>
                      </a:endParaRPr>
                    </a:p>
                    <a:p>
                      <a:pPr marL="171450" marR="0" indent="-171450">
                        <a:spcAft>
                          <a:spcPts val="0"/>
                        </a:spcAft>
                        <a:buFont typeface="Arial"/>
                        <a:buChar char="•"/>
                      </a:pPr>
                      <a:r>
                        <a:rPr lang="en-ZA" sz="1000" dirty="0">
                          <a:effectLst/>
                          <a:latin typeface="Arial" panose="020B0604020202020204" pitchFamily="34" charset="0"/>
                          <a:ea typeface="Times New Roman" panose="02020603050405020304" pitchFamily="18" charset="0"/>
                        </a:rPr>
                        <a:t>The number of kilometres in the SANRAL network increased due to the updated proclaimed national road declarations.</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574219962"/>
                  </a:ext>
                </a:extLst>
              </a:tr>
              <a:tr h="504057">
                <a:tc vMerge="1">
                  <a:txBody>
                    <a:bodyPr/>
                    <a:lstStyle/>
                    <a:p>
                      <a:endParaRPr lang="en-US"/>
                    </a:p>
                  </a:txBody>
                  <a:tcPr/>
                </a:tc>
                <a:tc>
                  <a:txBody>
                    <a:bodyPr/>
                    <a:lstStyle/>
                    <a:p>
                      <a:pPr marL="171450" marR="0" indent="-171450" fontAlgn="base">
                        <a:lnSpc>
                          <a:spcPct val="115000"/>
                        </a:lnSpc>
                        <a:spcBef>
                          <a:spcPts val="0"/>
                        </a:spcBef>
                        <a:spcAft>
                          <a:spcPts val="0"/>
                        </a:spcAft>
                        <a:buFont typeface="Arial"/>
                        <a:buChar char="•"/>
                      </a:pPr>
                      <a:r>
                        <a:rPr lang="en-ZA" sz="1000" kern="1200" dirty="0">
                          <a:solidFill>
                            <a:srgbClr val="000000"/>
                          </a:solidFill>
                          <a:effectLst/>
                          <a:latin typeface="Arial" panose="020B0604020202020204" pitchFamily="34" charset="0"/>
                          <a:ea typeface="MS PGothic" panose="020B0600070205080204" pitchFamily="34" charset="-128"/>
                        </a:rPr>
                        <a:t>Kilometres of roads upgraded (</a:t>
                      </a:r>
                      <a:r>
                        <a:rPr lang="en-ZA" sz="1000" i="1" kern="1200" dirty="0">
                          <a:solidFill>
                            <a:srgbClr val="000000"/>
                          </a:solidFill>
                          <a:effectLst/>
                          <a:latin typeface="Arial" panose="020B0604020202020204" pitchFamily="34" charset="0"/>
                          <a:ea typeface="MS PGothic" panose="020B0600070205080204" pitchFamily="34" charset="-128"/>
                        </a:rPr>
                        <a:t>strengthened, improved or new</a:t>
                      </a:r>
                      <a:r>
                        <a:rPr lang="en-ZA" sz="1000" kern="1200" dirty="0">
                          <a:solidFill>
                            <a:srgbClr val="000000"/>
                          </a:solidFill>
                          <a:effectLst/>
                          <a:latin typeface="Arial" panose="020B0604020202020204" pitchFamily="34" charset="0"/>
                          <a:ea typeface="MS PGothic" panose="020B0600070205080204" pitchFamily="34" charset="-128"/>
                        </a:rPr>
                        <a:t>)</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600 km </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Reporting frequency is annual. Next report at the end of April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499931084"/>
                  </a:ext>
                </a:extLst>
              </a:tr>
              <a:tr h="414896">
                <a:tc vMerge="1">
                  <a:txBody>
                    <a:bodyPr/>
                    <a:lstStyle/>
                    <a:p>
                      <a:endParaRPr lang="en-US"/>
                    </a:p>
                  </a:txBody>
                  <a:tcPr/>
                </a:tc>
                <a:tc>
                  <a:txBody>
                    <a:bodyPr/>
                    <a:lstStyle/>
                    <a:p>
                      <a:pPr marL="171450" marR="0" indent="-171450" fontAlgn="base">
                        <a:lnSpc>
                          <a:spcPct val="115000"/>
                        </a:lnSpc>
                        <a:spcBef>
                          <a:spcPts val="0"/>
                        </a:spcBef>
                        <a:spcAft>
                          <a:spcPts val="0"/>
                        </a:spcAft>
                        <a:buFont typeface="Arial"/>
                        <a:buChar char="•"/>
                      </a:pPr>
                      <a:r>
                        <a:rPr lang="en-ZA" sz="1000" kern="1200" dirty="0">
                          <a:solidFill>
                            <a:srgbClr val="000000"/>
                          </a:solidFill>
                          <a:effectLst/>
                          <a:latin typeface="Arial" panose="020B0604020202020204" pitchFamily="34" charset="0"/>
                          <a:ea typeface="MS PGothic" panose="020B0600070205080204" pitchFamily="34" charset="-128"/>
                        </a:rPr>
                        <a:t>Kilometres of roads resurfaced</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1 000 km </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Reporting frequency is annual. Next report at the end of April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038767612"/>
                  </a:ext>
                </a:extLst>
              </a:tr>
              <a:tr h="690952">
                <a:tc vMerge="1">
                  <a:txBody>
                    <a:bodyPr/>
                    <a:lstStyle/>
                    <a:p>
                      <a:endParaRPr lang="en-US"/>
                    </a:p>
                  </a:txBody>
                  <a:tcPr/>
                </a:tc>
                <a:tc>
                  <a:txBody>
                    <a:bodyPr/>
                    <a:lstStyle/>
                    <a:p>
                      <a:pPr marL="171450" marR="0" lvl="0" indent="-171450">
                        <a:lnSpc>
                          <a:spcPct val="115000"/>
                        </a:lnSpc>
                        <a:buFont typeface="Arial"/>
                        <a:buChar char="•"/>
                      </a:pPr>
                      <a:r>
                        <a:rPr lang="en-ZA" sz="1000" dirty="0">
                          <a:effectLst/>
                          <a:latin typeface="Arial" panose="020B0604020202020204" pitchFamily="34" charset="0"/>
                          <a:ea typeface="Times New Roman" panose="02020603050405020304" pitchFamily="18" charset="0"/>
                        </a:rPr>
                        <a:t>Number of jobs created</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10 000 jobs</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A total of 8 127 jobs were created through the SANRAL Road Maintenance Programme during the period under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978832223"/>
                  </a:ext>
                </a:extLst>
              </a:tr>
              <a:tr h="406319">
                <a:tc vMerge="1">
                  <a:txBody>
                    <a:bodyPr/>
                    <a:lstStyle/>
                    <a:p>
                      <a:endParaRPr lang="en-US"/>
                    </a:p>
                  </a:txBody>
                  <a:tcPr/>
                </a:tc>
                <a:tc>
                  <a:txBody>
                    <a:bodyPr/>
                    <a:lstStyle/>
                    <a:p>
                      <a:pPr marL="171450" marR="0" lvl="0" indent="-171450">
                        <a:spcBef>
                          <a:spcPts val="0"/>
                        </a:spcBef>
                        <a:spcAft>
                          <a:spcPts val="0"/>
                        </a:spcAft>
                        <a:buFont typeface="Arial"/>
                        <a:buChar char="•"/>
                      </a:pPr>
                      <a:r>
                        <a:rPr lang="en-US" sz="1000" dirty="0">
                          <a:effectLst/>
                          <a:latin typeface="Arial" panose="020B0604020202020204" pitchFamily="34" charset="0"/>
                          <a:ea typeface="Times New Roman" panose="02020603050405020304" pitchFamily="18" charset="0"/>
                        </a:rPr>
                        <a:t>Number of full-time equivalents (FTEs) created</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10 000 FTEs</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86269741"/>
                  </a:ext>
                </a:extLst>
              </a:tr>
            </a:tbl>
          </a:graphicData>
        </a:graphic>
      </p:graphicFrame>
      <p:sp>
        <p:nvSpPr>
          <p:cNvPr id="3" name="Slide Number Placeholder 2">
            <a:extLst>
              <a:ext uri="{FF2B5EF4-FFF2-40B4-BE49-F238E27FC236}">
                <a16:creationId xmlns:a16="http://schemas.microsoft.com/office/drawing/2014/main" xmlns="" id="{8490AE1B-48B9-436A-91A6-DD5F70EE70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63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81261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4: Road Transport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2045761703"/>
              </p:ext>
            </p:extLst>
          </p:nvPr>
        </p:nvGraphicFramePr>
        <p:xfrm>
          <a:off x="457201" y="485920"/>
          <a:ext cx="8229598" cy="3871570"/>
        </p:xfrm>
        <a:graphic>
          <a:graphicData uri="http://schemas.openxmlformats.org/drawingml/2006/table">
            <a:tbl>
              <a:tblPr firstRow="1" firstCol="1" bandRow="1"/>
              <a:tblGrid>
                <a:gridCol w="1844703">
                  <a:extLst>
                    <a:ext uri="{9D8B030D-6E8A-4147-A177-3AD203B41FA5}">
                      <a16:colId xmlns:a16="http://schemas.microsoft.com/office/drawing/2014/main" xmlns="" val="634688685"/>
                    </a:ext>
                  </a:extLst>
                </a:gridCol>
                <a:gridCol w="1844703">
                  <a:extLst>
                    <a:ext uri="{9D8B030D-6E8A-4147-A177-3AD203B41FA5}">
                      <a16:colId xmlns:a16="http://schemas.microsoft.com/office/drawing/2014/main" xmlns="" val="4194186833"/>
                    </a:ext>
                  </a:extLst>
                </a:gridCol>
                <a:gridCol w="2270096">
                  <a:extLst>
                    <a:ext uri="{9D8B030D-6E8A-4147-A177-3AD203B41FA5}">
                      <a16:colId xmlns:a16="http://schemas.microsoft.com/office/drawing/2014/main" xmlns="" val="662049744"/>
                    </a:ext>
                  </a:extLst>
                </a:gridCol>
                <a:gridCol w="2270096">
                  <a:extLst>
                    <a:ext uri="{9D8B030D-6E8A-4147-A177-3AD203B41FA5}">
                      <a16:colId xmlns:a16="http://schemas.microsoft.com/office/drawing/2014/main" xmlns="" val="2375419576"/>
                    </a:ext>
                  </a:extLst>
                </a:gridCol>
              </a:tblGrid>
              <a:tr h="424818">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INSTITUTION</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OUTPUT INDICATOR</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ANNUAL TARGET</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REPORTABLE PROGRESS AS AT 30 JUNE 2022</a:t>
                      </a:r>
                      <a:endParaRPr lang="en-US" sz="1000" dirty="0">
                        <a:effectLst/>
                        <a:latin typeface="Calibri" panose="020F0502020204030204" pitchFamily="34" charset="0"/>
                        <a:ea typeface="Times New Roman" panose="02020603050405020304" pitchFamily="18" charset="0"/>
                      </a:endParaRPr>
                    </a:p>
                  </a:txBody>
                  <a:tcPr marL="36355" marR="36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803529006"/>
                  </a:ext>
                </a:extLst>
              </a:tr>
              <a:tr h="220852">
                <a:tc gridSpan="4">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Competitive and Accessible Markets</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581748819"/>
                  </a:ext>
                </a:extLst>
              </a:tr>
              <a:tr h="424818">
                <a:tc rowSpan="3">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Verdana" panose="020B0604030504040204" pitchFamily="34" charset="0"/>
                        </a:rPr>
                        <a:t>South African National Roads Agency Limited (SANRAL)</a:t>
                      </a:r>
                      <a:endParaRPr lang="en-US" sz="10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rPr>
                        <a:t>Number of youths (18-35) employed </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panose="020B0604020202020204" pitchFamily="34" charset="0"/>
                        <a:buChar char="•"/>
                      </a:pPr>
                      <a:r>
                        <a:rPr lang="en-ZA" sz="1000" dirty="0">
                          <a:effectLst/>
                          <a:latin typeface="Arial" panose="020B0604020202020204" pitchFamily="34" charset="0"/>
                          <a:ea typeface="Arial" panose="020B0604020202020204" pitchFamily="34" charset="0"/>
                        </a:rPr>
                        <a:t>5 200 youth</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panose="020B0604020202020204" pitchFamily="34" charset="0"/>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4 092 youth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143582833"/>
                  </a:ext>
                </a:extLst>
              </a:tr>
              <a:tr h="424818">
                <a:tc vMerge="1">
                  <a:txBody>
                    <a:bodyPr/>
                    <a:lstStyle/>
                    <a:p>
                      <a:endParaRPr lang="en-US"/>
                    </a:p>
                  </a:txBody>
                  <a:tcPr/>
                </a:tc>
                <a:tc>
                  <a:txBody>
                    <a:bodyPr/>
                    <a:lstStyle/>
                    <a:p>
                      <a:pPr marL="171450" marR="0" lvl="0" indent="-171450">
                        <a:spcBef>
                          <a:spcPts val="0"/>
                        </a:spcBef>
                        <a:spcAft>
                          <a:spcPts val="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rPr>
                        <a:t>Number of women employed</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panose="020B0604020202020204" pitchFamily="34" charset="0"/>
                        <a:buChar char="•"/>
                      </a:pPr>
                      <a:r>
                        <a:rPr lang="en-ZA" sz="1000" dirty="0">
                          <a:effectLst/>
                          <a:latin typeface="Arial" panose="020B0604020202020204" pitchFamily="34" charset="0"/>
                          <a:ea typeface="Arial" panose="020B0604020202020204" pitchFamily="34" charset="0"/>
                        </a:rPr>
                        <a:t>2 600 women</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panose="020B0604020202020204" pitchFamily="34" charset="0"/>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2 422 women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611637705"/>
                  </a:ext>
                </a:extLst>
              </a:tr>
              <a:tr h="424818">
                <a:tc vMerge="1">
                  <a:txBody>
                    <a:bodyPr/>
                    <a:lstStyle/>
                    <a:p>
                      <a:endParaRPr lang="en-US"/>
                    </a:p>
                  </a:txBody>
                  <a:tcPr/>
                </a:tc>
                <a:tc>
                  <a:txBody>
                    <a:bodyPr/>
                    <a:lstStyle/>
                    <a:p>
                      <a:pPr marL="171450" marR="0" lvl="0" indent="-171450">
                        <a:spcBef>
                          <a:spcPts val="0"/>
                        </a:spcBef>
                        <a:spcAft>
                          <a:spcPts val="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rPr>
                        <a:t>Number of persons with disabilities employed</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panose="020B0604020202020204" pitchFamily="34" charset="0"/>
                        <a:buChar char="•"/>
                      </a:pPr>
                      <a:r>
                        <a:rPr lang="en-ZA" sz="1000" dirty="0">
                          <a:effectLst/>
                          <a:latin typeface="Arial" panose="020B0604020202020204" pitchFamily="34" charset="0"/>
                          <a:ea typeface="Arial" panose="020B0604020202020204" pitchFamily="34" charset="0"/>
                        </a:rPr>
                        <a:t>50 persons with disabilities</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panose="020B0604020202020204" pitchFamily="34" charset="0"/>
                        <a:buChar char="•"/>
                      </a:pPr>
                      <a:r>
                        <a:rPr lang="en-ZA" sz="1000" dirty="0">
                          <a:effectLst/>
                          <a:latin typeface="Arial" panose="020B0604020202020204" pitchFamily="34" charset="0"/>
                          <a:ea typeface="Calibri" panose="020F0502020204030204" pitchFamily="34" charset="0"/>
                          <a:cs typeface="Times New Roman" panose="02020603050405020304" pitchFamily="18" charset="0"/>
                        </a:rPr>
                        <a:t>60 persons with disabilities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42711218"/>
                  </a:ext>
                </a:extLst>
              </a:tr>
              <a:tr h="1101810">
                <a:tc rowSpan="2">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Verdana" panose="020B0604030504040204" pitchFamily="34" charset="0"/>
                        </a:rPr>
                        <a:t>Provincial Department of Transport (PDTs)</a:t>
                      </a:r>
                      <a:endParaRPr lang="en-US" sz="10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buFont typeface="Arial" panose="020B0604020202020204" pitchFamily="34" charset="0"/>
                        <a:buNone/>
                      </a:pPr>
                      <a:r>
                        <a:rPr lang="en-ZA" sz="1000" b="1" dirty="0">
                          <a:effectLst/>
                          <a:latin typeface="Arial" panose="020B0604020202020204" pitchFamily="34" charset="0"/>
                          <a:ea typeface="Times New Roman" panose="02020603050405020304" pitchFamily="18" charset="0"/>
                        </a:rPr>
                        <a:t>Planning</a:t>
                      </a:r>
                      <a:endParaRPr lang="en-US" sz="1000" dirty="0">
                        <a:effectLst/>
                        <a:latin typeface="Calibri" panose="020F0502020204030204" pitchFamily="34" charset="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endParaRPr lang="en-US" sz="1000" dirty="0">
                        <a:effectLst/>
                        <a:latin typeface="Calibri" panose="020F0502020204030204" pitchFamily="34" charset="0"/>
                        <a:ea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kilometres of surfaced roads visually assessed as per the applicable TMH manual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spcAft>
                          <a:spcPts val="0"/>
                        </a:spcAft>
                        <a:buFont typeface="Arial" panose="020B0604020202020204" pitchFamily="34" charset="0"/>
                        <a:buChar char="•"/>
                      </a:pPr>
                      <a:endParaRPr lang="en-US" sz="1000" dirty="0">
                        <a:effectLst/>
                        <a:latin typeface="Calibri" panose="020F0502020204030204" pitchFamily="34" charset="0"/>
                        <a:ea typeface="Times New Roman" panose="02020603050405020304" pitchFamily="18" charset="0"/>
                      </a:endParaRPr>
                    </a:p>
                    <a:p>
                      <a:pPr marL="171450" marR="0" indent="-171450">
                        <a:spcAft>
                          <a:spcPts val="0"/>
                        </a:spcAft>
                        <a:buFont typeface="Arial" panose="020B0604020202020204" pitchFamily="34" charset="0"/>
                        <a:buChar char="•"/>
                      </a:pPr>
                      <a:endParaRPr lang="en-US" sz="1000" dirty="0">
                        <a:effectLst/>
                        <a:latin typeface="Calibri" panose="020F0502020204030204" pitchFamily="34" charset="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ZA" sz="1000" dirty="0">
                          <a:effectLst/>
                          <a:latin typeface="Arial" panose="020B0604020202020204" pitchFamily="34" charset="0"/>
                          <a:ea typeface="Arial" panose="020B0604020202020204" pitchFamily="34" charset="0"/>
                        </a:rPr>
                        <a:t>10 000 km</a:t>
                      </a:r>
                      <a:endParaRPr lang="en-US" sz="1000" dirty="0">
                        <a:effectLst/>
                        <a:latin typeface="Calibri" panose="020F0502020204030204" pitchFamily="34" charset="0"/>
                        <a:ea typeface="Times New Roman" panose="02020603050405020304" pitchFamily="18" charset="0"/>
                      </a:endParaRPr>
                    </a:p>
                    <a:p>
                      <a:pPr marL="171450" marR="0" indent="-171450">
                        <a:spcAft>
                          <a:spcPts val="0"/>
                        </a:spcAft>
                        <a:buFont typeface="Arial" panose="020B0604020202020204" pitchFamily="34" charset="0"/>
                        <a:buChar char="•"/>
                      </a:pP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indent="0">
                        <a:spcAft>
                          <a:spcPts val="0"/>
                        </a:spcAft>
                        <a:buFont typeface="Arial" panose="020B0604020202020204" pitchFamily="34" charset="0"/>
                        <a:buNone/>
                        <a:tabLst>
                          <a:tab pos="248285" algn="l"/>
                        </a:tabLst>
                      </a:pPr>
                      <a:r>
                        <a:rPr lang="en-ZA" sz="1000" kern="1200" dirty="0">
                          <a:solidFill>
                            <a:schemeClr val="tx1"/>
                          </a:solidFill>
                          <a:effectLst/>
                          <a:latin typeface="Arial" panose="020B0604020202020204" pitchFamily="34" charset="0"/>
                          <a:cs typeface="Times New Roman" panose="02020603050405020304" pitchFamily="18" charset="0"/>
                        </a:rPr>
                        <a:t> </a:t>
                      </a:r>
                      <a:endParaRPr lang="en-US" sz="1000" kern="1200" dirty="0">
                        <a:solidFill>
                          <a:schemeClr val="tx1"/>
                        </a:solidFill>
                        <a:effectLst/>
                        <a:latin typeface="Arial" panose="020B060402020202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tabLst>
                          <a:tab pos="248285" algn="l"/>
                        </a:tabLst>
                      </a:pPr>
                      <a:endParaRPr lang="en-US" sz="1000" kern="1200" dirty="0">
                        <a:solidFill>
                          <a:schemeClr val="tx1"/>
                        </a:solidFill>
                        <a:effectLst/>
                        <a:latin typeface="Arial" panose="020B060402020202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248285" algn="l"/>
                        </a:tabLst>
                      </a:pPr>
                      <a:r>
                        <a:rPr lang="en-ZA" sz="1000" kern="1200" dirty="0">
                          <a:solidFill>
                            <a:schemeClr val="tx1"/>
                          </a:solidFill>
                          <a:effectLst/>
                          <a:latin typeface="Arial" panose="020B0604020202020204" pitchFamily="34" charset="0"/>
                          <a:cs typeface="Times New Roman" panose="02020603050405020304" pitchFamily="18" charset="0"/>
                        </a:rPr>
                        <a:t>34 321 km</a:t>
                      </a:r>
                      <a:endParaRPr lang="en-US" sz="1000" kern="1200" dirty="0">
                        <a:solidFill>
                          <a:schemeClr val="tx1"/>
                        </a:solidFill>
                        <a:effectLst/>
                        <a:latin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681819653"/>
                  </a:ext>
                </a:extLst>
              </a:tr>
              <a:tr h="849636">
                <a:tc vMerge="1">
                  <a:txBody>
                    <a:bodyPr/>
                    <a:lstStyle/>
                    <a:p>
                      <a:endParaRPr lang="en-US"/>
                    </a:p>
                  </a:txBody>
                  <a:tcPr/>
                </a:tc>
                <a:tc>
                  <a:txBody>
                    <a:bodyPr/>
                    <a:lstStyle/>
                    <a:p>
                      <a:pPr marL="171450" marR="0" lvl="0" indent="-171450">
                        <a:spcBef>
                          <a:spcPts val="0"/>
                        </a:spcBef>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rPr>
                        <a:t>Number of kilometres</a:t>
                      </a:r>
                      <a:r>
                        <a:rPr lang="en-ZA" sz="1000" dirty="0">
                          <a:effectLst/>
                          <a:latin typeface="Arial" panose="020B0604020202020204" pitchFamily="34" charset="0"/>
                          <a:ea typeface="Times New Roman" panose="02020603050405020304" pitchFamily="18" charset="0"/>
                        </a:rPr>
                        <a:t> of gravel roads visually assessed as per the applicable TMH Manual</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ZA" sz="1000" dirty="0">
                          <a:effectLst/>
                          <a:latin typeface="Arial" panose="020B0604020202020204" pitchFamily="34" charset="0"/>
                          <a:ea typeface="Arial" panose="020B0604020202020204" pitchFamily="34" charset="0"/>
                        </a:rPr>
                        <a:t>30 000 km</a:t>
                      </a:r>
                      <a:endParaRPr lang="en-US" sz="1000" dirty="0">
                        <a:effectLst/>
                        <a:latin typeface="Calibri" panose="020F0502020204030204" pitchFamily="34" charset="0"/>
                        <a:ea typeface="Times New Roman" panose="02020603050405020304" pitchFamily="18" charset="0"/>
                      </a:endParaRPr>
                    </a:p>
                  </a:txBody>
                  <a:tcPr marL="36355" marR="36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Symbol" panose="05050102010706020507" pitchFamily="18" charset="2"/>
                        <a:buChar char=""/>
                        <a:tabLst>
                          <a:tab pos="248285" algn="l"/>
                        </a:tabLst>
                      </a:pPr>
                      <a:r>
                        <a:rPr lang="en-ZA" sz="1000" kern="1200" dirty="0">
                          <a:solidFill>
                            <a:schemeClr val="tx1"/>
                          </a:solidFill>
                          <a:effectLst/>
                          <a:latin typeface="Arial" panose="020B0604020202020204" pitchFamily="34" charset="0"/>
                          <a:cs typeface="Times New Roman" panose="02020603050405020304" pitchFamily="18" charset="0"/>
                        </a:rPr>
                        <a:t>91 875 km</a:t>
                      </a:r>
                      <a:endParaRPr lang="en-US" sz="1000" kern="1200" dirty="0">
                        <a:solidFill>
                          <a:schemeClr val="tx1"/>
                        </a:solidFill>
                        <a:effectLst/>
                        <a:latin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335511"/>
                  </a:ext>
                </a:extLst>
              </a:tr>
            </a:tbl>
          </a:graphicData>
        </a:graphic>
      </p:graphicFrame>
      <p:sp>
        <p:nvSpPr>
          <p:cNvPr id="3" name="Slide Number Placeholder 2">
            <a:extLst>
              <a:ext uri="{FF2B5EF4-FFF2-40B4-BE49-F238E27FC236}">
                <a16:creationId xmlns:a16="http://schemas.microsoft.com/office/drawing/2014/main" xmlns="" id="{355E289A-5921-460D-9B79-E16AB51504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64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5247459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4: Road Transport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481525627"/>
              </p:ext>
            </p:extLst>
          </p:nvPr>
        </p:nvGraphicFramePr>
        <p:xfrm>
          <a:off x="179512" y="555526"/>
          <a:ext cx="8784976" cy="3744415"/>
        </p:xfrm>
        <a:graphic>
          <a:graphicData uri="http://schemas.openxmlformats.org/drawingml/2006/table">
            <a:tbl>
              <a:tblPr firstRow="1" firstCol="1" bandRow="1"/>
              <a:tblGrid>
                <a:gridCol w="1969194">
                  <a:extLst>
                    <a:ext uri="{9D8B030D-6E8A-4147-A177-3AD203B41FA5}">
                      <a16:colId xmlns:a16="http://schemas.microsoft.com/office/drawing/2014/main" xmlns="" val="517350434"/>
                    </a:ext>
                  </a:extLst>
                </a:gridCol>
                <a:gridCol w="1969194">
                  <a:extLst>
                    <a:ext uri="{9D8B030D-6E8A-4147-A177-3AD203B41FA5}">
                      <a16:colId xmlns:a16="http://schemas.microsoft.com/office/drawing/2014/main" xmlns="" val="2775259460"/>
                    </a:ext>
                  </a:extLst>
                </a:gridCol>
                <a:gridCol w="2423294">
                  <a:extLst>
                    <a:ext uri="{9D8B030D-6E8A-4147-A177-3AD203B41FA5}">
                      <a16:colId xmlns:a16="http://schemas.microsoft.com/office/drawing/2014/main" xmlns="" val="888491143"/>
                    </a:ext>
                  </a:extLst>
                </a:gridCol>
                <a:gridCol w="2423294">
                  <a:extLst>
                    <a:ext uri="{9D8B030D-6E8A-4147-A177-3AD203B41FA5}">
                      <a16:colId xmlns:a16="http://schemas.microsoft.com/office/drawing/2014/main" xmlns="" val="2616929006"/>
                    </a:ext>
                  </a:extLst>
                </a:gridCol>
              </a:tblGrid>
              <a:tr h="431633">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INSTITUTION</a:t>
                      </a:r>
                      <a:endParaRPr lang="en-US" sz="1000" dirty="0">
                        <a:effectLst/>
                        <a:latin typeface="Calibri" panose="020F0502020204030204" pitchFamily="34" charset="0"/>
                        <a:ea typeface="Times New Roman" panose="02020603050405020304" pitchFamily="18" charset="0"/>
                      </a:endParaRPr>
                    </a:p>
                  </a:txBody>
                  <a:tcPr marL="33840" marR="3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OUTPUT INDICATOR</a:t>
                      </a:r>
                      <a:endParaRPr lang="en-US" sz="1000" dirty="0">
                        <a:effectLst/>
                        <a:latin typeface="Calibri" panose="020F0502020204030204" pitchFamily="34" charset="0"/>
                        <a:ea typeface="Times New Roman" panose="02020603050405020304" pitchFamily="18" charset="0"/>
                      </a:endParaRPr>
                    </a:p>
                  </a:txBody>
                  <a:tcPr marL="33840" marR="3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ANNUAL TARGET</a:t>
                      </a:r>
                      <a:endParaRPr lang="en-US" sz="1000" dirty="0">
                        <a:effectLst/>
                        <a:latin typeface="Calibri" panose="020F0502020204030204" pitchFamily="34" charset="0"/>
                        <a:ea typeface="Times New Roman" panose="02020603050405020304" pitchFamily="18" charset="0"/>
                      </a:endParaRPr>
                    </a:p>
                  </a:txBody>
                  <a:tcPr marL="33840" marR="3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REPORTABLE PROGRESS AS AT 30 JUNE 2022</a:t>
                      </a:r>
                      <a:endParaRPr lang="en-US" sz="1000" dirty="0">
                        <a:effectLst/>
                        <a:latin typeface="Calibri" panose="020F0502020204030204" pitchFamily="34" charset="0"/>
                        <a:ea typeface="Times New Roman" panose="02020603050405020304" pitchFamily="18" charset="0"/>
                      </a:endParaRPr>
                    </a:p>
                  </a:txBody>
                  <a:tcPr marL="33840" marR="3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1063780989"/>
                  </a:ext>
                </a:extLst>
              </a:tr>
              <a:tr h="215817">
                <a:tc gridSpan="4">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Competitive and Accessible Markets</a:t>
                      </a:r>
                      <a:endParaRPr lang="en-US" sz="1000" dirty="0">
                        <a:effectLst/>
                        <a:latin typeface="Calibri" panose="020F0502020204030204" pitchFamily="34" charset="0"/>
                        <a:ea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01882261"/>
                  </a:ext>
                </a:extLst>
              </a:tr>
              <a:tr h="1176200">
                <a:tc rowSpan="4">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Verdana" panose="020B0604030504040204" pitchFamily="34" charset="0"/>
                        </a:rPr>
                        <a:t>Provincial Department of Transport (PDTs)</a:t>
                      </a:r>
                      <a:endParaRPr lang="en-US" sz="10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buFont typeface="Arial"/>
                        <a:buNone/>
                      </a:pPr>
                      <a:r>
                        <a:rPr lang="en-ZA" sz="1000" b="1" dirty="0">
                          <a:effectLst/>
                          <a:latin typeface="Arial" panose="020B0604020202020204" pitchFamily="34" charset="0"/>
                          <a:ea typeface="Times New Roman" panose="02020603050405020304" pitchFamily="18" charset="0"/>
                        </a:rPr>
                        <a:t>Construction</a:t>
                      </a:r>
                      <a:endParaRPr lang="en-US" sz="1000" dirty="0">
                        <a:effectLst/>
                        <a:latin typeface="Calibri" panose="020F0502020204030204" pitchFamily="34" charset="0"/>
                        <a:ea typeface="Times New Roman" panose="02020603050405020304" pitchFamily="18" charset="0"/>
                      </a:endParaRPr>
                    </a:p>
                    <a:p>
                      <a:pPr marL="171450" marR="0" indent="-171450">
                        <a:spcBef>
                          <a:spcPts val="0"/>
                        </a:spcBef>
                        <a:spcAft>
                          <a:spcPts val="0"/>
                        </a:spcAft>
                        <a:buFont typeface="Arial"/>
                        <a:buChar char="•"/>
                      </a:pPr>
                      <a:endParaRPr lang="en-US" sz="1000" dirty="0">
                        <a:effectLst/>
                        <a:latin typeface="Calibri" panose="020F0502020204030204" pitchFamily="34" charset="0"/>
                        <a:ea typeface="Times New Roman" panose="02020603050405020304" pitchFamily="18" charset="0"/>
                      </a:endParaRPr>
                    </a:p>
                    <a:p>
                      <a:pPr marL="171450" marR="0" lvl="0" indent="-171450">
                        <a:lnSpc>
                          <a:spcPct val="115000"/>
                        </a:lnSpc>
                        <a:spcBef>
                          <a:spcPts val="0"/>
                        </a:spcBef>
                        <a:spcAft>
                          <a:spcPts val="0"/>
                        </a:spcAft>
                        <a:buFont typeface="Arial"/>
                        <a:buChar char="•"/>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kilometres of gravel roads upgraded to surfaced roads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Aft>
                          <a:spcPts val="0"/>
                        </a:spcAft>
                        <a:buFont typeface="Arial"/>
                        <a:buNone/>
                      </a:pPr>
                      <a:endParaRPr lang="en-ZA" sz="1000" dirty="0">
                        <a:effectLst/>
                        <a:latin typeface="Arial" panose="020B0604020202020204" pitchFamily="34" charset="0"/>
                        <a:ea typeface="Arial" panose="020B0604020202020204" pitchFamily="34" charset="0"/>
                      </a:endParaRPr>
                    </a:p>
                    <a:p>
                      <a:pPr marL="0" marR="0" indent="0">
                        <a:spcAft>
                          <a:spcPts val="0"/>
                        </a:spcAft>
                        <a:buFont typeface="Arial"/>
                        <a:buNone/>
                      </a:pPr>
                      <a:endParaRPr lang="en-US" sz="1000" dirty="0">
                        <a:effectLst/>
                        <a:latin typeface="Calibri" panose="020F0502020204030204" pitchFamily="34" charset="0"/>
                        <a:ea typeface="Times New Roman" panose="02020603050405020304" pitchFamily="18" charset="0"/>
                      </a:endParaRPr>
                    </a:p>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200 km</a:t>
                      </a:r>
                      <a:endParaRPr lang="en-US" sz="1000" dirty="0">
                        <a:effectLst/>
                        <a:latin typeface="Calibri" panose="020F0502020204030204" pitchFamily="34" charset="0"/>
                        <a:ea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91160" marR="0" indent="0" algn="l" defTabSz="914400" rtl="0" eaLnBrk="1" latinLnBrk="0" hangingPunct="1">
                        <a:spcBef>
                          <a:spcPts val="0"/>
                        </a:spcBef>
                        <a:spcAft>
                          <a:spcPts val="0"/>
                        </a:spcAft>
                        <a:buFont typeface="Arial"/>
                        <a:buNone/>
                        <a:tabLst>
                          <a:tab pos="248285" algn="l"/>
                        </a:tabLst>
                      </a:pPr>
                      <a:r>
                        <a:rPr lang="en-ZA" sz="1000" kern="1200" dirty="0">
                          <a:solidFill>
                            <a:schemeClr val="tx1"/>
                          </a:solidFill>
                          <a:effectLst/>
                          <a:latin typeface="Arial" panose="020B0604020202020204" pitchFamily="34" charset="0"/>
                          <a:cs typeface="Arial" panose="020B0604020202020204" pitchFamily="34" charset="0"/>
                        </a:rPr>
                        <a:t> </a:t>
                      </a:r>
                      <a:endParaRPr lang="en-US" sz="10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latinLnBrk="0" hangingPunct="1">
                        <a:spcBef>
                          <a:spcPts val="0"/>
                        </a:spcBef>
                        <a:spcAft>
                          <a:spcPts val="0"/>
                        </a:spcAft>
                        <a:buFont typeface="Arial"/>
                        <a:buNone/>
                        <a:tabLst>
                          <a:tab pos="248285" algn="l"/>
                        </a:tabLst>
                      </a:pPr>
                      <a:endParaRPr lang="en-US" sz="10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latinLnBrk="0" hangingPunct="1">
                        <a:spcBef>
                          <a:spcPts val="0"/>
                        </a:spcBef>
                        <a:spcAft>
                          <a:spcPts val="0"/>
                        </a:spcAft>
                        <a:buFont typeface="Arial"/>
                        <a:buChar char="•"/>
                        <a:tabLst>
                          <a:tab pos="248285" algn="l"/>
                        </a:tabLst>
                      </a:pPr>
                      <a:r>
                        <a:rPr lang="en-ZA" sz="1000" kern="1200" dirty="0">
                          <a:solidFill>
                            <a:schemeClr val="tx1"/>
                          </a:solidFill>
                          <a:effectLst/>
                          <a:latin typeface="Arial" panose="020B0604020202020204" pitchFamily="34" charset="0"/>
                          <a:cs typeface="Arial" panose="020B0604020202020204" pitchFamily="34" charset="0"/>
                        </a:rPr>
                        <a:t>12.75 km</a:t>
                      </a:r>
                      <a:endParaRPr lang="en-US" sz="1000" kern="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908056012"/>
                  </a:ext>
                </a:extLst>
              </a:tr>
              <a:tr h="928011">
                <a:tc vMerge="1">
                  <a:txBody>
                    <a:bodyPr/>
                    <a:lstStyle/>
                    <a:p>
                      <a:endParaRPr lang="en-US"/>
                    </a:p>
                  </a:txBody>
                  <a:tcPr/>
                </a:tc>
                <a:tc>
                  <a:txBody>
                    <a:bodyPr/>
                    <a:lstStyle/>
                    <a:p>
                      <a:pPr marL="0" marR="0" indent="0">
                        <a:spcBef>
                          <a:spcPts val="0"/>
                        </a:spcBef>
                        <a:spcAft>
                          <a:spcPts val="0"/>
                        </a:spcAft>
                        <a:buFont typeface="Arial"/>
                        <a:buNone/>
                      </a:pPr>
                      <a:r>
                        <a:rPr lang="en-ZA" sz="1000" b="1" dirty="0">
                          <a:effectLst/>
                          <a:latin typeface="Arial" panose="020B0604020202020204" pitchFamily="34" charset="0"/>
                          <a:ea typeface="Times New Roman" panose="02020603050405020304" pitchFamily="18" charset="0"/>
                        </a:rPr>
                        <a:t>Maintenance</a:t>
                      </a:r>
                      <a:endParaRPr lang="en-US" sz="1000" dirty="0">
                        <a:effectLst/>
                        <a:latin typeface="Calibri" panose="020F0502020204030204" pitchFamily="34" charset="0"/>
                        <a:ea typeface="Times New Roman" panose="02020603050405020304" pitchFamily="18" charset="0"/>
                      </a:endParaRPr>
                    </a:p>
                    <a:p>
                      <a:pPr marL="171450" marR="0" indent="-171450">
                        <a:spcBef>
                          <a:spcPts val="0"/>
                        </a:spcBef>
                        <a:spcAft>
                          <a:spcPts val="0"/>
                        </a:spcAft>
                        <a:buFont typeface="Arial"/>
                        <a:buChar char="•"/>
                      </a:pPr>
                      <a:endParaRPr lang="en-US" sz="1000" dirty="0">
                        <a:effectLst/>
                        <a:latin typeface="Calibri" panose="020F0502020204030204" pitchFamily="34" charset="0"/>
                        <a:ea typeface="Times New Roman" panose="02020603050405020304" pitchFamily="18" charset="0"/>
                      </a:endParaRPr>
                    </a:p>
                    <a:p>
                      <a:pPr marL="171450" marR="0" lvl="0" indent="-171450">
                        <a:lnSpc>
                          <a:spcPct val="115000"/>
                        </a:lnSpc>
                        <a:spcBef>
                          <a:spcPts val="0"/>
                        </a:spcBef>
                        <a:spcAft>
                          <a:spcPts val="0"/>
                        </a:spcAft>
                        <a:buFont typeface="Arial"/>
                        <a:buChar char="•"/>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kilometres of surfaced roads rehabilitated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spcAft>
                          <a:spcPts val="0"/>
                        </a:spcAft>
                        <a:buFont typeface="Arial"/>
                        <a:buChar char="•"/>
                      </a:pPr>
                      <a:endParaRPr lang="en-US" sz="1000" dirty="0">
                        <a:effectLst/>
                        <a:latin typeface="Calibri" panose="020F0502020204030204" pitchFamily="34" charset="0"/>
                        <a:ea typeface="Times New Roman" panose="02020603050405020304" pitchFamily="18" charset="0"/>
                      </a:endParaRPr>
                    </a:p>
                    <a:p>
                      <a:pPr marL="0" marR="0" indent="0">
                        <a:spcAft>
                          <a:spcPts val="0"/>
                        </a:spcAft>
                        <a:buFont typeface="Arial"/>
                        <a:buNone/>
                      </a:pPr>
                      <a:endParaRPr lang="en-US" sz="1000" dirty="0">
                        <a:effectLst/>
                        <a:latin typeface="Calibri" panose="020F0502020204030204" pitchFamily="34" charset="0"/>
                        <a:ea typeface="Times New Roman" panose="02020603050405020304" pitchFamily="18" charset="0"/>
                      </a:endParaRPr>
                    </a:p>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2 053 km</a:t>
                      </a:r>
                      <a:endParaRPr lang="en-US" sz="1000" dirty="0">
                        <a:effectLst/>
                        <a:latin typeface="Calibri" panose="020F0502020204030204" pitchFamily="34" charset="0"/>
                        <a:ea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91160" marR="0" indent="0" algn="l" defTabSz="914400" rtl="0" eaLnBrk="1" latinLnBrk="0" hangingPunct="1">
                        <a:spcBef>
                          <a:spcPts val="0"/>
                        </a:spcBef>
                        <a:spcAft>
                          <a:spcPts val="0"/>
                        </a:spcAft>
                        <a:buFont typeface="Arial"/>
                        <a:buNone/>
                        <a:tabLst>
                          <a:tab pos="248285" algn="l"/>
                        </a:tabLst>
                      </a:pPr>
                      <a:endParaRPr lang="en-US" sz="10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latinLnBrk="0" hangingPunct="1">
                        <a:spcBef>
                          <a:spcPts val="0"/>
                        </a:spcBef>
                        <a:spcAft>
                          <a:spcPts val="0"/>
                        </a:spcAft>
                        <a:buFont typeface="Arial"/>
                        <a:buNone/>
                        <a:tabLst>
                          <a:tab pos="248285" algn="l"/>
                        </a:tabLst>
                      </a:pPr>
                      <a:endParaRPr lang="en-US" sz="10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latinLnBrk="0" hangingPunct="1">
                        <a:spcBef>
                          <a:spcPts val="0"/>
                        </a:spcBef>
                        <a:spcAft>
                          <a:spcPts val="0"/>
                        </a:spcAft>
                        <a:buFont typeface="Arial"/>
                        <a:buChar char="•"/>
                        <a:tabLst>
                          <a:tab pos="248285" algn="l"/>
                        </a:tabLst>
                      </a:pPr>
                      <a:r>
                        <a:rPr lang="en-ZA" sz="1000" kern="1200" dirty="0">
                          <a:solidFill>
                            <a:schemeClr val="tx1"/>
                          </a:solidFill>
                          <a:effectLst/>
                          <a:latin typeface="Arial" panose="020B0604020202020204" pitchFamily="34" charset="0"/>
                          <a:cs typeface="Arial" panose="020B0604020202020204" pitchFamily="34" charset="0"/>
                        </a:rPr>
                        <a:t>0.820 k</a:t>
                      </a: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endParaRPr lang="en-US" sz="1000" kern="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018314686"/>
                  </a:ext>
                </a:extLst>
              </a:tr>
              <a:tr h="496377">
                <a:tc vMerge="1">
                  <a:txBody>
                    <a:bodyPr/>
                    <a:lstStyle/>
                    <a:p>
                      <a:endParaRPr lang="en-US"/>
                    </a:p>
                  </a:txBody>
                  <a:tcPr/>
                </a:tc>
                <a:tc>
                  <a:txBody>
                    <a:bodyPr/>
                    <a:lstStyle/>
                    <a:p>
                      <a:pPr marL="171450" marR="0" lvl="0" indent="-171450">
                        <a:lnSpc>
                          <a:spcPct val="115000"/>
                        </a:lnSpc>
                        <a:spcBef>
                          <a:spcPts val="0"/>
                        </a:spcBef>
                        <a:spcAft>
                          <a:spcPts val="0"/>
                        </a:spcAft>
                        <a:buFont typeface="Arial"/>
                        <a:buChar char="•"/>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square metres of surfaced roads resealed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5 429 km</a:t>
                      </a:r>
                      <a:endParaRPr lang="en-US" sz="1000" dirty="0">
                        <a:effectLst/>
                        <a:latin typeface="Calibri" panose="020F0502020204030204" pitchFamily="34" charset="0"/>
                        <a:ea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gn="l" defTabSz="914400" rtl="0" eaLnBrk="1" latinLnBrk="0" hangingPunct="1">
                        <a:spcBef>
                          <a:spcPts val="0"/>
                        </a:spcBef>
                        <a:spcAft>
                          <a:spcPts val="0"/>
                        </a:spcAft>
                        <a:buFont typeface="Arial"/>
                        <a:buChar char="•"/>
                        <a:tabLst>
                          <a:tab pos="248285" algn="l"/>
                        </a:tabLst>
                      </a:pPr>
                      <a:r>
                        <a:rPr lang="en-ZA" sz="1000" kern="1200" dirty="0">
                          <a:solidFill>
                            <a:schemeClr val="tx1"/>
                          </a:solidFill>
                          <a:effectLst/>
                          <a:latin typeface="Arial" panose="020B0604020202020204" pitchFamily="34" charset="0"/>
                          <a:cs typeface="Arial" panose="020B0604020202020204" pitchFamily="34" charset="0"/>
                        </a:rPr>
                        <a:t>0.506 km</a:t>
                      </a:r>
                      <a:endParaRPr lang="en-US" sz="1000" kern="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724385186"/>
                  </a:ext>
                </a:extLst>
              </a:tr>
              <a:tr h="496377">
                <a:tc vMerge="1">
                  <a:txBody>
                    <a:bodyPr/>
                    <a:lstStyle/>
                    <a:p>
                      <a:endParaRPr lang="en-US"/>
                    </a:p>
                  </a:txBody>
                  <a:tcPr/>
                </a:tc>
                <a:tc>
                  <a:txBody>
                    <a:bodyPr/>
                    <a:lstStyle/>
                    <a:p>
                      <a:pPr marL="171450" marR="0" lvl="0" indent="-171450">
                        <a:lnSpc>
                          <a:spcPct val="115000"/>
                        </a:lnSpc>
                        <a:spcBef>
                          <a:spcPts val="0"/>
                        </a:spcBef>
                        <a:spcAft>
                          <a:spcPts val="0"/>
                        </a:spcAft>
                        <a:buFont typeface="Arial"/>
                        <a:buChar char="•"/>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kilometres of gravel roads re-gravelled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6 695 km</a:t>
                      </a:r>
                      <a:endParaRPr lang="en-US" sz="1000" dirty="0">
                        <a:effectLst/>
                        <a:latin typeface="Calibri" panose="020F0502020204030204" pitchFamily="34" charset="0"/>
                        <a:ea typeface="Times New Roman" panose="02020603050405020304" pitchFamily="18" charset="0"/>
                      </a:endParaRPr>
                    </a:p>
                  </a:txBody>
                  <a:tcPr marL="33840" marR="3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gn="l" defTabSz="914400" rtl="0" eaLnBrk="1" latinLnBrk="0" hangingPunct="1">
                        <a:spcBef>
                          <a:spcPts val="0"/>
                        </a:spcBef>
                        <a:spcAft>
                          <a:spcPts val="0"/>
                        </a:spcAft>
                        <a:buFont typeface="Arial"/>
                        <a:buChar char="•"/>
                        <a:tabLst>
                          <a:tab pos="248285" algn="l"/>
                        </a:tabLst>
                      </a:pPr>
                      <a:r>
                        <a:rPr lang="en-ZA" sz="1000" kern="1200" dirty="0">
                          <a:solidFill>
                            <a:schemeClr val="tx1"/>
                          </a:solidFill>
                          <a:effectLst/>
                          <a:latin typeface="Arial" panose="020B0604020202020204" pitchFamily="34" charset="0"/>
                          <a:cs typeface="Arial" panose="020B0604020202020204" pitchFamily="34" charset="0"/>
                        </a:rPr>
                        <a:t>525.3 km</a:t>
                      </a:r>
                      <a:endParaRPr lang="en-US" sz="1000" kern="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112580164"/>
                  </a:ext>
                </a:extLst>
              </a:tr>
            </a:tbl>
          </a:graphicData>
        </a:graphic>
      </p:graphicFrame>
      <p:sp>
        <p:nvSpPr>
          <p:cNvPr id="3" name="Slide Number Placeholder 2">
            <a:extLst>
              <a:ext uri="{FF2B5EF4-FFF2-40B4-BE49-F238E27FC236}">
                <a16:creationId xmlns:a16="http://schemas.microsoft.com/office/drawing/2014/main" xmlns="" id="{7127A710-029C-4790-B8DB-331F67A3C4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65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753310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4: Road Transport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3389312470"/>
              </p:ext>
            </p:extLst>
          </p:nvPr>
        </p:nvGraphicFramePr>
        <p:xfrm>
          <a:off x="323528" y="483518"/>
          <a:ext cx="8496944" cy="4077111"/>
        </p:xfrm>
        <a:graphic>
          <a:graphicData uri="http://schemas.openxmlformats.org/drawingml/2006/table">
            <a:tbl>
              <a:tblPr firstRow="1" firstCol="1" bandRow="1"/>
              <a:tblGrid>
                <a:gridCol w="1904631">
                  <a:extLst>
                    <a:ext uri="{9D8B030D-6E8A-4147-A177-3AD203B41FA5}">
                      <a16:colId xmlns:a16="http://schemas.microsoft.com/office/drawing/2014/main" xmlns="" val="3829842517"/>
                    </a:ext>
                  </a:extLst>
                </a:gridCol>
                <a:gridCol w="1904631">
                  <a:extLst>
                    <a:ext uri="{9D8B030D-6E8A-4147-A177-3AD203B41FA5}">
                      <a16:colId xmlns:a16="http://schemas.microsoft.com/office/drawing/2014/main" xmlns="" val="3520062888"/>
                    </a:ext>
                  </a:extLst>
                </a:gridCol>
                <a:gridCol w="2343841">
                  <a:extLst>
                    <a:ext uri="{9D8B030D-6E8A-4147-A177-3AD203B41FA5}">
                      <a16:colId xmlns:a16="http://schemas.microsoft.com/office/drawing/2014/main" xmlns="" val="1704452383"/>
                    </a:ext>
                  </a:extLst>
                </a:gridCol>
                <a:gridCol w="2343841">
                  <a:extLst>
                    <a:ext uri="{9D8B030D-6E8A-4147-A177-3AD203B41FA5}">
                      <a16:colId xmlns:a16="http://schemas.microsoft.com/office/drawing/2014/main" xmlns="" val="1181303544"/>
                    </a:ext>
                  </a:extLst>
                </a:gridCol>
              </a:tblGrid>
              <a:tr h="422933">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INSTITUTION</a:t>
                      </a:r>
                      <a:endParaRPr lang="en-US" sz="1000" dirty="0">
                        <a:effectLst/>
                        <a:latin typeface="Calibri" panose="020F0502020204030204" pitchFamily="34" charset="0"/>
                        <a:ea typeface="Times New Roman" panose="02020603050405020304" pitchFamily="18" charset="0"/>
                      </a:endParaRPr>
                    </a:p>
                  </a:txBody>
                  <a:tcPr marL="29543" marR="29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OUTPUT INDICATOR</a:t>
                      </a:r>
                      <a:endParaRPr lang="en-US" sz="1000" dirty="0">
                        <a:effectLst/>
                        <a:latin typeface="Calibri" panose="020F0502020204030204" pitchFamily="34" charset="0"/>
                        <a:ea typeface="Times New Roman" panose="02020603050405020304" pitchFamily="18" charset="0"/>
                      </a:endParaRPr>
                    </a:p>
                  </a:txBody>
                  <a:tcPr marL="29543" marR="29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spcAft>
                          <a:spcPts val="0"/>
                        </a:spcAft>
                      </a:pPr>
                      <a:r>
                        <a:rPr lang="en-ZA" sz="1000" b="1" dirty="0">
                          <a:effectLst/>
                          <a:latin typeface="Arial" panose="020B0604020202020204" pitchFamily="34" charset="0"/>
                          <a:ea typeface="Times New Roman" panose="02020603050405020304" pitchFamily="18" charset="0"/>
                        </a:rPr>
                        <a:t>ANNUAL TARGET</a:t>
                      </a:r>
                      <a:endParaRPr lang="en-US" sz="1000" dirty="0">
                        <a:effectLst/>
                        <a:latin typeface="Calibri" panose="020F0502020204030204" pitchFamily="34" charset="0"/>
                        <a:ea typeface="Times New Roman" panose="02020603050405020304" pitchFamily="18" charset="0"/>
                      </a:endParaRPr>
                    </a:p>
                  </a:txBody>
                  <a:tcPr marL="29543" marR="29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REPORTABLE PROGRESS AS AT 30 JUNE 2022</a:t>
                      </a:r>
                      <a:endParaRPr lang="en-US" sz="1000" dirty="0">
                        <a:effectLst/>
                        <a:latin typeface="Calibri" panose="020F0502020204030204" pitchFamily="34" charset="0"/>
                        <a:ea typeface="Times New Roman" panose="02020603050405020304" pitchFamily="18" charset="0"/>
                      </a:endParaRPr>
                    </a:p>
                  </a:txBody>
                  <a:tcPr marL="29543" marR="29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3221076870"/>
                  </a:ext>
                </a:extLst>
              </a:tr>
              <a:tr h="211467">
                <a:tc gridSpan="4">
                  <a:txBody>
                    <a:bodyPr/>
                    <a:lstStyle/>
                    <a:p>
                      <a:pPr marL="0" marR="0">
                        <a:spcAft>
                          <a:spcPts val="0"/>
                        </a:spcAft>
                      </a:pPr>
                      <a:r>
                        <a:rPr lang="en-ZA" sz="1000" b="1" dirty="0">
                          <a:effectLst/>
                          <a:latin typeface="Arial" panose="020B0604020202020204" pitchFamily="34" charset="0"/>
                          <a:ea typeface="Times New Roman" panose="02020603050405020304" pitchFamily="18" charset="0"/>
                        </a:rPr>
                        <a:t>Competitive and Accessible Markets</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81570743"/>
                  </a:ext>
                </a:extLst>
              </a:tr>
              <a:tr h="729560">
                <a:tc rowSpan="7">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cs typeface="Verdana" panose="020B0604030504040204" pitchFamily="34" charset="0"/>
                        </a:rPr>
                        <a:t>Provincial Department of Transport (PDTs)</a:t>
                      </a:r>
                      <a:endParaRPr lang="en-US" sz="10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15000"/>
                        </a:lnSpc>
                        <a:spcBef>
                          <a:spcPts val="0"/>
                        </a:spcBef>
                        <a:spcAft>
                          <a:spcPts val="0"/>
                        </a:spcAft>
                        <a:buFont typeface="Arial"/>
                        <a:buChar char="•"/>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square metres of blacktop patching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1 239 500 m2</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8600" marR="0" lvl="0" indent="-228600">
                        <a:spcBef>
                          <a:spcPts val="0"/>
                        </a:spcBef>
                        <a:spcAft>
                          <a:spcPts val="0"/>
                        </a:spcAft>
                        <a:buFont typeface="Symbol" panose="05050102010706020507" pitchFamily="18" charset="2"/>
                        <a:buChar char=""/>
                        <a:tabLst>
                          <a:tab pos="248285" algn="l"/>
                        </a:tabLst>
                      </a:pPr>
                      <a:r>
                        <a:rPr lang="en-GB"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265 289.5</a:t>
                      </a:r>
                      <a:r>
                        <a:rPr lang="en-GB" sz="1000" b="1" dirty="0">
                          <a:solidFill>
                            <a:schemeClr val="tx1"/>
                          </a:solidFill>
                          <a:effectLst/>
                          <a:latin typeface="Arial" panose="020B0604020202020204" pitchFamily="34" charset="0"/>
                          <a:cs typeface="Arial" panose="020B0604020202020204" pitchFamily="34" charset="0"/>
                        </a:rPr>
                        <a:t> </a:t>
                      </a:r>
                      <a:r>
                        <a:rPr lang="en-GB"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m²</a:t>
                      </a:r>
                      <a:endParaRPr lang="en-US" sz="10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29384139"/>
                  </a:ext>
                </a:extLst>
              </a:tr>
              <a:tr h="422933">
                <a:tc vMerge="1">
                  <a:txBody>
                    <a:bodyPr/>
                    <a:lstStyle/>
                    <a:p>
                      <a:endParaRPr lang="en-US"/>
                    </a:p>
                  </a:txBody>
                  <a:tcPr/>
                </a:tc>
                <a:tc>
                  <a:txBody>
                    <a:bodyPr/>
                    <a:lstStyle/>
                    <a:p>
                      <a:pPr marL="171450" marR="0" lvl="0" indent="-171450">
                        <a:spcBef>
                          <a:spcPts val="0"/>
                        </a:spcBef>
                        <a:spcAft>
                          <a:spcPts val="0"/>
                        </a:spcAft>
                        <a:buFont typeface="Arial"/>
                        <a:buChar char="•"/>
                      </a:pPr>
                      <a:r>
                        <a:rPr lang="en-ZA" sz="1000" dirty="0">
                          <a:solidFill>
                            <a:srgbClr val="000000"/>
                          </a:solidFill>
                          <a:effectLst/>
                          <a:latin typeface="Arial" panose="020B0604020202020204" pitchFamily="34" charset="0"/>
                          <a:ea typeface="Times New Roman" panose="02020603050405020304" pitchFamily="18" charset="0"/>
                        </a:rPr>
                        <a:t>Number of kilometres of gravel</a:t>
                      </a:r>
                      <a:r>
                        <a:rPr lang="en-ZA" sz="1000" dirty="0">
                          <a:effectLst/>
                          <a:latin typeface="Arial" panose="020B0604020202020204" pitchFamily="34" charset="0"/>
                          <a:ea typeface="Times New Roman" panose="02020603050405020304" pitchFamily="18" charset="0"/>
                        </a:rPr>
                        <a:t> roads bladed</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604 250 km</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8600" marR="0" lvl="0" indent="-228600">
                        <a:spcBef>
                          <a:spcPts val="0"/>
                        </a:spcBef>
                        <a:spcAft>
                          <a:spcPts val="0"/>
                        </a:spcAft>
                        <a:buFont typeface="Symbol" panose="05050102010706020507" pitchFamily="18" charset="2"/>
                        <a:buChar char=""/>
                        <a:tabLst>
                          <a:tab pos="248285" algn="l"/>
                        </a:tabLst>
                      </a:pPr>
                      <a:r>
                        <a:rPr lang="en-ZA" sz="1000" dirty="0">
                          <a:solidFill>
                            <a:schemeClr val="tx1"/>
                          </a:solidFill>
                          <a:effectLst/>
                          <a:latin typeface="Arial" panose="020B0604020202020204" pitchFamily="34" charset="0"/>
                          <a:cs typeface="Arial" panose="020B0604020202020204" pitchFamily="34" charset="0"/>
                        </a:rPr>
                        <a:t>323 028 km</a:t>
                      </a:r>
                      <a:endParaRPr lang="en-US" sz="10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023922566"/>
                  </a:ext>
                </a:extLst>
              </a:tr>
              <a:tr h="486373">
                <a:tc vMerge="1">
                  <a:txBody>
                    <a:bodyPr/>
                    <a:lstStyle/>
                    <a:p>
                      <a:endParaRPr lang="en-US"/>
                    </a:p>
                  </a:txBody>
                  <a:tcPr/>
                </a:tc>
                <a:tc>
                  <a:txBody>
                    <a:bodyPr/>
                    <a:lstStyle/>
                    <a:p>
                      <a:pPr marL="171450" marR="0" lvl="0" indent="-171450">
                        <a:lnSpc>
                          <a:spcPct val="115000"/>
                        </a:lnSpc>
                        <a:buFont typeface="Arial"/>
                        <a:buChar char="•"/>
                      </a:pPr>
                      <a:r>
                        <a:rPr lang="en-ZA" sz="1000" dirty="0">
                          <a:effectLst/>
                          <a:latin typeface="Arial" panose="020B0604020202020204" pitchFamily="34" charset="0"/>
                          <a:ea typeface="Times New Roman" panose="02020603050405020304" pitchFamily="18" charset="0"/>
                        </a:rPr>
                        <a:t>Number of job opportunities created</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209 904 jobs</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8600" marR="0" lvl="0" indent="-228600">
                        <a:spcBef>
                          <a:spcPts val="0"/>
                        </a:spcBef>
                        <a:spcAft>
                          <a:spcPts val="0"/>
                        </a:spcAft>
                        <a:buFont typeface="Symbol" panose="05050102010706020507" pitchFamily="18" charset="2"/>
                        <a:buChar char=""/>
                        <a:tabLst>
                          <a:tab pos="248285" algn="l"/>
                        </a:tabLst>
                      </a:pPr>
                      <a:r>
                        <a:rPr lang="en-ZA" sz="1000" dirty="0">
                          <a:solidFill>
                            <a:schemeClr val="tx1"/>
                          </a:solidFill>
                          <a:effectLst/>
                          <a:latin typeface="Arial" panose="020B0604020202020204" pitchFamily="34" charset="0"/>
                          <a:cs typeface="Arial" panose="020B0604020202020204" pitchFamily="34" charset="0"/>
                        </a:rPr>
                        <a:t>92 538 jobs created</a:t>
                      </a:r>
                      <a:endParaRPr lang="en-US" sz="10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340426641"/>
                  </a:ext>
                </a:extLst>
              </a:tr>
              <a:tr h="535046">
                <a:tc vMerge="1">
                  <a:txBody>
                    <a:bodyPr/>
                    <a:lstStyle/>
                    <a:p>
                      <a:endParaRPr lang="en-US"/>
                    </a:p>
                  </a:txBody>
                  <a:tcPr/>
                </a:tc>
                <a:tc>
                  <a:txBody>
                    <a:bodyPr/>
                    <a:lstStyle/>
                    <a:p>
                      <a:pPr marL="171450" marR="0" lvl="0" indent="-171450">
                        <a:spcBef>
                          <a:spcPts val="0"/>
                        </a:spcBef>
                        <a:spcAft>
                          <a:spcPts val="0"/>
                        </a:spcAft>
                        <a:buFont typeface="Arial"/>
                        <a:buChar char="•"/>
                      </a:pPr>
                      <a:r>
                        <a:rPr lang="en-US" sz="1000" dirty="0">
                          <a:effectLst/>
                          <a:latin typeface="Arial" panose="020B0604020202020204" pitchFamily="34" charset="0"/>
                          <a:ea typeface="Times New Roman" panose="02020603050405020304" pitchFamily="18" charset="0"/>
                        </a:rPr>
                        <a:t>Number of full-time equivalents (FTEs) created</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44 457 FTEs</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8600" marR="0" lvl="0" indent="-228600">
                        <a:spcBef>
                          <a:spcPts val="0"/>
                        </a:spcBef>
                        <a:spcAft>
                          <a:spcPts val="0"/>
                        </a:spcAft>
                        <a:buFont typeface="Symbol" panose="05050102010706020507" pitchFamily="18" charset="2"/>
                        <a:buChar char=""/>
                        <a:tabLst>
                          <a:tab pos="248285" algn="l"/>
                        </a:tabLst>
                      </a:pPr>
                      <a:r>
                        <a:rPr lang="en-ZA" sz="1000" dirty="0">
                          <a:solidFill>
                            <a:schemeClr val="tx1"/>
                          </a:solidFill>
                          <a:effectLst/>
                          <a:latin typeface="Arial" panose="020B0604020202020204" pitchFamily="34" charset="0"/>
                          <a:cs typeface="Arial" panose="020B0604020202020204" pitchFamily="34" charset="0"/>
                        </a:rPr>
                        <a:t>11 439 FTEs </a:t>
                      </a:r>
                      <a:endParaRPr lang="en-US" sz="10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34272760"/>
                  </a:ext>
                </a:extLst>
              </a:tr>
              <a:tr h="422933">
                <a:tc vMerge="1">
                  <a:txBody>
                    <a:bodyPr/>
                    <a:lstStyle/>
                    <a:p>
                      <a:endParaRPr lang="en-US"/>
                    </a:p>
                  </a:txBody>
                  <a:tcPr/>
                </a:tc>
                <a:tc>
                  <a:txBody>
                    <a:bodyPr/>
                    <a:lstStyle/>
                    <a:p>
                      <a:pPr marL="171450" marR="0" lvl="0" indent="-171450">
                        <a:spcBef>
                          <a:spcPts val="0"/>
                        </a:spcBef>
                        <a:spcAft>
                          <a:spcPts val="0"/>
                        </a:spcAft>
                        <a:buFont typeface="Arial"/>
                        <a:buChar char="•"/>
                      </a:pPr>
                      <a:r>
                        <a:rPr lang="en-US" sz="1000" dirty="0">
                          <a:effectLst/>
                          <a:latin typeface="Arial" panose="020B0604020202020204" pitchFamily="34" charset="0"/>
                          <a:ea typeface="Times New Roman" panose="02020603050405020304" pitchFamily="18" charset="0"/>
                        </a:rPr>
                        <a:t>Number of youths (18-35) employed </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12 000 youths</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8600" marR="0" lvl="0" indent="-228600">
                        <a:spcBef>
                          <a:spcPts val="0"/>
                        </a:spcBef>
                        <a:spcAft>
                          <a:spcPts val="0"/>
                        </a:spcAft>
                        <a:buFont typeface="Symbol" panose="05050102010706020507" pitchFamily="18" charset="2"/>
                        <a:buChar char=""/>
                        <a:tabLst>
                          <a:tab pos="248285" algn="l"/>
                        </a:tabLst>
                      </a:pPr>
                      <a:r>
                        <a:rPr lang="en-ZA" sz="1000" dirty="0">
                          <a:solidFill>
                            <a:schemeClr val="tx1"/>
                          </a:solidFill>
                          <a:effectLst/>
                          <a:latin typeface="Arial" panose="020B0604020202020204" pitchFamily="34" charset="0"/>
                          <a:cs typeface="Arial" panose="020B0604020202020204" pitchFamily="34" charset="0"/>
                        </a:rPr>
                        <a:t>18 118 youth employed</a:t>
                      </a:r>
                      <a:endParaRPr lang="en-US" sz="10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70011115"/>
                  </a:ext>
                </a:extLst>
              </a:tr>
              <a:tr h="422933">
                <a:tc vMerge="1">
                  <a:txBody>
                    <a:bodyPr/>
                    <a:lstStyle/>
                    <a:p>
                      <a:endParaRPr lang="en-US"/>
                    </a:p>
                  </a:txBody>
                  <a:tcPr/>
                </a:tc>
                <a:tc>
                  <a:txBody>
                    <a:bodyPr/>
                    <a:lstStyle/>
                    <a:p>
                      <a:pPr marL="171450" marR="0" lvl="0" indent="-171450">
                        <a:spcBef>
                          <a:spcPts val="0"/>
                        </a:spcBef>
                        <a:spcAft>
                          <a:spcPts val="0"/>
                        </a:spcAft>
                        <a:buFont typeface="Arial"/>
                        <a:buChar char="•"/>
                      </a:pPr>
                      <a:r>
                        <a:rPr lang="en-US" sz="1000" dirty="0">
                          <a:effectLst/>
                          <a:latin typeface="Arial" panose="020B0604020202020204" pitchFamily="34" charset="0"/>
                          <a:ea typeface="Times New Roman" panose="02020603050405020304" pitchFamily="18" charset="0"/>
                        </a:rPr>
                        <a:t>Number of women employed</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2 000 women</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8600" marR="0" lvl="0" indent="-228600">
                        <a:spcBef>
                          <a:spcPts val="0"/>
                        </a:spcBef>
                        <a:spcAft>
                          <a:spcPts val="0"/>
                        </a:spcAft>
                        <a:buFont typeface="Symbol" panose="05050102010706020507" pitchFamily="18" charset="2"/>
                        <a:buChar char=""/>
                        <a:tabLst>
                          <a:tab pos="248285" algn="l"/>
                        </a:tabLst>
                      </a:pPr>
                      <a:r>
                        <a:rPr lang="en-ZA" sz="1000" dirty="0">
                          <a:solidFill>
                            <a:schemeClr val="tx1"/>
                          </a:solidFill>
                          <a:effectLst/>
                          <a:latin typeface="Arial" panose="020B0604020202020204" pitchFamily="34" charset="0"/>
                          <a:cs typeface="Arial" panose="020B0604020202020204" pitchFamily="34" charset="0"/>
                        </a:rPr>
                        <a:t>68 627 women employed</a:t>
                      </a:r>
                      <a:endParaRPr lang="en-US" sz="10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67483565"/>
                  </a:ext>
                </a:extLst>
              </a:tr>
              <a:tr h="422933">
                <a:tc vMerge="1">
                  <a:txBody>
                    <a:bodyPr/>
                    <a:lstStyle/>
                    <a:p>
                      <a:endParaRPr lang="en-US"/>
                    </a:p>
                  </a:txBody>
                  <a:tcPr/>
                </a:tc>
                <a:tc>
                  <a:txBody>
                    <a:bodyPr/>
                    <a:lstStyle/>
                    <a:p>
                      <a:pPr marL="171450" marR="0" lvl="0" indent="-171450">
                        <a:spcBef>
                          <a:spcPts val="0"/>
                        </a:spcBef>
                        <a:spcAft>
                          <a:spcPts val="0"/>
                        </a:spcAft>
                        <a:buFont typeface="Arial"/>
                        <a:buChar char="•"/>
                      </a:pPr>
                      <a:r>
                        <a:rPr lang="en-US" sz="1000" dirty="0">
                          <a:effectLst/>
                          <a:latin typeface="Arial" panose="020B0604020202020204" pitchFamily="34" charset="0"/>
                          <a:ea typeface="Times New Roman" panose="02020603050405020304" pitchFamily="18" charset="0"/>
                        </a:rPr>
                        <a:t>Number of persons with disabilities employed</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lnSpc>
                          <a:spcPct val="107000"/>
                        </a:lnSpc>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50 persons with disabilities</a:t>
                      </a:r>
                      <a:endParaRPr lang="en-US" sz="1000" dirty="0">
                        <a:effectLst/>
                        <a:latin typeface="Calibri" panose="020F0502020204030204" pitchFamily="34" charset="0"/>
                        <a:ea typeface="Times New Roman" panose="02020603050405020304" pitchFamily="18" charset="0"/>
                      </a:endParaRPr>
                    </a:p>
                  </a:txBody>
                  <a:tcPr marL="29543" marR="29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8600" marR="0" lvl="0" indent="-228600">
                        <a:spcBef>
                          <a:spcPts val="0"/>
                        </a:spcBef>
                        <a:spcAft>
                          <a:spcPts val="0"/>
                        </a:spcAft>
                        <a:buFont typeface="Symbol" panose="05050102010706020507" pitchFamily="18" charset="2"/>
                        <a:buChar char=""/>
                        <a:tabLst>
                          <a:tab pos="248285" algn="l"/>
                        </a:tabLst>
                      </a:pPr>
                      <a:r>
                        <a:rPr lang="en-ZA" sz="1000" dirty="0">
                          <a:solidFill>
                            <a:schemeClr val="tx1"/>
                          </a:solidFill>
                          <a:effectLst/>
                          <a:latin typeface="Arial" panose="020B0604020202020204" pitchFamily="34" charset="0"/>
                          <a:cs typeface="Arial" panose="020B0604020202020204" pitchFamily="34" charset="0"/>
                        </a:rPr>
                        <a:t>427 persons with disabilities employed</a:t>
                      </a:r>
                      <a:endParaRPr lang="en-US" sz="10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828094594"/>
                  </a:ext>
                </a:extLst>
              </a:tr>
            </a:tbl>
          </a:graphicData>
        </a:graphic>
      </p:graphicFrame>
      <p:sp>
        <p:nvSpPr>
          <p:cNvPr id="3" name="Slide Number Placeholder 2">
            <a:extLst>
              <a:ext uri="{FF2B5EF4-FFF2-40B4-BE49-F238E27FC236}">
                <a16:creationId xmlns:a16="http://schemas.microsoft.com/office/drawing/2014/main" xmlns="" id="{7FC83272-50E6-4C0A-88ED-D258EC23E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66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742630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5: Civil Aviation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818191277"/>
              </p:ext>
            </p:extLst>
          </p:nvPr>
        </p:nvGraphicFramePr>
        <p:xfrm>
          <a:off x="611560" y="483517"/>
          <a:ext cx="8064128" cy="3463648"/>
        </p:xfrm>
        <a:graphic>
          <a:graphicData uri="http://schemas.openxmlformats.org/drawingml/2006/table">
            <a:tbl>
              <a:tblPr bandRow="1"/>
              <a:tblGrid>
                <a:gridCol w="1895207">
                  <a:extLst>
                    <a:ext uri="{9D8B030D-6E8A-4147-A177-3AD203B41FA5}">
                      <a16:colId xmlns:a16="http://schemas.microsoft.com/office/drawing/2014/main" xmlns="" val="3747224028"/>
                    </a:ext>
                  </a:extLst>
                </a:gridCol>
                <a:gridCol w="1941430">
                  <a:extLst>
                    <a:ext uri="{9D8B030D-6E8A-4147-A177-3AD203B41FA5}">
                      <a16:colId xmlns:a16="http://schemas.microsoft.com/office/drawing/2014/main" xmlns="" val="1816482953"/>
                    </a:ext>
                  </a:extLst>
                </a:gridCol>
                <a:gridCol w="1941430">
                  <a:extLst>
                    <a:ext uri="{9D8B030D-6E8A-4147-A177-3AD203B41FA5}">
                      <a16:colId xmlns:a16="http://schemas.microsoft.com/office/drawing/2014/main" xmlns="" val="3469162012"/>
                    </a:ext>
                  </a:extLst>
                </a:gridCol>
                <a:gridCol w="2286061">
                  <a:extLst>
                    <a:ext uri="{9D8B030D-6E8A-4147-A177-3AD203B41FA5}">
                      <a16:colId xmlns:a16="http://schemas.microsoft.com/office/drawing/2014/main" xmlns="" val="3389720871"/>
                    </a:ext>
                  </a:extLst>
                </a:gridCol>
              </a:tblGrid>
              <a:tr h="504057">
                <a:tc>
                  <a:txBody>
                    <a:bodyPr/>
                    <a:lstStyle/>
                    <a:p>
                      <a:pPr algn="ct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60114" marR="6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60114" marR="6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ANNUAL TARGET</a:t>
                      </a:r>
                      <a:endParaRPr lang="en-US" sz="1000" dirty="0">
                        <a:effectLst/>
                        <a:latin typeface="Calibri" panose="020F0502020204030204" pitchFamily="34" charset="0"/>
                      </a:endParaRPr>
                    </a:p>
                  </a:txBody>
                  <a:tcPr marL="60114" marR="6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60114" marR="6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3284664689"/>
                  </a:ext>
                </a:extLst>
              </a:tr>
              <a:tr h="336047">
                <a:tc gridSpan="4">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Competitive and Accessible Markets</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0874846"/>
                  </a:ext>
                </a:extLst>
              </a:tr>
              <a:tr h="744073">
                <a:tc rowSpan="5">
                  <a:txBody>
                    <a:bodyPr/>
                    <a:lstStyle/>
                    <a:p>
                      <a:pPr>
                        <a:spcAft>
                          <a:spcPts val="0"/>
                        </a:spcAft>
                      </a:pPr>
                      <a:r>
                        <a:rPr lang="en-ZA" sz="1000" dirty="0">
                          <a:solidFill>
                            <a:srgbClr val="000000"/>
                          </a:solidFill>
                          <a:effectLst/>
                          <a:latin typeface="Arial" panose="020B0604020202020204" pitchFamily="34" charset="0"/>
                          <a:ea typeface="Arial" panose="020B0604020202020204" pitchFamily="34" charset="0"/>
                        </a:rPr>
                        <a:t>Airports Company South Africa (ACSA)</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jobs created through public infrastructure projects (ACSA Infrastructure Programme)</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18 405 jobs</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5">
                  <a:txBody>
                    <a:bodyPr/>
                    <a:lstStyle/>
                    <a:p>
                      <a:pPr marL="171450" indent="-171450">
                        <a:spcAft>
                          <a:spcPts val="0"/>
                        </a:spcAft>
                        <a:buFont typeface="Arial"/>
                        <a:buChar char="•"/>
                      </a:pPr>
                      <a:r>
                        <a:rPr lang="en-ZA" sz="1000" dirty="0">
                          <a:effectLst/>
                          <a:latin typeface="Arial" panose="020B0604020202020204" pitchFamily="34" charset="0"/>
                          <a:ea typeface="Arial" panose="020B0604020202020204" pitchFamily="34" charset="0"/>
                        </a:rPr>
                        <a:t>A total of 5 251 jobs were supported during the period under review.</a:t>
                      </a:r>
                      <a:endParaRPr lang="en-US" sz="1000" dirty="0">
                        <a:effectLst/>
                        <a:latin typeface="Calibri" panose="020F0502020204030204" pitchFamily="34" charset="0"/>
                      </a:endParaRPr>
                    </a:p>
                    <a:p>
                      <a:pPr marL="0" marR="0" indent="0">
                        <a:lnSpc>
                          <a:spcPct val="115000"/>
                        </a:lnSpc>
                        <a:spcBef>
                          <a:spcPts val="0"/>
                        </a:spcBef>
                        <a:spcAft>
                          <a:spcPts val="1000"/>
                        </a:spcAft>
                        <a:buFont typeface="Arial"/>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106644335"/>
                  </a:ext>
                </a:extLst>
              </a:tr>
              <a:tr h="432048">
                <a:tc vMerge="1">
                  <a:txBody>
                    <a:bodyPr/>
                    <a:lstStyle/>
                    <a:p>
                      <a:endParaRPr lang="en-US"/>
                    </a:p>
                  </a:txBody>
                  <a:tcPr/>
                </a:tc>
                <a:tc>
                  <a:txBody>
                    <a:bodyPr/>
                    <a:lstStyle/>
                    <a:p>
                      <a:pPr marL="171450" marR="0" lvl="0" indent="-171450" algn="just">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full-time equivalents (FTEs) created</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2 400 FTEs</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4232810140"/>
                  </a:ext>
                </a:extLst>
              </a:tr>
              <a:tr h="432048">
                <a:tc vMerge="1">
                  <a:txBody>
                    <a:bodyPr/>
                    <a:lstStyle/>
                    <a:p>
                      <a:endParaRPr lang="en-US"/>
                    </a:p>
                  </a:txBody>
                  <a:tcPr/>
                </a:tc>
                <a:tc>
                  <a:txBody>
                    <a:bodyPr/>
                    <a:lstStyle/>
                    <a:p>
                      <a:pPr marL="171450" marR="0" lvl="0" indent="-171450" algn="just">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youths (18-35) employed </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Baseline - FY2019/20 – 38.6%</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1033740918"/>
                  </a:ext>
                </a:extLst>
              </a:tr>
              <a:tr h="410490">
                <a:tc vMerge="1">
                  <a:txBody>
                    <a:bodyPr/>
                    <a:lstStyle/>
                    <a:p>
                      <a:endParaRPr lang="en-US"/>
                    </a:p>
                  </a:txBody>
                  <a:tcPr/>
                </a:tc>
                <a:tc>
                  <a:txBody>
                    <a:bodyPr/>
                    <a:lstStyle/>
                    <a:p>
                      <a:pPr marL="171450" marR="0" lvl="0" indent="-171450" algn="just">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women employed</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Baseline - FY2019/20 – 45.5%</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2709099369"/>
                  </a:ext>
                </a:extLst>
              </a:tr>
              <a:tr h="604885">
                <a:tc vMerge="1">
                  <a:txBody>
                    <a:bodyPr/>
                    <a:lstStyle/>
                    <a:p>
                      <a:endParaRPr lang="en-US"/>
                    </a:p>
                  </a:txBody>
                  <a:tcPr/>
                </a:tc>
                <a:tc>
                  <a:txBody>
                    <a:bodyPr/>
                    <a:lstStyle/>
                    <a:p>
                      <a:pPr marL="171450" marR="0" lvl="0" indent="-171450" algn="just">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Number of persons with disabilities employed</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rPr>
                        <a:t>Baseline - FY2019/20 – 2.5%</a:t>
                      </a:r>
                      <a:endParaRPr lang="en-US" sz="1000" dirty="0">
                        <a:effectLst/>
                        <a:latin typeface="Calibri" panose="020F0502020204030204" pitchFamily="34" charset="0"/>
                      </a:endParaRPr>
                    </a:p>
                  </a:txBody>
                  <a:tcPr marL="60114" marR="6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1782657759"/>
                  </a:ext>
                </a:extLst>
              </a:tr>
            </a:tbl>
          </a:graphicData>
        </a:graphic>
      </p:graphicFrame>
      <p:sp>
        <p:nvSpPr>
          <p:cNvPr id="3" name="Slide Number Placeholder 2">
            <a:extLst>
              <a:ext uri="{FF2B5EF4-FFF2-40B4-BE49-F238E27FC236}">
                <a16:creationId xmlns:a16="http://schemas.microsoft.com/office/drawing/2014/main" xmlns="" id="{CBEC1A49-321B-4FE1-8369-22E10811E7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67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329729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5: Civil Aviation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654305990"/>
              </p:ext>
            </p:extLst>
          </p:nvPr>
        </p:nvGraphicFramePr>
        <p:xfrm>
          <a:off x="468313" y="627534"/>
          <a:ext cx="8207375" cy="1728192"/>
        </p:xfrm>
        <a:graphic>
          <a:graphicData uri="http://schemas.openxmlformats.org/drawingml/2006/table">
            <a:tbl>
              <a:tblPr bandRow="1"/>
              <a:tblGrid>
                <a:gridCol w="1636955">
                  <a:extLst>
                    <a:ext uri="{9D8B030D-6E8A-4147-A177-3AD203B41FA5}">
                      <a16:colId xmlns:a16="http://schemas.microsoft.com/office/drawing/2014/main" xmlns="" val="2335139561"/>
                    </a:ext>
                  </a:extLst>
                </a:gridCol>
                <a:gridCol w="2033793">
                  <a:extLst>
                    <a:ext uri="{9D8B030D-6E8A-4147-A177-3AD203B41FA5}">
                      <a16:colId xmlns:a16="http://schemas.microsoft.com/office/drawing/2014/main" xmlns="" val="1894680286"/>
                    </a:ext>
                  </a:extLst>
                </a:gridCol>
                <a:gridCol w="2083398">
                  <a:extLst>
                    <a:ext uri="{9D8B030D-6E8A-4147-A177-3AD203B41FA5}">
                      <a16:colId xmlns:a16="http://schemas.microsoft.com/office/drawing/2014/main" xmlns="" val="800033403"/>
                    </a:ext>
                  </a:extLst>
                </a:gridCol>
                <a:gridCol w="2453229">
                  <a:extLst>
                    <a:ext uri="{9D8B030D-6E8A-4147-A177-3AD203B41FA5}">
                      <a16:colId xmlns:a16="http://schemas.microsoft.com/office/drawing/2014/main" xmlns="" val="3245373566"/>
                    </a:ext>
                  </a:extLst>
                </a:gridCol>
              </a:tblGrid>
              <a:tr h="648072">
                <a:tc>
                  <a:txBody>
                    <a:bodyPr/>
                    <a:lstStyle/>
                    <a:p>
                      <a:pPr algn="ct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ANNUAL TARGET</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2033719147"/>
                  </a:ext>
                </a:extLst>
              </a:tr>
              <a:tr h="240027">
                <a:tc gridSpan="4">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Innovation</a:t>
                      </a:r>
                      <a:endParaRPr lang="en-US" sz="1000" dirty="0">
                        <a:effectLst/>
                        <a:latin typeface="Calibri" panose="020F050202020403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0881518"/>
                  </a:ext>
                </a:extLst>
              </a:tr>
              <a:tr h="840093">
                <a:tc>
                  <a:txBody>
                    <a:bodyPr/>
                    <a:lstStyle/>
                    <a:p>
                      <a:pPr>
                        <a:spcAft>
                          <a:spcPts val="0"/>
                        </a:spcAft>
                      </a:pPr>
                      <a:r>
                        <a:rPr lang="en-ZA" sz="1000" dirty="0">
                          <a:solidFill>
                            <a:srgbClr val="000000"/>
                          </a:solidFill>
                          <a:effectLst/>
                          <a:latin typeface="Arial" panose="020B0604020202020204" pitchFamily="34" charset="0"/>
                          <a:ea typeface="Arial" panose="020B0604020202020204" pitchFamily="34" charset="0"/>
                        </a:rPr>
                        <a:t>South African Civil Aviation Authority (SACAA)</a:t>
                      </a:r>
                      <a:endParaRPr lang="en-US" sz="1000" dirty="0">
                        <a:effectLst/>
                        <a:latin typeface="Calibri" panose="020F050202020403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Review Regulations for Remotely-Piloted Aircraft System (RPAS)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rPr>
                        <a:t>Reviewed</a:t>
                      </a:r>
                      <a:r>
                        <a:rPr lang="en-ZA" sz="1000" dirty="0">
                          <a:effectLst/>
                          <a:latin typeface="Arial" panose="020B0604020202020204" pitchFamily="34" charset="0"/>
                          <a:ea typeface="Arial" panose="020B0604020202020204" pitchFamily="34" charset="0"/>
                        </a:rPr>
                        <a:t> Regulations for Remotely-Piloted Aircraft System (RPAS) approved</a:t>
                      </a:r>
                      <a:endParaRPr lang="en-US" sz="1000" dirty="0">
                        <a:effectLst/>
                        <a:latin typeface="Calibri" panose="020F050202020403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000" i="1" dirty="0">
                          <a:effectLst/>
                          <a:latin typeface="Arial" panose="020B0604020202020204" pitchFamily="34" charset="0"/>
                          <a:ea typeface="Arial" panose="020B0604020202020204" pitchFamily="34" charset="0"/>
                        </a:rPr>
                        <a:t>-</a:t>
                      </a:r>
                      <a:endParaRPr lang="en-US" sz="1000" dirty="0">
                        <a:effectLst/>
                        <a:latin typeface="Calibri" panose="020F050202020403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55805578"/>
                  </a:ext>
                </a:extLst>
              </a:tr>
            </a:tbl>
          </a:graphicData>
        </a:graphic>
      </p:graphicFrame>
      <p:sp>
        <p:nvSpPr>
          <p:cNvPr id="3" name="Slide Number Placeholder 2">
            <a:extLst>
              <a:ext uri="{FF2B5EF4-FFF2-40B4-BE49-F238E27FC236}">
                <a16:creationId xmlns:a16="http://schemas.microsoft.com/office/drawing/2014/main" xmlns="" id="{56B1520A-3C4E-4FF8-B33B-803D6228CD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68</a:t>
            </a:r>
          </a:p>
        </p:txBody>
      </p:sp>
    </p:spTree>
    <p:extLst>
      <p:ext uri="{BB962C8B-B14F-4D97-AF65-F5344CB8AC3E}">
        <p14:creationId xmlns:p14="http://schemas.microsoft.com/office/powerpoint/2010/main" xmlns="" val="1633721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11509"/>
          </a:xfrm>
        </p:spPr>
        <p:txBody>
          <a:bodyPr>
            <a:noAutofit/>
          </a:bodyPr>
          <a:lstStyle/>
          <a:p>
            <a:r>
              <a:rPr lang="en-US" sz="2400" dirty="0">
                <a:solidFill>
                  <a:schemeClr val="tx1"/>
                </a:solidFill>
              </a:rPr>
              <a:t>Programme 5: Civil Aviation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929376995"/>
              </p:ext>
            </p:extLst>
          </p:nvPr>
        </p:nvGraphicFramePr>
        <p:xfrm>
          <a:off x="457201" y="555526"/>
          <a:ext cx="8363272" cy="3672409"/>
        </p:xfrm>
        <a:graphic>
          <a:graphicData uri="http://schemas.openxmlformats.org/drawingml/2006/table">
            <a:tbl>
              <a:tblPr bandRow="1"/>
              <a:tblGrid>
                <a:gridCol w="1884955">
                  <a:extLst>
                    <a:ext uri="{9D8B030D-6E8A-4147-A177-3AD203B41FA5}">
                      <a16:colId xmlns:a16="http://schemas.microsoft.com/office/drawing/2014/main" xmlns="" val="2533831478"/>
                    </a:ext>
                  </a:extLst>
                </a:gridCol>
                <a:gridCol w="1930929">
                  <a:extLst>
                    <a:ext uri="{9D8B030D-6E8A-4147-A177-3AD203B41FA5}">
                      <a16:colId xmlns:a16="http://schemas.microsoft.com/office/drawing/2014/main" xmlns="" val="3926697046"/>
                    </a:ext>
                  </a:extLst>
                </a:gridCol>
                <a:gridCol w="2273694">
                  <a:extLst>
                    <a:ext uri="{9D8B030D-6E8A-4147-A177-3AD203B41FA5}">
                      <a16:colId xmlns:a16="http://schemas.microsoft.com/office/drawing/2014/main" xmlns="" val="2901455018"/>
                    </a:ext>
                  </a:extLst>
                </a:gridCol>
                <a:gridCol w="2273694">
                  <a:extLst>
                    <a:ext uri="{9D8B030D-6E8A-4147-A177-3AD203B41FA5}">
                      <a16:colId xmlns:a16="http://schemas.microsoft.com/office/drawing/2014/main" xmlns="" val="379080463"/>
                    </a:ext>
                  </a:extLst>
                </a:gridCol>
              </a:tblGrid>
              <a:tr h="504999">
                <a:tc>
                  <a:txBody>
                    <a:bodyPr/>
                    <a:lstStyle/>
                    <a:p>
                      <a:pPr algn="ct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ANNUAL TARGET</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1724536317"/>
                  </a:ext>
                </a:extLst>
              </a:tr>
              <a:tr h="255935">
                <a:tc gridSpan="4">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Safer Transport Systems</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96751950"/>
                  </a:ext>
                </a:extLst>
              </a:tr>
              <a:tr h="767805">
                <a:tc rowSpan="3">
                  <a:txBody>
                    <a:bodyPr/>
                    <a:lstStyle/>
                    <a:p>
                      <a:pPr>
                        <a:spcAft>
                          <a:spcPts val="0"/>
                        </a:spcAft>
                      </a:pPr>
                      <a:r>
                        <a:rPr lang="en-ZA" sz="1000" dirty="0">
                          <a:solidFill>
                            <a:srgbClr val="000000"/>
                          </a:solidFill>
                          <a:effectLst/>
                          <a:latin typeface="Arial" panose="020B0604020202020204" pitchFamily="34" charset="0"/>
                          <a:ea typeface="Arial" panose="020B0604020202020204" pitchFamily="34" charset="0"/>
                        </a:rPr>
                        <a:t>South African Civil Aviation Authority (SACAA)</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Number of fatal accidents recorded in scheduled commercial aviation</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rPr>
                        <a:t>0</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Arial" panose="020B0604020202020204" pitchFamily="34" charset="0"/>
                          <a:cs typeface="Times New Roman" panose="02020603050405020304" pitchFamily="18" charset="0"/>
                        </a:rPr>
                        <a:t>Zero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844197352"/>
                  </a:ext>
                </a:extLst>
              </a:tr>
              <a:tr h="863994">
                <a:tc vMerge="1">
                  <a:txBody>
                    <a:bodyPr/>
                    <a:lstStyle/>
                    <a:p>
                      <a:endParaRPr lang="en-US"/>
                    </a:p>
                  </a:txBody>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 reduction in fatal accidents recorded in general aviation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rPr>
                        <a:t>10% reduction </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Arial" panose="020B0604020202020204" pitchFamily="34" charset="0"/>
                          <a:cs typeface="Times New Roman" panose="02020603050405020304" pitchFamily="18" charset="0"/>
                        </a:rPr>
                        <a:t>A total of five (05) fatal accidents were reported during the quarter under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919435416"/>
                  </a:ext>
                </a:extLst>
              </a:tr>
              <a:tr h="1279676">
                <a:tc vMerge="1">
                  <a:txBody>
                    <a:bodyPr/>
                    <a:lstStyle/>
                    <a:p>
                      <a:endParaRPr lang="en-US"/>
                    </a:p>
                  </a:txBody>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 implementation of the national strategic plan to end gender-based violence and femicide in the civil aviation sector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rPr>
                        <a:t>100% implementation</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i="1" dirty="0">
                          <a:effectLst/>
                          <a:latin typeface="Arial" panose="020B0604020202020204" pitchFamily="34" charset="0"/>
                          <a:ea typeface="Arial" panose="020B060402020202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95893621"/>
                  </a:ext>
                </a:extLst>
              </a:tr>
            </a:tbl>
          </a:graphicData>
        </a:graphic>
      </p:graphicFrame>
      <p:sp>
        <p:nvSpPr>
          <p:cNvPr id="3" name="Slide Number Placeholder 2">
            <a:extLst>
              <a:ext uri="{FF2B5EF4-FFF2-40B4-BE49-F238E27FC236}">
                <a16:creationId xmlns:a16="http://schemas.microsoft.com/office/drawing/2014/main" xmlns="" id="{0BA02505-5F5E-413E-AC2C-2CEA4A8C47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69</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46054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Office</a:t>
            </a:r>
            <a:r>
              <a:rPr lang="en-US" sz="2800" dirty="0"/>
              <a:t> </a:t>
            </a:r>
            <a:r>
              <a:rPr lang="en-US" sz="2800" dirty="0">
                <a:solidFill>
                  <a:schemeClr val="tx1"/>
                </a:solidFill>
              </a:rPr>
              <a:t>of the Director-General (ODG)</a:t>
            </a:r>
          </a:p>
        </p:txBody>
      </p:sp>
      <p:sp>
        <p:nvSpPr>
          <p:cNvPr id="3" name="Content Placeholder 2"/>
          <p:cNvSpPr>
            <a:spLocks noGrp="1"/>
          </p:cNvSpPr>
          <p:nvPr>
            <p:ph sz="half" idx="1"/>
          </p:nvPr>
        </p:nvSpPr>
        <p:spPr>
          <a:xfrm>
            <a:off x="467544" y="915566"/>
            <a:ext cx="8208912" cy="3240360"/>
          </a:xfrm>
        </p:spPr>
        <p:txBody>
          <a:bodyPr>
            <a:noAutofit/>
          </a:bodyPr>
          <a:lstStyle/>
          <a:p>
            <a:pPr algn="just">
              <a:lnSpc>
                <a:spcPct val="150000"/>
              </a:lnSpc>
            </a:pPr>
            <a:r>
              <a:rPr lang="en-ZA" b="1" dirty="0">
                <a:solidFill>
                  <a:schemeClr val="tx1"/>
                </a:solidFill>
                <a:ea typeface="Arial" panose="020B0604020202020204" pitchFamily="34" charset="0"/>
              </a:rPr>
              <a:t>DoT gender-responsive Annual Report (2021/22):</a:t>
            </a:r>
          </a:p>
          <a:p>
            <a:pPr marL="285750" indent="-285750" algn="just">
              <a:lnSpc>
                <a:spcPct val="150000"/>
              </a:lnSpc>
              <a:buFont typeface="Arial"/>
              <a:buChar char="•"/>
            </a:pPr>
            <a:r>
              <a:rPr lang="en-ZA" dirty="0">
                <a:solidFill>
                  <a:schemeClr val="tx1"/>
                </a:solidFill>
                <a:ea typeface="Arial" panose="020B0604020202020204" pitchFamily="34" charset="0"/>
              </a:rPr>
              <a:t>Draft DoT gender-responsive Annual Report (2021/22) was developed and submitted to the Office of the Auditor-General of South Africa (AGSA) on 31 May 2022.</a:t>
            </a:r>
          </a:p>
          <a:p>
            <a:pPr marL="285750" indent="-285750" algn="just">
              <a:lnSpc>
                <a:spcPct val="150000"/>
              </a:lnSpc>
              <a:buFont typeface="Arial"/>
              <a:buChar char="•"/>
            </a:pPr>
            <a:r>
              <a:rPr lang="en-ZA" dirty="0">
                <a:solidFill>
                  <a:schemeClr val="tx1"/>
                </a:solidFill>
              </a:rPr>
              <a:t>DoT achieved an unqualified audit with findings for the 2021/22 financial year.</a:t>
            </a:r>
          </a:p>
        </p:txBody>
      </p:sp>
      <p:sp>
        <p:nvSpPr>
          <p:cNvPr id="4" name="Slide Number Placeholder 3">
            <a:extLst>
              <a:ext uri="{FF2B5EF4-FFF2-40B4-BE49-F238E27FC236}">
                <a16:creationId xmlns:a16="http://schemas.microsoft.com/office/drawing/2014/main" xmlns="" id="{838A0C5B-FE88-439D-85FC-D9B358B9E3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07</a:t>
            </a:r>
          </a:p>
        </p:txBody>
      </p:sp>
    </p:spTree>
    <p:extLst>
      <p:ext uri="{BB962C8B-B14F-4D97-AF65-F5344CB8AC3E}">
        <p14:creationId xmlns:p14="http://schemas.microsoft.com/office/powerpoint/2010/main" xmlns="" val="597023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6: Maritime Transport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4288039728"/>
              </p:ext>
            </p:extLst>
          </p:nvPr>
        </p:nvGraphicFramePr>
        <p:xfrm>
          <a:off x="468313" y="555526"/>
          <a:ext cx="8207375" cy="3600400"/>
        </p:xfrm>
        <a:graphic>
          <a:graphicData uri="http://schemas.openxmlformats.org/drawingml/2006/table">
            <a:tbl>
              <a:tblPr bandRow="1"/>
              <a:tblGrid>
                <a:gridCol w="1849818">
                  <a:extLst>
                    <a:ext uri="{9D8B030D-6E8A-4147-A177-3AD203B41FA5}">
                      <a16:colId xmlns:a16="http://schemas.microsoft.com/office/drawing/2014/main" xmlns="" val="3597110165"/>
                    </a:ext>
                  </a:extLst>
                </a:gridCol>
                <a:gridCol w="1894935">
                  <a:extLst>
                    <a:ext uri="{9D8B030D-6E8A-4147-A177-3AD203B41FA5}">
                      <a16:colId xmlns:a16="http://schemas.microsoft.com/office/drawing/2014/main" xmlns="" val="3347349335"/>
                    </a:ext>
                  </a:extLst>
                </a:gridCol>
                <a:gridCol w="2231311">
                  <a:extLst>
                    <a:ext uri="{9D8B030D-6E8A-4147-A177-3AD203B41FA5}">
                      <a16:colId xmlns:a16="http://schemas.microsoft.com/office/drawing/2014/main" xmlns="" val="2571722150"/>
                    </a:ext>
                  </a:extLst>
                </a:gridCol>
                <a:gridCol w="2231311">
                  <a:extLst>
                    <a:ext uri="{9D8B030D-6E8A-4147-A177-3AD203B41FA5}">
                      <a16:colId xmlns:a16="http://schemas.microsoft.com/office/drawing/2014/main" xmlns="" val="1264861522"/>
                    </a:ext>
                  </a:extLst>
                </a:gridCol>
              </a:tblGrid>
              <a:tr h="710064">
                <a:tc>
                  <a:txBody>
                    <a:bodyPr/>
                    <a:lstStyle/>
                    <a:p>
                      <a:pPr algn="ct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ANNUAL TARGET</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3965031885"/>
                  </a:ext>
                </a:extLst>
              </a:tr>
              <a:tr h="178602">
                <a:tc gridSpan="4">
                  <a:txBody>
                    <a:bodyPr/>
                    <a:lstStyle/>
                    <a:p>
                      <a:pPr>
                        <a:spcAft>
                          <a:spcPts val="0"/>
                        </a:spcAft>
                      </a:pPr>
                      <a:r>
                        <a:rPr lang="en-ZA" sz="1000" b="1" dirty="0">
                          <a:effectLst/>
                          <a:latin typeface="Arial" panose="020B0604020202020204" pitchFamily="34" charset="0"/>
                          <a:ea typeface="Arial" panose="020B0604020202020204" pitchFamily="34" charset="0"/>
                        </a:rPr>
                        <a:t>Safer Transport Systems</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11383903"/>
                  </a:ext>
                </a:extLst>
              </a:tr>
              <a:tr h="725231">
                <a:tc rowSpan="3">
                  <a:txBody>
                    <a:bodyPr/>
                    <a:lstStyle/>
                    <a:p>
                      <a:pPr>
                        <a:spcAft>
                          <a:spcPts val="0"/>
                        </a:spcAft>
                      </a:pPr>
                      <a:r>
                        <a:rPr lang="en-ZA" sz="1000" dirty="0">
                          <a:effectLst/>
                          <a:latin typeface="Arial" panose="020B0604020202020204" pitchFamily="34" charset="0"/>
                          <a:ea typeface="Arial" panose="020B0604020202020204" pitchFamily="34" charset="0"/>
                        </a:rPr>
                        <a:t>South African Maritime Safety Authority (SAMSA)</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Reportable maritime safety incident rate recorded for all types of vessels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Below ten (10) reportable maritime safety incident rate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Arial" panose="020B0604020202020204" pitchFamily="34" charset="0"/>
                          <a:cs typeface="Times New Roman" panose="02020603050405020304" pitchFamily="18" charset="0"/>
                        </a:rPr>
                        <a:t>8.68 maritime incident rate was reported during the period under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263661993"/>
                  </a:ext>
                </a:extLst>
              </a:tr>
              <a:tr h="725231">
                <a:tc vMerge="1">
                  <a:txBody>
                    <a:bodyPr/>
                    <a:lstStyle/>
                    <a:p>
                      <a:endParaRPr lang="en-US"/>
                    </a:p>
                  </a:txBody>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Reportable maritime fatality rate recorded for all types of vessels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Below two (2) reportable maritime fatality rate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Arial" panose="020B0604020202020204" pitchFamily="34" charset="0"/>
                          <a:cs typeface="Times New Roman" panose="02020603050405020304" pitchFamily="18" charset="0"/>
                        </a:rPr>
                        <a:t>1.39 Maritime fatality rate was reported during the period under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734443068"/>
                  </a:ext>
                </a:extLst>
              </a:tr>
              <a:tr h="1261272">
                <a:tc vMerge="1">
                  <a:txBody>
                    <a:bodyPr/>
                    <a:lstStyle/>
                    <a:p>
                      <a:endParaRPr lang="en-US"/>
                    </a:p>
                  </a:txBody>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 implementation of the national strategic plan to end gender-based violence and femicide in the maritime transport sector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100% implementation</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nSpc>
                          <a:spcPct val="115000"/>
                        </a:lnSpc>
                        <a:spcBef>
                          <a:spcPts val="0"/>
                        </a:spcBef>
                        <a:spcAft>
                          <a:spcPts val="1000"/>
                        </a:spcAft>
                        <a:buFont typeface="Arial"/>
                        <a:buChar char="•"/>
                      </a:pPr>
                      <a:r>
                        <a:rPr lang="en-ZA" sz="1000" dirty="0">
                          <a:effectLst/>
                          <a:latin typeface="Arial" panose="020B0604020202020204" pitchFamily="34" charset="0"/>
                          <a:ea typeface="Arial" panose="020B060402020202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670038301"/>
                  </a:ext>
                </a:extLst>
              </a:tr>
            </a:tbl>
          </a:graphicData>
        </a:graphic>
      </p:graphicFrame>
      <p:sp>
        <p:nvSpPr>
          <p:cNvPr id="3" name="Slide Number Placeholder 2">
            <a:extLst>
              <a:ext uri="{FF2B5EF4-FFF2-40B4-BE49-F238E27FC236}">
                <a16:creationId xmlns:a16="http://schemas.microsoft.com/office/drawing/2014/main" xmlns="" id="{03D7F438-C81B-47D5-9D8F-5D1145400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70</a:t>
            </a:r>
          </a:p>
        </p:txBody>
      </p:sp>
    </p:spTree>
    <p:extLst>
      <p:ext uri="{BB962C8B-B14F-4D97-AF65-F5344CB8AC3E}">
        <p14:creationId xmlns:p14="http://schemas.microsoft.com/office/powerpoint/2010/main" xmlns="" val="42239515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6: Maritime Transport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885602598"/>
              </p:ext>
            </p:extLst>
          </p:nvPr>
        </p:nvGraphicFramePr>
        <p:xfrm>
          <a:off x="468313" y="699542"/>
          <a:ext cx="8207375" cy="2520280"/>
        </p:xfrm>
        <a:graphic>
          <a:graphicData uri="http://schemas.openxmlformats.org/drawingml/2006/table">
            <a:tbl>
              <a:tblPr bandRow="1"/>
              <a:tblGrid>
                <a:gridCol w="1636955">
                  <a:extLst>
                    <a:ext uri="{9D8B030D-6E8A-4147-A177-3AD203B41FA5}">
                      <a16:colId xmlns:a16="http://schemas.microsoft.com/office/drawing/2014/main" xmlns="" val="2870219894"/>
                    </a:ext>
                  </a:extLst>
                </a:gridCol>
                <a:gridCol w="2033793">
                  <a:extLst>
                    <a:ext uri="{9D8B030D-6E8A-4147-A177-3AD203B41FA5}">
                      <a16:colId xmlns:a16="http://schemas.microsoft.com/office/drawing/2014/main" xmlns="" val="766219416"/>
                    </a:ext>
                  </a:extLst>
                </a:gridCol>
                <a:gridCol w="2083398">
                  <a:extLst>
                    <a:ext uri="{9D8B030D-6E8A-4147-A177-3AD203B41FA5}">
                      <a16:colId xmlns:a16="http://schemas.microsoft.com/office/drawing/2014/main" xmlns="" val="1167967024"/>
                    </a:ext>
                  </a:extLst>
                </a:gridCol>
                <a:gridCol w="2453229">
                  <a:extLst>
                    <a:ext uri="{9D8B030D-6E8A-4147-A177-3AD203B41FA5}">
                      <a16:colId xmlns:a16="http://schemas.microsoft.com/office/drawing/2014/main" xmlns="" val="998276130"/>
                    </a:ext>
                  </a:extLst>
                </a:gridCol>
              </a:tblGrid>
              <a:tr h="557096">
                <a:tc>
                  <a:txBody>
                    <a:bodyPr/>
                    <a:lstStyle/>
                    <a:p>
                      <a:pPr algn="ct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ANNUAL TARGET</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63384" marR="63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2397506258"/>
                  </a:ext>
                </a:extLst>
              </a:tr>
              <a:tr h="278549">
                <a:tc gridSpan="4">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Reduction in Greenhouse Gas Emission and Pollution</a:t>
                      </a:r>
                      <a:endParaRPr lang="en-US" sz="1000" dirty="0">
                        <a:effectLst/>
                        <a:latin typeface="Calibri" panose="020F050202020403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27359072"/>
                  </a:ext>
                </a:extLst>
              </a:tr>
              <a:tr h="1684635">
                <a:tc>
                  <a:txBody>
                    <a:bodyPr/>
                    <a:lstStyle/>
                    <a:p>
                      <a:pPr>
                        <a:spcAft>
                          <a:spcPts val="0"/>
                        </a:spcAft>
                      </a:pPr>
                      <a:r>
                        <a:rPr lang="en-ZA" sz="1000" dirty="0">
                          <a:solidFill>
                            <a:srgbClr val="000000"/>
                          </a:solidFill>
                          <a:effectLst/>
                          <a:latin typeface="Arial" panose="020B0604020202020204" pitchFamily="34" charset="0"/>
                          <a:ea typeface="Arial" panose="020B0604020202020204" pitchFamily="34" charset="0"/>
                        </a:rPr>
                        <a:t>South African Maritime Safety Authority (SAMSA)</a:t>
                      </a:r>
                      <a:endParaRPr lang="en-US" sz="1000" dirty="0">
                        <a:effectLst/>
                        <a:latin typeface="Calibri" panose="020F050202020403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Maritime pollution incident rate for all types of vessels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Below two (2) maritime pollution rate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000" dirty="0">
                          <a:effectLst/>
                          <a:latin typeface="Arial" panose="020B0604020202020204" pitchFamily="34" charset="0"/>
                          <a:ea typeface="Arial" panose="020B0604020202020204" pitchFamily="34" charset="0"/>
                        </a:rPr>
                        <a:t>1.74 Maritime pollution rate was reported during the period under review</a:t>
                      </a:r>
                      <a:r>
                        <a:rPr lang="en-ZA" sz="1000" i="1" dirty="0">
                          <a:effectLst/>
                          <a:latin typeface="Arial" panose="020B0604020202020204" pitchFamily="34" charset="0"/>
                          <a:ea typeface="Arial" panose="020B0604020202020204" pitchFamily="34" charset="0"/>
                        </a:rPr>
                        <a:t>.</a:t>
                      </a:r>
                      <a:endParaRPr lang="en-US" sz="1000" dirty="0">
                        <a:effectLst/>
                        <a:latin typeface="Calibri" panose="020F0502020204030204" pitchFamily="34" charset="0"/>
                      </a:endParaRPr>
                    </a:p>
                  </a:txBody>
                  <a:tcPr marL="63384" marR="63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64371583"/>
                  </a:ext>
                </a:extLst>
              </a:tr>
            </a:tbl>
          </a:graphicData>
        </a:graphic>
      </p:graphicFrame>
      <p:sp>
        <p:nvSpPr>
          <p:cNvPr id="3" name="Slide Number Placeholder 2">
            <a:extLst>
              <a:ext uri="{FF2B5EF4-FFF2-40B4-BE49-F238E27FC236}">
                <a16:creationId xmlns:a16="http://schemas.microsoft.com/office/drawing/2014/main" xmlns="" id="{09B32212-5ABC-4502-A862-7FD3F0709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71</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20404207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39501"/>
          </a:xfrm>
        </p:spPr>
        <p:txBody>
          <a:bodyPr>
            <a:noAutofit/>
          </a:bodyPr>
          <a:lstStyle/>
          <a:p>
            <a:r>
              <a:rPr lang="en-US" sz="2400" dirty="0">
                <a:solidFill>
                  <a:schemeClr val="tx1"/>
                </a:solidFill>
              </a:rPr>
              <a:t>Programme 7: Public Transport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1157048778"/>
              </p:ext>
            </p:extLst>
          </p:nvPr>
        </p:nvGraphicFramePr>
        <p:xfrm>
          <a:off x="457200" y="555523"/>
          <a:ext cx="8435281" cy="3744418"/>
        </p:xfrm>
        <a:graphic>
          <a:graphicData uri="http://schemas.openxmlformats.org/drawingml/2006/table">
            <a:tbl>
              <a:tblPr bandRow="1"/>
              <a:tblGrid>
                <a:gridCol w="1901184">
                  <a:extLst>
                    <a:ext uri="{9D8B030D-6E8A-4147-A177-3AD203B41FA5}">
                      <a16:colId xmlns:a16="http://schemas.microsoft.com/office/drawing/2014/main" xmlns="" val="749825316"/>
                    </a:ext>
                  </a:extLst>
                </a:gridCol>
                <a:gridCol w="1947555">
                  <a:extLst>
                    <a:ext uri="{9D8B030D-6E8A-4147-A177-3AD203B41FA5}">
                      <a16:colId xmlns:a16="http://schemas.microsoft.com/office/drawing/2014/main" xmlns="" val="798363914"/>
                    </a:ext>
                  </a:extLst>
                </a:gridCol>
                <a:gridCol w="2293271">
                  <a:extLst>
                    <a:ext uri="{9D8B030D-6E8A-4147-A177-3AD203B41FA5}">
                      <a16:colId xmlns:a16="http://schemas.microsoft.com/office/drawing/2014/main" xmlns="" val="752481758"/>
                    </a:ext>
                  </a:extLst>
                </a:gridCol>
                <a:gridCol w="2293271">
                  <a:extLst>
                    <a:ext uri="{9D8B030D-6E8A-4147-A177-3AD203B41FA5}">
                      <a16:colId xmlns:a16="http://schemas.microsoft.com/office/drawing/2014/main" xmlns="" val="2090520037"/>
                    </a:ext>
                  </a:extLst>
                </a:gridCol>
              </a:tblGrid>
              <a:tr h="394149">
                <a:tc>
                  <a:txBody>
                    <a:bodyPr/>
                    <a:lstStyle/>
                    <a:p>
                      <a:pPr algn="ctr">
                        <a:spcAft>
                          <a:spcPts val="0"/>
                        </a:spcAft>
                      </a:pPr>
                      <a:r>
                        <a:rPr lang="en-ZA" sz="1000" b="1" dirty="0">
                          <a:effectLst/>
                          <a:latin typeface="Arial" panose="020B0604020202020204" pitchFamily="34" charset="0"/>
                        </a:rPr>
                        <a:t>INSTITUTION</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OUTPUT INDICATOR</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000" b="1" dirty="0">
                          <a:effectLst/>
                          <a:latin typeface="Arial" panose="020B0604020202020204" pitchFamily="34" charset="0"/>
                        </a:rPr>
                        <a:t>ANNUAL TARGET</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n-ZA" sz="1000" b="1" dirty="0">
                          <a:effectLst/>
                          <a:latin typeface="Arial" panose="020B0604020202020204" pitchFamily="34" charset="0"/>
                        </a:rPr>
                        <a:t>REPORTABLE PROGRESS AS AT 30 JUNE 2022</a:t>
                      </a:r>
                      <a:endParaRPr lang="en-US" sz="1000" dirty="0">
                        <a:effectLst/>
                        <a:latin typeface="Calibri" panose="020F0502020204030204" pitchFamily="34" charset="0"/>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2979060101"/>
                  </a:ext>
                </a:extLst>
              </a:tr>
              <a:tr h="197075">
                <a:tc gridSpan="4">
                  <a:txBody>
                    <a:bodyPr/>
                    <a:lstStyle/>
                    <a:p>
                      <a:pPr>
                        <a:spcAft>
                          <a:spcPts val="0"/>
                        </a:spcAft>
                      </a:pPr>
                      <a:r>
                        <a:rPr lang="en-ZA" sz="1000" b="1" dirty="0">
                          <a:solidFill>
                            <a:srgbClr val="000000"/>
                          </a:solidFill>
                          <a:effectLst/>
                          <a:latin typeface="Arial" panose="020B0604020202020204" pitchFamily="34" charset="0"/>
                          <a:ea typeface="Arial" panose="020B0604020202020204" pitchFamily="34" charset="0"/>
                        </a:rPr>
                        <a:t>Public Transport</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57770750"/>
                  </a:ext>
                </a:extLst>
              </a:tr>
              <a:tr h="788299">
                <a:tc rowSpan="3">
                  <a:txBody>
                    <a:bodyPr/>
                    <a:lstStyle/>
                    <a:p>
                      <a:pPr marL="171450" indent="-171450">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Provincial Departments of Transport (PDTs)</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indent="0">
                        <a:spcAft>
                          <a:spcPts val="0"/>
                        </a:spcAft>
                        <a:buFont typeface="Arial"/>
                        <a:buNone/>
                      </a:pPr>
                      <a:r>
                        <a:rPr lang="en-ZA" sz="1000" b="1" dirty="0">
                          <a:effectLst/>
                          <a:latin typeface="Arial" panose="020B0604020202020204" pitchFamily="34" charset="0"/>
                          <a:ea typeface="Arial" panose="020B0604020202020204" pitchFamily="34" charset="0"/>
                        </a:rPr>
                        <a:t>Transport Operations</a:t>
                      </a:r>
                      <a:endParaRPr lang="en-US" sz="1000" dirty="0">
                        <a:effectLst/>
                        <a:latin typeface="Calibri" panose="020F0502020204030204" pitchFamily="34" charset="0"/>
                      </a:endParaRPr>
                    </a:p>
                    <a:p>
                      <a:pPr marL="171450" indent="-171450">
                        <a:spcAft>
                          <a:spcPts val="0"/>
                        </a:spcAft>
                        <a:buFont typeface="Arial"/>
                        <a:buChar char="•"/>
                      </a:pPr>
                      <a:endParaRPr lang="en-US" sz="1000" dirty="0">
                        <a:effectLst/>
                        <a:latin typeface="Calibri" panose="020F0502020204030204" pitchFamily="34" charset="0"/>
                      </a:endParaRPr>
                    </a:p>
                    <a:p>
                      <a:pPr marL="171450" marR="0" lvl="0" indent="-171450" algn="just">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Number of routes subsidised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indent="0">
                        <a:spcAft>
                          <a:spcPts val="0"/>
                        </a:spcAft>
                        <a:buFont typeface="Arial"/>
                        <a:buNone/>
                      </a:pPr>
                      <a:r>
                        <a:rPr lang="en-ZA" sz="1000" dirty="0">
                          <a:effectLst/>
                          <a:latin typeface="Arial" panose="020B0604020202020204" pitchFamily="34" charset="0"/>
                          <a:ea typeface="Arial" panose="020B0604020202020204" pitchFamily="34" charset="0"/>
                        </a:rPr>
                        <a:t> </a:t>
                      </a:r>
                      <a:endParaRPr lang="en-US" sz="1000" dirty="0">
                        <a:effectLst/>
                        <a:latin typeface="Calibri" panose="020F0502020204030204" pitchFamily="34" charset="0"/>
                      </a:endParaRPr>
                    </a:p>
                    <a:p>
                      <a:pPr marL="171450" indent="-171450">
                        <a:spcAft>
                          <a:spcPts val="0"/>
                        </a:spcAft>
                        <a:buFont typeface="Arial"/>
                        <a:buChar char="•"/>
                      </a:pPr>
                      <a:endParaRPr lang="en-US" sz="1000" dirty="0">
                        <a:effectLst/>
                        <a:latin typeface="Calibri" panose="020F0502020204030204" pitchFamily="34" charset="0"/>
                      </a:endParaRPr>
                    </a:p>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184 616</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endParaRPr lang="en-US" sz="1000" dirty="0">
                        <a:effectLst/>
                        <a:latin typeface="Calibri" panose="020F0502020204030204" pitchFamily="34" charset="0"/>
                      </a:endParaRPr>
                    </a:p>
                    <a:p>
                      <a:pPr marL="0" indent="0">
                        <a:spcAft>
                          <a:spcPts val="0"/>
                        </a:spcAft>
                        <a:buFont typeface="Arial"/>
                        <a:buNone/>
                      </a:pPr>
                      <a:r>
                        <a:rPr lang="en-ZA" sz="1000" dirty="0">
                          <a:solidFill>
                            <a:srgbClr val="000000"/>
                          </a:solidFill>
                          <a:effectLst/>
                          <a:latin typeface="Arial" panose="020B0604020202020204" pitchFamily="34" charset="0"/>
                          <a:ea typeface="Arial" panose="020B0604020202020204" pitchFamily="34" charset="0"/>
                        </a:rPr>
                        <a:t> </a:t>
                      </a:r>
                      <a:endParaRPr lang="en-US" sz="1000" dirty="0">
                        <a:effectLst/>
                        <a:latin typeface="Calibri" panose="020F0502020204030204" pitchFamily="34" charset="0"/>
                      </a:endParaRPr>
                    </a:p>
                    <a:p>
                      <a:pPr marL="171450" indent="-171450">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17 088</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45831079"/>
                  </a:ext>
                </a:extLst>
              </a:tr>
              <a:tr h="394149">
                <a:tc vMerge="1">
                  <a:txBody>
                    <a:bodyPr/>
                    <a:lstStyle/>
                    <a:p>
                      <a:endParaRPr lang="en-US"/>
                    </a:p>
                  </a:txBody>
                  <a:tcPr/>
                </a:tc>
                <a:tc>
                  <a:txBody>
                    <a:bodyPr/>
                    <a:lstStyle/>
                    <a:p>
                      <a:pPr marL="171450" marR="0" lvl="0" indent="-171450" algn="just">
                        <a:spcBef>
                          <a:spcPts val="0"/>
                        </a:spcBef>
                        <a:spcAft>
                          <a:spcPts val="0"/>
                        </a:spcAft>
                        <a:buFont typeface="Arial"/>
                        <a:buChar char="•"/>
                        <a:tabLst>
                          <a:tab pos="160020" algn="l"/>
                        </a:tabLst>
                      </a:pPr>
                      <a:r>
                        <a:rPr lang="en-ZA" sz="1000" dirty="0">
                          <a:effectLst/>
                          <a:latin typeface="Arial" panose="020B0604020202020204" pitchFamily="34" charset="0"/>
                          <a:ea typeface="Arial" panose="020B0604020202020204" pitchFamily="34" charset="0"/>
                          <a:cs typeface="Arial" panose="020B0604020202020204" pitchFamily="34" charset="0"/>
                        </a:rPr>
                        <a:t>Number of kilometres subsidised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tabLst>
                          <a:tab pos="160020" algn="l"/>
                        </a:tabLst>
                      </a:pPr>
                      <a:r>
                        <a:rPr lang="en-ZA" sz="1000" dirty="0">
                          <a:effectLst/>
                          <a:latin typeface="Arial" panose="020B0604020202020204" pitchFamily="34" charset="0"/>
                          <a:ea typeface="Arial" panose="020B0604020202020204" pitchFamily="34" charset="0"/>
                          <a:cs typeface="Arial" panose="020B0604020202020204" pitchFamily="34" charset="0"/>
                        </a:rPr>
                        <a:t>183 740 442</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31 752 872.65</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676953026"/>
                  </a:ext>
                </a:extLst>
              </a:tr>
              <a:tr h="394149">
                <a:tc vMerge="1">
                  <a:txBody>
                    <a:bodyPr/>
                    <a:lstStyle/>
                    <a:p>
                      <a:endParaRPr lang="en-US"/>
                    </a:p>
                  </a:txBody>
                  <a:tcPr/>
                </a:tc>
                <a:tc>
                  <a:txBody>
                    <a:bodyPr/>
                    <a:lstStyle/>
                    <a:p>
                      <a:pPr marL="171450" marR="0" lvl="0" indent="-171450" algn="just">
                        <a:spcBef>
                          <a:spcPts val="0"/>
                        </a:spcBef>
                        <a:spcAft>
                          <a:spcPts val="0"/>
                        </a:spcAft>
                        <a:buFont typeface="Arial"/>
                        <a:buChar char="•"/>
                        <a:tabLst>
                          <a:tab pos="160020" algn="l"/>
                        </a:tabLst>
                      </a:pPr>
                      <a:r>
                        <a:rPr lang="en-ZA" sz="1000" dirty="0">
                          <a:effectLst/>
                          <a:latin typeface="Arial" panose="020B0604020202020204" pitchFamily="34" charset="0"/>
                          <a:ea typeface="Arial" panose="020B0604020202020204" pitchFamily="34" charset="0"/>
                          <a:cs typeface="Arial" panose="020B0604020202020204" pitchFamily="34" charset="0"/>
                        </a:rPr>
                        <a:t>Number of trips subsidised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tabLst>
                          <a:tab pos="160020" algn="l"/>
                        </a:tabLst>
                      </a:pPr>
                      <a:r>
                        <a:rPr lang="en-ZA" sz="1000" dirty="0">
                          <a:effectLst/>
                          <a:latin typeface="Arial" panose="020B0604020202020204" pitchFamily="34" charset="0"/>
                          <a:ea typeface="Arial" panose="020B0604020202020204" pitchFamily="34" charset="0"/>
                          <a:cs typeface="Arial" panose="020B0604020202020204" pitchFamily="34" charset="0"/>
                        </a:rPr>
                        <a:t>4 632 739</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786 911</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562613005"/>
                  </a:ext>
                </a:extLst>
              </a:tr>
              <a:tr h="1576597">
                <a:tc>
                  <a:txBody>
                    <a:bodyPr/>
                    <a:lstStyle/>
                    <a:p>
                      <a:pPr marL="171450" indent="-171450">
                        <a:spcAft>
                          <a:spcPts val="0"/>
                        </a:spcAft>
                        <a:buFont typeface="Arial"/>
                        <a:buChar char="•"/>
                      </a:pPr>
                      <a:r>
                        <a:rPr lang="en-ZA" sz="1000" dirty="0">
                          <a:solidFill>
                            <a:srgbClr val="000000"/>
                          </a:solidFill>
                          <a:effectLst/>
                          <a:latin typeface="Arial" panose="020B0604020202020204" pitchFamily="34" charset="0"/>
                          <a:ea typeface="Arial" panose="020B0604020202020204" pitchFamily="34" charset="0"/>
                        </a:rPr>
                        <a:t>South African National Taxi Council (SANTACO)</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 implementation of the national strategic plan to end gender-based violence and femicide in the taxi industry</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lvl="0" indent="-171450">
                        <a:spcBef>
                          <a:spcPts val="0"/>
                        </a:spcBef>
                        <a:spcAft>
                          <a:spcPts val="0"/>
                        </a:spcAft>
                        <a:buFont typeface="Arial"/>
                        <a:buChar char="•"/>
                      </a:pPr>
                      <a:r>
                        <a:rPr lang="en-ZA" sz="1000" dirty="0">
                          <a:effectLst/>
                          <a:latin typeface="Arial" panose="020B0604020202020204" pitchFamily="34" charset="0"/>
                          <a:ea typeface="Arial" panose="020B0604020202020204" pitchFamily="34" charset="0"/>
                          <a:cs typeface="Arial" panose="020B0604020202020204" pitchFamily="34" charset="0"/>
                        </a:rPr>
                        <a:t>100% implementation</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indent="-171450" algn="just">
                        <a:spcAft>
                          <a:spcPts val="0"/>
                        </a:spcAft>
                        <a:buFont typeface="Arial"/>
                        <a:buChar char="•"/>
                      </a:pPr>
                      <a:r>
                        <a:rPr lang="en-ZA" sz="1000" dirty="0">
                          <a:effectLst/>
                          <a:latin typeface="Arial" panose="020B0604020202020204" pitchFamily="34" charset="0"/>
                        </a:rPr>
                        <a:t>The Taxi Industry to review standard constitution to address gender-based violence.</a:t>
                      </a:r>
                      <a:endParaRPr lang="en-US" sz="1000" dirty="0">
                        <a:effectLst/>
                        <a:latin typeface="Calibri" panose="020F0502020204030204" pitchFamily="34" charset="0"/>
                      </a:endParaRPr>
                    </a:p>
                    <a:p>
                      <a:pPr marL="171450" indent="-171450" algn="just">
                        <a:spcAft>
                          <a:spcPts val="0"/>
                        </a:spcAft>
                        <a:buFont typeface="Arial"/>
                        <a:buChar char="•"/>
                      </a:pPr>
                      <a:endParaRPr lang="en-US" sz="1000" dirty="0">
                        <a:effectLst/>
                        <a:latin typeface="Calibri" panose="020F0502020204030204" pitchFamily="34" charset="0"/>
                      </a:endParaRPr>
                    </a:p>
                    <a:p>
                      <a:pPr marL="171450" indent="-171450" algn="just">
                        <a:spcAft>
                          <a:spcPts val="0"/>
                        </a:spcAft>
                        <a:buFont typeface="Arial"/>
                        <a:buChar char="•"/>
                      </a:pPr>
                      <a:r>
                        <a:rPr lang="en-ZA" sz="1000" dirty="0">
                          <a:effectLst/>
                          <a:latin typeface="Arial" panose="020B0604020202020204" pitchFamily="34" charset="0"/>
                        </a:rPr>
                        <a:t>A Code of Conduct is to be developed to ensure that all operators comply with agreed behaviour, norms and practices.</a:t>
                      </a:r>
                      <a:endParaRPr lang="en-US" sz="1000" dirty="0">
                        <a:effectLst/>
                        <a:latin typeface="Calibri" panose="020F0502020204030204" pitchFamily="34" charset="0"/>
                      </a:endParaRPr>
                    </a:p>
                  </a:txBody>
                  <a:tcPr marL="57650" marR="57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843048282"/>
                  </a:ext>
                </a:extLst>
              </a:tr>
            </a:tbl>
          </a:graphicData>
        </a:graphic>
      </p:graphicFrame>
      <p:sp>
        <p:nvSpPr>
          <p:cNvPr id="3" name="Slide Number Placeholder 2">
            <a:extLst>
              <a:ext uri="{FF2B5EF4-FFF2-40B4-BE49-F238E27FC236}">
                <a16:creationId xmlns:a16="http://schemas.microsoft.com/office/drawing/2014/main" xmlns="" id="{4BB88307-27DD-4910-B4E5-324E3C73CC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72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077030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707654"/>
            <a:ext cx="8229600" cy="1152128"/>
          </a:xfrm>
        </p:spPr>
        <p:txBody>
          <a:bodyPr>
            <a:noAutofit/>
          </a:bodyPr>
          <a:lstStyle/>
          <a:p>
            <a:pPr lvl="0" algn="ctr" defTabSz="457200">
              <a:defRPr/>
            </a:pPr>
            <a:r>
              <a:rPr lang="en-US" sz="3600" b="1" dirty="0">
                <a:solidFill>
                  <a:srgbClr val="000000"/>
                </a:solidFill>
                <a:latin typeface="Arial" charset="0"/>
                <a:ea typeface="MS PGothic" charset="0"/>
                <a:cs typeface="+mn-cs"/>
              </a:rPr>
              <a:t>DoT RESPONSE TO COVID-19</a:t>
            </a:r>
            <a:r>
              <a:rPr lang="en-ZA" sz="3600" dirty="0">
                <a:solidFill>
                  <a:prstClr val="black"/>
                </a:solidFill>
                <a:latin typeface="Arial" charset="0"/>
                <a:ea typeface="MS PGothic" charset="0"/>
                <a:cs typeface="+mn-cs"/>
              </a:rPr>
              <a:t/>
            </a:r>
            <a:br>
              <a:rPr lang="en-ZA" sz="3600" dirty="0">
                <a:solidFill>
                  <a:prstClr val="black"/>
                </a:solidFill>
                <a:latin typeface="Arial" charset="0"/>
                <a:ea typeface="MS PGothic" charset="0"/>
                <a:cs typeface="+mn-cs"/>
              </a:rPr>
            </a:br>
            <a:endParaRPr lang="en-US" sz="28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11A09201-B9D0-44C1-9D52-28166EB484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73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095575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solidFill>
                  <a:srgbClr val="000000"/>
                </a:solidFill>
                <a:latin typeface="Arial" panose="020B0604020202020204" pitchFamily="34" charset="0"/>
                <a:ea typeface="Calibri" panose="020F0502020204030204" pitchFamily="34" charset="0"/>
              </a:rPr>
              <a:t>Internal </a:t>
            </a:r>
            <a:r>
              <a:rPr lang="en-ZA" altLang="en-US" sz="2800" b="1" dirty="0">
                <a:solidFill>
                  <a:prstClr val="black"/>
                </a:solidFill>
                <a:latin typeface="Arial" panose="020B0604020202020204" pitchFamily="34" charset="0"/>
                <a:cs typeface="Arial" panose="020B0604020202020204" pitchFamily="34" charset="0"/>
              </a:rPr>
              <a:t>Interventions</a:t>
            </a:r>
            <a:endParaRPr lang="en-US" sz="2800" b="1" dirty="0"/>
          </a:p>
        </p:txBody>
      </p:sp>
      <p:sp>
        <p:nvSpPr>
          <p:cNvPr id="3" name="Content Placeholder 2"/>
          <p:cNvSpPr>
            <a:spLocks noGrp="1"/>
          </p:cNvSpPr>
          <p:nvPr>
            <p:ph sz="half" idx="1"/>
          </p:nvPr>
        </p:nvSpPr>
        <p:spPr>
          <a:xfrm>
            <a:off x="467544" y="627534"/>
            <a:ext cx="8568952" cy="3974628"/>
          </a:xfrm>
        </p:spPr>
        <p:txBody>
          <a:bodyPr>
            <a:noAutofit/>
          </a:bodyPr>
          <a:lstStyle/>
          <a:p>
            <a:pPr marL="342900" lvl="0" indent="-342900" algn="just" defTabSz="457200">
              <a:lnSpc>
                <a:spcPct val="150000"/>
              </a:lnSpc>
              <a:spcBef>
                <a:spcPct val="0"/>
              </a:spcBef>
              <a:buFont typeface="Arial" panose="020B0604020202020204" pitchFamily="34" charset="0"/>
              <a:buChar char="•"/>
              <a:defRPr/>
            </a:pPr>
            <a:r>
              <a:rPr lang="en-ZA" altLang="en-US" dirty="0">
                <a:solidFill>
                  <a:prstClr val="black"/>
                </a:solidFill>
              </a:rPr>
              <a:t>Interventions facilitated include the following:</a:t>
            </a:r>
          </a:p>
          <a:p>
            <a:pPr marL="742950" lvl="1" indent="-285750" algn="just" defTabSz="457200">
              <a:lnSpc>
                <a:spcPct val="150000"/>
              </a:lnSpc>
              <a:spcBef>
                <a:spcPct val="0"/>
              </a:spcBef>
              <a:buFont typeface="Arial" panose="020B0604020202020204" pitchFamily="34" charset="0"/>
              <a:buChar char="–"/>
              <a:defRPr/>
            </a:pPr>
            <a:r>
              <a:rPr lang="en-ZA" altLang="en-US" dirty="0">
                <a:solidFill>
                  <a:prstClr val="black"/>
                </a:solidFill>
              </a:rPr>
              <a:t>Monitor compliance of staff to OHS Precautionary Measures.</a:t>
            </a:r>
          </a:p>
          <a:p>
            <a:pPr marL="742950" lvl="1" indent="-285750" algn="just" defTabSz="457200">
              <a:lnSpc>
                <a:spcPct val="150000"/>
              </a:lnSpc>
              <a:spcBef>
                <a:spcPct val="0"/>
              </a:spcBef>
              <a:buFont typeface="Arial" panose="020B0604020202020204" pitchFamily="34" charset="0"/>
              <a:buChar char="–"/>
              <a:defRPr/>
            </a:pPr>
            <a:r>
              <a:rPr lang="en-ZA" altLang="en-US" dirty="0">
                <a:solidFill>
                  <a:prstClr val="black"/>
                </a:solidFill>
              </a:rPr>
              <a:t>Communicate recent information to staff, use of e-mails, posters, etc.</a:t>
            </a:r>
          </a:p>
          <a:p>
            <a:pPr marL="742950" lvl="1" indent="-285750" algn="just" defTabSz="457200">
              <a:lnSpc>
                <a:spcPct val="150000"/>
              </a:lnSpc>
              <a:spcBef>
                <a:spcPct val="0"/>
              </a:spcBef>
              <a:buFont typeface="Arial" panose="020B0604020202020204" pitchFamily="34" charset="0"/>
              <a:buChar char="–"/>
              <a:defRPr/>
            </a:pPr>
            <a:r>
              <a:rPr lang="en-ZA" altLang="en-US" dirty="0">
                <a:solidFill>
                  <a:prstClr val="black"/>
                </a:solidFill>
              </a:rPr>
              <a:t>Install signage in strategic areas e.g. entrances, lifts, etc. to enhance adherence to social distancing. </a:t>
            </a:r>
          </a:p>
          <a:p>
            <a:pPr marL="742950" lvl="1" indent="-285750" algn="just" defTabSz="457200">
              <a:lnSpc>
                <a:spcPct val="150000"/>
              </a:lnSpc>
              <a:spcBef>
                <a:spcPct val="0"/>
              </a:spcBef>
              <a:buFont typeface="Arial" panose="020B0604020202020204" pitchFamily="34" charset="0"/>
              <a:buChar char="–"/>
              <a:defRPr/>
            </a:pPr>
            <a:r>
              <a:rPr lang="en-ZA" altLang="en-US" dirty="0">
                <a:solidFill>
                  <a:prstClr val="black"/>
                </a:solidFill>
              </a:rPr>
              <a:t>Enforce adherence to measures such as screening and sanitizing.</a:t>
            </a:r>
          </a:p>
          <a:p>
            <a:pPr marL="742950" lvl="1" indent="-285750" algn="just" defTabSz="457200">
              <a:lnSpc>
                <a:spcPct val="150000"/>
              </a:lnSpc>
              <a:spcBef>
                <a:spcPct val="0"/>
              </a:spcBef>
              <a:buFont typeface="Arial" panose="020B0604020202020204" pitchFamily="34" charset="0"/>
              <a:buChar char="–"/>
              <a:defRPr/>
            </a:pPr>
            <a:r>
              <a:rPr lang="en-ZA" altLang="en-US" dirty="0">
                <a:solidFill>
                  <a:prstClr val="black"/>
                </a:solidFill>
              </a:rPr>
              <a:t>Encourage virtual platforms for meetings rather than physical meetings.</a:t>
            </a:r>
          </a:p>
          <a:p>
            <a:pPr marL="742950" lvl="1" indent="-285750" algn="just" defTabSz="457200">
              <a:lnSpc>
                <a:spcPct val="150000"/>
              </a:lnSpc>
              <a:spcBef>
                <a:spcPct val="0"/>
              </a:spcBef>
              <a:buFont typeface="Arial" panose="020B0604020202020204" pitchFamily="34" charset="0"/>
              <a:buChar char="–"/>
              <a:defRPr/>
            </a:pPr>
            <a:r>
              <a:rPr lang="en-ZA" altLang="en-US" dirty="0">
                <a:solidFill>
                  <a:prstClr val="black"/>
                </a:solidFill>
              </a:rPr>
              <a:t>Enhance implementation of COVID-19 intervention and compliance to OHS protocols and precautionary measures in the Department.</a:t>
            </a:r>
          </a:p>
          <a:p>
            <a:pPr marL="457200" lvl="1" indent="0" algn="just" defTabSz="457200">
              <a:lnSpc>
                <a:spcPct val="120000"/>
              </a:lnSpc>
              <a:spcBef>
                <a:spcPct val="0"/>
              </a:spcBef>
              <a:buNone/>
              <a:defRPr/>
            </a:pPr>
            <a:endParaRPr lang="en-US" altLang="en-US" sz="1600" dirty="0">
              <a:solidFill>
                <a:prstClr val="black"/>
              </a:solidFill>
            </a:endParaRPr>
          </a:p>
          <a:p>
            <a:pPr algn="just"/>
            <a:endParaRPr lang="en-ZA" dirty="0"/>
          </a:p>
        </p:txBody>
      </p:sp>
      <p:sp>
        <p:nvSpPr>
          <p:cNvPr id="4" name="Slide Number Placeholder 3">
            <a:extLst>
              <a:ext uri="{FF2B5EF4-FFF2-40B4-BE49-F238E27FC236}">
                <a16:creationId xmlns:a16="http://schemas.microsoft.com/office/drawing/2014/main" xmlns="" id="{7AAB906A-A763-4829-A019-37D5B686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74</a:t>
            </a:r>
          </a:p>
        </p:txBody>
      </p:sp>
    </p:spTree>
    <p:extLst>
      <p:ext uri="{BB962C8B-B14F-4D97-AF65-F5344CB8AC3E}">
        <p14:creationId xmlns:p14="http://schemas.microsoft.com/office/powerpoint/2010/main" xmlns="" val="34102055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solidFill>
                  <a:srgbClr val="000000"/>
                </a:solidFill>
                <a:latin typeface="Arial" panose="020B0604020202020204" pitchFamily="34" charset="0"/>
                <a:ea typeface="Calibri" panose="020F0502020204030204" pitchFamily="34" charset="0"/>
              </a:rPr>
              <a:t>Internal </a:t>
            </a:r>
            <a:r>
              <a:rPr lang="en-ZA" altLang="en-US" sz="2800" b="1" dirty="0">
                <a:solidFill>
                  <a:prstClr val="black"/>
                </a:solidFill>
                <a:latin typeface="Arial" panose="020B0604020202020204" pitchFamily="34" charset="0"/>
                <a:cs typeface="Arial" panose="020B0604020202020204" pitchFamily="34" charset="0"/>
              </a:rPr>
              <a:t>Interventions</a:t>
            </a:r>
            <a:endParaRPr lang="en-US" sz="2800" b="1" dirty="0"/>
          </a:p>
        </p:txBody>
      </p:sp>
      <p:sp>
        <p:nvSpPr>
          <p:cNvPr id="3" name="Content Placeholder 2"/>
          <p:cNvSpPr>
            <a:spLocks noGrp="1"/>
          </p:cNvSpPr>
          <p:nvPr>
            <p:ph sz="half" idx="1"/>
          </p:nvPr>
        </p:nvSpPr>
        <p:spPr>
          <a:xfrm>
            <a:off x="467544" y="843558"/>
            <a:ext cx="8208912" cy="3312368"/>
          </a:xfrm>
        </p:spPr>
        <p:txBody>
          <a:bodyPr>
            <a:noAutofit/>
          </a:bodyPr>
          <a:lstStyle/>
          <a:p>
            <a:pPr marL="342900" lvl="0" indent="-342900" algn="just" defTabSz="457200">
              <a:lnSpc>
                <a:spcPct val="120000"/>
              </a:lnSpc>
              <a:spcBef>
                <a:spcPct val="0"/>
              </a:spcBef>
              <a:buFont typeface="Arial"/>
              <a:buChar char="•"/>
            </a:pPr>
            <a:r>
              <a:rPr lang="en-ZA" altLang="en-US" dirty="0">
                <a:solidFill>
                  <a:prstClr val="black"/>
                </a:solidFill>
              </a:rPr>
              <a:t>Interventions facilitated include the following </a:t>
            </a:r>
            <a:r>
              <a:rPr lang="en-ZA" dirty="0">
                <a:solidFill>
                  <a:prstClr val="black"/>
                </a:solidFill>
                <a:latin typeface="Arial" charset="0"/>
                <a:ea typeface="MS PGothic" charset="0"/>
                <a:cs typeface="Arial" charset="0"/>
              </a:rPr>
              <a:t>(</a:t>
            </a:r>
            <a:r>
              <a:rPr lang="en-ZA" i="1" dirty="0">
                <a:solidFill>
                  <a:prstClr val="black"/>
                </a:solidFill>
                <a:latin typeface="Arial" charset="0"/>
                <a:ea typeface="MS PGothic" charset="0"/>
                <a:cs typeface="Arial" charset="0"/>
              </a:rPr>
              <a:t>continued</a:t>
            </a:r>
            <a:r>
              <a:rPr lang="en-ZA" dirty="0">
                <a:solidFill>
                  <a:prstClr val="black"/>
                </a:solidFill>
                <a:latin typeface="Arial" charset="0"/>
                <a:ea typeface="MS PGothic" charset="0"/>
                <a:cs typeface="Arial" charset="0"/>
              </a:rPr>
              <a:t>): </a:t>
            </a:r>
            <a:endParaRPr lang="en-ZA" altLang="en-US" dirty="0">
              <a:solidFill>
                <a:prstClr val="black"/>
              </a:solidFill>
            </a:endParaRPr>
          </a:p>
          <a:p>
            <a:pPr marL="342900" lvl="0" indent="-342900" algn="just" defTabSz="457200">
              <a:lnSpc>
                <a:spcPct val="120000"/>
              </a:lnSpc>
              <a:spcBef>
                <a:spcPct val="0"/>
              </a:spcBef>
              <a:buFont typeface="Arial" panose="020B0604020202020204" pitchFamily="34" charset="0"/>
              <a:buChar char="•"/>
              <a:defRPr/>
            </a:pPr>
            <a:endParaRPr lang="en-ZA" altLang="en-US" sz="900" dirty="0">
              <a:solidFill>
                <a:prstClr val="black"/>
              </a:solidFill>
            </a:endParaRPr>
          </a:p>
          <a:p>
            <a:pPr marL="742950" lvl="1" indent="-285750" algn="just" defTabSz="457200">
              <a:lnSpc>
                <a:spcPct val="120000"/>
              </a:lnSpc>
              <a:spcBef>
                <a:spcPct val="0"/>
              </a:spcBef>
              <a:buFont typeface="Arial" panose="020B0604020202020204" pitchFamily="34" charset="0"/>
              <a:buChar char="–"/>
              <a:defRPr/>
            </a:pPr>
            <a:r>
              <a:rPr lang="en-ZA" altLang="en-US" sz="1600" dirty="0">
                <a:solidFill>
                  <a:prstClr val="black"/>
                </a:solidFill>
              </a:rPr>
              <a:t>COVID-19 is business unusual, the new normal should be embraced so as to enhance service delivery and keep abreast with recent information on the pandemic.</a:t>
            </a:r>
          </a:p>
          <a:p>
            <a:pPr marL="742950" lvl="1" indent="-285750" algn="just" defTabSz="457200">
              <a:lnSpc>
                <a:spcPct val="120000"/>
              </a:lnSpc>
              <a:spcBef>
                <a:spcPct val="0"/>
              </a:spcBef>
              <a:buFont typeface="Arial" panose="020B0604020202020204" pitchFamily="34" charset="0"/>
              <a:buChar char="–"/>
              <a:defRPr/>
            </a:pPr>
            <a:r>
              <a:rPr lang="en-ZA" altLang="en-US" sz="1600" dirty="0">
                <a:solidFill>
                  <a:prstClr val="black"/>
                </a:solidFill>
              </a:rPr>
              <a:t>Less use of paper-based communication be encouraged.</a:t>
            </a:r>
          </a:p>
          <a:p>
            <a:pPr marL="742950" lvl="1" indent="-285750" algn="just" defTabSz="457200">
              <a:lnSpc>
                <a:spcPct val="120000"/>
              </a:lnSpc>
              <a:spcBef>
                <a:spcPct val="0"/>
              </a:spcBef>
              <a:buFont typeface="Arial" panose="020B0604020202020204" pitchFamily="34" charset="0"/>
              <a:buChar char="–"/>
              <a:defRPr/>
            </a:pPr>
            <a:r>
              <a:rPr lang="en-ZA" altLang="en-US" sz="1600" dirty="0">
                <a:solidFill>
                  <a:prstClr val="black"/>
                </a:solidFill>
              </a:rPr>
              <a:t>Create awareness on stigma, confidentiality, and human rights issues.</a:t>
            </a:r>
          </a:p>
          <a:p>
            <a:pPr marL="742950" lvl="1" indent="-285750" algn="just" defTabSz="457200">
              <a:lnSpc>
                <a:spcPct val="120000"/>
              </a:lnSpc>
              <a:spcBef>
                <a:spcPct val="0"/>
              </a:spcBef>
              <a:buFont typeface="Arial" panose="020B0604020202020204" pitchFamily="34" charset="0"/>
              <a:buChar char="–"/>
              <a:defRPr/>
            </a:pPr>
            <a:endParaRPr lang="en-US" altLang="en-US" sz="1600" dirty="0">
              <a:solidFill>
                <a:prstClr val="black"/>
              </a:solidFill>
            </a:endParaRPr>
          </a:p>
          <a:p>
            <a:pPr marL="285750" indent="-285750" algn="just">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xmlns="" id="{AA2D2D58-EDCB-407B-9F57-A4481B24BB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75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1400607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707654"/>
            <a:ext cx="8229600" cy="1152128"/>
          </a:xfrm>
        </p:spPr>
        <p:txBody>
          <a:bodyPr>
            <a:noAutofit/>
          </a:bodyPr>
          <a:lstStyle/>
          <a:p>
            <a:pPr lvl="0" algn="ctr" defTabSz="457200">
              <a:defRPr/>
            </a:pPr>
            <a:r>
              <a:rPr lang="en-US" sz="3600" b="1" dirty="0">
                <a:solidFill>
                  <a:srgbClr val="000000"/>
                </a:solidFill>
                <a:latin typeface="Arial" charset="0"/>
                <a:ea typeface="MS PGothic" charset="0"/>
                <a:cs typeface="+mn-cs"/>
              </a:rPr>
              <a:t>QUARTER ONE EXPENDITURE</a:t>
            </a:r>
            <a:r>
              <a:rPr lang="en-ZA" sz="3600" dirty="0">
                <a:solidFill>
                  <a:prstClr val="black"/>
                </a:solidFill>
                <a:latin typeface="Arial" charset="0"/>
                <a:ea typeface="MS PGothic" charset="0"/>
                <a:cs typeface="+mn-cs"/>
              </a:rPr>
              <a:t/>
            </a:r>
            <a:br>
              <a:rPr lang="en-ZA" sz="3600" dirty="0">
                <a:solidFill>
                  <a:prstClr val="black"/>
                </a:solidFill>
                <a:latin typeface="Arial" charset="0"/>
                <a:ea typeface="MS PGothic" charset="0"/>
                <a:cs typeface="+mn-cs"/>
              </a:rPr>
            </a:br>
            <a:endParaRPr lang="en-US" sz="28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11A09201-B9D0-44C1-9D52-28166EB484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76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41770833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5" y="267494"/>
            <a:ext cx="8229600" cy="421555"/>
          </a:xfrm>
        </p:spPr>
        <p:txBody>
          <a:bodyPr>
            <a:noAutofit/>
          </a:bodyPr>
          <a:lstStyle/>
          <a:p>
            <a:r>
              <a:rPr lang="en-US" sz="2000" dirty="0">
                <a:solidFill>
                  <a:schemeClr val="tx1"/>
                </a:solidFill>
              </a:rPr>
              <a:t>EXPENDITURE REPORT</a:t>
            </a: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a:p>
            <a:pPr marL="285750" indent="-285750">
              <a:lnSpc>
                <a:spcPct val="150000"/>
              </a:lnSpc>
              <a:buFont typeface="Arial" panose="020B0604020202020204" pitchFamily="34" charset="0"/>
              <a:buChar char="•"/>
            </a:pPr>
            <a:endParaRPr lang="en-ZA" sz="1000" dirty="0"/>
          </a:p>
        </p:txBody>
      </p:sp>
      <p:sp>
        <p:nvSpPr>
          <p:cNvPr id="6" name="Content Placeholder 1"/>
          <p:cNvSpPr txBox="1">
            <a:spLocks/>
          </p:cNvSpPr>
          <p:nvPr/>
        </p:nvSpPr>
        <p:spPr>
          <a:xfrm>
            <a:off x="1007058" y="865460"/>
            <a:ext cx="7669398" cy="3074442"/>
          </a:xfrm>
          <a:prstGeom prst="rect">
            <a:avLst/>
          </a:prstGeom>
          <a:ln>
            <a:solidFill>
              <a:schemeClr val="bg1">
                <a:lumMod val="85000"/>
              </a:schemeClr>
            </a:solidFill>
          </a:ln>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18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ZA" sz="1500" b="1" dirty="0">
                <a:latin typeface="Arial" charset="0"/>
                <a:ea typeface="MS PGothic" charset="0"/>
              </a:rPr>
              <a:t>   </a:t>
            </a:r>
            <a:endParaRPr lang="en-ZA" b="1" dirty="0">
              <a:latin typeface="Arial" charset="0"/>
              <a:ea typeface="MS PGothic" charset="0"/>
            </a:endParaRPr>
          </a:p>
          <a:p>
            <a:pPr marL="723900" indent="-361950">
              <a:buFont typeface="Wingdings" pitchFamily="2" charset="2"/>
              <a:buChar char="Ø"/>
            </a:pPr>
            <a:r>
              <a:rPr lang="en-GB" b="1" dirty="0">
                <a:solidFill>
                  <a:prstClr val="black"/>
                </a:solidFill>
              </a:rPr>
              <a:t>Overview</a:t>
            </a:r>
          </a:p>
          <a:p>
            <a:pPr marL="723900" indent="-361950">
              <a:buFont typeface="Wingdings" pitchFamily="2" charset="2"/>
              <a:buChar char="Ø"/>
            </a:pPr>
            <a:r>
              <a:rPr lang="en-GB" b="1" dirty="0">
                <a:solidFill>
                  <a:prstClr val="black"/>
                </a:solidFill>
              </a:rPr>
              <a:t>Expenditure per Economic Classification</a:t>
            </a:r>
          </a:p>
          <a:p>
            <a:pPr marL="723900" indent="-361950">
              <a:buFont typeface="Wingdings" pitchFamily="2" charset="2"/>
              <a:buChar char="Ø"/>
            </a:pPr>
            <a:r>
              <a:rPr lang="en-GB" b="1" dirty="0">
                <a:solidFill>
                  <a:prstClr val="black"/>
                </a:solidFill>
              </a:rPr>
              <a:t>Expenditure per programme</a:t>
            </a:r>
          </a:p>
          <a:p>
            <a:pPr marL="723900" indent="-361950">
              <a:buFont typeface="Wingdings" pitchFamily="2" charset="2"/>
              <a:buChar char="Ø"/>
            </a:pPr>
            <a:r>
              <a:rPr lang="en-GB" b="1" dirty="0">
                <a:solidFill>
                  <a:prstClr val="black"/>
                </a:solidFill>
              </a:rPr>
              <a:t>Transfers and subsidies</a:t>
            </a:r>
          </a:p>
          <a:p>
            <a:pPr marL="1255713" indent="-539750">
              <a:buFont typeface="Wingdings" pitchFamily="2" charset="2"/>
              <a:buChar char="§"/>
            </a:pPr>
            <a:r>
              <a:rPr lang="en-GB" b="1" dirty="0">
                <a:solidFill>
                  <a:prstClr val="black"/>
                </a:solidFill>
              </a:rPr>
              <a:t>Details of transfers and subsidies</a:t>
            </a:r>
          </a:p>
          <a:p>
            <a:pPr marL="1255713" indent="-539750">
              <a:buFont typeface="Wingdings" pitchFamily="2" charset="2"/>
              <a:buChar char="§"/>
            </a:pPr>
            <a:r>
              <a:rPr lang="en-GB" b="1" dirty="0">
                <a:solidFill>
                  <a:prstClr val="black"/>
                </a:solidFill>
              </a:rPr>
              <a:t>Provincial Road Maintenance Grant (PRMG)</a:t>
            </a:r>
          </a:p>
          <a:p>
            <a:pPr marL="1255713" indent="-539750">
              <a:buFont typeface="Wingdings" pitchFamily="2" charset="2"/>
              <a:buChar char="§"/>
            </a:pPr>
            <a:r>
              <a:rPr lang="en-GB" b="1" dirty="0">
                <a:solidFill>
                  <a:prstClr val="black"/>
                </a:solidFill>
              </a:rPr>
              <a:t>Public Transport Operations Grant (PTOG)</a:t>
            </a:r>
          </a:p>
          <a:p>
            <a:pPr marL="1255713" indent="-539750">
              <a:buFont typeface="Wingdings" pitchFamily="2" charset="2"/>
              <a:buChar char="§"/>
            </a:pPr>
            <a:r>
              <a:rPr lang="en-GB" b="1" dirty="0">
                <a:solidFill>
                  <a:prstClr val="black"/>
                </a:solidFill>
              </a:rPr>
              <a:t>Public Transport Network Grant (PTNG)</a:t>
            </a:r>
          </a:p>
          <a:p>
            <a:pPr algn="just">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ZA" sz="1500" dirty="0">
              <a:latin typeface="Arial" charset="0"/>
              <a:ea typeface="MS PGothic" charset="0"/>
            </a:endParaRPr>
          </a:p>
          <a:p>
            <a:pPr algn="just">
              <a:buFont typeface="Arial"/>
              <a:buChar char="•"/>
              <a:defRPr/>
            </a:pPr>
            <a:endParaRPr lang="en-US" sz="1500" dirty="0">
              <a:latin typeface="Arial" charset="0"/>
              <a:ea typeface="MS PGothic" charset="0"/>
            </a:endParaRPr>
          </a:p>
          <a:p>
            <a:pPr>
              <a:buFont typeface="Arial"/>
              <a:buChar char="•"/>
              <a:defRPr/>
            </a:pPr>
            <a:endParaRPr lang="en-US" sz="1500" dirty="0">
              <a:latin typeface="Arial" charset="0"/>
              <a:ea typeface="MS PGothic" charset="0"/>
            </a:endParaRPr>
          </a:p>
        </p:txBody>
      </p:sp>
      <p:sp>
        <p:nvSpPr>
          <p:cNvPr id="8" name="Slide Number Placeholder 2">
            <a:extLst>
              <a:ext uri="{FF2B5EF4-FFF2-40B4-BE49-F238E27FC236}">
                <a16:creationId xmlns:a16="http://schemas.microsoft.com/office/drawing/2014/main" xmlns="" id="{4166DA97-7610-4FBC-84C3-E3BF1E030D09}"/>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77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8068581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chemeClr val="tx1"/>
                </a:solidFill>
              </a:rPr>
              <a:t>OVERVIEW</a:t>
            </a: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5" name="Content Placeholder 1"/>
          <p:cNvSpPr txBox="1">
            <a:spLocks/>
          </p:cNvSpPr>
          <p:nvPr/>
        </p:nvSpPr>
        <p:spPr>
          <a:xfrm>
            <a:off x="467544" y="771550"/>
            <a:ext cx="8352928" cy="3805931"/>
          </a:xfrm>
          <a:prstGeom prst="rect">
            <a:avLst/>
          </a:prstGeom>
          <a:ln>
            <a:solidFill>
              <a:sysClr val="window" lastClr="FFFFFF">
                <a:lumMod val="85000"/>
              </a:sys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Department spent R15.658 billion to date of reporting or 23% of the total current budget of R69.138 billion, against the benchmark expenditure drawing target of R15.708 billion indicating an underspending of R50</a:t>
            </a:r>
            <a:r>
              <a:rPr kumimoji="0" lang="en-ZA" sz="1400" b="0"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million.</a:t>
            </a:r>
          </a:p>
          <a:p>
            <a:pPr marL="0" marR="0" lvl="0" indent="0" algn="just" defTabSz="457200" rtl="0" eaLnBrk="1" fontAlgn="auto" latinLnBrk="0" hangingPunct="1">
              <a:lnSpc>
                <a:spcPct val="15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Underspent on compensation of employees and goods and services due to a number of projects that have yet</a:t>
            </a:r>
            <a:r>
              <a:rPr kumimoji="0" lang="en-ZA" sz="1400" b="0" i="0" u="none" strike="noStrike" kern="1200" cap="none" spc="0" normalizeH="0" noProof="0" dirty="0">
                <a:ln>
                  <a:noFill/>
                </a:ln>
                <a:solidFill>
                  <a:prstClr val="black"/>
                </a:solidFill>
                <a:effectLst/>
                <a:uLnTx/>
                <a:uFillTx/>
                <a:latin typeface="Arial" pitchFamily="34" charset="0"/>
                <a:ea typeface="+mn-ea"/>
                <a:cs typeface="Arial" pitchFamily="34" charset="0"/>
              </a:rPr>
              <a:t> to commence.</a:t>
            </a: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1" fontAlgn="auto" latinLnBrk="0" hangingPunct="1">
              <a:lnSpc>
                <a:spcPct val="150000"/>
              </a:lnSpc>
              <a:spcBef>
                <a:spcPct val="20000"/>
              </a:spcBef>
              <a:spcAft>
                <a:spcPts val="0"/>
              </a:spcAft>
              <a:buClrTx/>
              <a:buSzTx/>
              <a:buFont typeface="Wingdings" pitchFamily="2" charset="2"/>
              <a:buChar char="Ø"/>
              <a:tabLst/>
              <a:defRPr/>
            </a:pP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lvl="0" algn="just">
              <a:lnSpc>
                <a:spcPct val="150000"/>
              </a:lnSpc>
              <a:buFont typeface="Wingdings" pitchFamily="2" charset="2"/>
              <a:buChar char="Ø"/>
              <a:defRPr/>
            </a:pPr>
            <a:r>
              <a:rPr lang="en-ZA" sz="1400" dirty="0">
                <a:solidFill>
                  <a:prstClr val="black"/>
                </a:solidFill>
                <a:latin typeface="Arial" pitchFamily="34" charset="0"/>
                <a:cs typeface="Arial" pitchFamily="34" charset="0"/>
              </a:rPr>
              <a:t>Underspent on transfers and subsidies due the taxi recapitalisation programme, Road Traffic Infringement Agency (RTIA) for operations, bursaries to non-employees, however, overspent on the transfer to the Road Traffic Management Corporation (RTMC), International organisation, non-profit institutions as well as social contributions due to earlier than anticipated expenditure on transfers. </a:t>
            </a:r>
            <a:endParaRPr kumimoji="0" lang="en-ZA" sz="14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charset="0"/>
              <a:ea typeface="MS PGothic" charset="0"/>
              <a:cs typeface="+mn-cs"/>
            </a:endParaRPr>
          </a:p>
        </p:txBody>
      </p:sp>
      <p:sp>
        <p:nvSpPr>
          <p:cNvPr id="7" name="Slide Number Placeholder 2">
            <a:extLst>
              <a:ext uri="{FF2B5EF4-FFF2-40B4-BE49-F238E27FC236}">
                <a16:creationId xmlns:a16="http://schemas.microsoft.com/office/drawing/2014/main" xmlns="" id="{EE3EDCCA-C0DB-4346-B2CD-F61E8C509752}"/>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78</a:t>
            </a:r>
          </a:p>
        </p:txBody>
      </p:sp>
    </p:spTree>
    <p:extLst>
      <p:ext uri="{BB962C8B-B14F-4D97-AF65-F5344CB8AC3E}">
        <p14:creationId xmlns:p14="http://schemas.microsoft.com/office/powerpoint/2010/main" xmlns="" val="2345245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771550"/>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sp>
        <p:nvSpPr>
          <p:cNvPr id="6" name="Title 1"/>
          <p:cNvSpPr>
            <a:spLocks noGrp="1"/>
          </p:cNvSpPr>
          <p:nvPr>
            <p:ph type="title"/>
          </p:nvPr>
        </p:nvSpPr>
        <p:spPr>
          <a:xfrm>
            <a:off x="492224" y="315577"/>
            <a:ext cx="8229600" cy="421555"/>
          </a:xfrm>
        </p:spPr>
        <p:txBody>
          <a:bodyPr>
            <a:noAutofit/>
          </a:bodyPr>
          <a:lstStyle/>
          <a:p>
            <a:r>
              <a:rPr lang="en-US" sz="2000" dirty="0">
                <a:solidFill>
                  <a:schemeClr val="tx1"/>
                </a:solidFill>
              </a:rPr>
              <a:t>EXPENDITURE</a:t>
            </a:r>
            <a:r>
              <a:rPr lang="en-US" sz="2800" dirty="0">
                <a:solidFill>
                  <a:schemeClr val="tx1"/>
                </a:solidFill>
              </a:rPr>
              <a:t> </a:t>
            </a:r>
            <a:r>
              <a:rPr lang="en-US" sz="2000" dirty="0">
                <a:solidFill>
                  <a:schemeClr val="tx1"/>
                </a:solidFill>
              </a:rPr>
              <a:t>PER ECONOMIC CLASSIFICATION</a:t>
            </a:r>
          </a:p>
        </p:txBody>
      </p:sp>
      <p:graphicFrame>
        <p:nvGraphicFramePr>
          <p:cNvPr id="5" name="Table 4"/>
          <p:cNvGraphicFramePr>
            <a:graphicFrameLocks noGrp="1"/>
          </p:cNvGraphicFramePr>
          <p:nvPr>
            <p:extLst/>
          </p:nvPr>
        </p:nvGraphicFramePr>
        <p:xfrm>
          <a:off x="457200" y="915563"/>
          <a:ext cx="8229600" cy="3165052"/>
        </p:xfrm>
        <a:graphic>
          <a:graphicData uri="http://schemas.openxmlformats.org/drawingml/2006/table">
            <a:tbl>
              <a:tblPr/>
              <a:tblGrid>
                <a:gridCol w="2339030">
                  <a:extLst>
                    <a:ext uri="{9D8B030D-6E8A-4147-A177-3AD203B41FA5}">
                      <a16:colId xmlns:a16="http://schemas.microsoft.com/office/drawing/2014/main" xmlns="" val="20000"/>
                    </a:ext>
                  </a:extLst>
                </a:gridCol>
                <a:gridCol w="1092120">
                  <a:extLst>
                    <a:ext uri="{9D8B030D-6E8A-4147-A177-3AD203B41FA5}">
                      <a16:colId xmlns:a16="http://schemas.microsoft.com/office/drawing/2014/main" xmlns="" val="20001"/>
                    </a:ext>
                  </a:extLst>
                </a:gridCol>
                <a:gridCol w="1031925">
                  <a:extLst>
                    <a:ext uri="{9D8B030D-6E8A-4147-A177-3AD203B41FA5}">
                      <a16:colId xmlns:a16="http://schemas.microsoft.com/office/drawing/2014/main" xmlns="" val="20002"/>
                    </a:ext>
                  </a:extLst>
                </a:gridCol>
                <a:gridCol w="1092120">
                  <a:extLst>
                    <a:ext uri="{9D8B030D-6E8A-4147-A177-3AD203B41FA5}">
                      <a16:colId xmlns:a16="http://schemas.microsoft.com/office/drawing/2014/main" xmlns="" val="20003"/>
                    </a:ext>
                  </a:extLst>
                </a:gridCol>
                <a:gridCol w="1126518">
                  <a:extLst>
                    <a:ext uri="{9D8B030D-6E8A-4147-A177-3AD203B41FA5}">
                      <a16:colId xmlns:a16="http://schemas.microsoft.com/office/drawing/2014/main" xmlns="" val="20004"/>
                    </a:ext>
                  </a:extLst>
                </a:gridCol>
                <a:gridCol w="974596">
                  <a:extLst>
                    <a:ext uri="{9D8B030D-6E8A-4147-A177-3AD203B41FA5}">
                      <a16:colId xmlns:a16="http://schemas.microsoft.com/office/drawing/2014/main" xmlns="" val="20005"/>
                    </a:ext>
                  </a:extLst>
                </a:gridCol>
                <a:gridCol w="573291">
                  <a:extLst>
                    <a:ext uri="{9D8B030D-6E8A-4147-A177-3AD203B41FA5}">
                      <a16:colId xmlns:a16="http://schemas.microsoft.com/office/drawing/2014/main" xmlns="" val="20006"/>
                    </a:ext>
                  </a:extLst>
                </a:gridCol>
              </a:tblGrid>
              <a:tr h="494992">
                <a:tc>
                  <a:txBody>
                    <a:bodyPr/>
                    <a:lstStyle/>
                    <a:p>
                      <a:pPr algn="l" rtl="0" fontAlgn="ctr"/>
                      <a:r>
                        <a:rPr lang="en-ZA" sz="1100" b="1" i="0" u="none" strike="noStrike" dirty="0">
                          <a:solidFill>
                            <a:srgbClr val="000000"/>
                          </a:solidFill>
                          <a:effectLst/>
                          <a:latin typeface="Arial" panose="020B0604020202020204" pitchFamily="34" charset="0"/>
                        </a:rPr>
                        <a:t>Per Economic Classification</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Budget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100" b="1" i="0" u="none" strike="noStrike" dirty="0">
                          <a:solidFill>
                            <a:srgbClr val="000000"/>
                          </a:solidFill>
                          <a:effectLst/>
                          <a:latin typeface="Arial" panose="020B0604020202020204" pitchFamily="34" charset="0"/>
                        </a:rPr>
                        <a:t>Cash flow projection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ZA" sz="1100" b="1" i="0" u="none" strike="noStrike" dirty="0">
                          <a:solidFill>
                            <a:srgbClr val="000000"/>
                          </a:solidFill>
                          <a:effectLst/>
                          <a:latin typeface="Arial" panose="020B0604020202020204" pitchFamily="34" charset="0"/>
                        </a:rPr>
                        <a:t> Expenditure   </a:t>
                      </a:r>
                    </a:p>
                  </a:txBody>
                  <a:tcPr marL="8608" marR="8608"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Available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Under / (Over) spent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Spent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xmlns="" val="10000"/>
                  </a:ext>
                </a:extLst>
              </a:tr>
              <a:tr h="253252">
                <a:tc>
                  <a:txBody>
                    <a:bodyPr/>
                    <a:lstStyle/>
                    <a:p>
                      <a:pPr algn="l" rtl="0" fontAlgn="ctr"/>
                      <a:r>
                        <a:rPr lang="en-ZA" sz="1100" b="1" i="0" u="none" strike="noStrike" dirty="0">
                          <a:solidFill>
                            <a:srgbClr val="000000"/>
                          </a:solidFill>
                          <a:effectLst/>
                          <a:latin typeface="Arial" panose="020B0604020202020204" pitchFamily="34" charset="0"/>
                        </a:rPr>
                        <a:t>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8608" marR="8608" marT="86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1"/>
                  </a:ext>
                </a:extLst>
              </a:tr>
              <a:tr h="241741">
                <a:tc>
                  <a:txBody>
                    <a:bodyPr/>
                    <a:lstStyle/>
                    <a:p>
                      <a:pPr algn="l" rtl="0" fontAlgn="ctr"/>
                      <a:r>
                        <a:rPr lang="en-ZA" sz="1100" b="0" i="0" u="none" strike="noStrike" dirty="0">
                          <a:solidFill>
                            <a:srgbClr val="000000"/>
                          </a:solidFill>
                          <a:effectLst/>
                          <a:latin typeface="Arial" panose="020B0604020202020204" pitchFamily="34" charset="0"/>
                        </a:rPr>
                        <a:t>Compensation of Employees</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542 610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126 561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118 586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424 024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7 975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22%</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1741">
                <a:tc>
                  <a:txBody>
                    <a:bodyPr/>
                    <a:lstStyle/>
                    <a:p>
                      <a:pPr algn="l" rtl="0" fontAlgn="ctr"/>
                      <a:r>
                        <a:rPr lang="en-ZA" sz="1100" b="0" i="0" u="none" strike="noStrike" dirty="0">
                          <a:solidFill>
                            <a:srgbClr val="000000"/>
                          </a:solidFill>
                          <a:effectLst/>
                          <a:latin typeface="Arial" panose="020B0604020202020204" pitchFamily="34" charset="0"/>
                        </a:rPr>
                        <a:t>Goods and Services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920 106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175 620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108 577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811 529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67 043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12%</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3252">
                <a:tc>
                  <a:txBody>
                    <a:bodyPr/>
                    <a:lstStyle/>
                    <a:p>
                      <a:pPr algn="l" rtl="0" fontAlgn="ctr"/>
                      <a:r>
                        <a:rPr lang="en-ZA" sz="1100" b="0" i="0" u="none" strike="noStrike" dirty="0">
                          <a:solidFill>
                            <a:srgbClr val="000000"/>
                          </a:solidFill>
                          <a:effectLst/>
                          <a:latin typeface="Arial" panose="020B0604020202020204" pitchFamily="34" charset="0"/>
                        </a:rPr>
                        <a:t>Transfers &amp; Subsidies</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67 657 388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15 404 848 </a:t>
                      </a:r>
                    </a:p>
                  </a:txBody>
                  <a:tcPr marL="8608" marR="8608"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15 429 576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52 227 812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FF0000"/>
                          </a:solidFill>
                          <a:effectLst/>
                          <a:latin typeface="Arial" panose="020B0604020202020204" pitchFamily="34" charset="0"/>
                        </a:rPr>
                        <a:t>         (24 728)</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23%</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9860">
                <a:tc>
                  <a:txBody>
                    <a:bodyPr/>
                    <a:lstStyle/>
                    <a:p>
                      <a:pPr algn="l" rtl="0" fontAlgn="ctr"/>
                      <a:r>
                        <a:rPr lang="en-ZA" sz="1100" b="0" i="0" u="none" strike="noStrike" dirty="0">
                          <a:solidFill>
                            <a:srgbClr val="000000"/>
                          </a:solidFill>
                          <a:effectLst/>
                          <a:latin typeface="Arial" panose="020B0604020202020204" pitchFamily="34" charset="0"/>
                        </a:rPr>
                        <a:t>Payment for capital assets</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5 791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855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1 066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4 725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FF0000"/>
                          </a:solidFill>
                          <a:effectLst/>
                          <a:latin typeface="Arial" panose="020B0604020202020204" pitchFamily="34" charset="0"/>
                        </a:rPr>
                        <a:t>               (211)</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18%</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1741">
                <a:tc>
                  <a:txBody>
                    <a:bodyPr/>
                    <a:lstStyle/>
                    <a:p>
                      <a:pPr algn="l" rtl="0" fontAlgn="ctr"/>
                      <a:r>
                        <a:rPr lang="en-ZA" sz="1100" b="0" i="0" u="none" strike="noStrike" dirty="0">
                          <a:solidFill>
                            <a:srgbClr val="000000"/>
                          </a:solidFill>
                          <a:effectLst/>
                          <a:latin typeface="Arial" panose="020B0604020202020204" pitchFamily="34" charset="0"/>
                        </a:rPr>
                        <a:t>Payment for financial assets</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0%</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3252">
                <a:tc>
                  <a:txBody>
                    <a:bodyPr/>
                    <a:lstStyle/>
                    <a:p>
                      <a:pPr algn="l" rtl="0" fontAlgn="ctr"/>
                      <a:r>
                        <a:rPr lang="en-ZA" sz="1100" b="1" i="0" u="none" strike="noStrike" dirty="0">
                          <a:solidFill>
                            <a:srgbClr val="000000"/>
                          </a:solidFill>
                          <a:effectLst/>
                          <a:latin typeface="Arial" panose="020B0604020202020204" pitchFamily="34" charset="0"/>
                        </a:rPr>
                        <a:t>Total Department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69 125 895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15 707 884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15 657 805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53 468 090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50 079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23%</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7"/>
                  </a:ext>
                </a:extLst>
              </a:tr>
              <a:tr h="471969">
                <a:tc>
                  <a:txBody>
                    <a:bodyPr/>
                    <a:lstStyle/>
                    <a:p>
                      <a:pPr algn="l" rtl="0" fontAlgn="ctr"/>
                      <a:r>
                        <a:rPr lang="en-ZA" sz="1100" b="0" i="0" u="none" strike="noStrike" dirty="0">
                          <a:solidFill>
                            <a:srgbClr val="000000"/>
                          </a:solidFill>
                          <a:effectLst/>
                          <a:latin typeface="Arial" panose="020B0604020202020204" pitchFamily="34" charset="0"/>
                        </a:rPr>
                        <a:t>Direct charge: International Oil Pollution Compensation Fund</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12 034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12 034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0%</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3252">
                <a:tc>
                  <a:txBody>
                    <a:bodyPr/>
                    <a:lstStyle/>
                    <a:p>
                      <a:pPr algn="l" rtl="0" fontAlgn="ctr"/>
                      <a:r>
                        <a:rPr lang="en-ZA" sz="1100" b="1" i="0" u="none" strike="noStrike" dirty="0">
                          <a:solidFill>
                            <a:srgbClr val="000000"/>
                          </a:solidFill>
                          <a:effectLst/>
                          <a:latin typeface="Arial" panose="020B0604020202020204" pitchFamily="34" charset="0"/>
                        </a:rPr>
                        <a:t>Total Department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69 137 929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15 707 884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15 657 805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53 480 124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50 079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23%</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9"/>
                  </a:ext>
                </a:extLst>
              </a:tr>
            </a:tbl>
          </a:graphicData>
        </a:graphic>
      </p:graphicFrame>
      <p:sp>
        <p:nvSpPr>
          <p:cNvPr id="7" name="Slide Number Placeholder 2">
            <a:extLst>
              <a:ext uri="{FF2B5EF4-FFF2-40B4-BE49-F238E27FC236}">
                <a16:creationId xmlns:a16="http://schemas.microsoft.com/office/drawing/2014/main" xmlns="" id="{29C6D6CC-EC7C-4D4C-8171-3F59BC111CA1}"/>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79</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xmlns="" val="37718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latin typeface="Arial" panose="020B0604020202020204" pitchFamily="34" charset="0"/>
                <a:cs typeface="Arial" panose="020B0604020202020204" pitchFamily="34" charset="0"/>
              </a:rPr>
              <a:t>Office of the Chief Operations Officer (COO)</a:t>
            </a:r>
          </a:p>
        </p:txBody>
      </p:sp>
      <p:sp>
        <p:nvSpPr>
          <p:cNvPr id="3" name="Content Placeholder 2"/>
          <p:cNvSpPr>
            <a:spLocks noGrp="1"/>
          </p:cNvSpPr>
          <p:nvPr>
            <p:ph sz="half" idx="1"/>
          </p:nvPr>
        </p:nvSpPr>
        <p:spPr>
          <a:xfrm>
            <a:off x="539552" y="879562"/>
            <a:ext cx="8424936" cy="3780420"/>
          </a:xfrm>
        </p:spPr>
        <p:txBody>
          <a:bodyPr>
            <a:noAutofit/>
          </a:bodyPr>
          <a:lstStyle/>
          <a:p>
            <a:pPr lvl="0" algn="just" defTabSz="457200">
              <a:lnSpc>
                <a:spcPct val="150000"/>
              </a:lnSpc>
              <a:spcBef>
                <a:spcPts val="0"/>
              </a:spcBef>
              <a:defRPr/>
            </a:pPr>
            <a:r>
              <a:rPr lang="en-ZA" sz="1400" b="1" dirty="0">
                <a:solidFill>
                  <a:prstClr val="black"/>
                </a:solidFill>
                <a:ea typeface="MS PGothic" charset="0"/>
              </a:rPr>
              <a:t>Filling of Vacant Positions</a:t>
            </a:r>
            <a:r>
              <a:rPr lang="en-ZA" sz="1400" dirty="0">
                <a:solidFill>
                  <a:prstClr val="black"/>
                </a:solidFill>
                <a:ea typeface="MS PGothic" charset="0"/>
              </a:rPr>
              <a:t>: </a:t>
            </a:r>
          </a:p>
          <a:p>
            <a:pPr marL="342900" lvl="0" indent="-342900" algn="just" defTabSz="457200">
              <a:lnSpc>
                <a:spcPct val="150000"/>
              </a:lnSpc>
              <a:spcBef>
                <a:spcPts val="0"/>
              </a:spcBef>
              <a:buFont typeface="Arial"/>
              <a:buChar char="•"/>
              <a:defRPr/>
            </a:pPr>
            <a:r>
              <a:rPr lang="en-ZA" sz="1400" dirty="0">
                <a:solidFill>
                  <a:prstClr val="black"/>
                </a:solidFill>
              </a:rPr>
              <a:t>Twenty-One (21) vacant positions filled in the quarter under review; </a:t>
            </a:r>
          </a:p>
          <a:p>
            <a:pPr lvl="0" algn="just" defTabSz="457200">
              <a:lnSpc>
                <a:spcPct val="150000"/>
              </a:lnSpc>
              <a:spcBef>
                <a:spcPts val="0"/>
              </a:spcBef>
              <a:defRPr/>
            </a:pPr>
            <a:endParaRPr lang="en-ZA" sz="800" dirty="0">
              <a:solidFill>
                <a:prstClr val="black"/>
              </a:solidFill>
            </a:endParaRPr>
          </a:p>
          <a:p>
            <a:pPr lvl="0" algn="just" defTabSz="457200">
              <a:lnSpc>
                <a:spcPct val="150000"/>
              </a:lnSpc>
              <a:spcBef>
                <a:spcPts val="0"/>
              </a:spcBef>
              <a:defRPr/>
            </a:pPr>
            <a:r>
              <a:rPr lang="en-ZA" sz="1400" dirty="0">
                <a:solidFill>
                  <a:prstClr val="black"/>
                </a:solidFill>
              </a:rPr>
              <a:t>	</a:t>
            </a:r>
            <a:r>
              <a:rPr lang="en-ZA" sz="1200" dirty="0">
                <a:solidFill>
                  <a:prstClr val="black"/>
                </a:solidFill>
              </a:rPr>
              <a:t>- Ten (10) new appointments, Ten (10) internal promotions and One (01) lateral transfer.</a:t>
            </a:r>
          </a:p>
          <a:p>
            <a:pPr lvl="0" algn="just" defTabSz="457200">
              <a:lnSpc>
                <a:spcPct val="150000"/>
              </a:lnSpc>
              <a:spcBef>
                <a:spcPts val="0"/>
              </a:spcBef>
              <a:defRPr/>
            </a:pPr>
            <a:endParaRPr lang="en-US" sz="800" dirty="0">
              <a:solidFill>
                <a:prstClr val="black"/>
              </a:solidFill>
              <a:ea typeface="MS PGothic" charset="0"/>
            </a:endParaRPr>
          </a:p>
          <a:p>
            <a:pPr marL="285750" indent="-285750" algn="just">
              <a:lnSpc>
                <a:spcPct val="150000"/>
              </a:lnSpc>
              <a:buFont typeface="Arial" panose="020B0604020202020204" pitchFamily="34" charset="0"/>
              <a:buChar char="•"/>
            </a:pPr>
            <a:r>
              <a:rPr lang="en-ZA" sz="1300" dirty="0">
                <a:solidFill>
                  <a:schemeClr val="tx1"/>
                </a:solidFill>
              </a:rPr>
              <a:t>Vacancy rate declined by 1.5% (From 24.7% in March 2022 to 23.20% in June 2022) </a:t>
            </a:r>
          </a:p>
          <a:p>
            <a:pPr marL="285750" indent="-285750" algn="just">
              <a:lnSpc>
                <a:spcPct val="150000"/>
              </a:lnSpc>
              <a:buFont typeface="Arial" panose="020B0604020202020204" pitchFamily="34" charset="0"/>
              <a:buChar char="•"/>
            </a:pPr>
            <a:r>
              <a:rPr lang="en-ZA" sz="1300" dirty="0">
                <a:solidFill>
                  <a:schemeClr val="tx1"/>
                </a:solidFill>
              </a:rPr>
              <a:t>The vacancy rate includes 114 unfunded positions in the establishment, the Department will need to deactivate.</a:t>
            </a:r>
          </a:p>
          <a:p>
            <a:pPr marL="285750" indent="-285750" algn="just">
              <a:lnSpc>
                <a:spcPct val="150000"/>
              </a:lnSpc>
              <a:buFont typeface="Arial" panose="020B0604020202020204" pitchFamily="34" charset="0"/>
              <a:buChar char="•"/>
            </a:pPr>
            <a:r>
              <a:rPr lang="en-ZA" sz="1300" dirty="0">
                <a:solidFill>
                  <a:schemeClr val="tx1"/>
                </a:solidFill>
              </a:rPr>
              <a:t>In terms of the allocated compensation of employees budget for the 2022/23 financial year, the DoT has a financial allowance to fill approximately 98 vacant posts. Using internal human resource capacity, the DoT will endeavour to exceed the targeted number of filling 50 vacancies within the financial year through overtime work to expedite the process and eliminate the backlog.</a:t>
            </a:r>
          </a:p>
          <a:p>
            <a:pPr>
              <a:spcAft>
                <a:spcPts val="0"/>
              </a:spcAft>
            </a:pPr>
            <a:endParaRPr lang="en-ZA" sz="1200" dirty="0">
              <a:solidFill>
                <a:schemeClr val="tx1"/>
              </a:solidFill>
            </a:endParaRPr>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65E44D42-FF0C-4D23-AEFF-C1BE232007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08</a:t>
            </a:r>
          </a:p>
        </p:txBody>
      </p:sp>
    </p:spTree>
    <p:extLst>
      <p:ext uri="{BB962C8B-B14F-4D97-AF65-F5344CB8AC3E}">
        <p14:creationId xmlns:p14="http://schemas.microsoft.com/office/powerpoint/2010/main" xmlns="" val="24749737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771550"/>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graphicFrame>
        <p:nvGraphicFramePr>
          <p:cNvPr id="5" name="Group 23"/>
          <p:cNvGraphicFramePr>
            <a:graphicFrameLocks noGrp="1"/>
          </p:cNvGraphicFramePr>
          <p:nvPr>
            <p:extLst>
              <p:ext uri="{D42A27DB-BD31-4B8C-83A1-F6EECF244321}">
                <p14:modId xmlns:p14="http://schemas.microsoft.com/office/powerpoint/2010/main" xmlns="" val="1312189360"/>
              </p:ext>
            </p:extLst>
          </p:nvPr>
        </p:nvGraphicFramePr>
        <p:xfrm>
          <a:off x="683568" y="595218"/>
          <a:ext cx="7992888" cy="3619824"/>
        </p:xfrm>
        <a:graphic>
          <a:graphicData uri="http://schemas.openxmlformats.org/drawingml/2006/table">
            <a:tbl>
              <a:tblPr/>
              <a:tblGrid>
                <a:gridCol w="1372727">
                  <a:extLst>
                    <a:ext uri="{9D8B030D-6E8A-4147-A177-3AD203B41FA5}">
                      <a16:colId xmlns:a16="http://schemas.microsoft.com/office/drawing/2014/main" xmlns="" val="20000"/>
                    </a:ext>
                  </a:extLst>
                </a:gridCol>
                <a:gridCol w="6620161">
                  <a:extLst>
                    <a:ext uri="{9D8B030D-6E8A-4147-A177-3AD203B41FA5}">
                      <a16:colId xmlns:a16="http://schemas.microsoft.com/office/drawing/2014/main" xmlns="" val="20001"/>
                    </a:ext>
                  </a:extLst>
                </a:gridCol>
              </a:tblGrid>
              <a:tr h="830189">
                <a:tc>
                  <a:txBody>
                    <a:bodyPr/>
                    <a:lstStyle>
                      <a:lvl1pPr algn="l" eaLnBrk="0" hangingPunct="0">
                        <a:spcBef>
                          <a:spcPct val="20000"/>
                        </a:spcBef>
                        <a:defRPr sz="2800">
                          <a:solidFill>
                            <a:schemeClr val="tx1"/>
                          </a:solidFill>
                          <a:latin typeface="Times New Roman" charset="0"/>
                        </a:defRPr>
                      </a:lvl1pPr>
                      <a:lvl2pPr marL="742950" indent="-285750" algn="l" eaLnBrk="0" hangingPunct="0">
                        <a:spcBef>
                          <a:spcPct val="20000"/>
                        </a:spcBef>
                        <a:defRPr sz="2400">
                          <a:solidFill>
                            <a:schemeClr val="tx1"/>
                          </a:solidFill>
                          <a:latin typeface="Times New Roman" charset="0"/>
                        </a:defRPr>
                      </a:lvl2pPr>
                      <a:lvl3pPr marL="1143000" indent="-228600" algn="l" eaLnBrk="0" hangingPunct="0">
                        <a:spcBef>
                          <a:spcPct val="20000"/>
                        </a:spcBef>
                        <a:defRPr sz="2000">
                          <a:solidFill>
                            <a:schemeClr val="tx1"/>
                          </a:solidFill>
                          <a:latin typeface="Times New Roman" charset="0"/>
                        </a:defRPr>
                      </a:lvl3pPr>
                      <a:lvl4pPr marL="1600200" indent="-228600" algn="l" eaLnBrk="0" hangingPunct="0">
                        <a:spcBef>
                          <a:spcPct val="20000"/>
                        </a:spcBef>
                        <a:defRPr>
                          <a:solidFill>
                            <a:schemeClr val="tx1"/>
                          </a:solidFill>
                          <a:latin typeface="Times New Roman" charset="0"/>
                        </a:defRPr>
                      </a:lvl4pPr>
                      <a:lvl5pPr marL="2057400" indent="-228600" algn="l"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ial" charset="0"/>
                          <a:cs typeface="Arial" charset="0"/>
                        </a:rPr>
                        <a:t>Compensation of Employees</a:t>
                      </a:r>
                    </a:p>
                  </a:txBody>
                  <a:tcPr marL="68580" marR="68580" marT="34235" marB="342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charset="0"/>
                        </a:defRPr>
                      </a:lvl1pPr>
                      <a:lvl2pPr marL="742950" indent="-285750" algn="l" eaLnBrk="0" hangingPunct="0">
                        <a:spcBef>
                          <a:spcPct val="20000"/>
                        </a:spcBef>
                        <a:defRPr sz="2400">
                          <a:solidFill>
                            <a:schemeClr val="tx1"/>
                          </a:solidFill>
                          <a:latin typeface="Times New Roman" charset="0"/>
                        </a:defRPr>
                      </a:lvl2pPr>
                      <a:lvl3pPr marL="1143000" indent="-228600" algn="l" eaLnBrk="0" hangingPunct="0">
                        <a:spcBef>
                          <a:spcPct val="20000"/>
                        </a:spcBef>
                        <a:defRPr sz="2000">
                          <a:solidFill>
                            <a:schemeClr val="tx1"/>
                          </a:solidFill>
                          <a:latin typeface="Times New Roman" charset="0"/>
                        </a:defRPr>
                      </a:lvl3pPr>
                      <a:lvl4pPr marL="1600200" indent="-228600" algn="l" eaLnBrk="0" hangingPunct="0">
                        <a:spcBef>
                          <a:spcPct val="20000"/>
                        </a:spcBef>
                        <a:defRPr>
                          <a:solidFill>
                            <a:schemeClr val="tx1"/>
                          </a:solidFill>
                          <a:latin typeface="Times New Roman" charset="0"/>
                        </a:defRPr>
                      </a:lvl4pPr>
                      <a:lvl5pPr marL="2057400" indent="-228600" algn="l"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algn="just">
                        <a:spcAft>
                          <a:spcPts val="0"/>
                        </a:spcAft>
                      </a:pPr>
                      <a:r>
                        <a:rPr lang="en-ZA" sz="1000" dirty="0">
                          <a:effectLst/>
                          <a:latin typeface="Arial" panose="020B0604020202020204" pitchFamily="34" charset="0"/>
                          <a:ea typeface="Times New Roman" panose="02020603050405020304" pitchFamily="18" charset="0"/>
                        </a:rPr>
                        <a:t>Underspent</a:t>
                      </a:r>
                      <a:r>
                        <a:rPr lang="en-ZA" sz="1000" baseline="0" dirty="0">
                          <a:effectLst/>
                          <a:latin typeface="Arial" panose="020B0604020202020204" pitchFamily="34" charset="0"/>
                          <a:ea typeface="Times New Roman" panose="02020603050405020304" pitchFamily="18" charset="0"/>
                        </a:rPr>
                        <a:t> on compensation of employees however, a</a:t>
                      </a:r>
                      <a:r>
                        <a:rPr lang="en-ZA" sz="1000" dirty="0">
                          <a:effectLst/>
                          <a:latin typeface="Arial" panose="020B0604020202020204" pitchFamily="34" charset="0"/>
                          <a:ea typeface="Times New Roman" panose="02020603050405020304" pitchFamily="18" charset="0"/>
                        </a:rPr>
                        <a:t> total of 25 posts were</a:t>
                      </a:r>
                      <a:r>
                        <a:rPr lang="en-ZA" sz="1000" baseline="0" dirty="0">
                          <a:effectLst/>
                          <a:latin typeface="Arial" panose="020B0604020202020204" pitchFamily="34" charset="0"/>
                          <a:ea typeface="Times New Roman" panose="02020603050405020304" pitchFamily="18" charset="0"/>
                        </a:rPr>
                        <a:t> filled </a:t>
                      </a:r>
                      <a:r>
                        <a:rPr lang="en-ZA" sz="1000" dirty="0">
                          <a:effectLst/>
                          <a:latin typeface="Arial" panose="020B0604020202020204" pitchFamily="34" charset="0"/>
                          <a:ea typeface="Times New Roman" panose="02020603050405020304" pitchFamily="18" charset="0"/>
                        </a:rPr>
                        <a:t>in the 2022/23 financial year, of which 7 posts were filled in the month of June 2022.  It should be noted that most of the posts that were filled since the beginning of the financial year were through internal promotions and this including the recorded resignations, retirements and transfers outside the Department that has contributed to the underspending on compensation of employees. </a:t>
                      </a:r>
                      <a:endParaRPr lang="en-ZA" sz="1000" dirty="0">
                        <a:effectLst/>
                        <a:latin typeface="Times New Roman" panose="02020603050405020304" pitchFamily="18" charset="0"/>
                        <a:ea typeface="Times New Roman" panose="02020603050405020304" pitchFamily="18" charset="0"/>
                      </a:endParaRPr>
                    </a:p>
                    <a:p>
                      <a:pPr algn="just">
                        <a:spcAft>
                          <a:spcPts val="0"/>
                        </a:spcAft>
                      </a:pPr>
                      <a:endParaRPr lang="en-ZA" sz="1000" dirty="0">
                        <a:effectLst/>
                        <a:latin typeface="Times New Roman"/>
                        <a:ea typeface="Times New Roman"/>
                      </a:endParaRPr>
                    </a:p>
                  </a:txBody>
                  <a:tcPr marL="102870" marR="54864" marT="6845"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21627">
                <a:tc>
                  <a:txBody>
                    <a:bodyPr/>
                    <a:lstStyle>
                      <a:lvl1pPr algn="l" eaLnBrk="0" hangingPunct="0">
                        <a:spcBef>
                          <a:spcPct val="20000"/>
                        </a:spcBef>
                        <a:defRPr sz="2800">
                          <a:solidFill>
                            <a:schemeClr val="tx1"/>
                          </a:solidFill>
                          <a:latin typeface="Times New Roman" charset="0"/>
                        </a:defRPr>
                      </a:lvl1pPr>
                      <a:lvl2pPr marL="742950" indent="-285750" algn="l" eaLnBrk="0" hangingPunct="0">
                        <a:spcBef>
                          <a:spcPct val="20000"/>
                        </a:spcBef>
                        <a:defRPr sz="2400">
                          <a:solidFill>
                            <a:schemeClr val="tx1"/>
                          </a:solidFill>
                          <a:latin typeface="Times New Roman" charset="0"/>
                        </a:defRPr>
                      </a:lvl2pPr>
                      <a:lvl3pPr marL="1143000" indent="-228600" algn="l" eaLnBrk="0" hangingPunct="0">
                        <a:spcBef>
                          <a:spcPct val="20000"/>
                        </a:spcBef>
                        <a:defRPr sz="2000">
                          <a:solidFill>
                            <a:schemeClr val="tx1"/>
                          </a:solidFill>
                          <a:latin typeface="Times New Roman" charset="0"/>
                        </a:defRPr>
                      </a:lvl3pPr>
                      <a:lvl4pPr marL="1600200" indent="-228600" algn="l" eaLnBrk="0" hangingPunct="0">
                        <a:spcBef>
                          <a:spcPct val="20000"/>
                        </a:spcBef>
                        <a:defRPr>
                          <a:solidFill>
                            <a:schemeClr val="tx1"/>
                          </a:solidFill>
                          <a:latin typeface="Times New Roman" charset="0"/>
                        </a:defRPr>
                      </a:lvl4pPr>
                      <a:lvl5pPr marL="2057400" indent="-228600" algn="l"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ial" charset="0"/>
                          <a:cs typeface="Arial" charset="0"/>
                        </a:rPr>
                        <a:t>Good and Services</a:t>
                      </a:r>
                    </a:p>
                  </a:txBody>
                  <a:tcPr marL="68580" marR="68580" marT="34235" marB="342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charset="0"/>
                        </a:defRPr>
                      </a:lvl1pPr>
                      <a:lvl2pPr marL="742950" indent="-285750" algn="l" eaLnBrk="0" hangingPunct="0">
                        <a:spcBef>
                          <a:spcPct val="20000"/>
                        </a:spcBef>
                        <a:defRPr sz="2400">
                          <a:solidFill>
                            <a:schemeClr val="tx1"/>
                          </a:solidFill>
                          <a:latin typeface="Times New Roman" charset="0"/>
                        </a:defRPr>
                      </a:lvl2pPr>
                      <a:lvl3pPr marL="1143000" indent="-228600" algn="l" eaLnBrk="0" hangingPunct="0">
                        <a:spcBef>
                          <a:spcPct val="20000"/>
                        </a:spcBef>
                        <a:defRPr sz="2000">
                          <a:solidFill>
                            <a:schemeClr val="tx1"/>
                          </a:solidFill>
                          <a:latin typeface="Times New Roman" charset="0"/>
                        </a:defRPr>
                      </a:lvl3pPr>
                      <a:lvl4pPr marL="1600200" indent="-228600" algn="l" eaLnBrk="0" hangingPunct="0">
                        <a:spcBef>
                          <a:spcPct val="20000"/>
                        </a:spcBef>
                        <a:defRPr>
                          <a:solidFill>
                            <a:schemeClr val="tx1"/>
                          </a:solidFill>
                          <a:latin typeface="Times New Roman" charset="0"/>
                        </a:defRPr>
                      </a:lvl4pPr>
                      <a:lvl5pPr marL="2057400" indent="-228600" algn="l"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algn="just">
                        <a:spcAft>
                          <a:spcPts val="0"/>
                        </a:spcAft>
                      </a:pPr>
                      <a:r>
                        <a:rPr lang="en-ZA" sz="1000" dirty="0">
                          <a:effectLst/>
                          <a:latin typeface="Arial" panose="020B0604020202020204" pitchFamily="34" charset="0"/>
                          <a:ea typeface="Times New Roman" panose="02020603050405020304" pitchFamily="18" charset="0"/>
                        </a:rPr>
                        <a:t>Underspent</a:t>
                      </a:r>
                      <a:r>
                        <a:rPr lang="en-ZA" sz="1000" baseline="0" dirty="0">
                          <a:effectLst/>
                          <a:latin typeface="Arial" panose="020B0604020202020204" pitchFamily="34" charset="0"/>
                          <a:ea typeface="Times New Roman" panose="02020603050405020304" pitchFamily="18" charset="0"/>
                        </a:rPr>
                        <a:t> mainly due to p</a:t>
                      </a:r>
                      <a:r>
                        <a:rPr lang="en-ZA" sz="1000" dirty="0">
                          <a:effectLst/>
                          <a:latin typeface="Arial" panose="020B0604020202020204" pitchFamily="34" charset="0"/>
                          <a:ea typeface="Times New Roman" panose="02020603050405020304" pitchFamily="18" charset="0"/>
                        </a:rPr>
                        <a:t>rojects such as the Shova Kalula bicycle programme, programme development for S’hamba Sonke, implementation of IPTN in district municipalities,</a:t>
                      </a:r>
                      <a:r>
                        <a:rPr lang="en-ZA" sz="1000" dirty="0">
                          <a:effectLst/>
                          <a:latin typeface="Times New Roman" panose="02020603050405020304" pitchFamily="18" charset="0"/>
                          <a:ea typeface="Times New Roman" panose="02020603050405020304" pitchFamily="18" charset="0"/>
                        </a:rPr>
                        <a:t> </a:t>
                      </a:r>
                      <a:r>
                        <a:rPr lang="en-ZA" sz="1000" dirty="0">
                          <a:effectLst/>
                          <a:latin typeface="Arial" panose="020B0604020202020204" pitchFamily="34" charset="0"/>
                          <a:ea typeface="Times New Roman" panose="02020603050405020304" pitchFamily="18" charset="0"/>
                        </a:rPr>
                        <a:t>development of road disaster management plan, development of road asset management tool, regional corridor strategy and the autonomous vehicles regulations as well as other goods and services projects in various as well as operational costs</a:t>
                      </a:r>
                      <a:r>
                        <a:rPr lang="en-ZA" sz="1000" baseline="0" dirty="0">
                          <a:effectLst/>
                          <a:latin typeface="Arial" panose="020B0604020202020204" pitchFamily="34" charset="0"/>
                          <a:ea typeface="Times New Roman" panose="02020603050405020304" pitchFamily="18" charset="0"/>
                        </a:rPr>
                        <a:t> such as travel and subsistence.  The covid-19 restrictions have been dropped therefore the department is projecting higher expenditure on travelling and training in the coming months.</a:t>
                      </a:r>
                      <a:endParaRPr lang="en-ZA" sz="1000" kern="1200" dirty="0">
                        <a:solidFill>
                          <a:schemeClr val="tx1"/>
                        </a:solidFill>
                        <a:effectLst/>
                        <a:latin typeface="Arial"/>
                        <a:ea typeface="Times New Roman"/>
                        <a:cs typeface="+mn-cs"/>
                      </a:endParaRPr>
                    </a:p>
                  </a:txBody>
                  <a:tcPr marL="102870" marR="54864" marT="6845"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30648">
                <a:tc>
                  <a:txBody>
                    <a:bodyPr/>
                    <a:lstStyle>
                      <a:lvl1pPr algn="l" eaLnBrk="0" hangingPunct="0">
                        <a:spcBef>
                          <a:spcPct val="20000"/>
                        </a:spcBef>
                        <a:defRPr sz="2800">
                          <a:solidFill>
                            <a:schemeClr val="tx1"/>
                          </a:solidFill>
                          <a:latin typeface="Times New Roman" charset="0"/>
                        </a:defRPr>
                      </a:lvl1pPr>
                      <a:lvl2pPr marL="742950" indent="-285750" algn="l" eaLnBrk="0" hangingPunct="0">
                        <a:spcBef>
                          <a:spcPct val="20000"/>
                        </a:spcBef>
                        <a:defRPr sz="2400">
                          <a:solidFill>
                            <a:schemeClr val="tx1"/>
                          </a:solidFill>
                          <a:latin typeface="Times New Roman" charset="0"/>
                        </a:defRPr>
                      </a:lvl2pPr>
                      <a:lvl3pPr marL="1143000" indent="-228600" algn="l" eaLnBrk="0" hangingPunct="0">
                        <a:spcBef>
                          <a:spcPct val="20000"/>
                        </a:spcBef>
                        <a:defRPr sz="2000">
                          <a:solidFill>
                            <a:schemeClr val="tx1"/>
                          </a:solidFill>
                          <a:latin typeface="Times New Roman" charset="0"/>
                        </a:defRPr>
                      </a:lvl3pPr>
                      <a:lvl4pPr marL="1600200" indent="-228600" algn="l" eaLnBrk="0" hangingPunct="0">
                        <a:spcBef>
                          <a:spcPct val="20000"/>
                        </a:spcBef>
                        <a:defRPr>
                          <a:solidFill>
                            <a:schemeClr val="tx1"/>
                          </a:solidFill>
                          <a:latin typeface="Times New Roman" charset="0"/>
                        </a:defRPr>
                      </a:lvl4pPr>
                      <a:lvl5pPr marL="2057400" indent="-228600" algn="l"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ial" charset="0"/>
                          <a:cs typeface="Arial" charset="0"/>
                        </a:rPr>
                        <a:t>Transfers and Subsidies</a:t>
                      </a:r>
                    </a:p>
                  </a:txBody>
                  <a:tcPr marL="68580" marR="68580" marT="34235" marB="342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charset="0"/>
                        </a:defRPr>
                      </a:lvl1pPr>
                      <a:lvl2pPr marL="742950" indent="-285750" algn="l" eaLnBrk="0" hangingPunct="0">
                        <a:spcBef>
                          <a:spcPct val="20000"/>
                        </a:spcBef>
                        <a:defRPr sz="2400">
                          <a:solidFill>
                            <a:schemeClr val="tx1"/>
                          </a:solidFill>
                          <a:latin typeface="Times New Roman" charset="0"/>
                        </a:defRPr>
                      </a:lvl2pPr>
                      <a:lvl3pPr marL="1143000" indent="-228600" algn="l" eaLnBrk="0" hangingPunct="0">
                        <a:spcBef>
                          <a:spcPct val="20000"/>
                        </a:spcBef>
                        <a:defRPr sz="2000">
                          <a:solidFill>
                            <a:schemeClr val="tx1"/>
                          </a:solidFill>
                          <a:latin typeface="Times New Roman" charset="0"/>
                        </a:defRPr>
                      </a:lvl3pPr>
                      <a:lvl4pPr marL="1600200" indent="-228600" algn="l" eaLnBrk="0" hangingPunct="0">
                        <a:spcBef>
                          <a:spcPct val="20000"/>
                        </a:spcBef>
                        <a:defRPr>
                          <a:solidFill>
                            <a:schemeClr val="tx1"/>
                          </a:solidFill>
                          <a:latin typeface="Times New Roman" charset="0"/>
                        </a:defRPr>
                      </a:lvl4pPr>
                      <a:lvl5pPr marL="2057400" indent="-228600" algn="l"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algn="just">
                        <a:spcAft>
                          <a:spcPts val="0"/>
                        </a:spcAft>
                      </a:pPr>
                      <a:r>
                        <a:rPr lang="en-ZA" sz="1000" dirty="0">
                          <a:effectLst/>
                          <a:latin typeface="Arial" panose="020B0604020202020204" pitchFamily="34" charset="0"/>
                          <a:ea typeface="Times New Roman" panose="02020603050405020304" pitchFamily="18" charset="0"/>
                        </a:rPr>
                        <a:t>Underspent</a:t>
                      </a:r>
                      <a:r>
                        <a:rPr lang="en-ZA" sz="1000" baseline="0" dirty="0">
                          <a:effectLst/>
                          <a:latin typeface="Arial" panose="020B0604020202020204" pitchFamily="34" charset="0"/>
                          <a:ea typeface="Times New Roman" panose="02020603050405020304" pitchFamily="18" charset="0"/>
                        </a:rPr>
                        <a:t> </a:t>
                      </a:r>
                      <a:r>
                        <a:rPr lang="en-ZA" sz="1000" dirty="0">
                          <a:effectLst/>
                          <a:latin typeface="Arial" panose="020B0604020202020204" pitchFamily="34" charset="0"/>
                          <a:ea typeface="Times New Roman" panose="02020603050405020304" pitchFamily="18" charset="0"/>
                        </a:rPr>
                        <a:t>mainly due to the taxi recapitalisation programme which is demand driven, </a:t>
                      </a:r>
                      <a:r>
                        <a:rPr lang="en-ZA" sz="1000" dirty="0">
                          <a:solidFill>
                            <a:srgbClr val="000000"/>
                          </a:solidFill>
                          <a:effectLst/>
                          <a:latin typeface="Arial" panose="020B0604020202020204" pitchFamily="34" charset="0"/>
                          <a:ea typeface="Times New Roman" panose="02020603050405020304" pitchFamily="18" charset="0"/>
                        </a:rPr>
                        <a:t>outstanding payment to the Road Traffic Infringement Agency (RTIA)</a:t>
                      </a:r>
                      <a:r>
                        <a:rPr lang="en-ZA" sz="1000" baseline="0" dirty="0">
                          <a:solidFill>
                            <a:srgbClr val="000000"/>
                          </a:solidFill>
                          <a:effectLst/>
                          <a:latin typeface="Arial" panose="020B0604020202020204" pitchFamily="34" charset="0"/>
                          <a:ea typeface="Times New Roman" panose="02020603050405020304" pitchFamily="18" charset="0"/>
                        </a:rPr>
                        <a:t> for operations</a:t>
                      </a:r>
                      <a:r>
                        <a:rPr lang="en-ZA" sz="1000" dirty="0">
                          <a:solidFill>
                            <a:srgbClr val="000000"/>
                          </a:solidFill>
                          <a:effectLst/>
                          <a:latin typeface="Arial" panose="020B0604020202020204" pitchFamily="34" charset="0"/>
                          <a:ea typeface="Times New Roman" panose="02020603050405020304" pitchFamily="18" charset="0"/>
                        </a:rPr>
                        <a:t> as the invoice is yet to be received from the entity</a:t>
                      </a:r>
                      <a:r>
                        <a:rPr lang="en-ZA" sz="1000" baseline="0" dirty="0">
                          <a:solidFill>
                            <a:srgbClr val="000000"/>
                          </a:solidFill>
                          <a:effectLst/>
                          <a:latin typeface="Arial" panose="020B0604020202020204" pitchFamily="34" charset="0"/>
                          <a:ea typeface="Times New Roman" panose="02020603050405020304" pitchFamily="18" charset="0"/>
                        </a:rPr>
                        <a:t> as well as </a:t>
                      </a:r>
                      <a:r>
                        <a:rPr lang="en-ZA" sz="1000" dirty="0">
                          <a:solidFill>
                            <a:srgbClr val="000000"/>
                          </a:solidFill>
                          <a:effectLst/>
                          <a:latin typeface="Arial" panose="020B0604020202020204" pitchFamily="34" charset="0"/>
                          <a:ea typeface="Times New Roman" panose="02020603050405020304" pitchFamily="18" charset="0"/>
                        </a:rPr>
                        <a:t>bursaries</a:t>
                      </a:r>
                      <a:r>
                        <a:rPr lang="en-ZA" sz="1000" baseline="0" dirty="0">
                          <a:solidFill>
                            <a:srgbClr val="000000"/>
                          </a:solidFill>
                          <a:effectLst/>
                          <a:latin typeface="Arial" panose="020B0604020202020204" pitchFamily="34" charset="0"/>
                          <a:ea typeface="Times New Roman" panose="02020603050405020304" pitchFamily="18" charset="0"/>
                        </a:rPr>
                        <a:t> to non-employees</a:t>
                      </a:r>
                      <a:r>
                        <a:rPr lang="en-ZA" sz="1000" dirty="0">
                          <a:solidFill>
                            <a:srgbClr val="000000"/>
                          </a:solidFill>
                          <a:effectLst/>
                          <a:latin typeface="Arial" panose="020B0604020202020204" pitchFamily="34" charset="0"/>
                          <a:ea typeface="Times New Roman" panose="02020603050405020304" pitchFamily="18" charset="0"/>
                        </a:rPr>
                        <a:t>, however the department overspent on the transfer payment to Road Traffic Management Corporation (RTMC) due to an earlier than anticipated transfer as a result of the cash flow challenges faced by the Corporation,</a:t>
                      </a:r>
                      <a:r>
                        <a:rPr lang="en-ZA" sz="1000" baseline="0" dirty="0">
                          <a:solidFill>
                            <a:srgbClr val="000000"/>
                          </a:solidFill>
                          <a:effectLst/>
                          <a:latin typeface="Arial" panose="020B0604020202020204" pitchFamily="34" charset="0"/>
                          <a:ea typeface="Times New Roman" panose="02020603050405020304" pitchFamily="18" charset="0"/>
                        </a:rPr>
                        <a:t> International organisation to ICAO, bursaries to non-employees as well as social contributions</a:t>
                      </a:r>
                      <a:r>
                        <a:rPr lang="en-ZA" sz="1000" dirty="0">
                          <a:solidFill>
                            <a:srgbClr val="000000"/>
                          </a:solidFill>
                          <a:effectLst/>
                          <a:latin typeface="Arial" panose="020B0604020202020204" pitchFamily="34" charset="0"/>
                          <a:ea typeface="Times New Roman" panose="02020603050405020304" pitchFamily="18" charset="0"/>
                        </a:rPr>
                        <a:t>. The Corporation has requested to revise its 2022/23 cash flow projections for the remainder of the financial year in order to mitigate the challenges experienced. The revised drawings have</a:t>
                      </a:r>
                      <a:r>
                        <a:rPr lang="en-ZA" sz="1000" baseline="0" dirty="0">
                          <a:solidFill>
                            <a:srgbClr val="000000"/>
                          </a:solidFill>
                          <a:effectLst/>
                          <a:latin typeface="Arial" panose="020B0604020202020204" pitchFamily="34" charset="0"/>
                          <a:ea typeface="Times New Roman" panose="02020603050405020304" pitchFamily="18" charset="0"/>
                        </a:rPr>
                        <a:t> been</a:t>
                      </a:r>
                      <a:r>
                        <a:rPr lang="en-ZA" sz="1000" dirty="0">
                          <a:solidFill>
                            <a:srgbClr val="000000"/>
                          </a:solidFill>
                          <a:effectLst/>
                          <a:latin typeface="Arial" panose="020B0604020202020204" pitchFamily="34" charset="0"/>
                          <a:ea typeface="Times New Roman" panose="02020603050405020304" pitchFamily="18" charset="0"/>
                        </a:rPr>
                        <a:t> submitted to the National Treasury  for approval.</a:t>
                      </a:r>
                      <a:endParaRPr lang="en-ZA" sz="1000" dirty="0">
                        <a:effectLst/>
                        <a:latin typeface="Times New Roman" panose="02020603050405020304" pitchFamily="18" charset="0"/>
                        <a:ea typeface="Times New Roman" panose="02020603050405020304" pitchFamily="18" charset="0"/>
                      </a:endParaRPr>
                    </a:p>
                  </a:txBody>
                  <a:tcPr marL="102870" marR="54864" marT="6845"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0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000" b="0" i="0" u="none" strike="noStrike" kern="1200" cap="none" normalizeH="0" baseline="0" dirty="0">
                          <a:ln>
                            <a:noFill/>
                          </a:ln>
                          <a:solidFill>
                            <a:srgbClr val="000000"/>
                          </a:solidFill>
                          <a:effectLst/>
                          <a:latin typeface="Arial" charset="0"/>
                          <a:ea typeface="+mn-ea"/>
                          <a:cs typeface="Arial" charset="0"/>
                        </a:rPr>
                        <a:t>Machinery and equipment</a:t>
                      </a:r>
                      <a:endParaRPr kumimoji="0" lang="en-GB" altLang="en-US" sz="1000" b="0" i="0" u="none" strike="noStrike" kern="1200" cap="none" normalizeH="0" baseline="0" dirty="0">
                        <a:ln>
                          <a:noFill/>
                        </a:ln>
                        <a:solidFill>
                          <a:srgbClr val="000000"/>
                        </a:solidFill>
                        <a:effectLst/>
                        <a:latin typeface="Arial" charset="0"/>
                        <a:ea typeface="+mn-ea"/>
                        <a:cs typeface="Arial" charset="0"/>
                      </a:endParaRPr>
                    </a:p>
                  </a:txBody>
                  <a:tcPr marL="68580" marR="68580" marT="34235" marB="342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Aft>
                          <a:spcPts val="0"/>
                        </a:spcAft>
                      </a:pPr>
                      <a:r>
                        <a:rPr lang="en-ZA" sz="1000" dirty="0">
                          <a:effectLst/>
                          <a:latin typeface="Arial" panose="020B0604020202020204" pitchFamily="34" charset="0"/>
                          <a:ea typeface="Times New Roman" panose="02020603050405020304" pitchFamily="18" charset="0"/>
                        </a:rPr>
                        <a:t>Overspent as a result of earlier than anticipated deliveries on orders.</a:t>
                      </a:r>
                      <a:endParaRPr lang="en-ZA" sz="1000" dirty="0">
                        <a:effectLst/>
                        <a:latin typeface="Times New Roman" panose="02020603050405020304" pitchFamily="18" charset="0"/>
                        <a:ea typeface="Times New Roman" panose="02020603050405020304" pitchFamily="18" charset="0"/>
                      </a:endParaRPr>
                    </a:p>
                    <a:p>
                      <a:pPr algn="just">
                        <a:spcAft>
                          <a:spcPts val="0"/>
                        </a:spcAft>
                      </a:pPr>
                      <a:r>
                        <a:rPr lang="en-ZA" sz="1000" dirty="0">
                          <a:effectLst/>
                          <a:latin typeface="Arial" panose="020B0604020202020204" pitchFamily="34"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p>
                      <a:pPr marL="0" indent="0" algn="just" defTabSz="457200" rtl="0" eaLnBrk="1" latinLnBrk="0" hangingPunct="1">
                        <a:spcBef>
                          <a:spcPct val="20000"/>
                        </a:spcBef>
                        <a:spcAft>
                          <a:spcPts val="0"/>
                        </a:spcAft>
                        <a:buFont typeface="Arial" pitchFamily="34" charset="0"/>
                        <a:buNone/>
                      </a:pPr>
                      <a:endParaRPr lang="en-ZA" altLang="en-US" sz="1000" kern="1200" dirty="0">
                        <a:solidFill>
                          <a:schemeClr val="tx1"/>
                        </a:solidFill>
                        <a:effectLst/>
                        <a:latin typeface="Arial"/>
                        <a:ea typeface="Times New Roman"/>
                        <a:cs typeface="+mn-cs"/>
                      </a:endParaRPr>
                    </a:p>
                  </a:txBody>
                  <a:tcPr marL="102870" marR="54864" marT="6845"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Title 1"/>
          <p:cNvSpPr>
            <a:spLocks noGrp="1"/>
          </p:cNvSpPr>
          <p:nvPr>
            <p:ph type="title"/>
          </p:nvPr>
        </p:nvSpPr>
        <p:spPr>
          <a:xfrm>
            <a:off x="539552" y="123478"/>
            <a:ext cx="8229600" cy="421555"/>
          </a:xfrm>
        </p:spPr>
        <p:txBody>
          <a:bodyPr>
            <a:noAutofit/>
          </a:bodyPr>
          <a:lstStyle/>
          <a:p>
            <a:r>
              <a:rPr lang="en-US" sz="2000" dirty="0">
                <a:solidFill>
                  <a:schemeClr val="tx1"/>
                </a:solidFill>
              </a:rPr>
              <a:t>EXPENDITURE</a:t>
            </a:r>
            <a:r>
              <a:rPr lang="en-US" sz="2800" dirty="0">
                <a:solidFill>
                  <a:schemeClr val="tx1"/>
                </a:solidFill>
              </a:rPr>
              <a:t> </a:t>
            </a:r>
            <a:r>
              <a:rPr lang="en-US" sz="2000" dirty="0">
                <a:solidFill>
                  <a:schemeClr val="tx1"/>
                </a:solidFill>
              </a:rPr>
              <a:t>PER ECONOMIC CLASSIFICATION (Cont…)</a:t>
            </a:r>
          </a:p>
        </p:txBody>
      </p:sp>
      <p:sp>
        <p:nvSpPr>
          <p:cNvPr id="7" name="Slide Number Placeholder 2">
            <a:extLst>
              <a:ext uri="{FF2B5EF4-FFF2-40B4-BE49-F238E27FC236}">
                <a16:creationId xmlns:a16="http://schemas.microsoft.com/office/drawing/2014/main" xmlns="" id="{0F4070B1-E3A0-43F8-936B-842AF1C9794B}"/>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80</a:t>
            </a:r>
          </a:p>
        </p:txBody>
      </p:sp>
    </p:spTree>
    <p:extLst>
      <p:ext uri="{BB962C8B-B14F-4D97-AF65-F5344CB8AC3E}">
        <p14:creationId xmlns:p14="http://schemas.microsoft.com/office/powerpoint/2010/main" xmlns="" val="2982157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771550"/>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sp>
        <p:nvSpPr>
          <p:cNvPr id="6" name="Title 1"/>
          <p:cNvSpPr>
            <a:spLocks noGrp="1"/>
          </p:cNvSpPr>
          <p:nvPr>
            <p:ph type="title"/>
          </p:nvPr>
        </p:nvSpPr>
        <p:spPr>
          <a:xfrm>
            <a:off x="457200" y="205979"/>
            <a:ext cx="8229600" cy="421555"/>
          </a:xfrm>
        </p:spPr>
        <p:txBody>
          <a:bodyPr>
            <a:noAutofit/>
          </a:bodyPr>
          <a:lstStyle/>
          <a:p>
            <a:r>
              <a:rPr lang="en-US" sz="2000" dirty="0">
                <a:solidFill>
                  <a:schemeClr val="tx1"/>
                </a:solidFill>
              </a:rPr>
              <a:t>EXPENDITURE PER PROGRAMME</a:t>
            </a:r>
          </a:p>
        </p:txBody>
      </p:sp>
      <p:graphicFrame>
        <p:nvGraphicFramePr>
          <p:cNvPr id="5" name="Table 4"/>
          <p:cNvGraphicFramePr>
            <a:graphicFrameLocks noGrp="1"/>
          </p:cNvGraphicFramePr>
          <p:nvPr>
            <p:extLst/>
          </p:nvPr>
        </p:nvGraphicFramePr>
        <p:xfrm>
          <a:off x="457200" y="771551"/>
          <a:ext cx="8229600" cy="3240361"/>
        </p:xfrm>
        <a:graphic>
          <a:graphicData uri="http://schemas.openxmlformats.org/drawingml/2006/table">
            <a:tbl>
              <a:tblPr/>
              <a:tblGrid>
                <a:gridCol w="2339030">
                  <a:extLst>
                    <a:ext uri="{9D8B030D-6E8A-4147-A177-3AD203B41FA5}">
                      <a16:colId xmlns:a16="http://schemas.microsoft.com/office/drawing/2014/main" xmlns="" val="20000"/>
                    </a:ext>
                  </a:extLst>
                </a:gridCol>
                <a:gridCol w="1092120">
                  <a:extLst>
                    <a:ext uri="{9D8B030D-6E8A-4147-A177-3AD203B41FA5}">
                      <a16:colId xmlns:a16="http://schemas.microsoft.com/office/drawing/2014/main" xmlns="" val="20001"/>
                    </a:ext>
                  </a:extLst>
                </a:gridCol>
                <a:gridCol w="1031925">
                  <a:extLst>
                    <a:ext uri="{9D8B030D-6E8A-4147-A177-3AD203B41FA5}">
                      <a16:colId xmlns:a16="http://schemas.microsoft.com/office/drawing/2014/main" xmlns="" val="20002"/>
                    </a:ext>
                  </a:extLst>
                </a:gridCol>
                <a:gridCol w="1092120">
                  <a:extLst>
                    <a:ext uri="{9D8B030D-6E8A-4147-A177-3AD203B41FA5}">
                      <a16:colId xmlns:a16="http://schemas.microsoft.com/office/drawing/2014/main" xmlns="" val="20003"/>
                    </a:ext>
                  </a:extLst>
                </a:gridCol>
                <a:gridCol w="1126518">
                  <a:extLst>
                    <a:ext uri="{9D8B030D-6E8A-4147-A177-3AD203B41FA5}">
                      <a16:colId xmlns:a16="http://schemas.microsoft.com/office/drawing/2014/main" xmlns="" val="20004"/>
                    </a:ext>
                  </a:extLst>
                </a:gridCol>
                <a:gridCol w="974596">
                  <a:extLst>
                    <a:ext uri="{9D8B030D-6E8A-4147-A177-3AD203B41FA5}">
                      <a16:colId xmlns:a16="http://schemas.microsoft.com/office/drawing/2014/main" xmlns="" val="20005"/>
                    </a:ext>
                  </a:extLst>
                </a:gridCol>
                <a:gridCol w="573291">
                  <a:extLst>
                    <a:ext uri="{9D8B030D-6E8A-4147-A177-3AD203B41FA5}">
                      <a16:colId xmlns:a16="http://schemas.microsoft.com/office/drawing/2014/main" xmlns="" val="20006"/>
                    </a:ext>
                  </a:extLst>
                </a:gridCol>
              </a:tblGrid>
              <a:tr h="469142">
                <a:tc>
                  <a:txBody>
                    <a:bodyPr/>
                    <a:lstStyle/>
                    <a:p>
                      <a:pPr algn="l" rtl="0" fontAlgn="ctr"/>
                      <a:r>
                        <a:rPr lang="en-ZA" sz="1100" b="1" i="0" u="none" strike="noStrike" dirty="0">
                          <a:solidFill>
                            <a:srgbClr val="000000"/>
                          </a:solidFill>
                          <a:effectLst/>
                          <a:latin typeface="Arial" panose="020B0604020202020204" pitchFamily="34" charset="0"/>
                        </a:rPr>
                        <a:t>Programme</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a:txBody>
                    <a:bodyPr/>
                    <a:lstStyle/>
                    <a:p>
                      <a:pPr algn="ctr" rtl="0" fontAlgn="b"/>
                      <a:r>
                        <a:rPr lang="en-ZA" sz="1100" b="1" i="0" u="none" strike="noStrike" dirty="0">
                          <a:solidFill>
                            <a:srgbClr val="000000"/>
                          </a:solidFill>
                          <a:effectLst/>
                          <a:latin typeface="Arial" panose="020B0604020202020204" pitchFamily="34" charset="0"/>
                        </a:rPr>
                        <a:t> Budget </a:t>
                      </a:r>
                    </a:p>
                  </a:txBody>
                  <a:tcPr marL="8608" marR="8608"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100" b="1" i="0" u="none" strike="noStrike" dirty="0">
                          <a:solidFill>
                            <a:srgbClr val="000000"/>
                          </a:solidFill>
                          <a:effectLst/>
                          <a:latin typeface="Arial" panose="020B0604020202020204" pitchFamily="34" charset="0"/>
                        </a:rPr>
                        <a:t>Cash flow projection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ZA" sz="1100" b="1" i="0" u="none" strike="noStrike" dirty="0">
                          <a:solidFill>
                            <a:srgbClr val="000000"/>
                          </a:solidFill>
                          <a:effectLst/>
                          <a:latin typeface="Arial" panose="020B0604020202020204" pitchFamily="34" charset="0"/>
                        </a:rPr>
                        <a:t> Expenditure   </a:t>
                      </a:r>
                    </a:p>
                  </a:txBody>
                  <a:tcPr marL="8608" marR="8608"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ZA" sz="1100" b="1" i="0" u="none" strike="noStrike" dirty="0">
                          <a:solidFill>
                            <a:srgbClr val="000000"/>
                          </a:solidFill>
                          <a:effectLst/>
                          <a:latin typeface="Arial" panose="020B0604020202020204" pitchFamily="34" charset="0"/>
                        </a:rPr>
                        <a:t> Available </a:t>
                      </a:r>
                    </a:p>
                  </a:txBody>
                  <a:tcPr marL="8608" marR="8608"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ZA" sz="1100" b="1" i="0" u="none" strike="noStrike" dirty="0">
                          <a:solidFill>
                            <a:srgbClr val="000000"/>
                          </a:solidFill>
                          <a:effectLst/>
                          <a:latin typeface="Arial" panose="020B0604020202020204" pitchFamily="34" charset="0"/>
                        </a:rPr>
                        <a:t> Under / (Over) spent </a:t>
                      </a:r>
                    </a:p>
                  </a:txBody>
                  <a:tcPr marL="8608" marR="8608"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en-ZA" sz="1100" b="1" i="0" u="none" strike="noStrike" dirty="0">
                          <a:solidFill>
                            <a:srgbClr val="000000"/>
                          </a:solidFill>
                          <a:effectLst/>
                          <a:latin typeface="Arial" panose="020B0604020202020204" pitchFamily="34" charset="0"/>
                        </a:rPr>
                        <a:t>% Spent</a:t>
                      </a:r>
                    </a:p>
                  </a:txBody>
                  <a:tcPr marL="8608" marR="8608"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xmlns="" val="10000"/>
                  </a:ext>
                </a:extLst>
              </a:tr>
              <a:tr h="240026">
                <a:tc>
                  <a:txBody>
                    <a:bodyPr/>
                    <a:lstStyle/>
                    <a:p>
                      <a:pPr algn="r" rtl="0" fontAlgn="ctr"/>
                      <a:r>
                        <a:rPr lang="en-ZA" sz="1100" b="1" i="0" u="none" strike="noStrike" dirty="0">
                          <a:solidFill>
                            <a:srgbClr val="000000"/>
                          </a:solidFill>
                          <a:effectLst/>
                          <a:latin typeface="Arial" panose="020B0604020202020204" pitchFamily="34" charset="0"/>
                        </a:rPr>
                        <a:t> </a:t>
                      </a:r>
                    </a:p>
                  </a:txBody>
                  <a:tcPr marL="8608" marR="77475"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100" b="1" i="0" u="none" strike="noStrike" dirty="0">
                          <a:solidFill>
                            <a:srgbClr val="000000"/>
                          </a:solidFill>
                          <a:effectLst/>
                          <a:latin typeface="Arial" panose="020B0604020202020204" pitchFamily="34" charset="0"/>
                        </a:rPr>
                        <a:t>  R'000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8608" marR="8608" marT="86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1"/>
                  </a:ext>
                </a:extLst>
              </a:tr>
              <a:tr h="229117">
                <a:tc>
                  <a:txBody>
                    <a:bodyPr/>
                    <a:lstStyle/>
                    <a:p>
                      <a:pPr algn="l" rtl="0" fontAlgn="ctr"/>
                      <a:r>
                        <a:rPr lang="en-ZA" sz="1100" b="0" i="0" u="none" strike="noStrike" dirty="0">
                          <a:solidFill>
                            <a:srgbClr val="000000"/>
                          </a:solidFill>
                          <a:effectLst/>
                          <a:latin typeface="Arial" panose="020B0604020202020204" pitchFamily="34" charset="0"/>
                        </a:rPr>
                        <a:t>1. Administration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507 787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110 956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83 584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424 203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27 372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16%</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9117">
                <a:tc>
                  <a:txBody>
                    <a:bodyPr/>
                    <a:lstStyle/>
                    <a:p>
                      <a:pPr algn="l" rtl="0" fontAlgn="ctr"/>
                      <a:r>
                        <a:rPr lang="en-ZA" sz="1100" b="0" i="0" u="none" strike="noStrike" dirty="0">
                          <a:solidFill>
                            <a:srgbClr val="000000"/>
                          </a:solidFill>
                          <a:effectLst/>
                          <a:latin typeface="Arial" panose="020B0604020202020204" pitchFamily="34" charset="0"/>
                        </a:rPr>
                        <a:t>2. Integrated Transport Planning</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93 003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15 524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14 248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78 755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1 276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15%</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9117">
                <a:tc>
                  <a:txBody>
                    <a:bodyPr/>
                    <a:lstStyle/>
                    <a:p>
                      <a:pPr algn="l" rtl="0" fontAlgn="ctr"/>
                      <a:r>
                        <a:rPr lang="en-ZA" sz="1100" b="0" i="0" u="none" strike="noStrike" dirty="0">
                          <a:solidFill>
                            <a:srgbClr val="000000"/>
                          </a:solidFill>
                          <a:effectLst/>
                          <a:latin typeface="Arial" panose="020B0604020202020204" pitchFamily="34" charset="0"/>
                        </a:rPr>
                        <a:t>3. Rail Transport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19 991 752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5 047 441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5 046 204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14 945 548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1 237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25%</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9117">
                <a:tc>
                  <a:txBody>
                    <a:bodyPr/>
                    <a:lstStyle/>
                    <a:p>
                      <a:pPr algn="l" rtl="0" fontAlgn="ctr"/>
                      <a:r>
                        <a:rPr lang="en-ZA" sz="1100" b="0" i="0" u="none" strike="noStrike" dirty="0">
                          <a:solidFill>
                            <a:srgbClr val="000000"/>
                          </a:solidFill>
                          <a:effectLst/>
                          <a:latin typeface="Arial" panose="020B0604020202020204" pitchFamily="34" charset="0"/>
                        </a:rPr>
                        <a:t>4. Road Transport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33 983 354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8 927 691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8 963 578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25 019 776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FF0000"/>
                          </a:solidFill>
                          <a:effectLst/>
                          <a:latin typeface="Arial" panose="020B0604020202020204" pitchFamily="34" charset="0"/>
                        </a:rPr>
                        <a:t>         (35 887)</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26%</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9117">
                <a:tc>
                  <a:txBody>
                    <a:bodyPr/>
                    <a:lstStyle/>
                    <a:p>
                      <a:pPr algn="l" rtl="0" fontAlgn="ctr"/>
                      <a:r>
                        <a:rPr lang="en-ZA" sz="1100" b="0" i="0" u="none" strike="noStrike" dirty="0">
                          <a:solidFill>
                            <a:srgbClr val="000000"/>
                          </a:solidFill>
                          <a:effectLst/>
                          <a:latin typeface="Arial" panose="020B0604020202020204" pitchFamily="34" charset="0"/>
                        </a:rPr>
                        <a:t>5. Civil Aviation</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424 753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93 735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89 473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335 280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4 262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21%</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9117">
                <a:tc>
                  <a:txBody>
                    <a:bodyPr/>
                    <a:lstStyle/>
                    <a:p>
                      <a:pPr algn="l" rtl="0" fontAlgn="ctr"/>
                      <a:r>
                        <a:rPr lang="en-ZA" sz="1100" b="0" i="0" u="none" strike="noStrike" dirty="0">
                          <a:solidFill>
                            <a:srgbClr val="000000"/>
                          </a:solidFill>
                          <a:effectLst/>
                          <a:latin typeface="Arial" panose="020B0604020202020204" pitchFamily="34" charset="0"/>
                        </a:rPr>
                        <a:t>6. Maritime Transport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155 375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33 057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29 090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126 285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3 967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19%</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9117">
                <a:tc>
                  <a:txBody>
                    <a:bodyPr/>
                    <a:lstStyle/>
                    <a:p>
                      <a:pPr algn="l" rtl="0" fontAlgn="ctr"/>
                      <a:r>
                        <a:rPr lang="en-ZA" sz="1100" b="0" i="0" u="none" strike="noStrike" dirty="0">
                          <a:solidFill>
                            <a:srgbClr val="000000"/>
                          </a:solidFill>
                          <a:effectLst/>
                          <a:latin typeface="Arial" panose="020B0604020202020204" pitchFamily="34" charset="0"/>
                        </a:rPr>
                        <a:t>7. Public Transport </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13 969 871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1 479 480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1 431 628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12 538 243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47 852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10%</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0026">
                <a:tc>
                  <a:txBody>
                    <a:bodyPr/>
                    <a:lstStyle/>
                    <a:p>
                      <a:pPr algn="l" rtl="0" fontAlgn="ctr"/>
                      <a:r>
                        <a:rPr lang="en-ZA" sz="1100" b="1" i="0" u="none" strike="noStrike" dirty="0">
                          <a:solidFill>
                            <a:srgbClr val="000000"/>
                          </a:solidFill>
                          <a:effectLst/>
                          <a:latin typeface="Arial" panose="020B0604020202020204" pitchFamily="34" charset="0"/>
                        </a:rPr>
                        <a:t>Total Department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69 125 895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15 707 884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15 657 805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53 468 090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50 079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23%</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9"/>
                  </a:ext>
                </a:extLst>
              </a:tr>
              <a:tr h="447322">
                <a:tc>
                  <a:txBody>
                    <a:bodyPr/>
                    <a:lstStyle/>
                    <a:p>
                      <a:pPr algn="l" rtl="0" fontAlgn="ctr"/>
                      <a:r>
                        <a:rPr lang="en-ZA" sz="1100" b="0" i="0" u="none" strike="noStrike" dirty="0">
                          <a:solidFill>
                            <a:srgbClr val="000000"/>
                          </a:solidFill>
                          <a:effectLst/>
                          <a:latin typeface="Arial" panose="020B0604020202020204" pitchFamily="34" charset="0"/>
                        </a:rPr>
                        <a:t>Direct charge: International Oil Pollution Compensation Fund</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12 034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12 034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100" b="0" i="0" u="none" strike="noStrike" dirty="0">
                          <a:solidFill>
                            <a:srgbClr val="000000"/>
                          </a:solidFill>
                          <a:effectLst/>
                          <a:latin typeface="Arial" panose="020B0604020202020204" pitchFamily="34" charset="0"/>
                        </a:rPr>
                        <a:t>0%</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0026">
                <a:tc>
                  <a:txBody>
                    <a:bodyPr/>
                    <a:lstStyle/>
                    <a:p>
                      <a:pPr algn="l" rtl="0" fontAlgn="ctr"/>
                      <a:r>
                        <a:rPr lang="en-ZA" sz="1100" b="1" i="0" u="none" strike="noStrike" dirty="0">
                          <a:solidFill>
                            <a:srgbClr val="000000"/>
                          </a:solidFill>
                          <a:effectLst/>
                          <a:latin typeface="Arial" panose="020B0604020202020204" pitchFamily="34" charset="0"/>
                        </a:rPr>
                        <a:t>Total Department</a:t>
                      </a:r>
                    </a:p>
                  </a:txBody>
                  <a:tcPr marL="8608" marR="8608" marT="86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69 137 929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15 707 884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15 657 805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53 480 124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           50 079 </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1" i="0" u="none" strike="noStrike" dirty="0">
                          <a:solidFill>
                            <a:srgbClr val="000000"/>
                          </a:solidFill>
                          <a:effectLst/>
                          <a:latin typeface="Arial" panose="020B0604020202020204" pitchFamily="34" charset="0"/>
                        </a:rPr>
                        <a:t>23%</a:t>
                      </a:r>
                    </a:p>
                  </a:txBody>
                  <a:tcPr marL="8608" marR="77475" marT="8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11"/>
                  </a:ext>
                </a:extLst>
              </a:tr>
            </a:tbl>
          </a:graphicData>
        </a:graphic>
      </p:graphicFrame>
      <p:sp>
        <p:nvSpPr>
          <p:cNvPr id="7" name="Slide Number Placeholder 2">
            <a:extLst>
              <a:ext uri="{FF2B5EF4-FFF2-40B4-BE49-F238E27FC236}">
                <a16:creationId xmlns:a16="http://schemas.microsoft.com/office/drawing/2014/main" xmlns="" id="{5609E0AC-6592-4BDC-AB35-96162A54BC8F}"/>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81</a:t>
            </a:r>
          </a:p>
        </p:txBody>
      </p:sp>
    </p:spTree>
    <p:extLst>
      <p:ext uri="{BB962C8B-B14F-4D97-AF65-F5344CB8AC3E}">
        <p14:creationId xmlns:p14="http://schemas.microsoft.com/office/powerpoint/2010/main" xmlns="" val="10753298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1"/>
                </a:solidFill>
              </a:rPr>
              <a:t>EXPENDITURE PER PROGRAMME (Cont…)</a:t>
            </a: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5" name="Table 4"/>
          <p:cNvGraphicFramePr>
            <a:graphicFrameLocks noGrp="1"/>
          </p:cNvGraphicFramePr>
          <p:nvPr>
            <p:extLst/>
          </p:nvPr>
        </p:nvGraphicFramePr>
        <p:xfrm>
          <a:off x="510885" y="771550"/>
          <a:ext cx="8210939" cy="3359987"/>
        </p:xfrm>
        <a:graphic>
          <a:graphicData uri="http://schemas.openxmlformats.org/drawingml/2006/table">
            <a:tbl>
              <a:tblPr firstRow="1" firstCol="1" bandRow="1"/>
              <a:tblGrid>
                <a:gridCol w="1640296">
                  <a:extLst>
                    <a:ext uri="{9D8B030D-6E8A-4147-A177-3AD203B41FA5}">
                      <a16:colId xmlns:a16="http://schemas.microsoft.com/office/drawing/2014/main" xmlns="" val="1773545344"/>
                    </a:ext>
                  </a:extLst>
                </a:gridCol>
                <a:gridCol w="6570643">
                  <a:extLst>
                    <a:ext uri="{9D8B030D-6E8A-4147-A177-3AD203B41FA5}">
                      <a16:colId xmlns:a16="http://schemas.microsoft.com/office/drawing/2014/main" xmlns="" val="3684098036"/>
                    </a:ext>
                  </a:extLst>
                </a:gridCol>
              </a:tblGrid>
              <a:tr h="7362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Administration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just">
                        <a:lnSpc>
                          <a:spcPct val="107000"/>
                        </a:lnSpc>
                        <a:spcBef>
                          <a:spcPts val="0"/>
                        </a:spcBef>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Underspent</a:t>
                      </a:r>
                      <a:r>
                        <a:rPr lang="en-GB" sz="1200" baseline="0" dirty="0">
                          <a:effectLst/>
                          <a:latin typeface="Arial" panose="020B0604020202020204" pitchFamily="34" charset="0"/>
                          <a:ea typeface="Calibri" panose="020F0502020204030204" pitchFamily="34" charset="0"/>
                          <a:cs typeface="Arial" panose="020B0604020202020204" pitchFamily="34" charset="0"/>
                        </a:rPr>
                        <a:t> by R27 million </a:t>
                      </a:r>
                      <a:r>
                        <a:rPr lang="en-ZA" sz="1200" baseline="0" dirty="0">
                          <a:effectLst/>
                          <a:latin typeface="Arial" panose="020B0604020202020204" pitchFamily="34" charset="0"/>
                          <a:ea typeface="Calibri" panose="020F0502020204030204" pitchFamily="34" charset="0"/>
                          <a:cs typeface="Arial" panose="020B0604020202020204" pitchFamily="34" charset="0"/>
                        </a:rPr>
                        <a:t>on compensation of employees and on goods and services due to operational items such as computer services, legal services, travelling as well as other goods and services projects.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35126303"/>
                  </a:ext>
                </a:extLst>
              </a:tr>
              <a:tr h="5699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Integrated Transport Planning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ZA" sz="1100" dirty="0">
                          <a:effectLst/>
                          <a:latin typeface="Arial" panose="020B0604020202020204" pitchFamily="34" charset="0"/>
                          <a:ea typeface="Times New Roman" panose="02020603050405020304" pitchFamily="18" charset="0"/>
                        </a:rPr>
                        <a:t>Underspent by R1,3 million</a:t>
                      </a:r>
                      <a:r>
                        <a:rPr lang="en-ZA" sz="1100" baseline="0" dirty="0">
                          <a:effectLst/>
                          <a:latin typeface="Times New Roman" panose="02020603050405020304" pitchFamily="18" charset="0"/>
                          <a:ea typeface="Times New Roman" panose="02020603050405020304" pitchFamily="18" charset="0"/>
                        </a:rPr>
                        <a:t> </a:t>
                      </a:r>
                      <a:r>
                        <a:rPr lang="en-ZA" sz="1100" dirty="0">
                          <a:solidFill>
                            <a:srgbClr val="000000"/>
                          </a:solidFill>
                          <a:effectLst/>
                          <a:latin typeface="Arial" panose="020B0604020202020204" pitchFamily="34" charset="0"/>
                          <a:ea typeface="Times New Roman" panose="02020603050405020304" pitchFamily="18" charset="0"/>
                        </a:rPr>
                        <a:t>due to projects which are yet to commence such as the regional corridor strategy and the autonomous vehicles regulations as well as other goods and services projects.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39984947"/>
                  </a:ext>
                </a:extLst>
              </a:tr>
              <a:tr h="5914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Rail Transport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just">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rPr>
                        <a:t>Underspent</a:t>
                      </a:r>
                      <a:r>
                        <a:rPr lang="en-ZA" sz="1200" baseline="0" dirty="0">
                          <a:effectLst/>
                          <a:latin typeface="Arial" panose="020B0604020202020204" pitchFamily="34" charset="0"/>
                          <a:ea typeface="Times New Roman" panose="02020603050405020304" pitchFamily="18" charset="0"/>
                        </a:rPr>
                        <a:t> by R1,2 million </a:t>
                      </a:r>
                      <a:r>
                        <a:rPr lang="en-ZA" sz="1200" dirty="0">
                          <a:effectLst/>
                          <a:latin typeface="Arial" panose="020B0604020202020204" pitchFamily="34" charset="0"/>
                          <a:ea typeface="Times New Roman" panose="02020603050405020304" pitchFamily="18" charset="0"/>
                        </a:rPr>
                        <a:t>due to projects such as such as the establishment of the rail economic regulator and the national rail bill as well as other goods and services projects.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02023366"/>
                  </a:ext>
                </a:extLst>
              </a:tr>
              <a:tr h="14623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Road Transport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ZA" sz="1200" dirty="0">
                          <a:effectLst/>
                          <a:latin typeface="Arial" panose="020B0604020202020204" pitchFamily="34" charset="0"/>
                          <a:ea typeface="Times New Roman" panose="02020603050405020304" pitchFamily="18" charset="0"/>
                        </a:rPr>
                        <a:t>Overspent by R36 million mainly due to the earlier than projected transfer </a:t>
                      </a:r>
                      <a:r>
                        <a:rPr lang="en-ZA" sz="1200" dirty="0">
                          <a:solidFill>
                            <a:srgbClr val="000000"/>
                          </a:solidFill>
                          <a:effectLst/>
                          <a:latin typeface="Arial" panose="020B0604020202020204" pitchFamily="34" charset="0"/>
                          <a:ea typeface="Times New Roman" panose="02020603050405020304" pitchFamily="18" charset="0"/>
                        </a:rPr>
                        <a:t>payment made to the Road Traffic Management Corporation (RTMC) as a result of the cash flow challenges faced by the Corporation. The Corporation has requested to revise its 2022/23 cash flow projections for the remainder of the financial year in order to mitigate the challenges experienced. The revised drawings were submitted to the National for</a:t>
                      </a:r>
                      <a:r>
                        <a:rPr lang="en-ZA" sz="1200" baseline="0" dirty="0">
                          <a:solidFill>
                            <a:srgbClr val="000000"/>
                          </a:solidFill>
                          <a:effectLst/>
                          <a:latin typeface="Arial" panose="020B0604020202020204" pitchFamily="34" charset="0"/>
                          <a:ea typeface="Times New Roman" panose="02020603050405020304" pitchFamily="18" charset="0"/>
                        </a:rPr>
                        <a:t> approval.</a:t>
                      </a:r>
                      <a:endParaRPr lang="en-ZA" sz="12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130746"/>
                  </a:ext>
                </a:extLst>
              </a:tr>
            </a:tbl>
          </a:graphicData>
        </a:graphic>
      </p:graphicFrame>
      <p:sp>
        <p:nvSpPr>
          <p:cNvPr id="7" name="Slide Number Placeholder 2">
            <a:extLst>
              <a:ext uri="{FF2B5EF4-FFF2-40B4-BE49-F238E27FC236}">
                <a16:creationId xmlns:a16="http://schemas.microsoft.com/office/drawing/2014/main" xmlns="" id="{EA8D5B4E-802A-48B0-94C0-7CC6E257B536}"/>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82</a:t>
            </a:r>
          </a:p>
        </p:txBody>
      </p:sp>
    </p:spTree>
    <p:extLst>
      <p:ext uri="{BB962C8B-B14F-4D97-AF65-F5344CB8AC3E}">
        <p14:creationId xmlns:p14="http://schemas.microsoft.com/office/powerpoint/2010/main" xmlns="" val="31401400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1"/>
                </a:solidFill>
              </a:rPr>
              <a:t>EXPENDITURE PER PROGRAMME (Cont…)</a:t>
            </a:r>
          </a:p>
        </p:txBody>
      </p:sp>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graphicFrame>
        <p:nvGraphicFramePr>
          <p:cNvPr id="5" name="Table 4"/>
          <p:cNvGraphicFramePr>
            <a:graphicFrameLocks noGrp="1"/>
          </p:cNvGraphicFramePr>
          <p:nvPr>
            <p:extLst>
              <p:ext uri="{D42A27DB-BD31-4B8C-83A1-F6EECF244321}">
                <p14:modId xmlns:p14="http://schemas.microsoft.com/office/powerpoint/2010/main" xmlns="" val="146103434"/>
              </p:ext>
            </p:extLst>
          </p:nvPr>
        </p:nvGraphicFramePr>
        <p:xfrm>
          <a:off x="457200" y="1203598"/>
          <a:ext cx="8210939" cy="2609147"/>
        </p:xfrm>
        <a:graphic>
          <a:graphicData uri="http://schemas.openxmlformats.org/drawingml/2006/table">
            <a:tbl>
              <a:tblPr firstRow="1" firstCol="1" bandRow="1"/>
              <a:tblGrid>
                <a:gridCol w="1640296">
                  <a:extLst>
                    <a:ext uri="{9D8B030D-6E8A-4147-A177-3AD203B41FA5}">
                      <a16:colId xmlns:a16="http://schemas.microsoft.com/office/drawing/2014/main" xmlns="" val="1773545344"/>
                    </a:ext>
                  </a:extLst>
                </a:gridCol>
                <a:gridCol w="6570643">
                  <a:extLst>
                    <a:ext uri="{9D8B030D-6E8A-4147-A177-3AD203B41FA5}">
                      <a16:colId xmlns:a16="http://schemas.microsoft.com/office/drawing/2014/main" xmlns="" val="3684098036"/>
                    </a:ext>
                  </a:extLst>
                </a:gridCol>
              </a:tblGrid>
              <a:tr h="8640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Civil</a:t>
                      </a:r>
                      <a:r>
                        <a:rPr lang="en-US" sz="1200" b="1" baseline="0" dirty="0">
                          <a:effectLst/>
                          <a:latin typeface="Arial" panose="020B0604020202020204" pitchFamily="34" charset="0"/>
                          <a:ea typeface="Calibri" panose="020F0502020204030204" pitchFamily="34" charset="0"/>
                          <a:cs typeface="Arial" panose="020B0604020202020204" pitchFamily="34" charset="0"/>
                        </a:rPr>
                        <a:t> Aviation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just">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rPr>
                        <a:t>Underspent</a:t>
                      </a:r>
                      <a:r>
                        <a:rPr lang="en-ZA" sz="1200" baseline="0" dirty="0">
                          <a:effectLst/>
                          <a:latin typeface="Arial" panose="020B0604020202020204" pitchFamily="34" charset="0"/>
                          <a:ea typeface="Times New Roman" panose="02020603050405020304" pitchFamily="18" charset="0"/>
                        </a:rPr>
                        <a:t> by R4,3 million </a:t>
                      </a:r>
                      <a:r>
                        <a:rPr lang="en-ZA" sz="1200" dirty="0">
                          <a:effectLst/>
                          <a:latin typeface="Arial" panose="020B0604020202020204" pitchFamily="34" charset="0"/>
                          <a:ea typeface="Times New Roman" panose="02020603050405020304" pitchFamily="18" charset="0"/>
                        </a:rPr>
                        <a:t>due to items such as travel and subsistence due to less travelling, venues and facilities as well as other operational costs. The covid-19 restrictions have been dropped therefore the programme is projecting higher expenditure on travelling in the coming months.</a:t>
                      </a:r>
                      <a:endParaRPr lang="en-ZA"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35126303"/>
                  </a:ext>
                </a:extLst>
              </a:tr>
              <a:tr h="7478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Maritime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just">
                        <a:lnSpc>
                          <a:spcPct val="107000"/>
                        </a:lnSpc>
                        <a:spcBef>
                          <a:spcPts val="0"/>
                        </a:spcBef>
                        <a:spcAft>
                          <a:spcPts val="0"/>
                        </a:spcAft>
                      </a:pPr>
                      <a:r>
                        <a:rPr lang="en-ZA" sz="1100" dirty="0">
                          <a:effectLst/>
                          <a:latin typeface="Arial" panose="020B0604020202020204" pitchFamily="34" charset="0"/>
                          <a:ea typeface="Times New Roman" panose="02020603050405020304" pitchFamily="18" charset="0"/>
                        </a:rPr>
                        <a:t>Underspent by R4 million  as a result of goods and services projects such as the ballast water management bill, review of the merchant shipping bill, other projects as well as</a:t>
                      </a:r>
                      <a:r>
                        <a:rPr lang="en-ZA" sz="1100" dirty="0">
                          <a:effectLst/>
                          <a:latin typeface="Times New Roman" panose="02020603050405020304" pitchFamily="18" charset="0"/>
                          <a:ea typeface="Times New Roman" panose="02020603050405020304" pitchFamily="18" charset="0"/>
                        </a:rPr>
                        <a:t> </a:t>
                      </a:r>
                      <a:r>
                        <a:rPr lang="en-ZA" sz="1100" dirty="0">
                          <a:effectLst/>
                          <a:latin typeface="Arial" panose="020B0604020202020204" pitchFamily="34" charset="0"/>
                          <a:ea typeface="Times New Roman" panose="02020603050405020304" pitchFamily="18" charset="0"/>
                        </a:rPr>
                        <a:t>items such as travel and subsistence due to less travelling.</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39984947"/>
                  </a:ext>
                </a:extLst>
              </a:tr>
              <a:tr h="9971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Public</a:t>
                      </a:r>
                      <a:r>
                        <a:rPr lang="en-US" sz="1200" b="1" baseline="0" dirty="0">
                          <a:effectLst/>
                          <a:latin typeface="Arial" panose="020B0604020202020204" pitchFamily="34" charset="0"/>
                          <a:ea typeface="Calibri" panose="020F0502020204030204" pitchFamily="34" charset="0"/>
                          <a:cs typeface="Arial" panose="020B0604020202020204" pitchFamily="34" charset="0"/>
                        </a:rPr>
                        <a:t> Transport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just">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rPr>
                        <a:t>Underspent by R48 million  mainly due to the </a:t>
                      </a:r>
                      <a:r>
                        <a:rPr lang="en-ZA" sz="1200" dirty="0">
                          <a:solidFill>
                            <a:srgbClr val="000000"/>
                          </a:solidFill>
                          <a:effectLst/>
                          <a:latin typeface="Arial" panose="020B0604020202020204" pitchFamily="34" charset="0"/>
                          <a:ea typeface="Times New Roman" panose="02020603050405020304" pitchFamily="18" charset="0"/>
                        </a:rPr>
                        <a:t>taxi recapitalisation programme which is demand driven. Other contributing factors includes projects such as the Shova Kalula bicycle programme, implementation of IPTN in district municipalities as well as other goods and services projects.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02023366"/>
                  </a:ext>
                </a:extLst>
              </a:tr>
            </a:tbl>
          </a:graphicData>
        </a:graphic>
      </p:graphicFrame>
      <p:sp>
        <p:nvSpPr>
          <p:cNvPr id="7" name="Slide Number Placeholder 2">
            <a:extLst>
              <a:ext uri="{FF2B5EF4-FFF2-40B4-BE49-F238E27FC236}">
                <a16:creationId xmlns:a16="http://schemas.microsoft.com/office/drawing/2014/main" xmlns="" id="{B02D0B62-A52A-4820-9AD1-E3B68B4CE9C9}"/>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83</a:t>
            </a:r>
          </a:p>
        </p:txBody>
      </p:sp>
    </p:spTree>
    <p:extLst>
      <p:ext uri="{BB962C8B-B14F-4D97-AF65-F5344CB8AC3E}">
        <p14:creationId xmlns:p14="http://schemas.microsoft.com/office/powerpoint/2010/main" xmlns="" val="1612575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771550"/>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sp>
        <p:nvSpPr>
          <p:cNvPr id="6" name="Title 1"/>
          <p:cNvSpPr>
            <a:spLocks noGrp="1"/>
          </p:cNvSpPr>
          <p:nvPr>
            <p:ph type="title"/>
          </p:nvPr>
        </p:nvSpPr>
        <p:spPr>
          <a:xfrm>
            <a:off x="457200" y="205979"/>
            <a:ext cx="8229600" cy="421555"/>
          </a:xfrm>
        </p:spPr>
        <p:txBody>
          <a:bodyPr>
            <a:noAutofit/>
          </a:bodyPr>
          <a:lstStyle/>
          <a:p>
            <a:r>
              <a:rPr lang="en-US" sz="2400" dirty="0">
                <a:solidFill>
                  <a:schemeClr val="tx1"/>
                </a:solidFill>
              </a:rPr>
              <a:t>DETAIL OF TRANSFERS AND SUBSIDIES</a:t>
            </a:r>
          </a:p>
        </p:txBody>
      </p:sp>
      <p:sp>
        <p:nvSpPr>
          <p:cNvPr id="7" name="Content Placeholder 1">
            <a:extLst>
              <a:ext uri="{FF2B5EF4-FFF2-40B4-BE49-F238E27FC236}">
                <a16:creationId xmlns:a16="http://schemas.microsoft.com/office/drawing/2014/main" xmlns="" id="{24FFEDA5-27FF-4DD0-91F4-1E32DA8BD81B}"/>
              </a:ext>
            </a:extLst>
          </p:cNvPr>
          <p:cNvSpPr txBox="1">
            <a:spLocks/>
          </p:cNvSpPr>
          <p:nvPr/>
        </p:nvSpPr>
        <p:spPr>
          <a:xfrm>
            <a:off x="1907704" y="4203012"/>
            <a:ext cx="6552728" cy="798299"/>
          </a:xfrm>
          <a:prstGeom prst="rect">
            <a:avLst/>
          </a:prstGeom>
          <a:ln>
            <a:solidFill>
              <a:schemeClr val="tx1">
                <a:lumMod val="65000"/>
                <a:lumOff val="35000"/>
              </a:schemeClr>
            </a:solidFill>
          </a:ln>
        </p:spPr>
        <p:txBody>
          <a:bodyPr vert="horz" lIns="91440" tIns="45720" rIns="91440" bIns="45720" rtlCol="0">
            <a:normAutofit fontScale="92500"/>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18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Ø"/>
            </a:pPr>
            <a:r>
              <a:rPr lang="en-ZA" sz="1200" dirty="0">
                <a:solidFill>
                  <a:srgbClr val="000000"/>
                </a:solidFill>
                <a:latin typeface="Arial"/>
                <a:ea typeface="MS PGothic" charset="0"/>
                <a:cs typeface="Arial"/>
              </a:rPr>
              <a:t>Overspent on the transfer payment to Road Traffic Management Corporation (RTMC) due to an earlier than anticipated transfer as a result of the cash flow challenges faced by the Corporation;</a:t>
            </a:r>
          </a:p>
          <a:p>
            <a:pPr marL="171450" indent="-171450">
              <a:buFont typeface="Wingdings" panose="05000000000000000000" pitchFamily="2" charset="2"/>
              <a:buChar char="Ø"/>
            </a:pPr>
            <a:r>
              <a:rPr lang="en-ZA" sz="1200" dirty="0">
                <a:solidFill>
                  <a:srgbClr val="000000"/>
                </a:solidFill>
                <a:latin typeface="Arial"/>
                <a:ea typeface="MS PGothic" charset="0"/>
                <a:cs typeface="Arial"/>
              </a:rPr>
              <a:t>Underspent on the transfer payment to the Road Traffic Infringement Agency (RTIA)  for operations as the invoice is yet to be received from the entity,</a:t>
            </a:r>
          </a:p>
          <a:p>
            <a:pPr marL="171450" indent="-171450">
              <a:buFont typeface="Wingdings" panose="05000000000000000000" pitchFamily="2" charset="2"/>
              <a:buChar char="Ø"/>
            </a:pPr>
            <a:endParaRPr lang="en-ZA" sz="1200" dirty="0">
              <a:solidFill>
                <a:srgbClr val="000000"/>
              </a:solidFill>
              <a:latin typeface="Arial"/>
              <a:ea typeface="MS PGothic" charset="0"/>
              <a:cs typeface="Arial"/>
            </a:endParaRPr>
          </a:p>
          <a:p>
            <a:pPr marL="171450" indent="-171450">
              <a:buFont typeface="Wingdings" panose="05000000000000000000" pitchFamily="2" charset="2"/>
              <a:buChar char="Ø"/>
            </a:pPr>
            <a:endParaRPr lang="en-US" sz="1200" dirty="0">
              <a:solidFill>
                <a:srgbClr val="000000"/>
              </a:solidFill>
              <a:latin typeface="Arial"/>
              <a:ea typeface="MS PGothic" charset="0"/>
              <a:cs typeface="Arial"/>
            </a:endParaRPr>
          </a:p>
        </p:txBody>
      </p:sp>
      <p:graphicFrame>
        <p:nvGraphicFramePr>
          <p:cNvPr id="5" name="Table 4"/>
          <p:cNvGraphicFramePr>
            <a:graphicFrameLocks noGrp="1"/>
          </p:cNvGraphicFramePr>
          <p:nvPr>
            <p:extLst/>
          </p:nvPr>
        </p:nvGraphicFramePr>
        <p:xfrm>
          <a:off x="683568" y="771550"/>
          <a:ext cx="7776864" cy="3394081"/>
        </p:xfrm>
        <a:graphic>
          <a:graphicData uri="http://schemas.openxmlformats.org/drawingml/2006/table">
            <a:tbl>
              <a:tblPr/>
              <a:tblGrid>
                <a:gridCol w="2731716">
                  <a:extLst>
                    <a:ext uri="{9D8B030D-6E8A-4147-A177-3AD203B41FA5}">
                      <a16:colId xmlns:a16="http://schemas.microsoft.com/office/drawing/2014/main" xmlns="" val="20000"/>
                    </a:ext>
                  </a:extLst>
                </a:gridCol>
                <a:gridCol w="1055362">
                  <a:extLst>
                    <a:ext uri="{9D8B030D-6E8A-4147-A177-3AD203B41FA5}">
                      <a16:colId xmlns:a16="http://schemas.microsoft.com/office/drawing/2014/main" xmlns="" val="20001"/>
                    </a:ext>
                  </a:extLst>
                </a:gridCol>
                <a:gridCol w="965271">
                  <a:extLst>
                    <a:ext uri="{9D8B030D-6E8A-4147-A177-3AD203B41FA5}">
                      <a16:colId xmlns:a16="http://schemas.microsoft.com/office/drawing/2014/main" xmlns="" val="20002"/>
                    </a:ext>
                  </a:extLst>
                </a:gridCol>
                <a:gridCol w="1003882">
                  <a:extLst>
                    <a:ext uri="{9D8B030D-6E8A-4147-A177-3AD203B41FA5}">
                      <a16:colId xmlns:a16="http://schemas.microsoft.com/office/drawing/2014/main" xmlns="" val="20003"/>
                    </a:ext>
                  </a:extLst>
                </a:gridCol>
                <a:gridCol w="1003882">
                  <a:extLst>
                    <a:ext uri="{9D8B030D-6E8A-4147-A177-3AD203B41FA5}">
                      <a16:colId xmlns:a16="http://schemas.microsoft.com/office/drawing/2014/main" xmlns="" val="20004"/>
                    </a:ext>
                  </a:extLst>
                </a:gridCol>
                <a:gridCol w="1016751">
                  <a:extLst>
                    <a:ext uri="{9D8B030D-6E8A-4147-A177-3AD203B41FA5}">
                      <a16:colId xmlns:a16="http://schemas.microsoft.com/office/drawing/2014/main" xmlns="" val="20005"/>
                    </a:ext>
                  </a:extLst>
                </a:gridCol>
              </a:tblGrid>
              <a:tr h="350562">
                <a:tc>
                  <a:txBody>
                    <a:bodyPr/>
                    <a:lstStyle/>
                    <a:p>
                      <a:pPr algn="l" rtl="0" fontAlgn="ctr"/>
                      <a:r>
                        <a:rPr lang="en-ZA" sz="1000" b="1" i="0" u="none" strike="noStrike" dirty="0">
                          <a:solidFill>
                            <a:srgbClr val="000000"/>
                          </a:solidFill>
                          <a:effectLst/>
                          <a:latin typeface="Arial" panose="020B0604020202020204" pitchFamily="34" charset="0"/>
                        </a:rPr>
                        <a:t> </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000" b="1" i="0" u="none" strike="noStrike" dirty="0">
                          <a:solidFill>
                            <a:srgbClr val="000000"/>
                          </a:solidFill>
                          <a:effectLst/>
                          <a:latin typeface="Arial" panose="020B0604020202020204" pitchFamily="34" charset="0"/>
                        </a:rPr>
                        <a:t> Budget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000" b="1" i="0" u="none" strike="noStrike" dirty="0">
                          <a:solidFill>
                            <a:srgbClr val="000000"/>
                          </a:solidFill>
                          <a:effectLst/>
                          <a:latin typeface="Arial" panose="020B0604020202020204" pitchFamily="34" charset="0"/>
                        </a:rPr>
                        <a:t> 1st quarter projections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000" b="1" i="0" u="none" strike="noStrike" dirty="0">
                          <a:solidFill>
                            <a:srgbClr val="000000"/>
                          </a:solidFill>
                          <a:effectLst/>
                          <a:latin typeface="Arial" panose="020B0604020202020204" pitchFamily="34" charset="0"/>
                        </a:rPr>
                        <a:t> Expenditure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000" b="1" i="0" u="none" strike="noStrike" dirty="0">
                          <a:solidFill>
                            <a:srgbClr val="000000"/>
                          </a:solidFill>
                          <a:effectLst/>
                          <a:latin typeface="Arial" panose="020B0604020202020204" pitchFamily="34" charset="0"/>
                        </a:rPr>
                        <a:t>  Available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000" b="1" i="0" u="none" strike="noStrike" dirty="0">
                          <a:solidFill>
                            <a:srgbClr val="000000"/>
                          </a:solidFill>
                          <a:effectLst/>
                          <a:latin typeface="Arial" panose="020B0604020202020204" pitchFamily="34" charset="0"/>
                        </a:rPr>
                        <a:t> Under / (Over) spent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0"/>
                  </a:ext>
                </a:extLst>
              </a:tr>
              <a:tr h="175281">
                <a:tc>
                  <a:txBody>
                    <a:bodyPr/>
                    <a:lstStyle/>
                    <a:p>
                      <a:pPr algn="l" rtl="0" fontAlgn="ctr"/>
                      <a:r>
                        <a:rPr lang="en-ZA" sz="1000" b="1" i="0" u="none" strike="noStrike" dirty="0">
                          <a:solidFill>
                            <a:srgbClr val="000000"/>
                          </a:solidFill>
                          <a:effectLst/>
                          <a:latin typeface="Arial" panose="020B0604020202020204" pitchFamily="34" charset="0"/>
                        </a:rPr>
                        <a:t>Conditional Grants:</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5">
                  <a:txBody>
                    <a:bodyPr/>
                    <a:lstStyle/>
                    <a:p>
                      <a:pPr algn="l" rtl="0" fontAlgn="t"/>
                      <a:r>
                        <a:rPr lang="en-ZA" sz="1000" b="0" i="0" u="none" strike="noStrike" dirty="0">
                          <a:solidFill>
                            <a:srgbClr val="000000"/>
                          </a:solidFill>
                          <a:effectLst/>
                          <a:latin typeface="Arial" panose="020B0604020202020204" pitchFamily="34" charset="0"/>
                        </a:rPr>
                        <a:t> </a:t>
                      </a:r>
                    </a:p>
                  </a:txBody>
                  <a:tcPr marL="7967" marR="7967" marT="796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67314">
                <a:tc>
                  <a:txBody>
                    <a:bodyPr/>
                    <a:lstStyle/>
                    <a:p>
                      <a:pPr algn="l" rtl="0" fontAlgn="ctr"/>
                      <a:r>
                        <a:rPr lang="en-ZA" sz="1000" b="0" i="0" u="none" strike="noStrike" dirty="0">
                          <a:solidFill>
                            <a:srgbClr val="000000"/>
                          </a:solidFill>
                          <a:effectLst/>
                          <a:latin typeface="Arial" panose="020B0604020202020204" pitchFamily="34" charset="0"/>
                        </a:rPr>
                        <a:t>Provincial Roads Maintenance</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11 256 131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2 814 033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2 814 033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8 442 098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167314">
                <a:tc>
                  <a:txBody>
                    <a:bodyPr/>
                    <a:lstStyle/>
                    <a:p>
                      <a:pPr algn="l" rtl="0" fontAlgn="ctr"/>
                      <a:r>
                        <a:rPr lang="en-ZA" sz="1000" b="0" i="0" u="none" strike="noStrike" dirty="0">
                          <a:solidFill>
                            <a:srgbClr val="000000"/>
                          </a:solidFill>
                          <a:effectLst/>
                          <a:latin typeface="Arial" panose="020B0604020202020204" pitchFamily="34" charset="0"/>
                        </a:rPr>
                        <a:t>Public Transport Operations</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7 090 432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1 293 659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1 293 659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5 796 773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167314">
                <a:tc>
                  <a:txBody>
                    <a:bodyPr/>
                    <a:lstStyle/>
                    <a:p>
                      <a:pPr algn="l" rtl="0" fontAlgn="ctr"/>
                      <a:r>
                        <a:rPr lang="en-ZA" sz="1000" b="0" i="0" u="none" strike="noStrike" dirty="0">
                          <a:solidFill>
                            <a:srgbClr val="000000"/>
                          </a:solidFill>
                          <a:effectLst/>
                          <a:latin typeface="Arial" panose="020B0604020202020204" pitchFamily="34" charset="0"/>
                        </a:rPr>
                        <a:t>Public Transport Network </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6 012 892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6 012 892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167314">
                <a:tc>
                  <a:txBody>
                    <a:bodyPr/>
                    <a:lstStyle/>
                    <a:p>
                      <a:pPr algn="l" rtl="0" fontAlgn="ctr"/>
                      <a:r>
                        <a:rPr lang="en-ZA" sz="1000" b="0" i="0" u="none" strike="noStrike" dirty="0">
                          <a:solidFill>
                            <a:srgbClr val="000000"/>
                          </a:solidFill>
                          <a:effectLst/>
                          <a:latin typeface="Arial" panose="020B0604020202020204" pitchFamily="34" charset="0"/>
                        </a:rPr>
                        <a:t>Rural Road Asset Management</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115 020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115 020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175281">
                <a:tc>
                  <a:txBody>
                    <a:bodyPr/>
                    <a:lstStyle/>
                    <a:p>
                      <a:pPr algn="l" rtl="0" fontAlgn="ctr"/>
                      <a:r>
                        <a:rPr lang="en-ZA" sz="1000" b="1" i="0" u="none" strike="noStrike" dirty="0">
                          <a:solidFill>
                            <a:srgbClr val="000000"/>
                          </a:solidFill>
                          <a:effectLst/>
                          <a:latin typeface="Arial" panose="020B0604020202020204" pitchFamily="34" charset="0"/>
                        </a:rPr>
                        <a:t>Public Corporations:</a:t>
                      </a:r>
                    </a:p>
                  </a:txBody>
                  <a:tcPr marL="7967" marR="7967" marT="7967"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000" b="0" i="0" u="none" strike="noStrike" dirty="0">
                          <a:solidFill>
                            <a:srgbClr val="000000"/>
                          </a:solidFill>
                          <a:effectLst/>
                          <a:latin typeface="Arial" panose="020B0604020202020204" pitchFamily="34" charset="0"/>
                        </a:rPr>
                        <a:t> </a:t>
                      </a:r>
                    </a:p>
                  </a:txBody>
                  <a:tcPr marL="7967" marR="7967" marT="796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000" b="0" i="0" u="none" strike="noStrike" dirty="0">
                          <a:solidFill>
                            <a:srgbClr val="000000"/>
                          </a:solidFill>
                          <a:effectLst/>
                          <a:latin typeface="Arial" panose="020B0604020202020204" pitchFamily="34" charset="0"/>
                        </a:rPr>
                        <a:t> </a:t>
                      </a:r>
                    </a:p>
                  </a:txBody>
                  <a:tcPr marL="7967" marR="7967" marT="796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000" b="0" i="0" u="none" strike="noStrike" dirty="0">
                          <a:solidFill>
                            <a:srgbClr val="000000"/>
                          </a:solidFill>
                          <a:effectLst/>
                          <a:latin typeface="Arial" panose="020B0604020202020204" pitchFamily="34" charset="0"/>
                        </a:rPr>
                        <a:t> </a:t>
                      </a:r>
                    </a:p>
                  </a:txBody>
                  <a:tcPr marL="7967" marR="7967" marT="796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000" b="0" i="0" u="none" strike="noStrike" dirty="0">
                          <a:solidFill>
                            <a:srgbClr val="000000"/>
                          </a:solidFill>
                          <a:effectLst/>
                          <a:latin typeface="Arial" panose="020B0604020202020204" pitchFamily="34" charset="0"/>
                        </a:rPr>
                        <a:t>                    -   </a:t>
                      </a:r>
                    </a:p>
                  </a:txBody>
                  <a:tcPr marL="7967" marR="7967" marT="7967"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000" b="0" i="0" u="none" strike="noStrike" dirty="0">
                          <a:solidFill>
                            <a:srgbClr val="000000"/>
                          </a:solidFill>
                          <a:effectLst/>
                          <a:latin typeface="Arial" panose="020B0604020202020204" pitchFamily="34" charset="0"/>
                        </a:rPr>
                        <a:t> </a:t>
                      </a:r>
                    </a:p>
                  </a:txBody>
                  <a:tcPr marL="7967" marR="7967" marT="796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6"/>
                  </a:ext>
                </a:extLst>
              </a:tr>
              <a:tr h="326660">
                <a:tc>
                  <a:txBody>
                    <a:bodyPr/>
                    <a:lstStyle/>
                    <a:p>
                      <a:pPr algn="l" rtl="0" fontAlgn="ctr"/>
                      <a:r>
                        <a:rPr lang="en-ZA" sz="1000" b="0" i="0" u="none" strike="noStrike" dirty="0">
                          <a:solidFill>
                            <a:srgbClr val="000000"/>
                          </a:solidFill>
                          <a:effectLst/>
                          <a:latin typeface="Arial" panose="020B0604020202020204" pitchFamily="34" charset="0"/>
                        </a:rPr>
                        <a:t>Passenger Rail Agency of South Africa (PRASA)</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000" b="0" i="0" u="none" strike="noStrike" dirty="0">
                          <a:solidFill>
                            <a:srgbClr val="000000"/>
                          </a:solidFill>
                          <a:effectLst/>
                          <a:latin typeface="Arial" panose="020B0604020202020204" pitchFamily="34" charset="0"/>
                        </a:rPr>
                        <a:t>    19 858 541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000" b="0" i="0" u="none" strike="noStrike" dirty="0">
                          <a:solidFill>
                            <a:srgbClr val="000000"/>
                          </a:solidFill>
                          <a:effectLst/>
                          <a:latin typeface="Arial" panose="020B0604020202020204" pitchFamily="34" charset="0"/>
                        </a:rPr>
                        <a:t>    4 964 637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000" b="0" i="0" u="none" strike="noStrike" dirty="0">
                          <a:solidFill>
                            <a:srgbClr val="000000"/>
                          </a:solidFill>
                          <a:effectLst/>
                          <a:latin typeface="Arial" panose="020B0604020202020204" pitchFamily="34" charset="0"/>
                        </a:rPr>
                        <a:t>     4 964 637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000" b="0" i="0" u="none" strike="noStrike" dirty="0">
                          <a:solidFill>
                            <a:srgbClr val="000000"/>
                          </a:solidFill>
                          <a:effectLst/>
                          <a:latin typeface="Arial" panose="020B0604020202020204" pitchFamily="34" charset="0"/>
                        </a:rPr>
                        <a:t>   14 893 904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350562">
                <a:tc>
                  <a:txBody>
                    <a:bodyPr/>
                    <a:lstStyle/>
                    <a:p>
                      <a:pPr algn="l" rtl="0" fontAlgn="ctr"/>
                      <a:r>
                        <a:rPr lang="en-ZA" sz="1000" b="1" i="0" u="none" strike="noStrike" dirty="0">
                          <a:solidFill>
                            <a:srgbClr val="000000"/>
                          </a:solidFill>
                          <a:effectLst/>
                          <a:latin typeface="Arial" panose="020B0604020202020204" pitchFamily="34" charset="0"/>
                        </a:rPr>
                        <a:t>Departmental Agencies &amp; Accounts:</a:t>
                      </a:r>
                    </a:p>
                  </a:txBody>
                  <a:tcPr marL="7967" marR="7967" marT="7967"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t"/>
                      <a:r>
                        <a:rPr lang="en-ZA" sz="1000" b="0" i="0" u="none" strike="noStrike" dirty="0">
                          <a:solidFill>
                            <a:srgbClr val="000000"/>
                          </a:solidFill>
                          <a:effectLst/>
                          <a:latin typeface="Arial" panose="020B0604020202020204" pitchFamily="34" charset="0"/>
                        </a:rPr>
                        <a:t> </a:t>
                      </a:r>
                    </a:p>
                  </a:txBody>
                  <a:tcPr marL="7967" marR="7967" marT="796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t"/>
                      <a:r>
                        <a:rPr lang="en-ZA" sz="1000" b="0" i="0" u="none" strike="noStrike" dirty="0">
                          <a:solidFill>
                            <a:srgbClr val="000000"/>
                          </a:solidFill>
                          <a:effectLst/>
                          <a:latin typeface="Arial" panose="020B0604020202020204" pitchFamily="34" charset="0"/>
                        </a:rPr>
                        <a:t> </a:t>
                      </a:r>
                    </a:p>
                  </a:txBody>
                  <a:tcPr marL="7967" marR="7967" marT="796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t"/>
                      <a:r>
                        <a:rPr lang="en-ZA" sz="1000" b="0" i="0" u="none" strike="noStrike" dirty="0">
                          <a:solidFill>
                            <a:srgbClr val="000000"/>
                          </a:solidFill>
                          <a:effectLst/>
                          <a:latin typeface="Arial" panose="020B0604020202020204" pitchFamily="34" charset="0"/>
                        </a:rPr>
                        <a:t> </a:t>
                      </a:r>
                    </a:p>
                  </a:txBody>
                  <a:tcPr marL="7967" marR="7967" marT="796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t"/>
                      <a:r>
                        <a:rPr lang="en-ZA" sz="1000" b="0" i="0" u="none" strike="noStrike" dirty="0">
                          <a:solidFill>
                            <a:srgbClr val="000000"/>
                          </a:solidFill>
                          <a:effectLst/>
                          <a:latin typeface="Arial" panose="020B0604020202020204" pitchFamily="34" charset="0"/>
                        </a:rPr>
                        <a:t>                    -   </a:t>
                      </a:r>
                    </a:p>
                  </a:txBody>
                  <a:tcPr marL="7967" marR="7967" marT="7967"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8"/>
                  </a:ext>
                </a:extLst>
              </a:tr>
              <a:tr h="167314">
                <a:tc>
                  <a:txBody>
                    <a:bodyPr/>
                    <a:lstStyle/>
                    <a:p>
                      <a:pPr algn="l" rtl="0" fontAlgn="ctr"/>
                      <a:r>
                        <a:rPr lang="en-ZA" sz="1000" b="0" i="0" u="none" strike="noStrike" dirty="0">
                          <a:solidFill>
                            <a:srgbClr val="000000"/>
                          </a:solidFill>
                          <a:effectLst/>
                          <a:latin typeface="Arial" panose="020B0604020202020204" pitchFamily="34" charset="0"/>
                        </a:rPr>
                        <a:t>S.A. National Roads Agency</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22 075 975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6 017 320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6 017 320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16 058 655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9"/>
                  </a:ext>
                </a:extLst>
              </a:tr>
              <a:tr h="167314">
                <a:tc>
                  <a:txBody>
                    <a:bodyPr/>
                    <a:lstStyle/>
                    <a:p>
                      <a:pPr algn="l" rtl="0" fontAlgn="ctr"/>
                      <a:r>
                        <a:rPr lang="en-ZA" sz="1000" b="0" i="0" u="none" strike="noStrike" dirty="0">
                          <a:solidFill>
                            <a:srgbClr val="000000"/>
                          </a:solidFill>
                          <a:effectLst/>
                          <a:latin typeface="Arial" panose="020B0604020202020204" pitchFamily="34" charset="0"/>
                        </a:rPr>
                        <a:t>Road Traffic Management Corporation</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224 179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56 045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112 090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112 089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FF0000"/>
                          </a:solidFill>
                          <a:effectLst/>
                          <a:latin typeface="Arial" panose="020B0604020202020204" pitchFamily="34" charset="0"/>
                        </a:rPr>
                        <a:t>         (56 045)</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0"/>
                  </a:ext>
                </a:extLst>
              </a:tr>
              <a:tr h="167314">
                <a:tc>
                  <a:txBody>
                    <a:bodyPr/>
                    <a:lstStyle/>
                    <a:p>
                      <a:pPr algn="l" rtl="0" fontAlgn="ctr"/>
                      <a:r>
                        <a:rPr lang="en-ZA" sz="1000" b="0" i="0" u="none" strike="noStrike" dirty="0">
                          <a:solidFill>
                            <a:srgbClr val="000000"/>
                          </a:solidFill>
                          <a:effectLst/>
                          <a:latin typeface="Arial" panose="020B0604020202020204" pitchFamily="34" charset="0"/>
                        </a:rPr>
                        <a:t>Railway Safety Regulator</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72 874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72 874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72 874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1"/>
                  </a:ext>
                </a:extLst>
              </a:tr>
              <a:tr h="167314">
                <a:tc>
                  <a:txBody>
                    <a:bodyPr/>
                    <a:lstStyle/>
                    <a:p>
                      <a:pPr algn="l" rtl="0" fontAlgn="ctr"/>
                      <a:r>
                        <a:rPr lang="en-ZA" sz="1000" b="0" i="0" u="none" strike="noStrike" dirty="0">
                          <a:solidFill>
                            <a:srgbClr val="000000"/>
                          </a:solidFill>
                          <a:effectLst/>
                          <a:latin typeface="Arial" panose="020B0604020202020204" pitchFamily="34" charset="0"/>
                        </a:rPr>
                        <a:t>S.A. Civil Aviation Authority</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187 900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44 953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44 953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142 947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2"/>
                  </a:ext>
                </a:extLst>
              </a:tr>
              <a:tr h="167314">
                <a:tc>
                  <a:txBody>
                    <a:bodyPr/>
                    <a:lstStyle/>
                    <a:p>
                      <a:pPr algn="l" rtl="0" fontAlgn="ctr"/>
                      <a:r>
                        <a:rPr lang="en-ZA" sz="1000" b="0" i="0" u="none" strike="noStrike" dirty="0">
                          <a:solidFill>
                            <a:srgbClr val="000000"/>
                          </a:solidFill>
                          <a:effectLst/>
                          <a:latin typeface="Arial" panose="020B0604020202020204" pitchFamily="34" charset="0"/>
                        </a:rPr>
                        <a:t>Ports Regulator of South Africa</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42 995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10 749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10 749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32 246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3"/>
                  </a:ext>
                </a:extLst>
              </a:tr>
              <a:tr h="167314">
                <a:tc>
                  <a:txBody>
                    <a:bodyPr/>
                    <a:lstStyle/>
                    <a:p>
                      <a:pPr algn="l" rtl="0" fontAlgn="ctr"/>
                      <a:r>
                        <a:rPr lang="en-ZA" sz="1000" b="0" i="0" u="none" strike="noStrike" dirty="0">
                          <a:solidFill>
                            <a:srgbClr val="000000"/>
                          </a:solidFill>
                          <a:effectLst/>
                          <a:latin typeface="Arial" panose="020B0604020202020204" pitchFamily="34" charset="0"/>
                        </a:rPr>
                        <a:t>Road Traffic Infringements Agency</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174 983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9 068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174 983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9 068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4"/>
                  </a:ext>
                </a:extLst>
              </a:tr>
              <a:tr h="167314">
                <a:tc>
                  <a:txBody>
                    <a:bodyPr/>
                    <a:lstStyle/>
                    <a:p>
                      <a:pPr algn="l" rtl="0" fontAlgn="ctr"/>
                      <a:r>
                        <a:rPr lang="en-ZA" sz="1000" b="0" i="0" u="none" strike="noStrike" dirty="0">
                          <a:solidFill>
                            <a:srgbClr val="000000"/>
                          </a:solidFill>
                          <a:effectLst/>
                          <a:latin typeface="Arial" panose="020B0604020202020204" pitchFamily="34" charset="0"/>
                        </a:rPr>
                        <a:t>Transport SETA</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1 515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1 515 </a:t>
                      </a:r>
                    </a:p>
                  </a:txBody>
                  <a:tcPr marL="7967" marR="7967" marT="7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000" b="0" i="0" u="none" strike="noStrike" dirty="0">
                          <a:solidFill>
                            <a:srgbClr val="000000"/>
                          </a:solidFill>
                          <a:effectLst/>
                          <a:latin typeface="Arial" panose="020B0604020202020204" pitchFamily="34" charset="0"/>
                        </a:rPr>
                        <a:t>                    -   </a:t>
                      </a:r>
                    </a:p>
                  </a:txBody>
                  <a:tcPr marL="7967" marR="7967" marT="79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5"/>
                  </a:ext>
                </a:extLst>
              </a:tr>
              <a:tr h="175281">
                <a:tc>
                  <a:txBody>
                    <a:bodyPr/>
                    <a:lstStyle/>
                    <a:p>
                      <a:pPr algn="l" rtl="0" fontAlgn="ctr"/>
                      <a:r>
                        <a:rPr lang="en-ZA" sz="1000" b="1" i="0" u="none" strike="noStrike" dirty="0">
                          <a:solidFill>
                            <a:srgbClr val="000000"/>
                          </a:solidFill>
                          <a:effectLst/>
                          <a:latin typeface="Arial" panose="020B0604020202020204" pitchFamily="34" charset="0"/>
                        </a:rPr>
                        <a:t>Sub total</a:t>
                      </a:r>
                    </a:p>
                  </a:txBody>
                  <a:tcPr marL="7967" marR="7967" marT="79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000" b="1" i="0" u="none" strike="noStrike" dirty="0">
                          <a:solidFill>
                            <a:srgbClr val="000000"/>
                          </a:solidFill>
                          <a:effectLst/>
                          <a:latin typeface="Arial" panose="020B0604020202020204" pitchFamily="34" charset="0"/>
                        </a:rPr>
                        <a:t>    67 113 437 </a:t>
                      </a:r>
                    </a:p>
                  </a:txBody>
                  <a:tcPr marL="7967" marR="7967" marT="79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000" b="1" i="0" u="none" strike="noStrike" dirty="0">
                          <a:solidFill>
                            <a:srgbClr val="000000"/>
                          </a:solidFill>
                          <a:effectLst/>
                          <a:latin typeface="Arial" panose="020B0604020202020204" pitchFamily="34" charset="0"/>
                        </a:rPr>
                        <a:t>  15 283 338 </a:t>
                      </a:r>
                    </a:p>
                  </a:txBody>
                  <a:tcPr marL="7967" marR="7967" marT="79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000" b="1" i="0" u="none" strike="noStrike" dirty="0">
                          <a:solidFill>
                            <a:srgbClr val="000000"/>
                          </a:solidFill>
                          <a:effectLst/>
                          <a:latin typeface="Arial" panose="020B0604020202020204" pitchFamily="34" charset="0"/>
                        </a:rPr>
                        <a:t>   15 330 315 </a:t>
                      </a:r>
                    </a:p>
                  </a:txBody>
                  <a:tcPr marL="7967" marR="7967" marT="79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000" b="1" i="0" u="none" strike="noStrike" dirty="0">
                          <a:solidFill>
                            <a:srgbClr val="000000"/>
                          </a:solidFill>
                          <a:effectLst/>
                          <a:latin typeface="Arial" panose="020B0604020202020204" pitchFamily="34" charset="0"/>
                        </a:rPr>
                        <a:t>   51 783 122 </a:t>
                      </a:r>
                    </a:p>
                  </a:txBody>
                  <a:tcPr marL="7967" marR="7967" marT="79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000" b="1" i="0" u="none" strike="noStrike" dirty="0">
                          <a:solidFill>
                            <a:srgbClr val="FF0000"/>
                          </a:solidFill>
                          <a:effectLst/>
                          <a:latin typeface="Arial" panose="020B0604020202020204" pitchFamily="34" charset="0"/>
                        </a:rPr>
                        <a:t>         (46 977)</a:t>
                      </a:r>
                    </a:p>
                  </a:txBody>
                  <a:tcPr marL="7967" marR="7967" marT="7967"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6"/>
                  </a:ext>
                </a:extLst>
              </a:tr>
            </a:tbl>
          </a:graphicData>
        </a:graphic>
      </p:graphicFrame>
      <p:sp>
        <p:nvSpPr>
          <p:cNvPr id="8" name="Slide Number Placeholder 2">
            <a:extLst>
              <a:ext uri="{FF2B5EF4-FFF2-40B4-BE49-F238E27FC236}">
                <a16:creationId xmlns:a16="http://schemas.microsoft.com/office/drawing/2014/main" xmlns="" id="{88E43C64-28B7-444F-98A2-164E0A0E806E}"/>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84</a:t>
            </a:r>
          </a:p>
        </p:txBody>
      </p:sp>
    </p:spTree>
    <p:extLst>
      <p:ext uri="{BB962C8B-B14F-4D97-AF65-F5344CB8AC3E}">
        <p14:creationId xmlns:p14="http://schemas.microsoft.com/office/powerpoint/2010/main" xmlns="" val="792381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771550"/>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sp>
        <p:nvSpPr>
          <p:cNvPr id="6" name="Title 1"/>
          <p:cNvSpPr>
            <a:spLocks noGrp="1"/>
          </p:cNvSpPr>
          <p:nvPr>
            <p:ph type="title"/>
          </p:nvPr>
        </p:nvSpPr>
        <p:spPr>
          <a:xfrm>
            <a:off x="457200" y="205979"/>
            <a:ext cx="8229600" cy="421555"/>
          </a:xfrm>
        </p:spPr>
        <p:txBody>
          <a:bodyPr>
            <a:noAutofit/>
          </a:bodyPr>
          <a:lstStyle/>
          <a:p>
            <a:r>
              <a:rPr lang="en-US" sz="2400" dirty="0">
                <a:solidFill>
                  <a:schemeClr val="tx1"/>
                </a:solidFill>
              </a:rPr>
              <a:t>DETAIL OF TRANSFERS AND SUBSISIES (Cont..)</a:t>
            </a:r>
            <a:endParaRPr lang="en-US" sz="2800" dirty="0">
              <a:solidFill>
                <a:schemeClr val="tx1"/>
              </a:solidFill>
            </a:endParaRPr>
          </a:p>
        </p:txBody>
      </p:sp>
      <p:sp>
        <p:nvSpPr>
          <p:cNvPr id="7" name="Content Placeholder 1">
            <a:extLst>
              <a:ext uri="{FF2B5EF4-FFF2-40B4-BE49-F238E27FC236}">
                <a16:creationId xmlns:a16="http://schemas.microsoft.com/office/drawing/2014/main" xmlns="" id="{24FFEDA5-27FF-4DD0-91F4-1E32DA8BD81B}"/>
              </a:ext>
            </a:extLst>
          </p:cNvPr>
          <p:cNvSpPr txBox="1">
            <a:spLocks/>
          </p:cNvSpPr>
          <p:nvPr/>
        </p:nvSpPr>
        <p:spPr>
          <a:xfrm>
            <a:off x="1187624" y="3630054"/>
            <a:ext cx="7344816" cy="972108"/>
          </a:xfrm>
          <a:prstGeom prst="rect">
            <a:avLst/>
          </a:prstGeom>
          <a:ln>
            <a:solidFill>
              <a:schemeClr val="tx1">
                <a:lumMod val="65000"/>
                <a:lumOff val="35000"/>
              </a:schemeClr>
            </a:solidFill>
          </a:ln>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18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Ø"/>
            </a:pPr>
            <a:r>
              <a:rPr lang="en-ZA" sz="1200" dirty="0">
                <a:solidFill>
                  <a:srgbClr val="000000"/>
                </a:solidFill>
                <a:latin typeface="Arial"/>
                <a:ea typeface="MS PGothic" charset="0"/>
                <a:cs typeface="Arial"/>
              </a:rPr>
              <a:t>Underspent on the taxi recapitalisation project which is demand driven</a:t>
            </a:r>
          </a:p>
          <a:p>
            <a:pPr marL="171450" indent="-171450">
              <a:buFont typeface="Wingdings" panose="05000000000000000000" pitchFamily="2" charset="2"/>
              <a:buChar char="Ø"/>
            </a:pPr>
            <a:r>
              <a:rPr lang="en-ZA" sz="1200" dirty="0">
                <a:solidFill>
                  <a:srgbClr val="000000"/>
                </a:solidFill>
                <a:latin typeface="Arial"/>
                <a:ea typeface="MS PGothic" charset="0"/>
                <a:cs typeface="Arial"/>
              </a:rPr>
              <a:t>Overspent on non- profit institution as funds were transferred earlier that projected for the National Sea Rescue Institute</a:t>
            </a:r>
          </a:p>
          <a:p>
            <a:pPr marL="171450" indent="-171450">
              <a:buFont typeface="Wingdings" panose="05000000000000000000" pitchFamily="2" charset="2"/>
              <a:buChar char="Ø"/>
            </a:pPr>
            <a:r>
              <a:rPr lang="en-ZA" sz="1200" dirty="0">
                <a:solidFill>
                  <a:srgbClr val="000000"/>
                </a:solidFill>
                <a:latin typeface="Arial"/>
                <a:ea typeface="MS PGothic" charset="0"/>
                <a:cs typeface="Arial"/>
              </a:rPr>
              <a:t>Less that anticipated expenditure on bursaries to non-employees </a:t>
            </a:r>
          </a:p>
          <a:p>
            <a:pPr marL="171450" indent="-171450">
              <a:buFont typeface="Wingdings" panose="05000000000000000000" pitchFamily="2" charset="2"/>
              <a:buChar char="Ø"/>
            </a:pPr>
            <a:r>
              <a:rPr lang="en-ZA" sz="1200" dirty="0">
                <a:solidFill>
                  <a:srgbClr val="000000"/>
                </a:solidFill>
                <a:latin typeface="Arial"/>
                <a:ea typeface="MS PGothic" charset="0"/>
                <a:cs typeface="Arial"/>
              </a:rPr>
              <a:t>Earlier that anticipated transfer to the international membership to  ICAO as the invoice was received earlier than projected.</a:t>
            </a:r>
          </a:p>
          <a:p>
            <a:pPr marL="171450" indent="-171450">
              <a:buFont typeface="Wingdings" panose="05000000000000000000" pitchFamily="2" charset="2"/>
              <a:buChar char="Ø"/>
            </a:pPr>
            <a:r>
              <a:rPr lang="en-ZA" sz="1200" dirty="0">
                <a:solidFill>
                  <a:srgbClr val="000000"/>
                </a:solidFill>
                <a:latin typeface="Arial"/>
                <a:ea typeface="MS PGothic" charset="0"/>
                <a:cs typeface="Arial"/>
              </a:rPr>
              <a:t>Payment for social contributions due to retirements and resignations. </a:t>
            </a:r>
            <a:endParaRPr lang="en-US" sz="1200" dirty="0">
              <a:solidFill>
                <a:srgbClr val="000000"/>
              </a:solidFill>
              <a:latin typeface="Arial"/>
              <a:ea typeface="MS PGothic" charset="0"/>
              <a:cs typeface="Arial"/>
            </a:endParaRPr>
          </a:p>
        </p:txBody>
      </p:sp>
      <p:graphicFrame>
        <p:nvGraphicFramePr>
          <p:cNvPr id="4" name="Table 3"/>
          <p:cNvGraphicFramePr>
            <a:graphicFrameLocks noGrp="1"/>
          </p:cNvGraphicFramePr>
          <p:nvPr>
            <p:extLst/>
          </p:nvPr>
        </p:nvGraphicFramePr>
        <p:xfrm>
          <a:off x="611560" y="771548"/>
          <a:ext cx="7920879" cy="2735320"/>
        </p:xfrm>
        <a:graphic>
          <a:graphicData uri="http://schemas.openxmlformats.org/drawingml/2006/table">
            <a:tbl>
              <a:tblPr/>
              <a:tblGrid>
                <a:gridCol w="2782303">
                  <a:extLst>
                    <a:ext uri="{9D8B030D-6E8A-4147-A177-3AD203B41FA5}">
                      <a16:colId xmlns:a16="http://schemas.microsoft.com/office/drawing/2014/main" xmlns="" val="20000"/>
                    </a:ext>
                  </a:extLst>
                </a:gridCol>
                <a:gridCol w="1074906">
                  <a:extLst>
                    <a:ext uri="{9D8B030D-6E8A-4147-A177-3AD203B41FA5}">
                      <a16:colId xmlns:a16="http://schemas.microsoft.com/office/drawing/2014/main" xmlns="" val="20001"/>
                    </a:ext>
                  </a:extLst>
                </a:gridCol>
                <a:gridCol w="983146">
                  <a:extLst>
                    <a:ext uri="{9D8B030D-6E8A-4147-A177-3AD203B41FA5}">
                      <a16:colId xmlns:a16="http://schemas.microsoft.com/office/drawing/2014/main" xmlns="" val="20002"/>
                    </a:ext>
                  </a:extLst>
                </a:gridCol>
                <a:gridCol w="1022472">
                  <a:extLst>
                    <a:ext uri="{9D8B030D-6E8A-4147-A177-3AD203B41FA5}">
                      <a16:colId xmlns:a16="http://schemas.microsoft.com/office/drawing/2014/main" xmlns="" val="20003"/>
                    </a:ext>
                  </a:extLst>
                </a:gridCol>
                <a:gridCol w="1022472">
                  <a:extLst>
                    <a:ext uri="{9D8B030D-6E8A-4147-A177-3AD203B41FA5}">
                      <a16:colId xmlns:a16="http://schemas.microsoft.com/office/drawing/2014/main" xmlns="" val="20004"/>
                    </a:ext>
                  </a:extLst>
                </a:gridCol>
                <a:gridCol w="1035580">
                  <a:extLst>
                    <a:ext uri="{9D8B030D-6E8A-4147-A177-3AD203B41FA5}">
                      <a16:colId xmlns:a16="http://schemas.microsoft.com/office/drawing/2014/main" xmlns="" val="20005"/>
                    </a:ext>
                  </a:extLst>
                </a:gridCol>
              </a:tblGrid>
              <a:tr h="395500">
                <a:tc>
                  <a:txBody>
                    <a:bodyPr/>
                    <a:lstStyle/>
                    <a:p>
                      <a:pPr algn="l" rtl="0" fontAlgn="ctr"/>
                      <a:r>
                        <a:rPr lang="en-ZA" sz="1100" b="1" i="0" u="none" strike="noStrike" dirty="0">
                          <a:solidFill>
                            <a:srgbClr val="000000"/>
                          </a:solidFill>
                          <a:effectLst/>
                          <a:latin typeface="Arial" panose="020B0604020202020204" pitchFamily="34" charset="0"/>
                        </a:rPr>
                        <a:t>Transfer Payments (R'000)</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100" b="1" i="0" u="none" strike="noStrike" dirty="0">
                          <a:solidFill>
                            <a:srgbClr val="000000"/>
                          </a:solidFill>
                          <a:effectLst/>
                          <a:latin typeface="Arial" panose="020B0604020202020204" pitchFamily="34" charset="0"/>
                        </a:rPr>
                        <a:t> Budget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100" b="1" i="0" u="none" strike="noStrike" dirty="0">
                          <a:solidFill>
                            <a:srgbClr val="000000"/>
                          </a:solidFill>
                          <a:effectLst/>
                          <a:latin typeface="Arial" panose="020B0604020202020204" pitchFamily="34" charset="0"/>
                        </a:rPr>
                        <a:t> 1st quarter projections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100" b="1" i="0" u="none" strike="noStrike" dirty="0">
                          <a:solidFill>
                            <a:srgbClr val="000000"/>
                          </a:solidFill>
                          <a:effectLst/>
                          <a:latin typeface="Arial" panose="020B0604020202020204" pitchFamily="34" charset="0"/>
                        </a:rPr>
                        <a:t> Expenditure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100" b="1" i="0" u="none" strike="noStrike" dirty="0">
                          <a:solidFill>
                            <a:srgbClr val="000000"/>
                          </a:solidFill>
                          <a:effectLst/>
                          <a:latin typeface="Arial" panose="020B0604020202020204" pitchFamily="34" charset="0"/>
                        </a:rPr>
                        <a:t>  Available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100" b="1" i="0" u="none" strike="noStrike" dirty="0">
                          <a:solidFill>
                            <a:srgbClr val="000000"/>
                          </a:solidFill>
                          <a:effectLst/>
                          <a:latin typeface="Arial" panose="020B0604020202020204" pitchFamily="34" charset="0"/>
                        </a:rPr>
                        <a:t> Under / (Over) spent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extLst>
                  <a:ext uri="{0D108BD9-81ED-4DB2-BD59-A6C34878D82A}">
                    <a16:rowId xmlns:a16="http://schemas.microsoft.com/office/drawing/2014/main" xmlns="" val="10000"/>
                  </a:ext>
                </a:extLst>
              </a:tr>
              <a:tr h="203213">
                <a:tc>
                  <a:txBody>
                    <a:bodyPr/>
                    <a:lstStyle/>
                    <a:p>
                      <a:pPr algn="l" rtl="0" fontAlgn="ctr"/>
                      <a:r>
                        <a:rPr lang="en-ZA" sz="1100" b="1" i="0" u="none" strike="noStrike" dirty="0">
                          <a:solidFill>
                            <a:srgbClr val="000000"/>
                          </a:solidFill>
                          <a:effectLst/>
                          <a:latin typeface="Arial" panose="020B0604020202020204" pitchFamily="34" charset="0"/>
                        </a:rPr>
                        <a:t>Other:</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1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1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1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1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1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extLst>
                  <a:ext uri="{0D108BD9-81ED-4DB2-BD59-A6C34878D82A}">
                    <a16:rowId xmlns:a16="http://schemas.microsoft.com/office/drawing/2014/main" xmlns="" val="10001"/>
                  </a:ext>
                </a:extLst>
              </a:tr>
              <a:tr h="203213">
                <a:tc>
                  <a:txBody>
                    <a:bodyPr/>
                    <a:lstStyle/>
                    <a:p>
                      <a:pPr algn="l" rtl="0" fontAlgn="ctr"/>
                      <a:r>
                        <a:rPr lang="en-ZA" sz="1100" b="0" i="0" u="none" strike="noStrike" dirty="0">
                          <a:solidFill>
                            <a:srgbClr val="000000"/>
                          </a:solidFill>
                          <a:effectLst/>
                          <a:latin typeface="Arial" panose="020B0604020202020204" pitchFamily="34" charset="0"/>
                        </a:rPr>
                        <a:t>Taxi scrapping</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476 835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100 000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74 220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402 615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25 780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373514">
                <a:tc>
                  <a:txBody>
                    <a:bodyPr/>
                    <a:lstStyle/>
                    <a:p>
                      <a:pPr algn="l" rtl="0" fontAlgn="ctr"/>
                      <a:r>
                        <a:rPr lang="en-ZA" sz="1100" b="0" i="0" u="none" strike="noStrike" dirty="0">
                          <a:solidFill>
                            <a:srgbClr val="000000"/>
                          </a:solidFill>
                          <a:effectLst/>
                          <a:latin typeface="Arial" panose="020B0604020202020204" pitchFamily="34" charset="0"/>
                        </a:rPr>
                        <a:t>Non Profit Institutions</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4 595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2 074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2 521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FF0000"/>
                          </a:solidFill>
                          <a:effectLst/>
                          <a:latin typeface="Arial" panose="020B0604020202020204" pitchFamily="34" charset="0"/>
                        </a:rPr>
                        <a:t>            (2 074)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203213">
                <a:tc>
                  <a:txBody>
                    <a:bodyPr/>
                    <a:lstStyle/>
                    <a:p>
                      <a:pPr algn="l" rtl="0" fontAlgn="ctr"/>
                      <a:r>
                        <a:rPr lang="en-ZA" sz="1100" b="0" i="0" u="none" strike="noStrike" dirty="0">
                          <a:solidFill>
                            <a:srgbClr val="000000"/>
                          </a:solidFill>
                          <a:effectLst/>
                          <a:latin typeface="Arial" panose="020B0604020202020204" pitchFamily="34" charset="0"/>
                        </a:rPr>
                        <a:t>South African National Taxi Council</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27 458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17 458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203213">
                <a:tc>
                  <a:txBody>
                    <a:bodyPr/>
                    <a:lstStyle/>
                    <a:p>
                      <a:pPr algn="l" rtl="0" fontAlgn="ctr"/>
                      <a:r>
                        <a:rPr lang="en-ZA" sz="1100" b="0" i="0" u="none" strike="noStrike" dirty="0">
                          <a:solidFill>
                            <a:srgbClr val="000000"/>
                          </a:solidFill>
                          <a:effectLst/>
                          <a:latin typeface="Arial" panose="020B0604020202020204" pitchFamily="34" charset="0"/>
                        </a:rPr>
                        <a:t>Bursaries to non-employees</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12 776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4 870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400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12 376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4 470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373514">
                <a:tc>
                  <a:txBody>
                    <a:bodyPr/>
                    <a:lstStyle/>
                    <a:p>
                      <a:pPr algn="l" rtl="0" fontAlgn="ctr"/>
                      <a:r>
                        <a:rPr lang="en-ZA" sz="1100" b="0" i="0" u="none" strike="noStrike" dirty="0">
                          <a:solidFill>
                            <a:srgbClr val="000000"/>
                          </a:solidFill>
                          <a:effectLst/>
                          <a:latin typeface="Arial" panose="020B0604020202020204" pitchFamily="34" charset="0"/>
                        </a:rPr>
                        <a:t>International Organisations</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22 042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6 640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12 146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9 896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FF0000"/>
                          </a:solidFill>
                          <a:effectLst/>
                          <a:latin typeface="Arial" panose="020B0604020202020204" pitchFamily="34" charset="0"/>
                        </a:rPr>
                        <a:t>            (5 506)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373514">
                <a:tc>
                  <a:txBody>
                    <a:bodyPr/>
                    <a:lstStyle/>
                    <a:p>
                      <a:pPr algn="l" rtl="0" fontAlgn="ctr"/>
                      <a:r>
                        <a:rPr lang="en-ZA" sz="1100" b="0" i="0" u="none" strike="noStrike" dirty="0">
                          <a:solidFill>
                            <a:srgbClr val="000000"/>
                          </a:solidFill>
                          <a:effectLst/>
                          <a:latin typeface="Arial" panose="020B0604020202020204" pitchFamily="34" charset="0"/>
                        </a:rPr>
                        <a:t>Social benefits</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245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421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FF0000"/>
                          </a:solidFill>
                          <a:effectLst/>
                          <a:latin typeface="Arial" panose="020B0604020202020204" pitchFamily="34" charset="0"/>
                        </a:rPr>
                        <a:t>               (176)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FF0000"/>
                          </a:solidFill>
                          <a:effectLst/>
                          <a:latin typeface="Arial" panose="020B0604020202020204" pitchFamily="34" charset="0"/>
                        </a:rPr>
                        <a:t>               (421)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203213">
                <a:tc>
                  <a:txBody>
                    <a:bodyPr/>
                    <a:lstStyle/>
                    <a:p>
                      <a:pPr algn="l" rtl="0" fontAlgn="ctr"/>
                      <a:r>
                        <a:rPr lang="en-ZA" sz="1100" b="1" i="0" u="none" strike="noStrike" dirty="0">
                          <a:solidFill>
                            <a:srgbClr val="000000"/>
                          </a:solidFill>
                          <a:effectLst/>
                          <a:latin typeface="Arial" panose="020B0604020202020204" pitchFamily="34" charset="0"/>
                        </a:rPr>
                        <a:t>Sub total</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100" b="1" i="0" u="none" strike="noStrike" dirty="0">
                          <a:solidFill>
                            <a:srgbClr val="000000"/>
                          </a:solidFill>
                          <a:effectLst/>
                          <a:latin typeface="Arial" panose="020B0604020202020204" pitchFamily="34" charset="0"/>
                        </a:rPr>
                        <a:t>          543 951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100" b="1" i="0" u="none" strike="noStrike" dirty="0">
                          <a:solidFill>
                            <a:srgbClr val="000000"/>
                          </a:solidFill>
                          <a:effectLst/>
                          <a:latin typeface="Arial" panose="020B0604020202020204" pitchFamily="34" charset="0"/>
                        </a:rPr>
                        <a:t>       121 510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100" b="1" i="0" u="none" strike="noStrike" dirty="0">
                          <a:solidFill>
                            <a:srgbClr val="000000"/>
                          </a:solidFill>
                          <a:effectLst/>
                          <a:latin typeface="Arial" panose="020B0604020202020204" pitchFamily="34" charset="0"/>
                        </a:rPr>
                        <a:t>           99 261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100" b="1" i="0" u="none" strike="noStrike" dirty="0">
                          <a:solidFill>
                            <a:srgbClr val="000000"/>
                          </a:solidFill>
                          <a:effectLst/>
                          <a:latin typeface="Arial" panose="020B0604020202020204" pitchFamily="34" charset="0"/>
                        </a:rPr>
                        <a:t>        444 690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100" b="1" i="0" u="none" strike="noStrike" dirty="0">
                          <a:solidFill>
                            <a:srgbClr val="000000"/>
                          </a:solidFill>
                          <a:effectLst/>
                          <a:latin typeface="Arial" panose="020B0604020202020204" pitchFamily="34" charset="0"/>
                        </a:rPr>
                        <a:t>           22 249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8"/>
                  </a:ext>
                </a:extLst>
              </a:tr>
              <a:tr h="203213">
                <a:tc>
                  <a:txBody>
                    <a:bodyPr/>
                    <a:lstStyle/>
                    <a:p>
                      <a:pPr algn="l" rtl="0" fontAlgn="ctr"/>
                      <a:r>
                        <a:rPr lang="en-ZA" sz="1100" b="1" i="0" u="none" strike="noStrike" dirty="0">
                          <a:solidFill>
                            <a:srgbClr val="000000"/>
                          </a:solidFill>
                          <a:effectLst/>
                          <a:latin typeface="Arial" panose="020B0604020202020204" pitchFamily="34" charset="0"/>
                        </a:rPr>
                        <a:t>Total</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1" i="0" u="none" strike="noStrike" dirty="0">
                          <a:solidFill>
                            <a:srgbClr val="000000"/>
                          </a:solidFill>
                          <a:effectLst/>
                          <a:latin typeface="Arial" panose="020B0604020202020204" pitchFamily="34" charset="0"/>
                        </a:rPr>
                        <a:t>    67 657 388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1" i="0" u="none" strike="noStrike" dirty="0">
                          <a:solidFill>
                            <a:srgbClr val="000000"/>
                          </a:solidFill>
                          <a:effectLst/>
                          <a:latin typeface="Arial" panose="020B0604020202020204" pitchFamily="34" charset="0"/>
                        </a:rPr>
                        <a:t>  15 404 848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1" i="0" u="none" strike="noStrike" dirty="0">
                          <a:solidFill>
                            <a:srgbClr val="000000"/>
                          </a:solidFill>
                          <a:effectLst/>
                          <a:latin typeface="Arial" panose="020B0604020202020204" pitchFamily="34" charset="0"/>
                        </a:rPr>
                        <a:t>   15 429 576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1" i="0" u="none" strike="noStrike" dirty="0">
                          <a:solidFill>
                            <a:srgbClr val="000000"/>
                          </a:solidFill>
                          <a:effectLst/>
                          <a:latin typeface="Arial" panose="020B0604020202020204" pitchFamily="34" charset="0"/>
                        </a:rPr>
                        <a:t>   52 227 812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1" i="0" u="none" strike="noStrike" dirty="0">
                          <a:solidFill>
                            <a:srgbClr val="FF0000"/>
                          </a:solidFill>
                          <a:effectLst/>
                          <a:latin typeface="Arial" panose="020B0604020202020204" pitchFamily="34" charset="0"/>
                        </a:rPr>
                        <a:t>         (24 728)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9"/>
                  </a:ext>
                </a:extLst>
              </a:tr>
            </a:tbl>
          </a:graphicData>
        </a:graphic>
      </p:graphicFrame>
      <p:sp>
        <p:nvSpPr>
          <p:cNvPr id="8" name="Slide Number Placeholder 2">
            <a:extLst>
              <a:ext uri="{FF2B5EF4-FFF2-40B4-BE49-F238E27FC236}">
                <a16:creationId xmlns:a16="http://schemas.microsoft.com/office/drawing/2014/main" xmlns="" id="{3CD2059B-998C-42C6-ABA7-6FE4164EA33E}"/>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85</a:t>
            </a:r>
          </a:p>
        </p:txBody>
      </p:sp>
    </p:spTree>
    <p:extLst>
      <p:ext uri="{BB962C8B-B14F-4D97-AF65-F5344CB8AC3E}">
        <p14:creationId xmlns:p14="http://schemas.microsoft.com/office/powerpoint/2010/main" xmlns="" val="1571383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980" y="987574"/>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sp>
        <p:nvSpPr>
          <p:cNvPr id="5" name="Title 1"/>
          <p:cNvSpPr>
            <a:spLocks noGrp="1"/>
          </p:cNvSpPr>
          <p:nvPr>
            <p:ph type="title"/>
          </p:nvPr>
        </p:nvSpPr>
        <p:spPr>
          <a:xfrm>
            <a:off x="504980" y="1774626"/>
            <a:ext cx="8229600" cy="421555"/>
          </a:xfrm>
        </p:spPr>
        <p:txBody>
          <a:bodyPr>
            <a:noAutofit/>
          </a:bodyPr>
          <a:lstStyle/>
          <a:p>
            <a:pPr algn="ctr"/>
            <a:r>
              <a:rPr lang="en-US" sz="2800" dirty="0"/>
              <a:t/>
            </a:r>
            <a:br>
              <a:rPr lang="en-US" sz="2800" dirty="0"/>
            </a:br>
            <a:endParaRPr lang="en-US" sz="2800" dirty="0"/>
          </a:p>
        </p:txBody>
      </p:sp>
      <p:graphicFrame>
        <p:nvGraphicFramePr>
          <p:cNvPr id="2" name="Table 1"/>
          <p:cNvGraphicFramePr>
            <a:graphicFrameLocks noGrp="1"/>
          </p:cNvGraphicFramePr>
          <p:nvPr>
            <p:extLst/>
          </p:nvPr>
        </p:nvGraphicFramePr>
        <p:xfrm>
          <a:off x="611560" y="977337"/>
          <a:ext cx="7861300" cy="2930592"/>
        </p:xfrm>
        <a:graphic>
          <a:graphicData uri="http://schemas.openxmlformats.org/drawingml/2006/table">
            <a:tbl>
              <a:tblPr/>
              <a:tblGrid>
                <a:gridCol w="1549400">
                  <a:extLst>
                    <a:ext uri="{9D8B030D-6E8A-4147-A177-3AD203B41FA5}">
                      <a16:colId xmlns:a16="http://schemas.microsoft.com/office/drawing/2014/main" xmlns="" val="3372531492"/>
                    </a:ext>
                  </a:extLst>
                </a:gridCol>
                <a:gridCol w="1231900">
                  <a:extLst>
                    <a:ext uri="{9D8B030D-6E8A-4147-A177-3AD203B41FA5}">
                      <a16:colId xmlns:a16="http://schemas.microsoft.com/office/drawing/2014/main" xmlns="" val="2944971034"/>
                    </a:ext>
                  </a:extLst>
                </a:gridCol>
                <a:gridCol w="1308100">
                  <a:extLst>
                    <a:ext uri="{9D8B030D-6E8A-4147-A177-3AD203B41FA5}">
                      <a16:colId xmlns:a16="http://schemas.microsoft.com/office/drawing/2014/main" xmlns="" val="785627357"/>
                    </a:ext>
                  </a:extLst>
                </a:gridCol>
                <a:gridCol w="1282700">
                  <a:extLst>
                    <a:ext uri="{9D8B030D-6E8A-4147-A177-3AD203B41FA5}">
                      <a16:colId xmlns:a16="http://schemas.microsoft.com/office/drawing/2014/main" xmlns="" val="2918884043"/>
                    </a:ext>
                  </a:extLst>
                </a:gridCol>
                <a:gridCol w="1219200">
                  <a:extLst>
                    <a:ext uri="{9D8B030D-6E8A-4147-A177-3AD203B41FA5}">
                      <a16:colId xmlns:a16="http://schemas.microsoft.com/office/drawing/2014/main" xmlns="" val="1628615419"/>
                    </a:ext>
                  </a:extLst>
                </a:gridCol>
                <a:gridCol w="1270000">
                  <a:extLst>
                    <a:ext uri="{9D8B030D-6E8A-4147-A177-3AD203B41FA5}">
                      <a16:colId xmlns:a16="http://schemas.microsoft.com/office/drawing/2014/main" xmlns="" val="458560454"/>
                    </a:ext>
                  </a:extLst>
                </a:gridCol>
              </a:tblGrid>
              <a:tr h="730317">
                <a:tc>
                  <a:txBody>
                    <a:bodyPr/>
                    <a:lstStyle/>
                    <a:p>
                      <a:pPr algn="l" fontAlgn="b"/>
                      <a:r>
                        <a:rPr lang="en-ZA" sz="1200" b="1" i="0" u="none" strike="noStrike" dirty="0">
                          <a:solidFill>
                            <a:srgbClr val="000000"/>
                          </a:solidFill>
                          <a:effectLst/>
                          <a:latin typeface="Arial" panose="020B0604020202020204" pitchFamily="34" charset="0"/>
                        </a:rPr>
                        <a:t>PROVINCES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1" i="0" u="none" strike="noStrike" dirty="0">
                          <a:solidFill>
                            <a:srgbClr val="000000"/>
                          </a:solidFill>
                          <a:effectLst/>
                          <a:latin typeface="Arial" panose="020B0604020202020204" pitchFamily="34" charset="0"/>
                        </a:rPr>
                        <a:t>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1" i="0" u="none" strike="noStrike" dirty="0">
                          <a:solidFill>
                            <a:srgbClr val="000000"/>
                          </a:solidFill>
                          <a:effectLst/>
                          <a:latin typeface="Arial" panose="020B0604020202020204" pitchFamily="34" charset="0"/>
                        </a:rPr>
                        <a:t>TRANSFERRED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SPENT BY THE PROVINCES TO JUNE 2022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AVAILABLE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 ON TRANSFERRED  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98991427"/>
                  </a:ext>
                </a:extLst>
              </a:tr>
              <a:tr h="200025">
                <a:tc>
                  <a:txBody>
                    <a:bodyPr/>
                    <a:lstStyle/>
                    <a:p>
                      <a:pPr algn="l" fontAlgn="b"/>
                      <a:r>
                        <a:rPr lang="en-ZA" sz="120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452339313"/>
                  </a:ext>
                </a:extLst>
              </a:tr>
              <a:tr h="200025">
                <a:tc>
                  <a:txBody>
                    <a:bodyPr/>
                    <a:lstStyle/>
                    <a:p>
                      <a:pPr algn="l" fontAlgn="b"/>
                      <a:r>
                        <a:rPr lang="en-ZA" sz="1200" b="0" i="0" u="none" strike="noStrike" dirty="0">
                          <a:solidFill>
                            <a:srgbClr val="000000"/>
                          </a:solidFill>
                          <a:effectLst/>
                          <a:latin typeface="Arial" panose="020B0604020202020204" pitchFamily="34" charset="0"/>
                        </a:rPr>
                        <a:t>Eastern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1 429 653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357 413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222 769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1 072 240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072542575"/>
                  </a:ext>
                </a:extLst>
              </a:tr>
              <a:tr h="200025">
                <a:tc>
                  <a:txBody>
                    <a:bodyPr/>
                    <a:lstStyle/>
                    <a:p>
                      <a:pPr algn="l" fontAlgn="b"/>
                      <a:r>
                        <a:rPr lang="en-ZA" sz="1200" b="0" i="0" u="none" strike="noStrike" dirty="0">
                          <a:solidFill>
                            <a:srgbClr val="000000"/>
                          </a:solidFill>
                          <a:effectLst/>
                          <a:latin typeface="Arial" panose="020B0604020202020204" pitchFamily="34" charset="0"/>
                        </a:rPr>
                        <a:t>Free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1 337 642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334 411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95 074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1 003 231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15013054"/>
                  </a:ext>
                </a:extLst>
              </a:tr>
              <a:tr h="200025">
                <a:tc>
                  <a:txBody>
                    <a:bodyPr/>
                    <a:lstStyle/>
                    <a:p>
                      <a:pPr algn="l" fontAlgn="b"/>
                      <a:r>
                        <a:rPr lang="en-ZA" sz="1200" b="0" i="0" u="none" strike="noStrike" dirty="0">
                          <a:solidFill>
                            <a:srgbClr val="000000"/>
                          </a:solidFill>
                          <a:effectLst/>
                          <a:latin typeface="Arial" panose="020B0604020202020204" pitchFamily="34" charset="0"/>
                        </a:rPr>
                        <a:t>Gauteng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680 058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170 015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32 192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510 043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210054639"/>
                  </a:ext>
                </a:extLst>
              </a:tr>
              <a:tr h="200025">
                <a:tc>
                  <a:txBody>
                    <a:bodyPr/>
                    <a:lstStyle/>
                    <a:p>
                      <a:pPr algn="l" fontAlgn="b"/>
                      <a:r>
                        <a:rPr lang="en-ZA" sz="1200" b="0" i="0" u="none" strike="noStrike" dirty="0">
                          <a:solidFill>
                            <a:srgbClr val="000000"/>
                          </a:solidFill>
                          <a:effectLst/>
                          <a:latin typeface="Arial" panose="020B0604020202020204" pitchFamily="34" charset="0"/>
                        </a:rPr>
                        <a:t>KwaZulu-Natal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2 720 678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557 663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405 006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2 163 015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46890769"/>
                  </a:ext>
                </a:extLst>
              </a:tr>
              <a:tr h="200025">
                <a:tc>
                  <a:txBody>
                    <a:bodyPr/>
                    <a:lstStyle/>
                    <a:p>
                      <a:pPr algn="l" fontAlgn="b"/>
                      <a:r>
                        <a:rPr lang="en-ZA" sz="1200" b="0" i="0" u="none" strike="noStrike" dirty="0">
                          <a:solidFill>
                            <a:srgbClr val="000000"/>
                          </a:solidFill>
                          <a:effectLst/>
                          <a:latin typeface="Arial" panose="020B0604020202020204" pitchFamily="34" charset="0"/>
                        </a:rPr>
                        <a:t>Limpopo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1 199 876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299 969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54 165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899 907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393053827"/>
                  </a:ext>
                </a:extLst>
              </a:tr>
              <a:tr h="200025">
                <a:tc>
                  <a:txBody>
                    <a:bodyPr/>
                    <a:lstStyle/>
                    <a:p>
                      <a:pPr algn="l" fontAlgn="b"/>
                      <a:r>
                        <a:rPr lang="en-ZA" sz="1200" b="0" i="0" u="none" strike="noStrike" dirty="0">
                          <a:solidFill>
                            <a:srgbClr val="000000"/>
                          </a:solidFill>
                          <a:effectLst/>
                          <a:latin typeface="Arial" panose="020B0604020202020204" pitchFamily="34" charset="0"/>
                        </a:rPr>
                        <a:t>Mpumalanga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905 915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226 479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178 422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679 436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506985589"/>
                  </a:ext>
                </a:extLst>
              </a:tr>
              <a:tr h="200025">
                <a:tc>
                  <a:txBody>
                    <a:bodyPr/>
                    <a:lstStyle/>
                    <a:p>
                      <a:pPr algn="l" fontAlgn="b"/>
                      <a:r>
                        <a:rPr lang="en-ZA" sz="1200" b="0" i="0" u="none" strike="noStrike" dirty="0">
                          <a:solidFill>
                            <a:srgbClr val="000000"/>
                          </a:solidFill>
                          <a:effectLst/>
                          <a:latin typeface="Arial" panose="020B0604020202020204" pitchFamily="34" charset="0"/>
                        </a:rPr>
                        <a:t>Northern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1 064 972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266 243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354 819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798 729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046768679"/>
                  </a:ext>
                </a:extLst>
              </a:tr>
              <a:tr h="200025">
                <a:tc>
                  <a:txBody>
                    <a:bodyPr/>
                    <a:lstStyle/>
                    <a:p>
                      <a:pPr algn="l" fontAlgn="b"/>
                      <a:r>
                        <a:rPr lang="en-ZA" sz="1200" b="0" i="0" u="none" strike="noStrike" dirty="0">
                          <a:solidFill>
                            <a:srgbClr val="000000"/>
                          </a:solidFill>
                          <a:effectLst/>
                          <a:latin typeface="Arial" panose="020B0604020202020204" pitchFamily="34" charset="0"/>
                        </a:rPr>
                        <a:t>North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957 028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239 257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177 596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717 771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360800873"/>
                  </a:ext>
                </a:extLst>
              </a:tr>
              <a:tr h="200025">
                <a:tc>
                  <a:txBody>
                    <a:bodyPr/>
                    <a:lstStyle/>
                    <a:p>
                      <a:pPr algn="l" fontAlgn="b"/>
                      <a:r>
                        <a:rPr lang="en-ZA" sz="1200" b="0" i="0" u="none" strike="noStrike" dirty="0">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960 309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240 077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181 432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720 232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659368969"/>
                  </a:ext>
                </a:extLst>
              </a:tr>
              <a:tr h="200025">
                <a:tc>
                  <a:txBody>
                    <a:bodyPr/>
                    <a:lstStyle/>
                    <a:p>
                      <a:pPr algn="l" fontAlgn="b"/>
                      <a:r>
                        <a:rPr lang="en-ZA" sz="1200" b="1" i="0" u="none" strike="noStrike" dirty="0">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200" b="1" i="0" u="none" strike="noStrike" dirty="0">
                          <a:solidFill>
                            <a:srgbClr val="000000"/>
                          </a:solidFill>
                          <a:effectLst/>
                          <a:latin typeface="Arial" panose="020B0604020202020204" pitchFamily="34" charset="0"/>
                        </a:rPr>
                        <a:t>11 256 131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200" b="1" i="0" u="none" strike="noStrike" dirty="0">
                          <a:solidFill>
                            <a:srgbClr val="000000"/>
                          </a:solidFill>
                          <a:effectLst/>
                          <a:latin typeface="Arial" panose="020B0604020202020204" pitchFamily="34" charset="0"/>
                        </a:rPr>
                        <a:t>2 691 527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200" b="1" i="0" u="none" strike="noStrike" dirty="0">
                          <a:solidFill>
                            <a:srgbClr val="000000"/>
                          </a:solidFill>
                          <a:effectLst/>
                          <a:latin typeface="Arial" panose="020B0604020202020204" pitchFamily="34" charset="0"/>
                        </a:rPr>
                        <a:t>1 701 475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200" b="1" i="0" u="none" strike="noStrike" dirty="0">
                          <a:solidFill>
                            <a:srgbClr val="000000"/>
                          </a:solidFill>
                          <a:effectLst/>
                          <a:latin typeface="Arial" panose="020B0604020202020204" pitchFamily="34" charset="0"/>
                        </a:rPr>
                        <a:t>8 564 604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ZA" sz="1200" b="1" i="0" u="none" strike="noStrike" dirty="0">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285739292"/>
                  </a:ext>
                </a:extLst>
              </a:tr>
            </a:tbl>
          </a:graphicData>
        </a:graphic>
      </p:graphicFrame>
      <p:sp>
        <p:nvSpPr>
          <p:cNvPr id="6" name="Title 1"/>
          <p:cNvSpPr txBox="1">
            <a:spLocks/>
          </p:cNvSpPr>
          <p:nvPr/>
        </p:nvSpPr>
        <p:spPr>
          <a:xfrm>
            <a:off x="457200" y="205979"/>
            <a:ext cx="8229600" cy="421555"/>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ZA" sz="2400" dirty="0">
                <a:solidFill>
                  <a:schemeClr val="tx1"/>
                </a:solidFill>
              </a:rPr>
              <a:t>PROVINCIAL ROAD MAINTENANCE GRANT (PRMG)</a:t>
            </a:r>
          </a:p>
        </p:txBody>
      </p:sp>
      <p:sp>
        <p:nvSpPr>
          <p:cNvPr id="7" name="Slide Number Placeholder 2">
            <a:extLst>
              <a:ext uri="{FF2B5EF4-FFF2-40B4-BE49-F238E27FC236}">
                <a16:creationId xmlns:a16="http://schemas.microsoft.com/office/drawing/2014/main" xmlns="" id="{6A131768-D58B-4989-AAD8-0E9A13027483}"/>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86</a:t>
            </a:r>
          </a:p>
        </p:txBody>
      </p:sp>
    </p:spTree>
    <p:extLst>
      <p:ext uri="{BB962C8B-B14F-4D97-AF65-F5344CB8AC3E}">
        <p14:creationId xmlns:p14="http://schemas.microsoft.com/office/powerpoint/2010/main" xmlns="" val="15927300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980" y="987574"/>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sp>
        <p:nvSpPr>
          <p:cNvPr id="5" name="Title 1"/>
          <p:cNvSpPr>
            <a:spLocks noGrp="1"/>
          </p:cNvSpPr>
          <p:nvPr>
            <p:ph type="title"/>
          </p:nvPr>
        </p:nvSpPr>
        <p:spPr>
          <a:xfrm>
            <a:off x="504980" y="1774626"/>
            <a:ext cx="8229600" cy="421555"/>
          </a:xfrm>
        </p:spPr>
        <p:txBody>
          <a:bodyPr>
            <a:noAutofit/>
          </a:bodyPr>
          <a:lstStyle/>
          <a:p>
            <a:pPr algn="ctr"/>
            <a:r>
              <a:rPr lang="en-US" sz="2800" dirty="0"/>
              <a:t/>
            </a:r>
            <a:br>
              <a:rPr lang="en-US" sz="2800" dirty="0"/>
            </a:br>
            <a:endParaRPr lang="en-US" sz="2800" dirty="0"/>
          </a:p>
        </p:txBody>
      </p:sp>
      <p:sp>
        <p:nvSpPr>
          <p:cNvPr id="4" name="Title 1"/>
          <p:cNvSpPr txBox="1">
            <a:spLocks/>
          </p:cNvSpPr>
          <p:nvPr/>
        </p:nvSpPr>
        <p:spPr>
          <a:xfrm>
            <a:off x="457200" y="205979"/>
            <a:ext cx="8229600" cy="421555"/>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ZA" sz="2400" dirty="0">
                <a:solidFill>
                  <a:schemeClr val="tx1"/>
                </a:solidFill>
              </a:rPr>
              <a:t>PUBLIC TRANSPORT OPERATIONS  GRANT (PTOG)</a:t>
            </a:r>
          </a:p>
        </p:txBody>
      </p:sp>
      <p:graphicFrame>
        <p:nvGraphicFramePr>
          <p:cNvPr id="2" name="Table 1"/>
          <p:cNvGraphicFramePr>
            <a:graphicFrameLocks noGrp="1"/>
          </p:cNvGraphicFramePr>
          <p:nvPr>
            <p:extLst/>
          </p:nvPr>
        </p:nvGraphicFramePr>
        <p:xfrm>
          <a:off x="587530" y="867513"/>
          <a:ext cx="8064500" cy="3216404"/>
        </p:xfrm>
        <a:graphic>
          <a:graphicData uri="http://schemas.openxmlformats.org/drawingml/2006/table">
            <a:tbl>
              <a:tblPr/>
              <a:tblGrid>
                <a:gridCol w="1386086">
                  <a:extLst>
                    <a:ext uri="{9D8B030D-6E8A-4147-A177-3AD203B41FA5}">
                      <a16:colId xmlns:a16="http://schemas.microsoft.com/office/drawing/2014/main" xmlns="" val="2755077134"/>
                    </a:ext>
                  </a:extLst>
                </a:gridCol>
                <a:gridCol w="1386086">
                  <a:extLst>
                    <a:ext uri="{9D8B030D-6E8A-4147-A177-3AD203B41FA5}">
                      <a16:colId xmlns:a16="http://schemas.microsoft.com/office/drawing/2014/main" xmlns="" val="2522747473"/>
                    </a:ext>
                  </a:extLst>
                </a:gridCol>
                <a:gridCol w="1386086">
                  <a:extLst>
                    <a:ext uri="{9D8B030D-6E8A-4147-A177-3AD203B41FA5}">
                      <a16:colId xmlns:a16="http://schemas.microsoft.com/office/drawing/2014/main" xmlns="" val="1800957210"/>
                    </a:ext>
                  </a:extLst>
                </a:gridCol>
                <a:gridCol w="1386086">
                  <a:extLst>
                    <a:ext uri="{9D8B030D-6E8A-4147-A177-3AD203B41FA5}">
                      <a16:colId xmlns:a16="http://schemas.microsoft.com/office/drawing/2014/main" xmlns="" val="3429811662"/>
                    </a:ext>
                  </a:extLst>
                </a:gridCol>
                <a:gridCol w="1260078">
                  <a:extLst>
                    <a:ext uri="{9D8B030D-6E8A-4147-A177-3AD203B41FA5}">
                      <a16:colId xmlns:a16="http://schemas.microsoft.com/office/drawing/2014/main" xmlns="" val="665371766"/>
                    </a:ext>
                  </a:extLst>
                </a:gridCol>
                <a:gridCol w="1260078">
                  <a:extLst>
                    <a:ext uri="{9D8B030D-6E8A-4147-A177-3AD203B41FA5}">
                      <a16:colId xmlns:a16="http://schemas.microsoft.com/office/drawing/2014/main" xmlns="" val="4064178415"/>
                    </a:ext>
                  </a:extLst>
                </a:gridCol>
              </a:tblGrid>
              <a:tr h="773029">
                <a:tc rowSpan="2">
                  <a:txBody>
                    <a:bodyPr/>
                    <a:lstStyle/>
                    <a:p>
                      <a:pPr algn="ctr" fontAlgn="ctr"/>
                      <a:r>
                        <a:rPr lang="en-ZA" sz="1200" b="1" i="0" u="none" strike="noStrike" dirty="0">
                          <a:solidFill>
                            <a:srgbClr val="000000"/>
                          </a:solidFill>
                          <a:effectLst/>
                          <a:latin typeface="Arial" panose="020B0604020202020204" pitchFamily="34" charset="0"/>
                        </a:rPr>
                        <a:t>PROVINCES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 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TRANSFERRED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SPENT BY THE PROVINCES TO JUNE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AVAILABLE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 ON TRANSFERRED  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361390432"/>
                  </a:ext>
                </a:extLst>
              </a:tr>
              <a:tr h="222125">
                <a:tc vMerge="1">
                  <a:txBody>
                    <a:bodyPr/>
                    <a:lstStyle/>
                    <a:p>
                      <a:endParaRPr lang="en-ZA"/>
                    </a:p>
                  </a:txBody>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268094913"/>
                  </a:ext>
                </a:extLst>
              </a:tr>
              <a:tr h="222125">
                <a:tc>
                  <a:txBody>
                    <a:bodyPr/>
                    <a:lstStyle/>
                    <a:p>
                      <a:pPr algn="l" fontAlgn="b"/>
                      <a:r>
                        <a:rPr lang="en-ZA" sz="1200" b="0" i="0" u="none" strike="noStrike" dirty="0">
                          <a:solidFill>
                            <a:srgbClr val="000000"/>
                          </a:solidFill>
                          <a:effectLst/>
                          <a:latin typeface="Arial" panose="020B0604020202020204" pitchFamily="34" charset="0"/>
                        </a:rPr>
                        <a:t>Eastern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282 593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54 183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72 186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228 410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620092061"/>
                  </a:ext>
                </a:extLst>
              </a:tr>
              <a:tr h="222125">
                <a:tc>
                  <a:txBody>
                    <a:bodyPr/>
                    <a:lstStyle/>
                    <a:p>
                      <a:pPr algn="l" fontAlgn="b"/>
                      <a:r>
                        <a:rPr lang="en-ZA" sz="1200" b="0" i="0" u="none" strike="noStrike" dirty="0">
                          <a:solidFill>
                            <a:srgbClr val="000000"/>
                          </a:solidFill>
                          <a:effectLst/>
                          <a:latin typeface="Arial" panose="020B0604020202020204" pitchFamily="34" charset="0"/>
                        </a:rPr>
                        <a:t>Free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312 430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57 800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78 937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254 630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128921616"/>
                  </a:ext>
                </a:extLst>
              </a:tr>
              <a:tr h="222125">
                <a:tc>
                  <a:txBody>
                    <a:bodyPr/>
                    <a:lstStyle/>
                    <a:p>
                      <a:pPr algn="l" fontAlgn="b"/>
                      <a:r>
                        <a:rPr lang="en-ZA" sz="1200" b="0" i="0" u="none" strike="noStrike" dirty="0">
                          <a:solidFill>
                            <a:srgbClr val="000000"/>
                          </a:solidFill>
                          <a:effectLst/>
                          <a:latin typeface="Arial" panose="020B0604020202020204" pitchFamily="34" charset="0"/>
                        </a:rPr>
                        <a:t>Gauteng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2 730 550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484 927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285 365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2 245 623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296364596"/>
                  </a:ext>
                </a:extLst>
              </a:tr>
              <a:tr h="222125">
                <a:tc>
                  <a:txBody>
                    <a:bodyPr/>
                    <a:lstStyle/>
                    <a:p>
                      <a:pPr algn="l" fontAlgn="b"/>
                      <a:r>
                        <a:rPr lang="en-ZA" sz="1200" b="0" i="0" u="none" strike="noStrike" dirty="0">
                          <a:solidFill>
                            <a:srgbClr val="000000"/>
                          </a:solidFill>
                          <a:effectLst/>
                          <a:latin typeface="Arial" panose="020B0604020202020204" pitchFamily="34" charset="0"/>
                        </a:rPr>
                        <a:t>KwaZulu-Natal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1 309 303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241 100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392 321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1 068 203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330980475"/>
                  </a:ext>
                </a:extLst>
              </a:tr>
              <a:tr h="222125">
                <a:tc>
                  <a:txBody>
                    <a:bodyPr/>
                    <a:lstStyle/>
                    <a:p>
                      <a:pPr algn="l" fontAlgn="b"/>
                      <a:r>
                        <a:rPr lang="en-ZA" sz="1200" b="0" i="0" u="none" strike="noStrike" dirty="0">
                          <a:solidFill>
                            <a:srgbClr val="000000"/>
                          </a:solidFill>
                          <a:effectLst/>
                          <a:latin typeface="Arial" panose="020B0604020202020204" pitchFamily="34" charset="0"/>
                        </a:rPr>
                        <a:t>Limpopo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422 338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73 858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101 527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348 480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973399377"/>
                  </a:ext>
                </a:extLst>
              </a:tr>
              <a:tr h="222125">
                <a:tc>
                  <a:txBody>
                    <a:bodyPr/>
                    <a:lstStyle/>
                    <a:p>
                      <a:pPr algn="l" fontAlgn="b"/>
                      <a:r>
                        <a:rPr lang="en-ZA" sz="1200" b="0" i="0" u="none" strike="noStrike" dirty="0">
                          <a:solidFill>
                            <a:srgbClr val="000000"/>
                          </a:solidFill>
                          <a:effectLst/>
                          <a:latin typeface="Arial" panose="020B0604020202020204" pitchFamily="34" charset="0"/>
                        </a:rPr>
                        <a:t>Mpumalanga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711 126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126 503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182 778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584 623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952283884"/>
                  </a:ext>
                </a:extLst>
              </a:tr>
              <a:tr h="222125">
                <a:tc>
                  <a:txBody>
                    <a:bodyPr/>
                    <a:lstStyle/>
                    <a:p>
                      <a:pPr algn="l" fontAlgn="b"/>
                      <a:r>
                        <a:rPr lang="en-ZA" sz="1200" b="0" i="0" u="none" strike="noStrike" dirty="0">
                          <a:solidFill>
                            <a:srgbClr val="000000"/>
                          </a:solidFill>
                          <a:effectLst/>
                          <a:latin typeface="Arial" panose="020B0604020202020204" pitchFamily="34" charset="0"/>
                        </a:rPr>
                        <a:t>Northern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63 581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11 751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182 847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51 830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027984330"/>
                  </a:ext>
                </a:extLst>
              </a:tr>
              <a:tr h="222125">
                <a:tc>
                  <a:txBody>
                    <a:bodyPr/>
                    <a:lstStyle/>
                    <a:p>
                      <a:pPr algn="l" fontAlgn="b"/>
                      <a:r>
                        <a:rPr lang="en-ZA" sz="1200" b="0" i="0" u="none" strike="noStrike" dirty="0">
                          <a:solidFill>
                            <a:srgbClr val="000000"/>
                          </a:solidFill>
                          <a:effectLst/>
                          <a:latin typeface="Arial" panose="020B0604020202020204" pitchFamily="34" charset="0"/>
                        </a:rPr>
                        <a:t>North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130 698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25 943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25 820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104 755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18305989"/>
                  </a:ext>
                </a:extLst>
              </a:tr>
              <a:tr h="222125">
                <a:tc>
                  <a:txBody>
                    <a:bodyPr/>
                    <a:lstStyle/>
                    <a:p>
                      <a:pPr algn="l" fontAlgn="b"/>
                      <a:r>
                        <a:rPr lang="en-ZA" sz="1200" b="0" i="0" u="none" strike="noStrike" dirty="0">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1 127 813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217 594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323 698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solidFill>
                            <a:srgbClr val="000000"/>
                          </a:solidFill>
                          <a:effectLst/>
                          <a:latin typeface="Arial" panose="020B0604020202020204" pitchFamily="34" charset="0"/>
                        </a:rPr>
                        <a:t>910 219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079321385"/>
                  </a:ext>
                </a:extLst>
              </a:tr>
              <a:tr h="222125">
                <a:tc>
                  <a:txBody>
                    <a:bodyPr/>
                    <a:lstStyle/>
                    <a:p>
                      <a:pPr algn="l" fontAlgn="b"/>
                      <a:r>
                        <a:rPr lang="en-ZA" sz="1200" b="1" i="0" u="none" strike="noStrike" dirty="0">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ZA" sz="1200" b="1" i="0" u="none" strike="noStrike" dirty="0">
                          <a:solidFill>
                            <a:srgbClr val="000000"/>
                          </a:solidFill>
                          <a:effectLst/>
                          <a:latin typeface="Arial" panose="020B0604020202020204" pitchFamily="34" charset="0"/>
                        </a:rPr>
                        <a:t>7 090 432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200" b="1" i="0" u="none" strike="noStrike" dirty="0">
                          <a:solidFill>
                            <a:srgbClr val="000000"/>
                          </a:solidFill>
                          <a:effectLst/>
                          <a:latin typeface="Arial" panose="020B0604020202020204" pitchFamily="34" charset="0"/>
                        </a:rPr>
                        <a:t>1 293 659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200" b="1" i="0" u="none" strike="noStrike" dirty="0">
                          <a:solidFill>
                            <a:srgbClr val="000000"/>
                          </a:solidFill>
                          <a:effectLst/>
                          <a:latin typeface="Arial" panose="020B0604020202020204" pitchFamily="34" charset="0"/>
                        </a:rPr>
                        <a:t>1 645 479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200" b="1" i="0" u="none" strike="noStrike" dirty="0">
                          <a:solidFill>
                            <a:srgbClr val="000000"/>
                          </a:solidFill>
                          <a:effectLst/>
                          <a:latin typeface="Arial" panose="020B0604020202020204" pitchFamily="34" charset="0"/>
                        </a:rPr>
                        <a:t>5 796 773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ZA" sz="1200" b="1" i="0" u="none" strike="noStrike" dirty="0">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868507391"/>
                  </a:ext>
                </a:extLst>
              </a:tr>
            </a:tbl>
          </a:graphicData>
        </a:graphic>
      </p:graphicFrame>
      <p:sp>
        <p:nvSpPr>
          <p:cNvPr id="6" name="Slide Number Placeholder 2">
            <a:extLst>
              <a:ext uri="{FF2B5EF4-FFF2-40B4-BE49-F238E27FC236}">
                <a16:creationId xmlns:a16="http://schemas.microsoft.com/office/drawing/2014/main" xmlns="" id="{D4823180-AF4D-4A83-8BFA-E6DFAB98C045}"/>
              </a:ext>
            </a:extLst>
          </p:cNvPr>
          <p:cNvSpPr>
            <a:spLocks noGrp="1"/>
          </p:cNvSpPr>
          <p:nvPr>
            <p:ph type="sldNum" sz="quarter" idx="12"/>
          </p:nvPr>
        </p:nvSpPr>
        <p:spPr>
          <a:xfrm>
            <a:off x="8316416" y="4602162"/>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87</a:t>
            </a:r>
          </a:p>
        </p:txBody>
      </p:sp>
    </p:spTree>
    <p:extLst>
      <p:ext uri="{BB962C8B-B14F-4D97-AF65-F5344CB8AC3E}">
        <p14:creationId xmlns:p14="http://schemas.microsoft.com/office/powerpoint/2010/main" xmlns="" val="21321275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980" y="987574"/>
            <a:ext cx="8208912" cy="2880320"/>
          </a:xfrm>
        </p:spPr>
        <p:txBody>
          <a:bodyPr/>
          <a:lstStyle/>
          <a:p>
            <a:endParaRPr lang="en-ZA" dirty="0"/>
          </a:p>
          <a:p>
            <a:endParaRPr lang="en-ZA" dirty="0"/>
          </a:p>
          <a:p>
            <a:endParaRPr lang="en-ZA" dirty="0"/>
          </a:p>
          <a:p>
            <a:endParaRPr lang="en-ZA" dirty="0"/>
          </a:p>
          <a:p>
            <a:r>
              <a:rPr lang="en-ZA" dirty="0"/>
              <a:t>			</a:t>
            </a:r>
            <a:endParaRPr lang="en-US" sz="4400" dirty="0"/>
          </a:p>
        </p:txBody>
      </p:sp>
      <p:sp>
        <p:nvSpPr>
          <p:cNvPr id="5" name="Title 1"/>
          <p:cNvSpPr>
            <a:spLocks noGrp="1"/>
          </p:cNvSpPr>
          <p:nvPr>
            <p:ph type="title"/>
          </p:nvPr>
        </p:nvSpPr>
        <p:spPr>
          <a:xfrm>
            <a:off x="504980" y="1774626"/>
            <a:ext cx="8229600" cy="421555"/>
          </a:xfrm>
        </p:spPr>
        <p:txBody>
          <a:bodyPr>
            <a:noAutofit/>
          </a:bodyPr>
          <a:lstStyle/>
          <a:p>
            <a:pPr algn="ctr"/>
            <a:r>
              <a:rPr lang="en-US" sz="2800" dirty="0"/>
              <a:t/>
            </a:r>
            <a:br>
              <a:rPr lang="en-US" sz="2800" dirty="0"/>
            </a:br>
            <a:endParaRPr lang="en-US" sz="2800" dirty="0"/>
          </a:p>
        </p:txBody>
      </p:sp>
      <p:sp>
        <p:nvSpPr>
          <p:cNvPr id="4" name="Title 1"/>
          <p:cNvSpPr txBox="1">
            <a:spLocks/>
          </p:cNvSpPr>
          <p:nvPr/>
        </p:nvSpPr>
        <p:spPr>
          <a:xfrm>
            <a:off x="457200" y="205979"/>
            <a:ext cx="8229600" cy="421555"/>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ZA" sz="2400" dirty="0">
                <a:solidFill>
                  <a:schemeClr val="tx1"/>
                </a:solidFill>
              </a:rPr>
              <a:t>PUBLIC TRANSPORT NETWORK GRANT (PTNG)</a:t>
            </a:r>
          </a:p>
        </p:txBody>
      </p:sp>
      <p:graphicFrame>
        <p:nvGraphicFramePr>
          <p:cNvPr id="6" name="Table 5"/>
          <p:cNvGraphicFramePr>
            <a:graphicFrameLocks noGrp="1"/>
          </p:cNvGraphicFramePr>
          <p:nvPr>
            <p:extLst>
              <p:ext uri="{D42A27DB-BD31-4B8C-83A1-F6EECF244321}">
                <p14:modId xmlns:p14="http://schemas.microsoft.com/office/powerpoint/2010/main" xmlns="" val="1992323986"/>
              </p:ext>
            </p:extLst>
          </p:nvPr>
        </p:nvGraphicFramePr>
        <p:xfrm>
          <a:off x="539552" y="771550"/>
          <a:ext cx="7992888" cy="3312366"/>
        </p:xfrm>
        <a:graphic>
          <a:graphicData uri="http://schemas.openxmlformats.org/drawingml/2006/table">
            <a:tbl>
              <a:tblPr/>
              <a:tblGrid>
                <a:gridCol w="1823797">
                  <a:extLst>
                    <a:ext uri="{9D8B030D-6E8A-4147-A177-3AD203B41FA5}">
                      <a16:colId xmlns:a16="http://schemas.microsoft.com/office/drawing/2014/main" xmlns="" val="20000"/>
                    </a:ext>
                  </a:extLst>
                </a:gridCol>
                <a:gridCol w="1272988">
                  <a:extLst>
                    <a:ext uri="{9D8B030D-6E8A-4147-A177-3AD203B41FA5}">
                      <a16:colId xmlns:a16="http://schemas.microsoft.com/office/drawing/2014/main" xmlns="" val="20001"/>
                    </a:ext>
                  </a:extLst>
                </a:gridCol>
                <a:gridCol w="1272988">
                  <a:extLst>
                    <a:ext uri="{9D8B030D-6E8A-4147-A177-3AD203B41FA5}">
                      <a16:colId xmlns:a16="http://schemas.microsoft.com/office/drawing/2014/main" xmlns="" val="20002"/>
                    </a:ext>
                  </a:extLst>
                </a:gridCol>
                <a:gridCol w="1224027">
                  <a:extLst>
                    <a:ext uri="{9D8B030D-6E8A-4147-A177-3AD203B41FA5}">
                      <a16:colId xmlns:a16="http://schemas.microsoft.com/office/drawing/2014/main" xmlns="" val="20003"/>
                    </a:ext>
                  </a:extLst>
                </a:gridCol>
                <a:gridCol w="1199544">
                  <a:extLst>
                    <a:ext uri="{9D8B030D-6E8A-4147-A177-3AD203B41FA5}">
                      <a16:colId xmlns:a16="http://schemas.microsoft.com/office/drawing/2014/main" xmlns="" val="20004"/>
                    </a:ext>
                  </a:extLst>
                </a:gridCol>
                <a:gridCol w="1199544">
                  <a:extLst>
                    <a:ext uri="{9D8B030D-6E8A-4147-A177-3AD203B41FA5}">
                      <a16:colId xmlns:a16="http://schemas.microsoft.com/office/drawing/2014/main" xmlns="" val="20005"/>
                    </a:ext>
                  </a:extLst>
                </a:gridCol>
              </a:tblGrid>
              <a:tr h="587716">
                <a:tc rowSpan="2">
                  <a:txBody>
                    <a:bodyPr/>
                    <a:lstStyle/>
                    <a:p>
                      <a:pPr algn="ctr" fontAlgn="ctr"/>
                      <a:r>
                        <a:rPr lang="en-ZA" sz="1100" b="1" i="0" u="none" strike="noStrike" dirty="0">
                          <a:solidFill>
                            <a:srgbClr val="000000"/>
                          </a:solidFill>
                          <a:effectLst/>
                          <a:latin typeface="Arial"/>
                        </a:rPr>
                        <a:t>MUNICIPALITY</a:t>
                      </a:r>
                    </a:p>
                  </a:txBody>
                  <a:tcPr marL="6003" marR="6003" marT="60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100" b="1" i="0" u="none" strike="noStrike" dirty="0">
                          <a:solidFill>
                            <a:srgbClr val="000000"/>
                          </a:solidFill>
                          <a:effectLst/>
                          <a:latin typeface="Arial"/>
                        </a:rPr>
                        <a:t>  ALLOCATION </a:t>
                      </a:r>
                    </a:p>
                  </a:txBody>
                  <a:tcPr marL="6003" marR="6003" marT="6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100" b="1" i="0" u="none" strike="noStrike" dirty="0">
                          <a:solidFill>
                            <a:srgbClr val="000000"/>
                          </a:solidFill>
                          <a:effectLst/>
                          <a:latin typeface="Arial"/>
                        </a:rPr>
                        <a:t> TRANSFERRED  </a:t>
                      </a:r>
                    </a:p>
                  </a:txBody>
                  <a:tcPr marL="6003" marR="6003" marT="6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ZA" sz="1100" b="1" i="0" u="none" strike="noStrike" dirty="0">
                          <a:solidFill>
                            <a:srgbClr val="000000"/>
                          </a:solidFill>
                          <a:effectLst/>
                          <a:latin typeface="Arial"/>
                        </a:rPr>
                        <a:t> SPENT BY THE MUNICIPALITY  TO JUNE 2022 </a:t>
                      </a:r>
                    </a:p>
                  </a:txBody>
                  <a:tcPr marL="6003" marR="6003" marT="6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ZA" sz="1100" b="1" i="0" u="none" strike="noStrike" dirty="0">
                          <a:solidFill>
                            <a:srgbClr val="000000"/>
                          </a:solidFill>
                          <a:effectLst/>
                          <a:latin typeface="Arial"/>
                        </a:rPr>
                        <a:t>AVAILABLE BUDGET</a:t>
                      </a:r>
                    </a:p>
                  </a:txBody>
                  <a:tcPr marL="6003" marR="6003" marT="60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ZA" sz="1100" b="1" i="0" u="none" strike="noStrike" dirty="0">
                          <a:solidFill>
                            <a:srgbClr val="000000"/>
                          </a:solidFill>
                          <a:effectLst/>
                          <a:latin typeface="Arial"/>
                        </a:rPr>
                        <a:t>% ON TRANSFERRED  EXPENDITURE</a:t>
                      </a:r>
                    </a:p>
                  </a:txBody>
                  <a:tcPr marL="6003" marR="6003" marT="60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0"/>
                  </a:ext>
                </a:extLst>
              </a:tr>
              <a:tr h="201540">
                <a:tc vMerge="1">
                  <a:txBody>
                    <a:bodyPr/>
                    <a:lstStyle/>
                    <a:p>
                      <a:endParaRPr lang="en-ZA"/>
                    </a:p>
                  </a:txBody>
                  <a:tcPr/>
                </a:tc>
                <a:tc>
                  <a:txBody>
                    <a:bodyPr/>
                    <a:lstStyle/>
                    <a:p>
                      <a:pPr algn="ctr" fontAlgn="ctr"/>
                      <a:r>
                        <a:rPr lang="en-ZA" sz="1100" b="1" i="0" u="none" strike="noStrike" dirty="0">
                          <a:solidFill>
                            <a:srgbClr val="000000"/>
                          </a:solidFill>
                          <a:effectLst/>
                          <a:latin typeface="Arial"/>
                        </a:rPr>
                        <a:t> R'000 </a:t>
                      </a:r>
                    </a:p>
                  </a:txBody>
                  <a:tcPr marL="6003" marR="6003" marT="6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100" b="1" i="0" u="none" strike="noStrike" dirty="0">
                          <a:solidFill>
                            <a:srgbClr val="000000"/>
                          </a:solidFill>
                          <a:effectLst/>
                          <a:latin typeface="Arial"/>
                        </a:rPr>
                        <a:t> R'000 </a:t>
                      </a:r>
                    </a:p>
                  </a:txBody>
                  <a:tcPr marL="6003" marR="6003" marT="6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100" b="1" i="0" u="none" strike="noStrike" dirty="0">
                          <a:solidFill>
                            <a:srgbClr val="000000"/>
                          </a:solidFill>
                          <a:effectLst/>
                          <a:latin typeface="Arial"/>
                        </a:rPr>
                        <a:t> R'000 </a:t>
                      </a:r>
                    </a:p>
                  </a:txBody>
                  <a:tcPr marL="6003" marR="6003" marT="6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100" b="1" i="0" u="none" strike="noStrike" dirty="0">
                          <a:solidFill>
                            <a:srgbClr val="000000"/>
                          </a:solidFill>
                          <a:effectLst/>
                          <a:latin typeface="Arial"/>
                        </a:rPr>
                        <a:t>R'000</a:t>
                      </a:r>
                    </a:p>
                  </a:txBody>
                  <a:tcPr marL="6003" marR="6003" marT="60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100" b="1" i="0" u="none" strike="noStrike" dirty="0">
                          <a:solidFill>
                            <a:srgbClr val="000000"/>
                          </a:solidFill>
                          <a:effectLst/>
                          <a:latin typeface="Arial"/>
                        </a:rPr>
                        <a:t> </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1"/>
                  </a:ext>
                </a:extLst>
              </a:tr>
              <a:tr h="252311">
                <a:tc>
                  <a:txBody>
                    <a:bodyPr/>
                    <a:lstStyle/>
                    <a:p>
                      <a:pPr algn="l" fontAlgn="b"/>
                      <a:r>
                        <a:rPr lang="en-ZA" sz="1100" b="0" i="0" u="none" strike="noStrike" dirty="0">
                          <a:solidFill>
                            <a:srgbClr val="000000"/>
                          </a:solidFill>
                          <a:effectLst/>
                          <a:latin typeface="Arial"/>
                        </a:rPr>
                        <a:t>   Cape Town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1 314 261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316 414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1 314 261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252311">
                <a:tc>
                  <a:txBody>
                    <a:bodyPr/>
                    <a:lstStyle/>
                    <a:p>
                      <a:pPr algn="l" fontAlgn="b"/>
                      <a:r>
                        <a:rPr lang="en-ZA" sz="1100" b="0" i="0" u="none" strike="noStrike" dirty="0">
                          <a:solidFill>
                            <a:srgbClr val="000000"/>
                          </a:solidFill>
                          <a:effectLst/>
                          <a:latin typeface="Arial"/>
                        </a:rPr>
                        <a:t>   Ekurhuleni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702 334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332 931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702 334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252311">
                <a:tc>
                  <a:txBody>
                    <a:bodyPr/>
                    <a:lstStyle/>
                    <a:p>
                      <a:pPr algn="l" fontAlgn="b"/>
                      <a:r>
                        <a:rPr lang="en-ZA" sz="1100" b="0" i="0" u="none" strike="noStrike" dirty="0">
                          <a:solidFill>
                            <a:srgbClr val="000000"/>
                          </a:solidFill>
                          <a:effectLst/>
                          <a:latin typeface="Arial"/>
                        </a:rPr>
                        <a:t>   eThekwini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863 393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129 747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863 393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252311">
                <a:tc>
                  <a:txBody>
                    <a:bodyPr/>
                    <a:lstStyle/>
                    <a:p>
                      <a:pPr algn="l" fontAlgn="b"/>
                      <a:r>
                        <a:rPr lang="en-ZA" sz="1100" b="0" i="0" u="none" strike="noStrike" dirty="0">
                          <a:solidFill>
                            <a:srgbClr val="000000"/>
                          </a:solidFill>
                          <a:effectLst/>
                          <a:latin typeface="Arial"/>
                        </a:rPr>
                        <a:t>   George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191 410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72 972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191 410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252311">
                <a:tc>
                  <a:txBody>
                    <a:bodyPr/>
                    <a:lstStyle/>
                    <a:p>
                      <a:pPr algn="l" fontAlgn="b"/>
                      <a:r>
                        <a:rPr lang="en-ZA" sz="1100" b="0" i="0" u="none" strike="noStrike" dirty="0">
                          <a:solidFill>
                            <a:srgbClr val="000000"/>
                          </a:solidFill>
                          <a:effectLst/>
                          <a:latin typeface="Arial"/>
                        </a:rPr>
                        <a:t>   Johannesburg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1 181 159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110 896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1 181 159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252311">
                <a:tc>
                  <a:txBody>
                    <a:bodyPr/>
                    <a:lstStyle/>
                    <a:p>
                      <a:pPr algn="l" fontAlgn="b"/>
                      <a:r>
                        <a:rPr lang="en-ZA" sz="1100" b="0" i="0" u="none" strike="noStrike" dirty="0">
                          <a:solidFill>
                            <a:srgbClr val="000000"/>
                          </a:solidFill>
                          <a:effectLst/>
                          <a:latin typeface="Arial"/>
                        </a:rPr>
                        <a:t>   Mangaung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249 894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33 042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249 894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252311">
                <a:tc>
                  <a:txBody>
                    <a:bodyPr/>
                    <a:lstStyle/>
                    <a:p>
                      <a:pPr algn="l" fontAlgn="b"/>
                      <a:r>
                        <a:rPr lang="en-ZA" sz="1100" b="0" i="0" u="none" strike="noStrike" dirty="0">
                          <a:solidFill>
                            <a:srgbClr val="000000"/>
                          </a:solidFill>
                          <a:effectLst/>
                          <a:latin typeface="Arial"/>
                        </a:rPr>
                        <a:t>   Nelson Mandela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318 543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20 248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318 543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252311">
                <a:tc>
                  <a:txBody>
                    <a:bodyPr/>
                    <a:lstStyle/>
                    <a:p>
                      <a:pPr algn="l" fontAlgn="b"/>
                      <a:r>
                        <a:rPr lang="en-ZA" sz="1100" b="0" i="0" u="none" strike="noStrike" dirty="0">
                          <a:solidFill>
                            <a:srgbClr val="000000"/>
                          </a:solidFill>
                          <a:effectLst/>
                          <a:latin typeface="Arial"/>
                        </a:rPr>
                        <a:t>   Polokwane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199 496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34 454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199 496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9"/>
                  </a:ext>
                </a:extLst>
              </a:tr>
              <a:tr h="252311">
                <a:tc>
                  <a:txBody>
                    <a:bodyPr/>
                    <a:lstStyle/>
                    <a:p>
                      <a:pPr algn="l" fontAlgn="b"/>
                      <a:r>
                        <a:rPr lang="en-ZA" sz="1100" b="0" i="0" u="none" strike="noStrike" dirty="0">
                          <a:solidFill>
                            <a:srgbClr val="000000"/>
                          </a:solidFill>
                          <a:effectLst/>
                          <a:latin typeface="Arial"/>
                        </a:rPr>
                        <a:t>   Rustenburg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238 721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100" b="0" i="0" u="none" strike="noStrike" dirty="0">
                          <a:solidFill>
                            <a:srgbClr val="000000"/>
                          </a:solidFill>
                          <a:effectLst/>
                          <a:latin typeface="Arial"/>
                        </a:rPr>
                        <a:t>                    75 284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238 721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100" b="0"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10"/>
                  </a:ext>
                </a:extLst>
              </a:tr>
              <a:tr h="252311">
                <a:tc>
                  <a:txBody>
                    <a:bodyPr/>
                    <a:lstStyle/>
                    <a:p>
                      <a:pPr algn="l" fontAlgn="b"/>
                      <a:r>
                        <a:rPr lang="en-ZA" sz="1100" b="1" i="0" u="none" strike="noStrike" dirty="0">
                          <a:solidFill>
                            <a:srgbClr val="000000"/>
                          </a:solidFill>
                          <a:effectLst/>
                          <a:latin typeface="Arial"/>
                        </a:rPr>
                        <a:t>Overall Total</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100" b="1" i="0" u="none" strike="noStrike" dirty="0">
                          <a:solidFill>
                            <a:srgbClr val="000000"/>
                          </a:solidFill>
                          <a:effectLst/>
                          <a:latin typeface="Arial"/>
                        </a:rPr>
                        <a:t>          5 259 211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100" b="1" i="0" u="none" strike="noStrike" dirty="0">
                          <a:solidFill>
                            <a:srgbClr val="000000"/>
                          </a:solidFill>
                          <a:effectLst/>
                          <a:latin typeface="Arial"/>
                        </a:rPr>
                        <a:t>                              -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100" b="1" i="0" u="none" strike="noStrike" dirty="0">
                          <a:solidFill>
                            <a:srgbClr val="000000"/>
                          </a:solidFill>
                          <a:effectLst/>
                          <a:latin typeface="Arial"/>
                        </a:rPr>
                        <a:t>               1 125 988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en-ZA" sz="1100" b="1" i="0" u="none" strike="noStrike" dirty="0">
                          <a:solidFill>
                            <a:srgbClr val="000000"/>
                          </a:solidFill>
                          <a:effectLst/>
                          <a:latin typeface="Arial"/>
                        </a:rPr>
                        <a:t>       5 259 211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en-ZA" sz="1100" b="1" i="0" u="none" strike="noStrike" dirty="0">
                          <a:solidFill>
                            <a:srgbClr val="000000"/>
                          </a:solidFill>
                          <a:effectLst/>
                          <a:latin typeface="Arial"/>
                        </a:rPr>
                        <a:t>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11"/>
                  </a:ext>
                </a:extLst>
              </a:tr>
            </a:tbl>
          </a:graphicData>
        </a:graphic>
      </p:graphicFrame>
      <p:graphicFrame>
        <p:nvGraphicFramePr>
          <p:cNvPr id="7" name="Table 6"/>
          <p:cNvGraphicFramePr>
            <a:graphicFrameLocks noGrp="1"/>
          </p:cNvGraphicFramePr>
          <p:nvPr>
            <p:extLst/>
          </p:nvPr>
        </p:nvGraphicFramePr>
        <p:xfrm>
          <a:off x="1558008" y="4227934"/>
          <a:ext cx="7046440" cy="572961"/>
        </p:xfrm>
        <a:graphic>
          <a:graphicData uri="http://schemas.openxmlformats.org/drawingml/2006/table">
            <a:tbl>
              <a:tblPr firstRow="1" firstCol="1" bandRow="1"/>
              <a:tblGrid>
                <a:gridCol w="7046440">
                  <a:extLst>
                    <a:ext uri="{9D8B030D-6E8A-4147-A177-3AD203B41FA5}">
                      <a16:colId xmlns:a16="http://schemas.microsoft.com/office/drawing/2014/main" xmlns="" val="20000"/>
                    </a:ext>
                  </a:extLst>
                </a:gridCol>
              </a:tblGrid>
              <a:tr h="5040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Note:</a:t>
                      </a:r>
                      <a:r>
                        <a:rPr lang="en-ZA" sz="1200" b="1" baseline="0" dirty="0">
                          <a:effectLst/>
                          <a:latin typeface="Arial" panose="020B0604020202020204" pitchFamily="34" charset="0"/>
                          <a:ea typeface="Calibri" panose="020F0502020204030204" pitchFamily="34" charset="0"/>
                          <a:cs typeface="Arial" panose="020B0604020202020204" pitchFamily="34" charset="0"/>
                        </a:rPr>
                        <a:t> </a:t>
                      </a:r>
                      <a:r>
                        <a:rPr lang="en-ZA" sz="1200" b="0" baseline="0" dirty="0">
                          <a:effectLst/>
                          <a:latin typeface="Arial" panose="020B0604020202020204" pitchFamily="34" charset="0"/>
                          <a:ea typeface="Calibri" panose="020F0502020204030204" pitchFamily="34" charset="0"/>
                          <a:cs typeface="Arial" panose="020B0604020202020204" pitchFamily="34" charset="0"/>
                        </a:rPr>
                        <a:t>The national department’s financial year ends in March each year and start in April, while the municipal financial year ends in June and starts in July each year, hence no transfer has been made to date of reporting.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 name="Slide Number Placeholder 2">
            <a:extLst>
              <a:ext uri="{FF2B5EF4-FFF2-40B4-BE49-F238E27FC236}">
                <a16:creationId xmlns:a16="http://schemas.microsoft.com/office/drawing/2014/main" xmlns="" id="{20D38FDB-65F3-4A1E-A7F1-828310E8552C}"/>
              </a:ext>
            </a:extLst>
          </p:cNvPr>
          <p:cNvSpPr>
            <a:spLocks noGrp="1"/>
          </p:cNvSpPr>
          <p:nvPr>
            <p:ph type="sldNum" sz="quarter" idx="12"/>
          </p:nvPr>
        </p:nvSpPr>
        <p:spPr>
          <a:xfrm>
            <a:off x="8199040" y="4850729"/>
            <a:ext cx="40540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88</a:t>
            </a:r>
          </a:p>
        </p:txBody>
      </p:sp>
    </p:spTree>
    <p:extLst>
      <p:ext uri="{BB962C8B-B14F-4D97-AF65-F5344CB8AC3E}">
        <p14:creationId xmlns:p14="http://schemas.microsoft.com/office/powerpoint/2010/main" xmlns="" val="6255595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707654"/>
            <a:ext cx="8229600" cy="1152128"/>
          </a:xfrm>
        </p:spPr>
        <p:txBody>
          <a:bodyPr>
            <a:noAutofit/>
          </a:bodyPr>
          <a:lstStyle/>
          <a:p>
            <a:pPr lvl="0" algn="ctr" defTabSz="457200">
              <a:defRPr/>
            </a:pPr>
            <a:r>
              <a:rPr lang="en-US" sz="3600" b="1" dirty="0">
                <a:solidFill>
                  <a:srgbClr val="000000"/>
                </a:solidFill>
                <a:latin typeface="Arial" charset="0"/>
                <a:ea typeface="MS PGothic" charset="0"/>
                <a:cs typeface="+mn-cs"/>
              </a:rPr>
              <a:t>Thank You</a:t>
            </a:r>
            <a:r>
              <a:rPr lang="en-ZA" sz="3600" dirty="0">
                <a:solidFill>
                  <a:prstClr val="black"/>
                </a:solidFill>
                <a:latin typeface="Arial" charset="0"/>
                <a:ea typeface="MS PGothic" charset="0"/>
                <a:cs typeface="+mn-cs"/>
              </a:rPr>
              <a:t/>
            </a:r>
            <a:br>
              <a:rPr lang="en-ZA" sz="3600" dirty="0">
                <a:solidFill>
                  <a:prstClr val="black"/>
                </a:solidFill>
                <a:latin typeface="Arial" charset="0"/>
                <a:ea typeface="MS PGothic" charset="0"/>
                <a:cs typeface="+mn-cs"/>
              </a:rPr>
            </a:br>
            <a:endParaRPr lang="en-US" sz="28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74630AFA-107F-4F00-A10F-009BB59350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89</a:t>
            </a:r>
          </a:p>
        </p:txBody>
      </p:sp>
    </p:spTree>
    <p:extLst>
      <p:ext uri="{BB962C8B-B14F-4D97-AF65-F5344CB8AC3E}">
        <p14:creationId xmlns:p14="http://schemas.microsoft.com/office/powerpoint/2010/main" xmlns="" val="70714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latin typeface="Arial" panose="020B0604020202020204" pitchFamily="34" charset="0"/>
                <a:cs typeface="Arial" panose="020B0604020202020204" pitchFamily="34" charset="0"/>
              </a:rPr>
              <a:t>Office of the Chief Operations Officer (COO)</a:t>
            </a:r>
          </a:p>
        </p:txBody>
      </p:sp>
      <p:sp>
        <p:nvSpPr>
          <p:cNvPr id="3" name="Content Placeholder 2"/>
          <p:cNvSpPr>
            <a:spLocks noGrp="1"/>
          </p:cNvSpPr>
          <p:nvPr>
            <p:ph sz="half" idx="1"/>
          </p:nvPr>
        </p:nvSpPr>
        <p:spPr>
          <a:xfrm>
            <a:off x="467544" y="987574"/>
            <a:ext cx="8352928" cy="3312368"/>
          </a:xfrm>
        </p:spPr>
        <p:txBody>
          <a:bodyPr>
            <a:noAutofit/>
          </a:bodyPr>
          <a:lstStyle/>
          <a:p>
            <a:pPr algn="just">
              <a:lnSpc>
                <a:spcPct val="150000"/>
              </a:lnSpc>
              <a:spcAft>
                <a:spcPts val="0"/>
              </a:spcAft>
            </a:pPr>
            <a:r>
              <a:rPr lang="en-ZA" b="1" dirty="0">
                <a:solidFill>
                  <a:schemeClr val="tx1"/>
                </a:solidFill>
                <a:ea typeface="MS PGothic" charset="0"/>
              </a:rPr>
              <a:t>Training Interventions: </a:t>
            </a:r>
          </a:p>
          <a:p>
            <a:pPr marL="285750" indent="-285750" algn="just">
              <a:lnSpc>
                <a:spcPct val="150000"/>
              </a:lnSpc>
              <a:spcAft>
                <a:spcPts val="0"/>
              </a:spcAft>
              <a:buFont typeface="Arial" panose="020B0604020202020204" pitchFamily="34" charset="0"/>
              <a:buChar char="•"/>
            </a:pPr>
            <a:r>
              <a:rPr lang="en-ZA" dirty="0">
                <a:solidFill>
                  <a:schemeClr val="tx1"/>
                </a:solidFill>
              </a:rPr>
              <a:t>57 employees trained, translating to 8.6% of the establishment. </a:t>
            </a:r>
            <a:r>
              <a:rPr lang="en-ZA" dirty="0">
                <a:solidFill>
                  <a:prstClr val="black"/>
                </a:solidFill>
                <a:ea typeface="MS PGothic" charset="0"/>
              </a:rPr>
              <a:t>Beneficiaries of the training interventions were as follows:</a:t>
            </a:r>
          </a:p>
          <a:p>
            <a:pPr marL="285750" indent="-285750" algn="just">
              <a:lnSpc>
                <a:spcPct val="150000"/>
              </a:lnSpc>
              <a:spcAft>
                <a:spcPts val="0"/>
              </a:spcAft>
              <a:buFont typeface="Arial" panose="020B0604020202020204" pitchFamily="34" charset="0"/>
              <a:buChar char="•"/>
            </a:pPr>
            <a:endParaRPr lang="en-ZA" sz="1000" dirty="0">
              <a:solidFill>
                <a:prstClr val="black"/>
              </a:solidFill>
              <a:ea typeface="MS PGothic" charset="0"/>
            </a:endParaRPr>
          </a:p>
          <a:p>
            <a:pPr marL="742950" lvl="1" indent="-285750" algn="just" defTabSz="457200">
              <a:lnSpc>
                <a:spcPct val="150000"/>
              </a:lnSpc>
              <a:spcBef>
                <a:spcPts val="0"/>
              </a:spcBef>
              <a:buFont typeface="Arial"/>
              <a:buChar char="–"/>
              <a:defRPr/>
            </a:pPr>
            <a:r>
              <a:rPr lang="en-ZA" sz="1600" dirty="0">
                <a:solidFill>
                  <a:prstClr val="black"/>
                </a:solidFill>
                <a:ea typeface="MS PGothic" charset="0"/>
              </a:rPr>
              <a:t>Twenty-three (23) males and thirty-four females (34) females;</a:t>
            </a:r>
          </a:p>
          <a:p>
            <a:pPr marL="742950" lvl="1" indent="-285750" algn="just" defTabSz="457200">
              <a:lnSpc>
                <a:spcPct val="150000"/>
              </a:lnSpc>
              <a:spcBef>
                <a:spcPts val="0"/>
              </a:spcBef>
              <a:buFont typeface="Arial"/>
              <a:buChar char="–"/>
              <a:defRPr/>
            </a:pPr>
            <a:r>
              <a:rPr lang="en-ZA" sz="1600" dirty="0">
                <a:solidFill>
                  <a:prstClr val="black"/>
                </a:solidFill>
                <a:ea typeface="MS PGothic" charset="0"/>
              </a:rPr>
              <a:t>Fifty-five (55) Africans, one (1) White and one (1) Indian.</a:t>
            </a:r>
          </a:p>
          <a:p>
            <a:pPr marL="742950" lvl="1" indent="-285750" algn="just" defTabSz="457200">
              <a:lnSpc>
                <a:spcPct val="150000"/>
              </a:lnSpc>
              <a:spcBef>
                <a:spcPts val="0"/>
              </a:spcBef>
              <a:buFont typeface="Arial"/>
              <a:buChar char="–"/>
              <a:defRPr/>
            </a:pPr>
            <a:endParaRPr lang="en-ZA" sz="1500" dirty="0">
              <a:solidFill>
                <a:prstClr val="black"/>
              </a:solidFill>
              <a:ea typeface="MS PGothic" charset="0"/>
            </a:endParaRPr>
          </a:p>
          <a:p>
            <a:pPr marL="285750" indent="-285750" algn="just">
              <a:spcAft>
                <a:spcPts val="0"/>
              </a:spcAft>
              <a:buFont typeface="Arial" panose="020B0604020202020204" pitchFamily="34" charset="0"/>
              <a:buChar char="•"/>
            </a:pPr>
            <a:endParaRPr lang="en-US" sz="1600" dirty="0">
              <a:solidFill>
                <a:schemeClr val="tx1"/>
              </a:solidFill>
            </a:endParaRPr>
          </a:p>
          <a:p>
            <a:pPr>
              <a:spcAft>
                <a:spcPts val="0"/>
              </a:spcAft>
            </a:pPr>
            <a:r>
              <a:rPr lang="en-ZA" sz="1600" dirty="0"/>
              <a:t> </a:t>
            </a:r>
            <a:endParaRPr lang="en-US" sz="1600" dirty="0"/>
          </a:p>
          <a:p>
            <a:pPr algn="just"/>
            <a:endParaRPr lang="en-ZA" sz="1500" dirty="0"/>
          </a:p>
          <a:p>
            <a:pPr algn="just"/>
            <a:r>
              <a:rPr lang="en-US" sz="1400" dirty="0"/>
              <a:t> </a:t>
            </a:r>
          </a:p>
          <a:p>
            <a:pPr>
              <a:spcAft>
                <a:spcPts val="0"/>
              </a:spcAft>
            </a:pPr>
            <a:endParaRPr lang="en-ZA" sz="1000" dirty="0"/>
          </a:p>
          <a:p>
            <a:pPr>
              <a:spcAft>
                <a:spcPts val="0"/>
              </a:spcAft>
            </a:pPr>
            <a:endParaRPr lang="en-US" sz="1000" dirty="0"/>
          </a:p>
          <a:p>
            <a:pPr marL="285750" indent="-285750">
              <a:lnSpc>
                <a:spcPct val="150000"/>
              </a:lnSpc>
              <a:buFont typeface="Arial" panose="020B0604020202020204" pitchFamily="34" charset="0"/>
              <a:buChar char="•"/>
            </a:pPr>
            <a:endParaRPr lang="en-ZA" sz="1000" dirty="0"/>
          </a:p>
        </p:txBody>
      </p:sp>
      <p:sp>
        <p:nvSpPr>
          <p:cNvPr id="4" name="Slide Number Placeholder 3">
            <a:extLst>
              <a:ext uri="{FF2B5EF4-FFF2-40B4-BE49-F238E27FC236}">
                <a16:creationId xmlns:a16="http://schemas.microsoft.com/office/drawing/2014/main" xmlns="" id="{5EF16C7B-CB38-496C-A0A4-5D0771BA01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09</a:t>
            </a:r>
          </a:p>
        </p:txBody>
      </p:sp>
    </p:spTree>
    <p:extLst>
      <p:ext uri="{BB962C8B-B14F-4D97-AF65-F5344CB8AC3E}">
        <p14:creationId xmlns:p14="http://schemas.microsoft.com/office/powerpoint/2010/main" xmlns="" val="2349349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15711</TotalTime>
  <Words>7264</Words>
  <Application>Microsoft Office PowerPoint</Application>
  <PresentationFormat>On-screen Show (16:9)</PresentationFormat>
  <Paragraphs>1683</Paragraphs>
  <Slides>89</Slides>
  <Notes>65</Notes>
  <HiddenSlides>0</HiddenSlides>
  <MMClips>0</MMClips>
  <ScaleCrop>false</ScaleCrop>
  <HeadingPairs>
    <vt:vector size="4" baseType="variant">
      <vt:variant>
        <vt:lpstr>Theme</vt:lpstr>
      </vt:variant>
      <vt:variant>
        <vt:i4>3</vt:i4>
      </vt:variant>
      <vt:variant>
        <vt:lpstr>Slide Titles</vt:lpstr>
      </vt:variant>
      <vt:variant>
        <vt:i4>89</vt:i4>
      </vt:variant>
    </vt:vector>
  </HeadingPairs>
  <TitlesOfParts>
    <vt:vector size="92" baseType="lpstr">
      <vt:lpstr>Office Theme</vt:lpstr>
      <vt:lpstr>1_Office Theme</vt:lpstr>
      <vt:lpstr>2_Office Theme</vt:lpstr>
      <vt:lpstr>Slide 1</vt:lpstr>
      <vt:lpstr>Contents</vt:lpstr>
      <vt:lpstr>Quarter 01 Performance Overview</vt:lpstr>
      <vt:lpstr>Quarter 01 Analysis Per Programme </vt:lpstr>
      <vt:lpstr>KEY HIGHLIGHTS FOR THE QUARTER</vt:lpstr>
      <vt:lpstr>Programme 1: Administration</vt:lpstr>
      <vt:lpstr>Office of the Director-General (ODG)</vt:lpstr>
      <vt:lpstr>Office of the Chief Operations Officer (COO)</vt:lpstr>
      <vt:lpstr>Office of the Chief Operations Officer (COO)</vt:lpstr>
      <vt:lpstr>Office of the Chief Operations Officer (COO)</vt:lpstr>
      <vt:lpstr>Programme 2: Integrated Transport Planning</vt:lpstr>
      <vt:lpstr>Research and Innovation</vt:lpstr>
      <vt:lpstr>Regional Integration</vt:lpstr>
      <vt:lpstr>Freight Logistics</vt:lpstr>
      <vt:lpstr>Freight Logistics (Cont..)</vt:lpstr>
      <vt:lpstr>Programme 3: Rail Transport</vt:lpstr>
      <vt:lpstr>Rail Regulation</vt:lpstr>
      <vt:lpstr>Rail Infrastructure and Industry Development</vt:lpstr>
      <vt:lpstr>Rail Infrastructure and Industry Development</vt:lpstr>
      <vt:lpstr>Rail Infrastructure and Industry Development</vt:lpstr>
      <vt:lpstr>Rail Infrastructure and Industry Development</vt:lpstr>
      <vt:lpstr>Programme 4: Road Transport</vt:lpstr>
      <vt:lpstr>Road Transport Regulation</vt:lpstr>
      <vt:lpstr>Road Transport Regulation (Cont..)</vt:lpstr>
      <vt:lpstr>Road Infrastructure and Industry Development</vt:lpstr>
      <vt:lpstr>Road Infrastructure and Industry Development (Cont..)</vt:lpstr>
      <vt:lpstr>Road Infrastructure and Industry Development</vt:lpstr>
      <vt:lpstr>Programme 5: Civil Aviation</vt:lpstr>
      <vt:lpstr>Aviation Policy and Regulation</vt:lpstr>
      <vt:lpstr>Aviation Security, Environment, Search and Rescue</vt:lpstr>
      <vt:lpstr>Aviation, Security, Environment and Search &amp; Rescue </vt:lpstr>
      <vt:lpstr>Programme 6: Maritime Transport</vt:lpstr>
      <vt:lpstr>Maritime Policy and Legislation</vt:lpstr>
      <vt:lpstr>Maritime Infrastructure and Industry Development</vt:lpstr>
      <vt:lpstr>Maritime Infrastructure and Industry Development</vt:lpstr>
      <vt:lpstr>Maritime Infrastructure and Industry Development</vt:lpstr>
      <vt:lpstr>Maritime Policy and Legislation</vt:lpstr>
      <vt:lpstr>Maritime Implementation, Monitoring and Evaluation</vt:lpstr>
      <vt:lpstr>Programme 7: Public Transport</vt:lpstr>
      <vt:lpstr>Public Transport Network Development</vt:lpstr>
      <vt:lpstr>Public Transport Network Development </vt:lpstr>
      <vt:lpstr>Public Transport Network Development </vt:lpstr>
      <vt:lpstr>Public Transport Network Development</vt:lpstr>
      <vt:lpstr>Public Transport Network Development</vt:lpstr>
      <vt:lpstr>Public Transport Network Development</vt:lpstr>
      <vt:lpstr>Public Transport Network Development</vt:lpstr>
      <vt:lpstr>Public Transport Network Development</vt:lpstr>
      <vt:lpstr>Public Transport Network Development</vt:lpstr>
      <vt:lpstr>Public Transport Industry Development </vt:lpstr>
      <vt:lpstr>Public Transport Industry Development </vt:lpstr>
      <vt:lpstr>Rural and Scholar Transport Implementation</vt:lpstr>
      <vt:lpstr>Rural and Scholar Transport Implementation</vt:lpstr>
      <vt:lpstr>Public Transport Network Development</vt:lpstr>
      <vt:lpstr>Public Transport Regulation</vt:lpstr>
      <vt:lpstr>Public Transport Industry Development</vt:lpstr>
      <vt:lpstr>CONSOLIDATED INDICATORS  </vt:lpstr>
      <vt:lpstr>Programme 3: Rail Transport</vt:lpstr>
      <vt:lpstr>Programme 3: Rail Transport</vt:lpstr>
      <vt:lpstr>Programme 3: Rail Transport</vt:lpstr>
      <vt:lpstr>Programme 3: Rail Transport</vt:lpstr>
      <vt:lpstr>Programme 4: Road Transport</vt:lpstr>
      <vt:lpstr>Programme 4: Road Transport</vt:lpstr>
      <vt:lpstr>Programme 4: Road Transport</vt:lpstr>
      <vt:lpstr>Programme 4: Road Transport</vt:lpstr>
      <vt:lpstr>Programme 4: Road Transport</vt:lpstr>
      <vt:lpstr>Programme 4: Road Transport</vt:lpstr>
      <vt:lpstr>Programme 5: Civil Aviation</vt:lpstr>
      <vt:lpstr>Programme 5: Civil Aviation</vt:lpstr>
      <vt:lpstr>Programme 5: Civil Aviation</vt:lpstr>
      <vt:lpstr>Programme 6: Maritime Transport</vt:lpstr>
      <vt:lpstr>Programme 6: Maritime Transport</vt:lpstr>
      <vt:lpstr>Programme 7: Public Transport</vt:lpstr>
      <vt:lpstr>DoT RESPONSE TO COVID-19 </vt:lpstr>
      <vt:lpstr>Internal Interventions</vt:lpstr>
      <vt:lpstr>Internal Interventions</vt:lpstr>
      <vt:lpstr>QUARTER ONE EXPENDITURE </vt:lpstr>
      <vt:lpstr>EXPENDITURE REPORT</vt:lpstr>
      <vt:lpstr>OVERVIEW</vt:lpstr>
      <vt:lpstr>EXPENDITURE PER ECONOMIC CLASSIFICATION</vt:lpstr>
      <vt:lpstr>EXPENDITURE PER ECONOMIC CLASSIFICATION (Cont…)</vt:lpstr>
      <vt:lpstr>EXPENDITURE PER PROGRAMME</vt:lpstr>
      <vt:lpstr>EXPENDITURE PER PROGRAMME (Cont…)</vt:lpstr>
      <vt:lpstr>EXPENDITURE PER PROGRAMME (Cont…)</vt:lpstr>
      <vt:lpstr>DETAIL OF TRANSFERS AND SUBSIDIES</vt:lpstr>
      <vt:lpstr>DETAIL OF TRANSFERS AND SUBSISIES (Cont..)</vt:lpstr>
      <vt:lpstr> </vt:lpstr>
      <vt:lpstr> </vt:lpstr>
      <vt:lpstr>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Mankitseng Hlatshwayo</dc:creator>
  <cp:lastModifiedBy>USER</cp:lastModifiedBy>
  <cp:revision>792</cp:revision>
  <cp:lastPrinted>2022-08-29T13:14:32Z</cp:lastPrinted>
  <dcterms:created xsi:type="dcterms:W3CDTF">2016-09-28T08:20:05Z</dcterms:created>
  <dcterms:modified xsi:type="dcterms:W3CDTF">2022-09-06T14:21:58Z</dcterms:modified>
</cp:coreProperties>
</file>