
<file path=[Content_Types].xml><?xml version="1.0" encoding="utf-8"?>
<Types xmlns="http://schemas.openxmlformats.org/package/2006/content-types">
  <Override PartName="/ppt/slides/slide47.xml" ContentType="application/vnd.openxmlformats-officedocument.presentationml.slide+xml"/>
  <Override PartName="/ppt/notesSlides/notesSlide2.xml" ContentType="application/vnd.openxmlformats-officedocument.presentationml.notesSlide+xml"/>
  <Override PartName="/ppt/diagrams/colors22.xml" ContentType="application/vnd.openxmlformats-officedocument.drawingml.diagramColors+xml"/>
  <Override PartName="/ppt/slides/slide36.xml" ContentType="application/vnd.openxmlformats-officedocument.presentationml.slide+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diagrams/quickStyle17.xml" ContentType="application/vnd.openxmlformats-officedocument.drawingml.diagramStyle+xml"/>
  <Override PartName="/ppt/diagrams/drawing18.xml" ContentType="application/vnd.ms-office.drawingml.diagramDrawing+xml"/>
  <Override PartName="/ppt/tableStyles.xml" ContentType="application/vnd.openxmlformats-officedocument.presentationml.tableStyles+xml"/>
  <Override PartName="/ppt/diagrams/layout17.xml" ContentType="application/vnd.openxmlformats-officedocument.drawingml.diagramLayout+xml"/>
  <Default Extension="xlsx" ContentType="application/vnd.openxmlformats-officedocument.spreadsheetml.sheet"/>
  <Override PartName="/ppt/charts/chart3.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diagrams/quickStyle20.xml" ContentType="application/vnd.openxmlformats-officedocument.drawingml.diagramStyle+xml"/>
  <Override PartName="/ppt/diagrams/drawing21.xml" ContentType="application/vnd.ms-office.drawingml.diagramDrawing+xml"/>
  <Override PartName="/ppt/diagrams/layout24.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drawing3.xml" ContentType="application/vnd.ms-office.drawingml.diagramDrawing+xml"/>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charts/style1.xml" ContentType="application/vnd.ms-office.chartstyl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theme/themeOverride2.xml" ContentType="application/vnd.openxmlformats-officedocument.themeOverr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slides/slide49.xml" ContentType="application/vnd.openxmlformats-officedocument.presentationml.slide+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charts/style2.xml" ContentType="application/vnd.ms-office.chart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commentAuthors.xml" ContentType="application/vnd.openxmlformats-officedocument.presentationml.commentAuthors+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rawings/drawing1.xml" ContentType="application/vnd.openxmlformats-officedocument.drawingml.chartshapes+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slideLayouts/slideLayout16.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charts/colors1.xml" ContentType="application/vnd.ms-office.chartcolorstyle+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slides/slide8.xml" ContentType="application/vnd.openxmlformats-officedocument.presentationml.slide+xml"/>
  <Override PartName="/ppt/charts/chart2.xml" ContentType="application/vnd.openxmlformats-officedocument.drawingml.chart+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diagrams/data20.xml" ContentType="application/vnd.openxmlformats-officedocument.drawingml.diagramData+xml"/>
  <Override PartName="/ppt/charts/colors2.xml" ContentType="application/vnd.ms-office.chartcolorstyle+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quickStyle24.xml" ContentType="application/vnd.openxmlformats-officedocument.drawingml.diagramStyle+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 id="2147483792" r:id="rId2"/>
  </p:sldMasterIdLst>
  <p:notesMasterIdLst>
    <p:notesMasterId r:id="rId54"/>
  </p:notesMasterIdLst>
  <p:sldIdLst>
    <p:sldId id="285" r:id="rId3"/>
    <p:sldId id="300" r:id="rId4"/>
    <p:sldId id="385" r:id="rId5"/>
    <p:sldId id="3501" r:id="rId6"/>
    <p:sldId id="387" r:id="rId7"/>
    <p:sldId id="388" r:id="rId8"/>
    <p:sldId id="389" r:id="rId9"/>
    <p:sldId id="279" r:id="rId10"/>
    <p:sldId id="274" r:id="rId11"/>
    <p:sldId id="280" r:id="rId12"/>
    <p:sldId id="3859" r:id="rId13"/>
    <p:sldId id="3867" r:id="rId14"/>
    <p:sldId id="3863" r:id="rId15"/>
    <p:sldId id="3868" r:id="rId16"/>
    <p:sldId id="3869" r:id="rId17"/>
    <p:sldId id="3870" r:id="rId18"/>
    <p:sldId id="3882" r:id="rId19"/>
    <p:sldId id="3883" r:id="rId20"/>
    <p:sldId id="3884" r:id="rId21"/>
    <p:sldId id="3885" r:id="rId22"/>
    <p:sldId id="3886" r:id="rId23"/>
    <p:sldId id="3887" r:id="rId24"/>
    <p:sldId id="3888" r:id="rId25"/>
    <p:sldId id="3872" r:id="rId26"/>
    <p:sldId id="3873" r:id="rId27"/>
    <p:sldId id="3889" r:id="rId28"/>
    <p:sldId id="3890" r:id="rId29"/>
    <p:sldId id="3891" r:id="rId30"/>
    <p:sldId id="3910" r:id="rId31"/>
    <p:sldId id="3895" r:id="rId32"/>
    <p:sldId id="3876" r:id="rId33"/>
    <p:sldId id="3896" r:id="rId34"/>
    <p:sldId id="3897" r:id="rId35"/>
    <p:sldId id="3877" r:id="rId36"/>
    <p:sldId id="3911" r:id="rId37"/>
    <p:sldId id="3912" r:id="rId38"/>
    <p:sldId id="3913" r:id="rId39"/>
    <p:sldId id="3914" r:id="rId40"/>
    <p:sldId id="3915" r:id="rId41"/>
    <p:sldId id="3878" r:id="rId42"/>
    <p:sldId id="3903" r:id="rId43"/>
    <p:sldId id="3904" r:id="rId44"/>
    <p:sldId id="3905" r:id="rId45"/>
    <p:sldId id="3906" r:id="rId46"/>
    <p:sldId id="3907" r:id="rId47"/>
    <p:sldId id="3908" r:id="rId48"/>
    <p:sldId id="3909" r:id="rId49"/>
    <p:sldId id="3916" r:id="rId50"/>
    <p:sldId id="3917" r:id="rId51"/>
    <p:sldId id="3918" r:id="rId52"/>
    <p:sldId id="3492" r:id="rId53"/>
  </p:sldIdLst>
  <p:sldSz cx="9144000" cy="721836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xmlns="">
        <p15:guide id="1" orient="horz" pos="2274">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ctor Phuthi" initials="DP" lastIdx="1" clrIdx="0">
    <p:extLst>
      <p:ext uri="{19B8F6BF-5375-455C-9EA6-DF929625EA0E}">
        <p15:presenceInfo xmlns:p15="http://schemas.microsoft.com/office/powerpoint/2012/main" xmlns="" userId="S-1-5-21-515967899-1292428093-1177238915-260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5D28"/>
    <a:srgbClr val="006600"/>
    <a:srgbClr val="D8A851"/>
    <a:srgbClr val="FFFFFF"/>
    <a:srgbClr val="4A7EBB"/>
    <a:srgbClr val="825B32"/>
    <a:srgbClr val="BB8F53"/>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54" autoAdjust="0"/>
    <p:restoredTop sz="85487" autoAdjust="0"/>
  </p:normalViewPr>
  <p:slideViewPr>
    <p:cSldViewPr>
      <p:cViewPr varScale="1">
        <p:scale>
          <a:sx n="59" d="100"/>
          <a:sy n="59" d="100"/>
        </p:scale>
        <p:origin x="-1512" y="-78"/>
      </p:cViewPr>
      <p:guideLst>
        <p:guide orient="horz" pos="2274"/>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package" Target="../embeddings/Microsoft_Office_Excel_Worksheet2.xlsx"/><Relationship Id="rId1" Type="http://schemas.openxmlformats.org/officeDocument/2006/relationships/themeOverride" Target="../theme/themeOverride2.xml"/><Relationship Id="rId4" Type="http://schemas.microsoft.com/office/2011/relationships/chartStyle" Target="style1.xml"/></Relationships>
</file>

<file path=ppt/charts/_rels/chart3.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plotArea>
      <c:layout/>
      <c:doughnutChart>
        <c:varyColors val="1"/>
        <c:ser>
          <c:idx val="0"/>
          <c:order val="0"/>
          <c:spPr>
            <a:ln>
              <a:solidFill>
                <a:srgbClr val="00B050"/>
              </a:solidFill>
            </a:ln>
          </c:spPr>
          <c:explosion val="2"/>
          <c:dPt>
            <c:idx val="0"/>
            <c:explosion val="0"/>
            <c:spPr>
              <a:solidFill>
                <a:srgbClr val="FF0000"/>
              </a:solidFill>
              <a:ln w="190500">
                <a:solidFill>
                  <a:srgbClr val="FF0000"/>
                </a:solidFill>
                <a:prstDash val="sysDot"/>
              </a:ln>
            </c:spPr>
            <c:extLst xmlns:c16r2="http://schemas.microsoft.com/office/drawing/2015/06/chart">
              <c:ext xmlns:c16="http://schemas.microsoft.com/office/drawing/2014/chart" uri="{C3380CC4-5D6E-409C-BE32-E72D297353CC}">
                <c16:uniqueId val="{00000001-9168-4B23-82CE-F82C9C10B00D}"/>
              </c:ext>
            </c:extLst>
          </c:dPt>
          <c:dPt>
            <c:idx val="1"/>
            <c:spPr>
              <a:solidFill>
                <a:srgbClr val="00B050"/>
              </a:solidFill>
              <a:ln w="190500" cap="rnd">
                <a:solidFill>
                  <a:srgbClr val="00B050"/>
                </a:solidFill>
                <a:prstDash val="sysDot"/>
              </a:ln>
            </c:spPr>
            <c:extLst xmlns:c16r2="http://schemas.microsoft.com/office/drawing/2015/06/chart">
              <c:ext xmlns:c16="http://schemas.microsoft.com/office/drawing/2014/chart" uri="{C3380CC4-5D6E-409C-BE32-E72D297353CC}">
                <c16:uniqueId val="{00000003-9168-4B23-82CE-F82C9C10B00D}"/>
              </c:ext>
            </c:extLst>
          </c:dPt>
          <c:dPt>
            <c:idx val="2"/>
            <c:spPr>
              <a:solidFill>
                <a:srgbClr val="00B050"/>
              </a:solidFill>
              <a:ln w="190500" cap="rnd">
                <a:solidFill>
                  <a:srgbClr val="00B050"/>
                </a:solidFill>
              </a:ln>
            </c:spPr>
            <c:extLst xmlns:c16r2="http://schemas.microsoft.com/office/drawing/2015/06/chart">
              <c:ext xmlns:c16="http://schemas.microsoft.com/office/drawing/2014/chart" uri="{C3380CC4-5D6E-409C-BE32-E72D297353CC}">
                <c16:uniqueId val="{00000005-9168-4B23-82CE-F82C9C10B00D}"/>
              </c:ext>
            </c:extLst>
          </c:dPt>
          <c:dLbls>
            <c:dLbl>
              <c:idx val="0"/>
              <c:layout>
                <c:manualLayout>
                  <c:x val="2.0519464950899836E-2"/>
                  <c:y val="3.7366828898107766E-2"/>
                </c:manualLayout>
              </c:layout>
              <c:tx>
                <c:rich>
                  <a:bodyPr/>
                  <a:lstStyle/>
                  <a:p>
                    <a:r>
                      <a:rPr lang="en-US" dirty="0"/>
                      <a:t>21%</a:t>
                    </a:r>
                  </a:p>
                  <a:p>
                    <a:r>
                      <a:rPr lang="en-US" dirty="0"/>
                      <a:t>(6)</a:t>
                    </a:r>
                  </a:p>
                </c:rich>
              </c:tx>
              <c:showVal val="1"/>
              <c:extLst xmlns:c16r2="http://schemas.microsoft.com/office/drawing/2015/06/chart">
                <c:ext xmlns:c15="http://schemas.microsoft.com/office/drawing/2012/chart" uri="{CE6537A1-D6FC-4f65-9D91-7224C49458BB}">
                  <c15:layout>
                    <c:manualLayout>
                      <c:w val="0.15611756228157619"/>
                      <c:h val="0.13222103829771822"/>
                    </c:manualLayout>
                  </c15:layout>
                </c:ext>
                <c:ext xmlns:c16="http://schemas.microsoft.com/office/drawing/2014/chart" uri="{C3380CC4-5D6E-409C-BE32-E72D297353CC}">
                  <c16:uniqueId val="{00000001-9168-4B23-82CE-F82C9C10B00D}"/>
                </c:ext>
              </c:extLst>
            </c:dLbl>
            <c:dLbl>
              <c:idx val="1"/>
              <c:layout>
                <c:manualLayout>
                  <c:x val="-1.4581579614911716E-2"/>
                  <c:y val="-1.4129455138686183E-2"/>
                </c:manualLayout>
              </c:layout>
              <c:tx>
                <c:rich>
                  <a:bodyPr/>
                  <a:lstStyle/>
                  <a:p>
                    <a:r>
                      <a:rPr lang="en-US" dirty="0"/>
                      <a:t>79%</a:t>
                    </a:r>
                  </a:p>
                  <a:p>
                    <a:r>
                      <a:rPr lang="en-US" dirty="0"/>
                      <a:t>(22)</a:t>
                    </a:r>
                  </a:p>
                </c:rich>
              </c:tx>
              <c:showVal val="1"/>
              <c:extLst xmlns:c16r2="http://schemas.microsoft.com/office/drawing/2015/06/chart">
                <c:ext xmlns:c15="http://schemas.microsoft.com/office/drawing/2012/chart" uri="{CE6537A1-D6FC-4f65-9D91-7224C49458BB}">
                  <c15:layout>
                    <c:manualLayout>
                      <c:w val="0.14954470489951735"/>
                      <c:h val="0.12857256344603799"/>
                    </c:manualLayout>
                  </c15:layout>
                </c:ext>
                <c:ext xmlns:c16="http://schemas.microsoft.com/office/drawing/2014/chart" uri="{C3380CC4-5D6E-409C-BE32-E72D297353CC}">
                  <c16:uniqueId val="{00000003-9168-4B23-82CE-F82C9C10B00D}"/>
                </c:ext>
              </c:extLst>
            </c:dLbl>
            <c:delete val="1"/>
            <c:spPr>
              <a:noFill/>
              <a:ln>
                <a:noFill/>
              </a:ln>
              <a:effectLst/>
            </c:spPr>
            <c:txPr>
              <a:bodyPr/>
              <a:lstStyle/>
              <a:p>
                <a:pPr>
                  <a:defRPr b="1">
                    <a:latin typeface="Arial" panose="020B0604020202020204" pitchFamily="34" charset="0"/>
                    <a:cs typeface="Arial" panose="020B0604020202020204" pitchFamily="34" charset="0"/>
                  </a:defRPr>
                </a:pPr>
                <a:endParaRPr lang="en-US"/>
              </a:p>
            </c:txPr>
            <c:extLst xmlns:c16r2="http://schemas.microsoft.com/office/drawing/2015/06/chart">
              <c:ext xmlns:c15="http://schemas.microsoft.com/office/drawing/2012/chart" uri="{CE6537A1-D6FC-4f65-9D91-7224C49458BB}"/>
            </c:extLst>
          </c:dLbls>
          <c:cat>
            <c:strRef>
              <c:f>Sheet7!$B$3:$B$4</c:f>
              <c:strCache>
                <c:ptCount val="2"/>
                <c:pt idx="0">
                  <c:v>Not achieved </c:v>
                </c:pt>
                <c:pt idx="1">
                  <c:v>Achieved </c:v>
                </c:pt>
              </c:strCache>
            </c:strRef>
          </c:cat>
          <c:val>
            <c:numRef>
              <c:f>Sheet7!$C$3:$C$4</c:f>
              <c:numCache>
                <c:formatCode>0%</c:formatCode>
                <c:ptCount val="2"/>
                <c:pt idx="0">
                  <c:v>0.51</c:v>
                </c:pt>
                <c:pt idx="1">
                  <c:v>0.49000000000000005</c:v>
                </c:pt>
              </c:numCache>
            </c:numRef>
          </c:val>
          <c:extLst xmlns:c16r2="http://schemas.microsoft.com/office/drawing/2015/06/chart">
            <c:ext xmlns:c16="http://schemas.microsoft.com/office/drawing/2014/chart" uri="{C3380CC4-5D6E-409C-BE32-E72D297353CC}">
              <c16:uniqueId val="{00000006-9168-4B23-82CE-F82C9C10B00D}"/>
            </c:ext>
          </c:extLst>
        </c:ser>
        <c:dLbls/>
        <c:firstSliceAng val="0"/>
        <c:holeSize val="50"/>
      </c:doughnutChart>
    </c:plotArea>
    <c:plotVisOnly val="1"/>
    <c:dispBlanksAs val="zero"/>
  </c:chart>
  <c:spPr>
    <a:ln>
      <a:solidFill>
        <a:srgbClr val="00B050"/>
      </a:solidFill>
    </a:ln>
  </c:spPr>
  <c:externalData r:id="rId2"/>
  <c:userShapes r:id="rId3"/>
</c:chartSpace>
</file>

<file path=ppt/charts/chart2.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ZA" sz="1800" dirty="0"/>
              <a:t>Q1 2022/23 DALRRD Performance</a:t>
            </a:r>
          </a:p>
        </c:rich>
      </c:tx>
      <c:layout>
        <c:manualLayout>
          <c:xMode val="edge"/>
          <c:yMode val="edge"/>
          <c:x val="0.31165835264717912"/>
          <c:y val="2.1897810218978114E-2"/>
        </c:manualLayout>
      </c:layout>
      <c:spPr>
        <a:noFill/>
        <a:ln>
          <a:noFill/>
        </a:ln>
        <a:effectLst/>
      </c:spPr>
    </c:title>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tx>
            <c:strRef>
              <c:f>'Q1 2022-23'!$B$14</c:f>
              <c:strCache>
                <c:ptCount val="1"/>
                <c:pt idx="0">
                  <c:v>Achieved</c:v>
                </c:pt>
              </c:strCache>
            </c:strRef>
          </c:tx>
          <c:spPr>
            <a:solidFill>
              <a:srgbClr val="00B050"/>
            </a:solidFill>
            <a:ln>
              <a:noFill/>
            </a:ln>
            <a:effectLst>
              <a:outerShdw blurRad="57150" dist="19050" dir="5400000" algn="ctr" rotWithShape="0">
                <a:srgbClr val="000000">
                  <a:alpha val="63000"/>
                </a:srgbClr>
              </a:outerShdw>
            </a:effectLst>
            <a:sp3d/>
          </c:spPr>
          <c:cat>
            <c:strRef>
              <c:f>'Q1 2022-23'!$A$15:$A$21</c:f>
              <c:strCache>
                <c:ptCount val="7"/>
                <c:pt idx="0">
                  <c:v>Administration </c:v>
                </c:pt>
                <c:pt idx="1">
                  <c:v>APB&amp;NRM</c:v>
                </c:pt>
                <c:pt idx="2">
                  <c:v>Food Security Land Reform &amp; Restitution</c:v>
                </c:pt>
                <c:pt idx="3">
                  <c:v>Rural Development</c:v>
                </c:pt>
                <c:pt idx="4">
                  <c:v>Economic Dev, Trade &amp; Marketing </c:v>
                </c:pt>
                <c:pt idx="5">
                  <c:v>Land Administration</c:v>
                </c:pt>
                <c:pt idx="6">
                  <c:v>DALRRD</c:v>
                </c:pt>
              </c:strCache>
            </c:strRef>
          </c:cat>
          <c:val>
            <c:numRef>
              <c:f>'Q1 2022-23'!$B$15:$B$21</c:f>
              <c:numCache>
                <c:formatCode>0%</c:formatCode>
                <c:ptCount val="7"/>
                <c:pt idx="0">
                  <c:v>0</c:v>
                </c:pt>
                <c:pt idx="1">
                  <c:v>1</c:v>
                </c:pt>
                <c:pt idx="2">
                  <c:v>0.66666666666666663</c:v>
                </c:pt>
                <c:pt idx="3">
                  <c:v>1</c:v>
                </c:pt>
                <c:pt idx="4">
                  <c:v>0.60000000000000009</c:v>
                </c:pt>
                <c:pt idx="5">
                  <c:v>0.85714285714285721</c:v>
                </c:pt>
                <c:pt idx="6">
                  <c:v>0.78571428571428559</c:v>
                </c:pt>
              </c:numCache>
            </c:numRef>
          </c:val>
          <c:extLst xmlns:c16r2="http://schemas.microsoft.com/office/drawing/2015/06/chart">
            <c:ext xmlns:c16="http://schemas.microsoft.com/office/drawing/2014/chart" uri="{C3380CC4-5D6E-409C-BE32-E72D297353CC}">
              <c16:uniqueId val="{00000000-6F52-46A7-993F-04C930230B12}"/>
            </c:ext>
          </c:extLst>
        </c:ser>
        <c:ser>
          <c:idx val="1"/>
          <c:order val="1"/>
          <c:tx>
            <c:strRef>
              <c:f>'Q1 2022-23'!$C$14</c:f>
              <c:strCache>
                <c:ptCount val="1"/>
                <c:pt idx="0">
                  <c:v>Not Achieved</c:v>
                </c:pt>
              </c:strCache>
            </c:strRef>
          </c:tx>
          <c:spPr>
            <a:solidFill>
              <a:srgbClr val="FF0000"/>
            </a:solidFill>
            <a:ln>
              <a:noFill/>
            </a:ln>
            <a:effectLst>
              <a:outerShdw blurRad="57150" dist="19050" dir="5400000" algn="ctr" rotWithShape="0">
                <a:srgbClr val="000000">
                  <a:alpha val="63000"/>
                </a:srgbClr>
              </a:outerShdw>
            </a:effectLst>
            <a:sp3d/>
          </c:spPr>
          <c:cat>
            <c:strRef>
              <c:f>'Q1 2022-23'!$A$15:$A$21</c:f>
              <c:strCache>
                <c:ptCount val="7"/>
                <c:pt idx="0">
                  <c:v>Administration </c:v>
                </c:pt>
                <c:pt idx="1">
                  <c:v>APB&amp;NRM</c:v>
                </c:pt>
                <c:pt idx="2">
                  <c:v>Food Security Land Reform &amp; Restitution</c:v>
                </c:pt>
                <c:pt idx="3">
                  <c:v>Rural Development</c:v>
                </c:pt>
                <c:pt idx="4">
                  <c:v>Economic Dev, Trade &amp; Marketing </c:v>
                </c:pt>
                <c:pt idx="5">
                  <c:v>Land Administration</c:v>
                </c:pt>
                <c:pt idx="6">
                  <c:v>DALRRD</c:v>
                </c:pt>
              </c:strCache>
            </c:strRef>
          </c:cat>
          <c:val>
            <c:numRef>
              <c:f>'Q1 2022-23'!$C$15:$C$21</c:f>
              <c:numCache>
                <c:formatCode>0%</c:formatCode>
                <c:ptCount val="7"/>
                <c:pt idx="0">
                  <c:v>1</c:v>
                </c:pt>
                <c:pt idx="1">
                  <c:v>0</c:v>
                </c:pt>
                <c:pt idx="2">
                  <c:v>0.33333333333333331</c:v>
                </c:pt>
                <c:pt idx="3">
                  <c:v>0</c:v>
                </c:pt>
                <c:pt idx="4">
                  <c:v>0.4</c:v>
                </c:pt>
                <c:pt idx="5">
                  <c:v>0.1428571428571429</c:v>
                </c:pt>
                <c:pt idx="6">
                  <c:v>0.21428571428571427</c:v>
                </c:pt>
              </c:numCache>
            </c:numRef>
          </c:val>
          <c:extLst xmlns:c16r2="http://schemas.microsoft.com/office/drawing/2015/06/chart">
            <c:ext xmlns:c16="http://schemas.microsoft.com/office/drawing/2014/chart" uri="{C3380CC4-5D6E-409C-BE32-E72D297353CC}">
              <c16:uniqueId val="{00000001-6F52-46A7-993F-04C930230B12}"/>
            </c:ext>
          </c:extLst>
        </c:ser>
        <c:dLbls/>
        <c:shape val="box"/>
        <c:axId val="103806848"/>
        <c:axId val="103808384"/>
        <c:axId val="0"/>
      </c:bar3DChart>
      <c:catAx>
        <c:axId val="103806848"/>
        <c:scaling>
          <c:orientation val="minMax"/>
        </c:scaling>
        <c:axPos val="b"/>
        <c:numFmt formatCode="General" sourceLinked="1"/>
        <c:maj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3808384"/>
        <c:crosses val="autoZero"/>
        <c:auto val="1"/>
        <c:lblAlgn val="ctr"/>
        <c:lblOffset val="100"/>
      </c:catAx>
      <c:valAx>
        <c:axId val="103808384"/>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en-ZA"/>
                  <a:t>Percentage(%)</a:t>
                </a:r>
              </a:p>
            </c:rich>
          </c:tx>
          <c:spPr>
            <a:noFill/>
            <a:ln>
              <a:noFill/>
            </a:ln>
            <a:effectLst/>
          </c:spPr>
        </c:title>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380684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chart>
  <c:spPr>
    <a:noFill/>
    <a:ln>
      <a:noFill/>
    </a:ln>
    <a:effectLst/>
  </c:spPr>
  <c:txPr>
    <a:bodyPr/>
    <a:lstStyle/>
    <a:p>
      <a:pPr>
        <a:defRPr/>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a:t>2020/21-22/23</a:t>
            </a:r>
            <a:r>
              <a:rPr lang="en-ZA" baseline="0"/>
              <a:t> Q1 PROGRAMME PERFORMANCE</a:t>
            </a:r>
            <a:endParaRPr lang="en-ZA"/>
          </a:p>
        </c:rich>
      </c:tx>
      <c:spPr>
        <a:noFill/>
        <a:ln>
          <a:noFill/>
        </a:ln>
        <a:effectLst/>
      </c:spPr>
    </c:title>
    <c:plotArea>
      <c:layout/>
      <c:lineChart>
        <c:grouping val="standard"/>
        <c:ser>
          <c:idx val="0"/>
          <c:order val="0"/>
          <c:tx>
            <c:strRef>
              <c:f>Sheet1!$A$2</c:f>
              <c:strCache>
                <c:ptCount val="1"/>
                <c:pt idx="0">
                  <c:v>2020/21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ADMIN</c:v>
                </c:pt>
                <c:pt idx="1">
                  <c:v>APHFSNRDM</c:v>
                </c:pt>
                <c:pt idx="2">
                  <c:v>FSLRR</c:v>
                </c:pt>
                <c:pt idx="3">
                  <c:v>RD</c:v>
                </c:pt>
                <c:pt idx="4">
                  <c:v>EDTM</c:v>
                </c:pt>
                <c:pt idx="5">
                  <c:v>LA</c:v>
                </c:pt>
                <c:pt idx="6">
                  <c:v>TOTAL</c:v>
                </c:pt>
              </c:strCache>
            </c:strRef>
          </c:cat>
          <c:val>
            <c:numRef>
              <c:f>Sheet1!$B$2:$H$2</c:f>
              <c:numCache>
                <c:formatCode>General</c:formatCode>
                <c:ptCount val="7"/>
                <c:pt idx="0">
                  <c:v>0</c:v>
                </c:pt>
                <c:pt idx="1">
                  <c:v>43</c:v>
                </c:pt>
                <c:pt idx="2">
                  <c:v>13</c:v>
                </c:pt>
                <c:pt idx="3">
                  <c:v>0</c:v>
                </c:pt>
                <c:pt idx="4">
                  <c:v>80</c:v>
                </c:pt>
                <c:pt idx="5">
                  <c:v>29</c:v>
                </c:pt>
                <c:pt idx="6">
                  <c:v>39</c:v>
                </c:pt>
              </c:numCache>
            </c:numRef>
          </c:val>
          <c:extLst xmlns:c16r2="http://schemas.microsoft.com/office/drawing/2015/06/chart">
            <c:ext xmlns:c16="http://schemas.microsoft.com/office/drawing/2014/chart" uri="{C3380CC4-5D6E-409C-BE32-E72D297353CC}">
              <c16:uniqueId val="{00000000-3FC4-4895-B262-5485B1468A6F}"/>
            </c:ext>
          </c:extLst>
        </c:ser>
        <c:ser>
          <c:idx val="1"/>
          <c:order val="1"/>
          <c:tx>
            <c:strRef>
              <c:f>Sheet1!$A$3</c:f>
              <c:strCache>
                <c:ptCount val="1"/>
                <c:pt idx="0">
                  <c:v>2021/22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ADMIN</c:v>
                </c:pt>
                <c:pt idx="1">
                  <c:v>APHFSNRDM</c:v>
                </c:pt>
                <c:pt idx="2">
                  <c:v>FSLRR</c:v>
                </c:pt>
                <c:pt idx="3">
                  <c:v>RD</c:v>
                </c:pt>
                <c:pt idx="4">
                  <c:v>EDTM</c:v>
                </c:pt>
                <c:pt idx="5">
                  <c:v>LA</c:v>
                </c:pt>
                <c:pt idx="6">
                  <c:v>TOTAL</c:v>
                </c:pt>
              </c:strCache>
            </c:strRef>
          </c:cat>
          <c:val>
            <c:numRef>
              <c:f>Sheet1!$B$3:$H$3</c:f>
              <c:numCache>
                <c:formatCode>General</c:formatCode>
                <c:ptCount val="7"/>
                <c:pt idx="0">
                  <c:v>0</c:v>
                </c:pt>
                <c:pt idx="1">
                  <c:v>89</c:v>
                </c:pt>
                <c:pt idx="2">
                  <c:v>38</c:v>
                </c:pt>
                <c:pt idx="3">
                  <c:v>100</c:v>
                </c:pt>
                <c:pt idx="4">
                  <c:v>67</c:v>
                </c:pt>
                <c:pt idx="5">
                  <c:v>75</c:v>
                </c:pt>
                <c:pt idx="6">
                  <c:v>69</c:v>
                </c:pt>
              </c:numCache>
            </c:numRef>
          </c:val>
          <c:extLst xmlns:c16r2="http://schemas.microsoft.com/office/drawing/2015/06/chart">
            <c:ext xmlns:c16="http://schemas.microsoft.com/office/drawing/2014/chart" uri="{C3380CC4-5D6E-409C-BE32-E72D297353CC}">
              <c16:uniqueId val="{00000001-3FC4-4895-B262-5485B1468A6F}"/>
            </c:ext>
          </c:extLst>
        </c:ser>
        <c:ser>
          <c:idx val="2"/>
          <c:order val="2"/>
          <c:tx>
            <c:strRef>
              <c:f>Sheet1!$A$4</c:f>
              <c:strCache>
                <c:ptCount val="1"/>
                <c:pt idx="0">
                  <c:v>2022/23</c:v>
                </c:pt>
              </c:strCache>
            </c:strRef>
          </c:tx>
          <c:spPr>
            <a:ln w="28575" cap="rnd">
              <a:solidFill>
                <a:schemeClr val="accent3"/>
              </a:solidFill>
              <a:round/>
            </a:ln>
            <a:effectLst/>
          </c:spPr>
          <c:marker>
            <c:symbol val="circle"/>
            <c:size val="5"/>
            <c:spPr>
              <a:solidFill>
                <a:schemeClr val="accent6">
                  <a:lumMod val="40000"/>
                  <a:lumOff val="60000"/>
                </a:schemeClr>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ADMIN</c:v>
                </c:pt>
                <c:pt idx="1">
                  <c:v>APHFSNRDM</c:v>
                </c:pt>
                <c:pt idx="2">
                  <c:v>FSLRR</c:v>
                </c:pt>
                <c:pt idx="3">
                  <c:v>RD</c:v>
                </c:pt>
                <c:pt idx="4">
                  <c:v>EDTM</c:v>
                </c:pt>
                <c:pt idx="5">
                  <c:v>LA</c:v>
                </c:pt>
                <c:pt idx="6">
                  <c:v>TOTAL</c:v>
                </c:pt>
              </c:strCache>
            </c:strRef>
          </c:cat>
          <c:val>
            <c:numRef>
              <c:f>Sheet1!$B$4:$H$4</c:f>
              <c:numCache>
                <c:formatCode>General</c:formatCode>
                <c:ptCount val="7"/>
                <c:pt idx="0">
                  <c:v>0</c:v>
                </c:pt>
                <c:pt idx="1">
                  <c:v>100</c:v>
                </c:pt>
                <c:pt idx="2">
                  <c:v>67</c:v>
                </c:pt>
                <c:pt idx="3">
                  <c:v>100</c:v>
                </c:pt>
                <c:pt idx="4">
                  <c:v>60</c:v>
                </c:pt>
                <c:pt idx="5">
                  <c:v>86</c:v>
                </c:pt>
                <c:pt idx="6">
                  <c:v>79</c:v>
                </c:pt>
              </c:numCache>
            </c:numRef>
          </c:val>
          <c:extLst xmlns:c16r2="http://schemas.microsoft.com/office/drawing/2015/06/chart">
            <c:ext xmlns:c16="http://schemas.microsoft.com/office/drawing/2014/chart" uri="{C3380CC4-5D6E-409C-BE32-E72D297353CC}">
              <c16:uniqueId val="{00000002-3FC4-4895-B262-5485B1468A6F}"/>
            </c:ext>
          </c:extLst>
        </c:ser>
        <c:dLbls/>
        <c:marker val="1"/>
        <c:axId val="104020608"/>
        <c:axId val="104030592"/>
      </c:lineChart>
      <c:catAx>
        <c:axId val="10402060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4030592"/>
        <c:crosses val="autoZero"/>
        <c:auto val="1"/>
        <c:lblAlgn val="ctr"/>
        <c:lblOffset val="100"/>
      </c:catAx>
      <c:valAx>
        <c:axId val="104030592"/>
        <c:scaling>
          <c:orientation val="minMax"/>
          <c:max val="100"/>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402060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A96C8B-A3BE-4312-BF4A-8F251599E387}"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en-ZA"/>
        </a:p>
      </dgm:t>
    </dgm:pt>
    <dgm:pt modelId="{84FAB3A3-0C0D-4AAA-B297-9BF628878DDD}">
      <dgm:prSet phldrT="[Text]" custT="1"/>
      <dgm:spPr>
        <a:solidFill>
          <a:srgbClr val="FF0000"/>
        </a:solidFill>
      </dgm:spPr>
      <dgm:t>
        <a:bodyPr/>
        <a:lstStyle/>
        <a:p>
          <a:r>
            <a:rPr lang="en-ZA" sz="1600" b="1" dirty="0">
              <a:solidFill>
                <a:schemeClr val="bg1"/>
              </a:solidFill>
              <a:latin typeface="Arial" panose="020B0604020202020204" pitchFamily="34" charset="0"/>
              <a:cs typeface="Arial" panose="020B0604020202020204" pitchFamily="34" charset="0"/>
            </a:rPr>
            <a:t>Q1 target</a:t>
          </a:r>
          <a:r>
            <a:rPr lang="en-ZA" sz="1600" b="0" dirty="0">
              <a:solidFill>
                <a:schemeClr val="bg1"/>
              </a:solidFill>
              <a:latin typeface="Arial" panose="020B0604020202020204" pitchFamily="34" charset="0"/>
              <a:cs typeface="Arial" panose="020B0604020202020204" pitchFamily="34" charset="0"/>
            </a:rPr>
            <a:t>: </a:t>
          </a:r>
          <a:r>
            <a:rPr lang="en-US" sz="1600" b="1" dirty="0">
              <a:solidFill>
                <a:schemeClr val="bg1"/>
              </a:solidFill>
              <a:latin typeface="Arial" panose="020B0604020202020204" pitchFamily="34" charset="0"/>
              <a:cs typeface="Arial" panose="020B0604020202020204" pitchFamily="34" charset="0"/>
            </a:rPr>
            <a:t>100%</a:t>
          </a:r>
        </a:p>
        <a:p>
          <a:r>
            <a:rPr lang="en-US" sz="1600" b="1" dirty="0">
              <a:solidFill>
                <a:schemeClr val="bg1"/>
              </a:solidFill>
              <a:latin typeface="Arial" panose="020B0604020202020204" pitchFamily="34" charset="0"/>
              <a:cs typeface="Arial" panose="020B0604020202020204" pitchFamily="34" charset="0"/>
            </a:rPr>
            <a:t> </a:t>
          </a:r>
        </a:p>
        <a:p>
          <a:r>
            <a:rPr lang="en-ZA" sz="1600" b="1" dirty="0">
              <a:solidFill>
                <a:schemeClr val="bg1"/>
              </a:solidFill>
              <a:latin typeface="Arial" panose="020B0604020202020204" pitchFamily="34" charset="0"/>
              <a:cs typeface="Arial" panose="020B0604020202020204" pitchFamily="34" charset="0"/>
            </a:rPr>
            <a:t>Output: 97%</a:t>
          </a:r>
        </a:p>
        <a:p>
          <a:r>
            <a:rPr lang="en-ZA" sz="1600" b="1" dirty="0">
              <a:solidFill>
                <a:schemeClr val="tx1"/>
              </a:solidFill>
              <a:latin typeface="Arial" panose="020B0604020202020204" pitchFamily="34" charset="0"/>
              <a:cs typeface="Arial" panose="020B0604020202020204" pitchFamily="34" charset="0"/>
            </a:rPr>
            <a:t>Not Achieved</a:t>
          </a:r>
          <a:endParaRPr lang="en-ZA" sz="1600" b="0" dirty="0">
            <a:solidFill>
              <a:schemeClr val="tx1"/>
            </a:solidFill>
            <a:latin typeface="Arial" panose="020B0604020202020204" pitchFamily="34" charset="0"/>
            <a:cs typeface="Arial" panose="020B0604020202020204" pitchFamily="34" charset="0"/>
          </a:endParaRPr>
        </a:p>
      </dgm:t>
    </dgm:pt>
    <dgm:pt modelId="{5B51E383-10BD-47BF-9EEB-D5818BD0D892}" type="sibTrans" cxnId="{719BFD15-A17C-4C76-89C9-1740E13407CD}">
      <dgm:prSet/>
      <dgm:spPr/>
      <dgm:t>
        <a:bodyPr/>
        <a:lstStyle/>
        <a:p>
          <a:endParaRPr lang="en-ZA"/>
        </a:p>
      </dgm:t>
    </dgm:pt>
    <dgm:pt modelId="{D24EACDB-C76B-458C-A4CB-51D9A7769131}" type="parTrans" cxnId="{719BFD15-A17C-4C76-89C9-1740E13407CD}">
      <dgm:prSet/>
      <dgm:spPr/>
      <dgm:t>
        <a:bodyPr/>
        <a:lstStyle/>
        <a:p>
          <a:endParaRPr lang="en-ZA"/>
        </a:p>
      </dgm:t>
    </dgm:pt>
    <dgm:pt modelId="{3E2FA9FF-51E2-499E-A412-F8B1EC2F856A}" type="pres">
      <dgm:prSet presAssocID="{38A96C8B-A3BE-4312-BF4A-8F251599E387}" presName="CompostProcess" presStyleCnt="0">
        <dgm:presLayoutVars>
          <dgm:dir/>
          <dgm:resizeHandles val="exact"/>
        </dgm:presLayoutVars>
      </dgm:prSet>
      <dgm:spPr/>
      <dgm:t>
        <a:bodyPr/>
        <a:lstStyle/>
        <a:p>
          <a:endParaRPr lang="en-US"/>
        </a:p>
      </dgm:t>
    </dgm:pt>
    <dgm:pt modelId="{2A316711-9DA7-456B-88A4-D914574BEE53}" type="pres">
      <dgm:prSet presAssocID="{38A96C8B-A3BE-4312-BF4A-8F251599E387}" presName="arrow" presStyleLbl="bgShp" presStyleIdx="0" presStyleCnt="1" custLinFactNeighborX="391"/>
      <dgm:spPr/>
    </dgm:pt>
    <dgm:pt modelId="{0EF5E942-6DBE-46A1-BEFA-18CA8E9A481F}" type="pres">
      <dgm:prSet presAssocID="{38A96C8B-A3BE-4312-BF4A-8F251599E387}" presName="linearProcess" presStyleCnt="0"/>
      <dgm:spPr/>
    </dgm:pt>
    <dgm:pt modelId="{4B57B3EA-3E83-421C-8858-F2468BF0FAE3}" type="pres">
      <dgm:prSet presAssocID="{84FAB3A3-0C0D-4AAA-B297-9BF628878DDD}" presName="textNode" presStyleLbl="node1" presStyleIdx="0" presStyleCnt="1" custScaleX="267544" custScaleY="175131" custLinFactNeighborX="-8485" custLinFactNeighborY="1918">
        <dgm:presLayoutVars>
          <dgm:bulletEnabled val="1"/>
        </dgm:presLayoutVars>
      </dgm:prSet>
      <dgm:spPr/>
      <dgm:t>
        <a:bodyPr/>
        <a:lstStyle/>
        <a:p>
          <a:endParaRPr lang="en-US"/>
        </a:p>
      </dgm:t>
    </dgm:pt>
  </dgm:ptLst>
  <dgm:cxnLst>
    <dgm:cxn modelId="{719BFD15-A17C-4C76-89C9-1740E13407CD}" srcId="{38A96C8B-A3BE-4312-BF4A-8F251599E387}" destId="{84FAB3A3-0C0D-4AAA-B297-9BF628878DDD}" srcOrd="0" destOrd="0" parTransId="{D24EACDB-C76B-458C-A4CB-51D9A7769131}" sibTransId="{5B51E383-10BD-47BF-9EEB-D5818BD0D892}"/>
    <dgm:cxn modelId="{ABDE2BBE-0569-4A23-ABE9-EA9BAD93026A}" type="presOf" srcId="{38A96C8B-A3BE-4312-BF4A-8F251599E387}" destId="{3E2FA9FF-51E2-499E-A412-F8B1EC2F856A}" srcOrd="0" destOrd="0" presId="urn:microsoft.com/office/officeart/2005/8/layout/hProcess9"/>
    <dgm:cxn modelId="{FC8909F2-AA53-4AC2-9C7A-340E517B0E4F}" type="presOf" srcId="{84FAB3A3-0C0D-4AAA-B297-9BF628878DDD}" destId="{4B57B3EA-3E83-421C-8858-F2468BF0FAE3}" srcOrd="0" destOrd="0" presId="urn:microsoft.com/office/officeart/2005/8/layout/hProcess9"/>
    <dgm:cxn modelId="{39DE8189-CEA8-4CBC-B7EB-C67B56C318B8}" type="presParOf" srcId="{3E2FA9FF-51E2-499E-A412-F8B1EC2F856A}" destId="{2A316711-9DA7-456B-88A4-D914574BEE53}" srcOrd="0" destOrd="0" presId="urn:microsoft.com/office/officeart/2005/8/layout/hProcess9"/>
    <dgm:cxn modelId="{7570A740-C0DF-4448-BDB3-257B0EAF68CF}" type="presParOf" srcId="{3E2FA9FF-51E2-499E-A412-F8B1EC2F856A}" destId="{0EF5E942-6DBE-46A1-BEFA-18CA8E9A481F}" srcOrd="1" destOrd="0" presId="urn:microsoft.com/office/officeart/2005/8/layout/hProcess9"/>
    <dgm:cxn modelId="{B4AD9ED3-80FA-4C8F-8558-695A33CE95A2}" type="presParOf" srcId="{0EF5E942-6DBE-46A1-BEFA-18CA8E9A481F}" destId="{4B57B3EA-3E83-421C-8858-F2468BF0FAE3}"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8A96C8B-A3BE-4312-BF4A-8F251599E387}"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en-ZA"/>
        </a:p>
      </dgm:t>
    </dgm:pt>
    <dgm:pt modelId="{84FAB3A3-0C0D-4AAA-B297-9BF628878DDD}">
      <dgm:prSet phldrT="[Text]" custT="1"/>
      <dgm:spPr>
        <a:solidFill>
          <a:srgbClr val="00B050"/>
        </a:solidFill>
      </dgm:spPr>
      <dgm:t>
        <a:bodyPr/>
        <a:lstStyle/>
        <a:p>
          <a:endParaRPr lang="en-ZA" sz="1600" b="1" dirty="0">
            <a:solidFill>
              <a:schemeClr val="bg1"/>
            </a:solidFill>
            <a:latin typeface="Arial" panose="020B0604020202020204" pitchFamily="34" charset="0"/>
            <a:cs typeface="Arial" panose="020B0604020202020204" pitchFamily="34" charset="0"/>
          </a:endParaRPr>
        </a:p>
        <a:p>
          <a:r>
            <a:rPr lang="en-ZA" sz="1600" b="1" dirty="0">
              <a:solidFill>
                <a:schemeClr val="bg1"/>
              </a:solidFill>
              <a:latin typeface="Arial" panose="020B0604020202020204" pitchFamily="34" charset="0"/>
              <a:cs typeface="Arial" panose="020B0604020202020204" pitchFamily="34" charset="0"/>
            </a:rPr>
            <a:t>Q1 target</a:t>
          </a:r>
          <a:r>
            <a:rPr lang="en-ZA" sz="1600" b="0" dirty="0">
              <a:solidFill>
                <a:schemeClr val="bg1"/>
              </a:solidFill>
              <a:latin typeface="Arial" panose="020B0604020202020204" pitchFamily="34" charset="0"/>
              <a:cs typeface="Arial" panose="020B0604020202020204" pitchFamily="34" charset="0"/>
            </a:rPr>
            <a:t>: </a:t>
          </a:r>
          <a:r>
            <a:rPr lang="en-ZA" sz="1600" b="1" dirty="0">
              <a:solidFill>
                <a:schemeClr val="bg1"/>
              </a:solidFill>
              <a:latin typeface="Arial" panose="020B0604020202020204" pitchFamily="34" charset="0"/>
              <a:cs typeface="Arial" panose="020B0604020202020204" pitchFamily="34" charset="0"/>
            </a:rPr>
            <a:t>58</a:t>
          </a:r>
          <a:r>
            <a:rPr lang="en-ZA" sz="1600" b="0" dirty="0">
              <a:solidFill>
                <a:schemeClr val="bg1"/>
              </a:solidFill>
              <a:latin typeface="Arial" panose="020B0604020202020204" pitchFamily="34" charset="0"/>
              <a:cs typeface="Arial" panose="020B0604020202020204" pitchFamily="34" charset="0"/>
            </a:rPr>
            <a:t> </a:t>
          </a:r>
          <a:r>
            <a:rPr lang="en-US" sz="1600" b="1" dirty="0">
              <a:solidFill>
                <a:schemeClr val="bg1"/>
              </a:solidFill>
              <a:latin typeface="Arial" panose="020B0604020202020204" pitchFamily="34" charset="0"/>
              <a:cs typeface="Arial" panose="020B0604020202020204" pitchFamily="34" charset="0"/>
            </a:rPr>
            <a:t> </a:t>
          </a:r>
        </a:p>
        <a:p>
          <a:r>
            <a:rPr lang="en-ZA" sz="1600" b="1" dirty="0">
              <a:solidFill>
                <a:schemeClr val="bg1"/>
              </a:solidFill>
              <a:latin typeface="Arial" panose="020B0604020202020204" pitchFamily="34" charset="0"/>
              <a:cs typeface="Arial" panose="020B0604020202020204" pitchFamily="34" charset="0"/>
            </a:rPr>
            <a:t>Output: 80</a:t>
          </a:r>
        </a:p>
        <a:p>
          <a:r>
            <a:rPr lang="en-ZA" sz="1600" b="1" dirty="0">
              <a:solidFill>
                <a:schemeClr val="tx1"/>
              </a:solidFill>
              <a:latin typeface="Arial" panose="020B0604020202020204" pitchFamily="34" charset="0"/>
              <a:cs typeface="Arial" panose="020B0604020202020204" pitchFamily="34" charset="0"/>
            </a:rPr>
            <a:t>Achieved</a:t>
          </a:r>
          <a:r>
            <a:rPr lang="en-ZA" sz="1600" b="1" dirty="0">
              <a:solidFill>
                <a:schemeClr val="bg1"/>
              </a:solidFill>
              <a:latin typeface="Arial" panose="020B0604020202020204" pitchFamily="34" charset="0"/>
              <a:cs typeface="Arial" panose="020B0604020202020204" pitchFamily="34" charset="0"/>
            </a:rPr>
            <a:t> </a:t>
          </a:r>
          <a:endParaRPr lang="en-ZA" sz="1600" b="0" dirty="0">
            <a:solidFill>
              <a:schemeClr val="tx1"/>
            </a:solidFill>
            <a:latin typeface="Arial" panose="020B0604020202020204" pitchFamily="34" charset="0"/>
            <a:cs typeface="Arial" panose="020B0604020202020204" pitchFamily="34" charset="0"/>
          </a:endParaRPr>
        </a:p>
      </dgm:t>
    </dgm:pt>
    <dgm:pt modelId="{5B51E383-10BD-47BF-9EEB-D5818BD0D892}" type="sibTrans" cxnId="{719BFD15-A17C-4C76-89C9-1740E13407CD}">
      <dgm:prSet/>
      <dgm:spPr/>
      <dgm:t>
        <a:bodyPr/>
        <a:lstStyle/>
        <a:p>
          <a:endParaRPr lang="en-ZA"/>
        </a:p>
      </dgm:t>
    </dgm:pt>
    <dgm:pt modelId="{D24EACDB-C76B-458C-A4CB-51D9A7769131}" type="parTrans" cxnId="{719BFD15-A17C-4C76-89C9-1740E13407CD}">
      <dgm:prSet/>
      <dgm:spPr/>
      <dgm:t>
        <a:bodyPr/>
        <a:lstStyle/>
        <a:p>
          <a:endParaRPr lang="en-ZA"/>
        </a:p>
      </dgm:t>
    </dgm:pt>
    <dgm:pt modelId="{3E2FA9FF-51E2-499E-A412-F8B1EC2F856A}" type="pres">
      <dgm:prSet presAssocID="{38A96C8B-A3BE-4312-BF4A-8F251599E387}" presName="CompostProcess" presStyleCnt="0">
        <dgm:presLayoutVars>
          <dgm:dir/>
          <dgm:resizeHandles val="exact"/>
        </dgm:presLayoutVars>
      </dgm:prSet>
      <dgm:spPr/>
      <dgm:t>
        <a:bodyPr/>
        <a:lstStyle/>
        <a:p>
          <a:endParaRPr lang="en-US"/>
        </a:p>
      </dgm:t>
    </dgm:pt>
    <dgm:pt modelId="{2A316711-9DA7-456B-88A4-D914574BEE53}" type="pres">
      <dgm:prSet presAssocID="{38A96C8B-A3BE-4312-BF4A-8F251599E387}" presName="arrow" presStyleLbl="bgShp" presStyleIdx="0" presStyleCnt="1" custLinFactNeighborX="391"/>
      <dgm:spPr/>
    </dgm:pt>
    <dgm:pt modelId="{0EF5E942-6DBE-46A1-BEFA-18CA8E9A481F}" type="pres">
      <dgm:prSet presAssocID="{38A96C8B-A3BE-4312-BF4A-8F251599E387}" presName="linearProcess" presStyleCnt="0"/>
      <dgm:spPr/>
    </dgm:pt>
    <dgm:pt modelId="{4B57B3EA-3E83-421C-8858-F2468BF0FAE3}" type="pres">
      <dgm:prSet presAssocID="{84FAB3A3-0C0D-4AAA-B297-9BF628878DDD}" presName="textNode" presStyleLbl="node1" presStyleIdx="0" presStyleCnt="1" custScaleX="267544" custScaleY="175131" custLinFactNeighborX="-12693" custLinFactNeighborY="-41933">
        <dgm:presLayoutVars>
          <dgm:bulletEnabled val="1"/>
        </dgm:presLayoutVars>
      </dgm:prSet>
      <dgm:spPr/>
      <dgm:t>
        <a:bodyPr/>
        <a:lstStyle/>
        <a:p>
          <a:endParaRPr lang="en-US"/>
        </a:p>
      </dgm:t>
    </dgm:pt>
  </dgm:ptLst>
  <dgm:cxnLst>
    <dgm:cxn modelId="{719BFD15-A17C-4C76-89C9-1740E13407CD}" srcId="{38A96C8B-A3BE-4312-BF4A-8F251599E387}" destId="{84FAB3A3-0C0D-4AAA-B297-9BF628878DDD}" srcOrd="0" destOrd="0" parTransId="{D24EACDB-C76B-458C-A4CB-51D9A7769131}" sibTransId="{5B51E383-10BD-47BF-9EEB-D5818BD0D892}"/>
    <dgm:cxn modelId="{ABDE2BBE-0569-4A23-ABE9-EA9BAD93026A}" type="presOf" srcId="{38A96C8B-A3BE-4312-BF4A-8F251599E387}" destId="{3E2FA9FF-51E2-499E-A412-F8B1EC2F856A}" srcOrd="0" destOrd="0" presId="urn:microsoft.com/office/officeart/2005/8/layout/hProcess9"/>
    <dgm:cxn modelId="{FC8909F2-AA53-4AC2-9C7A-340E517B0E4F}" type="presOf" srcId="{84FAB3A3-0C0D-4AAA-B297-9BF628878DDD}" destId="{4B57B3EA-3E83-421C-8858-F2468BF0FAE3}" srcOrd="0" destOrd="0" presId="urn:microsoft.com/office/officeart/2005/8/layout/hProcess9"/>
    <dgm:cxn modelId="{39DE8189-CEA8-4CBC-B7EB-C67B56C318B8}" type="presParOf" srcId="{3E2FA9FF-51E2-499E-A412-F8B1EC2F856A}" destId="{2A316711-9DA7-456B-88A4-D914574BEE53}" srcOrd="0" destOrd="0" presId="urn:microsoft.com/office/officeart/2005/8/layout/hProcess9"/>
    <dgm:cxn modelId="{7570A740-C0DF-4448-BDB3-257B0EAF68CF}" type="presParOf" srcId="{3E2FA9FF-51E2-499E-A412-F8B1EC2F856A}" destId="{0EF5E942-6DBE-46A1-BEFA-18CA8E9A481F}" srcOrd="1" destOrd="0" presId="urn:microsoft.com/office/officeart/2005/8/layout/hProcess9"/>
    <dgm:cxn modelId="{B4AD9ED3-80FA-4C8F-8558-695A33CE95A2}" type="presParOf" srcId="{0EF5E942-6DBE-46A1-BEFA-18CA8E9A481F}" destId="{4B57B3EA-3E83-421C-8858-F2468BF0FAE3}"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8A96C8B-A3BE-4312-BF4A-8F251599E387}"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en-ZA"/>
        </a:p>
      </dgm:t>
    </dgm:pt>
    <dgm:pt modelId="{84FAB3A3-0C0D-4AAA-B297-9BF628878DDD}">
      <dgm:prSet phldrT="[Text]" custT="1"/>
      <dgm:spPr>
        <a:solidFill>
          <a:srgbClr val="00B050"/>
        </a:solidFill>
      </dgm:spPr>
      <dgm:t>
        <a:bodyPr/>
        <a:lstStyle/>
        <a:p>
          <a:r>
            <a:rPr lang="en-ZA" sz="1600" b="1" dirty="0">
              <a:solidFill>
                <a:schemeClr val="bg1"/>
              </a:solidFill>
              <a:latin typeface="Arial" panose="020B0604020202020204" pitchFamily="34" charset="0"/>
              <a:cs typeface="Arial" panose="020B0604020202020204" pitchFamily="34" charset="0"/>
            </a:rPr>
            <a:t>Q1 target</a:t>
          </a:r>
          <a:r>
            <a:rPr lang="en-ZA" sz="1600" b="0" dirty="0">
              <a:solidFill>
                <a:schemeClr val="bg1"/>
              </a:solidFill>
              <a:latin typeface="Arial" panose="020B0604020202020204" pitchFamily="34" charset="0"/>
              <a:cs typeface="Arial" panose="020B0604020202020204" pitchFamily="34" charset="0"/>
            </a:rPr>
            <a:t>: </a:t>
          </a:r>
          <a:r>
            <a:rPr lang="en-ZA" sz="1600" b="1" dirty="0">
              <a:solidFill>
                <a:schemeClr val="bg1"/>
              </a:solidFill>
              <a:latin typeface="Arial" panose="020B0604020202020204" pitchFamily="34" charset="0"/>
              <a:cs typeface="Arial" panose="020B0604020202020204" pitchFamily="34" charset="0"/>
            </a:rPr>
            <a:t>52</a:t>
          </a:r>
          <a:r>
            <a:rPr lang="en-ZA" sz="1600" b="0" dirty="0">
              <a:solidFill>
                <a:schemeClr val="bg1"/>
              </a:solidFill>
              <a:latin typeface="Arial" panose="020B0604020202020204" pitchFamily="34" charset="0"/>
              <a:cs typeface="Arial" panose="020B0604020202020204" pitchFamily="34" charset="0"/>
            </a:rPr>
            <a:t> </a:t>
          </a:r>
          <a:r>
            <a:rPr lang="en-US" sz="1600" b="1" dirty="0">
              <a:solidFill>
                <a:schemeClr val="bg1"/>
              </a:solidFill>
              <a:latin typeface="Arial" panose="020B0604020202020204" pitchFamily="34" charset="0"/>
              <a:cs typeface="Arial" panose="020B0604020202020204" pitchFamily="34" charset="0"/>
            </a:rPr>
            <a:t> </a:t>
          </a:r>
        </a:p>
        <a:p>
          <a:r>
            <a:rPr lang="en-ZA" sz="1600" b="1" dirty="0">
              <a:solidFill>
                <a:schemeClr val="bg1"/>
              </a:solidFill>
              <a:latin typeface="Arial" panose="020B0604020202020204" pitchFamily="34" charset="0"/>
              <a:cs typeface="Arial" panose="020B0604020202020204" pitchFamily="34" charset="0"/>
            </a:rPr>
            <a:t>Output: 207</a:t>
          </a:r>
        </a:p>
        <a:p>
          <a:r>
            <a:rPr lang="en-ZA" sz="1600" b="1" dirty="0">
              <a:solidFill>
                <a:schemeClr val="tx1"/>
              </a:solidFill>
              <a:latin typeface="Arial" panose="020B0604020202020204" pitchFamily="34" charset="0"/>
              <a:cs typeface="Arial" panose="020B0604020202020204" pitchFamily="34" charset="0"/>
            </a:rPr>
            <a:t>Achieved</a:t>
          </a:r>
          <a:endParaRPr lang="en-ZA" sz="1600" b="0" dirty="0">
            <a:solidFill>
              <a:schemeClr val="tx1"/>
            </a:solidFill>
            <a:latin typeface="Arial" panose="020B0604020202020204" pitchFamily="34" charset="0"/>
            <a:cs typeface="Arial" panose="020B0604020202020204" pitchFamily="34" charset="0"/>
          </a:endParaRPr>
        </a:p>
      </dgm:t>
    </dgm:pt>
    <dgm:pt modelId="{5B51E383-10BD-47BF-9EEB-D5818BD0D892}" type="sibTrans" cxnId="{719BFD15-A17C-4C76-89C9-1740E13407CD}">
      <dgm:prSet/>
      <dgm:spPr/>
      <dgm:t>
        <a:bodyPr/>
        <a:lstStyle/>
        <a:p>
          <a:endParaRPr lang="en-ZA"/>
        </a:p>
      </dgm:t>
    </dgm:pt>
    <dgm:pt modelId="{D24EACDB-C76B-458C-A4CB-51D9A7769131}" type="parTrans" cxnId="{719BFD15-A17C-4C76-89C9-1740E13407CD}">
      <dgm:prSet/>
      <dgm:spPr/>
      <dgm:t>
        <a:bodyPr/>
        <a:lstStyle/>
        <a:p>
          <a:endParaRPr lang="en-ZA"/>
        </a:p>
      </dgm:t>
    </dgm:pt>
    <dgm:pt modelId="{3E2FA9FF-51E2-499E-A412-F8B1EC2F856A}" type="pres">
      <dgm:prSet presAssocID="{38A96C8B-A3BE-4312-BF4A-8F251599E387}" presName="CompostProcess" presStyleCnt="0">
        <dgm:presLayoutVars>
          <dgm:dir/>
          <dgm:resizeHandles val="exact"/>
        </dgm:presLayoutVars>
      </dgm:prSet>
      <dgm:spPr/>
      <dgm:t>
        <a:bodyPr/>
        <a:lstStyle/>
        <a:p>
          <a:endParaRPr lang="en-US"/>
        </a:p>
      </dgm:t>
    </dgm:pt>
    <dgm:pt modelId="{2A316711-9DA7-456B-88A4-D914574BEE53}" type="pres">
      <dgm:prSet presAssocID="{38A96C8B-A3BE-4312-BF4A-8F251599E387}" presName="arrow" presStyleLbl="bgShp" presStyleIdx="0" presStyleCnt="1" custLinFactNeighborX="391"/>
      <dgm:spPr/>
    </dgm:pt>
    <dgm:pt modelId="{0EF5E942-6DBE-46A1-BEFA-18CA8E9A481F}" type="pres">
      <dgm:prSet presAssocID="{38A96C8B-A3BE-4312-BF4A-8F251599E387}" presName="linearProcess" presStyleCnt="0"/>
      <dgm:spPr/>
    </dgm:pt>
    <dgm:pt modelId="{4B57B3EA-3E83-421C-8858-F2468BF0FAE3}" type="pres">
      <dgm:prSet presAssocID="{84FAB3A3-0C0D-4AAA-B297-9BF628878DDD}" presName="textNode" presStyleLbl="node1" presStyleIdx="0" presStyleCnt="1" custScaleX="267544" custScaleY="139496" custLinFactNeighborX="-8485" custLinFactNeighborY="1918">
        <dgm:presLayoutVars>
          <dgm:bulletEnabled val="1"/>
        </dgm:presLayoutVars>
      </dgm:prSet>
      <dgm:spPr/>
      <dgm:t>
        <a:bodyPr/>
        <a:lstStyle/>
        <a:p>
          <a:endParaRPr lang="en-US"/>
        </a:p>
      </dgm:t>
    </dgm:pt>
  </dgm:ptLst>
  <dgm:cxnLst>
    <dgm:cxn modelId="{719BFD15-A17C-4C76-89C9-1740E13407CD}" srcId="{38A96C8B-A3BE-4312-BF4A-8F251599E387}" destId="{84FAB3A3-0C0D-4AAA-B297-9BF628878DDD}" srcOrd="0" destOrd="0" parTransId="{D24EACDB-C76B-458C-A4CB-51D9A7769131}" sibTransId="{5B51E383-10BD-47BF-9EEB-D5818BD0D892}"/>
    <dgm:cxn modelId="{ABDE2BBE-0569-4A23-ABE9-EA9BAD93026A}" type="presOf" srcId="{38A96C8B-A3BE-4312-BF4A-8F251599E387}" destId="{3E2FA9FF-51E2-499E-A412-F8B1EC2F856A}" srcOrd="0" destOrd="0" presId="urn:microsoft.com/office/officeart/2005/8/layout/hProcess9"/>
    <dgm:cxn modelId="{FC8909F2-AA53-4AC2-9C7A-340E517B0E4F}" type="presOf" srcId="{84FAB3A3-0C0D-4AAA-B297-9BF628878DDD}" destId="{4B57B3EA-3E83-421C-8858-F2468BF0FAE3}" srcOrd="0" destOrd="0" presId="urn:microsoft.com/office/officeart/2005/8/layout/hProcess9"/>
    <dgm:cxn modelId="{39DE8189-CEA8-4CBC-B7EB-C67B56C318B8}" type="presParOf" srcId="{3E2FA9FF-51E2-499E-A412-F8B1EC2F856A}" destId="{2A316711-9DA7-456B-88A4-D914574BEE53}" srcOrd="0" destOrd="0" presId="urn:microsoft.com/office/officeart/2005/8/layout/hProcess9"/>
    <dgm:cxn modelId="{7570A740-C0DF-4448-BDB3-257B0EAF68CF}" type="presParOf" srcId="{3E2FA9FF-51E2-499E-A412-F8B1EC2F856A}" destId="{0EF5E942-6DBE-46A1-BEFA-18CA8E9A481F}" srcOrd="1" destOrd="0" presId="urn:microsoft.com/office/officeart/2005/8/layout/hProcess9"/>
    <dgm:cxn modelId="{B4AD9ED3-80FA-4C8F-8558-695A33CE95A2}" type="presParOf" srcId="{0EF5E942-6DBE-46A1-BEFA-18CA8E9A481F}" destId="{4B57B3EA-3E83-421C-8858-F2468BF0FAE3}"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8A96C8B-A3BE-4312-BF4A-8F251599E387}"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en-ZA"/>
        </a:p>
      </dgm:t>
    </dgm:pt>
    <dgm:pt modelId="{84FAB3A3-0C0D-4AAA-B297-9BF628878DDD}">
      <dgm:prSet phldrT="[Text]" custT="1"/>
      <dgm:spPr>
        <a:solidFill>
          <a:srgbClr val="00B050"/>
        </a:solidFill>
      </dgm:spPr>
      <dgm:t>
        <a:bodyPr/>
        <a:lstStyle/>
        <a:p>
          <a:r>
            <a:rPr lang="en-ZA" sz="1600" b="1" dirty="0">
              <a:solidFill>
                <a:schemeClr val="bg1"/>
              </a:solidFill>
              <a:latin typeface="Arial" panose="020B0604020202020204" pitchFamily="34" charset="0"/>
              <a:cs typeface="Arial" panose="020B0604020202020204" pitchFamily="34" charset="0"/>
            </a:rPr>
            <a:t>Q1 target</a:t>
          </a:r>
          <a:r>
            <a:rPr lang="en-ZA" sz="1600" b="0" dirty="0">
              <a:solidFill>
                <a:schemeClr val="bg1"/>
              </a:solidFill>
              <a:latin typeface="Arial" panose="020B0604020202020204" pitchFamily="34" charset="0"/>
              <a:cs typeface="Arial" panose="020B0604020202020204" pitchFamily="34" charset="0"/>
            </a:rPr>
            <a:t>: 3 </a:t>
          </a:r>
          <a:endParaRPr lang="en-US" sz="1600" b="1" dirty="0">
            <a:solidFill>
              <a:schemeClr val="bg1"/>
            </a:solidFill>
            <a:latin typeface="Arial" panose="020B0604020202020204" pitchFamily="34" charset="0"/>
            <a:cs typeface="Arial" panose="020B0604020202020204" pitchFamily="34" charset="0"/>
          </a:endParaRPr>
        </a:p>
        <a:p>
          <a:r>
            <a:rPr lang="en-US" sz="1600" b="1" dirty="0">
              <a:solidFill>
                <a:schemeClr val="bg1"/>
              </a:solidFill>
              <a:latin typeface="Arial" panose="020B0604020202020204" pitchFamily="34" charset="0"/>
              <a:cs typeface="Arial" panose="020B0604020202020204" pitchFamily="34" charset="0"/>
            </a:rPr>
            <a:t> </a:t>
          </a:r>
        </a:p>
        <a:p>
          <a:r>
            <a:rPr lang="en-ZA" sz="1600" b="1" dirty="0">
              <a:solidFill>
                <a:schemeClr val="bg1"/>
              </a:solidFill>
              <a:latin typeface="Arial" panose="020B0604020202020204" pitchFamily="34" charset="0"/>
              <a:cs typeface="Arial" panose="020B0604020202020204" pitchFamily="34" charset="0"/>
            </a:rPr>
            <a:t>Output: 11</a:t>
          </a:r>
          <a:endParaRPr lang="en-ZA" sz="1600" b="0" dirty="0">
            <a:solidFill>
              <a:schemeClr val="tx1"/>
            </a:solidFill>
            <a:latin typeface="Arial" panose="020B0604020202020204" pitchFamily="34" charset="0"/>
            <a:cs typeface="Arial" panose="020B0604020202020204" pitchFamily="34" charset="0"/>
          </a:endParaRPr>
        </a:p>
      </dgm:t>
    </dgm:pt>
    <dgm:pt modelId="{5B51E383-10BD-47BF-9EEB-D5818BD0D892}" type="sibTrans" cxnId="{719BFD15-A17C-4C76-89C9-1740E13407CD}">
      <dgm:prSet/>
      <dgm:spPr/>
      <dgm:t>
        <a:bodyPr/>
        <a:lstStyle/>
        <a:p>
          <a:endParaRPr lang="en-ZA"/>
        </a:p>
      </dgm:t>
    </dgm:pt>
    <dgm:pt modelId="{D24EACDB-C76B-458C-A4CB-51D9A7769131}" type="parTrans" cxnId="{719BFD15-A17C-4C76-89C9-1740E13407CD}">
      <dgm:prSet/>
      <dgm:spPr/>
      <dgm:t>
        <a:bodyPr/>
        <a:lstStyle/>
        <a:p>
          <a:endParaRPr lang="en-ZA"/>
        </a:p>
      </dgm:t>
    </dgm:pt>
    <dgm:pt modelId="{3E2FA9FF-51E2-499E-A412-F8B1EC2F856A}" type="pres">
      <dgm:prSet presAssocID="{38A96C8B-A3BE-4312-BF4A-8F251599E387}" presName="CompostProcess" presStyleCnt="0">
        <dgm:presLayoutVars>
          <dgm:dir/>
          <dgm:resizeHandles val="exact"/>
        </dgm:presLayoutVars>
      </dgm:prSet>
      <dgm:spPr/>
      <dgm:t>
        <a:bodyPr/>
        <a:lstStyle/>
        <a:p>
          <a:endParaRPr lang="en-US"/>
        </a:p>
      </dgm:t>
    </dgm:pt>
    <dgm:pt modelId="{2A316711-9DA7-456B-88A4-D914574BEE53}" type="pres">
      <dgm:prSet presAssocID="{38A96C8B-A3BE-4312-BF4A-8F251599E387}" presName="arrow" presStyleLbl="bgShp" presStyleIdx="0" presStyleCnt="1" custLinFactNeighborX="391"/>
      <dgm:spPr/>
    </dgm:pt>
    <dgm:pt modelId="{0EF5E942-6DBE-46A1-BEFA-18CA8E9A481F}" type="pres">
      <dgm:prSet presAssocID="{38A96C8B-A3BE-4312-BF4A-8F251599E387}" presName="linearProcess" presStyleCnt="0"/>
      <dgm:spPr/>
    </dgm:pt>
    <dgm:pt modelId="{4B57B3EA-3E83-421C-8858-F2468BF0FAE3}" type="pres">
      <dgm:prSet presAssocID="{84FAB3A3-0C0D-4AAA-B297-9BF628878DDD}" presName="textNode" presStyleLbl="node1" presStyleIdx="0" presStyleCnt="1" custScaleX="267544" custScaleY="139496" custLinFactNeighborX="-8485" custLinFactNeighborY="1918">
        <dgm:presLayoutVars>
          <dgm:bulletEnabled val="1"/>
        </dgm:presLayoutVars>
      </dgm:prSet>
      <dgm:spPr/>
      <dgm:t>
        <a:bodyPr/>
        <a:lstStyle/>
        <a:p>
          <a:endParaRPr lang="en-US"/>
        </a:p>
      </dgm:t>
    </dgm:pt>
  </dgm:ptLst>
  <dgm:cxnLst>
    <dgm:cxn modelId="{719BFD15-A17C-4C76-89C9-1740E13407CD}" srcId="{38A96C8B-A3BE-4312-BF4A-8F251599E387}" destId="{84FAB3A3-0C0D-4AAA-B297-9BF628878DDD}" srcOrd="0" destOrd="0" parTransId="{D24EACDB-C76B-458C-A4CB-51D9A7769131}" sibTransId="{5B51E383-10BD-47BF-9EEB-D5818BD0D892}"/>
    <dgm:cxn modelId="{ABDE2BBE-0569-4A23-ABE9-EA9BAD93026A}" type="presOf" srcId="{38A96C8B-A3BE-4312-BF4A-8F251599E387}" destId="{3E2FA9FF-51E2-499E-A412-F8B1EC2F856A}" srcOrd="0" destOrd="0" presId="urn:microsoft.com/office/officeart/2005/8/layout/hProcess9"/>
    <dgm:cxn modelId="{FC8909F2-AA53-4AC2-9C7A-340E517B0E4F}" type="presOf" srcId="{84FAB3A3-0C0D-4AAA-B297-9BF628878DDD}" destId="{4B57B3EA-3E83-421C-8858-F2468BF0FAE3}" srcOrd="0" destOrd="0" presId="urn:microsoft.com/office/officeart/2005/8/layout/hProcess9"/>
    <dgm:cxn modelId="{39DE8189-CEA8-4CBC-B7EB-C67B56C318B8}" type="presParOf" srcId="{3E2FA9FF-51E2-499E-A412-F8B1EC2F856A}" destId="{2A316711-9DA7-456B-88A4-D914574BEE53}" srcOrd="0" destOrd="0" presId="urn:microsoft.com/office/officeart/2005/8/layout/hProcess9"/>
    <dgm:cxn modelId="{7570A740-C0DF-4448-BDB3-257B0EAF68CF}" type="presParOf" srcId="{3E2FA9FF-51E2-499E-A412-F8B1EC2F856A}" destId="{0EF5E942-6DBE-46A1-BEFA-18CA8E9A481F}" srcOrd="1" destOrd="0" presId="urn:microsoft.com/office/officeart/2005/8/layout/hProcess9"/>
    <dgm:cxn modelId="{B4AD9ED3-80FA-4C8F-8558-695A33CE95A2}" type="presParOf" srcId="{0EF5E942-6DBE-46A1-BEFA-18CA8E9A481F}" destId="{4B57B3EA-3E83-421C-8858-F2468BF0FAE3}"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8A96C8B-A3BE-4312-BF4A-8F251599E387}"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en-ZA"/>
        </a:p>
      </dgm:t>
    </dgm:pt>
    <dgm:pt modelId="{84FAB3A3-0C0D-4AAA-B297-9BF628878DDD}">
      <dgm:prSet phldrT="[Text]" custT="1"/>
      <dgm:spPr>
        <a:solidFill>
          <a:srgbClr val="00B050"/>
        </a:solidFill>
      </dgm:spPr>
      <dgm:t>
        <a:bodyPr/>
        <a:lstStyle/>
        <a:p>
          <a:r>
            <a:rPr lang="en-ZA" sz="1600" b="1" dirty="0">
              <a:solidFill>
                <a:schemeClr val="bg1"/>
              </a:solidFill>
              <a:latin typeface="Arial" panose="020B0604020202020204" pitchFamily="34" charset="0"/>
              <a:cs typeface="Arial" panose="020B0604020202020204" pitchFamily="34" charset="0"/>
            </a:rPr>
            <a:t>Q1 Target: 24</a:t>
          </a:r>
          <a:endParaRPr lang="en-US" sz="1600" b="1" dirty="0">
            <a:solidFill>
              <a:schemeClr val="bg1"/>
            </a:solidFill>
            <a:latin typeface="Arial" panose="020B0604020202020204" pitchFamily="34" charset="0"/>
            <a:cs typeface="Arial" panose="020B0604020202020204" pitchFamily="34" charset="0"/>
          </a:endParaRPr>
        </a:p>
        <a:p>
          <a:endParaRPr lang="en-ZA" sz="1600" b="1" dirty="0">
            <a:solidFill>
              <a:schemeClr val="bg1"/>
            </a:solidFill>
            <a:latin typeface="Arial" panose="020B0604020202020204" pitchFamily="34" charset="0"/>
            <a:cs typeface="Arial" panose="020B0604020202020204" pitchFamily="34" charset="0"/>
          </a:endParaRPr>
        </a:p>
        <a:p>
          <a:r>
            <a:rPr lang="en-ZA" sz="1600" b="1" dirty="0">
              <a:solidFill>
                <a:schemeClr val="bg1"/>
              </a:solidFill>
              <a:latin typeface="Arial" panose="020B0604020202020204" pitchFamily="34" charset="0"/>
              <a:cs typeface="Arial" panose="020B0604020202020204" pitchFamily="34" charset="0"/>
            </a:rPr>
            <a:t>Output: 24</a:t>
          </a:r>
          <a:endParaRPr lang="en-ZA" sz="1600" b="0" dirty="0">
            <a:solidFill>
              <a:schemeClr val="bg1"/>
            </a:solidFill>
            <a:latin typeface="Arial" panose="020B0604020202020204" pitchFamily="34" charset="0"/>
            <a:cs typeface="Arial" panose="020B0604020202020204" pitchFamily="34" charset="0"/>
          </a:endParaRPr>
        </a:p>
        <a:p>
          <a:r>
            <a:rPr lang="en-ZA" sz="1600" b="1" dirty="0">
              <a:solidFill>
                <a:schemeClr val="tx1"/>
              </a:solidFill>
              <a:latin typeface="Arial" panose="020B0604020202020204" pitchFamily="34" charset="0"/>
              <a:cs typeface="Arial" panose="020B0604020202020204" pitchFamily="34" charset="0"/>
            </a:rPr>
            <a:t>Achieved</a:t>
          </a:r>
        </a:p>
      </dgm:t>
    </dgm:pt>
    <dgm:pt modelId="{D24EACDB-C76B-458C-A4CB-51D9A7769131}" type="parTrans" cxnId="{719BFD15-A17C-4C76-89C9-1740E13407CD}">
      <dgm:prSet/>
      <dgm:spPr/>
      <dgm:t>
        <a:bodyPr/>
        <a:lstStyle/>
        <a:p>
          <a:endParaRPr lang="en-ZA"/>
        </a:p>
      </dgm:t>
    </dgm:pt>
    <dgm:pt modelId="{5B51E383-10BD-47BF-9EEB-D5818BD0D892}" type="sibTrans" cxnId="{719BFD15-A17C-4C76-89C9-1740E13407CD}">
      <dgm:prSet/>
      <dgm:spPr/>
      <dgm:t>
        <a:bodyPr/>
        <a:lstStyle/>
        <a:p>
          <a:endParaRPr lang="en-ZA"/>
        </a:p>
      </dgm:t>
    </dgm:pt>
    <dgm:pt modelId="{3E2FA9FF-51E2-499E-A412-F8B1EC2F856A}" type="pres">
      <dgm:prSet presAssocID="{38A96C8B-A3BE-4312-BF4A-8F251599E387}" presName="CompostProcess" presStyleCnt="0">
        <dgm:presLayoutVars>
          <dgm:dir/>
          <dgm:resizeHandles val="exact"/>
        </dgm:presLayoutVars>
      </dgm:prSet>
      <dgm:spPr/>
      <dgm:t>
        <a:bodyPr/>
        <a:lstStyle/>
        <a:p>
          <a:endParaRPr lang="en-US"/>
        </a:p>
      </dgm:t>
    </dgm:pt>
    <dgm:pt modelId="{2A316711-9DA7-456B-88A4-D914574BEE53}" type="pres">
      <dgm:prSet presAssocID="{38A96C8B-A3BE-4312-BF4A-8F251599E387}" presName="arrow" presStyleLbl="bgShp" presStyleIdx="0" presStyleCnt="1" custLinFactNeighborX="391"/>
      <dgm:spPr/>
    </dgm:pt>
    <dgm:pt modelId="{0EF5E942-6DBE-46A1-BEFA-18CA8E9A481F}" type="pres">
      <dgm:prSet presAssocID="{38A96C8B-A3BE-4312-BF4A-8F251599E387}" presName="linearProcess" presStyleCnt="0"/>
      <dgm:spPr/>
    </dgm:pt>
    <dgm:pt modelId="{4B57B3EA-3E83-421C-8858-F2468BF0FAE3}" type="pres">
      <dgm:prSet presAssocID="{84FAB3A3-0C0D-4AAA-B297-9BF628878DDD}" presName="textNode" presStyleLbl="node1" presStyleIdx="0" presStyleCnt="1" custScaleX="276173" custScaleY="175131" custLinFactNeighborX="-31331" custLinFactNeighborY="14251">
        <dgm:presLayoutVars>
          <dgm:bulletEnabled val="1"/>
        </dgm:presLayoutVars>
      </dgm:prSet>
      <dgm:spPr/>
      <dgm:t>
        <a:bodyPr/>
        <a:lstStyle/>
        <a:p>
          <a:endParaRPr lang="en-US"/>
        </a:p>
      </dgm:t>
    </dgm:pt>
  </dgm:ptLst>
  <dgm:cxnLst>
    <dgm:cxn modelId="{719BFD15-A17C-4C76-89C9-1740E13407CD}" srcId="{38A96C8B-A3BE-4312-BF4A-8F251599E387}" destId="{84FAB3A3-0C0D-4AAA-B297-9BF628878DDD}" srcOrd="0" destOrd="0" parTransId="{D24EACDB-C76B-458C-A4CB-51D9A7769131}" sibTransId="{5B51E383-10BD-47BF-9EEB-D5818BD0D892}"/>
    <dgm:cxn modelId="{ABDE2BBE-0569-4A23-ABE9-EA9BAD93026A}" type="presOf" srcId="{38A96C8B-A3BE-4312-BF4A-8F251599E387}" destId="{3E2FA9FF-51E2-499E-A412-F8B1EC2F856A}" srcOrd="0" destOrd="0" presId="urn:microsoft.com/office/officeart/2005/8/layout/hProcess9"/>
    <dgm:cxn modelId="{FC8909F2-AA53-4AC2-9C7A-340E517B0E4F}" type="presOf" srcId="{84FAB3A3-0C0D-4AAA-B297-9BF628878DDD}" destId="{4B57B3EA-3E83-421C-8858-F2468BF0FAE3}" srcOrd="0" destOrd="0" presId="urn:microsoft.com/office/officeart/2005/8/layout/hProcess9"/>
    <dgm:cxn modelId="{39DE8189-CEA8-4CBC-B7EB-C67B56C318B8}" type="presParOf" srcId="{3E2FA9FF-51E2-499E-A412-F8B1EC2F856A}" destId="{2A316711-9DA7-456B-88A4-D914574BEE53}" srcOrd="0" destOrd="0" presId="urn:microsoft.com/office/officeart/2005/8/layout/hProcess9"/>
    <dgm:cxn modelId="{7570A740-C0DF-4448-BDB3-257B0EAF68CF}" type="presParOf" srcId="{3E2FA9FF-51E2-499E-A412-F8B1EC2F856A}" destId="{0EF5E942-6DBE-46A1-BEFA-18CA8E9A481F}" srcOrd="1" destOrd="0" presId="urn:microsoft.com/office/officeart/2005/8/layout/hProcess9"/>
    <dgm:cxn modelId="{B4AD9ED3-80FA-4C8F-8558-695A33CE95A2}" type="presParOf" srcId="{0EF5E942-6DBE-46A1-BEFA-18CA8E9A481F}" destId="{4B57B3EA-3E83-421C-8858-F2468BF0FAE3}"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8A96C8B-A3BE-4312-BF4A-8F251599E387}"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en-ZA"/>
        </a:p>
      </dgm:t>
    </dgm:pt>
    <dgm:pt modelId="{84FAB3A3-0C0D-4AAA-B297-9BF628878DDD}">
      <dgm:prSet phldrT="[Text]" custT="1"/>
      <dgm:spPr>
        <a:solidFill>
          <a:srgbClr val="FF0000"/>
        </a:solidFill>
      </dgm:spPr>
      <dgm:t>
        <a:bodyPr/>
        <a:lstStyle/>
        <a:p>
          <a:endParaRPr lang="en-ZA" sz="1600" b="1" dirty="0">
            <a:solidFill>
              <a:schemeClr val="bg1"/>
            </a:solidFill>
            <a:latin typeface="Arial" panose="020B0604020202020204" pitchFamily="34" charset="0"/>
            <a:cs typeface="Arial" panose="020B0604020202020204" pitchFamily="34" charset="0"/>
          </a:endParaRPr>
        </a:p>
        <a:p>
          <a:r>
            <a:rPr lang="en-ZA" sz="1600" b="1" dirty="0">
              <a:solidFill>
                <a:schemeClr val="bg1"/>
              </a:solidFill>
              <a:latin typeface="Arial" panose="020B0604020202020204" pitchFamily="34" charset="0"/>
              <a:cs typeface="Arial" panose="020B0604020202020204" pitchFamily="34" charset="0"/>
            </a:rPr>
            <a:t>Q1 Target: 10</a:t>
          </a:r>
          <a:endParaRPr lang="en-US" sz="1600" b="1" dirty="0">
            <a:solidFill>
              <a:schemeClr val="bg1"/>
            </a:solidFill>
            <a:latin typeface="Arial" panose="020B0604020202020204" pitchFamily="34" charset="0"/>
            <a:cs typeface="Arial" panose="020B0604020202020204" pitchFamily="34" charset="0"/>
          </a:endParaRPr>
        </a:p>
        <a:p>
          <a:r>
            <a:rPr lang="en-ZA" sz="1600" b="1" dirty="0">
              <a:solidFill>
                <a:schemeClr val="bg1"/>
              </a:solidFill>
              <a:latin typeface="Arial" panose="020B0604020202020204" pitchFamily="34" charset="0"/>
              <a:cs typeface="Arial" panose="020B0604020202020204" pitchFamily="34" charset="0"/>
            </a:rPr>
            <a:t>Output: </a:t>
          </a:r>
          <a:r>
            <a:rPr lang="en-ZA" sz="1600" b="0" dirty="0">
              <a:solidFill>
                <a:schemeClr val="bg1"/>
              </a:solidFill>
              <a:latin typeface="Arial" panose="020B0604020202020204" pitchFamily="34" charset="0"/>
              <a:cs typeface="Arial" panose="020B0604020202020204" pitchFamily="34" charset="0"/>
            </a:rPr>
            <a:t> </a:t>
          </a:r>
          <a:r>
            <a:rPr lang="en-ZA" sz="1600" b="1" dirty="0">
              <a:solidFill>
                <a:schemeClr val="bg1"/>
              </a:solidFill>
              <a:latin typeface="Arial" panose="020B0604020202020204" pitchFamily="34" charset="0"/>
              <a:cs typeface="Arial" panose="020B0604020202020204" pitchFamily="34" charset="0"/>
            </a:rPr>
            <a:t>1 (KZN)</a:t>
          </a:r>
        </a:p>
        <a:p>
          <a:r>
            <a:rPr lang="en-ZA" sz="1600" b="1" dirty="0">
              <a:solidFill>
                <a:schemeClr val="tx1"/>
              </a:solidFill>
              <a:latin typeface="Arial" panose="020B0604020202020204" pitchFamily="34" charset="0"/>
              <a:cs typeface="Arial" panose="020B0604020202020204" pitchFamily="34" charset="0"/>
            </a:rPr>
            <a:t>Not Achieved  </a:t>
          </a:r>
        </a:p>
      </dgm:t>
    </dgm:pt>
    <dgm:pt modelId="{5B51E383-10BD-47BF-9EEB-D5818BD0D892}" type="sibTrans" cxnId="{719BFD15-A17C-4C76-89C9-1740E13407CD}">
      <dgm:prSet/>
      <dgm:spPr/>
      <dgm:t>
        <a:bodyPr/>
        <a:lstStyle/>
        <a:p>
          <a:endParaRPr lang="en-ZA"/>
        </a:p>
      </dgm:t>
    </dgm:pt>
    <dgm:pt modelId="{D24EACDB-C76B-458C-A4CB-51D9A7769131}" type="parTrans" cxnId="{719BFD15-A17C-4C76-89C9-1740E13407CD}">
      <dgm:prSet/>
      <dgm:spPr/>
      <dgm:t>
        <a:bodyPr/>
        <a:lstStyle/>
        <a:p>
          <a:endParaRPr lang="en-ZA"/>
        </a:p>
      </dgm:t>
    </dgm:pt>
    <dgm:pt modelId="{3E2FA9FF-51E2-499E-A412-F8B1EC2F856A}" type="pres">
      <dgm:prSet presAssocID="{38A96C8B-A3BE-4312-BF4A-8F251599E387}" presName="CompostProcess" presStyleCnt="0">
        <dgm:presLayoutVars>
          <dgm:dir/>
          <dgm:resizeHandles val="exact"/>
        </dgm:presLayoutVars>
      </dgm:prSet>
      <dgm:spPr/>
      <dgm:t>
        <a:bodyPr/>
        <a:lstStyle/>
        <a:p>
          <a:endParaRPr lang="en-US"/>
        </a:p>
      </dgm:t>
    </dgm:pt>
    <dgm:pt modelId="{2A316711-9DA7-456B-88A4-D914574BEE53}" type="pres">
      <dgm:prSet presAssocID="{38A96C8B-A3BE-4312-BF4A-8F251599E387}" presName="arrow" presStyleLbl="bgShp" presStyleIdx="0" presStyleCnt="1" custLinFactNeighborX="391"/>
      <dgm:spPr/>
    </dgm:pt>
    <dgm:pt modelId="{0EF5E942-6DBE-46A1-BEFA-18CA8E9A481F}" type="pres">
      <dgm:prSet presAssocID="{38A96C8B-A3BE-4312-BF4A-8F251599E387}" presName="linearProcess" presStyleCnt="0"/>
      <dgm:spPr/>
    </dgm:pt>
    <dgm:pt modelId="{4B57B3EA-3E83-421C-8858-F2468BF0FAE3}" type="pres">
      <dgm:prSet presAssocID="{84FAB3A3-0C0D-4AAA-B297-9BF628878DDD}" presName="textNode" presStyleLbl="node1" presStyleIdx="0" presStyleCnt="1" custScaleX="286959" custScaleY="250000" custLinFactNeighborX="-22095" custLinFactNeighborY="40059">
        <dgm:presLayoutVars>
          <dgm:bulletEnabled val="1"/>
        </dgm:presLayoutVars>
      </dgm:prSet>
      <dgm:spPr/>
      <dgm:t>
        <a:bodyPr/>
        <a:lstStyle/>
        <a:p>
          <a:endParaRPr lang="en-US"/>
        </a:p>
      </dgm:t>
    </dgm:pt>
  </dgm:ptLst>
  <dgm:cxnLst>
    <dgm:cxn modelId="{719BFD15-A17C-4C76-89C9-1740E13407CD}" srcId="{38A96C8B-A3BE-4312-BF4A-8F251599E387}" destId="{84FAB3A3-0C0D-4AAA-B297-9BF628878DDD}" srcOrd="0" destOrd="0" parTransId="{D24EACDB-C76B-458C-A4CB-51D9A7769131}" sibTransId="{5B51E383-10BD-47BF-9EEB-D5818BD0D892}"/>
    <dgm:cxn modelId="{ABDE2BBE-0569-4A23-ABE9-EA9BAD93026A}" type="presOf" srcId="{38A96C8B-A3BE-4312-BF4A-8F251599E387}" destId="{3E2FA9FF-51E2-499E-A412-F8B1EC2F856A}" srcOrd="0" destOrd="0" presId="urn:microsoft.com/office/officeart/2005/8/layout/hProcess9"/>
    <dgm:cxn modelId="{FC8909F2-AA53-4AC2-9C7A-340E517B0E4F}" type="presOf" srcId="{84FAB3A3-0C0D-4AAA-B297-9BF628878DDD}" destId="{4B57B3EA-3E83-421C-8858-F2468BF0FAE3}" srcOrd="0" destOrd="0" presId="urn:microsoft.com/office/officeart/2005/8/layout/hProcess9"/>
    <dgm:cxn modelId="{39DE8189-CEA8-4CBC-B7EB-C67B56C318B8}" type="presParOf" srcId="{3E2FA9FF-51E2-499E-A412-F8B1EC2F856A}" destId="{2A316711-9DA7-456B-88A4-D914574BEE53}" srcOrd="0" destOrd="0" presId="urn:microsoft.com/office/officeart/2005/8/layout/hProcess9"/>
    <dgm:cxn modelId="{7570A740-C0DF-4448-BDB3-257B0EAF68CF}" type="presParOf" srcId="{3E2FA9FF-51E2-499E-A412-F8B1EC2F856A}" destId="{0EF5E942-6DBE-46A1-BEFA-18CA8E9A481F}" srcOrd="1" destOrd="0" presId="urn:microsoft.com/office/officeart/2005/8/layout/hProcess9"/>
    <dgm:cxn modelId="{B4AD9ED3-80FA-4C8F-8558-695A33CE95A2}" type="presParOf" srcId="{0EF5E942-6DBE-46A1-BEFA-18CA8E9A481F}" destId="{4B57B3EA-3E83-421C-8858-F2468BF0FAE3}"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8A96C8B-A3BE-4312-BF4A-8F251599E387}"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en-ZA"/>
        </a:p>
      </dgm:t>
    </dgm:pt>
    <dgm:pt modelId="{84FAB3A3-0C0D-4AAA-B297-9BF628878DDD}">
      <dgm:prSet phldrT="[Text]" custT="1"/>
      <dgm:spPr>
        <a:solidFill>
          <a:srgbClr val="FF0000"/>
        </a:solidFill>
      </dgm:spPr>
      <dgm:t>
        <a:bodyPr/>
        <a:lstStyle/>
        <a:p>
          <a:endParaRPr lang="en-ZA" sz="1600" b="1" dirty="0">
            <a:solidFill>
              <a:schemeClr val="bg1"/>
            </a:solidFill>
            <a:latin typeface="Arial" panose="020B0604020202020204" pitchFamily="34" charset="0"/>
            <a:cs typeface="Arial" panose="020B0604020202020204" pitchFamily="34" charset="0"/>
          </a:endParaRPr>
        </a:p>
        <a:p>
          <a:r>
            <a:rPr lang="en-ZA" sz="1600" b="1" dirty="0">
              <a:solidFill>
                <a:schemeClr val="bg1"/>
              </a:solidFill>
              <a:latin typeface="Arial" panose="020B0604020202020204" pitchFamily="34" charset="0"/>
              <a:cs typeface="Arial" panose="020B0604020202020204" pitchFamily="34" charset="0"/>
            </a:rPr>
            <a:t>Q1 Target: 5</a:t>
          </a:r>
          <a:endParaRPr lang="en-US" sz="1600" b="1" dirty="0">
            <a:solidFill>
              <a:schemeClr val="bg1"/>
            </a:solidFill>
            <a:latin typeface="Arial" panose="020B0604020202020204" pitchFamily="34" charset="0"/>
            <a:cs typeface="Arial" panose="020B0604020202020204" pitchFamily="34" charset="0"/>
          </a:endParaRPr>
        </a:p>
        <a:p>
          <a:r>
            <a:rPr lang="en-ZA" sz="1600" b="1" dirty="0">
              <a:solidFill>
                <a:schemeClr val="bg1"/>
              </a:solidFill>
              <a:latin typeface="Arial" panose="020B0604020202020204" pitchFamily="34" charset="0"/>
              <a:cs typeface="Arial" panose="020B0604020202020204" pitchFamily="34" charset="0"/>
            </a:rPr>
            <a:t>Output: 0</a:t>
          </a:r>
        </a:p>
        <a:p>
          <a:r>
            <a:rPr lang="en-ZA" sz="1600" b="1" dirty="0">
              <a:solidFill>
                <a:schemeClr val="tx1"/>
              </a:solidFill>
              <a:latin typeface="Arial" panose="020B0604020202020204" pitchFamily="34" charset="0"/>
              <a:cs typeface="Arial" panose="020B0604020202020204" pitchFamily="34" charset="0"/>
            </a:rPr>
            <a:t>Not Achieved </a:t>
          </a:r>
        </a:p>
        <a:p>
          <a:r>
            <a:rPr lang="en-ZA" sz="1600" b="1" dirty="0">
              <a:solidFill>
                <a:schemeClr val="tx1"/>
              </a:solidFill>
              <a:latin typeface="Arial" panose="020B0604020202020204" pitchFamily="34" charset="0"/>
              <a:cs typeface="Arial" panose="020B0604020202020204" pitchFamily="34" charset="0"/>
            </a:rPr>
            <a:t>  </a:t>
          </a:r>
          <a:r>
            <a:rPr lang="en-ZA" sz="1600" dirty="0">
              <a:solidFill>
                <a:schemeClr val="tx1"/>
              </a:solidFill>
              <a:latin typeface="Arial" panose="020B0604020202020204" pitchFamily="34" charset="0"/>
              <a:cs typeface="Arial" panose="020B0604020202020204" pitchFamily="34" charset="0"/>
            </a:rPr>
            <a:t> </a:t>
          </a:r>
          <a:endParaRPr lang="en-ZA" sz="1600" b="1" dirty="0">
            <a:solidFill>
              <a:schemeClr val="tx1"/>
            </a:solidFill>
            <a:latin typeface="Arial" panose="020B0604020202020204" pitchFamily="34" charset="0"/>
            <a:cs typeface="Arial" panose="020B0604020202020204" pitchFamily="34" charset="0"/>
          </a:endParaRPr>
        </a:p>
      </dgm:t>
    </dgm:pt>
    <dgm:pt modelId="{5B51E383-10BD-47BF-9EEB-D5818BD0D892}" type="sibTrans" cxnId="{719BFD15-A17C-4C76-89C9-1740E13407CD}">
      <dgm:prSet/>
      <dgm:spPr/>
      <dgm:t>
        <a:bodyPr/>
        <a:lstStyle/>
        <a:p>
          <a:endParaRPr lang="en-ZA"/>
        </a:p>
      </dgm:t>
    </dgm:pt>
    <dgm:pt modelId="{D24EACDB-C76B-458C-A4CB-51D9A7769131}" type="parTrans" cxnId="{719BFD15-A17C-4C76-89C9-1740E13407CD}">
      <dgm:prSet/>
      <dgm:spPr/>
      <dgm:t>
        <a:bodyPr/>
        <a:lstStyle/>
        <a:p>
          <a:endParaRPr lang="en-ZA"/>
        </a:p>
      </dgm:t>
    </dgm:pt>
    <dgm:pt modelId="{3E2FA9FF-51E2-499E-A412-F8B1EC2F856A}" type="pres">
      <dgm:prSet presAssocID="{38A96C8B-A3BE-4312-BF4A-8F251599E387}" presName="CompostProcess" presStyleCnt="0">
        <dgm:presLayoutVars>
          <dgm:dir/>
          <dgm:resizeHandles val="exact"/>
        </dgm:presLayoutVars>
      </dgm:prSet>
      <dgm:spPr/>
      <dgm:t>
        <a:bodyPr/>
        <a:lstStyle/>
        <a:p>
          <a:endParaRPr lang="en-US"/>
        </a:p>
      </dgm:t>
    </dgm:pt>
    <dgm:pt modelId="{2A316711-9DA7-456B-88A4-D914574BEE53}" type="pres">
      <dgm:prSet presAssocID="{38A96C8B-A3BE-4312-BF4A-8F251599E387}" presName="arrow" presStyleLbl="bgShp" presStyleIdx="0" presStyleCnt="1" custLinFactNeighborX="391"/>
      <dgm:spPr/>
    </dgm:pt>
    <dgm:pt modelId="{0EF5E942-6DBE-46A1-BEFA-18CA8E9A481F}" type="pres">
      <dgm:prSet presAssocID="{38A96C8B-A3BE-4312-BF4A-8F251599E387}" presName="linearProcess" presStyleCnt="0"/>
      <dgm:spPr/>
    </dgm:pt>
    <dgm:pt modelId="{4B57B3EA-3E83-421C-8858-F2468BF0FAE3}" type="pres">
      <dgm:prSet presAssocID="{84FAB3A3-0C0D-4AAA-B297-9BF628878DDD}" presName="textNode" presStyleLbl="node1" presStyleIdx="0" presStyleCnt="1" custScaleX="333333" custScaleY="250000" custLinFactNeighborX="-6709" custLinFactNeighborY="-53471">
        <dgm:presLayoutVars>
          <dgm:bulletEnabled val="1"/>
        </dgm:presLayoutVars>
      </dgm:prSet>
      <dgm:spPr/>
      <dgm:t>
        <a:bodyPr/>
        <a:lstStyle/>
        <a:p>
          <a:endParaRPr lang="en-US"/>
        </a:p>
      </dgm:t>
    </dgm:pt>
  </dgm:ptLst>
  <dgm:cxnLst>
    <dgm:cxn modelId="{719BFD15-A17C-4C76-89C9-1740E13407CD}" srcId="{38A96C8B-A3BE-4312-BF4A-8F251599E387}" destId="{84FAB3A3-0C0D-4AAA-B297-9BF628878DDD}" srcOrd="0" destOrd="0" parTransId="{D24EACDB-C76B-458C-A4CB-51D9A7769131}" sibTransId="{5B51E383-10BD-47BF-9EEB-D5818BD0D892}"/>
    <dgm:cxn modelId="{ABDE2BBE-0569-4A23-ABE9-EA9BAD93026A}" type="presOf" srcId="{38A96C8B-A3BE-4312-BF4A-8F251599E387}" destId="{3E2FA9FF-51E2-499E-A412-F8B1EC2F856A}" srcOrd="0" destOrd="0" presId="urn:microsoft.com/office/officeart/2005/8/layout/hProcess9"/>
    <dgm:cxn modelId="{FC8909F2-AA53-4AC2-9C7A-340E517B0E4F}" type="presOf" srcId="{84FAB3A3-0C0D-4AAA-B297-9BF628878DDD}" destId="{4B57B3EA-3E83-421C-8858-F2468BF0FAE3}" srcOrd="0" destOrd="0" presId="urn:microsoft.com/office/officeart/2005/8/layout/hProcess9"/>
    <dgm:cxn modelId="{39DE8189-CEA8-4CBC-B7EB-C67B56C318B8}" type="presParOf" srcId="{3E2FA9FF-51E2-499E-A412-F8B1EC2F856A}" destId="{2A316711-9DA7-456B-88A4-D914574BEE53}" srcOrd="0" destOrd="0" presId="urn:microsoft.com/office/officeart/2005/8/layout/hProcess9"/>
    <dgm:cxn modelId="{7570A740-C0DF-4448-BDB3-257B0EAF68CF}" type="presParOf" srcId="{3E2FA9FF-51E2-499E-A412-F8B1EC2F856A}" destId="{0EF5E942-6DBE-46A1-BEFA-18CA8E9A481F}" srcOrd="1" destOrd="0" presId="urn:microsoft.com/office/officeart/2005/8/layout/hProcess9"/>
    <dgm:cxn modelId="{B4AD9ED3-80FA-4C8F-8558-695A33CE95A2}" type="presParOf" srcId="{0EF5E942-6DBE-46A1-BEFA-18CA8E9A481F}" destId="{4B57B3EA-3E83-421C-8858-F2468BF0FAE3}"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8A96C8B-A3BE-4312-BF4A-8F251599E387}"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en-ZA"/>
        </a:p>
      </dgm:t>
    </dgm:pt>
    <dgm:pt modelId="{84FAB3A3-0C0D-4AAA-B297-9BF628878DDD}">
      <dgm:prSet phldrT="[Text]" custT="1"/>
      <dgm:spPr>
        <a:solidFill>
          <a:srgbClr val="00B050"/>
        </a:solidFill>
      </dgm:spPr>
      <dgm:t>
        <a:bodyPr/>
        <a:lstStyle/>
        <a:p>
          <a:r>
            <a:rPr lang="en-ZA" sz="1600" b="1" dirty="0">
              <a:solidFill>
                <a:schemeClr val="bg1"/>
              </a:solidFill>
              <a:latin typeface="Arial" panose="020B0604020202020204" pitchFamily="34" charset="0"/>
              <a:cs typeface="Arial" panose="020B0604020202020204" pitchFamily="34" charset="0"/>
            </a:rPr>
            <a:t>Q1 Target: 10</a:t>
          </a:r>
          <a:r>
            <a:rPr lang="en-US" sz="1600" b="1" dirty="0">
              <a:solidFill>
                <a:schemeClr val="bg1"/>
              </a:solidFill>
              <a:latin typeface="Arial" panose="020B0604020202020204" pitchFamily="34" charset="0"/>
              <a:cs typeface="Arial" panose="020B0604020202020204" pitchFamily="34" charset="0"/>
            </a:rPr>
            <a:t> </a:t>
          </a:r>
        </a:p>
        <a:p>
          <a:r>
            <a:rPr lang="en-ZA" sz="1600" b="1" dirty="0">
              <a:solidFill>
                <a:schemeClr val="bg1"/>
              </a:solidFill>
              <a:latin typeface="Arial" panose="020B0604020202020204" pitchFamily="34" charset="0"/>
              <a:cs typeface="Arial" panose="020B0604020202020204" pitchFamily="34" charset="0"/>
            </a:rPr>
            <a:t>Output: 12</a:t>
          </a:r>
          <a:endParaRPr lang="en-ZA" sz="1600" b="0" dirty="0">
            <a:solidFill>
              <a:schemeClr val="bg1"/>
            </a:solidFill>
            <a:latin typeface="Arial" panose="020B0604020202020204" pitchFamily="34" charset="0"/>
            <a:cs typeface="Arial" panose="020B0604020202020204" pitchFamily="34" charset="0"/>
          </a:endParaRPr>
        </a:p>
        <a:p>
          <a:r>
            <a:rPr lang="en-ZA" sz="1600" b="1" dirty="0">
              <a:solidFill>
                <a:schemeClr val="tx1"/>
              </a:solidFill>
              <a:latin typeface="Arial" panose="020B0604020202020204" pitchFamily="34" charset="0"/>
              <a:cs typeface="Arial" panose="020B0604020202020204" pitchFamily="34" charset="0"/>
            </a:rPr>
            <a:t>Achieved </a:t>
          </a:r>
        </a:p>
        <a:p>
          <a:r>
            <a:rPr lang="en-ZA" sz="1600" b="1" dirty="0">
              <a:solidFill>
                <a:schemeClr val="tx1"/>
              </a:solidFill>
              <a:latin typeface="Arial" panose="020B0604020202020204" pitchFamily="34" charset="0"/>
              <a:cs typeface="Arial" panose="020B0604020202020204" pitchFamily="34" charset="0"/>
            </a:rPr>
            <a:t> </a:t>
          </a:r>
        </a:p>
      </dgm:t>
    </dgm:pt>
    <dgm:pt modelId="{5B51E383-10BD-47BF-9EEB-D5818BD0D892}" type="sibTrans" cxnId="{719BFD15-A17C-4C76-89C9-1740E13407CD}">
      <dgm:prSet/>
      <dgm:spPr/>
      <dgm:t>
        <a:bodyPr/>
        <a:lstStyle/>
        <a:p>
          <a:endParaRPr lang="en-ZA"/>
        </a:p>
      </dgm:t>
    </dgm:pt>
    <dgm:pt modelId="{D24EACDB-C76B-458C-A4CB-51D9A7769131}" type="parTrans" cxnId="{719BFD15-A17C-4C76-89C9-1740E13407CD}">
      <dgm:prSet/>
      <dgm:spPr/>
      <dgm:t>
        <a:bodyPr/>
        <a:lstStyle/>
        <a:p>
          <a:endParaRPr lang="en-ZA"/>
        </a:p>
      </dgm:t>
    </dgm:pt>
    <dgm:pt modelId="{3E2FA9FF-51E2-499E-A412-F8B1EC2F856A}" type="pres">
      <dgm:prSet presAssocID="{38A96C8B-A3BE-4312-BF4A-8F251599E387}" presName="CompostProcess" presStyleCnt="0">
        <dgm:presLayoutVars>
          <dgm:dir/>
          <dgm:resizeHandles val="exact"/>
        </dgm:presLayoutVars>
      </dgm:prSet>
      <dgm:spPr/>
      <dgm:t>
        <a:bodyPr/>
        <a:lstStyle/>
        <a:p>
          <a:endParaRPr lang="en-US"/>
        </a:p>
      </dgm:t>
    </dgm:pt>
    <dgm:pt modelId="{2A316711-9DA7-456B-88A4-D914574BEE53}" type="pres">
      <dgm:prSet presAssocID="{38A96C8B-A3BE-4312-BF4A-8F251599E387}" presName="arrow" presStyleLbl="bgShp" presStyleIdx="0" presStyleCnt="1" custLinFactNeighborX="391"/>
      <dgm:spPr/>
    </dgm:pt>
    <dgm:pt modelId="{0EF5E942-6DBE-46A1-BEFA-18CA8E9A481F}" type="pres">
      <dgm:prSet presAssocID="{38A96C8B-A3BE-4312-BF4A-8F251599E387}" presName="linearProcess" presStyleCnt="0"/>
      <dgm:spPr/>
    </dgm:pt>
    <dgm:pt modelId="{4B57B3EA-3E83-421C-8858-F2468BF0FAE3}" type="pres">
      <dgm:prSet presAssocID="{84FAB3A3-0C0D-4AAA-B297-9BF628878DDD}" presName="textNode" presStyleLbl="node1" presStyleIdx="0" presStyleCnt="1" custScaleX="244004" custScaleY="175131" custLinFactNeighborX="-27187" custLinFactNeighborY="4253">
        <dgm:presLayoutVars>
          <dgm:bulletEnabled val="1"/>
        </dgm:presLayoutVars>
      </dgm:prSet>
      <dgm:spPr/>
      <dgm:t>
        <a:bodyPr/>
        <a:lstStyle/>
        <a:p>
          <a:endParaRPr lang="en-US"/>
        </a:p>
      </dgm:t>
    </dgm:pt>
  </dgm:ptLst>
  <dgm:cxnLst>
    <dgm:cxn modelId="{719BFD15-A17C-4C76-89C9-1740E13407CD}" srcId="{38A96C8B-A3BE-4312-BF4A-8F251599E387}" destId="{84FAB3A3-0C0D-4AAA-B297-9BF628878DDD}" srcOrd="0" destOrd="0" parTransId="{D24EACDB-C76B-458C-A4CB-51D9A7769131}" sibTransId="{5B51E383-10BD-47BF-9EEB-D5818BD0D892}"/>
    <dgm:cxn modelId="{ABDE2BBE-0569-4A23-ABE9-EA9BAD93026A}" type="presOf" srcId="{38A96C8B-A3BE-4312-BF4A-8F251599E387}" destId="{3E2FA9FF-51E2-499E-A412-F8B1EC2F856A}" srcOrd="0" destOrd="0" presId="urn:microsoft.com/office/officeart/2005/8/layout/hProcess9"/>
    <dgm:cxn modelId="{FC8909F2-AA53-4AC2-9C7A-340E517B0E4F}" type="presOf" srcId="{84FAB3A3-0C0D-4AAA-B297-9BF628878DDD}" destId="{4B57B3EA-3E83-421C-8858-F2468BF0FAE3}" srcOrd="0" destOrd="0" presId="urn:microsoft.com/office/officeart/2005/8/layout/hProcess9"/>
    <dgm:cxn modelId="{39DE8189-CEA8-4CBC-B7EB-C67B56C318B8}" type="presParOf" srcId="{3E2FA9FF-51E2-499E-A412-F8B1EC2F856A}" destId="{2A316711-9DA7-456B-88A4-D914574BEE53}" srcOrd="0" destOrd="0" presId="urn:microsoft.com/office/officeart/2005/8/layout/hProcess9"/>
    <dgm:cxn modelId="{7570A740-C0DF-4448-BDB3-257B0EAF68CF}" type="presParOf" srcId="{3E2FA9FF-51E2-499E-A412-F8B1EC2F856A}" destId="{0EF5E942-6DBE-46A1-BEFA-18CA8E9A481F}" srcOrd="1" destOrd="0" presId="urn:microsoft.com/office/officeart/2005/8/layout/hProcess9"/>
    <dgm:cxn modelId="{B4AD9ED3-80FA-4C8F-8558-695A33CE95A2}" type="presParOf" srcId="{0EF5E942-6DBE-46A1-BEFA-18CA8E9A481F}" destId="{4B57B3EA-3E83-421C-8858-F2468BF0FAE3}"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8A96C8B-A3BE-4312-BF4A-8F251599E387}"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en-ZA"/>
        </a:p>
      </dgm:t>
    </dgm:pt>
    <dgm:pt modelId="{84FAB3A3-0C0D-4AAA-B297-9BF628878DDD}">
      <dgm:prSet phldrT="[Text]" custT="1"/>
      <dgm:spPr>
        <a:solidFill>
          <a:srgbClr val="00B050"/>
        </a:solidFill>
      </dgm:spPr>
      <dgm:t>
        <a:bodyPr/>
        <a:lstStyle/>
        <a:p>
          <a:endParaRPr lang="en-ZA" sz="1600" b="1" dirty="0">
            <a:solidFill>
              <a:schemeClr val="bg1"/>
            </a:solidFill>
            <a:latin typeface="Arial" panose="020B0604020202020204" pitchFamily="34" charset="0"/>
            <a:cs typeface="Arial" panose="020B0604020202020204" pitchFamily="34" charset="0"/>
          </a:endParaRPr>
        </a:p>
        <a:p>
          <a:r>
            <a:rPr lang="en-ZA" sz="1600" b="1" dirty="0">
              <a:solidFill>
                <a:schemeClr val="bg1"/>
              </a:solidFill>
              <a:latin typeface="Arial" panose="020B0604020202020204" pitchFamily="34" charset="0"/>
              <a:cs typeface="Arial" panose="020B0604020202020204" pitchFamily="34" charset="0"/>
            </a:rPr>
            <a:t>Q1 Target: 30</a:t>
          </a:r>
          <a:endParaRPr lang="en-US" sz="1600" b="0" dirty="0">
            <a:solidFill>
              <a:schemeClr val="bg1"/>
            </a:solidFill>
            <a:latin typeface="Arial" panose="020B0604020202020204" pitchFamily="34" charset="0"/>
            <a:cs typeface="Arial" panose="020B0604020202020204" pitchFamily="34" charset="0"/>
          </a:endParaRPr>
        </a:p>
        <a:p>
          <a:endParaRPr lang="en-US" sz="1600" b="1" dirty="0">
            <a:solidFill>
              <a:schemeClr val="bg1"/>
            </a:solidFill>
            <a:latin typeface="Arial" panose="020B0604020202020204" pitchFamily="34" charset="0"/>
            <a:cs typeface="Arial" panose="020B0604020202020204" pitchFamily="34" charset="0"/>
          </a:endParaRPr>
        </a:p>
        <a:p>
          <a:r>
            <a:rPr lang="en-ZA" sz="1600" b="1" dirty="0">
              <a:solidFill>
                <a:schemeClr val="bg1"/>
              </a:solidFill>
              <a:latin typeface="Arial" panose="020B0604020202020204" pitchFamily="34" charset="0"/>
              <a:cs typeface="Arial" panose="020B0604020202020204" pitchFamily="34" charset="0"/>
            </a:rPr>
            <a:t>Output:30</a:t>
          </a:r>
        </a:p>
        <a:p>
          <a:r>
            <a:rPr lang="en-ZA" sz="1600" b="1" dirty="0">
              <a:solidFill>
                <a:schemeClr val="tx1"/>
              </a:solidFill>
              <a:latin typeface="Arial" panose="020B0604020202020204" pitchFamily="34" charset="0"/>
              <a:cs typeface="Arial" panose="020B0604020202020204" pitchFamily="34" charset="0"/>
            </a:rPr>
            <a:t>Achieved</a:t>
          </a:r>
          <a:endParaRPr lang="en-US" sz="1600" b="1" dirty="0">
            <a:solidFill>
              <a:schemeClr val="tx1"/>
            </a:solidFill>
            <a:latin typeface="Arial" panose="020B0604020202020204" pitchFamily="34" charset="0"/>
            <a:cs typeface="Arial" panose="020B0604020202020204" pitchFamily="34" charset="0"/>
          </a:endParaRPr>
        </a:p>
      </dgm:t>
    </dgm:pt>
    <dgm:pt modelId="{5B51E383-10BD-47BF-9EEB-D5818BD0D892}" type="sibTrans" cxnId="{719BFD15-A17C-4C76-89C9-1740E13407CD}">
      <dgm:prSet/>
      <dgm:spPr/>
      <dgm:t>
        <a:bodyPr/>
        <a:lstStyle/>
        <a:p>
          <a:endParaRPr lang="en-ZA"/>
        </a:p>
      </dgm:t>
    </dgm:pt>
    <dgm:pt modelId="{D24EACDB-C76B-458C-A4CB-51D9A7769131}" type="parTrans" cxnId="{719BFD15-A17C-4C76-89C9-1740E13407CD}">
      <dgm:prSet/>
      <dgm:spPr/>
      <dgm:t>
        <a:bodyPr/>
        <a:lstStyle/>
        <a:p>
          <a:endParaRPr lang="en-ZA"/>
        </a:p>
      </dgm:t>
    </dgm:pt>
    <dgm:pt modelId="{3E2FA9FF-51E2-499E-A412-F8B1EC2F856A}" type="pres">
      <dgm:prSet presAssocID="{38A96C8B-A3BE-4312-BF4A-8F251599E387}" presName="CompostProcess" presStyleCnt="0">
        <dgm:presLayoutVars>
          <dgm:dir/>
          <dgm:resizeHandles val="exact"/>
        </dgm:presLayoutVars>
      </dgm:prSet>
      <dgm:spPr/>
      <dgm:t>
        <a:bodyPr/>
        <a:lstStyle/>
        <a:p>
          <a:endParaRPr lang="en-US"/>
        </a:p>
      </dgm:t>
    </dgm:pt>
    <dgm:pt modelId="{2A316711-9DA7-456B-88A4-D914574BEE53}" type="pres">
      <dgm:prSet presAssocID="{38A96C8B-A3BE-4312-BF4A-8F251599E387}" presName="arrow" presStyleLbl="bgShp" presStyleIdx="0" presStyleCnt="1" custLinFactNeighborX="391"/>
      <dgm:spPr/>
    </dgm:pt>
    <dgm:pt modelId="{0EF5E942-6DBE-46A1-BEFA-18CA8E9A481F}" type="pres">
      <dgm:prSet presAssocID="{38A96C8B-A3BE-4312-BF4A-8F251599E387}" presName="linearProcess" presStyleCnt="0"/>
      <dgm:spPr/>
    </dgm:pt>
    <dgm:pt modelId="{4B57B3EA-3E83-421C-8858-F2468BF0FAE3}" type="pres">
      <dgm:prSet presAssocID="{84FAB3A3-0C0D-4AAA-B297-9BF628878DDD}" presName="textNode" presStyleLbl="node1" presStyleIdx="0" presStyleCnt="1" custScaleX="333333" custScaleY="231198" custLinFactNeighborX="1178" custLinFactNeighborY="20635">
        <dgm:presLayoutVars>
          <dgm:bulletEnabled val="1"/>
        </dgm:presLayoutVars>
      </dgm:prSet>
      <dgm:spPr/>
      <dgm:t>
        <a:bodyPr/>
        <a:lstStyle/>
        <a:p>
          <a:endParaRPr lang="en-US"/>
        </a:p>
      </dgm:t>
    </dgm:pt>
  </dgm:ptLst>
  <dgm:cxnLst>
    <dgm:cxn modelId="{719BFD15-A17C-4C76-89C9-1740E13407CD}" srcId="{38A96C8B-A3BE-4312-BF4A-8F251599E387}" destId="{84FAB3A3-0C0D-4AAA-B297-9BF628878DDD}" srcOrd="0" destOrd="0" parTransId="{D24EACDB-C76B-458C-A4CB-51D9A7769131}" sibTransId="{5B51E383-10BD-47BF-9EEB-D5818BD0D892}"/>
    <dgm:cxn modelId="{ABDE2BBE-0569-4A23-ABE9-EA9BAD93026A}" type="presOf" srcId="{38A96C8B-A3BE-4312-BF4A-8F251599E387}" destId="{3E2FA9FF-51E2-499E-A412-F8B1EC2F856A}" srcOrd="0" destOrd="0" presId="urn:microsoft.com/office/officeart/2005/8/layout/hProcess9"/>
    <dgm:cxn modelId="{FC8909F2-AA53-4AC2-9C7A-340E517B0E4F}" type="presOf" srcId="{84FAB3A3-0C0D-4AAA-B297-9BF628878DDD}" destId="{4B57B3EA-3E83-421C-8858-F2468BF0FAE3}" srcOrd="0" destOrd="0" presId="urn:microsoft.com/office/officeart/2005/8/layout/hProcess9"/>
    <dgm:cxn modelId="{39DE8189-CEA8-4CBC-B7EB-C67B56C318B8}" type="presParOf" srcId="{3E2FA9FF-51E2-499E-A412-F8B1EC2F856A}" destId="{2A316711-9DA7-456B-88A4-D914574BEE53}" srcOrd="0" destOrd="0" presId="urn:microsoft.com/office/officeart/2005/8/layout/hProcess9"/>
    <dgm:cxn modelId="{7570A740-C0DF-4448-BDB3-257B0EAF68CF}" type="presParOf" srcId="{3E2FA9FF-51E2-499E-A412-F8B1EC2F856A}" destId="{0EF5E942-6DBE-46A1-BEFA-18CA8E9A481F}" srcOrd="1" destOrd="0" presId="urn:microsoft.com/office/officeart/2005/8/layout/hProcess9"/>
    <dgm:cxn modelId="{B4AD9ED3-80FA-4C8F-8558-695A33CE95A2}" type="presParOf" srcId="{0EF5E942-6DBE-46A1-BEFA-18CA8E9A481F}" destId="{4B57B3EA-3E83-421C-8858-F2468BF0FAE3}"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8A96C8B-A3BE-4312-BF4A-8F251599E387}"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en-ZA"/>
        </a:p>
      </dgm:t>
    </dgm:pt>
    <dgm:pt modelId="{84FAB3A3-0C0D-4AAA-B297-9BF628878DDD}">
      <dgm:prSet phldrT="[Text]" custT="1"/>
      <dgm:spPr>
        <a:solidFill>
          <a:srgbClr val="FF0000"/>
        </a:solidFill>
      </dgm:spPr>
      <dgm:t>
        <a:bodyPr/>
        <a:lstStyle/>
        <a:p>
          <a:r>
            <a:rPr lang="en-ZA" sz="1600" b="1" dirty="0">
              <a:solidFill>
                <a:schemeClr val="bg1"/>
              </a:solidFill>
              <a:latin typeface="Arial" panose="020B0604020202020204" pitchFamily="34" charset="0"/>
              <a:cs typeface="Arial" panose="020B0604020202020204" pitchFamily="34" charset="0"/>
            </a:rPr>
            <a:t>Q1 target: </a:t>
          </a:r>
          <a:r>
            <a:rPr kumimoji="0" lang="en-US" sz="1600" b="1" i="0" u="none" strike="noStrike"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25% completion of e-DRS Phase 1 – enhanced information provisioning (Deliverables: Revamped module/portal to Deeds records. Refined DOTS , and SMS notifications)</a:t>
          </a:r>
          <a:r>
            <a:rPr lang="en-ZA" sz="1600" b="1" dirty="0">
              <a:solidFill>
                <a:schemeClr val="bg1"/>
              </a:solidFill>
              <a:latin typeface="Arial" panose="020B0604020202020204" pitchFamily="34" charset="0"/>
              <a:cs typeface="Arial" panose="020B0604020202020204" pitchFamily="34" charset="0"/>
            </a:rPr>
            <a:t> </a:t>
          </a:r>
          <a:r>
            <a:rPr lang="en-US" sz="1600" b="1" dirty="0">
              <a:solidFill>
                <a:schemeClr val="bg1"/>
              </a:solidFill>
              <a:latin typeface="Arial" panose="020B0604020202020204" pitchFamily="34" charset="0"/>
              <a:cs typeface="Arial" panose="020B0604020202020204" pitchFamily="34" charset="0"/>
            </a:rPr>
            <a:t> </a:t>
          </a:r>
        </a:p>
        <a:p>
          <a:r>
            <a:rPr lang="en-ZA" sz="1600" b="1" dirty="0">
              <a:solidFill>
                <a:schemeClr val="bg1"/>
              </a:solidFill>
              <a:latin typeface="Arial" panose="020B0604020202020204" pitchFamily="34" charset="0"/>
              <a:cs typeface="Arial" panose="020B0604020202020204" pitchFamily="34" charset="0"/>
            </a:rPr>
            <a:t>Output: 15% </a:t>
          </a:r>
        </a:p>
        <a:p>
          <a:r>
            <a:rPr lang="en-ZA" sz="1600" b="1" dirty="0">
              <a:solidFill>
                <a:schemeClr val="tx1"/>
              </a:solidFill>
              <a:latin typeface="Arial" panose="020B0604020202020204" pitchFamily="34" charset="0"/>
              <a:cs typeface="Arial" panose="020B0604020202020204" pitchFamily="34" charset="0"/>
            </a:rPr>
            <a:t>Not Achieved</a:t>
          </a:r>
        </a:p>
      </dgm:t>
    </dgm:pt>
    <dgm:pt modelId="{D24EACDB-C76B-458C-A4CB-51D9A7769131}" type="parTrans" cxnId="{719BFD15-A17C-4C76-89C9-1740E13407CD}">
      <dgm:prSet/>
      <dgm:spPr/>
      <dgm:t>
        <a:bodyPr/>
        <a:lstStyle/>
        <a:p>
          <a:endParaRPr lang="en-ZA"/>
        </a:p>
      </dgm:t>
    </dgm:pt>
    <dgm:pt modelId="{5B51E383-10BD-47BF-9EEB-D5818BD0D892}" type="sibTrans" cxnId="{719BFD15-A17C-4C76-89C9-1740E13407CD}">
      <dgm:prSet/>
      <dgm:spPr/>
      <dgm:t>
        <a:bodyPr/>
        <a:lstStyle/>
        <a:p>
          <a:endParaRPr lang="en-ZA"/>
        </a:p>
      </dgm:t>
    </dgm:pt>
    <dgm:pt modelId="{3E2FA9FF-51E2-499E-A412-F8B1EC2F856A}" type="pres">
      <dgm:prSet presAssocID="{38A96C8B-A3BE-4312-BF4A-8F251599E387}" presName="CompostProcess" presStyleCnt="0">
        <dgm:presLayoutVars>
          <dgm:dir/>
          <dgm:resizeHandles val="exact"/>
        </dgm:presLayoutVars>
      </dgm:prSet>
      <dgm:spPr/>
      <dgm:t>
        <a:bodyPr/>
        <a:lstStyle/>
        <a:p>
          <a:endParaRPr lang="en-US"/>
        </a:p>
      </dgm:t>
    </dgm:pt>
    <dgm:pt modelId="{2A316711-9DA7-456B-88A4-D914574BEE53}" type="pres">
      <dgm:prSet presAssocID="{38A96C8B-A3BE-4312-BF4A-8F251599E387}" presName="arrow" presStyleLbl="bgShp" presStyleIdx="0" presStyleCnt="1" custLinFactNeighborX="391"/>
      <dgm:spPr/>
    </dgm:pt>
    <dgm:pt modelId="{0EF5E942-6DBE-46A1-BEFA-18CA8E9A481F}" type="pres">
      <dgm:prSet presAssocID="{38A96C8B-A3BE-4312-BF4A-8F251599E387}" presName="linearProcess" presStyleCnt="0"/>
      <dgm:spPr/>
    </dgm:pt>
    <dgm:pt modelId="{4B57B3EA-3E83-421C-8858-F2468BF0FAE3}" type="pres">
      <dgm:prSet presAssocID="{84FAB3A3-0C0D-4AAA-B297-9BF628878DDD}" presName="textNode" presStyleLbl="node1" presStyleIdx="0" presStyleCnt="1" custScaleX="276173" custScaleY="175131" custLinFactNeighborX="-31331" custLinFactNeighborY="14251">
        <dgm:presLayoutVars>
          <dgm:bulletEnabled val="1"/>
        </dgm:presLayoutVars>
      </dgm:prSet>
      <dgm:spPr/>
      <dgm:t>
        <a:bodyPr/>
        <a:lstStyle/>
        <a:p>
          <a:endParaRPr lang="en-US"/>
        </a:p>
      </dgm:t>
    </dgm:pt>
  </dgm:ptLst>
  <dgm:cxnLst>
    <dgm:cxn modelId="{719BFD15-A17C-4C76-89C9-1740E13407CD}" srcId="{38A96C8B-A3BE-4312-BF4A-8F251599E387}" destId="{84FAB3A3-0C0D-4AAA-B297-9BF628878DDD}" srcOrd="0" destOrd="0" parTransId="{D24EACDB-C76B-458C-A4CB-51D9A7769131}" sibTransId="{5B51E383-10BD-47BF-9EEB-D5818BD0D892}"/>
    <dgm:cxn modelId="{ABDE2BBE-0569-4A23-ABE9-EA9BAD93026A}" type="presOf" srcId="{38A96C8B-A3BE-4312-BF4A-8F251599E387}" destId="{3E2FA9FF-51E2-499E-A412-F8B1EC2F856A}" srcOrd="0" destOrd="0" presId="urn:microsoft.com/office/officeart/2005/8/layout/hProcess9"/>
    <dgm:cxn modelId="{FC8909F2-AA53-4AC2-9C7A-340E517B0E4F}" type="presOf" srcId="{84FAB3A3-0C0D-4AAA-B297-9BF628878DDD}" destId="{4B57B3EA-3E83-421C-8858-F2468BF0FAE3}" srcOrd="0" destOrd="0" presId="urn:microsoft.com/office/officeart/2005/8/layout/hProcess9"/>
    <dgm:cxn modelId="{39DE8189-CEA8-4CBC-B7EB-C67B56C318B8}" type="presParOf" srcId="{3E2FA9FF-51E2-499E-A412-F8B1EC2F856A}" destId="{2A316711-9DA7-456B-88A4-D914574BEE53}" srcOrd="0" destOrd="0" presId="urn:microsoft.com/office/officeart/2005/8/layout/hProcess9"/>
    <dgm:cxn modelId="{7570A740-C0DF-4448-BDB3-257B0EAF68CF}" type="presParOf" srcId="{3E2FA9FF-51E2-499E-A412-F8B1EC2F856A}" destId="{0EF5E942-6DBE-46A1-BEFA-18CA8E9A481F}" srcOrd="1" destOrd="0" presId="urn:microsoft.com/office/officeart/2005/8/layout/hProcess9"/>
    <dgm:cxn modelId="{B4AD9ED3-80FA-4C8F-8558-695A33CE95A2}" type="presParOf" srcId="{0EF5E942-6DBE-46A1-BEFA-18CA8E9A481F}" destId="{4B57B3EA-3E83-421C-8858-F2468BF0FAE3}"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38A96C8B-A3BE-4312-BF4A-8F251599E387}"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en-ZA"/>
        </a:p>
      </dgm:t>
    </dgm:pt>
    <dgm:pt modelId="{84FAB3A3-0C0D-4AAA-B297-9BF628878DDD}">
      <dgm:prSet phldrT="[Text]" custT="1"/>
      <dgm:spPr>
        <a:solidFill>
          <a:srgbClr val="00B050"/>
        </a:solidFill>
      </dgm:spPr>
      <dgm:t>
        <a:bodyPr/>
        <a:lstStyle/>
        <a:p>
          <a:r>
            <a:rPr lang="en-ZA" sz="1600" b="1" dirty="0">
              <a:solidFill>
                <a:schemeClr val="bg1"/>
              </a:solidFill>
              <a:latin typeface="Arial" panose="020B0604020202020204" pitchFamily="34" charset="0"/>
              <a:cs typeface="Arial" panose="020B0604020202020204" pitchFamily="34" charset="0"/>
            </a:rPr>
            <a:t>Q1 target: </a:t>
          </a:r>
          <a:r>
            <a:rPr kumimoji="0" lang="en-US" sz="1600" b="1" i="0" u="none" strike="noStrike"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NSDF consultation</a:t>
          </a:r>
          <a:endParaRPr lang="en-ZA" sz="1600" b="1" dirty="0">
            <a:solidFill>
              <a:schemeClr val="bg1"/>
            </a:solidFill>
            <a:latin typeface="Arial" panose="020B0604020202020204" pitchFamily="34" charset="0"/>
            <a:cs typeface="Arial" panose="020B0604020202020204" pitchFamily="34" charset="0"/>
          </a:endParaRPr>
        </a:p>
        <a:p>
          <a:r>
            <a:rPr lang="en-ZA" sz="1600" b="1" dirty="0">
              <a:solidFill>
                <a:schemeClr val="bg1"/>
              </a:solidFill>
              <a:latin typeface="Arial" panose="020B0604020202020204" pitchFamily="34" charset="0"/>
              <a:cs typeface="Arial" panose="020B0604020202020204" pitchFamily="34" charset="0"/>
            </a:rPr>
            <a:t>Output: </a:t>
          </a:r>
          <a:r>
            <a:rPr lang="en-US" sz="1600" b="1" dirty="0">
              <a:solidFill>
                <a:prstClr val="white"/>
              </a:solidFill>
              <a:latin typeface="Arial" panose="020B0604020202020204" pitchFamily="34" charset="0"/>
              <a:cs typeface="Arial" panose="020B0604020202020204" pitchFamily="34" charset="0"/>
            </a:rPr>
            <a:t>NSDF consultations were done internally through a workshop held on the 18</a:t>
          </a:r>
          <a:r>
            <a:rPr lang="en-US" sz="1600" b="1" baseline="30000" dirty="0">
              <a:solidFill>
                <a:prstClr val="white"/>
              </a:solidFill>
              <a:latin typeface="Arial" panose="020B0604020202020204" pitchFamily="34" charset="0"/>
              <a:cs typeface="Arial" panose="020B0604020202020204" pitchFamily="34" charset="0"/>
            </a:rPr>
            <a:t>th</a:t>
          </a:r>
          <a:r>
            <a:rPr lang="en-US" sz="1600" b="1" dirty="0">
              <a:solidFill>
                <a:prstClr val="white"/>
              </a:solidFill>
              <a:latin typeface="Arial" panose="020B0604020202020204" pitchFamily="34" charset="0"/>
              <a:cs typeface="Arial" panose="020B0604020202020204" pitchFamily="34" charset="0"/>
            </a:rPr>
            <a:t> May 2022 and Project Steering Committee on the 26</a:t>
          </a:r>
          <a:r>
            <a:rPr lang="en-US" sz="1600" b="1" baseline="30000" dirty="0">
              <a:solidFill>
                <a:prstClr val="white"/>
              </a:solidFill>
              <a:latin typeface="Arial" panose="020B0604020202020204" pitchFamily="34" charset="0"/>
              <a:cs typeface="Arial" panose="020B0604020202020204" pitchFamily="34" charset="0"/>
            </a:rPr>
            <a:t>th</a:t>
          </a:r>
          <a:r>
            <a:rPr lang="en-US" sz="1600" b="1" dirty="0">
              <a:solidFill>
                <a:prstClr val="white"/>
              </a:solidFill>
              <a:latin typeface="Arial" panose="020B0604020202020204" pitchFamily="34" charset="0"/>
              <a:cs typeface="Arial" panose="020B0604020202020204" pitchFamily="34" charset="0"/>
            </a:rPr>
            <a:t> May 2022</a:t>
          </a:r>
        </a:p>
        <a:p>
          <a:r>
            <a:rPr lang="en-US" sz="1600" b="1" dirty="0">
              <a:solidFill>
                <a:schemeClr val="tx1"/>
              </a:solidFill>
              <a:latin typeface="Arial" panose="020B0604020202020204" pitchFamily="34" charset="0"/>
              <a:cs typeface="Arial" panose="020B0604020202020204" pitchFamily="34" charset="0"/>
            </a:rPr>
            <a:t>Achieved</a:t>
          </a:r>
          <a:endParaRPr lang="en-ZA" sz="1600" b="1" dirty="0">
            <a:solidFill>
              <a:schemeClr val="tx1"/>
            </a:solidFill>
            <a:latin typeface="Arial" panose="020B0604020202020204" pitchFamily="34" charset="0"/>
            <a:cs typeface="Arial" panose="020B0604020202020204" pitchFamily="34" charset="0"/>
          </a:endParaRPr>
        </a:p>
      </dgm:t>
    </dgm:pt>
    <dgm:pt modelId="{D24EACDB-C76B-458C-A4CB-51D9A7769131}" type="parTrans" cxnId="{719BFD15-A17C-4C76-89C9-1740E13407CD}">
      <dgm:prSet/>
      <dgm:spPr/>
      <dgm:t>
        <a:bodyPr/>
        <a:lstStyle/>
        <a:p>
          <a:endParaRPr lang="en-ZA"/>
        </a:p>
      </dgm:t>
    </dgm:pt>
    <dgm:pt modelId="{5B51E383-10BD-47BF-9EEB-D5818BD0D892}" type="sibTrans" cxnId="{719BFD15-A17C-4C76-89C9-1740E13407CD}">
      <dgm:prSet/>
      <dgm:spPr/>
      <dgm:t>
        <a:bodyPr/>
        <a:lstStyle/>
        <a:p>
          <a:endParaRPr lang="en-ZA"/>
        </a:p>
      </dgm:t>
    </dgm:pt>
    <dgm:pt modelId="{3E2FA9FF-51E2-499E-A412-F8B1EC2F856A}" type="pres">
      <dgm:prSet presAssocID="{38A96C8B-A3BE-4312-BF4A-8F251599E387}" presName="CompostProcess" presStyleCnt="0">
        <dgm:presLayoutVars>
          <dgm:dir/>
          <dgm:resizeHandles val="exact"/>
        </dgm:presLayoutVars>
      </dgm:prSet>
      <dgm:spPr/>
      <dgm:t>
        <a:bodyPr/>
        <a:lstStyle/>
        <a:p>
          <a:endParaRPr lang="en-US"/>
        </a:p>
      </dgm:t>
    </dgm:pt>
    <dgm:pt modelId="{2A316711-9DA7-456B-88A4-D914574BEE53}" type="pres">
      <dgm:prSet presAssocID="{38A96C8B-A3BE-4312-BF4A-8F251599E387}" presName="arrow" presStyleLbl="bgShp" presStyleIdx="0" presStyleCnt="1" custLinFactNeighborX="391"/>
      <dgm:spPr/>
    </dgm:pt>
    <dgm:pt modelId="{0EF5E942-6DBE-46A1-BEFA-18CA8E9A481F}" type="pres">
      <dgm:prSet presAssocID="{38A96C8B-A3BE-4312-BF4A-8F251599E387}" presName="linearProcess" presStyleCnt="0"/>
      <dgm:spPr/>
    </dgm:pt>
    <dgm:pt modelId="{4B57B3EA-3E83-421C-8858-F2468BF0FAE3}" type="pres">
      <dgm:prSet presAssocID="{84FAB3A3-0C0D-4AAA-B297-9BF628878DDD}" presName="textNode" presStyleLbl="node1" presStyleIdx="0" presStyleCnt="1" custScaleX="276173" custScaleY="175131" custLinFactNeighborX="-31331" custLinFactNeighborY="14251">
        <dgm:presLayoutVars>
          <dgm:bulletEnabled val="1"/>
        </dgm:presLayoutVars>
      </dgm:prSet>
      <dgm:spPr/>
      <dgm:t>
        <a:bodyPr/>
        <a:lstStyle/>
        <a:p>
          <a:endParaRPr lang="en-US"/>
        </a:p>
      </dgm:t>
    </dgm:pt>
  </dgm:ptLst>
  <dgm:cxnLst>
    <dgm:cxn modelId="{719BFD15-A17C-4C76-89C9-1740E13407CD}" srcId="{38A96C8B-A3BE-4312-BF4A-8F251599E387}" destId="{84FAB3A3-0C0D-4AAA-B297-9BF628878DDD}" srcOrd="0" destOrd="0" parTransId="{D24EACDB-C76B-458C-A4CB-51D9A7769131}" sibTransId="{5B51E383-10BD-47BF-9EEB-D5818BD0D892}"/>
    <dgm:cxn modelId="{ABDE2BBE-0569-4A23-ABE9-EA9BAD93026A}" type="presOf" srcId="{38A96C8B-A3BE-4312-BF4A-8F251599E387}" destId="{3E2FA9FF-51E2-499E-A412-F8B1EC2F856A}" srcOrd="0" destOrd="0" presId="urn:microsoft.com/office/officeart/2005/8/layout/hProcess9"/>
    <dgm:cxn modelId="{FC8909F2-AA53-4AC2-9C7A-340E517B0E4F}" type="presOf" srcId="{84FAB3A3-0C0D-4AAA-B297-9BF628878DDD}" destId="{4B57B3EA-3E83-421C-8858-F2468BF0FAE3}" srcOrd="0" destOrd="0" presId="urn:microsoft.com/office/officeart/2005/8/layout/hProcess9"/>
    <dgm:cxn modelId="{39DE8189-CEA8-4CBC-B7EB-C67B56C318B8}" type="presParOf" srcId="{3E2FA9FF-51E2-499E-A412-F8B1EC2F856A}" destId="{2A316711-9DA7-456B-88A4-D914574BEE53}" srcOrd="0" destOrd="0" presId="urn:microsoft.com/office/officeart/2005/8/layout/hProcess9"/>
    <dgm:cxn modelId="{7570A740-C0DF-4448-BDB3-257B0EAF68CF}" type="presParOf" srcId="{3E2FA9FF-51E2-499E-A412-F8B1EC2F856A}" destId="{0EF5E942-6DBE-46A1-BEFA-18CA8E9A481F}" srcOrd="1" destOrd="0" presId="urn:microsoft.com/office/officeart/2005/8/layout/hProcess9"/>
    <dgm:cxn modelId="{B4AD9ED3-80FA-4C8F-8558-695A33CE95A2}" type="presParOf" srcId="{0EF5E942-6DBE-46A1-BEFA-18CA8E9A481F}" destId="{4B57B3EA-3E83-421C-8858-F2468BF0FAE3}"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A96C8B-A3BE-4312-BF4A-8F251599E387}"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en-ZA"/>
        </a:p>
      </dgm:t>
    </dgm:pt>
    <dgm:pt modelId="{84FAB3A3-0C0D-4AAA-B297-9BF628878DDD}">
      <dgm:prSet phldrT="[Text]" custT="1"/>
      <dgm:spPr>
        <a:solidFill>
          <a:srgbClr val="00B050"/>
        </a:solidFill>
      </dgm:spPr>
      <dgm:t>
        <a:bodyPr/>
        <a:lstStyle/>
        <a:p>
          <a:r>
            <a:rPr lang="en-ZA" sz="1600" b="1" dirty="0">
              <a:solidFill>
                <a:schemeClr val="bg1"/>
              </a:solidFill>
              <a:latin typeface="Arial" panose="020B0604020202020204" pitchFamily="34" charset="0"/>
              <a:cs typeface="Arial" panose="020B0604020202020204" pitchFamily="34" charset="0"/>
            </a:rPr>
            <a:t>Quarter 1 target: </a:t>
          </a:r>
          <a:r>
            <a:rPr lang="en-US" sz="1600" b="1" dirty="0">
              <a:solidFill>
                <a:schemeClr val="bg1"/>
              </a:solidFill>
              <a:latin typeface="Arial" panose="020B0604020202020204" pitchFamily="34" charset="0"/>
              <a:cs typeface="Arial" panose="020B0604020202020204" pitchFamily="34" charset="0"/>
            </a:rPr>
            <a:t>Quarterly progress report on implementation of Cannabis Masterplan developed</a:t>
          </a:r>
        </a:p>
        <a:p>
          <a:r>
            <a:rPr lang="en-US" sz="1600" b="1" dirty="0">
              <a:solidFill>
                <a:schemeClr val="bg1"/>
              </a:solidFill>
              <a:latin typeface="Arial" panose="020B0604020202020204" pitchFamily="34" charset="0"/>
              <a:cs typeface="Arial" panose="020B0604020202020204" pitchFamily="34" charset="0"/>
            </a:rPr>
            <a:t> </a:t>
          </a:r>
        </a:p>
        <a:p>
          <a:r>
            <a:rPr lang="en-ZA" sz="1600" b="0" dirty="0">
              <a:solidFill>
                <a:schemeClr val="bg1"/>
              </a:solidFill>
              <a:latin typeface="Arial" panose="020B0604020202020204" pitchFamily="34" charset="0"/>
              <a:cs typeface="Arial" panose="020B0604020202020204" pitchFamily="34" charset="0"/>
            </a:rPr>
            <a:t>Output: Quarterly progress </a:t>
          </a:r>
          <a:r>
            <a:rPr lang="en-US" sz="1600" b="0" dirty="0">
              <a:solidFill>
                <a:schemeClr val="bg1"/>
              </a:solidFill>
              <a:latin typeface="Arial" panose="020B0604020202020204" pitchFamily="34" charset="0"/>
              <a:cs typeface="Arial" panose="020B0604020202020204" pitchFamily="34" charset="0"/>
            </a:rPr>
            <a:t>report on the implementation of Cannabis Masterplan was compiled</a:t>
          </a:r>
          <a:endParaRPr lang="en-ZA" sz="1600" b="0" dirty="0">
            <a:solidFill>
              <a:schemeClr val="bg1"/>
            </a:solidFill>
            <a:latin typeface="Arial" panose="020B0604020202020204" pitchFamily="34" charset="0"/>
            <a:cs typeface="Arial" panose="020B0604020202020204" pitchFamily="34" charset="0"/>
          </a:endParaRPr>
        </a:p>
        <a:p>
          <a:r>
            <a:rPr lang="en-ZA" sz="1600" b="1" dirty="0">
              <a:solidFill>
                <a:schemeClr val="tx1"/>
              </a:solidFill>
              <a:latin typeface="Arial" panose="020B0604020202020204" pitchFamily="34" charset="0"/>
              <a:cs typeface="Arial" panose="020B0604020202020204" pitchFamily="34" charset="0"/>
            </a:rPr>
            <a:t>Achieved  </a:t>
          </a:r>
          <a:r>
            <a:rPr lang="en-ZA" sz="1600" dirty="0">
              <a:solidFill>
                <a:schemeClr val="tx1"/>
              </a:solidFill>
              <a:latin typeface="Arial" panose="020B0604020202020204" pitchFamily="34" charset="0"/>
              <a:cs typeface="Arial" panose="020B0604020202020204" pitchFamily="34" charset="0"/>
            </a:rPr>
            <a:t> </a:t>
          </a:r>
          <a:endParaRPr lang="en-ZA" sz="1600" b="1" dirty="0">
            <a:solidFill>
              <a:schemeClr val="tx1"/>
            </a:solidFill>
            <a:latin typeface="Arial" panose="020B0604020202020204" pitchFamily="34" charset="0"/>
            <a:cs typeface="Arial" panose="020B0604020202020204" pitchFamily="34" charset="0"/>
          </a:endParaRPr>
        </a:p>
      </dgm:t>
    </dgm:pt>
    <dgm:pt modelId="{D24EACDB-C76B-458C-A4CB-51D9A7769131}" type="parTrans" cxnId="{719BFD15-A17C-4C76-89C9-1740E13407CD}">
      <dgm:prSet/>
      <dgm:spPr/>
      <dgm:t>
        <a:bodyPr/>
        <a:lstStyle/>
        <a:p>
          <a:endParaRPr lang="en-ZA"/>
        </a:p>
      </dgm:t>
    </dgm:pt>
    <dgm:pt modelId="{5B51E383-10BD-47BF-9EEB-D5818BD0D892}" type="sibTrans" cxnId="{719BFD15-A17C-4C76-89C9-1740E13407CD}">
      <dgm:prSet/>
      <dgm:spPr/>
      <dgm:t>
        <a:bodyPr/>
        <a:lstStyle/>
        <a:p>
          <a:endParaRPr lang="en-ZA"/>
        </a:p>
      </dgm:t>
    </dgm:pt>
    <dgm:pt modelId="{3E2FA9FF-51E2-499E-A412-F8B1EC2F856A}" type="pres">
      <dgm:prSet presAssocID="{38A96C8B-A3BE-4312-BF4A-8F251599E387}" presName="CompostProcess" presStyleCnt="0">
        <dgm:presLayoutVars>
          <dgm:dir/>
          <dgm:resizeHandles val="exact"/>
        </dgm:presLayoutVars>
      </dgm:prSet>
      <dgm:spPr/>
      <dgm:t>
        <a:bodyPr/>
        <a:lstStyle/>
        <a:p>
          <a:endParaRPr lang="en-US"/>
        </a:p>
      </dgm:t>
    </dgm:pt>
    <dgm:pt modelId="{2A316711-9DA7-456B-88A4-D914574BEE53}" type="pres">
      <dgm:prSet presAssocID="{38A96C8B-A3BE-4312-BF4A-8F251599E387}" presName="arrow" presStyleLbl="bgShp" presStyleIdx="0" presStyleCnt="1" custLinFactNeighborX="391"/>
      <dgm:spPr/>
    </dgm:pt>
    <dgm:pt modelId="{0EF5E942-6DBE-46A1-BEFA-18CA8E9A481F}" type="pres">
      <dgm:prSet presAssocID="{38A96C8B-A3BE-4312-BF4A-8F251599E387}" presName="linearProcess" presStyleCnt="0"/>
      <dgm:spPr/>
    </dgm:pt>
    <dgm:pt modelId="{4B57B3EA-3E83-421C-8858-F2468BF0FAE3}" type="pres">
      <dgm:prSet presAssocID="{84FAB3A3-0C0D-4AAA-B297-9BF628878DDD}" presName="textNode" presStyleLbl="node1" presStyleIdx="0" presStyleCnt="1" custScaleX="243030" custScaleY="175131" custLinFactNeighborX="-12148" custLinFactNeighborY="3840">
        <dgm:presLayoutVars>
          <dgm:bulletEnabled val="1"/>
        </dgm:presLayoutVars>
      </dgm:prSet>
      <dgm:spPr/>
      <dgm:t>
        <a:bodyPr/>
        <a:lstStyle/>
        <a:p>
          <a:endParaRPr lang="en-US"/>
        </a:p>
      </dgm:t>
    </dgm:pt>
  </dgm:ptLst>
  <dgm:cxnLst>
    <dgm:cxn modelId="{719BFD15-A17C-4C76-89C9-1740E13407CD}" srcId="{38A96C8B-A3BE-4312-BF4A-8F251599E387}" destId="{84FAB3A3-0C0D-4AAA-B297-9BF628878DDD}" srcOrd="0" destOrd="0" parTransId="{D24EACDB-C76B-458C-A4CB-51D9A7769131}" sibTransId="{5B51E383-10BD-47BF-9EEB-D5818BD0D892}"/>
    <dgm:cxn modelId="{ABDE2BBE-0569-4A23-ABE9-EA9BAD93026A}" type="presOf" srcId="{38A96C8B-A3BE-4312-BF4A-8F251599E387}" destId="{3E2FA9FF-51E2-499E-A412-F8B1EC2F856A}" srcOrd="0" destOrd="0" presId="urn:microsoft.com/office/officeart/2005/8/layout/hProcess9"/>
    <dgm:cxn modelId="{FC8909F2-AA53-4AC2-9C7A-340E517B0E4F}" type="presOf" srcId="{84FAB3A3-0C0D-4AAA-B297-9BF628878DDD}" destId="{4B57B3EA-3E83-421C-8858-F2468BF0FAE3}" srcOrd="0" destOrd="0" presId="urn:microsoft.com/office/officeart/2005/8/layout/hProcess9"/>
    <dgm:cxn modelId="{39DE8189-CEA8-4CBC-B7EB-C67B56C318B8}" type="presParOf" srcId="{3E2FA9FF-51E2-499E-A412-F8B1EC2F856A}" destId="{2A316711-9DA7-456B-88A4-D914574BEE53}" srcOrd="0" destOrd="0" presId="urn:microsoft.com/office/officeart/2005/8/layout/hProcess9"/>
    <dgm:cxn modelId="{7570A740-C0DF-4448-BDB3-257B0EAF68CF}" type="presParOf" srcId="{3E2FA9FF-51E2-499E-A412-F8B1EC2F856A}" destId="{0EF5E942-6DBE-46A1-BEFA-18CA8E9A481F}" srcOrd="1" destOrd="0" presId="urn:microsoft.com/office/officeart/2005/8/layout/hProcess9"/>
    <dgm:cxn modelId="{B4AD9ED3-80FA-4C8F-8558-695A33CE95A2}" type="presParOf" srcId="{0EF5E942-6DBE-46A1-BEFA-18CA8E9A481F}" destId="{4B57B3EA-3E83-421C-8858-F2468BF0FAE3}"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38A96C8B-A3BE-4312-BF4A-8F251599E387}"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en-ZA"/>
        </a:p>
      </dgm:t>
    </dgm:pt>
    <dgm:pt modelId="{84FAB3A3-0C0D-4AAA-B297-9BF628878DDD}">
      <dgm:prSet phldrT="[Text]" custT="1"/>
      <dgm:spPr>
        <a:solidFill>
          <a:srgbClr val="00B050"/>
        </a:solidFill>
      </dgm:spPr>
      <dgm:t>
        <a:bodyPr/>
        <a:lstStyle/>
        <a:p>
          <a:r>
            <a:rPr lang="en-ZA" sz="1600" b="1" dirty="0">
              <a:solidFill>
                <a:schemeClr val="bg1"/>
              </a:solidFill>
              <a:latin typeface="Arial" panose="020B0604020202020204" pitchFamily="34" charset="0"/>
              <a:cs typeface="Arial" panose="020B0604020202020204" pitchFamily="34" charset="0"/>
            </a:rPr>
            <a:t>Q1 target: </a:t>
          </a:r>
          <a:r>
            <a:rPr kumimoji="0" lang="en-ZA" sz="1600" b="1" i="0" u="none" strike="noStrike"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2 Organs of state supported (professionally and/or technically) to implement the Spatial Data Infrastructure Act No.54, 2003</a:t>
          </a:r>
          <a:endParaRPr lang="en-ZA" sz="1600" b="1" dirty="0">
            <a:solidFill>
              <a:schemeClr val="bg1"/>
            </a:solidFill>
            <a:latin typeface="Arial" panose="020B0604020202020204" pitchFamily="34" charset="0"/>
            <a:cs typeface="Arial" panose="020B0604020202020204" pitchFamily="34" charset="0"/>
          </a:endParaRPr>
        </a:p>
        <a:p>
          <a:r>
            <a:rPr lang="en-ZA" sz="1600" b="1" dirty="0">
              <a:solidFill>
                <a:schemeClr val="bg1"/>
              </a:solidFill>
              <a:latin typeface="Arial" panose="020B0604020202020204" pitchFamily="34" charset="0"/>
              <a:cs typeface="Arial" panose="020B0604020202020204" pitchFamily="34" charset="0"/>
            </a:rPr>
            <a:t>Output: </a:t>
          </a:r>
          <a:r>
            <a:rPr lang="en-ZA" sz="1600" b="1" dirty="0">
              <a:solidFill>
                <a:prstClr val="white"/>
              </a:solidFill>
              <a:latin typeface="Arial" panose="020B0604020202020204" pitchFamily="34" charset="0"/>
              <a:cs typeface="Arial" panose="020B0604020202020204" pitchFamily="34" charset="0"/>
            </a:rPr>
            <a:t>4 Organs of state supported technically to implement the Spatial Data Infrastructure Act No.54, 2003</a:t>
          </a:r>
        </a:p>
        <a:p>
          <a:r>
            <a:rPr kumimoji="0" lang="en-ZA" sz="1600" b="1" i="0" u="none" strike="noStrike"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Achieved</a:t>
          </a:r>
          <a:r>
            <a:rPr kumimoji="0" lang="en-ZA" sz="1600" b="1" i="0" u="none" strike="noStrike"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endParaRPr lang="en-ZA" sz="1600" b="0" dirty="0">
            <a:solidFill>
              <a:schemeClr val="bg1"/>
            </a:solidFill>
            <a:latin typeface="Arial" panose="020B0604020202020204" pitchFamily="34" charset="0"/>
            <a:cs typeface="Arial" panose="020B0604020202020204" pitchFamily="34" charset="0"/>
          </a:endParaRPr>
        </a:p>
      </dgm:t>
    </dgm:pt>
    <dgm:pt modelId="{D24EACDB-C76B-458C-A4CB-51D9A7769131}" type="parTrans" cxnId="{719BFD15-A17C-4C76-89C9-1740E13407CD}">
      <dgm:prSet/>
      <dgm:spPr/>
      <dgm:t>
        <a:bodyPr/>
        <a:lstStyle/>
        <a:p>
          <a:endParaRPr lang="en-ZA"/>
        </a:p>
      </dgm:t>
    </dgm:pt>
    <dgm:pt modelId="{5B51E383-10BD-47BF-9EEB-D5818BD0D892}" type="sibTrans" cxnId="{719BFD15-A17C-4C76-89C9-1740E13407CD}">
      <dgm:prSet/>
      <dgm:spPr/>
      <dgm:t>
        <a:bodyPr/>
        <a:lstStyle/>
        <a:p>
          <a:endParaRPr lang="en-ZA"/>
        </a:p>
      </dgm:t>
    </dgm:pt>
    <dgm:pt modelId="{3E2FA9FF-51E2-499E-A412-F8B1EC2F856A}" type="pres">
      <dgm:prSet presAssocID="{38A96C8B-A3BE-4312-BF4A-8F251599E387}" presName="CompostProcess" presStyleCnt="0">
        <dgm:presLayoutVars>
          <dgm:dir/>
          <dgm:resizeHandles val="exact"/>
        </dgm:presLayoutVars>
      </dgm:prSet>
      <dgm:spPr/>
      <dgm:t>
        <a:bodyPr/>
        <a:lstStyle/>
        <a:p>
          <a:endParaRPr lang="en-US"/>
        </a:p>
      </dgm:t>
    </dgm:pt>
    <dgm:pt modelId="{2A316711-9DA7-456B-88A4-D914574BEE53}" type="pres">
      <dgm:prSet presAssocID="{38A96C8B-A3BE-4312-BF4A-8F251599E387}" presName="arrow" presStyleLbl="bgShp" presStyleIdx="0" presStyleCnt="1" custLinFactNeighborX="943" custLinFactNeighborY="19408"/>
      <dgm:spPr/>
    </dgm:pt>
    <dgm:pt modelId="{0EF5E942-6DBE-46A1-BEFA-18CA8E9A481F}" type="pres">
      <dgm:prSet presAssocID="{38A96C8B-A3BE-4312-BF4A-8F251599E387}" presName="linearProcess" presStyleCnt="0"/>
      <dgm:spPr/>
    </dgm:pt>
    <dgm:pt modelId="{4B57B3EA-3E83-421C-8858-F2468BF0FAE3}" type="pres">
      <dgm:prSet presAssocID="{84FAB3A3-0C0D-4AAA-B297-9BF628878DDD}" presName="textNode" presStyleLbl="node1" presStyleIdx="0" presStyleCnt="1" custScaleX="276173" custScaleY="222124" custLinFactNeighborX="81" custLinFactNeighborY="40487">
        <dgm:presLayoutVars>
          <dgm:bulletEnabled val="1"/>
        </dgm:presLayoutVars>
      </dgm:prSet>
      <dgm:spPr/>
      <dgm:t>
        <a:bodyPr/>
        <a:lstStyle/>
        <a:p>
          <a:endParaRPr lang="en-US"/>
        </a:p>
      </dgm:t>
    </dgm:pt>
  </dgm:ptLst>
  <dgm:cxnLst>
    <dgm:cxn modelId="{719BFD15-A17C-4C76-89C9-1740E13407CD}" srcId="{38A96C8B-A3BE-4312-BF4A-8F251599E387}" destId="{84FAB3A3-0C0D-4AAA-B297-9BF628878DDD}" srcOrd="0" destOrd="0" parTransId="{D24EACDB-C76B-458C-A4CB-51D9A7769131}" sibTransId="{5B51E383-10BD-47BF-9EEB-D5818BD0D892}"/>
    <dgm:cxn modelId="{ABDE2BBE-0569-4A23-ABE9-EA9BAD93026A}" type="presOf" srcId="{38A96C8B-A3BE-4312-BF4A-8F251599E387}" destId="{3E2FA9FF-51E2-499E-A412-F8B1EC2F856A}" srcOrd="0" destOrd="0" presId="urn:microsoft.com/office/officeart/2005/8/layout/hProcess9"/>
    <dgm:cxn modelId="{FC8909F2-AA53-4AC2-9C7A-340E517B0E4F}" type="presOf" srcId="{84FAB3A3-0C0D-4AAA-B297-9BF628878DDD}" destId="{4B57B3EA-3E83-421C-8858-F2468BF0FAE3}" srcOrd="0" destOrd="0" presId="urn:microsoft.com/office/officeart/2005/8/layout/hProcess9"/>
    <dgm:cxn modelId="{39DE8189-CEA8-4CBC-B7EB-C67B56C318B8}" type="presParOf" srcId="{3E2FA9FF-51E2-499E-A412-F8B1EC2F856A}" destId="{2A316711-9DA7-456B-88A4-D914574BEE53}" srcOrd="0" destOrd="0" presId="urn:microsoft.com/office/officeart/2005/8/layout/hProcess9"/>
    <dgm:cxn modelId="{7570A740-C0DF-4448-BDB3-257B0EAF68CF}" type="presParOf" srcId="{3E2FA9FF-51E2-499E-A412-F8B1EC2F856A}" destId="{0EF5E942-6DBE-46A1-BEFA-18CA8E9A481F}" srcOrd="1" destOrd="0" presId="urn:microsoft.com/office/officeart/2005/8/layout/hProcess9"/>
    <dgm:cxn modelId="{B4AD9ED3-80FA-4C8F-8558-695A33CE95A2}" type="presParOf" srcId="{0EF5E942-6DBE-46A1-BEFA-18CA8E9A481F}" destId="{4B57B3EA-3E83-421C-8858-F2468BF0FAE3}"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8A96C8B-A3BE-4312-BF4A-8F251599E387}"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en-ZA"/>
        </a:p>
      </dgm:t>
    </dgm:pt>
    <dgm:pt modelId="{84FAB3A3-0C0D-4AAA-B297-9BF628878DDD}">
      <dgm:prSet phldrT="[Text]" custT="1"/>
      <dgm:spPr>
        <a:solidFill>
          <a:srgbClr val="00B050"/>
        </a:solidFill>
      </dgm:spPr>
      <dgm:t>
        <a:bodyPr/>
        <a:lstStyle/>
        <a:p>
          <a:r>
            <a:rPr lang="en-ZA" sz="1600" b="1" dirty="0">
              <a:solidFill>
                <a:schemeClr val="bg1"/>
              </a:solidFill>
              <a:latin typeface="Arial" panose="020B0604020202020204" pitchFamily="34" charset="0"/>
              <a:cs typeface="Arial" panose="020B0604020202020204" pitchFamily="34" charset="0"/>
            </a:rPr>
            <a:t>Q1 target: </a:t>
          </a:r>
          <a:r>
            <a:rPr kumimoji="0" lang="en-US" sz="1600" b="1" i="0" u="none" strike="noStrike"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16 days</a:t>
          </a:r>
          <a:endParaRPr lang="en-ZA" sz="1600" b="1" dirty="0">
            <a:solidFill>
              <a:schemeClr val="bg1"/>
            </a:solidFill>
            <a:latin typeface="Arial" panose="020B0604020202020204" pitchFamily="34" charset="0"/>
            <a:cs typeface="Arial" panose="020B0604020202020204" pitchFamily="34" charset="0"/>
          </a:endParaRPr>
        </a:p>
        <a:p>
          <a:endParaRPr lang="en-ZA" sz="1600" b="1" dirty="0">
            <a:solidFill>
              <a:schemeClr val="bg1"/>
            </a:solidFill>
            <a:latin typeface="Arial" panose="020B0604020202020204" pitchFamily="34" charset="0"/>
            <a:cs typeface="Arial" panose="020B0604020202020204" pitchFamily="34" charset="0"/>
          </a:endParaRPr>
        </a:p>
        <a:p>
          <a:r>
            <a:rPr lang="en-ZA" sz="1600" b="1" dirty="0">
              <a:solidFill>
                <a:schemeClr val="bg1"/>
              </a:solidFill>
              <a:latin typeface="Arial" panose="020B0604020202020204" pitchFamily="34" charset="0"/>
              <a:cs typeface="Arial" panose="020B0604020202020204" pitchFamily="34" charset="0"/>
            </a:rPr>
            <a:t>Output: 15 days</a:t>
          </a:r>
        </a:p>
        <a:p>
          <a:r>
            <a:rPr lang="en-ZA" sz="1600" b="1" dirty="0">
              <a:solidFill>
                <a:schemeClr val="tx1"/>
              </a:solidFill>
              <a:latin typeface="Arial" panose="020B0604020202020204" pitchFamily="34" charset="0"/>
              <a:cs typeface="Arial" panose="020B0604020202020204" pitchFamily="34" charset="0"/>
            </a:rPr>
            <a:t> Achieved</a:t>
          </a:r>
        </a:p>
      </dgm:t>
    </dgm:pt>
    <dgm:pt modelId="{D24EACDB-C76B-458C-A4CB-51D9A7769131}" type="parTrans" cxnId="{719BFD15-A17C-4C76-89C9-1740E13407CD}">
      <dgm:prSet/>
      <dgm:spPr/>
      <dgm:t>
        <a:bodyPr/>
        <a:lstStyle/>
        <a:p>
          <a:endParaRPr lang="en-ZA"/>
        </a:p>
      </dgm:t>
    </dgm:pt>
    <dgm:pt modelId="{5B51E383-10BD-47BF-9EEB-D5818BD0D892}" type="sibTrans" cxnId="{719BFD15-A17C-4C76-89C9-1740E13407CD}">
      <dgm:prSet/>
      <dgm:spPr/>
      <dgm:t>
        <a:bodyPr/>
        <a:lstStyle/>
        <a:p>
          <a:endParaRPr lang="en-ZA"/>
        </a:p>
      </dgm:t>
    </dgm:pt>
    <dgm:pt modelId="{3E2FA9FF-51E2-499E-A412-F8B1EC2F856A}" type="pres">
      <dgm:prSet presAssocID="{38A96C8B-A3BE-4312-BF4A-8F251599E387}" presName="CompostProcess" presStyleCnt="0">
        <dgm:presLayoutVars>
          <dgm:dir/>
          <dgm:resizeHandles val="exact"/>
        </dgm:presLayoutVars>
      </dgm:prSet>
      <dgm:spPr/>
      <dgm:t>
        <a:bodyPr/>
        <a:lstStyle/>
        <a:p>
          <a:endParaRPr lang="en-US"/>
        </a:p>
      </dgm:t>
    </dgm:pt>
    <dgm:pt modelId="{2A316711-9DA7-456B-88A4-D914574BEE53}" type="pres">
      <dgm:prSet presAssocID="{38A96C8B-A3BE-4312-BF4A-8F251599E387}" presName="arrow" presStyleLbl="bgShp" presStyleIdx="0" presStyleCnt="1" custLinFactNeighborX="391"/>
      <dgm:spPr/>
    </dgm:pt>
    <dgm:pt modelId="{0EF5E942-6DBE-46A1-BEFA-18CA8E9A481F}" type="pres">
      <dgm:prSet presAssocID="{38A96C8B-A3BE-4312-BF4A-8F251599E387}" presName="linearProcess" presStyleCnt="0"/>
      <dgm:spPr/>
    </dgm:pt>
    <dgm:pt modelId="{4B57B3EA-3E83-421C-8858-F2468BF0FAE3}" type="pres">
      <dgm:prSet presAssocID="{84FAB3A3-0C0D-4AAA-B297-9BF628878DDD}" presName="textNode" presStyleLbl="node1" presStyleIdx="0" presStyleCnt="1" custScaleX="276173" custScaleY="175131" custLinFactNeighborX="-14952" custLinFactNeighborY="3527">
        <dgm:presLayoutVars>
          <dgm:bulletEnabled val="1"/>
        </dgm:presLayoutVars>
      </dgm:prSet>
      <dgm:spPr/>
      <dgm:t>
        <a:bodyPr/>
        <a:lstStyle/>
        <a:p>
          <a:endParaRPr lang="en-US"/>
        </a:p>
      </dgm:t>
    </dgm:pt>
  </dgm:ptLst>
  <dgm:cxnLst>
    <dgm:cxn modelId="{719BFD15-A17C-4C76-89C9-1740E13407CD}" srcId="{38A96C8B-A3BE-4312-BF4A-8F251599E387}" destId="{84FAB3A3-0C0D-4AAA-B297-9BF628878DDD}" srcOrd="0" destOrd="0" parTransId="{D24EACDB-C76B-458C-A4CB-51D9A7769131}" sibTransId="{5B51E383-10BD-47BF-9EEB-D5818BD0D892}"/>
    <dgm:cxn modelId="{ABDE2BBE-0569-4A23-ABE9-EA9BAD93026A}" type="presOf" srcId="{38A96C8B-A3BE-4312-BF4A-8F251599E387}" destId="{3E2FA9FF-51E2-499E-A412-F8B1EC2F856A}" srcOrd="0" destOrd="0" presId="urn:microsoft.com/office/officeart/2005/8/layout/hProcess9"/>
    <dgm:cxn modelId="{FC8909F2-AA53-4AC2-9C7A-340E517B0E4F}" type="presOf" srcId="{84FAB3A3-0C0D-4AAA-B297-9BF628878DDD}" destId="{4B57B3EA-3E83-421C-8858-F2468BF0FAE3}" srcOrd="0" destOrd="0" presId="urn:microsoft.com/office/officeart/2005/8/layout/hProcess9"/>
    <dgm:cxn modelId="{39DE8189-CEA8-4CBC-B7EB-C67B56C318B8}" type="presParOf" srcId="{3E2FA9FF-51E2-499E-A412-F8B1EC2F856A}" destId="{2A316711-9DA7-456B-88A4-D914574BEE53}" srcOrd="0" destOrd="0" presId="urn:microsoft.com/office/officeart/2005/8/layout/hProcess9"/>
    <dgm:cxn modelId="{7570A740-C0DF-4448-BDB3-257B0EAF68CF}" type="presParOf" srcId="{3E2FA9FF-51E2-499E-A412-F8B1EC2F856A}" destId="{0EF5E942-6DBE-46A1-BEFA-18CA8E9A481F}" srcOrd="1" destOrd="0" presId="urn:microsoft.com/office/officeart/2005/8/layout/hProcess9"/>
    <dgm:cxn modelId="{B4AD9ED3-80FA-4C8F-8558-695A33CE95A2}" type="presParOf" srcId="{0EF5E942-6DBE-46A1-BEFA-18CA8E9A481F}" destId="{4B57B3EA-3E83-421C-8858-F2468BF0FAE3}"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38A96C8B-A3BE-4312-BF4A-8F251599E387}"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en-ZA"/>
        </a:p>
      </dgm:t>
    </dgm:pt>
    <dgm:pt modelId="{84FAB3A3-0C0D-4AAA-B297-9BF628878DDD}">
      <dgm:prSet phldrT="[Text]" custT="1"/>
      <dgm:spPr>
        <a:solidFill>
          <a:srgbClr val="00B050"/>
        </a:solidFill>
      </dgm:spPr>
      <dgm:t>
        <a:bodyPr/>
        <a:lstStyle/>
        <a:p>
          <a:r>
            <a:rPr lang="en-ZA" sz="1600" b="1" dirty="0">
              <a:solidFill>
                <a:schemeClr val="bg1"/>
              </a:solidFill>
              <a:latin typeface="Arial" panose="020B0604020202020204" pitchFamily="34" charset="0"/>
              <a:cs typeface="Arial" panose="020B0604020202020204" pitchFamily="34" charset="0"/>
            </a:rPr>
            <a:t>Q1 target: </a:t>
          </a:r>
          <a:r>
            <a:rPr kumimoji="0" lang="en-US" sz="1600" b="1" i="0" u="none" strike="noStrike"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10 days</a:t>
          </a:r>
          <a:endParaRPr lang="en-ZA" sz="1600" b="1" dirty="0">
            <a:solidFill>
              <a:schemeClr val="bg1"/>
            </a:solidFill>
            <a:latin typeface="Arial" panose="020B0604020202020204" pitchFamily="34" charset="0"/>
            <a:cs typeface="Arial" panose="020B0604020202020204" pitchFamily="34" charset="0"/>
          </a:endParaRPr>
        </a:p>
        <a:p>
          <a:endParaRPr lang="en-ZA" sz="1600" b="1" dirty="0">
            <a:solidFill>
              <a:schemeClr val="bg1"/>
            </a:solidFill>
            <a:latin typeface="Arial" panose="020B0604020202020204" pitchFamily="34" charset="0"/>
            <a:cs typeface="Arial" panose="020B0604020202020204" pitchFamily="34" charset="0"/>
          </a:endParaRPr>
        </a:p>
        <a:p>
          <a:r>
            <a:rPr lang="en-ZA" sz="1600" b="1" dirty="0">
              <a:solidFill>
                <a:schemeClr val="bg1"/>
              </a:solidFill>
              <a:latin typeface="Arial" panose="020B0604020202020204" pitchFamily="34" charset="0"/>
              <a:cs typeface="Arial" panose="020B0604020202020204" pitchFamily="34" charset="0"/>
            </a:rPr>
            <a:t>Output: 6 days</a:t>
          </a:r>
        </a:p>
        <a:p>
          <a:r>
            <a:rPr lang="en-ZA" sz="1600" b="1" dirty="0">
              <a:solidFill>
                <a:schemeClr val="tx1"/>
              </a:solidFill>
              <a:latin typeface="Arial" panose="020B0604020202020204" pitchFamily="34" charset="0"/>
              <a:cs typeface="Arial" panose="020B0604020202020204" pitchFamily="34" charset="0"/>
            </a:rPr>
            <a:t> Achieved</a:t>
          </a:r>
        </a:p>
      </dgm:t>
    </dgm:pt>
    <dgm:pt modelId="{D24EACDB-C76B-458C-A4CB-51D9A7769131}" type="parTrans" cxnId="{719BFD15-A17C-4C76-89C9-1740E13407CD}">
      <dgm:prSet/>
      <dgm:spPr/>
      <dgm:t>
        <a:bodyPr/>
        <a:lstStyle/>
        <a:p>
          <a:endParaRPr lang="en-ZA"/>
        </a:p>
      </dgm:t>
    </dgm:pt>
    <dgm:pt modelId="{5B51E383-10BD-47BF-9EEB-D5818BD0D892}" type="sibTrans" cxnId="{719BFD15-A17C-4C76-89C9-1740E13407CD}">
      <dgm:prSet/>
      <dgm:spPr/>
      <dgm:t>
        <a:bodyPr/>
        <a:lstStyle/>
        <a:p>
          <a:endParaRPr lang="en-ZA"/>
        </a:p>
      </dgm:t>
    </dgm:pt>
    <dgm:pt modelId="{3E2FA9FF-51E2-499E-A412-F8B1EC2F856A}" type="pres">
      <dgm:prSet presAssocID="{38A96C8B-A3BE-4312-BF4A-8F251599E387}" presName="CompostProcess" presStyleCnt="0">
        <dgm:presLayoutVars>
          <dgm:dir/>
          <dgm:resizeHandles val="exact"/>
        </dgm:presLayoutVars>
      </dgm:prSet>
      <dgm:spPr/>
      <dgm:t>
        <a:bodyPr/>
        <a:lstStyle/>
        <a:p>
          <a:endParaRPr lang="en-US"/>
        </a:p>
      </dgm:t>
    </dgm:pt>
    <dgm:pt modelId="{2A316711-9DA7-456B-88A4-D914574BEE53}" type="pres">
      <dgm:prSet presAssocID="{38A96C8B-A3BE-4312-BF4A-8F251599E387}" presName="arrow" presStyleLbl="bgShp" presStyleIdx="0" presStyleCnt="1" custLinFactNeighborX="391"/>
      <dgm:spPr/>
    </dgm:pt>
    <dgm:pt modelId="{0EF5E942-6DBE-46A1-BEFA-18CA8E9A481F}" type="pres">
      <dgm:prSet presAssocID="{38A96C8B-A3BE-4312-BF4A-8F251599E387}" presName="linearProcess" presStyleCnt="0"/>
      <dgm:spPr/>
    </dgm:pt>
    <dgm:pt modelId="{4B57B3EA-3E83-421C-8858-F2468BF0FAE3}" type="pres">
      <dgm:prSet presAssocID="{84FAB3A3-0C0D-4AAA-B297-9BF628878DDD}" presName="textNode" presStyleLbl="node1" presStyleIdx="0" presStyleCnt="1" custScaleX="276173" custScaleY="175131" custLinFactNeighborX="-31331" custLinFactNeighborY="14251">
        <dgm:presLayoutVars>
          <dgm:bulletEnabled val="1"/>
        </dgm:presLayoutVars>
      </dgm:prSet>
      <dgm:spPr/>
      <dgm:t>
        <a:bodyPr/>
        <a:lstStyle/>
        <a:p>
          <a:endParaRPr lang="en-US"/>
        </a:p>
      </dgm:t>
    </dgm:pt>
  </dgm:ptLst>
  <dgm:cxnLst>
    <dgm:cxn modelId="{719BFD15-A17C-4C76-89C9-1740E13407CD}" srcId="{38A96C8B-A3BE-4312-BF4A-8F251599E387}" destId="{84FAB3A3-0C0D-4AAA-B297-9BF628878DDD}" srcOrd="0" destOrd="0" parTransId="{D24EACDB-C76B-458C-A4CB-51D9A7769131}" sibTransId="{5B51E383-10BD-47BF-9EEB-D5818BD0D892}"/>
    <dgm:cxn modelId="{ABDE2BBE-0569-4A23-ABE9-EA9BAD93026A}" type="presOf" srcId="{38A96C8B-A3BE-4312-BF4A-8F251599E387}" destId="{3E2FA9FF-51E2-499E-A412-F8B1EC2F856A}" srcOrd="0" destOrd="0" presId="urn:microsoft.com/office/officeart/2005/8/layout/hProcess9"/>
    <dgm:cxn modelId="{FC8909F2-AA53-4AC2-9C7A-340E517B0E4F}" type="presOf" srcId="{84FAB3A3-0C0D-4AAA-B297-9BF628878DDD}" destId="{4B57B3EA-3E83-421C-8858-F2468BF0FAE3}" srcOrd="0" destOrd="0" presId="urn:microsoft.com/office/officeart/2005/8/layout/hProcess9"/>
    <dgm:cxn modelId="{39DE8189-CEA8-4CBC-B7EB-C67B56C318B8}" type="presParOf" srcId="{3E2FA9FF-51E2-499E-A412-F8B1EC2F856A}" destId="{2A316711-9DA7-456B-88A4-D914574BEE53}" srcOrd="0" destOrd="0" presId="urn:microsoft.com/office/officeart/2005/8/layout/hProcess9"/>
    <dgm:cxn modelId="{7570A740-C0DF-4448-BDB3-257B0EAF68CF}" type="presParOf" srcId="{3E2FA9FF-51E2-499E-A412-F8B1EC2F856A}" destId="{0EF5E942-6DBE-46A1-BEFA-18CA8E9A481F}" srcOrd="1" destOrd="0" presId="urn:microsoft.com/office/officeart/2005/8/layout/hProcess9"/>
    <dgm:cxn modelId="{B4AD9ED3-80FA-4C8F-8558-695A33CE95A2}" type="presParOf" srcId="{0EF5E942-6DBE-46A1-BEFA-18CA8E9A481F}" destId="{4B57B3EA-3E83-421C-8858-F2468BF0FAE3}"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38A96C8B-A3BE-4312-BF4A-8F251599E387}"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en-ZA"/>
        </a:p>
      </dgm:t>
    </dgm:pt>
    <dgm:pt modelId="{84FAB3A3-0C0D-4AAA-B297-9BF628878DDD}">
      <dgm:prSet phldrT="[Text]" custT="1"/>
      <dgm:spPr>
        <a:solidFill>
          <a:srgbClr val="00B050"/>
        </a:solidFill>
      </dgm:spPr>
      <dgm:t>
        <a:bodyPr/>
        <a:lstStyle/>
        <a:p>
          <a:r>
            <a:rPr lang="en-ZA" sz="1600" b="1" dirty="0">
              <a:solidFill>
                <a:schemeClr val="bg1"/>
              </a:solidFill>
              <a:latin typeface="Arial" panose="020B0604020202020204" pitchFamily="34" charset="0"/>
              <a:cs typeface="Arial" panose="020B0604020202020204" pitchFamily="34" charset="0"/>
            </a:rPr>
            <a:t>Q1 target: </a:t>
          </a:r>
          <a:r>
            <a:rPr kumimoji="0" lang="en-US" sz="1600" b="1" i="0" u="none" strike="noStrike"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85%</a:t>
          </a:r>
          <a:endParaRPr lang="en-ZA" sz="1600" b="1" dirty="0">
            <a:solidFill>
              <a:schemeClr val="bg1"/>
            </a:solidFill>
            <a:latin typeface="Arial" panose="020B0604020202020204" pitchFamily="34" charset="0"/>
            <a:cs typeface="Arial" panose="020B0604020202020204" pitchFamily="34" charset="0"/>
          </a:endParaRPr>
        </a:p>
        <a:p>
          <a:endParaRPr lang="en-ZA" sz="1600" b="1" dirty="0">
            <a:solidFill>
              <a:schemeClr val="bg1"/>
            </a:solidFill>
            <a:latin typeface="Arial" panose="020B0604020202020204" pitchFamily="34" charset="0"/>
            <a:cs typeface="Arial" panose="020B0604020202020204" pitchFamily="34" charset="0"/>
          </a:endParaRPr>
        </a:p>
        <a:p>
          <a:r>
            <a:rPr lang="en-ZA" sz="1600" b="1" dirty="0">
              <a:solidFill>
                <a:schemeClr val="bg1"/>
              </a:solidFill>
              <a:latin typeface="Arial" panose="020B0604020202020204" pitchFamily="34" charset="0"/>
              <a:cs typeface="Arial" panose="020B0604020202020204" pitchFamily="34" charset="0"/>
            </a:rPr>
            <a:t>Output: 94%</a:t>
          </a:r>
        </a:p>
        <a:p>
          <a:r>
            <a:rPr lang="en-ZA" sz="1600" b="1" dirty="0">
              <a:solidFill>
                <a:schemeClr val="tx1"/>
              </a:solidFill>
              <a:latin typeface="Arial" panose="020B0604020202020204" pitchFamily="34" charset="0"/>
              <a:cs typeface="Arial" panose="020B0604020202020204" pitchFamily="34" charset="0"/>
            </a:rPr>
            <a:t> Achieved</a:t>
          </a:r>
          <a:endParaRPr lang="en-ZA" sz="1600" b="0" dirty="0">
            <a:solidFill>
              <a:schemeClr val="tx1"/>
            </a:solidFill>
            <a:latin typeface="Arial" panose="020B0604020202020204" pitchFamily="34" charset="0"/>
            <a:cs typeface="Arial" panose="020B0604020202020204" pitchFamily="34" charset="0"/>
          </a:endParaRPr>
        </a:p>
      </dgm:t>
    </dgm:pt>
    <dgm:pt modelId="{D24EACDB-C76B-458C-A4CB-51D9A7769131}" type="parTrans" cxnId="{719BFD15-A17C-4C76-89C9-1740E13407CD}">
      <dgm:prSet/>
      <dgm:spPr/>
      <dgm:t>
        <a:bodyPr/>
        <a:lstStyle/>
        <a:p>
          <a:endParaRPr lang="en-ZA"/>
        </a:p>
      </dgm:t>
    </dgm:pt>
    <dgm:pt modelId="{5B51E383-10BD-47BF-9EEB-D5818BD0D892}" type="sibTrans" cxnId="{719BFD15-A17C-4C76-89C9-1740E13407CD}">
      <dgm:prSet/>
      <dgm:spPr/>
      <dgm:t>
        <a:bodyPr/>
        <a:lstStyle/>
        <a:p>
          <a:endParaRPr lang="en-ZA"/>
        </a:p>
      </dgm:t>
    </dgm:pt>
    <dgm:pt modelId="{3E2FA9FF-51E2-499E-A412-F8B1EC2F856A}" type="pres">
      <dgm:prSet presAssocID="{38A96C8B-A3BE-4312-BF4A-8F251599E387}" presName="CompostProcess" presStyleCnt="0">
        <dgm:presLayoutVars>
          <dgm:dir/>
          <dgm:resizeHandles val="exact"/>
        </dgm:presLayoutVars>
      </dgm:prSet>
      <dgm:spPr/>
      <dgm:t>
        <a:bodyPr/>
        <a:lstStyle/>
        <a:p>
          <a:endParaRPr lang="en-US"/>
        </a:p>
      </dgm:t>
    </dgm:pt>
    <dgm:pt modelId="{2A316711-9DA7-456B-88A4-D914574BEE53}" type="pres">
      <dgm:prSet presAssocID="{38A96C8B-A3BE-4312-BF4A-8F251599E387}" presName="arrow" presStyleLbl="bgShp" presStyleIdx="0" presStyleCnt="1" custLinFactNeighborX="391"/>
      <dgm:spPr/>
    </dgm:pt>
    <dgm:pt modelId="{0EF5E942-6DBE-46A1-BEFA-18CA8E9A481F}" type="pres">
      <dgm:prSet presAssocID="{38A96C8B-A3BE-4312-BF4A-8F251599E387}" presName="linearProcess" presStyleCnt="0"/>
      <dgm:spPr/>
    </dgm:pt>
    <dgm:pt modelId="{4B57B3EA-3E83-421C-8858-F2468BF0FAE3}" type="pres">
      <dgm:prSet presAssocID="{84FAB3A3-0C0D-4AAA-B297-9BF628878DDD}" presName="textNode" presStyleLbl="node1" presStyleIdx="0" presStyleCnt="1" custScaleX="276173" custScaleY="175131" custLinFactNeighborX="-31331" custLinFactNeighborY="14251">
        <dgm:presLayoutVars>
          <dgm:bulletEnabled val="1"/>
        </dgm:presLayoutVars>
      </dgm:prSet>
      <dgm:spPr/>
      <dgm:t>
        <a:bodyPr/>
        <a:lstStyle/>
        <a:p>
          <a:endParaRPr lang="en-US"/>
        </a:p>
      </dgm:t>
    </dgm:pt>
  </dgm:ptLst>
  <dgm:cxnLst>
    <dgm:cxn modelId="{719BFD15-A17C-4C76-89C9-1740E13407CD}" srcId="{38A96C8B-A3BE-4312-BF4A-8F251599E387}" destId="{84FAB3A3-0C0D-4AAA-B297-9BF628878DDD}" srcOrd="0" destOrd="0" parTransId="{D24EACDB-C76B-458C-A4CB-51D9A7769131}" sibTransId="{5B51E383-10BD-47BF-9EEB-D5818BD0D892}"/>
    <dgm:cxn modelId="{ABDE2BBE-0569-4A23-ABE9-EA9BAD93026A}" type="presOf" srcId="{38A96C8B-A3BE-4312-BF4A-8F251599E387}" destId="{3E2FA9FF-51E2-499E-A412-F8B1EC2F856A}" srcOrd="0" destOrd="0" presId="urn:microsoft.com/office/officeart/2005/8/layout/hProcess9"/>
    <dgm:cxn modelId="{FC8909F2-AA53-4AC2-9C7A-340E517B0E4F}" type="presOf" srcId="{84FAB3A3-0C0D-4AAA-B297-9BF628878DDD}" destId="{4B57B3EA-3E83-421C-8858-F2468BF0FAE3}" srcOrd="0" destOrd="0" presId="urn:microsoft.com/office/officeart/2005/8/layout/hProcess9"/>
    <dgm:cxn modelId="{39DE8189-CEA8-4CBC-B7EB-C67B56C318B8}" type="presParOf" srcId="{3E2FA9FF-51E2-499E-A412-F8B1EC2F856A}" destId="{2A316711-9DA7-456B-88A4-D914574BEE53}" srcOrd="0" destOrd="0" presId="urn:microsoft.com/office/officeart/2005/8/layout/hProcess9"/>
    <dgm:cxn modelId="{7570A740-C0DF-4448-BDB3-257B0EAF68CF}" type="presParOf" srcId="{3E2FA9FF-51E2-499E-A412-F8B1EC2F856A}" destId="{0EF5E942-6DBE-46A1-BEFA-18CA8E9A481F}" srcOrd="1" destOrd="0" presId="urn:microsoft.com/office/officeart/2005/8/layout/hProcess9"/>
    <dgm:cxn modelId="{B4AD9ED3-80FA-4C8F-8558-695A33CE95A2}" type="presParOf" srcId="{0EF5E942-6DBE-46A1-BEFA-18CA8E9A481F}" destId="{4B57B3EA-3E83-421C-8858-F2468BF0FAE3}"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38A96C8B-A3BE-4312-BF4A-8F251599E387}"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en-ZA"/>
        </a:p>
      </dgm:t>
    </dgm:pt>
    <dgm:pt modelId="{84FAB3A3-0C0D-4AAA-B297-9BF628878DDD}">
      <dgm:prSet phldrT="[Text]" custT="1"/>
      <dgm:spPr>
        <a:solidFill>
          <a:srgbClr val="00B050"/>
        </a:solidFill>
      </dgm:spPr>
      <dgm:t>
        <a:bodyPr/>
        <a:lstStyle/>
        <a:p>
          <a:r>
            <a:rPr lang="en-ZA" sz="1600" b="1" dirty="0">
              <a:solidFill>
                <a:schemeClr val="bg1"/>
              </a:solidFill>
              <a:latin typeface="Arial" panose="020B0604020202020204" pitchFamily="34" charset="0"/>
              <a:cs typeface="Arial" panose="020B0604020202020204" pitchFamily="34" charset="0"/>
            </a:rPr>
            <a:t>Q1 target: </a:t>
          </a:r>
          <a:r>
            <a:rPr kumimoji="0" lang="en-US" sz="1600" b="1" i="0" u="none" strike="noStrike"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17</a:t>
          </a:r>
          <a:endParaRPr lang="en-ZA" sz="1600" b="1" dirty="0">
            <a:solidFill>
              <a:schemeClr val="bg1"/>
            </a:solidFill>
            <a:latin typeface="Arial" panose="020B0604020202020204" pitchFamily="34" charset="0"/>
            <a:cs typeface="Arial" panose="020B0604020202020204" pitchFamily="34" charset="0"/>
          </a:endParaRPr>
        </a:p>
        <a:p>
          <a:endParaRPr lang="en-ZA" sz="1600" b="1" dirty="0">
            <a:solidFill>
              <a:schemeClr val="bg1"/>
            </a:solidFill>
            <a:latin typeface="Arial" panose="020B0604020202020204" pitchFamily="34" charset="0"/>
            <a:cs typeface="Arial" panose="020B0604020202020204" pitchFamily="34" charset="0"/>
          </a:endParaRPr>
        </a:p>
        <a:p>
          <a:r>
            <a:rPr lang="en-ZA" sz="1600" b="1" dirty="0">
              <a:solidFill>
                <a:schemeClr val="bg1"/>
              </a:solidFill>
              <a:latin typeface="Arial" panose="020B0604020202020204" pitchFamily="34" charset="0"/>
              <a:cs typeface="Arial" panose="020B0604020202020204" pitchFamily="34" charset="0"/>
            </a:rPr>
            <a:t>Output: 19 </a:t>
          </a:r>
        </a:p>
        <a:p>
          <a:r>
            <a:rPr lang="en-ZA" sz="1600" b="1" dirty="0">
              <a:solidFill>
                <a:schemeClr val="tx1"/>
              </a:solidFill>
              <a:latin typeface="Arial" panose="020B0604020202020204" pitchFamily="34" charset="0"/>
              <a:cs typeface="Arial" panose="020B0604020202020204" pitchFamily="34" charset="0"/>
            </a:rPr>
            <a:t> Achieved</a:t>
          </a:r>
        </a:p>
      </dgm:t>
    </dgm:pt>
    <dgm:pt modelId="{D24EACDB-C76B-458C-A4CB-51D9A7769131}" type="parTrans" cxnId="{719BFD15-A17C-4C76-89C9-1740E13407CD}">
      <dgm:prSet/>
      <dgm:spPr/>
      <dgm:t>
        <a:bodyPr/>
        <a:lstStyle/>
        <a:p>
          <a:endParaRPr lang="en-ZA"/>
        </a:p>
      </dgm:t>
    </dgm:pt>
    <dgm:pt modelId="{5B51E383-10BD-47BF-9EEB-D5818BD0D892}" type="sibTrans" cxnId="{719BFD15-A17C-4C76-89C9-1740E13407CD}">
      <dgm:prSet/>
      <dgm:spPr/>
      <dgm:t>
        <a:bodyPr/>
        <a:lstStyle/>
        <a:p>
          <a:endParaRPr lang="en-ZA"/>
        </a:p>
      </dgm:t>
    </dgm:pt>
    <dgm:pt modelId="{3E2FA9FF-51E2-499E-A412-F8B1EC2F856A}" type="pres">
      <dgm:prSet presAssocID="{38A96C8B-A3BE-4312-BF4A-8F251599E387}" presName="CompostProcess" presStyleCnt="0">
        <dgm:presLayoutVars>
          <dgm:dir/>
          <dgm:resizeHandles val="exact"/>
        </dgm:presLayoutVars>
      </dgm:prSet>
      <dgm:spPr/>
      <dgm:t>
        <a:bodyPr/>
        <a:lstStyle/>
        <a:p>
          <a:endParaRPr lang="en-US"/>
        </a:p>
      </dgm:t>
    </dgm:pt>
    <dgm:pt modelId="{2A316711-9DA7-456B-88A4-D914574BEE53}" type="pres">
      <dgm:prSet presAssocID="{38A96C8B-A3BE-4312-BF4A-8F251599E387}" presName="arrow" presStyleLbl="bgShp" presStyleIdx="0" presStyleCnt="1" custLinFactNeighborX="391"/>
      <dgm:spPr/>
    </dgm:pt>
    <dgm:pt modelId="{0EF5E942-6DBE-46A1-BEFA-18CA8E9A481F}" type="pres">
      <dgm:prSet presAssocID="{38A96C8B-A3BE-4312-BF4A-8F251599E387}" presName="linearProcess" presStyleCnt="0"/>
      <dgm:spPr/>
    </dgm:pt>
    <dgm:pt modelId="{4B57B3EA-3E83-421C-8858-F2468BF0FAE3}" type="pres">
      <dgm:prSet presAssocID="{84FAB3A3-0C0D-4AAA-B297-9BF628878DDD}" presName="textNode" presStyleLbl="node1" presStyleIdx="0" presStyleCnt="1" custScaleX="276173" custScaleY="175131" custLinFactNeighborX="-28357" custLinFactNeighborY="18528">
        <dgm:presLayoutVars>
          <dgm:bulletEnabled val="1"/>
        </dgm:presLayoutVars>
      </dgm:prSet>
      <dgm:spPr/>
      <dgm:t>
        <a:bodyPr/>
        <a:lstStyle/>
        <a:p>
          <a:endParaRPr lang="en-US"/>
        </a:p>
      </dgm:t>
    </dgm:pt>
  </dgm:ptLst>
  <dgm:cxnLst>
    <dgm:cxn modelId="{719BFD15-A17C-4C76-89C9-1740E13407CD}" srcId="{38A96C8B-A3BE-4312-BF4A-8F251599E387}" destId="{84FAB3A3-0C0D-4AAA-B297-9BF628878DDD}" srcOrd="0" destOrd="0" parTransId="{D24EACDB-C76B-458C-A4CB-51D9A7769131}" sibTransId="{5B51E383-10BD-47BF-9EEB-D5818BD0D892}"/>
    <dgm:cxn modelId="{ABDE2BBE-0569-4A23-ABE9-EA9BAD93026A}" type="presOf" srcId="{38A96C8B-A3BE-4312-BF4A-8F251599E387}" destId="{3E2FA9FF-51E2-499E-A412-F8B1EC2F856A}" srcOrd="0" destOrd="0" presId="urn:microsoft.com/office/officeart/2005/8/layout/hProcess9"/>
    <dgm:cxn modelId="{FC8909F2-AA53-4AC2-9C7A-340E517B0E4F}" type="presOf" srcId="{84FAB3A3-0C0D-4AAA-B297-9BF628878DDD}" destId="{4B57B3EA-3E83-421C-8858-F2468BF0FAE3}" srcOrd="0" destOrd="0" presId="urn:microsoft.com/office/officeart/2005/8/layout/hProcess9"/>
    <dgm:cxn modelId="{39DE8189-CEA8-4CBC-B7EB-C67B56C318B8}" type="presParOf" srcId="{3E2FA9FF-51E2-499E-A412-F8B1EC2F856A}" destId="{2A316711-9DA7-456B-88A4-D914574BEE53}" srcOrd="0" destOrd="0" presId="urn:microsoft.com/office/officeart/2005/8/layout/hProcess9"/>
    <dgm:cxn modelId="{7570A740-C0DF-4448-BDB3-257B0EAF68CF}" type="presParOf" srcId="{3E2FA9FF-51E2-499E-A412-F8B1EC2F856A}" destId="{0EF5E942-6DBE-46A1-BEFA-18CA8E9A481F}" srcOrd="1" destOrd="0" presId="urn:microsoft.com/office/officeart/2005/8/layout/hProcess9"/>
    <dgm:cxn modelId="{B4AD9ED3-80FA-4C8F-8558-695A33CE95A2}" type="presParOf" srcId="{0EF5E942-6DBE-46A1-BEFA-18CA8E9A481F}" destId="{4B57B3EA-3E83-421C-8858-F2468BF0FAE3}"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8A96C8B-A3BE-4312-BF4A-8F251599E387}"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en-ZA"/>
        </a:p>
      </dgm:t>
    </dgm:pt>
    <dgm:pt modelId="{84FAB3A3-0C0D-4AAA-B297-9BF628878DDD}">
      <dgm:prSet phldrT="[Text]" custT="1"/>
      <dgm:spPr>
        <a:solidFill>
          <a:srgbClr val="00B050"/>
        </a:solidFill>
      </dgm:spPr>
      <dgm:t>
        <a:bodyPr/>
        <a:lstStyle/>
        <a:p>
          <a:r>
            <a:rPr lang="en-ZA" sz="1600" b="1" dirty="0">
              <a:solidFill>
                <a:schemeClr val="bg1"/>
              </a:solidFill>
              <a:latin typeface="Arial" panose="020B0604020202020204" pitchFamily="34" charset="0"/>
              <a:cs typeface="Arial" panose="020B0604020202020204" pitchFamily="34" charset="0"/>
            </a:rPr>
            <a:t>Quarter 1 target: Spatial delineation-FS</a:t>
          </a:r>
          <a:endParaRPr lang="en-US" sz="1600" b="0" dirty="0">
            <a:solidFill>
              <a:schemeClr val="bg1"/>
            </a:solidFill>
            <a:latin typeface="Arial" panose="020B0604020202020204" pitchFamily="34" charset="0"/>
            <a:cs typeface="Arial" panose="020B0604020202020204" pitchFamily="34" charset="0"/>
          </a:endParaRPr>
        </a:p>
        <a:p>
          <a:r>
            <a:rPr lang="en-ZA" sz="1600" b="1" dirty="0">
              <a:solidFill>
                <a:schemeClr val="bg1"/>
              </a:solidFill>
              <a:latin typeface="Arial" panose="020B0604020202020204" pitchFamily="34" charset="0"/>
              <a:cs typeface="Arial" panose="020B0604020202020204" pitchFamily="34" charset="0"/>
            </a:rPr>
            <a:t>Output: </a:t>
          </a:r>
          <a:r>
            <a:rPr lang="en-US" sz="1600" b="1" dirty="0">
              <a:solidFill>
                <a:schemeClr val="bg1"/>
              </a:solidFill>
              <a:latin typeface="Arial" panose="020B0604020202020204" pitchFamily="34" charset="0"/>
              <a:cs typeface="Arial" panose="020B0604020202020204" pitchFamily="34" charset="0"/>
            </a:rPr>
            <a:t>Report on spatial delineation including the map was compiled.</a:t>
          </a:r>
          <a:endParaRPr lang="en-ZA" sz="1600" b="1" dirty="0">
            <a:solidFill>
              <a:schemeClr val="bg1"/>
            </a:solidFill>
            <a:latin typeface="Arial" panose="020B0604020202020204" pitchFamily="34" charset="0"/>
            <a:cs typeface="Arial" panose="020B0604020202020204" pitchFamily="34" charset="0"/>
          </a:endParaRPr>
        </a:p>
        <a:p>
          <a:r>
            <a:rPr lang="en-ZA" sz="1600" b="0" dirty="0">
              <a:solidFill>
                <a:schemeClr val="bg1"/>
              </a:solidFill>
              <a:latin typeface="Arial" panose="020B0604020202020204" pitchFamily="34" charset="0"/>
              <a:cs typeface="Arial" panose="020B0604020202020204" pitchFamily="34" charset="0"/>
            </a:rPr>
            <a:t> </a:t>
          </a:r>
          <a:r>
            <a:rPr lang="en-ZA" sz="1600" b="1" dirty="0">
              <a:solidFill>
                <a:schemeClr val="tx1"/>
              </a:solidFill>
              <a:latin typeface="Arial" panose="020B0604020202020204" pitchFamily="34" charset="0"/>
              <a:cs typeface="Arial" panose="020B0604020202020204" pitchFamily="34" charset="0"/>
            </a:rPr>
            <a:t>Achieved</a:t>
          </a:r>
        </a:p>
      </dgm:t>
    </dgm:pt>
    <dgm:pt modelId="{D24EACDB-C76B-458C-A4CB-51D9A7769131}" type="parTrans" cxnId="{719BFD15-A17C-4C76-89C9-1740E13407CD}">
      <dgm:prSet/>
      <dgm:spPr/>
      <dgm:t>
        <a:bodyPr/>
        <a:lstStyle/>
        <a:p>
          <a:endParaRPr lang="en-ZA"/>
        </a:p>
      </dgm:t>
    </dgm:pt>
    <dgm:pt modelId="{5B51E383-10BD-47BF-9EEB-D5818BD0D892}" type="sibTrans" cxnId="{719BFD15-A17C-4C76-89C9-1740E13407CD}">
      <dgm:prSet/>
      <dgm:spPr/>
      <dgm:t>
        <a:bodyPr/>
        <a:lstStyle/>
        <a:p>
          <a:endParaRPr lang="en-ZA"/>
        </a:p>
      </dgm:t>
    </dgm:pt>
    <dgm:pt modelId="{3E2FA9FF-51E2-499E-A412-F8B1EC2F856A}" type="pres">
      <dgm:prSet presAssocID="{38A96C8B-A3BE-4312-BF4A-8F251599E387}" presName="CompostProcess" presStyleCnt="0">
        <dgm:presLayoutVars>
          <dgm:dir/>
          <dgm:resizeHandles val="exact"/>
        </dgm:presLayoutVars>
      </dgm:prSet>
      <dgm:spPr/>
      <dgm:t>
        <a:bodyPr/>
        <a:lstStyle/>
        <a:p>
          <a:endParaRPr lang="en-US"/>
        </a:p>
      </dgm:t>
    </dgm:pt>
    <dgm:pt modelId="{2A316711-9DA7-456B-88A4-D914574BEE53}" type="pres">
      <dgm:prSet presAssocID="{38A96C8B-A3BE-4312-BF4A-8F251599E387}" presName="arrow" presStyleLbl="bgShp" presStyleIdx="0" presStyleCnt="1" custLinFactNeighborX="391"/>
      <dgm:spPr/>
    </dgm:pt>
    <dgm:pt modelId="{0EF5E942-6DBE-46A1-BEFA-18CA8E9A481F}" type="pres">
      <dgm:prSet presAssocID="{38A96C8B-A3BE-4312-BF4A-8F251599E387}" presName="linearProcess" presStyleCnt="0"/>
      <dgm:spPr/>
    </dgm:pt>
    <dgm:pt modelId="{4B57B3EA-3E83-421C-8858-F2468BF0FAE3}" type="pres">
      <dgm:prSet presAssocID="{84FAB3A3-0C0D-4AAA-B297-9BF628878DDD}" presName="textNode" presStyleLbl="node1" presStyleIdx="0" presStyleCnt="1" custScaleX="231848" custScaleY="196280" custLinFactNeighborX="-1511" custLinFactNeighborY="34757">
        <dgm:presLayoutVars>
          <dgm:bulletEnabled val="1"/>
        </dgm:presLayoutVars>
      </dgm:prSet>
      <dgm:spPr/>
      <dgm:t>
        <a:bodyPr/>
        <a:lstStyle/>
        <a:p>
          <a:endParaRPr lang="en-US"/>
        </a:p>
      </dgm:t>
    </dgm:pt>
  </dgm:ptLst>
  <dgm:cxnLst>
    <dgm:cxn modelId="{719BFD15-A17C-4C76-89C9-1740E13407CD}" srcId="{38A96C8B-A3BE-4312-BF4A-8F251599E387}" destId="{84FAB3A3-0C0D-4AAA-B297-9BF628878DDD}" srcOrd="0" destOrd="0" parTransId="{D24EACDB-C76B-458C-A4CB-51D9A7769131}" sibTransId="{5B51E383-10BD-47BF-9EEB-D5818BD0D892}"/>
    <dgm:cxn modelId="{ABDE2BBE-0569-4A23-ABE9-EA9BAD93026A}" type="presOf" srcId="{38A96C8B-A3BE-4312-BF4A-8F251599E387}" destId="{3E2FA9FF-51E2-499E-A412-F8B1EC2F856A}" srcOrd="0" destOrd="0" presId="urn:microsoft.com/office/officeart/2005/8/layout/hProcess9"/>
    <dgm:cxn modelId="{FC8909F2-AA53-4AC2-9C7A-340E517B0E4F}" type="presOf" srcId="{84FAB3A3-0C0D-4AAA-B297-9BF628878DDD}" destId="{4B57B3EA-3E83-421C-8858-F2468BF0FAE3}" srcOrd="0" destOrd="0" presId="urn:microsoft.com/office/officeart/2005/8/layout/hProcess9"/>
    <dgm:cxn modelId="{39DE8189-CEA8-4CBC-B7EB-C67B56C318B8}" type="presParOf" srcId="{3E2FA9FF-51E2-499E-A412-F8B1EC2F856A}" destId="{2A316711-9DA7-456B-88A4-D914574BEE53}" srcOrd="0" destOrd="0" presId="urn:microsoft.com/office/officeart/2005/8/layout/hProcess9"/>
    <dgm:cxn modelId="{7570A740-C0DF-4448-BDB3-257B0EAF68CF}" type="presParOf" srcId="{3E2FA9FF-51E2-499E-A412-F8B1EC2F856A}" destId="{0EF5E942-6DBE-46A1-BEFA-18CA8E9A481F}" srcOrd="1" destOrd="0" presId="urn:microsoft.com/office/officeart/2005/8/layout/hProcess9"/>
    <dgm:cxn modelId="{B4AD9ED3-80FA-4C8F-8558-695A33CE95A2}" type="presParOf" srcId="{0EF5E942-6DBE-46A1-BEFA-18CA8E9A481F}" destId="{4B57B3EA-3E83-421C-8858-F2468BF0FAE3}"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8A96C8B-A3BE-4312-BF4A-8F251599E387}"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en-ZA"/>
        </a:p>
      </dgm:t>
    </dgm:pt>
    <dgm:pt modelId="{84FAB3A3-0C0D-4AAA-B297-9BF628878DDD}">
      <dgm:prSet phldrT="[Text]" custT="1"/>
      <dgm:spPr>
        <a:solidFill>
          <a:srgbClr val="00B050"/>
        </a:solidFill>
      </dgm:spPr>
      <dgm:t>
        <a:bodyPr/>
        <a:lstStyle/>
        <a:p>
          <a:r>
            <a:rPr lang="en-ZA" sz="1600" b="1" dirty="0">
              <a:solidFill>
                <a:schemeClr val="bg1"/>
              </a:solidFill>
              <a:latin typeface="Arial" panose="020B0604020202020204" pitchFamily="34" charset="0"/>
              <a:cs typeface="Arial" panose="020B0604020202020204" pitchFamily="34" charset="0"/>
            </a:rPr>
            <a:t>Quarter 1 target: </a:t>
          </a:r>
          <a:r>
            <a:rPr lang="en-US" sz="1600" b="1" dirty="0">
              <a:solidFill>
                <a:schemeClr val="bg1"/>
              </a:solidFill>
              <a:latin typeface="Arial" panose="020B0604020202020204" pitchFamily="34" charset="0"/>
              <a:cs typeface="Arial" panose="020B0604020202020204" pitchFamily="34" charset="0"/>
            </a:rPr>
            <a:t>Consultations on the draft Agricultural Remedies Regulation</a:t>
          </a:r>
        </a:p>
        <a:p>
          <a:endParaRPr lang="en-ZA" sz="1600" b="1" dirty="0">
            <a:solidFill>
              <a:schemeClr val="bg1"/>
            </a:solidFill>
            <a:latin typeface="Arial" panose="020B0604020202020204" pitchFamily="34" charset="0"/>
            <a:cs typeface="Arial" panose="020B0604020202020204" pitchFamily="34" charset="0"/>
          </a:endParaRPr>
        </a:p>
        <a:p>
          <a:r>
            <a:rPr lang="en-ZA" sz="1600" b="1" dirty="0">
              <a:solidFill>
                <a:schemeClr val="bg1"/>
              </a:solidFill>
              <a:latin typeface="Arial" panose="020B0604020202020204" pitchFamily="34" charset="0"/>
              <a:cs typeface="Arial" panose="020B0604020202020204" pitchFamily="34" charset="0"/>
            </a:rPr>
            <a:t>Output: </a:t>
          </a:r>
          <a:r>
            <a:rPr lang="en-US" sz="1600" b="1" dirty="0">
              <a:solidFill>
                <a:schemeClr val="bg1"/>
              </a:solidFill>
              <a:latin typeface="Arial" panose="020B0604020202020204" pitchFamily="34" charset="0"/>
              <a:cs typeface="Arial" panose="020B0604020202020204" pitchFamily="34" charset="0"/>
            </a:rPr>
            <a:t>Consultation on the draft Agricultural Remedies regulation were conducted with different stakeholders including the departmental legal service</a:t>
          </a:r>
          <a:endParaRPr lang="en-ZA" sz="1600" b="1" dirty="0">
            <a:solidFill>
              <a:schemeClr val="bg1"/>
            </a:solidFill>
            <a:latin typeface="Arial" panose="020B0604020202020204" pitchFamily="34" charset="0"/>
            <a:cs typeface="Arial" panose="020B0604020202020204" pitchFamily="34" charset="0"/>
          </a:endParaRPr>
        </a:p>
        <a:p>
          <a:r>
            <a:rPr lang="en-ZA" sz="1600" b="1" dirty="0">
              <a:solidFill>
                <a:schemeClr val="tx1"/>
              </a:solidFill>
              <a:latin typeface="Arial" panose="020B0604020202020204" pitchFamily="34" charset="0"/>
              <a:cs typeface="Arial" panose="020B0604020202020204" pitchFamily="34" charset="0"/>
            </a:rPr>
            <a:t> Achieved  </a:t>
          </a:r>
          <a:r>
            <a:rPr lang="en-ZA" sz="1600" dirty="0">
              <a:solidFill>
                <a:schemeClr val="tx1"/>
              </a:solidFill>
              <a:latin typeface="Arial" panose="020B0604020202020204" pitchFamily="34" charset="0"/>
              <a:cs typeface="Arial" panose="020B0604020202020204" pitchFamily="34" charset="0"/>
            </a:rPr>
            <a:t> </a:t>
          </a:r>
          <a:endParaRPr lang="en-ZA" sz="1600" b="1" dirty="0">
            <a:solidFill>
              <a:schemeClr val="tx1"/>
            </a:solidFill>
            <a:latin typeface="Arial" panose="020B0604020202020204" pitchFamily="34" charset="0"/>
            <a:cs typeface="Arial" panose="020B0604020202020204" pitchFamily="34" charset="0"/>
          </a:endParaRPr>
        </a:p>
      </dgm:t>
    </dgm:pt>
    <dgm:pt modelId="{D24EACDB-C76B-458C-A4CB-51D9A7769131}" type="parTrans" cxnId="{719BFD15-A17C-4C76-89C9-1740E13407CD}">
      <dgm:prSet/>
      <dgm:spPr/>
      <dgm:t>
        <a:bodyPr/>
        <a:lstStyle/>
        <a:p>
          <a:endParaRPr lang="en-ZA"/>
        </a:p>
      </dgm:t>
    </dgm:pt>
    <dgm:pt modelId="{5B51E383-10BD-47BF-9EEB-D5818BD0D892}" type="sibTrans" cxnId="{719BFD15-A17C-4C76-89C9-1740E13407CD}">
      <dgm:prSet/>
      <dgm:spPr/>
      <dgm:t>
        <a:bodyPr/>
        <a:lstStyle/>
        <a:p>
          <a:endParaRPr lang="en-ZA"/>
        </a:p>
      </dgm:t>
    </dgm:pt>
    <dgm:pt modelId="{3E2FA9FF-51E2-499E-A412-F8B1EC2F856A}" type="pres">
      <dgm:prSet presAssocID="{38A96C8B-A3BE-4312-BF4A-8F251599E387}" presName="CompostProcess" presStyleCnt="0">
        <dgm:presLayoutVars>
          <dgm:dir/>
          <dgm:resizeHandles val="exact"/>
        </dgm:presLayoutVars>
      </dgm:prSet>
      <dgm:spPr/>
      <dgm:t>
        <a:bodyPr/>
        <a:lstStyle/>
        <a:p>
          <a:endParaRPr lang="en-US"/>
        </a:p>
      </dgm:t>
    </dgm:pt>
    <dgm:pt modelId="{2A316711-9DA7-456B-88A4-D914574BEE53}" type="pres">
      <dgm:prSet presAssocID="{38A96C8B-A3BE-4312-BF4A-8F251599E387}" presName="arrow" presStyleLbl="bgShp" presStyleIdx="0" presStyleCnt="1" custLinFactNeighborX="391"/>
      <dgm:spPr/>
    </dgm:pt>
    <dgm:pt modelId="{0EF5E942-6DBE-46A1-BEFA-18CA8E9A481F}" type="pres">
      <dgm:prSet presAssocID="{38A96C8B-A3BE-4312-BF4A-8F251599E387}" presName="linearProcess" presStyleCnt="0"/>
      <dgm:spPr/>
    </dgm:pt>
    <dgm:pt modelId="{4B57B3EA-3E83-421C-8858-F2468BF0FAE3}" type="pres">
      <dgm:prSet presAssocID="{84FAB3A3-0C0D-4AAA-B297-9BF628878DDD}" presName="textNode" presStyleLbl="node1" presStyleIdx="0" presStyleCnt="1" custScaleX="172066" custScaleY="209230" custLinFactNeighborX="-5004" custLinFactNeighborY="5186">
        <dgm:presLayoutVars>
          <dgm:bulletEnabled val="1"/>
        </dgm:presLayoutVars>
      </dgm:prSet>
      <dgm:spPr/>
      <dgm:t>
        <a:bodyPr/>
        <a:lstStyle/>
        <a:p>
          <a:endParaRPr lang="en-US"/>
        </a:p>
      </dgm:t>
    </dgm:pt>
  </dgm:ptLst>
  <dgm:cxnLst>
    <dgm:cxn modelId="{719BFD15-A17C-4C76-89C9-1740E13407CD}" srcId="{38A96C8B-A3BE-4312-BF4A-8F251599E387}" destId="{84FAB3A3-0C0D-4AAA-B297-9BF628878DDD}" srcOrd="0" destOrd="0" parTransId="{D24EACDB-C76B-458C-A4CB-51D9A7769131}" sibTransId="{5B51E383-10BD-47BF-9EEB-D5818BD0D892}"/>
    <dgm:cxn modelId="{ABDE2BBE-0569-4A23-ABE9-EA9BAD93026A}" type="presOf" srcId="{38A96C8B-A3BE-4312-BF4A-8F251599E387}" destId="{3E2FA9FF-51E2-499E-A412-F8B1EC2F856A}" srcOrd="0" destOrd="0" presId="urn:microsoft.com/office/officeart/2005/8/layout/hProcess9"/>
    <dgm:cxn modelId="{FC8909F2-AA53-4AC2-9C7A-340E517B0E4F}" type="presOf" srcId="{84FAB3A3-0C0D-4AAA-B297-9BF628878DDD}" destId="{4B57B3EA-3E83-421C-8858-F2468BF0FAE3}" srcOrd="0" destOrd="0" presId="urn:microsoft.com/office/officeart/2005/8/layout/hProcess9"/>
    <dgm:cxn modelId="{39DE8189-CEA8-4CBC-B7EB-C67B56C318B8}" type="presParOf" srcId="{3E2FA9FF-51E2-499E-A412-F8B1EC2F856A}" destId="{2A316711-9DA7-456B-88A4-D914574BEE53}" srcOrd="0" destOrd="0" presId="urn:microsoft.com/office/officeart/2005/8/layout/hProcess9"/>
    <dgm:cxn modelId="{7570A740-C0DF-4448-BDB3-257B0EAF68CF}" type="presParOf" srcId="{3E2FA9FF-51E2-499E-A412-F8B1EC2F856A}" destId="{0EF5E942-6DBE-46A1-BEFA-18CA8E9A481F}" srcOrd="1" destOrd="0" presId="urn:microsoft.com/office/officeart/2005/8/layout/hProcess9"/>
    <dgm:cxn modelId="{B4AD9ED3-80FA-4C8F-8558-695A33CE95A2}" type="presParOf" srcId="{0EF5E942-6DBE-46A1-BEFA-18CA8E9A481F}" destId="{4B57B3EA-3E83-421C-8858-F2468BF0FAE3}"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8A96C8B-A3BE-4312-BF4A-8F251599E387}"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en-ZA"/>
        </a:p>
      </dgm:t>
    </dgm:pt>
    <dgm:pt modelId="{84FAB3A3-0C0D-4AAA-B297-9BF628878DDD}">
      <dgm:prSet phldrT="[Text]" custT="1"/>
      <dgm:spPr>
        <a:solidFill>
          <a:srgbClr val="00B050"/>
        </a:solidFill>
      </dgm:spPr>
      <dgm:t>
        <a:bodyPr/>
        <a:lstStyle/>
        <a:p>
          <a:r>
            <a:rPr lang="en-ZA" sz="1600" b="1" dirty="0">
              <a:solidFill>
                <a:schemeClr val="bg1"/>
              </a:solidFill>
              <a:latin typeface="Arial" panose="020B0604020202020204" pitchFamily="34" charset="0"/>
              <a:cs typeface="Arial" panose="020B0604020202020204" pitchFamily="34" charset="0"/>
            </a:rPr>
            <a:t>Quarter 1 target: </a:t>
          </a:r>
          <a:r>
            <a:rPr lang="en-US" sz="1600" b="1" noProof="0" dirty="0">
              <a:solidFill>
                <a:schemeClr val="bg1"/>
              </a:solidFill>
              <a:latin typeface="Arial" panose="020B0604020202020204" pitchFamily="34" charset="0"/>
              <a:cs typeface="Arial" panose="020B0604020202020204" pitchFamily="34" charset="0"/>
            </a:rPr>
            <a:t>3 plant pest risk surveillances conducted (Exotic fruit fly; Citrus greening survey; and Banana bunchy top virus</a:t>
          </a:r>
          <a:r>
            <a:rPr kumimoji="0" lang="en-US" sz="1600" b="1" i="0" u="none" strike="noStrike"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a:t>
          </a:r>
        </a:p>
        <a:p>
          <a:endParaRPr lang="en-US" sz="1600" b="1" dirty="0">
            <a:solidFill>
              <a:schemeClr val="bg1"/>
            </a:solidFill>
            <a:latin typeface="Arial" panose="020B0604020202020204" pitchFamily="34" charset="0"/>
            <a:cs typeface="Arial" panose="020B0604020202020204" pitchFamily="34" charset="0"/>
          </a:endParaRPr>
        </a:p>
        <a:p>
          <a:r>
            <a:rPr lang="en-ZA" sz="1600" b="1" dirty="0">
              <a:solidFill>
                <a:schemeClr val="bg1"/>
              </a:solidFill>
              <a:latin typeface="Arial" panose="020B0604020202020204" pitchFamily="34" charset="0"/>
              <a:cs typeface="Arial" panose="020B0604020202020204" pitchFamily="34" charset="0"/>
            </a:rPr>
            <a:t>Output: Report on 3 plant pest risk surveillances conducted (Exotic fruit fly; Citrus greening survey; and Banana bunchy top virus) was compiled</a:t>
          </a:r>
        </a:p>
        <a:p>
          <a:endParaRPr lang="en-ZA" sz="1600" b="1" dirty="0">
            <a:solidFill>
              <a:schemeClr val="bg1"/>
            </a:solidFill>
            <a:latin typeface="Arial" panose="020B0604020202020204" pitchFamily="34" charset="0"/>
            <a:cs typeface="Arial" panose="020B0604020202020204" pitchFamily="34" charset="0"/>
          </a:endParaRPr>
        </a:p>
        <a:p>
          <a:r>
            <a:rPr lang="en-ZA" sz="1600" b="1" dirty="0">
              <a:solidFill>
                <a:schemeClr val="tx1"/>
              </a:solidFill>
              <a:latin typeface="Arial" panose="020B0604020202020204" pitchFamily="34" charset="0"/>
              <a:cs typeface="Arial" panose="020B0604020202020204" pitchFamily="34" charset="0"/>
            </a:rPr>
            <a:t>Achieved </a:t>
          </a:r>
        </a:p>
      </dgm:t>
    </dgm:pt>
    <dgm:pt modelId="{5B51E383-10BD-47BF-9EEB-D5818BD0D892}" type="sibTrans" cxnId="{719BFD15-A17C-4C76-89C9-1740E13407CD}">
      <dgm:prSet/>
      <dgm:spPr/>
      <dgm:t>
        <a:bodyPr/>
        <a:lstStyle/>
        <a:p>
          <a:endParaRPr lang="en-ZA"/>
        </a:p>
      </dgm:t>
    </dgm:pt>
    <dgm:pt modelId="{D24EACDB-C76B-458C-A4CB-51D9A7769131}" type="parTrans" cxnId="{719BFD15-A17C-4C76-89C9-1740E13407CD}">
      <dgm:prSet/>
      <dgm:spPr/>
      <dgm:t>
        <a:bodyPr/>
        <a:lstStyle/>
        <a:p>
          <a:endParaRPr lang="en-ZA"/>
        </a:p>
      </dgm:t>
    </dgm:pt>
    <dgm:pt modelId="{3E2FA9FF-51E2-499E-A412-F8B1EC2F856A}" type="pres">
      <dgm:prSet presAssocID="{38A96C8B-A3BE-4312-BF4A-8F251599E387}" presName="CompostProcess" presStyleCnt="0">
        <dgm:presLayoutVars>
          <dgm:dir/>
          <dgm:resizeHandles val="exact"/>
        </dgm:presLayoutVars>
      </dgm:prSet>
      <dgm:spPr/>
      <dgm:t>
        <a:bodyPr/>
        <a:lstStyle/>
        <a:p>
          <a:endParaRPr lang="en-US"/>
        </a:p>
      </dgm:t>
    </dgm:pt>
    <dgm:pt modelId="{2A316711-9DA7-456B-88A4-D914574BEE53}" type="pres">
      <dgm:prSet presAssocID="{38A96C8B-A3BE-4312-BF4A-8F251599E387}" presName="arrow" presStyleLbl="bgShp" presStyleIdx="0" presStyleCnt="1" custLinFactNeighborX="391"/>
      <dgm:spPr/>
    </dgm:pt>
    <dgm:pt modelId="{0EF5E942-6DBE-46A1-BEFA-18CA8E9A481F}" type="pres">
      <dgm:prSet presAssocID="{38A96C8B-A3BE-4312-BF4A-8F251599E387}" presName="linearProcess" presStyleCnt="0"/>
      <dgm:spPr/>
    </dgm:pt>
    <dgm:pt modelId="{4B57B3EA-3E83-421C-8858-F2468BF0FAE3}" type="pres">
      <dgm:prSet presAssocID="{84FAB3A3-0C0D-4AAA-B297-9BF628878DDD}" presName="textNode" presStyleLbl="node1" presStyleIdx="0" presStyleCnt="1" custScaleX="92769" custScaleY="244428" custLinFactNeighborX="-1968" custLinFactNeighborY="-19738">
        <dgm:presLayoutVars>
          <dgm:bulletEnabled val="1"/>
        </dgm:presLayoutVars>
      </dgm:prSet>
      <dgm:spPr/>
      <dgm:t>
        <a:bodyPr/>
        <a:lstStyle/>
        <a:p>
          <a:endParaRPr lang="en-US"/>
        </a:p>
      </dgm:t>
    </dgm:pt>
  </dgm:ptLst>
  <dgm:cxnLst>
    <dgm:cxn modelId="{719BFD15-A17C-4C76-89C9-1740E13407CD}" srcId="{38A96C8B-A3BE-4312-BF4A-8F251599E387}" destId="{84FAB3A3-0C0D-4AAA-B297-9BF628878DDD}" srcOrd="0" destOrd="0" parTransId="{D24EACDB-C76B-458C-A4CB-51D9A7769131}" sibTransId="{5B51E383-10BD-47BF-9EEB-D5818BD0D892}"/>
    <dgm:cxn modelId="{ABDE2BBE-0569-4A23-ABE9-EA9BAD93026A}" type="presOf" srcId="{38A96C8B-A3BE-4312-BF4A-8F251599E387}" destId="{3E2FA9FF-51E2-499E-A412-F8B1EC2F856A}" srcOrd="0" destOrd="0" presId="urn:microsoft.com/office/officeart/2005/8/layout/hProcess9"/>
    <dgm:cxn modelId="{FC8909F2-AA53-4AC2-9C7A-340E517B0E4F}" type="presOf" srcId="{84FAB3A3-0C0D-4AAA-B297-9BF628878DDD}" destId="{4B57B3EA-3E83-421C-8858-F2468BF0FAE3}" srcOrd="0" destOrd="0" presId="urn:microsoft.com/office/officeart/2005/8/layout/hProcess9"/>
    <dgm:cxn modelId="{39DE8189-CEA8-4CBC-B7EB-C67B56C318B8}" type="presParOf" srcId="{3E2FA9FF-51E2-499E-A412-F8B1EC2F856A}" destId="{2A316711-9DA7-456B-88A4-D914574BEE53}" srcOrd="0" destOrd="0" presId="urn:microsoft.com/office/officeart/2005/8/layout/hProcess9"/>
    <dgm:cxn modelId="{7570A740-C0DF-4448-BDB3-257B0EAF68CF}" type="presParOf" srcId="{3E2FA9FF-51E2-499E-A412-F8B1EC2F856A}" destId="{0EF5E942-6DBE-46A1-BEFA-18CA8E9A481F}" srcOrd="1" destOrd="0" presId="urn:microsoft.com/office/officeart/2005/8/layout/hProcess9"/>
    <dgm:cxn modelId="{B4AD9ED3-80FA-4C8F-8558-695A33CE95A2}" type="presParOf" srcId="{0EF5E942-6DBE-46A1-BEFA-18CA8E9A481F}" destId="{4B57B3EA-3E83-421C-8858-F2468BF0FAE3}"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8A96C8B-A3BE-4312-BF4A-8F251599E387}"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en-ZA"/>
        </a:p>
      </dgm:t>
    </dgm:pt>
    <dgm:pt modelId="{84FAB3A3-0C0D-4AAA-B297-9BF628878DDD}">
      <dgm:prSet phldrT="[Text]" custT="1"/>
      <dgm:spPr>
        <a:solidFill>
          <a:srgbClr val="00B050"/>
        </a:solidFill>
      </dgm:spPr>
      <dgm:t>
        <a:bodyPr/>
        <a:lstStyle/>
        <a:p>
          <a:r>
            <a:rPr lang="en-ZA" sz="1600" b="1" dirty="0">
              <a:solidFill>
                <a:schemeClr val="bg1"/>
              </a:solidFill>
              <a:latin typeface="Arial" panose="020B0604020202020204" pitchFamily="34" charset="0"/>
              <a:cs typeface="Arial" panose="020B0604020202020204" pitchFamily="34" charset="0"/>
            </a:rPr>
            <a:t>Quarter 1 target: </a:t>
          </a:r>
          <a:r>
            <a:rPr kumimoji="0" lang="en-US" sz="1600" b="1" i="0" u="none" strike="noStrike"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3 animal disease risk surveillances conducted (CBPP, PPR and FMD)</a:t>
          </a:r>
          <a:endParaRPr lang="en-US" sz="1600" b="1" dirty="0">
            <a:solidFill>
              <a:schemeClr val="bg1"/>
            </a:solidFill>
            <a:latin typeface="Arial" panose="020B0604020202020204" pitchFamily="34" charset="0"/>
            <a:cs typeface="Arial" panose="020B0604020202020204" pitchFamily="34" charset="0"/>
          </a:endParaRPr>
        </a:p>
        <a:p>
          <a:r>
            <a:rPr lang="en-US" sz="1600" b="1" dirty="0">
              <a:solidFill>
                <a:schemeClr val="bg1"/>
              </a:solidFill>
              <a:latin typeface="Arial" panose="020B0604020202020204" pitchFamily="34" charset="0"/>
              <a:cs typeface="Arial" panose="020B0604020202020204" pitchFamily="34" charset="0"/>
            </a:rPr>
            <a:t> </a:t>
          </a:r>
          <a:r>
            <a:rPr lang="en-ZA" sz="1600" b="1" dirty="0">
              <a:solidFill>
                <a:schemeClr val="bg1"/>
              </a:solidFill>
              <a:latin typeface="Arial" panose="020B0604020202020204" pitchFamily="34" charset="0"/>
              <a:cs typeface="Arial" panose="020B0604020202020204" pitchFamily="34" charset="0"/>
            </a:rPr>
            <a:t>Output:  </a:t>
          </a:r>
          <a:r>
            <a:rPr kumimoji="0" lang="en-US" sz="1600" b="1" i="0" u="none" strike="noStrike" cap="none" spc="0" normalizeH="0" baseline="0" dirty="0">
              <a:ln>
                <a:noFill/>
              </a:ln>
              <a:solidFill>
                <a:schemeClr val="bg1"/>
              </a:solidFill>
              <a:effectLst/>
              <a:uLnTx/>
              <a:uFillTx/>
              <a:latin typeface="Arial" panose="020B0604020202020204" pitchFamily="34" charset="0"/>
              <a:ea typeface="+mn-ea"/>
              <a:cs typeface="Arial" panose="020B0604020202020204" pitchFamily="34" charset="0"/>
            </a:rPr>
            <a:t>Reports on 3 animal disease risk surveillances conducted were compiled</a:t>
          </a:r>
          <a:r>
            <a:rPr lang="en-ZA" sz="1600" b="0" dirty="0">
              <a:solidFill>
                <a:schemeClr val="bg1"/>
              </a:solidFill>
              <a:latin typeface="Arial" panose="020B0604020202020204" pitchFamily="34" charset="0"/>
              <a:cs typeface="Arial" panose="020B0604020202020204" pitchFamily="34" charset="0"/>
            </a:rPr>
            <a:t>. </a:t>
          </a:r>
        </a:p>
        <a:p>
          <a:r>
            <a:rPr lang="en-ZA" sz="1600" b="1" dirty="0">
              <a:solidFill>
                <a:schemeClr val="tx1"/>
              </a:solidFill>
              <a:latin typeface="Arial" panose="020B0604020202020204" pitchFamily="34" charset="0"/>
              <a:cs typeface="Arial" panose="020B0604020202020204" pitchFamily="34" charset="0"/>
            </a:rPr>
            <a:t> Achieved  </a:t>
          </a:r>
          <a:r>
            <a:rPr lang="en-ZA" sz="1600" dirty="0">
              <a:solidFill>
                <a:schemeClr val="tx1"/>
              </a:solidFill>
              <a:latin typeface="Arial" panose="020B0604020202020204" pitchFamily="34" charset="0"/>
              <a:cs typeface="Arial" panose="020B0604020202020204" pitchFamily="34" charset="0"/>
            </a:rPr>
            <a:t> </a:t>
          </a:r>
          <a:endParaRPr lang="en-ZA" sz="1600" b="1" dirty="0">
            <a:solidFill>
              <a:schemeClr val="tx1"/>
            </a:solidFill>
            <a:latin typeface="Arial" panose="020B0604020202020204" pitchFamily="34" charset="0"/>
            <a:cs typeface="Arial" panose="020B0604020202020204" pitchFamily="34" charset="0"/>
          </a:endParaRPr>
        </a:p>
      </dgm:t>
    </dgm:pt>
    <dgm:pt modelId="{5B51E383-10BD-47BF-9EEB-D5818BD0D892}" type="sibTrans" cxnId="{719BFD15-A17C-4C76-89C9-1740E13407CD}">
      <dgm:prSet/>
      <dgm:spPr/>
      <dgm:t>
        <a:bodyPr/>
        <a:lstStyle/>
        <a:p>
          <a:endParaRPr lang="en-ZA"/>
        </a:p>
      </dgm:t>
    </dgm:pt>
    <dgm:pt modelId="{D24EACDB-C76B-458C-A4CB-51D9A7769131}" type="parTrans" cxnId="{719BFD15-A17C-4C76-89C9-1740E13407CD}">
      <dgm:prSet/>
      <dgm:spPr/>
      <dgm:t>
        <a:bodyPr/>
        <a:lstStyle/>
        <a:p>
          <a:endParaRPr lang="en-ZA"/>
        </a:p>
      </dgm:t>
    </dgm:pt>
    <dgm:pt modelId="{3E2FA9FF-51E2-499E-A412-F8B1EC2F856A}" type="pres">
      <dgm:prSet presAssocID="{38A96C8B-A3BE-4312-BF4A-8F251599E387}" presName="CompostProcess" presStyleCnt="0">
        <dgm:presLayoutVars>
          <dgm:dir/>
          <dgm:resizeHandles val="exact"/>
        </dgm:presLayoutVars>
      </dgm:prSet>
      <dgm:spPr/>
      <dgm:t>
        <a:bodyPr/>
        <a:lstStyle/>
        <a:p>
          <a:endParaRPr lang="en-US"/>
        </a:p>
      </dgm:t>
    </dgm:pt>
    <dgm:pt modelId="{2A316711-9DA7-456B-88A4-D914574BEE53}" type="pres">
      <dgm:prSet presAssocID="{38A96C8B-A3BE-4312-BF4A-8F251599E387}" presName="arrow" presStyleLbl="bgShp" presStyleIdx="0" presStyleCnt="1" custLinFactNeighborX="391"/>
      <dgm:spPr/>
    </dgm:pt>
    <dgm:pt modelId="{0EF5E942-6DBE-46A1-BEFA-18CA8E9A481F}" type="pres">
      <dgm:prSet presAssocID="{38A96C8B-A3BE-4312-BF4A-8F251599E387}" presName="linearProcess" presStyleCnt="0"/>
      <dgm:spPr/>
    </dgm:pt>
    <dgm:pt modelId="{4B57B3EA-3E83-421C-8858-F2468BF0FAE3}" type="pres">
      <dgm:prSet presAssocID="{84FAB3A3-0C0D-4AAA-B297-9BF628878DDD}" presName="textNode" presStyleLbl="node1" presStyleIdx="0" presStyleCnt="1" custScaleX="297527" custScaleY="175131" custLinFactNeighborX="-1365" custLinFactNeighborY="6357">
        <dgm:presLayoutVars>
          <dgm:bulletEnabled val="1"/>
        </dgm:presLayoutVars>
      </dgm:prSet>
      <dgm:spPr/>
      <dgm:t>
        <a:bodyPr/>
        <a:lstStyle/>
        <a:p>
          <a:endParaRPr lang="en-US"/>
        </a:p>
      </dgm:t>
    </dgm:pt>
  </dgm:ptLst>
  <dgm:cxnLst>
    <dgm:cxn modelId="{719BFD15-A17C-4C76-89C9-1740E13407CD}" srcId="{38A96C8B-A3BE-4312-BF4A-8F251599E387}" destId="{84FAB3A3-0C0D-4AAA-B297-9BF628878DDD}" srcOrd="0" destOrd="0" parTransId="{D24EACDB-C76B-458C-A4CB-51D9A7769131}" sibTransId="{5B51E383-10BD-47BF-9EEB-D5818BD0D892}"/>
    <dgm:cxn modelId="{ABDE2BBE-0569-4A23-ABE9-EA9BAD93026A}" type="presOf" srcId="{38A96C8B-A3BE-4312-BF4A-8F251599E387}" destId="{3E2FA9FF-51E2-499E-A412-F8B1EC2F856A}" srcOrd="0" destOrd="0" presId="urn:microsoft.com/office/officeart/2005/8/layout/hProcess9"/>
    <dgm:cxn modelId="{FC8909F2-AA53-4AC2-9C7A-340E517B0E4F}" type="presOf" srcId="{84FAB3A3-0C0D-4AAA-B297-9BF628878DDD}" destId="{4B57B3EA-3E83-421C-8858-F2468BF0FAE3}" srcOrd="0" destOrd="0" presId="urn:microsoft.com/office/officeart/2005/8/layout/hProcess9"/>
    <dgm:cxn modelId="{39DE8189-CEA8-4CBC-B7EB-C67B56C318B8}" type="presParOf" srcId="{3E2FA9FF-51E2-499E-A412-F8B1EC2F856A}" destId="{2A316711-9DA7-456B-88A4-D914574BEE53}" srcOrd="0" destOrd="0" presId="urn:microsoft.com/office/officeart/2005/8/layout/hProcess9"/>
    <dgm:cxn modelId="{7570A740-C0DF-4448-BDB3-257B0EAF68CF}" type="presParOf" srcId="{3E2FA9FF-51E2-499E-A412-F8B1EC2F856A}" destId="{0EF5E942-6DBE-46A1-BEFA-18CA8E9A481F}" srcOrd="1" destOrd="0" presId="urn:microsoft.com/office/officeart/2005/8/layout/hProcess9"/>
    <dgm:cxn modelId="{B4AD9ED3-80FA-4C8F-8558-695A33CE95A2}" type="presParOf" srcId="{0EF5E942-6DBE-46A1-BEFA-18CA8E9A481F}" destId="{4B57B3EA-3E83-421C-8858-F2468BF0FAE3}"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8A96C8B-A3BE-4312-BF4A-8F251599E387}"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en-ZA"/>
        </a:p>
      </dgm:t>
    </dgm:pt>
    <dgm:pt modelId="{84FAB3A3-0C0D-4AAA-B297-9BF628878DDD}">
      <dgm:prSet phldrT="[Text]" custT="1"/>
      <dgm:spPr>
        <a:solidFill>
          <a:srgbClr val="00B050"/>
        </a:solidFill>
      </dgm:spPr>
      <dgm:t>
        <a:bodyPr/>
        <a:lstStyle/>
        <a:p>
          <a:r>
            <a:rPr lang="en-ZA" sz="1600" b="1" dirty="0">
              <a:solidFill>
                <a:schemeClr val="bg1"/>
              </a:solidFill>
              <a:latin typeface="Arial" panose="020B0604020202020204" pitchFamily="34" charset="0"/>
              <a:cs typeface="Arial" panose="020B0604020202020204" pitchFamily="34" charset="0"/>
            </a:rPr>
            <a:t>Quarter 1 target: 98% export protocols for </a:t>
          </a:r>
          <a:r>
            <a:rPr lang="en-ZA" sz="1600" b="1" dirty="0" err="1">
              <a:solidFill>
                <a:schemeClr val="bg1"/>
              </a:solidFill>
              <a:latin typeface="Arial" panose="020B0604020202020204" pitchFamily="34" charset="0"/>
              <a:cs typeface="Arial" panose="020B0604020202020204" pitchFamily="34" charset="0"/>
            </a:rPr>
            <a:t>phytosanitary</a:t>
          </a:r>
          <a:r>
            <a:rPr lang="en-ZA" sz="1600" b="1" dirty="0">
              <a:solidFill>
                <a:schemeClr val="bg1"/>
              </a:solidFill>
              <a:latin typeface="Arial" panose="020B0604020202020204" pitchFamily="34" charset="0"/>
              <a:cs typeface="Arial" panose="020B0604020202020204" pitchFamily="34" charset="0"/>
            </a:rPr>
            <a:t> requirements implemented</a:t>
          </a:r>
          <a:endParaRPr lang="en-US" sz="1600" b="1" dirty="0">
            <a:solidFill>
              <a:schemeClr val="bg1"/>
            </a:solidFill>
            <a:latin typeface="Arial" panose="020B0604020202020204" pitchFamily="34" charset="0"/>
            <a:cs typeface="Arial" panose="020B0604020202020204" pitchFamily="34" charset="0"/>
          </a:endParaRPr>
        </a:p>
        <a:p>
          <a:endParaRPr lang="en-US" sz="1600" b="1" dirty="0">
            <a:solidFill>
              <a:schemeClr val="bg1"/>
            </a:solidFill>
            <a:latin typeface="Arial" panose="020B0604020202020204" pitchFamily="34" charset="0"/>
            <a:cs typeface="Arial" panose="020B0604020202020204" pitchFamily="34" charset="0"/>
          </a:endParaRPr>
        </a:p>
        <a:p>
          <a:r>
            <a:rPr lang="en-US" sz="1600" b="1" dirty="0">
              <a:solidFill>
                <a:schemeClr val="bg1"/>
              </a:solidFill>
              <a:latin typeface="Arial" panose="020B0604020202020204" pitchFamily="34" charset="0"/>
              <a:cs typeface="Arial" panose="020B0604020202020204" pitchFamily="34" charset="0"/>
            </a:rPr>
            <a:t> </a:t>
          </a:r>
          <a:r>
            <a:rPr lang="en-ZA" sz="1600" b="0" dirty="0">
              <a:solidFill>
                <a:schemeClr val="bg1"/>
              </a:solidFill>
              <a:latin typeface="Arial" panose="020B0604020202020204" pitchFamily="34" charset="0"/>
              <a:cs typeface="Arial" panose="020B0604020202020204" pitchFamily="34" charset="0"/>
            </a:rPr>
            <a:t>Output: </a:t>
          </a:r>
          <a:r>
            <a:rPr lang="en-US" sz="1600" b="1" dirty="0">
              <a:solidFill>
                <a:schemeClr val="bg1"/>
              </a:solidFill>
              <a:latin typeface="Arial" panose="020B0604020202020204" pitchFamily="34" charset="0"/>
              <a:cs typeface="Arial" panose="020B0604020202020204" pitchFamily="34" charset="0"/>
            </a:rPr>
            <a:t>99.96% of export protocols for </a:t>
          </a:r>
          <a:r>
            <a:rPr lang="en-US" sz="1600" b="1" dirty="0" err="1">
              <a:solidFill>
                <a:schemeClr val="bg1"/>
              </a:solidFill>
              <a:latin typeface="Arial" panose="020B0604020202020204" pitchFamily="34" charset="0"/>
              <a:cs typeface="Arial" panose="020B0604020202020204" pitchFamily="34" charset="0"/>
            </a:rPr>
            <a:t>phytosanitary</a:t>
          </a:r>
          <a:r>
            <a:rPr lang="en-US" sz="1600" b="1" dirty="0">
              <a:solidFill>
                <a:schemeClr val="bg1"/>
              </a:solidFill>
              <a:latin typeface="Arial" panose="020B0604020202020204" pitchFamily="34" charset="0"/>
              <a:cs typeface="Arial" panose="020B0604020202020204" pitchFamily="34" charset="0"/>
            </a:rPr>
            <a:t> requirements were implemented.</a:t>
          </a:r>
          <a:endParaRPr lang="en-ZA" sz="1600" b="1" dirty="0">
            <a:solidFill>
              <a:schemeClr val="bg1"/>
            </a:solidFill>
            <a:latin typeface="Arial" panose="020B0604020202020204" pitchFamily="34" charset="0"/>
            <a:cs typeface="Arial" panose="020B0604020202020204" pitchFamily="34" charset="0"/>
          </a:endParaRPr>
        </a:p>
        <a:p>
          <a:r>
            <a:rPr lang="en-ZA" sz="1600" b="1" dirty="0">
              <a:solidFill>
                <a:schemeClr val="tx1"/>
              </a:solidFill>
              <a:latin typeface="Arial" panose="020B0604020202020204" pitchFamily="34" charset="0"/>
              <a:cs typeface="Arial" panose="020B0604020202020204" pitchFamily="34" charset="0"/>
            </a:rPr>
            <a:t>Achieved  </a:t>
          </a:r>
          <a:r>
            <a:rPr lang="en-ZA" sz="1600" dirty="0">
              <a:solidFill>
                <a:schemeClr val="tx1"/>
              </a:solidFill>
              <a:latin typeface="Arial" panose="020B0604020202020204" pitchFamily="34" charset="0"/>
              <a:cs typeface="Arial" panose="020B0604020202020204" pitchFamily="34" charset="0"/>
            </a:rPr>
            <a:t> </a:t>
          </a:r>
          <a:endParaRPr lang="en-ZA" sz="1600" b="1" dirty="0">
            <a:solidFill>
              <a:schemeClr val="tx1"/>
            </a:solidFill>
            <a:latin typeface="Arial" panose="020B0604020202020204" pitchFamily="34" charset="0"/>
            <a:cs typeface="Arial" panose="020B0604020202020204" pitchFamily="34" charset="0"/>
          </a:endParaRPr>
        </a:p>
      </dgm:t>
    </dgm:pt>
    <dgm:pt modelId="{5B51E383-10BD-47BF-9EEB-D5818BD0D892}" type="sibTrans" cxnId="{719BFD15-A17C-4C76-89C9-1740E13407CD}">
      <dgm:prSet/>
      <dgm:spPr/>
      <dgm:t>
        <a:bodyPr/>
        <a:lstStyle/>
        <a:p>
          <a:endParaRPr lang="en-ZA"/>
        </a:p>
      </dgm:t>
    </dgm:pt>
    <dgm:pt modelId="{D24EACDB-C76B-458C-A4CB-51D9A7769131}" type="parTrans" cxnId="{719BFD15-A17C-4C76-89C9-1740E13407CD}">
      <dgm:prSet/>
      <dgm:spPr/>
      <dgm:t>
        <a:bodyPr/>
        <a:lstStyle/>
        <a:p>
          <a:endParaRPr lang="en-ZA"/>
        </a:p>
      </dgm:t>
    </dgm:pt>
    <dgm:pt modelId="{3E2FA9FF-51E2-499E-A412-F8B1EC2F856A}" type="pres">
      <dgm:prSet presAssocID="{38A96C8B-A3BE-4312-BF4A-8F251599E387}" presName="CompostProcess" presStyleCnt="0">
        <dgm:presLayoutVars>
          <dgm:dir/>
          <dgm:resizeHandles val="exact"/>
        </dgm:presLayoutVars>
      </dgm:prSet>
      <dgm:spPr/>
      <dgm:t>
        <a:bodyPr/>
        <a:lstStyle/>
        <a:p>
          <a:endParaRPr lang="en-US"/>
        </a:p>
      </dgm:t>
    </dgm:pt>
    <dgm:pt modelId="{2A316711-9DA7-456B-88A4-D914574BEE53}" type="pres">
      <dgm:prSet presAssocID="{38A96C8B-A3BE-4312-BF4A-8F251599E387}" presName="arrow" presStyleLbl="bgShp" presStyleIdx="0" presStyleCnt="1" custLinFactNeighborX="391"/>
      <dgm:spPr/>
    </dgm:pt>
    <dgm:pt modelId="{0EF5E942-6DBE-46A1-BEFA-18CA8E9A481F}" type="pres">
      <dgm:prSet presAssocID="{38A96C8B-A3BE-4312-BF4A-8F251599E387}" presName="linearProcess" presStyleCnt="0"/>
      <dgm:spPr/>
    </dgm:pt>
    <dgm:pt modelId="{4B57B3EA-3E83-421C-8858-F2468BF0FAE3}" type="pres">
      <dgm:prSet presAssocID="{84FAB3A3-0C0D-4AAA-B297-9BF628878DDD}" presName="textNode" presStyleLbl="node1" presStyleIdx="0" presStyleCnt="1" custScaleX="297527" custScaleY="175131" custLinFactNeighborX="-21407" custLinFactNeighborY="2505">
        <dgm:presLayoutVars>
          <dgm:bulletEnabled val="1"/>
        </dgm:presLayoutVars>
      </dgm:prSet>
      <dgm:spPr/>
      <dgm:t>
        <a:bodyPr/>
        <a:lstStyle/>
        <a:p>
          <a:endParaRPr lang="en-US"/>
        </a:p>
      </dgm:t>
    </dgm:pt>
  </dgm:ptLst>
  <dgm:cxnLst>
    <dgm:cxn modelId="{719BFD15-A17C-4C76-89C9-1740E13407CD}" srcId="{38A96C8B-A3BE-4312-BF4A-8F251599E387}" destId="{84FAB3A3-0C0D-4AAA-B297-9BF628878DDD}" srcOrd="0" destOrd="0" parTransId="{D24EACDB-C76B-458C-A4CB-51D9A7769131}" sibTransId="{5B51E383-10BD-47BF-9EEB-D5818BD0D892}"/>
    <dgm:cxn modelId="{ABDE2BBE-0569-4A23-ABE9-EA9BAD93026A}" type="presOf" srcId="{38A96C8B-A3BE-4312-BF4A-8F251599E387}" destId="{3E2FA9FF-51E2-499E-A412-F8B1EC2F856A}" srcOrd="0" destOrd="0" presId="urn:microsoft.com/office/officeart/2005/8/layout/hProcess9"/>
    <dgm:cxn modelId="{FC8909F2-AA53-4AC2-9C7A-340E517B0E4F}" type="presOf" srcId="{84FAB3A3-0C0D-4AAA-B297-9BF628878DDD}" destId="{4B57B3EA-3E83-421C-8858-F2468BF0FAE3}" srcOrd="0" destOrd="0" presId="urn:microsoft.com/office/officeart/2005/8/layout/hProcess9"/>
    <dgm:cxn modelId="{39DE8189-CEA8-4CBC-B7EB-C67B56C318B8}" type="presParOf" srcId="{3E2FA9FF-51E2-499E-A412-F8B1EC2F856A}" destId="{2A316711-9DA7-456B-88A4-D914574BEE53}" srcOrd="0" destOrd="0" presId="urn:microsoft.com/office/officeart/2005/8/layout/hProcess9"/>
    <dgm:cxn modelId="{7570A740-C0DF-4448-BDB3-257B0EAF68CF}" type="presParOf" srcId="{3E2FA9FF-51E2-499E-A412-F8B1EC2F856A}" destId="{0EF5E942-6DBE-46A1-BEFA-18CA8E9A481F}" srcOrd="1" destOrd="0" presId="urn:microsoft.com/office/officeart/2005/8/layout/hProcess9"/>
    <dgm:cxn modelId="{B4AD9ED3-80FA-4C8F-8558-695A33CE95A2}" type="presParOf" srcId="{0EF5E942-6DBE-46A1-BEFA-18CA8E9A481F}" destId="{4B57B3EA-3E83-421C-8858-F2468BF0FAE3}"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8A96C8B-A3BE-4312-BF4A-8F251599E387}"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en-ZA"/>
        </a:p>
      </dgm:t>
    </dgm:pt>
    <dgm:pt modelId="{84FAB3A3-0C0D-4AAA-B297-9BF628878DDD}">
      <dgm:prSet phldrT="[Text]" custT="1"/>
      <dgm:spPr>
        <a:solidFill>
          <a:srgbClr val="00B050"/>
        </a:solidFill>
      </dgm:spPr>
      <dgm:t>
        <a:bodyPr/>
        <a:lstStyle/>
        <a:p>
          <a:r>
            <a:rPr lang="en-ZA" sz="1600" b="1" dirty="0">
              <a:solidFill>
                <a:schemeClr val="bg1"/>
              </a:solidFill>
              <a:latin typeface="Arial" panose="020B0604020202020204" pitchFamily="34" charset="0"/>
              <a:cs typeface="Arial" panose="020B0604020202020204" pitchFamily="34" charset="0"/>
            </a:rPr>
            <a:t>Quarter 1 target: </a:t>
          </a:r>
          <a:r>
            <a:rPr lang="en-US" sz="1600" b="1" dirty="0">
              <a:solidFill>
                <a:schemeClr val="bg1"/>
              </a:solidFill>
              <a:latin typeface="Arial" panose="020B0604020202020204" pitchFamily="34" charset="0"/>
              <a:cs typeface="Arial" panose="020B0604020202020204" pitchFamily="34" charset="0"/>
            </a:rPr>
            <a:t>4</a:t>
          </a:r>
        </a:p>
        <a:p>
          <a:r>
            <a:rPr lang="en-US" sz="1600" b="1" dirty="0">
              <a:solidFill>
                <a:schemeClr val="bg1"/>
              </a:solidFill>
              <a:latin typeface="Arial" panose="020B0604020202020204" pitchFamily="34" charset="0"/>
              <a:cs typeface="Arial" panose="020B0604020202020204" pitchFamily="34" charset="0"/>
            </a:rPr>
            <a:t> </a:t>
          </a:r>
        </a:p>
        <a:p>
          <a:r>
            <a:rPr lang="en-ZA" sz="1600" b="1" dirty="0">
              <a:solidFill>
                <a:schemeClr val="bg1"/>
              </a:solidFill>
              <a:latin typeface="Arial" panose="020B0604020202020204" pitchFamily="34" charset="0"/>
              <a:cs typeface="Arial" panose="020B0604020202020204" pitchFamily="34" charset="0"/>
            </a:rPr>
            <a:t>Output: 4 Subsistence producers have been  supported with integrated bioenergy(biogas) technology</a:t>
          </a:r>
          <a:r>
            <a:rPr lang="en-ZA" sz="1600" b="0" dirty="0">
              <a:solidFill>
                <a:schemeClr val="tx1"/>
              </a:solidFill>
              <a:latin typeface="Arial" panose="020B0604020202020204" pitchFamily="34" charset="0"/>
              <a:cs typeface="Arial" panose="020B0604020202020204" pitchFamily="34" charset="0"/>
            </a:rPr>
            <a:t> </a:t>
          </a:r>
          <a:endParaRPr lang="en-US" sz="1600" b="1" i="0" dirty="0">
            <a:solidFill>
              <a:schemeClr val="tx1"/>
            </a:solidFill>
            <a:latin typeface="Arial" panose="020B0604020202020204" pitchFamily="34" charset="0"/>
            <a:cs typeface="Arial" panose="020B0604020202020204" pitchFamily="34" charset="0"/>
          </a:endParaRPr>
        </a:p>
        <a:p>
          <a:r>
            <a:rPr lang="en-ZA" sz="1600" b="1" dirty="0">
              <a:solidFill>
                <a:schemeClr val="tx1"/>
              </a:solidFill>
              <a:latin typeface="Arial" panose="020B0604020202020204" pitchFamily="34" charset="0"/>
              <a:cs typeface="Arial" panose="020B0604020202020204" pitchFamily="34" charset="0"/>
            </a:rPr>
            <a:t>Achieved  </a:t>
          </a:r>
          <a:r>
            <a:rPr lang="en-ZA" sz="1600" dirty="0">
              <a:solidFill>
                <a:schemeClr val="tx1"/>
              </a:solidFill>
              <a:latin typeface="Arial" panose="020B0604020202020204" pitchFamily="34" charset="0"/>
              <a:cs typeface="Arial" panose="020B0604020202020204" pitchFamily="34" charset="0"/>
            </a:rPr>
            <a:t> </a:t>
          </a:r>
          <a:endParaRPr lang="en-ZA" sz="1600" b="1" dirty="0">
            <a:solidFill>
              <a:schemeClr val="tx1"/>
            </a:solidFill>
            <a:latin typeface="Arial" panose="020B0604020202020204" pitchFamily="34" charset="0"/>
            <a:cs typeface="Arial" panose="020B0604020202020204" pitchFamily="34" charset="0"/>
          </a:endParaRPr>
        </a:p>
      </dgm:t>
    </dgm:pt>
    <dgm:pt modelId="{D24EACDB-C76B-458C-A4CB-51D9A7769131}" type="parTrans" cxnId="{719BFD15-A17C-4C76-89C9-1740E13407CD}">
      <dgm:prSet/>
      <dgm:spPr/>
      <dgm:t>
        <a:bodyPr/>
        <a:lstStyle/>
        <a:p>
          <a:endParaRPr lang="en-ZA"/>
        </a:p>
      </dgm:t>
    </dgm:pt>
    <dgm:pt modelId="{5B51E383-10BD-47BF-9EEB-D5818BD0D892}" type="sibTrans" cxnId="{719BFD15-A17C-4C76-89C9-1740E13407CD}">
      <dgm:prSet/>
      <dgm:spPr/>
      <dgm:t>
        <a:bodyPr/>
        <a:lstStyle/>
        <a:p>
          <a:endParaRPr lang="en-ZA"/>
        </a:p>
      </dgm:t>
    </dgm:pt>
    <dgm:pt modelId="{3E2FA9FF-51E2-499E-A412-F8B1EC2F856A}" type="pres">
      <dgm:prSet presAssocID="{38A96C8B-A3BE-4312-BF4A-8F251599E387}" presName="CompostProcess" presStyleCnt="0">
        <dgm:presLayoutVars>
          <dgm:dir/>
          <dgm:resizeHandles val="exact"/>
        </dgm:presLayoutVars>
      </dgm:prSet>
      <dgm:spPr/>
      <dgm:t>
        <a:bodyPr/>
        <a:lstStyle/>
        <a:p>
          <a:endParaRPr lang="en-US"/>
        </a:p>
      </dgm:t>
    </dgm:pt>
    <dgm:pt modelId="{2A316711-9DA7-456B-88A4-D914574BEE53}" type="pres">
      <dgm:prSet presAssocID="{38A96C8B-A3BE-4312-BF4A-8F251599E387}" presName="arrow" presStyleLbl="bgShp" presStyleIdx="0" presStyleCnt="1" custLinFactNeighborX="391"/>
      <dgm:spPr/>
    </dgm:pt>
    <dgm:pt modelId="{0EF5E942-6DBE-46A1-BEFA-18CA8E9A481F}" type="pres">
      <dgm:prSet presAssocID="{38A96C8B-A3BE-4312-BF4A-8F251599E387}" presName="linearProcess" presStyleCnt="0"/>
      <dgm:spPr/>
    </dgm:pt>
    <dgm:pt modelId="{4B57B3EA-3E83-421C-8858-F2468BF0FAE3}" type="pres">
      <dgm:prSet presAssocID="{84FAB3A3-0C0D-4AAA-B297-9BF628878DDD}" presName="textNode" presStyleLbl="node1" presStyleIdx="0" presStyleCnt="1" custScaleX="162059" custScaleY="232228" custLinFactNeighborX="2630" custLinFactNeighborY="-12187">
        <dgm:presLayoutVars>
          <dgm:bulletEnabled val="1"/>
        </dgm:presLayoutVars>
      </dgm:prSet>
      <dgm:spPr/>
      <dgm:t>
        <a:bodyPr/>
        <a:lstStyle/>
        <a:p>
          <a:endParaRPr lang="en-US"/>
        </a:p>
      </dgm:t>
    </dgm:pt>
  </dgm:ptLst>
  <dgm:cxnLst>
    <dgm:cxn modelId="{719BFD15-A17C-4C76-89C9-1740E13407CD}" srcId="{38A96C8B-A3BE-4312-BF4A-8F251599E387}" destId="{84FAB3A3-0C0D-4AAA-B297-9BF628878DDD}" srcOrd="0" destOrd="0" parTransId="{D24EACDB-C76B-458C-A4CB-51D9A7769131}" sibTransId="{5B51E383-10BD-47BF-9EEB-D5818BD0D892}"/>
    <dgm:cxn modelId="{ABDE2BBE-0569-4A23-ABE9-EA9BAD93026A}" type="presOf" srcId="{38A96C8B-A3BE-4312-BF4A-8F251599E387}" destId="{3E2FA9FF-51E2-499E-A412-F8B1EC2F856A}" srcOrd="0" destOrd="0" presId="urn:microsoft.com/office/officeart/2005/8/layout/hProcess9"/>
    <dgm:cxn modelId="{FC8909F2-AA53-4AC2-9C7A-340E517B0E4F}" type="presOf" srcId="{84FAB3A3-0C0D-4AAA-B297-9BF628878DDD}" destId="{4B57B3EA-3E83-421C-8858-F2468BF0FAE3}" srcOrd="0" destOrd="0" presId="urn:microsoft.com/office/officeart/2005/8/layout/hProcess9"/>
    <dgm:cxn modelId="{39DE8189-CEA8-4CBC-B7EB-C67B56C318B8}" type="presParOf" srcId="{3E2FA9FF-51E2-499E-A412-F8B1EC2F856A}" destId="{2A316711-9DA7-456B-88A4-D914574BEE53}" srcOrd="0" destOrd="0" presId="urn:microsoft.com/office/officeart/2005/8/layout/hProcess9"/>
    <dgm:cxn modelId="{7570A740-C0DF-4448-BDB3-257B0EAF68CF}" type="presParOf" srcId="{3E2FA9FF-51E2-499E-A412-F8B1EC2F856A}" destId="{0EF5E942-6DBE-46A1-BEFA-18CA8E9A481F}" srcOrd="1" destOrd="0" presId="urn:microsoft.com/office/officeart/2005/8/layout/hProcess9"/>
    <dgm:cxn modelId="{B4AD9ED3-80FA-4C8F-8558-695A33CE95A2}" type="presParOf" srcId="{0EF5E942-6DBE-46A1-BEFA-18CA8E9A481F}" destId="{4B57B3EA-3E83-421C-8858-F2468BF0FAE3}"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8A96C8B-A3BE-4312-BF4A-8F251599E387}"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en-ZA"/>
        </a:p>
      </dgm:t>
    </dgm:pt>
    <dgm:pt modelId="{84FAB3A3-0C0D-4AAA-B297-9BF628878DDD}">
      <dgm:prSet phldrT="[Text]" custT="1"/>
      <dgm:spPr>
        <a:solidFill>
          <a:srgbClr val="FF0000"/>
        </a:solidFill>
      </dgm:spPr>
      <dgm:t>
        <a:bodyPr/>
        <a:lstStyle/>
        <a:p>
          <a:r>
            <a:rPr lang="en-ZA" sz="1600" b="1" dirty="0">
              <a:solidFill>
                <a:schemeClr val="bg1"/>
              </a:solidFill>
              <a:latin typeface="Arial" panose="020B0604020202020204" pitchFamily="34" charset="0"/>
              <a:cs typeface="Arial" panose="020B0604020202020204" pitchFamily="34" charset="0"/>
            </a:rPr>
            <a:t>Q1 target</a:t>
          </a:r>
          <a:r>
            <a:rPr lang="en-ZA" sz="1600" b="0" dirty="0">
              <a:solidFill>
                <a:schemeClr val="bg1"/>
              </a:solidFill>
              <a:latin typeface="Arial" panose="020B0604020202020204" pitchFamily="34" charset="0"/>
              <a:cs typeface="Arial" panose="020B0604020202020204" pitchFamily="34" charset="0"/>
            </a:rPr>
            <a:t>: </a:t>
          </a:r>
          <a:r>
            <a:rPr kumimoji="0" lang="en-ZA" sz="1600" b="1" i="0" u="none" strike="noStrike"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48</a:t>
          </a:r>
          <a:r>
            <a:rPr lang="en-ZA" sz="1600" b="0" dirty="0">
              <a:solidFill>
                <a:schemeClr val="bg1"/>
              </a:solidFill>
              <a:latin typeface="Arial" panose="020B0604020202020204" pitchFamily="34" charset="0"/>
              <a:cs typeface="Arial" panose="020B0604020202020204" pitchFamily="34" charset="0"/>
            </a:rPr>
            <a:t> </a:t>
          </a:r>
          <a:r>
            <a:rPr lang="en-US" sz="1600" b="1" dirty="0">
              <a:solidFill>
                <a:schemeClr val="bg1"/>
              </a:solidFill>
              <a:latin typeface="Arial" panose="020B0604020202020204" pitchFamily="34" charset="0"/>
              <a:cs typeface="Arial" panose="020B0604020202020204" pitchFamily="34" charset="0"/>
            </a:rPr>
            <a:t> </a:t>
          </a:r>
        </a:p>
        <a:p>
          <a:r>
            <a:rPr lang="en-ZA" sz="1600" b="1" dirty="0">
              <a:solidFill>
                <a:schemeClr val="bg1"/>
              </a:solidFill>
              <a:latin typeface="Arial" panose="020B0604020202020204" pitchFamily="34" charset="0"/>
              <a:cs typeface="Arial" panose="020B0604020202020204" pitchFamily="34" charset="0"/>
            </a:rPr>
            <a:t>Output:</a:t>
          </a:r>
          <a:r>
            <a:rPr kumimoji="0" lang="en-US" sz="1600" b="1" i="0" u="none" strike="noStrike"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35</a:t>
          </a:r>
          <a:r>
            <a:rPr lang="en-ZA" sz="1600" b="1" dirty="0">
              <a:solidFill>
                <a:schemeClr val="bg1"/>
              </a:solidFill>
              <a:latin typeface="Arial" panose="020B0604020202020204" pitchFamily="34" charset="0"/>
              <a:cs typeface="Arial" panose="020B0604020202020204" pitchFamily="34" charset="0"/>
            </a:rPr>
            <a:t> </a:t>
          </a:r>
        </a:p>
        <a:p>
          <a:r>
            <a:rPr lang="en-ZA" sz="1600" b="1" dirty="0">
              <a:solidFill>
                <a:schemeClr val="tx1"/>
              </a:solidFill>
              <a:latin typeface="Arial" panose="020B0604020202020204" pitchFamily="34" charset="0"/>
              <a:cs typeface="Arial" panose="020B0604020202020204" pitchFamily="34" charset="0"/>
            </a:rPr>
            <a:t>Not Achieved</a:t>
          </a:r>
          <a:endParaRPr lang="en-ZA" sz="1600" b="0" dirty="0">
            <a:solidFill>
              <a:schemeClr val="tx1"/>
            </a:solidFill>
            <a:latin typeface="Arial" panose="020B0604020202020204" pitchFamily="34" charset="0"/>
            <a:cs typeface="Arial" panose="020B0604020202020204" pitchFamily="34" charset="0"/>
          </a:endParaRPr>
        </a:p>
      </dgm:t>
    </dgm:pt>
    <dgm:pt modelId="{5B51E383-10BD-47BF-9EEB-D5818BD0D892}" type="sibTrans" cxnId="{719BFD15-A17C-4C76-89C9-1740E13407CD}">
      <dgm:prSet/>
      <dgm:spPr/>
      <dgm:t>
        <a:bodyPr/>
        <a:lstStyle/>
        <a:p>
          <a:endParaRPr lang="en-ZA"/>
        </a:p>
      </dgm:t>
    </dgm:pt>
    <dgm:pt modelId="{D24EACDB-C76B-458C-A4CB-51D9A7769131}" type="parTrans" cxnId="{719BFD15-A17C-4C76-89C9-1740E13407CD}">
      <dgm:prSet/>
      <dgm:spPr/>
      <dgm:t>
        <a:bodyPr/>
        <a:lstStyle/>
        <a:p>
          <a:endParaRPr lang="en-ZA"/>
        </a:p>
      </dgm:t>
    </dgm:pt>
    <dgm:pt modelId="{3E2FA9FF-51E2-499E-A412-F8B1EC2F856A}" type="pres">
      <dgm:prSet presAssocID="{38A96C8B-A3BE-4312-BF4A-8F251599E387}" presName="CompostProcess" presStyleCnt="0">
        <dgm:presLayoutVars>
          <dgm:dir/>
          <dgm:resizeHandles val="exact"/>
        </dgm:presLayoutVars>
      </dgm:prSet>
      <dgm:spPr/>
      <dgm:t>
        <a:bodyPr/>
        <a:lstStyle/>
        <a:p>
          <a:endParaRPr lang="en-US"/>
        </a:p>
      </dgm:t>
    </dgm:pt>
    <dgm:pt modelId="{2A316711-9DA7-456B-88A4-D914574BEE53}" type="pres">
      <dgm:prSet presAssocID="{38A96C8B-A3BE-4312-BF4A-8F251599E387}" presName="arrow" presStyleLbl="bgShp" presStyleIdx="0" presStyleCnt="1" custLinFactNeighborX="391"/>
      <dgm:spPr/>
    </dgm:pt>
    <dgm:pt modelId="{0EF5E942-6DBE-46A1-BEFA-18CA8E9A481F}" type="pres">
      <dgm:prSet presAssocID="{38A96C8B-A3BE-4312-BF4A-8F251599E387}" presName="linearProcess" presStyleCnt="0"/>
      <dgm:spPr/>
    </dgm:pt>
    <dgm:pt modelId="{4B57B3EA-3E83-421C-8858-F2468BF0FAE3}" type="pres">
      <dgm:prSet presAssocID="{84FAB3A3-0C0D-4AAA-B297-9BF628878DDD}" presName="textNode" presStyleLbl="node1" presStyleIdx="0" presStyleCnt="1" custScaleX="314026" custScaleY="199457" custLinFactNeighborX="-11764" custLinFactNeighborY="-12871">
        <dgm:presLayoutVars>
          <dgm:bulletEnabled val="1"/>
        </dgm:presLayoutVars>
      </dgm:prSet>
      <dgm:spPr/>
      <dgm:t>
        <a:bodyPr/>
        <a:lstStyle/>
        <a:p>
          <a:endParaRPr lang="en-US"/>
        </a:p>
      </dgm:t>
    </dgm:pt>
  </dgm:ptLst>
  <dgm:cxnLst>
    <dgm:cxn modelId="{719BFD15-A17C-4C76-89C9-1740E13407CD}" srcId="{38A96C8B-A3BE-4312-BF4A-8F251599E387}" destId="{84FAB3A3-0C0D-4AAA-B297-9BF628878DDD}" srcOrd="0" destOrd="0" parTransId="{D24EACDB-C76B-458C-A4CB-51D9A7769131}" sibTransId="{5B51E383-10BD-47BF-9EEB-D5818BD0D892}"/>
    <dgm:cxn modelId="{ABDE2BBE-0569-4A23-ABE9-EA9BAD93026A}" type="presOf" srcId="{38A96C8B-A3BE-4312-BF4A-8F251599E387}" destId="{3E2FA9FF-51E2-499E-A412-F8B1EC2F856A}" srcOrd="0" destOrd="0" presId="urn:microsoft.com/office/officeart/2005/8/layout/hProcess9"/>
    <dgm:cxn modelId="{FC8909F2-AA53-4AC2-9C7A-340E517B0E4F}" type="presOf" srcId="{84FAB3A3-0C0D-4AAA-B297-9BF628878DDD}" destId="{4B57B3EA-3E83-421C-8858-F2468BF0FAE3}" srcOrd="0" destOrd="0" presId="urn:microsoft.com/office/officeart/2005/8/layout/hProcess9"/>
    <dgm:cxn modelId="{39DE8189-CEA8-4CBC-B7EB-C67B56C318B8}" type="presParOf" srcId="{3E2FA9FF-51E2-499E-A412-F8B1EC2F856A}" destId="{2A316711-9DA7-456B-88A4-D914574BEE53}" srcOrd="0" destOrd="0" presId="urn:microsoft.com/office/officeart/2005/8/layout/hProcess9"/>
    <dgm:cxn modelId="{7570A740-C0DF-4448-BDB3-257B0EAF68CF}" type="presParOf" srcId="{3E2FA9FF-51E2-499E-A412-F8B1EC2F856A}" destId="{0EF5E942-6DBE-46A1-BEFA-18CA8E9A481F}" srcOrd="1" destOrd="0" presId="urn:microsoft.com/office/officeart/2005/8/layout/hProcess9"/>
    <dgm:cxn modelId="{B4AD9ED3-80FA-4C8F-8558-695A33CE95A2}" type="presParOf" srcId="{0EF5E942-6DBE-46A1-BEFA-18CA8E9A481F}" destId="{4B57B3EA-3E83-421C-8858-F2468BF0FAE3}"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0.35399</cdr:x>
      <cdr:y>0.45462</cdr:y>
    </cdr:from>
    <cdr:to>
      <cdr:x>0.646</cdr:x>
      <cdr:y>0.58395</cdr:y>
    </cdr:to>
    <cdr:sp macro="" textlink="">
      <cdr:nvSpPr>
        <cdr:cNvPr id="2" name="TextBox 1"/>
        <cdr:cNvSpPr txBox="1"/>
      </cdr:nvSpPr>
      <cdr:spPr>
        <a:xfrm xmlns:a="http://schemas.openxmlformats.org/drawingml/2006/main">
          <a:off x="1016123" y="2008661"/>
          <a:ext cx="838199" cy="57142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ZA" sz="1800" b="1" dirty="0">
              <a:solidFill>
                <a:srgbClr val="00B050"/>
              </a:solidFill>
            </a:rPr>
            <a:t>79%</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AA8E0E-908C-43B0-B4FC-9366F9DC8820}" type="datetimeFigureOut">
              <a:rPr lang="en-ZA" smtClean="0"/>
              <a:pPr/>
              <a:t>2022/09/06</a:t>
            </a:fld>
            <a:endParaRPr lang="en-ZA"/>
          </a:p>
        </p:txBody>
      </p:sp>
      <p:sp>
        <p:nvSpPr>
          <p:cNvPr id="4" name="Slide Image Placeholder 3"/>
          <p:cNvSpPr>
            <a:spLocks noGrp="1" noRot="1" noChangeAspect="1"/>
          </p:cNvSpPr>
          <p:nvPr>
            <p:ph type="sldImg" idx="2"/>
          </p:nvPr>
        </p:nvSpPr>
        <p:spPr>
          <a:xfrm>
            <a:off x="1474788" y="1143000"/>
            <a:ext cx="3908425"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136DE8-A651-4B1B-8623-57C1021CBDD7}" type="slidenum">
              <a:rPr lang="en-ZA" smtClean="0"/>
              <a:pPr/>
              <a:t>‹#›</a:t>
            </a:fld>
            <a:endParaRPr lang="en-ZA"/>
          </a:p>
        </p:txBody>
      </p:sp>
    </p:spTree>
    <p:extLst>
      <p:ext uri="{BB962C8B-B14F-4D97-AF65-F5344CB8AC3E}">
        <p14:creationId xmlns:p14="http://schemas.microsoft.com/office/powerpoint/2010/main" xmlns="" val="372977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0136DE8-A651-4B1B-8623-57C1021CBDD7}" type="slidenum">
              <a:rPr lang="en-ZA" smtClean="0"/>
              <a:pPr/>
              <a:t>2</a:t>
            </a:fld>
            <a:endParaRPr lang="en-ZA"/>
          </a:p>
        </p:txBody>
      </p:sp>
    </p:spTree>
    <p:extLst>
      <p:ext uri="{BB962C8B-B14F-4D97-AF65-F5344CB8AC3E}">
        <p14:creationId xmlns:p14="http://schemas.microsoft.com/office/powerpoint/2010/main" xmlns="" val="238703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0136DE8-A651-4B1B-8623-57C1021CBDD7}" type="slidenum">
              <a:rPr kumimoji="0" lang="en-ZA"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ZA"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xmlns="" val="238703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42374"/>
            <a:ext cx="7772400" cy="1547269"/>
          </a:xfrm>
        </p:spPr>
        <p:txBody>
          <a:bodyPr/>
          <a:lstStyle/>
          <a:p>
            <a:r>
              <a:rPr lang="en-US"/>
              <a:t>Click to edit Master title style</a:t>
            </a:r>
            <a:endParaRPr lang="en-ZA"/>
          </a:p>
        </p:txBody>
      </p:sp>
      <p:sp>
        <p:nvSpPr>
          <p:cNvPr id="3" name="Subtitle 2"/>
          <p:cNvSpPr>
            <a:spLocks noGrp="1"/>
          </p:cNvSpPr>
          <p:nvPr>
            <p:ph type="subTitle" idx="1"/>
          </p:nvPr>
        </p:nvSpPr>
        <p:spPr>
          <a:xfrm>
            <a:off x="1371600" y="4090408"/>
            <a:ext cx="6400800" cy="184469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57B411B2-47E7-41A9-97B7-CE994FB1F78D}"/>
              </a:ext>
            </a:extLst>
          </p:cNvPr>
          <p:cNvSpPr>
            <a:spLocks noGrp="1"/>
          </p:cNvSpPr>
          <p:nvPr>
            <p:ph type="dt" sz="half" idx="10"/>
          </p:nvPr>
        </p:nvSpPr>
        <p:spPr/>
        <p:txBody>
          <a:bodyPr/>
          <a:lstStyle>
            <a:lvl1pPr>
              <a:defRPr/>
            </a:lvl1pPr>
          </a:lstStyle>
          <a:p>
            <a:pPr>
              <a:defRPr/>
            </a:pPr>
            <a:fld id="{D434C7BB-2BFD-48D7-ADCF-1982B3D2EC34}" type="datetime1">
              <a:rPr lang="en-ZA" smtClean="0"/>
              <a:pPr>
                <a:defRPr/>
              </a:pPr>
              <a:t>2022/09/06</a:t>
            </a:fld>
            <a:endParaRPr lang="en-ZA"/>
          </a:p>
        </p:txBody>
      </p:sp>
      <p:sp>
        <p:nvSpPr>
          <p:cNvPr id="5" name="Footer Placeholder 4">
            <a:extLst>
              <a:ext uri="{FF2B5EF4-FFF2-40B4-BE49-F238E27FC236}">
                <a16:creationId xmlns:a16="http://schemas.microsoft.com/office/drawing/2014/main" xmlns="" id="{EA212777-D5D3-4486-A303-70D63E9D696D}"/>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0C2759B0-1311-4E79-88C1-A4445A2EA402}"/>
              </a:ext>
            </a:extLst>
          </p:cNvPr>
          <p:cNvSpPr>
            <a:spLocks noGrp="1"/>
          </p:cNvSpPr>
          <p:nvPr>
            <p:ph type="sldNum" sz="quarter" idx="12"/>
          </p:nvPr>
        </p:nvSpPr>
        <p:spPr/>
        <p:txBody>
          <a:bodyPr/>
          <a:lstStyle>
            <a:lvl1pPr>
              <a:defRPr/>
            </a:lvl1pPr>
          </a:lstStyle>
          <a:p>
            <a:pPr>
              <a:defRPr/>
            </a:pPr>
            <a:fld id="{5DF84101-F012-4736-A77B-49BDC073F9BC}" type="slidenum">
              <a:rPr lang="en-ZA" altLang="en-US"/>
              <a:pPr>
                <a:defRPr/>
              </a:pPr>
              <a:t>‹#›</a:t>
            </a:fld>
            <a:endParaRPr lang="en-ZA" altLang="en-US"/>
          </a:p>
        </p:txBody>
      </p:sp>
    </p:spTree>
    <p:extLst>
      <p:ext uri="{BB962C8B-B14F-4D97-AF65-F5344CB8AC3E}">
        <p14:creationId xmlns:p14="http://schemas.microsoft.com/office/powerpoint/2010/main" xmlns="" val="2837510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2F22899F-BC71-4CB9-B98D-16E8150CDAEB}"/>
              </a:ext>
            </a:extLst>
          </p:cNvPr>
          <p:cNvSpPr>
            <a:spLocks noGrp="1"/>
          </p:cNvSpPr>
          <p:nvPr>
            <p:ph type="dt" sz="half" idx="10"/>
          </p:nvPr>
        </p:nvSpPr>
        <p:spPr/>
        <p:txBody>
          <a:bodyPr/>
          <a:lstStyle>
            <a:lvl1pPr>
              <a:defRPr/>
            </a:lvl1pPr>
          </a:lstStyle>
          <a:p>
            <a:pPr>
              <a:defRPr/>
            </a:pPr>
            <a:fld id="{2C675226-52E9-4B13-8437-6337ED6EFC0D}" type="datetime1">
              <a:rPr lang="en-ZA" smtClean="0"/>
              <a:pPr>
                <a:defRPr/>
              </a:pPr>
              <a:t>2022/09/06</a:t>
            </a:fld>
            <a:endParaRPr lang="en-ZA"/>
          </a:p>
        </p:txBody>
      </p:sp>
      <p:sp>
        <p:nvSpPr>
          <p:cNvPr id="5" name="Footer Placeholder 4">
            <a:extLst>
              <a:ext uri="{FF2B5EF4-FFF2-40B4-BE49-F238E27FC236}">
                <a16:creationId xmlns:a16="http://schemas.microsoft.com/office/drawing/2014/main" xmlns="" id="{4F8194E6-EB73-48BC-A9E6-152C934BC68D}"/>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7084F586-0855-44EF-A1BA-7AD1C123D7FA}"/>
              </a:ext>
            </a:extLst>
          </p:cNvPr>
          <p:cNvSpPr>
            <a:spLocks noGrp="1"/>
          </p:cNvSpPr>
          <p:nvPr>
            <p:ph type="sldNum" sz="quarter" idx="12"/>
          </p:nvPr>
        </p:nvSpPr>
        <p:spPr/>
        <p:txBody>
          <a:bodyPr/>
          <a:lstStyle>
            <a:lvl1pPr>
              <a:defRPr/>
            </a:lvl1pPr>
          </a:lstStyle>
          <a:p>
            <a:pPr>
              <a:defRPr/>
            </a:pPr>
            <a:fld id="{A3640F39-E313-4AB0-B28D-D57E78753638}" type="slidenum">
              <a:rPr lang="en-ZA" altLang="en-US"/>
              <a:pPr>
                <a:defRPr/>
              </a:pPr>
              <a:t>‹#›</a:t>
            </a:fld>
            <a:endParaRPr lang="en-ZA" altLang="en-US"/>
          </a:p>
        </p:txBody>
      </p:sp>
    </p:spTree>
    <p:extLst>
      <p:ext uri="{BB962C8B-B14F-4D97-AF65-F5344CB8AC3E}">
        <p14:creationId xmlns:p14="http://schemas.microsoft.com/office/powerpoint/2010/main" xmlns="" val="339183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89072"/>
            <a:ext cx="2057400" cy="6159001"/>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1" y="289072"/>
            <a:ext cx="6019800" cy="6159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A4A74BBC-67ED-42B2-B857-61C3A3C6E499}"/>
              </a:ext>
            </a:extLst>
          </p:cNvPr>
          <p:cNvSpPr>
            <a:spLocks noGrp="1"/>
          </p:cNvSpPr>
          <p:nvPr>
            <p:ph type="dt" sz="half" idx="10"/>
          </p:nvPr>
        </p:nvSpPr>
        <p:spPr/>
        <p:txBody>
          <a:bodyPr/>
          <a:lstStyle>
            <a:lvl1pPr>
              <a:defRPr/>
            </a:lvl1pPr>
          </a:lstStyle>
          <a:p>
            <a:pPr>
              <a:defRPr/>
            </a:pPr>
            <a:fld id="{B08EB22B-E41C-455B-827C-1170F2C4A29F}" type="datetime1">
              <a:rPr lang="en-ZA" smtClean="0"/>
              <a:pPr>
                <a:defRPr/>
              </a:pPr>
              <a:t>2022/09/06</a:t>
            </a:fld>
            <a:endParaRPr lang="en-ZA"/>
          </a:p>
        </p:txBody>
      </p:sp>
      <p:sp>
        <p:nvSpPr>
          <p:cNvPr id="5" name="Footer Placeholder 4">
            <a:extLst>
              <a:ext uri="{FF2B5EF4-FFF2-40B4-BE49-F238E27FC236}">
                <a16:creationId xmlns:a16="http://schemas.microsoft.com/office/drawing/2014/main" xmlns="" id="{3A91A646-90ED-4A11-B9A9-58D5DBA31F1C}"/>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47AD58B1-FF44-4CB4-8CAC-694EFA167F8B}"/>
              </a:ext>
            </a:extLst>
          </p:cNvPr>
          <p:cNvSpPr>
            <a:spLocks noGrp="1"/>
          </p:cNvSpPr>
          <p:nvPr>
            <p:ph type="sldNum" sz="quarter" idx="12"/>
          </p:nvPr>
        </p:nvSpPr>
        <p:spPr/>
        <p:txBody>
          <a:bodyPr/>
          <a:lstStyle>
            <a:lvl1pPr>
              <a:defRPr/>
            </a:lvl1pPr>
          </a:lstStyle>
          <a:p>
            <a:pPr>
              <a:defRPr/>
            </a:pPr>
            <a:fld id="{3CC6C7E4-28C6-472C-811D-C43794E6E774}" type="slidenum">
              <a:rPr lang="en-ZA" altLang="en-US"/>
              <a:pPr>
                <a:defRPr/>
              </a:pPr>
              <a:t>‹#›</a:t>
            </a:fld>
            <a:endParaRPr lang="en-ZA" altLang="en-US"/>
          </a:p>
        </p:txBody>
      </p:sp>
    </p:spTree>
    <p:extLst>
      <p:ext uri="{BB962C8B-B14F-4D97-AF65-F5344CB8AC3E}">
        <p14:creationId xmlns:p14="http://schemas.microsoft.com/office/powerpoint/2010/main" xmlns="" val="2075553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42374"/>
            <a:ext cx="7772400" cy="1547269"/>
          </a:xfrm>
        </p:spPr>
        <p:txBody>
          <a:bodyPr/>
          <a:lstStyle/>
          <a:p>
            <a:r>
              <a:rPr lang="en-US"/>
              <a:t>Click to edit Master title style</a:t>
            </a:r>
            <a:endParaRPr lang="en-ZA"/>
          </a:p>
        </p:txBody>
      </p:sp>
      <p:sp>
        <p:nvSpPr>
          <p:cNvPr id="3" name="Subtitle 2"/>
          <p:cNvSpPr>
            <a:spLocks noGrp="1"/>
          </p:cNvSpPr>
          <p:nvPr>
            <p:ph type="subTitle" idx="1"/>
          </p:nvPr>
        </p:nvSpPr>
        <p:spPr>
          <a:xfrm>
            <a:off x="1371600" y="4090408"/>
            <a:ext cx="6400800" cy="184469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4DB0FEDE-3C0D-4A64-A197-7D23CF8A3F6B}"/>
              </a:ext>
            </a:extLst>
          </p:cNvPr>
          <p:cNvSpPr>
            <a:spLocks noGrp="1"/>
          </p:cNvSpPr>
          <p:nvPr>
            <p:ph type="dt" sz="half" idx="10"/>
          </p:nvPr>
        </p:nvSpPr>
        <p:spPr/>
        <p:txBody>
          <a:bodyPr/>
          <a:lstStyle>
            <a:lvl1pPr>
              <a:defRPr/>
            </a:lvl1pPr>
          </a:lstStyle>
          <a:p>
            <a:pPr>
              <a:defRPr/>
            </a:pPr>
            <a:fld id="{22DAB4E5-2838-4D63-875D-BB840752E33E}" type="datetime1">
              <a:rPr lang="en-ZA" smtClean="0"/>
              <a:pPr>
                <a:defRPr/>
              </a:pPr>
              <a:t>2022/09/06</a:t>
            </a:fld>
            <a:endParaRPr lang="en-ZA"/>
          </a:p>
        </p:txBody>
      </p:sp>
      <p:sp>
        <p:nvSpPr>
          <p:cNvPr id="5" name="Footer Placeholder 4">
            <a:extLst>
              <a:ext uri="{FF2B5EF4-FFF2-40B4-BE49-F238E27FC236}">
                <a16:creationId xmlns:a16="http://schemas.microsoft.com/office/drawing/2014/main" xmlns="" id="{A293A6C2-4BC3-4863-B80A-E713C98B1AB9}"/>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355BBDE0-BC7B-4590-882B-570B383F8C4E}"/>
              </a:ext>
            </a:extLst>
          </p:cNvPr>
          <p:cNvSpPr>
            <a:spLocks noGrp="1"/>
          </p:cNvSpPr>
          <p:nvPr>
            <p:ph type="sldNum" sz="quarter" idx="12"/>
          </p:nvPr>
        </p:nvSpPr>
        <p:spPr/>
        <p:txBody>
          <a:bodyPr/>
          <a:lstStyle>
            <a:lvl1pPr>
              <a:defRPr/>
            </a:lvl1pPr>
          </a:lstStyle>
          <a:p>
            <a:pPr>
              <a:defRPr/>
            </a:pPr>
            <a:fld id="{05092EE5-7D39-406A-B36D-2B7BA428CE99}" type="slidenum">
              <a:rPr lang="en-ZA" altLang="en-US"/>
              <a:pPr>
                <a:defRPr/>
              </a:pPr>
              <a:t>‹#›</a:t>
            </a:fld>
            <a:endParaRPr lang="en-ZA" altLang="en-US"/>
          </a:p>
        </p:txBody>
      </p:sp>
    </p:spTree>
    <p:extLst>
      <p:ext uri="{BB962C8B-B14F-4D97-AF65-F5344CB8AC3E}">
        <p14:creationId xmlns:p14="http://schemas.microsoft.com/office/powerpoint/2010/main" xmlns="" val="711865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2DE387D8-D53E-42D6-8F4E-832876D32FB1}"/>
              </a:ext>
            </a:extLst>
          </p:cNvPr>
          <p:cNvSpPr>
            <a:spLocks noGrp="1"/>
          </p:cNvSpPr>
          <p:nvPr>
            <p:ph type="dt" sz="half" idx="10"/>
          </p:nvPr>
        </p:nvSpPr>
        <p:spPr/>
        <p:txBody>
          <a:bodyPr/>
          <a:lstStyle>
            <a:lvl1pPr>
              <a:defRPr/>
            </a:lvl1pPr>
          </a:lstStyle>
          <a:p>
            <a:pPr>
              <a:defRPr/>
            </a:pPr>
            <a:fld id="{5188B4A6-255F-4942-9C74-7E99C7A53C2A}" type="datetime1">
              <a:rPr lang="en-ZA" smtClean="0"/>
              <a:pPr>
                <a:defRPr/>
              </a:pPr>
              <a:t>2022/09/06</a:t>
            </a:fld>
            <a:endParaRPr lang="en-ZA"/>
          </a:p>
        </p:txBody>
      </p:sp>
      <p:sp>
        <p:nvSpPr>
          <p:cNvPr id="5" name="Footer Placeholder 4">
            <a:extLst>
              <a:ext uri="{FF2B5EF4-FFF2-40B4-BE49-F238E27FC236}">
                <a16:creationId xmlns:a16="http://schemas.microsoft.com/office/drawing/2014/main" xmlns="" id="{0B8C01A1-3A0F-4E58-8BE2-2FDD6971AE0F}"/>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B799C705-2AB1-4415-831D-4ED335F6616E}"/>
              </a:ext>
            </a:extLst>
          </p:cNvPr>
          <p:cNvSpPr>
            <a:spLocks noGrp="1"/>
          </p:cNvSpPr>
          <p:nvPr>
            <p:ph type="sldNum" sz="quarter" idx="12"/>
          </p:nvPr>
        </p:nvSpPr>
        <p:spPr/>
        <p:txBody>
          <a:bodyPr/>
          <a:lstStyle>
            <a:lvl1pPr>
              <a:defRPr/>
            </a:lvl1pPr>
          </a:lstStyle>
          <a:p>
            <a:pPr>
              <a:defRPr/>
            </a:pPr>
            <a:fld id="{A753658E-FF1E-4BC1-9791-A6B1576F85F1}" type="slidenum">
              <a:rPr lang="en-ZA" altLang="en-US"/>
              <a:pPr>
                <a:defRPr/>
              </a:pPr>
              <a:t>‹#›</a:t>
            </a:fld>
            <a:endParaRPr lang="en-ZA" altLang="en-US"/>
          </a:p>
        </p:txBody>
      </p:sp>
    </p:spTree>
    <p:extLst>
      <p:ext uri="{BB962C8B-B14F-4D97-AF65-F5344CB8AC3E}">
        <p14:creationId xmlns:p14="http://schemas.microsoft.com/office/powerpoint/2010/main" xmlns="" val="989608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638469"/>
            <a:ext cx="7772400" cy="1433647"/>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4" y="3059451"/>
            <a:ext cx="7772400" cy="157901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8BE7FAC1-E396-43EF-9CD2-E7858288A531}"/>
              </a:ext>
            </a:extLst>
          </p:cNvPr>
          <p:cNvSpPr>
            <a:spLocks noGrp="1"/>
          </p:cNvSpPr>
          <p:nvPr>
            <p:ph type="dt" sz="half" idx="10"/>
          </p:nvPr>
        </p:nvSpPr>
        <p:spPr/>
        <p:txBody>
          <a:bodyPr/>
          <a:lstStyle>
            <a:lvl1pPr>
              <a:defRPr/>
            </a:lvl1pPr>
          </a:lstStyle>
          <a:p>
            <a:pPr>
              <a:defRPr/>
            </a:pPr>
            <a:fld id="{CACD8FC8-112F-406F-8BFC-07F85AF8B79C}" type="datetime1">
              <a:rPr lang="en-ZA" smtClean="0"/>
              <a:pPr>
                <a:defRPr/>
              </a:pPr>
              <a:t>2022/09/06</a:t>
            </a:fld>
            <a:endParaRPr lang="en-ZA"/>
          </a:p>
        </p:txBody>
      </p:sp>
      <p:sp>
        <p:nvSpPr>
          <p:cNvPr id="5" name="Footer Placeholder 4">
            <a:extLst>
              <a:ext uri="{FF2B5EF4-FFF2-40B4-BE49-F238E27FC236}">
                <a16:creationId xmlns:a16="http://schemas.microsoft.com/office/drawing/2014/main" xmlns="" id="{C2A9D6BF-80AC-43D0-9625-2C27B6AFC50A}"/>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ACF561CC-409F-40ED-A952-F35BC8BABF33}"/>
              </a:ext>
            </a:extLst>
          </p:cNvPr>
          <p:cNvSpPr>
            <a:spLocks noGrp="1"/>
          </p:cNvSpPr>
          <p:nvPr>
            <p:ph type="sldNum" sz="quarter" idx="12"/>
          </p:nvPr>
        </p:nvSpPr>
        <p:spPr/>
        <p:txBody>
          <a:bodyPr/>
          <a:lstStyle>
            <a:lvl1pPr>
              <a:defRPr/>
            </a:lvl1pPr>
          </a:lstStyle>
          <a:p>
            <a:pPr>
              <a:defRPr/>
            </a:pPr>
            <a:fld id="{6DB4D43D-6922-47E6-BC05-E977939B27B3}" type="slidenum">
              <a:rPr lang="en-ZA" altLang="en-US"/>
              <a:pPr>
                <a:defRPr/>
              </a:pPr>
              <a:t>‹#›</a:t>
            </a:fld>
            <a:endParaRPr lang="en-ZA" altLang="en-US"/>
          </a:p>
        </p:txBody>
      </p:sp>
    </p:spTree>
    <p:extLst>
      <p:ext uri="{BB962C8B-B14F-4D97-AF65-F5344CB8AC3E}">
        <p14:creationId xmlns:p14="http://schemas.microsoft.com/office/powerpoint/2010/main" xmlns="" val="4226748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1"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3">
            <a:extLst>
              <a:ext uri="{FF2B5EF4-FFF2-40B4-BE49-F238E27FC236}">
                <a16:creationId xmlns:a16="http://schemas.microsoft.com/office/drawing/2014/main" xmlns="" id="{CAF3F778-7C89-409C-A075-B37DDE6FDC41}"/>
              </a:ext>
            </a:extLst>
          </p:cNvPr>
          <p:cNvSpPr>
            <a:spLocks noGrp="1"/>
          </p:cNvSpPr>
          <p:nvPr>
            <p:ph type="dt" sz="half" idx="10"/>
          </p:nvPr>
        </p:nvSpPr>
        <p:spPr/>
        <p:txBody>
          <a:bodyPr/>
          <a:lstStyle>
            <a:lvl1pPr>
              <a:defRPr/>
            </a:lvl1pPr>
          </a:lstStyle>
          <a:p>
            <a:pPr>
              <a:defRPr/>
            </a:pPr>
            <a:fld id="{DB809699-FD09-4694-A9FC-6B802B5EC333}" type="datetime1">
              <a:rPr lang="en-ZA" smtClean="0"/>
              <a:pPr>
                <a:defRPr/>
              </a:pPr>
              <a:t>2022/09/06</a:t>
            </a:fld>
            <a:endParaRPr lang="en-ZA"/>
          </a:p>
        </p:txBody>
      </p:sp>
      <p:sp>
        <p:nvSpPr>
          <p:cNvPr id="6" name="Footer Placeholder 4">
            <a:extLst>
              <a:ext uri="{FF2B5EF4-FFF2-40B4-BE49-F238E27FC236}">
                <a16:creationId xmlns:a16="http://schemas.microsoft.com/office/drawing/2014/main" xmlns="" id="{9D297192-9F0E-46B2-96AB-5ED7FFB9F7DC}"/>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xmlns="" id="{DD825FC5-3685-4A47-A641-2ECE794F3856}"/>
              </a:ext>
            </a:extLst>
          </p:cNvPr>
          <p:cNvSpPr>
            <a:spLocks noGrp="1"/>
          </p:cNvSpPr>
          <p:nvPr>
            <p:ph type="sldNum" sz="quarter" idx="12"/>
          </p:nvPr>
        </p:nvSpPr>
        <p:spPr/>
        <p:txBody>
          <a:bodyPr/>
          <a:lstStyle>
            <a:lvl1pPr>
              <a:defRPr/>
            </a:lvl1pPr>
          </a:lstStyle>
          <a:p>
            <a:pPr>
              <a:defRPr/>
            </a:pPr>
            <a:fld id="{A625C3F6-1761-4476-BC8D-4624571B6DFB}" type="slidenum">
              <a:rPr lang="en-ZA" altLang="en-US"/>
              <a:pPr>
                <a:defRPr/>
              </a:pPr>
              <a:t>‹#›</a:t>
            </a:fld>
            <a:endParaRPr lang="en-ZA" altLang="en-US"/>
          </a:p>
        </p:txBody>
      </p:sp>
    </p:spTree>
    <p:extLst>
      <p:ext uri="{BB962C8B-B14F-4D97-AF65-F5344CB8AC3E}">
        <p14:creationId xmlns:p14="http://schemas.microsoft.com/office/powerpoint/2010/main" xmlns="" val="30775781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1" y="1615778"/>
            <a:ext cx="4040188"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1" y="2289157"/>
            <a:ext cx="4040188"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7" y="1615778"/>
            <a:ext cx="4041775"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7" y="2289157"/>
            <a:ext cx="4041775"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3">
            <a:extLst>
              <a:ext uri="{FF2B5EF4-FFF2-40B4-BE49-F238E27FC236}">
                <a16:creationId xmlns:a16="http://schemas.microsoft.com/office/drawing/2014/main" xmlns="" id="{6ECFF3E3-CD77-4333-8505-661B696851D3}"/>
              </a:ext>
            </a:extLst>
          </p:cNvPr>
          <p:cNvSpPr>
            <a:spLocks noGrp="1"/>
          </p:cNvSpPr>
          <p:nvPr>
            <p:ph type="dt" sz="half" idx="10"/>
          </p:nvPr>
        </p:nvSpPr>
        <p:spPr/>
        <p:txBody>
          <a:bodyPr/>
          <a:lstStyle>
            <a:lvl1pPr>
              <a:defRPr/>
            </a:lvl1pPr>
          </a:lstStyle>
          <a:p>
            <a:pPr>
              <a:defRPr/>
            </a:pPr>
            <a:fld id="{F4F72AB5-F964-461A-AE1C-6D7D0012BB9B}" type="datetime1">
              <a:rPr lang="en-ZA" smtClean="0"/>
              <a:pPr>
                <a:defRPr/>
              </a:pPr>
              <a:t>2022/09/06</a:t>
            </a:fld>
            <a:endParaRPr lang="en-ZA"/>
          </a:p>
        </p:txBody>
      </p:sp>
      <p:sp>
        <p:nvSpPr>
          <p:cNvPr id="8" name="Footer Placeholder 4">
            <a:extLst>
              <a:ext uri="{FF2B5EF4-FFF2-40B4-BE49-F238E27FC236}">
                <a16:creationId xmlns:a16="http://schemas.microsoft.com/office/drawing/2014/main" xmlns="" id="{9161776C-9665-4D77-8E7C-80F62819BCF6}"/>
              </a:ext>
            </a:extLst>
          </p:cNvPr>
          <p:cNvSpPr>
            <a:spLocks noGrp="1"/>
          </p:cNvSpPr>
          <p:nvPr>
            <p:ph type="ftr" sz="quarter" idx="11"/>
          </p:nvPr>
        </p:nvSpPr>
        <p:spPr/>
        <p:txBody>
          <a:bodyPr/>
          <a:lstStyle>
            <a:lvl1pPr>
              <a:defRPr/>
            </a:lvl1pPr>
          </a:lstStyle>
          <a:p>
            <a:pPr>
              <a:defRPr/>
            </a:pPr>
            <a:endParaRPr lang="en-ZA"/>
          </a:p>
        </p:txBody>
      </p:sp>
      <p:sp>
        <p:nvSpPr>
          <p:cNvPr id="9" name="Slide Number Placeholder 5">
            <a:extLst>
              <a:ext uri="{FF2B5EF4-FFF2-40B4-BE49-F238E27FC236}">
                <a16:creationId xmlns:a16="http://schemas.microsoft.com/office/drawing/2014/main" xmlns="" id="{CA78E670-1051-48F8-9827-C4EF64DE84CC}"/>
              </a:ext>
            </a:extLst>
          </p:cNvPr>
          <p:cNvSpPr>
            <a:spLocks noGrp="1"/>
          </p:cNvSpPr>
          <p:nvPr>
            <p:ph type="sldNum" sz="quarter" idx="12"/>
          </p:nvPr>
        </p:nvSpPr>
        <p:spPr/>
        <p:txBody>
          <a:bodyPr/>
          <a:lstStyle>
            <a:lvl1pPr>
              <a:defRPr/>
            </a:lvl1pPr>
          </a:lstStyle>
          <a:p>
            <a:pPr>
              <a:defRPr/>
            </a:pPr>
            <a:fld id="{DC7D8500-2241-494A-BC45-23B489442050}" type="slidenum">
              <a:rPr lang="en-ZA" altLang="en-US"/>
              <a:pPr>
                <a:defRPr/>
              </a:pPr>
              <a:t>‹#›</a:t>
            </a:fld>
            <a:endParaRPr lang="en-ZA" altLang="en-US"/>
          </a:p>
        </p:txBody>
      </p:sp>
    </p:spTree>
    <p:extLst>
      <p:ext uri="{BB962C8B-B14F-4D97-AF65-F5344CB8AC3E}">
        <p14:creationId xmlns:p14="http://schemas.microsoft.com/office/powerpoint/2010/main" xmlns="" val="1196571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3">
            <a:extLst>
              <a:ext uri="{FF2B5EF4-FFF2-40B4-BE49-F238E27FC236}">
                <a16:creationId xmlns:a16="http://schemas.microsoft.com/office/drawing/2014/main" xmlns="" id="{64051C4A-56DB-42BF-8873-0D6BF86D521E}"/>
              </a:ext>
            </a:extLst>
          </p:cNvPr>
          <p:cNvSpPr>
            <a:spLocks noGrp="1"/>
          </p:cNvSpPr>
          <p:nvPr>
            <p:ph type="dt" sz="half" idx="10"/>
          </p:nvPr>
        </p:nvSpPr>
        <p:spPr/>
        <p:txBody>
          <a:bodyPr/>
          <a:lstStyle>
            <a:lvl1pPr>
              <a:defRPr/>
            </a:lvl1pPr>
          </a:lstStyle>
          <a:p>
            <a:pPr>
              <a:defRPr/>
            </a:pPr>
            <a:fld id="{C31B87B5-045C-4475-B0D0-7DAD1DE0EF46}" type="datetime1">
              <a:rPr lang="en-ZA" smtClean="0"/>
              <a:pPr>
                <a:defRPr/>
              </a:pPr>
              <a:t>2022/09/06</a:t>
            </a:fld>
            <a:endParaRPr lang="en-ZA"/>
          </a:p>
        </p:txBody>
      </p:sp>
      <p:sp>
        <p:nvSpPr>
          <p:cNvPr id="4" name="Footer Placeholder 4">
            <a:extLst>
              <a:ext uri="{FF2B5EF4-FFF2-40B4-BE49-F238E27FC236}">
                <a16:creationId xmlns:a16="http://schemas.microsoft.com/office/drawing/2014/main" xmlns="" id="{5CDEBE6C-CF08-4C63-ACD8-FABE57849065}"/>
              </a:ext>
            </a:extLst>
          </p:cNvPr>
          <p:cNvSpPr>
            <a:spLocks noGrp="1"/>
          </p:cNvSpPr>
          <p:nvPr>
            <p:ph type="ftr" sz="quarter" idx="11"/>
          </p:nvPr>
        </p:nvSpPr>
        <p:spPr/>
        <p:txBody>
          <a:bodyPr/>
          <a:lstStyle>
            <a:lvl1pPr>
              <a:defRPr/>
            </a:lvl1pPr>
          </a:lstStyle>
          <a:p>
            <a:pPr>
              <a:defRPr/>
            </a:pPr>
            <a:endParaRPr lang="en-ZA"/>
          </a:p>
        </p:txBody>
      </p:sp>
      <p:sp>
        <p:nvSpPr>
          <p:cNvPr id="5" name="Slide Number Placeholder 5">
            <a:extLst>
              <a:ext uri="{FF2B5EF4-FFF2-40B4-BE49-F238E27FC236}">
                <a16:creationId xmlns:a16="http://schemas.microsoft.com/office/drawing/2014/main" xmlns="" id="{F1691BD1-0D32-435F-8EEA-83338A2ADD2C}"/>
              </a:ext>
            </a:extLst>
          </p:cNvPr>
          <p:cNvSpPr>
            <a:spLocks noGrp="1"/>
          </p:cNvSpPr>
          <p:nvPr>
            <p:ph type="sldNum" sz="quarter" idx="12"/>
          </p:nvPr>
        </p:nvSpPr>
        <p:spPr/>
        <p:txBody>
          <a:bodyPr/>
          <a:lstStyle>
            <a:lvl1pPr>
              <a:defRPr/>
            </a:lvl1pPr>
          </a:lstStyle>
          <a:p>
            <a:pPr>
              <a:defRPr/>
            </a:pPr>
            <a:fld id="{1E5DC3CF-C6D8-40DF-BF9E-1C73B889F625}" type="slidenum">
              <a:rPr lang="en-ZA" altLang="en-US"/>
              <a:pPr>
                <a:defRPr/>
              </a:pPr>
              <a:t>‹#›</a:t>
            </a:fld>
            <a:endParaRPr lang="en-ZA" altLang="en-US"/>
          </a:p>
        </p:txBody>
      </p:sp>
    </p:spTree>
    <p:extLst>
      <p:ext uri="{BB962C8B-B14F-4D97-AF65-F5344CB8AC3E}">
        <p14:creationId xmlns:p14="http://schemas.microsoft.com/office/powerpoint/2010/main" xmlns="" val="39236792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3CE048FB-DCCF-4996-A944-452FC00D890E}"/>
              </a:ext>
            </a:extLst>
          </p:cNvPr>
          <p:cNvSpPr>
            <a:spLocks noGrp="1"/>
          </p:cNvSpPr>
          <p:nvPr>
            <p:ph type="dt" sz="half" idx="10"/>
          </p:nvPr>
        </p:nvSpPr>
        <p:spPr/>
        <p:txBody>
          <a:bodyPr/>
          <a:lstStyle>
            <a:lvl1pPr>
              <a:defRPr/>
            </a:lvl1pPr>
          </a:lstStyle>
          <a:p>
            <a:pPr>
              <a:defRPr/>
            </a:pPr>
            <a:fld id="{63193A28-9AC3-4291-9314-7D7DE1551AF2}" type="datetime1">
              <a:rPr lang="en-ZA" smtClean="0"/>
              <a:pPr>
                <a:defRPr/>
              </a:pPr>
              <a:t>2022/09/06</a:t>
            </a:fld>
            <a:endParaRPr lang="en-ZA"/>
          </a:p>
        </p:txBody>
      </p:sp>
      <p:sp>
        <p:nvSpPr>
          <p:cNvPr id="3" name="Footer Placeholder 4">
            <a:extLst>
              <a:ext uri="{FF2B5EF4-FFF2-40B4-BE49-F238E27FC236}">
                <a16:creationId xmlns:a16="http://schemas.microsoft.com/office/drawing/2014/main" xmlns="" id="{2B3DA1FE-D69F-4B7F-9DBF-A17875ADB7FC}"/>
              </a:ext>
            </a:extLst>
          </p:cNvPr>
          <p:cNvSpPr>
            <a:spLocks noGrp="1"/>
          </p:cNvSpPr>
          <p:nvPr>
            <p:ph type="ftr" sz="quarter" idx="11"/>
          </p:nvPr>
        </p:nvSpPr>
        <p:spPr/>
        <p:txBody>
          <a:bodyPr/>
          <a:lstStyle>
            <a:lvl1pPr>
              <a:defRPr/>
            </a:lvl1pPr>
          </a:lstStyle>
          <a:p>
            <a:pPr>
              <a:defRPr/>
            </a:pPr>
            <a:endParaRPr lang="en-ZA"/>
          </a:p>
        </p:txBody>
      </p:sp>
      <p:sp>
        <p:nvSpPr>
          <p:cNvPr id="4" name="Slide Number Placeholder 5">
            <a:extLst>
              <a:ext uri="{FF2B5EF4-FFF2-40B4-BE49-F238E27FC236}">
                <a16:creationId xmlns:a16="http://schemas.microsoft.com/office/drawing/2014/main" xmlns="" id="{F58BEB1D-1D44-432A-87EF-247727B38926}"/>
              </a:ext>
            </a:extLst>
          </p:cNvPr>
          <p:cNvSpPr>
            <a:spLocks noGrp="1"/>
          </p:cNvSpPr>
          <p:nvPr>
            <p:ph type="sldNum" sz="quarter" idx="12"/>
          </p:nvPr>
        </p:nvSpPr>
        <p:spPr/>
        <p:txBody>
          <a:bodyPr/>
          <a:lstStyle>
            <a:lvl1pPr>
              <a:defRPr/>
            </a:lvl1pPr>
          </a:lstStyle>
          <a:p>
            <a:pPr>
              <a:defRPr/>
            </a:pPr>
            <a:fld id="{249B13D9-EE8C-407E-8F82-0E63939E7E2D}" type="slidenum">
              <a:rPr lang="en-ZA" altLang="en-US"/>
              <a:pPr>
                <a:defRPr/>
              </a:pPr>
              <a:t>‹#›</a:t>
            </a:fld>
            <a:endParaRPr lang="en-ZA" altLang="en-US"/>
          </a:p>
        </p:txBody>
      </p:sp>
    </p:spTree>
    <p:extLst>
      <p:ext uri="{BB962C8B-B14F-4D97-AF65-F5344CB8AC3E}">
        <p14:creationId xmlns:p14="http://schemas.microsoft.com/office/powerpoint/2010/main" xmlns="" val="24700411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87398"/>
            <a:ext cx="3008313" cy="1223112"/>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87400"/>
            <a:ext cx="5111750" cy="61606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2" y="1510510"/>
            <a:ext cx="3008313" cy="49375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xmlns="" id="{6ADEE6AD-69EC-47B7-9306-5373C55A953D}"/>
              </a:ext>
            </a:extLst>
          </p:cNvPr>
          <p:cNvSpPr>
            <a:spLocks noGrp="1"/>
          </p:cNvSpPr>
          <p:nvPr>
            <p:ph type="dt" sz="half" idx="10"/>
          </p:nvPr>
        </p:nvSpPr>
        <p:spPr/>
        <p:txBody>
          <a:bodyPr/>
          <a:lstStyle>
            <a:lvl1pPr>
              <a:defRPr/>
            </a:lvl1pPr>
          </a:lstStyle>
          <a:p>
            <a:pPr>
              <a:defRPr/>
            </a:pPr>
            <a:fld id="{6DFDA215-C7EA-41CE-9E75-29F366126CCA}" type="datetime1">
              <a:rPr lang="en-ZA" smtClean="0"/>
              <a:pPr>
                <a:defRPr/>
              </a:pPr>
              <a:t>2022/09/06</a:t>
            </a:fld>
            <a:endParaRPr lang="en-ZA"/>
          </a:p>
        </p:txBody>
      </p:sp>
      <p:sp>
        <p:nvSpPr>
          <p:cNvPr id="6" name="Footer Placeholder 4">
            <a:extLst>
              <a:ext uri="{FF2B5EF4-FFF2-40B4-BE49-F238E27FC236}">
                <a16:creationId xmlns:a16="http://schemas.microsoft.com/office/drawing/2014/main" xmlns="" id="{5AF9FF23-2DF8-4B19-99D3-2189950E37E9}"/>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xmlns="" id="{14F7B1F0-FB78-4A5E-9040-75BAE6B6BAB0}"/>
              </a:ext>
            </a:extLst>
          </p:cNvPr>
          <p:cNvSpPr>
            <a:spLocks noGrp="1"/>
          </p:cNvSpPr>
          <p:nvPr>
            <p:ph type="sldNum" sz="quarter" idx="12"/>
          </p:nvPr>
        </p:nvSpPr>
        <p:spPr/>
        <p:txBody>
          <a:bodyPr/>
          <a:lstStyle>
            <a:lvl1pPr>
              <a:defRPr/>
            </a:lvl1pPr>
          </a:lstStyle>
          <a:p>
            <a:pPr>
              <a:defRPr/>
            </a:pPr>
            <a:fld id="{67929990-A635-4E71-ACA4-0374BC0A1ECB}" type="slidenum">
              <a:rPr lang="en-ZA" altLang="en-US"/>
              <a:pPr>
                <a:defRPr/>
              </a:pPr>
              <a:t>‹#›</a:t>
            </a:fld>
            <a:endParaRPr lang="en-ZA" altLang="en-US"/>
          </a:p>
        </p:txBody>
      </p:sp>
    </p:spTree>
    <p:extLst>
      <p:ext uri="{BB962C8B-B14F-4D97-AF65-F5344CB8AC3E}">
        <p14:creationId xmlns:p14="http://schemas.microsoft.com/office/powerpoint/2010/main" xmlns="" val="2601862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0A20C03F-762E-44C7-B6BA-2D8BDA31ED0A}"/>
              </a:ext>
            </a:extLst>
          </p:cNvPr>
          <p:cNvSpPr>
            <a:spLocks noGrp="1"/>
          </p:cNvSpPr>
          <p:nvPr>
            <p:ph type="dt" sz="half" idx="10"/>
          </p:nvPr>
        </p:nvSpPr>
        <p:spPr/>
        <p:txBody>
          <a:bodyPr/>
          <a:lstStyle>
            <a:lvl1pPr>
              <a:defRPr/>
            </a:lvl1pPr>
          </a:lstStyle>
          <a:p>
            <a:pPr>
              <a:defRPr/>
            </a:pPr>
            <a:fld id="{AF14860C-EAC0-45DC-BF8C-5F4EF441D4F7}" type="datetime1">
              <a:rPr lang="en-ZA" smtClean="0"/>
              <a:pPr>
                <a:defRPr/>
              </a:pPr>
              <a:t>2022/09/06</a:t>
            </a:fld>
            <a:endParaRPr lang="en-ZA"/>
          </a:p>
        </p:txBody>
      </p:sp>
      <p:sp>
        <p:nvSpPr>
          <p:cNvPr id="5" name="Footer Placeholder 4">
            <a:extLst>
              <a:ext uri="{FF2B5EF4-FFF2-40B4-BE49-F238E27FC236}">
                <a16:creationId xmlns:a16="http://schemas.microsoft.com/office/drawing/2014/main" xmlns="" id="{53358346-8834-45F2-9444-1A398D3E6955}"/>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AF5BB38E-720D-4FDF-8177-D513A14CFD35}"/>
              </a:ext>
            </a:extLst>
          </p:cNvPr>
          <p:cNvSpPr>
            <a:spLocks noGrp="1"/>
          </p:cNvSpPr>
          <p:nvPr>
            <p:ph type="sldNum" sz="quarter" idx="12"/>
          </p:nvPr>
        </p:nvSpPr>
        <p:spPr/>
        <p:txBody>
          <a:bodyPr/>
          <a:lstStyle>
            <a:lvl1pPr>
              <a:defRPr/>
            </a:lvl1pPr>
          </a:lstStyle>
          <a:p>
            <a:pPr>
              <a:defRPr/>
            </a:pPr>
            <a:fld id="{F691BFF7-B4A0-4675-A480-E8332642E6D4}" type="slidenum">
              <a:rPr lang="en-ZA" altLang="en-US"/>
              <a:pPr>
                <a:defRPr/>
              </a:pPr>
              <a:t>‹#›</a:t>
            </a:fld>
            <a:endParaRPr lang="en-ZA" altLang="en-US"/>
          </a:p>
        </p:txBody>
      </p:sp>
    </p:spTree>
    <p:extLst>
      <p:ext uri="{BB962C8B-B14F-4D97-AF65-F5344CB8AC3E}">
        <p14:creationId xmlns:p14="http://schemas.microsoft.com/office/powerpoint/2010/main" xmlns="" val="21176235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52854"/>
            <a:ext cx="5486400" cy="59651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44974"/>
            <a:ext cx="5486400" cy="433101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ZA" noProof="0"/>
          </a:p>
        </p:txBody>
      </p:sp>
      <p:sp>
        <p:nvSpPr>
          <p:cNvPr id="4" name="Text Placeholder 3"/>
          <p:cNvSpPr>
            <a:spLocks noGrp="1"/>
          </p:cNvSpPr>
          <p:nvPr>
            <p:ph type="body" sz="half" idx="2"/>
          </p:nvPr>
        </p:nvSpPr>
        <p:spPr>
          <a:xfrm>
            <a:off x="1792288" y="5649374"/>
            <a:ext cx="5486400" cy="8471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xmlns="" id="{85742C8D-35B8-40E1-B22F-C95482710E89}"/>
              </a:ext>
            </a:extLst>
          </p:cNvPr>
          <p:cNvSpPr>
            <a:spLocks noGrp="1"/>
          </p:cNvSpPr>
          <p:nvPr>
            <p:ph type="dt" sz="half" idx="10"/>
          </p:nvPr>
        </p:nvSpPr>
        <p:spPr/>
        <p:txBody>
          <a:bodyPr/>
          <a:lstStyle>
            <a:lvl1pPr>
              <a:defRPr/>
            </a:lvl1pPr>
          </a:lstStyle>
          <a:p>
            <a:pPr>
              <a:defRPr/>
            </a:pPr>
            <a:fld id="{45636008-CA75-4812-805E-9C9AE858920F}" type="datetime1">
              <a:rPr lang="en-ZA" smtClean="0"/>
              <a:pPr>
                <a:defRPr/>
              </a:pPr>
              <a:t>2022/09/06</a:t>
            </a:fld>
            <a:endParaRPr lang="en-ZA"/>
          </a:p>
        </p:txBody>
      </p:sp>
      <p:sp>
        <p:nvSpPr>
          <p:cNvPr id="6" name="Footer Placeholder 4">
            <a:extLst>
              <a:ext uri="{FF2B5EF4-FFF2-40B4-BE49-F238E27FC236}">
                <a16:creationId xmlns:a16="http://schemas.microsoft.com/office/drawing/2014/main" xmlns="" id="{815BF853-ABE9-4202-8A2E-2548F1096F71}"/>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xmlns="" id="{60A64396-34C2-426A-A5FD-85FEAC52A2F8}"/>
              </a:ext>
            </a:extLst>
          </p:cNvPr>
          <p:cNvSpPr>
            <a:spLocks noGrp="1"/>
          </p:cNvSpPr>
          <p:nvPr>
            <p:ph type="sldNum" sz="quarter" idx="12"/>
          </p:nvPr>
        </p:nvSpPr>
        <p:spPr/>
        <p:txBody>
          <a:bodyPr/>
          <a:lstStyle>
            <a:lvl1pPr>
              <a:defRPr/>
            </a:lvl1pPr>
          </a:lstStyle>
          <a:p>
            <a:pPr>
              <a:defRPr/>
            </a:pPr>
            <a:fld id="{A30E843E-B185-4B8E-A1E3-DB57B0BDE79C}" type="slidenum">
              <a:rPr lang="en-ZA" altLang="en-US"/>
              <a:pPr>
                <a:defRPr/>
              </a:pPr>
              <a:t>‹#›</a:t>
            </a:fld>
            <a:endParaRPr lang="en-ZA" altLang="en-US"/>
          </a:p>
        </p:txBody>
      </p:sp>
    </p:spTree>
    <p:extLst>
      <p:ext uri="{BB962C8B-B14F-4D97-AF65-F5344CB8AC3E}">
        <p14:creationId xmlns:p14="http://schemas.microsoft.com/office/powerpoint/2010/main" xmlns="" val="20248560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8EA12B65-0EAD-41CD-9B56-FD47515361D8}"/>
              </a:ext>
            </a:extLst>
          </p:cNvPr>
          <p:cNvSpPr>
            <a:spLocks noGrp="1"/>
          </p:cNvSpPr>
          <p:nvPr>
            <p:ph type="dt" sz="half" idx="10"/>
          </p:nvPr>
        </p:nvSpPr>
        <p:spPr/>
        <p:txBody>
          <a:bodyPr/>
          <a:lstStyle>
            <a:lvl1pPr>
              <a:defRPr/>
            </a:lvl1pPr>
          </a:lstStyle>
          <a:p>
            <a:pPr>
              <a:defRPr/>
            </a:pPr>
            <a:fld id="{97330A12-B541-4DB5-8B37-2D8388BD23B6}" type="datetime1">
              <a:rPr lang="en-ZA" smtClean="0"/>
              <a:pPr>
                <a:defRPr/>
              </a:pPr>
              <a:t>2022/09/06</a:t>
            </a:fld>
            <a:endParaRPr lang="en-ZA"/>
          </a:p>
        </p:txBody>
      </p:sp>
      <p:sp>
        <p:nvSpPr>
          <p:cNvPr id="5" name="Footer Placeholder 4">
            <a:extLst>
              <a:ext uri="{FF2B5EF4-FFF2-40B4-BE49-F238E27FC236}">
                <a16:creationId xmlns:a16="http://schemas.microsoft.com/office/drawing/2014/main" xmlns="" id="{B147BDAC-2112-4B9B-911D-788EEE05A29A}"/>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ED552339-A454-40D5-9C49-C102B8D0607F}"/>
              </a:ext>
            </a:extLst>
          </p:cNvPr>
          <p:cNvSpPr>
            <a:spLocks noGrp="1"/>
          </p:cNvSpPr>
          <p:nvPr>
            <p:ph type="sldNum" sz="quarter" idx="12"/>
          </p:nvPr>
        </p:nvSpPr>
        <p:spPr/>
        <p:txBody>
          <a:bodyPr/>
          <a:lstStyle>
            <a:lvl1pPr>
              <a:defRPr/>
            </a:lvl1pPr>
          </a:lstStyle>
          <a:p>
            <a:pPr>
              <a:defRPr/>
            </a:pPr>
            <a:fld id="{F0BA5467-D290-4CB9-8E48-C7EDB86C08E7}" type="slidenum">
              <a:rPr lang="en-ZA" altLang="en-US"/>
              <a:pPr>
                <a:defRPr/>
              </a:pPr>
              <a:t>‹#›</a:t>
            </a:fld>
            <a:endParaRPr lang="en-ZA" altLang="en-US"/>
          </a:p>
        </p:txBody>
      </p:sp>
    </p:spTree>
    <p:extLst>
      <p:ext uri="{BB962C8B-B14F-4D97-AF65-F5344CB8AC3E}">
        <p14:creationId xmlns:p14="http://schemas.microsoft.com/office/powerpoint/2010/main" xmlns="" val="20818535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89072"/>
            <a:ext cx="2057400" cy="6159001"/>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1" y="289072"/>
            <a:ext cx="6019800" cy="6159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72E212AA-4935-4BC2-9ECA-CA7015C74450}"/>
              </a:ext>
            </a:extLst>
          </p:cNvPr>
          <p:cNvSpPr>
            <a:spLocks noGrp="1"/>
          </p:cNvSpPr>
          <p:nvPr>
            <p:ph type="dt" sz="half" idx="10"/>
          </p:nvPr>
        </p:nvSpPr>
        <p:spPr/>
        <p:txBody>
          <a:bodyPr/>
          <a:lstStyle>
            <a:lvl1pPr>
              <a:defRPr/>
            </a:lvl1pPr>
          </a:lstStyle>
          <a:p>
            <a:pPr>
              <a:defRPr/>
            </a:pPr>
            <a:fld id="{33218477-A410-4385-B68F-F5A4DA47D8C8}" type="datetime1">
              <a:rPr lang="en-ZA" smtClean="0"/>
              <a:pPr>
                <a:defRPr/>
              </a:pPr>
              <a:t>2022/09/06</a:t>
            </a:fld>
            <a:endParaRPr lang="en-ZA"/>
          </a:p>
        </p:txBody>
      </p:sp>
      <p:sp>
        <p:nvSpPr>
          <p:cNvPr id="5" name="Footer Placeholder 4">
            <a:extLst>
              <a:ext uri="{FF2B5EF4-FFF2-40B4-BE49-F238E27FC236}">
                <a16:creationId xmlns:a16="http://schemas.microsoft.com/office/drawing/2014/main" xmlns="" id="{48726F89-B96E-4A89-9827-06A7411785D6}"/>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972B773F-60E6-4946-934C-67E6B7AE9F0C}"/>
              </a:ext>
            </a:extLst>
          </p:cNvPr>
          <p:cNvSpPr>
            <a:spLocks noGrp="1"/>
          </p:cNvSpPr>
          <p:nvPr>
            <p:ph type="sldNum" sz="quarter" idx="12"/>
          </p:nvPr>
        </p:nvSpPr>
        <p:spPr/>
        <p:txBody>
          <a:bodyPr/>
          <a:lstStyle>
            <a:lvl1pPr>
              <a:defRPr/>
            </a:lvl1pPr>
          </a:lstStyle>
          <a:p>
            <a:pPr>
              <a:defRPr/>
            </a:pPr>
            <a:fld id="{A4A8399E-65C1-4545-900A-E845865201D9}" type="slidenum">
              <a:rPr lang="en-ZA" altLang="en-US"/>
              <a:pPr>
                <a:defRPr/>
              </a:pPr>
              <a:t>‹#›</a:t>
            </a:fld>
            <a:endParaRPr lang="en-ZA" altLang="en-US"/>
          </a:p>
        </p:txBody>
      </p:sp>
    </p:spTree>
    <p:extLst>
      <p:ext uri="{BB962C8B-B14F-4D97-AF65-F5344CB8AC3E}">
        <p14:creationId xmlns:p14="http://schemas.microsoft.com/office/powerpoint/2010/main" xmlns="" val="36952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638469"/>
            <a:ext cx="7772400" cy="1433647"/>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4" y="3059451"/>
            <a:ext cx="7772400" cy="157901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123DC657-93D4-401A-96C5-65972B81C949}"/>
              </a:ext>
            </a:extLst>
          </p:cNvPr>
          <p:cNvSpPr>
            <a:spLocks noGrp="1"/>
          </p:cNvSpPr>
          <p:nvPr>
            <p:ph type="dt" sz="half" idx="10"/>
          </p:nvPr>
        </p:nvSpPr>
        <p:spPr/>
        <p:txBody>
          <a:bodyPr/>
          <a:lstStyle>
            <a:lvl1pPr>
              <a:defRPr/>
            </a:lvl1pPr>
          </a:lstStyle>
          <a:p>
            <a:pPr>
              <a:defRPr/>
            </a:pPr>
            <a:fld id="{E80F7BCD-9873-49F5-8E1A-BEF5A08A85D4}" type="datetime1">
              <a:rPr lang="en-ZA" smtClean="0"/>
              <a:pPr>
                <a:defRPr/>
              </a:pPr>
              <a:t>2022/09/06</a:t>
            </a:fld>
            <a:endParaRPr lang="en-ZA"/>
          </a:p>
        </p:txBody>
      </p:sp>
      <p:sp>
        <p:nvSpPr>
          <p:cNvPr id="5" name="Footer Placeholder 4">
            <a:extLst>
              <a:ext uri="{FF2B5EF4-FFF2-40B4-BE49-F238E27FC236}">
                <a16:creationId xmlns:a16="http://schemas.microsoft.com/office/drawing/2014/main" xmlns="" id="{5CAF1405-2F8D-4896-B2CE-68425CBC0462}"/>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E94E1884-409A-4CA4-928A-2E9338BC411D}"/>
              </a:ext>
            </a:extLst>
          </p:cNvPr>
          <p:cNvSpPr>
            <a:spLocks noGrp="1"/>
          </p:cNvSpPr>
          <p:nvPr>
            <p:ph type="sldNum" sz="quarter" idx="12"/>
          </p:nvPr>
        </p:nvSpPr>
        <p:spPr/>
        <p:txBody>
          <a:bodyPr/>
          <a:lstStyle>
            <a:lvl1pPr>
              <a:defRPr/>
            </a:lvl1pPr>
          </a:lstStyle>
          <a:p>
            <a:pPr>
              <a:defRPr/>
            </a:pPr>
            <a:fld id="{C93339A2-8105-4451-AC99-62DAA9AD959A}" type="slidenum">
              <a:rPr lang="en-ZA" altLang="en-US"/>
              <a:pPr>
                <a:defRPr/>
              </a:pPr>
              <a:t>‹#›</a:t>
            </a:fld>
            <a:endParaRPr lang="en-ZA" altLang="en-US"/>
          </a:p>
        </p:txBody>
      </p:sp>
    </p:spTree>
    <p:extLst>
      <p:ext uri="{BB962C8B-B14F-4D97-AF65-F5344CB8AC3E}">
        <p14:creationId xmlns:p14="http://schemas.microsoft.com/office/powerpoint/2010/main" xmlns="" val="2505366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1"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3">
            <a:extLst>
              <a:ext uri="{FF2B5EF4-FFF2-40B4-BE49-F238E27FC236}">
                <a16:creationId xmlns:a16="http://schemas.microsoft.com/office/drawing/2014/main" xmlns="" id="{48EB809A-BEA7-4F89-BC30-277F58E6DFB1}"/>
              </a:ext>
            </a:extLst>
          </p:cNvPr>
          <p:cNvSpPr>
            <a:spLocks noGrp="1"/>
          </p:cNvSpPr>
          <p:nvPr>
            <p:ph type="dt" sz="half" idx="10"/>
          </p:nvPr>
        </p:nvSpPr>
        <p:spPr/>
        <p:txBody>
          <a:bodyPr/>
          <a:lstStyle>
            <a:lvl1pPr>
              <a:defRPr/>
            </a:lvl1pPr>
          </a:lstStyle>
          <a:p>
            <a:pPr>
              <a:defRPr/>
            </a:pPr>
            <a:fld id="{7E558986-151D-48F0-8BB4-BDCA4DC191FD}" type="datetime1">
              <a:rPr lang="en-ZA" smtClean="0"/>
              <a:pPr>
                <a:defRPr/>
              </a:pPr>
              <a:t>2022/09/06</a:t>
            </a:fld>
            <a:endParaRPr lang="en-ZA"/>
          </a:p>
        </p:txBody>
      </p:sp>
      <p:sp>
        <p:nvSpPr>
          <p:cNvPr id="6" name="Footer Placeholder 4">
            <a:extLst>
              <a:ext uri="{FF2B5EF4-FFF2-40B4-BE49-F238E27FC236}">
                <a16:creationId xmlns:a16="http://schemas.microsoft.com/office/drawing/2014/main" xmlns="" id="{671B6A75-00C0-452E-B183-D6DB8E30DB01}"/>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xmlns="" id="{0C87933E-6B00-47E6-973F-091D09F12B49}"/>
              </a:ext>
            </a:extLst>
          </p:cNvPr>
          <p:cNvSpPr>
            <a:spLocks noGrp="1"/>
          </p:cNvSpPr>
          <p:nvPr>
            <p:ph type="sldNum" sz="quarter" idx="12"/>
          </p:nvPr>
        </p:nvSpPr>
        <p:spPr/>
        <p:txBody>
          <a:bodyPr/>
          <a:lstStyle>
            <a:lvl1pPr>
              <a:defRPr/>
            </a:lvl1pPr>
          </a:lstStyle>
          <a:p>
            <a:pPr>
              <a:defRPr/>
            </a:pPr>
            <a:fld id="{86EF5F75-5873-421C-8D61-3A39485CF564}" type="slidenum">
              <a:rPr lang="en-ZA" altLang="en-US"/>
              <a:pPr>
                <a:defRPr/>
              </a:pPr>
              <a:t>‹#›</a:t>
            </a:fld>
            <a:endParaRPr lang="en-ZA" altLang="en-US"/>
          </a:p>
        </p:txBody>
      </p:sp>
    </p:spTree>
    <p:extLst>
      <p:ext uri="{BB962C8B-B14F-4D97-AF65-F5344CB8AC3E}">
        <p14:creationId xmlns:p14="http://schemas.microsoft.com/office/powerpoint/2010/main" xmlns="" val="1364861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1" y="1615778"/>
            <a:ext cx="4040188"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1" y="2289157"/>
            <a:ext cx="4040188"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7" y="1615778"/>
            <a:ext cx="4041775"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7" y="2289157"/>
            <a:ext cx="4041775"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3">
            <a:extLst>
              <a:ext uri="{FF2B5EF4-FFF2-40B4-BE49-F238E27FC236}">
                <a16:creationId xmlns:a16="http://schemas.microsoft.com/office/drawing/2014/main" xmlns="" id="{972A91B0-6191-41C2-92C1-BEF29921DFD5}"/>
              </a:ext>
            </a:extLst>
          </p:cNvPr>
          <p:cNvSpPr>
            <a:spLocks noGrp="1"/>
          </p:cNvSpPr>
          <p:nvPr>
            <p:ph type="dt" sz="half" idx="10"/>
          </p:nvPr>
        </p:nvSpPr>
        <p:spPr/>
        <p:txBody>
          <a:bodyPr/>
          <a:lstStyle>
            <a:lvl1pPr>
              <a:defRPr/>
            </a:lvl1pPr>
          </a:lstStyle>
          <a:p>
            <a:pPr>
              <a:defRPr/>
            </a:pPr>
            <a:fld id="{28588ED7-274A-444F-8D11-D1E7442A7486}" type="datetime1">
              <a:rPr lang="en-ZA" smtClean="0"/>
              <a:pPr>
                <a:defRPr/>
              </a:pPr>
              <a:t>2022/09/06</a:t>
            </a:fld>
            <a:endParaRPr lang="en-ZA"/>
          </a:p>
        </p:txBody>
      </p:sp>
      <p:sp>
        <p:nvSpPr>
          <p:cNvPr id="8" name="Footer Placeholder 4">
            <a:extLst>
              <a:ext uri="{FF2B5EF4-FFF2-40B4-BE49-F238E27FC236}">
                <a16:creationId xmlns:a16="http://schemas.microsoft.com/office/drawing/2014/main" xmlns="" id="{8FAE1A5B-795E-40F3-8938-BFCC46D7FD7A}"/>
              </a:ext>
            </a:extLst>
          </p:cNvPr>
          <p:cNvSpPr>
            <a:spLocks noGrp="1"/>
          </p:cNvSpPr>
          <p:nvPr>
            <p:ph type="ftr" sz="quarter" idx="11"/>
          </p:nvPr>
        </p:nvSpPr>
        <p:spPr/>
        <p:txBody>
          <a:bodyPr/>
          <a:lstStyle>
            <a:lvl1pPr>
              <a:defRPr/>
            </a:lvl1pPr>
          </a:lstStyle>
          <a:p>
            <a:pPr>
              <a:defRPr/>
            </a:pPr>
            <a:endParaRPr lang="en-ZA"/>
          </a:p>
        </p:txBody>
      </p:sp>
      <p:sp>
        <p:nvSpPr>
          <p:cNvPr id="9" name="Slide Number Placeholder 5">
            <a:extLst>
              <a:ext uri="{FF2B5EF4-FFF2-40B4-BE49-F238E27FC236}">
                <a16:creationId xmlns:a16="http://schemas.microsoft.com/office/drawing/2014/main" xmlns="" id="{54B68E8E-87CE-4CB5-B90A-15F01D8D958C}"/>
              </a:ext>
            </a:extLst>
          </p:cNvPr>
          <p:cNvSpPr>
            <a:spLocks noGrp="1"/>
          </p:cNvSpPr>
          <p:nvPr>
            <p:ph type="sldNum" sz="quarter" idx="12"/>
          </p:nvPr>
        </p:nvSpPr>
        <p:spPr/>
        <p:txBody>
          <a:bodyPr/>
          <a:lstStyle>
            <a:lvl1pPr>
              <a:defRPr/>
            </a:lvl1pPr>
          </a:lstStyle>
          <a:p>
            <a:pPr>
              <a:defRPr/>
            </a:pPr>
            <a:fld id="{79BB97A5-A83D-40E9-802F-A5010DA7936C}" type="slidenum">
              <a:rPr lang="en-ZA" altLang="en-US"/>
              <a:pPr>
                <a:defRPr/>
              </a:pPr>
              <a:t>‹#›</a:t>
            </a:fld>
            <a:endParaRPr lang="en-ZA" altLang="en-US"/>
          </a:p>
        </p:txBody>
      </p:sp>
    </p:spTree>
    <p:extLst>
      <p:ext uri="{BB962C8B-B14F-4D97-AF65-F5344CB8AC3E}">
        <p14:creationId xmlns:p14="http://schemas.microsoft.com/office/powerpoint/2010/main" xmlns="" val="3857260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3">
            <a:extLst>
              <a:ext uri="{FF2B5EF4-FFF2-40B4-BE49-F238E27FC236}">
                <a16:creationId xmlns:a16="http://schemas.microsoft.com/office/drawing/2014/main" xmlns="" id="{233E1E46-EC53-412A-AD8E-76E76865BC4C}"/>
              </a:ext>
            </a:extLst>
          </p:cNvPr>
          <p:cNvSpPr>
            <a:spLocks noGrp="1"/>
          </p:cNvSpPr>
          <p:nvPr>
            <p:ph type="dt" sz="half" idx="10"/>
          </p:nvPr>
        </p:nvSpPr>
        <p:spPr/>
        <p:txBody>
          <a:bodyPr/>
          <a:lstStyle>
            <a:lvl1pPr>
              <a:defRPr/>
            </a:lvl1pPr>
          </a:lstStyle>
          <a:p>
            <a:pPr>
              <a:defRPr/>
            </a:pPr>
            <a:fld id="{6B02E07C-366E-484E-8EB2-1BFB94BE04DA}" type="datetime1">
              <a:rPr lang="en-ZA" smtClean="0"/>
              <a:pPr>
                <a:defRPr/>
              </a:pPr>
              <a:t>2022/09/06</a:t>
            </a:fld>
            <a:endParaRPr lang="en-ZA"/>
          </a:p>
        </p:txBody>
      </p:sp>
      <p:sp>
        <p:nvSpPr>
          <p:cNvPr id="4" name="Footer Placeholder 4">
            <a:extLst>
              <a:ext uri="{FF2B5EF4-FFF2-40B4-BE49-F238E27FC236}">
                <a16:creationId xmlns:a16="http://schemas.microsoft.com/office/drawing/2014/main" xmlns="" id="{D7728F71-B255-4E5C-8260-5F5F924AE85F}"/>
              </a:ext>
            </a:extLst>
          </p:cNvPr>
          <p:cNvSpPr>
            <a:spLocks noGrp="1"/>
          </p:cNvSpPr>
          <p:nvPr>
            <p:ph type="ftr" sz="quarter" idx="11"/>
          </p:nvPr>
        </p:nvSpPr>
        <p:spPr/>
        <p:txBody>
          <a:bodyPr/>
          <a:lstStyle>
            <a:lvl1pPr>
              <a:defRPr/>
            </a:lvl1pPr>
          </a:lstStyle>
          <a:p>
            <a:pPr>
              <a:defRPr/>
            </a:pPr>
            <a:endParaRPr lang="en-ZA"/>
          </a:p>
        </p:txBody>
      </p:sp>
      <p:sp>
        <p:nvSpPr>
          <p:cNvPr id="5" name="Slide Number Placeholder 5">
            <a:extLst>
              <a:ext uri="{FF2B5EF4-FFF2-40B4-BE49-F238E27FC236}">
                <a16:creationId xmlns:a16="http://schemas.microsoft.com/office/drawing/2014/main" xmlns="" id="{56E4BB7D-19FB-4C2C-9B07-08EAE541D80C}"/>
              </a:ext>
            </a:extLst>
          </p:cNvPr>
          <p:cNvSpPr>
            <a:spLocks noGrp="1"/>
          </p:cNvSpPr>
          <p:nvPr>
            <p:ph type="sldNum" sz="quarter" idx="12"/>
          </p:nvPr>
        </p:nvSpPr>
        <p:spPr/>
        <p:txBody>
          <a:bodyPr/>
          <a:lstStyle>
            <a:lvl1pPr>
              <a:defRPr/>
            </a:lvl1pPr>
          </a:lstStyle>
          <a:p>
            <a:pPr>
              <a:defRPr/>
            </a:pPr>
            <a:fld id="{C42949E1-3D41-4358-A8CB-C4D1BBD216BD}" type="slidenum">
              <a:rPr lang="en-ZA" altLang="en-US"/>
              <a:pPr>
                <a:defRPr/>
              </a:pPr>
              <a:t>‹#›</a:t>
            </a:fld>
            <a:endParaRPr lang="en-ZA" altLang="en-US"/>
          </a:p>
        </p:txBody>
      </p:sp>
    </p:spTree>
    <p:extLst>
      <p:ext uri="{BB962C8B-B14F-4D97-AF65-F5344CB8AC3E}">
        <p14:creationId xmlns:p14="http://schemas.microsoft.com/office/powerpoint/2010/main" xmlns="" val="925730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8D073679-5AC0-4639-A810-9A4FB33D927F}"/>
              </a:ext>
            </a:extLst>
          </p:cNvPr>
          <p:cNvSpPr>
            <a:spLocks noGrp="1"/>
          </p:cNvSpPr>
          <p:nvPr>
            <p:ph type="dt" sz="half" idx="10"/>
          </p:nvPr>
        </p:nvSpPr>
        <p:spPr/>
        <p:txBody>
          <a:bodyPr/>
          <a:lstStyle>
            <a:lvl1pPr>
              <a:defRPr/>
            </a:lvl1pPr>
          </a:lstStyle>
          <a:p>
            <a:pPr>
              <a:defRPr/>
            </a:pPr>
            <a:fld id="{FF50CAD0-B516-4A90-84C5-F1977F7637EE}" type="datetime1">
              <a:rPr lang="en-ZA" smtClean="0"/>
              <a:pPr>
                <a:defRPr/>
              </a:pPr>
              <a:t>2022/09/06</a:t>
            </a:fld>
            <a:endParaRPr lang="en-ZA"/>
          </a:p>
        </p:txBody>
      </p:sp>
      <p:sp>
        <p:nvSpPr>
          <p:cNvPr id="3" name="Footer Placeholder 4">
            <a:extLst>
              <a:ext uri="{FF2B5EF4-FFF2-40B4-BE49-F238E27FC236}">
                <a16:creationId xmlns:a16="http://schemas.microsoft.com/office/drawing/2014/main" xmlns="" id="{D19446DA-A82E-4933-A968-3B1B2998F96B}"/>
              </a:ext>
            </a:extLst>
          </p:cNvPr>
          <p:cNvSpPr>
            <a:spLocks noGrp="1"/>
          </p:cNvSpPr>
          <p:nvPr>
            <p:ph type="ftr" sz="quarter" idx="11"/>
          </p:nvPr>
        </p:nvSpPr>
        <p:spPr/>
        <p:txBody>
          <a:bodyPr/>
          <a:lstStyle>
            <a:lvl1pPr>
              <a:defRPr/>
            </a:lvl1pPr>
          </a:lstStyle>
          <a:p>
            <a:pPr>
              <a:defRPr/>
            </a:pPr>
            <a:endParaRPr lang="en-ZA"/>
          </a:p>
        </p:txBody>
      </p:sp>
      <p:sp>
        <p:nvSpPr>
          <p:cNvPr id="4" name="Slide Number Placeholder 5">
            <a:extLst>
              <a:ext uri="{FF2B5EF4-FFF2-40B4-BE49-F238E27FC236}">
                <a16:creationId xmlns:a16="http://schemas.microsoft.com/office/drawing/2014/main" xmlns="" id="{5F5FFF3F-4F69-4513-8C0F-05A29601CC0E}"/>
              </a:ext>
            </a:extLst>
          </p:cNvPr>
          <p:cNvSpPr>
            <a:spLocks noGrp="1"/>
          </p:cNvSpPr>
          <p:nvPr>
            <p:ph type="sldNum" sz="quarter" idx="12"/>
          </p:nvPr>
        </p:nvSpPr>
        <p:spPr/>
        <p:txBody>
          <a:bodyPr/>
          <a:lstStyle>
            <a:lvl1pPr>
              <a:defRPr/>
            </a:lvl1pPr>
          </a:lstStyle>
          <a:p>
            <a:pPr>
              <a:defRPr/>
            </a:pPr>
            <a:fld id="{2601A7E5-B96C-42CF-B0EA-F48E567B71C4}" type="slidenum">
              <a:rPr lang="en-ZA" altLang="en-US"/>
              <a:pPr>
                <a:defRPr/>
              </a:pPr>
              <a:t>‹#›</a:t>
            </a:fld>
            <a:endParaRPr lang="en-ZA" altLang="en-US"/>
          </a:p>
        </p:txBody>
      </p:sp>
    </p:spTree>
    <p:extLst>
      <p:ext uri="{BB962C8B-B14F-4D97-AF65-F5344CB8AC3E}">
        <p14:creationId xmlns:p14="http://schemas.microsoft.com/office/powerpoint/2010/main" xmlns="" val="3136265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87398"/>
            <a:ext cx="3008313" cy="1223112"/>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87400"/>
            <a:ext cx="5111750" cy="61606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2" y="1510510"/>
            <a:ext cx="3008313" cy="49375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xmlns="" id="{0DC07E18-F068-4353-B603-CB8B796A47C3}"/>
              </a:ext>
            </a:extLst>
          </p:cNvPr>
          <p:cNvSpPr>
            <a:spLocks noGrp="1"/>
          </p:cNvSpPr>
          <p:nvPr>
            <p:ph type="dt" sz="half" idx="10"/>
          </p:nvPr>
        </p:nvSpPr>
        <p:spPr/>
        <p:txBody>
          <a:bodyPr/>
          <a:lstStyle>
            <a:lvl1pPr>
              <a:defRPr/>
            </a:lvl1pPr>
          </a:lstStyle>
          <a:p>
            <a:pPr>
              <a:defRPr/>
            </a:pPr>
            <a:fld id="{EECBE434-6979-45DD-B690-D50C1E92AA1F}" type="datetime1">
              <a:rPr lang="en-ZA" smtClean="0"/>
              <a:pPr>
                <a:defRPr/>
              </a:pPr>
              <a:t>2022/09/06</a:t>
            </a:fld>
            <a:endParaRPr lang="en-ZA"/>
          </a:p>
        </p:txBody>
      </p:sp>
      <p:sp>
        <p:nvSpPr>
          <p:cNvPr id="6" name="Footer Placeholder 4">
            <a:extLst>
              <a:ext uri="{FF2B5EF4-FFF2-40B4-BE49-F238E27FC236}">
                <a16:creationId xmlns:a16="http://schemas.microsoft.com/office/drawing/2014/main" xmlns="" id="{CEABB3B4-32CF-4E58-873D-83C7A7E5317E}"/>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xmlns="" id="{84D3DA20-40D3-43A9-859A-C504907264DD}"/>
              </a:ext>
            </a:extLst>
          </p:cNvPr>
          <p:cNvSpPr>
            <a:spLocks noGrp="1"/>
          </p:cNvSpPr>
          <p:nvPr>
            <p:ph type="sldNum" sz="quarter" idx="12"/>
          </p:nvPr>
        </p:nvSpPr>
        <p:spPr/>
        <p:txBody>
          <a:bodyPr/>
          <a:lstStyle>
            <a:lvl1pPr>
              <a:defRPr/>
            </a:lvl1pPr>
          </a:lstStyle>
          <a:p>
            <a:pPr>
              <a:defRPr/>
            </a:pPr>
            <a:fld id="{CB3666ED-5FA3-4F4C-9BDD-2926E488CFBF}" type="slidenum">
              <a:rPr lang="en-ZA" altLang="en-US"/>
              <a:pPr>
                <a:defRPr/>
              </a:pPr>
              <a:t>‹#›</a:t>
            </a:fld>
            <a:endParaRPr lang="en-ZA" altLang="en-US"/>
          </a:p>
        </p:txBody>
      </p:sp>
    </p:spTree>
    <p:extLst>
      <p:ext uri="{BB962C8B-B14F-4D97-AF65-F5344CB8AC3E}">
        <p14:creationId xmlns:p14="http://schemas.microsoft.com/office/powerpoint/2010/main" xmlns="" val="2877967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52854"/>
            <a:ext cx="5486400" cy="59651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44974"/>
            <a:ext cx="5486400" cy="433101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ZA" noProof="0"/>
          </a:p>
        </p:txBody>
      </p:sp>
      <p:sp>
        <p:nvSpPr>
          <p:cNvPr id="4" name="Text Placeholder 3"/>
          <p:cNvSpPr>
            <a:spLocks noGrp="1"/>
          </p:cNvSpPr>
          <p:nvPr>
            <p:ph type="body" sz="half" idx="2"/>
          </p:nvPr>
        </p:nvSpPr>
        <p:spPr>
          <a:xfrm>
            <a:off x="1792288" y="5649374"/>
            <a:ext cx="5486400" cy="8471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xmlns="" id="{C37CAFE0-8324-4E37-8B32-B2457852E940}"/>
              </a:ext>
            </a:extLst>
          </p:cNvPr>
          <p:cNvSpPr>
            <a:spLocks noGrp="1"/>
          </p:cNvSpPr>
          <p:nvPr>
            <p:ph type="dt" sz="half" idx="10"/>
          </p:nvPr>
        </p:nvSpPr>
        <p:spPr/>
        <p:txBody>
          <a:bodyPr/>
          <a:lstStyle>
            <a:lvl1pPr>
              <a:defRPr/>
            </a:lvl1pPr>
          </a:lstStyle>
          <a:p>
            <a:pPr>
              <a:defRPr/>
            </a:pPr>
            <a:fld id="{7A1A9B63-9911-47FE-AECD-08BE228EFC20}" type="datetime1">
              <a:rPr lang="en-ZA" smtClean="0"/>
              <a:pPr>
                <a:defRPr/>
              </a:pPr>
              <a:t>2022/09/06</a:t>
            </a:fld>
            <a:endParaRPr lang="en-ZA"/>
          </a:p>
        </p:txBody>
      </p:sp>
      <p:sp>
        <p:nvSpPr>
          <p:cNvPr id="6" name="Footer Placeholder 4">
            <a:extLst>
              <a:ext uri="{FF2B5EF4-FFF2-40B4-BE49-F238E27FC236}">
                <a16:creationId xmlns:a16="http://schemas.microsoft.com/office/drawing/2014/main" xmlns="" id="{1C1EE8C2-2915-482C-97F7-1286F7C53C41}"/>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xmlns="" id="{FCCDAEF6-280E-4119-A853-B1185333CB1D}"/>
              </a:ext>
            </a:extLst>
          </p:cNvPr>
          <p:cNvSpPr>
            <a:spLocks noGrp="1"/>
          </p:cNvSpPr>
          <p:nvPr>
            <p:ph type="sldNum" sz="quarter" idx="12"/>
          </p:nvPr>
        </p:nvSpPr>
        <p:spPr/>
        <p:txBody>
          <a:bodyPr/>
          <a:lstStyle>
            <a:lvl1pPr>
              <a:defRPr/>
            </a:lvl1pPr>
          </a:lstStyle>
          <a:p>
            <a:pPr>
              <a:defRPr/>
            </a:pPr>
            <a:fld id="{326E3A24-5A13-401D-9815-FDD815F4545E}" type="slidenum">
              <a:rPr lang="en-ZA" altLang="en-US"/>
              <a:pPr>
                <a:defRPr/>
              </a:pPr>
              <a:t>‹#›</a:t>
            </a:fld>
            <a:endParaRPr lang="en-ZA" altLang="en-US"/>
          </a:p>
        </p:txBody>
      </p:sp>
    </p:spTree>
    <p:extLst>
      <p:ext uri="{BB962C8B-B14F-4D97-AF65-F5344CB8AC3E}">
        <p14:creationId xmlns:p14="http://schemas.microsoft.com/office/powerpoint/2010/main" xmlns="" val="978804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5.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4.png"/><Relationship Id="rId2" Type="http://schemas.openxmlformats.org/officeDocument/2006/relationships/slideLayout" Target="../slideLayouts/slideLayout13.xml"/><Relationship Id="rId16"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Logo, company name&#10;&#10;Description automatically generated">
            <a:extLst>
              <a:ext uri="{FF2B5EF4-FFF2-40B4-BE49-F238E27FC236}">
                <a16:creationId xmlns:a16="http://schemas.microsoft.com/office/drawing/2014/main" xmlns="" id="{A983DB30-B390-48D6-A30D-1DC44B77CF50}"/>
              </a:ext>
            </a:extLst>
          </p:cNvPr>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4355976" y="6154301"/>
            <a:ext cx="983272" cy="983272"/>
          </a:xfrm>
          <a:prstGeom prst="rect">
            <a:avLst/>
          </a:prstGeom>
        </p:spPr>
      </p:pic>
      <p:pic>
        <p:nvPicPr>
          <p:cNvPr id="8" name="Picture 7" descr="Text&#10;&#10;Description automatically generated">
            <a:extLst>
              <a:ext uri="{FF2B5EF4-FFF2-40B4-BE49-F238E27FC236}">
                <a16:creationId xmlns:a16="http://schemas.microsoft.com/office/drawing/2014/main" xmlns="" id="{4016AFF5-DBBA-4B8C-8C97-5DAB73A19AE6}"/>
              </a:ext>
            </a:extLst>
          </p:cNvPr>
          <p:cNvPicPr>
            <a:picLocks noChangeAspect="1"/>
          </p:cNvPicPr>
          <p:nvPr userDrawn="1"/>
        </p:nvPicPr>
        <p:blipFill>
          <a:blip r:embed="rId14" cstate="print">
            <a:extLst>
              <a:ext uri="{28A0092B-C50C-407E-A947-70E740481C1C}">
                <a14:useLocalDpi xmlns:a14="http://schemas.microsoft.com/office/drawing/2010/main" xmlns="" val="0"/>
              </a:ext>
            </a:extLst>
          </a:blip>
          <a:stretch>
            <a:fillRect/>
          </a:stretch>
        </p:blipFill>
        <p:spPr>
          <a:xfrm>
            <a:off x="107504" y="6129461"/>
            <a:ext cx="3155807" cy="944439"/>
          </a:xfrm>
          <a:prstGeom prst="rect">
            <a:avLst/>
          </a:prstGeom>
        </p:spPr>
      </p:pic>
      <p:pic>
        <p:nvPicPr>
          <p:cNvPr id="12" name="Picture 11" descr="Logo, company name&#10;&#10;Description automatically generated">
            <a:extLst>
              <a:ext uri="{FF2B5EF4-FFF2-40B4-BE49-F238E27FC236}">
                <a16:creationId xmlns:a16="http://schemas.microsoft.com/office/drawing/2014/main" xmlns="" id="{47253278-2604-49B5-998D-9C5DA1F70F7A}"/>
              </a:ext>
            </a:extLst>
          </p:cNvPr>
          <p:cNvPicPr>
            <a:picLocks noChangeAspect="1"/>
          </p:cNvPicPr>
          <p:nvPr userDrawn="1"/>
        </p:nvPicPr>
        <p:blipFill rotWithShape="1">
          <a:blip r:embed="rId15" cstate="print">
            <a:extLst>
              <a:ext uri="{28A0092B-C50C-407E-A947-70E740481C1C}">
                <a14:useLocalDpi xmlns:a14="http://schemas.microsoft.com/office/drawing/2010/main" xmlns="" val="0"/>
              </a:ext>
            </a:extLst>
          </a:blip>
          <a:srcRect l="8767" t="10844" r="6182" b="14084"/>
          <a:stretch/>
        </p:blipFill>
        <p:spPr>
          <a:xfrm>
            <a:off x="7129964" y="6045847"/>
            <a:ext cx="1849076" cy="1153933"/>
          </a:xfrm>
          <a:prstGeom prst="rect">
            <a:avLst/>
          </a:prstGeom>
        </p:spPr>
      </p:pic>
      <p:sp>
        <p:nvSpPr>
          <p:cNvPr id="1026" name="Title Placeholder 1">
            <a:extLst>
              <a:ext uri="{FF2B5EF4-FFF2-40B4-BE49-F238E27FC236}">
                <a16:creationId xmlns:a16="http://schemas.microsoft.com/office/drawing/2014/main" xmlns="" id="{BB844C1F-C35D-4DCD-BA6B-1641F337F97C}"/>
              </a:ext>
            </a:extLst>
          </p:cNvPr>
          <p:cNvSpPr>
            <a:spLocks noGrp="1" noChangeArrowheads="1"/>
          </p:cNvSpPr>
          <p:nvPr>
            <p:ph type="title"/>
          </p:nvPr>
        </p:nvSpPr>
        <p:spPr bwMode="auto">
          <a:xfrm>
            <a:off x="457200" y="288925"/>
            <a:ext cx="8229600" cy="1203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ZA" altLang="en-US"/>
          </a:p>
        </p:txBody>
      </p:sp>
      <p:sp>
        <p:nvSpPr>
          <p:cNvPr id="1027" name="Text Placeholder 2">
            <a:extLst>
              <a:ext uri="{FF2B5EF4-FFF2-40B4-BE49-F238E27FC236}">
                <a16:creationId xmlns:a16="http://schemas.microsoft.com/office/drawing/2014/main" xmlns="" id="{1315B208-1C0B-4EC2-94EC-B72C613F0A98}"/>
              </a:ext>
            </a:extLst>
          </p:cNvPr>
          <p:cNvSpPr>
            <a:spLocks noGrp="1" noChangeArrowheads="1"/>
          </p:cNvSpPr>
          <p:nvPr>
            <p:ph type="body" idx="1"/>
          </p:nvPr>
        </p:nvSpPr>
        <p:spPr bwMode="auto">
          <a:xfrm>
            <a:off x="457200" y="1684338"/>
            <a:ext cx="8229600" cy="4764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ZA" altLang="en-US"/>
          </a:p>
        </p:txBody>
      </p:sp>
      <p:sp>
        <p:nvSpPr>
          <p:cNvPr id="4" name="Date Placeholder 3">
            <a:extLst>
              <a:ext uri="{FF2B5EF4-FFF2-40B4-BE49-F238E27FC236}">
                <a16:creationId xmlns:a16="http://schemas.microsoft.com/office/drawing/2014/main" xmlns="" id="{14DB5760-5D9B-4E41-A191-CF1EC00D2DE6}"/>
              </a:ext>
            </a:extLst>
          </p:cNvPr>
          <p:cNvSpPr>
            <a:spLocks noGrp="1"/>
          </p:cNvSpPr>
          <p:nvPr>
            <p:ph type="dt" sz="half" idx="2"/>
          </p:nvPr>
        </p:nvSpPr>
        <p:spPr>
          <a:xfrm>
            <a:off x="457200" y="6689725"/>
            <a:ext cx="2133600" cy="38417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4F389157-1217-47D1-B84D-3636CBDFCF65}" type="datetime1">
              <a:rPr lang="en-ZA" smtClean="0"/>
              <a:pPr>
                <a:defRPr/>
              </a:pPr>
              <a:t>2022/09/06</a:t>
            </a:fld>
            <a:endParaRPr lang="en-ZA"/>
          </a:p>
        </p:txBody>
      </p:sp>
      <p:sp>
        <p:nvSpPr>
          <p:cNvPr id="5" name="Footer Placeholder 4">
            <a:extLst>
              <a:ext uri="{FF2B5EF4-FFF2-40B4-BE49-F238E27FC236}">
                <a16:creationId xmlns:a16="http://schemas.microsoft.com/office/drawing/2014/main" xmlns="" id="{B2D9380A-9040-4AB1-B2AD-92F0ED3208B2}"/>
              </a:ext>
            </a:extLst>
          </p:cNvPr>
          <p:cNvSpPr>
            <a:spLocks noGrp="1"/>
          </p:cNvSpPr>
          <p:nvPr>
            <p:ph type="ftr" sz="quarter" idx="3"/>
          </p:nvPr>
        </p:nvSpPr>
        <p:spPr>
          <a:xfrm>
            <a:off x="3124200" y="6689725"/>
            <a:ext cx="2895600" cy="38417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ZA"/>
          </a:p>
        </p:txBody>
      </p:sp>
      <p:sp>
        <p:nvSpPr>
          <p:cNvPr id="6" name="Slide Number Placeholder 5">
            <a:extLst>
              <a:ext uri="{FF2B5EF4-FFF2-40B4-BE49-F238E27FC236}">
                <a16:creationId xmlns:a16="http://schemas.microsoft.com/office/drawing/2014/main" xmlns="" id="{17E41CF8-8B74-4C40-B21B-CD77B20E65DB}"/>
              </a:ext>
            </a:extLst>
          </p:cNvPr>
          <p:cNvSpPr>
            <a:spLocks noGrp="1"/>
          </p:cNvSpPr>
          <p:nvPr>
            <p:ph type="sldNum" sz="quarter" idx="4"/>
          </p:nvPr>
        </p:nvSpPr>
        <p:spPr>
          <a:xfrm>
            <a:off x="6553200" y="6689725"/>
            <a:ext cx="2133600" cy="3841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A593429F-F5BD-4905-B3B2-3DC31D73DF75}" type="slidenum">
              <a:rPr lang="en-ZA" altLang="en-US"/>
              <a:pPr>
                <a:defRPr/>
              </a:pPr>
              <a:t>‹#›</a:t>
            </a:fld>
            <a:endParaRPr lang="en-ZA" altLang="en-US"/>
          </a:p>
        </p:txBody>
      </p:sp>
      <p:pic>
        <p:nvPicPr>
          <p:cNvPr id="3" name="Picture 2" descr="Shape, rectangle&#10;&#10;Description automatically generated">
            <a:extLst>
              <a:ext uri="{FF2B5EF4-FFF2-40B4-BE49-F238E27FC236}">
                <a16:creationId xmlns:a16="http://schemas.microsoft.com/office/drawing/2014/main" xmlns="" id="{58243912-FE03-4620-886B-235A0E5EB87F}"/>
              </a:ext>
            </a:extLst>
          </p:cNvPr>
          <p:cNvPicPr>
            <a:picLocks noChangeAspect="1"/>
          </p:cNvPicPr>
          <p:nvPr userDrawn="1"/>
        </p:nvPicPr>
        <p:blipFill>
          <a:blip r:embed="rId16" cstate="print">
            <a:extLst>
              <a:ext uri="{28A0092B-C50C-407E-A947-70E740481C1C}">
                <a14:useLocalDpi xmlns:a14="http://schemas.microsoft.com/office/drawing/2010/main" xmlns="" val="0"/>
              </a:ext>
            </a:extLst>
          </a:blip>
          <a:stretch>
            <a:fillRect/>
          </a:stretch>
        </p:blipFill>
        <p:spPr>
          <a:xfrm>
            <a:off x="0" y="4826400"/>
            <a:ext cx="9144000" cy="1519085"/>
          </a:xfrm>
          <a:prstGeom prst="rect">
            <a:avLst/>
          </a:prstGeom>
        </p:spPr>
      </p:pic>
    </p:spTree>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xmlns="" id="{CA6A1F9A-51AA-4D71-BF15-5C3CECF58B40}"/>
              </a:ext>
            </a:extLst>
          </p:cNvPr>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0" y="0"/>
            <a:ext cx="9144000" cy="2353056"/>
          </a:xfrm>
          <a:prstGeom prst="rect">
            <a:avLst/>
          </a:prstGeom>
        </p:spPr>
      </p:pic>
      <p:sp>
        <p:nvSpPr>
          <p:cNvPr id="2050" name="Title Placeholder 1">
            <a:extLst>
              <a:ext uri="{FF2B5EF4-FFF2-40B4-BE49-F238E27FC236}">
                <a16:creationId xmlns:a16="http://schemas.microsoft.com/office/drawing/2014/main" xmlns="" id="{FF56BA72-3F5E-47DF-AF6F-64C379F9D51D}"/>
              </a:ext>
            </a:extLst>
          </p:cNvPr>
          <p:cNvSpPr>
            <a:spLocks noGrp="1" noChangeArrowheads="1"/>
          </p:cNvSpPr>
          <p:nvPr>
            <p:ph type="title"/>
          </p:nvPr>
        </p:nvSpPr>
        <p:spPr bwMode="auto">
          <a:xfrm>
            <a:off x="457200" y="288925"/>
            <a:ext cx="8229600" cy="1203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ZA" altLang="en-US"/>
          </a:p>
        </p:txBody>
      </p:sp>
      <p:sp>
        <p:nvSpPr>
          <p:cNvPr id="2051" name="Text Placeholder 2">
            <a:extLst>
              <a:ext uri="{FF2B5EF4-FFF2-40B4-BE49-F238E27FC236}">
                <a16:creationId xmlns:a16="http://schemas.microsoft.com/office/drawing/2014/main" xmlns="" id="{F43DDEDF-89A1-406B-9EB4-0715D5DE3D24}"/>
              </a:ext>
            </a:extLst>
          </p:cNvPr>
          <p:cNvSpPr>
            <a:spLocks noGrp="1" noChangeArrowheads="1"/>
          </p:cNvSpPr>
          <p:nvPr>
            <p:ph type="body" idx="1"/>
          </p:nvPr>
        </p:nvSpPr>
        <p:spPr bwMode="auto">
          <a:xfrm>
            <a:off x="457200" y="1684338"/>
            <a:ext cx="8229600" cy="4764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ZA" altLang="en-US"/>
          </a:p>
        </p:txBody>
      </p:sp>
      <p:sp>
        <p:nvSpPr>
          <p:cNvPr id="4" name="Date Placeholder 3">
            <a:extLst>
              <a:ext uri="{FF2B5EF4-FFF2-40B4-BE49-F238E27FC236}">
                <a16:creationId xmlns:a16="http://schemas.microsoft.com/office/drawing/2014/main" xmlns="" id="{20C52EE1-E821-4FE7-8FCF-6E6F7D13C2F0}"/>
              </a:ext>
            </a:extLst>
          </p:cNvPr>
          <p:cNvSpPr>
            <a:spLocks noGrp="1"/>
          </p:cNvSpPr>
          <p:nvPr>
            <p:ph type="dt" sz="half" idx="2"/>
          </p:nvPr>
        </p:nvSpPr>
        <p:spPr>
          <a:xfrm>
            <a:off x="457200" y="6689725"/>
            <a:ext cx="2133600" cy="38417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AB6D6CFC-583F-48AE-B7AF-C4EA8E2AC209}" type="datetime1">
              <a:rPr lang="en-ZA" smtClean="0"/>
              <a:pPr>
                <a:defRPr/>
              </a:pPr>
              <a:t>2022/09/06</a:t>
            </a:fld>
            <a:endParaRPr lang="en-ZA"/>
          </a:p>
        </p:txBody>
      </p:sp>
      <p:sp>
        <p:nvSpPr>
          <p:cNvPr id="5" name="Footer Placeholder 4">
            <a:extLst>
              <a:ext uri="{FF2B5EF4-FFF2-40B4-BE49-F238E27FC236}">
                <a16:creationId xmlns:a16="http://schemas.microsoft.com/office/drawing/2014/main" xmlns="" id="{694D9DCE-12F3-4E7F-883B-32638CCC302B}"/>
              </a:ext>
            </a:extLst>
          </p:cNvPr>
          <p:cNvSpPr>
            <a:spLocks noGrp="1"/>
          </p:cNvSpPr>
          <p:nvPr>
            <p:ph type="ftr" sz="quarter" idx="3"/>
          </p:nvPr>
        </p:nvSpPr>
        <p:spPr>
          <a:xfrm>
            <a:off x="3124200" y="6689725"/>
            <a:ext cx="2895600" cy="38417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ZA"/>
          </a:p>
        </p:txBody>
      </p:sp>
      <p:sp>
        <p:nvSpPr>
          <p:cNvPr id="6" name="Slide Number Placeholder 5">
            <a:extLst>
              <a:ext uri="{FF2B5EF4-FFF2-40B4-BE49-F238E27FC236}">
                <a16:creationId xmlns:a16="http://schemas.microsoft.com/office/drawing/2014/main" xmlns="" id="{C6E4735E-4C87-4F3F-A1E7-222BE9315103}"/>
              </a:ext>
            </a:extLst>
          </p:cNvPr>
          <p:cNvSpPr>
            <a:spLocks noGrp="1"/>
          </p:cNvSpPr>
          <p:nvPr>
            <p:ph type="sldNum" sz="quarter" idx="4"/>
          </p:nvPr>
        </p:nvSpPr>
        <p:spPr>
          <a:xfrm>
            <a:off x="6553200" y="6689725"/>
            <a:ext cx="2133600" cy="3841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5C4A31F6-D3B8-46D8-8079-D6504CB71B01}" type="slidenum">
              <a:rPr lang="en-ZA" altLang="en-US"/>
              <a:pPr>
                <a:defRPr/>
              </a:pPr>
              <a:t>‹#›</a:t>
            </a:fld>
            <a:endParaRPr lang="en-ZA" altLang="en-US"/>
          </a:p>
        </p:txBody>
      </p:sp>
      <p:pic>
        <p:nvPicPr>
          <p:cNvPr id="7" name="Picture 6" descr="Logo, company name&#10;&#10;Description automatically generated">
            <a:extLst>
              <a:ext uri="{FF2B5EF4-FFF2-40B4-BE49-F238E27FC236}">
                <a16:creationId xmlns:a16="http://schemas.microsoft.com/office/drawing/2014/main" xmlns="" id="{DFF49847-B01E-4F1E-87E3-78900AB56560}"/>
              </a:ext>
            </a:extLst>
          </p:cNvPr>
          <p:cNvPicPr>
            <a:picLocks noChangeAspect="1"/>
          </p:cNvPicPr>
          <p:nvPr userDrawn="1"/>
        </p:nvPicPr>
        <p:blipFill>
          <a:blip r:embed="rId14" cstate="print">
            <a:extLst>
              <a:ext uri="{28A0092B-C50C-407E-A947-70E740481C1C}">
                <a14:useLocalDpi xmlns:a14="http://schemas.microsoft.com/office/drawing/2010/main" xmlns="" val="0"/>
              </a:ext>
            </a:extLst>
          </a:blip>
          <a:stretch>
            <a:fillRect/>
          </a:stretch>
        </p:blipFill>
        <p:spPr>
          <a:xfrm>
            <a:off x="4355976" y="6154301"/>
            <a:ext cx="983272" cy="983272"/>
          </a:xfrm>
          <a:prstGeom prst="rect">
            <a:avLst/>
          </a:prstGeom>
        </p:spPr>
      </p:pic>
      <p:pic>
        <p:nvPicPr>
          <p:cNvPr id="8" name="Picture 7" descr="Text&#10;&#10;Description automatically generated">
            <a:extLst>
              <a:ext uri="{FF2B5EF4-FFF2-40B4-BE49-F238E27FC236}">
                <a16:creationId xmlns:a16="http://schemas.microsoft.com/office/drawing/2014/main" xmlns="" id="{AB8F42B2-8563-4E1C-8CFC-740C68DD85D2}"/>
              </a:ext>
            </a:extLst>
          </p:cNvPr>
          <p:cNvPicPr>
            <a:picLocks noChangeAspect="1"/>
          </p:cNvPicPr>
          <p:nvPr userDrawn="1"/>
        </p:nvPicPr>
        <p:blipFill>
          <a:blip r:embed="rId15" cstate="print">
            <a:extLst>
              <a:ext uri="{28A0092B-C50C-407E-A947-70E740481C1C}">
                <a14:useLocalDpi xmlns:a14="http://schemas.microsoft.com/office/drawing/2010/main" xmlns="" val="0"/>
              </a:ext>
            </a:extLst>
          </a:blip>
          <a:stretch>
            <a:fillRect/>
          </a:stretch>
        </p:blipFill>
        <p:spPr>
          <a:xfrm>
            <a:off x="107504" y="6129461"/>
            <a:ext cx="3155807" cy="944439"/>
          </a:xfrm>
          <a:prstGeom prst="rect">
            <a:avLst/>
          </a:prstGeom>
        </p:spPr>
      </p:pic>
      <p:pic>
        <p:nvPicPr>
          <p:cNvPr id="9" name="Picture 8" descr="Logo, company name&#10;&#10;Description automatically generated">
            <a:extLst>
              <a:ext uri="{FF2B5EF4-FFF2-40B4-BE49-F238E27FC236}">
                <a16:creationId xmlns:a16="http://schemas.microsoft.com/office/drawing/2014/main" xmlns="" id="{6E943D79-5F73-45CD-992D-3C6753D57923}"/>
              </a:ext>
            </a:extLst>
          </p:cNvPr>
          <p:cNvPicPr>
            <a:picLocks noChangeAspect="1"/>
          </p:cNvPicPr>
          <p:nvPr userDrawn="1"/>
        </p:nvPicPr>
        <p:blipFill rotWithShape="1">
          <a:blip r:embed="rId16" cstate="print">
            <a:extLst>
              <a:ext uri="{28A0092B-C50C-407E-A947-70E740481C1C}">
                <a14:useLocalDpi xmlns:a14="http://schemas.microsoft.com/office/drawing/2010/main" xmlns="" val="0"/>
              </a:ext>
            </a:extLst>
          </a:blip>
          <a:srcRect l="8767" t="10844" r="6182" b="14084"/>
          <a:stretch/>
        </p:blipFill>
        <p:spPr>
          <a:xfrm>
            <a:off x="7129964" y="6045847"/>
            <a:ext cx="1849076" cy="1153933"/>
          </a:xfrm>
          <a:prstGeom prst="rect">
            <a:avLst/>
          </a:prstGeom>
        </p:spPr>
      </p:pic>
      <p:pic>
        <p:nvPicPr>
          <p:cNvPr id="10" name="Picture 9" descr="Shape, rectangle&#10;&#10;Description automatically generated">
            <a:extLst>
              <a:ext uri="{FF2B5EF4-FFF2-40B4-BE49-F238E27FC236}">
                <a16:creationId xmlns:a16="http://schemas.microsoft.com/office/drawing/2014/main" xmlns="" id="{EC20AEA1-7FF1-44A5-A855-41C27FE1A163}"/>
              </a:ext>
            </a:extLst>
          </p:cNvPr>
          <p:cNvPicPr>
            <a:picLocks noChangeAspect="1"/>
          </p:cNvPicPr>
          <p:nvPr userDrawn="1"/>
        </p:nvPicPr>
        <p:blipFill>
          <a:blip r:embed="rId17" cstate="print">
            <a:extLst>
              <a:ext uri="{28A0092B-C50C-407E-A947-70E740481C1C}">
                <a14:useLocalDpi xmlns:a14="http://schemas.microsoft.com/office/drawing/2010/main" xmlns="" val="0"/>
              </a:ext>
            </a:extLst>
          </a:blip>
          <a:stretch>
            <a:fillRect/>
          </a:stretch>
        </p:blipFill>
        <p:spPr>
          <a:xfrm>
            <a:off x="0" y="4826400"/>
            <a:ext cx="9144000" cy="1519085"/>
          </a:xfrm>
          <a:prstGeom prst="rect">
            <a:avLst/>
          </a:prstGeom>
        </p:spPr>
      </p:pic>
    </p:spTree>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15.png"/><Relationship Id="rId2" Type="http://schemas.openxmlformats.org/officeDocument/2006/relationships/diagramData" Target="../diagrams/data10.xml"/><Relationship Id="rId1" Type="http://schemas.openxmlformats.org/officeDocument/2006/relationships/slideLayout" Target="../slideLayouts/slideLayout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1.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1.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xmlns="" id="{C21BF34C-09C4-4033-9608-C60C1AABFDD3}"/>
              </a:ext>
            </a:extLst>
          </p:cNvPr>
          <p:cNvSpPr>
            <a:spLocks noGrp="1" noChangeArrowheads="1"/>
          </p:cNvSpPr>
          <p:nvPr>
            <p:ph type="ctrTitle"/>
          </p:nvPr>
        </p:nvSpPr>
        <p:spPr>
          <a:xfrm>
            <a:off x="0" y="1575222"/>
            <a:ext cx="9144000" cy="2682031"/>
          </a:xfrm>
        </p:spPr>
        <p:txBody>
          <a:bodyPr/>
          <a:lstStyle/>
          <a:p>
            <a:pPr eaLnBrk="1" hangingPunct="1"/>
            <a:r>
              <a:rPr lang="en-US" altLang="en-US" b="1" i="1" dirty="0">
                <a:solidFill>
                  <a:srgbClr val="FF0000"/>
                </a:solidFill>
                <a:latin typeface="Arial" panose="020B0604020202020204" pitchFamily="34" charset="0"/>
                <a:cs typeface="Arial" panose="020B0604020202020204" pitchFamily="34" charset="0"/>
              </a:rPr>
              <a:t> </a:t>
            </a:r>
            <a:br>
              <a:rPr lang="en-US" altLang="en-US" b="1" i="1" dirty="0">
                <a:solidFill>
                  <a:srgbClr val="FF0000"/>
                </a:solidFill>
                <a:latin typeface="Arial" panose="020B0604020202020204" pitchFamily="34" charset="0"/>
                <a:cs typeface="Arial" panose="020B0604020202020204" pitchFamily="34" charset="0"/>
              </a:rPr>
            </a:br>
            <a:r>
              <a:rPr lang="en-ZA" sz="3200" b="1" dirty="0">
                <a:latin typeface="Arial" panose="020B0604020202020204" pitchFamily="34" charset="0"/>
                <a:cs typeface="Arial" panose="020B0604020202020204" pitchFamily="34" charset="0"/>
              </a:rPr>
              <a:t>2022/23 FIRST QUARTER PERFORMANCE REPORT</a:t>
            </a:r>
            <a:br>
              <a:rPr lang="en-ZA" sz="3200" b="1" dirty="0">
                <a:latin typeface="Arial" panose="020B0604020202020204" pitchFamily="34" charset="0"/>
                <a:cs typeface="Arial" panose="020B0604020202020204" pitchFamily="34" charset="0"/>
              </a:rPr>
            </a:br>
            <a:r>
              <a:rPr lang="en-US" altLang="en-US" sz="3200" b="1" i="1" dirty="0">
                <a:solidFill>
                  <a:srgbClr val="FF0000"/>
                </a:solidFill>
                <a:latin typeface="Arial" panose="020B0604020202020204" pitchFamily="34" charset="0"/>
                <a:cs typeface="Arial" panose="020B0604020202020204" pitchFamily="34" charset="0"/>
              </a:rPr>
              <a:t/>
            </a:r>
            <a:br>
              <a:rPr lang="en-US" altLang="en-US" sz="3200" b="1" i="1" dirty="0">
                <a:solidFill>
                  <a:srgbClr val="FF0000"/>
                </a:solidFill>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PRESENTATION TO THE PORTFOLIO COMMITTEE ON AGRICULTURE, LAND REFORM AND RURAL DEVELOPMENT </a:t>
            </a:r>
          </a:p>
        </p:txBody>
      </p:sp>
      <p:sp>
        <p:nvSpPr>
          <p:cNvPr id="5123" name="Subtitle 2">
            <a:extLst>
              <a:ext uri="{FF2B5EF4-FFF2-40B4-BE49-F238E27FC236}">
                <a16:creationId xmlns:a16="http://schemas.microsoft.com/office/drawing/2014/main" xmlns="" id="{EF7BEDF7-1C86-4654-8BB7-9D99A77589B5}"/>
              </a:ext>
            </a:extLst>
          </p:cNvPr>
          <p:cNvSpPr>
            <a:spLocks noGrp="1" noChangeArrowheads="1"/>
          </p:cNvSpPr>
          <p:nvPr>
            <p:ph type="subTitle" idx="1"/>
          </p:nvPr>
        </p:nvSpPr>
        <p:spPr>
          <a:xfrm>
            <a:off x="1187624" y="5121348"/>
            <a:ext cx="6400800" cy="576065"/>
          </a:xfrm>
        </p:spPr>
        <p:txBody>
          <a:bodyPr/>
          <a:lstStyle/>
          <a:p>
            <a:pPr eaLnBrk="1" hangingPunct="1"/>
            <a:r>
              <a:rPr lang="en-US" altLang="en-US" b="1" dirty="0">
                <a:solidFill>
                  <a:schemeClr val="tx1"/>
                </a:solidFill>
                <a:latin typeface="Arial" panose="020B0604020202020204" pitchFamily="34" charset="0"/>
                <a:cs typeface="Arial" panose="020B0604020202020204" pitchFamily="34" charset="0"/>
              </a:rPr>
              <a:t>Date:  06 SEPTEMBER 2022</a:t>
            </a:r>
          </a:p>
        </p:txBody>
      </p:sp>
      <p:sp>
        <p:nvSpPr>
          <p:cNvPr id="2" name="Slide Number Placeholder 1">
            <a:extLst>
              <a:ext uri="{FF2B5EF4-FFF2-40B4-BE49-F238E27FC236}">
                <a16:creationId xmlns:a16="http://schemas.microsoft.com/office/drawing/2014/main" xmlns="" id="{63552C4E-3BB8-4DC4-8284-1456FD17FE99}"/>
              </a:ext>
            </a:extLst>
          </p:cNvPr>
          <p:cNvSpPr>
            <a:spLocks noGrp="1"/>
          </p:cNvSpPr>
          <p:nvPr>
            <p:ph type="sldNum" sz="quarter" idx="12"/>
          </p:nvPr>
        </p:nvSpPr>
        <p:spPr/>
        <p:txBody>
          <a:bodyPr/>
          <a:lstStyle/>
          <a:p>
            <a:pPr>
              <a:defRPr/>
            </a:pPr>
            <a:fld id="{05092EE5-7D39-406A-B36D-2B7BA428CE99}" type="slidenum">
              <a:rPr lang="en-ZA" altLang="en-US" smtClean="0"/>
              <a:pPr>
                <a:defRPr/>
              </a:pPr>
              <a:t>1</a:t>
            </a:fld>
            <a:endParaRPr lang="en-ZA"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57200" y="289069"/>
            <a:ext cx="8229600" cy="1203061"/>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xmlns="" id="{73BDC492-A3D2-1246-BB1C-8CA0220FBD80}"/>
              </a:ext>
            </a:extLst>
          </p:cNvPr>
          <p:cNvSpPr txBox="1"/>
          <p:nvPr/>
        </p:nvSpPr>
        <p:spPr>
          <a:xfrm>
            <a:off x="457200" y="1720000"/>
            <a:ext cx="8229600" cy="1203061"/>
          </a:xfrm>
          <a:prstGeom prst="rect">
            <a:avLst/>
          </a:prstGeom>
          <a:noFill/>
        </p:spPr>
        <p:txBody>
          <a:bodyPr wrap="square" rtlCol="0">
            <a:spAutoFit/>
          </a:bodyPr>
          <a:lstStyle/>
          <a:p>
            <a:endParaRPr lang="en-US" dirty="0"/>
          </a:p>
        </p:txBody>
      </p:sp>
      <p:graphicFrame>
        <p:nvGraphicFramePr>
          <p:cNvPr id="6" name="Table 5">
            <a:extLst>
              <a:ext uri="{FF2B5EF4-FFF2-40B4-BE49-F238E27FC236}">
                <a16:creationId xmlns:a16="http://schemas.microsoft.com/office/drawing/2014/main" xmlns="" id="{C334E144-476F-4480-96BF-11391337104E}"/>
              </a:ext>
            </a:extLst>
          </p:cNvPr>
          <p:cNvGraphicFramePr>
            <a:graphicFrameLocks noGrp="1"/>
          </p:cNvGraphicFramePr>
          <p:nvPr/>
        </p:nvGraphicFramePr>
        <p:xfrm>
          <a:off x="2771800" y="914400"/>
          <a:ext cx="5904656" cy="4204065"/>
        </p:xfrm>
        <a:graphic>
          <a:graphicData uri="http://schemas.openxmlformats.org/drawingml/2006/table">
            <a:tbl>
              <a:tblPr firstRow="1" bandRow="1">
                <a:tableStyleId>{5C22544A-7EE6-4342-B048-85BDC9FD1C3A}</a:tableStyleId>
              </a:tblPr>
              <a:tblGrid>
                <a:gridCol w="1202648">
                  <a:extLst>
                    <a:ext uri="{9D8B030D-6E8A-4147-A177-3AD203B41FA5}">
                      <a16:colId xmlns:a16="http://schemas.microsoft.com/office/drawing/2014/main" xmlns="" val="20000"/>
                    </a:ext>
                  </a:extLst>
                </a:gridCol>
                <a:gridCol w="824182">
                  <a:extLst>
                    <a:ext uri="{9D8B030D-6E8A-4147-A177-3AD203B41FA5}">
                      <a16:colId xmlns:a16="http://schemas.microsoft.com/office/drawing/2014/main" xmlns="" val="20001"/>
                    </a:ext>
                  </a:extLst>
                </a:gridCol>
                <a:gridCol w="1409213">
                  <a:extLst>
                    <a:ext uri="{9D8B030D-6E8A-4147-A177-3AD203B41FA5}">
                      <a16:colId xmlns:a16="http://schemas.microsoft.com/office/drawing/2014/main" xmlns="" val="4175931774"/>
                    </a:ext>
                  </a:extLst>
                </a:gridCol>
                <a:gridCol w="884437">
                  <a:extLst>
                    <a:ext uri="{9D8B030D-6E8A-4147-A177-3AD203B41FA5}">
                      <a16:colId xmlns:a16="http://schemas.microsoft.com/office/drawing/2014/main" xmlns="" val="20002"/>
                    </a:ext>
                  </a:extLst>
                </a:gridCol>
                <a:gridCol w="1584176">
                  <a:extLst>
                    <a:ext uri="{9D8B030D-6E8A-4147-A177-3AD203B41FA5}">
                      <a16:colId xmlns:a16="http://schemas.microsoft.com/office/drawing/2014/main" xmlns="" val="20003"/>
                    </a:ext>
                  </a:extLst>
                </a:gridCol>
              </a:tblGrid>
              <a:tr h="511629">
                <a:tc>
                  <a:txBody>
                    <a:bodyPr/>
                    <a:lstStyle/>
                    <a:p>
                      <a:pPr algn="ctr" rtl="0" fontAlgn="ctr"/>
                      <a:r>
                        <a:rPr lang="en-US" sz="1200" b="1" kern="1200" dirty="0">
                          <a:solidFill>
                            <a:schemeClr val="dk1"/>
                          </a:solidFill>
                          <a:effectLst/>
                          <a:latin typeface="Arial" panose="020B0604020202020204" pitchFamily="34" charset="0"/>
                          <a:ea typeface="Calibri"/>
                          <a:cs typeface="Arial" panose="020B0604020202020204" pitchFamily="34" charset="0"/>
                        </a:rPr>
                        <a:t>Programme</a:t>
                      </a:r>
                    </a:p>
                  </a:txBody>
                  <a:tcPr marL="0" marR="0" marT="0" marB="0" anchor="ctr">
                    <a:solidFill>
                      <a:srgbClr val="92D050"/>
                    </a:solidFill>
                  </a:tcPr>
                </a:tc>
                <a:tc>
                  <a:txBody>
                    <a:bodyPr/>
                    <a:lstStyle/>
                    <a:p>
                      <a:pPr algn="ctr" rtl="0" fontAlgn="ctr"/>
                      <a:r>
                        <a:rPr lang="en-US" sz="1200" b="1" kern="1200" dirty="0">
                          <a:solidFill>
                            <a:schemeClr val="dk1"/>
                          </a:solidFill>
                          <a:effectLst/>
                          <a:latin typeface="Arial" panose="020B0604020202020204" pitchFamily="34" charset="0"/>
                          <a:ea typeface="Calibri"/>
                          <a:cs typeface="Arial" panose="020B0604020202020204" pitchFamily="34" charset="0"/>
                        </a:rPr>
                        <a:t>2022/23</a:t>
                      </a:r>
                      <a:r>
                        <a:rPr lang="en-US" sz="1200" b="1" kern="1200" baseline="0" dirty="0">
                          <a:solidFill>
                            <a:schemeClr val="dk1"/>
                          </a:solidFill>
                          <a:effectLst/>
                          <a:latin typeface="Arial" panose="020B0604020202020204" pitchFamily="34" charset="0"/>
                          <a:ea typeface="Calibri"/>
                          <a:cs typeface="Arial" panose="020B0604020202020204" pitchFamily="34" charset="0"/>
                        </a:rPr>
                        <a:t> Annual Targets</a:t>
                      </a:r>
                      <a:endParaRPr lang="en-US" sz="1200" b="1"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nchor="ctr">
                    <a:solidFill>
                      <a:srgbClr val="92D050"/>
                    </a:solidFill>
                  </a:tcPr>
                </a:tc>
                <a:tc>
                  <a:txBody>
                    <a:bodyPr/>
                    <a:lstStyle/>
                    <a:p>
                      <a:pPr algn="ctr" rtl="0" fontAlgn="ctr"/>
                      <a:r>
                        <a:rPr lang="en-US" sz="1200" b="1" kern="1200" dirty="0">
                          <a:solidFill>
                            <a:schemeClr val="dk1"/>
                          </a:solidFill>
                          <a:effectLst/>
                          <a:latin typeface="Arial" panose="020B0604020202020204" pitchFamily="34" charset="0"/>
                          <a:ea typeface="Calibri"/>
                          <a:cs typeface="Arial" panose="020B0604020202020204" pitchFamily="34" charset="0"/>
                        </a:rPr>
                        <a:t>Q1 Target</a:t>
                      </a:r>
                    </a:p>
                    <a:p>
                      <a:pPr algn="ctr" rtl="0" fontAlgn="ctr"/>
                      <a:r>
                        <a:rPr lang="en-US" sz="1200" b="1" kern="1200" dirty="0">
                          <a:solidFill>
                            <a:schemeClr val="dk1"/>
                          </a:solidFill>
                          <a:effectLst/>
                          <a:latin typeface="Arial" panose="020B0604020202020204" pitchFamily="34" charset="0"/>
                          <a:ea typeface="Calibri"/>
                          <a:cs typeface="Arial" panose="020B0604020202020204" pitchFamily="34" charset="0"/>
                        </a:rPr>
                        <a:t>2022/23</a:t>
                      </a:r>
                    </a:p>
                  </a:txBody>
                  <a:tcPr marL="0" marR="0" marT="0" marB="0" anchor="ctr">
                    <a:solidFill>
                      <a:srgbClr val="92D050"/>
                    </a:solidFill>
                  </a:tcPr>
                </a:tc>
                <a:tc>
                  <a:txBody>
                    <a:bodyPr/>
                    <a:lstStyle/>
                    <a:p>
                      <a:pPr algn="ctr" rtl="0" fontAlgn="ctr"/>
                      <a:r>
                        <a:rPr lang="en-US" sz="1200" b="1" kern="1200" dirty="0">
                          <a:solidFill>
                            <a:schemeClr val="dk1"/>
                          </a:solidFill>
                          <a:effectLst/>
                          <a:latin typeface="Arial" panose="020B0604020202020204" pitchFamily="34" charset="0"/>
                          <a:ea typeface="Calibri"/>
                          <a:cs typeface="Arial" panose="020B0604020202020204" pitchFamily="34" charset="0"/>
                        </a:rPr>
                        <a:t>Q1</a:t>
                      </a:r>
                      <a:r>
                        <a:rPr lang="en-US" sz="1200" b="1" kern="1200" baseline="0" dirty="0">
                          <a:solidFill>
                            <a:schemeClr val="dk1"/>
                          </a:solidFill>
                          <a:effectLst/>
                          <a:latin typeface="Arial" panose="020B0604020202020204" pitchFamily="34" charset="0"/>
                          <a:ea typeface="Calibri"/>
                          <a:cs typeface="Arial" panose="020B0604020202020204" pitchFamily="34" charset="0"/>
                        </a:rPr>
                        <a:t> 2022/23 </a:t>
                      </a:r>
                      <a:r>
                        <a:rPr lang="en-US" sz="1200" b="1" kern="1200" dirty="0">
                          <a:solidFill>
                            <a:schemeClr val="dk1"/>
                          </a:solidFill>
                          <a:effectLst/>
                          <a:latin typeface="Arial" panose="020B0604020202020204" pitchFamily="34" charset="0"/>
                          <a:ea typeface="Calibri"/>
                          <a:cs typeface="Arial" panose="020B0604020202020204" pitchFamily="34" charset="0"/>
                        </a:rPr>
                        <a:t>Targets</a:t>
                      </a:r>
                      <a:r>
                        <a:rPr lang="en-US" sz="1200" b="1" kern="1200" baseline="0" dirty="0">
                          <a:solidFill>
                            <a:schemeClr val="dk1"/>
                          </a:solidFill>
                          <a:effectLst/>
                          <a:latin typeface="Arial" panose="020B0604020202020204" pitchFamily="34" charset="0"/>
                          <a:ea typeface="Calibri"/>
                          <a:cs typeface="Arial" panose="020B0604020202020204" pitchFamily="34" charset="0"/>
                        </a:rPr>
                        <a:t> Achieved</a:t>
                      </a:r>
                      <a:endParaRPr lang="en-US" sz="1200" b="1"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nchor="ctr">
                    <a:solidFill>
                      <a:srgbClr val="92D050"/>
                    </a:solidFill>
                  </a:tcPr>
                </a:tc>
                <a:tc>
                  <a:txBody>
                    <a:bodyPr/>
                    <a:lstStyle/>
                    <a:p>
                      <a:pPr algn="ctr" rtl="0" fontAlgn="ctr"/>
                      <a:r>
                        <a:rPr lang="en-US" sz="1200" b="1" kern="1200" dirty="0">
                          <a:solidFill>
                            <a:schemeClr val="dk1"/>
                          </a:solidFill>
                          <a:effectLst/>
                          <a:latin typeface="Arial" panose="020B0604020202020204" pitchFamily="34" charset="0"/>
                          <a:ea typeface="Calibri"/>
                          <a:cs typeface="Arial" panose="020B0604020202020204" pitchFamily="34" charset="0"/>
                        </a:rPr>
                        <a:t>% Achievement </a:t>
                      </a:r>
                    </a:p>
                  </a:txBody>
                  <a:tcPr marL="0" marR="0" marT="0" marB="0" anchor="ctr">
                    <a:solidFill>
                      <a:srgbClr val="92D050"/>
                    </a:solidFill>
                  </a:tcPr>
                </a:tc>
                <a:extLst>
                  <a:ext uri="{0D108BD9-81ED-4DB2-BD59-A6C34878D82A}">
                    <a16:rowId xmlns:a16="http://schemas.microsoft.com/office/drawing/2014/main" xmlns="" val="10000"/>
                  </a:ext>
                </a:extLst>
              </a:tr>
              <a:tr h="511629">
                <a:tc>
                  <a:txBody>
                    <a:bodyPr/>
                    <a:lstStyle/>
                    <a:p>
                      <a:pPr algn="ctr" rtl="0" fontAlgn="ctr"/>
                      <a:r>
                        <a:rPr lang="en-US" sz="1200" b="1" u="none" strike="noStrike" dirty="0">
                          <a:solidFill>
                            <a:schemeClr val="tx1"/>
                          </a:solidFill>
                          <a:effectLst/>
                          <a:latin typeface="Arial" panose="020B0604020202020204" pitchFamily="34" charset="0"/>
                          <a:cs typeface="Arial" panose="020B0604020202020204" pitchFamily="34" charset="0"/>
                        </a:rPr>
                        <a:t>Administration </a:t>
                      </a:r>
                      <a:endParaRPr lang="en-US" sz="12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solidFill>
                      <a:schemeClr val="accent1">
                        <a:lumMod val="20000"/>
                        <a:lumOff val="80000"/>
                      </a:schemeClr>
                    </a:solidFill>
                  </a:tcPr>
                </a:tc>
                <a:tc>
                  <a:txBody>
                    <a:bodyPr/>
                    <a:lstStyle/>
                    <a:p>
                      <a:pPr marL="0" algn="ctr" defTabSz="457200" rtl="0" eaLnBrk="1" fontAlgn="ctr" latinLnBrk="0" hangingPunct="1"/>
                      <a:r>
                        <a:rPr lang="en-US" sz="1200" b="0" kern="1200" dirty="0">
                          <a:solidFill>
                            <a:schemeClr val="tx1"/>
                          </a:solidFill>
                          <a:latin typeface="Arial" panose="020B0604020202020204" pitchFamily="34" charset="0"/>
                          <a:ea typeface="+mn-ea"/>
                          <a:cs typeface="Arial" panose="020B0604020202020204" pitchFamily="34" charset="0"/>
                        </a:rPr>
                        <a:t>2</a:t>
                      </a:r>
                    </a:p>
                  </a:txBody>
                  <a:tcPr marL="0" marR="0" marT="0" marB="0" anchor="ctr">
                    <a:solidFill>
                      <a:schemeClr val="accent1">
                        <a:lumMod val="20000"/>
                        <a:lumOff val="80000"/>
                      </a:schemeClr>
                    </a:solidFill>
                  </a:tcPr>
                </a:tc>
                <a:tc>
                  <a:txBody>
                    <a:bodyPr/>
                    <a:lstStyle/>
                    <a:p>
                      <a:pPr marL="0" algn="ctr" defTabSz="457200" rtl="0" eaLnBrk="1" fontAlgn="ctr" latinLnBrk="0" hangingPunct="1"/>
                      <a:r>
                        <a:rPr lang="en-US" sz="1200" b="0" kern="1200" dirty="0">
                          <a:solidFill>
                            <a:schemeClr val="tx1"/>
                          </a:solidFill>
                          <a:latin typeface="Arial" panose="020B0604020202020204" pitchFamily="34" charset="0"/>
                          <a:ea typeface="+mn-ea"/>
                          <a:cs typeface="Arial" panose="020B0604020202020204" pitchFamily="34" charset="0"/>
                        </a:rPr>
                        <a:t>1</a:t>
                      </a:r>
                    </a:p>
                  </a:txBody>
                  <a:tcPr marL="0" marR="0" marT="0" marB="0" anchor="ctr">
                    <a:solidFill>
                      <a:schemeClr val="accent1">
                        <a:lumMod val="20000"/>
                        <a:lumOff val="80000"/>
                      </a:schemeClr>
                    </a:solidFill>
                  </a:tcPr>
                </a:tc>
                <a:tc>
                  <a:txBody>
                    <a:bodyPr/>
                    <a:lstStyle/>
                    <a:p>
                      <a:pPr marL="0" algn="ctr" defTabSz="457200" rtl="0" eaLnBrk="1" fontAlgn="ctr" latinLnBrk="0" hangingPunct="1"/>
                      <a:r>
                        <a:rPr lang="en-US" sz="1200" b="0" kern="1200" dirty="0">
                          <a:solidFill>
                            <a:schemeClr val="tx1"/>
                          </a:solidFill>
                          <a:latin typeface="Arial" panose="020B0604020202020204" pitchFamily="34" charset="0"/>
                          <a:ea typeface="+mn-ea"/>
                          <a:cs typeface="Arial" panose="020B0604020202020204" pitchFamily="34" charset="0"/>
                        </a:rPr>
                        <a:t>0</a:t>
                      </a:r>
                    </a:p>
                  </a:txBody>
                  <a:tcPr marL="0" marR="0" marT="0" marB="0" anchor="ctr">
                    <a:solidFill>
                      <a:schemeClr val="accent1">
                        <a:lumMod val="20000"/>
                        <a:lumOff val="80000"/>
                      </a:schemeClr>
                    </a:solidFill>
                  </a:tcPr>
                </a:tc>
                <a:tc>
                  <a:txBody>
                    <a:bodyPr/>
                    <a:lstStyle/>
                    <a:p>
                      <a:pPr marL="0" algn="ctr" defTabSz="457200" rtl="0" eaLnBrk="1" fontAlgn="ctr" latinLnBrk="0" hangingPunct="1"/>
                      <a:r>
                        <a:rPr lang="en-US" sz="1200" b="1" kern="1200" dirty="0">
                          <a:solidFill>
                            <a:schemeClr val="tx1"/>
                          </a:solidFill>
                          <a:latin typeface="Arial" panose="020B0604020202020204" pitchFamily="34" charset="0"/>
                          <a:ea typeface="+mn-ea"/>
                          <a:cs typeface="Arial" panose="020B0604020202020204" pitchFamily="34" charset="0"/>
                        </a:rPr>
                        <a:t>0%</a:t>
                      </a:r>
                    </a:p>
                  </a:txBody>
                  <a:tcPr marL="0" marR="0" marT="0" marB="0" anchor="ctr">
                    <a:solidFill>
                      <a:schemeClr val="accent1">
                        <a:lumMod val="20000"/>
                        <a:lumOff val="80000"/>
                      </a:schemeClr>
                    </a:solidFill>
                  </a:tcPr>
                </a:tc>
                <a:extLst>
                  <a:ext uri="{0D108BD9-81ED-4DB2-BD59-A6C34878D82A}">
                    <a16:rowId xmlns:a16="http://schemas.microsoft.com/office/drawing/2014/main" xmlns="" val="10001"/>
                  </a:ext>
                </a:extLst>
              </a:tr>
              <a:tr h="511629">
                <a:tc>
                  <a:txBody>
                    <a:bodyPr/>
                    <a:lstStyle/>
                    <a:p>
                      <a:pPr algn="ctr" rtl="0" fontAlgn="ctr"/>
                      <a:r>
                        <a:rPr lang="en-US" sz="1200" b="1" u="none" strike="noStrike" dirty="0">
                          <a:effectLst/>
                          <a:latin typeface="Arial" panose="020B0604020202020204" pitchFamily="34" charset="0"/>
                          <a:cs typeface="Arial" panose="020B0604020202020204" pitchFamily="34" charset="0"/>
                        </a:rPr>
                        <a:t>APB&amp;NRM</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solidFill>
                      <a:schemeClr val="accent1">
                        <a:lumMod val="20000"/>
                        <a:lumOff val="80000"/>
                      </a:schemeClr>
                    </a:solidFill>
                  </a:tcPr>
                </a:tc>
                <a:tc>
                  <a:txBody>
                    <a:bodyPr/>
                    <a:lstStyle/>
                    <a:p>
                      <a:pPr marL="0" algn="ctr" defTabSz="457200" rtl="0" eaLnBrk="1" fontAlgn="ctr" latinLnBrk="0" hangingPunct="1"/>
                      <a:r>
                        <a:rPr lang="is-IS" sz="1200" b="0" kern="1200" dirty="0">
                          <a:solidFill>
                            <a:schemeClr val="tx1"/>
                          </a:solidFill>
                          <a:latin typeface="Arial" panose="020B0604020202020204" pitchFamily="34" charset="0"/>
                          <a:ea typeface="+mn-ea"/>
                          <a:cs typeface="Arial" panose="020B0604020202020204" pitchFamily="34" charset="0"/>
                        </a:rPr>
                        <a:t>11</a:t>
                      </a:r>
                    </a:p>
                  </a:txBody>
                  <a:tcPr marL="0" marR="0" marT="0" marB="0" anchor="ctr">
                    <a:solidFill>
                      <a:schemeClr val="accent1">
                        <a:lumMod val="20000"/>
                        <a:lumOff val="80000"/>
                      </a:schemeClr>
                    </a:solidFill>
                  </a:tcPr>
                </a:tc>
                <a:tc>
                  <a:txBody>
                    <a:bodyPr/>
                    <a:lstStyle/>
                    <a:p>
                      <a:pPr marL="0" algn="ctr" defTabSz="457200" rtl="0" eaLnBrk="1" fontAlgn="ctr" latinLnBrk="0" hangingPunct="1"/>
                      <a:r>
                        <a:rPr lang="is-IS" sz="1200" b="0" kern="1200" dirty="0">
                          <a:solidFill>
                            <a:schemeClr val="tx1"/>
                          </a:solidFill>
                          <a:latin typeface="Arial" panose="020B0604020202020204" pitchFamily="34" charset="0"/>
                          <a:ea typeface="+mn-ea"/>
                          <a:cs typeface="Arial" panose="020B0604020202020204" pitchFamily="34" charset="0"/>
                        </a:rPr>
                        <a:t>7</a:t>
                      </a:r>
                    </a:p>
                  </a:txBody>
                  <a:tcPr marL="0" marR="0" marT="0" marB="0" anchor="ctr">
                    <a:solidFill>
                      <a:schemeClr val="accent1">
                        <a:lumMod val="20000"/>
                        <a:lumOff val="80000"/>
                      </a:schemeClr>
                    </a:solidFill>
                  </a:tcPr>
                </a:tc>
                <a:tc>
                  <a:txBody>
                    <a:bodyPr/>
                    <a:lstStyle/>
                    <a:p>
                      <a:pPr marL="0" algn="ctr" defTabSz="457200" rtl="0" eaLnBrk="1" fontAlgn="ctr" latinLnBrk="0" hangingPunct="1"/>
                      <a:r>
                        <a:rPr lang="is-IS" sz="1200" b="0" kern="1200" dirty="0">
                          <a:solidFill>
                            <a:schemeClr val="tx1"/>
                          </a:solidFill>
                          <a:latin typeface="Arial" panose="020B0604020202020204" pitchFamily="34" charset="0"/>
                          <a:ea typeface="+mn-ea"/>
                          <a:cs typeface="Arial" panose="020B0604020202020204" pitchFamily="34" charset="0"/>
                        </a:rPr>
                        <a:t>7</a:t>
                      </a:r>
                    </a:p>
                  </a:txBody>
                  <a:tcPr marL="0" marR="0" marT="0" marB="0" anchor="ctr">
                    <a:solidFill>
                      <a:schemeClr val="accent1">
                        <a:lumMod val="20000"/>
                        <a:lumOff val="80000"/>
                      </a:schemeClr>
                    </a:solidFill>
                  </a:tcPr>
                </a:tc>
                <a:tc>
                  <a:txBody>
                    <a:bodyPr/>
                    <a:lstStyle/>
                    <a:p>
                      <a:pPr marL="0" algn="ctr" defTabSz="457200" rtl="0" eaLnBrk="1" fontAlgn="ctr" latinLnBrk="0" hangingPunct="1"/>
                      <a:r>
                        <a:rPr lang="is-IS" sz="1200" b="1" kern="1200" dirty="0">
                          <a:solidFill>
                            <a:schemeClr val="tx1"/>
                          </a:solidFill>
                          <a:latin typeface="Arial" panose="020B0604020202020204" pitchFamily="34" charset="0"/>
                          <a:ea typeface="+mn-ea"/>
                          <a:cs typeface="Arial" panose="020B0604020202020204" pitchFamily="34" charset="0"/>
                        </a:rPr>
                        <a:t>100%</a:t>
                      </a:r>
                    </a:p>
                  </a:txBody>
                  <a:tcPr marL="0" marR="0" marT="0" marB="0" anchor="ctr">
                    <a:solidFill>
                      <a:schemeClr val="accent1">
                        <a:lumMod val="20000"/>
                        <a:lumOff val="80000"/>
                      </a:schemeClr>
                    </a:solidFill>
                  </a:tcPr>
                </a:tc>
                <a:extLst>
                  <a:ext uri="{0D108BD9-81ED-4DB2-BD59-A6C34878D82A}">
                    <a16:rowId xmlns:a16="http://schemas.microsoft.com/office/drawing/2014/main" xmlns="" val="10002"/>
                  </a:ext>
                </a:extLst>
              </a:tr>
              <a:tr h="511629">
                <a:tc>
                  <a:txBody>
                    <a:bodyPr/>
                    <a:lstStyle/>
                    <a:p>
                      <a:r>
                        <a:rPr lang="en-ZA" sz="1200" b="1" dirty="0">
                          <a:solidFill>
                            <a:schemeClr val="tx1"/>
                          </a:solidFill>
                          <a:latin typeface="Arial" panose="020B0604020202020204" pitchFamily="34" charset="0"/>
                          <a:cs typeface="Arial" panose="020B0604020202020204" pitchFamily="34" charset="0"/>
                        </a:rPr>
                        <a:t>Food Security Land Reform &amp; Restitution</a:t>
                      </a:r>
                    </a:p>
                  </a:txBody>
                  <a:tcPr marL="0" marR="0" marT="0" marB="0" anchor="ctr">
                    <a:solidFill>
                      <a:schemeClr val="accent1">
                        <a:lumMod val="20000"/>
                        <a:lumOff val="80000"/>
                      </a:schemeClr>
                    </a:solidFill>
                  </a:tcPr>
                </a:tc>
                <a:tc>
                  <a:txBody>
                    <a:bodyPr/>
                    <a:lstStyle/>
                    <a:p>
                      <a:pPr marL="0" algn="ctr" defTabSz="457200" rtl="0" eaLnBrk="1" latinLnBrk="0" hangingPunct="1"/>
                      <a:r>
                        <a:rPr lang="en-ZA" sz="1200" b="0" kern="1200" dirty="0">
                          <a:solidFill>
                            <a:schemeClr val="tx1"/>
                          </a:solidFill>
                          <a:latin typeface="Arial" panose="020B0604020202020204" pitchFamily="34" charset="0"/>
                          <a:ea typeface="+mn-ea"/>
                          <a:cs typeface="Arial" panose="020B0604020202020204" pitchFamily="34" charset="0"/>
                        </a:rPr>
                        <a:t>9</a:t>
                      </a:r>
                    </a:p>
                  </a:txBody>
                  <a:tcPr marL="0" marR="0" marT="0" marB="0" anchor="ctr">
                    <a:solidFill>
                      <a:schemeClr val="accent1">
                        <a:lumMod val="20000"/>
                        <a:lumOff val="80000"/>
                      </a:schemeClr>
                    </a:solidFill>
                  </a:tcPr>
                </a:tc>
                <a:tc>
                  <a:txBody>
                    <a:bodyPr/>
                    <a:lstStyle/>
                    <a:p>
                      <a:pPr marL="0" algn="ctr" defTabSz="457200" rtl="0" eaLnBrk="1" latinLnBrk="0" hangingPunct="1"/>
                      <a:r>
                        <a:rPr lang="en-ZA" sz="1200" b="0" kern="1200" dirty="0">
                          <a:solidFill>
                            <a:schemeClr val="tx1"/>
                          </a:solidFill>
                          <a:latin typeface="Arial" panose="020B0604020202020204" pitchFamily="34" charset="0"/>
                          <a:ea typeface="+mn-ea"/>
                          <a:cs typeface="Arial" panose="020B0604020202020204" pitchFamily="34" charset="0"/>
                        </a:rPr>
                        <a:t>6</a:t>
                      </a:r>
                    </a:p>
                  </a:txBody>
                  <a:tcPr marL="0" marR="0" marT="0" marB="0" anchor="ctr">
                    <a:solidFill>
                      <a:schemeClr val="accent1">
                        <a:lumMod val="20000"/>
                        <a:lumOff val="80000"/>
                      </a:schemeClr>
                    </a:solidFill>
                  </a:tcPr>
                </a:tc>
                <a:tc>
                  <a:txBody>
                    <a:bodyPr/>
                    <a:lstStyle/>
                    <a:p>
                      <a:pPr marL="0" algn="ctr" defTabSz="457200" rtl="0" eaLnBrk="1" latinLnBrk="0" hangingPunct="1"/>
                      <a:r>
                        <a:rPr lang="en-ZA" sz="1200" b="0" kern="1200" dirty="0">
                          <a:solidFill>
                            <a:schemeClr val="tx1"/>
                          </a:solidFill>
                          <a:latin typeface="Arial" panose="020B0604020202020204" pitchFamily="34" charset="0"/>
                          <a:ea typeface="+mn-ea"/>
                          <a:cs typeface="Arial" panose="020B0604020202020204" pitchFamily="34" charset="0"/>
                        </a:rPr>
                        <a:t>4</a:t>
                      </a:r>
                    </a:p>
                  </a:txBody>
                  <a:tcPr marL="0" marR="0" marT="0" marB="0" anchor="ctr">
                    <a:solidFill>
                      <a:schemeClr val="accent1">
                        <a:lumMod val="20000"/>
                        <a:lumOff val="80000"/>
                      </a:schemeClr>
                    </a:solidFill>
                  </a:tcPr>
                </a:tc>
                <a:tc>
                  <a:txBody>
                    <a:bodyPr/>
                    <a:lstStyle/>
                    <a:p>
                      <a:pPr marL="0" algn="ctr" defTabSz="457200" rtl="0" eaLnBrk="1" latinLnBrk="0" hangingPunct="1"/>
                      <a:r>
                        <a:rPr lang="en-ZA" sz="1200" b="1" kern="1200" dirty="0">
                          <a:solidFill>
                            <a:schemeClr val="tx1"/>
                          </a:solidFill>
                          <a:latin typeface="Arial" panose="020B0604020202020204" pitchFamily="34" charset="0"/>
                          <a:ea typeface="+mn-ea"/>
                          <a:cs typeface="Arial" panose="020B0604020202020204" pitchFamily="34" charset="0"/>
                        </a:rPr>
                        <a:t>67%</a:t>
                      </a:r>
                    </a:p>
                  </a:txBody>
                  <a:tcPr marL="0" marR="0" marT="0" marB="0" anchor="ctr">
                    <a:solidFill>
                      <a:schemeClr val="accent1">
                        <a:lumMod val="20000"/>
                        <a:lumOff val="80000"/>
                      </a:schemeClr>
                    </a:solidFill>
                  </a:tcPr>
                </a:tc>
                <a:extLst>
                  <a:ext uri="{0D108BD9-81ED-4DB2-BD59-A6C34878D82A}">
                    <a16:rowId xmlns:a16="http://schemas.microsoft.com/office/drawing/2014/main" xmlns="" val="10003"/>
                  </a:ext>
                </a:extLst>
              </a:tr>
              <a:tr h="511629">
                <a:tc>
                  <a:txBody>
                    <a:bodyPr/>
                    <a:lstStyle/>
                    <a:p>
                      <a:r>
                        <a:rPr lang="en-ZA" sz="1200" b="1" dirty="0">
                          <a:solidFill>
                            <a:schemeClr val="tx1"/>
                          </a:solidFill>
                          <a:latin typeface="Arial" panose="020B0604020202020204" pitchFamily="34" charset="0"/>
                          <a:cs typeface="Arial" panose="020B0604020202020204" pitchFamily="34" charset="0"/>
                        </a:rPr>
                        <a:t>Rural</a:t>
                      </a:r>
                      <a:r>
                        <a:rPr lang="en-ZA" sz="1200" b="1" baseline="0" dirty="0">
                          <a:solidFill>
                            <a:schemeClr val="tx1"/>
                          </a:solidFill>
                          <a:latin typeface="Arial" panose="020B0604020202020204" pitchFamily="34" charset="0"/>
                          <a:cs typeface="Arial" panose="020B0604020202020204" pitchFamily="34" charset="0"/>
                        </a:rPr>
                        <a:t> Development</a:t>
                      </a:r>
                      <a:endParaRPr lang="en-ZA" sz="1200" b="1" dirty="0">
                        <a:solidFill>
                          <a:schemeClr val="tx1"/>
                        </a:solidFill>
                        <a:latin typeface="Arial" panose="020B0604020202020204" pitchFamily="34" charset="0"/>
                        <a:cs typeface="Arial" panose="020B0604020202020204" pitchFamily="34" charset="0"/>
                      </a:endParaRPr>
                    </a:p>
                  </a:txBody>
                  <a:tcPr marL="0" marR="0" marT="0" marB="0" anchor="ctr">
                    <a:solidFill>
                      <a:schemeClr val="accent1">
                        <a:lumMod val="20000"/>
                        <a:lumOff val="80000"/>
                      </a:schemeClr>
                    </a:solidFill>
                  </a:tcPr>
                </a:tc>
                <a:tc>
                  <a:txBody>
                    <a:bodyPr/>
                    <a:lstStyle/>
                    <a:p>
                      <a:pPr algn="ctr"/>
                      <a:r>
                        <a:rPr lang="en-ZA" sz="1200" b="0" dirty="0">
                          <a:solidFill>
                            <a:schemeClr val="tx1"/>
                          </a:solidFill>
                          <a:latin typeface="Arial" panose="020B0604020202020204" pitchFamily="34" charset="0"/>
                          <a:cs typeface="Arial" panose="020B0604020202020204" pitchFamily="34" charset="0"/>
                        </a:rPr>
                        <a:t>2</a:t>
                      </a:r>
                    </a:p>
                  </a:txBody>
                  <a:tcPr marL="0" marR="0" marT="0" marB="0" anchor="ctr">
                    <a:solidFill>
                      <a:schemeClr val="accent1">
                        <a:lumMod val="20000"/>
                        <a:lumOff val="80000"/>
                      </a:schemeClr>
                    </a:solidFill>
                  </a:tcPr>
                </a:tc>
                <a:tc>
                  <a:txBody>
                    <a:bodyPr/>
                    <a:lstStyle/>
                    <a:p>
                      <a:pPr algn="ctr"/>
                      <a:r>
                        <a:rPr lang="en-ZA" sz="1200" b="0" dirty="0">
                          <a:solidFill>
                            <a:schemeClr val="tx1"/>
                          </a:solidFill>
                          <a:latin typeface="Arial" panose="020B0604020202020204" pitchFamily="34" charset="0"/>
                          <a:cs typeface="Arial" panose="020B0604020202020204" pitchFamily="34" charset="0"/>
                        </a:rPr>
                        <a:t>2</a:t>
                      </a:r>
                    </a:p>
                  </a:txBody>
                  <a:tcPr marL="0" marR="0" marT="0" marB="0" anchor="ctr">
                    <a:solidFill>
                      <a:schemeClr val="accent1">
                        <a:lumMod val="20000"/>
                        <a:lumOff val="80000"/>
                      </a:schemeClr>
                    </a:solidFill>
                  </a:tcPr>
                </a:tc>
                <a:tc>
                  <a:txBody>
                    <a:bodyPr/>
                    <a:lstStyle/>
                    <a:p>
                      <a:pPr algn="ctr"/>
                      <a:r>
                        <a:rPr lang="en-ZA" sz="1200" b="0" dirty="0">
                          <a:solidFill>
                            <a:schemeClr val="tx1"/>
                          </a:solidFill>
                          <a:latin typeface="Arial" panose="020B0604020202020204" pitchFamily="34" charset="0"/>
                          <a:cs typeface="Arial" panose="020B0604020202020204" pitchFamily="34" charset="0"/>
                        </a:rPr>
                        <a:t>2</a:t>
                      </a:r>
                    </a:p>
                  </a:txBody>
                  <a:tcPr marL="0" marR="0" marT="0" marB="0" anchor="ctr">
                    <a:solidFill>
                      <a:schemeClr val="accent1">
                        <a:lumMod val="20000"/>
                        <a:lumOff val="80000"/>
                      </a:schemeClr>
                    </a:solidFill>
                  </a:tcPr>
                </a:tc>
                <a:tc>
                  <a:txBody>
                    <a:bodyPr/>
                    <a:lstStyle/>
                    <a:p>
                      <a:pPr algn="ctr"/>
                      <a:r>
                        <a:rPr lang="en-ZA" sz="1200" b="1" dirty="0">
                          <a:solidFill>
                            <a:schemeClr val="tx1"/>
                          </a:solidFill>
                          <a:latin typeface="Arial" panose="020B0604020202020204" pitchFamily="34" charset="0"/>
                          <a:cs typeface="Arial" panose="020B0604020202020204" pitchFamily="34" charset="0"/>
                        </a:rPr>
                        <a:t>100%</a:t>
                      </a:r>
                    </a:p>
                  </a:txBody>
                  <a:tcPr marL="0" marR="0" marT="0" marB="0" anchor="ctr">
                    <a:solidFill>
                      <a:schemeClr val="accent1">
                        <a:lumMod val="20000"/>
                        <a:lumOff val="80000"/>
                      </a:schemeClr>
                    </a:solidFill>
                  </a:tcPr>
                </a:tc>
                <a:extLst>
                  <a:ext uri="{0D108BD9-81ED-4DB2-BD59-A6C34878D82A}">
                    <a16:rowId xmlns:a16="http://schemas.microsoft.com/office/drawing/2014/main" xmlns="" val="3302962210"/>
                  </a:ext>
                </a:extLst>
              </a:tr>
              <a:tr h="511629">
                <a:tc>
                  <a:txBody>
                    <a:bodyPr/>
                    <a:lstStyle/>
                    <a:p>
                      <a:pPr algn="ctr" rtl="0" fontAlgn="ctr"/>
                      <a:r>
                        <a:rPr lang="en-US" sz="1200" b="1" u="none" strike="noStrike" dirty="0">
                          <a:solidFill>
                            <a:schemeClr val="tx1"/>
                          </a:solidFill>
                          <a:effectLst/>
                          <a:latin typeface="Arial" panose="020B0604020202020204" pitchFamily="34" charset="0"/>
                          <a:cs typeface="Arial" panose="020B0604020202020204" pitchFamily="34" charset="0"/>
                        </a:rPr>
                        <a:t>Economic Dev, Trade &amp; Marketing </a:t>
                      </a:r>
                      <a:endParaRPr lang="en-US" sz="12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solidFill>
                      <a:schemeClr val="accent1">
                        <a:lumMod val="20000"/>
                        <a:lumOff val="80000"/>
                      </a:schemeClr>
                    </a:solidFill>
                  </a:tcPr>
                </a:tc>
                <a:tc>
                  <a:txBody>
                    <a:bodyPr/>
                    <a:lstStyle/>
                    <a:p>
                      <a:pPr algn="ctr"/>
                      <a:r>
                        <a:rPr lang="en-ZA" sz="1200" b="0" dirty="0">
                          <a:solidFill>
                            <a:schemeClr val="tx1"/>
                          </a:solidFill>
                          <a:latin typeface="Arial" panose="020B0604020202020204" pitchFamily="34" charset="0"/>
                          <a:cs typeface="Arial" panose="020B0604020202020204" pitchFamily="34" charset="0"/>
                        </a:rPr>
                        <a:t>12</a:t>
                      </a:r>
                    </a:p>
                  </a:txBody>
                  <a:tcPr marL="0" marR="0" marT="0" marB="0" anchor="ctr">
                    <a:solidFill>
                      <a:schemeClr val="accent1">
                        <a:lumMod val="20000"/>
                        <a:lumOff val="80000"/>
                      </a:schemeClr>
                    </a:solidFill>
                  </a:tcPr>
                </a:tc>
                <a:tc>
                  <a:txBody>
                    <a:bodyPr/>
                    <a:lstStyle/>
                    <a:p>
                      <a:pPr algn="ctr"/>
                      <a:r>
                        <a:rPr lang="en-ZA" sz="1200" b="0" dirty="0">
                          <a:solidFill>
                            <a:schemeClr val="tx1"/>
                          </a:solidFill>
                          <a:latin typeface="Arial" panose="020B0604020202020204" pitchFamily="34" charset="0"/>
                          <a:cs typeface="Arial" panose="020B0604020202020204" pitchFamily="34" charset="0"/>
                        </a:rPr>
                        <a:t>5</a:t>
                      </a:r>
                    </a:p>
                  </a:txBody>
                  <a:tcPr marL="0" marR="0" marT="0" marB="0" anchor="ctr">
                    <a:solidFill>
                      <a:schemeClr val="accent1">
                        <a:lumMod val="20000"/>
                        <a:lumOff val="80000"/>
                      </a:schemeClr>
                    </a:solidFill>
                  </a:tcPr>
                </a:tc>
                <a:tc>
                  <a:txBody>
                    <a:bodyPr/>
                    <a:lstStyle/>
                    <a:p>
                      <a:pPr algn="ctr"/>
                      <a:r>
                        <a:rPr lang="en-ZA" sz="1200" b="0" dirty="0">
                          <a:solidFill>
                            <a:schemeClr val="tx1"/>
                          </a:solidFill>
                          <a:latin typeface="Arial" panose="020B0604020202020204" pitchFamily="34" charset="0"/>
                          <a:cs typeface="Arial" panose="020B0604020202020204" pitchFamily="34" charset="0"/>
                        </a:rPr>
                        <a:t>3</a:t>
                      </a:r>
                    </a:p>
                  </a:txBody>
                  <a:tcPr marL="0" marR="0" marT="0" marB="0" anchor="ctr">
                    <a:solidFill>
                      <a:schemeClr val="accent1">
                        <a:lumMod val="20000"/>
                        <a:lumOff val="80000"/>
                      </a:schemeClr>
                    </a:solidFill>
                  </a:tcPr>
                </a:tc>
                <a:tc>
                  <a:txBody>
                    <a:bodyPr/>
                    <a:lstStyle/>
                    <a:p>
                      <a:pPr algn="ctr"/>
                      <a:r>
                        <a:rPr lang="en-ZA" sz="1200" b="1" dirty="0">
                          <a:solidFill>
                            <a:schemeClr val="tx1"/>
                          </a:solidFill>
                          <a:latin typeface="Arial" panose="020B0604020202020204" pitchFamily="34" charset="0"/>
                          <a:cs typeface="Arial" panose="020B0604020202020204" pitchFamily="34" charset="0"/>
                        </a:rPr>
                        <a:t>60%</a:t>
                      </a:r>
                    </a:p>
                  </a:txBody>
                  <a:tcPr marL="0" marR="0" marT="0" marB="0" anchor="ctr">
                    <a:solidFill>
                      <a:schemeClr val="accent1">
                        <a:lumMod val="20000"/>
                        <a:lumOff val="80000"/>
                      </a:schemeClr>
                    </a:solidFill>
                  </a:tcPr>
                </a:tc>
                <a:extLst>
                  <a:ext uri="{0D108BD9-81ED-4DB2-BD59-A6C34878D82A}">
                    <a16:rowId xmlns:a16="http://schemas.microsoft.com/office/drawing/2014/main" xmlns="" val="10005"/>
                  </a:ext>
                </a:extLst>
              </a:tr>
              <a:tr h="511629">
                <a:tc>
                  <a:txBody>
                    <a:bodyPr/>
                    <a:lstStyle/>
                    <a:p>
                      <a:pPr algn="ctr" rtl="0" fontAlgn="ctr"/>
                      <a:r>
                        <a:rPr lang="en-US" sz="1200" b="1" u="none" strike="noStrike" dirty="0">
                          <a:solidFill>
                            <a:schemeClr val="tx1"/>
                          </a:solidFill>
                          <a:effectLst/>
                          <a:latin typeface="Arial" panose="020B0604020202020204" pitchFamily="34" charset="0"/>
                          <a:cs typeface="Arial" panose="020B0604020202020204" pitchFamily="34" charset="0"/>
                        </a:rPr>
                        <a:t>Land Administration</a:t>
                      </a:r>
                      <a:endParaRPr lang="en-US" sz="12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solidFill>
                      <a:schemeClr val="accent1">
                        <a:lumMod val="20000"/>
                        <a:lumOff val="80000"/>
                      </a:schemeClr>
                    </a:solidFill>
                  </a:tcPr>
                </a:tc>
                <a:tc>
                  <a:txBody>
                    <a:bodyPr/>
                    <a:lstStyle/>
                    <a:p>
                      <a:pPr algn="ctr" rtl="0" fontAlgn="ctr"/>
                      <a:r>
                        <a:rPr lang="en-ZA" sz="1200" b="0" i="0" u="none" strike="noStrike" dirty="0">
                          <a:solidFill>
                            <a:schemeClr val="tx1"/>
                          </a:solidFill>
                          <a:effectLst/>
                          <a:latin typeface="Arial" panose="020B0604020202020204" pitchFamily="34" charset="0"/>
                          <a:cs typeface="Arial" panose="020B0604020202020204" pitchFamily="34" charset="0"/>
                        </a:rPr>
                        <a:t>7</a:t>
                      </a:r>
                      <a:endParaRPr lang="cs-CZ"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solidFill>
                      <a:schemeClr val="accent1">
                        <a:lumMod val="20000"/>
                        <a:lumOff val="80000"/>
                      </a:schemeClr>
                    </a:solidFill>
                  </a:tcPr>
                </a:tc>
                <a:tc>
                  <a:txBody>
                    <a:bodyPr/>
                    <a:lstStyle/>
                    <a:p>
                      <a:pPr algn="ctr" rtl="0" fontAlgn="ctr"/>
                      <a:r>
                        <a:rPr lang="en-ZA" sz="1200" b="0" i="0" u="none" strike="noStrike" dirty="0">
                          <a:solidFill>
                            <a:schemeClr val="tx1"/>
                          </a:solidFill>
                          <a:effectLst/>
                          <a:latin typeface="Arial" panose="020B0604020202020204" pitchFamily="34" charset="0"/>
                          <a:cs typeface="Arial" panose="020B0604020202020204" pitchFamily="34" charset="0"/>
                        </a:rPr>
                        <a:t>7</a:t>
                      </a:r>
                      <a:endParaRPr lang="cs-CZ"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solidFill>
                      <a:schemeClr val="accent1">
                        <a:lumMod val="20000"/>
                        <a:lumOff val="80000"/>
                      </a:schemeClr>
                    </a:solidFill>
                  </a:tcPr>
                </a:tc>
                <a:tc>
                  <a:txBody>
                    <a:bodyPr/>
                    <a:lstStyle/>
                    <a:p>
                      <a:pPr algn="ctr" rtl="0" fontAlgn="ctr"/>
                      <a:r>
                        <a:rPr lang="en-ZA" sz="1200" b="1" i="0" u="none" strike="noStrike" dirty="0">
                          <a:solidFill>
                            <a:schemeClr val="tx1"/>
                          </a:solidFill>
                          <a:effectLst/>
                          <a:latin typeface="Arial" panose="020B0604020202020204" pitchFamily="34" charset="0"/>
                          <a:cs typeface="Arial" panose="020B0604020202020204" pitchFamily="34" charset="0"/>
                        </a:rPr>
                        <a:t>6</a:t>
                      </a:r>
                      <a:endParaRPr lang="cs-CZ" sz="12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solidFill>
                      <a:schemeClr val="accent1">
                        <a:lumMod val="20000"/>
                        <a:lumOff val="80000"/>
                      </a:schemeClr>
                    </a:solidFill>
                  </a:tcPr>
                </a:tc>
                <a:tc>
                  <a:txBody>
                    <a:bodyPr/>
                    <a:lstStyle/>
                    <a:p>
                      <a:pPr algn="ctr" rtl="0" fontAlgn="ctr"/>
                      <a:r>
                        <a:rPr lang="en-ZA" sz="1200" b="1" i="0" u="none" strike="noStrike" dirty="0">
                          <a:solidFill>
                            <a:schemeClr val="tx1"/>
                          </a:solidFill>
                          <a:effectLst/>
                          <a:latin typeface="Arial" panose="020B0604020202020204" pitchFamily="34" charset="0"/>
                          <a:cs typeface="Arial" panose="020B0604020202020204" pitchFamily="34" charset="0"/>
                        </a:rPr>
                        <a:t>86%</a:t>
                      </a:r>
                      <a:endParaRPr lang="cs-CZ" sz="12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solidFill>
                      <a:schemeClr val="accent1">
                        <a:lumMod val="20000"/>
                        <a:lumOff val="80000"/>
                      </a:schemeClr>
                    </a:solidFill>
                  </a:tcPr>
                </a:tc>
                <a:extLst>
                  <a:ext uri="{0D108BD9-81ED-4DB2-BD59-A6C34878D82A}">
                    <a16:rowId xmlns:a16="http://schemas.microsoft.com/office/drawing/2014/main" xmlns="" val="10006"/>
                  </a:ext>
                </a:extLst>
              </a:tr>
              <a:tr h="511629">
                <a:tc>
                  <a:txBody>
                    <a:bodyPr/>
                    <a:lstStyle/>
                    <a:p>
                      <a:pPr algn="ctr" rtl="0" fontAlgn="ctr"/>
                      <a:r>
                        <a:rPr lang="en-US" sz="1200" b="1" i="0" u="none" strike="noStrike" dirty="0">
                          <a:solidFill>
                            <a:schemeClr val="tx1"/>
                          </a:solidFill>
                          <a:effectLst/>
                          <a:latin typeface="Arial" panose="020B0604020202020204" pitchFamily="34" charset="0"/>
                          <a:cs typeface="Arial" panose="020B0604020202020204" pitchFamily="34" charset="0"/>
                        </a:rPr>
                        <a:t>Total</a:t>
                      </a:r>
                    </a:p>
                  </a:txBody>
                  <a:tcPr marL="0" marR="0" marT="0" marB="0" anchor="ctr">
                    <a:solidFill>
                      <a:srgbClr val="0070C0"/>
                    </a:solidFill>
                  </a:tcPr>
                </a:tc>
                <a:tc>
                  <a:txBody>
                    <a:bodyPr/>
                    <a:lstStyle/>
                    <a:p>
                      <a:pPr algn="ctr" rtl="0" fontAlgn="ctr"/>
                      <a:r>
                        <a:rPr lang="en-ZA" sz="1200" b="1" i="0" u="none" strike="noStrike" dirty="0">
                          <a:solidFill>
                            <a:schemeClr val="tx1"/>
                          </a:solidFill>
                          <a:effectLst/>
                          <a:latin typeface="Arial" panose="020B0604020202020204" pitchFamily="34" charset="0"/>
                          <a:cs typeface="Arial" panose="020B0604020202020204" pitchFamily="34" charset="0"/>
                        </a:rPr>
                        <a:t>43</a:t>
                      </a:r>
                      <a:endParaRPr lang="cs-CZ" sz="12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solidFill>
                      <a:srgbClr val="0070C0"/>
                    </a:solidFill>
                  </a:tcPr>
                </a:tc>
                <a:tc>
                  <a:txBody>
                    <a:bodyPr/>
                    <a:lstStyle/>
                    <a:p>
                      <a:pPr algn="ctr" rtl="0" fontAlgn="ctr"/>
                      <a:r>
                        <a:rPr lang="en-ZA" sz="1200" b="1" i="0" u="none" strike="noStrike" dirty="0">
                          <a:solidFill>
                            <a:schemeClr val="tx1"/>
                          </a:solidFill>
                          <a:effectLst/>
                          <a:latin typeface="Arial" panose="020B0604020202020204" pitchFamily="34" charset="0"/>
                          <a:cs typeface="Arial" panose="020B0604020202020204" pitchFamily="34" charset="0"/>
                        </a:rPr>
                        <a:t>28</a:t>
                      </a:r>
                      <a:endParaRPr lang="cs-CZ" sz="12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solidFill>
                      <a:srgbClr val="0070C0"/>
                    </a:solidFill>
                  </a:tcPr>
                </a:tc>
                <a:tc>
                  <a:txBody>
                    <a:bodyPr/>
                    <a:lstStyle/>
                    <a:p>
                      <a:pPr algn="ctr" rtl="0" fontAlgn="ctr"/>
                      <a:r>
                        <a:rPr lang="en-ZA" sz="1200" b="1" i="0" u="none" strike="noStrike" dirty="0">
                          <a:solidFill>
                            <a:schemeClr val="tx1"/>
                          </a:solidFill>
                          <a:effectLst/>
                          <a:latin typeface="Arial" panose="020B0604020202020204" pitchFamily="34" charset="0"/>
                          <a:cs typeface="Arial" panose="020B0604020202020204" pitchFamily="34" charset="0"/>
                        </a:rPr>
                        <a:t>22</a:t>
                      </a:r>
                      <a:endParaRPr lang="cs-CZ" sz="12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solidFill>
                      <a:srgbClr val="0070C0"/>
                    </a:solidFill>
                  </a:tcPr>
                </a:tc>
                <a:tc>
                  <a:txBody>
                    <a:bodyPr/>
                    <a:lstStyle/>
                    <a:p>
                      <a:pPr algn="ctr" rtl="0" fontAlgn="ctr"/>
                      <a:r>
                        <a:rPr lang="en-ZA" sz="1200" b="1" i="0" u="none" strike="noStrike" dirty="0">
                          <a:solidFill>
                            <a:schemeClr val="tx1"/>
                          </a:solidFill>
                          <a:effectLst/>
                          <a:latin typeface="Arial" panose="020B0604020202020204" pitchFamily="34" charset="0"/>
                          <a:cs typeface="Arial" panose="020B0604020202020204" pitchFamily="34" charset="0"/>
                        </a:rPr>
                        <a:t>79%</a:t>
                      </a:r>
                      <a:endParaRPr lang="cs-CZ" sz="12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solidFill>
                      <a:srgbClr val="0070C0"/>
                    </a:solidFill>
                  </a:tcPr>
                </a:tc>
                <a:extLst>
                  <a:ext uri="{0D108BD9-81ED-4DB2-BD59-A6C34878D82A}">
                    <a16:rowId xmlns:a16="http://schemas.microsoft.com/office/drawing/2014/main" xmlns="" val="3649914554"/>
                  </a:ext>
                </a:extLst>
              </a:tr>
            </a:tbl>
          </a:graphicData>
        </a:graphic>
      </p:graphicFrame>
      <p:graphicFrame>
        <p:nvGraphicFramePr>
          <p:cNvPr id="7" name="Chart 6">
            <a:extLst>
              <a:ext uri="{FF2B5EF4-FFF2-40B4-BE49-F238E27FC236}">
                <a16:creationId xmlns:a16="http://schemas.microsoft.com/office/drawing/2014/main" xmlns="" id="{98410179-9B39-4A0E-8838-C67EF0BDF1E5}"/>
              </a:ext>
            </a:extLst>
          </p:cNvPr>
          <p:cNvGraphicFramePr>
            <a:graphicFrameLocks/>
          </p:cNvGraphicFramePr>
          <p:nvPr/>
        </p:nvGraphicFramePr>
        <p:xfrm>
          <a:off x="136677" y="914400"/>
          <a:ext cx="2475692" cy="46389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le 6">
            <a:extLst>
              <a:ext uri="{FF2B5EF4-FFF2-40B4-BE49-F238E27FC236}">
                <a16:creationId xmlns:a16="http://schemas.microsoft.com/office/drawing/2014/main" xmlns="" id="{8620A620-6565-4E25-9AD3-C05A9D260FE5}"/>
              </a:ext>
            </a:extLst>
          </p:cNvPr>
          <p:cNvGraphicFramePr>
            <a:graphicFrameLocks noGrp="1"/>
          </p:cNvGraphicFramePr>
          <p:nvPr>
            <p:extLst>
              <p:ext uri="{D42A27DB-BD31-4B8C-83A1-F6EECF244321}">
                <p14:modId xmlns:p14="http://schemas.microsoft.com/office/powerpoint/2010/main" xmlns="" val="416927805"/>
              </p:ext>
            </p:extLst>
          </p:nvPr>
        </p:nvGraphicFramePr>
        <p:xfrm>
          <a:off x="323528" y="156241"/>
          <a:ext cx="8668076" cy="370840"/>
        </p:xfrm>
        <a:graphic>
          <a:graphicData uri="http://schemas.openxmlformats.org/drawingml/2006/table">
            <a:tbl>
              <a:tblPr firstRow="1" bandRow="1"/>
              <a:tblGrid>
                <a:gridCol w="8668076">
                  <a:extLst>
                    <a:ext uri="{9D8B030D-6E8A-4147-A177-3AD203B41FA5}">
                      <a16:colId xmlns:a16="http://schemas.microsoft.com/office/drawing/2014/main" xmlns="" val="2919882028"/>
                    </a:ext>
                  </a:extLst>
                </a:gridCol>
              </a:tblGrid>
              <a:tr h="370840">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ZA" dirty="0">
                          <a:solidFill>
                            <a:schemeClr val="tx1"/>
                          </a:solidFill>
                          <a:latin typeface="Arial" panose="020B0604020202020204" pitchFamily="34" charset="0"/>
                          <a:cs typeface="Arial" panose="020B0604020202020204" pitchFamily="34" charset="0"/>
                        </a:rPr>
                        <a:t>PERFORMANCE</a:t>
                      </a:r>
                      <a:r>
                        <a:rPr lang="en-ZA" baseline="0" dirty="0">
                          <a:solidFill>
                            <a:schemeClr val="tx1"/>
                          </a:solidFill>
                          <a:latin typeface="Arial" panose="020B0604020202020204" pitchFamily="34" charset="0"/>
                          <a:cs typeface="Arial" panose="020B0604020202020204" pitchFamily="34" charset="0"/>
                        </a:rPr>
                        <a:t> SCORECARD</a:t>
                      </a:r>
                      <a:endParaRPr lang="en-ZA" dirty="0">
                        <a:solidFill>
                          <a:schemeClr val="tx1"/>
                        </a:solidFill>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859963760"/>
                  </a:ext>
                </a:extLst>
              </a:tr>
            </a:tbl>
          </a:graphicData>
        </a:graphic>
      </p:graphicFrame>
      <p:sp>
        <p:nvSpPr>
          <p:cNvPr id="5" name="Slide Number Placeholder 4"/>
          <p:cNvSpPr>
            <a:spLocks noGrp="1"/>
          </p:cNvSpPr>
          <p:nvPr>
            <p:ph type="sldNum" sz="quarter" idx="12"/>
          </p:nvPr>
        </p:nvSpPr>
        <p:spPr/>
        <p:txBody>
          <a:bodyPr/>
          <a:lstStyle/>
          <a:p>
            <a:fld id="{480C018F-9127-4D43-B1E6-A6981D16A09C}" type="slidenum">
              <a:rPr lang="en-ZA" smtClean="0"/>
              <a:pPr/>
              <a:t>10</a:t>
            </a:fld>
            <a:endParaRPr lang="en-ZA"/>
          </a:p>
        </p:txBody>
      </p:sp>
      <p:sp>
        <p:nvSpPr>
          <p:cNvPr id="9" name="Slide Number Placeholder 1">
            <a:extLst>
              <a:ext uri="{FF2B5EF4-FFF2-40B4-BE49-F238E27FC236}">
                <a16:creationId xmlns:a16="http://schemas.microsoft.com/office/drawing/2014/main" xmlns="" id="{3A0719A2-91E4-4F75-AA47-C20BD8E97FAA}"/>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10</a:t>
            </a:fld>
            <a:endParaRPr lang="en-ZA" altLang="en-US" sz="1800" b="1" dirty="0"/>
          </a:p>
        </p:txBody>
      </p:sp>
    </p:spTree>
    <p:extLst>
      <p:ext uri="{BB962C8B-B14F-4D97-AF65-F5344CB8AC3E}">
        <p14:creationId xmlns:p14="http://schemas.microsoft.com/office/powerpoint/2010/main" xmlns="" val="3809804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57200" y="289069"/>
            <a:ext cx="8229600" cy="120306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TextBox 3">
            <a:extLst>
              <a:ext uri="{FF2B5EF4-FFF2-40B4-BE49-F238E27FC236}">
                <a16:creationId xmlns:a16="http://schemas.microsoft.com/office/drawing/2014/main" xmlns="" id="{73BDC492-A3D2-1246-BB1C-8CA0220FBD80}"/>
              </a:ext>
            </a:extLst>
          </p:cNvPr>
          <p:cNvSpPr txBox="1"/>
          <p:nvPr/>
        </p:nvSpPr>
        <p:spPr>
          <a:xfrm>
            <a:off x="457200" y="1720000"/>
            <a:ext cx="8229600" cy="369332"/>
          </a:xfrm>
          <a:prstGeom prst="rect">
            <a:avLst/>
          </a:prstGeom>
          <a:noFill/>
        </p:spPr>
        <p:txBody>
          <a:bodyPr wrap="square" rtlCol="0">
            <a:spAutoFit/>
          </a:bodyPr>
          <a:lstStyle>
            <a:defPPr>
              <a:defRPr lang="en-US"/>
            </a:def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0C018F-9127-4D43-B1E6-A6981D16A09C}"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graphicFrame>
        <p:nvGraphicFramePr>
          <p:cNvPr id="8" name="Chart 7"/>
          <p:cNvGraphicFramePr>
            <a:graphicFrameLocks/>
          </p:cNvGraphicFramePr>
          <p:nvPr/>
        </p:nvGraphicFramePr>
        <p:xfrm>
          <a:off x="323528" y="347155"/>
          <a:ext cx="7859215" cy="5494274"/>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1">
            <a:extLst>
              <a:ext uri="{FF2B5EF4-FFF2-40B4-BE49-F238E27FC236}">
                <a16:creationId xmlns:a16="http://schemas.microsoft.com/office/drawing/2014/main" xmlns="" id="{3ACF98AA-9795-465F-BE7C-B3EA3BFFACB2}"/>
              </a:ext>
            </a:extLst>
          </p:cNvPr>
          <p:cNvSpPr txBox="1">
            <a:spLocks/>
          </p:cNvSpPr>
          <p:nvPr/>
        </p:nvSpPr>
        <p:spPr>
          <a:xfrm>
            <a:off x="4556566" y="6487033"/>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11</a:t>
            </a:fld>
            <a:endParaRPr lang="en-ZA" altLang="en-US" sz="1800" b="1" dirty="0"/>
          </a:p>
        </p:txBody>
      </p:sp>
    </p:spTree>
    <p:extLst>
      <p:ext uri="{BB962C8B-B14F-4D97-AF65-F5344CB8AC3E}">
        <p14:creationId xmlns:p14="http://schemas.microsoft.com/office/powerpoint/2010/main" xmlns="" val="2321768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457200" y="1720000"/>
            <a:ext cx="8229600" cy="369332"/>
          </a:xfrm>
          <a:prstGeom prst="rect">
            <a:avLst/>
          </a:prstGeom>
          <a:noFill/>
        </p:spPr>
        <p:txBody>
          <a:bodyPr wrap="square" rtlCol="0">
            <a:spAutoFit/>
          </a:bodyPr>
          <a:lstStyle>
            <a:defPPr>
              <a:defRPr lang="en-US"/>
            </a:def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Slide Number Placeholder 5"/>
          <p:cNvSpPr>
            <a:spLocks noGrp="1"/>
          </p:cNvSpPr>
          <p:nvPr>
            <p:ph type="sldNum" sz="quarter" idx="12"/>
          </p:nvPr>
        </p:nvSpPr>
        <p:spPr>
          <a:xfrm>
            <a:off x="4608004" y="6345485"/>
            <a:ext cx="2133600" cy="38417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0C018F-9127-4D43-B1E6-A6981D16A09C}" type="slidenum">
              <a:rPr kumimoji="0" lang="en-ZA" sz="1800" b="1"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ZA" sz="1800" b="1"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9" name="Chart 8">
            <a:extLst>
              <a:ext uri="{FF2B5EF4-FFF2-40B4-BE49-F238E27FC236}">
                <a16:creationId xmlns:a16="http://schemas.microsoft.com/office/drawing/2014/main" xmlns="" id="{EB82746F-459B-40AC-ABC1-ADC00ECE0AE8}"/>
              </a:ext>
            </a:extLst>
          </p:cNvPr>
          <p:cNvGraphicFramePr>
            <a:graphicFrameLocks/>
          </p:cNvGraphicFramePr>
          <p:nvPr>
            <p:extLst>
              <p:ext uri="{D42A27DB-BD31-4B8C-83A1-F6EECF244321}">
                <p14:modId xmlns:p14="http://schemas.microsoft.com/office/powerpoint/2010/main" xmlns="" val="2406833232"/>
              </p:ext>
            </p:extLst>
          </p:nvPr>
        </p:nvGraphicFramePr>
        <p:xfrm>
          <a:off x="457200" y="296813"/>
          <a:ext cx="8229600" cy="52015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277725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57200" y="289069"/>
            <a:ext cx="8229600" cy="120306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TextBox 3">
            <a:extLst>
              <a:ext uri="{FF2B5EF4-FFF2-40B4-BE49-F238E27FC236}">
                <a16:creationId xmlns:a16="http://schemas.microsoft.com/office/drawing/2014/main" xmlns="" id="{73BDC492-A3D2-1246-BB1C-8CA0220FBD80}"/>
              </a:ext>
            </a:extLst>
          </p:cNvPr>
          <p:cNvSpPr txBox="1"/>
          <p:nvPr/>
        </p:nvSpPr>
        <p:spPr>
          <a:xfrm>
            <a:off x="457200" y="1720000"/>
            <a:ext cx="8229600" cy="369332"/>
          </a:xfrm>
          <a:prstGeom prst="rect">
            <a:avLst/>
          </a:prstGeom>
          <a:noFill/>
        </p:spPr>
        <p:txBody>
          <a:bodyPr wrap="square" rtlCol="0">
            <a:spAutoFit/>
          </a:bodyPr>
          <a:lstStyle>
            <a:defPPr>
              <a:defRPr lang="en-US"/>
            </a:def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0C018F-9127-4D43-B1E6-A6981D16A09C}"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Title 1">
            <a:extLst>
              <a:ext uri="{FF2B5EF4-FFF2-40B4-BE49-F238E27FC236}">
                <a16:creationId xmlns:a16="http://schemas.microsoft.com/office/drawing/2014/main" xmlns="" id="{326C7AF7-0DC1-40A2-9D0A-98F034ADC60D}"/>
              </a:ext>
            </a:extLst>
          </p:cNvPr>
          <p:cNvSpPr txBox="1">
            <a:spLocks/>
          </p:cNvSpPr>
          <p:nvPr/>
        </p:nvSpPr>
        <p:spPr>
          <a:xfrm>
            <a:off x="990600" y="2819400"/>
            <a:ext cx="7024688"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lgn="ctr">
              <a:defRPr/>
            </a:pPr>
            <a:r>
              <a:rPr lang="en-US" sz="1800" b="1" dirty="0">
                <a:solidFill>
                  <a:srgbClr val="94C600"/>
                </a:solidFill>
                <a:latin typeface="Arial" panose="020B0604020202020204" pitchFamily="34" charset="0"/>
                <a:cs typeface="Arial" panose="020B0604020202020204" pitchFamily="34" charset="0"/>
              </a:rPr>
              <a:t>QUARTER 1 PERFORMANCE BY PROGRAMMES</a:t>
            </a:r>
            <a:endParaRPr lang="en-ZA" sz="1800" b="1" dirty="0">
              <a:solidFill>
                <a:srgbClr val="94C600"/>
              </a:solidFill>
              <a:latin typeface="Arial" panose="020B0604020202020204" pitchFamily="34" charset="0"/>
              <a:cs typeface="Arial" panose="020B0604020202020204" pitchFamily="34" charset="0"/>
            </a:endParaRPr>
          </a:p>
        </p:txBody>
      </p:sp>
      <p:sp>
        <p:nvSpPr>
          <p:cNvPr id="7" name="Slide Number Placeholder 1">
            <a:extLst>
              <a:ext uri="{FF2B5EF4-FFF2-40B4-BE49-F238E27FC236}">
                <a16:creationId xmlns:a16="http://schemas.microsoft.com/office/drawing/2014/main" xmlns="" id="{2E11BF20-99F3-4E93-9CED-802659E92BF5}"/>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13</a:t>
            </a:fld>
            <a:endParaRPr lang="en-ZA" altLang="en-US" sz="1800" b="1" dirty="0"/>
          </a:p>
        </p:txBody>
      </p:sp>
    </p:spTree>
    <p:extLst>
      <p:ext uri="{BB962C8B-B14F-4D97-AF65-F5344CB8AC3E}">
        <p14:creationId xmlns:p14="http://schemas.microsoft.com/office/powerpoint/2010/main" xmlns="" val="3100279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57200" y="289069"/>
            <a:ext cx="8229600" cy="120306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447997"/>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rPr>
              <a:t>PROGRAMME 1: ADMINISTRATION</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2" name="Rectangle 1"/>
          <p:cNvSpPr/>
          <p:nvPr/>
        </p:nvSpPr>
        <p:spPr>
          <a:xfrm>
            <a:off x="152400" y="1069232"/>
            <a:ext cx="8884096" cy="4524315"/>
          </a:xfrm>
          <a:prstGeom prst="rect">
            <a:avLst/>
          </a:prstGeom>
        </p:spPr>
        <p:txBody>
          <a:bodyPr wrap="square">
            <a:spAutoFit/>
          </a:bodyPr>
          <a:lstStyle/>
          <a:p>
            <a:pPr lvl="0">
              <a:defRPr/>
            </a:pPr>
            <a:r>
              <a:rPr lang="en-ZA" b="1" dirty="0">
                <a:solidFill>
                  <a:prstClr val="black"/>
                </a:solidFill>
                <a:latin typeface="Arial" panose="020B0604020202020204" pitchFamily="34" charset="0"/>
                <a:cs typeface="Arial" panose="020B0604020202020204" pitchFamily="34" charset="0"/>
              </a:rPr>
              <a:t>Purpose: </a:t>
            </a:r>
            <a:r>
              <a:rPr lang="en-ZA" dirty="0">
                <a:solidFill>
                  <a:prstClr val="black"/>
                </a:solidFill>
                <a:latin typeface="Arial" panose="020B0604020202020204" pitchFamily="34" charset="0"/>
                <a:cs typeface="Arial" panose="020B0604020202020204" pitchFamily="34" charset="0"/>
              </a:rPr>
              <a:t>Provide strategic leadership, management and support services to the department</a:t>
            </a:r>
            <a:endParaRPr lang="en-US" dirty="0">
              <a:solidFill>
                <a:prstClr val="black"/>
              </a:solidFill>
              <a:latin typeface="Arial" panose="020B0604020202020204" pitchFamily="34" charset="0"/>
              <a:cs typeface="Arial" panose="020B0604020202020204" pitchFamily="34" charset="0"/>
            </a:endParaRPr>
          </a:p>
          <a:p>
            <a:pPr lvl="0">
              <a:spcBef>
                <a:spcPct val="0"/>
              </a:spcBef>
              <a:defRPr/>
            </a:pPr>
            <a:endParaRPr lang="en-ZA" b="1" dirty="0">
              <a:solidFill>
                <a:prstClr val="black"/>
              </a:solidFill>
              <a:latin typeface="Arial" panose="020B0604020202020204" pitchFamily="34" charset="0"/>
              <a:cs typeface="Arial" panose="020B0604020202020204" pitchFamily="34" charset="0"/>
            </a:endParaRPr>
          </a:p>
          <a:p>
            <a:pPr lvl="0">
              <a:spcBef>
                <a:spcPct val="0"/>
              </a:spcBef>
              <a:defRPr/>
            </a:pPr>
            <a:r>
              <a:rPr lang="en-ZA" b="1" dirty="0">
                <a:solidFill>
                  <a:prstClr val="black"/>
                </a:solidFill>
                <a:latin typeface="Arial" panose="020B0604020202020204" pitchFamily="34" charset="0"/>
                <a:cs typeface="Arial" panose="020B0604020202020204" pitchFamily="34" charset="0"/>
              </a:rPr>
              <a:t>Programme Structure: </a:t>
            </a:r>
          </a:p>
          <a:p>
            <a:pPr lvl="0">
              <a:spcBef>
                <a:spcPct val="0"/>
              </a:spcBef>
              <a:defRPr/>
            </a:pPr>
            <a:endParaRPr lang="en-ZA" dirty="0">
              <a:solidFill>
                <a:prstClr val="black"/>
              </a:solidFill>
              <a:latin typeface="Arial" panose="020B0604020202020204" pitchFamily="34" charset="0"/>
              <a:cs typeface="Arial" panose="020B0604020202020204" pitchFamily="34" charset="0"/>
            </a:endParaRPr>
          </a:p>
          <a:p>
            <a:pPr marL="285750" lvl="0" indent="-285750">
              <a:spcBef>
                <a:spcPct val="0"/>
              </a:spcBef>
              <a:buFont typeface="Arial" panose="020B0604020202020204" pitchFamily="34" charset="0"/>
              <a:buChar char="•"/>
              <a:defRPr/>
            </a:pPr>
            <a:r>
              <a:rPr lang="en-ZA" dirty="0">
                <a:solidFill>
                  <a:prstClr val="black"/>
                </a:solidFill>
                <a:latin typeface="Arial" panose="020B0604020202020204" pitchFamily="34" charset="0"/>
                <a:cs typeface="Arial" panose="020B0604020202020204" pitchFamily="34" charset="0"/>
              </a:rPr>
              <a:t>Ministry</a:t>
            </a:r>
          </a:p>
          <a:p>
            <a:pPr marL="285750" lvl="0" indent="-285750">
              <a:spcBef>
                <a:spcPct val="0"/>
              </a:spcBef>
              <a:buFont typeface="Arial" panose="020B0604020202020204" pitchFamily="34" charset="0"/>
              <a:buChar char="•"/>
              <a:defRPr/>
            </a:pPr>
            <a:r>
              <a:rPr lang="en-ZA" dirty="0">
                <a:solidFill>
                  <a:prstClr val="black"/>
                </a:solidFill>
                <a:latin typeface="Arial" panose="020B0604020202020204" pitchFamily="34" charset="0"/>
                <a:cs typeface="Arial" panose="020B0604020202020204" pitchFamily="34" charset="0"/>
              </a:rPr>
              <a:t>Department Management </a:t>
            </a:r>
          </a:p>
          <a:p>
            <a:pPr marL="285750" lvl="0" indent="-285750">
              <a:spcBef>
                <a:spcPct val="0"/>
              </a:spcBef>
              <a:buFont typeface="Arial" panose="020B0604020202020204" pitchFamily="34" charset="0"/>
              <a:buChar char="•"/>
              <a:defRPr/>
            </a:pPr>
            <a:r>
              <a:rPr lang="en-ZA" dirty="0">
                <a:solidFill>
                  <a:prstClr val="black"/>
                </a:solidFill>
                <a:latin typeface="Arial" panose="020B0604020202020204" pitchFamily="34" charset="0"/>
                <a:cs typeface="Arial" panose="020B0604020202020204" pitchFamily="34" charset="0"/>
              </a:rPr>
              <a:t>Internal Audit</a:t>
            </a:r>
          </a:p>
          <a:p>
            <a:pPr marL="285750" lvl="0" indent="-285750">
              <a:spcBef>
                <a:spcPct val="0"/>
              </a:spcBef>
              <a:buFont typeface="Arial" panose="020B0604020202020204" pitchFamily="34" charset="0"/>
              <a:buChar char="•"/>
              <a:defRPr/>
            </a:pPr>
            <a:r>
              <a:rPr lang="en-ZA" dirty="0">
                <a:solidFill>
                  <a:prstClr val="black"/>
                </a:solidFill>
                <a:latin typeface="Arial" panose="020B0604020202020204" pitchFamily="34" charset="0"/>
                <a:cs typeface="Arial" panose="020B0604020202020204" pitchFamily="34" charset="0"/>
              </a:rPr>
              <a:t>Financial Management Services</a:t>
            </a:r>
            <a:endParaRPr lang="en-US" dirty="0">
              <a:solidFill>
                <a:prstClr val="black"/>
              </a:solidFill>
              <a:latin typeface="Arial" panose="020B0604020202020204" pitchFamily="34" charset="0"/>
              <a:cs typeface="Arial" panose="020B0604020202020204" pitchFamily="34" charset="0"/>
            </a:endParaRPr>
          </a:p>
          <a:p>
            <a:pPr marL="285750" lvl="0" indent="-285750">
              <a:spcBef>
                <a:spcPct val="0"/>
              </a:spcBef>
              <a:buFont typeface="Arial" panose="020B0604020202020204" pitchFamily="34" charset="0"/>
              <a:buChar char="•"/>
              <a:defRPr/>
            </a:pPr>
            <a:r>
              <a:rPr lang="en-ZA" dirty="0">
                <a:solidFill>
                  <a:prstClr val="black"/>
                </a:solidFill>
                <a:latin typeface="Arial" panose="020B0604020202020204" pitchFamily="34" charset="0"/>
                <a:cs typeface="Arial" panose="020B0604020202020204" pitchFamily="34" charset="0"/>
              </a:rPr>
              <a:t>Corporate Support Services</a:t>
            </a:r>
          </a:p>
          <a:p>
            <a:pPr marL="285750" lvl="0" indent="-285750">
              <a:spcBef>
                <a:spcPct val="0"/>
              </a:spcBef>
              <a:buFont typeface="Arial" panose="020B0604020202020204" pitchFamily="34" charset="0"/>
              <a:buChar char="•"/>
              <a:defRPr/>
            </a:pPr>
            <a:r>
              <a:rPr lang="en-ZA" dirty="0">
                <a:solidFill>
                  <a:prstClr val="black"/>
                </a:solidFill>
                <a:latin typeface="Arial" panose="020B0604020202020204" pitchFamily="34" charset="0"/>
                <a:cs typeface="Arial" panose="020B0604020202020204" pitchFamily="34" charset="0"/>
              </a:rPr>
              <a:t>Provincial Operations</a:t>
            </a:r>
            <a:endParaRPr lang="en-US" dirty="0">
              <a:solidFill>
                <a:prstClr val="black"/>
              </a:solidFill>
              <a:latin typeface="Arial" panose="020B0604020202020204" pitchFamily="34" charset="0"/>
              <a:cs typeface="Arial" panose="020B0604020202020204" pitchFamily="34" charset="0"/>
            </a:endParaRPr>
          </a:p>
          <a:p>
            <a:pPr marL="285750" lvl="0" indent="-285750">
              <a:spcBef>
                <a:spcPct val="0"/>
              </a:spcBef>
              <a:buFont typeface="Arial" panose="020B0604020202020204" pitchFamily="34" charset="0"/>
              <a:buChar char="•"/>
              <a:defRPr/>
            </a:pPr>
            <a:r>
              <a:rPr lang="en-US" dirty="0">
                <a:solidFill>
                  <a:prstClr val="black"/>
                </a:solidFill>
                <a:latin typeface="Arial" panose="020B0604020202020204" pitchFamily="34" charset="0"/>
                <a:cs typeface="Arial" panose="020B0604020202020204" pitchFamily="34" charset="0"/>
              </a:rPr>
              <a:t>Office Administration</a:t>
            </a:r>
          </a:p>
          <a:p>
            <a:pPr lvl="0">
              <a:spcBef>
                <a:spcPct val="0"/>
              </a:spcBef>
              <a:defRPr/>
            </a:pPr>
            <a:endParaRPr lang="en-ZA" dirty="0">
              <a:solidFill>
                <a:prstClr val="black"/>
              </a:solidFill>
              <a:latin typeface="Arial" panose="020B0604020202020204" pitchFamily="34" charset="0"/>
              <a:cs typeface="Arial" panose="020B0604020202020204" pitchFamily="34" charset="0"/>
            </a:endParaRPr>
          </a:p>
          <a:p>
            <a:pPr lvl="0">
              <a:spcBef>
                <a:spcPct val="0"/>
              </a:spcBef>
              <a:defRPr/>
            </a:pPr>
            <a:r>
              <a:rPr lang="en-ZA" b="1" dirty="0">
                <a:solidFill>
                  <a:prstClr val="black"/>
                </a:solidFill>
                <a:latin typeface="Arial" panose="020B0604020202020204" pitchFamily="34" charset="0"/>
                <a:cs typeface="Arial" panose="020B0604020202020204" pitchFamily="34" charset="0"/>
              </a:rPr>
              <a:t>Outcomes:</a:t>
            </a:r>
            <a:r>
              <a:rPr lang="en-ZA" dirty="0">
                <a:solidFill>
                  <a:prstClr val="black"/>
                </a:solidFill>
                <a:latin typeface="Arial" panose="020B0604020202020204" pitchFamily="34" charset="0"/>
                <a:cs typeface="Arial" panose="020B0604020202020204" pitchFamily="34" charset="0"/>
              </a:rPr>
              <a:t> </a:t>
            </a:r>
          </a:p>
          <a:p>
            <a:pPr lvl="0">
              <a:spcBef>
                <a:spcPct val="0"/>
              </a:spcBef>
              <a:defRPr/>
            </a:pPr>
            <a:endParaRPr lang="en-ZA" dirty="0">
              <a:solidFill>
                <a:prstClr val="black"/>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defRPr/>
            </a:pPr>
            <a:r>
              <a:rPr lang="en-US" dirty="0">
                <a:solidFill>
                  <a:prstClr val="black"/>
                </a:solidFill>
                <a:latin typeface="Arial" panose="020B0604020202020204" pitchFamily="34" charset="0"/>
                <a:cs typeface="Arial" panose="020B0604020202020204" pitchFamily="34" charset="0"/>
              </a:rPr>
              <a:t>Outcome 1: </a:t>
            </a:r>
            <a:r>
              <a:rPr lang="en-ZA" dirty="0">
                <a:solidFill>
                  <a:prstClr val="black"/>
                </a:solidFill>
                <a:latin typeface="Arial" panose="020B0604020202020204" pitchFamily="34" charset="0"/>
                <a:cs typeface="Arial" panose="020B0604020202020204" pitchFamily="34" charset="0"/>
              </a:rPr>
              <a:t>Improved governance and service excellence</a:t>
            </a:r>
            <a:endParaRPr lang="en-US" dirty="0">
              <a:solidFill>
                <a:prstClr val="black"/>
              </a:solidFill>
              <a:latin typeface="Arial" panose="020B0604020202020204" pitchFamily="34" charset="0"/>
              <a:cs typeface="Arial" panose="020B0604020202020204" pitchFamily="34" charset="0"/>
            </a:endParaRPr>
          </a:p>
        </p:txBody>
      </p:sp>
      <p:sp>
        <p:nvSpPr>
          <p:cNvPr id="7" name="Slide Number Placeholder 1">
            <a:extLst>
              <a:ext uri="{FF2B5EF4-FFF2-40B4-BE49-F238E27FC236}">
                <a16:creationId xmlns:a16="http://schemas.microsoft.com/office/drawing/2014/main" xmlns="" id="{64139396-8694-4304-9DF0-DD46038D5F02}"/>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14</a:t>
            </a:fld>
            <a:endParaRPr lang="en-ZA" altLang="en-US" sz="1800" b="1" dirty="0"/>
          </a:p>
        </p:txBody>
      </p:sp>
    </p:spTree>
    <p:extLst>
      <p:ext uri="{BB962C8B-B14F-4D97-AF65-F5344CB8AC3E}">
        <p14:creationId xmlns:p14="http://schemas.microsoft.com/office/powerpoint/2010/main" xmlns="" val="3300645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57200" y="289069"/>
            <a:ext cx="8229600" cy="120306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447997"/>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rPr>
              <a:t>PROGRAMME 1: ADMINISTRATION</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11" name="TextBox 10"/>
          <p:cNvSpPr txBox="1"/>
          <p:nvPr/>
        </p:nvSpPr>
        <p:spPr>
          <a:xfrm>
            <a:off x="457200" y="1066800"/>
            <a:ext cx="7848600" cy="1077218"/>
          </a:xfrm>
          <a:prstGeom prst="rect">
            <a:avLst/>
          </a:prstGeom>
          <a:noFill/>
        </p:spPr>
        <p:txBody>
          <a:bodyPr wrap="square" rtlCol="0">
            <a:spAutoFit/>
          </a:bodyPr>
          <a:lstStyle/>
          <a:p>
            <a:pPr>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indicator: </a:t>
            </a:r>
            <a:r>
              <a:rPr lang="en-US" sz="1600" b="1" dirty="0">
                <a:solidFill>
                  <a:prstClr val="black"/>
                </a:solidFill>
                <a:latin typeface="Arial" panose="020B0604020202020204" pitchFamily="34" charset="0"/>
                <a:cs typeface="Arial" panose="020B0604020202020204" pitchFamily="34" charset="0"/>
              </a:rPr>
              <a:t>1.2.1 </a:t>
            </a:r>
            <a:r>
              <a:rPr lang="en-ZA" sz="1600" b="1" dirty="0">
                <a:solidFill>
                  <a:prstClr val="black"/>
                </a:solidFill>
                <a:latin typeface="Arial" panose="020B0604020202020204" pitchFamily="34" charset="0"/>
                <a:cs typeface="Arial" panose="020B0604020202020204" pitchFamily="34" charset="0"/>
              </a:rPr>
              <a:t>Percentage of valid invoices paid within 30 days upon receipt by the department</a:t>
            </a:r>
          </a:p>
          <a:p>
            <a:pPr>
              <a:defRPr/>
            </a:pPr>
            <a:endPar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Annual Target: 100%</a:t>
            </a:r>
            <a:endPar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p:txBody>
      </p:sp>
      <p:graphicFrame>
        <p:nvGraphicFramePr>
          <p:cNvPr id="13" name="Diagram 12"/>
          <p:cNvGraphicFramePr/>
          <p:nvPr/>
        </p:nvGraphicFramePr>
        <p:xfrm>
          <a:off x="392082" y="2177930"/>
          <a:ext cx="7913718" cy="1647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TextBox 13"/>
          <p:cNvSpPr txBox="1"/>
          <p:nvPr/>
        </p:nvSpPr>
        <p:spPr>
          <a:xfrm>
            <a:off x="589727" y="3799282"/>
            <a:ext cx="8131233" cy="1615827"/>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sz="1100" b="1" i="0" u="none" strike="noStrike" cap="none" spc="0" normalizeH="0" baseline="0">
                <a:ln>
                  <a:noFill/>
                </a:ln>
                <a:solidFill>
                  <a:prstClr val="black"/>
                </a:solidFill>
                <a:effectLst/>
                <a:uLnTx/>
                <a:uFillTx/>
                <a:latin typeface="Arial" panose="020B0604020202020204" pitchFamily="34" charset="0"/>
                <a:cs typeface="Arial" panose="020B0604020202020204" pitchFamily="34" charset="0"/>
              </a:defRPr>
            </a:lvl1pPr>
          </a:lstStyle>
          <a:p>
            <a:endParaRPr lang="en-ZA" dirty="0"/>
          </a:p>
          <a:p>
            <a:endParaRPr lang="en-ZA" dirty="0"/>
          </a:p>
          <a:p>
            <a:r>
              <a:rPr lang="en-ZA" dirty="0"/>
              <a:t>Reason for deviation</a:t>
            </a:r>
          </a:p>
          <a:p>
            <a:r>
              <a:rPr lang="en-ZA" b="0" dirty="0"/>
              <a:t>Delays is submission of invoices for processing.</a:t>
            </a:r>
          </a:p>
          <a:p>
            <a:endParaRPr lang="en-US" dirty="0"/>
          </a:p>
          <a:p>
            <a:r>
              <a:rPr lang="en-US" dirty="0"/>
              <a:t>Planned intervention </a:t>
            </a:r>
          </a:p>
          <a:p>
            <a:r>
              <a:rPr lang="en-ZA" b="0" dirty="0"/>
              <a:t>Weekly monitoring of payments at hand. Circular 28 of 2022: Effecting payments within thirty (30) days from receipt of an invoice as required in terms of TR 8.2.3 was issued through Internal Communications on 25 March 2022 to sensitize the importance of invoices being within 30 days. </a:t>
            </a:r>
            <a:endParaRPr lang="en-US" b="0" dirty="0"/>
          </a:p>
        </p:txBody>
      </p:sp>
      <p:sp>
        <p:nvSpPr>
          <p:cNvPr id="8" name="Slide Number Placeholder 1">
            <a:extLst>
              <a:ext uri="{FF2B5EF4-FFF2-40B4-BE49-F238E27FC236}">
                <a16:creationId xmlns:a16="http://schemas.microsoft.com/office/drawing/2014/main" xmlns="" id="{1E8002EB-6009-40DB-9D2D-EBDBCDA2144A}"/>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15</a:t>
            </a:fld>
            <a:endParaRPr lang="en-ZA" altLang="en-US" sz="1800" b="1" dirty="0"/>
          </a:p>
        </p:txBody>
      </p:sp>
    </p:spTree>
    <p:extLst>
      <p:ext uri="{BB962C8B-B14F-4D97-AF65-F5344CB8AC3E}">
        <p14:creationId xmlns:p14="http://schemas.microsoft.com/office/powerpoint/2010/main" xmlns="" val="2262369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447997"/>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7" name="Title 1">
            <a:extLst>
              <a:ext uri="{FF2B5EF4-FFF2-40B4-BE49-F238E27FC236}">
                <a16:creationId xmlns:a16="http://schemas.microsoft.com/office/drawing/2014/main" xmlns="" id="{290385AE-7FBF-46E8-9F96-40E10EB47568}"/>
              </a:ext>
            </a:extLst>
          </p:cNvPr>
          <p:cNvSpPr txBox="1">
            <a:spLocks/>
          </p:cNvSpPr>
          <p:nvPr/>
        </p:nvSpPr>
        <p:spPr>
          <a:xfrm>
            <a:off x="457200" y="1719999"/>
            <a:ext cx="8620836" cy="5633598"/>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rPr>
              <a:t>PROGRAMME 2: AGRICULTURAL PRODUCTION, BIOSECURITY AND NATURAL 		            RESOURCES MANAGEMENT</a:t>
            </a:r>
            <a:endParaRPr kumimoji="0" lang="en-ZA" sz="2000" b="1" i="0" u="none" strike="noStrike" kern="1200" cap="none" spc="0" normalizeH="0" baseline="0" noProof="0" dirty="0">
              <a:ln>
                <a:noFill/>
              </a:ln>
              <a:solidFill>
                <a:srgbClr val="94C600"/>
              </a:solidFill>
              <a:effectLst/>
              <a:uLnTx/>
              <a:uFillTx/>
              <a:latin typeface="Century Gothic"/>
              <a:ea typeface="+mj-ea"/>
              <a:cs typeface="Arial"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Purpose: </a:t>
            </a:r>
            <a:r>
              <a:rPr kumimoji="0" lang="en-ZA" sz="16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Oversee livestock production, game farming, animal and plant health, natural resources and disaster management 	</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Programme Structure: </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285750" lvl="0" indent="-285750">
              <a:buFont typeface="Arial" panose="020B0604020202020204" pitchFamily="34" charset="0"/>
              <a:buChar char="•"/>
              <a:defRPr/>
            </a:pPr>
            <a:r>
              <a:rPr lang="en-ZA" sz="1600" dirty="0">
                <a:solidFill>
                  <a:prstClr val="black"/>
                </a:solidFill>
                <a:latin typeface="Arial" panose="020B0604020202020204" pitchFamily="34" charset="0"/>
                <a:cs typeface="Arial" panose="020B0604020202020204" pitchFamily="34" charset="0"/>
              </a:rPr>
              <a:t>Inspection and Quarantine Services</a:t>
            </a:r>
          </a:p>
          <a:p>
            <a:pPr marL="285750" lvl="0" indent="-285750">
              <a:buFont typeface="Arial" panose="020B0604020202020204" pitchFamily="34" charset="0"/>
              <a:buChar char="•"/>
              <a:defRPr/>
            </a:pPr>
            <a:r>
              <a:rPr lang="en-ZA" sz="1600" dirty="0">
                <a:solidFill>
                  <a:prstClr val="black"/>
                </a:solidFill>
                <a:latin typeface="Arial" panose="020B0604020202020204" pitchFamily="34" charset="0"/>
                <a:cs typeface="Arial" panose="020B0604020202020204" pitchFamily="34" charset="0"/>
              </a:rPr>
              <a:t>Plant Production and Health</a:t>
            </a: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285750" lvl="0" indent="-285750">
              <a:buFont typeface="Arial" panose="020B0604020202020204" pitchFamily="34" charset="0"/>
              <a:buChar char="•"/>
              <a:defRPr/>
            </a:pPr>
            <a:r>
              <a:rPr lang="en-ZA" sz="1600" dirty="0">
                <a:solidFill>
                  <a:prstClr val="black"/>
                </a:solidFill>
                <a:latin typeface="Arial" panose="020B0604020202020204" pitchFamily="34" charset="0"/>
                <a:cs typeface="Arial" panose="020B0604020202020204" pitchFamily="34" charset="0"/>
              </a:rPr>
              <a:t>Animal Production and Health</a:t>
            </a:r>
          </a:p>
          <a:p>
            <a:pPr marL="285750" lvl="0" indent="-285750">
              <a:buFont typeface="Arial" panose="020B0604020202020204" pitchFamily="34" charset="0"/>
              <a:buChar char="•"/>
              <a:defRPr/>
            </a:pPr>
            <a:r>
              <a:rPr lang="en-ZA" sz="1600" dirty="0">
                <a:solidFill>
                  <a:prstClr val="black"/>
                </a:solidFill>
                <a:latin typeface="Arial" panose="020B0604020202020204" pitchFamily="34" charset="0"/>
                <a:cs typeface="Arial" panose="020B0604020202020204" pitchFamily="34" charset="0"/>
              </a:rPr>
              <a:t>Natural Resources and Disaster Management</a:t>
            </a:r>
          </a:p>
          <a:p>
            <a:pPr marL="285750" lvl="0" indent="-285750">
              <a:buFont typeface="Arial" panose="020B0604020202020204" pitchFamily="34" charset="0"/>
              <a:buChar char="•"/>
              <a:defRPr/>
            </a:pPr>
            <a:r>
              <a:rPr lang="en-ZA" sz="1600" dirty="0">
                <a:solidFill>
                  <a:prstClr val="black"/>
                </a:solidFill>
                <a:latin typeface="Arial" panose="020B0604020202020204" pitchFamily="34" charset="0"/>
                <a:cs typeface="Arial" panose="020B0604020202020204" pitchFamily="34" charset="0"/>
              </a:rPr>
              <a:t>Biosecurity</a:t>
            </a:r>
          </a:p>
          <a:p>
            <a:pPr marL="285750" lvl="0" indent="-285750">
              <a:buFont typeface="Arial" panose="020B0604020202020204" pitchFamily="34" charset="0"/>
              <a:buChar char="•"/>
              <a:defRPr/>
            </a:pPr>
            <a:r>
              <a:rPr lang="en-ZA" sz="1600" dirty="0">
                <a:solidFill>
                  <a:prstClr val="black"/>
                </a:solidFill>
                <a:latin typeface="Arial" panose="020B0604020202020204" pitchFamily="34" charset="0"/>
                <a:cs typeface="Arial" panose="020B0604020202020204" pitchFamily="34" charset="0"/>
              </a:rPr>
              <a:t>Agricultural Research Council (ARC)</a:t>
            </a:r>
          </a:p>
          <a:p>
            <a:pPr marL="285750" lvl="0" indent="-285750">
              <a:buFont typeface="Arial" panose="020B0604020202020204" pitchFamily="34" charset="0"/>
              <a:buChar char="•"/>
              <a:defRPr/>
            </a:pPr>
            <a:r>
              <a:rPr lang="en-ZA" sz="1600" dirty="0">
                <a:solidFill>
                  <a:prstClr val="black"/>
                </a:solidFill>
                <a:latin typeface="Arial" panose="020B0604020202020204" pitchFamily="34" charset="0"/>
                <a:cs typeface="Arial" panose="020B0604020202020204" pitchFamily="34" charset="0"/>
              </a:rPr>
              <a:t>Onderstepoort Biological Products (OBP)</a:t>
            </a:r>
          </a:p>
          <a:p>
            <a:pPr marL="285750" lvl="0" indent="-285750">
              <a:buFont typeface="Arial" panose="020B0604020202020204" pitchFamily="34" charset="0"/>
              <a:buChar char="•"/>
              <a:defRPr/>
            </a:pPr>
            <a:r>
              <a:rPr lang="en-ZA" sz="1600" dirty="0">
                <a:solidFill>
                  <a:prstClr val="black"/>
                </a:solidFill>
                <a:latin typeface="Arial" panose="020B0604020202020204" pitchFamily="34" charset="0"/>
                <a:cs typeface="Arial" panose="020B0604020202020204" pitchFamily="34" charset="0"/>
              </a:rPr>
              <a:t>Perishable Products Export Control Board (PPECB)</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Outcomes:</a:t>
            </a: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 </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Outcome 4: </a:t>
            </a: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Increased production in the agricultural sector</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Outcome 7: Enhanced biosecurity and effective disaster risk reduction</a:t>
            </a: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j-ea"/>
                <a:cs typeface="+mj-cs"/>
              </a:rPr>
              <a:t> </a:t>
            </a: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8" name="Slide Number Placeholder 1">
            <a:extLst>
              <a:ext uri="{FF2B5EF4-FFF2-40B4-BE49-F238E27FC236}">
                <a16:creationId xmlns:a16="http://schemas.microsoft.com/office/drawing/2014/main" xmlns="" id="{691A7FAF-E703-499C-8E58-36E3520841B7}"/>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16</a:t>
            </a:fld>
            <a:endParaRPr lang="en-ZA" altLang="en-US" sz="1800" b="1" dirty="0"/>
          </a:p>
        </p:txBody>
      </p:sp>
    </p:spTree>
    <p:extLst>
      <p:ext uri="{BB962C8B-B14F-4D97-AF65-F5344CB8AC3E}">
        <p14:creationId xmlns:p14="http://schemas.microsoft.com/office/powerpoint/2010/main" xmlns="" val="3462736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57200" y="289069"/>
            <a:ext cx="8229600" cy="120306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381000"/>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rPr>
              <a:t>PROGRAMME 2: AGRICULTURAL PRODUCTION, BIOSECURITY AND</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rPr>
              <a:t> NATURAL RESOURCES MANAGEMENT</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11" name="TextBox 10"/>
          <p:cNvSpPr txBox="1"/>
          <p:nvPr/>
        </p:nvSpPr>
        <p:spPr>
          <a:xfrm>
            <a:off x="457200" y="1066800"/>
            <a:ext cx="7848600"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indicator:  </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2.2.1 Cannabis Master Plan implemented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Annual Target: </a:t>
            </a:r>
            <a:r>
              <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Annual report on implementation of Cannabis Masterplan developed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p:txBody>
      </p:sp>
      <p:graphicFrame>
        <p:nvGraphicFramePr>
          <p:cNvPr id="8" name="Diagram 7"/>
          <p:cNvGraphicFramePr/>
          <p:nvPr/>
        </p:nvGraphicFramePr>
        <p:xfrm>
          <a:off x="392082" y="1981200"/>
          <a:ext cx="83058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p:cNvSpPr/>
          <p:nvPr/>
        </p:nvSpPr>
        <p:spPr>
          <a:xfrm>
            <a:off x="899592" y="4200435"/>
            <a:ext cx="6984776" cy="120032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Reason for deviation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Planned intervention </a:t>
            </a:r>
            <a:endParaRPr kumimoji="0" lang="en-ZA" sz="1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0C018F-9127-4D43-B1E6-A6981D16A09C}"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1">
            <a:extLst>
              <a:ext uri="{FF2B5EF4-FFF2-40B4-BE49-F238E27FC236}">
                <a16:creationId xmlns:a16="http://schemas.microsoft.com/office/drawing/2014/main" xmlns="" id="{48E4E37D-BA88-4C0E-AC75-0634876DA7B5}"/>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17</a:t>
            </a:fld>
            <a:endParaRPr lang="en-ZA" altLang="en-US" sz="1800" b="1" dirty="0"/>
          </a:p>
        </p:txBody>
      </p:sp>
    </p:spTree>
    <p:extLst>
      <p:ext uri="{BB962C8B-B14F-4D97-AF65-F5344CB8AC3E}">
        <p14:creationId xmlns:p14="http://schemas.microsoft.com/office/powerpoint/2010/main" xmlns="" val="1870367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57200" y="289069"/>
            <a:ext cx="8229600" cy="120306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447997"/>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rPr>
              <a:t>PROGRAMME 2: AGRICULTURAL PRODUCTION, BIOSECURITY AND</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rPr>
              <a:t> NATURAL RESOURCES MANAGEMENT</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11" name="TextBox 10"/>
          <p:cNvSpPr txBox="1"/>
          <p:nvPr/>
        </p:nvSpPr>
        <p:spPr>
          <a:xfrm>
            <a:off x="457200" y="1066800"/>
            <a:ext cx="7848600"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indicator:  </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2.3.1 Number of provinces with delineated protected agricultural areas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Annual Target: </a:t>
            </a:r>
            <a:r>
              <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4 provinces with delineated protected agricultural areas (FS, EC, NC and WC)</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p:txBody>
      </p:sp>
      <p:sp>
        <p:nvSpPr>
          <p:cNvPr id="14" name="TextBox 13"/>
          <p:cNvSpPr txBox="1"/>
          <p:nvPr/>
        </p:nvSpPr>
        <p:spPr>
          <a:xfrm>
            <a:off x="479366" y="4114800"/>
            <a:ext cx="8131233" cy="1015663"/>
          </a:xfrm>
          <a:prstGeom prst="rect">
            <a:avLst/>
          </a:prstGeom>
          <a:noFill/>
        </p:spPr>
        <p:txBody>
          <a:bodyPr wrap="square" rtlCol="0">
            <a:spAutoFit/>
          </a:bodyPr>
          <a:lstStyle/>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Reason for deviation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Planned intervention </a:t>
            </a:r>
            <a:endParaRPr kumimoji="0" lang="en-ZA" sz="1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p>
        </p:txBody>
      </p:sp>
      <p:graphicFrame>
        <p:nvGraphicFramePr>
          <p:cNvPr id="8" name="Diagram 7"/>
          <p:cNvGraphicFramePr/>
          <p:nvPr/>
        </p:nvGraphicFramePr>
        <p:xfrm>
          <a:off x="392082" y="1981200"/>
          <a:ext cx="83058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0C018F-9127-4D43-B1E6-A6981D16A09C}"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1">
            <a:extLst>
              <a:ext uri="{FF2B5EF4-FFF2-40B4-BE49-F238E27FC236}">
                <a16:creationId xmlns:a16="http://schemas.microsoft.com/office/drawing/2014/main" xmlns="" id="{260073B0-2DEC-4F4B-89E9-12591C66FDEA}"/>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18</a:t>
            </a:fld>
            <a:endParaRPr lang="en-ZA" altLang="en-US" sz="1800" b="1" dirty="0"/>
          </a:p>
        </p:txBody>
      </p:sp>
    </p:spTree>
    <p:extLst>
      <p:ext uri="{BB962C8B-B14F-4D97-AF65-F5344CB8AC3E}">
        <p14:creationId xmlns:p14="http://schemas.microsoft.com/office/powerpoint/2010/main" xmlns="" val="22891510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57200" y="289069"/>
            <a:ext cx="8229600" cy="120306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381000"/>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rPr>
              <a:t>PROGRAMME 2: AGRICULTURAL PRODUCTION, BIOSECURITY AND</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rPr>
              <a:t> NATURAL RESOURCES MANAGEMENT</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11" name="TextBox 10"/>
          <p:cNvSpPr txBox="1"/>
          <p:nvPr/>
        </p:nvSpPr>
        <p:spPr>
          <a:xfrm>
            <a:off x="457200" y="1066800"/>
            <a:ext cx="7848600"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indicator:  </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2.4.1 Number of Regulations approved by the minister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Annual Target: </a:t>
            </a:r>
            <a:r>
              <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1 (Agricultural Remedies Regulation)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p:txBody>
      </p:sp>
      <p:sp>
        <p:nvSpPr>
          <p:cNvPr id="14" name="TextBox 13"/>
          <p:cNvSpPr txBox="1"/>
          <p:nvPr/>
        </p:nvSpPr>
        <p:spPr>
          <a:xfrm>
            <a:off x="457200" y="4377391"/>
            <a:ext cx="8131233"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Reason for deviation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Planned intervention </a:t>
            </a:r>
            <a:endParaRPr kumimoji="0" lang="en-ZA" sz="1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aphicFrame>
        <p:nvGraphicFramePr>
          <p:cNvPr id="8" name="Diagram 7"/>
          <p:cNvGraphicFramePr/>
          <p:nvPr/>
        </p:nvGraphicFramePr>
        <p:xfrm>
          <a:off x="435103" y="2336869"/>
          <a:ext cx="8305800" cy="19707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a:xfrm>
            <a:off x="6553200" y="6705525"/>
            <a:ext cx="2133600" cy="38431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0C018F-9127-4D43-B1E6-A6981D16A09C}"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1">
            <a:extLst>
              <a:ext uri="{FF2B5EF4-FFF2-40B4-BE49-F238E27FC236}">
                <a16:creationId xmlns:a16="http://schemas.microsoft.com/office/drawing/2014/main" xmlns="" id="{2DE3FD59-7261-4EA3-A9F3-65FB34AE4DA2}"/>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19</a:t>
            </a:fld>
            <a:endParaRPr lang="en-ZA" altLang="en-US" sz="1800" b="1" dirty="0"/>
          </a:p>
        </p:txBody>
      </p:sp>
    </p:spTree>
    <p:extLst>
      <p:ext uri="{BB962C8B-B14F-4D97-AF65-F5344CB8AC3E}">
        <p14:creationId xmlns:p14="http://schemas.microsoft.com/office/powerpoint/2010/main" xmlns="" val="2253283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09E75BAC-9EBF-4990-ADF4-54432CB8139B}"/>
              </a:ext>
            </a:extLst>
          </p:cNvPr>
          <p:cNvSpPr txBox="1">
            <a:spLocks/>
          </p:cNvSpPr>
          <p:nvPr/>
        </p:nvSpPr>
        <p:spPr bwMode="auto">
          <a:xfrm>
            <a:off x="179387" y="280194"/>
            <a:ext cx="8785225" cy="754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a:lstStyle>
          <a:p>
            <a:pPr>
              <a:tabLst>
                <a:tab pos="900113" algn="l"/>
              </a:tabLst>
              <a:defRPr/>
            </a:pPr>
            <a:r>
              <a:rPr lang="en-ZA" sz="5400" dirty="0">
                <a:solidFill>
                  <a:srgbClr val="005D28"/>
                </a:solidFill>
                <a:latin typeface="Arial" panose="020B0604020202020204" pitchFamily="34" charset="0"/>
                <a:cs typeface="Arial" panose="020B0604020202020204" pitchFamily="34" charset="0"/>
              </a:rPr>
              <a:t>INDEX/ FOCUS AREAS</a:t>
            </a:r>
            <a:endParaRPr lang="en-US" sz="5400" dirty="0">
              <a:solidFill>
                <a:srgbClr val="005D28"/>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C56A8BDD-0374-4465-8402-36F2322D3089}"/>
              </a:ext>
            </a:extLst>
          </p:cNvPr>
          <p:cNvSpPr txBox="1"/>
          <p:nvPr/>
        </p:nvSpPr>
        <p:spPr>
          <a:xfrm>
            <a:off x="323528" y="1448941"/>
            <a:ext cx="8496943" cy="1815882"/>
          </a:xfrm>
          <a:prstGeom prst="rect">
            <a:avLst/>
          </a:prstGeom>
          <a:noFill/>
        </p:spPr>
        <p:txBody>
          <a:bodyPr wrap="square" rtlCol="0">
            <a:spAutoFit/>
          </a:bodyPr>
          <a:lstStyle/>
          <a:p>
            <a:pPr algn="just"/>
            <a:r>
              <a:rPr lang="en-ZA" sz="2800" dirty="0">
                <a:effectLst/>
                <a:latin typeface="Arial" panose="020B0604020202020204" pitchFamily="34" charset="0"/>
                <a:ea typeface="Calibri" panose="020F0502020204030204" pitchFamily="34" charset="0"/>
              </a:rPr>
              <a:t>Briefing by </a:t>
            </a:r>
            <a:r>
              <a:rPr lang="en-ZA" sz="2800" dirty="0">
                <a:latin typeface="Arial" panose="020B0604020202020204" pitchFamily="34" charset="0"/>
                <a:ea typeface="Calibri" panose="020F0502020204030204" pitchFamily="34" charset="0"/>
              </a:rPr>
              <a:t>the Department of Agriculture, Land Reform and Rural Development (</a:t>
            </a:r>
            <a:r>
              <a:rPr lang="en-ZA" sz="2800" dirty="0">
                <a:effectLst/>
                <a:latin typeface="Arial" panose="020B0604020202020204" pitchFamily="34" charset="0"/>
                <a:ea typeface="Calibri" panose="020F0502020204030204" pitchFamily="34" charset="0"/>
              </a:rPr>
              <a:t>DALRRD) on the 2022/23 First Quarter Programme Performance Report</a:t>
            </a:r>
            <a:endParaRPr lang="en-ZA" sz="2800" i="1" dirty="0">
              <a:solidFill>
                <a:srgbClr val="FF0000"/>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xmlns="" id="{6B697362-7CA2-44C4-B3E0-2466B231CCDA}"/>
              </a:ext>
            </a:extLst>
          </p:cNvPr>
          <p:cNvSpPr>
            <a:spLocks noGrp="1"/>
          </p:cNvSpPr>
          <p:nvPr>
            <p:ph type="sldNum" sz="quarter" idx="12"/>
          </p:nvPr>
        </p:nvSpPr>
        <p:spPr/>
        <p:txBody>
          <a:bodyPr/>
          <a:lstStyle/>
          <a:p>
            <a:pPr>
              <a:defRPr/>
            </a:pPr>
            <a:fld id="{F691BFF7-B4A0-4675-A480-E8332642E6D4}" type="slidenum">
              <a:rPr lang="en-ZA" altLang="en-US" smtClean="0"/>
              <a:pPr>
                <a:defRPr/>
              </a:pPr>
              <a:t>2</a:t>
            </a:fld>
            <a:endParaRPr lang="en-ZA" altLang="en-US"/>
          </a:p>
        </p:txBody>
      </p:sp>
      <p:sp>
        <p:nvSpPr>
          <p:cNvPr id="3" name="Footer Placeholder 2">
            <a:extLst>
              <a:ext uri="{FF2B5EF4-FFF2-40B4-BE49-F238E27FC236}">
                <a16:creationId xmlns:a16="http://schemas.microsoft.com/office/drawing/2014/main" xmlns="" id="{16CB9E0C-83C5-4F3E-8723-F11C17BEC47D}"/>
              </a:ext>
            </a:extLst>
          </p:cNvPr>
          <p:cNvSpPr>
            <a:spLocks noGrp="1"/>
          </p:cNvSpPr>
          <p:nvPr>
            <p:ph type="ftr" sz="quarter" idx="11"/>
          </p:nvPr>
        </p:nvSpPr>
        <p:spPr>
          <a:xfrm>
            <a:off x="5508104" y="6442178"/>
            <a:ext cx="1728192" cy="384175"/>
          </a:xfrm>
        </p:spPr>
        <p:txBody>
          <a:bodyPr/>
          <a:lstStyle/>
          <a:p>
            <a:pPr>
              <a:defRPr/>
            </a:pPr>
            <a:r>
              <a:rPr lang="en-US" sz="1800" b="1" dirty="0"/>
              <a:t>2</a:t>
            </a:r>
            <a:endParaRPr lang="en-ZA" sz="18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57200" y="289069"/>
            <a:ext cx="8229600" cy="120306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381000"/>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rPr>
              <a:t>PROGRAMME 2: AGRICULTURAL PRODUCTION, BIOSECURITY AND</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rPr>
              <a:t> NATURAL RESOURCES MANAGEMENT</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11" name="TextBox 10"/>
          <p:cNvSpPr txBox="1"/>
          <p:nvPr/>
        </p:nvSpPr>
        <p:spPr>
          <a:xfrm>
            <a:off x="457200" y="1066800"/>
            <a:ext cx="7848600" cy="1569660"/>
          </a:xfrm>
          <a:prstGeom prst="rect">
            <a:avLst/>
          </a:prstGeom>
          <a:noFill/>
        </p:spPr>
        <p:txBody>
          <a:bodyPr wrap="square" rtlCol="0">
            <a:spAutoFit/>
          </a:bodyPr>
          <a:lstStyle/>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indicator:  </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3.1.1 Number of plant pest risk surveillances conducted</a:t>
            </a: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Annual Target: </a:t>
            </a:r>
            <a:r>
              <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3 plant pest risk surveillances conducted (Exotic fruit fly; Citrus greening survey; and Banana bunchy top virus)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p:txBody>
      </p:sp>
      <p:sp>
        <p:nvSpPr>
          <p:cNvPr id="14" name="TextBox 13"/>
          <p:cNvSpPr txBox="1"/>
          <p:nvPr/>
        </p:nvSpPr>
        <p:spPr>
          <a:xfrm>
            <a:off x="479365" y="4313959"/>
            <a:ext cx="8131233" cy="1015663"/>
          </a:xfrm>
          <a:prstGeom prst="rect">
            <a:avLst/>
          </a:prstGeom>
          <a:noFill/>
        </p:spPr>
        <p:txBody>
          <a:bodyPr wrap="square" rtlCol="0">
            <a:spAutoFit/>
          </a:bodyPr>
          <a:lstStyle/>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Reason for deviation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Planned intervention </a:t>
            </a:r>
            <a:endParaRPr kumimoji="0" lang="en-ZA" sz="1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p>
        </p:txBody>
      </p:sp>
      <p:graphicFrame>
        <p:nvGraphicFramePr>
          <p:cNvPr id="8" name="Diagram 7"/>
          <p:cNvGraphicFramePr/>
          <p:nvPr/>
        </p:nvGraphicFramePr>
        <p:xfrm>
          <a:off x="392081" y="2457054"/>
          <a:ext cx="8305800" cy="18558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0C018F-9127-4D43-B1E6-A6981D16A09C}"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1">
            <a:extLst>
              <a:ext uri="{FF2B5EF4-FFF2-40B4-BE49-F238E27FC236}">
                <a16:creationId xmlns:a16="http://schemas.microsoft.com/office/drawing/2014/main" xmlns="" id="{CE6FC6C2-E1FA-4A0B-9D57-68CBFFA35388}"/>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20</a:t>
            </a:fld>
            <a:endParaRPr lang="en-ZA" altLang="en-US" sz="1800" b="1" dirty="0"/>
          </a:p>
        </p:txBody>
      </p:sp>
    </p:spTree>
    <p:extLst>
      <p:ext uri="{BB962C8B-B14F-4D97-AF65-F5344CB8AC3E}">
        <p14:creationId xmlns:p14="http://schemas.microsoft.com/office/powerpoint/2010/main" xmlns="" val="3298390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57200" y="289069"/>
            <a:ext cx="8229600" cy="120306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044624" y="321232"/>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rPr>
              <a:t>PROGRAMME 2: AGRICULTURAL PRODUCTION, BIOSECURITY AND</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rPr>
              <a:t> NATURAL RESOURCES MANAGEMENT</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11" name="TextBox 10"/>
          <p:cNvSpPr txBox="1"/>
          <p:nvPr/>
        </p:nvSpPr>
        <p:spPr>
          <a:xfrm>
            <a:off x="395536" y="847720"/>
            <a:ext cx="8136904"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indicator: </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3.1.2 number of animal disease risk surveillances conducted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Annual Target: </a:t>
            </a:r>
            <a:r>
              <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3 animal disease risk surveillances conducted (CBPP, PPR and FMD)</a:t>
            </a:r>
          </a:p>
        </p:txBody>
      </p:sp>
      <p:sp>
        <p:nvSpPr>
          <p:cNvPr id="14" name="TextBox 13"/>
          <p:cNvSpPr txBox="1"/>
          <p:nvPr/>
        </p:nvSpPr>
        <p:spPr>
          <a:xfrm>
            <a:off x="485675" y="3476648"/>
            <a:ext cx="8424935" cy="1015663"/>
          </a:xfrm>
          <a:prstGeom prst="rect">
            <a:avLst/>
          </a:prstGeom>
          <a:noFill/>
        </p:spPr>
        <p:txBody>
          <a:bodyPr wrap="square" rtlCol="0">
            <a:spAutoFit/>
          </a:bodyPr>
          <a:lstStyle/>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Reason for deviation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Planned intervention </a:t>
            </a: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aphicFrame>
        <p:nvGraphicFramePr>
          <p:cNvPr id="8" name="Diagram 7"/>
          <p:cNvGraphicFramePr/>
          <p:nvPr/>
        </p:nvGraphicFramePr>
        <p:xfrm>
          <a:off x="457200" y="1542185"/>
          <a:ext cx="83058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0C018F-9127-4D43-B1E6-A6981D16A09C}"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1">
            <a:extLst>
              <a:ext uri="{FF2B5EF4-FFF2-40B4-BE49-F238E27FC236}">
                <a16:creationId xmlns:a16="http://schemas.microsoft.com/office/drawing/2014/main" xmlns="" id="{997D50E2-FE01-4464-B2E0-A38C1E000CF9}"/>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21</a:t>
            </a:fld>
            <a:endParaRPr lang="en-ZA" altLang="en-US" sz="1800" b="1" dirty="0"/>
          </a:p>
        </p:txBody>
      </p:sp>
    </p:spTree>
    <p:extLst>
      <p:ext uri="{BB962C8B-B14F-4D97-AF65-F5344CB8AC3E}">
        <p14:creationId xmlns:p14="http://schemas.microsoft.com/office/powerpoint/2010/main" xmlns="" val="3988546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57200" y="289069"/>
            <a:ext cx="8229600" cy="120306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044624" y="321232"/>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rPr>
              <a:t>PROGRAMME 2: AGRICULTURAL PRODUCTION, BIOSECURITY AND</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rPr>
              <a:t> NATURAL RESOURCES MANAGEMENT</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11" name="TextBox 10"/>
          <p:cNvSpPr txBox="1"/>
          <p:nvPr/>
        </p:nvSpPr>
        <p:spPr>
          <a:xfrm>
            <a:off x="457200" y="1066800"/>
            <a:ext cx="7848600"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indicator: </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3.4.1 Percentage of export protocols for </a:t>
            </a:r>
            <a:r>
              <a:rPr kumimoji="0" lang="en-US" sz="16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phytosanitary</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requirements implemented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Annual Target: </a:t>
            </a:r>
            <a:r>
              <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98% export protocols for </a:t>
            </a:r>
            <a:r>
              <a:rPr kumimoji="0" lang="en-US" sz="1600" b="1" i="0" u="none" strike="noStrike" kern="1200" cap="none" spc="0" normalizeH="0" baseline="0" noProof="0" dirty="0" err="1">
                <a:ln>
                  <a:noFill/>
                </a:ln>
                <a:solidFill>
                  <a:srgbClr val="00B0F0"/>
                </a:solidFill>
                <a:effectLst/>
                <a:uLnTx/>
                <a:uFillTx/>
                <a:latin typeface="Arial" panose="020B0604020202020204" pitchFamily="34" charset="0"/>
                <a:ea typeface="+mn-ea"/>
                <a:cs typeface="Arial" panose="020B0604020202020204" pitchFamily="34" charset="0"/>
              </a:rPr>
              <a:t>phytosanitary</a:t>
            </a:r>
            <a:r>
              <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 requirements implemented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p:txBody>
      </p:sp>
      <p:sp>
        <p:nvSpPr>
          <p:cNvPr id="14" name="TextBox 13"/>
          <p:cNvSpPr txBox="1"/>
          <p:nvPr/>
        </p:nvSpPr>
        <p:spPr>
          <a:xfrm>
            <a:off x="479366" y="4114800"/>
            <a:ext cx="8131233" cy="1446550"/>
          </a:xfrm>
          <a:prstGeom prst="rect">
            <a:avLst/>
          </a:prstGeom>
          <a:noFill/>
        </p:spPr>
        <p:txBody>
          <a:bodyPr wrap="square" rtlCol="0">
            <a:spAutoFit/>
          </a:bodyPr>
          <a:lstStyle/>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Reason for deviation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DIS was able to certify 1.96% more than the set target of 98%. The officials were able to process the applications quicker and faster ahead of the turn around time of 2 days</a:t>
            </a:r>
            <a:r>
              <a:rPr kumimoji="0" lang="en-US" sz="1400" b="0" i="0" u="none" strike="noStrike" kern="1200" cap="none" spc="0" normalizeH="0" baseline="0" noProof="0" dirty="0">
                <a:ln>
                  <a:noFill/>
                </a:ln>
                <a:solidFill>
                  <a:prstClr val="black"/>
                </a:solidFill>
                <a:effectLst/>
                <a:uLnTx/>
                <a:uFillTx/>
                <a:latin typeface="Calibri"/>
                <a:ea typeface="+mn-ea"/>
                <a:cs typeface="+mn-cs"/>
              </a:rPr>
              <a:t>.</a:t>
            </a: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Planned intervention </a:t>
            </a: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aphicFrame>
        <p:nvGraphicFramePr>
          <p:cNvPr id="8" name="Diagram 7"/>
          <p:cNvGraphicFramePr/>
          <p:nvPr/>
        </p:nvGraphicFramePr>
        <p:xfrm>
          <a:off x="392082" y="1981200"/>
          <a:ext cx="83058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0C018F-9127-4D43-B1E6-A6981D16A09C}"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1">
            <a:extLst>
              <a:ext uri="{FF2B5EF4-FFF2-40B4-BE49-F238E27FC236}">
                <a16:creationId xmlns:a16="http://schemas.microsoft.com/office/drawing/2014/main" xmlns="" id="{7225E061-8357-4504-9341-E326881E9E8D}"/>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22</a:t>
            </a:fld>
            <a:endParaRPr lang="en-ZA" altLang="en-US" sz="1800" b="1" dirty="0"/>
          </a:p>
        </p:txBody>
      </p:sp>
    </p:spTree>
    <p:extLst>
      <p:ext uri="{BB962C8B-B14F-4D97-AF65-F5344CB8AC3E}">
        <p14:creationId xmlns:p14="http://schemas.microsoft.com/office/powerpoint/2010/main" xmlns="" val="1912980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57200" y="289069"/>
            <a:ext cx="8229600" cy="120306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381000"/>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rPr>
              <a:t>PROGRAMME 2: AGRICULTURAL PRODUCTION, BIOSECURITY AND</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rPr>
              <a:t> NATURAL RESOURCES MANAGEMENT</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11" name="TextBox 10"/>
          <p:cNvSpPr txBox="1"/>
          <p:nvPr/>
        </p:nvSpPr>
        <p:spPr>
          <a:xfrm>
            <a:off x="457200" y="1066800"/>
            <a:ext cx="7848600"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indicator:  </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3.5.2 Number of subsistence producers supported with intergrated bioenergy (biogas) technology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Annual Target: </a:t>
            </a:r>
            <a:r>
              <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18</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p:txBody>
      </p:sp>
      <p:sp>
        <p:nvSpPr>
          <p:cNvPr id="14" name="TextBox 13"/>
          <p:cNvSpPr txBox="1"/>
          <p:nvPr/>
        </p:nvSpPr>
        <p:spPr>
          <a:xfrm>
            <a:off x="457200" y="4265774"/>
            <a:ext cx="8131233" cy="830997"/>
          </a:xfrm>
          <a:prstGeom prst="rect">
            <a:avLst/>
          </a:prstGeom>
          <a:noFill/>
        </p:spPr>
        <p:txBody>
          <a:bodyPr wrap="square" rtlCol="0">
            <a:spAutoFit/>
          </a:bodyPr>
          <a:lstStyle/>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Reason for deviation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N/A</a:t>
            </a:r>
            <a:endPar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Planned intervention </a:t>
            </a:r>
            <a:endParaRPr kumimoji="0" lang="en-ZA" sz="1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p>
        </p:txBody>
      </p:sp>
      <p:graphicFrame>
        <p:nvGraphicFramePr>
          <p:cNvPr id="8" name="Diagram 7"/>
          <p:cNvGraphicFramePr/>
          <p:nvPr/>
        </p:nvGraphicFramePr>
        <p:xfrm>
          <a:off x="374784" y="2302932"/>
          <a:ext cx="8305800" cy="1936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0C018F-9127-4D43-B1E6-A6981D16A09C}"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1">
            <a:extLst>
              <a:ext uri="{FF2B5EF4-FFF2-40B4-BE49-F238E27FC236}">
                <a16:creationId xmlns:a16="http://schemas.microsoft.com/office/drawing/2014/main" xmlns="" id="{8895AD7D-53B9-489C-8CBC-1CB819DB5C6E}"/>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23</a:t>
            </a:fld>
            <a:endParaRPr lang="en-ZA" altLang="en-US" sz="1800" b="1" dirty="0"/>
          </a:p>
        </p:txBody>
      </p:sp>
    </p:spTree>
    <p:extLst>
      <p:ext uri="{BB962C8B-B14F-4D97-AF65-F5344CB8AC3E}">
        <p14:creationId xmlns:p14="http://schemas.microsoft.com/office/powerpoint/2010/main" xmlns="" val="340191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447997"/>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7" name="Title 1">
            <a:extLst>
              <a:ext uri="{FF2B5EF4-FFF2-40B4-BE49-F238E27FC236}">
                <a16:creationId xmlns:a16="http://schemas.microsoft.com/office/drawing/2014/main" xmlns="" id="{290385AE-7FBF-46E8-9F96-40E10EB47568}"/>
              </a:ext>
            </a:extLst>
          </p:cNvPr>
          <p:cNvSpPr txBox="1">
            <a:spLocks/>
          </p:cNvSpPr>
          <p:nvPr/>
        </p:nvSpPr>
        <p:spPr>
          <a:xfrm>
            <a:off x="457200" y="1719999"/>
            <a:ext cx="8620836" cy="5633598"/>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j-ea"/>
                <a:cs typeface="+mj-cs"/>
              </a:rPr>
              <a:t> </a:t>
            </a: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8" name="Title 1">
            <a:extLst>
              <a:ext uri="{FF2B5EF4-FFF2-40B4-BE49-F238E27FC236}">
                <a16:creationId xmlns:a16="http://schemas.microsoft.com/office/drawing/2014/main" xmlns="" id="{290385AE-7FBF-46E8-9F96-40E10EB47568}"/>
              </a:ext>
            </a:extLst>
          </p:cNvPr>
          <p:cNvSpPr txBox="1">
            <a:spLocks/>
          </p:cNvSpPr>
          <p:nvPr/>
        </p:nvSpPr>
        <p:spPr>
          <a:xfrm>
            <a:off x="251520" y="1952997"/>
            <a:ext cx="8771526" cy="5112568"/>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ZA" sz="1600" b="1" dirty="0">
              <a:solidFill>
                <a:srgbClr val="94C600"/>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rPr>
              <a:t>PROGRAMME 3: </a:t>
            </a:r>
            <a:r>
              <a:rPr kumimoji="0" lang="en-US"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rPr>
              <a:t>FOOD SECURITY, LAND REFORM AND RESTITUTION </a:t>
            </a: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Arial"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Purpose: </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Acquire and distribute land and promote food security and agrarian reform programmes.</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Programme Structure: </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285750" lvl="0" indent="-285750">
              <a:buFont typeface="Arial" panose="020B0604020202020204" pitchFamily="34" charset="0"/>
              <a:buChar char="•"/>
              <a:defRPr/>
            </a:pPr>
            <a:r>
              <a:rPr lang="en-ZA" sz="1600" dirty="0">
                <a:solidFill>
                  <a:prstClr val="black"/>
                </a:solidFill>
                <a:latin typeface="Arial" panose="020B0604020202020204" pitchFamily="34" charset="0"/>
                <a:cs typeface="Arial" panose="020B0604020202020204" pitchFamily="34" charset="0"/>
              </a:rPr>
              <a:t>Food Security and Agrarian Reform</a:t>
            </a:r>
          </a:p>
          <a:p>
            <a:pPr marL="285750" lvl="0" indent="-285750">
              <a:buFont typeface="Arial" panose="020B0604020202020204" pitchFamily="34" charset="0"/>
              <a:buChar char="•"/>
              <a:defRPr/>
            </a:pPr>
            <a:r>
              <a:rPr lang="en-ZA" sz="1600" dirty="0">
                <a:solidFill>
                  <a:prstClr val="black"/>
                </a:solidFill>
                <a:latin typeface="Arial" panose="020B0604020202020204" pitchFamily="34" charset="0"/>
                <a:cs typeface="Arial" panose="020B0604020202020204" pitchFamily="34" charset="0"/>
              </a:rPr>
              <a:t>Land Redistribution and Tenure Reform</a:t>
            </a:r>
          </a:p>
          <a:p>
            <a:pPr marL="285750" lvl="0" indent="-285750">
              <a:buFont typeface="Arial" panose="020B0604020202020204" pitchFamily="34" charset="0"/>
              <a:buChar char="•"/>
              <a:defRPr/>
            </a:pPr>
            <a:r>
              <a:rPr lang="en-ZA" sz="1600" dirty="0">
                <a:solidFill>
                  <a:prstClr val="black"/>
                </a:solidFill>
                <a:latin typeface="Arial" panose="020B0604020202020204" pitchFamily="34" charset="0"/>
                <a:cs typeface="Arial" panose="020B0604020202020204" pitchFamily="34" charset="0"/>
              </a:rPr>
              <a:t>National Extension Services and Sector Capacity Development</a:t>
            </a:r>
          </a:p>
          <a:p>
            <a:pPr marL="285750" lvl="0" indent="-285750">
              <a:buFont typeface="Arial" panose="020B0604020202020204" pitchFamily="34" charset="0"/>
              <a:buChar char="•"/>
              <a:defRPr/>
            </a:pPr>
            <a:r>
              <a:rPr lang="en-ZA" sz="1600" dirty="0">
                <a:solidFill>
                  <a:prstClr val="black"/>
                </a:solidFill>
                <a:latin typeface="Arial" panose="020B0604020202020204" pitchFamily="34" charset="0"/>
                <a:cs typeface="Arial" panose="020B0604020202020204" pitchFamily="34" charset="0"/>
              </a:rPr>
              <a:t>Land Development and Post Settlement Support</a:t>
            </a:r>
          </a:p>
          <a:p>
            <a:pPr marL="285750" lvl="0" indent="-285750">
              <a:buFont typeface="Arial" panose="020B0604020202020204" pitchFamily="34" charset="0"/>
              <a:buChar char="•"/>
              <a:defRPr/>
            </a:pPr>
            <a:r>
              <a:rPr lang="en-ZA" sz="1600" dirty="0">
                <a:solidFill>
                  <a:prstClr val="black"/>
                </a:solidFill>
                <a:latin typeface="Arial" panose="020B0604020202020204" pitchFamily="34" charset="0"/>
                <a:cs typeface="Arial" panose="020B0604020202020204" pitchFamily="34" charset="0"/>
              </a:rPr>
              <a:t>Commission on Restitution of Land Rights</a:t>
            </a:r>
          </a:p>
          <a:p>
            <a:pPr marL="285750" lvl="0" indent="-285750">
              <a:buFont typeface="Arial" panose="020B0604020202020204" pitchFamily="34" charset="0"/>
              <a:buChar char="•"/>
              <a:defRPr/>
            </a:pPr>
            <a:r>
              <a:rPr lang="en-ZA" sz="1600" dirty="0">
                <a:solidFill>
                  <a:prstClr val="black"/>
                </a:solidFill>
                <a:latin typeface="Arial" panose="020B0604020202020204" pitchFamily="34" charset="0"/>
                <a:cs typeface="Arial" panose="020B0604020202020204" pitchFamily="34" charset="0"/>
              </a:rPr>
              <a:t>Restitution</a:t>
            </a:r>
          </a:p>
          <a:p>
            <a:pPr marL="285750" lvl="0" indent="-285750">
              <a:buFont typeface="Arial" panose="020B0604020202020204" pitchFamily="34" charset="0"/>
              <a:buChar char="•"/>
              <a:defRPr/>
            </a:pPr>
            <a:r>
              <a:rPr lang="en-ZA" sz="1600" dirty="0">
                <a:solidFill>
                  <a:prstClr val="black"/>
                </a:solidFill>
                <a:latin typeface="Arial" panose="020B0604020202020204" pitchFamily="34" charset="0"/>
                <a:cs typeface="Arial" panose="020B0604020202020204" pitchFamily="34" charset="0"/>
              </a:rPr>
              <a:t>Agricultural Land Holdings Account</a:t>
            </a:r>
          </a:p>
          <a:p>
            <a:pPr marL="285750" lvl="0" indent="-285750">
              <a:buFont typeface="Arial" panose="020B0604020202020204" pitchFamily="34" charset="0"/>
              <a:buChar char="•"/>
              <a:defRPr/>
            </a:pPr>
            <a:r>
              <a:rPr lang="en-ZA" sz="1600" dirty="0" err="1">
                <a:solidFill>
                  <a:prstClr val="black"/>
                </a:solidFill>
                <a:latin typeface="Arial" panose="020B0604020202020204" pitchFamily="34" charset="0"/>
                <a:cs typeface="Arial" panose="020B0604020202020204" pitchFamily="34" charset="0"/>
              </a:rPr>
              <a:t>Ingonyama</a:t>
            </a:r>
            <a:r>
              <a:rPr lang="en-ZA" sz="1600" dirty="0">
                <a:solidFill>
                  <a:prstClr val="black"/>
                </a:solidFill>
                <a:latin typeface="Arial" panose="020B0604020202020204" pitchFamily="34" charset="0"/>
                <a:cs typeface="Arial" panose="020B0604020202020204" pitchFamily="34" charset="0"/>
              </a:rPr>
              <a:t> Trust Board</a:t>
            </a:r>
          </a:p>
          <a:p>
            <a:pPr marL="285750" lvl="0" indent="-285750">
              <a:buFont typeface="Arial" panose="020B0604020202020204" pitchFamily="34" charset="0"/>
              <a:buChar char="•"/>
              <a:defRPr/>
            </a:pPr>
            <a:r>
              <a:rPr lang="en-ZA" sz="1600" dirty="0">
                <a:solidFill>
                  <a:prstClr val="black"/>
                </a:solidFill>
                <a:latin typeface="Arial" panose="020B0604020202020204" pitchFamily="34" charset="0"/>
                <a:cs typeface="Arial" panose="020B0604020202020204" pitchFamily="34" charset="0"/>
              </a:rPr>
              <a:t>Office of the </a:t>
            </a:r>
            <a:r>
              <a:rPr lang="en-ZA" sz="1600" dirty="0" err="1">
                <a:solidFill>
                  <a:prstClr val="black"/>
                </a:solidFill>
                <a:latin typeface="Arial" panose="020B0604020202020204" pitchFamily="34" charset="0"/>
                <a:cs typeface="Arial" panose="020B0604020202020204" pitchFamily="34" charset="0"/>
              </a:rPr>
              <a:t>Valuer</a:t>
            </a:r>
            <a:r>
              <a:rPr lang="en-ZA" sz="1600" dirty="0">
                <a:solidFill>
                  <a:prstClr val="black"/>
                </a:solidFill>
                <a:latin typeface="Arial" panose="020B0604020202020204" pitchFamily="34" charset="0"/>
                <a:cs typeface="Arial" panose="020B0604020202020204" pitchFamily="34" charset="0"/>
              </a:rPr>
              <a:t>-General (OVG)</a:t>
            </a:r>
          </a:p>
          <a:p>
            <a:pPr lvl="0">
              <a:defRPr/>
            </a:pPr>
            <a:endPar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lvl="0">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Outcomes:</a:t>
            </a: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 </a:t>
            </a:r>
          </a:p>
          <a:p>
            <a:pPr lvl="0">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285750" lvl="0" indent="-285750">
              <a:buFont typeface="Arial" panose="020B0604020202020204" pitchFamily="34" charset="0"/>
              <a:buChar char="•"/>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Outcome </a:t>
            </a:r>
            <a:r>
              <a:rPr lang="en-US" sz="1600" dirty="0">
                <a:solidFill>
                  <a:prstClr val="black"/>
                </a:solidFill>
                <a:latin typeface="Arial" panose="020B0604020202020204" pitchFamily="34" charset="0"/>
                <a:cs typeface="Arial" panose="020B0604020202020204" pitchFamily="34" charset="0"/>
              </a:rPr>
              <a:t>2: Spatial transformation, effective and efficient land administration </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and equitable access to land and producer support.</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ZA" sz="1600" dirty="0">
                <a:solidFill>
                  <a:prstClr val="black"/>
                </a:solidFill>
                <a:latin typeface="Arial" panose="020B0604020202020204" pitchFamily="34" charset="0"/>
                <a:cs typeface="Arial" panose="020B0604020202020204" pitchFamily="34" charset="0"/>
              </a:rPr>
              <a:t>Outcome 3: Redress and equitable access to land and producer support</a:t>
            </a: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j-ea"/>
                <a:cs typeface="+mj-cs"/>
              </a:rPr>
              <a:t> </a:t>
            </a: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9" name="Slide Number Placeholder 1">
            <a:extLst>
              <a:ext uri="{FF2B5EF4-FFF2-40B4-BE49-F238E27FC236}">
                <a16:creationId xmlns:a16="http://schemas.microsoft.com/office/drawing/2014/main" xmlns="" id="{30BABAAD-1EF6-4D14-BA21-F6BBF949915D}"/>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24</a:t>
            </a:fld>
            <a:endParaRPr lang="en-ZA" altLang="en-US" sz="1800" b="1" dirty="0"/>
          </a:p>
        </p:txBody>
      </p:sp>
    </p:spTree>
    <p:extLst>
      <p:ext uri="{BB962C8B-B14F-4D97-AF65-F5344CB8AC3E}">
        <p14:creationId xmlns:p14="http://schemas.microsoft.com/office/powerpoint/2010/main" xmlns="" val="1113382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57200" y="270339"/>
            <a:ext cx="8191500" cy="338554"/>
          </a:xfrm>
          <a:prstGeom prst="rect">
            <a:avLst/>
          </a:prstGeom>
          <a:noFill/>
        </p:spPr>
        <p:txBody>
          <a:bodyPr wrap="square" rtlCol="0">
            <a:spAutoFit/>
          </a:bodyPr>
          <a:lstStyle/>
          <a:p>
            <a:pPr lvl="0">
              <a:spcBef>
                <a:spcPct val="0"/>
              </a:spcBef>
              <a:defRPr/>
            </a:pPr>
            <a:r>
              <a:rPr lang="en-ZA" sz="1600" b="1" dirty="0">
                <a:solidFill>
                  <a:srgbClr val="94C600"/>
                </a:solidFill>
                <a:latin typeface="Arial" panose="020B0604020202020204" pitchFamily="34" charset="0"/>
                <a:cs typeface="Arial" panose="020B0604020202020204" pitchFamily="34" charset="0"/>
              </a:rPr>
              <a:t>PROGRAMME 3: FOOD SECURITY, LAND REFORM AND RESTITUTION </a:t>
            </a: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447997"/>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10" name="Title 1">
            <a:extLst>
              <a:ext uri="{FF2B5EF4-FFF2-40B4-BE49-F238E27FC236}">
                <a16:creationId xmlns:a16="http://schemas.microsoft.com/office/drawing/2014/main" xmlns="" id="{290385AE-7FBF-46E8-9F96-40E10EB47568}"/>
              </a:ext>
            </a:extLst>
          </p:cNvPr>
          <p:cNvSpPr txBox="1">
            <a:spLocks/>
          </p:cNvSpPr>
          <p:nvPr/>
        </p:nvSpPr>
        <p:spPr>
          <a:xfrm>
            <a:off x="457200" y="1719999"/>
            <a:ext cx="8620836" cy="5633598"/>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j-ea"/>
                <a:cs typeface="+mj-cs"/>
              </a:rPr>
              <a:t> </a:t>
            </a: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9" name="TextBox 8">
            <a:extLst>
              <a:ext uri="{FF2B5EF4-FFF2-40B4-BE49-F238E27FC236}">
                <a16:creationId xmlns:a16="http://schemas.microsoft.com/office/drawing/2014/main" xmlns="" id="{F91EB010-B9D2-4DF0-B7F7-D70E6F593B12}"/>
              </a:ext>
            </a:extLst>
          </p:cNvPr>
          <p:cNvSpPr txBox="1"/>
          <p:nvPr/>
        </p:nvSpPr>
        <p:spPr>
          <a:xfrm>
            <a:off x="539552" y="773339"/>
            <a:ext cx="8334440" cy="830997"/>
          </a:xfrm>
          <a:prstGeom prst="rect">
            <a:avLst/>
          </a:prstGeom>
          <a:noFill/>
        </p:spPr>
        <p:txBody>
          <a:bodyPr wrap="square" rtlCol="0">
            <a:spAutoFit/>
          </a:bodyPr>
          <a:lstStyle/>
          <a:p>
            <a:pPr lvl="0" defTabSz="913403">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indicator:  </a:t>
            </a:r>
            <a:r>
              <a:rPr lang="en-US" sz="1600" b="1" dirty="0">
                <a:solidFill>
                  <a:prstClr val="black"/>
                </a:solidFill>
                <a:latin typeface="Arial" panose="020B0604020202020204" pitchFamily="34" charset="0"/>
                <a:cs typeface="Arial" panose="020B0604020202020204" pitchFamily="34" charset="0"/>
              </a:rPr>
              <a:t>4.1.1 Number of Communal Property Associations (CPAs) members trained on governance </a:t>
            </a:r>
            <a:endPar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Annual Target: </a:t>
            </a:r>
            <a:r>
              <a:rPr lang="en-ZA" sz="1600" b="1" dirty="0">
                <a:solidFill>
                  <a:srgbClr val="00B0F0"/>
                </a:solidFill>
                <a:latin typeface="Arial" panose="020B0604020202020204" pitchFamily="34" charset="0"/>
                <a:cs typeface="Arial" panose="020B0604020202020204" pitchFamily="34" charset="0"/>
              </a:rPr>
              <a:t>585</a:t>
            </a:r>
            <a:endParaRPr kumimoji="0" lang="en-ZA" sz="1600" b="0"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p:txBody>
      </p:sp>
      <p:sp>
        <p:nvSpPr>
          <p:cNvPr id="12" name="Rounded Rectangle 4">
            <a:extLst>
              <a:ext uri="{FF2B5EF4-FFF2-40B4-BE49-F238E27FC236}">
                <a16:creationId xmlns:a16="http://schemas.microsoft.com/office/drawing/2014/main" xmlns="" id="{46707732-E533-40E6-911C-8E333BB0847A}"/>
              </a:ext>
            </a:extLst>
          </p:cNvPr>
          <p:cNvSpPr txBox="1"/>
          <p:nvPr/>
        </p:nvSpPr>
        <p:spPr>
          <a:xfrm>
            <a:off x="551584" y="1571484"/>
            <a:ext cx="7124080" cy="1105849"/>
          </a:xfrm>
          <a:prstGeom prst="rect">
            <a:avLst/>
          </a:prstGeom>
          <a:solidFill>
            <a:srgbClr val="00B050"/>
          </a:solidFill>
          <a:ln>
            <a:solidFill>
              <a:srgbClr val="00B050"/>
            </a:solidFill>
          </a:ln>
          <a:scene3d>
            <a:camera prst="orthographicFront"/>
            <a:lightRig rig="flat" dir="t"/>
          </a:scene3d>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marL="0" marR="0" lvl="0" indent="0" algn="ctr" defTabSz="711200" rtl="0" eaLnBrk="1" fontAlgn="auto" latinLnBrk="0" hangingPunct="1">
              <a:spcBef>
                <a:spcPct val="0"/>
              </a:spcBef>
              <a:spcAft>
                <a:spcPct val="35000"/>
              </a:spcAft>
              <a:buClrTx/>
              <a:buSzTx/>
              <a:buFontTx/>
              <a:buNone/>
              <a:tabLst/>
              <a:defRPr/>
            </a:pPr>
            <a:r>
              <a:rPr kumimoji="0" lang="en-ZA" sz="16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Quarter 1 target: 97</a:t>
            </a:r>
            <a:endParaRPr kumimoji="0" lang="en-ZA"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711200" rtl="0" eaLnBrk="1" fontAlgn="auto" latinLnBrk="0" hangingPunct="1">
              <a:spcBef>
                <a:spcPct val="0"/>
              </a:spcBef>
              <a:spcAft>
                <a:spcPct val="35000"/>
              </a:spcAft>
              <a:buClrTx/>
              <a:buSzTx/>
              <a:buFontTx/>
              <a:buNone/>
              <a:tabLst/>
              <a:defRPr/>
            </a:pPr>
            <a:r>
              <a:rPr kumimoji="0" lang="en-ZA" sz="16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Output: 783</a:t>
            </a:r>
            <a:endParaRPr kumimoji="0" lang="en-US" sz="1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711200" rtl="0" eaLnBrk="1" fontAlgn="auto" latinLnBrk="0" hangingPunct="1">
              <a:spcBef>
                <a:spcPct val="0"/>
              </a:spcBef>
              <a:spcAft>
                <a:spcPct val="3500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Achieved</a:t>
            </a:r>
          </a:p>
        </p:txBody>
      </p:sp>
      <p:graphicFrame>
        <p:nvGraphicFramePr>
          <p:cNvPr id="15" name="Table 14">
            <a:extLst>
              <a:ext uri="{FF2B5EF4-FFF2-40B4-BE49-F238E27FC236}">
                <a16:creationId xmlns:a16="http://schemas.microsoft.com/office/drawing/2014/main" xmlns="" id="{26A13BF2-9DE2-41B0-94FD-DBC34F665E85}"/>
              </a:ext>
            </a:extLst>
          </p:cNvPr>
          <p:cNvGraphicFramePr>
            <a:graphicFrameLocks noGrp="1"/>
          </p:cNvGraphicFramePr>
          <p:nvPr/>
        </p:nvGraphicFramePr>
        <p:xfrm>
          <a:off x="113328" y="2757692"/>
          <a:ext cx="8760664" cy="1652243"/>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1205379">
                  <a:extLst>
                    <a:ext uri="{9D8B030D-6E8A-4147-A177-3AD203B41FA5}">
                      <a16:colId xmlns:a16="http://schemas.microsoft.com/office/drawing/2014/main" xmlns="" val="20000"/>
                    </a:ext>
                  </a:extLst>
                </a:gridCol>
                <a:gridCol w="733194">
                  <a:extLst>
                    <a:ext uri="{9D8B030D-6E8A-4147-A177-3AD203B41FA5}">
                      <a16:colId xmlns:a16="http://schemas.microsoft.com/office/drawing/2014/main" xmlns="" val="20002"/>
                    </a:ext>
                  </a:extLst>
                </a:gridCol>
                <a:gridCol w="671047">
                  <a:extLst>
                    <a:ext uri="{9D8B030D-6E8A-4147-A177-3AD203B41FA5}">
                      <a16:colId xmlns:a16="http://schemas.microsoft.com/office/drawing/2014/main" xmlns="" val="20003"/>
                    </a:ext>
                  </a:extLst>
                </a:gridCol>
                <a:gridCol w="745605">
                  <a:extLst>
                    <a:ext uri="{9D8B030D-6E8A-4147-A177-3AD203B41FA5}">
                      <a16:colId xmlns:a16="http://schemas.microsoft.com/office/drawing/2014/main" xmlns="" val="20004"/>
                    </a:ext>
                  </a:extLst>
                </a:gridCol>
                <a:gridCol w="671047">
                  <a:extLst>
                    <a:ext uri="{9D8B030D-6E8A-4147-A177-3AD203B41FA5}">
                      <a16:colId xmlns:a16="http://schemas.microsoft.com/office/drawing/2014/main" xmlns="" val="20005"/>
                    </a:ext>
                  </a:extLst>
                </a:gridCol>
                <a:gridCol w="745605">
                  <a:extLst>
                    <a:ext uri="{9D8B030D-6E8A-4147-A177-3AD203B41FA5}">
                      <a16:colId xmlns:a16="http://schemas.microsoft.com/office/drawing/2014/main" xmlns="" val="20006"/>
                    </a:ext>
                  </a:extLst>
                </a:gridCol>
                <a:gridCol w="745605">
                  <a:extLst>
                    <a:ext uri="{9D8B030D-6E8A-4147-A177-3AD203B41FA5}">
                      <a16:colId xmlns:a16="http://schemas.microsoft.com/office/drawing/2014/main" xmlns="" val="20007"/>
                    </a:ext>
                  </a:extLst>
                </a:gridCol>
                <a:gridCol w="745605">
                  <a:extLst>
                    <a:ext uri="{9D8B030D-6E8A-4147-A177-3AD203B41FA5}">
                      <a16:colId xmlns:a16="http://schemas.microsoft.com/office/drawing/2014/main" xmlns="" val="20008"/>
                    </a:ext>
                  </a:extLst>
                </a:gridCol>
                <a:gridCol w="745605">
                  <a:extLst>
                    <a:ext uri="{9D8B030D-6E8A-4147-A177-3AD203B41FA5}">
                      <a16:colId xmlns:a16="http://schemas.microsoft.com/office/drawing/2014/main" xmlns="" val="20009"/>
                    </a:ext>
                  </a:extLst>
                </a:gridCol>
                <a:gridCol w="820166">
                  <a:extLst>
                    <a:ext uri="{9D8B030D-6E8A-4147-A177-3AD203B41FA5}">
                      <a16:colId xmlns:a16="http://schemas.microsoft.com/office/drawing/2014/main" xmlns="" val="20010"/>
                    </a:ext>
                  </a:extLst>
                </a:gridCol>
                <a:gridCol w="931806">
                  <a:extLst>
                    <a:ext uri="{9D8B030D-6E8A-4147-A177-3AD203B41FA5}">
                      <a16:colId xmlns:a16="http://schemas.microsoft.com/office/drawing/2014/main" xmlns="" val="20011"/>
                    </a:ext>
                  </a:extLst>
                </a:gridCol>
              </a:tblGrid>
              <a:tr h="357499">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Provinces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EC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FS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GP</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KZN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LP</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MP</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NC</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NW</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WC</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Total</a:t>
                      </a:r>
                    </a:p>
                    <a:p>
                      <a:pPr marL="0" marR="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440087">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p>
                      <a:pPr marL="0" marR="0" lvl="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Annual</a:t>
                      </a:r>
                      <a:r>
                        <a:rPr lang="en-ZA" sz="1000" b="1" kern="1200" baseline="0" dirty="0">
                          <a:solidFill>
                            <a:schemeClr val="dk1"/>
                          </a:solidFill>
                          <a:effectLst/>
                          <a:latin typeface="Arial" panose="020B0604020202020204" pitchFamily="34" charset="0"/>
                          <a:ea typeface="Calibri"/>
                          <a:cs typeface="Arial" panose="020B0604020202020204" pitchFamily="34" charset="0"/>
                        </a:rPr>
                        <a:t> </a:t>
                      </a:r>
                      <a:r>
                        <a:rPr lang="en-ZA" sz="1000" b="1" kern="1200" dirty="0">
                          <a:solidFill>
                            <a:schemeClr val="dk1"/>
                          </a:solidFill>
                          <a:effectLst/>
                          <a:latin typeface="Arial" panose="020B0604020202020204" pitchFamily="34" charset="0"/>
                          <a:ea typeface="Calibri"/>
                          <a:cs typeface="Arial" panose="020B0604020202020204" pitchFamily="34" charset="0"/>
                        </a:rPr>
                        <a:t>Target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84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29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97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90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99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60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80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31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1" i="0" u="none" strike="noStrike" dirty="0">
                          <a:solidFill>
                            <a:schemeClr val="tx1"/>
                          </a:solidFill>
                          <a:effectLst/>
                          <a:latin typeface="Arial" panose="020B0604020202020204" pitchFamily="34" charset="0"/>
                          <a:cs typeface="Arial" panose="020B0604020202020204" pitchFamily="34" charset="0"/>
                        </a:rPr>
                        <a:t>585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288145">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Q1 Target</a:t>
                      </a:r>
                    </a:p>
                    <a:p>
                      <a:pPr marL="0" marR="0" lvl="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11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20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23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10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10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97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431106">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Q1</a:t>
                      </a:r>
                    </a:p>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Achievement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34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27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21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134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69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119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267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50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62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3403" rtl="0" eaLnBrk="1" fontAlgn="t" latinLnBrk="0" hangingPunct="1">
                        <a:lnSpc>
                          <a:spcPct val="100000"/>
                        </a:lnSpc>
                        <a:spcBef>
                          <a:spcPts val="0"/>
                        </a:spcBef>
                        <a:spcAft>
                          <a:spcPts val="0"/>
                        </a:spcAft>
                        <a:buClrTx/>
                        <a:buSzTx/>
                        <a:buFontTx/>
                        <a:buNone/>
                        <a:tabLst/>
                        <a:defRPr/>
                      </a:pPr>
                      <a:r>
                        <a:rPr kumimoji="0" lang="nn-NO" sz="1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xmlns="" val="10003"/>
                  </a:ext>
                </a:extLst>
              </a:tr>
            </a:tbl>
          </a:graphicData>
        </a:graphic>
      </p:graphicFrame>
      <p:sp>
        <p:nvSpPr>
          <p:cNvPr id="16" name="TextBox 15">
            <a:extLst>
              <a:ext uri="{FF2B5EF4-FFF2-40B4-BE49-F238E27FC236}">
                <a16:creationId xmlns:a16="http://schemas.microsoft.com/office/drawing/2014/main" xmlns="" id="{8C087257-1458-413F-A6E2-3D9E33A4251A}"/>
              </a:ext>
            </a:extLst>
          </p:cNvPr>
          <p:cNvSpPr txBox="1"/>
          <p:nvPr/>
        </p:nvSpPr>
        <p:spPr>
          <a:xfrm>
            <a:off x="152400" y="4490294"/>
            <a:ext cx="8763000" cy="1277273"/>
          </a:xfrm>
          <a:prstGeom prst="rect">
            <a:avLst/>
          </a:prstGeom>
          <a:noFill/>
        </p:spPr>
        <p:txBody>
          <a:bodyPr wrap="square" rtlCol="0">
            <a:spAutoFit/>
          </a:bodyPr>
          <a:lstStyle/>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Reason for deviation</a:t>
            </a:r>
          </a:p>
          <a:p>
            <a:pPr lvl="0" defTabSz="913666">
              <a:defRPr/>
            </a:pPr>
            <a:r>
              <a:rPr lang="en-US" sz="1100" dirty="0">
                <a:solidFill>
                  <a:prstClr val="black"/>
                </a:solidFill>
                <a:latin typeface="Arial" panose="020B0604020202020204" pitchFamily="34" charset="0"/>
                <a:cs typeface="Arial" panose="020B0604020202020204" pitchFamily="34" charset="0"/>
              </a:rPr>
              <a:t>The target was overachieved due to the interest on training that has been shown by members of CPAs across the country after Ministerial oversight visits by Minister and Deputy Ministers. </a:t>
            </a:r>
          </a:p>
          <a:p>
            <a:pPr lvl="0" defTabSz="913666">
              <a:defRPr/>
            </a:pPr>
            <a:endParaRPr kumimoji="0" lang="en-ZA" sz="11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Planned intervention</a:t>
            </a:r>
          </a:p>
          <a:p>
            <a:pPr lvl="0" defTabSz="913666">
              <a:defRPr/>
            </a:pPr>
            <a:r>
              <a:rPr lang="en-US" sz="1100" dirty="0">
                <a:solidFill>
                  <a:prstClr val="black"/>
                </a:solidFill>
                <a:latin typeface="Arial" panose="020B0604020202020204" pitchFamily="34" charset="0"/>
                <a:cs typeface="Arial" panose="020B0604020202020204" pitchFamily="34" charset="0"/>
              </a:rPr>
              <a:t>None except to monitor progress since the APP target has been achieved and the AOP performance report will account to the additional achievements on this indicator.</a:t>
            </a:r>
            <a:endParaRPr kumimoji="0" lang="en-ZA" sz="11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11" name="Slide Number Placeholder 1">
            <a:extLst>
              <a:ext uri="{FF2B5EF4-FFF2-40B4-BE49-F238E27FC236}">
                <a16:creationId xmlns:a16="http://schemas.microsoft.com/office/drawing/2014/main" xmlns="" id="{4F63538B-E565-4273-851C-0C99E4EDCAC5}"/>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25</a:t>
            </a:fld>
            <a:endParaRPr lang="en-ZA" altLang="en-US" sz="1800" b="1" dirty="0"/>
          </a:p>
        </p:txBody>
      </p:sp>
    </p:spTree>
    <p:extLst>
      <p:ext uri="{BB962C8B-B14F-4D97-AF65-F5344CB8AC3E}">
        <p14:creationId xmlns:p14="http://schemas.microsoft.com/office/powerpoint/2010/main" xmlns="" val="25501236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17564" y="119027"/>
            <a:ext cx="82296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n-ea"/>
                <a:cs typeface="Arial" panose="020B0604020202020204" pitchFamily="34" charset="0"/>
              </a:rPr>
              <a:t>PROGRAMME 3: FOOD SECURITY, LAND REFORM AND RESTITUTION </a:t>
            </a: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447997"/>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10" name="Title 1">
            <a:extLst>
              <a:ext uri="{FF2B5EF4-FFF2-40B4-BE49-F238E27FC236}">
                <a16:creationId xmlns:a16="http://schemas.microsoft.com/office/drawing/2014/main" xmlns="" id="{290385AE-7FBF-46E8-9F96-40E10EB47568}"/>
              </a:ext>
            </a:extLst>
          </p:cNvPr>
          <p:cNvSpPr txBox="1">
            <a:spLocks/>
          </p:cNvSpPr>
          <p:nvPr/>
        </p:nvSpPr>
        <p:spPr>
          <a:xfrm>
            <a:off x="457200" y="1719999"/>
            <a:ext cx="8620836" cy="5633598"/>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j-ea"/>
                <a:cs typeface="+mj-cs"/>
              </a:rPr>
              <a:t> </a:t>
            </a: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7" name="TextBox 6">
            <a:extLst>
              <a:ext uri="{FF2B5EF4-FFF2-40B4-BE49-F238E27FC236}">
                <a16:creationId xmlns:a16="http://schemas.microsoft.com/office/drawing/2014/main" xmlns="" id="{F91EB010-B9D2-4DF0-B7F7-D70E6F593B12}"/>
              </a:ext>
            </a:extLst>
          </p:cNvPr>
          <p:cNvSpPr txBox="1"/>
          <p:nvPr/>
        </p:nvSpPr>
        <p:spPr>
          <a:xfrm>
            <a:off x="417564" y="441710"/>
            <a:ext cx="8382000" cy="830997"/>
          </a:xfrm>
          <a:prstGeom prst="rect">
            <a:avLst/>
          </a:prstGeom>
          <a:noFill/>
        </p:spPr>
        <p:txBody>
          <a:bodyPr wrap="square" rtlCol="0">
            <a:spAutoFit/>
          </a:bodyPr>
          <a:lstStyle/>
          <a:p>
            <a:pPr lvl="0" defTabSz="913403">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indicator:  </a:t>
            </a:r>
            <a:r>
              <a:rPr lang="en-US" sz="1600" b="1" dirty="0">
                <a:solidFill>
                  <a:prstClr val="black"/>
                </a:solidFill>
                <a:latin typeface="Arial" panose="020B0604020202020204" pitchFamily="34" charset="0"/>
                <a:cs typeface="Arial" panose="020B0604020202020204" pitchFamily="34" charset="0"/>
              </a:rPr>
              <a:t>5.3.1 Number of farms supported through the Land Development Support Programme </a:t>
            </a:r>
            <a:endPar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Annual Target: </a:t>
            </a:r>
            <a:r>
              <a:rPr lang="en-ZA" sz="1600" b="1" dirty="0">
                <a:solidFill>
                  <a:srgbClr val="00B0F0"/>
                </a:solidFill>
                <a:latin typeface="Arial" panose="020B0604020202020204" pitchFamily="34" charset="0"/>
                <a:cs typeface="Arial" panose="020B0604020202020204" pitchFamily="34" charset="0"/>
              </a:rPr>
              <a:t>83</a:t>
            </a:r>
            <a:endParaRPr kumimoji="0" lang="en-ZA" sz="1600" b="0"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p:txBody>
      </p:sp>
      <p:sp>
        <p:nvSpPr>
          <p:cNvPr id="8" name="Rounded Rectangle 4">
            <a:extLst>
              <a:ext uri="{FF2B5EF4-FFF2-40B4-BE49-F238E27FC236}">
                <a16:creationId xmlns:a16="http://schemas.microsoft.com/office/drawing/2014/main" xmlns="" id="{46707732-E533-40E6-911C-8E333BB0847A}"/>
              </a:ext>
            </a:extLst>
          </p:cNvPr>
          <p:cNvSpPr txBox="1"/>
          <p:nvPr/>
        </p:nvSpPr>
        <p:spPr>
          <a:xfrm>
            <a:off x="152032" y="1308716"/>
            <a:ext cx="8694560" cy="872692"/>
          </a:xfrm>
          <a:prstGeom prst="rect">
            <a:avLst/>
          </a:prstGeom>
          <a:solidFill>
            <a:srgbClr val="FF0000"/>
          </a:solidFill>
          <a:ln>
            <a:solidFill>
              <a:srgbClr val="FF0000"/>
            </a:solidFill>
          </a:ln>
          <a:scene3d>
            <a:camera prst="orthographicFront"/>
            <a:lightRig rig="flat" dir="t"/>
          </a:scene3d>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marL="0" marR="0" lvl="0" indent="0" algn="ctr" defTabSz="711200" rtl="0" eaLnBrk="1" fontAlgn="auto" latinLnBrk="0" hangingPunct="1">
              <a:lnSpc>
                <a:spcPct val="90000"/>
              </a:lnSpc>
              <a:spcBef>
                <a:spcPct val="0"/>
              </a:spcBef>
              <a:spcAft>
                <a:spcPct val="35000"/>
              </a:spcAft>
              <a:buClrTx/>
              <a:buSzTx/>
              <a:buFontTx/>
              <a:buNone/>
              <a:tabLst/>
              <a:defRPr/>
            </a:pPr>
            <a:r>
              <a:rPr kumimoji="0" lang="en-ZA" sz="16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Quarter 1 target: </a:t>
            </a:r>
            <a:r>
              <a:rPr lang="en-ZA" sz="1600" b="1" dirty="0">
                <a:solidFill>
                  <a:prstClr val="white"/>
                </a:solidFill>
                <a:latin typeface="Arial" panose="020B0604020202020204" pitchFamily="34" charset="0"/>
                <a:cs typeface="Arial" panose="020B0604020202020204" pitchFamily="34" charset="0"/>
              </a:rPr>
              <a:t>17</a:t>
            </a:r>
            <a:endParaRPr kumimoji="0" lang="en-ZA"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711200" rtl="0" eaLnBrk="1" fontAlgn="auto" latinLnBrk="0" hangingPunct="1">
              <a:lnSpc>
                <a:spcPct val="90000"/>
              </a:lnSpc>
              <a:spcBef>
                <a:spcPct val="0"/>
              </a:spcBef>
              <a:spcAft>
                <a:spcPct val="35000"/>
              </a:spcAft>
              <a:buClrTx/>
              <a:buSzTx/>
              <a:buFontTx/>
              <a:buNone/>
              <a:tabLst/>
              <a:defRPr/>
            </a:pPr>
            <a:r>
              <a:rPr kumimoji="0" lang="en-ZA" sz="16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Output: </a:t>
            </a:r>
            <a:r>
              <a:rPr kumimoji="0" lang="en-US" sz="16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6</a:t>
            </a:r>
            <a:endParaRPr kumimoji="0" lang="en-US" sz="1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711200" rtl="0" eaLnBrk="1" fontAlgn="auto" latinLnBrk="0" hangingPunct="1">
              <a:lnSpc>
                <a:spcPct val="90000"/>
              </a:lnSpc>
              <a:spcBef>
                <a:spcPct val="0"/>
              </a:spcBef>
              <a:spcAft>
                <a:spcPct val="3500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Not Achieved  </a:t>
            </a:r>
          </a:p>
        </p:txBody>
      </p:sp>
      <p:graphicFrame>
        <p:nvGraphicFramePr>
          <p:cNvPr id="9" name="Table 8">
            <a:extLst>
              <a:ext uri="{FF2B5EF4-FFF2-40B4-BE49-F238E27FC236}">
                <a16:creationId xmlns:a16="http://schemas.microsoft.com/office/drawing/2014/main" xmlns="" id="{26A13BF2-9DE2-41B0-94FD-DBC34F665E85}"/>
              </a:ext>
            </a:extLst>
          </p:cNvPr>
          <p:cNvGraphicFramePr>
            <a:graphicFrameLocks noGrp="1"/>
          </p:cNvGraphicFramePr>
          <p:nvPr/>
        </p:nvGraphicFramePr>
        <p:xfrm>
          <a:off x="152032" y="2211927"/>
          <a:ext cx="8760664" cy="1853626"/>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1205379">
                  <a:extLst>
                    <a:ext uri="{9D8B030D-6E8A-4147-A177-3AD203B41FA5}">
                      <a16:colId xmlns:a16="http://schemas.microsoft.com/office/drawing/2014/main" xmlns="" val="20000"/>
                    </a:ext>
                  </a:extLst>
                </a:gridCol>
                <a:gridCol w="733194">
                  <a:extLst>
                    <a:ext uri="{9D8B030D-6E8A-4147-A177-3AD203B41FA5}">
                      <a16:colId xmlns:a16="http://schemas.microsoft.com/office/drawing/2014/main" xmlns="" val="20002"/>
                    </a:ext>
                  </a:extLst>
                </a:gridCol>
                <a:gridCol w="671047">
                  <a:extLst>
                    <a:ext uri="{9D8B030D-6E8A-4147-A177-3AD203B41FA5}">
                      <a16:colId xmlns:a16="http://schemas.microsoft.com/office/drawing/2014/main" xmlns="" val="20003"/>
                    </a:ext>
                  </a:extLst>
                </a:gridCol>
                <a:gridCol w="745605">
                  <a:extLst>
                    <a:ext uri="{9D8B030D-6E8A-4147-A177-3AD203B41FA5}">
                      <a16:colId xmlns:a16="http://schemas.microsoft.com/office/drawing/2014/main" xmlns="" val="20004"/>
                    </a:ext>
                  </a:extLst>
                </a:gridCol>
                <a:gridCol w="671047">
                  <a:extLst>
                    <a:ext uri="{9D8B030D-6E8A-4147-A177-3AD203B41FA5}">
                      <a16:colId xmlns:a16="http://schemas.microsoft.com/office/drawing/2014/main" xmlns="" val="20005"/>
                    </a:ext>
                  </a:extLst>
                </a:gridCol>
                <a:gridCol w="745605">
                  <a:extLst>
                    <a:ext uri="{9D8B030D-6E8A-4147-A177-3AD203B41FA5}">
                      <a16:colId xmlns:a16="http://schemas.microsoft.com/office/drawing/2014/main" xmlns="" val="20006"/>
                    </a:ext>
                  </a:extLst>
                </a:gridCol>
                <a:gridCol w="745605">
                  <a:extLst>
                    <a:ext uri="{9D8B030D-6E8A-4147-A177-3AD203B41FA5}">
                      <a16:colId xmlns:a16="http://schemas.microsoft.com/office/drawing/2014/main" xmlns="" val="20007"/>
                    </a:ext>
                  </a:extLst>
                </a:gridCol>
                <a:gridCol w="745605">
                  <a:extLst>
                    <a:ext uri="{9D8B030D-6E8A-4147-A177-3AD203B41FA5}">
                      <a16:colId xmlns:a16="http://schemas.microsoft.com/office/drawing/2014/main" xmlns="" val="20008"/>
                    </a:ext>
                  </a:extLst>
                </a:gridCol>
                <a:gridCol w="745605">
                  <a:extLst>
                    <a:ext uri="{9D8B030D-6E8A-4147-A177-3AD203B41FA5}">
                      <a16:colId xmlns:a16="http://schemas.microsoft.com/office/drawing/2014/main" xmlns="" val="20009"/>
                    </a:ext>
                  </a:extLst>
                </a:gridCol>
                <a:gridCol w="820166">
                  <a:extLst>
                    <a:ext uri="{9D8B030D-6E8A-4147-A177-3AD203B41FA5}">
                      <a16:colId xmlns:a16="http://schemas.microsoft.com/office/drawing/2014/main" xmlns="" val="20010"/>
                    </a:ext>
                  </a:extLst>
                </a:gridCol>
                <a:gridCol w="931806">
                  <a:extLst>
                    <a:ext uri="{9D8B030D-6E8A-4147-A177-3AD203B41FA5}">
                      <a16:colId xmlns:a16="http://schemas.microsoft.com/office/drawing/2014/main" xmlns="" val="20011"/>
                    </a:ext>
                  </a:extLst>
                </a:gridCol>
              </a:tblGrid>
              <a:tr h="316218">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Provinces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EC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FS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GP</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KZN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LP</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MP</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NC</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NW</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WC</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Total</a:t>
                      </a:r>
                    </a:p>
                    <a:p>
                      <a:pPr marL="0" marR="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440087">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p>
                      <a:pPr marL="0" marR="0" lvl="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Annual</a:t>
                      </a:r>
                      <a:r>
                        <a:rPr lang="en-ZA" sz="1000" b="1" kern="1200" baseline="0" dirty="0">
                          <a:solidFill>
                            <a:schemeClr val="dk1"/>
                          </a:solidFill>
                          <a:effectLst/>
                          <a:latin typeface="Arial" panose="020B0604020202020204" pitchFamily="34" charset="0"/>
                          <a:ea typeface="Calibri"/>
                          <a:cs typeface="Arial" panose="020B0604020202020204" pitchFamily="34" charset="0"/>
                        </a:rPr>
                        <a:t> </a:t>
                      </a:r>
                      <a:r>
                        <a:rPr lang="en-ZA" sz="1000" b="1" kern="1200" dirty="0">
                          <a:solidFill>
                            <a:schemeClr val="dk1"/>
                          </a:solidFill>
                          <a:effectLst/>
                          <a:latin typeface="Arial" panose="020B0604020202020204" pitchFamily="34" charset="0"/>
                          <a:ea typeface="Calibri"/>
                          <a:cs typeface="Arial" panose="020B0604020202020204" pitchFamily="34" charset="0"/>
                        </a:rPr>
                        <a:t>Target</a:t>
                      </a:r>
                    </a:p>
                    <a:p>
                      <a:pPr marL="0" marR="0" lvl="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24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10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1" i="0" u="none" strike="noStrike" dirty="0">
                          <a:solidFill>
                            <a:schemeClr val="tx1"/>
                          </a:solidFill>
                          <a:effectLst/>
                          <a:latin typeface="Arial" panose="020B0604020202020204" pitchFamily="34" charset="0"/>
                          <a:cs typeface="Arial" panose="020B0604020202020204" pitchFamily="34" charset="0"/>
                        </a:rPr>
                        <a:t>83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489070">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Q1 Target</a:t>
                      </a:r>
                    </a:p>
                    <a:p>
                      <a:pPr marL="0" marR="0" lvl="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p>
                      <a:pPr marL="0" marR="0" lvl="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431106">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Q1</a:t>
                      </a:r>
                    </a:p>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Achievement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marR="0" lvl="0" indent="0" algn="ctr" defTabSz="913403" rtl="0" eaLnBrk="1" fontAlgn="t" latinLnBrk="0" hangingPunct="1">
                        <a:lnSpc>
                          <a:spcPct val="100000"/>
                        </a:lnSpc>
                        <a:spcBef>
                          <a:spcPts val="0"/>
                        </a:spcBef>
                        <a:spcAft>
                          <a:spcPts val="0"/>
                        </a:spcAft>
                        <a:buClrTx/>
                        <a:buSzTx/>
                        <a:buFontTx/>
                        <a:buNone/>
                        <a:tabLst/>
                        <a:defRPr/>
                      </a:pPr>
                      <a:r>
                        <a:rPr kumimoji="0" lang="nn-NO" sz="1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xmlns="" val="10003"/>
                  </a:ext>
                </a:extLst>
              </a:tr>
            </a:tbl>
          </a:graphicData>
        </a:graphic>
      </p:graphicFrame>
      <p:sp>
        <p:nvSpPr>
          <p:cNvPr id="11" name="TextBox 10">
            <a:extLst>
              <a:ext uri="{FF2B5EF4-FFF2-40B4-BE49-F238E27FC236}">
                <a16:creationId xmlns:a16="http://schemas.microsoft.com/office/drawing/2014/main" xmlns="" id="{8C087257-1458-413F-A6E2-3D9E33A4251A}"/>
              </a:ext>
            </a:extLst>
          </p:cNvPr>
          <p:cNvSpPr txBox="1"/>
          <p:nvPr/>
        </p:nvSpPr>
        <p:spPr>
          <a:xfrm>
            <a:off x="152400" y="4128041"/>
            <a:ext cx="8534400" cy="1754326"/>
          </a:xfrm>
          <a:prstGeom prst="rect">
            <a:avLst/>
          </a:prstGeom>
          <a:noFill/>
        </p:spPr>
        <p:txBody>
          <a:bodyPr wrap="square" rtlCol="0">
            <a:spAutoFit/>
          </a:bodyPr>
          <a:lstStyle/>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Reason for deviation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lvl="0" defTabSz="913666">
              <a:defRPr/>
            </a:pPr>
            <a:r>
              <a:rPr lang="en-US" sz="1200" dirty="0">
                <a:solidFill>
                  <a:prstClr val="black"/>
                </a:solidFill>
                <a:latin typeface="Arial" panose="020B0604020202020204" pitchFamily="34" charset="0"/>
                <a:cs typeface="Arial" panose="020B0604020202020204" pitchFamily="34" charset="0"/>
              </a:rPr>
              <a:t>Invoices submitted by Commodity Organizations not compliant  thus causing the delays.  Challenges of sourcing goods and services in line with approved budget because of price escalations</a:t>
            </a: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Planned intervention</a:t>
            </a:r>
          </a:p>
          <a:p>
            <a:pPr lvl="0" defTabSz="913666">
              <a:defRPr/>
            </a:pPr>
            <a:r>
              <a:rPr lang="en-US" sz="1200" dirty="0">
                <a:solidFill>
                  <a:prstClr val="black"/>
                </a:solidFill>
                <a:latin typeface="Arial" panose="020B0604020202020204" pitchFamily="34" charset="0"/>
                <a:cs typeface="Arial" panose="020B0604020202020204" pitchFamily="34" charset="0"/>
              </a:rPr>
              <a:t>Immediately advise suppliers on the standards required on invoices to ensure compliance. </a:t>
            </a:r>
          </a:p>
          <a:p>
            <a:pPr lvl="0" defTabSz="913666">
              <a:defRPr/>
            </a:pPr>
            <a:r>
              <a:rPr lang="en-US" sz="1200" dirty="0">
                <a:solidFill>
                  <a:prstClr val="black"/>
                </a:solidFill>
                <a:latin typeface="Arial" panose="020B0604020202020204" pitchFamily="34" charset="0"/>
                <a:cs typeface="Arial" panose="020B0604020202020204" pitchFamily="34" charset="0"/>
              </a:rPr>
              <a:t>Where there are price escalations which cannot be negotiated or accommodated within the approved budget, farmers are to be advised to deviate as per LDS Policy or where the interest has been generated the request to use such must be effected.</a:t>
            </a: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2" name="Slide Number Placeholder 1">
            <a:extLst>
              <a:ext uri="{FF2B5EF4-FFF2-40B4-BE49-F238E27FC236}">
                <a16:creationId xmlns:a16="http://schemas.microsoft.com/office/drawing/2014/main" xmlns="" id="{A428D141-CD85-4561-A110-59187D4164B4}"/>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26</a:t>
            </a:fld>
            <a:endParaRPr lang="en-ZA" altLang="en-US" sz="1800" b="1" dirty="0"/>
          </a:p>
        </p:txBody>
      </p:sp>
    </p:spTree>
    <p:extLst>
      <p:ext uri="{BB962C8B-B14F-4D97-AF65-F5344CB8AC3E}">
        <p14:creationId xmlns:p14="http://schemas.microsoft.com/office/powerpoint/2010/main" xmlns="" val="32971686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19100" y="368821"/>
            <a:ext cx="82296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n-ea"/>
                <a:cs typeface="Arial" panose="020B0604020202020204" pitchFamily="34" charset="0"/>
              </a:rPr>
              <a:t>PROGRAMME 3: FOOD SECURITY, LAND REFORM AND RESTITUTION </a:t>
            </a: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447997"/>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10" name="Title 1">
            <a:extLst>
              <a:ext uri="{FF2B5EF4-FFF2-40B4-BE49-F238E27FC236}">
                <a16:creationId xmlns:a16="http://schemas.microsoft.com/office/drawing/2014/main" xmlns="" id="{290385AE-7FBF-46E8-9F96-40E10EB47568}"/>
              </a:ext>
            </a:extLst>
          </p:cNvPr>
          <p:cNvSpPr txBox="1">
            <a:spLocks/>
          </p:cNvSpPr>
          <p:nvPr/>
        </p:nvSpPr>
        <p:spPr>
          <a:xfrm>
            <a:off x="457200" y="1719999"/>
            <a:ext cx="8620836" cy="5633598"/>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j-ea"/>
                <a:cs typeface="+mj-cs"/>
              </a:rPr>
              <a:t> </a:t>
            </a: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7" name="TextBox 6">
            <a:extLst>
              <a:ext uri="{FF2B5EF4-FFF2-40B4-BE49-F238E27FC236}">
                <a16:creationId xmlns:a16="http://schemas.microsoft.com/office/drawing/2014/main" xmlns="" id="{F91EB010-B9D2-4DF0-B7F7-D70E6F593B12}"/>
              </a:ext>
            </a:extLst>
          </p:cNvPr>
          <p:cNvSpPr txBox="1"/>
          <p:nvPr/>
        </p:nvSpPr>
        <p:spPr>
          <a:xfrm>
            <a:off x="492872" y="769718"/>
            <a:ext cx="8382000" cy="830997"/>
          </a:xfrm>
          <a:prstGeom prst="rect">
            <a:avLst/>
          </a:prstGeom>
          <a:noFill/>
        </p:spPr>
        <p:txBody>
          <a:bodyPr wrap="square" rtlCol="0">
            <a:spAutoFit/>
          </a:bodyPr>
          <a:lstStyle/>
          <a:p>
            <a:pPr lvl="0" defTabSz="913403">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indicator:  </a:t>
            </a:r>
            <a:r>
              <a:rPr lang="en-US" sz="1600" b="1" dirty="0">
                <a:solidFill>
                  <a:prstClr val="black"/>
                </a:solidFill>
                <a:latin typeface="Arial" panose="020B0604020202020204" pitchFamily="34" charset="0"/>
                <a:cs typeface="Arial" panose="020B0604020202020204" pitchFamily="34" charset="0"/>
              </a:rPr>
              <a:t>5.4.1 Number of hectares acquired through the Proactive Land Acquisition Strategy (PLAS) </a:t>
            </a:r>
            <a:endPar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Annual Target: 35 182</a:t>
            </a:r>
            <a:endParaRPr kumimoji="0" lang="en-ZA" sz="1600" b="0"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p:txBody>
      </p:sp>
      <p:grpSp>
        <p:nvGrpSpPr>
          <p:cNvPr id="8" name="Group 7">
            <a:extLst>
              <a:ext uri="{FF2B5EF4-FFF2-40B4-BE49-F238E27FC236}">
                <a16:creationId xmlns:a16="http://schemas.microsoft.com/office/drawing/2014/main" xmlns="" id="{DBC0070E-D89F-4A54-82F8-452522AFB6BD}"/>
              </a:ext>
            </a:extLst>
          </p:cNvPr>
          <p:cNvGrpSpPr/>
          <p:nvPr/>
        </p:nvGrpSpPr>
        <p:grpSpPr>
          <a:xfrm>
            <a:off x="129715" y="1600715"/>
            <a:ext cx="8760664" cy="1093519"/>
            <a:chOff x="456985" y="344503"/>
            <a:chExt cx="6926871" cy="1466986"/>
          </a:xfrm>
          <a:solidFill>
            <a:srgbClr val="00B050"/>
          </a:solidFill>
          <a:scene3d>
            <a:camera prst="orthographicFront"/>
            <a:lightRig rig="flat" dir="t"/>
          </a:scene3d>
        </p:grpSpPr>
        <p:sp>
          <p:nvSpPr>
            <p:cNvPr id="9" name="Rounded Rectangle 13">
              <a:extLst>
                <a:ext uri="{FF2B5EF4-FFF2-40B4-BE49-F238E27FC236}">
                  <a16:creationId xmlns:a16="http://schemas.microsoft.com/office/drawing/2014/main" xmlns="" id="{E9201778-5658-4A49-BBC7-9F0485119697}"/>
                </a:ext>
              </a:extLst>
            </p:cNvPr>
            <p:cNvSpPr/>
            <p:nvPr/>
          </p:nvSpPr>
          <p:spPr>
            <a:xfrm>
              <a:off x="456985" y="344503"/>
              <a:ext cx="6926871" cy="1466986"/>
            </a:xfrm>
            <a:prstGeom prst="roundRect">
              <a:avLst/>
            </a:prstGeom>
            <a:grpFill/>
            <a:ln>
              <a:solidFill>
                <a:srgbClr val="00B050"/>
              </a:solidFill>
            </a:ln>
            <a:sp3d prstMaterial="dkEdge">
              <a:bevelT w="8200" h="38100"/>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sp>
        <p:sp>
          <p:nvSpPr>
            <p:cNvPr id="11" name="Rounded Rectangle 4">
              <a:extLst>
                <a:ext uri="{FF2B5EF4-FFF2-40B4-BE49-F238E27FC236}">
                  <a16:creationId xmlns:a16="http://schemas.microsoft.com/office/drawing/2014/main" xmlns="" id="{46707732-E533-40E6-911C-8E333BB0847A}"/>
                </a:ext>
              </a:extLst>
            </p:cNvPr>
            <p:cNvSpPr txBox="1"/>
            <p:nvPr/>
          </p:nvSpPr>
          <p:spPr>
            <a:xfrm>
              <a:off x="528596" y="416115"/>
              <a:ext cx="6842999" cy="1323762"/>
            </a:xfrm>
            <a:prstGeom prst="rect">
              <a:avLst/>
            </a:prstGeom>
            <a:grpFill/>
            <a:ln>
              <a:solidFill>
                <a:srgbClr val="00B050"/>
              </a:solidFill>
            </a:ln>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marL="0" marR="0" lvl="0" indent="0" algn="ctr" defTabSz="711200" rtl="0" eaLnBrk="1" fontAlgn="auto" latinLnBrk="0" hangingPunct="1">
                <a:lnSpc>
                  <a:spcPct val="90000"/>
                </a:lnSpc>
                <a:spcBef>
                  <a:spcPct val="0"/>
                </a:spcBef>
                <a:spcAft>
                  <a:spcPct val="35000"/>
                </a:spcAft>
                <a:buClrTx/>
                <a:buSzTx/>
                <a:buFontTx/>
                <a:buNone/>
                <a:tabLst/>
                <a:defRPr/>
              </a:pPr>
              <a:r>
                <a:rPr kumimoji="0" lang="en-ZA" sz="16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Quarter 1 target: </a:t>
              </a:r>
              <a:r>
                <a:rPr lang="en-ZA" sz="1600" b="1" dirty="0">
                  <a:solidFill>
                    <a:prstClr val="white"/>
                  </a:solidFill>
                  <a:latin typeface="Arial" panose="020B0604020202020204" pitchFamily="34" charset="0"/>
                  <a:cs typeface="Arial" panose="020B0604020202020204" pitchFamily="34" charset="0"/>
                </a:rPr>
                <a:t>2 437</a:t>
              </a:r>
              <a:endParaRPr kumimoji="0" lang="en-ZA"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lvl="0" algn="ctr" defTabSz="711200">
                <a:lnSpc>
                  <a:spcPct val="90000"/>
                </a:lnSpc>
                <a:spcBef>
                  <a:spcPct val="0"/>
                </a:spcBef>
                <a:spcAft>
                  <a:spcPct val="35000"/>
                </a:spcAft>
                <a:defRPr/>
              </a:pPr>
              <a:r>
                <a:rPr kumimoji="0" lang="en-ZA" sz="16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Output</a:t>
              </a:r>
              <a:r>
                <a:rPr lang="en-ZA" sz="1600" b="1" dirty="0">
                  <a:solidFill>
                    <a:prstClr val="white"/>
                  </a:solidFill>
                  <a:latin typeface="Arial" panose="020B0604020202020204" pitchFamily="34" charset="0"/>
                  <a:cs typeface="Arial" panose="020B0604020202020204" pitchFamily="34" charset="0"/>
                </a:rPr>
                <a:t>:13102,7218</a:t>
              </a:r>
              <a:endParaRPr kumimoji="0" lang="en-US" sz="1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711200" rtl="0" eaLnBrk="1" fontAlgn="auto" latinLnBrk="0" hangingPunct="1">
                <a:lnSpc>
                  <a:spcPct val="90000"/>
                </a:lnSpc>
                <a:spcBef>
                  <a:spcPct val="0"/>
                </a:spcBef>
                <a:spcAft>
                  <a:spcPct val="3500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Achieved</a:t>
              </a:r>
            </a:p>
          </p:txBody>
        </p:sp>
      </p:grpSp>
      <p:graphicFrame>
        <p:nvGraphicFramePr>
          <p:cNvPr id="12" name="Table 11">
            <a:extLst>
              <a:ext uri="{FF2B5EF4-FFF2-40B4-BE49-F238E27FC236}">
                <a16:creationId xmlns:a16="http://schemas.microsoft.com/office/drawing/2014/main" xmlns="" id="{26A13BF2-9DE2-41B0-94FD-DBC34F665E85}"/>
              </a:ext>
            </a:extLst>
          </p:cNvPr>
          <p:cNvGraphicFramePr>
            <a:graphicFrameLocks noGrp="1"/>
          </p:cNvGraphicFramePr>
          <p:nvPr/>
        </p:nvGraphicFramePr>
        <p:xfrm>
          <a:off x="243635" y="2842172"/>
          <a:ext cx="8580530" cy="1714500"/>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1195917">
                  <a:extLst>
                    <a:ext uri="{9D8B030D-6E8A-4147-A177-3AD203B41FA5}">
                      <a16:colId xmlns:a16="http://schemas.microsoft.com/office/drawing/2014/main" xmlns="" val="20000"/>
                    </a:ext>
                  </a:extLst>
                </a:gridCol>
                <a:gridCol w="727439">
                  <a:extLst>
                    <a:ext uri="{9D8B030D-6E8A-4147-A177-3AD203B41FA5}">
                      <a16:colId xmlns:a16="http://schemas.microsoft.com/office/drawing/2014/main" xmlns="" val="20002"/>
                    </a:ext>
                  </a:extLst>
                </a:gridCol>
                <a:gridCol w="554413">
                  <a:extLst>
                    <a:ext uri="{9D8B030D-6E8A-4147-A177-3AD203B41FA5}">
                      <a16:colId xmlns:a16="http://schemas.microsoft.com/office/drawing/2014/main" xmlns="" val="20003"/>
                    </a:ext>
                  </a:extLst>
                </a:gridCol>
                <a:gridCol w="739752">
                  <a:extLst>
                    <a:ext uri="{9D8B030D-6E8A-4147-A177-3AD203B41FA5}">
                      <a16:colId xmlns:a16="http://schemas.microsoft.com/office/drawing/2014/main" xmlns="" val="20004"/>
                    </a:ext>
                  </a:extLst>
                </a:gridCol>
                <a:gridCol w="665780">
                  <a:extLst>
                    <a:ext uri="{9D8B030D-6E8A-4147-A177-3AD203B41FA5}">
                      <a16:colId xmlns:a16="http://schemas.microsoft.com/office/drawing/2014/main" xmlns="" val="20005"/>
                    </a:ext>
                  </a:extLst>
                </a:gridCol>
                <a:gridCol w="739752">
                  <a:extLst>
                    <a:ext uri="{9D8B030D-6E8A-4147-A177-3AD203B41FA5}">
                      <a16:colId xmlns:a16="http://schemas.microsoft.com/office/drawing/2014/main" xmlns="" val="20006"/>
                    </a:ext>
                  </a:extLst>
                </a:gridCol>
                <a:gridCol w="739752">
                  <a:extLst>
                    <a:ext uri="{9D8B030D-6E8A-4147-A177-3AD203B41FA5}">
                      <a16:colId xmlns:a16="http://schemas.microsoft.com/office/drawing/2014/main" xmlns="" val="20007"/>
                    </a:ext>
                  </a:extLst>
                </a:gridCol>
                <a:gridCol w="739752">
                  <a:extLst>
                    <a:ext uri="{9D8B030D-6E8A-4147-A177-3AD203B41FA5}">
                      <a16:colId xmlns:a16="http://schemas.microsoft.com/office/drawing/2014/main" xmlns="" val="20008"/>
                    </a:ext>
                  </a:extLst>
                </a:gridCol>
                <a:gridCol w="739752">
                  <a:extLst>
                    <a:ext uri="{9D8B030D-6E8A-4147-A177-3AD203B41FA5}">
                      <a16:colId xmlns:a16="http://schemas.microsoft.com/office/drawing/2014/main" xmlns="" val="20009"/>
                    </a:ext>
                  </a:extLst>
                </a:gridCol>
                <a:gridCol w="813729">
                  <a:extLst>
                    <a:ext uri="{9D8B030D-6E8A-4147-A177-3AD203B41FA5}">
                      <a16:colId xmlns:a16="http://schemas.microsoft.com/office/drawing/2014/main" xmlns="" val="20010"/>
                    </a:ext>
                  </a:extLst>
                </a:gridCol>
                <a:gridCol w="924492">
                  <a:extLst>
                    <a:ext uri="{9D8B030D-6E8A-4147-A177-3AD203B41FA5}">
                      <a16:colId xmlns:a16="http://schemas.microsoft.com/office/drawing/2014/main" xmlns="" val="20011"/>
                    </a:ext>
                  </a:extLst>
                </a:gridCol>
              </a:tblGrid>
              <a:tr h="435978">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Provinces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EC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FS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GP</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KZN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LP</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MP</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NC</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NW</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WC</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Total</a:t>
                      </a:r>
                    </a:p>
                    <a:p>
                      <a:pPr marL="0" marR="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435978">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p>
                      <a:pPr marL="0" marR="0" lvl="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Annual</a:t>
                      </a:r>
                      <a:r>
                        <a:rPr lang="en-ZA" sz="1000" b="1" kern="1200" baseline="0" dirty="0">
                          <a:solidFill>
                            <a:schemeClr val="dk1"/>
                          </a:solidFill>
                          <a:effectLst/>
                          <a:latin typeface="Arial" panose="020B0604020202020204" pitchFamily="34" charset="0"/>
                          <a:ea typeface="Calibri"/>
                          <a:cs typeface="Arial" panose="020B0604020202020204" pitchFamily="34" charset="0"/>
                        </a:rPr>
                        <a:t> </a:t>
                      </a:r>
                      <a:r>
                        <a:rPr lang="en-ZA" sz="1000" b="1" kern="1200" dirty="0">
                          <a:solidFill>
                            <a:schemeClr val="dk1"/>
                          </a:solidFill>
                          <a:effectLst/>
                          <a:latin typeface="Arial" panose="020B0604020202020204" pitchFamily="34" charset="0"/>
                          <a:ea typeface="Calibri"/>
                          <a:cs typeface="Arial" panose="020B0604020202020204" pitchFamily="34" charset="0"/>
                        </a:rPr>
                        <a:t>Target</a:t>
                      </a:r>
                    </a:p>
                    <a:p>
                      <a:pPr marL="0" marR="0" lvl="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5 339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3 673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600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4 162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2 502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5 700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4 829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4 702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3 675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1" i="0" u="none" strike="noStrike" dirty="0">
                          <a:solidFill>
                            <a:schemeClr val="tx1"/>
                          </a:solidFill>
                          <a:effectLst/>
                          <a:latin typeface="Arial" panose="020B0604020202020204" pitchFamily="34" charset="0"/>
                          <a:cs typeface="Arial" panose="020B0604020202020204" pitchFamily="34" charset="0"/>
                        </a:rPr>
                        <a:t>35 182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30640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Q1 Target</a:t>
                      </a:r>
                    </a:p>
                    <a:p>
                      <a:pPr marL="0" marR="0" lvl="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685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623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 1 129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2 437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435978">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Q1</a:t>
                      </a:r>
                    </a:p>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Achievement</a:t>
                      </a:r>
                    </a:p>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1 200,6406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714,7987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480,4604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10611,1796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95,6425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3403" rtl="0" eaLnBrk="1" fontAlgn="t" latinLnBrk="0" hangingPunct="1">
                        <a:lnSpc>
                          <a:spcPct val="100000"/>
                        </a:lnSpc>
                        <a:spcBef>
                          <a:spcPts val="0"/>
                        </a:spcBef>
                        <a:spcAft>
                          <a:spcPts val="0"/>
                        </a:spcAft>
                        <a:buClrTx/>
                        <a:buSzTx/>
                        <a:buFontTx/>
                        <a:buNone/>
                        <a:tabLst/>
                        <a:defRPr/>
                      </a:pPr>
                      <a:r>
                        <a:rPr kumimoji="0" lang="nn-NO" sz="1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13 102,7218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xmlns="" val="10003"/>
                  </a:ext>
                </a:extLst>
              </a:tr>
            </a:tbl>
          </a:graphicData>
        </a:graphic>
      </p:graphicFrame>
      <p:sp>
        <p:nvSpPr>
          <p:cNvPr id="13" name="TextBox 12">
            <a:extLst>
              <a:ext uri="{FF2B5EF4-FFF2-40B4-BE49-F238E27FC236}">
                <a16:creationId xmlns:a16="http://schemas.microsoft.com/office/drawing/2014/main" xmlns="" id="{8C087257-1458-413F-A6E2-3D9E33A4251A}"/>
              </a:ext>
            </a:extLst>
          </p:cNvPr>
          <p:cNvSpPr txBox="1"/>
          <p:nvPr/>
        </p:nvSpPr>
        <p:spPr>
          <a:xfrm>
            <a:off x="129715" y="4622575"/>
            <a:ext cx="8557085" cy="1000274"/>
          </a:xfrm>
          <a:prstGeom prst="rect">
            <a:avLst/>
          </a:prstGeom>
          <a:noFill/>
        </p:spPr>
        <p:txBody>
          <a:bodyPr wrap="square" rtlCol="0">
            <a:spAutoFit/>
          </a:bodyPr>
          <a:lstStyle/>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Reason for deviation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lvl="0" defTabSz="913666">
              <a:defRPr/>
            </a:pPr>
            <a:r>
              <a:rPr lang="en-US" sz="1100" dirty="0">
                <a:solidFill>
                  <a:prstClr val="black"/>
                </a:solidFill>
                <a:latin typeface="Arial" panose="020B0604020202020204" pitchFamily="34" charset="0"/>
                <a:cs typeface="Arial" panose="020B0604020202020204" pitchFamily="34" charset="0"/>
              </a:rPr>
              <a:t>Farms that were projected to be transferred in the last financial year were carried over and transferred in the current reporting period.</a:t>
            </a:r>
          </a:p>
          <a:p>
            <a:pPr lvl="0" defTabSz="913666">
              <a:defRPr/>
            </a:pPr>
            <a:endParaRPr kumimoji="0" lang="en-ZA" sz="1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Planned intervention</a:t>
            </a:r>
          </a:p>
          <a:p>
            <a:pPr lvl="0" defTabSz="913666">
              <a:defRPr/>
            </a:pPr>
            <a:r>
              <a:rPr lang="en-US" sz="1100" dirty="0">
                <a:solidFill>
                  <a:prstClr val="black"/>
                </a:solidFill>
                <a:latin typeface="Arial" panose="020B0604020202020204" pitchFamily="34" charset="0"/>
                <a:cs typeface="Arial" panose="020B0604020202020204" pitchFamily="34" charset="0"/>
              </a:rPr>
              <a:t>Monitor and Manage the APP/AOP Provincial Implementation plans by-weekly.</a:t>
            </a:r>
            <a:endParaRPr kumimoji="0" lang="en-ZA" sz="11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14" name="Slide Number Placeholder 1">
            <a:extLst>
              <a:ext uri="{FF2B5EF4-FFF2-40B4-BE49-F238E27FC236}">
                <a16:creationId xmlns:a16="http://schemas.microsoft.com/office/drawing/2014/main" xmlns="" id="{67455458-492D-48EB-B367-3BDDB5C41A85}"/>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27</a:t>
            </a:fld>
            <a:endParaRPr lang="en-ZA" altLang="en-US" sz="1800" b="1" dirty="0"/>
          </a:p>
        </p:txBody>
      </p:sp>
    </p:spTree>
    <p:extLst>
      <p:ext uri="{BB962C8B-B14F-4D97-AF65-F5344CB8AC3E}">
        <p14:creationId xmlns:p14="http://schemas.microsoft.com/office/powerpoint/2010/main" xmlns="" val="42367867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19100" y="368821"/>
            <a:ext cx="82296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n-ea"/>
                <a:cs typeface="Arial" panose="020B0604020202020204" pitchFamily="34" charset="0"/>
              </a:rPr>
              <a:t>PROGRAMME 3: FOOD SECURITY, LAND REFORM AND RESTITUTION </a:t>
            </a: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447997"/>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10" name="Title 1">
            <a:extLst>
              <a:ext uri="{FF2B5EF4-FFF2-40B4-BE49-F238E27FC236}">
                <a16:creationId xmlns:a16="http://schemas.microsoft.com/office/drawing/2014/main" xmlns="" id="{290385AE-7FBF-46E8-9F96-40E10EB47568}"/>
              </a:ext>
            </a:extLst>
          </p:cNvPr>
          <p:cNvSpPr txBox="1">
            <a:spLocks/>
          </p:cNvSpPr>
          <p:nvPr/>
        </p:nvSpPr>
        <p:spPr>
          <a:xfrm>
            <a:off x="457200" y="1719999"/>
            <a:ext cx="8620836" cy="5633598"/>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j-ea"/>
                <a:cs typeface="+mj-cs"/>
              </a:rPr>
              <a:t> </a:t>
            </a: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14" name="TextBox 13">
            <a:extLst>
              <a:ext uri="{FF2B5EF4-FFF2-40B4-BE49-F238E27FC236}">
                <a16:creationId xmlns:a16="http://schemas.microsoft.com/office/drawing/2014/main" xmlns="" id="{F91EB010-B9D2-4DF0-B7F7-D70E6F593B12}"/>
              </a:ext>
            </a:extLst>
          </p:cNvPr>
          <p:cNvSpPr txBox="1"/>
          <p:nvPr/>
        </p:nvSpPr>
        <p:spPr>
          <a:xfrm>
            <a:off x="455138" y="785895"/>
            <a:ext cx="8382000" cy="584775"/>
          </a:xfrm>
          <a:prstGeom prst="rect">
            <a:avLst/>
          </a:prstGeom>
          <a:noFill/>
        </p:spPr>
        <p:txBody>
          <a:bodyPr wrap="square" rtlCol="0">
            <a:spAutoFit/>
          </a:bodyPr>
          <a:lstStyle/>
          <a:p>
            <a:pPr lvl="0" defTabSz="913403">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indicator:  </a:t>
            </a:r>
            <a:r>
              <a:rPr lang="en-US" sz="1600" b="1" dirty="0">
                <a:solidFill>
                  <a:prstClr val="black"/>
                </a:solidFill>
                <a:latin typeface="Arial" panose="020B0604020202020204" pitchFamily="34" charset="0"/>
                <a:cs typeface="Arial" panose="020B0604020202020204" pitchFamily="34" charset="0"/>
              </a:rPr>
              <a:t>5.5.1 Number of hectares allocated </a:t>
            </a:r>
            <a:endPar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Annual Target: </a:t>
            </a:r>
            <a:r>
              <a:rPr lang="en-ZA" sz="1600" b="1" dirty="0">
                <a:solidFill>
                  <a:srgbClr val="00B0F0"/>
                </a:solidFill>
                <a:latin typeface="Arial" panose="020B0604020202020204" pitchFamily="34" charset="0"/>
                <a:cs typeface="Arial" panose="020B0604020202020204" pitchFamily="34" charset="0"/>
              </a:rPr>
              <a:t>34 043</a:t>
            </a:r>
            <a:endParaRPr kumimoji="0" lang="en-ZA" sz="1600" b="0"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p:txBody>
      </p:sp>
      <p:grpSp>
        <p:nvGrpSpPr>
          <p:cNvPr id="15" name="Group 14">
            <a:extLst>
              <a:ext uri="{FF2B5EF4-FFF2-40B4-BE49-F238E27FC236}">
                <a16:creationId xmlns:a16="http://schemas.microsoft.com/office/drawing/2014/main" xmlns="" id="{DBC0070E-D89F-4A54-82F8-452522AFB6BD}"/>
              </a:ext>
            </a:extLst>
          </p:cNvPr>
          <p:cNvGrpSpPr/>
          <p:nvPr/>
        </p:nvGrpSpPr>
        <p:grpSpPr>
          <a:xfrm>
            <a:off x="22058" y="1446006"/>
            <a:ext cx="8960336" cy="1420719"/>
            <a:chOff x="456985" y="344503"/>
            <a:chExt cx="7208219" cy="1905934"/>
          </a:xfrm>
          <a:solidFill>
            <a:srgbClr val="00B050"/>
          </a:solidFill>
          <a:scene3d>
            <a:camera prst="orthographicFront"/>
            <a:lightRig rig="flat" dir="t"/>
          </a:scene3d>
        </p:grpSpPr>
        <p:sp>
          <p:nvSpPr>
            <p:cNvPr id="16" name="Rounded Rectangle 13">
              <a:extLst>
                <a:ext uri="{FF2B5EF4-FFF2-40B4-BE49-F238E27FC236}">
                  <a16:creationId xmlns:a16="http://schemas.microsoft.com/office/drawing/2014/main" xmlns="" id="{E9201778-5658-4A49-BBC7-9F0485119697}"/>
                </a:ext>
              </a:extLst>
            </p:cNvPr>
            <p:cNvSpPr/>
            <p:nvPr/>
          </p:nvSpPr>
          <p:spPr>
            <a:xfrm>
              <a:off x="456985" y="344503"/>
              <a:ext cx="7208219" cy="1905934"/>
            </a:xfrm>
            <a:prstGeom prst="roundRect">
              <a:avLst/>
            </a:prstGeom>
            <a:grpFill/>
            <a:ln>
              <a:solidFill>
                <a:srgbClr val="00B050"/>
              </a:solidFill>
            </a:ln>
            <a:sp3d prstMaterial="dkEdge">
              <a:bevelT w="8200" h="38100"/>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sp>
        <p:sp>
          <p:nvSpPr>
            <p:cNvPr id="17" name="Rounded Rectangle 4">
              <a:extLst>
                <a:ext uri="{FF2B5EF4-FFF2-40B4-BE49-F238E27FC236}">
                  <a16:creationId xmlns:a16="http://schemas.microsoft.com/office/drawing/2014/main" xmlns="" id="{46707732-E533-40E6-911C-8E333BB0847A}"/>
                </a:ext>
              </a:extLst>
            </p:cNvPr>
            <p:cNvSpPr txBox="1"/>
            <p:nvPr/>
          </p:nvSpPr>
          <p:spPr>
            <a:xfrm>
              <a:off x="528597" y="611007"/>
              <a:ext cx="6783647" cy="1437607"/>
            </a:xfrm>
            <a:prstGeom prst="rect">
              <a:avLst/>
            </a:prstGeom>
            <a:grpFill/>
            <a:ln>
              <a:solidFill>
                <a:srgbClr val="00B050"/>
              </a:solidFill>
            </a:ln>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marL="0" marR="0" lvl="0" indent="0" algn="ctr" defTabSz="711200" rtl="0" eaLnBrk="1" fontAlgn="auto" latinLnBrk="0" hangingPunct="1">
                <a:lnSpc>
                  <a:spcPct val="90000"/>
                </a:lnSpc>
                <a:spcBef>
                  <a:spcPct val="0"/>
                </a:spcBef>
                <a:spcAft>
                  <a:spcPct val="35000"/>
                </a:spcAft>
                <a:buClrTx/>
                <a:buSzTx/>
                <a:buFontTx/>
                <a:buNone/>
                <a:tabLst/>
                <a:defRPr/>
              </a:pPr>
              <a:r>
                <a:rPr kumimoji="0" lang="en-ZA" sz="16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Quarter 1 target: 2 53</a:t>
              </a:r>
              <a:r>
                <a:rPr lang="en-ZA" sz="1600" b="1" dirty="0">
                  <a:solidFill>
                    <a:prstClr val="white"/>
                  </a:solidFill>
                  <a:latin typeface="Arial" panose="020B0604020202020204" pitchFamily="34" charset="0"/>
                  <a:cs typeface="Arial" panose="020B0604020202020204" pitchFamily="34" charset="0"/>
                </a:rPr>
                <a:t>0</a:t>
              </a:r>
              <a:endParaRPr kumimoji="0" lang="en-ZA"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lvl="0" algn="ctr" defTabSz="711200">
                <a:lnSpc>
                  <a:spcPct val="90000"/>
                </a:lnSpc>
                <a:spcBef>
                  <a:spcPct val="0"/>
                </a:spcBef>
                <a:spcAft>
                  <a:spcPct val="35000"/>
                </a:spcAft>
                <a:defRPr/>
              </a:pPr>
              <a:endParaRPr lang="en-ZA" sz="1600" b="1" dirty="0">
                <a:solidFill>
                  <a:prstClr val="white"/>
                </a:solidFill>
                <a:latin typeface="Arial" panose="020B0604020202020204" pitchFamily="34" charset="0"/>
                <a:cs typeface="Arial" panose="020B0604020202020204" pitchFamily="34" charset="0"/>
              </a:endParaRPr>
            </a:p>
            <a:p>
              <a:pPr lvl="0" algn="ctr" defTabSz="711200">
                <a:lnSpc>
                  <a:spcPct val="90000"/>
                </a:lnSpc>
                <a:spcBef>
                  <a:spcPct val="0"/>
                </a:spcBef>
                <a:spcAft>
                  <a:spcPct val="35000"/>
                </a:spcAft>
                <a:defRPr/>
              </a:pPr>
              <a:r>
                <a:rPr lang="en-ZA" sz="1600" b="1" dirty="0">
                  <a:solidFill>
                    <a:prstClr val="white"/>
                  </a:solidFill>
                  <a:latin typeface="Arial" panose="020B0604020202020204" pitchFamily="34" charset="0"/>
                  <a:cs typeface="Arial" panose="020B0604020202020204" pitchFamily="34" charset="0"/>
                </a:rPr>
                <a:t>Output: 3 429,8178</a:t>
              </a: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ctr" defTabSz="711200" rtl="0" eaLnBrk="1" fontAlgn="auto" latinLnBrk="0" hangingPunct="1">
                <a:lnSpc>
                  <a:spcPct val="90000"/>
                </a:lnSpc>
                <a:spcBef>
                  <a:spcPct val="0"/>
                </a:spcBef>
                <a:spcAft>
                  <a:spcPct val="3500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Achieved</a:t>
              </a:r>
            </a:p>
          </p:txBody>
        </p:sp>
      </p:grpSp>
      <p:graphicFrame>
        <p:nvGraphicFramePr>
          <p:cNvPr id="18" name="Table 17">
            <a:extLst>
              <a:ext uri="{FF2B5EF4-FFF2-40B4-BE49-F238E27FC236}">
                <a16:creationId xmlns:a16="http://schemas.microsoft.com/office/drawing/2014/main" xmlns="" id="{26A13BF2-9DE2-41B0-94FD-DBC34F665E85}"/>
              </a:ext>
            </a:extLst>
          </p:cNvPr>
          <p:cNvGraphicFramePr>
            <a:graphicFrameLocks noGrp="1"/>
          </p:cNvGraphicFramePr>
          <p:nvPr/>
        </p:nvGraphicFramePr>
        <p:xfrm>
          <a:off x="112119" y="2919451"/>
          <a:ext cx="8698834" cy="1789607"/>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1196872">
                  <a:extLst>
                    <a:ext uri="{9D8B030D-6E8A-4147-A177-3AD203B41FA5}">
                      <a16:colId xmlns:a16="http://schemas.microsoft.com/office/drawing/2014/main" xmlns="" val="20000"/>
                    </a:ext>
                  </a:extLst>
                </a:gridCol>
                <a:gridCol w="728019">
                  <a:extLst>
                    <a:ext uri="{9D8B030D-6E8A-4147-A177-3AD203B41FA5}">
                      <a16:colId xmlns:a16="http://schemas.microsoft.com/office/drawing/2014/main" xmlns="" val="20002"/>
                    </a:ext>
                  </a:extLst>
                </a:gridCol>
                <a:gridCol w="666311">
                  <a:extLst>
                    <a:ext uri="{9D8B030D-6E8A-4147-A177-3AD203B41FA5}">
                      <a16:colId xmlns:a16="http://schemas.microsoft.com/office/drawing/2014/main" xmlns="" val="20003"/>
                    </a:ext>
                  </a:extLst>
                </a:gridCol>
                <a:gridCol w="740343">
                  <a:extLst>
                    <a:ext uri="{9D8B030D-6E8A-4147-A177-3AD203B41FA5}">
                      <a16:colId xmlns:a16="http://schemas.microsoft.com/office/drawing/2014/main" xmlns="" val="20004"/>
                    </a:ext>
                  </a:extLst>
                </a:gridCol>
                <a:gridCol w="666311">
                  <a:extLst>
                    <a:ext uri="{9D8B030D-6E8A-4147-A177-3AD203B41FA5}">
                      <a16:colId xmlns:a16="http://schemas.microsoft.com/office/drawing/2014/main" xmlns="" val="20005"/>
                    </a:ext>
                  </a:extLst>
                </a:gridCol>
                <a:gridCol w="740343">
                  <a:extLst>
                    <a:ext uri="{9D8B030D-6E8A-4147-A177-3AD203B41FA5}">
                      <a16:colId xmlns:a16="http://schemas.microsoft.com/office/drawing/2014/main" xmlns="" val="20006"/>
                    </a:ext>
                  </a:extLst>
                </a:gridCol>
                <a:gridCol w="740343">
                  <a:extLst>
                    <a:ext uri="{9D8B030D-6E8A-4147-A177-3AD203B41FA5}">
                      <a16:colId xmlns:a16="http://schemas.microsoft.com/office/drawing/2014/main" xmlns="" val="20007"/>
                    </a:ext>
                  </a:extLst>
                </a:gridCol>
                <a:gridCol w="740343">
                  <a:extLst>
                    <a:ext uri="{9D8B030D-6E8A-4147-A177-3AD203B41FA5}">
                      <a16:colId xmlns:a16="http://schemas.microsoft.com/office/drawing/2014/main" xmlns="" val="20008"/>
                    </a:ext>
                  </a:extLst>
                </a:gridCol>
                <a:gridCol w="740343">
                  <a:extLst>
                    <a:ext uri="{9D8B030D-6E8A-4147-A177-3AD203B41FA5}">
                      <a16:colId xmlns:a16="http://schemas.microsoft.com/office/drawing/2014/main" xmlns="" val="20009"/>
                    </a:ext>
                  </a:extLst>
                </a:gridCol>
                <a:gridCol w="814377">
                  <a:extLst>
                    <a:ext uri="{9D8B030D-6E8A-4147-A177-3AD203B41FA5}">
                      <a16:colId xmlns:a16="http://schemas.microsoft.com/office/drawing/2014/main" xmlns="" val="20010"/>
                    </a:ext>
                  </a:extLst>
                </a:gridCol>
                <a:gridCol w="925229">
                  <a:extLst>
                    <a:ext uri="{9D8B030D-6E8A-4147-A177-3AD203B41FA5}">
                      <a16:colId xmlns:a16="http://schemas.microsoft.com/office/drawing/2014/main" xmlns="" val="20011"/>
                    </a:ext>
                  </a:extLst>
                </a:gridCol>
              </a:tblGrid>
              <a:tr h="487171">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Provinces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EC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FS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GP</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KZN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LP</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MP</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NC</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NW</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WC</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Total</a:t>
                      </a:r>
                    </a:p>
                    <a:p>
                      <a:pPr marL="0" marR="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487171">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p>
                      <a:pPr marL="0" marR="0" lvl="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Annual</a:t>
                      </a:r>
                      <a:r>
                        <a:rPr lang="en-ZA" sz="1000" b="1" kern="1200" baseline="0" dirty="0">
                          <a:solidFill>
                            <a:schemeClr val="dk1"/>
                          </a:solidFill>
                          <a:effectLst/>
                          <a:latin typeface="Arial" panose="020B0604020202020204" pitchFamily="34" charset="0"/>
                          <a:ea typeface="Calibri"/>
                          <a:cs typeface="Arial" panose="020B0604020202020204" pitchFamily="34" charset="0"/>
                        </a:rPr>
                        <a:t> </a:t>
                      </a:r>
                      <a:r>
                        <a:rPr lang="en-ZA" sz="1000" b="1" kern="1200" dirty="0">
                          <a:solidFill>
                            <a:schemeClr val="dk1"/>
                          </a:solidFill>
                          <a:effectLst/>
                          <a:latin typeface="Arial" panose="020B0604020202020204" pitchFamily="34" charset="0"/>
                          <a:ea typeface="Calibri"/>
                          <a:cs typeface="Arial" panose="020B0604020202020204" pitchFamily="34" charset="0"/>
                        </a:rPr>
                        <a:t>Target</a:t>
                      </a:r>
                    </a:p>
                    <a:p>
                      <a:pPr marL="0" marR="0" lvl="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5 337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3 673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300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4 087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2 502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5 697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4 702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ZA" sz="1000" b="0" i="0" u="none" strike="noStrike" dirty="0">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ZA" sz="1000" b="0" i="0" u="none" strike="noStrike" dirty="0">
                          <a:solidFill>
                            <a:schemeClr val="tx1"/>
                          </a:solidFill>
                          <a:effectLst/>
                          <a:latin typeface="Arial" panose="020B0604020202020204" pitchFamily="34" charset="0"/>
                          <a:cs typeface="Arial" panose="020B0604020202020204" pitchFamily="34" charset="0"/>
                        </a:rPr>
                        <a:t>4 278</a:t>
                      </a:r>
                    </a:p>
                    <a:p>
                      <a:pPr algn="ctr" fontAlgn="b"/>
                      <a:endParaRPr lang="en-ZA" sz="10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3 467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1" i="0" u="none" strike="noStrike" dirty="0">
                          <a:solidFill>
                            <a:schemeClr val="tx1"/>
                          </a:solidFill>
                          <a:effectLst/>
                          <a:latin typeface="Arial" panose="020B0604020202020204" pitchFamily="34" charset="0"/>
                          <a:cs typeface="Arial" panose="020B0604020202020204" pitchFamily="34" charset="0"/>
                        </a:rPr>
                        <a:t>34 043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487171">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Q1 Target</a:t>
                      </a:r>
                    </a:p>
                    <a:p>
                      <a:pPr marL="0" marR="0" lvl="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p>
                      <a:pPr marL="0" marR="0" lvl="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684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622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1128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96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3403" rtl="0" eaLnBrk="1" fontAlgn="b"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srgbClr val="000000"/>
                          </a:solidFill>
                          <a:effectLst/>
                          <a:uLnTx/>
                          <a:uFillTx/>
                          <a:latin typeface="Arial" panose="020B0604020202020204" pitchFamily="34" charset="0"/>
                          <a:ea typeface="Century Gothic" charset="0"/>
                          <a:cs typeface="Arial" panose="020B0604020202020204" pitchFamily="34" charset="0"/>
                        </a:rPr>
                        <a:t>2 530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328094">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Q1</a:t>
                      </a:r>
                    </a:p>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Achievement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3 429,8178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3 429,8178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xmlns="" val="10003"/>
                  </a:ext>
                </a:extLst>
              </a:tr>
            </a:tbl>
          </a:graphicData>
        </a:graphic>
      </p:graphicFrame>
      <p:sp>
        <p:nvSpPr>
          <p:cNvPr id="19" name="TextBox 18">
            <a:extLst>
              <a:ext uri="{FF2B5EF4-FFF2-40B4-BE49-F238E27FC236}">
                <a16:creationId xmlns:a16="http://schemas.microsoft.com/office/drawing/2014/main" xmlns="" id="{B4D8D5E8-E142-483C-AD69-0D52598F563E}"/>
              </a:ext>
            </a:extLst>
          </p:cNvPr>
          <p:cNvSpPr txBox="1"/>
          <p:nvPr/>
        </p:nvSpPr>
        <p:spPr>
          <a:xfrm>
            <a:off x="85406" y="4811727"/>
            <a:ext cx="8784739" cy="1015663"/>
          </a:xfrm>
          <a:prstGeom prst="rect">
            <a:avLst/>
          </a:prstGeom>
          <a:noFill/>
        </p:spPr>
        <p:txBody>
          <a:bodyPr wrap="square" rtlCol="0">
            <a:spAutoFit/>
          </a:bodyPr>
          <a:lstStyle/>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Reason for deviation</a:t>
            </a:r>
          </a:p>
          <a:p>
            <a:pPr lvl="0" defTabSz="913666">
              <a:defRPr/>
            </a:pPr>
            <a:r>
              <a:rPr lang="en-US" sz="1100" dirty="0">
                <a:solidFill>
                  <a:prstClr val="black"/>
                </a:solidFill>
                <a:latin typeface="Arial" panose="020B0604020202020204" pitchFamily="34" charset="0"/>
                <a:cs typeface="Arial" panose="020B0604020202020204" pitchFamily="34" charset="0"/>
              </a:rPr>
              <a:t>Properties that got delayed for allocation in Q4 of 2021/2022 financial year, were carried over to Q1 of 2022</a:t>
            </a:r>
          </a:p>
          <a:p>
            <a:pPr lvl="0" defTabSz="913666">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Planned intervention</a:t>
            </a:r>
          </a:p>
          <a:p>
            <a:pPr defTabSz="913666">
              <a:defRPr/>
            </a:pPr>
            <a:r>
              <a:rPr lang="en-US" sz="1100" dirty="0">
                <a:solidFill>
                  <a:prstClr val="black"/>
                </a:solidFill>
                <a:latin typeface="Arial" panose="020B0604020202020204" pitchFamily="34" charset="0"/>
                <a:cs typeface="Arial" panose="020B0604020202020204" pitchFamily="34" charset="0"/>
              </a:rPr>
              <a:t>Monitor and Manage the APP/AOP Provincial Implementation plans by-weekly</a:t>
            </a:r>
            <a:r>
              <a:rPr lang="en-US" sz="1200" dirty="0">
                <a:solidFill>
                  <a:prstClr val="black"/>
                </a:solidFill>
                <a:latin typeface="Arial" panose="020B0604020202020204" pitchFamily="34" charset="0"/>
                <a:cs typeface="Arial" panose="020B0604020202020204" pitchFamily="34" charset="0"/>
              </a:rPr>
              <a:t>.</a:t>
            </a:r>
            <a:endParaRPr lang="en-ZA" sz="1200" dirty="0">
              <a:solidFill>
                <a:prstClr val="black"/>
              </a:solidFill>
              <a:latin typeface="Arial" panose="020B0604020202020204" pitchFamily="34" charset="0"/>
              <a:cs typeface="Arial" panose="020B0604020202020204" pitchFamily="34" charset="0"/>
            </a:endParaRPr>
          </a:p>
        </p:txBody>
      </p:sp>
      <p:sp>
        <p:nvSpPr>
          <p:cNvPr id="12" name="Slide Number Placeholder 1">
            <a:extLst>
              <a:ext uri="{FF2B5EF4-FFF2-40B4-BE49-F238E27FC236}">
                <a16:creationId xmlns:a16="http://schemas.microsoft.com/office/drawing/2014/main" xmlns="" id="{31B25017-0160-402E-B42B-58B975BCD69B}"/>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28</a:t>
            </a:fld>
            <a:endParaRPr lang="en-ZA" altLang="en-US" sz="1800" b="1" dirty="0"/>
          </a:p>
        </p:txBody>
      </p:sp>
    </p:spTree>
    <p:extLst>
      <p:ext uri="{BB962C8B-B14F-4D97-AF65-F5344CB8AC3E}">
        <p14:creationId xmlns:p14="http://schemas.microsoft.com/office/powerpoint/2010/main" xmlns="" val="23979409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19100" y="368821"/>
            <a:ext cx="82296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n-ea"/>
                <a:cs typeface="Arial" panose="020B0604020202020204" pitchFamily="34" charset="0"/>
              </a:rPr>
              <a:t>PROGRAMME 3: FOOD SECURITY, LAND REFORM AND RESTITUTION </a:t>
            </a: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447997"/>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10" name="Title 1">
            <a:extLst>
              <a:ext uri="{FF2B5EF4-FFF2-40B4-BE49-F238E27FC236}">
                <a16:creationId xmlns:a16="http://schemas.microsoft.com/office/drawing/2014/main" xmlns="" id="{290385AE-7FBF-46E8-9F96-40E10EB47568}"/>
              </a:ext>
            </a:extLst>
          </p:cNvPr>
          <p:cNvSpPr txBox="1">
            <a:spLocks/>
          </p:cNvSpPr>
          <p:nvPr/>
        </p:nvSpPr>
        <p:spPr>
          <a:xfrm>
            <a:off x="457200" y="1719999"/>
            <a:ext cx="8620836" cy="5633598"/>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j-ea"/>
                <a:cs typeface="+mj-cs"/>
              </a:rPr>
              <a:t> </a:t>
            </a: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11" name="TextBox 10"/>
          <p:cNvSpPr txBox="1"/>
          <p:nvPr/>
        </p:nvSpPr>
        <p:spPr>
          <a:xfrm>
            <a:off x="489759" y="781221"/>
            <a:ext cx="78486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indicator: </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5.7.1 Number of land claims settled</a:t>
            </a:r>
            <a:endPar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Annual Target: 336</a:t>
            </a:r>
            <a:endPar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p:txBody>
      </p:sp>
      <p:graphicFrame>
        <p:nvGraphicFramePr>
          <p:cNvPr id="13" name="Diagram 12"/>
          <p:cNvGraphicFramePr/>
          <p:nvPr/>
        </p:nvGraphicFramePr>
        <p:xfrm>
          <a:off x="539551" y="1448264"/>
          <a:ext cx="7863925" cy="1343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TextBox 13"/>
          <p:cNvSpPr txBox="1"/>
          <p:nvPr/>
        </p:nvSpPr>
        <p:spPr>
          <a:xfrm>
            <a:off x="152400" y="4420200"/>
            <a:ext cx="8127518" cy="1538883"/>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sz="1100" b="1" i="0" u="none" strike="noStrike" cap="none" spc="0" normalizeH="0" baseline="0">
                <a:ln>
                  <a:noFill/>
                </a:ln>
                <a:solidFill>
                  <a:prstClr val="black"/>
                </a:solidFill>
                <a:effectLst/>
                <a:uLnTx/>
                <a:uFillTx/>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Reason for deviation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Waiting for approval for the 2022/23 Standard Settlement Office (SSO) i.e. Gauteng and Limpopo and offers to be signed i.e. Eastern Cape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Planned intervention </a:t>
            </a:r>
          </a:p>
          <a:p>
            <a:pPr lvl="0">
              <a:defRPr/>
            </a:pPr>
            <a:r>
              <a:rPr lang="en-ZA" sz="1200" b="0" dirty="0"/>
              <a:t>Gauteng earmarked 14 claims for settlement in Q2.Limpopo to amend offers and Section 42D submissions in line with the new approved SSO policy. Eastern Cape to translate offers into Section 42D submissions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aphicFrame>
        <p:nvGraphicFramePr>
          <p:cNvPr id="12" name="Table 11">
            <a:extLst>
              <a:ext uri="{FF2B5EF4-FFF2-40B4-BE49-F238E27FC236}">
                <a16:creationId xmlns:a16="http://schemas.microsoft.com/office/drawing/2014/main" xmlns="" id="{26A13BF2-9DE2-41B0-94FD-DBC34F665E85}"/>
              </a:ext>
            </a:extLst>
          </p:cNvPr>
          <p:cNvGraphicFramePr>
            <a:graphicFrameLocks noGrp="1"/>
          </p:cNvGraphicFramePr>
          <p:nvPr/>
        </p:nvGraphicFramePr>
        <p:xfrm>
          <a:off x="39278" y="2596855"/>
          <a:ext cx="8760664" cy="1823345"/>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1205379">
                  <a:extLst>
                    <a:ext uri="{9D8B030D-6E8A-4147-A177-3AD203B41FA5}">
                      <a16:colId xmlns:a16="http://schemas.microsoft.com/office/drawing/2014/main" xmlns="" val="20000"/>
                    </a:ext>
                  </a:extLst>
                </a:gridCol>
                <a:gridCol w="733194">
                  <a:extLst>
                    <a:ext uri="{9D8B030D-6E8A-4147-A177-3AD203B41FA5}">
                      <a16:colId xmlns:a16="http://schemas.microsoft.com/office/drawing/2014/main" xmlns="" val="20002"/>
                    </a:ext>
                  </a:extLst>
                </a:gridCol>
                <a:gridCol w="671047">
                  <a:extLst>
                    <a:ext uri="{9D8B030D-6E8A-4147-A177-3AD203B41FA5}">
                      <a16:colId xmlns:a16="http://schemas.microsoft.com/office/drawing/2014/main" xmlns="" val="20003"/>
                    </a:ext>
                  </a:extLst>
                </a:gridCol>
                <a:gridCol w="745605">
                  <a:extLst>
                    <a:ext uri="{9D8B030D-6E8A-4147-A177-3AD203B41FA5}">
                      <a16:colId xmlns:a16="http://schemas.microsoft.com/office/drawing/2014/main" xmlns="" val="20004"/>
                    </a:ext>
                  </a:extLst>
                </a:gridCol>
                <a:gridCol w="671047">
                  <a:extLst>
                    <a:ext uri="{9D8B030D-6E8A-4147-A177-3AD203B41FA5}">
                      <a16:colId xmlns:a16="http://schemas.microsoft.com/office/drawing/2014/main" xmlns="" val="20005"/>
                    </a:ext>
                  </a:extLst>
                </a:gridCol>
                <a:gridCol w="745605">
                  <a:extLst>
                    <a:ext uri="{9D8B030D-6E8A-4147-A177-3AD203B41FA5}">
                      <a16:colId xmlns:a16="http://schemas.microsoft.com/office/drawing/2014/main" xmlns="" val="20006"/>
                    </a:ext>
                  </a:extLst>
                </a:gridCol>
                <a:gridCol w="745605">
                  <a:extLst>
                    <a:ext uri="{9D8B030D-6E8A-4147-A177-3AD203B41FA5}">
                      <a16:colId xmlns:a16="http://schemas.microsoft.com/office/drawing/2014/main" xmlns="" val="20007"/>
                    </a:ext>
                  </a:extLst>
                </a:gridCol>
                <a:gridCol w="745605">
                  <a:extLst>
                    <a:ext uri="{9D8B030D-6E8A-4147-A177-3AD203B41FA5}">
                      <a16:colId xmlns:a16="http://schemas.microsoft.com/office/drawing/2014/main" xmlns="" val="20008"/>
                    </a:ext>
                  </a:extLst>
                </a:gridCol>
                <a:gridCol w="745605">
                  <a:extLst>
                    <a:ext uri="{9D8B030D-6E8A-4147-A177-3AD203B41FA5}">
                      <a16:colId xmlns:a16="http://schemas.microsoft.com/office/drawing/2014/main" xmlns="" val="20009"/>
                    </a:ext>
                  </a:extLst>
                </a:gridCol>
                <a:gridCol w="820166">
                  <a:extLst>
                    <a:ext uri="{9D8B030D-6E8A-4147-A177-3AD203B41FA5}">
                      <a16:colId xmlns:a16="http://schemas.microsoft.com/office/drawing/2014/main" xmlns="" val="20010"/>
                    </a:ext>
                  </a:extLst>
                </a:gridCol>
                <a:gridCol w="931806">
                  <a:extLst>
                    <a:ext uri="{9D8B030D-6E8A-4147-A177-3AD203B41FA5}">
                      <a16:colId xmlns:a16="http://schemas.microsoft.com/office/drawing/2014/main" xmlns="" val="20011"/>
                    </a:ext>
                  </a:extLst>
                </a:gridCol>
              </a:tblGrid>
              <a:tr h="419542">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Provinces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EC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FS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GP</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KZN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LP</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MP</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NC</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NW</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WC</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Total</a:t>
                      </a:r>
                    </a:p>
                    <a:p>
                      <a:pPr marL="0" marR="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419542">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p>
                      <a:pPr marL="0" marR="0" lvl="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Annual</a:t>
                      </a:r>
                      <a:r>
                        <a:rPr lang="en-ZA" sz="1000" b="1" kern="1200" baseline="0" dirty="0">
                          <a:solidFill>
                            <a:schemeClr val="dk1"/>
                          </a:solidFill>
                          <a:effectLst/>
                          <a:latin typeface="Arial" panose="020B0604020202020204" pitchFamily="34" charset="0"/>
                          <a:ea typeface="Calibri"/>
                          <a:cs typeface="Arial" panose="020B0604020202020204" pitchFamily="34" charset="0"/>
                        </a:rPr>
                        <a:t> </a:t>
                      </a:r>
                      <a:r>
                        <a:rPr lang="en-ZA" sz="1000" b="1" kern="1200" dirty="0">
                          <a:solidFill>
                            <a:schemeClr val="dk1"/>
                          </a:solidFill>
                          <a:effectLst/>
                          <a:latin typeface="Arial" panose="020B0604020202020204" pitchFamily="34" charset="0"/>
                          <a:ea typeface="Calibri"/>
                          <a:cs typeface="Arial" panose="020B0604020202020204" pitchFamily="34" charset="0"/>
                        </a:rPr>
                        <a:t>Target</a:t>
                      </a:r>
                    </a:p>
                    <a:p>
                      <a:pPr marL="0" marR="0" lvl="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70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14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100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57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40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48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1" i="0" u="none" strike="noStrike" dirty="0">
                          <a:solidFill>
                            <a:schemeClr val="tx1"/>
                          </a:solidFill>
                          <a:effectLst/>
                          <a:latin typeface="Arial" panose="020B0604020202020204" pitchFamily="34" charset="0"/>
                          <a:cs typeface="Arial" panose="020B0604020202020204" pitchFamily="34" charset="0"/>
                        </a:rPr>
                        <a:t>336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575570">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Q1 Target</a:t>
                      </a:r>
                    </a:p>
                    <a:p>
                      <a:pPr marL="0" marR="0" lvl="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p>
                      <a:pPr marL="0" marR="0" lvl="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10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000" dirty="0">
                          <a:latin typeface="Arial" panose="020B0604020202020204" pitchFamily="34" charset="0"/>
                          <a:cs typeface="Arial" panose="020B060402020202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0" i="0" u="none" strike="noStrike" dirty="0">
                          <a:solidFill>
                            <a:schemeClr val="tx1"/>
                          </a:solidFill>
                          <a:effectLst/>
                          <a:latin typeface="Arial" panose="020B0604020202020204" pitchFamily="34" charset="0"/>
                          <a:cs typeface="Arial" panose="020B0604020202020204" pitchFamily="34" charset="0"/>
                        </a:rPr>
                        <a:t>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3403" rtl="0" eaLnBrk="1" fontAlgn="b"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srgbClr val="000000"/>
                          </a:solidFill>
                          <a:effectLst/>
                          <a:uLnTx/>
                          <a:uFillTx/>
                          <a:latin typeface="Arial" panose="020B0604020202020204" pitchFamily="34" charset="0"/>
                          <a:ea typeface="Century Gothic" charset="0"/>
                          <a:cs typeface="Arial" panose="020B0604020202020204" pitchFamily="34" charset="0"/>
                        </a:rPr>
                        <a:t>48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282548">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Q1</a:t>
                      </a:r>
                    </a:p>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Achievement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ZA" sz="1000" b="1" i="0" u="none" strike="noStrike" dirty="0">
                          <a:solidFill>
                            <a:srgbClr val="000000"/>
                          </a:solidFill>
                          <a:effectLst/>
                          <a:latin typeface="Arial" panose="020B0604020202020204" pitchFamily="34" charset="0"/>
                          <a:cs typeface="Arial" panose="020B0604020202020204" pitchFamily="34" charset="0"/>
                        </a:rPr>
                        <a:t>35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xmlns="" val="10003"/>
                  </a:ext>
                </a:extLst>
              </a:tr>
            </a:tbl>
          </a:graphicData>
        </a:graphic>
      </p:graphicFrame>
      <p:sp>
        <p:nvSpPr>
          <p:cNvPr id="15" name="Slide Number Placeholder 1">
            <a:extLst>
              <a:ext uri="{FF2B5EF4-FFF2-40B4-BE49-F238E27FC236}">
                <a16:creationId xmlns:a16="http://schemas.microsoft.com/office/drawing/2014/main" xmlns="" id="{6962F82A-C090-4AD2-B3CD-263864D75056}"/>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29</a:t>
            </a:fld>
            <a:endParaRPr lang="en-ZA" altLang="en-US" sz="1800" b="1" dirty="0"/>
          </a:p>
        </p:txBody>
      </p:sp>
    </p:spTree>
    <p:extLst>
      <p:ext uri="{BB962C8B-B14F-4D97-AF65-F5344CB8AC3E}">
        <p14:creationId xmlns:p14="http://schemas.microsoft.com/office/powerpoint/2010/main" xmlns="" val="2638318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457200" y="1720000"/>
            <a:ext cx="8229600" cy="120306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itle 1">
            <a:extLst>
              <a:ext uri="{FF2B5EF4-FFF2-40B4-BE49-F238E27FC236}">
                <a16:creationId xmlns:a16="http://schemas.microsoft.com/office/drawing/2014/main" xmlns="" id="{326C7AF7-0DC1-40A2-9D0A-98F034ADC60D}"/>
              </a:ext>
            </a:extLst>
          </p:cNvPr>
          <p:cNvSpPr txBox="1">
            <a:spLocks/>
          </p:cNvSpPr>
          <p:nvPr/>
        </p:nvSpPr>
        <p:spPr>
          <a:xfrm>
            <a:off x="990600" y="2819400"/>
            <a:ext cx="7024688"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18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rPr>
              <a:t>OPERATIONAL ENVIRONMENT </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0C018F-9127-4D43-B1E6-A6981D16A09C}"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xmlns="" val="7330783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19100" y="368821"/>
            <a:ext cx="82296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n-ea"/>
                <a:cs typeface="Arial" panose="020B0604020202020204" pitchFamily="34" charset="0"/>
              </a:rPr>
              <a:t>PROGRAMME 3: FOOD SECURITY, LAND REFORM AND RESTITUTION </a:t>
            </a: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447997"/>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10" name="Title 1">
            <a:extLst>
              <a:ext uri="{FF2B5EF4-FFF2-40B4-BE49-F238E27FC236}">
                <a16:creationId xmlns:a16="http://schemas.microsoft.com/office/drawing/2014/main" xmlns="" id="{290385AE-7FBF-46E8-9F96-40E10EB47568}"/>
              </a:ext>
            </a:extLst>
          </p:cNvPr>
          <p:cNvSpPr txBox="1">
            <a:spLocks/>
          </p:cNvSpPr>
          <p:nvPr/>
        </p:nvSpPr>
        <p:spPr>
          <a:xfrm>
            <a:off x="457200" y="1719999"/>
            <a:ext cx="8620836" cy="5633598"/>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j-ea"/>
                <a:cs typeface="+mj-cs"/>
              </a:rPr>
              <a:t> </a:t>
            </a: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11" name="TextBox 10"/>
          <p:cNvSpPr txBox="1"/>
          <p:nvPr/>
        </p:nvSpPr>
        <p:spPr>
          <a:xfrm>
            <a:off x="500795" y="700269"/>
            <a:ext cx="78486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indicator:5.7.2 Number of land claims finalised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Annual Target:372</a:t>
            </a:r>
            <a:endPar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p:txBody>
      </p:sp>
      <p:graphicFrame>
        <p:nvGraphicFramePr>
          <p:cNvPr id="13" name="Diagram 12"/>
          <p:cNvGraphicFramePr/>
          <p:nvPr/>
        </p:nvGraphicFramePr>
        <p:xfrm>
          <a:off x="492001" y="1390588"/>
          <a:ext cx="7913718" cy="16516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TextBox 13"/>
          <p:cNvSpPr txBox="1"/>
          <p:nvPr/>
        </p:nvSpPr>
        <p:spPr>
          <a:xfrm>
            <a:off x="253051" y="4549475"/>
            <a:ext cx="8131233" cy="1277273"/>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sz="1100" b="1" i="0" u="none" strike="noStrike" cap="none" spc="0" normalizeH="0" baseline="0">
                <a:ln>
                  <a:noFill/>
                </a:ln>
                <a:solidFill>
                  <a:prstClr val="black"/>
                </a:solidFill>
                <a:effectLst/>
                <a:uLnTx/>
                <a:uFillTx/>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Reason for deviation</a:t>
            </a:r>
          </a:p>
          <a:p>
            <a:pPr lvl="0">
              <a:defRPr/>
            </a:pPr>
            <a:r>
              <a:rPr lang="en-ZA" b="0" dirty="0"/>
              <a:t>The over achievement of 22 claims in Quarter 1 is mainly due to the 18 Steelpoortdrift Individual Land Claims finalised by the Limpopo office , 25 non-compliant claims finalised by the KwaZulu-Natal office and 14 claims finalised through the transfer of state land by the Western Cape office.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Planned intervention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p>
        </p:txBody>
      </p:sp>
      <p:pic>
        <p:nvPicPr>
          <p:cNvPr id="2" name="Picture 1">
            <a:extLst>
              <a:ext uri="{FF2B5EF4-FFF2-40B4-BE49-F238E27FC236}">
                <a16:creationId xmlns:a16="http://schemas.microsoft.com/office/drawing/2014/main" xmlns="" id="{7ACD0BED-914A-47E2-90C3-D5643476AD74}"/>
              </a:ext>
            </a:extLst>
          </p:cNvPr>
          <p:cNvPicPr>
            <a:picLocks noChangeAspect="1"/>
          </p:cNvPicPr>
          <p:nvPr/>
        </p:nvPicPr>
        <p:blipFill>
          <a:blip r:embed="rId7" cstate="print"/>
          <a:stretch>
            <a:fillRect/>
          </a:stretch>
        </p:blipFill>
        <p:spPr>
          <a:xfrm>
            <a:off x="152400" y="2561523"/>
            <a:ext cx="8882642" cy="1975275"/>
          </a:xfrm>
          <a:prstGeom prst="rect">
            <a:avLst/>
          </a:prstGeom>
        </p:spPr>
      </p:pic>
      <p:sp>
        <p:nvSpPr>
          <p:cNvPr id="12" name="Slide Number Placeholder 1">
            <a:extLst>
              <a:ext uri="{FF2B5EF4-FFF2-40B4-BE49-F238E27FC236}">
                <a16:creationId xmlns:a16="http://schemas.microsoft.com/office/drawing/2014/main" xmlns="" id="{AB7EB635-0CB8-4A67-92DF-C9C5A16194E2}"/>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30</a:t>
            </a:fld>
            <a:endParaRPr lang="en-ZA" altLang="en-US" sz="1800" b="1" dirty="0"/>
          </a:p>
        </p:txBody>
      </p:sp>
    </p:spTree>
    <p:extLst>
      <p:ext uri="{BB962C8B-B14F-4D97-AF65-F5344CB8AC3E}">
        <p14:creationId xmlns:p14="http://schemas.microsoft.com/office/powerpoint/2010/main" xmlns="" val="5266315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447997"/>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7" name="Title 1">
            <a:extLst>
              <a:ext uri="{FF2B5EF4-FFF2-40B4-BE49-F238E27FC236}">
                <a16:creationId xmlns:a16="http://schemas.microsoft.com/office/drawing/2014/main" xmlns="" id="{290385AE-7FBF-46E8-9F96-40E10EB47568}"/>
              </a:ext>
            </a:extLst>
          </p:cNvPr>
          <p:cNvSpPr txBox="1">
            <a:spLocks/>
          </p:cNvSpPr>
          <p:nvPr/>
        </p:nvSpPr>
        <p:spPr>
          <a:xfrm>
            <a:off x="457200" y="1719999"/>
            <a:ext cx="8620836" cy="5633598"/>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j-ea"/>
                <a:cs typeface="+mj-cs"/>
              </a:rPr>
              <a:t> </a:t>
            </a: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8" name="Title 1">
            <a:extLst>
              <a:ext uri="{FF2B5EF4-FFF2-40B4-BE49-F238E27FC236}">
                <a16:creationId xmlns:a16="http://schemas.microsoft.com/office/drawing/2014/main" xmlns="" id="{290385AE-7FBF-46E8-9F96-40E10EB47568}"/>
              </a:ext>
            </a:extLst>
          </p:cNvPr>
          <p:cNvSpPr txBox="1">
            <a:spLocks/>
          </p:cNvSpPr>
          <p:nvPr/>
        </p:nvSpPr>
        <p:spPr>
          <a:xfrm>
            <a:off x="251520" y="1016893"/>
            <a:ext cx="8496944" cy="396044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rPr>
              <a:t>PROGRAMME </a:t>
            </a:r>
            <a:r>
              <a:rPr lang="en-ZA" sz="1600" b="1" dirty="0">
                <a:solidFill>
                  <a:srgbClr val="94C600"/>
                </a:solidFill>
                <a:latin typeface="Arial" panose="020B0604020202020204" pitchFamily="34" charset="0"/>
                <a:cs typeface="Arial" panose="020B0604020202020204" pitchFamily="34" charset="0"/>
              </a:rPr>
              <a:t>4</a:t>
            </a:r>
            <a:r>
              <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rPr>
              <a:t>: </a:t>
            </a:r>
            <a:r>
              <a:rPr kumimoji="0" lang="en-US"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rPr>
              <a:t>RURAL DEVELOPMENT</a:t>
            </a: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Arial"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Purpose:   </a:t>
            </a:r>
            <a:r>
              <a:rPr lang="en-ZA" sz="1600" dirty="0">
                <a:solidFill>
                  <a:prstClr val="black"/>
                </a:solidFill>
                <a:latin typeface="Arial" panose="020B0604020202020204" pitchFamily="34" charset="0"/>
                <a:cs typeface="Arial" panose="020B0604020202020204" pitchFamily="34" charset="0"/>
              </a:rPr>
              <a:t>Facilitates rural development strategies for socioeconomic growth</a:t>
            </a:r>
            <a:endParaRPr kumimoji="0" lang="en-ZA" sz="16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285750" lvl="0" indent="-285750">
              <a:buFont typeface="Arial" panose="020B0604020202020204" pitchFamily="34" charset="0"/>
              <a:buChar char="•"/>
              <a:defRPr/>
            </a:pPr>
            <a:r>
              <a:rPr lang="en-ZA" sz="1600" dirty="0">
                <a:solidFill>
                  <a:prstClr val="black"/>
                </a:solidFill>
                <a:latin typeface="Arial" panose="020B0604020202020204" pitchFamily="34" charset="0"/>
                <a:cs typeface="Arial" panose="020B0604020202020204" pitchFamily="34" charset="0"/>
              </a:rPr>
              <a:t>National Rural Youth Service Corps (NARYSEC)</a:t>
            </a: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285750" lvl="0" indent="-285750">
              <a:buFont typeface="Arial" panose="020B0604020202020204" pitchFamily="34" charset="0"/>
              <a:buChar char="•"/>
              <a:defRPr/>
            </a:pPr>
            <a:r>
              <a:rPr lang="en-ZA" sz="1600" dirty="0">
                <a:solidFill>
                  <a:prstClr val="black"/>
                </a:solidFill>
                <a:latin typeface="Arial" panose="020B0604020202020204" pitchFamily="34" charset="0"/>
                <a:cs typeface="Arial" panose="020B0604020202020204" pitchFamily="34" charset="0"/>
              </a:rPr>
              <a:t>Rural Infrastructure Development</a:t>
            </a:r>
          </a:p>
          <a:p>
            <a:pPr marL="285750" lvl="0" indent="-285750">
              <a:buFont typeface="Arial" panose="020B0604020202020204" pitchFamily="34" charset="0"/>
              <a:buChar char="•"/>
              <a:defRPr/>
            </a:pPr>
            <a:r>
              <a:rPr lang="en-ZA" sz="1600" dirty="0">
                <a:solidFill>
                  <a:prstClr val="black"/>
                </a:solidFill>
                <a:latin typeface="Arial" panose="020B0604020202020204" pitchFamily="34" charset="0"/>
                <a:cs typeface="Arial" panose="020B0604020202020204" pitchFamily="34" charset="0"/>
              </a:rPr>
              <a:t>Technology Research and Development</a:t>
            </a: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Outcomes:</a:t>
            </a: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 </a:t>
            </a:r>
          </a:p>
          <a:p>
            <a:pPr lvl="0">
              <a:defRPr/>
            </a:pPr>
            <a:endParaRPr lang="en-ZA" sz="1600" dirty="0">
              <a:solidFill>
                <a:prstClr val="black"/>
              </a:solidFill>
              <a:latin typeface="Arial" panose="020B0604020202020204" pitchFamily="34" charset="0"/>
              <a:cs typeface="Arial" panose="020B0604020202020204" pitchFamily="34" charset="0"/>
            </a:endParaRPr>
          </a:p>
          <a:p>
            <a:pPr lvl="0">
              <a:defRPr/>
            </a:pPr>
            <a:r>
              <a:rPr lang="en-ZA" sz="1600" dirty="0">
                <a:solidFill>
                  <a:prstClr val="black"/>
                </a:solidFill>
                <a:latin typeface="Arial" panose="020B0604020202020204" pitchFamily="34" charset="0"/>
                <a:cs typeface="Arial" panose="020B0604020202020204" pitchFamily="34" charset="0"/>
              </a:rPr>
              <a:t>Outcome 6: Integrated and inclusive rural economy. </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j-ea"/>
                <a:cs typeface="+mj-cs"/>
              </a:rPr>
              <a:t> </a:t>
            </a: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9" name="Slide Number Placeholder 1">
            <a:extLst>
              <a:ext uri="{FF2B5EF4-FFF2-40B4-BE49-F238E27FC236}">
                <a16:creationId xmlns:a16="http://schemas.microsoft.com/office/drawing/2014/main" xmlns="" id="{84B9C7C7-723C-4783-B989-697D60237598}"/>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31</a:t>
            </a:fld>
            <a:endParaRPr lang="en-ZA" altLang="en-US" sz="1800" b="1" dirty="0"/>
          </a:p>
        </p:txBody>
      </p:sp>
    </p:spTree>
    <p:extLst>
      <p:ext uri="{BB962C8B-B14F-4D97-AF65-F5344CB8AC3E}">
        <p14:creationId xmlns:p14="http://schemas.microsoft.com/office/powerpoint/2010/main" xmlns="" val="11906993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1979712" y="490474"/>
            <a:ext cx="632608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n-ea"/>
                <a:cs typeface="Arial" panose="020B0604020202020204" pitchFamily="34" charset="0"/>
              </a:rPr>
              <a:t>PROGRAMME 4: RURAL DEVELOPMENT</a:t>
            </a: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447997"/>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10" name="Title 1">
            <a:extLst>
              <a:ext uri="{FF2B5EF4-FFF2-40B4-BE49-F238E27FC236}">
                <a16:creationId xmlns:a16="http://schemas.microsoft.com/office/drawing/2014/main" xmlns="" id="{290385AE-7FBF-46E8-9F96-40E10EB47568}"/>
              </a:ext>
            </a:extLst>
          </p:cNvPr>
          <p:cNvSpPr txBox="1">
            <a:spLocks/>
          </p:cNvSpPr>
          <p:nvPr/>
        </p:nvSpPr>
        <p:spPr>
          <a:xfrm>
            <a:off x="731891" y="1808981"/>
            <a:ext cx="8620836" cy="5633598"/>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j-ea"/>
                <a:cs typeface="+mj-cs"/>
              </a:rPr>
              <a:t> </a:t>
            </a: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11" name="TextBox 10"/>
          <p:cNvSpPr txBox="1"/>
          <p:nvPr/>
        </p:nvSpPr>
        <p:spPr>
          <a:xfrm>
            <a:off x="457200" y="945082"/>
            <a:ext cx="78486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indicator:</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6.1.1 Number of NARYSEC youth trained</a:t>
            </a:r>
            <a:endPar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Annual Target: 699</a:t>
            </a:r>
            <a:endPar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p:txBody>
      </p:sp>
      <p:graphicFrame>
        <p:nvGraphicFramePr>
          <p:cNvPr id="13" name="Diagram 12"/>
          <p:cNvGraphicFramePr/>
          <p:nvPr/>
        </p:nvGraphicFramePr>
        <p:xfrm>
          <a:off x="424641" y="1281295"/>
          <a:ext cx="7913718" cy="1647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TextBox 13"/>
          <p:cNvSpPr txBox="1"/>
          <p:nvPr/>
        </p:nvSpPr>
        <p:spPr>
          <a:xfrm>
            <a:off x="280876" y="4535094"/>
            <a:ext cx="8131233" cy="1107996"/>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sz="1100" b="1" i="0" u="none" strike="noStrike" cap="none" spc="0" normalizeH="0" baseline="0">
                <a:ln>
                  <a:noFill/>
                </a:ln>
                <a:solidFill>
                  <a:prstClr val="black"/>
                </a:solidFill>
                <a:effectLst/>
                <a:uLnTx/>
                <a:uFillTx/>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Reason for deviation</a:t>
            </a:r>
          </a:p>
          <a:p>
            <a:pPr lvl="0">
              <a:defRPr/>
            </a:pPr>
            <a:r>
              <a:rPr lang="en-ZA" b="0" dirty="0"/>
              <a:t>A total of 155 certificates were issued earlier than the envisioned turn-around times </a:t>
            </a:r>
            <a:endParaRPr kumimoji="0" lang="en-ZA" sz="1100" b="0" i="0" u="none" strike="noStrike" kern="1200" cap="none" spc="0" normalizeH="0" baseline="0" noProof="0" dirty="0">
              <a:ln>
                <a:noFill/>
              </a:ln>
              <a:solidFill>
                <a:prstClr val="black"/>
              </a:solidFill>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Planned intervention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p>
        </p:txBody>
      </p:sp>
      <p:graphicFrame>
        <p:nvGraphicFramePr>
          <p:cNvPr id="12" name="Table 11">
            <a:extLst>
              <a:ext uri="{FF2B5EF4-FFF2-40B4-BE49-F238E27FC236}">
                <a16:creationId xmlns:a16="http://schemas.microsoft.com/office/drawing/2014/main" xmlns="" id="{26A13BF2-9DE2-41B0-94FD-DBC34F665E85}"/>
              </a:ext>
            </a:extLst>
          </p:cNvPr>
          <p:cNvGraphicFramePr>
            <a:graphicFrameLocks noGrp="1"/>
          </p:cNvGraphicFramePr>
          <p:nvPr/>
        </p:nvGraphicFramePr>
        <p:xfrm>
          <a:off x="152400" y="2683873"/>
          <a:ext cx="8596064" cy="1845484"/>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1205379">
                  <a:extLst>
                    <a:ext uri="{9D8B030D-6E8A-4147-A177-3AD203B41FA5}">
                      <a16:colId xmlns:a16="http://schemas.microsoft.com/office/drawing/2014/main" xmlns="" val="20000"/>
                    </a:ext>
                  </a:extLst>
                </a:gridCol>
                <a:gridCol w="693941">
                  <a:extLst>
                    <a:ext uri="{9D8B030D-6E8A-4147-A177-3AD203B41FA5}">
                      <a16:colId xmlns:a16="http://schemas.microsoft.com/office/drawing/2014/main" xmlns="" val="20002"/>
                    </a:ext>
                  </a:extLst>
                </a:gridCol>
                <a:gridCol w="710300">
                  <a:extLst>
                    <a:ext uri="{9D8B030D-6E8A-4147-A177-3AD203B41FA5}">
                      <a16:colId xmlns:a16="http://schemas.microsoft.com/office/drawing/2014/main" xmlns="" val="20003"/>
                    </a:ext>
                  </a:extLst>
                </a:gridCol>
                <a:gridCol w="745605">
                  <a:extLst>
                    <a:ext uri="{9D8B030D-6E8A-4147-A177-3AD203B41FA5}">
                      <a16:colId xmlns:a16="http://schemas.microsoft.com/office/drawing/2014/main" xmlns="" val="20004"/>
                    </a:ext>
                  </a:extLst>
                </a:gridCol>
                <a:gridCol w="671047">
                  <a:extLst>
                    <a:ext uri="{9D8B030D-6E8A-4147-A177-3AD203B41FA5}">
                      <a16:colId xmlns:a16="http://schemas.microsoft.com/office/drawing/2014/main" xmlns="" val="20005"/>
                    </a:ext>
                  </a:extLst>
                </a:gridCol>
                <a:gridCol w="745605">
                  <a:extLst>
                    <a:ext uri="{9D8B030D-6E8A-4147-A177-3AD203B41FA5}">
                      <a16:colId xmlns:a16="http://schemas.microsoft.com/office/drawing/2014/main" xmlns="" val="20006"/>
                    </a:ext>
                  </a:extLst>
                </a:gridCol>
                <a:gridCol w="745605">
                  <a:extLst>
                    <a:ext uri="{9D8B030D-6E8A-4147-A177-3AD203B41FA5}">
                      <a16:colId xmlns:a16="http://schemas.microsoft.com/office/drawing/2014/main" xmlns="" val="20007"/>
                    </a:ext>
                  </a:extLst>
                </a:gridCol>
                <a:gridCol w="745605">
                  <a:extLst>
                    <a:ext uri="{9D8B030D-6E8A-4147-A177-3AD203B41FA5}">
                      <a16:colId xmlns:a16="http://schemas.microsoft.com/office/drawing/2014/main" xmlns="" val="20008"/>
                    </a:ext>
                  </a:extLst>
                </a:gridCol>
                <a:gridCol w="745605">
                  <a:extLst>
                    <a:ext uri="{9D8B030D-6E8A-4147-A177-3AD203B41FA5}">
                      <a16:colId xmlns:a16="http://schemas.microsoft.com/office/drawing/2014/main" xmlns="" val="20009"/>
                    </a:ext>
                  </a:extLst>
                </a:gridCol>
                <a:gridCol w="820166">
                  <a:extLst>
                    <a:ext uri="{9D8B030D-6E8A-4147-A177-3AD203B41FA5}">
                      <a16:colId xmlns:a16="http://schemas.microsoft.com/office/drawing/2014/main" xmlns="" val="20010"/>
                    </a:ext>
                  </a:extLst>
                </a:gridCol>
                <a:gridCol w="767206">
                  <a:extLst>
                    <a:ext uri="{9D8B030D-6E8A-4147-A177-3AD203B41FA5}">
                      <a16:colId xmlns:a16="http://schemas.microsoft.com/office/drawing/2014/main" xmlns="" val="20011"/>
                    </a:ext>
                  </a:extLst>
                </a:gridCol>
              </a:tblGrid>
              <a:tr h="414993">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Provinces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EC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FS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GP</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KZN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LP</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MP</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NC</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NW</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WC</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Total</a:t>
                      </a:r>
                    </a:p>
                    <a:p>
                      <a:pPr marL="0" marR="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560575">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p>
                      <a:pPr marL="0" marR="0" lvl="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Annual</a:t>
                      </a:r>
                      <a:r>
                        <a:rPr lang="en-ZA" sz="1000" b="1" kern="1200" baseline="0" dirty="0">
                          <a:solidFill>
                            <a:schemeClr val="dk1"/>
                          </a:solidFill>
                          <a:effectLst/>
                          <a:latin typeface="Arial" panose="020B0604020202020204" pitchFamily="34" charset="0"/>
                          <a:ea typeface="Calibri"/>
                          <a:cs typeface="Arial" panose="020B0604020202020204" pitchFamily="34" charset="0"/>
                        </a:rPr>
                        <a:t> </a:t>
                      </a:r>
                      <a:r>
                        <a:rPr lang="en-ZA" sz="1000" b="1" kern="1200" dirty="0">
                          <a:solidFill>
                            <a:schemeClr val="dk1"/>
                          </a:solidFill>
                          <a:effectLst/>
                          <a:latin typeface="Arial" panose="020B0604020202020204" pitchFamily="34" charset="0"/>
                          <a:ea typeface="Calibri"/>
                          <a:cs typeface="Arial" panose="020B0604020202020204" pitchFamily="34" charset="0"/>
                        </a:rPr>
                        <a:t>Target</a:t>
                      </a:r>
                    </a:p>
                    <a:p>
                      <a:pPr marL="0" marR="0" lvl="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200" dirty="0"/>
                        <a:t>40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ZA" sz="1200" dirty="0"/>
                        <a:t>58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ZA" sz="1200" dirty="0"/>
                        <a:t>100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ZA" sz="1200" dirty="0"/>
                        <a:t>100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ZA" sz="1200" dirty="0"/>
                        <a:t>25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ZA" sz="1200" dirty="0"/>
                        <a:t>152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ZA" sz="1200" dirty="0"/>
                        <a:t>150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ZA" sz="1200" dirty="0"/>
                        <a:t>22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ZA" sz="1200" dirty="0"/>
                        <a:t>50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ZA" sz="1200" dirty="0"/>
                        <a:t>699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434862">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Q1 Target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200" dirty="0"/>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ZA" sz="1200" dirty="0"/>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ZA" sz="1200" dirty="0"/>
                        <a:t>25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ZA" sz="1200" dirty="0"/>
                        <a:t>15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ZA" sz="1200" dirty="0"/>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ZA" sz="1200" dirty="0"/>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ZA" sz="1200" dirty="0"/>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ZA" sz="1200" dirty="0"/>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ZA" sz="1200" dirty="0"/>
                        <a:t>12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ZA" sz="1200" dirty="0"/>
                        <a:t>52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383322">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Q1</a:t>
                      </a:r>
                    </a:p>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Achievement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100" b="1" i="0" u="none" strike="noStrike" dirty="0">
                          <a:solidFill>
                            <a:srgbClr val="000000"/>
                          </a:solidFill>
                          <a:effectLst/>
                          <a:latin typeface="Calibri" panose="020F0502020204030204" pitchFamily="34" charset="0"/>
                        </a:rPr>
                        <a:t>60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100" b="1" i="0" u="none" strike="noStrike" dirty="0">
                          <a:solidFill>
                            <a:srgbClr val="000000"/>
                          </a:solidFill>
                          <a:effectLst/>
                          <a:latin typeface="Calibri" panose="020F0502020204030204" pitchFamily="34" charset="0"/>
                        </a:rPr>
                        <a:t>20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100" b="1" i="0" u="none" strike="noStrike" dirty="0">
                          <a:solidFill>
                            <a:srgbClr val="000000"/>
                          </a:solidFill>
                          <a:effectLst/>
                          <a:latin typeface="Calibri" panose="020F0502020204030204" pitchFamily="34" charset="0"/>
                        </a:rPr>
                        <a:t>37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ZA" sz="1100" b="1" i="0" u="none" strike="noStrike" dirty="0">
                          <a:solidFill>
                            <a:srgbClr val="000000"/>
                          </a:solidFill>
                          <a:effectLst/>
                          <a:latin typeface="Calibri" panose="020F0502020204030204" pitchFamily="34" charset="0"/>
                        </a:rPr>
                        <a:t>25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ZA" sz="1100" b="1" i="0" u="none" strike="noStrike" dirty="0">
                          <a:solidFill>
                            <a:srgbClr val="000000"/>
                          </a:solidFill>
                          <a:effectLst/>
                          <a:latin typeface="Calibri" panose="020F0502020204030204" pitchFamily="34" charset="0"/>
                        </a:rPr>
                        <a:t>26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100" b="1" i="0" u="none" strike="noStrike" dirty="0">
                          <a:solidFill>
                            <a:srgbClr val="000000"/>
                          </a:solidFill>
                          <a:effectLst/>
                          <a:latin typeface="Calibri" panose="020F0502020204030204" pitchFamily="34" charset="0"/>
                        </a:rPr>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100" b="1" i="0" u="none" strike="noStrike" dirty="0">
                          <a:solidFill>
                            <a:srgbClr val="000000"/>
                          </a:solidFill>
                          <a:effectLst/>
                          <a:latin typeface="Calibri" panose="020F0502020204030204" pitchFamily="34" charset="0"/>
                        </a:rPr>
                        <a:t>33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100" b="1" i="0" u="none" strike="noStrike" dirty="0">
                          <a:solidFill>
                            <a:srgbClr val="000000"/>
                          </a:solidFill>
                          <a:effectLst/>
                          <a:latin typeface="Calibri" panose="020F0502020204030204" pitchFamily="34" charset="0"/>
                        </a:rPr>
                        <a:t>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100" b="1" i="0" u="none" strike="noStrike" dirty="0">
                          <a:solidFill>
                            <a:srgbClr val="000000"/>
                          </a:solidFill>
                          <a:effectLst/>
                          <a:latin typeface="Calibri" panose="020F0502020204030204" pitchFamily="34" charset="0"/>
                        </a:rPr>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ZA" sz="1100" b="1" i="0" u="none" strike="noStrike" dirty="0">
                          <a:solidFill>
                            <a:schemeClr val="tx1"/>
                          </a:solidFill>
                          <a:effectLst/>
                          <a:latin typeface="Calibri" panose="020F0502020204030204" pitchFamily="34" charset="0"/>
                        </a:rPr>
                        <a:t>207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xmlns="" val="10003"/>
                  </a:ext>
                </a:extLst>
              </a:tr>
            </a:tbl>
          </a:graphicData>
        </a:graphic>
      </p:graphicFrame>
      <p:sp>
        <p:nvSpPr>
          <p:cNvPr id="15" name="Slide Number Placeholder 1">
            <a:extLst>
              <a:ext uri="{FF2B5EF4-FFF2-40B4-BE49-F238E27FC236}">
                <a16:creationId xmlns:a16="http://schemas.microsoft.com/office/drawing/2014/main" xmlns="" id="{53931D0A-A19F-4DB7-875E-CA545E99EAF6}"/>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32</a:t>
            </a:fld>
            <a:endParaRPr lang="en-ZA" altLang="en-US" sz="1800" b="1" dirty="0"/>
          </a:p>
        </p:txBody>
      </p:sp>
    </p:spTree>
    <p:extLst>
      <p:ext uri="{BB962C8B-B14F-4D97-AF65-F5344CB8AC3E}">
        <p14:creationId xmlns:p14="http://schemas.microsoft.com/office/powerpoint/2010/main" xmlns="" val="11822899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1979712" y="490474"/>
            <a:ext cx="632608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n-ea"/>
                <a:cs typeface="Arial" panose="020B0604020202020204" pitchFamily="34" charset="0"/>
              </a:rPr>
              <a:t>PROGRAMME 4: RURAL DEVELOPMENT</a:t>
            </a: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447997"/>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10" name="Title 1">
            <a:extLst>
              <a:ext uri="{FF2B5EF4-FFF2-40B4-BE49-F238E27FC236}">
                <a16:creationId xmlns:a16="http://schemas.microsoft.com/office/drawing/2014/main" xmlns="" id="{290385AE-7FBF-46E8-9F96-40E10EB47568}"/>
              </a:ext>
            </a:extLst>
          </p:cNvPr>
          <p:cNvSpPr txBox="1">
            <a:spLocks/>
          </p:cNvSpPr>
          <p:nvPr/>
        </p:nvSpPr>
        <p:spPr>
          <a:xfrm>
            <a:off x="731891" y="1808981"/>
            <a:ext cx="8620836" cy="5633598"/>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j-ea"/>
                <a:cs typeface="+mj-cs"/>
              </a:rPr>
              <a:t> </a:t>
            </a: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11" name="TextBox 10"/>
          <p:cNvSpPr txBox="1"/>
          <p:nvPr/>
        </p:nvSpPr>
        <p:spPr>
          <a:xfrm>
            <a:off x="457200" y="945082"/>
            <a:ext cx="78486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indicator:</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6.2.1 Number of infrastructure projects completed</a:t>
            </a:r>
            <a:endPar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Annual Target: 69</a:t>
            </a:r>
            <a:endPar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p:txBody>
      </p:sp>
      <p:graphicFrame>
        <p:nvGraphicFramePr>
          <p:cNvPr id="13" name="Diagram 12"/>
          <p:cNvGraphicFramePr/>
          <p:nvPr/>
        </p:nvGraphicFramePr>
        <p:xfrm>
          <a:off x="424641" y="1281295"/>
          <a:ext cx="7913718" cy="1647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TextBox 13"/>
          <p:cNvSpPr txBox="1"/>
          <p:nvPr/>
        </p:nvSpPr>
        <p:spPr>
          <a:xfrm>
            <a:off x="280876" y="4535094"/>
            <a:ext cx="8131233" cy="1107996"/>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sz="1100" b="1" i="0" u="none" strike="noStrike" cap="none" spc="0" normalizeH="0" baseline="0">
                <a:ln>
                  <a:noFill/>
                </a:ln>
                <a:solidFill>
                  <a:prstClr val="black"/>
                </a:solidFill>
                <a:effectLst/>
                <a:uLnTx/>
                <a:uFillTx/>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Reason for deviation</a:t>
            </a:r>
          </a:p>
          <a:p>
            <a:pPr lvl="0">
              <a:defRPr/>
            </a:pPr>
            <a:r>
              <a:rPr lang="en-ZA" b="0" dirty="0"/>
              <a:t>Carry overs projects from  2021/ 2022 FY been completed under this reporting period of  2022/23 FY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Planned intervention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p>
        </p:txBody>
      </p:sp>
      <p:graphicFrame>
        <p:nvGraphicFramePr>
          <p:cNvPr id="12" name="Table 11">
            <a:extLst>
              <a:ext uri="{FF2B5EF4-FFF2-40B4-BE49-F238E27FC236}">
                <a16:creationId xmlns:a16="http://schemas.microsoft.com/office/drawing/2014/main" xmlns="" id="{E803BA43-F150-4C58-9343-25575AB2B42C}"/>
              </a:ext>
            </a:extLst>
          </p:cNvPr>
          <p:cNvGraphicFramePr>
            <a:graphicFrameLocks noGrp="1"/>
          </p:cNvGraphicFramePr>
          <p:nvPr/>
        </p:nvGraphicFramePr>
        <p:xfrm>
          <a:off x="152403" y="2743200"/>
          <a:ext cx="8760664" cy="1853626"/>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1205379">
                  <a:extLst>
                    <a:ext uri="{9D8B030D-6E8A-4147-A177-3AD203B41FA5}">
                      <a16:colId xmlns:a16="http://schemas.microsoft.com/office/drawing/2014/main" xmlns="" val="20000"/>
                    </a:ext>
                  </a:extLst>
                </a:gridCol>
                <a:gridCol w="733194">
                  <a:extLst>
                    <a:ext uri="{9D8B030D-6E8A-4147-A177-3AD203B41FA5}">
                      <a16:colId xmlns:a16="http://schemas.microsoft.com/office/drawing/2014/main" xmlns="" val="20002"/>
                    </a:ext>
                  </a:extLst>
                </a:gridCol>
                <a:gridCol w="671047">
                  <a:extLst>
                    <a:ext uri="{9D8B030D-6E8A-4147-A177-3AD203B41FA5}">
                      <a16:colId xmlns:a16="http://schemas.microsoft.com/office/drawing/2014/main" xmlns="" val="20003"/>
                    </a:ext>
                  </a:extLst>
                </a:gridCol>
                <a:gridCol w="745605">
                  <a:extLst>
                    <a:ext uri="{9D8B030D-6E8A-4147-A177-3AD203B41FA5}">
                      <a16:colId xmlns:a16="http://schemas.microsoft.com/office/drawing/2014/main" xmlns="" val="20004"/>
                    </a:ext>
                  </a:extLst>
                </a:gridCol>
                <a:gridCol w="671047">
                  <a:extLst>
                    <a:ext uri="{9D8B030D-6E8A-4147-A177-3AD203B41FA5}">
                      <a16:colId xmlns:a16="http://schemas.microsoft.com/office/drawing/2014/main" xmlns="" val="20005"/>
                    </a:ext>
                  </a:extLst>
                </a:gridCol>
                <a:gridCol w="745605">
                  <a:extLst>
                    <a:ext uri="{9D8B030D-6E8A-4147-A177-3AD203B41FA5}">
                      <a16:colId xmlns:a16="http://schemas.microsoft.com/office/drawing/2014/main" xmlns="" val="20006"/>
                    </a:ext>
                  </a:extLst>
                </a:gridCol>
                <a:gridCol w="745605">
                  <a:extLst>
                    <a:ext uri="{9D8B030D-6E8A-4147-A177-3AD203B41FA5}">
                      <a16:colId xmlns:a16="http://schemas.microsoft.com/office/drawing/2014/main" xmlns="" val="20007"/>
                    </a:ext>
                  </a:extLst>
                </a:gridCol>
                <a:gridCol w="745605">
                  <a:extLst>
                    <a:ext uri="{9D8B030D-6E8A-4147-A177-3AD203B41FA5}">
                      <a16:colId xmlns:a16="http://schemas.microsoft.com/office/drawing/2014/main" xmlns="" val="20008"/>
                    </a:ext>
                  </a:extLst>
                </a:gridCol>
                <a:gridCol w="745605">
                  <a:extLst>
                    <a:ext uri="{9D8B030D-6E8A-4147-A177-3AD203B41FA5}">
                      <a16:colId xmlns:a16="http://schemas.microsoft.com/office/drawing/2014/main" xmlns="" val="20009"/>
                    </a:ext>
                  </a:extLst>
                </a:gridCol>
                <a:gridCol w="820166">
                  <a:extLst>
                    <a:ext uri="{9D8B030D-6E8A-4147-A177-3AD203B41FA5}">
                      <a16:colId xmlns:a16="http://schemas.microsoft.com/office/drawing/2014/main" xmlns="" val="20010"/>
                    </a:ext>
                  </a:extLst>
                </a:gridCol>
                <a:gridCol w="931806">
                  <a:extLst>
                    <a:ext uri="{9D8B030D-6E8A-4147-A177-3AD203B41FA5}">
                      <a16:colId xmlns:a16="http://schemas.microsoft.com/office/drawing/2014/main" xmlns="" val="20011"/>
                    </a:ext>
                  </a:extLst>
                </a:gridCol>
              </a:tblGrid>
              <a:tr h="316218">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Provinces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EC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FS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GP</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KZN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LP</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MP</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NC</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NW</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WC</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Total</a:t>
                      </a:r>
                    </a:p>
                    <a:p>
                      <a:pPr marL="0" marR="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440087">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p>
                      <a:pPr marL="0" marR="0" lvl="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Annual</a:t>
                      </a:r>
                      <a:r>
                        <a:rPr lang="en-ZA" sz="1000" b="1" kern="1200" baseline="0" dirty="0">
                          <a:solidFill>
                            <a:schemeClr val="dk1"/>
                          </a:solidFill>
                          <a:effectLst/>
                          <a:latin typeface="Arial" panose="020B0604020202020204" pitchFamily="34" charset="0"/>
                          <a:ea typeface="Calibri"/>
                          <a:cs typeface="Arial" panose="020B0604020202020204" pitchFamily="34" charset="0"/>
                        </a:rPr>
                        <a:t> </a:t>
                      </a:r>
                      <a:r>
                        <a:rPr lang="en-ZA" sz="1000" b="1" kern="1200" dirty="0">
                          <a:solidFill>
                            <a:schemeClr val="dk1"/>
                          </a:solidFill>
                          <a:effectLst/>
                          <a:latin typeface="Arial" panose="020B0604020202020204" pitchFamily="34" charset="0"/>
                          <a:ea typeface="Calibri"/>
                          <a:cs typeface="Arial" panose="020B0604020202020204" pitchFamily="34" charset="0"/>
                        </a:rPr>
                        <a:t>Target</a:t>
                      </a:r>
                    </a:p>
                    <a:p>
                      <a:pPr marL="0" marR="0" lvl="0" indent="0" algn="ctr" defTabSz="457200" rtl="0" eaLnBrk="1" fontAlgn="b" latinLnBrk="0" hangingPunct="1">
                        <a:lnSpc>
                          <a:spcPct val="100000"/>
                        </a:lnSpc>
                        <a:spcBef>
                          <a:spcPts val="0"/>
                        </a:spcBef>
                        <a:spcAft>
                          <a:spcPts val="0"/>
                        </a:spcAft>
                        <a:buClrTx/>
                        <a:buSzTx/>
                        <a:buFontTx/>
                        <a:buNone/>
                        <a:tabLst/>
                        <a:defRPr/>
                      </a:pPr>
                      <a:endParaRPr lang="en-ZA" sz="1000" b="1" kern="1200" dirty="0">
                        <a:solidFill>
                          <a:schemeClr val="dk1"/>
                        </a:solidFill>
                        <a:effectLst/>
                        <a:latin typeface="Arial" panose="020B0604020202020204" pitchFamily="34" charset="0"/>
                        <a:ea typeface="Calibri"/>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ZA" sz="1100" b="1" i="0" u="none" strike="noStrike" kern="1200" dirty="0">
                          <a:solidFill>
                            <a:srgbClr val="000000"/>
                          </a:solidFill>
                          <a:effectLst/>
                          <a:latin typeface="Calibri" panose="020F0502020204030204" pitchFamily="34" charset="0"/>
                          <a:ea typeface="+mn-ea"/>
                          <a:cs typeface="+mn-cs"/>
                        </a:rPr>
                        <a:t>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ZA" sz="1100" b="1" i="0" u="none" strike="noStrike" kern="1200" dirty="0">
                          <a:solidFill>
                            <a:srgbClr val="000000"/>
                          </a:solidFill>
                          <a:effectLst/>
                          <a:latin typeface="Calibri" panose="020F0502020204030204" pitchFamily="34" charset="0"/>
                          <a:ea typeface="+mn-ea"/>
                          <a:cs typeface="+mn-cs"/>
                        </a:rPr>
                        <a:t>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ZA" sz="1100" b="1" i="0" u="none" strike="noStrike" kern="1200" dirty="0">
                          <a:solidFill>
                            <a:srgbClr val="000000"/>
                          </a:solidFill>
                          <a:effectLst/>
                          <a:latin typeface="Calibri" panose="020F0502020204030204" pitchFamily="34" charset="0"/>
                          <a:ea typeface="+mn-ea"/>
                          <a:cs typeface="+mn-cs"/>
                        </a:rPr>
                        <a:t>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ZA" sz="1100" b="1" i="0" u="none" strike="noStrike" kern="1200" dirty="0">
                          <a:solidFill>
                            <a:srgbClr val="000000"/>
                          </a:solidFill>
                          <a:effectLst/>
                          <a:latin typeface="Calibri" panose="020F0502020204030204" pitchFamily="34" charset="0"/>
                          <a:ea typeface="+mn-ea"/>
                          <a:cs typeface="+mn-cs"/>
                        </a:rPr>
                        <a:t>25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ZA" sz="1100" b="1" i="0" u="none" strike="noStrike" kern="1200" dirty="0">
                          <a:solidFill>
                            <a:srgbClr val="000000"/>
                          </a:solidFill>
                          <a:effectLst/>
                          <a:latin typeface="Calibri" panose="020F0502020204030204" pitchFamily="34" charset="0"/>
                          <a:ea typeface="+mn-ea"/>
                          <a:cs typeface="+mn-cs"/>
                        </a:rPr>
                        <a:t>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ZA" sz="1100" b="1" i="0" u="none" strike="noStrike" kern="1200" dirty="0">
                          <a:solidFill>
                            <a:srgbClr val="000000"/>
                          </a:solidFill>
                          <a:effectLst/>
                          <a:latin typeface="Calibri" panose="020F0502020204030204" pitchFamily="34" charset="0"/>
                          <a:ea typeface="+mn-ea"/>
                          <a:cs typeface="+mn-cs"/>
                        </a:rPr>
                        <a:t>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ZA" sz="1100" b="1" i="0" u="none" strike="noStrike" kern="1200" dirty="0">
                          <a:solidFill>
                            <a:srgbClr val="000000"/>
                          </a:solidFill>
                          <a:effectLst/>
                          <a:latin typeface="Calibri" panose="020F0502020204030204" pitchFamily="34" charset="0"/>
                          <a:ea typeface="+mn-ea"/>
                          <a:cs typeface="+mn-cs"/>
                        </a:rPr>
                        <a:t>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ZA" sz="1100" b="1" i="0" u="none" strike="noStrike" kern="1200" dirty="0">
                          <a:solidFill>
                            <a:srgbClr val="000000"/>
                          </a:solidFill>
                          <a:effectLst/>
                          <a:latin typeface="Calibri" panose="020F0502020204030204" pitchFamily="34" charset="0"/>
                          <a:ea typeface="+mn-ea"/>
                          <a:cs typeface="+mn-cs"/>
                        </a:rPr>
                        <a:t>12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ZA" sz="1100" b="1" i="0" u="none" strike="noStrike" kern="1200" dirty="0">
                          <a:solidFill>
                            <a:srgbClr val="000000"/>
                          </a:solidFill>
                          <a:effectLst/>
                          <a:latin typeface="Calibri" panose="020F0502020204030204" pitchFamily="34" charset="0"/>
                          <a:ea typeface="+mn-ea"/>
                          <a:cs typeface="+mn-cs"/>
                        </a:rPr>
                        <a:t>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ZA" sz="1100" b="1" i="0" u="none" strike="noStrike" kern="1200" dirty="0">
                          <a:solidFill>
                            <a:srgbClr val="000000"/>
                          </a:solidFill>
                          <a:effectLst/>
                          <a:latin typeface="Calibri" panose="020F0502020204030204" pitchFamily="34" charset="0"/>
                          <a:ea typeface="+mn-ea"/>
                          <a:cs typeface="+mn-cs"/>
                        </a:rPr>
                        <a:t>69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489070">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Q1 Target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100" b="1" i="0" u="none" strike="noStrike" dirty="0">
                          <a:solidFill>
                            <a:srgbClr val="000000"/>
                          </a:solidFill>
                          <a:effectLst/>
                          <a:latin typeface="Calibri" panose="020F0502020204030204" pitchFamily="34" charset="0"/>
                        </a:rPr>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100" b="1" i="0" u="none" strike="noStrike" dirty="0">
                          <a:solidFill>
                            <a:srgbClr val="000000"/>
                          </a:solidFill>
                          <a:effectLst/>
                          <a:latin typeface="Calibri" panose="020F0502020204030204" pitchFamily="34" charset="0"/>
                        </a:rPr>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100" b="1" i="0" u="none" strike="noStrike" dirty="0">
                          <a:solidFill>
                            <a:srgbClr val="000000"/>
                          </a:solidFill>
                          <a:effectLst/>
                          <a:latin typeface="Calibri" panose="020F0502020204030204" pitchFamily="34" charset="0"/>
                        </a:rPr>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100" b="1" i="0" u="none" strike="noStrike" dirty="0">
                          <a:solidFill>
                            <a:srgbClr val="000000"/>
                          </a:solidFill>
                          <a:effectLst/>
                          <a:latin typeface="Calibri" panose="020F0502020204030204" pitchFamily="34" charset="0"/>
                        </a:rPr>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100" b="1" i="0" u="none" strike="noStrike" dirty="0">
                          <a:solidFill>
                            <a:srgbClr val="000000"/>
                          </a:solidFill>
                          <a:effectLst/>
                          <a:latin typeface="Calibri" panose="020F0502020204030204" pitchFamily="34" charset="0"/>
                        </a:rPr>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100" b="1" i="0" u="none" strike="noStrike" dirty="0">
                          <a:solidFill>
                            <a:srgbClr val="000000"/>
                          </a:solidFill>
                          <a:effectLst/>
                          <a:latin typeface="Calibri" panose="020F0502020204030204" pitchFamily="34" charset="0"/>
                        </a:rPr>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100" b="1" i="0" u="none" strike="noStrike" dirty="0">
                          <a:solidFill>
                            <a:srgbClr val="000000"/>
                          </a:solidFill>
                          <a:effectLst/>
                          <a:latin typeface="Calibri" panose="020F0502020204030204" pitchFamily="34" charset="0"/>
                        </a:rPr>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100" b="1" i="0" u="none" strike="noStrike" dirty="0">
                          <a:solidFill>
                            <a:srgbClr val="000000"/>
                          </a:solidFill>
                          <a:effectLst/>
                          <a:latin typeface="Calibri" panose="020F0502020204030204" pitchFamily="34" charset="0"/>
                        </a:rPr>
                        <a:t>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100" b="1" i="0" u="none" strike="noStrike" dirty="0">
                          <a:solidFill>
                            <a:srgbClr val="000000"/>
                          </a:solidFill>
                          <a:effectLst/>
                          <a:latin typeface="Calibri" panose="020F0502020204030204" pitchFamily="34" charset="0"/>
                        </a:rPr>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100" b="1" i="0" u="none" strike="noStrike" dirty="0">
                          <a:solidFill>
                            <a:srgbClr val="000000"/>
                          </a:solidFill>
                          <a:effectLst/>
                          <a:latin typeface="Calibri" panose="020F0502020204030204" pitchFamily="34" charset="0"/>
                        </a:rPr>
                        <a:t>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431106">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Q1</a:t>
                      </a:r>
                    </a:p>
                    <a:p>
                      <a:pPr marL="0" marR="0" indent="0" algn="ctr" defTabSz="457200" rtl="0" eaLnBrk="1" fontAlgn="b" latinLnBrk="0" hangingPunct="1">
                        <a:lnSpc>
                          <a:spcPct val="100000"/>
                        </a:lnSpc>
                        <a:spcBef>
                          <a:spcPts val="0"/>
                        </a:spcBef>
                        <a:spcAft>
                          <a:spcPts val="0"/>
                        </a:spcAft>
                        <a:buClrTx/>
                        <a:buSzTx/>
                        <a:buFontTx/>
                        <a:buNone/>
                        <a:tabLst/>
                        <a:defRPr/>
                      </a:pPr>
                      <a:r>
                        <a:rPr lang="en-ZA" sz="1000" b="1" kern="1200" dirty="0">
                          <a:solidFill>
                            <a:schemeClr val="dk1"/>
                          </a:solidFill>
                          <a:effectLst/>
                          <a:latin typeface="Arial" panose="020B0604020202020204" pitchFamily="34" charset="0"/>
                          <a:ea typeface="Calibri"/>
                          <a:cs typeface="Arial" panose="020B0604020202020204" pitchFamily="34" charset="0"/>
                        </a:rPr>
                        <a:t>Achievement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100" b="1" i="0" u="none" strike="noStrike" dirty="0">
                          <a:solidFill>
                            <a:srgbClr val="000000"/>
                          </a:solidFill>
                          <a:effectLst/>
                          <a:latin typeface="Calibri" panose="020F0502020204030204" pitchFamily="34" charset="0"/>
                        </a:rPr>
                        <a:t>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100" b="1" i="0" u="none" strike="noStrike" dirty="0">
                          <a:solidFill>
                            <a:srgbClr val="000000"/>
                          </a:solidFill>
                          <a:effectLst/>
                          <a:latin typeface="Calibri" panose="020F0502020204030204" pitchFamily="34" charset="0"/>
                        </a:rPr>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100" b="1" i="0" u="none" strike="noStrike" dirty="0">
                          <a:solidFill>
                            <a:srgbClr val="000000"/>
                          </a:solidFill>
                          <a:effectLst/>
                          <a:latin typeface="Calibri" panose="020F0502020204030204" pitchFamily="34" charset="0"/>
                        </a:rPr>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100" b="1" i="0" u="none" strike="noStrike" dirty="0">
                          <a:solidFill>
                            <a:srgbClr val="000000"/>
                          </a:solidFill>
                          <a:effectLst/>
                          <a:latin typeface="Calibri" panose="020F0502020204030204" pitchFamily="34" charset="0"/>
                        </a:rPr>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100" b="1" i="0" u="none" strike="noStrike" dirty="0">
                          <a:solidFill>
                            <a:srgbClr val="000000"/>
                          </a:solidFill>
                          <a:effectLst/>
                          <a:latin typeface="Calibri" panose="020F0502020204030204" pitchFamily="34" charset="0"/>
                        </a:rPr>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100" b="1" i="0" u="none" strike="noStrike" dirty="0">
                          <a:solidFill>
                            <a:srgbClr val="000000"/>
                          </a:solidFill>
                          <a:effectLst/>
                          <a:latin typeface="Calibri" panose="020F0502020204030204" pitchFamily="34" charset="0"/>
                        </a:rPr>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100" b="1" i="0" u="none" strike="noStrike" dirty="0">
                          <a:solidFill>
                            <a:srgbClr val="000000"/>
                          </a:solidFill>
                          <a:effectLst/>
                          <a:latin typeface="Calibri" panose="020F0502020204030204" pitchFamily="34" charset="0"/>
                        </a:rPr>
                        <a:t>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100" b="1" i="0" u="none" strike="noStrike" dirty="0">
                          <a:solidFill>
                            <a:srgbClr val="000000"/>
                          </a:solidFill>
                          <a:effectLst/>
                          <a:latin typeface="Calibri" panose="020F0502020204030204" pitchFamily="34" charset="0"/>
                        </a:rPr>
                        <a:t>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ZA" sz="1100" b="1" i="0" u="none" strike="noStrike" dirty="0">
                          <a:solidFill>
                            <a:srgbClr val="000000"/>
                          </a:solidFill>
                          <a:effectLst/>
                          <a:latin typeface="Calibri" panose="020F0502020204030204" pitchFamily="34" charset="0"/>
                        </a:rPr>
                        <a:t>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ZA" sz="1100" b="1" i="0" u="none" strike="noStrike" dirty="0">
                          <a:solidFill>
                            <a:srgbClr val="000000"/>
                          </a:solidFill>
                          <a:effectLst/>
                          <a:latin typeface="Calibri" panose="020F0502020204030204" pitchFamily="34" charset="0"/>
                        </a:rPr>
                        <a:t>11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xmlns="" val="10003"/>
                  </a:ext>
                </a:extLst>
              </a:tr>
            </a:tbl>
          </a:graphicData>
        </a:graphic>
      </p:graphicFrame>
      <p:sp>
        <p:nvSpPr>
          <p:cNvPr id="15" name="Slide Number Placeholder 1">
            <a:extLst>
              <a:ext uri="{FF2B5EF4-FFF2-40B4-BE49-F238E27FC236}">
                <a16:creationId xmlns:a16="http://schemas.microsoft.com/office/drawing/2014/main" xmlns="" id="{0210C3A0-43C7-4BB1-B424-EFA8D637D074}"/>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33</a:t>
            </a:fld>
            <a:endParaRPr lang="en-ZA" altLang="en-US" sz="1800" b="1" dirty="0"/>
          </a:p>
        </p:txBody>
      </p:sp>
    </p:spTree>
    <p:extLst>
      <p:ext uri="{BB962C8B-B14F-4D97-AF65-F5344CB8AC3E}">
        <p14:creationId xmlns:p14="http://schemas.microsoft.com/office/powerpoint/2010/main" xmlns="" val="11733165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447997"/>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7" name="Title 1">
            <a:extLst>
              <a:ext uri="{FF2B5EF4-FFF2-40B4-BE49-F238E27FC236}">
                <a16:creationId xmlns:a16="http://schemas.microsoft.com/office/drawing/2014/main" xmlns="" id="{290385AE-7FBF-46E8-9F96-40E10EB47568}"/>
              </a:ext>
            </a:extLst>
          </p:cNvPr>
          <p:cNvSpPr txBox="1">
            <a:spLocks/>
          </p:cNvSpPr>
          <p:nvPr/>
        </p:nvSpPr>
        <p:spPr>
          <a:xfrm>
            <a:off x="457200" y="1719999"/>
            <a:ext cx="8620836" cy="5633598"/>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j-ea"/>
                <a:cs typeface="+mj-cs"/>
              </a:rPr>
              <a:t> </a:t>
            </a: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9" name="Title 1">
            <a:extLst>
              <a:ext uri="{FF2B5EF4-FFF2-40B4-BE49-F238E27FC236}">
                <a16:creationId xmlns:a16="http://schemas.microsoft.com/office/drawing/2014/main" xmlns="" id="{290385AE-7FBF-46E8-9F96-40E10EB47568}"/>
              </a:ext>
            </a:extLst>
          </p:cNvPr>
          <p:cNvSpPr txBox="1">
            <a:spLocks/>
          </p:cNvSpPr>
          <p:nvPr/>
        </p:nvSpPr>
        <p:spPr>
          <a:xfrm>
            <a:off x="152400" y="457200"/>
            <a:ext cx="8763000" cy="52578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rPr>
              <a:t>PROGRAMME 5: ECONOMIC DEVELOPMENT, TRADE AND MARKETING</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Arial"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Purpose: </a:t>
            </a:r>
            <a:r>
              <a:rPr kumimoji="0" lang="en-ZA" sz="16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Promotes economic development, trade and market access for agriculture products and foster international relations for the sector 	</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Sub-programmes </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285750" marR="0" lvl="0" indent="-285750" algn="l" defTabSz="914400" rtl="0" eaLnBrk="1" fontAlgn="auto" latinLnBrk="0" hangingPunct="1">
              <a:lnSpc>
                <a:spcPct val="100000"/>
              </a:lnSpc>
              <a:spcBef>
                <a:spcPct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International Relations and Trade</a:t>
            </a:r>
          </a:p>
          <a:p>
            <a:pPr marL="285750" marR="0" lvl="0" indent="-285750" algn="l" defTabSz="914400" rtl="0" eaLnBrk="1" fontAlgn="auto" latinLnBrk="0" hangingPunct="1">
              <a:lnSpc>
                <a:spcPct val="100000"/>
              </a:lnSpc>
              <a:spcBef>
                <a:spcPct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Cooperatives and Development</a:t>
            </a:r>
          </a:p>
          <a:p>
            <a:pPr marL="285750" marR="0" lvl="0" indent="-285750" algn="l" defTabSz="914400" rtl="0" eaLnBrk="1" fontAlgn="auto" latinLnBrk="0" hangingPunct="1">
              <a:lnSpc>
                <a:spcPct val="100000"/>
              </a:lnSpc>
              <a:spcBef>
                <a:spcPct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err="1">
                <a:ln>
                  <a:noFill/>
                </a:ln>
                <a:solidFill>
                  <a:prstClr val="black"/>
                </a:solidFill>
                <a:effectLst/>
                <a:uLnTx/>
                <a:uFillTx/>
                <a:latin typeface="Arial" panose="020B0604020202020204" pitchFamily="34" charset="0"/>
                <a:ea typeface="+mj-ea"/>
                <a:cs typeface="Arial" panose="020B0604020202020204" pitchFamily="34" charset="0"/>
              </a:rPr>
              <a:t>Agro</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-processing, Marketing and Industrial Development</a:t>
            </a:r>
          </a:p>
          <a:p>
            <a:pPr marL="285750" marR="0" lvl="0" indent="-285750" algn="l" defTabSz="914400" rtl="0" eaLnBrk="1" fontAlgn="auto" latinLnBrk="0" hangingPunct="1">
              <a:lnSpc>
                <a:spcPct val="100000"/>
              </a:lnSpc>
              <a:spcBef>
                <a:spcPct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Development Finance</a:t>
            </a:r>
          </a:p>
          <a:p>
            <a:pPr marL="285750" marR="0" lvl="0" indent="-285750" algn="l" defTabSz="914400" rtl="0" eaLnBrk="1" fontAlgn="auto" latinLnBrk="0" hangingPunct="1">
              <a:lnSpc>
                <a:spcPct val="100000"/>
              </a:lnSpc>
              <a:spcBef>
                <a:spcPct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National Agricultural Marketing Council (NAMC)</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Outcomes</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Outcome 5: Increased market access and maintenance of existing markets.</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8" name="Slide Number Placeholder 1">
            <a:extLst>
              <a:ext uri="{FF2B5EF4-FFF2-40B4-BE49-F238E27FC236}">
                <a16:creationId xmlns:a16="http://schemas.microsoft.com/office/drawing/2014/main" xmlns="" id="{148911AD-EE14-46F1-BDBF-ABB39C77A564}"/>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34</a:t>
            </a:fld>
            <a:endParaRPr lang="en-ZA" altLang="en-US" sz="1800" b="1" dirty="0"/>
          </a:p>
        </p:txBody>
      </p:sp>
    </p:spTree>
    <p:extLst>
      <p:ext uri="{BB962C8B-B14F-4D97-AF65-F5344CB8AC3E}">
        <p14:creationId xmlns:p14="http://schemas.microsoft.com/office/powerpoint/2010/main" xmlns="" val="6892831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57200" y="289069"/>
            <a:ext cx="822960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94C600"/>
                </a:solidFill>
                <a:effectLst/>
                <a:uLnTx/>
                <a:uFillTx/>
                <a:latin typeface="Arial" panose="020B0604020202020204" pitchFamily="34" charset="0"/>
                <a:ea typeface="+mn-ea"/>
                <a:cs typeface="Arial" panose="020B0604020202020204" pitchFamily="34" charset="0"/>
              </a:rPr>
              <a:t>PROGRAMME 5: ECONOMIC DEVELOPMENT, TRADE AND MARKETING </a:t>
            </a: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381000"/>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11" name="TextBox 10"/>
          <p:cNvSpPr txBox="1"/>
          <p:nvPr/>
        </p:nvSpPr>
        <p:spPr>
          <a:xfrm>
            <a:off x="457200" y="1066800"/>
            <a:ext cx="784860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indicator: </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7.1.1 </a:t>
            </a: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Number of agricultural cooperatives trained</a:t>
            </a: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Annual Target: 99</a:t>
            </a:r>
            <a:endPar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p:txBody>
      </p:sp>
      <p:sp>
        <p:nvSpPr>
          <p:cNvPr id="14" name="TextBox 13"/>
          <p:cNvSpPr txBox="1"/>
          <p:nvPr/>
        </p:nvSpPr>
        <p:spPr>
          <a:xfrm>
            <a:off x="468283" y="4110580"/>
            <a:ext cx="8131233" cy="1261884"/>
          </a:xfrm>
          <a:prstGeom prst="rect">
            <a:avLst/>
          </a:prstGeom>
          <a:noFill/>
        </p:spPr>
        <p:txBody>
          <a:bodyPr wrap="square" rtlCol="0">
            <a:spAutoFit/>
          </a:bodyPr>
          <a:lstStyle/>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Reason for deviation</a:t>
            </a:r>
            <a:endPar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Planned intervention </a:t>
            </a: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aphicFrame>
        <p:nvGraphicFramePr>
          <p:cNvPr id="8" name="Diagram 7"/>
          <p:cNvGraphicFramePr/>
          <p:nvPr/>
        </p:nvGraphicFramePr>
        <p:xfrm>
          <a:off x="392082" y="2025004"/>
          <a:ext cx="8305800" cy="20897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0C018F-9127-4D43-B1E6-A6981D16A09C}"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1">
            <a:extLst>
              <a:ext uri="{FF2B5EF4-FFF2-40B4-BE49-F238E27FC236}">
                <a16:creationId xmlns:a16="http://schemas.microsoft.com/office/drawing/2014/main" xmlns="" id="{A72F8D87-CCBA-4C09-96C3-EE50D1CEFCE7}"/>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35</a:t>
            </a:fld>
            <a:endParaRPr lang="en-ZA" altLang="en-US" sz="1800" b="1" dirty="0"/>
          </a:p>
        </p:txBody>
      </p:sp>
    </p:spTree>
    <p:extLst>
      <p:ext uri="{BB962C8B-B14F-4D97-AF65-F5344CB8AC3E}">
        <p14:creationId xmlns:p14="http://schemas.microsoft.com/office/powerpoint/2010/main" xmlns="" val="28984838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512404" y="481200"/>
            <a:ext cx="7948028" cy="338554"/>
          </a:xfrm>
          <a:prstGeom prst="rect">
            <a:avLst/>
          </a:prstGeom>
          <a:noFill/>
        </p:spPr>
        <p:txBody>
          <a:bodyPr wrap="square" rtlCol="0">
            <a:spAutoFit/>
          </a:bodyPr>
          <a:lstStyle/>
          <a:p>
            <a:pPr marL="0" marR="0" lvl="0" indent="0" algn="ctr" defTabSz="651578"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94C600"/>
                </a:solidFill>
                <a:effectLst/>
                <a:uLnTx/>
                <a:uFillTx/>
                <a:latin typeface="Arial" panose="020B0604020202020204" pitchFamily="34" charset="0"/>
                <a:ea typeface="+mn-ea"/>
                <a:cs typeface="Arial" panose="020B0604020202020204" pitchFamily="34" charset="0"/>
              </a:rPr>
              <a:t>PROGRAMME 5: ECONOMIC DEVELOPMENT, TRADE AND MARKETING </a:t>
            </a: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422780" y="1308917"/>
            <a:ext cx="6244144" cy="3637892"/>
          </a:xfrm>
          <a:prstGeom prst="rect">
            <a:avLst/>
          </a:prstGeom>
        </p:spPr>
        <p:txBody>
          <a:bodyPr vert="horz" lIns="65156" tIns="32579" rIns="65156" bIns="32579"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651578" rtl="0" eaLnBrk="1" fontAlgn="auto" latinLnBrk="0" hangingPunct="1">
              <a:lnSpc>
                <a:spcPct val="100000"/>
              </a:lnSpc>
              <a:spcBef>
                <a:spcPct val="0"/>
              </a:spcBef>
              <a:spcAft>
                <a:spcPts val="0"/>
              </a:spcAft>
              <a:buClrTx/>
              <a:buSzTx/>
              <a:buFontTx/>
              <a:buNone/>
              <a:tabLst/>
              <a:defRPr/>
            </a:pPr>
            <a:r>
              <a:rPr kumimoji="0" lang="en-ZA" sz="1425"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2128639" y="1200322"/>
            <a:ext cx="5005496" cy="664324"/>
          </a:xfrm>
          <a:prstGeom prst="rect">
            <a:avLst/>
          </a:prstGeom>
        </p:spPr>
        <p:txBody>
          <a:bodyPr vert="horz" lIns="65156" tIns="32579" rIns="65156" bIns="32579"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651578" rtl="0" eaLnBrk="1" fontAlgn="auto" latinLnBrk="0" hangingPunct="1">
              <a:lnSpc>
                <a:spcPct val="100000"/>
              </a:lnSpc>
              <a:spcBef>
                <a:spcPct val="0"/>
              </a:spcBef>
              <a:spcAft>
                <a:spcPts val="0"/>
              </a:spcAft>
              <a:buClrTx/>
              <a:buSzTx/>
              <a:buFontTx/>
              <a:buNone/>
              <a:tabLst/>
              <a:defRPr/>
            </a:pPr>
            <a:endParaRPr kumimoji="0" lang="en-ZA" sz="114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11" name="TextBox 10"/>
          <p:cNvSpPr txBox="1"/>
          <p:nvPr/>
        </p:nvSpPr>
        <p:spPr>
          <a:xfrm>
            <a:off x="944450" y="847123"/>
            <a:ext cx="7717476" cy="1323439"/>
          </a:xfrm>
          <a:prstGeom prst="rect">
            <a:avLst/>
          </a:prstGeom>
          <a:noFill/>
        </p:spPr>
        <p:txBody>
          <a:bodyPr wrap="square" rtlCol="0">
            <a:spAutoFit/>
          </a:bodyPr>
          <a:lstStyle/>
          <a:p>
            <a:pPr marL="0" marR="0" lvl="0" indent="0" algn="l" defTabSz="651578" rtl="0" eaLnBrk="1" fontAlgn="auto" latinLnBrk="0" hangingPunct="1">
              <a:lnSpc>
                <a:spcPct val="100000"/>
              </a:lnSpc>
              <a:spcBef>
                <a:spcPts val="0"/>
              </a:spcBef>
              <a:spcAft>
                <a:spcPts val="0"/>
              </a:spcAft>
              <a:buClrTx/>
              <a:buSzTx/>
              <a:buFontTx/>
              <a:buNone/>
              <a:tabLst/>
              <a:defRPr/>
            </a:pPr>
            <a:endPar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651578"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indicator: </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7.4.1 </a:t>
            </a: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Number of new agricultural enterprises supported</a:t>
            </a:r>
          </a:p>
          <a:p>
            <a:pPr marL="0" marR="0" lvl="0" indent="0" algn="l" defTabSz="651578"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651578"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Annual Target: 76</a:t>
            </a:r>
            <a:endPar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p:txBody>
      </p:sp>
      <p:sp>
        <p:nvSpPr>
          <p:cNvPr id="14" name="TextBox 13"/>
          <p:cNvSpPr txBox="1"/>
          <p:nvPr/>
        </p:nvSpPr>
        <p:spPr>
          <a:xfrm>
            <a:off x="428682" y="3821564"/>
            <a:ext cx="8208912" cy="1277273"/>
          </a:xfrm>
          <a:prstGeom prst="rect">
            <a:avLst/>
          </a:prstGeom>
          <a:noFill/>
        </p:spPr>
        <p:txBody>
          <a:bodyPr wrap="square" rtlCol="0">
            <a:spAutoFit/>
          </a:bodyPr>
          <a:lstStyle/>
          <a:p>
            <a:pPr marL="0" marR="0" lvl="0" indent="0" algn="l" defTabSz="651056"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651056" rtl="0" eaLnBrk="1" fontAlgn="auto"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Reason for deviation</a:t>
            </a:r>
          </a:p>
          <a:p>
            <a:pPr marL="0" marR="0" lvl="0" indent="0" algn="l" defTabSz="651056"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Misalignment of targets  between departmental APP and IOP of  PSSCs</a:t>
            </a:r>
          </a:p>
          <a:p>
            <a:pPr marL="0" marR="0" lvl="0" indent="0" algn="l" defTabSz="651056"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651056" rtl="0" eaLnBrk="1" fontAlgn="auto"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Planned intervention</a:t>
            </a:r>
          </a:p>
          <a:p>
            <a:pPr defTabSz="651056">
              <a:defRPr/>
            </a:pPr>
            <a:r>
              <a:rPr lang="en-ZA" sz="1100" dirty="0">
                <a:solidFill>
                  <a:prstClr val="black"/>
                </a:solidFill>
                <a:latin typeface="Arial" panose="020B0604020202020204" pitchFamily="34" charset="0"/>
                <a:cs typeface="Arial" panose="020B0604020202020204" pitchFamily="34" charset="0"/>
              </a:rPr>
              <a:t>Arrange a Programme Performance Information Management (PPIM) Workshop with all Provincial Directors and Information Managers, Monitoring and Strategic Planning to deal with coordination issues affecting performance</a:t>
            </a:r>
          </a:p>
        </p:txBody>
      </p:sp>
      <p:graphicFrame>
        <p:nvGraphicFramePr>
          <p:cNvPr id="8" name="Diagram 7"/>
          <p:cNvGraphicFramePr/>
          <p:nvPr/>
        </p:nvGraphicFramePr>
        <p:xfrm>
          <a:off x="770740" y="2142358"/>
          <a:ext cx="8064896" cy="1217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a:xfrm>
            <a:off x="5983720" y="5849521"/>
            <a:ext cx="1520313" cy="273844"/>
          </a:xfrm>
        </p:spPr>
        <p:txBody>
          <a:bodyPr/>
          <a:lstStyle/>
          <a:p>
            <a:pPr marL="0" marR="0" lvl="0" indent="0" algn="r" defTabSz="651578" rtl="0" eaLnBrk="1" fontAlgn="auto" latinLnBrk="0" hangingPunct="1">
              <a:lnSpc>
                <a:spcPct val="100000"/>
              </a:lnSpc>
              <a:spcBef>
                <a:spcPts val="0"/>
              </a:spcBef>
              <a:spcAft>
                <a:spcPts val="0"/>
              </a:spcAft>
              <a:buClrTx/>
              <a:buSzTx/>
              <a:buFontTx/>
              <a:buNone/>
              <a:tabLst/>
              <a:defRPr/>
            </a:pPr>
            <a:fld id="{480C018F-9127-4D43-B1E6-A6981D16A09C}" type="slidenum">
              <a:rPr kumimoji="0" lang="en-ZA"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651578" rtl="0" eaLnBrk="1" fontAlgn="auto" latinLnBrk="0" hangingPunct="1">
                <a:lnSpc>
                  <a:spcPct val="100000"/>
                </a:lnSpc>
                <a:spcBef>
                  <a:spcPts val="0"/>
                </a:spcBef>
                <a:spcAft>
                  <a:spcPts val="0"/>
                </a:spcAft>
                <a:buClrTx/>
                <a:buSzTx/>
                <a:buFontTx/>
                <a:buNone/>
                <a:tabLst/>
                <a:defRPr/>
              </a:pPr>
              <a:t>36</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1">
            <a:extLst>
              <a:ext uri="{FF2B5EF4-FFF2-40B4-BE49-F238E27FC236}">
                <a16:creationId xmlns:a16="http://schemas.microsoft.com/office/drawing/2014/main" xmlns="" id="{8F41C062-D453-4978-B854-0A354A08EFBD}"/>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36</a:t>
            </a:fld>
            <a:endParaRPr lang="en-ZA" altLang="en-US" sz="1800" b="1" dirty="0"/>
          </a:p>
        </p:txBody>
      </p:sp>
    </p:spTree>
    <p:extLst>
      <p:ext uri="{BB962C8B-B14F-4D97-AF65-F5344CB8AC3E}">
        <p14:creationId xmlns:p14="http://schemas.microsoft.com/office/powerpoint/2010/main" xmlns="" val="28729754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57200" y="289069"/>
            <a:ext cx="822960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94C600"/>
                </a:solidFill>
                <a:effectLst/>
                <a:uLnTx/>
                <a:uFillTx/>
                <a:latin typeface="Arial" panose="020B0604020202020204" pitchFamily="34" charset="0"/>
                <a:ea typeface="+mn-ea"/>
                <a:cs typeface="Arial" panose="020B0604020202020204" pitchFamily="34" charset="0"/>
              </a:rPr>
              <a:t>PROGRAMME 5: ECONOMIC DEVELOPMENT, TRADE AND MARKETING </a:t>
            </a: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381000"/>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11" name="TextBox 10"/>
          <p:cNvSpPr txBox="1"/>
          <p:nvPr/>
        </p:nvSpPr>
        <p:spPr>
          <a:xfrm>
            <a:off x="457200" y="782879"/>
            <a:ext cx="7826434"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indicator: </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7.4.2 </a:t>
            </a: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Number of new non-agricultural enterprises supported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Annual Target: 30</a:t>
            </a:r>
            <a:endPar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p:txBody>
      </p:sp>
      <p:sp>
        <p:nvSpPr>
          <p:cNvPr id="14" name="TextBox 13"/>
          <p:cNvSpPr txBox="1"/>
          <p:nvPr/>
        </p:nvSpPr>
        <p:spPr>
          <a:xfrm>
            <a:off x="152400" y="3626266"/>
            <a:ext cx="8714676" cy="1615827"/>
          </a:xfrm>
          <a:prstGeom prst="rect">
            <a:avLst/>
          </a:prstGeom>
          <a:noFill/>
        </p:spPr>
        <p:txBody>
          <a:bodyPr wrap="square" rtlCol="0">
            <a:spAutoFit/>
          </a:bodyPr>
          <a:lstStyle/>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Reason for deviation</a:t>
            </a:r>
          </a:p>
          <a:p>
            <a:pPr marL="0" marR="0" lvl="0" indent="0" algn="l" defTabSz="651056"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Misalignment of targets  between departmental APP and IOP of  PSSCs</a:t>
            </a: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Planned intervention</a:t>
            </a:r>
          </a:p>
          <a:p>
            <a:pPr defTabSz="651056">
              <a:defRPr/>
            </a:pPr>
            <a:r>
              <a:rPr lang="en-ZA" sz="1100" dirty="0">
                <a:solidFill>
                  <a:prstClr val="black"/>
                </a:solidFill>
                <a:latin typeface="Arial" panose="020B0604020202020204" pitchFamily="34" charset="0"/>
                <a:cs typeface="Arial" panose="020B0604020202020204" pitchFamily="34" charset="0"/>
              </a:rPr>
              <a:t>Arrange a Programme Performance Information Management (PPIM) Workshop with all Provincial Directors and Information Managers, Monitoring and Strategic Planning to deal with coordination issues affecting performance</a:t>
            </a: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aphicFrame>
        <p:nvGraphicFramePr>
          <p:cNvPr id="8" name="Diagram 7"/>
          <p:cNvGraphicFramePr/>
          <p:nvPr/>
        </p:nvGraphicFramePr>
        <p:xfrm>
          <a:off x="656833" y="2591218"/>
          <a:ext cx="7427168" cy="10412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0C018F-9127-4D43-B1E6-A6981D16A09C}"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1">
            <a:extLst>
              <a:ext uri="{FF2B5EF4-FFF2-40B4-BE49-F238E27FC236}">
                <a16:creationId xmlns:a16="http://schemas.microsoft.com/office/drawing/2014/main" xmlns="" id="{D0DC7691-05BC-4A3A-A777-A4221CD4B4B9}"/>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37</a:t>
            </a:fld>
            <a:endParaRPr lang="en-ZA" altLang="en-US" sz="1800" b="1" dirty="0"/>
          </a:p>
        </p:txBody>
      </p:sp>
    </p:spTree>
    <p:extLst>
      <p:ext uri="{BB962C8B-B14F-4D97-AF65-F5344CB8AC3E}">
        <p14:creationId xmlns:p14="http://schemas.microsoft.com/office/powerpoint/2010/main" xmlns="" val="5355805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57200" y="289069"/>
            <a:ext cx="822960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94C600"/>
                </a:solidFill>
                <a:effectLst/>
                <a:uLnTx/>
                <a:uFillTx/>
                <a:latin typeface="Arial" panose="020B0604020202020204" pitchFamily="34" charset="0"/>
                <a:ea typeface="+mn-ea"/>
                <a:cs typeface="Arial" panose="020B0604020202020204" pitchFamily="34" charset="0"/>
              </a:rPr>
              <a:t>PROGRAMME 5: ECONOMIC DEVELOPMENT, TRADE AND MARKETING </a:t>
            </a: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381000"/>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11" name="TextBox 10"/>
          <p:cNvSpPr txBox="1"/>
          <p:nvPr/>
        </p:nvSpPr>
        <p:spPr>
          <a:xfrm>
            <a:off x="457200" y="1066800"/>
            <a:ext cx="7848600"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indicator: </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7.5.1 </a:t>
            </a: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Number of smallholder producers accessing MAFISA loan</a:t>
            </a: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Annual Target: 50</a:t>
            </a:r>
            <a:endPar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p:txBody>
      </p:sp>
      <p:sp>
        <p:nvSpPr>
          <p:cNvPr id="14" name="TextBox 13"/>
          <p:cNvSpPr txBox="1"/>
          <p:nvPr/>
        </p:nvSpPr>
        <p:spPr>
          <a:xfrm>
            <a:off x="190167" y="3980396"/>
            <a:ext cx="8131233" cy="2200602"/>
          </a:xfrm>
          <a:prstGeom prst="rect">
            <a:avLst/>
          </a:prstGeom>
          <a:noFill/>
        </p:spPr>
        <p:txBody>
          <a:bodyPr wrap="square" rtlCol="0">
            <a:spAutoFit/>
          </a:bodyPr>
          <a:lstStyle/>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Reason for deviation</a:t>
            </a: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demand for the loan was more than expected</a:t>
            </a: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Planned intervention</a:t>
            </a: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aphicFrame>
        <p:nvGraphicFramePr>
          <p:cNvPr id="8" name="Diagram 7"/>
          <p:cNvGraphicFramePr/>
          <p:nvPr/>
        </p:nvGraphicFramePr>
        <p:xfrm>
          <a:off x="392082" y="2025004"/>
          <a:ext cx="8305800" cy="20897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0C018F-9127-4D43-B1E6-A6981D16A09C}"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1">
            <a:extLst>
              <a:ext uri="{FF2B5EF4-FFF2-40B4-BE49-F238E27FC236}">
                <a16:creationId xmlns:a16="http://schemas.microsoft.com/office/drawing/2014/main" xmlns="" id="{843D97F5-C5E2-4492-A1F6-EB3C911BFC1D}"/>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38</a:t>
            </a:fld>
            <a:endParaRPr lang="en-ZA" altLang="en-US" sz="1800" b="1" dirty="0"/>
          </a:p>
        </p:txBody>
      </p:sp>
    </p:spTree>
    <p:extLst>
      <p:ext uri="{BB962C8B-B14F-4D97-AF65-F5344CB8AC3E}">
        <p14:creationId xmlns:p14="http://schemas.microsoft.com/office/powerpoint/2010/main" xmlns="" val="35462967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57200" y="289069"/>
            <a:ext cx="822960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94C600"/>
                </a:solidFill>
                <a:effectLst/>
                <a:uLnTx/>
                <a:uFillTx/>
                <a:latin typeface="Arial" panose="020B0604020202020204" pitchFamily="34" charset="0"/>
                <a:ea typeface="+mn-ea"/>
                <a:cs typeface="Arial" panose="020B0604020202020204" pitchFamily="34" charset="0"/>
              </a:rPr>
              <a:t>PROGRAMME 5: ECONOMIC DEVELOPMENT, TRADE AND MARKETING </a:t>
            </a: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381000"/>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11" name="TextBox 10"/>
          <p:cNvSpPr txBox="1"/>
          <p:nvPr/>
        </p:nvSpPr>
        <p:spPr>
          <a:xfrm>
            <a:off x="426306" y="701565"/>
            <a:ext cx="7848600"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indicator: </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7.6.1 Number of smallholder producers supported with agricultural marketing capacity building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Annual Target: 200</a:t>
            </a:r>
            <a:endPar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p:txBody>
      </p:sp>
      <p:sp>
        <p:nvSpPr>
          <p:cNvPr id="14" name="TextBox 13"/>
          <p:cNvSpPr txBox="1"/>
          <p:nvPr/>
        </p:nvSpPr>
        <p:spPr>
          <a:xfrm>
            <a:off x="392083" y="4271251"/>
            <a:ext cx="8328878" cy="1107996"/>
          </a:xfrm>
          <a:prstGeom prst="rect">
            <a:avLst/>
          </a:prstGeom>
          <a:noFill/>
        </p:spPr>
        <p:txBody>
          <a:bodyPr wrap="square" rtlCol="0">
            <a:spAutoFit/>
          </a:bodyPr>
          <a:lstStyle/>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Reason for deviation</a:t>
            </a: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Planned intervention</a:t>
            </a:r>
          </a:p>
          <a:p>
            <a:pPr marL="0" marR="0" lvl="0" indent="0" algn="l" defTabSz="913666"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 </a:t>
            </a: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aphicFrame>
        <p:nvGraphicFramePr>
          <p:cNvPr id="8" name="Diagram 7"/>
          <p:cNvGraphicFramePr/>
          <p:nvPr/>
        </p:nvGraphicFramePr>
        <p:xfrm>
          <a:off x="392082" y="2271225"/>
          <a:ext cx="7420278" cy="19140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0C018F-9127-4D43-B1E6-A6981D16A09C}"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1">
            <a:extLst>
              <a:ext uri="{FF2B5EF4-FFF2-40B4-BE49-F238E27FC236}">
                <a16:creationId xmlns:a16="http://schemas.microsoft.com/office/drawing/2014/main" xmlns="" id="{C42BA55C-F989-47A3-85A6-D200F35FEB03}"/>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39</a:t>
            </a:fld>
            <a:endParaRPr lang="en-ZA" altLang="en-US" sz="1800" b="1" dirty="0"/>
          </a:p>
        </p:txBody>
      </p:sp>
    </p:spTree>
    <p:extLst>
      <p:ext uri="{BB962C8B-B14F-4D97-AF65-F5344CB8AC3E}">
        <p14:creationId xmlns:p14="http://schemas.microsoft.com/office/powerpoint/2010/main" xmlns="" val="53073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xmlns="" id="{43C2C02E-8F4C-4902-9B74-F48D06941083}"/>
              </a:ext>
            </a:extLst>
          </p:cNvPr>
          <p:cNvSpPr>
            <a:spLocks noGrp="1"/>
          </p:cNvSpPr>
          <p:nvPr>
            <p:ph idx="1"/>
          </p:nvPr>
        </p:nvSpPr>
        <p:spPr>
          <a:xfrm>
            <a:off x="457200" y="381000"/>
            <a:ext cx="8229600" cy="5257800"/>
          </a:xfrm>
        </p:spPr>
        <p:txBody>
          <a:bodyPr>
            <a:normAutofit/>
          </a:bodyPr>
          <a:lstStyle/>
          <a:p>
            <a:pPr marL="0" indent="0" algn="ctr">
              <a:buNone/>
            </a:pPr>
            <a:r>
              <a:rPr lang="en-US" sz="1600" b="1" dirty="0">
                <a:latin typeface="Arial" panose="020B0604020202020204" pitchFamily="34" charset="0"/>
                <a:cs typeface="Arial" panose="020B0604020202020204" pitchFamily="34" charset="0"/>
              </a:rPr>
              <a:t>VISION</a:t>
            </a:r>
            <a:endParaRPr lang="en-ZA" sz="1600" dirty="0">
              <a:solidFill>
                <a:srgbClr val="000000"/>
              </a:solidFill>
              <a:latin typeface="Arial" panose="020B0604020202020204" pitchFamily="34" charset="0"/>
              <a:cs typeface="Arial" panose="020B0604020202020204" pitchFamily="34" charset="0"/>
            </a:endParaRPr>
          </a:p>
          <a:p>
            <a:pPr>
              <a:spcBef>
                <a:spcPts val="0"/>
              </a:spcBef>
              <a:buFont typeface="Wingdings" panose="05000000000000000000" pitchFamily="2" charset="2"/>
              <a:buChar char="§"/>
              <a:defRPr/>
            </a:pPr>
            <a:endParaRPr lang="en-US" sz="1600" dirty="0">
              <a:latin typeface="Arial" panose="020B0604020202020204" pitchFamily="34" charset="0"/>
              <a:cs typeface="Arial" panose="020B0604020202020204" pitchFamily="34" charset="0"/>
            </a:endParaRPr>
          </a:p>
          <a:p>
            <a:pPr>
              <a:spcBef>
                <a:spcPts val="0"/>
              </a:spcBef>
              <a:buFont typeface="Wingdings" panose="05000000000000000000" pitchFamily="2" charset="2"/>
              <a:buChar char="§"/>
              <a:defRPr/>
            </a:pPr>
            <a:r>
              <a:rPr lang="en-US" sz="1600" dirty="0">
                <a:latin typeface="Arial" panose="020B0604020202020204" pitchFamily="34" charset="0"/>
                <a:cs typeface="Arial" panose="020B0604020202020204" pitchFamily="34" charset="0"/>
              </a:rPr>
              <a:t>Equitable access to land, integrated rural development, sustainable agriculture and food security for all </a:t>
            </a:r>
          </a:p>
          <a:p>
            <a:pPr marL="0" indent="0">
              <a:spcBef>
                <a:spcPts val="0"/>
              </a:spcBef>
              <a:buNone/>
              <a:defRPr/>
            </a:pPr>
            <a:endParaRPr lang="en-US" sz="1600" dirty="0">
              <a:latin typeface="Arial" panose="020B0604020202020204" pitchFamily="34" charset="0"/>
              <a:cs typeface="Arial" panose="020B0604020202020204" pitchFamily="34" charset="0"/>
            </a:endParaRPr>
          </a:p>
          <a:p>
            <a:pPr marL="0" indent="0">
              <a:spcBef>
                <a:spcPts val="0"/>
              </a:spcBef>
              <a:buNone/>
              <a:defRPr/>
            </a:pPr>
            <a:r>
              <a:rPr lang="en-US" sz="1600"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MISSION</a:t>
            </a:r>
          </a:p>
          <a:p>
            <a:pPr marL="0" indent="0">
              <a:spcBef>
                <a:spcPts val="0"/>
              </a:spcBef>
              <a:buNone/>
              <a:defRPr/>
            </a:pPr>
            <a:r>
              <a:rPr lang="en-US" sz="1600" dirty="0">
                <a:latin typeface="Arial" panose="020B0604020202020204" pitchFamily="34" charset="0"/>
                <a:cs typeface="Arial" panose="020B0604020202020204" pitchFamily="34" charset="0"/>
              </a:rPr>
              <a:t>To accelerate land reform, catalyse rural development and improve agricultural   production to stimulate economic development and food security through:</a:t>
            </a:r>
          </a:p>
          <a:p>
            <a:pPr marL="0" indent="0">
              <a:spcBef>
                <a:spcPts val="0"/>
              </a:spcBef>
              <a:buNone/>
              <a:defRPr/>
            </a:pPr>
            <a:endParaRPr lang="en-US" sz="1600" dirty="0">
              <a:latin typeface="Arial" panose="020B0604020202020204" pitchFamily="34" charset="0"/>
              <a:cs typeface="Arial" panose="020B0604020202020204" pitchFamily="34" charset="0"/>
            </a:endParaRPr>
          </a:p>
          <a:p>
            <a:pPr>
              <a:spcBef>
                <a:spcPts val="0"/>
              </a:spcBef>
              <a:buFont typeface="Wingdings" panose="05000000000000000000" pitchFamily="2" charset="2"/>
              <a:buChar char="ü"/>
              <a:defRPr/>
            </a:pPr>
            <a:r>
              <a:rPr lang="en-US" sz="1600" dirty="0">
                <a:latin typeface="Arial" panose="020B0604020202020204" pitchFamily="34" charset="0"/>
                <a:cs typeface="Arial" panose="020B0604020202020204" pitchFamily="34" charset="0"/>
              </a:rPr>
              <a:t>transformed land ownership patterns</a:t>
            </a:r>
          </a:p>
          <a:p>
            <a:pPr>
              <a:spcBef>
                <a:spcPts val="0"/>
              </a:spcBef>
              <a:buFont typeface="Wingdings" panose="05000000000000000000" pitchFamily="2" charset="2"/>
              <a:buChar char="ü"/>
              <a:defRPr/>
            </a:pPr>
            <a:r>
              <a:rPr lang="en-US" sz="1600" dirty="0">
                <a:latin typeface="Arial" panose="020B0604020202020204" pitchFamily="34" charset="0"/>
                <a:cs typeface="Arial" panose="020B0604020202020204" pitchFamily="34" charset="0"/>
              </a:rPr>
              <a:t>agrarian reform</a:t>
            </a:r>
          </a:p>
          <a:p>
            <a:pPr>
              <a:spcBef>
                <a:spcPts val="0"/>
              </a:spcBef>
              <a:buFont typeface="Wingdings" panose="05000000000000000000" pitchFamily="2" charset="2"/>
              <a:buChar char="ü"/>
              <a:defRPr/>
            </a:pPr>
            <a:r>
              <a:rPr lang="en-US" sz="1600" dirty="0">
                <a:latin typeface="Arial" panose="020B0604020202020204" pitchFamily="34" charset="0"/>
                <a:cs typeface="Arial" panose="020B0604020202020204" pitchFamily="34" charset="0"/>
              </a:rPr>
              <a:t>implementation of an effective land administration system</a:t>
            </a:r>
          </a:p>
          <a:p>
            <a:pPr>
              <a:spcBef>
                <a:spcPts val="0"/>
              </a:spcBef>
              <a:buFont typeface="Wingdings" panose="05000000000000000000" pitchFamily="2" charset="2"/>
              <a:buChar char="ü"/>
              <a:defRPr/>
            </a:pPr>
            <a:r>
              <a:rPr lang="en-US" sz="1600" dirty="0">
                <a:latin typeface="Arial" panose="020B0604020202020204" pitchFamily="34" charset="0"/>
                <a:cs typeface="Arial" panose="020B0604020202020204" pitchFamily="34" charset="0"/>
              </a:rPr>
              <a:t>sustainable livelihoods</a:t>
            </a:r>
          </a:p>
          <a:p>
            <a:pPr>
              <a:spcBef>
                <a:spcPts val="0"/>
              </a:spcBef>
              <a:buFont typeface="Wingdings" panose="05000000000000000000" pitchFamily="2" charset="2"/>
              <a:buChar char="ü"/>
              <a:defRPr/>
            </a:pPr>
            <a:r>
              <a:rPr lang="en-US" sz="1600" dirty="0">
                <a:latin typeface="Arial" panose="020B0604020202020204" pitchFamily="34" charset="0"/>
                <a:cs typeface="Arial" panose="020B0604020202020204" pitchFamily="34" charset="0"/>
              </a:rPr>
              <a:t>innovative sustainable agriculture</a:t>
            </a:r>
          </a:p>
          <a:p>
            <a:pPr>
              <a:spcBef>
                <a:spcPts val="0"/>
              </a:spcBef>
              <a:buFont typeface="Wingdings" panose="05000000000000000000" pitchFamily="2" charset="2"/>
              <a:buChar char="ü"/>
              <a:defRPr/>
            </a:pPr>
            <a:r>
              <a:rPr lang="en-US" sz="1600" dirty="0">
                <a:latin typeface="Arial" panose="020B0604020202020204" pitchFamily="34" charset="0"/>
                <a:cs typeface="Arial" panose="020B0604020202020204" pitchFamily="34" charset="0"/>
              </a:rPr>
              <a:t>promotion of access to opportunities for youth, women and other vulnerable groups</a:t>
            </a:r>
          </a:p>
          <a:p>
            <a:pPr>
              <a:spcBef>
                <a:spcPts val="0"/>
              </a:spcBef>
              <a:buFont typeface="Wingdings" panose="05000000000000000000" pitchFamily="2" charset="2"/>
              <a:buChar char="ü"/>
              <a:defRPr/>
            </a:pPr>
            <a:r>
              <a:rPr lang="en-US" sz="1600" dirty="0">
                <a:latin typeface="Arial" panose="020B0604020202020204" pitchFamily="34" charset="0"/>
                <a:cs typeface="Arial" panose="020B0604020202020204" pitchFamily="34" charset="0"/>
              </a:rPr>
              <a:t>integrated rural developmen</a:t>
            </a:r>
            <a:r>
              <a:rPr lang="en-US" sz="1600" dirty="0">
                <a:latin typeface="Century Gothic" panose="020B0502020202020204" pitchFamily="34" charset="0"/>
              </a:rPr>
              <a:t>t</a:t>
            </a:r>
            <a:endParaRPr lang="en-US" sz="1600" dirty="0">
              <a:latin typeface="Arial" panose="020B0604020202020204" pitchFamily="34" charset="0"/>
              <a:cs typeface="Arial" panose="020B0604020202020204" pitchFamily="34" charset="0"/>
            </a:endParaRPr>
          </a:p>
          <a:p>
            <a:pPr>
              <a:spcBef>
                <a:spcPts val="0"/>
              </a:spcBef>
              <a:buFont typeface="Wingdings" panose="05000000000000000000" pitchFamily="2" charset="2"/>
              <a:buChar char="ü"/>
              <a:defRPr/>
            </a:pPr>
            <a:endParaRPr lang="en-US" sz="1600" dirty="0">
              <a:latin typeface="Arial" panose="020B0604020202020204" pitchFamily="34" charset="0"/>
              <a:cs typeface="Arial" panose="020B0604020202020204" pitchFamily="34" charset="0"/>
            </a:endParaRPr>
          </a:p>
          <a:p>
            <a:pPr>
              <a:spcBef>
                <a:spcPts val="0"/>
              </a:spcBef>
              <a:buFont typeface="Wingdings" panose="05000000000000000000" pitchFamily="2" charset="2"/>
              <a:buChar char="ü"/>
              <a:defRPr/>
            </a:pPr>
            <a:endParaRPr lang="en-US" sz="1600" dirty="0">
              <a:latin typeface="Arial" panose="020B0604020202020204" pitchFamily="34" charset="0"/>
              <a:cs typeface="Arial" panose="020B0604020202020204" pitchFamily="34" charset="0"/>
            </a:endParaRPr>
          </a:p>
          <a:p>
            <a:pPr marL="0" indent="0">
              <a:spcBef>
                <a:spcPts val="0"/>
              </a:spcBef>
              <a:buNone/>
              <a:defRPr/>
            </a:pPr>
            <a:endParaRPr lang="en-US" sz="1600" dirty="0">
              <a:latin typeface="Arial" panose="020B0604020202020204" pitchFamily="34" charset="0"/>
              <a:cs typeface="Arial" panose="020B0604020202020204" pitchFamily="34" charset="0"/>
            </a:endParaRPr>
          </a:p>
          <a:p>
            <a:pPr marL="0" lvl="0" indent="0" defTabSz="457200" eaLnBrk="0" fontAlgn="base" hangingPunct="0">
              <a:spcBef>
                <a:spcPts val="0"/>
              </a:spcBef>
              <a:spcAft>
                <a:spcPct val="0"/>
              </a:spcAft>
              <a:buNone/>
              <a:defRPr/>
            </a:pPr>
            <a:endParaRPr lang="en-US" sz="1600" dirty="0">
              <a:latin typeface="Century Gothic" panose="020B0502020202020204" pitchFamily="34" charset="0"/>
            </a:endParaRPr>
          </a:p>
        </p:txBody>
      </p:sp>
      <p:sp>
        <p:nvSpPr>
          <p:cNvPr id="2" name="Slide Number Placeholder 1">
            <a:extLst>
              <a:ext uri="{FF2B5EF4-FFF2-40B4-BE49-F238E27FC236}">
                <a16:creationId xmlns:a16="http://schemas.microsoft.com/office/drawing/2014/main" xmlns="" id="{3496F0DC-5EDA-4B44-8CCE-333141FF0B81}"/>
              </a:ext>
            </a:extLst>
          </p:cNvPr>
          <p:cNvSpPr>
            <a:spLocks noGrp="1"/>
          </p:cNvSpPr>
          <p:nvPr>
            <p:ph type="sldNum" sz="quarter" idx="12"/>
          </p:nvPr>
        </p:nvSpPr>
        <p:spPr>
          <a:xfrm>
            <a:off x="4716016" y="6273477"/>
            <a:ext cx="2133600" cy="384175"/>
          </a:xfrm>
        </p:spPr>
        <p:txBody>
          <a:bodyPr/>
          <a:lstStyle/>
          <a:p>
            <a:pPr>
              <a:defRPr/>
            </a:pPr>
            <a:fld id="{F691BFF7-B4A0-4675-A480-E8332642E6D4}" type="slidenum">
              <a:rPr lang="en-ZA" altLang="en-US" sz="1800" b="1" smtClean="0"/>
              <a:pPr>
                <a:defRPr/>
              </a:pPr>
              <a:t>4</a:t>
            </a:fld>
            <a:endParaRPr lang="en-ZA" altLang="en-US" sz="1800" b="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447997"/>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7" name="Title 1">
            <a:extLst>
              <a:ext uri="{FF2B5EF4-FFF2-40B4-BE49-F238E27FC236}">
                <a16:creationId xmlns:a16="http://schemas.microsoft.com/office/drawing/2014/main" xmlns="" id="{290385AE-7FBF-46E8-9F96-40E10EB47568}"/>
              </a:ext>
            </a:extLst>
          </p:cNvPr>
          <p:cNvSpPr txBox="1">
            <a:spLocks/>
          </p:cNvSpPr>
          <p:nvPr/>
        </p:nvSpPr>
        <p:spPr>
          <a:xfrm>
            <a:off x="457200" y="1719999"/>
            <a:ext cx="8620836" cy="5633598"/>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j-ea"/>
                <a:cs typeface="+mj-cs"/>
              </a:rPr>
              <a:t> </a:t>
            </a: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8" name="Title 1">
            <a:extLst>
              <a:ext uri="{FF2B5EF4-FFF2-40B4-BE49-F238E27FC236}">
                <a16:creationId xmlns:a16="http://schemas.microsoft.com/office/drawing/2014/main" xmlns="" id="{25D67994-3C7C-45A5-B459-F4105B187A4F}"/>
              </a:ext>
            </a:extLst>
          </p:cNvPr>
          <p:cNvSpPr txBox="1">
            <a:spLocks/>
          </p:cNvSpPr>
          <p:nvPr/>
        </p:nvSpPr>
        <p:spPr>
          <a:xfrm>
            <a:off x="152400" y="289070"/>
            <a:ext cx="8596064" cy="5264328"/>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rPr>
              <a:t>PROGRAMME 6: LAND ADMINISTRATION  </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Programme Purpose:</a:t>
            </a: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 </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Provide geospatial information, cadastral surveys, deeds registration and spatial planning, as well as technical services in support of sustainable land development.</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Sub-programmes </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National Geomatics Management Services </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Spatial Planning and Land Use Management</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sz="1600" noProof="0" dirty="0">
                <a:solidFill>
                  <a:prstClr val="black"/>
                </a:solidFill>
                <a:latin typeface="Arial" panose="020B0604020202020204" pitchFamily="34" charset="0"/>
                <a:cs typeface="Arial" panose="020B0604020202020204" pitchFamily="34" charset="0"/>
              </a:rPr>
              <a:t>Deeds Registration </a:t>
            </a: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Registration of Deeds Trading Account</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South African Council of Planners</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South African Geomatics Council</a:t>
            </a:r>
          </a:p>
          <a:p>
            <a:pPr marL="285750" lvl="0" indent="-285750">
              <a:buFont typeface="Arial" panose="020B0604020202020204" pitchFamily="34" charset="0"/>
              <a:buChar char="•"/>
              <a:defRPr/>
            </a:pPr>
            <a:r>
              <a:rPr lang="en-ZA" sz="1600" dirty="0">
                <a:solidFill>
                  <a:prstClr val="black"/>
                </a:solidFill>
                <a:latin typeface="Arial" panose="020B0604020202020204" pitchFamily="34" charset="0"/>
                <a:cs typeface="Arial" panose="020B0604020202020204" pitchFamily="34" charset="0"/>
              </a:rPr>
              <a:t>Integrated Land Administration</a:t>
            </a: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Outcomes</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Outcome 2: Spatial transformation and effective and efficient land administration.</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9" name="Slide Number Placeholder 1">
            <a:extLst>
              <a:ext uri="{FF2B5EF4-FFF2-40B4-BE49-F238E27FC236}">
                <a16:creationId xmlns:a16="http://schemas.microsoft.com/office/drawing/2014/main" xmlns="" id="{E9F1AE0E-5FEC-4C68-AD37-315440EF7128}"/>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40</a:t>
            </a:fld>
            <a:endParaRPr lang="en-ZA" altLang="en-US" sz="1800" b="1" dirty="0"/>
          </a:p>
        </p:txBody>
      </p:sp>
    </p:spTree>
    <p:extLst>
      <p:ext uri="{BB962C8B-B14F-4D97-AF65-F5344CB8AC3E}">
        <p14:creationId xmlns:p14="http://schemas.microsoft.com/office/powerpoint/2010/main" xmlns="" val="25726866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57200" y="289069"/>
            <a:ext cx="822960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94C600"/>
                </a:solidFill>
                <a:effectLst/>
                <a:uLnTx/>
                <a:uFillTx/>
                <a:latin typeface="Arial" panose="020B0604020202020204" pitchFamily="34" charset="0"/>
                <a:ea typeface="+mn-ea"/>
                <a:cs typeface="Arial" panose="020B0604020202020204" pitchFamily="34" charset="0"/>
              </a:rPr>
              <a:t>PROGRAMME 6: LAND ADMINISTRATION</a:t>
            </a: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447997"/>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11" name="TextBox 10"/>
          <p:cNvSpPr txBox="1"/>
          <p:nvPr/>
        </p:nvSpPr>
        <p:spPr>
          <a:xfrm>
            <a:off x="457200" y="1066800"/>
            <a:ext cx="784860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indicator: </a:t>
            </a:r>
            <a:r>
              <a:rPr lang="en-US" sz="1600" b="1" dirty="0">
                <a:solidFill>
                  <a:prstClr val="black"/>
                </a:solidFill>
                <a:latin typeface="Arial" panose="020B0604020202020204" pitchFamily="34" charset="0"/>
                <a:cs typeface="Arial" panose="020B0604020202020204" pitchFamily="34" charset="0"/>
              </a:rPr>
              <a:t>8.1.1 e-DRS phases completed</a:t>
            </a:r>
            <a:endParaRPr lang="en-ZA" sz="1600" b="1" dirty="0">
              <a:solidFill>
                <a:prstClr val="black"/>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Annual Target: 100% </a:t>
            </a:r>
            <a:r>
              <a:rPr kumimoji="0" lang="en-ZA" sz="1600" b="0"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completion of e-DRS phase 1</a:t>
            </a:r>
            <a:endPar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p:txBody>
      </p:sp>
      <p:sp>
        <p:nvSpPr>
          <p:cNvPr id="14" name="TextBox 13"/>
          <p:cNvSpPr txBox="1"/>
          <p:nvPr/>
        </p:nvSpPr>
        <p:spPr>
          <a:xfrm>
            <a:off x="799851" y="4026563"/>
            <a:ext cx="8131233" cy="584775"/>
          </a:xfrm>
          <a:prstGeom prst="rect">
            <a:avLst/>
          </a:prstGeom>
          <a:noFill/>
        </p:spPr>
        <p:txBody>
          <a:bodyPr wrap="square" rtlCol="0">
            <a:spAutoFit/>
          </a:bodyPr>
          <a:lstStyle/>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aphicFrame>
        <p:nvGraphicFramePr>
          <p:cNvPr id="8" name="Diagram 7"/>
          <p:cNvGraphicFramePr/>
          <p:nvPr/>
        </p:nvGraphicFramePr>
        <p:xfrm>
          <a:off x="406347" y="1697487"/>
          <a:ext cx="8305800" cy="20897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0C018F-9127-4D43-B1E6-A6981D16A09C}"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TextBox 8"/>
          <p:cNvSpPr txBox="1"/>
          <p:nvPr/>
        </p:nvSpPr>
        <p:spPr>
          <a:xfrm>
            <a:off x="555567" y="3757128"/>
            <a:ext cx="8131233" cy="938719"/>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sz="1100" b="1" i="0" u="none" strike="noStrike" cap="none" spc="0" normalizeH="0" baseline="0">
                <a:ln>
                  <a:noFill/>
                </a:ln>
                <a:solidFill>
                  <a:prstClr val="black"/>
                </a:solidFill>
                <a:effectLst/>
                <a:uLnTx/>
                <a:uFillTx/>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Reason for deviation</a:t>
            </a:r>
          </a:p>
          <a:p>
            <a:pPr lvl="0">
              <a:defRPr/>
            </a:pPr>
            <a:r>
              <a:rPr lang="en-ZA" b="0" dirty="0"/>
              <a:t>Long Contracting and planning process with SITA as development partner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Planned intervention </a:t>
            </a:r>
          </a:p>
          <a:p>
            <a:pPr lvl="0">
              <a:defRPr/>
            </a:pPr>
            <a:r>
              <a:rPr lang="en-ZA" b="0" dirty="0"/>
              <a:t>Project prioritization and rapid development approach of portal. Agile methodology</a:t>
            </a:r>
            <a:endParaRPr kumimoji="0" lang="en-US" sz="1100" b="0" i="0" u="none" strike="noStrike" kern="1200" cap="none" spc="0" normalizeH="0" baseline="0" noProof="0" dirty="0">
              <a:ln>
                <a:noFill/>
              </a:ln>
              <a:solidFill>
                <a:prstClr val="black"/>
              </a:solidFill>
              <a:effectLst/>
              <a:uLnTx/>
              <a:uFillTx/>
            </a:endParaRPr>
          </a:p>
        </p:txBody>
      </p:sp>
      <p:sp>
        <p:nvSpPr>
          <p:cNvPr id="10" name="Slide Number Placeholder 1">
            <a:extLst>
              <a:ext uri="{FF2B5EF4-FFF2-40B4-BE49-F238E27FC236}">
                <a16:creationId xmlns:a16="http://schemas.microsoft.com/office/drawing/2014/main" xmlns="" id="{34C6DFB5-D51F-4492-A46F-45B8AC3DB7DB}"/>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41</a:t>
            </a:fld>
            <a:endParaRPr lang="en-ZA" altLang="en-US" sz="1800" b="1" dirty="0"/>
          </a:p>
        </p:txBody>
      </p:sp>
    </p:spTree>
    <p:extLst>
      <p:ext uri="{BB962C8B-B14F-4D97-AF65-F5344CB8AC3E}">
        <p14:creationId xmlns:p14="http://schemas.microsoft.com/office/powerpoint/2010/main" xmlns="" val="30299139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57200" y="289069"/>
            <a:ext cx="822960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94C600"/>
                </a:solidFill>
                <a:effectLst/>
                <a:uLnTx/>
                <a:uFillTx/>
                <a:latin typeface="Arial" panose="020B0604020202020204" pitchFamily="34" charset="0"/>
                <a:ea typeface="+mn-ea"/>
                <a:cs typeface="Arial" panose="020B0604020202020204" pitchFamily="34" charset="0"/>
              </a:rPr>
              <a:t>PROGRAMME 6: LAND ADMINISTRATION</a:t>
            </a: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447997"/>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11" name="TextBox 10"/>
          <p:cNvSpPr txBox="1"/>
          <p:nvPr/>
        </p:nvSpPr>
        <p:spPr>
          <a:xfrm>
            <a:off x="435257" y="781227"/>
            <a:ext cx="7848600"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indicator: </a:t>
            </a:r>
            <a:r>
              <a:rPr lang="en-US" sz="1600" b="1" dirty="0">
                <a:solidFill>
                  <a:prstClr val="black"/>
                </a:solidFill>
                <a:latin typeface="Arial" panose="020B0604020202020204" pitchFamily="34" charset="0"/>
                <a:cs typeface="Arial" panose="020B0604020202020204" pitchFamily="34" charset="0"/>
              </a:rPr>
              <a:t>8.2.1 National Spatial Development Framework institutionalised</a:t>
            </a:r>
            <a:endParaRPr lang="en-ZA" sz="1600" b="1" dirty="0">
              <a:solidFill>
                <a:prstClr val="black"/>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Annual Target: </a:t>
            </a:r>
            <a:r>
              <a:rPr kumimoji="0" lang="en-US" sz="1600" b="0"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National Spatial Development Framework implementation report developed</a:t>
            </a:r>
            <a:endPar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p:txBody>
      </p:sp>
      <p:sp>
        <p:nvSpPr>
          <p:cNvPr id="14" name="TextBox 13"/>
          <p:cNvSpPr txBox="1"/>
          <p:nvPr/>
        </p:nvSpPr>
        <p:spPr>
          <a:xfrm>
            <a:off x="799851" y="4026563"/>
            <a:ext cx="8131233" cy="584775"/>
          </a:xfrm>
          <a:prstGeom prst="rect">
            <a:avLst/>
          </a:prstGeom>
          <a:noFill/>
        </p:spPr>
        <p:txBody>
          <a:bodyPr wrap="square" rtlCol="0">
            <a:spAutoFit/>
          </a:bodyPr>
          <a:lstStyle/>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aphicFrame>
        <p:nvGraphicFramePr>
          <p:cNvPr id="8" name="Diagram 7"/>
          <p:cNvGraphicFramePr/>
          <p:nvPr/>
        </p:nvGraphicFramePr>
        <p:xfrm>
          <a:off x="406347" y="1697487"/>
          <a:ext cx="8305800" cy="20897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0C018F-9127-4D43-B1E6-A6981D16A09C}"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TextBox 8"/>
          <p:cNvSpPr txBox="1"/>
          <p:nvPr/>
        </p:nvSpPr>
        <p:spPr>
          <a:xfrm>
            <a:off x="611560" y="3787282"/>
            <a:ext cx="8100587" cy="1277273"/>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sz="1100" b="1" i="0" u="none" strike="noStrike" cap="none" spc="0" normalizeH="0" baseline="0">
                <a:ln>
                  <a:noFill/>
                </a:ln>
                <a:solidFill>
                  <a:prstClr val="black"/>
                </a:solidFill>
                <a:effectLst/>
                <a:uLnTx/>
                <a:uFillTx/>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Reason for deviation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ZA" b="0" dirty="0"/>
              <a:t>N/A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Planned intervention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p>
        </p:txBody>
      </p:sp>
      <p:sp>
        <p:nvSpPr>
          <p:cNvPr id="10" name="Slide Number Placeholder 1">
            <a:extLst>
              <a:ext uri="{FF2B5EF4-FFF2-40B4-BE49-F238E27FC236}">
                <a16:creationId xmlns:a16="http://schemas.microsoft.com/office/drawing/2014/main" xmlns="" id="{24065390-DADD-4E6D-BD6F-6A20A9D738D8}"/>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42</a:t>
            </a:fld>
            <a:endParaRPr lang="en-ZA" altLang="en-US" sz="1800" b="1" dirty="0"/>
          </a:p>
        </p:txBody>
      </p:sp>
    </p:spTree>
    <p:extLst>
      <p:ext uri="{BB962C8B-B14F-4D97-AF65-F5344CB8AC3E}">
        <p14:creationId xmlns:p14="http://schemas.microsoft.com/office/powerpoint/2010/main" xmlns="" val="33022780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57200" y="289069"/>
            <a:ext cx="822960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94C600"/>
                </a:solidFill>
                <a:effectLst/>
                <a:uLnTx/>
                <a:uFillTx/>
                <a:latin typeface="Arial" panose="020B0604020202020204" pitchFamily="34" charset="0"/>
                <a:ea typeface="+mn-ea"/>
                <a:cs typeface="Arial" panose="020B0604020202020204" pitchFamily="34" charset="0"/>
              </a:rPr>
              <a:t>PROGRAMME 6: LAND ADMINISTRATION</a:t>
            </a: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447997"/>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11" name="TextBox 10"/>
          <p:cNvSpPr txBox="1"/>
          <p:nvPr/>
        </p:nvSpPr>
        <p:spPr>
          <a:xfrm>
            <a:off x="435257" y="781227"/>
            <a:ext cx="7848600" cy="156966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indicator: </a:t>
            </a:r>
            <a:r>
              <a:rPr lang="en-ZA" sz="1600" b="1" dirty="0">
                <a:solidFill>
                  <a:prstClr val="black"/>
                </a:solidFill>
                <a:latin typeface="Arial" panose="020B0604020202020204" pitchFamily="34" charset="0"/>
                <a:cs typeface="Arial" panose="020B0604020202020204" pitchFamily="34" charset="0"/>
              </a:rPr>
              <a:t>8.2.2 Number of organs of state supported (professionally and/or technically) to implement the Spatial Data Infrastructure Act No.54,2003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Annual Target: </a:t>
            </a:r>
            <a:r>
              <a:rPr kumimoji="0" lang="en-ZA" sz="1600" b="0"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8 Organs of state supported (professionally and/or technically) to implement the Spatial Data Infrastructure Act No.54, 2003</a:t>
            </a:r>
            <a:endPar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p:txBody>
      </p:sp>
      <p:sp>
        <p:nvSpPr>
          <p:cNvPr id="14" name="TextBox 13"/>
          <p:cNvSpPr txBox="1"/>
          <p:nvPr/>
        </p:nvSpPr>
        <p:spPr>
          <a:xfrm>
            <a:off x="799851" y="4026563"/>
            <a:ext cx="8131233" cy="584775"/>
          </a:xfrm>
          <a:prstGeom prst="rect">
            <a:avLst/>
          </a:prstGeom>
          <a:noFill/>
        </p:spPr>
        <p:txBody>
          <a:bodyPr wrap="square" rtlCol="0">
            <a:spAutoFit/>
          </a:bodyPr>
          <a:lstStyle/>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aphicFrame>
        <p:nvGraphicFramePr>
          <p:cNvPr id="8" name="Diagram 7"/>
          <p:cNvGraphicFramePr/>
          <p:nvPr/>
        </p:nvGraphicFramePr>
        <p:xfrm>
          <a:off x="539552" y="2504491"/>
          <a:ext cx="8220036" cy="1660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0C018F-9127-4D43-B1E6-A6981D16A09C}"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TextBox 8"/>
          <p:cNvSpPr txBox="1"/>
          <p:nvPr/>
        </p:nvSpPr>
        <p:spPr>
          <a:xfrm>
            <a:off x="539552" y="4303148"/>
            <a:ext cx="8172595" cy="1107996"/>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sz="1100" b="1" i="0" u="none" strike="noStrike" cap="none" spc="0" normalizeH="0" baseline="0">
                <a:ln>
                  <a:noFill/>
                </a:ln>
                <a:solidFill>
                  <a:prstClr val="black"/>
                </a:solidFill>
                <a:effectLst/>
                <a:uLnTx/>
                <a:uFillTx/>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Reason for deviation</a:t>
            </a:r>
          </a:p>
          <a:p>
            <a:pPr lvl="0">
              <a:defRPr/>
            </a:pPr>
            <a:r>
              <a:rPr lang="en-ZA" b="0" dirty="0"/>
              <a:t>The planned support to </a:t>
            </a:r>
            <a:r>
              <a:rPr lang="en-ZA" b="0" dirty="0" err="1"/>
              <a:t>Gert</a:t>
            </a:r>
            <a:r>
              <a:rPr lang="en-ZA" b="0" dirty="0"/>
              <a:t> </a:t>
            </a:r>
            <a:r>
              <a:rPr lang="en-ZA" b="0" dirty="0" err="1"/>
              <a:t>Sibande</a:t>
            </a:r>
            <a:r>
              <a:rPr lang="en-ZA" b="0" dirty="0"/>
              <a:t> District Municipality did not include local municipalities. However, two local municipalities (Govan Mbeki Municipality and </a:t>
            </a:r>
            <a:r>
              <a:rPr lang="en-ZA" b="0" dirty="0" err="1"/>
              <a:t>Msukaligwa</a:t>
            </a:r>
            <a:r>
              <a:rPr lang="en-ZA" b="0" dirty="0"/>
              <a:t>) were invited by the district .</a:t>
            </a:r>
            <a:endPar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Planned intervention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p>
        </p:txBody>
      </p:sp>
      <p:sp>
        <p:nvSpPr>
          <p:cNvPr id="10" name="Slide Number Placeholder 1">
            <a:extLst>
              <a:ext uri="{FF2B5EF4-FFF2-40B4-BE49-F238E27FC236}">
                <a16:creationId xmlns:a16="http://schemas.microsoft.com/office/drawing/2014/main" xmlns="" id="{86669F5C-D343-44FE-915B-900A10D7C032}"/>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43</a:t>
            </a:fld>
            <a:endParaRPr lang="en-ZA" altLang="en-US" sz="1800" b="1" dirty="0"/>
          </a:p>
        </p:txBody>
      </p:sp>
    </p:spTree>
    <p:extLst>
      <p:ext uri="{BB962C8B-B14F-4D97-AF65-F5344CB8AC3E}">
        <p14:creationId xmlns:p14="http://schemas.microsoft.com/office/powerpoint/2010/main" xmlns="" val="30472395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57200" y="289069"/>
            <a:ext cx="822960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94C600"/>
                </a:solidFill>
                <a:effectLst/>
                <a:uLnTx/>
                <a:uFillTx/>
                <a:latin typeface="Arial" panose="020B0604020202020204" pitchFamily="34" charset="0"/>
                <a:ea typeface="+mn-ea"/>
                <a:cs typeface="Arial" panose="020B0604020202020204" pitchFamily="34" charset="0"/>
              </a:rPr>
              <a:t>PROGRAMME 6: LAND ADMINISTRATION</a:t>
            </a: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447997"/>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11" name="TextBox 10"/>
          <p:cNvSpPr txBox="1"/>
          <p:nvPr/>
        </p:nvSpPr>
        <p:spPr>
          <a:xfrm>
            <a:off x="435257" y="781227"/>
            <a:ext cx="7848600" cy="156966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indicator: </a:t>
            </a:r>
            <a:r>
              <a:rPr lang="en-ZA" sz="1600" b="1" dirty="0">
                <a:solidFill>
                  <a:prstClr val="black"/>
                </a:solidFill>
                <a:latin typeface="Arial" panose="020B0604020202020204" pitchFamily="34" charset="0"/>
                <a:cs typeface="Arial" panose="020B0604020202020204" pitchFamily="34" charset="0"/>
              </a:rPr>
              <a:t>8.3.1 Average number of working days taken to process cadastral documents, for addition to the national dataset of Cadastre: land parcel boundaries, from date of lodgement to date of dispatch</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ZA" sz="1600" b="1" dirty="0">
              <a:solidFill>
                <a:prstClr val="black"/>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600" b="1" dirty="0">
              <a:solidFill>
                <a:srgbClr val="00B0F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Annual Target: </a:t>
            </a:r>
            <a:r>
              <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16 days</a:t>
            </a:r>
          </a:p>
        </p:txBody>
      </p:sp>
      <p:sp>
        <p:nvSpPr>
          <p:cNvPr id="14" name="TextBox 13"/>
          <p:cNvSpPr txBox="1"/>
          <p:nvPr/>
        </p:nvSpPr>
        <p:spPr>
          <a:xfrm>
            <a:off x="784167" y="4063058"/>
            <a:ext cx="8131233" cy="584775"/>
          </a:xfrm>
          <a:prstGeom prst="rect">
            <a:avLst/>
          </a:prstGeom>
          <a:noFill/>
        </p:spPr>
        <p:txBody>
          <a:bodyPr wrap="square" rtlCol="0">
            <a:spAutoFit/>
          </a:bodyPr>
          <a:lstStyle/>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aphicFrame>
        <p:nvGraphicFramePr>
          <p:cNvPr id="8" name="Diagram 7"/>
          <p:cNvGraphicFramePr/>
          <p:nvPr/>
        </p:nvGraphicFramePr>
        <p:xfrm>
          <a:off x="457199" y="2191675"/>
          <a:ext cx="8254947" cy="20510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0C018F-9127-4D43-B1E6-A6981D16A09C}"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TextBox 8"/>
          <p:cNvSpPr txBox="1"/>
          <p:nvPr/>
        </p:nvSpPr>
        <p:spPr>
          <a:xfrm>
            <a:off x="580914" y="4197404"/>
            <a:ext cx="8131233" cy="1107996"/>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sz="1100" b="1" i="0" u="none" strike="noStrike" cap="none" spc="0" normalizeH="0" baseline="0">
                <a:ln>
                  <a:noFill/>
                </a:ln>
                <a:solidFill>
                  <a:prstClr val="black"/>
                </a:solidFill>
                <a:effectLst/>
                <a:uLnTx/>
                <a:uFillTx/>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Reason for deviation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Cadastral</a:t>
            </a:r>
            <a:r>
              <a:rPr kumimoji="0" lang="en-ZA" sz="1100" b="0" i="0" u="none" strike="noStrike" kern="1200" cap="none" spc="0" normalizeH="0" noProof="0" dirty="0">
                <a:ln>
                  <a:noFill/>
                </a:ln>
                <a:solidFill>
                  <a:prstClr val="black"/>
                </a:solidFill>
                <a:effectLst/>
                <a:uLnTx/>
                <a:uFillTx/>
                <a:latin typeface="Arial" panose="020B0604020202020204" pitchFamily="34" charset="0"/>
                <a:ea typeface="+mn-ea"/>
                <a:cs typeface="Arial" panose="020B0604020202020204" pitchFamily="34" charset="0"/>
              </a:rPr>
              <a:t> documents processed and finalised earlier than the set turnaround time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Planned intervention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p>
        </p:txBody>
      </p:sp>
      <p:sp>
        <p:nvSpPr>
          <p:cNvPr id="10" name="Slide Number Placeholder 1">
            <a:extLst>
              <a:ext uri="{FF2B5EF4-FFF2-40B4-BE49-F238E27FC236}">
                <a16:creationId xmlns:a16="http://schemas.microsoft.com/office/drawing/2014/main" xmlns="" id="{A9787D7D-D977-41F0-991C-406CA63880D8}"/>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44</a:t>
            </a:fld>
            <a:endParaRPr lang="en-ZA" altLang="en-US" sz="1800" b="1" dirty="0"/>
          </a:p>
        </p:txBody>
      </p:sp>
    </p:spTree>
    <p:extLst>
      <p:ext uri="{BB962C8B-B14F-4D97-AF65-F5344CB8AC3E}">
        <p14:creationId xmlns:p14="http://schemas.microsoft.com/office/powerpoint/2010/main" xmlns="" val="32084327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57200" y="289069"/>
            <a:ext cx="822960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94C600"/>
                </a:solidFill>
                <a:effectLst/>
                <a:uLnTx/>
                <a:uFillTx/>
                <a:latin typeface="Arial" panose="020B0604020202020204" pitchFamily="34" charset="0"/>
                <a:ea typeface="+mn-ea"/>
                <a:cs typeface="Arial" panose="020B0604020202020204" pitchFamily="34" charset="0"/>
              </a:rPr>
              <a:t>PROGRAMME 6: LAND ADMINISTRATION</a:t>
            </a: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447997"/>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11" name="TextBox 10"/>
          <p:cNvSpPr txBox="1"/>
          <p:nvPr/>
        </p:nvSpPr>
        <p:spPr>
          <a:xfrm>
            <a:off x="435257" y="781227"/>
            <a:ext cx="7848600"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indicator: </a:t>
            </a:r>
            <a:r>
              <a:rPr lang="en-US" sz="1600" b="1" dirty="0">
                <a:solidFill>
                  <a:prstClr val="black"/>
                </a:solidFill>
                <a:latin typeface="Arial" panose="020B0604020202020204" pitchFamily="34" charset="0"/>
                <a:cs typeface="Arial" panose="020B0604020202020204" pitchFamily="34" charset="0"/>
              </a:rPr>
              <a:t>8.4.1 Average number of working days taken to add new cadastral documents to the cadastral spatial information dataset</a:t>
            </a:r>
            <a:endParaRPr lang="en-ZA" sz="1600" b="1" dirty="0">
              <a:solidFill>
                <a:prstClr val="black"/>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Annual Target: </a:t>
            </a:r>
            <a:r>
              <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10 days</a:t>
            </a:r>
          </a:p>
        </p:txBody>
      </p:sp>
      <p:sp>
        <p:nvSpPr>
          <p:cNvPr id="14" name="TextBox 13"/>
          <p:cNvSpPr txBox="1"/>
          <p:nvPr/>
        </p:nvSpPr>
        <p:spPr>
          <a:xfrm>
            <a:off x="799851" y="4026563"/>
            <a:ext cx="8131233" cy="584775"/>
          </a:xfrm>
          <a:prstGeom prst="rect">
            <a:avLst/>
          </a:prstGeom>
          <a:noFill/>
        </p:spPr>
        <p:txBody>
          <a:bodyPr wrap="square" rtlCol="0">
            <a:spAutoFit/>
          </a:bodyPr>
          <a:lstStyle/>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aphicFrame>
        <p:nvGraphicFramePr>
          <p:cNvPr id="8" name="Diagram 7"/>
          <p:cNvGraphicFramePr/>
          <p:nvPr/>
        </p:nvGraphicFramePr>
        <p:xfrm>
          <a:off x="406347" y="1697487"/>
          <a:ext cx="8305800" cy="20897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0C018F-9127-4D43-B1E6-A6981D16A09C}"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TextBox 8"/>
          <p:cNvSpPr txBox="1"/>
          <p:nvPr/>
        </p:nvSpPr>
        <p:spPr>
          <a:xfrm>
            <a:off x="555567" y="3815614"/>
            <a:ext cx="8131233" cy="938719"/>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sz="1100" b="1" i="0" u="none" strike="noStrike" cap="none" spc="0" normalizeH="0" baseline="0">
                <a:ln>
                  <a:noFill/>
                </a:ln>
                <a:solidFill>
                  <a:prstClr val="black"/>
                </a:solidFill>
                <a:effectLst/>
                <a:uLnTx/>
                <a:uFillTx/>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Reason for deviation</a:t>
            </a:r>
          </a:p>
          <a:p>
            <a:pPr lvl="0">
              <a:defRPr/>
            </a:pPr>
            <a:r>
              <a:rPr lang="en-ZA" b="0" dirty="0"/>
              <a:t>Cadastral documents captured for the quarter under review were fairly managed.</a:t>
            </a:r>
          </a:p>
          <a:p>
            <a:pPr lvl="0">
              <a:defRPr/>
            </a:pPr>
            <a:endPar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Planned intervention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p>
        </p:txBody>
      </p:sp>
      <p:sp>
        <p:nvSpPr>
          <p:cNvPr id="10" name="Slide Number Placeholder 1">
            <a:extLst>
              <a:ext uri="{FF2B5EF4-FFF2-40B4-BE49-F238E27FC236}">
                <a16:creationId xmlns:a16="http://schemas.microsoft.com/office/drawing/2014/main" xmlns="" id="{E777AAA7-B9B3-4F81-937B-82A71F7FC1BE}"/>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45</a:t>
            </a:fld>
            <a:endParaRPr lang="en-ZA" altLang="en-US" sz="1800" b="1" dirty="0"/>
          </a:p>
        </p:txBody>
      </p:sp>
    </p:spTree>
    <p:extLst>
      <p:ext uri="{BB962C8B-B14F-4D97-AF65-F5344CB8AC3E}">
        <p14:creationId xmlns:p14="http://schemas.microsoft.com/office/powerpoint/2010/main" xmlns="" val="18261173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57200" y="289069"/>
            <a:ext cx="822960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94C600"/>
                </a:solidFill>
                <a:effectLst/>
                <a:uLnTx/>
                <a:uFillTx/>
                <a:latin typeface="Arial" panose="020B0604020202020204" pitchFamily="34" charset="0"/>
                <a:ea typeface="+mn-ea"/>
                <a:cs typeface="Arial" panose="020B0604020202020204" pitchFamily="34" charset="0"/>
              </a:rPr>
              <a:t>PROGRAMME 6: LAND ADMINISTRATION</a:t>
            </a: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447997"/>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11" name="TextBox 10"/>
          <p:cNvSpPr txBox="1"/>
          <p:nvPr/>
        </p:nvSpPr>
        <p:spPr>
          <a:xfrm>
            <a:off x="435257" y="781227"/>
            <a:ext cx="7848600"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indicator: </a:t>
            </a:r>
            <a:r>
              <a:rPr lang="en-US" sz="1600" b="1" dirty="0">
                <a:solidFill>
                  <a:prstClr val="black"/>
                </a:solidFill>
                <a:latin typeface="Arial" panose="020B0604020202020204" pitchFamily="34" charset="0"/>
                <a:cs typeface="Arial" panose="020B0604020202020204" pitchFamily="34" charset="0"/>
              </a:rPr>
              <a:t>8.5.1 The percentage of </a:t>
            </a:r>
            <a:r>
              <a:rPr lang="en-US" sz="1600" b="1" dirty="0" err="1">
                <a:solidFill>
                  <a:prstClr val="black"/>
                </a:solidFill>
                <a:latin typeface="Arial" panose="020B0604020202020204" pitchFamily="34" charset="0"/>
                <a:cs typeface="Arial" panose="020B0604020202020204" pitchFamily="34" charset="0"/>
              </a:rPr>
              <a:t>TrigNet’s</a:t>
            </a:r>
            <a:r>
              <a:rPr lang="en-US" sz="1600" b="1" dirty="0">
                <a:solidFill>
                  <a:prstClr val="black"/>
                </a:solidFill>
                <a:latin typeface="Arial" panose="020B0604020202020204" pitchFamily="34" charset="0"/>
                <a:cs typeface="Arial" panose="020B0604020202020204" pitchFamily="34" charset="0"/>
              </a:rPr>
              <a:t> continuously operating reference stations (CORS)  Global Navigation </a:t>
            </a:r>
            <a:r>
              <a:rPr lang="en-US" sz="1600" b="1" dirty="0" err="1">
                <a:solidFill>
                  <a:prstClr val="black"/>
                </a:solidFill>
                <a:latin typeface="Arial" panose="020B0604020202020204" pitchFamily="34" charset="0"/>
                <a:cs typeface="Arial" panose="020B0604020202020204" pitchFamily="34" charset="0"/>
              </a:rPr>
              <a:t>Satelite</a:t>
            </a:r>
            <a:r>
              <a:rPr lang="en-US" sz="1600" b="1" dirty="0">
                <a:solidFill>
                  <a:prstClr val="black"/>
                </a:solidFill>
                <a:latin typeface="Arial" panose="020B0604020202020204" pitchFamily="34" charset="0"/>
                <a:cs typeface="Arial" panose="020B0604020202020204" pitchFamily="34" charset="0"/>
              </a:rPr>
              <a:t> System (GNSS) datasets made available to geospatial data users</a:t>
            </a:r>
            <a:endParaRPr lang="en-ZA" sz="1600" b="1" dirty="0">
              <a:solidFill>
                <a:prstClr val="black"/>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Annual Target: </a:t>
            </a:r>
            <a:r>
              <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85%</a:t>
            </a:r>
          </a:p>
        </p:txBody>
      </p:sp>
      <p:sp>
        <p:nvSpPr>
          <p:cNvPr id="14" name="TextBox 13"/>
          <p:cNvSpPr txBox="1"/>
          <p:nvPr/>
        </p:nvSpPr>
        <p:spPr>
          <a:xfrm>
            <a:off x="799851" y="4026563"/>
            <a:ext cx="8131233" cy="584775"/>
          </a:xfrm>
          <a:prstGeom prst="rect">
            <a:avLst/>
          </a:prstGeom>
          <a:noFill/>
        </p:spPr>
        <p:txBody>
          <a:bodyPr wrap="square" rtlCol="0">
            <a:spAutoFit/>
          </a:bodyPr>
          <a:lstStyle/>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aphicFrame>
        <p:nvGraphicFramePr>
          <p:cNvPr id="8" name="Diagram 7"/>
          <p:cNvGraphicFramePr/>
          <p:nvPr/>
        </p:nvGraphicFramePr>
        <p:xfrm>
          <a:off x="406347" y="1697487"/>
          <a:ext cx="8305800" cy="20897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0C018F-9127-4D43-B1E6-A6981D16A09C}"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TextBox 8"/>
          <p:cNvSpPr txBox="1"/>
          <p:nvPr/>
        </p:nvSpPr>
        <p:spPr>
          <a:xfrm>
            <a:off x="406347" y="3815614"/>
            <a:ext cx="8131233" cy="1277273"/>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sz="1100" b="1" i="0" u="none" strike="noStrike" cap="none" spc="0" normalizeH="0" baseline="0">
                <a:ln>
                  <a:noFill/>
                </a:ln>
                <a:solidFill>
                  <a:prstClr val="black"/>
                </a:solidFill>
                <a:effectLst/>
                <a:uLnTx/>
                <a:uFillTx/>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Reason for deviation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ZA" b="0" dirty="0"/>
              <a:t>Less downtimes encountered in the operation of the </a:t>
            </a:r>
            <a:r>
              <a:rPr lang="en-ZA" b="0" dirty="0" err="1"/>
              <a:t>TrigNet</a:t>
            </a:r>
            <a:r>
              <a:rPr lang="en-ZA" b="0" dirty="0"/>
              <a:t> stations for the quarter under review</a:t>
            </a:r>
            <a:endParaRPr kumimoji="0" lang="en-ZA" sz="1100" b="0" i="0" u="none" strike="noStrike" kern="1200" cap="none" spc="0" normalizeH="0" baseline="0" noProof="0" dirty="0">
              <a:ln>
                <a:noFill/>
              </a:ln>
              <a:solidFill>
                <a:prstClr val="black"/>
              </a:solidFill>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Planned intervention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N/A</a:t>
            </a:r>
            <a:endParaRPr kumimoji="0" lang="en-US" sz="1100" b="0" i="0" u="none" strike="noStrike" kern="1200" cap="none" spc="0" normalizeH="0" baseline="0" noProof="0" dirty="0">
              <a:ln>
                <a:noFill/>
              </a:ln>
              <a:solidFill>
                <a:prstClr val="black"/>
              </a:solidFill>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 name="Slide Number Placeholder 1">
            <a:extLst>
              <a:ext uri="{FF2B5EF4-FFF2-40B4-BE49-F238E27FC236}">
                <a16:creationId xmlns:a16="http://schemas.microsoft.com/office/drawing/2014/main" xmlns="" id="{1827E367-0A10-4B22-902E-4CBCBFC9D6B9}"/>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46</a:t>
            </a:fld>
            <a:endParaRPr lang="en-ZA" altLang="en-US" sz="1800" b="1" dirty="0"/>
          </a:p>
        </p:txBody>
      </p:sp>
    </p:spTree>
    <p:extLst>
      <p:ext uri="{BB962C8B-B14F-4D97-AF65-F5344CB8AC3E}">
        <p14:creationId xmlns:p14="http://schemas.microsoft.com/office/powerpoint/2010/main" xmlns="" val="35614638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57200" y="289069"/>
            <a:ext cx="822960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94C600"/>
                </a:solidFill>
                <a:effectLst/>
                <a:uLnTx/>
                <a:uFillTx/>
                <a:latin typeface="Arial" panose="020B0604020202020204" pitchFamily="34" charset="0"/>
                <a:ea typeface="+mn-ea"/>
                <a:cs typeface="Arial" panose="020B0604020202020204" pitchFamily="34" charset="0"/>
              </a:rPr>
              <a:t>PROGRAMME 6: LAND ADMINISTRATION</a:t>
            </a: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447997"/>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Title 1">
            <a:extLst>
              <a:ext uri="{FF2B5EF4-FFF2-40B4-BE49-F238E27FC236}">
                <a16:creationId xmlns:a16="http://schemas.microsoft.com/office/drawing/2014/main" xmlns="" id="{865AAAA2-E1F9-4759-B881-23A221DD72BD}"/>
              </a:ext>
            </a:extLst>
          </p:cNvPr>
          <p:cNvSpPr txBox="1">
            <a:spLocks/>
          </p:cNvSpPr>
          <p:nvPr/>
        </p:nvSpPr>
        <p:spPr>
          <a:xfrm>
            <a:off x="1143000" y="228599"/>
            <a:ext cx="7024688" cy="93230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16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endParaRPr>
          </a:p>
        </p:txBody>
      </p:sp>
      <p:sp>
        <p:nvSpPr>
          <p:cNvPr id="11" name="TextBox 10"/>
          <p:cNvSpPr txBox="1"/>
          <p:nvPr/>
        </p:nvSpPr>
        <p:spPr>
          <a:xfrm>
            <a:off x="435257" y="781227"/>
            <a:ext cx="7848600"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indicator: </a:t>
            </a:r>
            <a:r>
              <a:rPr lang="en-US" sz="1600" b="1" dirty="0">
                <a:solidFill>
                  <a:prstClr val="black"/>
                </a:solidFill>
                <a:latin typeface="Arial" panose="020B0604020202020204" pitchFamily="34" charset="0"/>
                <a:cs typeface="Arial" panose="020B0604020202020204" pitchFamily="34" charset="0"/>
              </a:rPr>
              <a:t>8.6.1 Number of maps produced to maintain the currency of the National Map Series dataset</a:t>
            </a:r>
            <a:endParaRPr lang="en-ZA" sz="1600" b="1" dirty="0">
              <a:solidFill>
                <a:prstClr val="black"/>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Annual Target: </a:t>
            </a:r>
            <a:r>
              <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80</a:t>
            </a:r>
          </a:p>
        </p:txBody>
      </p:sp>
      <p:sp>
        <p:nvSpPr>
          <p:cNvPr id="14" name="TextBox 13"/>
          <p:cNvSpPr txBox="1"/>
          <p:nvPr/>
        </p:nvSpPr>
        <p:spPr>
          <a:xfrm>
            <a:off x="799851" y="4026563"/>
            <a:ext cx="8131233" cy="584775"/>
          </a:xfrm>
          <a:prstGeom prst="rect">
            <a:avLst/>
          </a:prstGeom>
          <a:noFill/>
        </p:spPr>
        <p:txBody>
          <a:bodyPr wrap="square" rtlCol="0">
            <a:spAutoFit/>
          </a:bodyPr>
          <a:lstStyle/>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3666" rtl="0" eaLnBrk="1" fontAlgn="auto" latinLnBrk="0" hangingPunct="1">
              <a:lnSpc>
                <a:spcPct val="100000"/>
              </a:lnSpc>
              <a:spcBef>
                <a:spcPts val="0"/>
              </a:spcBef>
              <a:spcAft>
                <a:spcPts val="0"/>
              </a:spcAft>
              <a:buClrTx/>
              <a:buSzTx/>
              <a:buFontTx/>
              <a:buNone/>
              <a:tabLst/>
              <a:defRPr/>
            </a:pPr>
            <a:endParaRPr kumimoji="0" lang="en-ZA"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aphicFrame>
        <p:nvGraphicFramePr>
          <p:cNvPr id="8" name="Diagram 7"/>
          <p:cNvGraphicFramePr/>
          <p:nvPr/>
        </p:nvGraphicFramePr>
        <p:xfrm>
          <a:off x="406347" y="1697487"/>
          <a:ext cx="8305800" cy="20897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0C018F-9127-4D43-B1E6-A6981D16A09C}"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TextBox 8"/>
          <p:cNvSpPr txBox="1"/>
          <p:nvPr/>
        </p:nvSpPr>
        <p:spPr>
          <a:xfrm>
            <a:off x="555567" y="3928776"/>
            <a:ext cx="8131233" cy="1107996"/>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sz="1100" b="1" i="0" u="none" strike="noStrike" cap="none" spc="0" normalizeH="0" baseline="0">
                <a:ln>
                  <a:noFill/>
                </a:ln>
                <a:solidFill>
                  <a:prstClr val="black"/>
                </a:solidFill>
                <a:effectLst/>
                <a:uLnTx/>
                <a:uFillTx/>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Reason for deviation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ZA" b="0" dirty="0"/>
              <a:t>The total reviewed maps required few updates with minor complications experienced</a:t>
            </a:r>
            <a:endParaRPr kumimoji="0" lang="en-ZA" sz="1100" b="0" i="0" u="none" strike="noStrike" kern="1200" cap="none" spc="0" normalizeH="0" baseline="0" noProof="0" dirty="0">
              <a:ln>
                <a:noFill/>
              </a:ln>
              <a:solidFill>
                <a:prstClr val="black"/>
              </a:solidFill>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Planned intervention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p>
        </p:txBody>
      </p:sp>
      <p:sp>
        <p:nvSpPr>
          <p:cNvPr id="10" name="Slide Number Placeholder 1">
            <a:extLst>
              <a:ext uri="{FF2B5EF4-FFF2-40B4-BE49-F238E27FC236}">
                <a16:creationId xmlns:a16="http://schemas.microsoft.com/office/drawing/2014/main" xmlns="" id="{2C253332-57AE-41F4-BE7E-22B0BD04C317}"/>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47</a:t>
            </a:fld>
            <a:endParaRPr lang="en-ZA" altLang="en-US" sz="1800" b="1" dirty="0"/>
          </a:p>
        </p:txBody>
      </p:sp>
    </p:spTree>
    <p:extLst>
      <p:ext uri="{BB962C8B-B14F-4D97-AF65-F5344CB8AC3E}">
        <p14:creationId xmlns:p14="http://schemas.microsoft.com/office/powerpoint/2010/main" xmlns="" val="32237895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57200" y="289069"/>
            <a:ext cx="82296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TextBox 3">
            <a:extLst>
              <a:ext uri="{FF2B5EF4-FFF2-40B4-BE49-F238E27FC236}">
                <a16:creationId xmlns:a16="http://schemas.microsoft.com/office/drawing/2014/main" xmlns="" id="{73BDC492-A3D2-1246-BB1C-8CA0220FBD80}"/>
              </a:ext>
            </a:extLst>
          </p:cNvPr>
          <p:cNvSpPr txBox="1"/>
          <p:nvPr/>
        </p:nvSpPr>
        <p:spPr>
          <a:xfrm>
            <a:off x="457200" y="750332"/>
            <a:ext cx="8229600" cy="563231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APB&amp;NRM	: Agricultural Production, Biosecurity and Natural Resources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Management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APP		: Annual Performance Plan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AVMP		: Animal and Veld Management Programme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CED		: Cooperative and Rural Enterprise Development</a:t>
            </a:r>
          </a:p>
          <a:p>
            <a:pPr lvl="0">
              <a:defRPr/>
            </a:pPr>
            <a:r>
              <a:rPr lang="en-ZA" dirty="0">
                <a:latin typeface="Arial" panose="020B0604020202020204" pitchFamily="34" charset="0"/>
                <a:cs typeface="Arial" panose="020B0604020202020204" pitchFamily="34" charset="0"/>
              </a:rPr>
              <a:t>CORS		: </a:t>
            </a:r>
            <a:r>
              <a:rPr lang="en-ZA" dirty="0" err="1">
                <a:latin typeface="Arial" panose="020B0604020202020204" pitchFamily="34" charset="0"/>
                <a:cs typeface="Arial" panose="020B0604020202020204" pitchFamily="34" charset="0"/>
              </a:rPr>
              <a:t>Continuosly</a:t>
            </a:r>
            <a:r>
              <a:rPr lang="en-ZA" dirty="0">
                <a:latin typeface="Arial" panose="020B0604020202020204" pitchFamily="34" charset="0"/>
                <a:cs typeface="Arial" panose="020B0604020202020204" pitchFamily="34" charset="0"/>
              </a:rPr>
              <a:t> Operating Reference Stations</a:t>
            </a:r>
            <a:endPar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CPA		: Communal Property Association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CBPP		: Contagious Bovine Pleuropneumonia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DALRRD	: Department of Agriculture, Land Reform and Rural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Development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EC		: Eastern Cape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e-DRS		: Electronic Deeds Registration System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EDTM		: Economic Development, Trade and Marketing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FMD		: Foot-and-Mouth Disease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FPSU		: Farmer Production Support Unit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FS		: Free State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FY		: Financial Year</a:t>
            </a:r>
            <a:endPar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GP		: Gauteng Province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381000"/>
            <a:ext cx="8763000" cy="4812357"/>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rPr>
              <a:t>ACRONYMS</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0C018F-9127-4D43-B1E6-A6981D16A09C}"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1">
            <a:extLst>
              <a:ext uri="{FF2B5EF4-FFF2-40B4-BE49-F238E27FC236}">
                <a16:creationId xmlns:a16="http://schemas.microsoft.com/office/drawing/2014/main" xmlns="" id="{45B28401-ADBD-4FF5-9B9A-2F6FEBBCBA32}"/>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48</a:t>
            </a:fld>
            <a:endParaRPr lang="en-ZA" altLang="en-US" sz="1800" b="1" dirty="0"/>
          </a:p>
        </p:txBody>
      </p:sp>
    </p:spTree>
    <p:extLst>
      <p:ext uri="{BB962C8B-B14F-4D97-AF65-F5344CB8AC3E}">
        <p14:creationId xmlns:p14="http://schemas.microsoft.com/office/powerpoint/2010/main" xmlns="" val="16426964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57200" y="289069"/>
            <a:ext cx="82296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TextBox 3">
            <a:extLst>
              <a:ext uri="{FF2B5EF4-FFF2-40B4-BE49-F238E27FC236}">
                <a16:creationId xmlns:a16="http://schemas.microsoft.com/office/drawing/2014/main" xmlns="" id="{73BDC492-A3D2-1246-BB1C-8CA0220FBD80}"/>
              </a:ext>
            </a:extLst>
          </p:cNvPr>
          <p:cNvSpPr txBox="1"/>
          <p:nvPr/>
        </p:nvSpPr>
        <p:spPr>
          <a:xfrm>
            <a:off x="419100" y="584845"/>
            <a:ext cx="8229600" cy="5078313"/>
          </a:xfrm>
          <a:prstGeom prst="rect">
            <a:avLst/>
          </a:prstGeom>
          <a:noFill/>
        </p:spPr>
        <p:txBody>
          <a:bodyPr wrap="square" rtlCol="0">
            <a:spAutoFit/>
          </a:bodyPr>
          <a:lstStyle/>
          <a:p>
            <a:pPr lvl="0">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GNSS		: Global Navigation Satellite System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KZN		: KwaZulu-Natal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LP		: Limpopo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MP		: Mpumalanga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N/A		: Non-applicable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NLAACC</a:t>
            </a:r>
            <a:r>
              <a:rPr kumimoji="0" lang="en-ZA" sz="1800" b="0" i="0" u="none" strike="noStrike" kern="1200" cap="none" spc="0" normalizeH="0" baseline="0" noProof="0" dirty="0">
                <a:ln>
                  <a:noFill/>
                </a:ln>
                <a:effectLst/>
                <a:uLnTx/>
                <a:uFillTx/>
                <a:latin typeface="Arial" panose="020B0604020202020204" pitchFamily="34" charset="0"/>
                <a:cs typeface="Arial" panose="020B0604020202020204" pitchFamily="34" charset="0"/>
              </a:rPr>
              <a:t>	: National Land Acquisition and Allocation Control Committee</a:t>
            </a:r>
            <a:endParaRPr kumimoji="0" lang="en-US" sz="1800" b="0" i="0" u="none" strike="noStrike" kern="1200" cap="none" spc="0" normalizeH="0" baseline="0" noProof="0" dirty="0">
              <a:ln>
                <a:noFill/>
              </a:ln>
              <a:effectLst/>
              <a:uLnTx/>
              <a:uFillTx/>
              <a:latin typeface="Arial" panose="020B0604020202020204" pitchFamily="34" charset="0"/>
              <a:ea typeface="Calibri"/>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Arial" panose="020B0604020202020204" pitchFamily="34" charset="0"/>
                <a:ea typeface="Calibri"/>
                <a:cs typeface="Arial" panose="020B0604020202020204" pitchFamily="34" charset="0"/>
              </a:rPr>
              <a:t>NARYSEC	: </a:t>
            </a:r>
            <a:r>
              <a:rPr kumimoji="0" lang="en-ZA" sz="1800" b="0" i="0" u="none" strike="noStrike" kern="1200" cap="none" spc="0" normalizeH="0" baseline="0" noProof="0" dirty="0">
                <a:ln>
                  <a:noFill/>
                </a:ln>
                <a:effectLst/>
                <a:uLnTx/>
                <a:uFillTx/>
                <a:latin typeface="Arial" panose="020B0604020202020204" pitchFamily="34" charset="0"/>
                <a:ea typeface="Calibri"/>
                <a:cs typeface="Arial" panose="020B0604020202020204" pitchFamily="34" charset="0"/>
              </a:rPr>
              <a:t>National Rural Youth Service Corps </a:t>
            </a:r>
            <a:endParaRPr kumimoji="0" lang="en-US" sz="18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NC		: Northern Cape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NDSF		: National Spatial Development Framework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NW		: North West</a:t>
            </a:r>
          </a:p>
          <a:p>
            <a:pPr lvl="0">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PBAC		:</a:t>
            </a:r>
            <a:r>
              <a:rPr lang="en-ZA" dirty="0">
                <a:latin typeface="Arial" panose="020B0604020202020204" pitchFamily="34" charset="0"/>
                <a:cs typeface="Arial" panose="020B0604020202020204" pitchFamily="34" charset="0"/>
              </a:rPr>
              <a:t> Programme, Budget and Administration Committee </a:t>
            </a:r>
            <a:endParaRPr kumimoji="0" lang="en-US" sz="18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effectLst/>
                <a:uLnTx/>
                <a:uFillTx/>
                <a:latin typeface="Arial" panose="020B0604020202020204" pitchFamily="34" charset="0"/>
                <a:ea typeface="+mn-ea"/>
                <a:cs typeface="Arial" panose="020B0604020202020204" pitchFamily="34" charset="0"/>
              </a:rPr>
              <a:t>PoE</a:t>
            </a: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 Portfolio of Evidence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PPR		: </a:t>
            </a:r>
            <a:r>
              <a:rPr kumimoji="0" lang="en-US" sz="1800" b="0" i="0" u="none" strike="noStrike" kern="1200" cap="none" spc="0" normalizeH="0" baseline="0" noProof="0" dirty="0" err="1">
                <a:ln>
                  <a:noFill/>
                </a:ln>
                <a:effectLst/>
                <a:uLnTx/>
                <a:uFillTx/>
                <a:latin typeface="Arial" panose="020B0604020202020204" pitchFamily="34" charset="0"/>
                <a:ea typeface="+mn-ea"/>
                <a:cs typeface="Arial" panose="020B0604020202020204" pitchFamily="34" charset="0"/>
              </a:rPr>
              <a:t>Peste</a:t>
            </a: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des </a:t>
            </a:r>
            <a:r>
              <a:rPr kumimoji="0" lang="en-US" sz="1800" b="0" i="0" u="none" strike="noStrike" kern="1200" cap="none" spc="0" normalizeH="0" baseline="0" noProof="0" dirty="0" err="1">
                <a:ln>
                  <a:noFill/>
                </a:ln>
                <a:effectLst/>
                <a:uLnTx/>
                <a:uFillTx/>
                <a:latin typeface="Arial" panose="020B0604020202020204" pitchFamily="34" charset="0"/>
                <a:ea typeface="+mn-ea"/>
                <a:cs typeface="Arial" panose="020B0604020202020204" pitchFamily="34" charset="0"/>
              </a:rPr>
              <a:t>Petits</a:t>
            </a: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Ruminants</a:t>
            </a:r>
          </a:p>
          <a:p>
            <a:pPr lvl="0">
              <a:defRPr/>
            </a:pPr>
            <a:r>
              <a:rPr lang="en-US" dirty="0">
                <a:latin typeface="Arial" panose="020B0604020202020204" pitchFamily="34" charset="0"/>
                <a:cs typeface="Arial" panose="020B0604020202020204" pitchFamily="34" charset="0"/>
              </a:rPr>
              <a:t>SSO		: Standard Settlement Office </a:t>
            </a:r>
            <a:endPar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lvl="0">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SPLUM		:</a:t>
            </a:r>
            <a:r>
              <a:rPr kumimoji="0" lang="en-US" sz="1800" b="0" i="0" u="none" strike="noStrike" kern="1200" cap="none" spc="0" normalizeH="0" noProof="0" dirty="0">
                <a:ln>
                  <a:noFill/>
                </a:ln>
                <a:effectLst/>
                <a:uLnTx/>
                <a:uFillTx/>
                <a:latin typeface="Arial" panose="020B0604020202020204" pitchFamily="34" charset="0"/>
                <a:ea typeface="+mn-ea"/>
                <a:cs typeface="Arial" panose="020B0604020202020204" pitchFamily="34" charset="0"/>
              </a:rPr>
              <a:t> Spatial Planning and Land Use</a:t>
            </a:r>
            <a:endPar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lvl="0">
              <a:defRPr/>
            </a:pPr>
            <a:r>
              <a:rPr lang="en-US" dirty="0" err="1">
                <a:latin typeface="Arial" panose="020B0604020202020204" pitchFamily="34" charset="0"/>
                <a:cs typeface="Arial" panose="020B0604020202020204" pitchFamily="34" charset="0"/>
              </a:rPr>
              <a:t>TrigNet</a:t>
            </a:r>
            <a:r>
              <a:rPr lang="en-US" dirty="0">
                <a:latin typeface="Arial" panose="020B0604020202020204" pitchFamily="34" charset="0"/>
                <a:cs typeface="Arial" panose="020B0604020202020204" pitchFamily="34" charset="0"/>
              </a:rPr>
              <a:t>		: Trigonometry Network.</a:t>
            </a:r>
            <a:r>
              <a:rPr lang="en-ZA" dirty="0">
                <a:latin typeface="Arial" panose="020B0604020202020204" pitchFamily="34" charset="0"/>
                <a:cs typeface="Arial" panose="020B0604020202020204" pitchFamily="34" charset="0"/>
              </a:rPr>
              <a:t>The South African Network of</a:t>
            </a:r>
          </a:p>
          <a:p>
            <a:pPr marL="1973263" lvl="0" indent="-1973263">
              <a:defRPr/>
            </a:pPr>
            <a:r>
              <a:rPr lang="en-ZA" dirty="0">
                <a:latin typeface="Arial" panose="020B0604020202020204" pitchFamily="34" charset="0"/>
                <a:cs typeface="Arial" panose="020B0604020202020204" pitchFamily="34" charset="0"/>
              </a:rPr>
              <a:t>	Continuously Operating </a:t>
            </a:r>
            <a:r>
              <a:rPr kumimoji="0" lang="en-ZA" sz="1800" b="0" i="0" u="none" strike="noStrike" kern="1200" cap="none" spc="0" normalizeH="0" noProof="0" dirty="0">
                <a:ln>
                  <a:noFill/>
                </a:ln>
                <a:effectLst/>
                <a:uLnTx/>
                <a:uFillTx/>
                <a:latin typeface="Arial" panose="020B0604020202020204" pitchFamily="34" charset="0"/>
                <a:ea typeface="+mn-ea"/>
                <a:cs typeface="Arial" panose="020B0604020202020204" pitchFamily="34" charset="0"/>
              </a:rPr>
              <a:t>GNSS Base Stations</a:t>
            </a:r>
            <a:endPar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381000"/>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rPr>
              <a:t>ACRONYMS</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0C018F-9127-4D43-B1E6-A6981D16A09C}"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1">
            <a:extLst>
              <a:ext uri="{FF2B5EF4-FFF2-40B4-BE49-F238E27FC236}">
                <a16:creationId xmlns:a16="http://schemas.microsoft.com/office/drawing/2014/main" xmlns="" id="{F5B45615-169A-46E2-AABB-E8F03762FB23}"/>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49</a:t>
            </a:fld>
            <a:endParaRPr lang="en-ZA" altLang="en-US" sz="1800" b="1" dirty="0"/>
          </a:p>
        </p:txBody>
      </p:sp>
    </p:spTree>
    <p:extLst>
      <p:ext uri="{BB962C8B-B14F-4D97-AF65-F5344CB8AC3E}">
        <p14:creationId xmlns:p14="http://schemas.microsoft.com/office/powerpoint/2010/main" xmlns="" val="775421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0C018F-9127-4D43-B1E6-A6981D16A09C}"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graphicFrame>
        <p:nvGraphicFramePr>
          <p:cNvPr id="7" name="Table 6">
            <a:extLst>
              <a:ext uri="{FF2B5EF4-FFF2-40B4-BE49-F238E27FC236}">
                <a16:creationId xmlns:a16="http://schemas.microsoft.com/office/drawing/2014/main" xmlns="" id="{4E3325BC-F2AA-4A40-8468-EB7837BDF93C}"/>
              </a:ext>
            </a:extLst>
          </p:cNvPr>
          <p:cNvGraphicFramePr>
            <a:graphicFrameLocks noGrp="1"/>
          </p:cNvGraphicFramePr>
          <p:nvPr/>
        </p:nvGraphicFramePr>
        <p:xfrm>
          <a:off x="107504" y="66186"/>
          <a:ext cx="8784976" cy="370840"/>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xmlns="" val="2919882028"/>
                    </a:ext>
                  </a:extLst>
                </a:gridCol>
              </a:tblGrid>
              <a:tr h="370840">
                <a:tc>
                  <a:txBody>
                    <a:bodyPr/>
                    <a:lstStyle/>
                    <a:p>
                      <a:pPr algn="ctr"/>
                      <a:r>
                        <a:rPr lang="en-US" dirty="0">
                          <a:latin typeface="Arial" panose="020B0604020202020204" pitchFamily="34" charset="0"/>
                          <a:cs typeface="Arial" panose="020B0604020202020204" pitchFamily="34" charset="0"/>
                        </a:rPr>
                        <a:t>VISION, MISSION</a:t>
                      </a:r>
                      <a:r>
                        <a:rPr lang="en-US" baseline="0" dirty="0">
                          <a:latin typeface="Arial" panose="020B0604020202020204" pitchFamily="34" charset="0"/>
                          <a:cs typeface="Arial" panose="020B0604020202020204" pitchFamily="34" charset="0"/>
                        </a:rPr>
                        <a:t> AND STRATEGIC OUTCOMES</a:t>
                      </a:r>
                      <a:endParaRPr lang="en-ZA" dirty="0">
                        <a:latin typeface="Arial" panose="020B0604020202020204" pitchFamily="34" charset="0"/>
                        <a:cs typeface="Arial" panose="020B0604020202020204" pitchFamily="34" charset="0"/>
                      </a:endParaRPr>
                    </a:p>
                  </a:txBody>
                  <a:tcPr>
                    <a:solidFill>
                      <a:srgbClr val="669900"/>
                    </a:solidFill>
                  </a:tcPr>
                </a:tc>
                <a:extLst>
                  <a:ext uri="{0D108BD9-81ED-4DB2-BD59-A6C34878D82A}">
                    <a16:rowId xmlns:a16="http://schemas.microsoft.com/office/drawing/2014/main" xmlns="" val="2859963760"/>
                  </a:ext>
                </a:extLst>
              </a:tr>
            </a:tbl>
          </a:graphicData>
        </a:graphic>
      </p:graphicFrame>
      <p:grpSp>
        <p:nvGrpSpPr>
          <p:cNvPr id="8" name="Group 5">
            <a:extLst>
              <a:ext uri="{FF2B5EF4-FFF2-40B4-BE49-F238E27FC236}">
                <a16:creationId xmlns:a16="http://schemas.microsoft.com/office/drawing/2014/main" xmlns="" id="{D0F56DA6-801C-4E5F-87E9-4192BD99C354}"/>
              </a:ext>
            </a:extLst>
          </p:cNvPr>
          <p:cNvGrpSpPr>
            <a:grpSpLocks noChangeAspect="1"/>
          </p:cNvGrpSpPr>
          <p:nvPr/>
        </p:nvGrpSpPr>
        <p:grpSpPr bwMode="auto">
          <a:xfrm>
            <a:off x="330200" y="800869"/>
            <a:ext cx="8426450" cy="4896543"/>
            <a:chOff x="2055373" y="2136819"/>
            <a:chExt cx="7663352" cy="3823674"/>
          </a:xfrm>
        </p:grpSpPr>
        <p:cxnSp>
          <p:nvCxnSpPr>
            <p:cNvPr id="9" name="Straight Arrow Connector 8">
              <a:extLst>
                <a:ext uri="{FF2B5EF4-FFF2-40B4-BE49-F238E27FC236}">
                  <a16:creationId xmlns:a16="http://schemas.microsoft.com/office/drawing/2014/main" xmlns="" id="{31F4B392-D00B-468C-85F8-16B2A2B520E8}"/>
                </a:ext>
              </a:extLst>
            </p:cNvPr>
            <p:cNvCxnSpPr>
              <a:cxnSpLocks/>
              <a:stCxn id="60" idx="3"/>
            </p:cNvCxnSpPr>
            <p:nvPr/>
          </p:nvCxnSpPr>
          <p:spPr>
            <a:xfrm>
              <a:off x="2627093" y="4073056"/>
              <a:ext cx="0" cy="465323"/>
            </a:xfrm>
            <a:prstGeom prst="straightConnector1">
              <a:avLst/>
            </a:prstGeom>
            <a:ln>
              <a:solidFill>
                <a:srgbClr val="438C3D"/>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xmlns="" id="{3C6ED7AC-31AC-4651-9CEC-E0537ACD350C}"/>
                </a:ext>
              </a:extLst>
            </p:cNvPr>
            <p:cNvCxnSpPr/>
            <p:nvPr/>
          </p:nvCxnSpPr>
          <p:spPr>
            <a:xfrm flipH="1" flipV="1">
              <a:off x="3926455" y="3327143"/>
              <a:ext cx="0" cy="465323"/>
            </a:xfrm>
            <a:prstGeom prst="straightConnector1">
              <a:avLst/>
            </a:prstGeom>
            <a:ln>
              <a:solidFill>
                <a:srgbClr val="B89604"/>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xmlns="" id="{073A1F96-03E7-4F88-A568-41A506EF59DA}"/>
                </a:ext>
              </a:extLst>
            </p:cNvPr>
            <p:cNvCxnSpPr>
              <a:stCxn id="56" idx="3"/>
            </p:cNvCxnSpPr>
            <p:nvPr/>
          </p:nvCxnSpPr>
          <p:spPr>
            <a:xfrm flipH="1">
              <a:off x="5225818" y="4073056"/>
              <a:ext cx="0" cy="465323"/>
            </a:xfrm>
            <a:prstGeom prst="straightConnector1">
              <a:avLst/>
            </a:prstGeom>
            <a:ln>
              <a:solidFill>
                <a:srgbClr val="438C3D"/>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xmlns="" id="{9502A864-CAA7-47EB-A5F4-E59240E27916}"/>
                </a:ext>
              </a:extLst>
            </p:cNvPr>
            <p:cNvCxnSpPr>
              <a:stCxn id="52" idx="3"/>
            </p:cNvCxnSpPr>
            <p:nvPr/>
          </p:nvCxnSpPr>
          <p:spPr>
            <a:xfrm flipH="1">
              <a:off x="7824543" y="4073056"/>
              <a:ext cx="0" cy="465323"/>
            </a:xfrm>
            <a:prstGeom prst="straightConnector1">
              <a:avLst/>
            </a:prstGeom>
            <a:ln>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xmlns="" id="{D40E7051-7BAB-4968-BCF4-2A61A2E54AD3}"/>
                </a:ext>
              </a:extLst>
            </p:cNvPr>
            <p:cNvCxnSpPr/>
            <p:nvPr/>
          </p:nvCxnSpPr>
          <p:spPr>
            <a:xfrm flipH="1" flipV="1">
              <a:off x="6525180" y="3327143"/>
              <a:ext cx="0" cy="465323"/>
            </a:xfrm>
            <a:prstGeom prst="straightConnector1">
              <a:avLst/>
            </a:prstGeom>
            <a:ln>
              <a:solidFill>
                <a:srgbClr val="B89604"/>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xmlns="" id="{D94C9CCE-A7C8-41CB-90B8-823BCDF7C9C1}"/>
                </a:ext>
              </a:extLst>
            </p:cNvPr>
            <p:cNvCxnSpPr>
              <a:cxnSpLocks/>
            </p:cNvCxnSpPr>
            <p:nvPr/>
          </p:nvCxnSpPr>
          <p:spPr>
            <a:xfrm flipH="1" flipV="1">
              <a:off x="9123906" y="3327143"/>
              <a:ext cx="0" cy="465323"/>
            </a:xfrm>
            <a:prstGeom prst="straightConnector1">
              <a:avLst/>
            </a:prstGeom>
            <a:ln>
              <a:solidFill>
                <a:srgbClr val="B89604"/>
              </a:solidFill>
              <a:tailEnd type="triangle"/>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xmlns="" id="{6F40070B-2037-4895-BF35-5B51DB900136}"/>
                </a:ext>
              </a:extLst>
            </p:cNvPr>
            <p:cNvGrpSpPr/>
            <p:nvPr/>
          </p:nvGrpSpPr>
          <p:grpSpPr>
            <a:xfrm>
              <a:off x="2055373" y="2859136"/>
              <a:ext cx="1144680" cy="1327828"/>
              <a:chOff x="3149698" y="2927926"/>
              <a:chExt cx="1348318" cy="1564049"/>
            </a:xfrm>
            <a:solidFill>
              <a:srgbClr val="589D40"/>
            </a:solidFill>
          </p:grpSpPr>
          <p:sp>
            <p:nvSpPr>
              <p:cNvPr id="59" name="Hexagon 58">
                <a:extLst>
                  <a:ext uri="{FF2B5EF4-FFF2-40B4-BE49-F238E27FC236}">
                    <a16:creationId xmlns:a16="http://schemas.microsoft.com/office/drawing/2014/main" xmlns="" id="{5DB6A354-EC04-4281-85C0-D789BB7E3550}"/>
                  </a:ext>
                </a:extLst>
              </p:cNvPr>
              <p:cNvSpPr/>
              <p:nvPr/>
            </p:nvSpPr>
            <p:spPr>
              <a:xfrm rot="16200000">
                <a:off x="3041832" y="3035792"/>
                <a:ext cx="1564049" cy="1348318"/>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defTabSz="685800" eaLnBrk="1" fontAlgn="auto" hangingPunct="1">
                  <a:spcBef>
                    <a:spcPts val="0"/>
                  </a:spcBef>
                  <a:spcAft>
                    <a:spcPts val="0"/>
                  </a:spcAft>
                  <a:defRPr/>
                </a:pPr>
                <a:endParaRPr lang="en-US" sz="1050">
                  <a:solidFill>
                    <a:prstClr val="white"/>
                  </a:solidFill>
                </a:endParaRPr>
              </a:p>
            </p:txBody>
          </p:sp>
          <p:sp>
            <p:nvSpPr>
              <p:cNvPr id="60" name="Hexagon 59">
                <a:extLst>
                  <a:ext uri="{FF2B5EF4-FFF2-40B4-BE49-F238E27FC236}">
                    <a16:creationId xmlns:a16="http://schemas.microsoft.com/office/drawing/2014/main" xmlns="" id="{A55BBF49-0F37-4317-8C6A-B65F9A6D4B5E}"/>
                  </a:ext>
                </a:extLst>
              </p:cNvPr>
              <p:cNvSpPr/>
              <p:nvPr/>
            </p:nvSpPr>
            <p:spPr>
              <a:xfrm rot="16200000">
                <a:off x="3175646" y="3151150"/>
                <a:ext cx="1296420" cy="1117603"/>
              </a:xfrm>
              <a:prstGeom prst="hexagon">
                <a:avLst/>
              </a:prstGeom>
              <a:solidFill>
                <a:schemeClr val="bg1"/>
              </a:solidFill>
              <a:ln>
                <a:no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defTabSz="685800" eaLnBrk="1" fontAlgn="auto" hangingPunct="1">
                  <a:spcBef>
                    <a:spcPts val="0"/>
                  </a:spcBef>
                  <a:spcAft>
                    <a:spcPts val="0"/>
                  </a:spcAft>
                  <a:defRPr/>
                </a:pPr>
                <a:endParaRPr lang="en-US" sz="1050" dirty="0">
                  <a:solidFill>
                    <a:prstClr val="white"/>
                  </a:solidFill>
                </a:endParaRPr>
              </a:p>
            </p:txBody>
          </p:sp>
        </p:grpSp>
        <p:grpSp>
          <p:nvGrpSpPr>
            <p:cNvPr id="16" name="Group 15">
              <a:extLst>
                <a:ext uri="{FF2B5EF4-FFF2-40B4-BE49-F238E27FC236}">
                  <a16:creationId xmlns:a16="http://schemas.microsoft.com/office/drawing/2014/main" xmlns="" id="{74702E5D-5C7D-4491-A713-F8F62F323549}"/>
                </a:ext>
              </a:extLst>
            </p:cNvPr>
            <p:cNvGrpSpPr/>
            <p:nvPr/>
          </p:nvGrpSpPr>
          <p:grpSpPr>
            <a:xfrm>
              <a:off x="3354643" y="3678730"/>
              <a:ext cx="1144680" cy="1327828"/>
              <a:chOff x="3149698" y="2927926"/>
              <a:chExt cx="1348318" cy="1564049"/>
            </a:xfrm>
            <a:solidFill>
              <a:srgbClr val="B89604"/>
            </a:solidFill>
          </p:grpSpPr>
          <p:sp>
            <p:nvSpPr>
              <p:cNvPr id="57" name="Hexagon 56">
                <a:extLst>
                  <a:ext uri="{FF2B5EF4-FFF2-40B4-BE49-F238E27FC236}">
                    <a16:creationId xmlns:a16="http://schemas.microsoft.com/office/drawing/2014/main" xmlns="" id="{833369F0-001D-46F8-8374-AD02D04A639C}"/>
                  </a:ext>
                </a:extLst>
              </p:cNvPr>
              <p:cNvSpPr/>
              <p:nvPr/>
            </p:nvSpPr>
            <p:spPr>
              <a:xfrm rot="16200000">
                <a:off x="3041832" y="3035792"/>
                <a:ext cx="1564049" cy="1348318"/>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defTabSz="685800" eaLnBrk="1" fontAlgn="auto" hangingPunct="1">
                  <a:spcBef>
                    <a:spcPts val="0"/>
                  </a:spcBef>
                  <a:spcAft>
                    <a:spcPts val="0"/>
                  </a:spcAft>
                  <a:defRPr/>
                </a:pPr>
                <a:endParaRPr lang="en-US" sz="1050">
                  <a:solidFill>
                    <a:prstClr val="white"/>
                  </a:solidFill>
                </a:endParaRPr>
              </a:p>
            </p:txBody>
          </p:sp>
          <p:sp>
            <p:nvSpPr>
              <p:cNvPr id="58" name="Hexagon 57">
                <a:extLst>
                  <a:ext uri="{FF2B5EF4-FFF2-40B4-BE49-F238E27FC236}">
                    <a16:creationId xmlns:a16="http://schemas.microsoft.com/office/drawing/2014/main" xmlns="" id="{0846A449-65BD-45A4-97ED-262817325C1F}"/>
                  </a:ext>
                </a:extLst>
              </p:cNvPr>
              <p:cNvSpPr/>
              <p:nvPr/>
            </p:nvSpPr>
            <p:spPr>
              <a:xfrm rot="16200000">
                <a:off x="3175646" y="3151150"/>
                <a:ext cx="1296420" cy="1117603"/>
              </a:xfrm>
              <a:prstGeom prst="hexagon">
                <a:avLst/>
              </a:prstGeom>
              <a:solidFill>
                <a:schemeClr val="bg1"/>
              </a:solidFill>
              <a:ln>
                <a:no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defTabSz="685800" eaLnBrk="1" fontAlgn="auto" hangingPunct="1">
                  <a:spcBef>
                    <a:spcPts val="0"/>
                  </a:spcBef>
                  <a:spcAft>
                    <a:spcPts val="0"/>
                  </a:spcAft>
                  <a:defRPr/>
                </a:pPr>
                <a:endParaRPr lang="en-US" sz="1050" dirty="0">
                  <a:solidFill>
                    <a:prstClr val="white"/>
                  </a:solidFill>
                </a:endParaRPr>
              </a:p>
            </p:txBody>
          </p:sp>
        </p:grpSp>
        <p:grpSp>
          <p:nvGrpSpPr>
            <p:cNvPr id="17" name="Group 16">
              <a:extLst>
                <a:ext uri="{FF2B5EF4-FFF2-40B4-BE49-F238E27FC236}">
                  <a16:creationId xmlns:a16="http://schemas.microsoft.com/office/drawing/2014/main" xmlns="" id="{EE03D9C4-0327-4492-8010-5B3D436BB739}"/>
                </a:ext>
              </a:extLst>
            </p:cNvPr>
            <p:cNvGrpSpPr/>
            <p:nvPr/>
          </p:nvGrpSpPr>
          <p:grpSpPr>
            <a:xfrm>
              <a:off x="4653912" y="2859137"/>
              <a:ext cx="1144680" cy="1327828"/>
              <a:chOff x="3149698" y="2927926"/>
              <a:chExt cx="1348318" cy="1564049"/>
            </a:xfrm>
            <a:solidFill>
              <a:srgbClr val="589D40"/>
            </a:solidFill>
          </p:grpSpPr>
          <p:sp>
            <p:nvSpPr>
              <p:cNvPr id="55" name="Hexagon 54">
                <a:extLst>
                  <a:ext uri="{FF2B5EF4-FFF2-40B4-BE49-F238E27FC236}">
                    <a16:creationId xmlns:a16="http://schemas.microsoft.com/office/drawing/2014/main" xmlns="" id="{E568F034-7A79-4EB2-A94F-F19804E78311}"/>
                  </a:ext>
                </a:extLst>
              </p:cNvPr>
              <p:cNvSpPr/>
              <p:nvPr/>
            </p:nvSpPr>
            <p:spPr>
              <a:xfrm rot="16200000">
                <a:off x="3041832" y="3035792"/>
                <a:ext cx="1564049" cy="1348318"/>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defTabSz="685800" eaLnBrk="1" fontAlgn="auto" hangingPunct="1">
                  <a:spcBef>
                    <a:spcPts val="0"/>
                  </a:spcBef>
                  <a:spcAft>
                    <a:spcPts val="0"/>
                  </a:spcAft>
                  <a:defRPr/>
                </a:pPr>
                <a:endParaRPr lang="en-US" sz="1050" dirty="0">
                  <a:solidFill>
                    <a:prstClr val="white"/>
                  </a:solidFill>
                </a:endParaRPr>
              </a:p>
            </p:txBody>
          </p:sp>
          <p:sp>
            <p:nvSpPr>
              <p:cNvPr id="56" name="Hexagon 55">
                <a:extLst>
                  <a:ext uri="{FF2B5EF4-FFF2-40B4-BE49-F238E27FC236}">
                    <a16:creationId xmlns:a16="http://schemas.microsoft.com/office/drawing/2014/main" xmlns="" id="{1B273F86-0B08-4304-A831-918A78326997}"/>
                  </a:ext>
                </a:extLst>
              </p:cNvPr>
              <p:cNvSpPr/>
              <p:nvPr/>
            </p:nvSpPr>
            <p:spPr>
              <a:xfrm rot="16200000">
                <a:off x="3175646" y="3151150"/>
                <a:ext cx="1296420" cy="1117603"/>
              </a:xfrm>
              <a:prstGeom prst="hexagon">
                <a:avLst/>
              </a:prstGeom>
              <a:solidFill>
                <a:schemeClr val="bg1"/>
              </a:solidFill>
              <a:ln>
                <a:no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defTabSz="685800" eaLnBrk="1" fontAlgn="auto" hangingPunct="1">
                  <a:spcBef>
                    <a:spcPts val="0"/>
                  </a:spcBef>
                  <a:spcAft>
                    <a:spcPts val="0"/>
                  </a:spcAft>
                  <a:defRPr/>
                </a:pPr>
                <a:endParaRPr lang="en-US" sz="1050">
                  <a:solidFill>
                    <a:prstClr val="white"/>
                  </a:solidFill>
                </a:endParaRPr>
              </a:p>
            </p:txBody>
          </p:sp>
        </p:grpSp>
        <p:grpSp>
          <p:nvGrpSpPr>
            <p:cNvPr id="18" name="Group 17">
              <a:extLst>
                <a:ext uri="{FF2B5EF4-FFF2-40B4-BE49-F238E27FC236}">
                  <a16:creationId xmlns:a16="http://schemas.microsoft.com/office/drawing/2014/main" xmlns="" id="{3B61622D-16DD-4FFE-A247-713FDBBDE49E}"/>
                </a:ext>
              </a:extLst>
            </p:cNvPr>
            <p:cNvGrpSpPr/>
            <p:nvPr/>
          </p:nvGrpSpPr>
          <p:grpSpPr>
            <a:xfrm>
              <a:off x="5953182" y="3678731"/>
              <a:ext cx="1144680" cy="1327828"/>
              <a:chOff x="3149698" y="2927926"/>
              <a:chExt cx="1348318" cy="1564049"/>
            </a:xfrm>
            <a:solidFill>
              <a:srgbClr val="B89604"/>
            </a:solidFill>
          </p:grpSpPr>
          <p:sp>
            <p:nvSpPr>
              <p:cNvPr id="53" name="Hexagon 52">
                <a:extLst>
                  <a:ext uri="{FF2B5EF4-FFF2-40B4-BE49-F238E27FC236}">
                    <a16:creationId xmlns:a16="http://schemas.microsoft.com/office/drawing/2014/main" xmlns="" id="{F100A1E2-B409-4399-A23F-6FAAE42D1C46}"/>
                  </a:ext>
                </a:extLst>
              </p:cNvPr>
              <p:cNvSpPr/>
              <p:nvPr/>
            </p:nvSpPr>
            <p:spPr>
              <a:xfrm rot="16200000">
                <a:off x="3041832" y="3035792"/>
                <a:ext cx="1564049" cy="1348318"/>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defTabSz="685800" eaLnBrk="1" fontAlgn="auto" hangingPunct="1">
                  <a:spcBef>
                    <a:spcPts val="0"/>
                  </a:spcBef>
                  <a:spcAft>
                    <a:spcPts val="0"/>
                  </a:spcAft>
                  <a:defRPr/>
                </a:pPr>
                <a:endParaRPr lang="en-US" sz="1050">
                  <a:solidFill>
                    <a:prstClr val="white"/>
                  </a:solidFill>
                </a:endParaRPr>
              </a:p>
            </p:txBody>
          </p:sp>
          <p:sp>
            <p:nvSpPr>
              <p:cNvPr id="54" name="Hexagon 53">
                <a:extLst>
                  <a:ext uri="{FF2B5EF4-FFF2-40B4-BE49-F238E27FC236}">
                    <a16:creationId xmlns:a16="http://schemas.microsoft.com/office/drawing/2014/main" xmlns="" id="{137FD479-4982-4DEA-97EA-4334CD506620}"/>
                  </a:ext>
                </a:extLst>
              </p:cNvPr>
              <p:cNvSpPr/>
              <p:nvPr/>
            </p:nvSpPr>
            <p:spPr>
              <a:xfrm rot="16200000">
                <a:off x="3175646" y="3151150"/>
                <a:ext cx="1296420" cy="1117603"/>
              </a:xfrm>
              <a:prstGeom prst="hexagon">
                <a:avLst/>
              </a:prstGeom>
              <a:solidFill>
                <a:schemeClr val="bg1"/>
              </a:solidFill>
              <a:ln>
                <a:no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defTabSz="685800" eaLnBrk="1" fontAlgn="auto" hangingPunct="1">
                  <a:spcBef>
                    <a:spcPts val="0"/>
                  </a:spcBef>
                  <a:spcAft>
                    <a:spcPts val="0"/>
                  </a:spcAft>
                  <a:defRPr/>
                </a:pPr>
                <a:endParaRPr lang="en-US" sz="1050" dirty="0">
                  <a:solidFill>
                    <a:prstClr val="white"/>
                  </a:solidFill>
                </a:endParaRPr>
              </a:p>
            </p:txBody>
          </p:sp>
        </p:grpSp>
        <p:grpSp>
          <p:nvGrpSpPr>
            <p:cNvPr id="19" name="Group 18">
              <a:extLst>
                <a:ext uri="{FF2B5EF4-FFF2-40B4-BE49-F238E27FC236}">
                  <a16:creationId xmlns:a16="http://schemas.microsoft.com/office/drawing/2014/main" xmlns="" id="{A66CE69A-D02D-42FB-B68A-4D12D300EFD5}"/>
                </a:ext>
              </a:extLst>
            </p:cNvPr>
            <p:cNvGrpSpPr/>
            <p:nvPr/>
          </p:nvGrpSpPr>
          <p:grpSpPr>
            <a:xfrm>
              <a:off x="7252450" y="2859136"/>
              <a:ext cx="1144680" cy="1327828"/>
              <a:chOff x="3149698" y="2927926"/>
              <a:chExt cx="1348318" cy="1564049"/>
            </a:xfrm>
            <a:solidFill>
              <a:srgbClr val="589D40"/>
            </a:solidFill>
          </p:grpSpPr>
          <p:sp>
            <p:nvSpPr>
              <p:cNvPr id="51" name="Hexagon 50">
                <a:extLst>
                  <a:ext uri="{FF2B5EF4-FFF2-40B4-BE49-F238E27FC236}">
                    <a16:creationId xmlns:a16="http://schemas.microsoft.com/office/drawing/2014/main" xmlns="" id="{932B8F3E-6AD0-482C-992D-101C98B938F3}"/>
                  </a:ext>
                </a:extLst>
              </p:cNvPr>
              <p:cNvSpPr/>
              <p:nvPr/>
            </p:nvSpPr>
            <p:spPr>
              <a:xfrm rot="16200000">
                <a:off x="3041832" y="3035792"/>
                <a:ext cx="1564049" cy="1348318"/>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defTabSz="685800" eaLnBrk="1" fontAlgn="auto" hangingPunct="1">
                  <a:spcBef>
                    <a:spcPts val="0"/>
                  </a:spcBef>
                  <a:spcAft>
                    <a:spcPts val="0"/>
                  </a:spcAft>
                  <a:defRPr/>
                </a:pPr>
                <a:endParaRPr lang="en-US" sz="1050">
                  <a:solidFill>
                    <a:prstClr val="white"/>
                  </a:solidFill>
                </a:endParaRPr>
              </a:p>
            </p:txBody>
          </p:sp>
          <p:sp>
            <p:nvSpPr>
              <p:cNvPr id="52" name="Hexagon 51">
                <a:extLst>
                  <a:ext uri="{FF2B5EF4-FFF2-40B4-BE49-F238E27FC236}">
                    <a16:creationId xmlns:a16="http://schemas.microsoft.com/office/drawing/2014/main" xmlns="" id="{1AFAE23B-688B-47FD-BBFA-D76CDB3845AA}"/>
                  </a:ext>
                </a:extLst>
              </p:cNvPr>
              <p:cNvSpPr/>
              <p:nvPr/>
            </p:nvSpPr>
            <p:spPr>
              <a:xfrm rot="16200000">
                <a:off x="3175646" y="3151150"/>
                <a:ext cx="1296420" cy="1117603"/>
              </a:xfrm>
              <a:prstGeom prst="hexagon">
                <a:avLst/>
              </a:prstGeom>
              <a:solidFill>
                <a:schemeClr val="bg1"/>
              </a:solidFill>
              <a:ln>
                <a:no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defTabSz="685800" eaLnBrk="1" fontAlgn="auto" hangingPunct="1">
                  <a:spcBef>
                    <a:spcPts val="0"/>
                  </a:spcBef>
                  <a:spcAft>
                    <a:spcPts val="0"/>
                  </a:spcAft>
                  <a:defRPr/>
                </a:pPr>
                <a:endParaRPr lang="en-US" sz="1050" dirty="0">
                  <a:solidFill>
                    <a:prstClr val="white"/>
                  </a:solidFill>
                </a:endParaRPr>
              </a:p>
            </p:txBody>
          </p:sp>
        </p:grpSp>
        <p:grpSp>
          <p:nvGrpSpPr>
            <p:cNvPr id="20" name="Group 19">
              <a:extLst>
                <a:ext uri="{FF2B5EF4-FFF2-40B4-BE49-F238E27FC236}">
                  <a16:creationId xmlns:a16="http://schemas.microsoft.com/office/drawing/2014/main" xmlns="" id="{50D64C01-90D4-4170-A363-1C73B221436B}"/>
                </a:ext>
              </a:extLst>
            </p:cNvPr>
            <p:cNvGrpSpPr/>
            <p:nvPr/>
          </p:nvGrpSpPr>
          <p:grpSpPr>
            <a:xfrm>
              <a:off x="8551720" y="3678730"/>
              <a:ext cx="1144680" cy="1327828"/>
              <a:chOff x="3149698" y="2927926"/>
              <a:chExt cx="1348318" cy="1564049"/>
            </a:xfrm>
            <a:solidFill>
              <a:srgbClr val="B89604"/>
            </a:solidFill>
          </p:grpSpPr>
          <p:sp>
            <p:nvSpPr>
              <p:cNvPr id="49" name="Hexagon 48">
                <a:extLst>
                  <a:ext uri="{FF2B5EF4-FFF2-40B4-BE49-F238E27FC236}">
                    <a16:creationId xmlns:a16="http://schemas.microsoft.com/office/drawing/2014/main" xmlns="" id="{88100AFB-8898-45D4-9DB8-FF0F5BF5F10B}"/>
                  </a:ext>
                </a:extLst>
              </p:cNvPr>
              <p:cNvSpPr/>
              <p:nvPr/>
            </p:nvSpPr>
            <p:spPr>
              <a:xfrm rot="16200000">
                <a:off x="3041832" y="3035792"/>
                <a:ext cx="1564049" cy="1348318"/>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defTabSz="685800" eaLnBrk="1" fontAlgn="auto" hangingPunct="1">
                  <a:spcBef>
                    <a:spcPts val="0"/>
                  </a:spcBef>
                  <a:spcAft>
                    <a:spcPts val="0"/>
                  </a:spcAft>
                  <a:defRPr/>
                </a:pPr>
                <a:endParaRPr lang="en-US" sz="1050">
                  <a:solidFill>
                    <a:prstClr val="white"/>
                  </a:solidFill>
                </a:endParaRPr>
              </a:p>
            </p:txBody>
          </p:sp>
          <p:sp>
            <p:nvSpPr>
              <p:cNvPr id="50" name="Hexagon 49">
                <a:extLst>
                  <a:ext uri="{FF2B5EF4-FFF2-40B4-BE49-F238E27FC236}">
                    <a16:creationId xmlns:a16="http://schemas.microsoft.com/office/drawing/2014/main" xmlns="" id="{35793CD5-7654-4D92-B5D2-811984B1007B}"/>
                  </a:ext>
                </a:extLst>
              </p:cNvPr>
              <p:cNvSpPr/>
              <p:nvPr/>
            </p:nvSpPr>
            <p:spPr>
              <a:xfrm rot="16200000">
                <a:off x="3175646" y="3151150"/>
                <a:ext cx="1296420" cy="1117603"/>
              </a:xfrm>
              <a:prstGeom prst="hexagon">
                <a:avLst/>
              </a:prstGeom>
              <a:solidFill>
                <a:schemeClr val="bg1"/>
              </a:solidFill>
              <a:ln>
                <a:no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defTabSz="685800" eaLnBrk="1" fontAlgn="auto" hangingPunct="1">
                  <a:spcBef>
                    <a:spcPts val="0"/>
                  </a:spcBef>
                  <a:spcAft>
                    <a:spcPts val="0"/>
                  </a:spcAft>
                  <a:defRPr/>
                </a:pPr>
                <a:endParaRPr lang="en-US" sz="1050" dirty="0">
                  <a:solidFill>
                    <a:prstClr val="white"/>
                  </a:solidFill>
                </a:endParaRPr>
              </a:p>
            </p:txBody>
          </p:sp>
        </p:grpSp>
        <p:grpSp>
          <p:nvGrpSpPr>
            <p:cNvPr id="21" name="Group 19">
              <a:extLst>
                <a:ext uri="{FF2B5EF4-FFF2-40B4-BE49-F238E27FC236}">
                  <a16:creationId xmlns:a16="http://schemas.microsoft.com/office/drawing/2014/main" xmlns="" id="{4DFE40EA-269A-4880-8755-2AAAF4FB3970}"/>
                </a:ext>
              </a:extLst>
            </p:cNvPr>
            <p:cNvGrpSpPr>
              <a:grpSpLocks/>
            </p:cNvGrpSpPr>
            <p:nvPr/>
          </p:nvGrpSpPr>
          <p:grpSpPr bwMode="auto">
            <a:xfrm>
              <a:off x="2055373" y="4615602"/>
              <a:ext cx="1144680" cy="1081020"/>
              <a:chOff x="398334" y="3006615"/>
              <a:chExt cx="2937087" cy="1273335"/>
            </a:xfrm>
          </p:grpSpPr>
          <p:sp>
            <p:nvSpPr>
              <p:cNvPr id="47" name="TextBox 46">
                <a:extLst>
                  <a:ext uri="{FF2B5EF4-FFF2-40B4-BE49-F238E27FC236}">
                    <a16:creationId xmlns:a16="http://schemas.microsoft.com/office/drawing/2014/main" xmlns="" id="{91C80DF5-F09A-4BE6-81AD-F6B6F4562633}"/>
                  </a:ext>
                </a:extLst>
              </p:cNvPr>
              <p:cNvSpPr txBox="1"/>
              <p:nvPr/>
            </p:nvSpPr>
            <p:spPr>
              <a:xfrm>
                <a:off x="398334" y="3005979"/>
                <a:ext cx="2937610" cy="268922"/>
              </a:xfrm>
              <a:prstGeom prst="rect">
                <a:avLst/>
              </a:prstGeom>
              <a:noFill/>
            </p:spPr>
            <p:txBody>
              <a:bodyPr lIns="0" tIns="0" rIns="0" anchor="ctr">
                <a:spAutoFit/>
              </a:bodyPr>
              <a:lstStyle/>
              <a:p>
                <a:pPr algn="ctr" defTabSz="685800" eaLnBrk="1" fontAlgn="auto" hangingPunct="1">
                  <a:spcBef>
                    <a:spcPts val="0"/>
                  </a:spcBef>
                  <a:spcAft>
                    <a:spcPts val="0"/>
                  </a:spcAft>
                  <a:defRPr/>
                </a:pPr>
                <a:r>
                  <a:rPr lang="en-US" sz="1050" b="1" dirty="0">
                    <a:solidFill>
                      <a:prstClr val="black"/>
                    </a:solidFill>
                    <a:latin typeface="Calibri"/>
                    <a:cs typeface="+mn-cs"/>
                  </a:rPr>
                  <a:t>OUTCOME 1</a:t>
                </a:r>
              </a:p>
            </p:txBody>
          </p:sp>
          <p:sp>
            <p:nvSpPr>
              <p:cNvPr id="48" name="TextBox 47">
                <a:extLst>
                  <a:ext uri="{FF2B5EF4-FFF2-40B4-BE49-F238E27FC236}">
                    <a16:creationId xmlns:a16="http://schemas.microsoft.com/office/drawing/2014/main" xmlns="" id="{D29E8C47-AB2D-44CA-904A-43683C690266}"/>
                  </a:ext>
                </a:extLst>
              </p:cNvPr>
              <p:cNvSpPr txBox="1"/>
              <p:nvPr/>
            </p:nvSpPr>
            <p:spPr>
              <a:xfrm>
                <a:off x="402040" y="3301587"/>
                <a:ext cx="2930199" cy="979201"/>
              </a:xfrm>
              <a:prstGeom prst="rect">
                <a:avLst/>
              </a:prstGeom>
              <a:solidFill>
                <a:srgbClr val="E8E6DA"/>
              </a:solidFill>
            </p:spPr>
            <p:txBody>
              <a:bodyPr lIns="0" rIns="0"/>
              <a:lstStyle/>
              <a:p>
                <a:pPr algn="ctr" defTabSz="685800" eaLnBrk="1" fontAlgn="auto" hangingPunct="1">
                  <a:spcBef>
                    <a:spcPts val="0"/>
                  </a:spcBef>
                  <a:spcAft>
                    <a:spcPts val="0"/>
                  </a:spcAft>
                  <a:defRPr/>
                </a:pPr>
                <a:r>
                  <a:rPr lang="en-US" sz="1050" b="1" dirty="0">
                    <a:solidFill>
                      <a:prstClr val="black"/>
                    </a:solidFill>
                    <a:latin typeface="Calibri"/>
                    <a:cs typeface="+mn-cs"/>
                  </a:rPr>
                  <a:t>Improved governance and service excellence </a:t>
                </a:r>
              </a:p>
            </p:txBody>
          </p:sp>
        </p:grpSp>
        <p:grpSp>
          <p:nvGrpSpPr>
            <p:cNvPr id="22" name="Group 20">
              <a:extLst>
                <a:ext uri="{FF2B5EF4-FFF2-40B4-BE49-F238E27FC236}">
                  <a16:creationId xmlns:a16="http://schemas.microsoft.com/office/drawing/2014/main" xmlns="" id="{2CBBABE8-FDD3-48B0-9056-D6BFC8231324}"/>
                </a:ext>
              </a:extLst>
            </p:cNvPr>
            <p:cNvGrpSpPr>
              <a:grpSpLocks/>
            </p:cNvGrpSpPr>
            <p:nvPr/>
          </p:nvGrpSpPr>
          <p:grpSpPr bwMode="auto">
            <a:xfrm>
              <a:off x="4653911" y="4615601"/>
              <a:ext cx="1244042" cy="1130464"/>
              <a:chOff x="398334" y="2948384"/>
              <a:chExt cx="3192035" cy="1331577"/>
            </a:xfrm>
          </p:grpSpPr>
          <p:sp>
            <p:nvSpPr>
              <p:cNvPr id="45" name="TextBox 44">
                <a:extLst>
                  <a:ext uri="{FF2B5EF4-FFF2-40B4-BE49-F238E27FC236}">
                    <a16:creationId xmlns:a16="http://schemas.microsoft.com/office/drawing/2014/main" xmlns="" id="{A9A96822-2850-4366-8AB6-67B9B43DA945}"/>
                  </a:ext>
                </a:extLst>
              </p:cNvPr>
              <p:cNvSpPr txBox="1"/>
              <p:nvPr/>
            </p:nvSpPr>
            <p:spPr>
              <a:xfrm>
                <a:off x="398815" y="2947749"/>
                <a:ext cx="2937607" cy="268922"/>
              </a:xfrm>
              <a:prstGeom prst="rect">
                <a:avLst/>
              </a:prstGeom>
              <a:noFill/>
            </p:spPr>
            <p:txBody>
              <a:bodyPr lIns="0" tIns="0" rIns="0" anchor="ctr">
                <a:spAutoFit/>
              </a:bodyPr>
              <a:lstStyle/>
              <a:p>
                <a:pPr algn="ctr" defTabSz="685800" eaLnBrk="1" fontAlgn="auto" hangingPunct="1">
                  <a:spcBef>
                    <a:spcPts val="0"/>
                  </a:spcBef>
                  <a:spcAft>
                    <a:spcPts val="0"/>
                  </a:spcAft>
                  <a:defRPr/>
                </a:pPr>
                <a:r>
                  <a:rPr lang="en-US" sz="1050" b="1" dirty="0">
                    <a:solidFill>
                      <a:prstClr val="black"/>
                    </a:solidFill>
                    <a:latin typeface="Calibri"/>
                    <a:cs typeface="+mn-cs"/>
                  </a:rPr>
                  <a:t>OUTCOME 3</a:t>
                </a:r>
              </a:p>
            </p:txBody>
          </p:sp>
          <p:sp>
            <p:nvSpPr>
              <p:cNvPr id="46" name="TextBox 40">
                <a:extLst>
                  <a:ext uri="{FF2B5EF4-FFF2-40B4-BE49-F238E27FC236}">
                    <a16:creationId xmlns:a16="http://schemas.microsoft.com/office/drawing/2014/main" xmlns="" id="{D38E734E-D53D-4916-8F57-19065B664158}"/>
                  </a:ext>
                </a:extLst>
              </p:cNvPr>
              <p:cNvSpPr txBox="1">
                <a:spLocks noChangeArrowheads="1"/>
              </p:cNvSpPr>
              <p:nvPr/>
            </p:nvSpPr>
            <p:spPr bwMode="auto">
              <a:xfrm>
                <a:off x="402520" y="3243357"/>
                <a:ext cx="3189505" cy="1036682"/>
              </a:xfrm>
              <a:prstGeom prst="rect">
                <a:avLst/>
              </a:prstGeom>
              <a:solidFill>
                <a:srgbClr val="E8E6DA"/>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rIns="0"/>
              <a:lstStyle>
                <a:lvl1pPr defTabSz="684213">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1pPr>
                <a:lvl2pPr marL="742950" indent="-285750" defTabSz="684213">
                  <a:spcBef>
                    <a:spcPct val="20000"/>
                  </a:spcBef>
                  <a:buFont typeface="Arial" panose="020B0604020202020204" pitchFamily="34" charset="0"/>
                  <a:buChar char="–"/>
                  <a:defRPr sz="2100">
                    <a:solidFill>
                      <a:schemeClr val="tx1"/>
                    </a:solidFill>
                    <a:latin typeface="Arial" panose="020B0604020202020204" pitchFamily="34" charset="0"/>
                    <a:cs typeface="Arial" panose="020B0604020202020204" pitchFamily="34" charset="0"/>
                  </a:defRPr>
                </a:lvl2pPr>
                <a:lvl3pPr marL="1143000" indent="-228600" defTabSz="684213">
                  <a:spcBef>
                    <a:spcPct val="200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defTabSz="684213">
                  <a:spcBef>
                    <a:spcPct val="20000"/>
                  </a:spcBef>
                  <a:buFont typeface="Arial" panose="020B0604020202020204" pitchFamily="34" charset="0"/>
                  <a:buChar char="–"/>
                  <a:defRPr sz="1500">
                    <a:solidFill>
                      <a:schemeClr val="tx1"/>
                    </a:solidFill>
                    <a:latin typeface="Arial" panose="020B0604020202020204" pitchFamily="34" charset="0"/>
                    <a:cs typeface="Arial" panose="020B0604020202020204" pitchFamily="34" charset="0"/>
                  </a:defRPr>
                </a:lvl4pPr>
                <a:lvl5pPr marL="2057400" indent="-228600" defTabSz="684213">
                  <a:spcBef>
                    <a:spcPct val="20000"/>
                  </a:spcBef>
                  <a:buFont typeface="Arial" panose="020B0604020202020204" pitchFamily="34" charset="0"/>
                  <a:buChar char="»"/>
                  <a:defRPr sz="1500">
                    <a:solidFill>
                      <a:schemeClr val="tx1"/>
                    </a:solidFill>
                    <a:latin typeface="Arial" panose="020B0604020202020204" pitchFamily="34" charset="0"/>
                    <a:cs typeface="Arial" panose="020B0604020202020204" pitchFamily="34" charset="0"/>
                  </a:defRPr>
                </a:lvl5pPr>
                <a:lvl6pPr marL="2514600" indent="-228600" defTabSz="684213" eaLnBrk="0" fontAlgn="base" hangingPunct="0">
                  <a:spcBef>
                    <a:spcPct val="20000"/>
                  </a:spcBef>
                  <a:spcAft>
                    <a:spcPct val="0"/>
                  </a:spcAft>
                  <a:buFont typeface="Arial" panose="020B0604020202020204" pitchFamily="34" charset="0"/>
                  <a:buChar char="»"/>
                  <a:defRPr sz="1500">
                    <a:solidFill>
                      <a:schemeClr val="tx1"/>
                    </a:solidFill>
                    <a:latin typeface="Arial" panose="020B0604020202020204" pitchFamily="34" charset="0"/>
                    <a:cs typeface="Arial" panose="020B0604020202020204" pitchFamily="34" charset="0"/>
                  </a:defRPr>
                </a:lvl6pPr>
                <a:lvl7pPr marL="2971800" indent="-228600" defTabSz="684213" eaLnBrk="0" fontAlgn="base" hangingPunct="0">
                  <a:spcBef>
                    <a:spcPct val="20000"/>
                  </a:spcBef>
                  <a:spcAft>
                    <a:spcPct val="0"/>
                  </a:spcAft>
                  <a:buFont typeface="Arial" panose="020B0604020202020204" pitchFamily="34" charset="0"/>
                  <a:buChar char="»"/>
                  <a:defRPr sz="1500">
                    <a:solidFill>
                      <a:schemeClr val="tx1"/>
                    </a:solidFill>
                    <a:latin typeface="Arial" panose="020B0604020202020204" pitchFamily="34" charset="0"/>
                    <a:cs typeface="Arial" panose="020B0604020202020204" pitchFamily="34" charset="0"/>
                  </a:defRPr>
                </a:lvl7pPr>
                <a:lvl8pPr marL="3429000" indent="-228600" defTabSz="684213" eaLnBrk="0" fontAlgn="base" hangingPunct="0">
                  <a:spcBef>
                    <a:spcPct val="20000"/>
                  </a:spcBef>
                  <a:spcAft>
                    <a:spcPct val="0"/>
                  </a:spcAft>
                  <a:buFont typeface="Arial" panose="020B0604020202020204" pitchFamily="34" charset="0"/>
                  <a:buChar char="»"/>
                  <a:defRPr sz="1500">
                    <a:solidFill>
                      <a:schemeClr val="tx1"/>
                    </a:solidFill>
                    <a:latin typeface="Arial" panose="020B0604020202020204" pitchFamily="34" charset="0"/>
                    <a:cs typeface="Arial" panose="020B0604020202020204" pitchFamily="34" charset="0"/>
                  </a:defRPr>
                </a:lvl8pPr>
                <a:lvl9pPr marL="3886200" indent="-228600" defTabSz="684213" eaLnBrk="0" fontAlgn="base" hangingPunct="0">
                  <a:spcBef>
                    <a:spcPct val="20000"/>
                  </a:spcBef>
                  <a:spcAft>
                    <a:spcPct val="0"/>
                  </a:spcAft>
                  <a:buFont typeface="Arial" panose="020B0604020202020204" pitchFamily="34" charset="0"/>
                  <a:buChar char="»"/>
                  <a:defRPr sz="15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000" b="1">
                    <a:solidFill>
                      <a:srgbClr val="000000"/>
                    </a:solidFill>
                    <a:latin typeface="Calibri" panose="020F0502020204030204" pitchFamily="34" charset="0"/>
                  </a:rPr>
                  <a:t>Redress and equitable access to land and</a:t>
                </a:r>
                <a:r>
                  <a:rPr lang="en-US" altLang="en-US" sz="1000">
                    <a:solidFill>
                      <a:srgbClr val="000000"/>
                    </a:solidFill>
                    <a:latin typeface="Calibri" panose="020F0502020204030204" pitchFamily="34" charset="0"/>
                  </a:rPr>
                  <a:t> </a:t>
                </a:r>
                <a:r>
                  <a:rPr lang="en-US" altLang="en-US" sz="1000" b="1">
                    <a:solidFill>
                      <a:srgbClr val="000000"/>
                    </a:solidFill>
                    <a:latin typeface="Calibri" panose="020F0502020204030204" pitchFamily="34" charset="0"/>
                  </a:rPr>
                  <a:t>producer support</a:t>
                </a:r>
              </a:p>
              <a:p>
                <a:pPr algn="ctr" eaLnBrk="1" hangingPunct="1">
                  <a:spcBef>
                    <a:spcPct val="0"/>
                  </a:spcBef>
                  <a:buFontTx/>
                  <a:buNone/>
                </a:pPr>
                <a:endParaRPr lang="en-US" altLang="en-US" sz="1000" b="1">
                  <a:solidFill>
                    <a:srgbClr val="000000"/>
                  </a:solidFill>
                  <a:latin typeface="Calibri" panose="020F0502020204030204" pitchFamily="34" charset="0"/>
                </a:endParaRPr>
              </a:p>
            </p:txBody>
          </p:sp>
        </p:grpSp>
        <p:grpSp>
          <p:nvGrpSpPr>
            <p:cNvPr id="23" name="Group 21">
              <a:extLst>
                <a:ext uri="{FF2B5EF4-FFF2-40B4-BE49-F238E27FC236}">
                  <a16:creationId xmlns:a16="http://schemas.microsoft.com/office/drawing/2014/main" xmlns="" id="{B1BEC01E-91C4-497D-AA78-A74594C0419E}"/>
                </a:ext>
              </a:extLst>
            </p:cNvPr>
            <p:cNvGrpSpPr>
              <a:grpSpLocks/>
            </p:cNvGrpSpPr>
            <p:nvPr/>
          </p:nvGrpSpPr>
          <p:grpSpPr bwMode="auto">
            <a:xfrm>
              <a:off x="7252450" y="4615602"/>
              <a:ext cx="1144680" cy="1344891"/>
              <a:chOff x="398334" y="2948375"/>
              <a:chExt cx="2937087" cy="1584147"/>
            </a:xfrm>
          </p:grpSpPr>
          <p:sp>
            <p:nvSpPr>
              <p:cNvPr id="43" name="TextBox 42">
                <a:extLst>
                  <a:ext uri="{FF2B5EF4-FFF2-40B4-BE49-F238E27FC236}">
                    <a16:creationId xmlns:a16="http://schemas.microsoft.com/office/drawing/2014/main" xmlns="" id="{83C56DBF-50DC-4783-A36B-11C9E31BCF4C}"/>
                  </a:ext>
                </a:extLst>
              </p:cNvPr>
              <p:cNvSpPr txBox="1"/>
              <p:nvPr/>
            </p:nvSpPr>
            <p:spPr>
              <a:xfrm>
                <a:off x="399293" y="2947739"/>
                <a:ext cx="2937610" cy="268921"/>
              </a:xfrm>
              <a:prstGeom prst="rect">
                <a:avLst/>
              </a:prstGeom>
              <a:noFill/>
            </p:spPr>
            <p:txBody>
              <a:bodyPr lIns="0" tIns="0" rIns="0" anchor="ctr">
                <a:spAutoFit/>
              </a:bodyPr>
              <a:lstStyle/>
              <a:p>
                <a:pPr algn="ctr" defTabSz="685800" eaLnBrk="1" fontAlgn="auto" hangingPunct="1">
                  <a:spcBef>
                    <a:spcPts val="0"/>
                  </a:spcBef>
                  <a:spcAft>
                    <a:spcPts val="0"/>
                  </a:spcAft>
                  <a:defRPr/>
                </a:pPr>
                <a:r>
                  <a:rPr lang="en-US" sz="1050" b="1" dirty="0">
                    <a:solidFill>
                      <a:prstClr val="black"/>
                    </a:solidFill>
                    <a:latin typeface="Calibri"/>
                    <a:cs typeface="+mn-cs"/>
                  </a:rPr>
                  <a:t>OUTCOME 5</a:t>
                </a:r>
              </a:p>
            </p:txBody>
          </p:sp>
          <p:sp>
            <p:nvSpPr>
              <p:cNvPr id="44" name="TextBox 43">
                <a:extLst>
                  <a:ext uri="{FF2B5EF4-FFF2-40B4-BE49-F238E27FC236}">
                    <a16:creationId xmlns:a16="http://schemas.microsoft.com/office/drawing/2014/main" xmlns="" id="{0752C86C-028C-4E01-B1E2-F3349DDA6BB1}"/>
                  </a:ext>
                </a:extLst>
              </p:cNvPr>
              <p:cNvSpPr txBox="1"/>
              <p:nvPr/>
            </p:nvSpPr>
            <p:spPr>
              <a:xfrm>
                <a:off x="402999" y="3243346"/>
                <a:ext cx="2933904" cy="1289176"/>
              </a:xfrm>
              <a:prstGeom prst="rect">
                <a:avLst/>
              </a:prstGeom>
              <a:solidFill>
                <a:srgbClr val="E8E6DA"/>
              </a:solidFill>
            </p:spPr>
            <p:txBody>
              <a:bodyPr lIns="0" rIns="0"/>
              <a:lstStyle/>
              <a:p>
                <a:pPr algn="ctr" defTabSz="685250" eaLnBrk="1" fontAlgn="auto" hangingPunct="1">
                  <a:spcBef>
                    <a:spcPts val="0"/>
                  </a:spcBef>
                  <a:spcAft>
                    <a:spcPts val="0"/>
                  </a:spcAft>
                  <a:defRPr/>
                </a:pPr>
                <a:r>
                  <a:rPr lang="en-ZA" sz="1050" b="1" dirty="0">
                    <a:solidFill>
                      <a:prstClr val="black"/>
                    </a:solidFill>
                    <a:latin typeface="Calibri"/>
                    <a:cs typeface="+mn-cs"/>
                  </a:rPr>
                  <a:t>Increased market access and maintenance of existing markets</a:t>
                </a:r>
                <a:endParaRPr lang="en-US" sz="1050" b="1" dirty="0">
                  <a:solidFill>
                    <a:prstClr val="black"/>
                  </a:solidFill>
                  <a:latin typeface="Calibri"/>
                  <a:cs typeface="+mn-cs"/>
                </a:endParaRPr>
              </a:p>
              <a:p>
                <a:pPr algn="ctr" defTabSz="685250" eaLnBrk="1" fontAlgn="auto" hangingPunct="1">
                  <a:spcBef>
                    <a:spcPts val="0"/>
                  </a:spcBef>
                  <a:spcAft>
                    <a:spcPts val="0"/>
                  </a:spcAft>
                  <a:defRPr/>
                </a:pPr>
                <a:endParaRPr lang="en-US" sz="1050" b="1" dirty="0">
                  <a:solidFill>
                    <a:prstClr val="black"/>
                  </a:solidFill>
                  <a:latin typeface="Calibri"/>
                  <a:cs typeface="+mn-cs"/>
                </a:endParaRPr>
              </a:p>
            </p:txBody>
          </p:sp>
        </p:grpSp>
        <p:grpSp>
          <p:nvGrpSpPr>
            <p:cNvPr id="24" name="Group 22">
              <a:extLst>
                <a:ext uri="{FF2B5EF4-FFF2-40B4-BE49-F238E27FC236}">
                  <a16:creationId xmlns:a16="http://schemas.microsoft.com/office/drawing/2014/main" xmlns="" id="{FF28583A-01A0-4086-AB0B-6C80CAB4BF28}"/>
                </a:ext>
              </a:extLst>
            </p:cNvPr>
            <p:cNvGrpSpPr>
              <a:grpSpLocks/>
            </p:cNvGrpSpPr>
            <p:nvPr/>
          </p:nvGrpSpPr>
          <p:grpSpPr bwMode="auto">
            <a:xfrm>
              <a:off x="3344069" y="2136819"/>
              <a:ext cx="1144680" cy="1081025"/>
              <a:chOff x="398334" y="2773993"/>
              <a:chExt cx="2937087" cy="1273337"/>
            </a:xfrm>
          </p:grpSpPr>
          <p:sp>
            <p:nvSpPr>
              <p:cNvPr id="41" name="TextBox 40">
                <a:extLst>
                  <a:ext uri="{FF2B5EF4-FFF2-40B4-BE49-F238E27FC236}">
                    <a16:creationId xmlns:a16="http://schemas.microsoft.com/office/drawing/2014/main" xmlns="" id="{49BCA2F6-814D-4F75-BA07-A95D28D68312}"/>
                  </a:ext>
                </a:extLst>
              </p:cNvPr>
              <p:cNvSpPr txBox="1"/>
              <p:nvPr/>
            </p:nvSpPr>
            <p:spPr>
              <a:xfrm>
                <a:off x="399774" y="2773993"/>
                <a:ext cx="2933904" cy="268921"/>
              </a:xfrm>
              <a:prstGeom prst="rect">
                <a:avLst/>
              </a:prstGeom>
              <a:noFill/>
            </p:spPr>
            <p:txBody>
              <a:bodyPr lIns="0" tIns="0" rIns="0" anchor="ctr">
                <a:spAutoFit/>
              </a:bodyPr>
              <a:lstStyle/>
              <a:p>
                <a:pPr algn="ctr" defTabSz="685800" eaLnBrk="1" fontAlgn="auto" hangingPunct="1">
                  <a:spcBef>
                    <a:spcPts val="0"/>
                  </a:spcBef>
                  <a:spcAft>
                    <a:spcPts val="0"/>
                  </a:spcAft>
                  <a:defRPr/>
                </a:pPr>
                <a:r>
                  <a:rPr lang="en-US" sz="1050" b="1" dirty="0">
                    <a:solidFill>
                      <a:prstClr val="black"/>
                    </a:solidFill>
                    <a:latin typeface="Calibri"/>
                    <a:cs typeface="+mn-cs"/>
                  </a:rPr>
                  <a:t>OUTCOME 2</a:t>
                </a:r>
              </a:p>
            </p:txBody>
          </p:sp>
          <p:sp>
            <p:nvSpPr>
              <p:cNvPr id="42" name="TextBox 41">
                <a:extLst>
                  <a:ext uri="{FF2B5EF4-FFF2-40B4-BE49-F238E27FC236}">
                    <a16:creationId xmlns:a16="http://schemas.microsoft.com/office/drawing/2014/main" xmlns="" id="{59401E86-A2F3-4913-A3EC-08DD2FE0357E}"/>
                  </a:ext>
                </a:extLst>
              </p:cNvPr>
              <p:cNvSpPr txBox="1"/>
              <p:nvPr/>
            </p:nvSpPr>
            <p:spPr>
              <a:xfrm>
                <a:off x="403477" y="3067548"/>
                <a:ext cx="2926495" cy="979197"/>
              </a:xfrm>
              <a:prstGeom prst="rect">
                <a:avLst/>
              </a:prstGeom>
              <a:solidFill>
                <a:srgbClr val="E8E6DA"/>
              </a:solidFill>
            </p:spPr>
            <p:txBody>
              <a:bodyPr lIns="0" rIns="0"/>
              <a:lstStyle/>
              <a:p>
                <a:pPr algn="ctr" defTabSz="685800" eaLnBrk="1" fontAlgn="auto" hangingPunct="1">
                  <a:spcBef>
                    <a:spcPts val="0"/>
                  </a:spcBef>
                  <a:spcAft>
                    <a:spcPts val="0"/>
                  </a:spcAft>
                  <a:defRPr/>
                </a:pPr>
                <a:r>
                  <a:rPr lang="en-US" sz="1050" b="1" dirty="0">
                    <a:solidFill>
                      <a:prstClr val="black"/>
                    </a:solidFill>
                    <a:latin typeface="Calibri"/>
                    <a:cs typeface="+mn-cs"/>
                  </a:rPr>
                  <a:t>Spatial transformation and effective land administration</a:t>
                </a:r>
              </a:p>
            </p:txBody>
          </p:sp>
        </p:grpSp>
        <p:grpSp>
          <p:nvGrpSpPr>
            <p:cNvPr id="25" name="Group 23">
              <a:extLst>
                <a:ext uri="{FF2B5EF4-FFF2-40B4-BE49-F238E27FC236}">
                  <a16:creationId xmlns:a16="http://schemas.microsoft.com/office/drawing/2014/main" xmlns="" id="{E7C4DF0D-F689-46A9-8A1E-0660F2E162CB}"/>
                </a:ext>
              </a:extLst>
            </p:cNvPr>
            <p:cNvGrpSpPr>
              <a:grpSpLocks/>
            </p:cNvGrpSpPr>
            <p:nvPr/>
          </p:nvGrpSpPr>
          <p:grpSpPr bwMode="auto">
            <a:xfrm>
              <a:off x="5774722" y="2158949"/>
              <a:ext cx="1465950" cy="1058898"/>
              <a:chOff x="334908" y="3343879"/>
              <a:chExt cx="2937087" cy="1501234"/>
            </a:xfrm>
          </p:grpSpPr>
          <p:sp>
            <p:nvSpPr>
              <p:cNvPr id="39" name="TextBox 38">
                <a:extLst>
                  <a:ext uri="{FF2B5EF4-FFF2-40B4-BE49-F238E27FC236}">
                    <a16:creationId xmlns:a16="http://schemas.microsoft.com/office/drawing/2014/main" xmlns="" id="{0542228B-A9D3-461C-891B-59EDED7A63D9}"/>
                  </a:ext>
                </a:extLst>
              </p:cNvPr>
              <p:cNvSpPr txBox="1"/>
              <p:nvPr/>
            </p:nvSpPr>
            <p:spPr>
              <a:xfrm>
                <a:off x="334338" y="3344626"/>
                <a:ext cx="2938862" cy="323675"/>
              </a:xfrm>
              <a:prstGeom prst="rect">
                <a:avLst/>
              </a:prstGeom>
              <a:noFill/>
            </p:spPr>
            <p:txBody>
              <a:bodyPr lIns="0" tIns="0" rIns="0" anchor="ctr">
                <a:spAutoFit/>
              </a:bodyPr>
              <a:lstStyle/>
              <a:p>
                <a:pPr algn="ctr" defTabSz="685800" eaLnBrk="1" fontAlgn="auto" hangingPunct="1">
                  <a:spcBef>
                    <a:spcPts val="0"/>
                  </a:spcBef>
                  <a:spcAft>
                    <a:spcPts val="0"/>
                  </a:spcAft>
                  <a:defRPr/>
                </a:pPr>
                <a:r>
                  <a:rPr lang="en-US" sz="1050" b="1" dirty="0">
                    <a:solidFill>
                      <a:prstClr val="black"/>
                    </a:solidFill>
                    <a:latin typeface="Calibri"/>
                    <a:cs typeface="+mn-cs"/>
                  </a:rPr>
                  <a:t>OUTCOME 4</a:t>
                </a:r>
              </a:p>
            </p:txBody>
          </p:sp>
          <p:sp>
            <p:nvSpPr>
              <p:cNvPr id="40" name="TextBox 39">
                <a:extLst>
                  <a:ext uri="{FF2B5EF4-FFF2-40B4-BE49-F238E27FC236}">
                    <a16:creationId xmlns:a16="http://schemas.microsoft.com/office/drawing/2014/main" xmlns="" id="{7D65B6DD-2BD2-4E68-B133-BD140D9D1842}"/>
                  </a:ext>
                </a:extLst>
              </p:cNvPr>
              <p:cNvSpPr txBox="1"/>
              <p:nvPr/>
            </p:nvSpPr>
            <p:spPr>
              <a:xfrm>
                <a:off x="661200" y="3665831"/>
                <a:ext cx="2285139" cy="1178573"/>
              </a:xfrm>
              <a:prstGeom prst="rect">
                <a:avLst/>
              </a:prstGeom>
              <a:solidFill>
                <a:srgbClr val="E8E6DA"/>
              </a:solidFill>
            </p:spPr>
            <p:txBody>
              <a:bodyPr lIns="0" rIns="0"/>
              <a:lstStyle>
                <a:defPPr>
                  <a:defRPr lang="en-US"/>
                </a:defPPr>
                <a:lvl1pPr marR="0" lvl="0" indent="0" algn="ctr" fontAlgn="auto">
                  <a:lnSpc>
                    <a:spcPct val="100000"/>
                  </a:lnSpc>
                  <a:spcBef>
                    <a:spcPts val="0"/>
                  </a:spcBef>
                  <a:spcAft>
                    <a:spcPts val="0"/>
                  </a:spcAft>
                  <a:buClrTx/>
                  <a:buSzTx/>
                  <a:buFontTx/>
                  <a:buNone/>
                  <a:tabLst/>
                  <a:defRPr kumimoji="0" sz="1200" b="1" i="0" u="none" strike="noStrike" cap="none" spc="0" normalizeH="0" baseline="0">
                    <a:ln>
                      <a:noFill/>
                    </a:ln>
                    <a:solidFill>
                      <a:prstClr val="black"/>
                    </a:solidFill>
                    <a:effectLst/>
                    <a:uLnTx/>
                    <a:uFillTx/>
                    <a:latin typeface="Calibri"/>
                  </a:defRPr>
                </a:lvl1pPr>
              </a:lstStyle>
              <a:p>
                <a:pPr defTabSz="685250" eaLnBrk="1" hangingPunct="1">
                  <a:defRPr/>
                </a:pPr>
                <a:r>
                  <a:rPr lang="en-US" sz="1050" dirty="0">
                    <a:cs typeface="+mn-cs"/>
                  </a:rPr>
                  <a:t>Increased production in the agricultural sector</a:t>
                </a:r>
              </a:p>
            </p:txBody>
          </p:sp>
        </p:grpSp>
        <p:grpSp>
          <p:nvGrpSpPr>
            <p:cNvPr id="26" name="Group 24">
              <a:extLst>
                <a:ext uri="{FF2B5EF4-FFF2-40B4-BE49-F238E27FC236}">
                  <a16:creationId xmlns:a16="http://schemas.microsoft.com/office/drawing/2014/main" xmlns="" id="{24CF31BB-A271-4791-A606-EFDAEF0BE1E8}"/>
                </a:ext>
              </a:extLst>
            </p:cNvPr>
            <p:cNvGrpSpPr>
              <a:grpSpLocks/>
            </p:cNvGrpSpPr>
            <p:nvPr/>
          </p:nvGrpSpPr>
          <p:grpSpPr bwMode="auto">
            <a:xfrm>
              <a:off x="8574045" y="2136820"/>
              <a:ext cx="1144680" cy="1081029"/>
              <a:chOff x="455617" y="2991512"/>
              <a:chExt cx="2937087" cy="1273343"/>
            </a:xfrm>
          </p:grpSpPr>
          <p:sp>
            <p:nvSpPr>
              <p:cNvPr id="37" name="TextBox 36">
                <a:extLst>
                  <a:ext uri="{FF2B5EF4-FFF2-40B4-BE49-F238E27FC236}">
                    <a16:creationId xmlns:a16="http://schemas.microsoft.com/office/drawing/2014/main" xmlns="" id="{680E1FC2-4FA5-40BE-B217-9C83FE2B9E44}"/>
                  </a:ext>
                </a:extLst>
              </p:cNvPr>
              <p:cNvSpPr txBox="1"/>
              <p:nvPr/>
            </p:nvSpPr>
            <p:spPr>
              <a:xfrm>
                <a:off x="455097" y="2991511"/>
                <a:ext cx="2937607" cy="268921"/>
              </a:xfrm>
              <a:prstGeom prst="rect">
                <a:avLst/>
              </a:prstGeom>
              <a:noFill/>
            </p:spPr>
            <p:txBody>
              <a:bodyPr lIns="0" tIns="0" rIns="0" anchor="ctr">
                <a:spAutoFit/>
              </a:bodyPr>
              <a:lstStyle/>
              <a:p>
                <a:pPr algn="ctr" defTabSz="685800" eaLnBrk="1" fontAlgn="auto" hangingPunct="1">
                  <a:spcBef>
                    <a:spcPts val="0"/>
                  </a:spcBef>
                  <a:spcAft>
                    <a:spcPts val="0"/>
                  </a:spcAft>
                  <a:defRPr/>
                </a:pPr>
                <a:r>
                  <a:rPr lang="en-US" sz="1050" b="1" dirty="0">
                    <a:solidFill>
                      <a:prstClr val="black"/>
                    </a:solidFill>
                    <a:latin typeface="Calibri"/>
                    <a:cs typeface="+mn-cs"/>
                  </a:rPr>
                  <a:t>OUTCOME 6</a:t>
                </a:r>
              </a:p>
            </p:txBody>
          </p:sp>
          <p:sp>
            <p:nvSpPr>
              <p:cNvPr id="38" name="TextBox 37">
                <a:extLst>
                  <a:ext uri="{FF2B5EF4-FFF2-40B4-BE49-F238E27FC236}">
                    <a16:creationId xmlns:a16="http://schemas.microsoft.com/office/drawing/2014/main" xmlns="" id="{8540850E-BD94-49AD-A868-BCB7AA0763A0}"/>
                  </a:ext>
                </a:extLst>
              </p:cNvPr>
              <p:cNvSpPr txBox="1"/>
              <p:nvPr/>
            </p:nvSpPr>
            <p:spPr>
              <a:xfrm>
                <a:off x="458800" y="3285065"/>
                <a:ext cx="2930201" cy="979197"/>
              </a:xfrm>
              <a:prstGeom prst="rect">
                <a:avLst/>
              </a:prstGeom>
              <a:solidFill>
                <a:srgbClr val="E8E6DA"/>
              </a:solidFill>
            </p:spPr>
            <p:txBody>
              <a:bodyPr lIns="0" rIns="0"/>
              <a:lstStyle/>
              <a:p>
                <a:pPr algn="ctr" defTabSz="685800" eaLnBrk="1" fontAlgn="auto" hangingPunct="1">
                  <a:spcBef>
                    <a:spcPts val="0"/>
                  </a:spcBef>
                  <a:spcAft>
                    <a:spcPts val="0"/>
                  </a:spcAft>
                  <a:defRPr/>
                </a:pPr>
                <a:r>
                  <a:rPr lang="en-US" sz="1050" b="1" dirty="0">
                    <a:solidFill>
                      <a:prstClr val="black"/>
                    </a:solidFill>
                    <a:latin typeface="Calibri"/>
                    <a:cs typeface="+mn-cs"/>
                  </a:rPr>
                  <a:t>Integrated and inclusive rural economy </a:t>
                </a:r>
              </a:p>
            </p:txBody>
          </p:sp>
        </p:grpSp>
        <p:pic>
          <p:nvPicPr>
            <p:cNvPr id="27" name="Graphic 107" descr="Plant">
              <a:extLst>
                <a:ext uri="{FF2B5EF4-FFF2-40B4-BE49-F238E27FC236}">
                  <a16:creationId xmlns:a16="http://schemas.microsoft.com/office/drawing/2014/main" xmlns="" id="{8E248554-56AA-4BCA-844C-D5F4752EF856}"/>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52839" y="3970259"/>
              <a:ext cx="720000" cy="72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8" name="Graphic 109" descr="Seeds">
              <a:extLst>
                <a:ext uri="{FF2B5EF4-FFF2-40B4-BE49-F238E27FC236}">
                  <a16:creationId xmlns:a16="http://schemas.microsoft.com/office/drawing/2014/main" xmlns="" id="{0E6CB96D-FB1E-419F-A941-C00D4074972D}"/>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35184" y="3122712"/>
              <a:ext cx="720000" cy="72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9" name="Graphic 113" descr="Store">
              <a:extLst>
                <a:ext uri="{FF2B5EF4-FFF2-40B4-BE49-F238E27FC236}">
                  <a16:creationId xmlns:a16="http://schemas.microsoft.com/office/drawing/2014/main" xmlns="" id="{14301855-5124-407C-8A59-7603B73C53A3}"/>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779336" y="3970259"/>
              <a:ext cx="720000" cy="72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30" name="Group 121">
              <a:extLst>
                <a:ext uri="{FF2B5EF4-FFF2-40B4-BE49-F238E27FC236}">
                  <a16:creationId xmlns:a16="http://schemas.microsoft.com/office/drawing/2014/main" xmlns="" id="{42A46267-846A-4127-A491-F5F5CD0C8B27}"/>
                </a:ext>
              </a:extLst>
            </p:cNvPr>
            <p:cNvGrpSpPr>
              <a:grpSpLocks/>
            </p:cNvGrpSpPr>
            <p:nvPr/>
          </p:nvGrpSpPr>
          <p:grpSpPr bwMode="auto">
            <a:xfrm>
              <a:off x="3513067" y="3954601"/>
              <a:ext cx="791944" cy="720080"/>
              <a:chOff x="1271528" y="3140968"/>
              <a:chExt cx="791944" cy="720080"/>
            </a:xfrm>
          </p:grpSpPr>
          <p:grpSp>
            <p:nvGrpSpPr>
              <p:cNvPr id="33" name="Group 120">
                <a:extLst>
                  <a:ext uri="{FF2B5EF4-FFF2-40B4-BE49-F238E27FC236}">
                    <a16:creationId xmlns:a16="http://schemas.microsoft.com/office/drawing/2014/main" xmlns="" id="{23E7F411-1A6E-4077-A9CE-1F485C713825}"/>
                  </a:ext>
                </a:extLst>
              </p:cNvPr>
              <p:cNvGrpSpPr>
                <a:grpSpLocks/>
              </p:cNvGrpSpPr>
              <p:nvPr/>
            </p:nvGrpSpPr>
            <p:grpSpPr bwMode="auto">
              <a:xfrm>
                <a:off x="1343472" y="3140968"/>
                <a:ext cx="720000" cy="720000"/>
                <a:chOff x="1343472" y="3140968"/>
                <a:chExt cx="720000" cy="720000"/>
              </a:xfrm>
            </p:grpSpPr>
            <p:pic>
              <p:nvPicPr>
                <p:cNvPr id="35" name="Graphic 91" descr="Hill scene">
                  <a:extLst>
                    <a:ext uri="{FF2B5EF4-FFF2-40B4-BE49-F238E27FC236}">
                      <a16:creationId xmlns:a16="http://schemas.microsoft.com/office/drawing/2014/main" xmlns="" id="{E2819D14-C40E-4DD9-9EAC-AC5E2A7BBE92}"/>
                    </a:ext>
                  </a:extLst>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343472" y="3140968"/>
                  <a:ext cx="720000" cy="72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6" name="Rectangle 35">
                  <a:extLst>
                    <a:ext uri="{FF2B5EF4-FFF2-40B4-BE49-F238E27FC236}">
                      <a16:creationId xmlns:a16="http://schemas.microsoft.com/office/drawing/2014/main" xmlns="" id="{8B5EBD37-251B-48CF-8A7E-FDC5401C2C93}"/>
                    </a:ext>
                  </a:extLst>
                </p:cNvPr>
                <p:cNvSpPr/>
                <p:nvPr/>
              </p:nvSpPr>
              <p:spPr>
                <a:xfrm>
                  <a:off x="1344194" y="3140913"/>
                  <a:ext cx="359491" cy="6483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endParaRPr lang="en-ZA" sz="1350">
                    <a:solidFill>
                      <a:prstClr val="white"/>
                    </a:solidFill>
                  </a:endParaRPr>
                </a:p>
              </p:txBody>
            </p:sp>
          </p:grpSp>
          <p:pic>
            <p:nvPicPr>
              <p:cNvPr id="34" name="Graphic 116" descr="Checklist RTL">
                <a:extLst>
                  <a:ext uri="{FF2B5EF4-FFF2-40B4-BE49-F238E27FC236}">
                    <a16:creationId xmlns:a16="http://schemas.microsoft.com/office/drawing/2014/main" xmlns="" id="{02E16F14-0EF0-469D-928B-B94CCF0B3FC7}"/>
                  </a:ext>
                </a:extLst>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271528" y="3169782"/>
                <a:ext cx="576000" cy="6912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pic>
          <p:nvPicPr>
            <p:cNvPr id="31" name="Graphic 118" descr="Group">
              <a:extLst>
                <a:ext uri="{FF2B5EF4-FFF2-40B4-BE49-F238E27FC236}">
                  <a16:creationId xmlns:a16="http://schemas.microsoft.com/office/drawing/2014/main" xmlns="" id="{EF525546-B7A4-41DF-B6BF-75FF73FCA232}"/>
                </a:ext>
              </a:extLst>
            </p:cNvPr>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4854159" y="3174488"/>
              <a:ext cx="720000" cy="72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 name="Graphic 78" descr="Scales of justice">
              <a:extLst>
                <a:ext uri="{FF2B5EF4-FFF2-40B4-BE49-F238E27FC236}">
                  <a16:creationId xmlns:a16="http://schemas.microsoft.com/office/drawing/2014/main" xmlns="" id="{12060F8E-8A9F-47A2-88A4-901E7FF54A01}"/>
                </a:ext>
              </a:extLst>
            </p:cNvPr>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2256863" y="3122712"/>
              <a:ext cx="734315" cy="7032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extLst>
      <p:ext uri="{BB962C8B-B14F-4D97-AF65-F5344CB8AC3E}">
        <p14:creationId xmlns:p14="http://schemas.microsoft.com/office/powerpoint/2010/main" xmlns="" val="5685069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57200" y="289069"/>
            <a:ext cx="82296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TextBox 3">
            <a:extLst>
              <a:ext uri="{FF2B5EF4-FFF2-40B4-BE49-F238E27FC236}">
                <a16:creationId xmlns:a16="http://schemas.microsoft.com/office/drawing/2014/main" xmlns="" id="{73BDC492-A3D2-1246-BB1C-8CA0220FBD80}"/>
              </a:ext>
            </a:extLst>
          </p:cNvPr>
          <p:cNvSpPr txBox="1"/>
          <p:nvPr/>
        </p:nvSpPr>
        <p:spPr>
          <a:xfrm>
            <a:off x="457200" y="1087241"/>
            <a:ext cx="8229600" cy="1754326"/>
          </a:xfrm>
          <a:prstGeom prst="rect">
            <a:avLst/>
          </a:prstGeom>
          <a:noFill/>
        </p:spPr>
        <p:txBody>
          <a:bodyPr wrap="square" rtlCol="0">
            <a:spAutoFit/>
          </a:bodyPr>
          <a:lstStyle/>
          <a:p>
            <a:pPr lvl="0">
              <a:defRPr/>
            </a:pPr>
            <a:r>
              <a:rPr lang="en-US" dirty="0">
                <a:latin typeface="Arial" panose="020B0604020202020204" pitchFamily="34" charset="0"/>
                <a:cs typeface="Arial" panose="020B0604020202020204" pitchFamily="34" charset="0"/>
              </a:rPr>
              <a:t>Q1		: Quarter 1</a:t>
            </a:r>
          </a:p>
          <a:p>
            <a:pPr lvl="0">
              <a:defRPr/>
            </a:pPr>
            <a:r>
              <a:rPr lang="en-US" dirty="0">
                <a:latin typeface="Arial" panose="020B0604020202020204" pitchFamily="34" charset="0"/>
                <a:cs typeface="Arial" panose="020B0604020202020204" pitchFamily="34" charset="0"/>
              </a:rPr>
              <a:t>Q2		: Quarter 2</a:t>
            </a:r>
          </a:p>
          <a:p>
            <a:pPr lvl="0">
              <a:defRPr/>
            </a:pPr>
            <a:r>
              <a:rPr lang="en-US" dirty="0">
                <a:latin typeface="Arial" panose="020B0604020202020204" pitchFamily="34" charset="0"/>
                <a:cs typeface="Arial" panose="020B0604020202020204" pitchFamily="34" charset="0"/>
              </a:rPr>
              <a:t>RD		: Rural Development</a:t>
            </a:r>
          </a:p>
          <a:p>
            <a:pPr lvl="0">
              <a:defRPr/>
            </a:pPr>
            <a:r>
              <a:rPr lang="en-US" dirty="0">
                <a:latin typeface="Arial" panose="020B0604020202020204" pitchFamily="34" charset="0"/>
                <a:cs typeface="Arial" panose="020B0604020202020204" pitchFamily="34" charset="0"/>
              </a:rPr>
              <a:t>RID		: Rural Infrastructure Development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RVCP		: River Valley Catalytic Programme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WC		: Western</a:t>
            </a:r>
            <a:r>
              <a:rPr kumimoji="0" lang="en-US" sz="1800" b="0" i="0" u="none" strike="noStrike" kern="1200" cap="none" spc="0" normalizeH="0" noProof="0" dirty="0">
                <a:ln>
                  <a:noFill/>
                </a:ln>
                <a:effectLst/>
                <a:uLnTx/>
                <a:uFillTx/>
                <a:latin typeface="Arial" panose="020B0604020202020204" pitchFamily="34" charset="0"/>
                <a:ea typeface="+mn-ea"/>
                <a:cs typeface="Arial" panose="020B0604020202020204" pitchFamily="34" charset="0"/>
              </a:rPr>
              <a:t> Cape</a:t>
            </a:r>
            <a:endPar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5" name="Title 1">
            <a:extLst>
              <a:ext uri="{FF2B5EF4-FFF2-40B4-BE49-F238E27FC236}">
                <a16:creationId xmlns:a16="http://schemas.microsoft.com/office/drawing/2014/main" xmlns="" id="{2705B7BF-D59C-42F6-A814-D7E29DAB754D}"/>
              </a:ext>
            </a:extLst>
          </p:cNvPr>
          <p:cNvSpPr txBox="1">
            <a:spLocks/>
          </p:cNvSpPr>
          <p:nvPr/>
        </p:nvSpPr>
        <p:spPr>
          <a:xfrm>
            <a:off x="152400" y="381000"/>
            <a:ext cx="8763000" cy="510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Arial" panose="020B0604020202020204" pitchFamily="34" charset="0"/>
                <a:ea typeface="+mj-ea"/>
                <a:cs typeface="Arial" panose="020B0604020202020204" pitchFamily="34" charset="0"/>
              </a:rPr>
              <a:t>ACRONYMS</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rgbClr val="94C600"/>
              </a:solidFill>
              <a:effectLst/>
              <a:uLnTx/>
              <a:uFillTx/>
              <a:latin typeface="Century Gothic"/>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000" b="1" i="0" u="none" strike="noStrike" kern="1200" cap="none" spc="0" normalizeH="0" baseline="0" noProof="0" dirty="0">
                <a:ln>
                  <a:noFill/>
                </a:ln>
                <a:solidFill>
                  <a:srgbClr val="94C600"/>
                </a:solidFill>
                <a:effectLst/>
                <a:uLnTx/>
                <a:uFillTx/>
                <a:latin typeface="Century Gothic"/>
                <a:ea typeface="+mj-ea"/>
                <a:cs typeface="+mj-cs"/>
              </a:rPr>
              <a:t> </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0C018F-9127-4D43-B1E6-A6981D16A09C}"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1">
            <a:extLst>
              <a:ext uri="{FF2B5EF4-FFF2-40B4-BE49-F238E27FC236}">
                <a16:creationId xmlns:a16="http://schemas.microsoft.com/office/drawing/2014/main" xmlns="" id="{185F246A-CF03-41C5-9C01-B4C324F23516}"/>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50</a:t>
            </a:fld>
            <a:endParaRPr lang="en-ZA" altLang="en-US" sz="1800" b="1" dirty="0"/>
          </a:p>
        </p:txBody>
      </p:sp>
    </p:spTree>
    <p:extLst>
      <p:ext uri="{BB962C8B-B14F-4D97-AF65-F5344CB8AC3E}">
        <p14:creationId xmlns:p14="http://schemas.microsoft.com/office/powerpoint/2010/main" xmlns="" val="13393067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ubtitle 2">
            <a:extLst>
              <a:ext uri="{FF2B5EF4-FFF2-40B4-BE49-F238E27FC236}">
                <a16:creationId xmlns:a16="http://schemas.microsoft.com/office/drawing/2014/main" xmlns="" id="{0A38ED07-4144-43E6-9266-CAE24AEC015F}"/>
              </a:ext>
            </a:extLst>
          </p:cNvPr>
          <p:cNvSpPr>
            <a:spLocks noGrp="1" noChangeArrowheads="1"/>
          </p:cNvSpPr>
          <p:nvPr>
            <p:ph idx="1"/>
          </p:nvPr>
        </p:nvSpPr>
        <p:spPr>
          <a:xfrm>
            <a:off x="457200" y="1016893"/>
            <a:ext cx="8229600" cy="4764087"/>
          </a:xfrm>
        </p:spPr>
        <p:txBody>
          <a:bodyPr/>
          <a:lstStyle/>
          <a:p>
            <a:pPr marL="0" indent="0" algn="ctr" eaLnBrk="1" hangingPunct="1">
              <a:buFont typeface="Arial" panose="020B0604020202020204" pitchFamily="34" charset="0"/>
              <a:buNone/>
            </a:pPr>
            <a:endParaRPr lang="en-ZA" altLang="en-US" sz="900" dirty="0"/>
          </a:p>
          <a:p>
            <a:pPr marL="0" indent="0" algn="ctr" eaLnBrk="1" hangingPunct="1">
              <a:buFont typeface="Arial" panose="020B0604020202020204" pitchFamily="34" charset="0"/>
              <a:buNone/>
            </a:pPr>
            <a:endParaRPr lang="en-ZA" altLang="en-US" sz="900" dirty="0"/>
          </a:p>
          <a:p>
            <a:pPr marL="0" indent="0" algn="ctr" eaLnBrk="1" hangingPunct="1">
              <a:buFont typeface="Arial" panose="020B0604020202020204" pitchFamily="34" charset="0"/>
              <a:buNone/>
            </a:pPr>
            <a:endParaRPr lang="en-ZA" altLang="en-US" sz="900" dirty="0"/>
          </a:p>
          <a:p>
            <a:pPr marL="0" indent="0" algn="ctr" eaLnBrk="1" hangingPunct="1">
              <a:buFont typeface="Arial" panose="020B0604020202020204" pitchFamily="34" charset="0"/>
              <a:buNone/>
            </a:pPr>
            <a:endParaRPr lang="en-ZA" altLang="en-US" sz="900" dirty="0"/>
          </a:p>
          <a:p>
            <a:pPr marL="0" indent="0" algn="ctr" eaLnBrk="1" hangingPunct="1">
              <a:buFont typeface="Arial" panose="020B0604020202020204" pitchFamily="34" charset="0"/>
              <a:buNone/>
            </a:pPr>
            <a:endParaRPr lang="en-ZA" altLang="en-US" sz="900" dirty="0"/>
          </a:p>
          <a:p>
            <a:pPr marL="0" indent="0" algn="ctr" eaLnBrk="1" hangingPunct="1">
              <a:buFont typeface="Arial" panose="020B0604020202020204" pitchFamily="34" charset="0"/>
              <a:buNone/>
            </a:pPr>
            <a:endParaRPr lang="en-ZA" altLang="en-US" sz="5400" b="1" dirty="0">
              <a:solidFill>
                <a:srgbClr val="005D28"/>
              </a:solidFill>
              <a:latin typeface="Arial" panose="020B0604020202020204" pitchFamily="34" charset="0"/>
              <a:cs typeface="Arial" panose="020B0604020202020204" pitchFamily="34" charset="0"/>
            </a:endParaRPr>
          </a:p>
          <a:p>
            <a:pPr marL="0" indent="0" algn="ctr" eaLnBrk="1" hangingPunct="1">
              <a:buFont typeface="Arial" panose="020B0604020202020204" pitchFamily="34" charset="0"/>
              <a:buNone/>
            </a:pPr>
            <a:r>
              <a:rPr lang="en-ZA" altLang="en-US" sz="5400" b="1" dirty="0">
                <a:solidFill>
                  <a:srgbClr val="005D28"/>
                </a:solidFill>
                <a:latin typeface="Arial" panose="020B0604020202020204" pitchFamily="34" charset="0"/>
                <a:cs typeface="Arial" panose="020B0604020202020204" pitchFamily="34" charset="0"/>
              </a:rPr>
              <a:t>THANK YOU</a:t>
            </a:r>
          </a:p>
        </p:txBody>
      </p:sp>
      <p:sp>
        <p:nvSpPr>
          <p:cNvPr id="2" name="Slide Number Placeholder 1">
            <a:extLst>
              <a:ext uri="{FF2B5EF4-FFF2-40B4-BE49-F238E27FC236}">
                <a16:creationId xmlns:a16="http://schemas.microsoft.com/office/drawing/2014/main" xmlns="" id="{85632855-AE57-4294-B032-D16BAA5043CE}"/>
              </a:ext>
            </a:extLst>
          </p:cNvPr>
          <p:cNvSpPr>
            <a:spLocks noGrp="1"/>
          </p:cNvSpPr>
          <p:nvPr>
            <p:ph type="sldNum" sz="quarter" idx="12"/>
          </p:nvPr>
        </p:nvSpPr>
        <p:spPr/>
        <p:txBody>
          <a:bodyPr/>
          <a:lstStyle/>
          <a:p>
            <a:pPr>
              <a:defRPr/>
            </a:pPr>
            <a:fld id="{F691BFF7-B4A0-4675-A480-E8332642E6D4}" type="slidenum">
              <a:rPr lang="en-ZA" altLang="en-US" smtClean="0"/>
              <a:pPr>
                <a:defRPr/>
              </a:pPr>
              <a:t>51</a:t>
            </a:fld>
            <a:endParaRPr lang="en-ZA" altLang="en-US"/>
          </a:p>
        </p:txBody>
      </p:sp>
      <p:sp>
        <p:nvSpPr>
          <p:cNvPr id="5" name="Slide Number Placeholder 1">
            <a:extLst>
              <a:ext uri="{FF2B5EF4-FFF2-40B4-BE49-F238E27FC236}">
                <a16:creationId xmlns:a16="http://schemas.microsoft.com/office/drawing/2014/main" xmlns="" id="{F302B273-DE74-42B9-BFB5-EECA38599382}"/>
              </a:ext>
            </a:extLst>
          </p:cNvPr>
          <p:cNvSpPr txBox="1">
            <a:spLocks/>
          </p:cNvSpPr>
          <p:nvPr/>
        </p:nvSpPr>
        <p:spPr>
          <a:xfrm>
            <a:off x="4716016" y="6468341"/>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51</a:t>
            </a:fld>
            <a:endParaRPr lang="en-ZA" altLang="en-US" sz="1800" b="1" dirty="0"/>
          </a:p>
        </p:txBody>
      </p:sp>
    </p:spTree>
    <p:extLst>
      <p:ext uri="{BB962C8B-B14F-4D97-AF65-F5344CB8AC3E}">
        <p14:creationId xmlns:p14="http://schemas.microsoft.com/office/powerpoint/2010/main" xmlns="" val="526914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0C018F-9127-4D43-B1E6-A6981D16A09C}"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graphicFrame>
        <p:nvGraphicFramePr>
          <p:cNvPr id="7" name="Table 6">
            <a:extLst>
              <a:ext uri="{FF2B5EF4-FFF2-40B4-BE49-F238E27FC236}">
                <a16:creationId xmlns:a16="http://schemas.microsoft.com/office/drawing/2014/main" xmlns="" id="{4E3325BC-F2AA-4A40-8468-EB7837BDF93C}"/>
              </a:ext>
            </a:extLst>
          </p:cNvPr>
          <p:cNvGraphicFramePr>
            <a:graphicFrameLocks noGrp="1"/>
          </p:cNvGraphicFramePr>
          <p:nvPr/>
        </p:nvGraphicFramePr>
        <p:xfrm>
          <a:off x="107504" y="66186"/>
          <a:ext cx="8784976" cy="370840"/>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xmlns="" val="2919882028"/>
                    </a:ext>
                  </a:extLst>
                </a:gridCol>
              </a:tblGrid>
              <a:tr h="370840">
                <a:tc>
                  <a:txBody>
                    <a:bodyPr/>
                    <a:lstStyle/>
                    <a:p>
                      <a:pPr algn="ctr"/>
                      <a:r>
                        <a:rPr lang="en-US" dirty="0">
                          <a:latin typeface="Arial" panose="020B0604020202020204" pitchFamily="34" charset="0"/>
                          <a:cs typeface="Arial" panose="020B0604020202020204" pitchFamily="34" charset="0"/>
                        </a:rPr>
                        <a:t>STRUCTURAL ARRANGEMENTS</a:t>
                      </a:r>
                      <a:endParaRPr lang="en-ZA" dirty="0">
                        <a:latin typeface="Arial" panose="020B0604020202020204" pitchFamily="34" charset="0"/>
                        <a:cs typeface="Arial" panose="020B0604020202020204" pitchFamily="34" charset="0"/>
                      </a:endParaRPr>
                    </a:p>
                  </a:txBody>
                  <a:tcPr>
                    <a:solidFill>
                      <a:srgbClr val="669900"/>
                    </a:solidFill>
                  </a:tcPr>
                </a:tc>
                <a:extLst>
                  <a:ext uri="{0D108BD9-81ED-4DB2-BD59-A6C34878D82A}">
                    <a16:rowId xmlns:a16="http://schemas.microsoft.com/office/drawing/2014/main" xmlns="" val="2859963760"/>
                  </a:ext>
                </a:extLst>
              </a:tr>
            </a:tbl>
          </a:graphicData>
        </a:graphic>
      </p:graphicFrame>
      <p:sp>
        <p:nvSpPr>
          <p:cNvPr id="2" name="Rectangle 1"/>
          <p:cNvSpPr/>
          <p:nvPr/>
        </p:nvSpPr>
        <p:spPr>
          <a:xfrm>
            <a:off x="107504" y="656853"/>
            <a:ext cx="8579296" cy="353943"/>
          </a:xfrm>
          <a:prstGeom prst="rect">
            <a:avLst/>
          </a:prstGeom>
        </p:spPr>
        <p:txBody>
          <a:bodyPr wrap="square">
            <a:spAutoFit/>
          </a:bodyPr>
          <a:lstStyle/>
          <a:p>
            <a:pPr lvl="0"/>
            <a:r>
              <a:rPr lang="en-US" altLang="en-US" sz="1700" b="1" dirty="0">
                <a:solidFill>
                  <a:prstClr val="black"/>
                </a:solidFill>
                <a:latin typeface="Arial" pitchFamily="34" charset="0"/>
                <a:cs typeface="Arial" pitchFamily="34" charset="0"/>
              </a:rPr>
              <a:t>DALRRD has six </a:t>
            </a:r>
            <a:r>
              <a:rPr lang="en-US" altLang="en-US" sz="1700" b="1" dirty="0" err="1">
                <a:solidFill>
                  <a:prstClr val="black"/>
                </a:solidFill>
                <a:latin typeface="Arial" pitchFamily="34" charset="0"/>
                <a:cs typeface="Arial" pitchFamily="34" charset="0"/>
              </a:rPr>
              <a:t>programmes</a:t>
            </a:r>
            <a:endParaRPr kumimoji="0" lang="en-US" altLang="en-US" sz="1700" b="1" i="0" u="none" strike="noStrike" kern="1200" cap="none" spc="0" normalizeH="0" baseline="0" noProof="0" dirty="0">
              <a:ln>
                <a:noFill/>
              </a:ln>
              <a:solidFill>
                <a:prstClr val="black"/>
              </a:solidFill>
              <a:effectLst/>
              <a:uLnTx/>
              <a:uFillTx/>
              <a:latin typeface="Arial" pitchFamily="34" charset="0"/>
              <a:cs typeface="Arial" pitchFamily="34" charset="0"/>
            </a:endParaRPr>
          </a:p>
        </p:txBody>
      </p:sp>
      <p:sp>
        <p:nvSpPr>
          <p:cNvPr id="3" name="Rectangle 2"/>
          <p:cNvSpPr/>
          <p:nvPr/>
        </p:nvSpPr>
        <p:spPr>
          <a:xfrm>
            <a:off x="215516" y="1263274"/>
            <a:ext cx="3780420" cy="1191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ZA" sz="1100" b="1" dirty="0">
                <a:latin typeface="Arial" panose="020B0604020202020204" pitchFamily="34" charset="0"/>
                <a:cs typeface="Arial" panose="020B0604020202020204" pitchFamily="34" charset="0"/>
              </a:rPr>
              <a:t>Programme 1 (Administration)</a:t>
            </a:r>
          </a:p>
          <a:p>
            <a:pPr marL="171450" indent="-171450">
              <a:buFont typeface="Arial" panose="020B0604020202020204" pitchFamily="34" charset="0"/>
              <a:buChar char="•"/>
            </a:pPr>
            <a:r>
              <a:rPr lang="en-ZA" sz="1100" dirty="0">
                <a:latin typeface="Arial" panose="020B0604020202020204" pitchFamily="34" charset="0"/>
                <a:cs typeface="Arial" panose="020B0604020202020204" pitchFamily="34" charset="0"/>
              </a:rPr>
              <a:t>Sub-programme: Management</a:t>
            </a:r>
          </a:p>
          <a:p>
            <a:pPr marL="171450" indent="-171450">
              <a:buFont typeface="Arial" panose="020B0604020202020204" pitchFamily="34" charset="0"/>
              <a:buChar char="•"/>
            </a:pPr>
            <a:r>
              <a:rPr lang="en-ZA" sz="1100" dirty="0">
                <a:latin typeface="Arial" panose="020B0604020202020204" pitchFamily="34" charset="0"/>
                <a:cs typeface="Arial" panose="020B0604020202020204" pitchFamily="34" charset="0"/>
              </a:rPr>
              <a:t>Sub-programme: Financial Services</a:t>
            </a:r>
          </a:p>
          <a:p>
            <a:pPr marL="171450" indent="-171450">
              <a:buFont typeface="Arial" panose="020B0604020202020204" pitchFamily="34" charset="0"/>
              <a:buChar char="•"/>
            </a:pPr>
            <a:r>
              <a:rPr lang="en-ZA" sz="1100" dirty="0">
                <a:latin typeface="Arial" panose="020B0604020202020204" pitchFamily="34" charset="0"/>
                <a:cs typeface="Arial" panose="020B0604020202020204" pitchFamily="34" charset="0"/>
              </a:rPr>
              <a:t>Sub-programme: Risk Management</a:t>
            </a:r>
          </a:p>
          <a:p>
            <a:pPr marL="171450" indent="-171450">
              <a:buFont typeface="Arial" panose="020B0604020202020204" pitchFamily="34" charset="0"/>
              <a:buChar char="•"/>
            </a:pPr>
            <a:endParaRPr lang="en-ZA"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ZA" sz="1100" dirty="0">
              <a:latin typeface="Arial" panose="020B0604020202020204" pitchFamily="34" charset="0"/>
              <a:cs typeface="Arial" panose="020B0604020202020204" pitchFamily="34" charset="0"/>
            </a:endParaRPr>
          </a:p>
          <a:p>
            <a:endParaRPr lang="en-ZA" sz="1100" dirty="0">
              <a:latin typeface="Arial" panose="020B0604020202020204" pitchFamily="34" charset="0"/>
              <a:cs typeface="Arial" panose="020B0604020202020204" pitchFamily="34" charset="0"/>
            </a:endParaRPr>
          </a:p>
        </p:txBody>
      </p:sp>
      <p:sp>
        <p:nvSpPr>
          <p:cNvPr id="9" name="Rectangle 8"/>
          <p:cNvSpPr/>
          <p:nvPr/>
        </p:nvSpPr>
        <p:spPr>
          <a:xfrm>
            <a:off x="4397152" y="1235633"/>
            <a:ext cx="3888432" cy="119029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r>
              <a:rPr lang="en-ZA" sz="1100" b="1" dirty="0">
                <a:solidFill>
                  <a:prstClr val="black"/>
                </a:solidFill>
                <a:latin typeface="Arial" panose="020B0604020202020204" pitchFamily="34" charset="0"/>
                <a:cs typeface="Arial" panose="020B0604020202020204" pitchFamily="34" charset="0"/>
              </a:rPr>
              <a:t>Programme 2 (Agricultural Production, Food Safety, Natural Resources and Disaster Management)</a:t>
            </a:r>
          </a:p>
          <a:p>
            <a:pPr marL="171450" lvl="0" indent="-171450">
              <a:buFont typeface="Arial" panose="020B0604020202020204" pitchFamily="34" charset="0"/>
              <a:buChar char="•"/>
            </a:pPr>
            <a:r>
              <a:rPr lang="en-ZA" sz="1100" dirty="0">
                <a:solidFill>
                  <a:prstClr val="black"/>
                </a:solidFill>
                <a:latin typeface="Arial" panose="020B0604020202020204" pitchFamily="34" charset="0"/>
                <a:cs typeface="Arial" panose="020B0604020202020204" pitchFamily="34" charset="0"/>
              </a:rPr>
              <a:t>Sub-programme: Plant Production and Health</a:t>
            </a:r>
          </a:p>
          <a:p>
            <a:pPr marL="171450" lvl="0" indent="-171450">
              <a:buFont typeface="Arial" panose="020B0604020202020204" pitchFamily="34" charset="0"/>
              <a:buChar char="•"/>
            </a:pPr>
            <a:r>
              <a:rPr lang="en-ZA" sz="1100" dirty="0">
                <a:solidFill>
                  <a:prstClr val="black"/>
                </a:solidFill>
                <a:latin typeface="Arial" panose="020B0604020202020204" pitchFamily="34" charset="0"/>
                <a:cs typeface="Arial" panose="020B0604020202020204" pitchFamily="34" charset="0"/>
              </a:rPr>
              <a:t>Sub-programme: Animal Production and Health</a:t>
            </a:r>
          </a:p>
          <a:p>
            <a:pPr marL="171450" lvl="0" indent="-171450">
              <a:buFont typeface="Arial" panose="020B0604020202020204" pitchFamily="34" charset="0"/>
              <a:buChar char="•"/>
            </a:pPr>
            <a:r>
              <a:rPr lang="en-ZA" sz="1100" dirty="0">
                <a:solidFill>
                  <a:prstClr val="black"/>
                </a:solidFill>
                <a:latin typeface="Arial" panose="020B0604020202020204" pitchFamily="34" charset="0"/>
                <a:cs typeface="Arial" panose="020B0604020202020204" pitchFamily="34" charset="0"/>
              </a:rPr>
              <a:t>Sub-programme: Inspection and Quarantine Services</a:t>
            </a:r>
          </a:p>
          <a:p>
            <a:pPr marL="171450" lvl="0" indent="-171450">
              <a:buFont typeface="Arial" panose="020B0604020202020204" pitchFamily="34" charset="0"/>
              <a:buChar char="•"/>
            </a:pPr>
            <a:r>
              <a:rPr lang="en-ZA" sz="1100" dirty="0">
                <a:solidFill>
                  <a:prstClr val="black"/>
                </a:solidFill>
                <a:latin typeface="Arial" panose="020B0604020202020204" pitchFamily="34" charset="0"/>
                <a:cs typeface="Arial" panose="020B0604020202020204" pitchFamily="34" charset="0"/>
              </a:rPr>
              <a:t>Sub-programme: Natural Resources and Disaster Management</a:t>
            </a:r>
          </a:p>
        </p:txBody>
      </p:sp>
      <p:sp>
        <p:nvSpPr>
          <p:cNvPr id="10" name="Rectangle 9"/>
          <p:cNvSpPr/>
          <p:nvPr/>
        </p:nvSpPr>
        <p:spPr>
          <a:xfrm>
            <a:off x="215516" y="2627585"/>
            <a:ext cx="3780420" cy="198970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r>
              <a:rPr lang="en-ZA" sz="1100" b="1" dirty="0">
                <a:solidFill>
                  <a:prstClr val="black"/>
                </a:solidFill>
                <a:latin typeface="Arial" panose="020B0604020202020204" pitchFamily="34" charset="0"/>
                <a:cs typeface="Arial" panose="020B0604020202020204" pitchFamily="34" charset="0"/>
              </a:rPr>
              <a:t>Programme 3 (Food Security, Land Reform and Restitution)</a:t>
            </a:r>
          </a:p>
          <a:p>
            <a:pPr marL="171450" lvl="0" indent="-171450">
              <a:buFont typeface="Arial" panose="020B0604020202020204" pitchFamily="34" charset="0"/>
              <a:buChar char="•"/>
            </a:pPr>
            <a:r>
              <a:rPr lang="en-ZA" sz="1100" dirty="0">
                <a:solidFill>
                  <a:prstClr val="black"/>
                </a:solidFill>
                <a:latin typeface="Arial" panose="020B0604020202020204" pitchFamily="34" charset="0"/>
                <a:cs typeface="Arial" panose="020B0604020202020204" pitchFamily="34" charset="0"/>
              </a:rPr>
              <a:t>Sub-programme: Food Security</a:t>
            </a:r>
          </a:p>
          <a:p>
            <a:pPr marL="171450" lvl="0" indent="-171450">
              <a:buFont typeface="Arial" panose="020B0604020202020204" pitchFamily="34" charset="0"/>
              <a:buChar char="•"/>
            </a:pPr>
            <a:r>
              <a:rPr lang="en-ZA" sz="1100" dirty="0">
                <a:solidFill>
                  <a:prstClr val="black"/>
                </a:solidFill>
                <a:latin typeface="Arial" panose="020B0604020202020204" pitchFamily="34" charset="0"/>
                <a:cs typeface="Arial" panose="020B0604020202020204" pitchFamily="34" charset="0"/>
              </a:rPr>
              <a:t>Sub-programme: Land Tenure Reform</a:t>
            </a:r>
          </a:p>
          <a:p>
            <a:pPr marL="171450" lvl="0" indent="-171450">
              <a:buFont typeface="Arial" panose="020B0604020202020204" pitchFamily="34" charset="0"/>
              <a:buChar char="•"/>
            </a:pPr>
            <a:r>
              <a:rPr lang="en-ZA" sz="1100" dirty="0">
                <a:solidFill>
                  <a:prstClr val="black"/>
                </a:solidFill>
                <a:latin typeface="Arial" panose="020B0604020202020204" pitchFamily="34" charset="0"/>
                <a:cs typeface="Arial" panose="020B0604020202020204" pitchFamily="34" charset="0"/>
              </a:rPr>
              <a:t>Sub-programme: Land Acquisition and Redistribution</a:t>
            </a:r>
          </a:p>
          <a:p>
            <a:pPr marL="171450" lvl="0" indent="-171450">
              <a:buFont typeface="Arial" panose="020B0604020202020204" pitchFamily="34" charset="0"/>
              <a:buChar char="•"/>
            </a:pPr>
            <a:r>
              <a:rPr lang="en-ZA" sz="1100" dirty="0">
                <a:solidFill>
                  <a:prstClr val="black"/>
                </a:solidFill>
                <a:latin typeface="Arial" panose="020B0604020202020204" pitchFamily="34" charset="0"/>
                <a:cs typeface="Arial" panose="020B0604020202020204" pitchFamily="34" charset="0"/>
              </a:rPr>
              <a:t>Sub-programme: National Extension Services and Sector Capacity Development</a:t>
            </a:r>
          </a:p>
          <a:p>
            <a:pPr marL="171450" lvl="0" indent="-171450">
              <a:buFont typeface="Arial" panose="020B0604020202020204" pitchFamily="34" charset="0"/>
              <a:buChar char="•"/>
            </a:pPr>
            <a:r>
              <a:rPr lang="en-ZA" sz="1100" dirty="0">
                <a:solidFill>
                  <a:prstClr val="black"/>
                </a:solidFill>
                <a:latin typeface="Arial" panose="020B0604020202020204" pitchFamily="34" charset="0"/>
                <a:cs typeface="Arial" panose="020B0604020202020204" pitchFamily="34" charset="0"/>
              </a:rPr>
              <a:t>Sub-programme: Farmer Support and Development</a:t>
            </a:r>
          </a:p>
          <a:p>
            <a:pPr marL="171450" lvl="0" indent="-171450">
              <a:buFont typeface="Arial" panose="020B0604020202020204" pitchFamily="34" charset="0"/>
              <a:buChar char="•"/>
            </a:pPr>
            <a:r>
              <a:rPr lang="en-ZA" sz="1100" dirty="0">
                <a:solidFill>
                  <a:prstClr val="black"/>
                </a:solidFill>
                <a:latin typeface="Arial" panose="020B0604020202020204" pitchFamily="34" charset="0"/>
                <a:cs typeface="Arial" panose="020B0604020202020204" pitchFamily="34" charset="0"/>
              </a:rPr>
              <a:t>Property Management and Advisory Support</a:t>
            </a:r>
          </a:p>
          <a:p>
            <a:pPr marL="171450" lvl="0" indent="-171450">
              <a:buFont typeface="Arial" panose="020B0604020202020204" pitchFamily="34" charset="0"/>
              <a:buChar char="•"/>
            </a:pPr>
            <a:r>
              <a:rPr lang="en-ZA" sz="1100" dirty="0">
                <a:solidFill>
                  <a:prstClr val="black"/>
                </a:solidFill>
                <a:latin typeface="Arial" panose="020B0604020202020204" pitchFamily="34" charset="0"/>
                <a:cs typeface="Arial" panose="020B0604020202020204" pitchFamily="34" charset="0"/>
              </a:rPr>
              <a:t>Sub-programme: Restitution</a:t>
            </a:r>
          </a:p>
          <a:p>
            <a:pPr marL="171450" lvl="0" indent="-171450">
              <a:buFont typeface="Arial" panose="020B0604020202020204" pitchFamily="34" charset="0"/>
              <a:buChar char="•"/>
            </a:pPr>
            <a:endParaRPr lang="en-ZA" sz="1100" dirty="0">
              <a:solidFill>
                <a:prstClr val="black"/>
              </a:solidFill>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ZA" sz="1100" dirty="0">
              <a:solidFill>
                <a:prstClr val="black"/>
              </a:solidFill>
              <a:latin typeface="Arial" panose="020B0604020202020204" pitchFamily="34" charset="0"/>
              <a:cs typeface="Arial" panose="020B0604020202020204" pitchFamily="34" charset="0"/>
            </a:endParaRPr>
          </a:p>
        </p:txBody>
      </p:sp>
      <p:sp>
        <p:nvSpPr>
          <p:cNvPr id="14" name="Rectangle 13"/>
          <p:cNvSpPr/>
          <p:nvPr/>
        </p:nvSpPr>
        <p:spPr>
          <a:xfrm>
            <a:off x="4397152" y="2568836"/>
            <a:ext cx="3888432" cy="198970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endParaRPr lang="en-ZA" sz="1100" b="1" dirty="0">
              <a:solidFill>
                <a:prstClr val="black"/>
              </a:solidFill>
              <a:latin typeface="Arial" panose="020B0604020202020204" pitchFamily="34" charset="0"/>
              <a:cs typeface="Arial" panose="020B0604020202020204" pitchFamily="34" charset="0"/>
            </a:endParaRPr>
          </a:p>
          <a:p>
            <a:pPr lvl="0"/>
            <a:endParaRPr lang="en-ZA" sz="1100" b="1" dirty="0">
              <a:solidFill>
                <a:prstClr val="black"/>
              </a:solidFill>
              <a:latin typeface="Arial" panose="020B0604020202020204" pitchFamily="34" charset="0"/>
              <a:cs typeface="Arial" panose="020B0604020202020204" pitchFamily="34" charset="0"/>
            </a:endParaRPr>
          </a:p>
          <a:p>
            <a:pPr lvl="0"/>
            <a:r>
              <a:rPr lang="en-ZA" sz="1100" b="1" dirty="0">
                <a:solidFill>
                  <a:prstClr val="black"/>
                </a:solidFill>
                <a:latin typeface="Arial" panose="020B0604020202020204" pitchFamily="34" charset="0"/>
                <a:cs typeface="Arial" panose="020B0604020202020204" pitchFamily="34" charset="0"/>
              </a:rPr>
              <a:t>Programme 4 (Rural Development)</a:t>
            </a:r>
          </a:p>
          <a:p>
            <a:pPr marL="171450" lvl="0" indent="-171450">
              <a:buFont typeface="Arial" panose="020B0604020202020204" pitchFamily="34" charset="0"/>
              <a:buChar char="•"/>
            </a:pPr>
            <a:r>
              <a:rPr lang="en-ZA" sz="1100" dirty="0">
                <a:solidFill>
                  <a:prstClr val="black"/>
                </a:solidFill>
                <a:latin typeface="Arial" panose="020B0604020202020204" pitchFamily="34" charset="0"/>
                <a:cs typeface="Arial" panose="020B0604020202020204" pitchFamily="34" charset="0"/>
              </a:rPr>
              <a:t>Sub-programme: National Rural Youth Service Corps (NARYSEC)</a:t>
            </a:r>
          </a:p>
          <a:p>
            <a:pPr marL="171450" lvl="0" indent="-171450">
              <a:buFont typeface="Arial" panose="020B0604020202020204" pitchFamily="34" charset="0"/>
              <a:buChar char="•"/>
            </a:pPr>
            <a:r>
              <a:rPr lang="en-ZA" sz="1100" dirty="0">
                <a:solidFill>
                  <a:prstClr val="black"/>
                </a:solidFill>
                <a:latin typeface="Arial" panose="020B0604020202020204" pitchFamily="34" charset="0"/>
                <a:cs typeface="Arial" panose="020B0604020202020204" pitchFamily="34" charset="0"/>
              </a:rPr>
              <a:t>Sub-programme: Rural Social Infrastructure Coordination</a:t>
            </a:r>
          </a:p>
          <a:p>
            <a:pPr marL="171450" lvl="0" indent="-171450">
              <a:buFont typeface="Arial" panose="020B0604020202020204" pitchFamily="34" charset="0"/>
              <a:buChar char="•"/>
            </a:pPr>
            <a:r>
              <a:rPr lang="en-ZA" sz="1100" dirty="0">
                <a:solidFill>
                  <a:prstClr val="black"/>
                </a:solidFill>
                <a:latin typeface="Arial" panose="020B0604020202020204" pitchFamily="34" charset="0"/>
                <a:cs typeface="Arial" panose="020B0604020202020204" pitchFamily="34" charset="0"/>
              </a:rPr>
              <a:t>Sub-programme: Technology Research and Coordination</a:t>
            </a:r>
          </a:p>
          <a:p>
            <a:pPr marL="171450" lvl="0" indent="-171450">
              <a:buFont typeface="Arial" panose="020B0604020202020204" pitchFamily="34" charset="0"/>
              <a:buChar char="•"/>
            </a:pPr>
            <a:endParaRPr lang="en-ZA" sz="1100" dirty="0">
              <a:solidFill>
                <a:prstClr val="black"/>
              </a:solidFill>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ZA" sz="1100" dirty="0">
              <a:solidFill>
                <a:prstClr val="black"/>
              </a:solidFill>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ZA" sz="1100" dirty="0">
              <a:solidFill>
                <a:prstClr val="black"/>
              </a:solidFill>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ZA" sz="1100" dirty="0">
              <a:solidFill>
                <a:prstClr val="black"/>
              </a:solidFill>
              <a:latin typeface="Arial" panose="020B0604020202020204" pitchFamily="34" charset="0"/>
              <a:cs typeface="Arial" panose="020B0604020202020204" pitchFamily="34" charset="0"/>
            </a:endParaRPr>
          </a:p>
          <a:p>
            <a:pPr lvl="0"/>
            <a:endParaRPr lang="en-ZA" sz="1100" dirty="0">
              <a:solidFill>
                <a:prstClr val="black"/>
              </a:solidFill>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ZA" sz="1100" dirty="0">
              <a:solidFill>
                <a:prstClr val="black"/>
              </a:solidFill>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ZA" sz="1100" dirty="0">
              <a:solidFill>
                <a:prstClr val="black"/>
              </a:solidFill>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ZA" sz="11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39950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0C018F-9127-4D43-B1E6-A6981D16A09C}"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graphicFrame>
        <p:nvGraphicFramePr>
          <p:cNvPr id="7" name="Table 6">
            <a:extLst>
              <a:ext uri="{FF2B5EF4-FFF2-40B4-BE49-F238E27FC236}">
                <a16:creationId xmlns:a16="http://schemas.microsoft.com/office/drawing/2014/main" xmlns="" id="{4E3325BC-F2AA-4A40-8468-EB7837BDF93C}"/>
              </a:ext>
            </a:extLst>
          </p:cNvPr>
          <p:cNvGraphicFramePr>
            <a:graphicFrameLocks noGrp="1"/>
          </p:cNvGraphicFramePr>
          <p:nvPr/>
        </p:nvGraphicFramePr>
        <p:xfrm>
          <a:off x="107504" y="66186"/>
          <a:ext cx="8784976" cy="370840"/>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xmlns="" val="2919882028"/>
                    </a:ext>
                  </a:extLst>
                </a:gridCol>
              </a:tblGrid>
              <a:tr h="370840">
                <a:tc>
                  <a:txBody>
                    <a:bodyPr/>
                    <a:lstStyle/>
                    <a:p>
                      <a:pPr algn="ctr"/>
                      <a:r>
                        <a:rPr lang="en-US" dirty="0">
                          <a:latin typeface="Arial" panose="020B0604020202020204" pitchFamily="34" charset="0"/>
                          <a:cs typeface="Arial" panose="020B0604020202020204" pitchFamily="34" charset="0"/>
                        </a:rPr>
                        <a:t>STRUCTURAL ARRANGEMENTS </a:t>
                      </a:r>
                      <a:r>
                        <a:rPr lang="en-US" i="1" dirty="0">
                          <a:latin typeface="Arial" panose="020B0604020202020204" pitchFamily="34" charset="0"/>
                          <a:cs typeface="Arial" panose="020B0604020202020204" pitchFamily="34" charset="0"/>
                        </a:rPr>
                        <a:t>Cont</a:t>
                      </a:r>
                      <a:r>
                        <a:rPr lang="en-US" dirty="0">
                          <a:latin typeface="Arial" panose="020B0604020202020204" pitchFamily="34" charset="0"/>
                          <a:cs typeface="Arial" panose="020B0604020202020204" pitchFamily="34" charset="0"/>
                        </a:rPr>
                        <a:t>.</a:t>
                      </a:r>
                      <a:endParaRPr lang="en-ZA" dirty="0">
                        <a:latin typeface="Arial" panose="020B0604020202020204" pitchFamily="34" charset="0"/>
                        <a:cs typeface="Arial" panose="020B0604020202020204" pitchFamily="34" charset="0"/>
                      </a:endParaRPr>
                    </a:p>
                  </a:txBody>
                  <a:tcPr>
                    <a:solidFill>
                      <a:srgbClr val="669900"/>
                    </a:solidFill>
                  </a:tcPr>
                </a:tc>
                <a:extLst>
                  <a:ext uri="{0D108BD9-81ED-4DB2-BD59-A6C34878D82A}">
                    <a16:rowId xmlns:a16="http://schemas.microsoft.com/office/drawing/2014/main" xmlns="" val="2859963760"/>
                  </a:ext>
                </a:extLst>
              </a:tr>
            </a:tbl>
          </a:graphicData>
        </a:graphic>
      </p:graphicFrame>
      <p:sp>
        <p:nvSpPr>
          <p:cNvPr id="2" name="Rectangle 1"/>
          <p:cNvSpPr/>
          <p:nvPr/>
        </p:nvSpPr>
        <p:spPr>
          <a:xfrm>
            <a:off x="107504" y="656853"/>
            <a:ext cx="8579296" cy="35394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7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DALRRD has six </a:t>
            </a:r>
            <a:r>
              <a:rPr kumimoji="0" lang="en-US" altLang="en-US" sz="1700" b="1"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programmes</a:t>
            </a:r>
            <a:endParaRPr kumimoji="0" lang="en-US" altLang="en-US" sz="1700" b="1"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10" name="Rectangle 9"/>
          <p:cNvSpPr/>
          <p:nvPr/>
        </p:nvSpPr>
        <p:spPr>
          <a:xfrm>
            <a:off x="107773" y="1230623"/>
            <a:ext cx="3780420" cy="187450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Programme </a:t>
            </a:r>
            <a:r>
              <a:rPr lang="en-ZA" sz="1100" b="1" dirty="0">
                <a:solidFill>
                  <a:prstClr val="black"/>
                </a:solidFill>
                <a:latin typeface="Arial" panose="020B0604020202020204" pitchFamily="34" charset="0"/>
                <a:cs typeface="Arial" panose="020B0604020202020204" pitchFamily="34" charset="0"/>
              </a:rPr>
              <a:t>5</a:t>
            </a: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lang="en-ZA" sz="1100" b="1" dirty="0">
                <a:solidFill>
                  <a:prstClr val="black"/>
                </a:solidFill>
                <a:latin typeface="Arial" panose="020B0604020202020204" pitchFamily="34" charset="0"/>
                <a:cs typeface="Arial" panose="020B0604020202020204" pitchFamily="34" charset="0"/>
              </a:rPr>
              <a:t>Economic Development, Trade and Marketing</a:t>
            </a: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Sub-programme: International Relations and Trade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Sub-programme: </a:t>
            </a:r>
            <a:r>
              <a:rPr lang="en-ZA" sz="1100" dirty="0">
                <a:solidFill>
                  <a:prstClr val="black"/>
                </a:solidFill>
                <a:latin typeface="Arial" panose="020B0604020202020204" pitchFamily="34" charset="0"/>
                <a:cs typeface="Arial" panose="020B0604020202020204" pitchFamily="34" charset="0"/>
              </a:rPr>
              <a:t>Cooperatives and Development</a:t>
            </a:r>
            <a:endPar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Sub-programme: </a:t>
            </a:r>
            <a:r>
              <a:rPr lang="en-ZA" sz="1100" dirty="0">
                <a:solidFill>
                  <a:prstClr val="black"/>
                </a:solidFill>
                <a:latin typeface="Arial" panose="020B0604020202020204" pitchFamily="34" charset="0"/>
                <a:cs typeface="Arial" panose="020B0604020202020204" pitchFamily="34" charset="0"/>
              </a:rPr>
              <a:t>Agro-processing, Marketing and Industrial Development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4" name="Rectangle 13"/>
          <p:cNvSpPr/>
          <p:nvPr/>
        </p:nvSpPr>
        <p:spPr>
          <a:xfrm>
            <a:off x="4499992" y="1230623"/>
            <a:ext cx="3780420" cy="187450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Programme 6 (</a:t>
            </a:r>
            <a:r>
              <a:rPr lang="en-ZA" sz="1100" b="1" dirty="0">
                <a:solidFill>
                  <a:prstClr val="black"/>
                </a:solidFill>
                <a:latin typeface="Arial" panose="020B0604020202020204" pitchFamily="34" charset="0"/>
                <a:cs typeface="Arial" panose="020B0604020202020204" pitchFamily="34" charset="0"/>
              </a:rPr>
              <a:t>Land Administration</a:t>
            </a: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Sub-programme: National Geomatics Management Services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Sub-programme: </a:t>
            </a:r>
            <a:r>
              <a:rPr lang="en-ZA" sz="1100" dirty="0">
                <a:solidFill>
                  <a:prstClr val="black"/>
                </a:solidFill>
                <a:latin typeface="Arial" panose="020B0604020202020204" pitchFamily="34" charset="0"/>
                <a:cs typeface="Arial" panose="020B0604020202020204" pitchFamily="34" charset="0"/>
              </a:rPr>
              <a:t>Spatial Planning and Land Use Management</a:t>
            </a:r>
            <a:endPar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Sub-programme: Land Acquisition and Redistribution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Sub-programme: Registration of Deeds Trading Account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dirty="0">
                <a:solidFill>
                  <a:prstClr val="black"/>
                </a:solidFill>
                <a:latin typeface="Arial" panose="020B0604020202020204" pitchFamily="34" charset="0"/>
                <a:cs typeface="Arial" panose="020B0604020202020204" pitchFamily="34" charset="0"/>
              </a:rPr>
              <a:t>Sub-programme: South African Council for Planners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Sub-programme:</a:t>
            </a:r>
            <a:r>
              <a:rPr lang="en-ZA" sz="1100" dirty="0">
                <a:solidFill>
                  <a:prstClr val="black"/>
                </a:solidFill>
                <a:latin typeface="Arial" panose="020B0604020202020204" pitchFamily="34" charset="0"/>
                <a:cs typeface="Arial" panose="020B0604020202020204" pitchFamily="34" charset="0"/>
              </a:rPr>
              <a:t> South African Geomatics Council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100" dirty="0">
              <a:solidFill>
                <a:prstClr val="black"/>
              </a:solidFill>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2819592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57200" y="289069"/>
            <a:ext cx="8229600" cy="1203061"/>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xmlns="" id="{73BDC492-A3D2-1246-BB1C-8CA0220FBD80}"/>
              </a:ext>
            </a:extLst>
          </p:cNvPr>
          <p:cNvSpPr txBox="1"/>
          <p:nvPr/>
        </p:nvSpPr>
        <p:spPr>
          <a:xfrm>
            <a:off x="457200" y="1720000"/>
            <a:ext cx="8229600" cy="1203061"/>
          </a:xfrm>
          <a:prstGeom prst="rect">
            <a:avLst/>
          </a:prstGeom>
          <a:noFill/>
        </p:spPr>
        <p:txBody>
          <a:bodyPr wrap="square" rtlCol="0">
            <a:spAutoFit/>
          </a:bodyPr>
          <a:lstStyle/>
          <a:p>
            <a:endParaRPr lang="en-US" dirty="0"/>
          </a:p>
        </p:txBody>
      </p:sp>
      <p:sp>
        <p:nvSpPr>
          <p:cNvPr id="5" name="Title 1">
            <a:extLst>
              <a:ext uri="{FF2B5EF4-FFF2-40B4-BE49-F238E27FC236}">
                <a16:creationId xmlns:a16="http://schemas.microsoft.com/office/drawing/2014/main" xmlns="" id="{326C7AF7-0DC1-40A2-9D0A-98F034ADC60D}"/>
              </a:ext>
            </a:extLst>
          </p:cNvPr>
          <p:cNvSpPr txBox="1">
            <a:spLocks/>
          </p:cNvSpPr>
          <p:nvPr/>
        </p:nvSpPr>
        <p:spPr>
          <a:xfrm>
            <a:off x="990600" y="2819400"/>
            <a:ext cx="7024688"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ZA" sz="1800" b="1" dirty="0">
                <a:solidFill>
                  <a:srgbClr val="94C600"/>
                </a:solidFill>
                <a:latin typeface="Arial" panose="020B0604020202020204" pitchFamily="34" charset="0"/>
                <a:cs typeface="Arial" panose="020B0604020202020204" pitchFamily="34" charset="0"/>
              </a:rPr>
              <a:t>2022/23 Q1 </a:t>
            </a:r>
            <a:r>
              <a:rPr kumimoji="0" lang="en-ZA" sz="1800" b="1" i="0" u="none" strike="noStrike" kern="1200" cap="none" spc="0" normalizeH="0" baseline="0" noProof="0" dirty="0">
                <a:ln>
                  <a:noFill/>
                </a:ln>
                <a:solidFill>
                  <a:srgbClr val="94C600"/>
                </a:solidFill>
                <a:effectLst/>
                <a:uLnTx/>
                <a:uFillTx/>
                <a:latin typeface="Arial" panose="020B0604020202020204" pitchFamily="34" charset="0"/>
                <a:cs typeface="Arial" panose="020B0604020202020204" pitchFamily="34" charset="0"/>
              </a:rPr>
              <a:t>Performance </a:t>
            </a:r>
            <a:r>
              <a:rPr kumimoji="0" lang="en-ZA" sz="1800" b="1" i="0" u="none" strike="noStrike" kern="1200" cap="none" spc="0" normalizeH="0" noProof="0" dirty="0">
                <a:ln>
                  <a:noFill/>
                </a:ln>
                <a:solidFill>
                  <a:srgbClr val="94C600"/>
                </a:solidFill>
                <a:effectLst/>
                <a:uLnTx/>
                <a:uFillTx/>
                <a:latin typeface="Arial" panose="020B0604020202020204" pitchFamily="34" charset="0"/>
                <a:cs typeface="Arial" panose="020B0604020202020204" pitchFamily="34" charset="0"/>
              </a:rPr>
              <a:t> Scorecard</a:t>
            </a:r>
            <a:endParaRPr kumimoji="0" lang="en-ZA" sz="1800" b="1" i="0" u="none" strike="noStrike" kern="1200" cap="none" spc="0" normalizeH="0" baseline="0" noProof="0" dirty="0">
              <a:ln>
                <a:noFill/>
              </a:ln>
              <a:solidFill>
                <a:srgbClr val="94C600"/>
              </a:solidFill>
              <a:effectLst/>
              <a:uLnTx/>
              <a:uFillTx/>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480C018F-9127-4D43-B1E6-A6981D16A09C}" type="slidenum">
              <a:rPr lang="en-ZA" smtClean="0"/>
              <a:pPr/>
              <a:t>8</a:t>
            </a:fld>
            <a:endParaRPr lang="en-ZA"/>
          </a:p>
        </p:txBody>
      </p:sp>
      <p:sp>
        <p:nvSpPr>
          <p:cNvPr id="7" name="Slide Number Placeholder 1">
            <a:extLst>
              <a:ext uri="{FF2B5EF4-FFF2-40B4-BE49-F238E27FC236}">
                <a16:creationId xmlns:a16="http://schemas.microsoft.com/office/drawing/2014/main" xmlns="" id="{8BC71CBB-A4C5-45DE-A32A-0EED3B6AE55C}"/>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8</a:t>
            </a:fld>
            <a:endParaRPr lang="en-ZA" altLang="en-US" sz="1800" b="1" dirty="0"/>
          </a:p>
        </p:txBody>
      </p:sp>
    </p:spTree>
    <p:extLst>
      <p:ext uri="{BB962C8B-B14F-4D97-AF65-F5344CB8AC3E}">
        <p14:creationId xmlns:p14="http://schemas.microsoft.com/office/powerpoint/2010/main" xmlns="" val="1169010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01516-385F-9A45-8C98-43C8CED549E0}"/>
              </a:ext>
            </a:extLst>
          </p:cNvPr>
          <p:cNvSpPr txBox="1"/>
          <p:nvPr/>
        </p:nvSpPr>
        <p:spPr>
          <a:xfrm>
            <a:off x="457200" y="289069"/>
            <a:ext cx="82296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effectLst/>
                <a:uLnTx/>
                <a:uFillTx/>
                <a:latin typeface="Arial" panose="020B0604020202020204" pitchFamily="34" charset="0"/>
                <a:cs typeface="Arial" panose="020B0604020202020204" pitchFamily="34" charset="0"/>
              </a:rPr>
              <a:t>PERFORMANCE</a:t>
            </a:r>
            <a:r>
              <a:rPr kumimoji="0" lang="en-US" sz="1800" b="1" i="0" u="none" strike="noStrike" kern="1200" cap="none" spc="0" normalizeH="0" noProof="0" dirty="0">
                <a:ln>
                  <a:noFill/>
                </a:ln>
                <a:effectLst/>
                <a:uLnTx/>
                <a:uFillTx/>
                <a:latin typeface="Arial" panose="020B0604020202020204" pitchFamily="34" charset="0"/>
                <a:cs typeface="Arial" panose="020B0604020202020204" pitchFamily="34" charset="0"/>
              </a:rPr>
              <a:t> </a:t>
            </a:r>
            <a:r>
              <a:rPr kumimoji="0" lang="en-US" sz="1800" b="1" i="0" u="none" strike="noStrike" kern="1200" cap="none" spc="0" normalizeH="0" baseline="0" noProof="0" dirty="0">
                <a:ln>
                  <a:noFill/>
                </a:ln>
                <a:effectLst/>
                <a:uLnTx/>
                <a:uFillTx/>
                <a:latin typeface="Arial" panose="020B0604020202020204" pitchFamily="34" charset="0"/>
                <a:cs typeface="Arial" panose="020B0604020202020204" pitchFamily="34" charset="0"/>
              </a:rPr>
              <a:t>SCORE CARD</a:t>
            </a:r>
          </a:p>
        </p:txBody>
      </p:sp>
      <p:sp>
        <p:nvSpPr>
          <p:cNvPr id="4" name="TextBox 3">
            <a:extLst>
              <a:ext uri="{FF2B5EF4-FFF2-40B4-BE49-F238E27FC236}">
                <a16:creationId xmlns:a16="http://schemas.microsoft.com/office/drawing/2014/main" xmlns="" id="{73BDC492-A3D2-1246-BB1C-8CA0220FBD80}"/>
              </a:ext>
            </a:extLst>
          </p:cNvPr>
          <p:cNvSpPr txBox="1"/>
          <p:nvPr/>
        </p:nvSpPr>
        <p:spPr>
          <a:xfrm>
            <a:off x="457200" y="1720000"/>
            <a:ext cx="8229600" cy="120306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5" name="table">
            <a:extLst>
              <a:ext uri="{FF2B5EF4-FFF2-40B4-BE49-F238E27FC236}">
                <a16:creationId xmlns:a16="http://schemas.microsoft.com/office/drawing/2014/main" xmlns="" id="{0F754398-3A88-4BA6-B04B-ACE40E3DB483}"/>
              </a:ext>
            </a:extLst>
          </p:cNvPr>
          <p:cNvPicPr>
            <a:picLocks noChangeAspect="1"/>
          </p:cNvPicPr>
          <p:nvPr/>
        </p:nvPicPr>
        <p:blipFill>
          <a:blip r:embed="rId2" cstate="print"/>
          <a:stretch>
            <a:fillRect/>
          </a:stretch>
        </p:blipFill>
        <p:spPr>
          <a:xfrm>
            <a:off x="928226" y="1785306"/>
            <a:ext cx="7924800" cy="1203176"/>
          </a:xfrm>
          <a:prstGeom prst="rect">
            <a:avLst/>
          </a:prstGeom>
        </p:spPr>
      </p:pic>
      <p:graphicFrame>
        <p:nvGraphicFramePr>
          <p:cNvPr id="7" name="Table 6">
            <a:extLst>
              <a:ext uri="{FF2B5EF4-FFF2-40B4-BE49-F238E27FC236}">
                <a16:creationId xmlns:a16="http://schemas.microsoft.com/office/drawing/2014/main" xmlns="" id="{09B5F580-2826-483B-94B2-1F9C0A022FD2}"/>
              </a:ext>
            </a:extLst>
          </p:cNvPr>
          <p:cNvGraphicFramePr>
            <a:graphicFrameLocks noGrp="1"/>
          </p:cNvGraphicFramePr>
          <p:nvPr/>
        </p:nvGraphicFramePr>
        <p:xfrm>
          <a:off x="762000" y="3405352"/>
          <a:ext cx="7924800" cy="579120"/>
        </p:xfrm>
        <a:graphic>
          <a:graphicData uri="http://schemas.openxmlformats.org/drawingml/2006/table">
            <a:tbl>
              <a:tblPr firstRow="1" bandRow="1">
                <a:tableStyleId>{5C22544A-7EE6-4342-B048-85BDC9FD1C3A}</a:tableStyleId>
              </a:tblPr>
              <a:tblGrid>
                <a:gridCol w="7924800">
                  <a:extLst>
                    <a:ext uri="{9D8B030D-6E8A-4147-A177-3AD203B41FA5}">
                      <a16:colId xmlns:a16="http://schemas.microsoft.com/office/drawing/2014/main" xmlns="" val="2919882028"/>
                    </a:ext>
                  </a:extLst>
                </a:gridCol>
              </a:tblGrid>
              <a:tr h="370840">
                <a:tc>
                  <a:txBody>
                    <a:bodyPr/>
                    <a:lstStyle/>
                    <a:p>
                      <a:pPr algn="ctr"/>
                      <a:r>
                        <a:rPr lang="en-ZA" sz="1600" dirty="0">
                          <a:solidFill>
                            <a:schemeClr val="tx1"/>
                          </a:solidFill>
                          <a:latin typeface="Arial" panose="020B0604020202020204" pitchFamily="34" charset="0"/>
                          <a:cs typeface="Arial" panose="020B0604020202020204" pitchFamily="34" charset="0"/>
                        </a:rPr>
                        <a:t>Total number of targets achieved/total number of targets set in a specific quarter X 100/1</a:t>
                      </a:r>
                    </a:p>
                  </a:txBody>
                  <a:tcPr>
                    <a:solidFill>
                      <a:schemeClr val="bg1"/>
                    </a:solidFill>
                  </a:tcPr>
                </a:tc>
                <a:extLst>
                  <a:ext uri="{0D108BD9-81ED-4DB2-BD59-A6C34878D82A}">
                    <a16:rowId xmlns:a16="http://schemas.microsoft.com/office/drawing/2014/main" xmlns="" val="2859963760"/>
                  </a:ext>
                </a:extLst>
              </a:tr>
            </a:tbl>
          </a:graphicData>
        </a:graphic>
      </p:graphicFrame>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0C018F-9127-4D43-B1E6-A6981D16A09C}"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Slide Number Placeholder 1">
            <a:extLst>
              <a:ext uri="{FF2B5EF4-FFF2-40B4-BE49-F238E27FC236}">
                <a16:creationId xmlns:a16="http://schemas.microsoft.com/office/drawing/2014/main" xmlns="" id="{F0F24701-A8C4-4C24-AF90-A6CE5AF4E3F6}"/>
              </a:ext>
            </a:extLst>
          </p:cNvPr>
          <p:cNvSpPr txBox="1">
            <a:spLocks/>
          </p:cNvSpPr>
          <p:nvPr/>
        </p:nvSpPr>
        <p:spPr>
          <a:xfrm>
            <a:off x="4657328" y="6479460"/>
            <a:ext cx="2133600" cy="38417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F691BFF7-B4A0-4675-A480-E8332642E6D4}" type="slidenum">
              <a:rPr lang="en-ZA" altLang="en-US" sz="1800" b="1" smtClean="0"/>
              <a:pPr>
                <a:defRPr/>
              </a:pPr>
              <a:t>9</a:t>
            </a:fld>
            <a:endParaRPr lang="en-ZA" altLang="en-US" sz="1800" b="1" dirty="0"/>
          </a:p>
        </p:txBody>
      </p:sp>
    </p:spTree>
    <p:extLst>
      <p:ext uri="{BB962C8B-B14F-4D97-AF65-F5344CB8AC3E}">
        <p14:creationId xmlns:p14="http://schemas.microsoft.com/office/powerpoint/2010/main" xmlns="" val="808905187"/>
      </p:ext>
    </p:extLst>
  </p:cSld>
  <p:clrMapOvr>
    <a:masterClrMapping/>
  </p:clrMapOvr>
</p:sld>
</file>

<file path=ppt/theme/_rels/themeOverride1.xml.rels><?xml version="1.0" encoding="UTF-8" standalone="yes"?>
<Relationships xmlns="http://schemas.openxmlformats.org/package/2006/relationships"><Relationship Id="rId1" Type="http://schemas.openxmlformats.org/officeDocument/2006/relationships/image" Target="../media/image14.jpeg"/></Relationships>
</file>

<file path=ppt/theme/theme1.xml><?xml version="1.0" encoding="utf-8"?>
<a:theme xmlns:a="http://schemas.openxmlformats.org/drawingml/2006/main" name="Theme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heme6" id="{9447A282-5BC4-1548-AB94-6F0A70AD81E7}" vid="{C0EA4BFA-1F03-4B4B-A598-5608595E1C5A}"/>
    </a:ext>
  </a:extLst>
</a:theme>
</file>

<file path=ppt/theme/theme2.xml><?xml version="1.0" encoding="utf-8"?>
<a:theme xmlns:a="http://schemas.openxmlformats.org/drawingml/2006/main" name="Theme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heme4" id="{B5B1B7EC-6D2D-874C-9A0F-20A77F02C9C0}" vid="{D29FE6B4-9610-0744-9EBC-E880961F776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Theme6</Template>
  <TotalTime>502</TotalTime>
  <Words>3378</Words>
  <Application>Microsoft Office PowerPoint</Application>
  <PresentationFormat>Custom</PresentationFormat>
  <Paragraphs>1385</Paragraphs>
  <Slides>51</Slides>
  <Notes>2</Notes>
  <HiddenSlides>0</HiddenSlides>
  <MMClips>0</MMClips>
  <ScaleCrop>false</ScaleCrop>
  <HeadingPairs>
    <vt:vector size="4" baseType="variant">
      <vt:variant>
        <vt:lpstr>Theme</vt:lpstr>
      </vt:variant>
      <vt:variant>
        <vt:i4>2</vt:i4>
      </vt:variant>
      <vt:variant>
        <vt:lpstr>Slide Titles</vt:lpstr>
      </vt:variant>
      <vt:variant>
        <vt:i4>51</vt:i4>
      </vt:variant>
    </vt:vector>
  </HeadingPairs>
  <TitlesOfParts>
    <vt:vector size="53" baseType="lpstr">
      <vt:lpstr>Theme6</vt:lpstr>
      <vt:lpstr>Theme4</vt:lpstr>
      <vt:lpstr>  2022/23 FIRST QUARTER PERFORMANCE REPORT  PRESENTATION TO THE PORTFOLIO COMMITTEE ON AGRICULTURE, LAND REFORM AND RURAL DEVELOPMENT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Lehlogonolo Ledwaba</dc:creator>
  <cp:lastModifiedBy>USER</cp:lastModifiedBy>
  <cp:revision>230</cp:revision>
  <cp:lastPrinted>2021-04-21T10:23:45Z</cp:lastPrinted>
  <dcterms:created xsi:type="dcterms:W3CDTF">2020-06-30T11:34:27Z</dcterms:created>
  <dcterms:modified xsi:type="dcterms:W3CDTF">2022-09-06T12:45:33Z</dcterms:modified>
</cp:coreProperties>
</file>