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73" r:id="rId2"/>
    <p:sldMasterId id="2147483680" r:id="rId3"/>
    <p:sldMasterId id="2147483685" r:id="rId4"/>
  </p:sldMasterIdLst>
  <p:notesMasterIdLst>
    <p:notesMasterId r:id="rId23"/>
  </p:notesMasterIdLst>
  <p:handoutMasterIdLst>
    <p:handoutMasterId r:id="rId24"/>
  </p:handoutMasterIdLst>
  <p:sldIdLst>
    <p:sldId id="304" r:id="rId5"/>
    <p:sldId id="436" r:id="rId6"/>
    <p:sldId id="439" r:id="rId7"/>
    <p:sldId id="446" r:id="rId8"/>
    <p:sldId id="398" r:id="rId9"/>
    <p:sldId id="447" r:id="rId10"/>
    <p:sldId id="459" r:id="rId11"/>
    <p:sldId id="463" r:id="rId12"/>
    <p:sldId id="464" r:id="rId13"/>
    <p:sldId id="390" r:id="rId14"/>
    <p:sldId id="2473" r:id="rId15"/>
    <p:sldId id="466" r:id="rId16"/>
    <p:sldId id="465" r:id="rId17"/>
    <p:sldId id="2474" r:id="rId18"/>
    <p:sldId id="2456" r:id="rId19"/>
    <p:sldId id="2472" r:id="rId20"/>
    <p:sldId id="2475" r:id="rId21"/>
    <p:sldId id="462" r:id="rId22"/>
  </p:sldIdLst>
  <p:sldSz cx="9144000" cy="5143500" type="screen16x9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retta van Staden" initials="LvS" lastIdx="0" clrIdx="0">
    <p:extLst>
      <p:ext uri="{19B8F6BF-5375-455C-9EA6-DF929625EA0E}">
        <p15:presenceInfo xmlns:p15="http://schemas.microsoft.com/office/powerpoint/2012/main" xmlns="" userId="S-1-5-21-4089790296-1282264166-2492314442-62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FF"/>
    <a:srgbClr val="EBF1DE"/>
    <a:srgbClr val="D8E4BC"/>
    <a:srgbClr val="000000"/>
    <a:srgbClr val="FA8348"/>
    <a:srgbClr val="CBA9E5"/>
    <a:srgbClr val="768EA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039" autoAdjust="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274" y="-114"/>
      </p:cViewPr>
      <p:guideLst>
        <p:guide orient="horz" pos="3128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411"/>
          </a:xfrm>
          <a:prstGeom prst="rect">
            <a:avLst/>
          </a:prstGeom>
        </p:spPr>
        <p:txBody>
          <a:bodyPr vert="horz" lIns="90019" tIns="45009" rIns="90019" bIns="4500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2"/>
            <a:ext cx="2945659" cy="496411"/>
          </a:xfrm>
          <a:prstGeom prst="rect">
            <a:avLst/>
          </a:prstGeom>
        </p:spPr>
        <p:txBody>
          <a:bodyPr vert="horz" lIns="90019" tIns="45009" rIns="90019" bIns="45009" rtlCol="0"/>
          <a:lstStyle>
            <a:lvl1pPr algn="r">
              <a:defRPr sz="1200"/>
            </a:lvl1pPr>
          </a:lstStyle>
          <a:p>
            <a:fld id="{AF14D5C0-49C2-47A3-9396-DCA663C2416C}" type="datetimeFigureOut">
              <a:rPr lang="en-GB" smtClean="0"/>
              <a:pPr/>
              <a:t>06/09/2022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30093"/>
            <a:ext cx="2945659" cy="496411"/>
          </a:xfrm>
          <a:prstGeom prst="rect">
            <a:avLst/>
          </a:prstGeom>
        </p:spPr>
        <p:txBody>
          <a:bodyPr vert="horz" lIns="90019" tIns="45009" rIns="90019" bIns="4500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30093"/>
            <a:ext cx="2945659" cy="496411"/>
          </a:xfrm>
          <a:prstGeom prst="rect">
            <a:avLst/>
          </a:prstGeom>
        </p:spPr>
        <p:txBody>
          <a:bodyPr vert="horz" lIns="90019" tIns="45009" rIns="90019" bIns="45009" rtlCol="0" anchor="b"/>
          <a:lstStyle>
            <a:lvl1pPr algn="r">
              <a:defRPr sz="1200"/>
            </a:lvl1pPr>
          </a:lstStyle>
          <a:p>
            <a:fld id="{C1C1A35A-2F85-44E6-9053-72D4C29FBC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96458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411"/>
          </a:xfrm>
          <a:prstGeom prst="rect">
            <a:avLst/>
          </a:prstGeom>
        </p:spPr>
        <p:txBody>
          <a:bodyPr vert="horz" lIns="90019" tIns="45009" rIns="90019" bIns="4500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411"/>
          </a:xfrm>
          <a:prstGeom prst="rect">
            <a:avLst/>
          </a:prstGeom>
        </p:spPr>
        <p:txBody>
          <a:bodyPr vert="horz" lIns="90019" tIns="45009" rIns="90019" bIns="45009" rtlCol="0"/>
          <a:lstStyle>
            <a:lvl1pPr algn="r">
              <a:defRPr sz="1200"/>
            </a:lvl1pPr>
          </a:lstStyle>
          <a:p>
            <a:fld id="{B17693D3-2A68-473A-AD26-797D9247727A}" type="datetimeFigureOut">
              <a:rPr lang="en-GB" smtClean="0"/>
              <a:pPr/>
              <a:t>06/09/2022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23050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19" tIns="45009" rIns="90019" bIns="4500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0019" tIns="45009" rIns="90019" bIns="4500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3"/>
            <a:ext cx="2945659" cy="496411"/>
          </a:xfrm>
          <a:prstGeom prst="rect">
            <a:avLst/>
          </a:prstGeom>
        </p:spPr>
        <p:txBody>
          <a:bodyPr vert="horz" lIns="90019" tIns="45009" rIns="90019" bIns="4500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3"/>
            <a:ext cx="2945659" cy="496411"/>
          </a:xfrm>
          <a:prstGeom prst="rect">
            <a:avLst/>
          </a:prstGeom>
        </p:spPr>
        <p:txBody>
          <a:bodyPr vert="horz" lIns="90019" tIns="45009" rIns="90019" bIns="45009" rtlCol="0" anchor="b"/>
          <a:lstStyle>
            <a:lvl1pPr algn="r">
              <a:defRPr sz="1200"/>
            </a:lvl1pPr>
          </a:lstStyle>
          <a:p>
            <a:fld id="{2D7160B8-5E1D-4662-ACA2-0E0AEBFDAD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14583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160B8-5E1D-4662-ACA2-0E0AEBFDAD6E}" type="slidenum">
              <a:rPr lang="en-GB" smtClean="0"/>
              <a:pPr/>
              <a:t>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40589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1F6969-7D32-4305-AAE7-02A20B3685C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0632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67D637-3C0A-4DC5-9F9F-0BB3B2428D89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627476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67D637-3C0A-4DC5-9F9F-0BB3B2428D89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69710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1405" indent="-2813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5239" indent="-22504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5334" indent="-22504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5429" indent="-22504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75525" indent="-2250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5621" indent="-2250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5716" indent="-2250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5812" indent="-2250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9BD8E0-70C2-4973-B7C6-1AEE8EE2BBEF}" type="slidenum">
              <a:rPr lang="en-US" altLang="en-US" smtClean="0"/>
              <a:pPr eaLnBrk="1" hangingPunct="1"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51839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1405" indent="-2813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5239" indent="-22504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5334" indent="-22504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5429" indent="-22504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75525" indent="-2250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5621" indent="-2250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5716" indent="-2250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5812" indent="-2250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9BD8E0-70C2-4973-B7C6-1AEE8EE2BBEF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36488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1405" indent="-2813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5239" indent="-22504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5334" indent="-22504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5429" indent="-22504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75525" indent="-2250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5621" indent="-2250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5716" indent="-2250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5812" indent="-2250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9BD8E0-70C2-4973-B7C6-1AEE8EE2BBEF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1405" indent="-2813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5239" indent="-22504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5334" indent="-22504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5429" indent="-22504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75525" indent="-2250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5621" indent="-2250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5716" indent="-2250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5812" indent="-2250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9BD8E0-70C2-4973-B7C6-1AEE8EE2BBEF}" type="slidenum">
              <a:rPr lang="en-US" altLang="en-US" smtClean="0"/>
              <a:pPr eaLnBrk="1" hangingPunct="1"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54383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1405" indent="-2813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5239" indent="-22504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5334" indent="-22504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5429" indent="-22504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75525" indent="-2250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5621" indent="-2250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5716" indent="-2250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5812" indent="-2250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9BD8E0-70C2-4973-B7C6-1AEE8EE2BBEF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46913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1405" indent="-2813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5239" indent="-22504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5334" indent="-22504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5429" indent="-22504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75525" indent="-2250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5621" indent="-2250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5716" indent="-2250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5812" indent="-2250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9BD8E0-70C2-4973-B7C6-1AEE8EE2BBEF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01870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1F6969-7D32-4305-AAE7-02A20B3685C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155" indent="-2835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085" indent="-22681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718" indent="-22681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1352" indent="-22681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986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620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2254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888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1F6969-7D32-4305-AAE7-02A20B3685C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1365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5576" y="3579862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Title of presentation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1817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98700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heading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16216" y="19548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968407B-6BC4-4060-AA7E-47814C7A9BB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7965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339502"/>
            <a:ext cx="6995120" cy="425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text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4368" y="195486"/>
            <a:ext cx="7654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968407B-6BC4-4060-AA7E-47814C7A9BB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7792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5576" y="3579862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Title of presentation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14410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699512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text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26759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066588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98700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heading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16216" y="19548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968407B-6BC4-4060-AA7E-47814C7A9BB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3884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339502"/>
            <a:ext cx="6995120" cy="425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text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4368" y="195486"/>
            <a:ext cx="7654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968407B-6BC4-4060-AA7E-47814C7A9BB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2804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5576" y="3579862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Title of presentation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81648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98700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heading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16216" y="19548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968407B-6BC4-4060-AA7E-47814C7A9BBB}" type="slidenum">
              <a:rPr lang="en-GB" smtClean="0">
                <a:solidFill>
                  <a:srgbClr val="75C044"/>
                </a:solidFill>
              </a:rPr>
              <a:pPr/>
              <a:t>‹#›</a:t>
            </a:fld>
            <a:endParaRPr lang="en-GB" dirty="0">
              <a:solidFill>
                <a:srgbClr val="75C0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7805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339502"/>
            <a:ext cx="6995120" cy="425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text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4368" y="195486"/>
            <a:ext cx="7654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968407B-6BC4-4060-AA7E-47814C7A9BBB}" type="slidenum">
              <a:rPr lang="en-GB" smtClean="0">
                <a:solidFill>
                  <a:srgbClr val="75C044"/>
                </a:solidFill>
              </a:rPr>
              <a:pPr/>
              <a:t>‹#›</a:t>
            </a:fld>
            <a:endParaRPr lang="en-GB" dirty="0">
              <a:solidFill>
                <a:srgbClr val="75C0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596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98700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heading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16216" y="19548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968407B-6BC4-4060-AA7E-47814C7A9BB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57200" y="1203598"/>
            <a:ext cx="6995120" cy="3391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8918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5576" y="3579862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Title of presentation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7432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98700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heading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16216" y="19548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968407B-6BC4-4060-AA7E-47814C7A9BB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57200" y="1203598"/>
            <a:ext cx="6995120" cy="3391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9419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jpe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98700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heading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699512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text</a:t>
            </a:r>
            <a:endParaRPr lang="en-GB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516216" y="19548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68407B-6BC4-4060-AA7E-47814C7A9BB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5838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65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i="0" kern="1200" cap="all" baseline="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600" kern="1200" baseline="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98700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heading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699512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text</a:t>
            </a:r>
            <a:endParaRPr lang="en-GB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516216" y="19548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68407B-6BC4-4060-AA7E-47814C7A9BBB}" type="slidenum">
              <a:rPr lang="en-GB" smtClean="0">
                <a:solidFill>
                  <a:srgbClr val="75C044"/>
                </a:solidFill>
              </a:rPr>
              <a:pPr/>
              <a:t>‹#›</a:t>
            </a:fld>
            <a:endParaRPr lang="en-GB" dirty="0">
              <a:solidFill>
                <a:srgbClr val="75C0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247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9" r:id="rId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i="0" kern="1200" cap="all" baseline="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600" kern="1200" baseline="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98700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heading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699512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text</a:t>
            </a:r>
            <a:endParaRPr lang="en-GB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516216" y="19548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68407B-6BC4-4060-AA7E-47814C7A9BB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9626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i="0" kern="1200" cap="all" baseline="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600" kern="1200" baseline="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98700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heading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699512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text</a:t>
            </a:r>
            <a:endParaRPr lang="en-GB" dirty="0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6902896" y="19548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SLIDE NO.</a:t>
            </a:r>
            <a:fld id="{B968407B-6BC4-4060-AA7E-47814C7A9BBB}" type="slidenum">
              <a:rPr lang="en-GB" b="1" smtClean="0"/>
              <a:pPr/>
              <a:t>‹#›</a:t>
            </a:fld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273122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i="0" kern="1200" cap="all" baseline="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600" kern="1200" baseline="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ctrTitle"/>
          </p:nvPr>
        </p:nvSpPr>
        <p:spPr>
          <a:xfrm>
            <a:off x="0" y="3579862"/>
            <a:ext cx="9144000" cy="1008112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en-US" altLang="en-US" cap="none" dirty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en-US" altLang="en-US" cap="none" dirty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en-US" altLang="en-US" cap="none" dirty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en-US" altLang="en-US" cap="none" dirty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en-US" altLang="en-US" sz="1800" cap="none" dirty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PROGRAMME 3 RESTITUTION: 2021/22 Q4 AND 2022/23 Q1 REPORTS </a:t>
            </a:r>
            <a:br>
              <a:rPr lang="en-US" altLang="en-US" sz="1800" cap="none" dirty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en-US" altLang="en-US" sz="1800" cap="none" dirty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PRESENTATION TO THE POTFOLIO COMMITTEE AGRICULTURE, LAND REFORM AND RURAL DEVELOPMENT</a:t>
            </a:r>
            <a:br>
              <a:rPr lang="en-US" altLang="en-US" sz="1800" cap="none" dirty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en-US" altLang="en-US" sz="1800" cap="none" dirty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en-US" altLang="en-US" sz="1800" cap="none" dirty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en-US" altLang="en-US" sz="1800" cap="none" dirty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>06 SEPTEMBER 2022</a:t>
            </a:r>
            <a:r>
              <a:rPr lang="en-US" altLang="en-US" cap="none" dirty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en-US" altLang="en-US" cap="none" dirty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rPr>
            </a:b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3381975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2"/>
          <p:cNvSpPr>
            <a:spLocks noGrp="1"/>
          </p:cNvSpPr>
          <p:nvPr>
            <p:ph type="title"/>
          </p:nvPr>
        </p:nvSpPr>
        <p:spPr>
          <a:xfrm>
            <a:off x="107504" y="114300"/>
            <a:ext cx="8784976" cy="514350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en-ZA" altLang="en-US" sz="1200" b="1" dirty="0"/>
              <a:t>SUMMARY PROVINCIAL BREAKDOWN: </a:t>
            </a:r>
            <a:br>
              <a:rPr lang="en-ZA" altLang="en-US" sz="1200" b="1" dirty="0"/>
            </a:br>
            <a:r>
              <a:rPr lang="en-ZA" altLang="en-US" sz="1200" dirty="0"/>
              <a:t>NUMBER OF  CLAIMS LODGED BY 1998 TO BE RESEARCHED </a:t>
            </a:r>
            <a:br>
              <a:rPr lang="en-ZA" altLang="en-US" sz="1200" dirty="0"/>
            </a:br>
            <a:r>
              <a:rPr lang="en-ZA" altLang="en-US" sz="1200" b="1" dirty="0"/>
              <a:t> RESEARCH </a:t>
            </a:r>
            <a:r>
              <a:rPr lang="en-ZA" altLang="en-US" sz="1200" dirty="0"/>
              <a:t>AS AT 30 JUNE 2022</a:t>
            </a:r>
            <a:endParaRPr lang="en-ZA" altLang="en-US" sz="1200" b="1" dirty="0">
              <a:solidFill>
                <a:srgbClr val="00B050"/>
              </a:solidFill>
            </a:endParaRPr>
          </a:p>
        </p:txBody>
      </p:sp>
      <p:sp>
        <p:nvSpPr>
          <p:cNvPr id="8" name="TextBox 2"/>
          <p:cNvSpPr txBox="1"/>
          <p:nvPr/>
        </p:nvSpPr>
        <p:spPr>
          <a:xfrm>
            <a:off x="115816" y="4083918"/>
            <a:ext cx="767723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											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F68485AD-93E9-45B7-A786-20A70B6041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4183740"/>
              </p:ext>
            </p:extLst>
          </p:nvPr>
        </p:nvGraphicFramePr>
        <p:xfrm>
          <a:off x="119436" y="699542"/>
          <a:ext cx="8784973" cy="3656179"/>
        </p:xfrm>
        <a:graphic>
          <a:graphicData uri="http://schemas.openxmlformats.org/drawingml/2006/table">
            <a:tbl>
              <a:tblPr/>
              <a:tblGrid>
                <a:gridCol w="842434">
                  <a:extLst>
                    <a:ext uri="{9D8B030D-6E8A-4147-A177-3AD203B41FA5}">
                      <a16:colId xmlns:a16="http://schemas.microsoft.com/office/drawing/2014/main" xmlns="" val="2247666825"/>
                    </a:ext>
                  </a:extLst>
                </a:gridCol>
                <a:gridCol w="822239">
                  <a:extLst>
                    <a:ext uri="{9D8B030D-6E8A-4147-A177-3AD203B41FA5}">
                      <a16:colId xmlns:a16="http://schemas.microsoft.com/office/drawing/2014/main" xmlns="" val="4204055216"/>
                    </a:ext>
                  </a:extLst>
                </a:gridCol>
                <a:gridCol w="842434">
                  <a:extLst>
                    <a:ext uri="{9D8B030D-6E8A-4147-A177-3AD203B41FA5}">
                      <a16:colId xmlns:a16="http://schemas.microsoft.com/office/drawing/2014/main" xmlns="" val="18985217"/>
                    </a:ext>
                  </a:extLst>
                </a:gridCol>
                <a:gridCol w="830894">
                  <a:extLst>
                    <a:ext uri="{9D8B030D-6E8A-4147-A177-3AD203B41FA5}">
                      <a16:colId xmlns:a16="http://schemas.microsoft.com/office/drawing/2014/main" xmlns="" val="4186614965"/>
                    </a:ext>
                  </a:extLst>
                </a:gridCol>
                <a:gridCol w="750113">
                  <a:extLst>
                    <a:ext uri="{9D8B030D-6E8A-4147-A177-3AD203B41FA5}">
                      <a16:colId xmlns:a16="http://schemas.microsoft.com/office/drawing/2014/main" xmlns="" val="2436422952"/>
                    </a:ext>
                  </a:extLst>
                </a:gridCol>
                <a:gridCol w="946296">
                  <a:extLst>
                    <a:ext uri="{9D8B030D-6E8A-4147-A177-3AD203B41FA5}">
                      <a16:colId xmlns:a16="http://schemas.microsoft.com/office/drawing/2014/main" xmlns="" val="1398310479"/>
                    </a:ext>
                  </a:extLst>
                </a:gridCol>
                <a:gridCol w="946296">
                  <a:extLst>
                    <a:ext uri="{9D8B030D-6E8A-4147-A177-3AD203B41FA5}">
                      <a16:colId xmlns:a16="http://schemas.microsoft.com/office/drawing/2014/main" xmlns="" val="3136976483"/>
                    </a:ext>
                  </a:extLst>
                </a:gridCol>
                <a:gridCol w="703952">
                  <a:extLst>
                    <a:ext uri="{9D8B030D-6E8A-4147-A177-3AD203B41FA5}">
                      <a16:colId xmlns:a16="http://schemas.microsoft.com/office/drawing/2014/main" xmlns="" val="509381304"/>
                    </a:ext>
                  </a:extLst>
                </a:gridCol>
                <a:gridCol w="646251">
                  <a:extLst>
                    <a:ext uri="{9D8B030D-6E8A-4147-A177-3AD203B41FA5}">
                      <a16:colId xmlns:a16="http://schemas.microsoft.com/office/drawing/2014/main" xmlns="" val="3342119674"/>
                    </a:ext>
                  </a:extLst>
                </a:gridCol>
                <a:gridCol w="727032">
                  <a:extLst>
                    <a:ext uri="{9D8B030D-6E8A-4147-A177-3AD203B41FA5}">
                      <a16:colId xmlns:a16="http://schemas.microsoft.com/office/drawing/2014/main" xmlns="" val="3698186405"/>
                    </a:ext>
                  </a:extLst>
                </a:gridCol>
                <a:gridCol w="727032">
                  <a:extLst>
                    <a:ext uri="{9D8B030D-6E8A-4147-A177-3AD203B41FA5}">
                      <a16:colId xmlns:a16="http://schemas.microsoft.com/office/drawing/2014/main" xmlns="" val="116108340"/>
                    </a:ext>
                  </a:extLst>
                </a:gridCol>
              </a:tblGrid>
              <a:tr h="199373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Province 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Operational Annual Target 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Percentage % 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Variance on Annual Target 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ZA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2022/23 Actual Performance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8451525"/>
                  </a:ext>
                </a:extLst>
              </a:tr>
              <a:tr h="19937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Quarter 1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3515845"/>
                  </a:ext>
                </a:extLst>
              </a:tr>
              <a:tr h="30380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Performance 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</a:t>
                      </a:r>
                      <a:b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Target 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April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June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Variance on Q1 Target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7997722"/>
                  </a:ext>
                </a:extLst>
              </a:tr>
              <a:tr h="24844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8108730"/>
                  </a:ext>
                </a:extLst>
              </a:tr>
              <a:tr h="1898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Eastern Cape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5136701"/>
                  </a:ext>
                </a:extLst>
              </a:tr>
              <a:tr h="1898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State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1227320"/>
                  </a:ext>
                </a:extLst>
              </a:tr>
              <a:tr h="1898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Gauteng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8234885"/>
                  </a:ext>
                </a:extLst>
              </a:tr>
              <a:tr h="1898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KwaZulu-Natal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5777089"/>
                  </a:ext>
                </a:extLst>
              </a:tr>
              <a:tr h="1898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Limpopo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8722696"/>
                  </a:ext>
                </a:extLst>
              </a:tr>
              <a:tr h="1898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Mpumalanga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2076948"/>
                  </a:ext>
                </a:extLst>
              </a:tr>
              <a:tr h="1898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West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5575659"/>
                  </a:ext>
                </a:extLst>
              </a:tr>
              <a:tr h="1898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Northern Cape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7610165"/>
                  </a:ext>
                </a:extLst>
              </a:tr>
              <a:tr h="1993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Western Cape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+9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9228646"/>
                  </a:ext>
                </a:extLst>
              </a:tr>
              <a:tr h="2829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GRAND TOTAL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982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931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198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-147</a:t>
                      </a:r>
                    </a:p>
                  </a:txBody>
                  <a:tcPr marL="7537" marR="7537" marT="75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1762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89367985"/>
      </p:ext>
    </p:extLst>
  </p:cSld>
  <p:clrMapOvr>
    <a:masterClrMapping/>
  </p:clrMapOvr>
  <p:transition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11560" y="2211710"/>
            <a:ext cx="7992888" cy="51435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ZA" altLang="en-US" sz="1400" dirty="0"/>
              <a:t>2021/2022 QUARTER 4 EXPENDITURE</a:t>
            </a:r>
            <a:endParaRPr lang="en-ZA" altLang="en-US" sz="1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183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2"/>
          <p:cNvSpPr>
            <a:spLocks noGrp="1"/>
          </p:cNvSpPr>
          <p:nvPr>
            <p:ph type="title"/>
          </p:nvPr>
        </p:nvSpPr>
        <p:spPr>
          <a:xfrm>
            <a:off x="107504" y="114300"/>
            <a:ext cx="8784976" cy="514350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en-ZA" altLang="en-US" sz="1200" b="1" dirty="0"/>
              <a:t>QUARTER 4 PROJECT EXPENDITURE </a:t>
            </a:r>
          </a:p>
        </p:txBody>
      </p:sp>
      <p:sp>
        <p:nvSpPr>
          <p:cNvPr id="8" name="TextBox 2"/>
          <p:cNvSpPr txBox="1"/>
          <p:nvPr/>
        </p:nvSpPr>
        <p:spPr>
          <a:xfrm>
            <a:off x="115816" y="4083918"/>
            <a:ext cx="767723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											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9B6F0BA1-585B-49D5-BCC6-B6129B965F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82800108"/>
              </p:ext>
            </p:extLst>
          </p:nvPr>
        </p:nvGraphicFramePr>
        <p:xfrm>
          <a:off x="251520" y="851215"/>
          <a:ext cx="8208914" cy="324036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172702">
                  <a:extLst>
                    <a:ext uri="{9D8B030D-6E8A-4147-A177-3AD203B41FA5}">
                      <a16:colId xmlns:a16="http://schemas.microsoft.com/office/drawing/2014/main" xmlns="" val="3174708477"/>
                    </a:ext>
                  </a:extLst>
                </a:gridCol>
                <a:gridCol w="1172702">
                  <a:extLst>
                    <a:ext uri="{9D8B030D-6E8A-4147-A177-3AD203B41FA5}">
                      <a16:colId xmlns:a16="http://schemas.microsoft.com/office/drawing/2014/main" xmlns="" val="2684034565"/>
                    </a:ext>
                  </a:extLst>
                </a:gridCol>
                <a:gridCol w="1172702">
                  <a:extLst>
                    <a:ext uri="{9D8B030D-6E8A-4147-A177-3AD203B41FA5}">
                      <a16:colId xmlns:a16="http://schemas.microsoft.com/office/drawing/2014/main" xmlns="" val="2287501784"/>
                    </a:ext>
                  </a:extLst>
                </a:gridCol>
                <a:gridCol w="1172702">
                  <a:extLst>
                    <a:ext uri="{9D8B030D-6E8A-4147-A177-3AD203B41FA5}">
                      <a16:colId xmlns:a16="http://schemas.microsoft.com/office/drawing/2014/main" xmlns="" val="290585429"/>
                    </a:ext>
                  </a:extLst>
                </a:gridCol>
                <a:gridCol w="1172702">
                  <a:extLst>
                    <a:ext uri="{9D8B030D-6E8A-4147-A177-3AD203B41FA5}">
                      <a16:colId xmlns:a16="http://schemas.microsoft.com/office/drawing/2014/main" xmlns="" val="3031558294"/>
                    </a:ext>
                  </a:extLst>
                </a:gridCol>
                <a:gridCol w="1172702">
                  <a:extLst>
                    <a:ext uri="{9D8B030D-6E8A-4147-A177-3AD203B41FA5}">
                      <a16:colId xmlns:a16="http://schemas.microsoft.com/office/drawing/2014/main" xmlns="" val="1500197232"/>
                    </a:ext>
                  </a:extLst>
                </a:gridCol>
                <a:gridCol w="1172702">
                  <a:extLst>
                    <a:ext uri="{9D8B030D-6E8A-4147-A177-3AD203B41FA5}">
                      <a16:colId xmlns:a16="http://schemas.microsoft.com/office/drawing/2014/main" xmlns="" val="3541721400"/>
                    </a:ext>
                  </a:extLst>
                </a:gridCol>
              </a:tblGrid>
              <a:tr h="652184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MONTH</a:t>
                      </a:r>
                      <a:endParaRPr lang="en-ZA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LAND PURCHASE</a:t>
                      </a:r>
                      <a:endParaRPr lang="en-ZA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LAND &amp; SUBSOIL</a:t>
                      </a:r>
                      <a:endParaRPr lang="en-ZA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RECAP</a:t>
                      </a:r>
                      <a:endParaRPr lang="en-ZA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EBT</a:t>
                      </a:r>
                      <a:endParaRPr lang="en-ZA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LISTS</a:t>
                      </a:r>
                      <a:endParaRPr lang="en-ZA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TOTAL</a:t>
                      </a:r>
                      <a:endParaRPr lang="en-ZA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5837664"/>
                  </a:ext>
                </a:extLst>
              </a:tr>
              <a:tr h="640087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January</a:t>
                      </a:r>
                      <a:endParaRPr lang="en-ZA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3 771 527</a:t>
                      </a:r>
                      <a:endParaRPr lang="en-ZA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2 000</a:t>
                      </a:r>
                      <a:endParaRPr lang="en-ZA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43 453</a:t>
                      </a:r>
                      <a:endParaRPr lang="en-ZA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1 759 960</a:t>
                      </a:r>
                      <a:endParaRPr lang="en-ZA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50 242 600</a:t>
                      </a:r>
                      <a:endParaRPr lang="en-ZA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55 819 539</a:t>
                      </a:r>
                      <a:endParaRPr lang="en-ZA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93477985"/>
                  </a:ext>
                </a:extLst>
              </a:tr>
              <a:tr h="640087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February</a:t>
                      </a:r>
                      <a:endParaRPr lang="en-ZA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15 714 947</a:t>
                      </a:r>
                      <a:endParaRPr lang="en-ZA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7 973 190</a:t>
                      </a:r>
                      <a:endParaRPr lang="en-ZA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2 172 387</a:t>
                      </a:r>
                      <a:endParaRPr lang="en-ZA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32 476 809</a:t>
                      </a:r>
                      <a:endParaRPr lang="en-ZA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226 365 854</a:t>
                      </a:r>
                      <a:endParaRPr lang="en-ZA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284 703 188</a:t>
                      </a:r>
                      <a:endParaRPr lang="en-ZA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31677461"/>
                  </a:ext>
                </a:extLst>
              </a:tr>
              <a:tr h="640087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March</a:t>
                      </a:r>
                      <a:endParaRPr lang="en-ZA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85 986 142</a:t>
                      </a:r>
                      <a:endParaRPr lang="en-ZA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0</a:t>
                      </a:r>
                      <a:endParaRPr lang="en-ZA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286 296 458</a:t>
                      </a:r>
                      <a:endParaRPr lang="en-ZA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26 217 880</a:t>
                      </a:r>
                      <a:endParaRPr lang="en-ZA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457 674 440</a:t>
                      </a:r>
                      <a:endParaRPr lang="en-ZA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856 174 920</a:t>
                      </a:r>
                      <a:endParaRPr lang="en-ZA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92535981"/>
                  </a:ext>
                </a:extLst>
              </a:tr>
              <a:tr h="667915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Total</a:t>
                      </a:r>
                      <a:endParaRPr lang="en-ZA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105 472 615</a:t>
                      </a:r>
                      <a:endParaRPr lang="en-ZA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7 975 190</a:t>
                      </a:r>
                      <a:endParaRPr lang="en-ZA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288 512 298</a:t>
                      </a:r>
                      <a:endParaRPr lang="en-ZA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60 454 650</a:t>
                      </a:r>
                      <a:endParaRPr lang="en-ZA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734 282 893</a:t>
                      </a:r>
                      <a:endParaRPr lang="en-ZA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1 196 697 647</a:t>
                      </a:r>
                      <a:endParaRPr lang="en-ZA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9597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43502851"/>
      </p:ext>
    </p:extLst>
  </p:cSld>
  <p:clrMapOvr>
    <a:masterClrMapping/>
  </p:clrMapOvr>
  <p:transition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2"/>
          <p:cNvSpPr>
            <a:spLocks noGrp="1"/>
          </p:cNvSpPr>
          <p:nvPr>
            <p:ph type="title"/>
          </p:nvPr>
        </p:nvSpPr>
        <p:spPr>
          <a:xfrm>
            <a:off x="323528" y="48354"/>
            <a:ext cx="7077881" cy="363156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en-ZA" altLang="en-US" sz="1200" b="1" dirty="0"/>
              <a:t>2021/22 EXPENDITURE</a:t>
            </a:r>
            <a:endParaRPr lang="en-ZA" altLang="en-US" sz="1200" b="1" dirty="0">
              <a:solidFill>
                <a:srgbClr val="00B050"/>
              </a:solidFill>
            </a:endParaRPr>
          </a:p>
        </p:txBody>
      </p:sp>
      <p:sp>
        <p:nvSpPr>
          <p:cNvPr id="8" name="TextBox 2"/>
          <p:cNvSpPr txBox="1"/>
          <p:nvPr/>
        </p:nvSpPr>
        <p:spPr>
          <a:xfrm>
            <a:off x="115816" y="4083918"/>
            <a:ext cx="767723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											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21AB18C8-AD29-4FDE-8E4E-C14814AE61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3507556"/>
              </p:ext>
            </p:extLst>
          </p:nvPr>
        </p:nvGraphicFramePr>
        <p:xfrm>
          <a:off x="180927" y="483518"/>
          <a:ext cx="8847255" cy="4464501"/>
        </p:xfrm>
        <a:graphic>
          <a:graphicData uri="http://schemas.openxmlformats.org/drawingml/2006/table">
            <a:tbl>
              <a:tblPr/>
              <a:tblGrid>
                <a:gridCol w="2906957">
                  <a:extLst>
                    <a:ext uri="{9D8B030D-6E8A-4147-A177-3AD203B41FA5}">
                      <a16:colId xmlns:a16="http://schemas.microsoft.com/office/drawing/2014/main" xmlns="" val="2064388029"/>
                    </a:ext>
                  </a:extLst>
                </a:gridCol>
                <a:gridCol w="848614">
                  <a:extLst>
                    <a:ext uri="{9D8B030D-6E8A-4147-A177-3AD203B41FA5}">
                      <a16:colId xmlns:a16="http://schemas.microsoft.com/office/drawing/2014/main" xmlns="" val="3417324258"/>
                    </a:ext>
                  </a:extLst>
                </a:gridCol>
                <a:gridCol w="848614">
                  <a:extLst>
                    <a:ext uri="{9D8B030D-6E8A-4147-A177-3AD203B41FA5}">
                      <a16:colId xmlns:a16="http://schemas.microsoft.com/office/drawing/2014/main" xmlns="" val="3687230292"/>
                    </a:ext>
                  </a:extLst>
                </a:gridCol>
                <a:gridCol w="848614">
                  <a:extLst>
                    <a:ext uri="{9D8B030D-6E8A-4147-A177-3AD203B41FA5}">
                      <a16:colId xmlns:a16="http://schemas.microsoft.com/office/drawing/2014/main" xmlns="" val="867899095"/>
                    </a:ext>
                  </a:extLst>
                </a:gridCol>
                <a:gridCol w="848614">
                  <a:extLst>
                    <a:ext uri="{9D8B030D-6E8A-4147-A177-3AD203B41FA5}">
                      <a16:colId xmlns:a16="http://schemas.microsoft.com/office/drawing/2014/main" xmlns="" val="2477683295"/>
                    </a:ext>
                  </a:extLst>
                </a:gridCol>
                <a:gridCol w="848614">
                  <a:extLst>
                    <a:ext uri="{9D8B030D-6E8A-4147-A177-3AD203B41FA5}">
                      <a16:colId xmlns:a16="http://schemas.microsoft.com/office/drawing/2014/main" xmlns="" val="2987582844"/>
                    </a:ext>
                  </a:extLst>
                </a:gridCol>
                <a:gridCol w="848614">
                  <a:extLst>
                    <a:ext uri="{9D8B030D-6E8A-4147-A177-3AD203B41FA5}">
                      <a16:colId xmlns:a16="http://schemas.microsoft.com/office/drawing/2014/main" xmlns="" val="3803055089"/>
                    </a:ext>
                  </a:extLst>
                </a:gridCol>
                <a:gridCol w="848614">
                  <a:extLst>
                    <a:ext uri="{9D8B030D-6E8A-4147-A177-3AD203B41FA5}">
                      <a16:colId xmlns:a16="http://schemas.microsoft.com/office/drawing/2014/main" xmlns="" val="1617995481"/>
                    </a:ext>
                  </a:extLst>
                </a:gridCol>
              </a:tblGrid>
              <a:tr h="69142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2" marR="5792" marT="5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Adjusted Appropriation </a:t>
                      </a:r>
                    </a:p>
                  </a:txBody>
                  <a:tcPr marL="5792" marR="5792" marT="5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Shifting of Funds </a:t>
                      </a:r>
                    </a:p>
                  </a:txBody>
                  <a:tcPr marL="5792" marR="5792" marT="5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Virement </a:t>
                      </a:r>
                    </a:p>
                  </a:txBody>
                  <a:tcPr marL="5792" marR="5792" marT="5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Final Appropriation </a:t>
                      </a:r>
                    </a:p>
                  </a:txBody>
                  <a:tcPr marL="5792" marR="5792" marT="5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Actual Expenditure </a:t>
                      </a:r>
                    </a:p>
                  </a:txBody>
                  <a:tcPr marL="5792" marR="5792" marT="5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Variance </a:t>
                      </a:r>
                    </a:p>
                  </a:txBody>
                  <a:tcPr marL="5792" marR="5792" marT="5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Expenditure as % of final appropriation</a:t>
                      </a:r>
                    </a:p>
                  </a:txBody>
                  <a:tcPr marL="5792" marR="5792" marT="5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3524769"/>
                  </a:ext>
                </a:extLst>
              </a:tr>
              <a:tr h="246475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Economic classification </a:t>
                      </a:r>
                    </a:p>
                  </a:txBody>
                  <a:tcPr marL="5792" marR="5792" marT="5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R'000</a:t>
                      </a:r>
                    </a:p>
                  </a:txBody>
                  <a:tcPr marL="5792" marR="5792" marT="57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R'000</a:t>
                      </a:r>
                    </a:p>
                  </a:txBody>
                  <a:tcPr marL="5792" marR="5792" marT="57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R'000</a:t>
                      </a:r>
                    </a:p>
                  </a:txBody>
                  <a:tcPr marL="5792" marR="5792" marT="57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R'000</a:t>
                      </a:r>
                    </a:p>
                  </a:txBody>
                  <a:tcPr marL="5792" marR="5792" marT="57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R'000</a:t>
                      </a:r>
                    </a:p>
                  </a:txBody>
                  <a:tcPr marL="5792" marR="5792" marT="57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R'000</a:t>
                      </a:r>
                    </a:p>
                  </a:txBody>
                  <a:tcPr marL="5792" marR="5792" marT="57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5792" marR="5792" marT="57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4254690"/>
                  </a:ext>
                </a:extLst>
              </a:tr>
              <a:tr h="18857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payments</a:t>
                      </a:r>
                    </a:p>
                  </a:txBody>
                  <a:tcPr marL="5792" marR="5792" marT="5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641 373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4 016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(52 184)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593 205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593 205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1582933"/>
                  </a:ext>
                </a:extLst>
              </a:tr>
              <a:tr h="18857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Compensation of employees</a:t>
                      </a:r>
                    </a:p>
                  </a:txBody>
                  <a:tcPr marL="139006" marR="5792" marT="5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365 079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24 348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389 427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389 427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2631934"/>
                  </a:ext>
                </a:extLst>
              </a:tr>
              <a:tr h="18857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Goods and services</a:t>
                      </a:r>
                    </a:p>
                  </a:txBody>
                  <a:tcPr marL="139006" marR="5792" marT="5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276 294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(20 332)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(52 184)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203 778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203 778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928015"/>
                  </a:ext>
                </a:extLst>
              </a:tr>
              <a:tr h="18857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Transfers and subsidies</a:t>
                      </a:r>
                    </a:p>
                  </a:txBody>
                  <a:tcPr marL="5792" marR="5792" marT="5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2 856 583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(626 218)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2 230 365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2 020 151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210 214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90,6%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5385302"/>
                  </a:ext>
                </a:extLst>
              </a:tr>
              <a:tr h="161751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Provinces and municipalities</a:t>
                      </a:r>
                    </a:p>
                  </a:txBody>
                  <a:tcPr marL="139006" marR="5792" marT="5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7 385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118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7 503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7 339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164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97,8%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4091018"/>
                  </a:ext>
                </a:extLst>
              </a:tr>
              <a:tr h="18857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Households</a:t>
                      </a:r>
                    </a:p>
                  </a:txBody>
                  <a:tcPr marL="139006" marR="5792" marT="5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2 849 198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(626 336)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2 222 862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2 012 812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210 050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90,6%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0883362"/>
                  </a:ext>
                </a:extLst>
              </a:tr>
              <a:tr h="18857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Social benefits</a:t>
                      </a:r>
                    </a:p>
                  </a:txBody>
                  <a:tcPr marL="278013" marR="5792" marT="5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1 434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481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1 915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1 915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1118594"/>
                  </a:ext>
                </a:extLst>
              </a:tr>
              <a:tr h="18857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transfers to households</a:t>
                      </a:r>
                    </a:p>
                  </a:txBody>
                  <a:tcPr marL="278013" marR="5792" marT="5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2 847 764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(626 817)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2 220 947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2 010 897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210 050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90,5%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6964908"/>
                  </a:ext>
                </a:extLst>
              </a:tr>
              <a:tr h="18857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Payments for capital assets</a:t>
                      </a:r>
                    </a:p>
                  </a:txBody>
                  <a:tcPr marL="5792" marR="5792" marT="5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8 194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624 277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632 471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632 471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5671969"/>
                  </a:ext>
                </a:extLst>
              </a:tr>
              <a:tr h="188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Buildings and other fixed structures</a:t>
                      </a:r>
                    </a:p>
                  </a:txBody>
                  <a:tcPr marL="139006" marR="5792" marT="5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-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66 693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66 693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66 693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6022193"/>
                  </a:ext>
                </a:extLst>
              </a:tr>
              <a:tr h="18857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Buildings</a:t>
                      </a:r>
                    </a:p>
                  </a:txBody>
                  <a:tcPr marL="278013" marR="5792" marT="5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66 693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66 693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66 693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6771537"/>
                  </a:ext>
                </a:extLst>
              </a:tr>
              <a:tr h="18857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fixed structures</a:t>
                      </a:r>
                    </a:p>
                  </a:txBody>
                  <a:tcPr marL="278013" marR="5792" marT="5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-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-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541021"/>
                  </a:ext>
                </a:extLst>
              </a:tr>
              <a:tr h="18857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Machinery and equipment</a:t>
                      </a:r>
                    </a:p>
                  </a:txBody>
                  <a:tcPr marL="139006" marR="5792" marT="5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7 301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421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7 722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7 722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6279129"/>
                  </a:ext>
                </a:extLst>
              </a:tr>
              <a:tr h="18857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 equipment</a:t>
                      </a:r>
                    </a:p>
                  </a:txBody>
                  <a:tcPr marL="278013" marR="5792" marT="5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382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382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382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5970918"/>
                  </a:ext>
                </a:extLst>
              </a:tr>
              <a:tr h="18857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machinery and equipment</a:t>
                      </a:r>
                    </a:p>
                  </a:txBody>
                  <a:tcPr marL="278013" marR="5792" marT="5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7 301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39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7 340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7 340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545146"/>
                  </a:ext>
                </a:extLst>
              </a:tr>
              <a:tr h="18857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Land and sub-soil assets</a:t>
                      </a:r>
                    </a:p>
                  </a:txBody>
                  <a:tcPr marL="139006" marR="5792" marT="5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893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557 163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558 056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558 056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1777087"/>
                  </a:ext>
                </a:extLst>
              </a:tr>
              <a:tr h="18857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Payment for financial assets</a:t>
                      </a:r>
                    </a:p>
                  </a:txBody>
                  <a:tcPr marL="5792" marR="5792" marT="5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316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316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316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-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4968900"/>
                  </a:ext>
                </a:extLst>
              </a:tr>
              <a:tr h="34773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Total </a:t>
                      </a:r>
                    </a:p>
                    <a:p>
                      <a:pPr algn="l" fontAlgn="b"/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92" marR="5792" marT="57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3 506 150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2 391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(52 184)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3 456 357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3 246 143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210 214 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93,9%</a:t>
                      </a:r>
                    </a:p>
                  </a:txBody>
                  <a:tcPr marL="5792" marR="5792" marT="5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4797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2843653"/>
      </p:ext>
    </p:extLst>
  </p:cSld>
  <p:clrMapOvr>
    <a:masterClrMapping/>
  </p:clrMapOvr>
  <p:transition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11560" y="2211710"/>
            <a:ext cx="7992888" cy="51435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ZA" altLang="en-US" sz="1400" dirty="0"/>
              <a:t>2022/2023 Q1 FINANCIAL STATUS</a:t>
            </a:r>
            <a:endParaRPr lang="en-ZA" altLang="en-US" sz="1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4566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2"/>
          <p:cNvSpPr>
            <a:spLocks noGrp="1"/>
          </p:cNvSpPr>
          <p:nvPr>
            <p:ph type="title"/>
          </p:nvPr>
        </p:nvSpPr>
        <p:spPr>
          <a:xfrm>
            <a:off x="634797" y="51470"/>
            <a:ext cx="7332249" cy="646331"/>
          </a:xfr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restitution FINANCIAL PERFORMANCE </a:t>
            </a:r>
            <a:br>
              <a:rPr lang="en-GB" sz="1800" dirty="0"/>
            </a:br>
            <a:r>
              <a:rPr lang="en-GB" sz="1800" dirty="0"/>
              <a:t>as at 30 JUNE 2022</a:t>
            </a:r>
            <a:endParaRPr lang="en-ZA" altLang="en-US" sz="1800" b="1" dirty="0">
              <a:latin typeface="Candar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1452" y="865723"/>
            <a:ext cx="75989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ZA" dirty="0"/>
          </a:p>
          <a:p>
            <a:endParaRPr lang="en-ZA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xmlns="" id="{5D735B41-2D51-450A-A07D-2C030F325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71693426"/>
              </p:ext>
            </p:extLst>
          </p:nvPr>
        </p:nvGraphicFramePr>
        <p:xfrm>
          <a:off x="107504" y="865723"/>
          <a:ext cx="8758663" cy="3794265"/>
        </p:xfrm>
        <a:graphic>
          <a:graphicData uri="http://schemas.openxmlformats.org/drawingml/2006/table">
            <a:tbl>
              <a:tblPr/>
              <a:tblGrid>
                <a:gridCol w="1585349">
                  <a:extLst>
                    <a:ext uri="{9D8B030D-6E8A-4147-A177-3AD203B41FA5}">
                      <a16:colId xmlns:a16="http://schemas.microsoft.com/office/drawing/2014/main" xmlns="" val="3229684000"/>
                    </a:ext>
                  </a:extLst>
                </a:gridCol>
                <a:gridCol w="1585349">
                  <a:extLst>
                    <a:ext uri="{9D8B030D-6E8A-4147-A177-3AD203B41FA5}">
                      <a16:colId xmlns:a16="http://schemas.microsoft.com/office/drawing/2014/main" xmlns="" val="1229314206"/>
                    </a:ext>
                  </a:extLst>
                </a:gridCol>
                <a:gridCol w="1585349">
                  <a:extLst>
                    <a:ext uri="{9D8B030D-6E8A-4147-A177-3AD203B41FA5}">
                      <a16:colId xmlns:a16="http://schemas.microsoft.com/office/drawing/2014/main" xmlns="" val="1895773276"/>
                    </a:ext>
                  </a:extLst>
                </a:gridCol>
                <a:gridCol w="1585349">
                  <a:extLst>
                    <a:ext uri="{9D8B030D-6E8A-4147-A177-3AD203B41FA5}">
                      <a16:colId xmlns:a16="http://schemas.microsoft.com/office/drawing/2014/main" xmlns="" val="3821230955"/>
                    </a:ext>
                  </a:extLst>
                </a:gridCol>
                <a:gridCol w="1585349">
                  <a:extLst>
                    <a:ext uri="{9D8B030D-6E8A-4147-A177-3AD203B41FA5}">
                      <a16:colId xmlns:a16="http://schemas.microsoft.com/office/drawing/2014/main" xmlns="" val="3987053459"/>
                    </a:ext>
                  </a:extLst>
                </a:gridCol>
                <a:gridCol w="831918">
                  <a:extLst>
                    <a:ext uri="{9D8B030D-6E8A-4147-A177-3AD203B41FA5}">
                      <a16:colId xmlns:a16="http://schemas.microsoft.com/office/drawing/2014/main" xmlns="" val="656177160"/>
                    </a:ext>
                  </a:extLst>
                </a:gridCol>
              </a:tblGrid>
              <a:tr h="46773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ECONOMIC CLASSIFICATION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EXPENDITURE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COMMITMENTS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AVAILABLE BUDGET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EXP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8347131"/>
                  </a:ext>
                </a:extLst>
              </a:tr>
              <a:tr h="46773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Compensation of Employees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249 240 000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95 983 538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153 256 462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2195082"/>
                  </a:ext>
                </a:extLst>
              </a:tr>
              <a:tr h="46773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Goods and Services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260 575 000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41 331 740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65 515 372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153 734 328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4220169"/>
                  </a:ext>
                </a:extLst>
              </a:tr>
              <a:tr h="23890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Theft and losses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1549322"/>
                  </a:ext>
                </a:extLst>
              </a:tr>
              <a:tr h="23890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Municipality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7 732 000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1 150 260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22 600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6 559 140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637546"/>
                  </a:ext>
                </a:extLst>
              </a:tr>
              <a:tr h="23890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Social Benefits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405 000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179 130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225 870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9881533"/>
                  </a:ext>
                </a:extLst>
              </a:tr>
              <a:tr h="23890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Capital Assets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9 099 000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1 963 380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1 573 686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5 561 934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3887741"/>
                  </a:ext>
                </a:extLst>
              </a:tr>
              <a:tr h="23890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Interest on land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80579"/>
                  </a:ext>
                </a:extLst>
              </a:tr>
              <a:tr h="23890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 Total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527 051 000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140 646 023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67 111 658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319 337 732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491395"/>
                  </a:ext>
                </a:extLst>
              </a:tr>
              <a:tr h="23890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Land and sub soil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4 398 299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-4 398 299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3483615"/>
                  </a:ext>
                </a:extLst>
              </a:tr>
              <a:tr h="23890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Households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3 152 069 000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193 405 849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2 958 663 151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6107549"/>
                  </a:ext>
                </a:extLst>
              </a:tr>
              <a:tr h="23890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Subtotal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3 152 069 000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197 804 148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2 954 264 852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1519065"/>
                  </a:ext>
                </a:extLst>
              </a:tr>
              <a:tr h="240894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3 679 120 000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338 450 171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67 111 658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3 273 602 585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9401" marR="9401" marT="94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6763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78739554"/>
      </p:ext>
    </p:extLst>
  </p:cSld>
  <p:clrMapOvr>
    <a:masterClrMapping/>
  </p:clrMapOvr>
  <p:transition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2"/>
          <p:cNvSpPr>
            <a:spLocks noGrp="1"/>
          </p:cNvSpPr>
          <p:nvPr>
            <p:ph type="title"/>
          </p:nvPr>
        </p:nvSpPr>
        <p:spPr>
          <a:xfrm>
            <a:off x="251520" y="37681"/>
            <a:ext cx="7776864" cy="517845"/>
          </a:xfr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</a:rPr>
              <a:t>HOUSEHOLDS EXPENDITURE PERFORMANCE AS AT </a:t>
            </a:r>
            <a:br>
              <a:rPr lang="en-US" sz="1800" dirty="0">
                <a:solidFill>
                  <a:prstClr val="black"/>
                </a:solidFill>
              </a:rPr>
            </a:br>
            <a:r>
              <a:rPr lang="en-US" sz="1800" dirty="0">
                <a:solidFill>
                  <a:prstClr val="black"/>
                </a:solidFill>
              </a:rPr>
              <a:t>30 JUNE 2022</a:t>
            </a:r>
            <a:endParaRPr lang="en-ZA" altLang="en-US" sz="1800" b="1" dirty="0">
              <a:latin typeface="Candar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1452" y="865723"/>
            <a:ext cx="75989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ZA" dirty="0"/>
          </a:p>
          <a:p>
            <a:endParaRPr lang="en-ZA" dirty="0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xmlns="" id="{AF32E415-BB8C-41C4-82DA-F35E755C2C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97599128"/>
              </p:ext>
            </p:extLst>
          </p:nvPr>
        </p:nvGraphicFramePr>
        <p:xfrm>
          <a:off x="244623" y="771410"/>
          <a:ext cx="7704856" cy="3888572"/>
        </p:xfrm>
        <a:graphic>
          <a:graphicData uri="http://schemas.openxmlformats.org/drawingml/2006/table">
            <a:tbl>
              <a:tblPr/>
              <a:tblGrid>
                <a:gridCol w="2067614">
                  <a:extLst>
                    <a:ext uri="{9D8B030D-6E8A-4147-A177-3AD203B41FA5}">
                      <a16:colId xmlns:a16="http://schemas.microsoft.com/office/drawing/2014/main" xmlns="" val="1052813504"/>
                    </a:ext>
                  </a:extLst>
                </a:gridCol>
                <a:gridCol w="1678064">
                  <a:extLst>
                    <a:ext uri="{9D8B030D-6E8A-4147-A177-3AD203B41FA5}">
                      <a16:colId xmlns:a16="http://schemas.microsoft.com/office/drawing/2014/main" xmlns="" val="1992008331"/>
                    </a:ext>
                  </a:extLst>
                </a:gridCol>
                <a:gridCol w="1606895">
                  <a:extLst>
                    <a:ext uri="{9D8B030D-6E8A-4147-A177-3AD203B41FA5}">
                      <a16:colId xmlns:a16="http://schemas.microsoft.com/office/drawing/2014/main" xmlns="" val="1311268285"/>
                    </a:ext>
                  </a:extLst>
                </a:gridCol>
                <a:gridCol w="1633114">
                  <a:extLst>
                    <a:ext uri="{9D8B030D-6E8A-4147-A177-3AD203B41FA5}">
                      <a16:colId xmlns:a16="http://schemas.microsoft.com/office/drawing/2014/main" xmlns="" val="544612932"/>
                    </a:ext>
                  </a:extLst>
                </a:gridCol>
                <a:gridCol w="719169">
                  <a:extLst>
                    <a:ext uri="{9D8B030D-6E8A-4147-A177-3AD203B41FA5}">
                      <a16:colId xmlns:a16="http://schemas.microsoft.com/office/drawing/2014/main" xmlns="" val="1869583279"/>
                    </a:ext>
                  </a:extLst>
                </a:gridCol>
              </a:tblGrid>
              <a:tr h="47657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RESPONSIBILITY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ALLOCATED BUDGET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EXPENDITURE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AVAILABLE BUDGET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Spent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9580175"/>
                  </a:ext>
                </a:extLst>
              </a:tr>
              <a:tr h="560671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RLCC: Eastern Cape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354 906 000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64 276 354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290 629 646 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4994484"/>
                  </a:ext>
                </a:extLst>
              </a:tr>
              <a:tr h="36443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RLCC: Free State 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27 782 000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- 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27 782 000 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4722259"/>
                  </a:ext>
                </a:extLst>
              </a:tr>
              <a:tr h="31086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RLCC: Gauteng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56 000 000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4 461 339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51 538 661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71780640"/>
                  </a:ext>
                </a:extLst>
              </a:tr>
              <a:tr h="31086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RLCC: KwaZulu Natal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775 596 000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28 918 742 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746 677 258 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28726997"/>
                  </a:ext>
                </a:extLst>
              </a:tr>
              <a:tr h="31086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RLCC: Limpopo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623 044 000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56 246 575 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566 797 425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62380392"/>
                  </a:ext>
                </a:extLst>
              </a:tr>
              <a:tr h="31086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RLCC: Mpumalanga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351 166 000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21 519 134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329 646 866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31013211"/>
                  </a:ext>
                </a:extLst>
              </a:tr>
              <a:tr h="31086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RLCC: North West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321 039 000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1 885 669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319 153 331 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1352457"/>
                  </a:ext>
                </a:extLst>
              </a:tr>
              <a:tr h="31086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RLCC: Northern Cape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148 740 000 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304 447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148 435 553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80162656"/>
                  </a:ext>
                </a:extLst>
              </a:tr>
              <a:tr h="31086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RLCC: Western Cape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493 796 000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20 191 889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473 604 111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52409686"/>
                  </a:ext>
                </a:extLst>
              </a:tr>
              <a:tr h="31086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7044" marR="7044" marT="70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3 152 069 000 </a:t>
                      </a:r>
                    </a:p>
                  </a:txBody>
                  <a:tcPr marL="7044" marR="7044" marT="70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197 804 148 </a:t>
                      </a:r>
                    </a:p>
                  </a:txBody>
                  <a:tcPr marL="7044" marR="7044" marT="70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2 954 264 852 </a:t>
                      </a:r>
                    </a:p>
                  </a:txBody>
                  <a:tcPr marL="7044" marR="7044" marT="70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6%</a:t>
                      </a:r>
                    </a:p>
                  </a:txBody>
                  <a:tcPr marL="7044" marR="7044" marT="70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1774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85257878"/>
      </p:ext>
    </p:extLst>
  </p:cSld>
  <p:clrMapOvr>
    <a:masterClrMapping/>
  </p:clrMapOvr>
  <p:transition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C2FA89-14AF-47BE-8372-B9222F5C8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7067128" cy="565571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ZA" dirty="0">
                <a:latin typeface="Calibri" panose="020F0502020204030204" pitchFamily="34" charset="0"/>
                <a:ea typeface="Times New Roman" panose="02020603050405020304" pitchFamily="18" charset="0"/>
              </a:rPr>
              <a:t>Expenditure Plan focussing on big projects </a:t>
            </a:r>
            <a:endParaRPr lang="en-Z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CD296C2-4070-4DA5-A416-F08BD64281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66251556"/>
              </p:ext>
            </p:extLst>
          </p:nvPr>
        </p:nvGraphicFramePr>
        <p:xfrm>
          <a:off x="457200" y="987574"/>
          <a:ext cx="7211144" cy="3747129"/>
        </p:xfrm>
        <a:graphic>
          <a:graphicData uri="http://schemas.openxmlformats.org/drawingml/2006/table">
            <a:tbl>
              <a:tblPr/>
              <a:tblGrid>
                <a:gridCol w="2458616">
                  <a:extLst>
                    <a:ext uri="{9D8B030D-6E8A-4147-A177-3AD203B41FA5}">
                      <a16:colId xmlns:a16="http://schemas.microsoft.com/office/drawing/2014/main" xmlns="" val="23203865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1595593675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xmlns="" val="795918929"/>
                    </a:ext>
                  </a:extLst>
                </a:gridCol>
              </a:tblGrid>
              <a:tr h="382671">
                <a:tc>
                  <a:txBody>
                    <a:bodyPr/>
                    <a:lstStyle/>
                    <a:p>
                      <a:pPr algn="l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PROVINCE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NUMBER OF PROJECTS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VALUE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1254118"/>
                  </a:ext>
                </a:extLst>
              </a:tr>
              <a:tr h="327010">
                <a:tc>
                  <a:txBody>
                    <a:bodyPr/>
                    <a:lstStyle/>
                    <a:p>
                      <a:pPr algn="l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EASTERN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R371 643 178,40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33073972"/>
                  </a:ext>
                </a:extLst>
              </a:tr>
              <a:tr h="370439">
                <a:tc>
                  <a:txBody>
                    <a:bodyPr/>
                    <a:lstStyle/>
                    <a:p>
                      <a:pPr algn="l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FREE STATE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041868"/>
                  </a:ext>
                </a:extLst>
              </a:tr>
              <a:tr h="327010">
                <a:tc>
                  <a:txBody>
                    <a:bodyPr/>
                    <a:lstStyle/>
                    <a:p>
                      <a:pPr algn="l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GAUTENG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328282"/>
                  </a:ext>
                </a:extLst>
              </a:tr>
              <a:tr h="377939">
                <a:tc>
                  <a:txBody>
                    <a:bodyPr/>
                    <a:lstStyle/>
                    <a:p>
                      <a:pPr algn="l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KWAZULU NATAL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414 000 000,00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4881001"/>
                  </a:ext>
                </a:extLst>
              </a:tr>
              <a:tr h="327010"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LIMPOPO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587 969 424,00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81441803"/>
                  </a:ext>
                </a:extLst>
              </a:tr>
              <a:tr h="327010">
                <a:tc>
                  <a:txBody>
                    <a:bodyPr/>
                    <a:lstStyle/>
                    <a:p>
                      <a:pPr algn="l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MPUMALANGA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78497691"/>
                  </a:ext>
                </a:extLst>
              </a:tr>
              <a:tr h="327010">
                <a:tc>
                  <a:txBody>
                    <a:bodyPr/>
                    <a:lstStyle/>
                    <a:p>
                      <a:pPr algn="l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NORTH WEST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R400 888 000,00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07177126"/>
                  </a:ext>
                </a:extLst>
              </a:tr>
              <a:tr h="327010">
                <a:tc>
                  <a:txBody>
                    <a:bodyPr/>
                    <a:lstStyle/>
                    <a:p>
                      <a:pPr algn="l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NORTHERN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R28 988 815,00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1053015"/>
                  </a:ext>
                </a:extLst>
              </a:tr>
              <a:tr h="327010">
                <a:tc>
                  <a:txBody>
                    <a:bodyPr/>
                    <a:lstStyle/>
                    <a:p>
                      <a:pPr algn="l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1479300"/>
                  </a:ext>
                </a:extLst>
              </a:tr>
              <a:tr h="327010">
                <a:tc>
                  <a:txBody>
                    <a:bodyPr/>
                    <a:lstStyle/>
                    <a:p>
                      <a:pPr algn="l" fontAlgn="ctr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1 803 489 417,40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0847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9956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A7D6587-98D4-42C2-BCB6-482D69E05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4" name="DPME_Induction_Slides_THANK YOU11.jpg" descr="DPME_Induction_Slides_THANK YOU11.jpg">
            <a:extLst>
              <a:ext uri="{FF2B5EF4-FFF2-40B4-BE49-F238E27FC236}">
                <a16:creationId xmlns:a16="http://schemas.microsoft.com/office/drawing/2014/main" xmlns="" id="{0CEB9006-9C3B-42F2-A664-149D974F6AE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duotone>
              <a:srgbClr val="9BBB59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t="11475" b="22061"/>
          <a:stretch/>
        </p:blipFill>
        <p:spPr>
          <a:xfrm>
            <a:off x="179512" y="324988"/>
            <a:ext cx="7488832" cy="449352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xmlns="" val="210176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11560" y="2211710"/>
            <a:ext cx="7992888" cy="51435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ZA" altLang="en-US" sz="1400" dirty="0"/>
              <a:t>2021/2022 Q4 APP targets and performance REPORTING</a:t>
            </a:r>
            <a:endParaRPr lang="en-ZA" altLang="en-US" sz="1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3640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899592" y="114300"/>
            <a:ext cx="7344814" cy="514350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en-ZA" altLang="en-US" sz="1200" dirty="0">
                <a:solidFill>
                  <a:prstClr val="black"/>
                </a:solidFill>
              </a:rPr>
              <a:t>ACHIEVEMENT  AGAINST 2021/2022 APP TARGETS: PER QUARTER</a:t>
            </a:r>
            <a:br>
              <a:rPr lang="en-ZA" altLang="en-US" sz="1200" dirty="0">
                <a:solidFill>
                  <a:prstClr val="black"/>
                </a:solidFill>
              </a:rPr>
            </a:br>
            <a:r>
              <a:rPr lang="en-ZA" altLang="en-US" sz="1200" dirty="0">
                <a:solidFill>
                  <a:prstClr val="black"/>
                </a:solidFill>
              </a:rPr>
              <a:t> </a:t>
            </a:r>
            <a:r>
              <a:rPr lang="en-ZA" altLang="en-US" sz="1200">
                <a:solidFill>
                  <a:prstClr val="black"/>
                </a:solidFill>
              </a:rPr>
              <a:t>01 JANUARY 2022 – </a:t>
            </a:r>
            <a:r>
              <a:rPr lang="en-ZA" altLang="en-US" sz="1200" dirty="0">
                <a:solidFill>
                  <a:prstClr val="black"/>
                </a:solidFill>
              </a:rPr>
              <a:t>31 MARCH 2022</a:t>
            </a:r>
            <a:endParaRPr lang="en-ZA" altLang="en-US" sz="1200" b="1" dirty="0">
              <a:solidFill>
                <a:srgbClr val="00B05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472A4A41-3845-40C7-AD98-0DD3C15E1A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3242836"/>
              </p:ext>
            </p:extLst>
          </p:nvPr>
        </p:nvGraphicFramePr>
        <p:xfrm>
          <a:off x="179512" y="771550"/>
          <a:ext cx="8640957" cy="4082415"/>
        </p:xfrm>
        <a:graphic>
          <a:graphicData uri="http://schemas.openxmlformats.org/drawingml/2006/table">
            <a:tbl>
              <a:tblPr/>
              <a:tblGrid>
                <a:gridCol w="11521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298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24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52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79164">
                  <a:extLst>
                    <a:ext uri="{9D8B030D-6E8A-4147-A177-3AD203B41FA5}">
                      <a16:colId xmlns:a16="http://schemas.microsoft.com/office/drawing/2014/main" xmlns="" val="3502491582"/>
                    </a:ext>
                  </a:extLst>
                </a:gridCol>
                <a:gridCol w="1554126">
                  <a:extLst>
                    <a:ext uri="{9D8B030D-6E8A-4147-A177-3AD203B41FA5}">
                      <a16:colId xmlns:a16="http://schemas.microsoft.com/office/drawing/2014/main" xmlns="" val="326649110"/>
                    </a:ext>
                  </a:extLst>
                </a:gridCol>
                <a:gridCol w="1107814">
                  <a:extLst>
                    <a:ext uri="{9D8B030D-6E8A-4147-A177-3AD203B41FA5}">
                      <a16:colId xmlns:a16="http://schemas.microsoft.com/office/drawing/2014/main" xmlns="" val="2147611014"/>
                    </a:ext>
                  </a:extLst>
                </a:gridCol>
              </a:tblGrid>
              <a:tr h="29592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Performance indicator</a:t>
                      </a:r>
                      <a:r>
                        <a:rPr lang="en-ZA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Annual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Target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Performance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Against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Annual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Target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Achieved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against Annual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Target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Variance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on Annual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Target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7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7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971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Target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Actual Performance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1737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Aft>
                          <a:spcPts val="0"/>
                        </a:spcAft>
                      </a:pPr>
                      <a:endParaRPr lang="en-GB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GB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Number of </a:t>
                      </a:r>
                      <a:r>
                        <a:rPr lang="en-ZA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land claims settled </a:t>
                      </a:r>
                    </a:p>
                    <a:p>
                      <a:pPr algn="l" rtl="0" fontAlgn="ctr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ZA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ZA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262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ZA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109%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ZA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+22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116</a:t>
                      </a:r>
                    </a:p>
                    <a:p>
                      <a:pPr algn="ctr" rtl="0" fontAlgn="ctr"/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(112 Q4  and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 Adjustments)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24956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GB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Number of land claims finalised </a:t>
                      </a:r>
                      <a:endParaRPr lang="en-ZA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ZA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ZA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+126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193   </a:t>
                      </a:r>
                    </a:p>
                    <a:p>
                      <a:pPr algn="ctr" rtl="0" fontAlgn="ctr"/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(181 Q4 and 12 Adjustments)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79694404"/>
      </p:ext>
    </p:extLst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107504" y="114300"/>
            <a:ext cx="8064896" cy="585242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 eaLnBrk="1" hangingPunct="1"/>
            <a:r>
              <a:rPr lang="en-ZA" altLang="en-US" sz="1200" b="1" dirty="0"/>
              <a:t>SUMMARY PROVINCIAL BREAKDOWN: </a:t>
            </a:r>
            <a:br>
              <a:rPr lang="en-ZA" altLang="en-US" sz="1200" b="1" dirty="0"/>
            </a:br>
            <a:r>
              <a:rPr lang="en-ZA" altLang="en-US" sz="1200" b="1" dirty="0"/>
              <a:t>NUMBER  OF  LAND CLAIMS SETTLED:   01 </a:t>
            </a:r>
            <a:r>
              <a:rPr lang="en-ZA" altLang="en-US" sz="1200" dirty="0"/>
              <a:t> January 2022 – 31 march 2022</a:t>
            </a:r>
            <a:endParaRPr lang="en-ZA" altLang="en-US" sz="1200" b="1" dirty="0">
              <a:solidFill>
                <a:srgbClr val="00B050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D28820AD-060B-43C5-881F-916F469AF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58816512"/>
              </p:ext>
            </p:extLst>
          </p:nvPr>
        </p:nvGraphicFramePr>
        <p:xfrm>
          <a:off x="125794" y="771550"/>
          <a:ext cx="8046606" cy="3827702"/>
        </p:xfrm>
        <a:graphic>
          <a:graphicData uri="http://schemas.openxmlformats.org/drawingml/2006/table">
            <a:tbl>
              <a:tblPr/>
              <a:tblGrid>
                <a:gridCol w="976484">
                  <a:extLst>
                    <a:ext uri="{9D8B030D-6E8A-4147-A177-3AD203B41FA5}">
                      <a16:colId xmlns:a16="http://schemas.microsoft.com/office/drawing/2014/main" xmlns="" val="1131231661"/>
                    </a:ext>
                  </a:extLst>
                </a:gridCol>
                <a:gridCol w="589402">
                  <a:extLst>
                    <a:ext uri="{9D8B030D-6E8A-4147-A177-3AD203B41FA5}">
                      <a16:colId xmlns:a16="http://schemas.microsoft.com/office/drawing/2014/main" xmlns="" val="3438852393"/>
                    </a:ext>
                  </a:extLst>
                </a:gridCol>
                <a:gridCol w="933097">
                  <a:extLst>
                    <a:ext uri="{9D8B030D-6E8A-4147-A177-3AD203B41FA5}">
                      <a16:colId xmlns:a16="http://schemas.microsoft.com/office/drawing/2014/main" xmlns="" val="3567721121"/>
                    </a:ext>
                  </a:extLst>
                </a:gridCol>
                <a:gridCol w="832994">
                  <a:extLst>
                    <a:ext uri="{9D8B030D-6E8A-4147-A177-3AD203B41FA5}">
                      <a16:colId xmlns:a16="http://schemas.microsoft.com/office/drawing/2014/main" xmlns="" val="1650394749"/>
                    </a:ext>
                  </a:extLst>
                </a:gridCol>
                <a:gridCol w="863743">
                  <a:extLst>
                    <a:ext uri="{9D8B030D-6E8A-4147-A177-3AD203B41FA5}">
                      <a16:colId xmlns:a16="http://schemas.microsoft.com/office/drawing/2014/main" xmlns="" val="3236314466"/>
                    </a:ext>
                  </a:extLst>
                </a:gridCol>
                <a:gridCol w="963012">
                  <a:extLst>
                    <a:ext uri="{9D8B030D-6E8A-4147-A177-3AD203B41FA5}">
                      <a16:colId xmlns:a16="http://schemas.microsoft.com/office/drawing/2014/main" xmlns="" val="1966872904"/>
                    </a:ext>
                  </a:extLst>
                </a:gridCol>
                <a:gridCol w="1017215">
                  <a:extLst>
                    <a:ext uri="{9D8B030D-6E8A-4147-A177-3AD203B41FA5}">
                      <a16:colId xmlns:a16="http://schemas.microsoft.com/office/drawing/2014/main" xmlns="" val="994556490"/>
                    </a:ext>
                  </a:extLst>
                </a:gridCol>
                <a:gridCol w="944557">
                  <a:extLst>
                    <a:ext uri="{9D8B030D-6E8A-4147-A177-3AD203B41FA5}">
                      <a16:colId xmlns:a16="http://schemas.microsoft.com/office/drawing/2014/main" xmlns="" val="4191923172"/>
                    </a:ext>
                  </a:extLst>
                </a:gridCol>
                <a:gridCol w="926102">
                  <a:extLst>
                    <a:ext uri="{9D8B030D-6E8A-4147-A177-3AD203B41FA5}">
                      <a16:colId xmlns:a16="http://schemas.microsoft.com/office/drawing/2014/main" xmlns="" val="4163168575"/>
                    </a:ext>
                  </a:extLst>
                </a:gridCol>
              </a:tblGrid>
              <a:tr h="37071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Province</a:t>
                      </a:r>
                    </a:p>
                  </a:txBody>
                  <a:tcPr marL="3220" marR="3220" marT="3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Actual </a:t>
                      </a:r>
                    </a:p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</a:t>
                      </a:r>
                    </a:p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Percentage </a:t>
                      </a:r>
                      <a:b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Variance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on Annual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QUARTER 4</a:t>
                      </a:r>
                    </a:p>
                  </a:txBody>
                  <a:tcPr marL="3220" marR="3220" marT="3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0" marR="3220" marT="3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4122189"/>
                  </a:ext>
                </a:extLst>
              </a:tr>
              <a:tr h="29657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</a:t>
                      </a:r>
                    </a:p>
                  </a:txBody>
                  <a:tcPr marL="3220" marR="3220" marT="3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Achieved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Variance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Achieved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8130671"/>
                  </a:ext>
                </a:extLst>
              </a:tr>
              <a:tr h="298132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Eastern Cape</a:t>
                      </a:r>
                    </a:p>
                  </a:txBody>
                  <a:tcPr marL="3220" marR="3220" marT="3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220" marR="3220" marT="3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+11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210%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3049862"/>
                  </a:ext>
                </a:extLst>
              </a:tr>
              <a:tr h="2240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State</a:t>
                      </a:r>
                    </a:p>
                  </a:txBody>
                  <a:tcPr marL="3220" marR="3220" marT="3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 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20" marR="3220" marT="3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 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7746019"/>
                  </a:ext>
                </a:extLst>
              </a:tr>
              <a:tr h="2240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Gauteng</a:t>
                      </a:r>
                    </a:p>
                  </a:txBody>
                  <a:tcPr marL="3220" marR="3220" marT="3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20" marR="3220" marT="3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250%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9108879"/>
                  </a:ext>
                </a:extLst>
              </a:tr>
              <a:tr h="2128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KwaZulu-Natal</a:t>
                      </a:r>
                    </a:p>
                  </a:txBody>
                  <a:tcPr marL="3220" marR="3220" marT="3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138%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+15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220" marR="3220" marT="3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0617632"/>
                  </a:ext>
                </a:extLst>
              </a:tr>
              <a:tr h="2352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Limpopo</a:t>
                      </a:r>
                    </a:p>
                  </a:txBody>
                  <a:tcPr marL="3220" marR="3220" marT="3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106%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220" marR="3220" marT="3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+35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319%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3648905"/>
                  </a:ext>
                </a:extLst>
              </a:tr>
              <a:tr h="2240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Mpumalanga</a:t>
                      </a:r>
                    </a:p>
                  </a:txBody>
                  <a:tcPr marL="3220" marR="3220" marT="3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123%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+8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220" marR="3220" marT="3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220%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74487578"/>
                  </a:ext>
                </a:extLst>
              </a:tr>
              <a:tr h="2352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West</a:t>
                      </a:r>
                    </a:p>
                  </a:txBody>
                  <a:tcPr marL="3220" marR="3220" marT="3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550%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+9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20" marR="3220" marT="3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-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748375"/>
                  </a:ext>
                </a:extLst>
              </a:tr>
              <a:tr h="2352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Northern Cape</a:t>
                      </a:r>
                    </a:p>
                  </a:txBody>
                  <a:tcPr marL="3220" marR="3220" marT="3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20" marR="3220" marT="3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 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0715420"/>
                  </a:ext>
                </a:extLst>
              </a:tr>
              <a:tr h="2352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Western Cape</a:t>
                      </a:r>
                    </a:p>
                  </a:txBody>
                  <a:tcPr marL="3220" marR="3220" marT="3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220" marR="3220" marT="3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125%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1759773"/>
                  </a:ext>
                </a:extLst>
              </a:tr>
              <a:tr h="2352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3220" marR="3220" marT="32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109%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+22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3220" marR="3220" marT="32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+57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197%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0069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06412829"/>
      </p:ext>
    </p:extLst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143159" y="114300"/>
            <a:ext cx="8029242" cy="51323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 eaLnBrk="1" hangingPunct="1"/>
            <a:r>
              <a:rPr lang="en-ZA" altLang="en-US" sz="1200" b="1" dirty="0"/>
              <a:t>SUMMARY PROVINCIAL BREAKDOWN: </a:t>
            </a:r>
            <a:br>
              <a:rPr lang="en-ZA" altLang="en-US" sz="1200" b="1" dirty="0"/>
            </a:br>
            <a:r>
              <a:rPr lang="en-ZA" altLang="en-US" sz="1200" b="1" dirty="0"/>
              <a:t>NUMBER  OF  LAND CLAIMS finalised:   01 </a:t>
            </a:r>
            <a:r>
              <a:rPr lang="en-ZA" altLang="en-US" sz="1200" dirty="0"/>
              <a:t> January 2022– 31 march 2022</a:t>
            </a:r>
            <a:endParaRPr lang="en-ZA" altLang="en-US" sz="12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FFB8ECF2-44E3-4F8E-9AF6-FF2225518C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4487959"/>
              </p:ext>
            </p:extLst>
          </p:nvPr>
        </p:nvGraphicFramePr>
        <p:xfrm>
          <a:off x="143160" y="699543"/>
          <a:ext cx="8029240" cy="3976095"/>
        </p:xfrm>
        <a:graphic>
          <a:graphicData uri="http://schemas.openxmlformats.org/drawingml/2006/table">
            <a:tbl>
              <a:tblPr/>
              <a:tblGrid>
                <a:gridCol w="1044464">
                  <a:extLst>
                    <a:ext uri="{9D8B030D-6E8A-4147-A177-3AD203B41FA5}">
                      <a16:colId xmlns:a16="http://schemas.microsoft.com/office/drawing/2014/main" xmlns="" val="302201339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396606873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128145711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379416365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41721773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379493945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146702170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415677686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648832600"/>
                    </a:ext>
                  </a:extLst>
                </a:gridCol>
              </a:tblGrid>
              <a:tr h="38580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Province</a:t>
                      </a:r>
                    </a:p>
                  </a:txBody>
                  <a:tcPr marL="3156" marR="3156" marT="31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Percentage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Variance on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Target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QUARTER 4</a:t>
                      </a:r>
                    </a:p>
                  </a:txBody>
                  <a:tcPr marL="3156" marR="3156" marT="3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ZA" sz="6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56" marR="3156" marT="315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ZA" sz="6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56" marR="3156" marT="3156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56" marR="3156" marT="3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8659849"/>
                  </a:ext>
                </a:extLst>
              </a:tr>
              <a:tr h="33427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</a:p>
                  </a:txBody>
                  <a:tcPr marL="3156" marR="3156" marT="31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Achieved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Variance 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Achieved 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841384"/>
                  </a:ext>
                </a:extLst>
              </a:tr>
              <a:tr h="2295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Eastern Cape</a:t>
                      </a:r>
                    </a:p>
                  </a:txBody>
                  <a:tcPr marL="3156" marR="3156" marT="31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156" marR="3156" marT="3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116%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838500"/>
                  </a:ext>
                </a:extLst>
              </a:tr>
              <a:tr h="240984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State</a:t>
                      </a:r>
                    </a:p>
                  </a:txBody>
                  <a:tcPr marL="3156" marR="3156" marT="31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156" marR="3156" marT="3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2286301"/>
                  </a:ext>
                </a:extLst>
              </a:tr>
              <a:tr h="2295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Gauteng</a:t>
                      </a:r>
                    </a:p>
                  </a:txBody>
                  <a:tcPr marL="3156" marR="3156" marT="31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717%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+74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156" marR="3156" marT="3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+50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2600%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4063383"/>
                  </a:ext>
                </a:extLst>
              </a:tr>
              <a:tr h="240984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KwaZulu-Natal</a:t>
                      </a:r>
                    </a:p>
                  </a:txBody>
                  <a:tcPr marL="3156" marR="3156" marT="31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118%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+11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156" marR="3156" marT="3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+17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185%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3672637"/>
                  </a:ext>
                </a:extLst>
              </a:tr>
              <a:tr h="2065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Limpopo</a:t>
                      </a:r>
                    </a:p>
                  </a:txBody>
                  <a:tcPr marL="3156" marR="3156" marT="31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297%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+63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156" marR="3156" marT="3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4278169"/>
                  </a:ext>
                </a:extLst>
              </a:tr>
              <a:tr h="2180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Mpumalanga</a:t>
                      </a:r>
                    </a:p>
                  </a:txBody>
                  <a:tcPr marL="3156" marR="3156" marT="31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119%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+7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156" marR="3156" marT="3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+16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500%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0180060"/>
                  </a:ext>
                </a:extLst>
              </a:tr>
              <a:tr h="2295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West</a:t>
                      </a:r>
                    </a:p>
                  </a:txBody>
                  <a:tcPr marL="3156" marR="3156" marT="31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119%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156" marR="3156" marT="3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175%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5132525"/>
                  </a:ext>
                </a:extLst>
              </a:tr>
              <a:tr h="2180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Northern Cape</a:t>
                      </a:r>
                    </a:p>
                  </a:txBody>
                  <a:tcPr marL="3156" marR="3156" marT="31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156%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156" marR="3156" marT="3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+9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550%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2671418"/>
                  </a:ext>
                </a:extLst>
              </a:tr>
              <a:tr h="2524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Western Cape</a:t>
                      </a:r>
                    </a:p>
                  </a:txBody>
                  <a:tcPr marL="3156" marR="3156" marT="31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156" marR="3156" marT="3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844955"/>
                  </a:ext>
                </a:extLst>
              </a:tr>
              <a:tr h="240984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3156" marR="3156" marT="31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140%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+126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3156" marR="3156" marT="31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+94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195%</a:t>
                      </a:r>
                    </a:p>
                  </a:txBody>
                  <a:tcPr marL="3156" marR="3156" marT="3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1982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80834350"/>
      </p:ext>
    </p:extLst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11560" y="2211710"/>
            <a:ext cx="7992888" cy="51435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ZA" altLang="en-US" sz="1400" dirty="0"/>
              <a:t>2022/2023 Q1 APP targets and performance REPORTING</a:t>
            </a:r>
            <a:endParaRPr lang="en-ZA" altLang="en-US" sz="1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2333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107504" y="114300"/>
            <a:ext cx="8064896" cy="514350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en-ZA" altLang="en-US" sz="1200" dirty="0">
                <a:solidFill>
                  <a:prstClr val="black"/>
                </a:solidFill>
              </a:rPr>
              <a:t>ACHIEVEMENT  AGAINST 2022/2023 APP TARGETS: PER QUARTER</a:t>
            </a:r>
            <a:br>
              <a:rPr lang="en-ZA" altLang="en-US" sz="1200" dirty="0">
                <a:solidFill>
                  <a:prstClr val="black"/>
                </a:solidFill>
              </a:rPr>
            </a:br>
            <a:r>
              <a:rPr lang="en-ZA" altLang="en-US" sz="1200" dirty="0">
                <a:solidFill>
                  <a:prstClr val="black"/>
                </a:solidFill>
              </a:rPr>
              <a:t> 01 APRIL 2022 – 30 JUNE  2022</a:t>
            </a:r>
            <a:endParaRPr lang="en-ZA" altLang="en-US" sz="1200" b="1" dirty="0">
              <a:solidFill>
                <a:srgbClr val="00B05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472A4A41-3845-40C7-AD98-0DD3C15E1A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46559680"/>
              </p:ext>
            </p:extLst>
          </p:nvPr>
        </p:nvGraphicFramePr>
        <p:xfrm>
          <a:off x="107505" y="699543"/>
          <a:ext cx="8064894" cy="3407483"/>
        </p:xfrm>
        <a:graphic>
          <a:graphicData uri="http://schemas.openxmlformats.org/drawingml/2006/table">
            <a:tbl>
              <a:tblPr/>
              <a:tblGrid>
                <a:gridCol w="11796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11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04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19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904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4893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6117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61171">
                  <a:extLst>
                    <a:ext uri="{9D8B030D-6E8A-4147-A177-3AD203B41FA5}">
                      <a16:colId xmlns:a16="http://schemas.microsoft.com/office/drawing/2014/main" xmlns="" val="3750370609"/>
                    </a:ext>
                  </a:extLst>
                </a:gridCol>
              </a:tblGrid>
              <a:tr h="30314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Performance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indicator</a:t>
                      </a:r>
                      <a:r>
                        <a:rPr lang="en-ZA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Annual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Target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Performance Against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Annual Target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Achieved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against Annual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Target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Variance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on Annual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Target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067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Target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Actual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Performance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Achieved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568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Aft>
                          <a:spcPts val="0"/>
                        </a:spcAft>
                      </a:pPr>
                      <a:endParaRPr lang="en-GB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GB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Number of </a:t>
                      </a:r>
                      <a:r>
                        <a:rPr lang="en-ZA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land claims settled </a:t>
                      </a:r>
                    </a:p>
                    <a:p>
                      <a:pPr algn="l" rtl="0" fontAlgn="ctr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ZA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ZA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ZA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ZA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-301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ZA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ZA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ZA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548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GB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Number of land claims finalised </a:t>
                      </a:r>
                      <a:endParaRPr lang="en-ZA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ZA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ZA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-292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0729519"/>
      </p:ext>
    </p:extLst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107504" y="114300"/>
            <a:ext cx="8136904" cy="585242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 eaLnBrk="1" hangingPunct="1"/>
            <a:r>
              <a:rPr lang="en-ZA" altLang="en-US" sz="1200" b="1" dirty="0"/>
              <a:t>SUMMARY PROVINCIAL BREAKDOWN: </a:t>
            </a:r>
            <a:br>
              <a:rPr lang="en-ZA" altLang="en-US" sz="1200" b="1" dirty="0"/>
            </a:br>
            <a:r>
              <a:rPr lang="en-ZA" altLang="en-US" sz="1200" b="1" dirty="0"/>
              <a:t>NUMBER  OF  LAND CLAIMS SETTLED:   01 </a:t>
            </a:r>
            <a:r>
              <a:rPr lang="en-ZA" altLang="en-US" sz="1200" dirty="0"/>
              <a:t> </a:t>
            </a:r>
            <a:r>
              <a:rPr lang="en-ZA" altLang="en-US" sz="1200" dirty="0" err="1"/>
              <a:t>april</a:t>
            </a:r>
            <a:r>
              <a:rPr lang="en-ZA" altLang="en-US" sz="1200" dirty="0"/>
              <a:t> 2022 – 30 JUNE 2022</a:t>
            </a:r>
            <a:endParaRPr lang="en-ZA" altLang="en-US" sz="12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2D3500D1-26F8-4240-BE11-DC19DE7447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54524532"/>
              </p:ext>
            </p:extLst>
          </p:nvPr>
        </p:nvGraphicFramePr>
        <p:xfrm>
          <a:off x="107504" y="771550"/>
          <a:ext cx="8784973" cy="3888432"/>
        </p:xfrm>
        <a:graphic>
          <a:graphicData uri="http://schemas.openxmlformats.org/drawingml/2006/table">
            <a:tbl>
              <a:tblPr/>
              <a:tblGrid>
                <a:gridCol w="1088287">
                  <a:extLst>
                    <a:ext uri="{9D8B030D-6E8A-4147-A177-3AD203B41FA5}">
                      <a16:colId xmlns:a16="http://schemas.microsoft.com/office/drawing/2014/main" xmlns="" val="292518071"/>
                    </a:ext>
                  </a:extLst>
                </a:gridCol>
                <a:gridCol w="777547">
                  <a:extLst>
                    <a:ext uri="{9D8B030D-6E8A-4147-A177-3AD203B41FA5}">
                      <a16:colId xmlns:a16="http://schemas.microsoft.com/office/drawing/2014/main" xmlns="" val="319570994"/>
                    </a:ext>
                  </a:extLst>
                </a:gridCol>
                <a:gridCol w="1010661">
                  <a:extLst>
                    <a:ext uri="{9D8B030D-6E8A-4147-A177-3AD203B41FA5}">
                      <a16:colId xmlns:a16="http://schemas.microsoft.com/office/drawing/2014/main" xmlns="" val="1014474849"/>
                    </a:ext>
                  </a:extLst>
                </a:gridCol>
                <a:gridCol w="932917">
                  <a:extLst>
                    <a:ext uri="{9D8B030D-6E8A-4147-A177-3AD203B41FA5}">
                      <a16:colId xmlns:a16="http://schemas.microsoft.com/office/drawing/2014/main" xmlns="" val="2661883219"/>
                    </a:ext>
                  </a:extLst>
                </a:gridCol>
                <a:gridCol w="855174">
                  <a:extLst>
                    <a:ext uri="{9D8B030D-6E8A-4147-A177-3AD203B41FA5}">
                      <a16:colId xmlns:a16="http://schemas.microsoft.com/office/drawing/2014/main" xmlns="" val="554634082"/>
                    </a:ext>
                  </a:extLst>
                </a:gridCol>
                <a:gridCol w="1088404">
                  <a:extLst>
                    <a:ext uri="{9D8B030D-6E8A-4147-A177-3AD203B41FA5}">
                      <a16:colId xmlns:a16="http://schemas.microsoft.com/office/drawing/2014/main" xmlns="" val="2089889702"/>
                    </a:ext>
                  </a:extLst>
                </a:gridCol>
                <a:gridCol w="1010661">
                  <a:extLst>
                    <a:ext uri="{9D8B030D-6E8A-4147-A177-3AD203B41FA5}">
                      <a16:colId xmlns:a16="http://schemas.microsoft.com/office/drawing/2014/main" xmlns="" val="2021951808"/>
                    </a:ext>
                  </a:extLst>
                </a:gridCol>
                <a:gridCol w="1129712">
                  <a:extLst>
                    <a:ext uri="{9D8B030D-6E8A-4147-A177-3AD203B41FA5}">
                      <a16:colId xmlns:a16="http://schemas.microsoft.com/office/drawing/2014/main" xmlns="" val="1072638175"/>
                    </a:ext>
                  </a:extLst>
                </a:gridCol>
                <a:gridCol w="891610">
                  <a:extLst>
                    <a:ext uri="{9D8B030D-6E8A-4147-A177-3AD203B41FA5}">
                      <a16:colId xmlns:a16="http://schemas.microsoft.com/office/drawing/2014/main" xmlns="" val="2643054057"/>
                    </a:ext>
                  </a:extLst>
                </a:gridCol>
              </a:tblGrid>
              <a:tr h="31313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Province</a:t>
                      </a:r>
                    </a:p>
                  </a:txBody>
                  <a:tcPr marL="8158" marR="8158" marT="81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Performance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Percentage </a:t>
                      </a:r>
                      <a:b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Variance on Annual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8158" marR="8158" marT="8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1459461"/>
                  </a:ext>
                </a:extLst>
              </a:tr>
              <a:tr h="57066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</a:t>
                      </a:r>
                    </a:p>
                  </a:txBody>
                  <a:tcPr marL="8158" marR="8158" marT="8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Achieved 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Variance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9035935"/>
                  </a:ext>
                </a:extLst>
              </a:tr>
              <a:tr h="2330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Eastern Cape</a:t>
                      </a:r>
                    </a:p>
                  </a:txBody>
                  <a:tcPr marL="8158" marR="8158" marT="81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58" marR="8158" marT="8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808568"/>
                  </a:ext>
                </a:extLst>
              </a:tr>
              <a:tr h="2330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State</a:t>
                      </a:r>
                    </a:p>
                  </a:txBody>
                  <a:tcPr marL="8158" marR="8158" marT="81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58" marR="8158" marT="8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 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4816029"/>
                  </a:ext>
                </a:extLst>
              </a:tr>
              <a:tr h="2330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Gauteng</a:t>
                      </a:r>
                    </a:p>
                  </a:txBody>
                  <a:tcPr marL="8158" marR="8158" marT="81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58" marR="8158" marT="8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1756281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KwaZulu-Natal</a:t>
                      </a:r>
                    </a:p>
                  </a:txBody>
                  <a:tcPr marL="8158" marR="8158" marT="81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158" marR="8158" marT="8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7323394"/>
                  </a:ext>
                </a:extLst>
              </a:tr>
              <a:tr h="244711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Limpopo</a:t>
                      </a:r>
                    </a:p>
                  </a:txBody>
                  <a:tcPr marL="8158" marR="8158" marT="81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158" marR="8158" marT="8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7723870"/>
                  </a:ext>
                </a:extLst>
              </a:tr>
              <a:tr h="2330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Mpumalanga</a:t>
                      </a:r>
                    </a:p>
                  </a:txBody>
                  <a:tcPr marL="8158" marR="8158" marT="81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58" marR="8158" marT="8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3100230"/>
                  </a:ext>
                </a:extLst>
              </a:tr>
              <a:tr h="244711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West</a:t>
                      </a:r>
                    </a:p>
                  </a:txBody>
                  <a:tcPr marL="8158" marR="8158" marT="81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58" marR="8158" marT="8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 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6552400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Northern Cape</a:t>
                      </a:r>
                    </a:p>
                  </a:txBody>
                  <a:tcPr marL="8158" marR="8158" marT="81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58" marR="8158" marT="8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1817483"/>
                  </a:ext>
                </a:extLst>
              </a:tr>
              <a:tr h="244711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Western Cape</a:t>
                      </a:r>
                    </a:p>
                  </a:txBody>
                  <a:tcPr marL="8158" marR="8158" marT="81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158" marR="8158" marT="8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180%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3494295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8158" marR="8158" marT="81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-301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8158" marR="8158" marT="8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8158" marR="8158" marT="8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4078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7132734"/>
      </p:ext>
    </p:extLst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143159" y="114300"/>
            <a:ext cx="8029241" cy="585242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 eaLnBrk="1" hangingPunct="1"/>
            <a:r>
              <a:rPr lang="en-ZA" altLang="en-US" sz="1200" b="1" dirty="0"/>
              <a:t>SUMMARY PROVINCIAL BREAKDOWN: </a:t>
            </a:r>
            <a:br>
              <a:rPr lang="en-ZA" altLang="en-US" sz="1200" b="1" dirty="0"/>
            </a:br>
            <a:r>
              <a:rPr lang="en-ZA" altLang="en-US" sz="1200" b="1" dirty="0"/>
              <a:t>NUMBER  OF  LAND CLAIMS finalised:   01 </a:t>
            </a:r>
            <a:r>
              <a:rPr lang="en-ZA" altLang="en-US" sz="1200" dirty="0"/>
              <a:t> April 2022 – 30 JUNE 2022</a:t>
            </a:r>
            <a:endParaRPr lang="en-ZA" altLang="en-US" sz="1200" b="1" dirty="0">
              <a:solidFill>
                <a:srgbClr val="00B050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3E3FEE16-E66E-455D-8403-2D02316270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810900"/>
              </p:ext>
            </p:extLst>
          </p:nvPr>
        </p:nvGraphicFramePr>
        <p:xfrm>
          <a:off x="144421" y="962019"/>
          <a:ext cx="8027979" cy="3219461"/>
        </p:xfrm>
        <a:graphic>
          <a:graphicData uri="http://schemas.openxmlformats.org/drawingml/2006/table">
            <a:tbl>
              <a:tblPr/>
              <a:tblGrid>
                <a:gridCol w="1205283">
                  <a:extLst>
                    <a:ext uri="{9D8B030D-6E8A-4147-A177-3AD203B41FA5}">
                      <a16:colId xmlns:a16="http://schemas.microsoft.com/office/drawing/2014/main" xmlns="" val="307303761"/>
                    </a:ext>
                  </a:extLst>
                </a:gridCol>
                <a:gridCol w="702018">
                  <a:extLst>
                    <a:ext uri="{9D8B030D-6E8A-4147-A177-3AD203B41FA5}">
                      <a16:colId xmlns:a16="http://schemas.microsoft.com/office/drawing/2014/main" xmlns="" val="193747042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307556150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66125338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82242181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1820239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85406331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3735355649"/>
                    </a:ext>
                  </a:extLst>
                </a:gridCol>
                <a:gridCol w="864094">
                  <a:extLst>
                    <a:ext uri="{9D8B030D-6E8A-4147-A177-3AD203B41FA5}">
                      <a16:colId xmlns:a16="http://schemas.microsoft.com/office/drawing/2014/main" xmlns="" val="592210121"/>
                    </a:ext>
                  </a:extLst>
                </a:gridCol>
              </a:tblGrid>
              <a:tr h="30704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Province</a:t>
                      </a:r>
                    </a:p>
                  </a:txBody>
                  <a:tcPr marL="8261" marR="8261" marT="8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Performance 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Percentage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Variance on Annual </a:t>
                      </a:r>
                    </a:p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QUARTER 1</a:t>
                      </a:r>
                    </a:p>
                  </a:txBody>
                  <a:tcPr marL="8261" marR="8261" marT="8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6395762"/>
                  </a:ext>
                </a:extLst>
              </a:tr>
              <a:tr h="31070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</a:p>
                  </a:txBody>
                  <a:tcPr marL="8261" marR="8261" marT="8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Achieved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Variance 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5899601"/>
                  </a:ext>
                </a:extLst>
              </a:tr>
              <a:tr h="2334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Eastern Cape</a:t>
                      </a:r>
                    </a:p>
                  </a:txBody>
                  <a:tcPr marL="8261" marR="8261" marT="8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261" marR="8261" marT="8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 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1680495"/>
                  </a:ext>
                </a:extLst>
              </a:tr>
              <a:tr h="2451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State</a:t>
                      </a:r>
                    </a:p>
                  </a:txBody>
                  <a:tcPr marL="8261" marR="8261" marT="8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61" marR="8261" marT="8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-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5556853"/>
                  </a:ext>
                </a:extLst>
              </a:tr>
              <a:tr h="2334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Gauteng</a:t>
                      </a:r>
                    </a:p>
                  </a:txBody>
                  <a:tcPr marL="8261" marR="8261" marT="8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61" marR="8261" marT="8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125%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29874"/>
                  </a:ext>
                </a:extLst>
              </a:tr>
              <a:tr h="2451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KwaZulu-Natal</a:t>
                      </a:r>
                    </a:p>
                  </a:txBody>
                  <a:tcPr marL="8261" marR="8261" marT="8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61" marR="8261" marT="8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125%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808979"/>
                  </a:ext>
                </a:extLst>
              </a:tr>
              <a:tr h="1984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Limpopo</a:t>
                      </a:r>
                    </a:p>
                  </a:txBody>
                  <a:tcPr marL="8261" marR="8261" marT="8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131%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61" marR="8261" marT="8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+18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700%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5838041"/>
                  </a:ext>
                </a:extLst>
              </a:tr>
              <a:tr h="2217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Mpumalanga</a:t>
                      </a:r>
                    </a:p>
                  </a:txBody>
                  <a:tcPr marL="8261" marR="8261" marT="8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61" marR="8261" marT="8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731029"/>
                  </a:ext>
                </a:extLst>
              </a:tr>
              <a:tr h="2334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West</a:t>
                      </a:r>
                    </a:p>
                  </a:txBody>
                  <a:tcPr marL="8261" marR="8261" marT="8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61" marR="8261" marT="8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0008193"/>
                  </a:ext>
                </a:extLst>
              </a:tr>
              <a:tr h="2217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Northern Cape</a:t>
                      </a:r>
                    </a:p>
                  </a:txBody>
                  <a:tcPr marL="8261" marR="8261" marT="8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61" marR="8261" marT="8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-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-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2195708"/>
                  </a:ext>
                </a:extLst>
              </a:tr>
              <a:tr h="2568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Western Cape</a:t>
                      </a:r>
                    </a:p>
                  </a:txBody>
                  <a:tcPr marL="8261" marR="8261" marT="8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61" marR="8261" marT="8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+13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263%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7565589"/>
                  </a:ext>
                </a:extLst>
              </a:tr>
              <a:tr h="2451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8261" marR="8261" marT="8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-292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261" marR="8261" marT="8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+22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138%</a:t>
                      </a:r>
                    </a:p>
                  </a:txBody>
                  <a:tcPr marL="8261" marR="8261" marT="8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910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16720344"/>
      </p:ext>
    </p:extLst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Office Theme">
  <a:themeElements>
    <a:clrScheme name="Commission on Restitution of land rights">
      <a:dk1>
        <a:sysClr val="windowText" lastClr="000000"/>
      </a:dk1>
      <a:lt1>
        <a:srgbClr val="7F7F7F"/>
      </a:lt1>
      <a:dk2>
        <a:srgbClr val="00A94F"/>
      </a:dk2>
      <a:lt2>
        <a:srgbClr val="75C044"/>
      </a:lt2>
      <a:accent1>
        <a:srgbClr val="FFD400"/>
      </a:accent1>
      <a:accent2>
        <a:srgbClr val="F9671C"/>
      </a:accent2>
      <a:accent3>
        <a:srgbClr val="825B32"/>
      </a:accent3>
      <a:accent4>
        <a:srgbClr val="BB8F53"/>
      </a:accent4>
      <a:accent5>
        <a:srgbClr val="ECEDEF"/>
      </a:accent5>
      <a:accent6>
        <a:srgbClr val="E1E31A"/>
      </a:accent6>
      <a:hlink>
        <a:srgbClr val="F9671C"/>
      </a:hlink>
      <a:folHlink>
        <a:srgbClr val="825B32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Commission on Restitution of land rights">
      <a:dk1>
        <a:sysClr val="windowText" lastClr="000000"/>
      </a:dk1>
      <a:lt1>
        <a:srgbClr val="7F7F7F"/>
      </a:lt1>
      <a:dk2>
        <a:srgbClr val="00A94F"/>
      </a:dk2>
      <a:lt2>
        <a:srgbClr val="75C044"/>
      </a:lt2>
      <a:accent1>
        <a:srgbClr val="FFD400"/>
      </a:accent1>
      <a:accent2>
        <a:srgbClr val="F9671C"/>
      </a:accent2>
      <a:accent3>
        <a:srgbClr val="825B32"/>
      </a:accent3>
      <a:accent4>
        <a:srgbClr val="BB8F53"/>
      </a:accent4>
      <a:accent5>
        <a:srgbClr val="ECEDEF"/>
      </a:accent5>
      <a:accent6>
        <a:srgbClr val="E1E31A"/>
      </a:accent6>
      <a:hlink>
        <a:srgbClr val="F9671C"/>
      </a:hlink>
      <a:folHlink>
        <a:srgbClr val="825B32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Commission on Restitution of land rights">
      <a:dk1>
        <a:sysClr val="windowText" lastClr="000000"/>
      </a:dk1>
      <a:lt1>
        <a:srgbClr val="7F7F7F"/>
      </a:lt1>
      <a:dk2>
        <a:srgbClr val="00A94F"/>
      </a:dk2>
      <a:lt2>
        <a:srgbClr val="75C044"/>
      </a:lt2>
      <a:accent1>
        <a:srgbClr val="FFD400"/>
      </a:accent1>
      <a:accent2>
        <a:srgbClr val="F9671C"/>
      </a:accent2>
      <a:accent3>
        <a:srgbClr val="825B32"/>
      </a:accent3>
      <a:accent4>
        <a:srgbClr val="BB8F53"/>
      </a:accent4>
      <a:accent5>
        <a:srgbClr val="ECEDEF"/>
      </a:accent5>
      <a:accent6>
        <a:srgbClr val="E1E31A"/>
      </a:accent6>
      <a:hlink>
        <a:srgbClr val="F9671C"/>
      </a:hlink>
      <a:folHlink>
        <a:srgbClr val="825B32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Commission on Restitution of land rights">
      <a:dk1>
        <a:sysClr val="windowText" lastClr="000000"/>
      </a:dk1>
      <a:lt1>
        <a:srgbClr val="7F7F7F"/>
      </a:lt1>
      <a:dk2>
        <a:srgbClr val="FFFFFF"/>
      </a:dk2>
      <a:lt2>
        <a:srgbClr val="FFFFFF"/>
      </a:lt2>
      <a:accent1>
        <a:srgbClr val="00A94F"/>
      </a:accent1>
      <a:accent2>
        <a:srgbClr val="75C044"/>
      </a:accent2>
      <a:accent3>
        <a:srgbClr val="F9671C"/>
      </a:accent3>
      <a:accent4>
        <a:srgbClr val="FFD400"/>
      </a:accent4>
      <a:accent5>
        <a:srgbClr val="E1E31A"/>
      </a:accent5>
      <a:accent6>
        <a:srgbClr val="ECEDEF"/>
      </a:accent6>
      <a:hlink>
        <a:srgbClr val="75C044"/>
      </a:hlink>
      <a:folHlink>
        <a:srgbClr val="FFD40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18564</TotalTime>
  <Words>1847</Words>
  <Application>Microsoft Office PowerPoint</Application>
  <PresentationFormat>On-screen Show (16:9)</PresentationFormat>
  <Paragraphs>1025</Paragraphs>
  <Slides>18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Office Theme</vt:lpstr>
      <vt:lpstr>2_Office Theme</vt:lpstr>
      <vt:lpstr>1_Office Theme</vt:lpstr>
      <vt:lpstr>3_Office Theme</vt:lpstr>
      <vt:lpstr>  PROGRAMME 3 RESTITUTION: 2021/22 Q4 AND 2022/23 Q1 REPORTS  PRESENTATION TO THE POTFOLIO COMMITTEE AGRICULTURE, LAND REFORM AND RURAL DEVELOPMENT  06 SEPTEMBER 2022 </vt:lpstr>
      <vt:lpstr>2021/2022 Q4 APP targets and performance REPORTING</vt:lpstr>
      <vt:lpstr>ACHIEVEMENT  AGAINST 2021/2022 APP TARGETS: PER QUARTER  01 JANUARY 2022 – 31 MARCH 2022</vt:lpstr>
      <vt:lpstr>SUMMARY PROVINCIAL BREAKDOWN:  NUMBER  OF  LAND CLAIMS SETTLED:   01  January 2022 – 31 march 2022</vt:lpstr>
      <vt:lpstr>SUMMARY PROVINCIAL BREAKDOWN:  NUMBER  OF  LAND CLAIMS finalised:   01  January 2022– 31 march 2022</vt:lpstr>
      <vt:lpstr>2022/2023 Q1 APP targets and performance REPORTING</vt:lpstr>
      <vt:lpstr>ACHIEVEMENT  AGAINST 2022/2023 APP TARGETS: PER QUARTER  01 APRIL 2022 – 30 JUNE  2022</vt:lpstr>
      <vt:lpstr>SUMMARY PROVINCIAL BREAKDOWN:  NUMBER  OF  LAND CLAIMS SETTLED:   01  april 2022 – 30 JUNE 2022</vt:lpstr>
      <vt:lpstr>SUMMARY PROVINCIAL BREAKDOWN:  NUMBER  OF  LAND CLAIMS finalised:   01  April 2022 – 30 JUNE 2022</vt:lpstr>
      <vt:lpstr>SUMMARY PROVINCIAL BREAKDOWN:  NUMBER OF  CLAIMS LODGED BY 1998 TO BE RESEARCHED   RESEARCH AS AT 30 JUNE 2022</vt:lpstr>
      <vt:lpstr>2021/2022 QUARTER 4 EXPENDITURE</vt:lpstr>
      <vt:lpstr>QUARTER 4 PROJECT EXPENDITURE </vt:lpstr>
      <vt:lpstr>2021/22 EXPENDITURE</vt:lpstr>
      <vt:lpstr>2022/2023 Q1 FINANCIAL STATUS</vt:lpstr>
      <vt:lpstr> restitution FINANCIAL PERFORMANCE  as at 30 JUNE 2022</vt:lpstr>
      <vt:lpstr>HOUSEHOLDS EXPENDITURE PERFORMANCE AS AT  30 JUNE 2022</vt:lpstr>
      <vt:lpstr>Expenditure Plan focussing on big projects 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Designer 2</dc:creator>
  <cp:lastModifiedBy>USER</cp:lastModifiedBy>
  <cp:revision>4610</cp:revision>
  <cp:lastPrinted>2022-04-29T08:59:29Z</cp:lastPrinted>
  <dcterms:created xsi:type="dcterms:W3CDTF">2016-03-17T15:10:28Z</dcterms:created>
  <dcterms:modified xsi:type="dcterms:W3CDTF">2022-09-06T12:48:13Z</dcterms:modified>
</cp:coreProperties>
</file>