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0"/>
  </p:notesMasterIdLst>
  <p:sldIdLst>
    <p:sldId id="256" r:id="rId2"/>
    <p:sldId id="296" r:id="rId3"/>
    <p:sldId id="257" r:id="rId4"/>
    <p:sldId id="298"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17"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E98CC-79C1-2D83-3950-5B3F37E39999}" name="Fikile Mthembu" initials="FM" userId="S::fix@blackseshcomms.co.za::0615cd0e-765b-4907-b368-d1dfaad20c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bonelo Chauke" initials="SC" lastIdx="1" clrIdx="0">
    <p:extLst>
      <p:ext uri="{19B8F6BF-5375-455C-9EA6-DF929625EA0E}">
        <p15:presenceInfo xmlns:p15="http://schemas.microsoft.com/office/powerpoint/2012/main" xmlns="" userId="Sibonelo Chau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A223"/>
    <a:srgbClr val="E95422"/>
    <a:srgbClr val="00B1C0"/>
    <a:srgbClr val="948A54"/>
    <a:srgbClr val="5B2513"/>
    <a:srgbClr val="664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E8A1A80-C14F-474A-8FB0-573B7FEC6DBF}">
  <a:tblStyle styleId="{DE8A1A80-C14F-474A-8FB0-573B7FEC6DBF}"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37"/>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14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Provincial statistics</a:t>
            </a:r>
          </a:p>
        </c:rich>
      </c:tx>
      <c:layout/>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Sheet2!$F$4:$N$4</c:f>
              <c:strCache>
                <c:ptCount val="9"/>
                <c:pt idx="0">
                  <c:v>EC</c:v>
                </c:pt>
                <c:pt idx="1">
                  <c:v>NC</c:v>
                </c:pt>
                <c:pt idx="2">
                  <c:v>LIM</c:v>
                </c:pt>
                <c:pt idx="3">
                  <c:v>KZN</c:v>
                </c:pt>
                <c:pt idx="4">
                  <c:v>NW</c:v>
                </c:pt>
                <c:pt idx="5">
                  <c:v>MP</c:v>
                </c:pt>
                <c:pt idx="6">
                  <c:v>WC</c:v>
                </c:pt>
                <c:pt idx="7">
                  <c:v>FS</c:v>
                </c:pt>
                <c:pt idx="8">
                  <c:v>GP</c:v>
                </c:pt>
              </c:strCache>
            </c:strRef>
          </c:cat>
          <c:val>
            <c:numRef>
              <c:f>Sheet2!$F$5:$N$5</c:f>
              <c:numCache>
                <c:formatCode>General</c:formatCode>
                <c:ptCount val="9"/>
                <c:pt idx="0">
                  <c:v>477</c:v>
                </c:pt>
                <c:pt idx="1">
                  <c:v>175</c:v>
                </c:pt>
                <c:pt idx="2">
                  <c:v>476</c:v>
                </c:pt>
                <c:pt idx="3">
                  <c:v>739</c:v>
                </c:pt>
                <c:pt idx="4">
                  <c:v>399</c:v>
                </c:pt>
                <c:pt idx="5">
                  <c:v>349</c:v>
                </c:pt>
                <c:pt idx="6">
                  <c:v>270</c:v>
                </c:pt>
                <c:pt idx="7">
                  <c:v>407</c:v>
                </c:pt>
                <c:pt idx="8">
                  <c:v>1458</c:v>
                </c:pt>
              </c:numCache>
            </c:numRef>
          </c:val>
          <c:extLst xmlns:c16r2="http://schemas.microsoft.com/office/drawing/2015/06/chart">
            <c:ext xmlns:c16="http://schemas.microsoft.com/office/drawing/2014/chart" uri="{C3380CC4-5D6E-409C-BE32-E72D297353CC}">
              <c16:uniqueId val="{00000000-72F7-E941-A18F-547686327344}"/>
            </c:ext>
          </c:extLst>
        </c:ser>
        <c:dLbls/>
        <c:gapWidth val="219"/>
        <c:overlap val="-27"/>
        <c:axId val="68805376"/>
        <c:axId val="68806912"/>
      </c:barChart>
      <c:catAx>
        <c:axId val="688053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806912"/>
        <c:crosses val="autoZero"/>
        <c:auto val="1"/>
        <c:lblAlgn val="ctr"/>
        <c:lblOffset val="100"/>
      </c:catAx>
      <c:valAx>
        <c:axId val="688069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80537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8" name="Google Shape;398;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9" name="Google Shape;399;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01" name="Google Shape;401;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2" name="Google Shape;402;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6080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8164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7951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4426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14308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4125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7933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40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3663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7891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8759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0402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5897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9083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8173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0"/>
        <p:cNvGrpSpPr/>
        <p:nvPr/>
      </p:nvGrpSpPr>
      <p:grpSpPr>
        <a:xfrm>
          <a:off x="0" y="0"/>
          <a:ext cx="0" cy="0"/>
          <a:chOff x="0" y="0"/>
          <a:chExt cx="0" cy="0"/>
        </a:xfrm>
      </p:grpSpPr>
      <p:sp>
        <p:nvSpPr>
          <p:cNvPr id="411" name="Google Shape;411;p2"/>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2" name="Google Shape;412;p2"/>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13" name="Google Shape;413;p2"/>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4" name="Google Shape;414;p2"/>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5" name="Google Shape;415;p2"/>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80"/>
        <p:cNvGrpSpPr/>
        <p:nvPr/>
      </p:nvGrpSpPr>
      <p:grpSpPr>
        <a:xfrm>
          <a:off x="0" y="0"/>
          <a:ext cx="0" cy="0"/>
          <a:chOff x="0" y="0"/>
          <a:chExt cx="0" cy="0"/>
        </a:xfrm>
      </p:grpSpPr>
      <p:sp>
        <p:nvSpPr>
          <p:cNvPr id="481" name="Google Shape;481;p12"/>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2"/>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83" name="Google Shape;483;p12"/>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4" name="Google Shape;484;p12"/>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5" name="Google Shape;485;p12"/>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cxnSp>
        <p:nvCxnSpPr>
          <p:cNvPr id="486" name="Google Shape;486;p12"/>
          <p:cNvCxnSpPr/>
          <p:nvPr/>
        </p:nvCxnSpPr>
        <p:spPr>
          <a:xfrm>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6"/>
        <p:cNvGrpSpPr/>
        <p:nvPr/>
      </p:nvGrpSpPr>
      <p:grpSpPr>
        <a:xfrm>
          <a:off x="0" y="0"/>
          <a:ext cx="0" cy="0"/>
          <a:chOff x="0" y="0"/>
          <a:chExt cx="0" cy="0"/>
        </a:xfrm>
      </p:grpSpPr>
      <p:sp>
        <p:nvSpPr>
          <p:cNvPr id="417" name="Google Shape;417;p3"/>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 name="Google Shape;418;p3"/>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9" name="Google Shape;419;p3"/>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29"/>
        <p:cNvGrpSpPr/>
        <p:nvPr/>
      </p:nvGrpSpPr>
      <p:grpSpPr>
        <a:xfrm>
          <a:off x="0" y="0"/>
          <a:ext cx="0" cy="0"/>
          <a:chOff x="0" y="0"/>
          <a:chExt cx="0" cy="0"/>
        </a:xfrm>
      </p:grpSpPr>
      <p:sp>
        <p:nvSpPr>
          <p:cNvPr id="430" name="Google Shape;430;p5"/>
          <p:cNvSpPr/>
          <p:nvPr/>
        </p:nvSpPr>
        <p:spPr>
          <a:xfrm>
            <a:off x="0" y="0"/>
            <a:ext cx="12192000" cy="4572000"/>
          </a:xfrm>
          <a:prstGeom prst="rect">
            <a:avLst/>
          </a:prstGeom>
          <a:solidFill>
            <a:srgbClr val="B43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24" y="8"/>
            <a:ext cx="12191978" cy="4571994"/>
          </a:xfrm>
          <a:custGeom>
            <a:avLst/>
            <a:gdLst/>
            <a:ahLst/>
            <a:cxnLst/>
            <a:rect l="l" t="t" r="r" b="b"/>
            <a:pathLst>
              <a:path w="12191978" h="4571994" extrusionOk="0">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lt1"/>
          </a:solidFill>
          <a:ln>
            <a:noFill/>
          </a:ln>
        </p:spPr>
      </p:sp>
      <p:sp>
        <p:nvSpPr>
          <p:cNvPr id="432" name="Google Shape;432;p5"/>
          <p:cNvSpPr txBox="1">
            <a:spLocks noGrp="1"/>
          </p:cNvSpPr>
          <p:nvPr>
            <p:ph type="ctrTitle"/>
          </p:nvPr>
        </p:nvSpPr>
        <p:spPr>
          <a:xfrm>
            <a:off x="457200" y="4960137"/>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5000"/>
              <a:buFont typeface="Twentieth Century"/>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3" name="Google Shape;433;p5"/>
          <p:cNvSpPr txBox="1">
            <a:spLocks noGrp="1"/>
          </p:cNvSpPr>
          <p:nvPr>
            <p:ph type="subTitle" idx="1"/>
          </p:nvPr>
        </p:nvSpPr>
        <p:spPr>
          <a:xfrm>
            <a:off x="8610600" y="4960137"/>
            <a:ext cx="3200400" cy="14631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800"/>
              <a:buNone/>
              <a:defRPr sz="1800">
                <a:solidFill>
                  <a:srgbClr val="0C0C0C"/>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434" name="Google Shape;434;p5"/>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5" name="Google Shape;435;p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 name="Google Shape;436;p5"/>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cxnSp>
        <p:nvCxnSpPr>
          <p:cNvPr id="437" name="Google Shape;437;p5"/>
          <p:cNvCxnSpPr/>
          <p:nvPr/>
        </p:nvCxnSpPr>
        <p:spPr>
          <a:xfrm>
            <a:off x="838684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8"/>
        <p:cNvGrpSpPr/>
        <p:nvPr/>
      </p:nvGrpSpPr>
      <p:grpSpPr>
        <a:xfrm>
          <a:off x="0" y="0"/>
          <a:ext cx="0" cy="0"/>
          <a:chOff x="0" y="0"/>
          <a:chExt cx="0" cy="0"/>
        </a:xfrm>
      </p:grpSpPr>
      <p:sp>
        <p:nvSpPr>
          <p:cNvPr id="439" name="Google Shape;439;p6"/>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0" name="Google Shape;440;p6"/>
          <p:cNvSpPr txBox="1">
            <a:spLocks noGrp="1"/>
          </p:cNvSpPr>
          <p:nvPr>
            <p:ph type="body" idx="1"/>
          </p:nvPr>
        </p:nvSpPr>
        <p:spPr>
          <a:xfrm>
            <a:off x="1024128" y="2286000"/>
            <a:ext cx="4755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1" name="Google Shape;441;p6"/>
          <p:cNvSpPr txBox="1">
            <a:spLocks noGrp="1"/>
          </p:cNvSpPr>
          <p:nvPr>
            <p:ph type="body" idx="2"/>
          </p:nvPr>
        </p:nvSpPr>
        <p:spPr>
          <a:xfrm>
            <a:off x="5989320" y="2286000"/>
            <a:ext cx="4755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2" name="Google Shape;442;p6"/>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3" name="Google Shape;443;p6"/>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4" name="Google Shape;444;p6"/>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5"/>
        <p:cNvGrpSpPr/>
        <p:nvPr/>
      </p:nvGrpSpPr>
      <p:grpSpPr>
        <a:xfrm>
          <a:off x="0" y="0"/>
          <a:ext cx="0" cy="0"/>
          <a:chOff x="0" y="0"/>
          <a:chExt cx="0" cy="0"/>
        </a:xfrm>
      </p:grpSpPr>
      <p:sp>
        <p:nvSpPr>
          <p:cNvPr id="446" name="Google Shape;446;p7"/>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7"/>
          <p:cNvSpPr txBox="1">
            <a:spLocks noGrp="1"/>
          </p:cNvSpPr>
          <p:nvPr>
            <p:ph type="body" idx="1"/>
          </p:nvPr>
        </p:nvSpPr>
        <p:spPr>
          <a:xfrm>
            <a:off x="1024128" y="2179636"/>
            <a:ext cx="47550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48" name="Google Shape;448;p7"/>
          <p:cNvSpPr txBox="1">
            <a:spLocks noGrp="1"/>
          </p:cNvSpPr>
          <p:nvPr>
            <p:ph type="body" idx="2"/>
          </p:nvPr>
        </p:nvSpPr>
        <p:spPr>
          <a:xfrm>
            <a:off x="1024128" y="2967788"/>
            <a:ext cx="47550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9" name="Google Shape;449;p7"/>
          <p:cNvSpPr txBox="1">
            <a:spLocks noGrp="1"/>
          </p:cNvSpPr>
          <p:nvPr>
            <p:ph type="body" idx="3"/>
          </p:nvPr>
        </p:nvSpPr>
        <p:spPr>
          <a:xfrm>
            <a:off x="5989320" y="2179636"/>
            <a:ext cx="47550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50" name="Google Shape;450;p7"/>
          <p:cNvSpPr txBox="1">
            <a:spLocks noGrp="1"/>
          </p:cNvSpPr>
          <p:nvPr>
            <p:ph type="body" idx="4"/>
          </p:nvPr>
        </p:nvSpPr>
        <p:spPr>
          <a:xfrm>
            <a:off x="5989320" y="2967788"/>
            <a:ext cx="47550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51" name="Google Shape;451;p7"/>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 name="Google Shape;452;p7"/>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3" name="Google Shape;453;p7"/>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4"/>
        <p:cNvGrpSpPr/>
        <p:nvPr/>
      </p:nvGrpSpPr>
      <p:grpSpPr>
        <a:xfrm>
          <a:off x="0" y="0"/>
          <a:ext cx="0" cy="0"/>
          <a:chOff x="0" y="0"/>
          <a:chExt cx="0" cy="0"/>
        </a:xfrm>
      </p:grpSpPr>
      <p:sp>
        <p:nvSpPr>
          <p:cNvPr id="455" name="Google Shape;455;p8"/>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6" name="Google Shape;456;p8"/>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7" name="Google Shape;457;p8"/>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8" name="Google Shape;458;p8"/>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9"/>
        <p:cNvGrpSpPr/>
        <p:nvPr/>
      </p:nvGrpSpPr>
      <p:grpSpPr>
        <a:xfrm>
          <a:off x="0" y="0"/>
          <a:ext cx="0" cy="0"/>
          <a:chOff x="0" y="0"/>
          <a:chExt cx="0" cy="0"/>
        </a:xfrm>
      </p:grpSpPr>
      <p:sp>
        <p:nvSpPr>
          <p:cNvPr id="460" name="Google Shape;460;p9"/>
          <p:cNvSpPr txBox="1">
            <a:spLocks noGrp="1"/>
          </p:cNvSpPr>
          <p:nvPr>
            <p:ph type="title"/>
          </p:nvPr>
        </p:nvSpPr>
        <p:spPr>
          <a:xfrm>
            <a:off x="1024128" y="471509"/>
            <a:ext cx="4389000" cy="1737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C0C0C"/>
              </a:buClr>
              <a:buSzPts val="4000"/>
              <a:buFont typeface="Twentieth Century"/>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1" name="Google Shape;461;p9"/>
          <p:cNvSpPr txBox="1">
            <a:spLocks noGrp="1"/>
          </p:cNvSpPr>
          <p:nvPr>
            <p:ph type="body" idx="1"/>
          </p:nvPr>
        </p:nvSpPr>
        <p:spPr>
          <a:xfrm>
            <a:off x="5715000" y="822960"/>
            <a:ext cx="5678400" cy="5184600"/>
          </a:xfrm>
          <a:prstGeom prst="rect">
            <a:avLst/>
          </a:prstGeom>
          <a:noFill/>
          <a:ln>
            <a:noFill/>
          </a:ln>
        </p:spPr>
        <p:txBody>
          <a:bodyPr spcFirstLastPara="1" wrap="square" lIns="45700" tIns="45700" rIns="45700" bIns="45700" anchor="t" anchorCtr="0">
            <a:normAutofit/>
          </a:bodyPr>
          <a:lstStyle>
            <a:lvl1pPr marL="457200" lvl="0" indent="-381000" algn="l" rtl="0">
              <a:lnSpc>
                <a:spcPct val="90000"/>
              </a:lnSpc>
              <a:spcBef>
                <a:spcPts val="1200"/>
              </a:spcBef>
              <a:spcAft>
                <a:spcPts val="0"/>
              </a:spcAft>
              <a:buSzPts val="2400"/>
              <a:buChar char=" "/>
              <a:defRPr sz="2400"/>
            </a:lvl1pPr>
            <a:lvl2pPr marL="914400" lvl="1" indent="-355600" algn="l" rtl="0">
              <a:lnSpc>
                <a:spcPct val="90000"/>
              </a:lnSpc>
              <a:spcBef>
                <a:spcPts val="200"/>
              </a:spcBef>
              <a:spcAft>
                <a:spcPts val="0"/>
              </a:spcAft>
              <a:buSzPts val="2000"/>
              <a:buChar char="🢝"/>
              <a:defRPr sz="2000"/>
            </a:lvl2pPr>
            <a:lvl3pPr marL="1371600" lvl="2" indent="-330200" algn="l" rtl="0">
              <a:lnSpc>
                <a:spcPct val="90000"/>
              </a:lnSpc>
              <a:spcBef>
                <a:spcPts val="400"/>
              </a:spcBef>
              <a:spcAft>
                <a:spcPts val="0"/>
              </a:spcAft>
              <a:buSzPts val="1600"/>
              <a:buChar char="🢝"/>
              <a:defRPr sz="1600"/>
            </a:lvl3pPr>
            <a:lvl4pPr marL="1828800" lvl="3" indent="-330200" algn="l" rtl="0">
              <a:lnSpc>
                <a:spcPct val="90000"/>
              </a:lnSpc>
              <a:spcBef>
                <a:spcPts val="400"/>
              </a:spcBef>
              <a:spcAft>
                <a:spcPts val="0"/>
              </a:spcAft>
              <a:buSzPts val="1600"/>
              <a:buChar char="🢝"/>
              <a:defRPr sz="1600"/>
            </a:lvl4pPr>
            <a:lvl5pPr marL="2286000" lvl="4" indent="-330200" algn="l" rtl="0">
              <a:lnSpc>
                <a:spcPct val="90000"/>
              </a:lnSpc>
              <a:spcBef>
                <a:spcPts val="400"/>
              </a:spcBef>
              <a:spcAft>
                <a:spcPts val="0"/>
              </a:spcAft>
              <a:buSzPts val="1600"/>
              <a:buChar char="🢝"/>
              <a:defRPr sz="1600"/>
            </a:lvl5pPr>
            <a:lvl6pPr marL="2743200" lvl="5" indent="-330200" algn="l" rtl="0">
              <a:lnSpc>
                <a:spcPct val="90000"/>
              </a:lnSpc>
              <a:spcBef>
                <a:spcPts val="400"/>
              </a:spcBef>
              <a:spcAft>
                <a:spcPts val="0"/>
              </a:spcAft>
              <a:buSzPts val="1600"/>
              <a:buChar char="🢝"/>
              <a:defRPr sz="1600"/>
            </a:lvl6pPr>
            <a:lvl7pPr marL="3200400" lvl="6" indent="-330200" algn="l" rtl="0">
              <a:lnSpc>
                <a:spcPct val="90000"/>
              </a:lnSpc>
              <a:spcBef>
                <a:spcPts val="400"/>
              </a:spcBef>
              <a:spcAft>
                <a:spcPts val="0"/>
              </a:spcAft>
              <a:buSzPts val="1600"/>
              <a:buChar char="🢝"/>
              <a:defRPr sz="1600"/>
            </a:lvl7pPr>
            <a:lvl8pPr marL="3657600" lvl="7" indent="-330200" algn="l" rtl="0">
              <a:lnSpc>
                <a:spcPct val="90000"/>
              </a:lnSpc>
              <a:spcBef>
                <a:spcPts val="400"/>
              </a:spcBef>
              <a:spcAft>
                <a:spcPts val="0"/>
              </a:spcAft>
              <a:buSzPts val="1600"/>
              <a:buChar char="🢝"/>
              <a:defRPr sz="1600"/>
            </a:lvl8pPr>
            <a:lvl9pPr marL="4114800" lvl="8" indent="-330200" algn="l" rtl="0">
              <a:lnSpc>
                <a:spcPct val="90000"/>
              </a:lnSpc>
              <a:spcBef>
                <a:spcPts val="400"/>
              </a:spcBef>
              <a:spcAft>
                <a:spcPts val="400"/>
              </a:spcAft>
              <a:buSzPts val="1600"/>
              <a:buChar char="🢝"/>
              <a:defRPr sz="1600"/>
            </a:lvl9pPr>
          </a:lstStyle>
          <a:p>
            <a:endParaRPr/>
          </a:p>
        </p:txBody>
      </p:sp>
      <p:sp>
        <p:nvSpPr>
          <p:cNvPr id="462" name="Google Shape;462;p9"/>
          <p:cNvSpPr txBox="1">
            <a:spLocks noGrp="1"/>
          </p:cNvSpPr>
          <p:nvPr>
            <p:ph type="body" idx="2"/>
          </p:nvPr>
        </p:nvSpPr>
        <p:spPr>
          <a:xfrm>
            <a:off x="1024128" y="2257506"/>
            <a:ext cx="4389000" cy="3762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8000"/>
              </a:lnSpc>
              <a:spcBef>
                <a:spcPts val="600"/>
              </a:spcBef>
              <a:spcAft>
                <a:spcPts val="0"/>
              </a:spcAft>
              <a:buSzPts val="1600"/>
              <a:buNone/>
              <a:defRPr sz="1600"/>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463" name="Google Shape;463;p9"/>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4" name="Google Shape;464;p9"/>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5" name="Google Shape;465;p9"/>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66"/>
        <p:cNvGrpSpPr/>
        <p:nvPr/>
      </p:nvGrpSpPr>
      <p:grpSpPr>
        <a:xfrm>
          <a:off x="0" y="0"/>
          <a:ext cx="0" cy="0"/>
          <a:chOff x="0" y="0"/>
          <a:chExt cx="0" cy="0"/>
        </a:xfrm>
      </p:grpSpPr>
      <p:sp>
        <p:nvSpPr>
          <p:cNvPr id="467" name="Google Shape;467;p10"/>
          <p:cNvSpPr txBox="1">
            <a:spLocks noGrp="1"/>
          </p:cNvSpPr>
          <p:nvPr>
            <p:ph type="title"/>
          </p:nvPr>
        </p:nvSpPr>
        <p:spPr>
          <a:xfrm>
            <a:off x="457200" y="4960138"/>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5000"/>
              <a:buFont typeface="Twentieth Century"/>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8" name="Google Shape;468;p10"/>
          <p:cNvSpPr>
            <a:spLocks noGrp="1"/>
          </p:cNvSpPr>
          <p:nvPr>
            <p:ph type="pic" idx="2"/>
          </p:nvPr>
        </p:nvSpPr>
        <p:spPr>
          <a:xfrm>
            <a:off x="0" y="-1"/>
            <a:ext cx="12189000" cy="4572000"/>
          </a:xfrm>
          <a:prstGeom prst="rect">
            <a:avLst/>
          </a:prstGeom>
          <a:solidFill>
            <a:srgbClr val="F19279"/>
          </a:solidFill>
          <a:ln>
            <a:noFill/>
          </a:ln>
        </p:spPr>
      </p:sp>
      <p:sp>
        <p:nvSpPr>
          <p:cNvPr id="469" name="Google Shape;469;p10"/>
          <p:cNvSpPr txBox="1">
            <a:spLocks noGrp="1"/>
          </p:cNvSpPr>
          <p:nvPr>
            <p:ph type="body" idx="1"/>
          </p:nvPr>
        </p:nvSpPr>
        <p:spPr>
          <a:xfrm>
            <a:off x="8610600" y="4960138"/>
            <a:ext cx="3200400" cy="1463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200"/>
              </a:spcBef>
              <a:spcAft>
                <a:spcPts val="0"/>
              </a:spcAft>
              <a:buSzPts val="1400"/>
              <a:buNone/>
              <a:defRPr sz="1400"/>
            </a:lvl2pPr>
            <a:lvl3pPr marL="1371600" lvl="2" indent="-228600" algn="l" rtl="0">
              <a:lnSpc>
                <a:spcPct val="90000"/>
              </a:lnSpc>
              <a:spcBef>
                <a:spcPts val="400"/>
              </a:spcBef>
              <a:spcAft>
                <a:spcPts val="0"/>
              </a:spcAft>
              <a:buSzPts val="1200"/>
              <a:buNone/>
              <a:defRPr sz="1200"/>
            </a:lvl3pPr>
            <a:lvl4pPr marL="1828800" lvl="3" indent="-228600" algn="l" rtl="0">
              <a:lnSpc>
                <a:spcPct val="90000"/>
              </a:lnSpc>
              <a:spcBef>
                <a:spcPts val="400"/>
              </a:spcBef>
              <a:spcAft>
                <a:spcPts val="0"/>
              </a:spcAft>
              <a:buSzPts val="1000"/>
              <a:buNone/>
              <a:defRPr sz="1000"/>
            </a:lvl4pPr>
            <a:lvl5pPr marL="2286000" lvl="4" indent="-228600" algn="l" rtl="0">
              <a:lnSpc>
                <a:spcPct val="90000"/>
              </a:lnSpc>
              <a:spcBef>
                <a:spcPts val="400"/>
              </a:spcBef>
              <a:spcAft>
                <a:spcPts val="0"/>
              </a:spcAft>
              <a:buSzPts val="1000"/>
              <a:buNone/>
              <a:defRPr sz="1000"/>
            </a:lvl5pPr>
            <a:lvl6pPr marL="2743200" lvl="5" indent="-228600" algn="l" rtl="0">
              <a:lnSpc>
                <a:spcPct val="90000"/>
              </a:lnSpc>
              <a:spcBef>
                <a:spcPts val="400"/>
              </a:spcBef>
              <a:spcAft>
                <a:spcPts val="0"/>
              </a:spcAft>
              <a:buSzPts val="1000"/>
              <a:buNone/>
              <a:defRPr sz="1000"/>
            </a:lvl6pPr>
            <a:lvl7pPr marL="3200400" lvl="6" indent="-228600" algn="l" rtl="0">
              <a:lnSpc>
                <a:spcPct val="90000"/>
              </a:lnSpc>
              <a:spcBef>
                <a:spcPts val="400"/>
              </a:spcBef>
              <a:spcAft>
                <a:spcPts val="0"/>
              </a:spcAft>
              <a:buSzPts val="1000"/>
              <a:buNone/>
              <a:defRPr sz="1000"/>
            </a:lvl7pPr>
            <a:lvl8pPr marL="3657600" lvl="7" indent="-228600" algn="l" rtl="0">
              <a:lnSpc>
                <a:spcPct val="90000"/>
              </a:lnSpc>
              <a:spcBef>
                <a:spcPts val="400"/>
              </a:spcBef>
              <a:spcAft>
                <a:spcPts val="0"/>
              </a:spcAft>
              <a:buSzPts val="1000"/>
              <a:buNone/>
              <a:defRPr sz="1000"/>
            </a:lvl8pPr>
            <a:lvl9pPr marL="4114800" lvl="8" indent="-228600" algn="l" rtl="0">
              <a:lnSpc>
                <a:spcPct val="90000"/>
              </a:lnSpc>
              <a:spcBef>
                <a:spcPts val="400"/>
              </a:spcBef>
              <a:spcAft>
                <a:spcPts val="400"/>
              </a:spcAft>
              <a:buSzPts val="1000"/>
              <a:buNone/>
              <a:defRPr sz="1000"/>
            </a:lvl9pPr>
          </a:lstStyle>
          <a:p>
            <a:endParaRPr/>
          </a:p>
        </p:txBody>
      </p:sp>
      <p:sp>
        <p:nvSpPr>
          <p:cNvPr id="470" name="Google Shape;470;p10"/>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1" name="Google Shape;471;p10"/>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2" name="Google Shape;472;p10"/>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cxnSp>
        <p:nvCxnSpPr>
          <p:cNvPr id="473" name="Google Shape;473;p10"/>
          <p:cNvCxnSpPr/>
          <p:nvPr/>
        </p:nvCxnSpPr>
        <p:spPr>
          <a:xfrm>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4"/>
        <p:cNvGrpSpPr/>
        <p:nvPr/>
      </p:nvGrpSpPr>
      <p:grpSpPr>
        <a:xfrm>
          <a:off x="0" y="0"/>
          <a:ext cx="0" cy="0"/>
          <a:chOff x="0" y="0"/>
          <a:chExt cx="0" cy="0"/>
        </a:xfrm>
      </p:grpSpPr>
      <p:sp>
        <p:nvSpPr>
          <p:cNvPr id="475" name="Google Shape;475;p11"/>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11"/>
          <p:cNvSpPr txBox="1">
            <a:spLocks noGrp="1"/>
          </p:cNvSpPr>
          <p:nvPr>
            <p:ph type="body" idx="1"/>
          </p:nvPr>
        </p:nvSpPr>
        <p:spPr>
          <a:xfrm rot="5400000">
            <a:off x="3872549" y="-562350"/>
            <a:ext cx="4023300" cy="97200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77" name="Google Shape;477;p11"/>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8" name="Google Shape;478;p11"/>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9" name="Google Shape;479;p11"/>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1"/>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5" name="Google Shape;405;p1"/>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6" name="Google Shape;406;p1"/>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7" name="Google Shape;407;p1"/>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8" name="Google Shape;408;p1"/>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a:p>
        </p:txBody>
      </p:sp>
      <p:cxnSp>
        <p:nvCxnSpPr>
          <p:cNvPr id="409" name="Google Shape;409;p1"/>
          <p:cNvCxnSpPr/>
          <p:nvPr/>
        </p:nvCxnSpPr>
        <p:spPr>
          <a:xfrm>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0"/>
        <p:cNvGrpSpPr/>
        <p:nvPr/>
      </p:nvGrpSpPr>
      <p:grpSpPr>
        <a:xfrm>
          <a:off x="0" y="0"/>
          <a:ext cx="0" cy="0"/>
          <a:chOff x="0" y="0"/>
          <a:chExt cx="0" cy="0"/>
        </a:xfrm>
      </p:grpSpPr>
      <p:sp>
        <p:nvSpPr>
          <p:cNvPr id="5" name="TextBox 4">
            <a:extLst>
              <a:ext uri="{FF2B5EF4-FFF2-40B4-BE49-F238E27FC236}">
                <a16:creationId xmlns:a16="http://schemas.microsoft.com/office/drawing/2014/main" xmlns="" id="{F22C249F-0D22-9A1A-EBA7-163D554A84E5}"/>
              </a:ext>
            </a:extLst>
          </p:cNvPr>
          <p:cNvSpPr txBox="1"/>
          <p:nvPr/>
        </p:nvSpPr>
        <p:spPr>
          <a:xfrm>
            <a:off x="4267200" y="3447143"/>
            <a:ext cx="7457669" cy="707886"/>
          </a:xfrm>
          <a:prstGeom prst="rect">
            <a:avLst/>
          </a:prstGeom>
          <a:noFill/>
        </p:spPr>
        <p:txBody>
          <a:bodyPr wrap="square">
            <a:spAutoFit/>
          </a:bodyPr>
          <a:lstStyle/>
          <a:p>
            <a:pPr lvl="0" algn="r"/>
            <a:r>
              <a:rPr lang="en-US" sz="2000" b="1" dirty="0">
                <a:latin typeface="Verdana" panose="020B0604030504040204" pitchFamily="34" charset="0"/>
                <a:ea typeface="Verdana" panose="020B0604030504040204" pitchFamily="34" charset="0"/>
              </a:rPr>
              <a:t>PRESENTATION TO THE PORTFOLIO COMMITTEE</a:t>
            </a:r>
          </a:p>
          <a:p>
            <a:pPr lvl="0" algn="r"/>
            <a:r>
              <a:rPr lang="en-US" sz="2000" b="1" dirty="0">
                <a:latin typeface="Verdana" panose="020B0604030504040204" pitchFamily="34" charset="0"/>
                <a:ea typeface="Verdana" panose="020B0604030504040204" pitchFamily="34" charset="0"/>
              </a:rPr>
              <a:t>ON ARTS AND CULTURE</a:t>
            </a:r>
            <a:endParaRPr lang="en-ZA" sz="2000" b="1" dirty="0">
              <a:solidFill>
                <a:schemeClr val="dk1"/>
              </a:solidFill>
              <a:latin typeface="Verdana"/>
              <a:ea typeface="Verdana"/>
              <a:sym typeface="Verdana"/>
            </a:endParaRPr>
          </a:p>
        </p:txBody>
      </p:sp>
      <p:sp>
        <p:nvSpPr>
          <p:cNvPr id="7" name="TextBox 6">
            <a:extLst>
              <a:ext uri="{FF2B5EF4-FFF2-40B4-BE49-F238E27FC236}">
                <a16:creationId xmlns:a16="http://schemas.microsoft.com/office/drawing/2014/main" xmlns="" id="{819C834F-2D51-CAFE-B536-3A7D3CCCA359}"/>
              </a:ext>
            </a:extLst>
          </p:cNvPr>
          <p:cNvSpPr txBox="1"/>
          <p:nvPr/>
        </p:nvSpPr>
        <p:spPr>
          <a:xfrm>
            <a:off x="5625995" y="4173172"/>
            <a:ext cx="6098874" cy="307777"/>
          </a:xfrm>
          <a:prstGeom prst="rect">
            <a:avLst/>
          </a:prstGeom>
          <a:noFill/>
        </p:spPr>
        <p:txBody>
          <a:bodyPr wrap="square">
            <a:spAutoFit/>
          </a:bodyPr>
          <a:lstStyle/>
          <a:p>
            <a:pPr marL="0" marR="0" lvl="0" indent="0" algn="r" rtl="0">
              <a:spcBef>
                <a:spcPts val="0"/>
              </a:spcBef>
              <a:spcAft>
                <a:spcPts val="0"/>
              </a:spcAft>
              <a:buNone/>
            </a:pPr>
            <a:r>
              <a:rPr lang="en-ZA" sz="1400" b="1" dirty="0">
                <a:solidFill>
                  <a:schemeClr val="dk1"/>
                </a:solidFill>
                <a:latin typeface="Verdana"/>
                <a:ea typeface="Verdana"/>
                <a:sym typeface="Verdana"/>
              </a:rPr>
              <a:t>02 September 2022</a:t>
            </a:r>
            <a:endParaRPr lang="en-ZA" dirty="0"/>
          </a:p>
        </p:txBody>
      </p:sp>
      <p:sp>
        <p:nvSpPr>
          <p:cNvPr id="3" name="TextBox 2">
            <a:extLst>
              <a:ext uri="{FF2B5EF4-FFF2-40B4-BE49-F238E27FC236}">
                <a16:creationId xmlns:a16="http://schemas.microsoft.com/office/drawing/2014/main" xmlns="" id="{8FE30166-0F6E-39EA-194B-4C25C49D9F9E}"/>
              </a:ext>
            </a:extLst>
          </p:cNvPr>
          <p:cNvSpPr txBox="1"/>
          <p:nvPr/>
        </p:nvSpPr>
        <p:spPr>
          <a:xfrm>
            <a:off x="5625995" y="2813447"/>
            <a:ext cx="6096000" cy="615553"/>
          </a:xfrm>
          <a:prstGeom prst="rect">
            <a:avLst/>
          </a:prstGeom>
          <a:noFill/>
        </p:spPr>
        <p:txBody>
          <a:bodyPr wrap="square">
            <a:spAutoFit/>
          </a:bodyPr>
          <a:lstStyle/>
          <a:p>
            <a:pPr algn="r"/>
            <a:r>
              <a:rPr lang="en-US" sz="3400" b="1" dirty="0">
                <a:latin typeface="Verdana" panose="020B0604030504040204" pitchFamily="34" charset="0"/>
                <a:ea typeface="Verdana" panose="020B0604030504040204" pitchFamily="34" charset="0"/>
              </a:rPr>
              <a:t>PESP 3 STATUS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10</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xmlns="" id="{C01FC9E0-BEED-9496-BCC8-96EAB3680323}"/>
              </a:ext>
            </a:extLst>
          </p:cNvPr>
          <p:cNvGraphicFramePr>
            <a:graphicFrameLocks/>
          </p:cNvGraphicFramePr>
          <p:nvPr>
            <p:extLst>
              <p:ext uri="{D42A27DB-BD31-4B8C-83A1-F6EECF244321}">
                <p14:modId xmlns:p14="http://schemas.microsoft.com/office/powerpoint/2010/main" xmlns="" val="2355940927"/>
              </p:ext>
            </p:extLst>
          </p:nvPr>
        </p:nvGraphicFramePr>
        <p:xfrm>
          <a:off x="979098" y="1413894"/>
          <a:ext cx="9479404" cy="3845279"/>
        </p:xfrm>
        <a:graphic>
          <a:graphicData uri="http://schemas.openxmlformats.org/drawingml/2006/table">
            <a:tbl>
              <a:tblPr firstRow="1" firstCol="1" bandRow="1">
                <a:tableStyleId>{5C22544A-7EE6-4342-B048-85BDC9FD1C3A}</a:tableStyleId>
              </a:tblPr>
              <a:tblGrid>
                <a:gridCol w="2577637">
                  <a:extLst>
                    <a:ext uri="{9D8B030D-6E8A-4147-A177-3AD203B41FA5}">
                      <a16:colId xmlns:a16="http://schemas.microsoft.com/office/drawing/2014/main" xmlns="" val="2545495348"/>
                    </a:ext>
                  </a:extLst>
                </a:gridCol>
                <a:gridCol w="1941193">
                  <a:extLst>
                    <a:ext uri="{9D8B030D-6E8A-4147-A177-3AD203B41FA5}">
                      <a16:colId xmlns:a16="http://schemas.microsoft.com/office/drawing/2014/main" xmlns="" val="1729943111"/>
                    </a:ext>
                  </a:extLst>
                </a:gridCol>
                <a:gridCol w="1599558">
                  <a:extLst>
                    <a:ext uri="{9D8B030D-6E8A-4147-A177-3AD203B41FA5}">
                      <a16:colId xmlns:a16="http://schemas.microsoft.com/office/drawing/2014/main" xmlns="" val="2324559062"/>
                    </a:ext>
                  </a:extLst>
                </a:gridCol>
                <a:gridCol w="1123109">
                  <a:extLst>
                    <a:ext uri="{9D8B030D-6E8A-4147-A177-3AD203B41FA5}">
                      <a16:colId xmlns:a16="http://schemas.microsoft.com/office/drawing/2014/main" xmlns="" val="3500676726"/>
                    </a:ext>
                  </a:extLst>
                </a:gridCol>
                <a:gridCol w="1175696">
                  <a:extLst>
                    <a:ext uri="{9D8B030D-6E8A-4147-A177-3AD203B41FA5}">
                      <a16:colId xmlns:a16="http://schemas.microsoft.com/office/drawing/2014/main" xmlns="" val="2144084231"/>
                    </a:ext>
                  </a:extLst>
                </a:gridCol>
                <a:gridCol w="1062211">
                  <a:extLst>
                    <a:ext uri="{9D8B030D-6E8A-4147-A177-3AD203B41FA5}">
                      <a16:colId xmlns:a16="http://schemas.microsoft.com/office/drawing/2014/main" xmlns="" val="1489491215"/>
                    </a:ext>
                  </a:extLst>
                </a:gridCol>
              </a:tblGrid>
              <a:tr h="327820">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solidFill>
                  </a:tcPr>
                </a:tc>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solidFill>
                  </a:tcPr>
                </a:tc>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solidFill>
                  </a:tcPr>
                </a:tc>
                <a:tc gridSpan="3">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TIME FRAME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hMerge="1">
                  <a:txBody>
                    <a:bodyPr/>
                    <a:lstStyle/>
                    <a:p>
                      <a:endParaRPr lang="en-ZA"/>
                    </a:p>
                  </a:txBody>
                  <a:tcPr/>
                </a:tc>
                <a:tc hMerge="1">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2916185588"/>
                  </a:ext>
                </a:extLst>
              </a:tr>
              <a:tr h="37737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80000"/>
                      </a:srgbClr>
                    </a:solidFill>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80000"/>
                      </a:srgbClr>
                    </a:solidFill>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80000"/>
                      </a:srgbClr>
                    </a:solidFill>
                  </a:tcPr>
                </a:tc>
                <a:extLst>
                  <a:ext uri="{0D108BD9-81ED-4DB2-BD59-A6C34878D82A}">
                    <a16:rowId xmlns:a16="http://schemas.microsoft.com/office/drawing/2014/main" xmlns="" val="2983332460"/>
                  </a:ext>
                </a:extLst>
              </a:tr>
              <a:tr h="1558281">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3. Identify resource needs for the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Funding Call and allocate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responsibilities to project team. </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Confirmation of available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financial resources for</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recruitment.</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solidFill>
                  </a:tcPr>
                </a:tc>
                <a:tc>
                  <a:txBody>
                    <a:bodyPr/>
                    <a:lstStyle/>
                    <a:p>
                      <a:pPr marL="342900" lvl="0" indent="-342900">
                        <a:lnSpc>
                          <a:spcPct val="106000"/>
                        </a:lnSpc>
                        <a:spcAft>
                          <a:spcPts val="800"/>
                        </a:spcAft>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HR Plan approved</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Project Leader supported by HR Manager and Interim CFO.</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05-04-2022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30-04-2022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Complete.</a:t>
                      </a:r>
                      <a:br>
                        <a:rPr lang="en-US" sz="1100" dirty="0">
                          <a:effectLst/>
                          <a:latin typeface="Verdana" panose="020B0604030504040204" pitchFamily="34" charset="0"/>
                          <a:ea typeface="Verdana" panose="020B0604030504040204" pitchFamily="34" charset="0"/>
                          <a:cs typeface="Verdana" panose="020B0604030504040204" pitchFamily="34" charset="0"/>
                        </a:rPr>
                      </a:br>
                      <a:r>
                        <a:rPr lang="en-US" sz="1100" dirty="0">
                          <a:effectLst/>
                          <a:latin typeface="Verdana" panose="020B0604030504040204" pitchFamily="34" charset="0"/>
                          <a:ea typeface="Verdana" panose="020B0604030504040204" pitchFamily="34" charset="0"/>
                          <a:cs typeface="Verdana" panose="020B0604030504040204" pitchFamily="34" charset="0"/>
                        </a:rPr>
                        <a:t>HR plan approved</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extLst>
                  <a:ext uri="{0D108BD9-81ED-4DB2-BD59-A6C34878D82A}">
                    <a16:rowId xmlns:a16="http://schemas.microsoft.com/office/drawing/2014/main" xmlns="" val="4165662206"/>
                  </a:ext>
                </a:extLst>
              </a:tr>
              <a:tr h="1581806">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4. Set up a call Centre with the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required equipment, telephone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and internet lines.</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solidFill>
                  </a:tcPr>
                </a:tc>
                <a:tc>
                  <a:txBody>
                    <a:bodyPr/>
                    <a:lstStyle/>
                    <a:p>
                      <a:pPr marL="342900" lvl="0" indent="-342900">
                        <a:lnSpc>
                          <a:spcPct val="106000"/>
                        </a:lnSpc>
                        <a:spcAft>
                          <a:spcPts val="800"/>
                        </a:spcAft>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Operational Call Centre</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Project Leader</a:t>
                      </a:r>
                      <a:r>
                        <a:rPr lang="en-ZA" sz="1100" dirty="0">
                          <a:effectLst/>
                          <a:latin typeface="Verdana" panose="020B0604030504040204" pitchFamily="34" charset="0"/>
                          <a:ea typeface="Verdana" panose="020B0604030504040204" pitchFamily="34" charset="0"/>
                          <a:cs typeface="Verdana" panose="020B0604030504040204" pitchFamily="34" charset="0"/>
                        </a:rPr>
                        <a:t>/IT Manager</a:t>
                      </a: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04 -04-2022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15-05-2022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Complete.</a:t>
                      </a:r>
                      <a:br>
                        <a:rPr lang="en-US" sz="1100" dirty="0">
                          <a:effectLst/>
                          <a:latin typeface="Verdana" panose="020B0604030504040204" pitchFamily="34" charset="0"/>
                          <a:ea typeface="Verdana" panose="020B0604030504040204" pitchFamily="34" charset="0"/>
                          <a:cs typeface="Verdana" panose="020B0604030504040204" pitchFamily="34" charset="0"/>
                        </a:rPr>
                      </a:br>
                      <a:r>
                        <a:rPr lang="en-US" sz="1100" dirty="0">
                          <a:effectLst/>
                          <a:latin typeface="Verdana" panose="020B0604030504040204" pitchFamily="34" charset="0"/>
                          <a:ea typeface="Verdana" panose="020B0604030504040204" pitchFamily="34" charset="0"/>
                          <a:cs typeface="Verdana" panose="020B0604030504040204" pitchFamily="34" charset="0"/>
                        </a:rPr>
                        <a:t>Call Centre operational.</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5422">
                        <a:alpha val="9804"/>
                      </a:srgbClr>
                    </a:solidFill>
                  </a:tcPr>
                </a:tc>
                <a:extLst>
                  <a:ext uri="{0D108BD9-81ED-4DB2-BD59-A6C34878D82A}">
                    <a16:rowId xmlns:a16="http://schemas.microsoft.com/office/drawing/2014/main" xmlns="" val="2138127360"/>
                  </a:ext>
                </a:extLst>
              </a:tr>
            </a:tbl>
          </a:graphicData>
        </a:graphic>
      </p:graphicFrame>
    </p:spTree>
    <p:extLst>
      <p:ext uri="{BB962C8B-B14F-4D97-AF65-F5344CB8AC3E}">
        <p14:creationId xmlns:p14="http://schemas.microsoft.com/office/powerpoint/2010/main" xmlns="" val="290120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11</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xmlns="" id="{391C748F-9C96-2C8B-6B02-550EBFCBF39E}"/>
              </a:ext>
            </a:extLst>
          </p:cNvPr>
          <p:cNvGraphicFramePr>
            <a:graphicFrameLocks/>
          </p:cNvGraphicFramePr>
          <p:nvPr>
            <p:extLst>
              <p:ext uri="{D42A27DB-BD31-4B8C-83A1-F6EECF244321}">
                <p14:modId xmlns:p14="http://schemas.microsoft.com/office/powerpoint/2010/main" xmlns="" val="858874738"/>
              </p:ext>
            </p:extLst>
          </p:nvPr>
        </p:nvGraphicFramePr>
        <p:xfrm>
          <a:off x="979097" y="1495040"/>
          <a:ext cx="9717932" cy="3867983"/>
        </p:xfrm>
        <a:graphic>
          <a:graphicData uri="http://schemas.openxmlformats.org/drawingml/2006/table">
            <a:tbl>
              <a:tblPr firstRow="1" firstCol="1" bandRow="1">
                <a:tableStyleId>{5C22544A-7EE6-4342-B048-85BDC9FD1C3A}</a:tableStyleId>
              </a:tblPr>
              <a:tblGrid>
                <a:gridCol w="2159555">
                  <a:extLst>
                    <a:ext uri="{9D8B030D-6E8A-4147-A177-3AD203B41FA5}">
                      <a16:colId xmlns:a16="http://schemas.microsoft.com/office/drawing/2014/main" xmlns="" val="1381580960"/>
                    </a:ext>
                  </a:extLst>
                </a:gridCol>
                <a:gridCol w="1989457">
                  <a:extLst>
                    <a:ext uri="{9D8B030D-6E8A-4147-A177-3AD203B41FA5}">
                      <a16:colId xmlns:a16="http://schemas.microsoft.com/office/drawing/2014/main" xmlns="" val="3112057347"/>
                    </a:ext>
                  </a:extLst>
                </a:gridCol>
                <a:gridCol w="1635774">
                  <a:extLst>
                    <a:ext uri="{9D8B030D-6E8A-4147-A177-3AD203B41FA5}">
                      <a16:colId xmlns:a16="http://schemas.microsoft.com/office/drawing/2014/main" xmlns="" val="3572805125"/>
                    </a:ext>
                  </a:extLst>
                </a:gridCol>
                <a:gridCol w="1149464">
                  <a:extLst>
                    <a:ext uri="{9D8B030D-6E8A-4147-A177-3AD203B41FA5}">
                      <a16:colId xmlns:a16="http://schemas.microsoft.com/office/drawing/2014/main" xmlns="" val="1237715353"/>
                    </a:ext>
                  </a:extLst>
                </a:gridCol>
                <a:gridCol w="1149463">
                  <a:extLst>
                    <a:ext uri="{9D8B030D-6E8A-4147-A177-3AD203B41FA5}">
                      <a16:colId xmlns:a16="http://schemas.microsoft.com/office/drawing/2014/main" xmlns="" val="3569555089"/>
                    </a:ext>
                  </a:extLst>
                </a:gridCol>
                <a:gridCol w="1634219">
                  <a:extLst>
                    <a:ext uri="{9D8B030D-6E8A-4147-A177-3AD203B41FA5}">
                      <a16:colId xmlns:a16="http://schemas.microsoft.com/office/drawing/2014/main" xmlns="" val="313691564"/>
                    </a:ext>
                  </a:extLst>
                </a:gridCol>
              </a:tblGrid>
              <a:tr h="356656">
                <a:tc rowSpan="2">
                  <a:txBody>
                    <a:bodyPr/>
                    <a:lstStyle/>
                    <a:p>
                      <a:pPr algn="ctr">
                        <a:lnSpc>
                          <a:spcPct val="106000"/>
                        </a:lnSpc>
                        <a:spcAft>
                          <a:spcPts val="800"/>
                        </a:spcAft>
                      </a:pP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EFA223"/>
                    </a:solidFill>
                  </a:tcPr>
                </a:tc>
                <a:tc rowSpan="2">
                  <a:txBody>
                    <a:bodyPr/>
                    <a:lstStyle/>
                    <a:p>
                      <a:pPr algn="ctr">
                        <a:lnSpc>
                          <a:spcPct val="106000"/>
                        </a:lnSpc>
                        <a:spcAft>
                          <a:spcPts val="800"/>
                        </a:spcAft>
                      </a:pP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KEY PERFORMANCE INDICATOR/</a:t>
                      </a:r>
                      <a:b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MEASURE</a:t>
                      </a:r>
                      <a:endParaRPr lang="en-ZA"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EFA223"/>
                    </a:solidFill>
                  </a:tcPr>
                </a:tc>
                <a:tc rowSpan="2">
                  <a:txBody>
                    <a:bodyPr/>
                    <a:lstStyle/>
                    <a:p>
                      <a:pPr algn="ctr">
                        <a:lnSpc>
                          <a:spcPct val="106000"/>
                        </a:lnSpc>
                        <a:spcAft>
                          <a:spcPts val="800"/>
                        </a:spcAft>
                      </a:pP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EFA223"/>
                    </a:solidFill>
                  </a:tcPr>
                </a:tc>
                <a:tc gridSpan="3">
                  <a:txBody>
                    <a:bodyPr/>
                    <a:lstStyle/>
                    <a:p>
                      <a:pPr algn="ctr">
                        <a:lnSpc>
                          <a:spcPct val="106000"/>
                        </a:lnSpc>
                        <a:spcAft>
                          <a:spcPts val="800"/>
                        </a:spcAft>
                      </a:pP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TIME FRAME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EFA223"/>
                    </a:solidFill>
                  </a:tcPr>
                </a:tc>
                <a:tc hMerge="1">
                  <a:txBody>
                    <a:bodyPr/>
                    <a:lstStyle/>
                    <a:p>
                      <a:endParaRPr lang="en-ZA"/>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EFA223"/>
                    </a:solidFill>
                  </a:tcPr>
                </a:tc>
                <a:tc hMerge="1">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EFA223"/>
                    </a:solidFill>
                  </a:tcPr>
                </a:tc>
                <a:extLst>
                  <a:ext uri="{0D108BD9-81ED-4DB2-BD59-A6C34878D82A}">
                    <a16:rowId xmlns:a16="http://schemas.microsoft.com/office/drawing/2014/main" xmlns="" val="769591102"/>
                  </a:ext>
                </a:extLst>
              </a:tr>
              <a:tr h="3566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6000"/>
                        </a:lnSpc>
                        <a:spcAft>
                          <a:spcPts val="800"/>
                        </a:spcAft>
                      </a:pPr>
                      <a:r>
                        <a:rPr lang="en-US" sz="1100" b="1"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START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algn="ctr">
                        <a:lnSpc>
                          <a:spcPct val="106000"/>
                        </a:lnSpc>
                        <a:spcAft>
                          <a:spcPts val="800"/>
                        </a:spcAft>
                      </a:pPr>
                      <a:r>
                        <a:rPr lang="en-US" sz="1100" b="1" i="0" u="none" strike="noStrike" cap="none"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sym typeface="Arial"/>
                        </a:rPr>
                        <a:t>END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sym typeface="Arial"/>
                        </a:rPr>
                        <a:t>STATUS</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extLst>
                  <a:ext uri="{0D108BD9-81ED-4DB2-BD59-A6C34878D82A}">
                    <a16:rowId xmlns:a16="http://schemas.microsoft.com/office/drawing/2014/main" xmlns="" val="2269458736"/>
                  </a:ext>
                </a:extLst>
              </a:tr>
              <a:tr h="1393371">
                <a:tc>
                  <a:txBody>
                    <a:bodyPr/>
                    <a:lstStyle/>
                    <a:p>
                      <a:pPr marL="0" lvl="0" indent="0">
                        <a:lnSpc>
                          <a:spcPct val="115000"/>
                        </a:lnSpc>
                        <a:spcAft>
                          <a:spcPts val="1000"/>
                        </a:spcAft>
                        <a:buFont typeface="+mj-lt"/>
                        <a:buNone/>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5. Engage key stakeholders</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(local authorities,</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industry partners on</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helpdesks).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marL="342900" lvl="0" indent="-342900">
                        <a:lnSpc>
                          <a:spcPct val="106000"/>
                        </a:lnSpc>
                        <a:spcAft>
                          <a:spcPts val="800"/>
                        </a:spcAft>
                        <a:buFont typeface="Symbol" panose="05050102010706020507" pitchFamily="18" charset="2"/>
                        <a:buChar char=""/>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Stakeholder engagement plan and communications plan presented and approved by Council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Marketing and Communications Manager</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25-04-2022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31- 05- 2022</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20000"/>
                      </a:srgbClr>
                    </a:solidFill>
                  </a:tcPr>
                </a:tc>
                <a:tc>
                  <a:txBody>
                    <a:bodyPr/>
                    <a:lstStyle/>
                    <a:p>
                      <a:pPr>
                        <a:lnSpc>
                          <a:spcPct val="106000"/>
                        </a:lnSpc>
                        <a:spcAft>
                          <a:spcPts val="800"/>
                        </a:spcAft>
                      </a:pPr>
                      <a:r>
                        <a:rPr lang="en-ZA" sz="1100" b="0" kern="12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Stakeholder Engagement Plan and Communication plan currently being implemented.</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20000"/>
                      </a:srgbClr>
                    </a:solidFill>
                  </a:tcPr>
                </a:tc>
                <a:extLst>
                  <a:ext uri="{0D108BD9-81ED-4DB2-BD59-A6C34878D82A}">
                    <a16:rowId xmlns:a16="http://schemas.microsoft.com/office/drawing/2014/main" xmlns="" val="2960936296"/>
                  </a:ext>
                </a:extLst>
              </a:tr>
              <a:tr h="1648812">
                <a:tc>
                  <a:txBody>
                    <a:bodyPr/>
                    <a:lstStyle/>
                    <a:p>
                      <a:pPr marL="0" lvl="0" indent="0">
                        <a:lnSpc>
                          <a:spcPct val="115000"/>
                        </a:lnSpc>
                        <a:spcAft>
                          <a:spcPts val="1000"/>
                        </a:spcAft>
                        <a:buFont typeface="+mj-lt"/>
                        <a:buNone/>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6. Undertake virtual</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roadshows throughout</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the nine provinces to</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engage prospective</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applicants.</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FA223"/>
                    </a:solidFill>
                  </a:tcPr>
                </a:tc>
                <a:tc>
                  <a:txBody>
                    <a:bodyPr/>
                    <a:lstStyle/>
                    <a:p>
                      <a:pPr marL="342900" lvl="0" indent="-342900">
                        <a:lnSpc>
                          <a:spcPct val="106000"/>
                        </a:lnSpc>
                        <a:spcAft>
                          <a:spcPts val="800"/>
                        </a:spcAft>
                        <a:buFont typeface="Symbol" panose="05050102010706020507" pitchFamily="18" charset="2"/>
                        <a:buChar char=""/>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Workshops undertaken</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Project Leader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ADOs</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Programme Manager</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01-07-2022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22-07-2022</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FA223">
                        <a:alpha val="20000"/>
                      </a:srgbClr>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Complete. Virtual road shows undertaken in all the nine provinces. Physical roadshows took place in the North-West and KZN province organized by the respective provinces.</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EFA223">
                        <a:alpha val="20000"/>
                      </a:srgbClr>
                    </a:solidFill>
                  </a:tcPr>
                </a:tc>
                <a:extLst>
                  <a:ext uri="{0D108BD9-81ED-4DB2-BD59-A6C34878D82A}">
                    <a16:rowId xmlns:a16="http://schemas.microsoft.com/office/drawing/2014/main" xmlns="" val="417903557"/>
                  </a:ext>
                </a:extLst>
              </a:tr>
            </a:tbl>
          </a:graphicData>
        </a:graphic>
      </p:graphicFrame>
    </p:spTree>
    <p:extLst>
      <p:ext uri="{BB962C8B-B14F-4D97-AF65-F5344CB8AC3E}">
        <p14:creationId xmlns:p14="http://schemas.microsoft.com/office/powerpoint/2010/main" xmlns="" val="10628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12</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xmlns="" id="{9CE7BC24-BE60-DE85-12DC-07330232A6EB}"/>
              </a:ext>
            </a:extLst>
          </p:cNvPr>
          <p:cNvGraphicFramePr>
            <a:graphicFrameLocks/>
          </p:cNvGraphicFramePr>
          <p:nvPr>
            <p:extLst>
              <p:ext uri="{D42A27DB-BD31-4B8C-83A1-F6EECF244321}">
                <p14:modId xmlns:p14="http://schemas.microsoft.com/office/powerpoint/2010/main" xmlns="" val="1469452677"/>
              </p:ext>
            </p:extLst>
          </p:nvPr>
        </p:nvGraphicFramePr>
        <p:xfrm>
          <a:off x="979098" y="1450200"/>
          <a:ext cx="9485702" cy="4306957"/>
        </p:xfrm>
        <a:graphic>
          <a:graphicData uri="http://schemas.openxmlformats.org/drawingml/2006/table">
            <a:tbl>
              <a:tblPr firstRow="1" firstCol="1" bandRow="1">
                <a:tableStyleId>{5C22544A-7EE6-4342-B048-85BDC9FD1C3A}</a:tableStyleId>
              </a:tblPr>
              <a:tblGrid>
                <a:gridCol w="1865702">
                  <a:extLst>
                    <a:ext uri="{9D8B030D-6E8A-4147-A177-3AD203B41FA5}">
                      <a16:colId xmlns:a16="http://schemas.microsoft.com/office/drawing/2014/main" xmlns="" val="3104998788"/>
                    </a:ext>
                  </a:extLst>
                </a:gridCol>
                <a:gridCol w="2351314">
                  <a:extLst>
                    <a:ext uri="{9D8B030D-6E8A-4147-A177-3AD203B41FA5}">
                      <a16:colId xmlns:a16="http://schemas.microsoft.com/office/drawing/2014/main" xmlns="" val="2349788743"/>
                    </a:ext>
                  </a:extLst>
                </a:gridCol>
                <a:gridCol w="1509486">
                  <a:extLst>
                    <a:ext uri="{9D8B030D-6E8A-4147-A177-3AD203B41FA5}">
                      <a16:colId xmlns:a16="http://schemas.microsoft.com/office/drawing/2014/main" xmlns="" val="1960152638"/>
                    </a:ext>
                  </a:extLst>
                </a:gridCol>
                <a:gridCol w="1204686">
                  <a:extLst>
                    <a:ext uri="{9D8B030D-6E8A-4147-A177-3AD203B41FA5}">
                      <a16:colId xmlns:a16="http://schemas.microsoft.com/office/drawing/2014/main" xmlns="" val="1321213574"/>
                    </a:ext>
                  </a:extLst>
                </a:gridCol>
                <a:gridCol w="1030514">
                  <a:extLst>
                    <a:ext uri="{9D8B030D-6E8A-4147-A177-3AD203B41FA5}">
                      <a16:colId xmlns:a16="http://schemas.microsoft.com/office/drawing/2014/main" xmlns="" val="4127579515"/>
                    </a:ext>
                  </a:extLst>
                </a:gridCol>
                <a:gridCol w="1524000">
                  <a:extLst>
                    <a:ext uri="{9D8B030D-6E8A-4147-A177-3AD203B41FA5}">
                      <a16:colId xmlns:a16="http://schemas.microsoft.com/office/drawing/2014/main" xmlns="" val="79987401"/>
                    </a:ext>
                  </a:extLst>
                </a:gridCol>
              </a:tblGrid>
              <a:tr h="399416">
                <a:tc rowSpan="2">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mj-lt"/>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rowSpan="2">
                  <a:txBody>
                    <a:bodyPr/>
                    <a:lstStyle/>
                    <a:p>
                      <a:pPr marL="0" marR="0" lvl="0" indent="0" algn="l" defTabSz="914400" rtl="0" eaLnBrk="1" fontAlgn="auto" latinLnBrk="0" hangingPunct="1">
                        <a:lnSpc>
                          <a:spcPct val="106000"/>
                        </a:lnSpc>
                        <a:spcBef>
                          <a:spcPts val="0"/>
                        </a:spcBef>
                        <a:spcAft>
                          <a:spcPts val="800"/>
                        </a:spcAft>
                        <a:buClr>
                          <a:schemeClr val="bg1"/>
                        </a:buClr>
                        <a:buSzTx/>
                        <a:buFont typeface="Symbol" panose="05050102010706020507" pitchFamily="18" charset="2"/>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rowSpan="2">
                  <a:txBody>
                    <a:bodyPr/>
                    <a:lstStyle/>
                    <a:p>
                      <a:pP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gridSpan="3">
                  <a:txBody>
                    <a:bodyPr/>
                    <a:lstStyle/>
                    <a:p>
                      <a:pPr marL="0" marR="0" lvl="0" indent="0" algn="ctr" defTabSz="914400" rtl="0" eaLnBrk="1" fontAlgn="auto" latinLnBrk="0" hangingPunct="1">
                        <a:lnSpc>
                          <a:spcPct val="106000"/>
                        </a:lnSpc>
                        <a:spcBef>
                          <a:spcPts val="0"/>
                        </a:spcBef>
                        <a:spcAft>
                          <a:spcPts val="800"/>
                        </a:spcAft>
                        <a:buClr>
                          <a:srgbClr val="000000"/>
                        </a:buClr>
                        <a:buSzTx/>
                        <a:buFont typeface="Arial"/>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TIME FRAME</a:t>
                      </a: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hMerge="1">
                  <a:txBody>
                    <a:bodyPr/>
                    <a:lstStyle/>
                    <a:p>
                      <a:pPr>
                        <a:lnSpc>
                          <a:spcPct val="106000"/>
                        </a:lnSpc>
                        <a:spcAft>
                          <a:spcPts val="800"/>
                        </a:spcAft>
                      </a:pPr>
                      <a:endParaRPr lang="en-ZA" sz="9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hMerge="1">
                  <a:txBody>
                    <a:bodyPr/>
                    <a:lstStyle/>
                    <a:p>
                      <a:pPr>
                        <a:lnSpc>
                          <a:spcPct val="106000"/>
                        </a:lnSpc>
                        <a:spcAft>
                          <a:spcPts val="800"/>
                        </a:spcAft>
                      </a:pPr>
                      <a:endParaRPr lang="en-ZA" sz="9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xmlns="" val="3503623303"/>
                  </a:ext>
                </a:extLst>
              </a:tr>
              <a:tr h="3875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75000"/>
                      </a:schemeClr>
                    </a:solidFill>
                  </a:tcPr>
                </a:tc>
                <a:tc>
                  <a:txBody>
                    <a:bodyPr/>
                    <a:lstStyle/>
                    <a:p>
                      <a:pP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355238274"/>
                  </a:ext>
                </a:extLst>
              </a:tr>
              <a:tr h="1999034">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7. Vetting system led</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by a compliance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officer</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342900" lvl="0" indent="-342900">
                        <a:lnSpc>
                          <a:spcPct val="106000"/>
                        </a:lnSpc>
                        <a:buClr>
                          <a:schemeClr val="bg1"/>
                        </a:buClr>
                        <a:buFont typeface="Symbol" panose="05050102010706020507" pitchFamily="18" charset="2"/>
                        <a:buChar char=""/>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Detailed vetting process approved for admin compliance</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bg1"/>
                        </a:buClr>
                        <a:buFont typeface="Symbol" panose="05050102010706020507" pitchFamily="18" charset="2"/>
                        <a:buChar char=""/>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Detailed vetting process for all applications eligible for Panel adjudication (including checking against the CIPC and NPO register)</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nSpc>
                          <a:spcPct val="106000"/>
                        </a:lnSpc>
                        <a:spcAft>
                          <a:spcPts val="8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Compliance Officers</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nSpc>
                          <a:spcPct val="106000"/>
                        </a:lnSpc>
                        <a:spcAft>
                          <a:spcPts val="8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01-07-2022 </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nSpc>
                          <a:spcPct val="106000"/>
                        </a:lnSpc>
                        <a:spcAft>
                          <a:spcPts val="8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26-08-2022</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a:lnSpc>
                          <a:spcPct val="106000"/>
                        </a:lnSpc>
                        <a:spcAft>
                          <a:spcPts val="800"/>
                        </a:spcAft>
                      </a:pPr>
                      <a:r>
                        <a:rPr lang="en-US"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Not started. Applications still in progress of administration review.</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xmlns="" val="2525898267"/>
                  </a:ext>
                </a:extLst>
              </a:tr>
              <a:tr h="1520917">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8. Reviewing and</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verification</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process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1">
                        <a:lumMod val="75000"/>
                        <a:lumOff val="25000"/>
                      </a:schemeClr>
                    </a:solidFill>
                  </a:tcPr>
                </a:tc>
                <a:tc>
                  <a:txBody>
                    <a:bodyPr/>
                    <a:lstStyle/>
                    <a:p>
                      <a:pPr marL="342900" lvl="0" indent="-342900">
                        <a:lnSpc>
                          <a:spcPct val="106000"/>
                        </a:lnSpc>
                        <a:buClr>
                          <a:schemeClr val="tx1">
                            <a:lumMod val="75000"/>
                            <a:lumOff val="25000"/>
                          </a:schemeClr>
                        </a:buClr>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Verified list of applications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buClr>
                          <a:schemeClr val="tx1">
                            <a:lumMod val="75000"/>
                            <a:lumOff val="25000"/>
                          </a:schemeClr>
                        </a:buClr>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Verified list of Declined</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75000"/>
                            <a:lumOff val="25000"/>
                          </a:schemeClr>
                        </a:buClr>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Verified list of shortlisted applications for panel review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Arts Development Team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Programme Manage</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01-07-2022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26-08-2022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Reviews have  started. Applications still in progress of administration review. Verification not started yet.</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605813322"/>
                  </a:ext>
                </a:extLst>
              </a:tr>
            </a:tbl>
          </a:graphicData>
        </a:graphic>
      </p:graphicFrame>
    </p:spTree>
    <p:extLst>
      <p:ext uri="{BB962C8B-B14F-4D97-AF65-F5344CB8AC3E}">
        <p14:creationId xmlns:p14="http://schemas.microsoft.com/office/powerpoint/2010/main" xmlns="" val="382677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13</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1">
            <a:extLst>
              <a:ext uri="{FF2B5EF4-FFF2-40B4-BE49-F238E27FC236}">
                <a16:creationId xmlns:a16="http://schemas.microsoft.com/office/drawing/2014/main" xmlns="" id="{7F298EA6-443E-4309-17D1-B84A2241E8E8}"/>
              </a:ext>
            </a:extLst>
          </p:cNvPr>
          <p:cNvGraphicFramePr>
            <a:graphicFrameLocks/>
          </p:cNvGraphicFramePr>
          <p:nvPr>
            <p:extLst>
              <p:ext uri="{D42A27DB-BD31-4B8C-83A1-F6EECF244321}">
                <p14:modId xmlns:p14="http://schemas.microsoft.com/office/powerpoint/2010/main" xmlns="" val="3493691353"/>
              </p:ext>
            </p:extLst>
          </p:nvPr>
        </p:nvGraphicFramePr>
        <p:xfrm>
          <a:off x="979097" y="1416066"/>
          <a:ext cx="9398617" cy="4099363"/>
        </p:xfrm>
        <a:graphic>
          <a:graphicData uri="http://schemas.openxmlformats.org/drawingml/2006/table">
            <a:tbl>
              <a:tblPr firstRow="1" firstCol="1" bandRow="1">
                <a:tableStyleId>{5C22544A-7EE6-4342-B048-85BDC9FD1C3A}</a:tableStyleId>
              </a:tblPr>
              <a:tblGrid>
                <a:gridCol w="1865703">
                  <a:extLst>
                    <a:ext uri="{9D8B030D-6E8A-4147-A177-3AD203B41FA5}">
                      <a16:colId xmlns:a16="http://schemas.microsoft.com/office/drawing/2014/main" xmlns="" val="1284843871"/>
                    </a:ext>
                  </a:extLst>
                </a:gridCol>
                <a:gridCol w="1886857">
                  <a:extLst>
                    <a:ext uri="{9D8B030D-6E8A-4147-A177-3AD203B41FA5}">
                      <a16:colId xmlns:a16="http://schemas.microsoft.com/office/drawing/2014/main" xmlns="" val="506380333"/>
                    </a:ext>
                  </a:extLst>
                </a:gridCol>
                <a:gridCol w="1465943">
                  <a:extLst>
                    <a:ext uri="{9D8B030D-6E8A-4147-A177-3AD203B41FA5}">
                      <a16:colId xmlns:a16="http://schemas.microsoft.com/office/drawing/2014/main" xmlns="" val="1824080586"/>
                    </a:ext>
                  </a:extLst>
                </a:gridCol>
                <a:gridCol w="1161143">
                  <a:extLst>
                    <a:ext uri="{9D8B030D-6E8A-4147-A177-3AD203B41FA5}">
                      <a16:colId xmlns:a16="http://schemas.microsoft.com/office/drawing/2014/main" xmlns="" val="2391585895"/>
                    </a:ext>
                  </a:extLst>
                </a:gridCol>
                <a:gridCol w="998579">
                  <a:extLst>
                    <a:ext uri="{9D8B030D-6E8A-4147-A177-3AD203B41FA5}">
                      <a16:colId xmlns:a16="http://schemas.microsoft.com/office/drawing/2014/main" xmlns="" val="3045795194"/>
                    </a:ext>
                  </a:extLst>
                </a:gridCol>
                <a:gridCol w="2020392">
                  <a:extLst>
                    <a:ext uri="{9D8B030D-6E8A-4147-A177-3AD203B41FA5}">
                      <a16:colId xmlns:a16="http://schemas.microsoft.com/office/drawing/2014/main" xmlns="" val="3462707046"/>
                    </a:ext>
                  </a:extLst>
                </a:gridCol>
              </a:tblGrid>
              <a:tr h="456277">
                <a:tc rowSpan="2">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mj-lt"/>
                        <a:buNone/>
                        <a:tabLst/>
                        <a:defRPr/>
                      </a:pPr>
                      <a:r>
                        <a:rPr lang="en-US"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MILESTONES</a:t>
                      </a:r>
                      <a:endParaRPr lang="en-ZA"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1">
                        <a:lumMod val="50000"/>
                        <a:lumOff val="50000"/>
                      </a:schemeClr>
                    </a:solidFill>
                  </a:tcPr>
                </a:tc>
                <a:tc rowSpan="2">
                  <a:txBody>
                    <a:bodyPr/>
                    <a:lstStyle/>
                    <a:p>
                      <a:pPr marL="0" marR="0" lvl="0" indent="0" algn="l" defTabSz="914400" rtl="0" eaLnBrk="1" fontAlgn="auto" latinLnBrk="0" hangingPunct="1">
                        <a:lnSpc>
                          <a:spcPct val="106000"/>
                        </a:lnSpc>
                        <a:spcBef>
                          <a:spcPts val="0"/>
                        </a:spcBef>
                        <a:spcAft>
                          <a:spcPts val="800"/>
                        </a:spcAft>
                        <a:buClr>
                          <a:schemeClr val="bg1"/>
                        </a:buClr>
                        <a:buSzTx/>
                        <a:buFont typeface="Symbol" panose="05050102010706020507" pitchFamily="18" charset="2"/>
                        <a:buNone/>
                        <a:tabLst/>
                        <a:defRPr/>
                      </a:pPr>
                      <a:r>
                        <a:rPr lang="en-US"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1">
                        <a:lumMod val="50000"/>
                        <a:lumOff val="50000"/>
                      </a:schemeClr>
                    </a:solidFill>
                  </a:tcPr>
                </a:tc>
                <a:tc rowSpan="2">
                  <a:txBody>
                    <a:bodyPr/>
                    <a:lstStyle/>
                    <a:p>
                      <a:pPr>
                        <a:lnSpc>
                          <a:spcPct val="106000"/>
                        </a:lnSpc>
                        <a:spcAft>
                          <a:spcPts val="800"/>
                        </a:spcAft>
                      </a:pPr>
                      <a:r>
                        <a:rPr lang="en-US"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RESPONSIBILITY</a:t>
                      </a:r>
                      <a:endParaRPr lang="en-ZA"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1">
                        <a:lumMod val="50000"/>
                        <a:lumOff val="50000"/>
                      </a:schemeClr>
                    </a:solidFill>
                  </a:tcPr>
                </a:tc>
                <a:tc gridSpan="3">
                  <a:txBody>
                    <a:bodyPr/>
                    <a:lstStyle/>
                    <a:p>
                      <a:pPr algn="ctr">
                        <a:lnSpc>
                          <a:spcPct val="106000"/>
                        </a:lnSpc>
                        <a:spcAft>
                          <a:spcPts val="800"/>
                        </a:spcAft>
                      </a:pPr>
                      <a:r>
                        <a:rPr lang="en-US"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TIME FRAME</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nSpc>
                          <a:spcPct val="106000"/>
                        </a:lnSpc>
                        <a:spcAft>
                          <a:spcPts val="800"/>
                        </a:spcAft>
                      </a:pP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nSpc>
                          <a:spcPct val="106000"/>
                        </a:lnSpc>
                        <a:spcAft>
                          <a:spcPts val="800"/>
                        </a:spcAft>
                      </a:pP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xmlns="" val="2022782504"/>
                  </a:ext>
                </a:extLst>
              </a:tr>
              <a:tr h="3773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6000"/>
                        </a:lnSpc>
                        <a:spcAft>
                          <a:spcPts val="800"/>
                        </a:spcAft>
                      </a:pPr>
                      <a:r>
                        <a:rPr lang="en-ZA"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6000"/>
                        </a:lnSpc>
                        <a:spcAft>
                          <a:spcPts val="800"/>
                        </a:spcAft>
                      </a:pPr>
                      <a:r>
                        <a:rPr lang="en-ZA"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lnSpc>
                          <a:spcPct val="106000"/>
                        </a:lnSpc>
                        <a:spcAft>
                          <a:spcPts val="800"/>
                        </a:spcAft>
                      </a:pPr>
                      <a:r>
                        <a:rPr lang="en-ZA"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3168424870"/>
                  </a:ext>
                </a:extLst>
              </a:tr>
              <a:tr h="1944915">
                <a:tc>
                  <a:txBody>
                    <a:bodyPr/>
                    <a:lstStyle/>
                    <a:p>
                      <a:pPr marL="0" lvl="0" indent="0">
                        <a:lnSpc>
                          <a:spcPct val="115000"/>
                        </a:lnSpc>
                        <a:spcAft>
                          <a:spcPts val="1000"/>
                        </a:spcAft>
                        <a:buFont typeface="+mj-lt"/>
                        <a:buNone/>
                      </a:pPr>
                      <a:r>
                        <a:rPr lang="en-US" sz="1050" b="0" dirty="0">
                          <a:effectLst/>
                          <a:latin typeface="Verdana" panose="020B0604030504040204" pitchFamily="34" charset="0"/>
                          <a:ea typeface="Verdana" panose="020B0604030504040204" pitchFamily="34" charset="0"/>
                          <a:cs typeface="Verdana" panose="020B0604030504040204" pitchFamily="34" charset="0"/>
                        </a:rPr>
                        <a:t>9. Adjudication</a:t>
                      </a:r>
                      <a:br>
                        <a:rPr lang="en-US" sz="1050" b="0" dirty="0">
                          <a:effectLst/>
                          <a:latin typeface="Verdana" panose="020B0604030504040204" pitchFamily="34" charset="0"/>
                          <a:ea typeface="Verdana" panose="020B0604030504040204" pitchFamily="34" charset="0"/>
                          <a:cs typeface="Verdana" panose="020B0604030504040204" pitchFamily="34" charset="0"/>
                        </a:rPr>
                      </a:br>
                      <a:r>
                        <a:rPr lang="en-US" sz="1050" b="0" dirty="0">
                          <a:effectLst/>
                          <a:latin typeface="Verdana" panose="020B0604030504040204" pitchFamily="34" charset="0"/>
                          <a:ea typeface="Verdana" panose="020B0604030504040204" pitchFamily="34" charset="0"/>
                          <a:cs typeface="Verdana" panose="020B0604030504040204" pitchFamily="34" charset="0"/>
                        </a:rPr>
                        <a:t>    process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342900" lvl="0" indent="-342900">
                        <a:lnSpc>
                          <a:spcPct val="106000"/>
                        </a:lnSpc>
                        <a:buClr>
                          <a:schemeClr val="tx1">
                            <a:lumMod val="85000"/>
                            <a:lumOff val="15000"/>
                          </a:schemeClr>
                        </a:buClr>
                        <a:buFont typeface="Symbol" panose="05050102010706020507" pitchFamily="18" charset="2"/>
                        <a:buChar char=""/>
                      </a:pPr>
                      <a:r>
                        <a:rPr lang="en-US" sz="1050" b="0" dirty="0">
                          <a:effectLst/>
                          <a:latin typeface="Verdana" panose="020B0604030504040204" pitchFamily="34" charset="0"/>
                          <a:ea typeface="Verdana" panose="020B0604030504040204" pitchFamily="34" charset="0"/>
                          <a:cs typeface="Verdana" panose="020B0604030504040204" pitchFamily="34" charset="0"/>
                        </a:rPr>
                        <a:t>Index of Panel reviews for recommended applications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buClr>
                          <a:schemeClr val="tx1">
                            <a:lumMod val="85000"/>
                            <a:lumOff val="15000"/>
                          </a:schemeClr>
                        </a:buClr>
                        <a:buFont typeface="Symbol" panose="05050102010706020507" pitchFamily="18" charset="2"/>
                        <a:buChar char=""/>
                      </a:pPr>
                      <a:r>
                        <a:rPr lang="en-US" sz="1050" b="0" dirty="0">
                          <a:effectLst/>
                          <a:latin typeface="Verdana" panose="020B0604030504040204" pitchFamily="34" charset="0"/>
                          <a:ea typeface="Verdana" panose="020B0604030504040204" pitchFamily="34" charset="0"/>
                          <a:cs typeface="Verdana" panose="020B0604030504040204" pitchFamily="34" charset="0"/>
                        </a:rPr>
                        <a:t>Index of Panel reviews for declined applications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buClr>
                          <a:schemeClr val="tx1">
                            <a:lumMod val="85000"/>
                            <a:lumOff val="15000"/>
                          </a:schemeClr>
                        </a:buClr>
                        <a:buFont typeface="Symbol" panose="05050102010706020507" pitchFamily="18" charset="2"/>
                        <a:buChar char=""/>
                      </a:pPr>
                      <a:r>
                        <a:rPr lang="en-US" sz="1050" b="0" dirty="0">
                          <a:effectLst/>
                          <a:latin typeface="Verdana" panose="020B0604030504040204" pitchFamily="34" charset="0"/>
                          <a:ea typeface="Verdana" panose="020B0604030504040204" pitchFamily="34" charset="0"/>
                          <a:cs typeface="Verdana" panose="020B0604030504040204" pitchFamily="34" charset="0"/>
                        </a:rPr>
                        <a:t>Accurate budget allocation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050" b="0" dirty="0">
                          <a:effectLst/>
                          <a:latin typeface="Verdana" panose="020B0604030504040204" pitchFamily="34" charset="0"/>
                          <a:ea typeface="Verdana" panose="020B0604030504040204" pitchFamily="34" charset="0"/>
                          <a:cs typeface="Verdana" panose="020B0604030504040204" pitchFamily="34" charset="0"/>
                        </a:rPr>
                        <a:t>Panel reports/Minutes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Advisory Panels/ Arts Development Team/Finance Team/Project Leader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 15-08-2022</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16-09-2022</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Budget allocation per panel approved by Council.</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Not started with funding indexes. Applications are still at the administration and panel review stage.</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050" b="0" dirty="0">
                          <a:effectLst/>
                          <a:latin typeface="Verdana" panose="020B0604030504040204" pitchFamily="34" charset="0"/>
                          <a:ea typeface="Verdana" panose="020B0604030504040204" pitchFamily="34" charset="0"/>
                          <a:cs typeface="Verdana" panose="020B0604030504040204" pitchFamily="34" charset="0"/>
                        </a:rPr>
                        <a:t>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047774399"/>
                  </a:ext>
                </a:extLst>
              </a:tr>
              <a:tr h="1320800">
                <a:tc>
                  <a:txBody>
                    <a:bodyPr/>
                    <a:lstStyle/>
                    <a:p>
                      <a:pPr marL="0" lvl="0" indent="0">
                        <a:lnSpc>
                          <a:spcPct val="115000"/>
                        </a:lnSpc>
                        <a:spcAft>
                          <a:spcPts val="1000"/>
                        </a:spcAft>
                        <a:buFont typeface="+mj-lt"/>
                        <a:buNone/>
                      </a:pPr>
                      <a:r>
                        <a:rPr lang="en-US" sz="1050" b="0" dirty="0">
                          <a:effectLst/>
                          <a:latin typeface="Verdana" panose="020B0604030504040204" pitchFamily="34" charset="0"/>
                          <a:ea typeface="Verdana" panose="020B0604030504040204" pitchFamily="34" charset="0"/>
                          <a:cs typeface="Verdana" panose="020B0604030504040204" pitchFamily="34" charset="0"/>
                        </a:rPr>
                        <a:t>10. Panel of Chairpersons</a:t>
                      </a:r>
                      <a:br>
                        <a:rPr lang="en-US" sz="1050" b="0" dirty="0">
                          <a:effectLst/>
                          <a:latin typeface="Verdana" panose="020B0604030504040204" pitchFamily="34" charset="0"/>
                          <a:ea typeface="Verdana" panose="020B0604030504040204" pitchFamily="34" charset="0"/>
                          <a:cs typeface="Verdana" panose="020B0604030504040204" pitchFamily="34" charset="0"/>
                        </a:rPr>
                      </a:br>
                      <a:r>
                        <a:rPr lang="en-US" sz="1050" b="0" dirty="0">
                          <a:effectLst/>
                          <a:latin typeface="Verdana" panose="020B0604030504040204" pitchFamily="34" charset="0"/>
                          <a:ea typeface="Verdana" panose="020B0604030504040204" pitchFamily="34" charset="0"/>
                          <a:cs typeface="Verdana" panose="020B0604030504040204" pitchFamily="34" charset="0"/>
                        </a:rPr>
                        <a:t>      Committee (POCC) –</a:t>
                      </a:r>
                      <a:br>
                        <a:rPr lang="en-US" sz="1050" b="0" dirty="0">
                          <a:effectLst/>
                          <a:latin typeface="Verdana" panose="020B0604030504040204" pitchFamily="34" charset="0"/>
                          <a:ea typeface="Verdana" panose="020B0604030504040204" pitchFamily="34" charset="0"/>
                          <a:cs typeface="Verdana" panose="020B0604030504040204" pitchFamily="34" charset="0"/>
                        </a:rPr>
                      </a:br>
                      <a:r>
                        <a:rPr lang="en-US" sz="1050" b="0" dirty="0">
                          <a:effectLst/>
                          <a:latin typeface="Verdana" panose="020B0604030504040204" pitchFamily="34" charset="0"/>
                          <a:ea typeface="Verdana" panose="020B0604030504040204" pitchFamily="34" charset="0"/>
                          <a:cs typeface="Verdana" panose="020B0604030504040204" pitchFamily="34" charset="0"/>
                        </a:rPr>
                        <a:t>      endorsement and</a:t>
                      </a:r>
                      <a:br>
                        <a:rPr lang="en-US" sz="1050" b="0" dirty="0">
                          <a:effectLst/>
                          <a:latin typeface="Verdana" panose="020B0604030504040204" pitchFamily="34" charset="0"/>
                          <a:ea typeface="Verdana" panose="020B0604030504040204" pitchFamily="34" charset="0"/>
                          <a:cs typeface="Verdana" panose="020B0604030504040204" pitchFamily="34" charset="0"/>
                        </a:rPr>
                      </a:br>
                      <a:r>
                        <a:rPr lang="en-US" sz="1050" b="0" dirty="0">
                          <a:effectLst/>
                          <a:latin typeface="Verdana" panose="020B0604030504040204" pitchFamily="34" charset="0"/>
                          <a:ea typeface="Verdana" panose="020B0604030504040204" pitchFamily="34" charset="0"/>
                          <a:cs typeface="Verdana" panose="020B0604030504040204" pitchFamily="34" charset="0"/>
                        </a:rPr>
                        <a:t>      recommendations  </a:t>
                      </a:r>
                      <a:endParaRPr lang="en-ZA" sz="105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1">
                        <a:lumMod val="50000"/>
                        <a:lumOff val="50000"/>
                      </a:schemeClr>
                    </a:solidFill>
                  </a:tcPr>
                </a:tc>
                <a:tc>
                  <a:txBody>
                    <a:bodyPr/>
                    <a:lstStyle/>
                    <a:p>
                      <a:pPr marL="342900" lvl="0" indent="-342900">
                        <a:lnSpc>
                          <a:spcPct val="106000"/>
                        </a:lnSpc>
                        <a:buClr>
                          <a:schemeClr val="tx1">
                            <a:lumMod val="85000"/>
                            <a:lumOff val="15000"/>
                          </a:schemeClr>
                        </a:buClr>
                        <a:buFont typeface="Symbol" panose="05050102010706020507" pitchFamily="18" charset="2"/>
                        <a:buChar char=""/>
                      </a:pPr>
                      <a:r>
                        <a:rPr lang="en-US" sz="1050" dirty="0">
                          <a:effectLst/>
                          <a:latin typeface="Verdana" panose="020B0604030504040204" pitchFamily="34" charset="0"/>
                          <a:ea typeface="Verdana" panose="020B0604030504040204" pitchFamily="34" charset="0"/>
                          <a:cs typeface="Verdana" panose="020B0604030504040204" pitchFamily="34" charset="0"/>
                        </a:rPr>
                        <a:t>Recommended applications for approval </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050" dirty="0">
                          <a:effectLst/>
                          <a:latin typeface="Verdana" panose="020B0604030504040204" pitchFamily="34" charset="0"/>
                          <a:ea typeface="Verdana" panose="020B0604030504040204" pitchFamily="34" charset="0"/>
                          <a:cs typeface="Verdana" panose="020B0604030504040204" pitchFamily="34" charset="0"/>
                        </a:rPr>
                        <a:t>Approved Panel reports </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050" dirty="0">
                          <a:effectLst/>
                          <a:latin typeface="Verdana" panose="020B0604030504040204" pitchFamily="34" charset="0"/>
                          <a:ea typeface="Verdana" panose="020B0604030504040204" pitchFamily="34" charset="0"/>
                          <a:cs typeface="Verdana" panose="020B0604030504040204" pitchFamily="34" charset="0"/>
                        </a:rPr>
                        <a:t>POCC</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050" dirty="0">
                          <a:effectLst/>
                          <a:latin typeface="Verdana" panose="020B0604030504040204" pitchFamily="34" charset="0"/>
                          <a:ea typeface="Verdana" panose="020B0604030504040204" pitchFamily="34" charset="0"/>
                          <a:cs typeface="Verdana" panose="020B0604030504040204" pitchFamily="34" charset="0"/>
                        </a:rPr>
                        <a:t>Project Leader</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050" dirty="0">
                          <a:effectLst/>
                          <a:latin typeface="Verdana" panose="020B0604030504040204" pitchFamily="34" charset="0"/>
                          <a:ea typeface="Verdana" panose="020B0604030504040204" pitchFamily="34" charset="0"/>
                          <a:cs typeface="Verdana" panose="020B0604030504040204" pitchFamily="34" charset="0"/>
                        </a:rPr>
                        <a:t>19-09-2022</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050" dirty="0">
                          <a:effectLst/>
                          <a:latin typeface="Verdana" panose="020B0604030504040204" pitchFamily="34" charset="0"/>
                          <a:ea typeface="Verdana" panose="020B0604030504040204" pitchFamily="34" charset="0"/>
                          <a:cs typeface="Verdana" panose="020B0604030504040204" pitchFamily="34" charset="0"/>
                        </a:rPr>
                        <a:t> 22-09-2022</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85000"/>
                      </a:schemeClr>
                    </a:solidFill>
                  </a:tcPr>
                </a:tc>
                <a:tc>
                  <a:txBody>
                    <a:bodyPr/>
                    <a:lstStyle/>
                    <a:p>
                      <a:pPr>
                        <a:lnSpc>
                          <a:spcPct val="106000"/>
                        </a:lnSpc>
                        <a:spcAft>
                          <a:spcPts val="800"/>
                        </a:spcAft>
                      </a:pPr>
                      <a:r>
                        <a:rPr lang="en-US" sz="1050" dirty="0">
                          <a:effectLst/>
                          <a:latin typeface="Verdana" panose="020B0604030504040204" pitchFamily="34" charset="0"/>
                          <a:ea typeface="Verdana" panose="020B0604030504040204" pitchFamily="34" charset="0"/>
                          <a:cs typeface="Verdana" panose="020B0604030504040204" pitchFamily="34" charset="0"/>
                        </a:rPr>
                        <a:t>Not started.</a:t>
                      </a:r>
                      <a:br>
                        <a:rPr lang="en-US" sz="1050" dirty="0">
                          <a:effectLst/>
                          <a:latin typeface="Verdana" panose="020B0604030504040204" pitchFamily="34" charset="0"/>
                          <a:ea typeface="Verdana" panose="020B0604030504040204" pitchFamily="34" charset="0"/>
                          <a:cs typeface="Verdana" panose="020B0604030504040204" pitchFamily="34" charset="0"/>
                        </a:rPr>
                      </a:br>
                      <a:r>
                        <a:rPr lang="en-US" sz="1050" dirty="0">
                          <a:effectLst/>
                          <a:latin typeface="Verdana" panose="020B0604030504040204" pitchFamily="34" charset="0"/>
                          <a:ea typeface="Verdana" panose="020B0604030504040204" pitchFamily="34" charset="0"/>
                          <a:cs typeface="Verdana" panose="020B0604030504040204" pitchFamily="34" charset="0"/>
                        </a:rPr>
                        <a:t>Advisory Panels have not made recommendations yet.</a:t>
                      </a:r>
                      <a:endParaRPr lang="en-ZA"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877569125"/>
                  </a:ext>
                </a:extLst>
              </a:tr>
            </a:tbl>
          </a:graphicData>
        </a:graphic>
      </p:graphicFrame>
    </p:spTree>
    <p:extLst>
      <p:ext uri="{BB962C8B-B14F-4D97-AF65-F5344CB8AC3E}">
        <p14:creationId xmlns:p14="http://schemas.microsoft.com/office/powerpoint/2010/main" xmlns="" val="36138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14</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xmlns="" id="{2E89DDFD-7847-64BD-C9B5-175CD5B9E0D2}"/>
              </a:ext>
            </a:extLst>
          </p:cNvPr>
          <p:cNvGraphicFramePr>
            <a:graphicFrameLocks/>
          </p:cNvGraphicFramePr>
          <p:nvPr>
            <p:extLst>
              <p:ext uri="{D42A27DB-BD31-4B8C-83A1-F6EECF244321}">
                <p14:modId xmlns:p14="http://schemas.microsoft.com/office/powerpoint/2010/main" xmlns="" val="3203301314"/>
              </p:ext>
            </p:extLst>
          </p:nvPr>
        </p:nvGraphicFramePr>
        <p:xfrm>
          <a:off x="979098" y="1479665"/>
          <a:ext cx="9423401" cy="4122849"/>
        </p:xfrm>
        <a:graphic>
          <a:graphicData uri="http://schemas.openxmlformats.org/drawingml/2006/table">
            <a:tbl>
              <a:tblPr firstRow="1" firstCol="1" bandRow="1">
                <a:tableStyleId>{5C22544A-7EE6-4342-B048-85BDC9FD1C3A}</a:tableStyleId>
              </a:tblPr>
              <a:tblGrid>
                <a:gridCol w="1774372">
                  <a:extLst>
                    <a:ext uri="{9D8B030D-6E8A-4147-A177-3AD203B41FA5}">
                      <a16:colId xmlns:a16="http://schemas.microsoft.com/office/drawing/2014/main" xmlns="" val="1169888358"/>
                    </a:ext>
                  </a:extLst>
                </a:gridCol>
                <a:gridCol w="2239444">
                  <a:extLst>
                    <a:ext uri="{9D8B030D-6E8A-4147-A177-3AD203B41FA5}">
                      <a16:colId xmlns:a16="http://schemas.microsoft.com/office/drawing/2014/main" xmlns="" val="2264366999"/>
                    </a:ext>
                  </a:extLst>
                </a:gridCol>
                <a:gridCol w="1582057">
                  <a:extLst>
                    <a:ext uri="{9D8B030D-6E8A-4147-A177-3AD203B41FA5}">
                      <a16:colId xmlns:a16="http://schemas.microsoft.com/office/drawing/2014/main" xmlns="" val="4288650983"/>
                    </a:ext>
                  </a:extLst>
                </a:gridCol>
                <a:gridCol w="1262743">
                  <a:extLst>
                    <a:ext uri="{9D8B030D-6E8A-4147-A177-3AD203B41FA5}">
                      <a16:colId xmlns:a16="http://schemas.microsoft.com/office/drawing/2014/main" xmlns="" val="612051509"/>
                    </a:ext>
                  </a:extLst>
                </a:gridCol>
                <a:gridCol w="1146629">
                  <a:extLst>
                    <a:ext uri="{9D8B030D-6E8A-4147-A177-3AD203B41FA5}">
                      <a16:colId xmlns:a16="http://schemas.microsoft.com/office/drawing/2014/main" xmlns="" val="4058372762"/>
                    </a:ext>
                  </a:extLst>
                </a:gridCol>
                <a:gridCol w="1418156">
                  <a:extLst>
                    <a:ext uri="{9D8B030D-6E8A-4147-A177-3AD203B41FA5}">
                      <a16:colId xmlns:a16="http://schemas.microsoft.com/office/drawing/2014/main" xmlns="" val="1388504287"/>
                    </a:ext>
                  </a:extLst>
                </a:gridCol>
              </a:tblGrid>
              <a:tr h="421706">
                <a:tc rowSpan="2">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mj-lt"/>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marL="0" marR="0" lvl="0" indent="0" algn="l" defTabSz="914400" rtl="0" eaLnBrk="1" fontAlgn="auto" latinLnBrk="0" hangingPunct="1">
                        <a:lnSpc>
                          <a:spcPct val="106000"/>
                        </a:lnSpc>
                        <a:spcBef>
                          <a:spcPts val="0"/>
                        </a:spcBef>
                        <a:spcAft>
                          <a:spcPts val="800"/>
                        </a:spcAft>
                        <a:buClr>
                          <a:schemeClr val="bg1"/>
                        </a:buClr>
                        <a:buSzTx/>
                        <a:buFont typeface="Symbol" panose="05050102010706020507" pitchFamily="18" charset="2"/>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tx2">
                        <a:lumMod val="50000"/>
                      </a:schemeClr>
                    </a:solidFill>
                  </a:tcPr>
                </a:tc>
                <a:tc gridSpan="3">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TIME FRAME</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tx2">
                        <a:lumMod val="50000"/>
                      </a:schemeClr>
                    </a:solidFill>
                  </a:tcPr>
                </a:tc>
                <a:tc hMerge="1">
                  <a:txBody>
                    <a:bodyPr/>
                    <a:lstStyle/>
                    <a:p>
                      <a:pPr>
                        <a:lnSpc>
                          <a:spcPct val="106000"/>
                        </a:lnSpc>
                        <a:spcAft>
                          <a:spcPts val="800"/>
                        </a:spcAft>
                      </a:pP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pPr>
                        <a:lnSpc>
                          <a:spcPct val="106000"/>
                        </a:lnSpc>
                        <a:spcAft>
                          <a:spcPts val="800"/>
                        </a:spcAft>
                      </a:pP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xmlns="" val="3587382978"/>
                  </a:ext>
                </a:extLst>
              </a:tr>
              <a:tr h="4499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48A54">
                        <a:alpha val="50196"/>
                      </a:srgbClr>
                    </a:solidFill>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48A54">
                        <a:alpha val="50196"/>
                      </a:srgbClr>
                    </a:solidFill>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48A54">
                        <a:alpha val="50196"/>
                      </a:srgbClr>
                    </a:solidFill>
                  </a:tcPr>
                </a:tc>
                <a:extLst>
                  <a:ext uri="{0D108BD9-81ED-4DB2-BD59-A6C34878D82A}">
                    <a16:rowId xmlns:a16="http://schemas.microsoft.com/office/drawing/2014/main" xmlns="" val="98459909"/>
                  </a:ext>
                </a:extLst>
              </a:tr>
              <a:tr h="1451429">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11. Council Approvals</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and Announcement</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50000"/>
                      </a:schemeClr>
                    </a:solidFill>
                  </a:tcPr>
                </a:tc>
                <a:tc>
                  <a:txBody>
                    <a:bodyPr/>
                    <a:lstStyle/>
                    <a:p>
                      <a:pPr marL="342900" lvl="0" indent="-342900">
                        <a:lnSpc>
                          <a:spcPct val="106000"/>
                        </a:lnSpc>
                        <a:buClr>
                          <a:schemeClr val="tx1">
                            <a:lumMod val="85000"/>
                            <a:lumOff val="15000"/>
                          </a:schemeClr>
                        </a:buClr>
                        <a:buFont typeface="Symbol" panose="05050102010706020507" pitchFamily="18" charset="2"/>
                        <a:buChar char=""/>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Approved and signed funding indexes/ schedules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Funding announcements published on NAC website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Council</a:t>
                      </a:r>
                      <a:r>
                        <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Project Leader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Programme Manager Communications and Marketing Manager </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23-09-2022</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30-09-2022</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a:lnSpc>
                          <a:spcPct val="106000"/>
                        </a:lnSpc>
                        <a:spcAft>
                          <a:spcPts val="800"/>
                        </a:spcAft>
                      </a:pP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Not started. </a:t>
                      </a:r>
                      <a:b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br>
                      <a:r>
                        <a:rPr lang="en-US"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Applications still in progress of administration review.</a:t>
                      </a:r>
                      <a:endParaRPr lang="en-ZA" sz="1100" b="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xmlns="" val="3920775364"/>
                  </a:ext>
                </a:extLst>
              </a:tr>
              <a:tr h="1799771">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 12. Contracting with</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successful</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applicants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lumMod val="50000"/>
                      </a:schemeClr>
                    </a:solidFill>
                  </a:tcPr>
                </a:tc>
                <a:tc>
                  <a:txBody>
                    <a:bodyPr/>
                    <a:lstStyle/>
                    <a:p>
                      <a:pPr marL="342900" lvl="0" indent="-342900">
                        <a:lnSpc>
                          <a:spcPct val="106000"/>
                        </a:lnSpc>
                        <a:buClr>
                          <a:schemeClr val="tx1">
                            <a:lumMod val="85000"/>
                            <a:lumOff val="15000"/>
                          </a:schemeClr>
                        </a:buClr>
                        <a:buFont typeface="Symbol" panose="05050102010706020507" pitchFamily="18" charset="2"/>
                        <a:buChar char=""/>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Grant notification letters issued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Contracting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marL="7620">
                        <a:lnSpc>
                          <a:spcPct val="106000"/>
                        </a:lnSpc>
                        <a:spcAft>
                          <a:spcPts val="800"/>
                        </a:spcAft>
                        <a:buClr>
                          <a:schemeClr val="tx1">
                            <a:lumMod val="85000"/>
                            <a:lumOff val="15000"/>
                          </a:schemeClr>
                        </a:buClr>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Interim CEO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Finance team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Arts Development Team</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Project Leader</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Programme Manager</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07-10-2022</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 28-10-2022</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Not started. Applications still in progress of administration review.</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2"/>
                    </a:solidFill>
                  </a:tcPr>
                </a:tc>
                <a:extLst>
                  <a:ext uri="{0D108BD9-81ED-4DB2-BD59-A6C34878D82A}">
                    <a16:rowId xmlns:a16="http://schemas.microsoft.com/office/drawing/2014/main" xmlns="" val="2813053976"/>
                  </a:ext>
                </a:extLst>
              </a:tr>
            </a:tbl>
          </a:graphicData>
        </a:graphic>
      </p:graphicFrame>
    </p:spTree>
    <p:extLst>
      <p:ext uri="{BB962C8B-B14F-4D97-AF65-F5344CB8AC3E}">
        <p14:creationId xmlns:p14="http://schemas.microsoft.com/office/powerpoint/2010/main" xmlns="" val="298291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15</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1">
            <a:extLst>
              <a:ext uri="{FF2B5EF4-FFF2-40B4-BE49-F238E27FC236}">
                <a16:creationId xmlns:a16="http://schemas.microsoft.com/office/drawing/2014/main" xmlns="" id="{D7F94887-4BE6-A61E-EA0F-77DFC6BFF62C}"/>
              </a:ext>
            </a:extLst>
          </p:cNvPr>
          <p:cNvGraphicFramePr>
            <a:graphicFrameLocks/>
          </p:cNvGraphicFramePr>
          <p:nvPr>
            <p:extLst>
              <p:ext uri="{D42A27DB-BD31-4B8C-83A1-F6EECF244321}">
                <p14:modId xmlns:p14="http://schemas.microsoft.com/office/powerpoint/2010/main" xmlns="" val="2150835654"/>
              </p:ext>
            </p:extLst>
          </p:nvPr>
        </p:nvGraphicFramePr>
        <p:xfrm>
          <a:off x="979098" y="1636879"/>
          <a:ext cx="9293615" cy="3614887"/>
        </p:xfrm>
        <a:graphic>
          <a:graphicData uri="http://schemas.openxmlformats.org/drawingml/2006/table">
            <a:tbl>
              <a:tblPr firstRow="1" firstCol="1" bandRow="1">
                <a:tableStyleId>{5C22544A-7EE6-4342-B048-85BDC9FD1C3A}</a:tableStyleId>
              </a:tblPr>
              <a:tblGrid>
                <a:gridCol w="1988575">
                  <a:extLst>
                    <a:ext uri="{9D8B030D-6E8A-4147-A177-3AD203B41FA5}">
                      <a16:colId xmlns:a16="http://schemas.microsoft.com/office/drawing/2014/main" xmlns="" val="3951369800"/>
                    </a:ext>
                  </a:extLst>
                </a:gridCol>
                <a:gridCol w="2032725">
                  <a:extLst>
                    <a:ext uri="{9D8B030D-6E8A-4147-A177-3AD203B41FA5}">
                      <a16:colId xmlns:a16="http://schemas.microsoft.com/office/drawing/2014/main" xmlns="" val="997002810"/>
                    </a:ext>
                  </a:extLst>
                </a:gridCol>
                <a:gridCol w="1879576">
                  <a:extLst>
                    <a:ext uri="{9D8B030D-6E8A-4147-A177-3AD203B41FA5}">
                      <a16:colId xmlns:a16="http://schemas.microsoft.com/office/drawing/2014/main" xmlns="" val="4024287794"/>
                    </a:ext>
                  </a:extLst>
                </a:gridCol>
                <a:gridCol w="1073981">
                  <a:extLst>
                    <a:ext uri="{9D8B030D-6E8A-4147-A177-3AD203B41FA5}">
                      <a16:colId xmlns:a16="http://schemas.microsoft.com/office/drawing/2014/main" xmlns="" val="231213648"/>
                    </a:ext>
                  </a:extLst>
                </a:gridCol>
                <a:gridCol w="1070196">
                  <a:extLst>
                    <a:ext uri="{9D8B030D-6E8A-4147-A177-3AD203B41FA5}">
                      <a16:colId xmlns:a16="http://schemas.microsoft.com/office/drawing/2014/main" xmlns="" val="408057157"/>
                    </a:ext>
                  </a:extLst>
                </a:gridCol>
                <a:gridCol w="1248562">
                  <a:extLst>
                    <a:ext uri="{9D8B030D-6E8A-4147-A177-3AD203B41FA5}">
                      <a16:colId xmlns:a16="http://schemas.microsoft.com/office/drawing/2014/main" xmlns="" val="4274005213"/>
                    </a:ext>
                  </a:extLst>
                </a:gridCol>
              </a:tblGrid>
              <a:tr h="554778">
                <a:tc rowSpan="2">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mj-lt"/>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5">
                        <a:lumMod val="50000"/>
                      </a:schemeClr>
                    </a:solidFill>
                  </a:tcPr>
                </a:tc>
                <a:tc rowSpan="2">
                  <a:txBody>
                    <a:bodyPr/>
                    <a:lstStyle/>
                    <a:p>
                      <a:pPr marL="0" marR="0" lvl="0" indent="0" algn="l" defTabSz="914400" rtl="0" eaLnBrk="1" fontAlgn="auto" latinLnBrk="0" hangingPunct="1">
                        <a:lnSpc>
                          <a:spcPct val="106000"/>
                        </a:lnSpc>
                        <a:spcBef>
                          <a:spcPts val="0"/>
                        </a:spcBef>
                        <a:spcAft>
                          <a:spcPts val="800"/>
                        </a:spcAft>
                        <a:buClr>
                          <a:schemeClr val="bg1"/>
                        </a:buClr>
                        <a:buSzTx/>
                        <a:buFont typeface="Symbol" panose="05050102010706020507" pitchFamily="18" charset="2"/>
                        <a:buNone/>
                        <a:tabLst/>
                        <a:defRPr/>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5">
                        <a:lumMod val="50000"/>
                      </a:schemeClr>
                    </a:solidFill>
                  </a:tcPr>
                </a:tc>
                <a:tc rowSpan="2">
                  <a:txBody>
                    <a:bodyPr/>
                    <a:lstStyle/>
                    <a:p>
                      <a:pP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5">
                        <a:lumMod val="50000"/>
                      </a:schemeClr>
                    </a:solidFill>
                  </a:tcPr>
                </a:tc>
                <a:tc gridSpan="3">
                  <a:txBody>
                    <a:bodyPr/>
                    <a:lstStyle/>
                    <a:p>
                      <a:pPr algn="ctr">
                        <a:lnSpc>
                          <a:spcPct val="106000"/>
                        </a:lnSpc>
                        <a:spcAft>
                          <a:spcPts val="800"/>
                        </a:spcAft>
                      </a:pPr>
                      <a:r>
                        <a:rPr lang="en-ZA" sz="1100" b="1" dirty="0">
                          <a:effectLst/>
                          <a:latin typeface="Verdana" panose="020B0604030504040204" pitchFamily="34" charset="0"/>
                          <a:ea typeface="Verdana" panose="020B0604030504040204" pitchFamily="34" charset="0"/>
                          <a:cs typeface="Verdana" panose="020B0604030504040204" pitchFamily="34" charset="0"/>
                        </a:rPr>
                        <a:t>TIME FRAME</a:t>
                      </a: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pPr>
                        <a:lnSpc>
                          <a:spcPct val="106000"/>
                        </a:lnSpc>
                        <a:spcAft>
                          <a:spcPts val="800"/>
                        </a:spcAft>
                      </a:pP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pPr>
                        <a:lnSpc>
                          <a:spcPct val="106000"/>
                        </a:lnSpc>
                        <a:spcAft>
                          <a:spcPts val="800"/>
                        </a:spcAft>
                      </a:pP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391987638"/>
                  </a:ext>
                </a:extLst>
              </a:tr>
              <a:tr h="4152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a:lnSpc>
                          <a:spcPct val="106000"/>
                        </a:lnSpc>
                        <a:spcAft>
                          <a:spcPts val="800"/>
                        </a:spcAft>
                      </a:pPr>
                      <a:r>
                        <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3848655092"/>
                  </a:ext>
                </a:extLst>
              </a:tr>
              <a:tr h="1498207">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13. Reporting, Monitoring</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and Evaluation</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342900" lvl="0" indent="-342900">
                        <a:lnSpc>
                          <a:spcPct val="106000"/>
                        </a:lnSpc>
                        <a:buClr>
                          <a:schemeClr val="tx1">
                            <a:lumMod val="85000"/>
                            <a:lumOff val="15000"/>
                          </a:schemeClr>
                        </a:buClr>
                        <a:buFont typeface="Symbol" panose="05050102010706020507" pitchFamily="18" charset="2"/>
                        <a:buChar char=""/>
                      </a:pPr>
                      <a:r>
                        <a:rPr lang="en-US" sz="1100" b="0" dirty="0">
                          <a:effectLst/>
                          <a:latin typeface="Verdana" panose="020B0604030504040204" pitchFamily="34" charset="0"/>
                          <a:ea typeface="Verdana" panose="020B0604030504040204" pitchFamily="34" charset="0"/>
                          <a:cs typeface="Verdana" panose="020B0604030504040204" pitchFamily="34" charset="0"/>
                        </a:rPr>
                        <a:t>Funding disbursements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buClr>
                          <a:schemeClr val="tx1">
                            <a:lumMod val="85000"/>
                            <a:lumOff val="15000"/>
                          </a:schemeClr>
                        </a:buClr>
                        <a:buFont typeface="Symbol" panose="05050102010706020507" pitchFamily="18" charset="2"/>
                        <a:buChar char=""/>
                      </a:pPr>
                      <a:r>
                        <a:rPr lang="en-US" sz="1100" b="0" dirty="0">
                          <a:effectLst/>
                          <a:latin typeface="Verdana" panose="020B0604030504040204" pitchFamily="34" charset="0"/>
                          <a:ea typeface="Verdana" panose="020B0604030504040204" pitchFamily="34" charset="0"/>
                          <a:cs typeface="Verdana" panose="020B0604030504040204" pitchFamily="34" charset="0"/>
                        </a:rPr>
                        <a:t>Monitoring of project implementation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100" b="0" dirty="0">
                          <a:effectLst/>
                          <a:latin typeface="Verdana" panose="020B0604030504040204" pitchFamily="34" charset="0"/>
                          <a:ea typeface="Verdana" panose="020B0604030504040204" pitchFamily="34" charset="0"/>
                          <a:cs typeface="Verdana" panose="020B0604030504040204" pitchFamily="34" charset="0"/>
                        </a:rPr>
                        <a:t>Assessments of project reports and financial reports</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75000"/>
                      </a:schemeClr>
                    </a:solidFill>
                  </a:tcPr>
                </a:tc>
                <a:tc>
                  <a:txBody>
                    <a:bodyPr/>
                    <a:lstStyle/>
                    <a:p>
                      <a:pPr>
                        <a:lnSpc>
                          <a:spcPct val="106000"/>
                        </a:lnSpc>
                        <a:spcAft>
                          <a:spcPts val="800"/>
                        </a:spcAft>
                      </a:pPr>
                      <a:r>
                        <a:rPr lang="en-US" sz="1100" b="0" dirty="0">
                          <a:effectLst/>
                          <a:latin typeface="Verdana" panose="020B0604030504040204" pitchFamily="34" charset="0"/>
                          <a:ea typeface="Verdana" panose="020B0604030504040204" pitchFamily="34" charset="0"/>
                          <a:cs typeface="Verdana" panose="020B0604030504040204" pitchFamily="34" charset="0"/>
                        </a:rPr>
                        <a:t>Arts Development Team,</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b="0" dirty="0">
                          <a:effectLst/>
                          <a:latin typeface="Verdana" panose="020B0604030504040204" pitchFamily="34" charset="0"/>
                          <a:ea typeface="Verdana" panose="020B0604030504040204" pitchFamily="34" charset="0"/>
                          <a:cs typeface="Verdana" panose="020B0604030504040204" pitchFamily="34" charset="0"/>
                        </a:rPr>
                        <a:t>Monitoring and Evaluation Finance and Compliance Officers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75000"/>
                      </a:schemeClr>
                    </a:solidFill>
                  </a:tcPr>
                </a:tc>
                <a:tc>
                  <a:txBody>
                    <a:bodyPr/>
                    <a:lstStyle/>
                    <a:p>
                      <a:pPr>
                        <a:lnSpc>
                          <a:spcPct val="106000"/>
                        </a:lnSpc>
                        <a:spcAft>
                          <a:spcPts val="800"/>
                        </a:spcAft>
                      </a:pPr>
                      <a:r>
                        <a:rPr lang="en-US" sz="1100" b="0" dirty="0">
                          <a:effectLst/>
                          <a:latin typeface="Verdana" panose="020B0604030504040204" pitchFamily="34" charset="0"/>
                          <a:ea typeface="Verdana" panose="020B0604030504040204" pitchFamily="34" charset="0"/>
                          <a:cs typeface="Verdana" panose="020B0604030504040204" pitchFamily="34" charset="0"/>
                        </a:rPr>
                        <a:t>01-11-2022</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75000"/>
                      </a:schemeClr>
                    </a:solidFill>
                  </a:tcPr>
                </a:tc>
                <a:tc>
                  <a:txBody>
                    <a:bodyPr/>
                    <a:lstStyle/>
                    <a:p>
                      <a:pPr>
                        <a:lnSpc>
                          <a:spcPct val="106000"/>
                        </a:lnSpc>
                        <a:spcAft>
                          <a:spcPts val="800"/>
                        </a:spcAft>
                      </a:pPr>
                      <a:r>
                        <a:rPr lang="en-US" sz="1100" b="0" dirty="0">
                          <a:effectLst/>
                          <a:latin typeface="Verdana" panose="020B0604030504040204" pitchFamily="34" charset="0"/>
                          <a:ea typeface="Verdana" panose="020B0604030504040204" pitchFamily="34" charset="0"/>
                          <a:cs typeface="Verdana" panose="020B0604030504040204" pitchFamily="34" charset="0"/>
                        </a:rPr>
                        <a:t>30-04-2023</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75000"/>
                      </a:schemeClr>
                    </a:solidFill>
                  </a:tcPr>
                </a:tc>
                <a:tc>
                  <a:txBody>
                    <a:bodyPr/>
                    <a:lstStyle/>
                    <a:p>
                      <a:pPr>
                        <a:lnSpc>
                          <a:spcPct val="106000"/>
                        </a:lnSpc>
                        <a:spcAft>
                          <a:spcPts val="800"/>
                        </a:spcAft>
                      </a:pPr>
                      <a:r>
                        <a:rPr lang="en-US" sz="1100" b="0" dirty="0">
                          <a:effectLst/>
                          <a:latin typeface="Verdana" panose="020B0604030504040204" pitchFamily="34" charset="0"/>
                          <a:ea typeface="Verdana" panose="020B0604030504040204" pitchFamily="34" charset="0"/>
                          <a:cs typeface="Verdana" panose="020B0604030504040204" pitchFamily="34" charset="0"/>
                        </a:rPr>
                        <a:t>Not started.</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92574830"/>
                  </a:ext>
                </a:extLst>
              </a:tr>
              <a:tr h="1146628">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14. PESP close out report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5">
                        <a:lumMod val="50000"/>
                      </a:schemeClr>
                    </a:solidFill>
                  </a:tcPr>
                </a:tc>
                <a:tc>
                  <a:txBody>
                    <a:bodyPr/>
                    <a:lstStyle/>
                    <a:p>
                      <a:pPr marL="342900" lvl="0" indent="-342900">
                        <a:lnSpc>
                          <a:spcPct val="106000"/>
                        </a:lnSpc>
                        <a:spcAft>
                          <a:spcPts val="800"/>
                        </a:spcAft>
                        <a:buClr>
                          <a:schemeClr val="tx1">
                            <a:lumMod val="85000"/>
                            <a:lumOff val="15000"/>
                          </a:schemeClr>
                        </a:buClr>
                        <a:buFont typeface="Symbol" panose="05050102010706020507" pitchFamily="18" charset="2"/>
                        <a:buChar char=""/>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Approved and signed close out report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lumMod val="75000"/>
                      </a:schemeClr>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Project Leader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Interim CEO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Council </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lumMod val="75000"/>
                      </a:schemeClr>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31-03-2023</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lumMod val="75000"/>
                      </a:schemeClr>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31-05-2023</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tx2">
                        <a:lumMod val="75000"/>
                      </a:schemeClr>
                    </a:solidFill>
                  </a:tcPr>
                </a:tc>
                <a:tc>
                  <a:txBody>
                    <a:bodyPr/>
                    <a:lstStyle/>
                    <a:p>
                      <a:pPr>
                        <a:lnSpc>
                          <a:spcPct val="106000"/>
                        </a:lnSpc>
                        <a:spcAft>
                          <a:spcPts val="800"/>
                        </a:spcAft>
                      </a:pPr>
                      <a:r>
                        <a:rPr lang="en-US"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rPr>
                        <a:t>Not started.</a:t>
                      </a:r>
                      <a:endParaRPr lang="en-ZA" sz="1100" dirty="0">
                        <a:solidFill>
                          <a:schemeClr val="tx1">
                            <a:lumMod val="85000"/>
                            <a:lumOff val="1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xmlns="" val="2283241534"/>
                  </a:ext>
                </a:extLst>
              </a:tr>
            </a:tbl>
          </a:graphicData>
        </a:graphic>
      </p:graphicFrame>
    </p:spTree>
    <p:extLst>
      <p:ext uri="{BB962C8B-B14F-4D97-AF65-F5344CB8AC3E}">
        <p14:creationId xmlns:p14="http://schemas.microsoft.com/office/powerpoint/2010/main" xmlns="" val="260088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16</a:t>
            </a:fld>
            <a:endParaRPr/>
          </a:p>
        </p:txBody>
      </p:sp>
      <p:sp>
        <p:nvSpPr>
          <p:cNvPr id="502" name="Google Shape;502;p14"/>
          <p:cNvSpPr txBox="1"/>
          <p:nvPr/>
        </p:nvSpPr>
        <p:spPr>
          <a:xfrm>
            <a:off x="537030" y="1789795"/>
            <a:ext cx="9881252" cy="178071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450850" indent="0">
              <a:lnSpc>
                <a:spcPct val="150000"/>
              </a:lnSpc>
              <a:buNone/>
            </a:pPr>
            <a:r>
              <a:rPr lang="en-ZA" dirty="0">
                <a:solidFill>
                  <a:schemeClr val="dk1"/>
                </a:solidFill>
                <a:latin typeface="Verdana"/>
                <a:ea typeface="Verdana"/>
                <a:cs typeface="Verdana"/>
              </a:rPr>
              <a:t>Post the closing date, the NAC Website and social media infographics informs and guides  applicants in respect of the contracting process and the requirement  for compliant tax status. </a:t>
            </a:r>
          </a:p>
          <a:p>
            <a:pPr marL="450850" indent="0">
              <a:lnSpc>
                <a:spcPct val="150000"/>
              </a:lnSpc>
              <a:buNone/>
            </a:pPr>
            <a:endParaRPr lang="en-ZA" dirty="0">
              <a:solidFill>
                <a:schemeClr val="dk1"/>
              </a:solidFill>
              <a:latin typeface="Verdana"/>
              <a:ea typeface="Verdana"/>
              <a:cs typeface="Verdana"/>
            </a:endParaRPr>
          </a:p>
          <a:p>
            <a:pPr marL="450850" indent="0">
              <a:lnSpc>
                <a:spcPct val="150000"/>
              </a:lnSpc>
              <a:buNone/>
            </a:pPr>
            <a:r>
              <a:rPr lang="en-ZA" dirty="0">
                <a:solidFill>
                  <a:schemeClr val="dk1"/>
                </a:solidFill>
                <a:latin typeface="Verdana"/>
                <a:ea typeface="Verdana"/>
                <a:cs typeface="Verdana"/>
              </a:rPr>
              <a:t>Further information guidelines will be run throughout the review process and during post funding phase.</a:t>
            </a:r>
          </a:p>
          <a:p>
            <a:pPr lvl="0">
              <a:buClr>
                <a:schemeClr val="dk1"/>
              </a:buClr>
              <a:buSzPts val="1200"/>
            </a:pPr>
            <a:endParaRPr lang="en-GB" dirty="0">
              <a:solidFill>
                <a:schemeClr val="dk1"/>
              </a:solidFill>
              <a:latin typeface="Verdana"/>
              <a:ea typeface="Verdana"/>
              <a:cs typeface="Verdana"/>
              <a:sym typeface="Verdana"/>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93453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7. COMMUNICATION AND FUNDING POST FUNDING</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236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17</a:t>
            </a:fld>
            <a:endParaRPr/>
          </a:p>
        </p:txBody>
      </p:sp>
      <p:sp>
        <p:nvSpPr>
          <p:cNvPr id="502" name="Google Shape;502;p14"/>
          <p:cNvSpPr txBox="1"/>
          <p:nvPr/>
        </p:nvSpPr>
        <p:spPr>
          <a:xfrm>
            <a:off x="537030" y="1789795"/>
            <a:ext cx="9881252" cy="178071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793750" indent="-342900">
              <a:lnSpc>
                <a:spcPct val="150000"/>
              </a:lnSpc>
              <a:buFont typeface="+mj-lt"/>
              <a:buAutoNum type="arabicPeriod"/>
            </a:pPr>
            <a:r>
              <a:rPr lang="en-US" dirty="0"/>
              <a:t>Review of applications  in progress. Panel members have begun with their reviews </a:t>
            </a:r>
          </a:p>
          <a:p>
            <a:pPr marL="793750" indent="-342900">
              <a:lnSpc>
                <a:spcPct val="150000"/>
              </a:lnSpc>
              <a:buFont typeface="+mj-lt"/>
              <a:buAutoNum type="arabicPeriod"/>
            </a:pPr>
            <a:r>
              <a:rPr lang="en-US" dirty="0"/>
              <a:t>It is envisaged that Advisory Panel meetings will commence from 02 September to </a:t>
            </a:r>
            <a:r>
              <a:rPr lang="en-US" dirty="0" err="1"/>
              <a:t>finalise</a:t>
            </a:r>
            <a:r>
              <a:rPr lang="en-US" dirty="0"/>
              <a:t> recommendations.</a:t>
            </a:r>
          </a:p>
          <a:p>
            <a:pPr marL="793750" indent="-342900">
              <a:lnSpc>
                <a:spcPct val="150000"/>
              </a:lnSpc>
              <a:buFont typeface="+mj-lt"/>
              <a:buAutoNum type="arabicPeriod"/>
            </a:pPr>
            <a:r>
              <a:rPr lang="en-US" dirty="0"/>
              <a:t>Outcomes will be released on 30 September 2022.</a:t>
            </a:r>
          </a:p>
          <a:p>
            <a:pPr marL="793750" indent="-342900">
              <a:lnSpc>
                <a:spcPct val="150000"/>
              </a:lnSpc>
              <a:buFont typeface="+mj-lt"/>
              <a:buAutoNum type="arabicPeriod"/>
            </a:pPr>
            <a:r>
              <a:rPr lang="en-US" dirty="0"/>
              <a:t>Release of Grant Notification Letters and  contracting phase will be in October.</a:t>
            </a: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93453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8. PROGRESS TO DATE</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839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18</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1978860" y="575021"/>
            <a:ext cx="9345374" cy="461665"/>
          </a:xfrm>
          <a:prstGeom prst="rect">
            <a:avLst/>
          </a:prstGeom>
          <a:noFill/>
        </p:spPr>
        <p:txBody>
          <a:bodyPr wrap="square">
            <a:spAutoFit/>
          </a:bodyPr>
          <a:lstStyle/>
          <a:p>
            <a:pPr marL="0" marR="0" lvl="0" indent="0" rtl="0">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COMMENTS/QUESTIONS/NOTES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2090057" y="1164343"/>
            <a:ext cx="8182656"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CB32AB8F-B41D-FF92-8EAF-23AD6DCE108D}"/>
              </a:ext>
            </a:extLst>
          </p:cNvPr>
          <p:cNvPicPr>
            <a:picLocks noChangeAspect="1"/>
          </p:cNvPicPr>
          <p:nvPr/>
        </p:nvPicPr>
        <p:blipFill>
          <a:blip r:embed="rId4"/>
          <a:stretch>
            <a:fillRect/>
          </a:stretch>
        </p:blipFill>
        <p:spPr>
          <a:xfrm>
            <a:off x="927339" y="575021"/>
            <a:ext cx="990600" cy="1016000"/>
          </a:xfrm>
          <a:prstGeom prst="rect">
            <a:avLst/>
          </a:prstGeom>
        </p:spPr>
      </p:pic>
      <p:sp>
        <p:nvSpPr>
          <p:cNvPr id="6" name="TextBox 5">
            <a:extLst>
              <a:ext uri="{FF2B5EF4-FFF2-40B4-BE49-F238E27FC236}">
                <a16:creationId xmlns:a16="http://schemas.microsoft.com/office/drawing/2014/main" xmlns="" id="{983EEDF9-8F98-5780-94D9-DE06186D534C}"/>
              </a:ext>
            </a:extLst>
          </p:cNvPr>
          <p:cNvSpPr txBox="1"/>
          <p:nvPr/>
        </p:nvSpPr>
        <p:spPr>
          <a:xfrm>
            <a:off x="4334178" y="4305192"/>
            <a:ext cx="2317369" cy="461665"/>
          </a:xfrm>
          <a:prstGeom prst="rect">
            <a:avLst/>
          </a:prstGeom>
          <a:noFill/>
        </p:spPr>
        <p:txBody>
          <a:bodyPr wrap="square">
            <a:spAutoFit/>
          </a:bodyPr>
          <a:lstStyle/>
          <a:p>
            <a:pPr marL="0" marR="0" lvl="0" indent="0" algn="ctr" rtl="0">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THANK YOU</a:t>
            </a:r>
            <a:endParaRPr lang="en-ZA" sz="2400" dirty="0"/>
          </a:p>
        </p:txBody>
      </p:sp>
    </p:spTree>
    <p:extLst>
      <p:ext uri="{BB962C8B-B14F-4D97-AF65-F5344CB8AC3E}">
        <p14:creationId xmlns:p14="http://schemas.microsoft.com/office/powerpoint/2010/main" xmlns="" val="330764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2625C5B-CFB0-3C98-3779-88FDEB8B3CEC}"/>
              </a:ext>
            </a:extLst>
          </p:cNvPr>
          <p:cNvSpPr txBox="1"/>
          <p:nvPr/>
        </p:nvSpPr>
        <p:spPr>
          <a:xfrm>
            <a:off x="2210653" y="3136612"/>
            <a:ext cx="6098874" cy="584775"/>
          </a:xfrm>
          <a:prstGeom prst="rect">
            <a:avLst/>
          </a:prstGeom>
          <a:noFill/>
        </p:spPr>
        <p:txBody>
          <a:bodyPr wrap="square">
            <a:spAutoFit/>
          </a:bodyPr>
          <a:lstStyle/>
          <a:p>
            <a:pPr marL="0" marR="0" lvl="0" indent="0" algn="r" rtl="0">
              <a:spcBef>
                <a:spcPts val="0"/>
              </a:spcBef>
              <a:spcAft>
                <a:spcPts val="0"/>
              </a:spcAft>
              <a:buNone/>
            </a:pPr>
            <a:r>
              <a:rPr lang="en-ZA" sz="3200" b="1" dirty="0">
                <a:solidFill>
                  <a:schemeClr val="bg2">
                    <a:lumMod val="75000"/>
                  </a:schemeClr>
                </a:solidFill>
                <a:latin typeface="Verdana"/>
                <a:ea typeface="Verdana"/>
                <a:sym typeface="Verdana"/>
              </a:rPr>
              <a:t>ART IS POWER! WA TWA!</a:t>
            </a:r>
          </a:p>
        </p:txBody>
      </p:sp>
    </p:spTree>
    <p:extLst>
      <p:ext uri="{BB962C8B-B14F-4D97-AF65-F5344CB8AC3E}">
        <p14:creationId xmlns:p14="http://schemas.microsoft.com/office/powerpoint/2010/main" xmlns="" val="230575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3</a:t>
            </a:fld>
            <a:endParaRPr/>
          </a:p>
        </p:txBody>
      </p:sp>
      <p:sp>
        <p:nvSpPr>
          <p:cNvPr id="502" name="Google Shape;502;p14"/>
          <p:cNvSpPr txBox="1"/>
          <p:nvPr/>
        </p:nvSpPr>
        <p:spPr>
          <a:xfrm>
            <a:off x="907658" y="1789795"/>
            <a:ext cx="9510623" cy="3325126"/>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342900" lvl="0" indent="-342900">
              <a:lnSpc>
                <a:spcPct val="150000"/>
              </a:lnSpc>
              <a:buClr>
                <a:schemeClr val="dk1"/>
              </a:buClr>
              <a:buSzPts val="1200"/>
              <a:buFont typeface="+mj-lt"/>
              <a:buAutoNum type="arabicPeriod"/>
            </a:pPr>
            <a:r>
              <a:rPr lang="en-GB" dirty="0">
                <a:solidFill>
                  <a:schemeClr val="dk1"/>
                </a:solidFill>
                <a:latin typeface="Verdana"/>
                <a:ea typeface="Verdana"/>
                <a:cs typeface="Verdana"/>
                <a:sym typeface="Verdana"/>
              </a:rPr>
              <a:t>The PESP Call was released on 20 June 2022 and closed on 29 July 2022.</a:t>
            </a:r>
          </a:p>
          <a:p>
            <a:pPr marL="342900" lvl="0" indent="-342900">
              <a:lnSpc>
                <a:spcPct val="150000"/>
              </a:lnSpc>
              <a:buClr>
                <a:schemeClr val="dk1"/>
              </a:buClr>
              <a:buSzPts val="1200"/>
              <a:buFont typeface="+mj-lt"/>
              <a:buAutoNum type="arabicPeriod"/>
            </a:pPr>
            <a:r>
              <a:rPr lang="en-GB" dirty="0">
                <a:solidFill>
                  <a:schemeClr val="dk1"/>
                </a:solidFill>
                <a:latin typeface="Verdana"/>
                <a:ea typeface="Verdana"/>
                <a:cs typeface="Verdana"/>
                <a:sym typeface="Verdana"/>
              </a:rPr>
              <a:t>The closing time was initially set for 17h00. However, the traffic on the GMS around the closing time slowed down the system, which led to numerous requests  from the sector to extend the closing time.</a:t>
            </a:r>
          </a:p>
          <a:p>
            <a:pPr marL="342900" lvl="0" indent="-342900">
              <a:lnSpc>
                <a:spcPct val="150000"/>
              </a:lnSpc>
              <a:buClr>
                <a:schemeClr val="dk1"/>
              </a:buClr>
              <a:buSzPts val="1200"/>
              <a:buFont typeface="+mj-lt"/>
              <a:buAutoNum type="arabicPeriod"/>
            </a:pPr>
            <a:r>
              <a:rPr lang="en-GB" dirty="0">
                <a:solidFill>
                  <a:schemeClr val="dk1"/>
                </a:solidFill>
                <a:latin typeface="Verdana"/>
                <a:ea typeface="Verdana"/>
                <a:cs typeface="Verdana"/>
                <a:sym typeface="Verdana"/>
              </a:rPr>
              <a:t>The closing time was extended to 12h00 midnight.</a:t>
            </a: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1. BACKGROUND</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4</a:t>
            </a:fld>
            <a:endParaRPr/>
          </a:p>
        </p:txBody>
      </p:sp>
      <p:sp>
        <p:nvSpPr>
          <p:cNvPr id="502" name="Google Shape;502;p14"/>
          <p:cNvSpPr txBox="1"/>
          <p:nvPr/>
        </p:nvSpPr>
        <p:spPr>
          <a:xfrm>
            <a:off x="907658" y="2297795"/>
            <a:ext cx="9510623" cy="22742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342900" lvl="0" indent="-342900">
              <a:lnSpc>
                <a:spcPct val="150000"/>
              </a:lnSpc>
              <a:buClr>
                <a:schemeClr val="dk1"/>
              </a:buClr>
              <a:buSzPts val="1800"/>
              <a:buFont typeface="Arial" panose="020B0604020202020204" pitchFamily="34" charset="0"/>
              <a:buChar char="•"/>
            </a:pPr>
            <a:r>
              <a:rPr lang="en-GB" dirty="0">
                <a:latin typeface="Verdana"/>
                <a:ea typeface="Verdana"/>
                <a:cs typeface="Verdana"/>
                <a:sym typeface="Verdana"/>
              </a:rPr>
              <a:t>The NAC received a total </a:t>
            </a:r>
            <a:r>
              <a:rPr lang="en-GB" sz="1600" b="1" dirty="0">
                <a:solidFill>
                  <a:srgbClr val="00B1C0"/>
                </a:solidFill>
                <a:latin typeface="Verdana"/>
                <a:ea typeface="Verdana"/>
                <a:cs typeface="Verdana"/>
                <a:sym typeface="Verdana"/>
              </a:rPr>
              <a:t>4810 applications</a:t>
            </a:r>
            <a:r>
              <a:rPr lang="en-GB" sz="1600" dirty="0">
                <a:solidFill>
                  <a:srgbClr val="00B1C0"/>
                </a:solidFill>
                <a:latin typeface="Verdana"/>
                <a:ea typeface="Verdana"/>
                <a:cs typeface="Verdana"/>
                <a:sym typeface="Verdana"/>
              </a:rPr>
              <a:t> </a:t>
            </a:r>
            <a:r>
              <a:rPr lang="en-GB" dirty="0">
                <a:latin typeface="Verdana"/>
                <a:ea typeface="Verdana"/>
                <a:cs typeface="Verdana"/>
                <a:sym typeface="Verdana"/>
              </a:rPr>
              <a:t>for the PESP.</a:t>
            </a:r>
          </a:p>
          <a:p>
            <a:pPr marL="342900" lvl="0" indent="-342900">
              <a:lnSpc>
                <a:spcPct val="150000"/>
              </a:lnSpc>
              <a:buClr>
                <a:schemeClr val="dk1"/>
              </a:buClr>
              <a:buSzPts val="1800"/>
              <a:buFont typeface="Arial" panose="020B0604020202020204" pitchFamily="34" charset="0"/>
              <a:buChar char="•"/>
            </a:pPr>
            <a:r>
              <a:rPr lang="en-GB" dirty="0">
                <a:latin typeface="Verdana"/>
                <a:ea typeface="Verdana"/>
                <a:cs typeface="Verdana"/>
                <a:sym typeface="Verdana"/>
              </a:rPr>
              <a:t>Applications were submitted  through the Grant Management System and as well as manual submissions.      </a:t>
            </a:r>
          </a:p>
          <a:p>
            <a:pPr marL="342900" lvl="0" indent="-342900">
              <a:lnSpc>
                <a:spcPct val="150000"/>
              </a:lnSpc>
              <a:buClr>
                <a:schemeClr val="dk1"/>
              </a:buClr>
              <a:buSzPts val="1800"/>
              <a:buFont typeface="Arial" panose="020B0604020202020204" pitchFamily="34" charset="0"/>
              <a:buChar char="•"/>
            </a:pPr>
            <a:r>
              <a:rPr lang="en-GB" sz="1600" b="1" dirty="0">
                <a:solidFill>
                  <a:srgbClr val="E95422"/>
                </a:solidFill>
                <a:latin typeface="Verdana"/>
                <a:ea typeface="Verdana"/>
                <a:cs typeface="Verdana"/>
                <a:sym typeface="Verdana"/>
              </a:rPr>
              <a:t>9 455 were registered </a:t>
            </a:r>
            <a:r>
              <a:rPr lang="en-GB" dirty="0">
                <a:latin typeface="Verdana"/>
                <a:ea typeface="Verdana"/>
                <a:cs typeface="Verdana"/>
                <a:sym typeface="Verdana"/>
              </a:rPr>
              <a:t>on the Grant Management System, however, </a:t>
            </a:r>
            <a:r>
              <a:rPr lang="en-GB" sz="1600" b="1" dirty="0">
                <a:solidFill>
                  <a:srgbClr val="EFA223"/>
                </a:solidFill>
                <a:latin typeface="Verdana"/>
                <a:ea typeface="Verdana"/>
                <a:cs typeface="Verdana"/>
                <a:sym typeface="Verdana"/>
              </a:rPr>
              <a:t>4 465 </a:t>
            </a:r>
            <a:r>
              <a:rPr lang="en-GB" dirty="0">
                <a:latin typeface="Verdana"/>
                <a:ea typeface="Verdana"/>
                <a:cs typeface="Verdana"/>
                <a:sym typeface="Verdana"/>
              </a:rPr>
              <a:t>submitted were submitted online.</a:t>
            </a:r>
          </a:p>
          <a:p>
            <a:pPr marL="342900" lvl="0" indent="-342900">
              <a:lnSpc>
                <a:spcPct val="150000"/>
              </a:lnSpc>
              <a:buClr>
                <a:schemeClr val="dk1"/>
              </a:buClr>
              <a:buSzPts val="1800"/>
              <a:buFont typeface="Arial" panose="020B0604020202020204" pitchFamily="34" charset="0"/>
              <a:buChar char="•"/>
            </a:pPr>
            <a:r>
              <a:rPr lang="en-GB" sz="1600" b="1" dirty="0">
                <a:solidFill>
                  <a:schemeClr val="accent5">
                    <a:lumMod val="50000"/>
                  </a:schemeClr>
                </a:solidFill>
                <a:latin typeface="Verdana"/>
                <a:ea typeface="Verdana"/>
                <a:cs typeface="Verdana"/>
                <a:sym typeface="Verdana"/>
              </a:rPr>
              <a:t>345 manual applications </a:t>
            </a:r>
            <a:r>
              <a:rPr lang="en-GB" dirty="0">
                <a:latin typeface="Verdana"/>
                <a:ea typeface="Verdana"/>
                <a:cs typeface="Verdana"/>
                <a:sym typeface="Verdana"/>
              </a:rPr>
              <a:t>were received.</a:t>
            </a:r>
            <a:endParaRPr b="0" i="0" u="none" strike="noStrike" cap="none" dirty="0">
              <a:solidFill>
                <a:schemeClr val="dk1"/>
              </a:solidFill>
              <a:latin typeface="Verdana"/>
              <a:ea typeface="Verdana"/>
              <a:cs typeface="Verdana"/>
              <a:sym typeface="Verdana"/>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938285"/>
            <a:ext cx="9345374" cy="461665"/>
          </a:xfrm>
          <a:prstGeom prst="rect">
            <a:avLst/>
          </a:prstGeom>
          <a:noFill/>
        </p:spPr>
        <p:txBody>
          <a:bodyPr wrap="square">
            <a:spAutoFit/>
          </a:bodyPr>
          <a:lstStyle/>
          <a:p>
            <a:pPr marL="0" marR="0" lvl="0" indent="0" rtl="0">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2. UPDATE ON APPLICATION SUBMISSIONS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5453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559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5</a:t>
            </a:fld>
            <a:endParaRPr/>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5453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30A61AF-D5DB-9F53-43B8-EA3D440A5A85}"/>
              </a:ext>
            </a:extLst>
          </p:cNvPr>
          <p:cNvSpPr txBox="1"/>
          <p:nvPr/>
        </p:nvSpPr>
        <p:spPr>
          <a:xfrm>
            <a:off x="927339" y="575021"/>
            <a:ext cx="9345374" cy="830997"/>
          </a:xfrm>
          <a:prstGeom prst="rect">
            <a:avLst/>
          </a:prstGeom>
          <a:noFill/>
        </p:spPr>
        <p:txBody>
          <a:bodyPr wrap="square">
            <a:spAutoFit/>
          </a:bodyPr>
          <a:lstStyle/>
          <a:p>
            <a:pPr>
              <a:buClr>
                <a:srgbClr val="0C0C0C"/>
              </a:buClr>
              <a:buSzPts val="2400"/>
            </a:pPr>
            <a:r>
              <a:rPr lang="en-ZA" sz="2400" b="1" dirty="0">
                <a:solidFill>
                  <a:srgbClr val="0C0C0C"/>
                </a:solidFill>
                <a:latin typeface="Verdana"/>
                <a:ea typeface="Verdana"/>
                <a:cs typeface="Verdana"/>
                <a:sym typeface="Verdana"/>
              </a:rPr>
              <a:t>3. UPDATE ON APPLICATION SUBMISSIONS</a:t>
            </a:r>
            <a:r>
              <a:rPr lang="en-ZA" sz="2400" b="1" i="0" u="none" strike="noStrike" cap="none" dirty="0">
                <a:solidFill>
                  <a:srgbClr val="0C0C0C"/>
                </a:solidFill>
                <a:latin typeface="Verdana"/>
                <a:ea typeface="Verdana"/>
                <a:cs typeface="Verdana"/>
                <a:sym typeface="Verdana"/>
              </a:rPr>
              <a:t/>
            </a:r>
            <a:br>
              <a:rPr lang="en-ZA" sz="2400" b="1" i="0" u="none" strike="noStrike" cap="none" dirty="0">
                <a:solidFill>
                  <a:srgbClr val="0C0C0C"/>
                </a:solidFill>
                <a:latin typeface="Verdana"/>
                <a:ea typeface="Verdana"/>
                <a:cs typeface="Verdana"/>
                <a:sym typeface="Verdana"/>
              </a:rPr>
            </a:br>
            <a:r>
              <a:rPr lang="en-ZA" sz="2400" b="1" i="0" u="none" strike="noStrike" cap="none" dirty="0">
                <a:solidFill>
                  <a:srgbClr val="0C0C0C"/>
                </a:solidFill>
                <a:latin typeface="Verdana"/>
                <a:ea typeface="Verdana"/>
                <a:cs typeface="Verdana"/>
                <a:sym typeface="Verdana"/>
              </a:rPr>
              <a:t>    APPLICATIONS RECEIVED PER DISCIPLINE</a:t>
            </a:r>
            <a:endParaRPr lang="en-ZA" sz="2400" dirty="0"/>
          </a:p>
        </p:txBody>
      </p:sp>
      <p:graphicFrame>
        <p:nvGraphicFramePr>
          <p:cNvPr id="6" name="Table 3">
            <a:extLst>
              <a:ext uri="{FF2B5EF4-FFF2-40B4-BE49-F238E27FC236}">
                <a16:creationId xmlns:a16="http://schemas.microsoft.com/office/drawing/2014/main" xmlns="" id="{AFAB5F5E-6F91-45F9-1FA7-1891E0B647EF}"/>
              </a:ext>
            </a:extLst>
          </p:cNvPr>
          <p:cNvGraphicFramePr>
            <a:graphicFrameLocks noGrp="1"/>
          </p:cNvGraphicFramePr>
          <p:nvPr>
            <p:extLst>
              <p:ext uri="{D42A27DB-BD31-4B8C-83A1-F6EECF244321}">
                <p14:modId xmlns:p14="http://schemas.microsoft.com/office/powerpoint/2010/main" xmlns="" val="3069178631"/>
              </p:ext>
            </p:extLst>
          </p:nvPr>
        </p:nvGraphicFramePr>
        <p:xfrm>
          <a:off x="979100" y="2600960"/>
          <a:ext cx="9456671" cy="828040"/>
        </p:xfrm>
        <a:graphic>
          <a:graphicData uri="http://schemas.openxmlformats.org/drawingml/2006/table">
            <a:tbl>
              <a:tblPr firstRow="1" bandRow="1">
                <a:tableStyleId>{DE8A1A80-C14F-474A-8FB0-573B7FEC6DBF}</a:tableStyleId>
              </a:tblPr>
              <a:tblGrid>
                <a:gridCol w="795291">
                  <a:extLst>
                    <a:ext uri="{9D8B030D-6E8A-4147-A177-3AD203B41FA5}">
                      <a16:colId xmlns:a16="http://schemas.microsoft.com/office/drawing/2014/main" xmlns="" val="591015128"/>
                    </a:ext>
                  </a:extLst>
                </a:gridCol>
                <a:gridCol w="812203">
                  <a:extLst>
                    <a:ext uri="{9D8B030D-6E8A-4147-A177-3AD203B41FA5}">
                      <a16:colId xmlns:a16="http://schemas.microsoft.com/office/drawing/2014/main" xmlns="" val="4279802126"/>
                    </a:ext>
                  </a:extLst>
                </a:gridCol>
                <a:gridCol w="813614">
                  <a:extLst>
                    <a:ext uri="{9D8B030D-6E8A-4147-A177-3AD203B41FA5}">
                      <a16:colId xmlns:a16="http://schemas.microsoft.com/office/drawing/2014/main" xmlns="" val="2890172655"/>
                    </a:ext>
                  </a:extLst>
                </a:gridCol>
                <a:gridCol w="1044419">
                  <a:extLst>
                    <a:ext uri="{9D8B030D-6E8A-4147-A177-3AD203B41FA5}">
                      <a16:colId xmlns:a16="http://schemas.microsoft.com/office/drawing/2014/main" xmlns="" val="1432707242"/>
                    </a:ext>
                  </a:extLst>
                </a:gridCol>
                <a:gridCol w="1143217">
                  <a:extLst>
                    <a:ext uri="{9D8B030D-6E8A-4147-A177-3AD203B41FA5}">
                      <a16:colId xmlns:a16="http://schemas.microsoft.com/office/drawing/2014/main" xmlns="" val="3298455495"/>
                    </a:ext>
                  </a:extLst>
                </a:gridCol>
                <a:gridCol w="1227897">
                  <a:extLst>
                    <a:ext uri="{9D8B030D-6E8A-4147-A177-3AD203B41FA5}">
                      <a16:colId xmlns:a16="http://schemas.microsoft.com/office/drawing/2014/main" xmlns="" val="1156789407"/>
                    </a:ext>
                  </a:extLst>
                </a:gridCol>
                <a:gridCol w="1355802">
                  <a:extLst>
                    <a:ext uri="{9D8B030D-6E8A-4147-A177-3AD203B41FA5}">
                      <a16:colId xmlns:a16="http://schemas.microsoft.com/office/drawing/2014/main" xmlns="" val="2475180662"/>
                    </a:ext>
                  </a:extLst>
                </a:gridCol>
                <a:gridCol w="1132114">
                  <a:extLst>
                    <a:ext uri="{9D8B030D-6E8A-4147-A177-3AD203B41FA5}">
                      <a16:colId xmlns:a16="http://schemas.microsoft.com/office/drawing/2014/main" xmlns="" val="1347223875"/>
                    </a:ext>
                  </a:extLst>
                </a:gridCol>
                <a:gridCol w="1132114">
                  <a:extLst>
                    <a:ext uri="{9D8B030D-6E8A-4147-A177-3AD203B41FA5}">
                      <a16:colId xmlns:a16="http://schemas.microsoft.com/office/drawing/2014/main" xmlns="" val="3105298949"/>
                    </a:ext>
                  </a:extLst>
                </a:gridCol>
              </a:tblGrid>
              <a:tr h="370840">
                <a:tc>
                  <a:txBody>
                    <a:bodyPr/>
                    <a:lstStyle/>
                    <a:p>
                      <a:pPr algn="ctr"/>
                      <a:r>
                        <a:rPr lang="en-ZA" sz="1200" b="1" dirty="0">
                          <a:latin typeface="Verdana" panose="020B0604030504040204" pitchFamily="34" charset="0"/>
                          <a:ea typeface="Verdana" panose="020B0604030504040204" pitchFamily="34" charset="0"/>
                          <a:cs typeface="Verdana" panose="020B0604030504040204" pitchFamily="34" charset="0"/>
                        </a:rPr>
                        <a:t>CRAFT</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1C0"/>
                    </a:solidFill>
                  </a:tcPr>
                </a:tc>
                <a:tc>
                  <a:txBody>
                    <a:bodyPr/>
                    <a:lstStyle/>
                    <a:p>
                      <a:pPr algn="ctr"/>
                      <a:r>
                        <a:rPr lang="en-ZA" sz="1200" b="1" dirty="0">
                          <a:latin typeface="Verdana" panose="020B0604030504040204" pitchFamily="34" charset="0"/>
                          <a:ea typeface="Verdana" panose="020B0604030504040204" pitchFamily="34" charset="0"/>
                          <a:cs typeface="Verdana" panose="020B0604030504040204" pitchFamily="34" charset="0"/>
                        </a:rPr>
                        <a:t>DANCE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1C0"/>
                    </a:solidFill>
                  </a:tcPr>
                </a:tc>
                <a:tc>
                  <a:txBody>
                    <a:bodyPr/>
                    <a:lstStyle/>
                    <a:p>
                      <a:pPr algn="ctr"/>
                      <a:r>
                        <a:rPr lang="en-ZA" sz="1200" b="1" dirty="0">
                          <a:latin typeface="Verdana" panose="020B0604030504040204" pitchFamily="34" charset="0"/>
                          <a:ea typeface="Verdana" panose="020B0604030504040204" pitchFamily="34" charset="0"/>
                          <a:cs typeface="Verdana" panose="020B0604030504040204" pitchFamily="34" charset="0"/>
                        </a:rPr>
                        <a:t>MUSIC</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THEATRE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VISUAL ARTS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l"/>
                      <a:r>
                        <a:rPr lang="en-US" sz="1200" dirty="0">
                          <a:latin typeface="Verdana" panose="020B0604030504040204" pitchFamily="34" charset="0"/>
                          <a:ea typeface="Verdana" panose="020B0604030504040204" pitchFamily="34" charset="0"/>
                          <a:cs typeface="Verdana" panose="020B0604030504040204" pitchFamily="34" charset="0"/>
                        </a:rPr>
                        <a:t>MULTI-DISCIPLINE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a:r>
                        <a:rPr lang="en-ZA" sz="1200" b="1" dirty="0">
                          <a:latin typeface="Verdana" panose="020B0604030504040204" pitchFamily="34" charset="0"/>
                          <a:ea typeface="Verdana" panose="020B0604030504040204" pitchFamily="34" charset="0"/>
                          <a:cs typeface="Verdana" panose="020B0604030504040204" pitchFamily="34" charset="0"/>
                        </a:rPr>
                        <a:t>LITERATURE</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NO FORMS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TOTAL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44423569"/>
                  </a:ext>
                </a:extLst>
              </a:tr>
              <a:tr h="370840">
                <a:tc>
                  <a:txBody>
                    <a:bodyPr/>
                    <a:lstStyle/>
                    <a:p>
                      <a:pPr algn="ctr"/>
                      <a:r>
                        <a:rPr lang="en-US" sz="1200">
                          <a:latin typeface="Verdana" panose="020B0604030504040204" pitchFamily="34" charset="0"/>
                          <a:ea typeface="Verdana" panose="020B0604030504040204" pitchFamily="34" charset="0"/>
                          <a:cs typeface="Verdana" panose="020B0604030504040204" pitchFamily="34" charset="0"/>
                        </a:rPr>
                        <a:t>402</a:t>
                      </a: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1C0"/>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327</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1C0"/>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1108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510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381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1766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274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latin typeface="Verdana" panose="020B0604030504040204" pitchFamily="34" charset="0"/>
                          <a:ea typeface="Verdana" panose="020B0604030504040204" pitchFamily="34" charset="0"/>
                          <a:cs typeface="Verdana" panose="020B0604030504040204" pitchFamily="34" charset="0"/>
                        </a:rPr>
                        <a:t>42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4810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2090765236"/>
                  </a:ext>
                </a:extLst>
              </a:tr>
            </a:tbl>
          </a:graphicData>
        </a:graphic>
      </p:graphicFrame>
      <p:sp>
        <p:nvSpPr>
          <p:cNvPr id="9" name="TextBox 8">
            <a:extLst>
              <a:ext uri="{FF2B5EF4-FFF2-40B4-BE49-F238E27FC236}">
                <a16:creationId xmlns:a16="http://schemas.microsoft.com/office/drawing/2014/main" xmlns="" id="{7CA102D4-63B5-F16E-9002-967FA66B4D9F}"/>
              </a:ext>
            </a:extLst>
          </p:cNvPr>
          <p:cNvSpPr txBox="1"/>
          <p:nvPr/>
        </p:nvSpPr>
        <p:spPr>
          <a:xfrm>
            <a:off x="979098" y="2144536"/>
            <a:ext cx="6096000" cy="307777"/>
          </a:xfrm>
          <a:prstGeom prst="rect">
            <a:avLst/>
          </a:prstGeom>
          <a:noFill/>
        </p:spPr>
        <p:txBody>
          <a:bodyPr wrap="square">
            <a:spAutoFit/>
          </a:bodyPr>
          <a:lstStyle/>
          <a:p>
            <a:r>
              <a:rPr lang="en-GB" sz="1400" b="1" dirty="0">
                <a:solidFill>
                  <a:schemeClr val="bg2">
                    <a:lumMod val="50000"/>
                  </a:schemeClr>
                </a:solidFill>
                <a:latin typeface="Verdana"/>
                <a:ea typeface="Verdana"/>
                <a:cs typeface="Verdana"/>
                <a:sym typeface="Verdana"/>
              </a:rPr>
              <a:t>GMS + MANUAL SUBMISSIONS</a:t>
            </a:r>
            <a:endParaRPr lang="en-US" dirty="0">
              <a:solidFill>
                <a:schemeClr val="bg2">
                  <a:lumMod val="50000"/>
                </a:schemeClr>
              </a:solidFill>
            </a:endParaRPr>
          </a:p>
        </p:txBody>
      </p:sp>
    </p:spTree>
    <p:extLst>
      <p:ext uri="{BB962C8B-B14F-4D97-AF65-F5344CB8AC3E}">
        <p14:creationId xmlns:p14="http://schemas.microsoft.com/office/powerpoint/2010/main" xmlns="" val="299073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6</a:t>
            </a:fld>
            <a:endParaRPr/>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5453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30A61AF-D5DB-9F53-43B8-EA3D440A5A85}"/>
              </a:ext>
            </a:extLst>
          </p:cNvPr>
          <p:cNvSpPr txBox="1"/>
          <p:nvPr/>
        </p:nvSpPr>
        <p:spPr>
          <a:xfrm>
            <a:off x="927339" y="575021"/>
            <a:ext cx="9345374" cy="830997"/>
          </a:xfrm>
          <a:prstGeom prst="rect">
            <a:avLst/>
          </a:prstGeom>
          <a:noFill/>
        </p:spPr>
        <p:txBody>
          <a:bodyPr wrap="square">
            <a:spAutoFit/>
          </a:bodyPr>
          <a:lstStyle/>
          <a:p>
            <a:pPr>
              <a:buClr>
                <a:srgbClr val="0C0C0C"/>
              </a:buClr>
              <a:buSzPts val="2400"/>
            </a:pPr>
            <a:r>
              <a:rPr lang="en-ZA" sz="2400" b="1" dirty="0">
                <a:solidFill>
                  <a:srgbClr val="0C0C0C"/>
                </a:solidFill>
                <a:latin typeface="Verdana"/>
                <a:ea typeface="Verdana"/>
                <a:cs typeface="Verdana"/>
                <a:sym typeface="Verdana"/>
              </a:rPr>
              <a:t>4. UPDATE ON SUBMISSIONS</a:t>
            </a:r>
            <a:r>
              <a:rPr lang="en-ZA" sz="2400" b="1" i="0" u="none" strike="noStrike" cap="none" dirty="0">
                <a:solidFill>
                  <a:srgbClr val="0C0C0C"/>
                </a:solidFill>
                <a:latin typeface="Verdana"/>
                <a:ea typeface="Verdana"/>
                <a:cs typeface="Verdana"/>
                <a:sym typeface="Verdana"/>
              </a:rPr>
              <a:t/>
            </a:r>
            <a:br>
              <a:rPr lang="en-ZA" sz="2400" b="1" i="0" u="none" strike="noStrike" cap="none" dirty="0">
                <a:solidFill>
                  <a:srgbClr val="0C0C0C"/>
                </a:solidFill>
                <a:latin typeface="Verdana"/>
                <a:ea typeface="Verdana"/>
                <a:cs typeface="Verdana"/>
                <a:sym typeface="Verdana"/>
              </a:rPr>
            </a:br>
            <a:r>
              <a:rPr lang="en-ZA" sz="2400" b="1" i="0" u="none" strike="noStrike" cap="none" dirty="0">
                <a:solidFill>
                  <a:srgbClr val="0C0C0C"/>
                </a:solidFill>
                <a:latin typeface="Verdana"/>
                <a:ea typeface="Verdana"/>
                <a:cs typeface="Verdana"/>
                <a:sym typeface="Verdana"/>
              </a:rPr>
              <a:t>    APPLICATIONS RECEIVED PER DISCIPLINE</a:t>
            </a:r>
            <a:endParaRPr lang="en-ZA" sz="2400" dirty="0"/>
          </a:p>
        </p:txBody>
      </p:sp>
      <p:pic>
        <p:nvPicPr>
          <p:cNvPr id="8" name="Picture 7">
            <a:extLst>
              <a:ext uri="{FF2B5EF4-FFF2-40B4-BE49-F238E27FC236}">
                <a16:creationId xmlns:a16="http://schemas.microsoft.com/office/drawing/2014/main" xmlns="" id="{2CBB61E4-7AC6-B52D-49F3-5916A403D53C}"/>
              </a:ext>
            </a:extLst>
          </p:cNvPr>
          <p:cNvPicPr>
            <a:picLocks noChangeAspect="1"/>
          </p:cNvPicPr>
          <p:nvPr/>
        </p:nvPicPr>
        <p:blipFill>
          <a:blip r:embed="rId4"/>
          <a:stretch>
            <a:fillRect/>
          </a:stretch>
        </p:blipFill>
        <p:spPr>
          <a:xfrm>
            <a:off x="916009" y="2092290"/>
            <a:ext cx="9356704" cy="2799013"/>
          </a:xfrm>
          <a:prstGeom prst="rect">
            <a:avLst/>
          </a:prstGeom>
        </p:spPr>
      </p:pic>
    </p:spTree>
    <p:extLst>
      <p:ext uri="{BB962C8B-B14F-4D97-AF65-F5344CB8AC3E}">
        <p14:creationId xmlns:p14="http://schemas.microsoft.com/office/powerpoint/2010/main" xmlns="" val="249011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2" name="TextBox 1">
            <a:extLst>
              <a:ext uri="{FF2B5EF4-FFF2-40B4-BE49-F238E27FC236}">
                <a16:creationId xmlns:a16="http://schemas.microsoft.com/office/drawing/2014/main" xmlns="" id="{230A61AF-D5DB-9F53-43B8-EA3D440A5A85}"/>
              </a:ext>
            </a:extLst>
          </p:cNvPr>
          <p:cNvSpPr txBox="1"/>
          <p:nvPr/>
        </p:nvSpPr>
        <p:spPr>
          <a:xfrm>
            <a:off x="927339" y="575021"/>
            <a:ext cx="9345374" cy="1200329"/>
          </a:xfrm>
          <a:prstGeom prst="rect">
            <a:avLst/>
          </a:prstGeom>
          <a:noFill/>
        </p:spPr>
        <p:txBody>
          <a:bodyPr wrap="square">
            <a:spAutoFit/>
          </a:bodyPr>
          <a:lstStyle/>
          <a:p>
            <a:pPr>
              <a:buClr>
                <a:srgbClr val="0C0C0C"/>
              </a:buClr>
              <a:buSzPts val="2400"/>
            </a:pPr>
            <a:r>
              <a:rPr lang="en-ZA" sz="2400" b="1" dirty="0">
                <a:solidFill>
                  <a:srgbClr val="0C0C0C"/>
                </a:solidFill>
                <a:latin typeface="Verdana"/>
                <a:ea typeface="Verdana"/>
                <a:cs typeface="Verdana"/>
                <a:sym typeface="Verdana"/>
              </a:rPr>
              <a:t>5. UPDATE ON SUBMISSIONS:</a:t>
            </a:r>
            <a:r>
              <a:rPr lang="en-ZA" sz="2400" b="1" i="0" u="none" strike="noStrike" cap="none" dirty="0">
                <a:solidFill>
                  <a:srgbClr val="0C0C0C"/>
                </a:solidFill>
                <a:latin typeface="Verdana"/>
                <a:ea typeface="Verdana"/>
                <a:cs typeface="Verdana"/>
                <a:sym typeface="Verdana"/>
              </a:rPr>
              <a:t/>
            </a:r>
            <a:br>
              <a:rPr lang="en-ZA" sz="2400" b="1" i="0" u="none" strike="noStrike" cap="none" dirty="0">
                <a:solidFill>
                  <a:srgbClr val="0C0C0C"/>
                </a:solidFill>
                <a:latin typeface="Verdana"/>
                <a:ea typeface="Verdana"/>
                <a:cs typeface="Verdana"/>
                <a:sym typeface="Verdana"/>
              </a:rPr>
            </a:br>
            <a:r>
              <a:rPr lang="en-ZA" sz="2400" b="1" i="0" u="none" strike="noStrike" cap="none" dirty="0">
                <a:solidFill>
                  <a:srgbClr val="0C0C0C"/>
                </a:solidFill>
                <a:latin typeface="Verdana"/>
                <a:ea typeface="Verdana"/>
                <a:cs typeface="Verdana"/>
                <a:sym typeface="Verdana"/>
              </a:rPr>
              <a:t>    PROVINCIAL REPRESENTATION OF APPLICATIONS</a:t>
            </a:r>
            <a:br>
              <a:rPr lang="en-ZA" sz="2400" b="1" i="0" u="none" strike="noStrike" cap="none" dirty="0">
                <a:solidFill>
                  <a:srgbClr val="0C0C0C"/>
                </a:solidFill>
                <a:latin typeface="Verdana"/>
                <a:ea typeface="Verdana"/>
                <a:cs typeface="Verdana"/>
                <a:sym typeface="Verdana"/>
              </a:rPr>
            </a:br>
            <a:r>
              <a:rPr lang="en-ZA" sz="2400" b="1" i="0" u="none" strike="noStrike" cap="none" dirty="0">
                <a:solidFill>
                  <a:srgbClr val="0C0C0C"/>
                </a:solidFill>
                <a:latin typeface="Verdana"/>
                <a:ea typeface="Verdana"/>
                <a:cs typeface="Verdana"/>
                <a:sym typeface="Verdana"/>
              </a:rPr>
              <a:t>    RECEIVED</a:t>
            </a:r>
            <a:endParaRPr lang="en-ZA" sz="2400" dirty="0"/>
          </a:p>
        </p:txBody>
      </p:sp>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7</a:t>
            </a:fld>
            <a:endParaRPr/>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912808"/>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xmlns="" id="{FDDDEED1-1ED6-F65A-82A9-CCB84A35B76A}"/>
              </a:ext>
            </a:extLst>
          </p:cNvPr>
          <p:cNvGraphicFramePr>
            <a:graphicFrameLocks noGrp="1"/>
          </p:cNvGraphicFramePr>
          <p:nvPr>
            <p:extLst>
              <p:ext uri="{D42A27DB-BD31-4B8C-83A1-F6EECF244321}">
                <p14:modId xmlns:p14="http://schemas.microsoft.com/office/powerpoint/2010/main" xmlns="" val="3119510079"/>
              </p:ext>
            </p:extLst>
          </p:nvPr>
        </p:nvGraphicFramePr>
        <p:xfrm>
          <a:off x="979098" y="2891264"/>
          <a:ext cx="5667305" cy="893984"/>
        </p:xfrm>
        <a:graphic>
          <a:graphicData uri="http://schemas.openxmlformats.org/drawingml/2006/table">
            <a:tbl>
              <a:tblPr firstRow="1" bandRow="1">
                <a:tableStyleId>{5C22544A-7EE6-4342-B048-85BDC9FD1C3A}</a:tableStyleId>
              </a:tblPr>
              <a:tblGrid>
                <a:gridCol w="923764">
                  <a:extLst>
                    <a:ext uri="{9D8B030D-6E8A-4147-A177-3AD203B41FA5}">
                      <a16:colId xmlns:a16="http://schemas.microsoft.com/office/drawing/2014/main" xmlns="" val="2389434986"/>
                    </a:ext>
                  </a:extLst>
                </a:gridCol>
                <a:gridCol w="923764">
                  <a:extLst>
                    <a:ext uri="{9D8B030D-6E8A-4147-A177-3AD203B41FA5}">
                      <a16:colId xmlns:a16="http://schemas.microsoft.com/office/drawing/2014/main" xmlns="" val="3326524535"/>
                    </a:ext>
                  </a:extLst>
                </a:gridCol>
                <a:gridCol w="923764">
                  <a:extLst>
                    <a:ext uri="{9D8B030D-6E8A-4147-A177-3AD203B41FA5}">
                      <a16:colId xmlns:a16="http://schemas.microsoft.com/office/drawing/2014/main" xmlns="" val="2703482154"/>
                    </a:ext>
                  </a:extLst>
                </a:gridCol>
                <a:gridCol w="1048485">
                  <a:extLst>
                    <a:ext uri="{9D8B030D-6E8A-4147-A177-3AD203B41FA5}">
                      <a16:colId xmlns:a16="http://schemas.microsoft.com/office/drawing/2014/main" xmlns="" val="3690421637"/>
                    </a:ext>
                  </a:extLst>
                </a:gridCol>
                <a:gridCol w="923764">
                  <a:extLst>
                    <a:ext uri="{9D8B030D-6E8A-4147-A177-3AD203B41FA5}">
                      <a16:colId xmlns:a16="http://schemas.microsoft.com/office/drawing/2014/main" xmlns="" val="919117563"/>
                    </a:ext>
                  </a:extLst>
                </a:gridCol>
                <a:gridCol w="923764">
                  <a:extLst>
                    <a:ext uri="{9D8B030D-6E8A-4147-A177-3AD203B41FA5}">
                      <a16:colId xmlns:a16="http://schemas.microsoft.com/office/drawing/2014/main" xmlns="" val="98497650"/>
                    </a:ext>
                  </a:extLst>
                </a:gridCol>
              </a:tblGrid>
              <a:tr h="316848">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EC</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NC</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LIM</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KZN</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NW</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MP</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95422"/>
                    </a:solidFill>
                  </a:tcPr>
                </a:tc>
                <a:extLst>
                  <a:ext uri="{0D108BD9-81ED-4DB2-BD59-A6C34878D82A}">
                    <a16:rowId xmlns:a16="http://schemas.microsoft.com/office/drawing/2014/main" xmlns="" val="3405455128"/>
                  </a:ext>
                </a:extLst>
              </a:tr>
              <a:tr h="577136">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477</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175</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476</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739</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399</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349</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00262382"/>
                  </a:ext>
                </a:extLst>
              </a:tr>
            </a:tbl>
          </a:graphicData>
        </a:graphic>
      </p:graphicFrame>
      <p:sp>
        <p:nvSpPr>
          <p:cNvPr id="7" name="TextBox 6">
            <a:extLst>
              <a:ext uri="{FF2B5EF4-FFF2-40B4-BE49-F238E27FC236}">
                <a16:creationId xmlns:a16="http://schemas.microsoft.com/office/drawing/2014/main" xmlns="" id="{17C845AC-5A5B-C103-2892-D40101773606}"/>
              </a:ext>
            </a:extLst>
          </p:cNvPr>
          <p:cNvSpPr txBox="1"/>
          <p:nvPr/>
        </p:nvSpPr>
        <p:spPr>
          <a:xfrm>
            <a:off x="979098" y="2309272"/>
            <a:ext cx="6096000" cy="307777"/>
          </a:xfrm>
          <a:prstGeom prst="rect">
            <a:avLst/>
          </a:prstGeom>
          <a:noFill/>
        </p:spPr>
        <p:txBody>
          <a:bodyPr wrap="square">
            <a:spAutoFit/>
          </a:bodyPr>
          <a:lstStyle/>
          <a:p>
            <a:r>
              <a:rPr lang="en-GB" b="1" dirty="0">
                <a:solidFill>
                  <a:schemeClr val="bg2">
                    <a:lumMod val="50000"/>
                  </a:schemeClr>
                </a:solidFill>
                <a:latin typeface="Verdana"/>
                <a:ea typeface="Verdana"/>
                <a:cs typeface="Verdana"/>
                <a:sym typeface="Verdana"/>
              </a:rPr>
              <a:t>Overall stats (Manual + GMS)</a:t>
            </a:r>
            <a:endParaRPr lang="en-US" dirty="0">
              <a:solidFill>
                <a:schemeClr val="bg2">
                  <a:lumMod val="50000"/>
                </a:schemeClr>
              </a:solidFill>
            </a:endParaRPr>
          </a:p>
        </p:txBody>
      </p:sp>
      <p:graphicFrame>
        <p:nvGraphicFramePr>
          <p:cNvPr id="9" name="Table 8">
            <a:extLst>
              <a:ext uri="{FF2B5EF4-FFF2-40B4-BE49-F238E27FC236}">
                <a16:creationId xmlns:a16="http://schemas.microsoft.com/office/drawing/2014/main" xmlns="" id="{9D918F2E-961D-1B90-77F9-0D164C8E5EA0}"/>
              </a:ext>
            </a:extLst>
          </p:cNvPr>
          <p:cNvGraphicFramePr>
            <a:graphicFrameLocks noGrp="1"/>
          </p:cNvGraphicFramePr>
          <p:nvPr>
            <p:extLst>
              <p:ext uri="{D42A27DB-BD31-4B8C-83A1-F6EECF244321}">
                <p14:modId xmlns:p14="http://schemas.microsoft.com/office/powerpoint/2010/main" xmlns="" val="3487857318"/>
              </p:ext>
            </p:extLst>
          </p:nvPr>
        </p:nvGraphicFramePr>
        <p:xfrm>
          <a:off x="979098" y="4059463"/>
          <a:ext cx="5667305" cy="893984"/>
        </p:xfrm>
        <a:graphic>
          <a:graphicData uri="http://schemas.openxmlformats.org/drawingml/2006/table">
            <a:tbl>
              <a:tblPr firstRow="1" bandRow="1">
                <a:tableStyleId>{5C22544A-7EE6-4342-B048-85BDC9FD1C3A}</a:tableStyleId>
              </a:tblPr>
              <a:tblGrid>
                <a:gridCol w="956897">
                  <a:extLst>
                    <a:ext uri="{9D8B030D-6E8A-4147-A177-3AD203B41FA5}">
                      <a16:colId xmlns:a16="http://schemas.microsoft.com/office/drawing/2014/main" xmlns="" val="798360486"/>
                    </a:ext>
                  </a:extLst>
                </a:gridCol>
                <a:gridCol w="956897">
                  <a:extLst>
                    <a:ext uri="{9D8B030D-6E8A-4147-A177-3AD203B41FA5}">
                      <a16:colId xmlns:a16="http://schemas.microsoft.com/office/drawing/2014/main" xmlns="" val="272370733"/>
                    </a:ext>
                  </a:extLst>
                </a:gridCol>
                <a:gridCol w="1167912">
                  <a:extLst>
                    <a:ext uri="{9D8B030D-6E8A-4147-A177-3AD203B41FA5}">
                      <a16:colId xmlns:a16="http://schemas.microsoft.com/office/drawing/2014/main" xmlns="" val="4247963057"/>
                    </a:ext>
                  </a:extLst>
                </a:gridCol>
                <a:gridCol w="1421877">
                  <a:extLst>
                    <a:ext uri="{9D8B030D-6E8A-4147-A177-3AD203B41FA5}">
                      <a16:colId xmlns:a16="http://schemas.microsoft.com/office/drawing/2014/main" xmlns="" val="4102256454"/>
                    </a:ext>
                  </a:extLst>
                </a:gridCol>
                <a:gridCol w="1163722">
                  <a:extLst>
                    <a:ext uri="{9D8B030D-6E8A-4147-A177-3AD203B41FA5}">
                      <a16:colId xmlns:a16="http://schemas.microsoft.com/office/drawing/2014/main" xmlns="" val="1211819985"/>
                    </a:ext>
                  </a:extLst>
                </a:gridCol>
              </a:tblGrid>
              <a:tr h="316848">
                <a:tc>
                  <a:txBody>
                    <a:bodyPr/>
                    <a:lstStyle/>
                    <a:p>
                      <a:pPr algn="ctr" fontAlgn="b"/>
                      <a:r>
                        <a:rPr lang="en-ZA" sz="140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rPr>
                        <a:t>WC</a:t>
                      </a:r>
                      <a:endParaRPr lang="en-ZA" sz="1400" b="0" i="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fontAlgn="b"/>
                      <a:r>
                        <a:rPr lang="en-ZA" sz="140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rPr>
                        <a:t>FS</a:t>
                      </a:r>
                      <a:endParaRPr lang="en-ZA" sz="1400" b="0" i="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fontAlgn="b"/>
                      <a:r>
                        <a:rPr lang="en-ZA" sz="140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rPr>
                        <a:t>GP</a:t>
                      </a:r>
                      <a:endParaRPr lang="en-ZA" sz="1400" b="0" i="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fontAlgn="b"/>
                      <a:r>
                        <a:rPr lang="en-ZA" sz="140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rPr>
                        <a:t>Not Stated</a:t>
                      </a:r>
                      <a:endParaRPr lang="en-ZA" sz="1400" b="0" i="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tc>
                  <a:txBody>
                    <a:bodyPr/>
                    <a:lstStyle/>
                    <a:p>
                      <a:pPr algn="ctr" fontAlgn="b"/>
                      <a:r>
                        <a:rPr lang="en-ZA" sz="140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rPr>
                        <a:t>Total</a:t>
                      </a:r>
                      <a:endParaRPr lang="en-ZA" sz="1400" b="0" i="0" u="none" strike="noStrike" dirty="0">
                        <a:solidFill>
                          <a:schemeClr val="bg2">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solidFill>
                  </a:tcPr>
                </a:tc>
                <a:extLst>
                  <a:ext uri="{0D108BD9-81ED-4DB2-BD59-A6C34878D82A}">
                    <a16:rowId xmlns:a16="http://schemas.microsoft.com/office/drawing/2014/main" xmlns="" val="3405455128"/>
                  </a:ext>
                </a:extLst>
              </a:tr>
              <a:tr h="577136">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270</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407</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1458</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algn="ctr" fontAlgn="b"/>
                      <a:r>
                        <a:rPr lang="en-ZA" sz="1400" b="0" i="0" u="none" strike="noStrike" dirty="0">
                          <a:solidFill>
                            <a:schemeClr val="dk1"/>
                          </a:solidFill>
                          <a:effectLst/>
                          <a:latin typeface="Verdana" panose="020B0604030504040204" pitchFamily="34" charset="0"/>
                          <a:ea typeface="Verdana" panose="020B0604030504040204" pitchFamily="34" charset="0"/>
                          <a:cs typeface="Verdana" panose="020B0604030504040204" pitchFamily="34" charset="0"/>
                        </a:rPr>
                        <a:t>60</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tc>
                  <a:txBody>
                    <a:bodyPr/>
                    <a:lstStyle/>
                    <a:p>
                      <a:pPr algn="ctr" fontAlgn="b"/>
                      <a:r>
                        <a:rPr lang="en-ZA" sz="1400" u="none" strike="noStrike" dirty="0">
                          <a:effectLst/>
                          <a:latin typeface="Verdana" panose="020B0604030504040204" pitchFamily="34" charset="0"/>
                          <a:ea typeface="Verdana" panose="020B0604030504040204" pitchFamily="34" charset="0"/>
                          <a:cs typeface="Verdana" panose="020B0604030504040204" pitchFamily="34" charset="0"/>
                        </a:rPr>
                        <a:t>4810</a:t>
                      </a:r>
                      <a:endParaRPr lang="en-ZA"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5003" marR="25003" marT="25003"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FA223">
                        <a:alpha val="50196"/>
                      </a:srgbClr>
                    </a:solidFill>
                  </a:tcPr>
                </a:tc>
                <a:extLst>
                  <a:ext uri="{0D108BD9-81ED-4DB2-BD59-A6C34878D82A}">
                    <a16:rowId xmlns:a16="http://schemas.microsoft.com/office/drawing/2014/main" xmlns="" val="2000262382"/>
                  </a:ext>
                </a:extLst>
              </a:tr>
            </a:tbl>
          </a:graphicData>
        </a:graphic>
      </p:graphicFrame>
    </p:spTree>
    <p:extLst>
      <p:ext uri="{BB962C8B-B14F-4D97-AF65-F5344CB8AC3E}">
        <p14:creationId xmlns:p14="http://schemas.microsoft.com/office/powerpoint/2010/main" xmlns="" val="289596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2" name="TextBox 1">
            <a:extLst>
              <a:ext uri="{FF2B5EF4-FFF2-40B4-BE49-F238E27FC236}">
                <a16:creationId xmlns:a16="http://schemas.microsoft.com/office/drawing/2014/main" xmlns="" id="{230A61AF-D5DB-9F53-43B8-EA3D440A5A85}"/>
              </a:ext>
            </a:extLst>
          </p:cNvPr>
          <p:cNvSpPr txBox="1"/>
          <p:nvPr/>
        </p:nvSpPr>
        <p:spPr>
          <a:xfrm>
            <a:off x="927339" y="575021"/>
            <a:ext cx="9345374" cy="830997"/>
          </a:xfrm>
          <a:prstGeom prst="rect">
            <a:avLst/>
          </a:prstGeom>
          <a:noFill/>
        </p:spPr>
        <p:txBody>
          <a:bodyPr wrap="square">
            <a:spAutoFit/>
          </a:bodyPr>
          <a:lstStyle/>
          <a:p>
            <a:pPr>
              <a:buClr>
                <a:srgbClr val="0C0C0C"/>
              </a:buClr>
              <a:buSzPts val="2400"/>
            </a:pPr>
            <a:r>
              <a:rPr lang="en-ZA" sz="2400" b="1" dirty="0">
                <a:solidFill>
                  <a:srgbClr val="0C0C0C"/>
                </a:solidFill>
                <a:latin typeface="Verdana"/>
                <a:ea typeface="Verdana"/>
                <a:cs typeface="Verdana"/>
                <a:sym typeface="Verdana"/>
              </a:rPr>
              <a:t>5. PROVINCIAL REPRESENTATION OF </a:t>
            </a:r>
            <a:br>
              <a:rPr lang="en-ZA" sz="2400" b="1" dirty="0">
                <a:solidFill>
                  <a:srgbClr val="0C0C0C"/>
                </a:solidFill>
                <a:latin typeface="Verdana"/>
                <a:ea typeface="Verdana"/>
                <a:cs typeface="Verdana"/>
                <a:sym typeface="Verdana"/>
              </a:rPr>
            </a:br>
            <a:r>
              <a:rPr lang="en-ZA" sz="2400" b="1" dirty="0">
                <a:solidFill>
                  <a:srgbClr val="0C0C0C"/>
                </a:solidFill>
                <a:latin typeface="Verdana"/>
                <a:ea typeface="Verdana"/>
                <a:cs typeface="Verdana"/>
                <a:sym typeface="Verdana"/>
              </a:rPr>
              <a:t>    APPLICATIONS RECEIVED</a:t>
            </a:r>
            <a:endParaRPr lang="en-ZA" sz="2400" dirty="0"/>
          </a:p>
        </p:txBody>
      </p:sp>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8</a:t>
            </a:fld>
            <a:endParaRPr/>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564465"/>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17C845AC-5A5B-C103-2892-D40101773606}"/>
              </a:ext>
            </a:extLst>
          </p:cNvPr>
          <p:cNvSpPr txBox="1"/>
          <p:nvPr/>
        </p:nvSpPr>
        <p:spPr>
          <a:xfrm>
            <a:off x="5928161" y="1030514"/>
            <a:ext cx="4344552" cy="307777"/>
          </a:xfrm>
          <a:prstGeom prst="rect">
            <a:avLst/>
          </a:prstGeom>
          <a:noFill/>
        </p:spPr>
        <p:txBody>
          <a:bodyPr wrap="square">
            <a:spAutoFit/>
          </a:bodyPr>
          <a:lstStyle/>
          <a:p>
            <a:r>
              <a:rPr lang="en-GB" b="1" dirty="0">
                <a:solidFill>
                  <a:schemeClr val="bg2">
                    <a:lumMod val="50000"/>
                  </a:schemeClr>
                </a:solidFill>
                <a:latin typeface="Verdana"/>
                <a:ea typeface="Verdana"/>
                <a:cs typeface="Verdana"/>
                <a:sym typeface="Verdana"/>
              </a:rPr>
              <a:t>Overall stats (Manual + GMS)</a:t>
            </a:r>
            <a:endParaRPr lang="en-US" dirty="0">
              <a:solidFill>
                <a:schemeClr val="bg2">
                  <a:lumMod val="50000"/>
                </a:schemeClr>
              </a:solidFill>
            </a:endParaRPr>
          </a:p>
        </p:txBody>
      </p:sp>
      <p:graphicFrame>
        <p:nvGraphicFramePr>
          <p:cNvPr id="3" name="Chart 2">
            <a:extLst>
              <a:ext uri="{FF2B5EF4-FFF2-40B4-BE49-F238E27FC236}">
                <a16:creationId xmlns:a16="http://schemas.microsoft.com/office/drawing/2014/main" xmlns="" id="{CA7D2017-FEA9-3A80-B41B-D8B48CA1301B}"/>
              </a:ext>
            </a:extLst>
          </p:cNvPr>
          <p:cNvGraphicFramePr>
            <a:graphicFrameLocks/>
          </p:cNvGraphicFramePr>
          <p:nvPr>
            <p:extLst>
              <p:ext uri="{D42A27DB-BD31-4B8C-83A1-F6EECF244321}">
                <p14:modId xmlns:p14="http://schemas.microsoft.com/office/powerpoint/2010/main" xmlns="" val="3069406173"/>
              </p:ext>
            </p:extLst>
          </p:nvPr>
        </p:nvGraphicFramePr>
        <p:xfrm>
          <a:off x="1030777" y="1722913"/>
          <a:ext cx="9010997" cy="3828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02460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9</a:t>
            </a:fld>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i="0" u="none" strike="noStrike" cap="none" dirty="0">
                <a:solidFill>
                  <a:srgbClr val="0C0C0C"/>
                </a:solidFill>
                <a:latin typeface="Verdana"/>
                <a:ea typeface="Verdana"/>
                <a:cs typeface="Verdana"/>
                <a:sym typeface="Verdana"/>
              </a:rPr>
              <a:t>6. PROGRESS ON TIMELINES</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1">
            <a:extLst>
              <a:ext uri="{FF2B5EF4-FFF2-40B4-BE49-F238E27FC236}">
                <a16:creationId xmlns:a16="http://schemas.microsoft.com/office/drawing/2014/main" xmlns="" id="{C01FC9E0-BEED-9496-BCC8-96EAB3680323}"/>
              </a:ext>
            </a:extLst>
          </p:cNvPr>
          <p:cNvGraphicFramePr>
            <a:graphicFrameLocks/>
          </p:cNvGraphicFramePr>
          <p:nvPr>
            <p:extLst>
              <p:ext uri="{D42A27DB-BD31-4B8C-83A1-F6EECF244321}">
                <p14:modId xmlns:p14="http://schemas.microsoft.com/office/powerpoint/2010/main" xmlns="" val="1236176615"/>
              </p:ext>
            </p:extLst>
          </p:nvPr>
        </p:nvGraphicFramePr>
        <p:xfrm>
          <a:off x="979098" y="1578080"/>
          <a:ext cx="9703416" cy="3701839"/>
        </p:xfrm>
        <a:graphic>
          <a:graphicData uri="http://schemas.openxmlformats.org/drawingml/2006/table">
            <a:tbl>
              <a:tblPr firstRow="1" firstCol="1" bandRow="1">
                <a:tableStyleId>{5C22544A-7EE6-4342-B048-85BDC9FD1C3A}</a:tableStyleId>
              </a:tblPr>
              <a:tblGrid>
                <a:gridCol w="2373702">
                  <a:extLst>
                    <a:ext uri="{9D8B030D-6E8A-4147-A177-3AD203B41FA5}">
                      <a16:colId xmlns:a16="http://schemas.microsoft.com/office/drawing/2014/main" xmlns="" val="2545495348"/>
                    </a:ext>
                  </a:extLst>
                </a:gridCol>
                <a:gridCol w="1937313">
                  <a:extLst>
                    <a:ext uri="{9D8B030D-6E8A-4147-A177-3AD203B41FA5}">
                      <a16:colId xmlns:a16="http://schemas.microsoft.com/office/drawing/2014/main" xmlns="" val="1729943111"/>
                    </a:ext>
                  </a:extLst>
                </a:gridCol>
                <a:gridCol w="1729048">
                  <a:extLst>
                    <a:ext uri="{9D8B030D-6E8A-4147-A177-3AD203B41FA5}">
                      <a16:colId xmlns:a16="http://schemas.microsoft.com/office/drawing/2014/main" xmlns="" val="2324559062"/>
                    </a:ext>
                  </a:extLst>
                </a:gridCol>
                <a:gridCol w="1200991">
                  <a:extLst>
                    <a:ext uri="{9D8B030D-6E8A-4147-A177-3AD203B41FA5}">
                      <a16:colId xmlns:a16="http://schemas.microsoft.com/office/drawing/2014/main" xmlns="" val="3500676726"/>
                    </a:ext>
                  </a:extLst>
                </a:gridCol>
                <a:gridCol w="1335314">
                  <a:extLst>
                    <a:ext uri="{9D8B030D-6E8A-4147-A177-3AD203B41FA5}">
                      <a16:colId xmlns:a16="http://schemas.microsoft.com/office/drawing/2014/main" xmlns="" val="2144084231"/>
                    </a:ext>
                  </a:extLst>
                </a:gridCol>
                <a:gridCol w="1127048">
                  <a:extLst>
                    <a:ext uri="{9D8B030D-6E8A-4147-A177-3AD203B41FA5}">
                      <a16:colId xmlns:a16="http://schemas.microsoft.com/office/drawing/2014/main" xmlns="" val="1489491215"/>
                    </a:ext>
                  </a:extLst>
                </a:gridCol>
              </a:tblGrid>
              <a:tr h="327820">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KEY MILESTONES</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solidFill>
                  </a:tcPr>
                </a:tc>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KEY PERFORMANCE INDICATOR/MEASURE</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solidFill>
                  </a:tcPr>
                </a:tc>
                <a:tc rowSpan="2">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RESPONSIBILITY</a:t>
                      </a:r>
                      <a:endParaRPr lang="en-ZA"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solidFill>
                  </a:tcPr>
                </a:tc>
                <a:tc gridSpan="3">
                  <a:txBody>
                    <a:bodyPr/>
                    <a:lstStyle/>
                    <a:p>
                      <a:pPr algn="ctr">
                        <a:lnSpc>
                          <a:spcPct val="106000"/>
                        </a:lnSpc>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TIME FRAME</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1C0"/>
                    </a:solidFill>
                  </a:tcPr>
                </a:tc>
                <a:tc hMerge="1">
                  <a:txBody>
                    <a:bodyPr/>
                    <a:lstStyle/>
                    <a:p>
                      <a:endParaRPr lang="en-ZA"/>
                    </a:p>
                  </a:txBody>
                  <a:tcPr/>
                </a:tc>
                <a:tc hMerge="1">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xmlns="" val="2916185588"/>
                  </a:ext>
                </a:extLst>
              </a:tr>
              <a:tr h="3523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START DATE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alpha val="69804"/>
                      </a:srgbClr>
                    </a:solidFill>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END DATE</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alpha val="69804"/>
                      </a:srgbClr>
                    </a:solidFill>
                  </a:tcPr>
                </a:tc>
                <a:tc>
                  <a:txBody>
                    <a:bodyPr/>
                    <a:lstStyle/>
                    <a:p>
                      <a:pPr algn="ctr">
                        <a:lnSpc>
                          <a:spcPct val="106000"/>
                        </a:lnSpc>
                        <a:spcAft>
                          <a:spcPts val="800"/>
                        </a:spcAft>
                      </a:pPr>
                      <a:r>
                        <a:rPr lang="en-US"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STATUS</a:t>
                      </a:r>
                      <a:endParaRPr lang="en-ZA"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alpha val="69804"/>
                      </a:srgbClr>
                    </a:solidFill>
                  </a:tcPr>
                </a:tc>
                <a:extLst>
                  <a:ext uri="{0D108BD9-81ED-4DB2-BD59-A6C34878D82A}">
                    <a16:rowId xmlns:a16="http://schemas.microsoft.com/office/drawing/2014/main" xmlns="" val="2983332460"/>
                  </a:ext>
                </a:extLst>
              </a:tr>
              <a:tr h="647710">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1. MOA signed between DSAC</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and NAC to roll out the plan</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solidFill>
                  </a:tcPr>
                </a:tc>
                <a:tc>
                  <a:txBody>
                    <a:bodyPr/>
                    <a:lstStyle/>
                    <a:p>
                      <a:pPr marL="342900" lvl="0" indent="-342900">
                        <a:lnSpc>
                          <a:spcPct val="106000"/>
                        </a:lnSpc>
                        <a:spcAft>
                          <a:spcPts val="800"/>
                        </a:spcAft>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Signed MOA setting out deliverables and timelines</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DSAC Project Leadership, Interim CEO, Director General</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20-04-2022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10-05-2022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MOU signed and sent to DSAC.</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4165662206"/>
                  </a:ext>
                </a:extLst>
              </a:tr>
              <a:tr h="2373973">
                <a:tc>
                  <a:txBody>
                    <a:bodyPr/>
                    <a:lstStyle/>
                    <a:p>
                      <a:pPr marL="0" lvl="0" indent="0">
                        <a:lnSpc>
                          <a:spcPct val="115000"/>
                        </a:lnSpc>
                        <a:spcAft>
                          <a:spcPts val="1000"/>
                        </a:spcAft>
                        <a:buFont typeface="+mj-lt"/>
                        <a:buNone/>
                      </a:pPr>
                      <a:r>
                        <a:rPr lang="en-US" sz="1100" b="0" dirty="0">
                          <a:effectLst/>
                          <a:latin typeface="Verdana" panose="020B0604030504040204" pitchFamily="34" charset="0"/>
                          <a:ea typeface="Verdana" panose="020B0604030504040204" pitchFamily="34" charset="0"/>
                          <a:cs typeface="Verdana" panose="020B0604030504040204" pitchFamily="34" charset="0"/>
                        </a:rPr>
                        <a:t>2. Finalise guidelines and</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criteria for funding allocation</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to beneficiaries supported</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by a NAC governance policy</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on grant allocation. </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p>
                      <a:pPr marL="0" lvl="0" indent="0">
                        <a:lnSpc>
                          <a:spcPct val="115000"/>
                        </a:lnSpc>
                        <a:spcAft>
                          <a:spcPts val="1000"/>
                        </a:spcAft>
                        <a:buFont typeface="+mj-lt"/>
                        <a:buNone/>
                      </a:pPr>
                      <a:r>
                        <a:rPr lang="en-ZA" sz="1100" b="0" dirty="0">
                          <a:effectLst/>
                          <a:latin typeface="Verdana" panose="020B0604030504040204" pitchFamily="34" charset="0"/>
                          <a:ea typeface="Verdana" panose="020B0604030504040204" pitchFamily="34" charset="0"/>
                          <a:cs typeface="Verdana" panose="020B0604030504040204" pitchFamily="34" charset="0"/>
                        </a:rPr>
                        <a:t>    </a:t>
                      </a:r>
                      <a:r>
                        <a:rPr lang="en-US" sz="1100" b="0" dirty="0">
                          <a:effectLst/>
                          <a:latin typeface="Verdana" panose="020B0604030504040204" pitchFamily="34" charset="0"/>
                          <a:ea typeface="Verdana" panose="020B0604030504040204" pitchFamily="34" charset="0"/>
                          <a:cs typeface="Verdana" panose="020B0604030504040204" pitchFamily="34" charset="0"/>
                        </a:rPr>
                        <a:t>Funding guidelines in place</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detailing eligibility of</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applicants, excluded persons</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from applications,</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compliance requirements,</a:t>
                      </a:r>
                      <a:br>
                        <a:rPr lang="en-US" sz="1100" b="0" dirty="0">
                          <a:effectLst/>
                          <a:latin typeface="Verdana" panose="020B0604030504040204" pitchFamily="34" charset="0"/>
                          <a:ea typeface="Verdana" panose="020B0604030504040204" pitchFamily="34" charset="0"/>
                          <a:cs typeface="Verdana" panose="020B0604030504040204" pitchFamily="34" charset="0"/>
                        </a:rPr>
                      </a:br>
                      <a:r>
                        <a:rPr lang="en-US" sz="1100" b="0" dirty="0">
                          <a:effectLst/>
                          <a:latin typeface="Verdana" panose="020B0604030504040204" pitchFamily="34" charset="0"/>
                          <a:ea typeface="Verdana" panose="020B0604030504040204" pitchFamily="34" charset="0"/>
                          <a:cs typeface="Verdana" panose="020B0604030504040204" pitchFamily="34" charset="0"/>
                        </a:rPr>
                        <a:t>    etc.</a:t>
                      </a:r>
                      <a:endParaRPr lang="en-ZA" sz="11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C0"/>
                    </a:solidFill>
                  </a:tcPr>
                </a:tc>
                <a:tc>
                  <a:txBody>
                    <a:bodyPr/>
                    <a:lstStyle/>
                    <a:p>
                      <a:pPr marL="342900" lvl="0" indent="-342900">
                        <a:lnSpc>
                          <a:spcPct val="106000"/>
                        </a:lnSpc>
                        <a:spcAft>
                          <a:spcPts val="800"/>
                        </a:spcAft>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Signed off funding criteria by POCC Chair and grant governance policy by Council</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06000"/>
                        </a:lnSpc>
                        <a:spcAft>
                          <a:spcPts val="800"/>
                        </a:spcAft>
                        <a:buFont typeface="Symbol" panose="05050102010706020507" pitchFamily="18" charset="2"/>
                        <a:buChar char=""/>
                      </a:pPr>
                      <a:r>
                        <a:rPr lang="en-US" sz="1100" dirty="0">
                          <a:effectLst/>
                          <a:latin typeface="Verdana" panose="020B0604030504040204" pitchFamily="34" charset="0"/>
                          <a:ea typeface="Verdana" panose="020B0604030504040204" pitchFamily="34" charset="0"/>
                          <a:cs typeface="Verdana" panose="020B0604030504040204" pitchFamily="34" charset="0"/>
                        </a:rPr>
                        <a:t>Guidelines developed and approved by Council</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Project Leader</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Interim CEO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POCC</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25 -04-2022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03-05-2022</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a:lnSpc>
                          <a:spcPct val="106000"/>
                        </a:lnSpc>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Complete, approved by Council.</a:t>
                      </a:r>
                      <a:endParaRPr lang="en-ZA"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2138127360"/>
                  </a:ext>
                </a:extLst>
              </a:tr>
            </a:tbl>
          </a:graphicData>
        </a:graphic>
      </p:graphicFrame>
    </p:spTree>
    <p:extLst>
      <p:ext uri="{BB962C8B-B14F-4D97-AF65-F5344CB8AC3E}">
        <p14:creationId xmlns:p14="http://schemas.microsoft.com/office/powerpoint/2010/main" xmlns="" val="403430554"/>
      </p:ext>
    </p:extLst>
  </p:cSld>
  <p:clrMapOvr>
    <a:masterClrMapping/>
  </p:clrMapOvr>
</p:sld>
</file>

<file path=ppt/theme/theme1.xml><?xml version="1.0" encoding="utf-8"?>
<a:theme xmlns:a="http://schemas.openxmlformats.org/drawingml/2006/main" name="Integral">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9541</TotalTime>
  <Words>967</Words>
  <Application>Microsoft Office PowerPoint</Application>
  <PresentationFormat>Custom</PresentationFormat>
  <Paragraphs>261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Integral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Thola Phetla</dc:creator>
  <cp:lastModifiedBy>USER</cp:lastModifiedBy>
  <cp:revision>49</cp:revision>
  <dcterms:modified xsi:type="dcterms:W3CDTF">2022-09-02T13:40:07Z</dcterms:modified>
</cp:coreProperties>
</file>