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8485" r:id="rId1"/>
    <p:sldMasterId id="2147488498" r:id="rId2"/>
  </p:sldMasterIdLst>
  <p:notesMasterIdLst>
    <p:notesMasterId r:id="rId16"/>
  </p:notesMasterIdLst>
  <p:handoutMasterIdLst>
    <p:handoutMasterId r:id="rId17"/>
  </p:handoutMasterIdLst>
  <p:sldIdLst>
    <p:sldId id="1154" r:id="rId3"/>
    <p:sldId id="1157" r:id="rId4"/>
    <p:sldId id="1163" r:id="rId5"/>
    <p:sldId id="1169" r:id="rId6"/>
    <p:sldId id="1171" r:id="rId7"/>
    <p:sldId id="1172" r:id="rId8"/>
    <p:sldId id="1173" r:id="rId9"/>
    <p:sldId id="1174" r:id="rId10"/>
    <p:sldId id="1175" r:id="rId11"/>
    <p:sldId id="1176" r:id="rId12"/>
    <p:sldId id="1177" r:id="rId13"/>
    <p:sldId id="1178" r:id="rId14"/>
    <p:sldId id="1168" r:id="rId15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FF99"/>
    <a:srgbClr val="FDF481"/>
    <a:srgbClr val="FF9900"/>
    <a:srgbClr val="0000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227" autoAdjust="0"/>
  </p:normalViewPr>
  <p:slideViewPr>
    <p:cSldViewPr>
      <p:cViewPr varScale="1">
        <p:scale>
          <a:sx n="77" d="100"/>
          <a:sy n="77" d="100"/>
        </p:scale>
        <p:origin x="34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9A6DA842-3C18-C4D4-7AFE-CAF1CF383BB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19" tIns="45459" rIns="90919" bIns="45459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085481C3-3616-43F1-BFA0-D95FD989047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9" y="2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19" tIns="45459" rIns="90919" bIns="4545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xmlns="" id="{E998AE64-7FE1-DFEC-AF78-7DCC81CF0B3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19" tIns="45459" rIns="90919" bIns="45459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xmlns="" id="{5889B987-560B-A84D-B91C-3F07B329D26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9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19" tIns="45459" rIns="90919" bIns="4545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anose="02020603050405020304" pitchFamily="18" charset="0"/>
              </a:defRPr>
            </a:lvl1pPr>
          </a:lstStyle>
          <a:p>
            <a:fld id="{6C091942-953C-478E-9D57-CB8963DE7B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4BD88892-61B0-0F61-CFF5-24E7268CEF3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19" tIns="45459" rIns="90919" bIns="45459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xmlns="" id="{6F86E583-0CEA-A071-500C-590ACADB801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2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19" tIns="45459" rIns="90919" bIns="4545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xmlns="" id="{255FE9E4-367D-A2C6-08CA-18ABBC1DE90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xmlns="" id="{4A5CB37C-B72A-A543-E859-A051FBC5F20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2" y="4716464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19" tIns="45459" rIns="90919" bIns="454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xmlns="" id="{BEF205DA-93EC-1506-3FED-FAF92FA7702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19" tIns="45459" rIns="90919" bIns="45459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xmlns="" id="{DF516DCE-3B30-35AA-4C60-6EB48E62B1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19" tIns="45459" rIns="90919" bIns="4545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anose="02020603050405020304" pitchFamily="18" charset="0"/>
              </a:defRPr>
            </a:lvl1pPr>
          </a:lstStyle>
          <a:p>
            <a:fld id="{DCF0CA10-117D-4711-A42C-3C5F930392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8344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xmlns="" id="{D3324036-E52E-88BF-2EE1-3921C890DD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xmlns="" id="{04E82629-D268-3BE2-F71F-6D063E869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A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xmlns="" id="{94D7E59E-CE68-19EC-298D-B867E5DECA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413" indent="-2921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1575" indent="-233363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9888" indent="-233363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9788" indent="-233363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6988" indent="-2333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4188" indent="-2333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1388" indent="-2333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8588" indent="-2333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960023-206B-4FED-86B3-123F2C185A8F}" type="slidenum">
              <a:rPr lang="en-ZA" altLang="en-US" sz="1200">
                <a:solidFill>
                  <a:srgbClr val="000000"/>
                </a:solidFill>
                <a:latin typeface="Franklin Gothic Medium" panose="020B0603020102020204" pitchFamily="34" charset="0"/>
              </a:rPr>
              <a:pPr/>
              <a:t>1</a:t>
            </a:fld>
            <a:endParaRPr lang="en-ZA" altLang="en-US" sz="1200">
              <a:solidFill>
                <a:srgbClr val="000000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899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xmlns="" id="{8336CEB7-99AA-9014-58CC-33F9FB71DD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xmlns="" id="{7A356F2E-5123-D74E-E35E-984275AEE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ZA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xmlns="" id="{C247F34E-81B8-7450-EDC6-C4F91159C7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7277E1-6FFC-4D6A-9D22-5846320026E4}" type="slidenum">
              <a:rPr lang="en-US" altLang="en-US" sz="1200">
                <a:solidFill>
                  <a:srgbClr val="000000"/>
                </a:solidFill>
                <a:latin typeface="Times" panose="02020603050405020304" pitchFamily="18" charset="0"/>
              </a:rPr>
              <a:pPr/>
              <a:t>2</a:t>
            </a:fld>
            <a:endParaRPr lang="en-US" altLang="en-US" sz="12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785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533401"/>
            <a:ext cx="3772883" cy="2514601"/>
          </a:xfrm>
        </p:spPr>
        <p:txBody>
          <a:bodyPr>
            <a:normAutofit/>
          </a:bodyPr>
          <a:lstStyle>
            <a:lvl1pPr>
              <a:defRPr sz="405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20" y="3403601"/>
            <a:ext cx="3772883" cy="1397000"/>
          </a:xfrm>
        </p:spPr>
        <p:txBody>
          <a:bodyPr/>
          <a:lstStyle>
            <a:lvl1pPr marL="0" indent="0" algn="l">
              <a:spcBef>
                <a:spcPts val="45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868E60-6250-551F-6170-48BEECFDD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0452A9-603E-FD0D-A56D-7596F9B0F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0013A9-A68F-32B5-F9BC-E7585D00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3AD84CB6-C01B-4144-A456-FF79E63D18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964387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2C597F-3F99-A46B-4E54-9AD2B2BBB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0EFBE4-8FBA-90DC-7DF2-40AEFA898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BFB69B-6114-FB32-D629-80A1BF9BD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47BFE38F-1808-4EDF-8251-E311317743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552961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773" y="533400"/>
            <a:ext cx="17721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9121" y="533400"/>
            <a:ext cx="560215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4460DA-9615-63AF-5D5A-9C5864800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D8EF1D-277E-90F8-806F-69169329C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75BD56-D116-08DB-2AD9-5D05C952F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C5040695-B378-4204-AE8C-C282004510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050214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xmlns="" id="{6EC3DE43-74DA-0C09-55BE-1DC64CE8F2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2343150"/>
            <a:ext cx="9217025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12E6406-FE38-5BBC-C3F9-8DC9C9EE53F7}"/>
              </a:ext>
            </a:extLst>
          </p:cNvPr>
          <p:cNvSpPr/>
          <p:nvPr userDrawn="1"/>
        </p:nvSpPr>
        <p:spPr>
          <a:xfrm>
            <a:off x="0" y="2860675"/>
            <a:ext cx="9144000" cy="7397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48" tIns="25574" rIns="51148" bIns="25574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07" dirty="0">
              <a:solidFill>
                <a:prstClr val="white"/>
              </a:solidFill>
            </a:endParaRP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xmlns="" id="{C7848418-536C-7A02-A23F-622176284E8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891463" y="6243638"/>
            <a:ext cx="9144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98" tIns="34299" rIns="68598" bIns="3429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200" b="1">
                <a:solidFill>
                  <a:srgbClr val="FFFFFF"/>
                </a:solidFill>
                <a:latin typeface="Century Gothic" panose="020B0502020202020204" pitchFamily="34" charset="0"/>
              </a:rPr>
              <a:t>Slide </a:t>
            </a:r>
            <a:fld id="{120F736D-4F3F-45CD-A97E-FD7C8C39B60D}" type="slidenum">
              <a:rPr lang="en-GB" altLang="en-US" sz="1200" b="1">
                <a:solidFill>
                  <a:srgbClr val="FFFFFF"/>
                </a:solidFill>
                <a:latin typeface="Century Gothic" panose="020B0502020202020204" pitchFamily="34" charset="0"/>
              </a:rPr>
              <a:pPr algn="r" eaLnBrk="1" hangingPunct="1"/>
              <a:t>‹#›</a:t>
            </a:fld>
            <a:endParaRPr lang="en-GB" altLang="en-US" sz="1200" b="1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" y="2860540"/>
            <a:ext cx="9143999" cy="73991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2251"/>
              </a:lnSpc>
              <a:defRPr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5526570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866A3AD8-D5FB-34F8-6783-FE0CDECED6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6335713"/>
            <a:ext cx="109061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3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6" y="3886200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DCDDE5CF-46AE-B319-CFA9-504E7CD183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31900" y="6365875"/>
            <a:ext cx="1817688" cy="365125"/>
          </a:xfrm>
        </p:spPr>
        <p:txBody>
          <a:bodyPr/>
          <a:lstStyle>
            <a:lvl1pPr defTabSz="914400">
              <a:defRPr smtClean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BEC2899E-E227-48CD-A590-BB357CDA7EA7}" type="datetime1">
              <a:rPr lang="en-GB"/>
              <a:pPr>
                <a:defRPr/>
              </a:pPr>
              <a:t>22/08/2022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8FC7029-6C1A-591F-94A5-FC3F6D6B3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dirty="0"/>
            </a:lvl1pPr>
          </a:lstStyle>
          <a:p>
            <a:pPr>
              <a:defRPr/>
            </a:pPr>
            <a:r>
              <a:rPr lang="en-US"/>
              <a:t>DPWI </a:t>
            </a:r>
            <a:r>
              <a:rPr lang="en-US" err="1"/>
              <a:t>StratPlan</a:t>
            </a:r>
            <a:r>
              <a:rPr lang="en-US"/>
              <a:t>  2020-2025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410C565-FF83-AD90-2F86-261ACFFA5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fld id="{A5DC212B-A9E3-40D1-AC1B-474091E02C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3392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89165841-6503-33E8-CE13-41BC4CCFE5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32" b="32593"/>
          <a:stretch>
            <a:fillRect/>
          </a:stretch>
        </p:blipFill>
        <p:spPr bwMode="auto">
          <a:xfrm>
            <a:off x="0" y="0"/>
            <a:ext cx="91440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xmlns="" id="{9E20C207-226B-77C0-38B7-400F7A5813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6329363"/>
            <a:ext cx="10922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" y="0"/>
            <a:ext cx="8229599" cy="83820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6D991C78-9AB9-A225-E9A4-0E42197B98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39838" y="6356350"/>
            <a:ext cx="1673225" cy="365125"/>
          </a:xfrm>
        </p:spPr>
        <p:txBody>
          <a:bodyPr/>
          <a:lstStyle>
            <a:lvl1pPr defTabSz="914400">
              <a:defRPr smtClean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AC54B37B-1C19-47BE-AE72-2F27C3702EEF}" type="datetime1">
              <a:rPr lang="en-GB"/>
              <a:pPr>
                <a:defRPr/>
              </a:pPr>
              <a:t>22/08/2022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F5AB80CF-3A36-9568-FF1B-516C32CE8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dirty="0"/>
            </a:lvl1pPr>
          </a:lstStyle>
          <a:p>
            <a:pPr>
              <a:defRPr/>
            </a:pPr>
            <a:r>
              <a:rPr lang="en-US"/>
              <a:t>DPWI </a:t>
            </a:r>
            <a:r>
              <a:rPr lang="en-US" err="1"/>
              <a:t>StratPlan</a:t>
            </a:r>
            <a:r>
              <a:rPr lang="en-US"/>
              <a:t>  2020-2025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78C832D1-B722-8B1E-6B82-560BE9FF1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fld id="{04B538B8-9825-4467-8D72-66387F0D9B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4662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1E0D0AAC-3C0E-6FEC-DF5B-4C87375173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6335713"/>
            <a:ext cx="109061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8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97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174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37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565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3B84BB9D-F099-4067-ACA2-82837FBD32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7288" y="6356350"/>
            <a:ext cx="1966912" cy="365125"/>
          </a:xfrm>
        </p:spPr>
        <p:txBody>
          <a:bodyPr/>
          <a:lstStyle>
            <a:lvl1pPr defTabSz="914400">
              <a:defRPr smtClean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1F3BB0C6-17E1-4FBA-AEFE-1FA92098391F}" type="datetime1">
              <a:rPr lang="en-GB"/>
              <a:pPr>
                <a:defRPr/>
              </a:pPr>
              <a:t>22/08/2022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5F4CC232-1922-6FEC-B437-2770C00D9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dirty="0"/>
            </a:lvl1pPr>
          </a:lstStyle>
          <a:p>
            <a:pPr>
              <a:defRPr/>
            </a:pPr>
            <a:r>
              <a:rPr lang="en-US"/>
              <a:t>DPWI </a:t>
            </a:r>
            <a:r>
              <a:rPr lang="en-US" err="1"/>
              <a:t>StratPlan</a:t>
            </a:r>
            <a:r>
              <a:rPr lang="en-US"/>
              <a:t>  2020-2025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24B1641-459A-DD1E-8CC0-AC80D6783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fld id="{6E3A1ADA-C23C-466B-B708-AAAF9D5E17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430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xmlns="" id="{D2FC751A-5224-4E97-78D5-9431A1D825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6329363"/>
            <a:ext cx="10922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="" id="{886D39E1-5DBA-DFD7-90F3-9B057906AB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9213" y="6356350"/>
            <a:ext cx="1804987" cy="365125"/>
          </a:xfrm>
        </p:spPr>
        <p:txBody>
          <a:bodyPr/>
          <a:lstStyle>
            <a:lvl1pPr defTabSz="914400">
              <a:defRPr smtClean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C9DB13D2-62C3-4F40-BB33-6E2DA5A827C7}" type="datetime1">
              <a:rPr lang="en-GB"/>
              <a:pPr>
                <a:defRPr/>
              </a:pPr>
              <a:t>22/08/2022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92E08C84-7F8D-39FB-7D6F-37C8A1116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dirty="0"/>
            </a:lvl1pPr>
          </a:lstStyle>
          <a:p>
            <a:pPr>
              <a:defRPr/>
            </a:pPr>
            <a:r>
              <a:rPr lang="en-US"/>
              <a:t>DPWI </a:t>
            </a:r>
            <a:r>
              <a:rPr lang="en-US" err="1"/>
              <a:t>StratPlan</a:t>
            </a:r>
            <a:r>
              <a:rPr lang="en-US"/>
              <a:t>  2020-2025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EE72FC6D-6620-DDA4-117C-B36235291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fld id="{4E5441E4-507E-4713-BF30-E570D786E8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5838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0E164595-EC1A-90C1-D43B-7B373E2405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6329363"/>
            <a:ext cx="10922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3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4" indent="0">
              <a:buNone/>
              <a:defRPr sz="1600" b="1"/>
            </a:lvl7pPr>
            <a:lvl8pPr marL="3200370" indent="0">
              <a:buNone/>
              <a:defRPr sz="1600" b="1"/>
            </a:lvl8pPr>
            <a:lvl9pPr marL="36575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3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4" indent="0">
              <a:buNone/>
              <a:defRPr sz="1600" b="1"/>
            </a:lvl7pPr>
            <a:lvl8pPr marL="3200370" indent="0">
              <a:buNone/>
              <a:defRPr sz="1600" b="1"/>
            </a:lvl8pPr>
            <a:lvl9pPr marL="36575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xmlns="" id="{9AF9569E-8013-F22E-3191-004E6383F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2375" y="6356350"/>
            <a:ext cx="1798638" cy="365125"/>
          </a:xfrm>
        </p:spPr>
        <p:txBody>
          <a:bodyPr/>
          <a:lstStyle>
            <a:lvl1pPr defTabSz="914400">
              <a:defRPr smtClean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1CFB1E96-0062-45FA-80A9-B9B97B0E7D37}" type="datetime1">
              <a:rPr lang="en-GB"/>
              <a:pPr>
                <a:defRPr/>
              </a:pPr>
              <a:t>22/08/2022</a:t>
            </a:fld>
            <a:endParaRPr lang="en-US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xmlns="" id="{EA67C282-8C22-F6AD-88FA-EF7EF0128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dirty="0"/>
            </a:lvl1pPr>
          </a:lstStyle>
          <a:p>
            <a:pPr>
              <a:defRPr/>
            </a:pPr>
            <a:r>
              <a:rPr lang="en-US"/>
              <a:t>DPWI </a:t>
            </a:r>
            <a:r>
              <a:rPr lang="en-US" err="1"/>
              <a:t>StratPlan</a:t>
            </a:r>
            <a:r>
              <a:rPr lang="en-US"/>
              <a:t>  2020-2025</a:t>
            </a: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xmlns="" id="{C00C0BE2-F0F4-5B8A-3A65-00E325912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fld id="{57E39F7D-899C-4DBC-93C4-8675615F44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9296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xmlns="" id="{FA852BD0-6DB3-419C-0D39-3289E3A342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6329363"/>
            <a:ext cx="10922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xmlns="" id="{E1E90C8B-08EC-504B-6F48-F32EEDD8F7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0950" y="6373813"/>
            <a:ext cx="1606550" cy="365125"/>
          </a:xfrm>
        </p:spPr>
        <p:txBody>
          <a:bodyPr/>
          <a:lstStyle>
            <a:lvl1pPr defTabSz="914400">
              <a:defRPr smtClean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485E5B77-9086-4501-AEF9-63BC6596897A}" type="datetime1">
              <a:rPr lang="en-GB"/>
              <a:pPr>
                <a:defRPr/>
              </a:pPr>
              <a:t>22/08/2022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xmlns="" id="{FF32AFC0-1F5D-8C50-01AE-7021DE0AF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dirty="0"/>
            </a:lvl1pPr>
          </a:lstStyle>
          <a:p>
            <a:pPr>
              <a:defRPr/>
            </a:pPr>
            <a:r>
              <a:rPr lang="en-US"/>
              <a:t>DPWI </a:t>
            </a:r>
            <a:r>
              <a:rPr lang="en-US" err="1"/>
              <a:t>StratPlan</a:t>
            </a:r>
            <a:r>
              <a:rPr lang="en-US"/>
              <a:t>  2020-2025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xmlns="" id="{23A0C08D-9418-DD73-0727-B92A276AB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fld id="{DDBB1F5D-04F2-41DF-9508-F207130E65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8407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>
            <a:extLst>
              <a:ext uri="{FF2B5EF4-FFF2-40B4-BE49-F238E27FC236}">
                <a16:creationId xmlns:a16="http://schemas.microsoft.com/office/drawing/2014/main" xmlns="" id="{8FAFF8F9-9A3C-24B1-C899-3344277171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xmlns="" id="{9B2A7F2E-5461-4B23-51DA-B813AE6633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6335713"/>
            <a:ext cx="109061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xmlns="" id="{3BDB7917-4C81-C6DE-415E-CEF8D563CB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2058988"/>
            <a:ext cx="9205913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1">
            <a:extLst>
              <a:ext uri="{FF2B5EF4-FFF2-40B4-BE49-F238E27FC236}">
                <a16:creationId xmlns:a16="http://schemas.microsoft.com/office/drawing/2014/main" xmlns="" id="{6A65545A-5B82-2E97-7EE1-DDF61CA9A1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7150" y="6356350"/>
            <a:ext cx="1797050" cy="365125"/>
          </a:xfrm>
        </p:spPr>
        <p:txBody>
          <a:bodyPr/>
          <a:lstStyle>
            <a:lvl1pPr defTabSz="914400">
              <a:defRPr smtClean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5A07A289-BBE6-408F-B082-A6CA63685127}" type="datetime1">
              <a:rPr lang="en-GB"/>
              <a:pPr>
                <a:defRPr/>
              </a:pPr>
              <a:t>22/08/2022</a:t>
            </a:fld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xmlns="" id="{36163CA9-2B5E-29C1-47DA-661FC84D9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dirty="0"/>
            </a:lvl1pPr>
          </a:lstStyle>
          <a:p>
            <a:pPr>
              <a:defRPr/>
            </a:pPr>
            <a:r>
              <a:rPr lang="en-US"/>
              <a:t>DPWI </a:t>
            </a:r>
            <a:r>
              <a:rPr lang="en-US" err="1"/>
              <a:t>StratPlan</a:t>
            </a:r>
            <a:r>
              <a:rPr lang="en-US"/>
              <a:t>  2020-2025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xmlns="" id="{FFF03E4B-5769-4E4E-956D-0B8CF06A1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fld id="{4DF777C2-2891-4BF8-ADC7-2038447465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0868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60CAA6A-B3BD-06FC-6677-46363A4DC8D3}"/>
              </a:ext>
            </a:extLst>
          </p:cNvPr>
          <p:cNvSpPr/>
          <p:nvPr userDrawn="1"/>
        </p:nvSpPr>
        <p:spPr>
          <a:xfrm>
            <a:off x="0" y="1341438"/>
            <a:ext cx="9144000" cy="1158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AC4EAB5-A55D-3210-3CFA-25AA51935039}"/>
              </a:ext>
            </a:extLst>
          </p:cNvPr>
          <p:cNvSpPr/>
          <p:nvPr userDrawn="1"/>
        </p:nvSpPr>
        <p:spPr>
          <a:xfrm>
            <a:off x="0" y="2862263"/>
            <a:ext cx="4035425" cy="3995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xmlns="" id="{736AACCC-E05A-4537-5ACE-C9CF0E8144E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251700" y="6094413"/>
            <a:ext cx="9144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98" tIns="34299" rIns="68598" bIns="3429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B2DE8A2-EAB3-4671-9B53-8336D31E140A}" type="slidenum">
              <a:rPr lang="en-GB" altLang="en-US" sz="1200" b="1">
                <a:solidFill>
                  <a:srgbClr val="595959"/>
                </a:solidFill>
                <a:latin typeface="Century Gothic" panose="020B0502020202020204" pitchFamily="34" charset="0"/>
              </a:rPr>
              <a:pPr algn="r" eaLnBrk="1" hangingPunct="1"/>
              <a:t>‹#›</a:t>
            </a:fld>
            <a:endParaRPr lang="en-GB" altLang="en-US" sz="1200" b="1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577D449-7E9A-8B56-9BE2-54B34FD2B0FD}"/>
              </a:ext>
            </a:extLst>
          </p:cNvPr>
          <p:cNvSpPr/>
          <p:nvPr userDrawn="1"/>
        </p:nvSpPr>
        <p:spPr>
          <a:xfrm>
            <a:off x="0" y="2919413"/>
            <a:ext cx="446088" cy="16700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>
              <a:solidFill>
                <a:prstClr val="white"/>
              </a:solidFill>
            </a:endParaRP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xmlns="" id="{EA9D288F-67BD-9046-5CF3-C34A50E552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555625"/>
            <a:ext cx="153828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logo.png">
            <a:extLst>
              <a:ext uri="{FF2B5EF4-FFF2-40B4-BE49-F238E27FC236}">
                <a16:creationId xmlns:a16="http://schemas.microsoft.com/office/drawing/2014/main" xmlns="" id="{96A0385C-EFA9-4E5C-9294-0BE3199F0C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592138"/>
            <a:ext cx="133985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057" y="319235"/>
            <a:ext cx="5077886" cy="1066800"/>
          </a:xfrm>
        </p:spPr>
        <p:txBody>
          <a:bodyPr>
            <a:normAutofit/>
          </a:bodyPr>
          <a:lstStyle>
            <a:lvl1pPr algn="ctr">
              <a:defRPr sz="330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615" y="1614634"/>
            <a:ext cx="7670850" cy="4479214"/>
          </a:xfrm>
        </p:spPr>
        <p:txBody>
          <a:bodyPr/>
          <a:lstStyle>
            <a:lvl1pPr>
              <a:defRPr sz="2401"/>
            </a:lvl1pPr>
            <a:lvl2pPr marL="541879" indent="-267962">
              <a:lnSpc>
                <a:spcPct val="100000"/>
              </a:lnSpc>
              <a:buFont typeface="Courier New" pitchFamily="49" charset="0"/>
              <a:buChar char="o"/>
              <a:defRPr sz="2401"/>
            </a:lvl2pPr>
            <a:lvl3pPr marL="802695" indent="-267962">
              <a:lnSpc>
                <a:spcPct val="100000"/>
              </a:lnSpc>
              <a:defRPr sz="2401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61160BA9-45B6-E0B2-13CD-EBACDBA704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027238" y="6196013"/>
            <a:ext cx="5083175" cy="341312"/>
          </a:xfrm>
        </p:spPr>
        <p:txBody>
          <a:bodyPr/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1200" dirty="0">
                <a:solidFill>
                  <a:srgbClr val="8095B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780920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xmlns="" id="{370FCE17-E912-15B9-B13B-91CA1545BA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6329363"/>
            <a:ext cx="10922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13"/>
            <a:ext cx="3008313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3" indent="0">
              <a:buNone/>
              <a:defRPr sz="900"/>
            </a:lvl5pPr>
            <a:lvl6pPr marL="2285978" indent="0">
              <a:buNone/>
              <a:defRPr sz="900"/>
            </a:lvl6pPr>
            <a:lvl7pPr marL="2743174" indent="0">
              <a:buNone/>
              <a:defRPr sz="900"/>
            </a:lvl7pPr>
            <a:lvl8pPr marL="3200370" indent="0">
              <a:buNone/>
              <a:defRPr sz="900"/>
            </a:lvl8pPr>
            <a:lvl9pPr marL="36575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="" id="{9AF8E112-A8C4-8ACF-D392-61D5CDB44A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6163" y="6364288"/>
            <a:ext cx="1982787" cy="365125"/>
          </a:xfrm>
        </p:spPr>
        <p:txBody>
          <a:bodyPr/>
          <a:lstStyle>
            <a:lvl1pPr defTabSz="914400">
              <a:defRPr smtClean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7F0453CA-CB9E-4C8A-BEB6-CE6FA05FCF61}" type="datetime1">
              <a:rPr lang="en-GB"/>
              <a:pPr>
                <a:defRPr/>
              </a:pPr>
              <a:t>22/08/2022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82A40EDF-34E0-2EE2-ED77-2020BFEC9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dirty="0"/>
            </a:lvl1pPr>
          </a:lstStyle>
          <a:p>
            <a:pPr>
              <a:defRPr/>
            </a:pPr>
            <a:r>
              <a:rPr lang="en-US"/>
              <a:t>DPWI </a:t>
            </a:r>
            <a:r>
              <a:rPr lang="en-US" err="1"/>
              <a:t>StratPlan</a:t>
            </a:r>
            <a:r>
              <a:rPr lang="en-US"/>
              <a:t>  2020-2025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263E678F-003D-713A-42A1-B93444FA3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fld id="{480929D7-3EFB-4259-A60A-97D4541B5D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1078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3" indent="0">
              <a:buNone/>
              <a:defRPr sz="2000"/>
            </a:lvl5pPr>
            <a:lvl6pPr marL="2285978" indent="0">
              <a:buNone/>
              <a:defRPr sz="2000"/>
            </a:lvl6pPr>
            <a:lvl7pPr marL="2743174" indent="0">
              <a:buNone/>
              <a:defRPr sz="2000"/>
            </a:lvl7pPr>
            <a:lvl8pPr marL="3200370" indent="0">
              <a:buNone/>
              <a:defRPr sz="2000"/>
            </a:lvl8pPr>
            <a:lvl9pPr marL="3657565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3" indent="0">
              <a:buNone/>
              <a:defRPr sz="900"/>
            </a:lvl5pPr>
            <a:lvl6pPr marL="2285978" indent="0">
              <a:buNone/>
              <a:defRPr sz="900"/>
            </a:lvl6pPr>
            <a:lvl7pPr marL="2743174" indent="0">
              <a:buNone/>
              <a:defRPr sz="900"/>
            </a:lvl7pPr>
            <a:lvl8pPr marL="3200370" indent="0">
              <a:buNone/>
              <a:defRPr sz="900"/>
            </a:lvl8pPr>
            <a:lvl9pPr marL="36575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59C4550-C217-909C-BA80-176A5B680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 smtClean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0512C24A-C25A-404B-AE75-1BD22014BBFA}" type="datetime1">
              <a:rPr lang="en-GB"/>
              <a:pPr>
                <a:defRPr/>
              </a:pPr>
              <a:t>22/08/2022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4BA16C-9744-6A96-0B60-1046FD7EA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dirty="0"/>
            </a:lvl1pPr>
          </a:lstStyle>
          <a:p>
            <a:pPr>
              <a:defRPr/>
            </a:pPr>
            <a:r>
              <a:rPr lang="en-US"/>
              <a:t>DPWI </a:t>
            </a:r>
            <a:r>
              <a:rPr lang="en-US" err="1"/>
              <a:t>StratPlan</a:t>
            </a:r>
            <a:r>
              <a:rPr lang="en-US"/>
              <a:t>  2020-2025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259CE6B-E49A-E5DC-8082-7CD53E79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fld id="{46762EE6-E245-4118-A2F5-A5A433E4DA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668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3023A3-5948-04BC-7CD6-4A002EC38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 smtClean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BEDD5478-7E1D-46FE-B063-46B9BBF28D1F}" type="datetime1">
              <a:rPr lang="en-GB"/>
              <a:pPr>
                <a:defRPr/>
              </a:pPr>
              <a:t>22/08/2022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AC623A-4BF6-0B0F-3D57-D475F81B4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dirty="0"/>
            </a:lvl1pPr>
          </a:lstStyle>
          <a:p>
            <a:pPr>
              <a:defRPr/>
            </a:pPr>
            <a:r>
              <a:rPr lang="en-US"/>
              <a:t>DPWI </a:t>
            </a:r>
            <a:r>
              <a:rPr lang="en-US" err="1"/>
              <a:t>StratPlan</a:t>
            </a:r>
            <a:r>
              <a:rPr lang="en-US"/>
              <a:t>  2020-2025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424073-2DAF-7919-53FF-F36DD0DEB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fld id="{25F8A15C-CBD7-4783-A2A2-6705CE53A5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0987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5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7A6A38-8102-A600-A1E9-EF16BBDD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 smtClean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BF6F4682-F598-4F6D-BA2B-868973C9C60E}" type="datetime1">
              <a:rPr lang="en-GB"/>
              <a:pPr>
                <a:defRPr/>
              </a:pPr>
              <a:t>22/08/2022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5CFAA0-216F-9D65-D101-7AA09E9F4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dirty="0"/>
            </a:lvl1pPr>
          </a:lstStyle>
          <a:p>
            <a:pPr>
              <a:defRPr/>
            </a:pPr>
            <a:r>
              <a:rPr lang="en-US"/>
              <a:t>DPWI </a:t>
            </a:r>
            <a:r>
              <a:rPr lang="en-US" err="1"/>
              <a:t>StratPlan</a:t>
            </a:r>
            <a:r>
              <a:rPr lang="en-US"/>
              <a:t>  2020-2025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082A33-7A10-B458-01AE-60ABEBD5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fld id="{257F4A3F-0F1D-47EF-A885-DFBB40734B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89326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4863483F-5E2D-3700-22A9-F54873A17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6329363"/>
            <a:ext cx="10922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94" b="1" i="0">
                <a:solidFill>
                  <a:srgbClr val="10253F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28650" y="1178727"/>
            <a:ext cx="7886700" cy="4714875"/>
          </a:xfrm>
        </p:spPr>
        <p:txBody>
          <a:bodyPr/>
          <a:lstStyle>
            <a:lvl1pPr marL="401822" indent="-401822">
              <a:buFont typeface="Wingdings" panose="05000000000000000000" pitchFamily="2" charset="2"/>
              <a:buChar char="Ø"/>
              <a:defRPr sz="2812" b="1"/>
            </a:lvl1pPr>
            <a:lvl2pPr marL="723279" indent="-401822">
              <a:buFont typeface="Wingdings" panose="05000000000000000000" pitchFamily="2" charset="2"/>
              <a:buChar char="§"/>
              <a:defRPr sz="2531"/>
            </a:lvl2pPr>
            <a:lvl3pPr marL="964372" indent="-321457">
              <a:buFont typeface="Arial" panose="020B0604020202020204" pitchFamily="34" charset="0"/>
              <a:buChar char="•"/>
              <a:defRPr sz="2250"/>
            </a:lvl3pPr>
            <a:lvl4pPr marL="1285829" indent="-321457">
              <a:buFont typeface="Courier New" panose="02070309020205020404" pitchFamily="49" charset="0"/>
              <a:buChar char="o"/>
              <a:defRPr sz="1969"/>
            </a:lvl4pPr>
            <a:lvl5pPr marL="1526922" indent="-241093">
              <a:buFont typeface="Courier New" panose="02070309020205020404" pitchFamily="49" charset="0"/>
              <a:buChar char="o"/>
              <a:defRPr sz="168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older 4">
            <a:extLst>
              <a:ext uri="{FF2B5EF4-FFF2-40B4-BE49-F238E27FC236}">
                <a16:creationId xmlns:a16="http://schemas.microsoft.com/office/drawing/2014/main" xmlns="" id="{098C5B76-0A03-DA16-6939-2CBC621A1A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 dirty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en-ZA"/>
              <a:t>DPWI </a:t>
            </a:r>
            <a:r>
              <a:rPr lang="en-ZA" err="1"/>
              <a:t>StratPlan</a:t>
            </a:r>
            <a:r>
              <a:rPr lang="en-ZA"/>
              <a:t>  2020-2025</a:t>
            </a:r>
            <a:endParaRPr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xmlns="" id="{0B0B5151-4E88-922A-B7A8-B7D64FD93D6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239838" y="6346825"/>
            <a:ext cx="1790700" cy="365125"/>
          </a:xfrm>
        </p:spPr>
        <p:txBody>
          <a:bodyPr lIns="0" tIns="0" rIns="0" bIns="0"/>
          <a:lstStyle>
            <a:lvl1pPr>
              <a:defRPr smtClean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58B73382-4DB8-4860-AE4D-7A4BE1FF9CBF}" type="datetime1">
              <a:rPr lang="en-GB"/>
              <a:pPr>
                <a:defRPr/>
              </a:pPr>
              <a:t>22/08/2022</a:t>
            </a:fld>
            <a:endParaRPr lang="en-US" dirty="0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xmlns="" id="{E1354649-D50A-DE3A-2170-0BA19BB74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marL="98425">
              <a:defRPr>
                <a:solidFill>
                  <a:srgbClr val="FFFFFF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1pPr>
          </a:lstStyle>
          <a:p>
            <a:fld id="{4262C2F2-8D8C-423D-8E77-C7AC6AFA845C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7931641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94" b="1" i="0">
                <a:solidFill>
                  <a:srgbClr val="10253F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28650" y="1178727"/>
            <a:ext cx="7886700" cy="4714875"/>
          </a:xfrm>
        </p:spPr>
        <p:txBody>
          <a:bodyPr/>
          <a:lstStyle>
            <a:lvl1pPr marL="401822" indent="-401822">
              <a:buFont typeface="Wingdings" panose="05000000000000000000" pitchFamily="2" charset="2"/>
              <a:buChar char="Ø"/>
              <a:defRPr sz="2812" b="1"/>
            </a:lvl1pPr>
            <a:lvl2pPr marL="723279" indent="-401822">
              <a:buFont typeface="Wingdings" panose="05000000000000000000" pitchFamily="2" charset="2"/>
              <a:buChar char="§"/>
              <a:defRPr sz="2531"/>
            </a:lvl2pPr>
            <a:lvl3pPr marL="964372" indent="-321457">
              <a:buFont typeface="Arial" panose="020B0604020202020204" pitchFamily="34" charset="0"/>
              <a:buChar char="•"/>
              <a:defRPr sz="2250"/>
            </a:lvl3pPr>
            <a:lvl4pPr marL="1285829" indent="-321457">
              <a:buFont typeface="Courier New" panose="02070309020205020404" pitchFamily="49" charset="0"/>
              <a:buChar char="o"/>
              <a:defRPr sz="1969"/>
            </a:lvl4pPr>
            <a:lvl5pPr marL="1526922" indent="-241093">
              <a:buFont typeface="Courier New" panose="02070309020205020404" pitchFamily="49" charset="0"/>
              <a:buChar char="o"/>
              <a:defRPr sz="168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xmlns="" id="{349C6DF2-C267-1B04-FA7B-F51724EDEA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 dirty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en-ZA"/>
              <a:t>DPWI </a:t>
            </a:r>
            <a:r>
              <a:rPr lang="en-ZA" err="1"/>
              <a:t>StratPlan</a:t>
            </a:r>
            <a:r>
              <a:rPr lang="en-ZA"/>
              <a:t>  2020-2025</a:t>
            </a: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xmlns="" id="{8B03BCEE-8FA6-07AD-7A97-82A6BDA0A7A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>
              <a:defRPr smtClean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5DD7742A-6B47-499B-98F1-7178FF1A0817}" type="datetime1">
              <a:rPr lang="en-GB"/>
              <a:pPr>
                <a:defRPr/>
              </a:pPr>
              <a:t>22/08/2022</a:t>
            </a:fld>
            <a:endParaRPr lang="en-US" dirty="0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xmlns="" id="{5CC902C3-AD40-2F6B-1C54-738CCCE99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marL="98425">
              <a:defRPr>
                <a:solidFill>
                  <a:srgbClr val="FFFFFF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1pPr>
          </a:lstStyle>
          <a:p>
            <a:fld id="{988E7274-D17C-4B60-B82E-6A73855796CA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488890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9" y="533401"/>
            <a:ext cx="6516797" cy="2286000"/>
          </a:xfrm>
        </p:spPr>
        <p:txBody>
          <a:bodyPr>
            <a:normAutofit/>
          </a:bodyPr>
          <a:lstStyle>
            <a:lvl1pPr algn="l">
              <a:defRPr sz="4051" b="1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9" y="3124202"/>
            <a:ext cx="6516797" cy="1371600"/>
          </a:xfrm>
        </p:spPr>
        <p:txBody>
          <a:bodyPr anchor="t"/>
          <a:lstStyle>
            <a:lvl1pPr marL="0" indent="0">
              <a:spcBef>
                <a:spcPts val="45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EEA024-C120-030A-38F0-831DC5000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592C12-1FF3-D123-D47E-39B902A7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D07408-E390-EC61-E532-33345A07D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74E0321B-FF65-4903-A7F8-10EE984E2A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999088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9117" y="1828800"/>
            <a:ext cx="3189801" cy="419100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99516" y="1828800"/>
            <a:ext cx="3189801" cy="419100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B30BD2A-4866-799D-ECB1-FD8334810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056C303-76CC-A1AA-71A5-B74CA70A6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27178F-8608-C6B4-781B-692F5E139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6E6FE896-61D3-4940-8FBF-37A2607F47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099881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1828800"/>
            <a:ext cx="3189801" cy="6858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500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9118" y="2590801"/>
            <a:ext cx="3189801" cy="342900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26114" y="1828800"/>
            <a:ext cx="3189801" cy="6858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500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26114" y="2590801"/>
            <a:ext cx="3189801" cy="342900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F740422-A8EF-D552-53D8-AC64340FE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01BEDB3-195F-93A7-1664-07645B2C1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941EFC7-D204-3AF8-CBE3-FE997F5E1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8BBD08FD-973E-4194-A181-B369911DA3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95459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FF0D426-55A9-9B27-30F1-CC4DB0082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5681D3C-53B7-19BD-ACE2-A8CB7FDDA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7768CD2-13F9-809D-BE8B-15054FB02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C2812289-8D26-4FB8-8420-DA6492F0CD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514983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AAD4E2E-8C3B-8DA7-EE66-4031F8725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2503DA5-330C-A54C-2219-733ADEF6D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46913C1-47F8-F9E2-41CE-CFA0EDFE1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F31EC009-FD39-4261-B31E-A82A72B550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60356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8" y="533400"/>
            <a:ext cx="3086904" cy="1524000"/>
          </a:xfrm>
        </p:spPr>
        <p:txBody>
          <a:bodyPr>
            <a:normAutofit/>
          </a:bodyPr>
          <a:lstStyle>
            <a:lvl1pPr algn="l">
              <a:defRPr sz="2701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506" y="533400"/>
            <a:ext cx="4401696" cy="548640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2209801"/>
            <a:ext cx="3086904" cy="3810000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450"/>
              </a:spcBef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0E9D19-E7DE-F3D4-5C19-A3B38F576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42A7752-3F59-26F1-DD7C-2E4A07CA8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2BC89DB-5701-F505-34E9-90FCF968D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25A0E3E3-2B2F-45FF-9664-B90DC45889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978741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8" y="533400"/>
            <a:ext cx="3086904" cy="1524000"/>
          </a:xfrm>
        </p:spPr>
        <p:txBody>
          <a:bodyPr>
            <a:noAutofit/>
          </a:bodyPr>
          <a:lstStyle>
            <a:lvl1pPr algn="l">
              <a:defRPr sz="2701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00508" y="533400"/>
            <a:ext cx="4336259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/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2209801"/>
            <a:ext cx="3086904" cy="3810000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45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424769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385CC3E5-C19B-F19A-6DA7-120236EAEED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98513" y="533400"/>
            <a:ext cx="65166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977544-6A6A-7AFC-28C3-D166B65E8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8513" y="1828800"/>
            <a:ext cx="6516687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EF7186-3276-74FC-B26B-313A461367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00650" y="6154738"/>
            <a:ext cx="10287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5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507ED8-A0EA-FAC9-1637-EF3AE1A272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8513" y="6154738"/>
            <a:ext cx="42418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75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D919FE-2320-37ED-F02A-F753F2013A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0800" y="6154738"/>
            <a:ext cx="91440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700">
                <a:solidFill>
                  <a:srgbClr val="595959"/>
                </a:solidFill>
                <a:latin typeface="Century Gothic" panose="020B0502020202020204" pitchFamily="34" charset="0"/>
              </a:defRPr>
            </a:lvl1pPr>
          </a:lstStyle>
          <a:p>
            <a:fld id="{220E3627-77F3-4090-A145-5641A3FCF5D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37" r:id="rId1"/>
    <p:sldLayoutId id="2147488538" r:id="rId2"/>
    <p:sldLayoutId id="2147488539" r:id="rId3"/>
    <p:sldLayoutId id="2147488540" r:id="rId4"/>
    <p:sldLayoutId id="2147488541" r:id="rId5"/>
    <p:sldLayoutId id="2147488542" r:id="rId6"/>
    <p:sldLayoutId id="2147488543" r:id="rId7"/>
    <p:sldLayoutId id="2147488544" r:id="rId8"/>
    <p:sldLayoutId id="2147488545" r:id="rId9"/>
    <p:sldLayoutId id="2147488546" r:id="rId10"/>
    <p:sldLayoutId id="2147488547" r:id="rId11"/>
    <p:sldLayoutId id="2147488548" r:id="rId12"/>
  </p:sldLayoutIdLst>
  <p:transition spd="med">
    <p:fade/>
  </p:transition>
  <p:hf hdr="0" ftr="0" dt="0"/>
  <p:txStyles>
    <p:titleStyle>
      <a:lvl1pPr algn="l" defTabSz="685800" rtl="0" fontAlgn="base">
        <a:lnSpc>
          <a:spcPct val="80000"/>
        </a:lnSpc>
        <a:spcBef>
          <a:spcPct val="0"/>
        </a:spcBef>
        <a:spcAft>
          <a:spcPct val="0"/>
        </a:spcAft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80000"/>
        </a:lnSpc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Century Gothic" panose="020B0502020202020204" pitchFamily="34" charset="0"/>
        </a:defRPr>
      </a:lvl2pPr>
      <a:lvl3pPr algn="l" defTabSz="685800" rtl="0" fontAlgn="base">
        <a:lnSpc>
          <a:spcPct val="80000"/>
        </a:lnSpc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Century Gothic" panose="020B0502020202020204" pitchFamily="34" charset="0"/>
        </a:defRPr>
      </a:lvl3pPr>
      <a:lvl4pPr algn="l" defTabSz="685800" rtl="0" fontAlgn="base">
        <a:lnSpc>
          <a:spcPct val="80000"/>
        </a:lnSpc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Century Gothic" panose="020B0502020202020204" pitchFamily="34" charset="0"/>
        </a:defRPr>
      </a:lvl4pPr>
      <a:lvl5pPr algn="l" defTabSz="685800" rtl="0" fontAlgn="base">
        <a:lnSpc>
          <a:spcPct val="80000"/>
        </a:lnSpc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Century Gothic" panose="020B0502020202020204" pitchFamily="34" charset="0"/>
        </a:defRPr>
      </a:lvl5pPr>
      <a:lvl6pPr marL="457200" algn="l" defTabSz="685800" rtl="0" fontAlgn="base">
        <a:lnSpc>
          <a:spcPct val="80000"/>
        </a:lnSpc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Century Gothic" panose="020B0502020202020204" pitchFamily="34" charset="0"/>
        </a:defRPr>
      </a:lvl6pPr>
      <a:lvl7pPr marL="914400" algn="l" defTabSz="685800" rtl="0" fontAlgn="base">
        <a:lnSpc>
          <a:spcPct val="80000"/>
        </a:lnSpc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Century Gothic" panose="020B0502020202020204" pitchFamily="34" charset="0"/>
        </a:defRPr>
      </a:lvl7pPr>
      <a:lvl8pPr marL="1371600" algn="l" defTabSz="685800" rtl="0" fontAlgn="base">
        <a:lnSpc>
          <a:spcPct val="80000"/>
        </a:lnSpc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Century Gothic" panose="020B0502020202020204" pitchFamily="34" charset="0"/>
        </a:defRPr>
      </a:lvl8pPr>
      <a:lvl9pPr marL="1828800" algn="l" defTabSz="685800" rtl="0" fontAlgn="base">
        <a:lnSpc>
          <a:spcPct val="80000"/>
        </a:lnSpc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Century Gothic" panose="020B0502020202020204" pitchFamily="34" charset="0"/>
        </a:defRPr>
      </a:lvl9pPr>
    </p:titleStyle>
    <p:bodyStyle>
      <a:lvl1pPr marL="204788" indent="-171450" algn="l" defTabSz="685800" rtl="0" fontAlgn="base">
        <a:lnSpc>
          <a:spcPct val="90000"/>
        </a:lnSpc>
        <a:spcBef>
          <a:spcPts val="1350"/>
        </a:spcBef>
        <a:spcAft>
          <a:spcPct val="0"/>
        </a:spcAft>
        <a:buClr>
          <a:srgbClr val="595959"/>
        </a:buClr>
        <a:buSzPct val="80000"/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44450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Clr>
          <a:srgbClr val="595959"/>
        </a:buClr>
        <a:buSzPct val="80000"/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2pPr>
      <a:lvl3pPr marL="582613" indent="-136525" algn="l" defTabSz="685800" rtl="0" fontAlgn="base">
        <a:lnSpc>
          <a:spcPct val="90000"/>
        </a:lnSpc>
        <a:spcBef>
          <a:spcPts val="450"/>
        </a:spcBef>
        <a:spcAft>
          <a:spcPct val="0"/>
        </a:spcAft>
        <a:buClr>
          <a:srgbClr val="595959"/>
        </a:buClr>
        <a:buSzPct val="80000"/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3pPr>
      <a:lvl4pPr marL="719138" indent="-136525" algn="l" defTabSz="685800" rtl="0" fontAlgn="base">
        <a:lnSpc>
          <a:spcPct val="90000"/>
        </a:lnSpc>
        <a:spcBef>
          <a:spcPts val="450"/>
        </a:spcBef>
        <a:spcAft>
          <a:spcPct val="0"/>
        </a:spcAft>
        <a:buClr>
          <a:srgbClr val="595959"/>
        </a:buClr>
        <a:buSzPct val="80000"/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4pPr>
      <a:lvl5pPr marL="822325" indent="-101600" algn="l" defTabSz="685800" rtl="0" fontAlgn="base">
        <a:lnSpc>
          <a:spcPct val="90000"/>
        </a:lnSpc>
        <a:spcBef>
          <a:spcPts val="450"/>
        </a:spcBef>
        <a:spcAft>
          <a:spcPct val="0"/>
        </a:spcAft>
        <a:buClr>
          <a:srgbClr val="595959"/>
        </a:buClr>
        <a:buSzPct val="80000"/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5pPr>
      <a:lvl6pPr marL="926077" indent="-102897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028974" indent="-102897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131872" indent="-102897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234769" indent="-102897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xmlns="" id="{6FC251C5-948B-44F9-95BA-3BAC5525BBB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xmlns="" id="{E2DC3EEF-7557-D047-9EE5-534FD37AF8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24BCC8-D4F0-8101-101D-44B4397144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2813" eaLnBrk="1" hangingPunct="1">
              <a:defRPr sz="1200" smtClean="0">
                <a:solidFill>
                  <a:srgbClr val="898989"/>
                </a:solidFill>
                <a:latin typeface="Calibri"/>
                <a:ea typeface="MS PGothic" charset="0"/>
              </a:defRPr>
            </a:lvl1pPr>
          </a:lstStyle>
          <a:p>
            <a:pPr>
              <a:defRPr/>
            </a:pPr>
            <a:fld id="{FB2291BD-69E6-4414-96C9-727CF4639321}" type="datetime1">
              <a:rPr lang="en-GB"/>
              <a:pPr>
                <a:defRPr/>
              </a:pPr>
              <a:t>22/08/2022</a:t>
            </a:fld>
            <a:endParaRPr lang="en-US" dirty="0">
              <a:cs typeface="MS PGothic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85FF9A-727C-F78F-734F-A1DBE8FD1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316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DPWI </a:t>
            </a:r>
            <a:r>
              <a:rPr lang="en-US" err="1"/>
              <a:t>StratPlan</a:t>
            </a:r>
            <a:r>
              <a:rPr lang="en-US"/>
              <a:t>  2020-2025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9B68D2-CC28-2D43-F181-C563C41EF6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fld id="{50391DE7-6EBA-4B66-A313-4F6754A2FEC0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055" name="Picture 8">
            <a:extLst>
              <a:ext uri="{FF2B5EF4-FFF2-40B4-BE49-F238E27FC236}">
                <a16:creationId xmlns:a16="http://schemas.microsoft.com/office/drawing/2014/main" xmlns="" id="{C71AAFE2-856D-0F27-770E-1AA7FD2104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6345238"/>
            <a:ext cx="76041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49" r:id="rId1"/>
    <p:sldLayoutId id="2147488550" r:id="rId2"/>
    <p:sldLayoutId id="2147488551" r:id="rId3"/>
    <p:sldLayoutId id="2147488552" r:id="rId4"/>
    <p:sldLayoutId id="2147488553" r:id="rId5"/>
    <p:sldLayoutId id="2147488554" r:id="rId6"/>
    <p:sldLayoutId id="2147488555" r:id="rId7"/>
    <p:sldLayoutId id="2147488556" r:id="rId8"/>
    <p:sldLayoutId id="2147488557" r:id="rId9"/>
    <p:sldLayoutId id="2147488558" r:id="rId10"/>
    <p:sldLayoutId id="2147488559" r:id="rId11"/>
    <p:sldLayoutId id="2147488560" r:id="rId12"/>
    <p:sldLayoutId id="2147488561" r:id="rId13"/>
  </p:sldLayoutIdLst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576" indent="-228597" algn="l" defTabSz="9143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1" indent="-228597" algn="l" defTabSz="9143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7" indent="-228597" algn="l" defTabSz="9143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3" indent="-228597" algn="l" defTabSz="9143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4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7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5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155FE4FF-0C98-0254-5D6B-F425F86F2E10}"/>
              </a:ext>
            </a:extLst>
          </p:cNvPr>
          <p:cNvSpPr txBox="1">
            <a:spLocks/>
          </p:cNvSpPr>
          <p:nvPr/>
        </p:nvSpPr>
        <p:spPr>
          <a:xfrm>
            <a:off x="1035050" y="5697538"/>
            <a:ext cx="3773488" cy="13208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prstClr val="black">
                  <a:lumMod val="65000"/>
                  <a:lumOff val="35000"/>
                </a:prstClr>
              </a:buClr>
              <a:buSzPct val="80000"/>
              <a:defRPr/>
            </a:pPr>
            <a:endParaRPr lang="en-US" sz="1876" dirty="0">
              <a:solidFill>
                <a:srgbClr val="D8D8D8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10251" name="Subtitle 2">
            <a:extLst>
              <a:ext uri="{FF2B5EF4-FFF2-40B4-BE49-F238E27FC236}">
                <a16:creationId xmlns:a16="http://schemas.microsoft.com/office/drawing/2014/main" xmlns="" id="{ABCE4F49-EB5C-F933-453E-A0DD342A1228}"/>
              </a:ext>
            </a:extLst>
          </p:cNvPr>
          <p:cNvSpPr txBox="1">
            <a:spLocks/>
          </p:cNvSpPr>
          <p:nvPr/>
        </p:nvSpPr>
        <p:spPr bwMode="auto">
          <a:xfrm>
            <a:off x="899592" y="5373216"/>
            <a:ext cx="621347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1pPr>
            <a:lvl2pPr marL="593725" indent="-228600">
              <a:lnSpc>
                <a:spcPct val="90000"/>
              </a:lnSpc>
              <a:spcBef>
                <a:spcPts val="10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2pPr>
            <a:lvl3pPr marL="776288" indent="-182563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3pPr>
            <a:lvl4pPr marL="958850" indent="-182563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4pPr>
            <a:lvl5pPr marL="1096963" indent="-136525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5pPr>
            <a:lvl6pPr marL="15541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6pPr>
            <a:lvl7pPr marL="20113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7pPr>
            <a:lvl8pPr marL="24685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8pPr>
            <a:lvl9pPr marL="2925763" indent="-13652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entury Gothic" panose="020B0502020202020204" pitchFamily="34" charset="0"/>
              </a:defRPr>
            </a:lvl9pPr>
          </a:lstStyle>
          <a:p>
            <a:pPr eaLnBrk="1" fontAlgn="auto" hangingPunct="1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026">
              <a:solidFill>
                <a:prstClr val="white"/>
              </a:solidFill>
            </a:endParaRPr>
          </a:p>
        </p:txBody>
      </p:sp>
      <p:sp>
        <p:nvSpPr>
          <p:cNvPr id="30724" name="Date Placeholder 3">
            <a:extLst>
              <a:ext uri="{FF2B5EF4-FFF2-40B4-BE49-F238E27FC236}">
                <a16:creationId xmlns:a16="http://schemas.microsoft.com/office/drawing/2014/main" xmlns="" id="{423F8717-33D8-A883-B82A-910FDA5749C2}"/>
              </a:ext>
            </a:extLst>
          </p:cNvPr>
          <p:cNvSpPr txBox="1">
            <a:spLocks/>
          </p:cNvSpPr>
          <p:nvPr/>
        </p:nvSpPr>
        <p:spPr bwMode="auto">
          <a:xfrm>
            <a:off x="0" y="3729038"/>
            <a:ext cx="914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entury Gothic" panose="020B0502020202020204" pitchFamily="34" charset="0"/>
              </a:defRPr>
            </a:lvl1pPr>
            <a:lvl2pPr marL="593725" indent="-228600">
              <a:lnSpc>
                <a:spcPct val="90000"/>
              </a:lnSpc>
              <a:spcBef>
                <a:spcPts val="75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entury Gothic" panose="020B0502020202020204" pitchFamily="34" charset="0"/>
              </a:defRPr>
            </a:lvl2pPr>
            <a:lvl3pPr marL="776288" indent="-182563">
              <a:lnSpc>
                <a:spcPct val="90000"/>
              </a:lnSpc>
              <a:spcBef>
                <a:spcPts val="45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entury Gothic" panose="020B0502020202020204" pitchFamily="34" charset="0"/>
              </a:defRPr>
            </a:lvl3pPr>
            <a:lvl4pPr marL="958850" indent="-182563">
              <a:lnSpc>
                <a:spcPct val="90000"/>
              </a:lnSpc>
              <a:spcBef>
                <a:spcPts val="45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entury Gothic" panose="020B0502020202020204" pitchFamily="34" charset="0"/>
              </a:defRPr>
            </a:lvl4pPr>
            <a:lvl5pPr marL="1096963" indent="-136525">
              <a:lnSpc>
                <a:spcPct val="90000"/>
              </a:lnSpc>
              <a:spcBef>
                <a:spcPts val="450"/>
              </a:spcBef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entury Gothic" panose="020B0502020202020204" pitchFamily="34" charset="0"/>
              </a:defRPr>
            </a:lvl5pPr>
            <a:lvl6pPr marL="1554163" indent="-136525" fontAlgn="base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entury Gothic" panose="020B0502020202020204" pitchFamily="34" charset="0"/>
              </a:defRPr>
            </a:lvl6pPr>
            <a:lvl7pPr marL="2011363" indent="-136525" fontAlgn="base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entury Gothic" panose="020B0502020202020204" pitchFamily="34" charset="0"/>
              </a:defRPr>
            </a:lvl7pPr>
            <a:lvl8pPr marL="2468563" indent="-136525" fontAlgn="base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entury Gothic" panose="020B0502020202020204" pitchFamily="34" charset="0"/>
              </a:defRPr>
            </a:lvl8pPr>
            <a:lvl9pPr marL="2925763" indent="-136525" fontAlgn="base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ZA" altLang="en-US" sz="2100" b="1" dirty="0">
                <a:solidFill>
                  <a:srgbClr val="A6A6A6"/>
                </a:solidFill>
              </a:rPr>
              <a:t>STANDING COMMITTEE ON APPROPRIATIONS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ZA" altLang="en-US" sz="2100" b="1" dirty="0" smtClean="0">
                <a:solidFill>
                  <a:srgbClr val="A6A6A6"/>
                </a:solidFill>
              </a:rPr>
              <a:t>02 SEPTEMBER </a:t>
            </a:r>
            <a:r>
              <a:rPr lang="en-ZA" altLang="en-US" sz="2100" b="1" dirty="0">
                <a:solidFill>
                  <a:srgbClr val="A6A6A6"/>
                </a:solidFill>
              </a:rPr>
              <a:t>2022</a:t>
            </a:r>
            <a:endParaRPr lang="en-US" altLang="en-US" sz="2100" dirty="0">
              <a:solidFill>
                <a:srgbClr val="A6A6A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60BEA6-4EA2-70DB-15ED-BB772F1F8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8" y="2608263"/>
            <a:ext cx="9144000" cy="946150"/>
          </a:xfrm>
        </p:spPr>
        <p:txBody>
          <a:bodyPr rtlCol="0">
            <a:normAutofit fontScale="90000"/>
          </a:bodyPr>
          <a:lstStyle/>
          <a:p>
            <a:pPr defTabSz="685983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701" b="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US" sz="2701" b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1650" b="0" dirty="0">
                <a:solidFill>
                  <a:srgbClr val="FFFFFF"/>
                </a:solidFill>
                <a:latin typeface="Arial" panose="020B0604020202020204" pitchFamily="34" charset="0"/>
              </a:rPr>
              <a:t>PRESENTATION BY THE DEPARTMENT OF PUBLIC WORKS AND INFRASTRUCTURE ON PROGRESS REGARDING THE DEVOLUTION OF THE INFRASTRUCTURE MAINTENANCE FUNCTION FROM DPWI TO THE DOD</a:t>
            </a:r>
            <a:endParaRPr lang="en-US" sz="165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27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3845059" cy="1320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0A7E84F-4945-7574-564A-2DF6AACE5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4" y="-14314"/>
            <a:ext cx="9073008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Progress report on the maintenance and refurbishment of all DOD facilities currently under the maintenance of the DPWI; </a:t>
            </a:r>
            <a:b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en-US" sz="2200" dirty="0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xmlns="" id="{FC1EA3C2-3CB1-06A8-0F07-203812D6F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630F01-F437-482E-8D05-6A40BA392341}" type="slidenum">
              <a:rPr lang="en-US" altLang="en-US" sz="1200">
                <a:solidFill>
                  <a:srgbClr val="898989"/>
                </a:solidFill>
              </a:rPr>
              <a:pPr/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84" y="843350"/>
            <a:ext cx="79928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pitchFamily="34" charset="0"/>
              </a:rPr>
              <a:t>STATUS OF PROJECTS IN CONSTRUCTION PHASE WITH ALLOCATION (2 OF 4)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298696"/>
              </p:ext>
            </p:extLst>
          </p:nvPr>
        </p:nvGraphicFramePr>
        <p:xfrm>
          <a:off x="544530" y="1196752"/>
          <a:ext cx="8064896" cy="5962222"/>
        </p:xfrm>
        <a:graphic>
          <a:graphicData uri="http://schemas.openxmlformats.org/drawingml/2006/table">
            <a:tbl>
              <a:tblPr firstRow="1" firstCol="1" bandRow="1"/>
              <a:tblGrid>
                <a:gridCol w="8591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0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71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2505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4309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58915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TOWN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COMPLEX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WCS NO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STATUS  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FINANCIAL TENDER DATE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CONTRACT PERIOD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TOTAL ALLOCATION 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TOTAL EXP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BALANCE 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PROGRESS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981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Mthatha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Military base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 SAI: refurbishment of internal roads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049607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5B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2021/02/09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21 090 000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3 736 289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17 353 711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91439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contract was signed in February 2021 </a:t>
                      </a:r>
                    </a:p>
                    <a:p>
                      <a:pPr marL="171450" lvl="0" indent="-171450" algn="l" defTabSz="91439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171450" lvl="0" indent="-171450" algn="l" defTabSz="91439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Site hand over was delayed by approval of OHS file and the approval of file which was delayed by the work permit from the Department of Labour. </a:t>
                      </a:r>
                    </a:p>
                    <a:p>
                      <a:pPr marL="171450" lvl="0" indent="-171450" algn="l" defTabSz="91439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171450" lvl="0" indent="-171450" algn="l" defTabSz="91439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The site hand over meeting was held on the 23 June 2021. </a:t>
                      </a:r>
                    </a:p>
                    <a:p>
                      <a:pPr marL="171450" lvl="0" indent="-171450" algn="l" defTabSz="91439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171450" lvl="0" indent="-171450" algn="l" defTabSz="91439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overall progress is 40% which is behind the schedule as it was supposed to be at 63%.</a:t>
                      </a:r>
                    </a:p>
                    <a:p>
                      <a:pPr marL="171450" lvl="0" indent="-171450" algn="l" defTabSz="91439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171450" lvl="0" indent="-171450" algn="l" defTabSz="91439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expenditure is 32% and the timed lapsed is 70%.</a:t>
                      </a:r>
                    </a:p>
                    <a:p>
                      <a:pPr marL="171450" lvl="0" indent="-171450" algn="l" defTabSz="91439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171450" lvl="0" indent="-171450" algn="l" defTabSz="91439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project is behind the schedule due to rainy weather and issues of site management by the contractor which have since been was resolved. </a:t>
                      </a:r>
                    </a:p>
                    <a:p>
                      <a:pPr marL="171450" lvl="0" indent="-171450" algn="l" defTabSz="91439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171450" lvl="0" indent="-171450" algn="l" defTabSz="91439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Project is anticipated to be completed on the 23rd of January 2023.</a:t>
                      </a: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846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0A7E84F-4945-7574-564A-2DF6AACE5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4" y="-14314"/>
            <a:ext cx="9073008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Progress report on the maintenance and refurbishment of all DOD facilities currently under the maintenance of the DPWI; </a:t>
            </a:r>
            <a:b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en-US" sz="2200" dirty="0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xmlns="" id="{FC1EA3C2-3CB1-06A8-0F07-203812D6F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630F01-F437-482E-8D05-6A40BA392341}" type="slidenum">
              <a:rPr lang="en-US" altLang="en-US" sz="1200">
                <a:solidFill>
                  <a:srgbClr val="898989"/>
                </a:solidFill>
              </a:rPr>
              <a:pPr/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84" y="843350"/>
            <a:ext cx="79928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pitchFamily="34" charset="0"/>
              </a:rPr>
              <a:t>STATUS OF PROJECTS IN CONSTRUCTION PHASE WITH ALLOCATION (3 OF 4)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365860"/>
              </p:ext>
            </p:extLst>
          </p:nvPr>
        </p:nvGraphicFramePr>
        <p:xfrm>
          <a:off x="544530" y="1196752"/>
          <a:ext cx="8064896" cy="4550429"/>
        </p:xfrm>
        <a:graphic>
          <a:graphicData uri="http://schemas.openxmlformats.org/drawingml/2006/table">
            <a:tbl>
              <a:tblPr firstRow="1" firstCol="1" bandRow="1"/>
              <a:tblGrid>
                <a:gridCol w="8591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0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71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2505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4309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58915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TOWN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COMPLEX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WCS NO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STATUS  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FINANCIAL TENDER DATE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CONTRACT PERIOD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TOTAL ALLOCATION 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TOTAL EXP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BALANCE 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PROGRESS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76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CAPE TOWN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YSTERPLAAT AIR FORCE BASE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INSTALLATION OF FIRE DETECTION SYSTEM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050719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5B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2019/11/06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2 000 862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326 783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1 674 079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91439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Progress claimed by contractor at 67%. Value of work certified 72.6%.</a:t>
                      </a:r>
                    </a:p>
                    <a:p>
                      <a:pPr marL="171450" lvl="0" indent="-171450" algn="l" defTabSz="91439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171450" lvl="0" indent="-171450" algn="l" defTabSz="91439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EOT 8 claim was rejected - needs to be revised. VO's outstanding, waiting on information from consultant. Outstanding VO's needs to be approved because it has a bit impact on the progress of work outstanding. </a:t>
                      </a:r>
                    </a:p>
                    <a:p>
                      <a:pPr marL="171450" lvl="0" indent="-171450" algn="l" defTabSz="91439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Project is scheduled to be completed </a:t>
                      </a:r>
                      <a:r>
                        <a:rPr lang="en-ZA" sz="9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 November</a:t>
                      </a:r>
                      <a:r>
                        <a:rPr lang="en-ZA" sz="900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2022</a:t>
                      </a: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107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MTHATHA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MILITARY BASE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 SAI: CONDITION BASED MAINTENANCE FOR THE ENTIRE BASE INLCULDING BUILDING, ELECTRICAL, MECHANICAL AND CIVIL WORKS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051728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5B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2017/08/17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59 584 480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32 557 242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27 027 238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91439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Project is construction stage </a:t>
                      </a:r>
                    </a:p>
                    <a:p>
                      <a:pPr marL="171450" lvl="0" indent="-171450" algn="l" defTabSz="91439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Progress</a:t>
                      </a:r>
                      <a:r>
                        <a:rPr lang="en-ZA" sz="90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to date is 73% expenditure 64% against 47%</a:t>
                      </a:r>
                    </a:p>
                    <a:p>
                      <a:pPr marL="171450" lvl="0" indent="-171450" algn="l" defTabSz="91439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90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Project is scheduled to be completed in March 2023</a:t>
                      </a: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8585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0A7E84F-4945-7574-564A-2DF6AACE5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4" y="-14314"/>
            <a:ext cx="9073008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Progress report on the maintenance and refurbishment of all DOD facilities currently under the maintenance of the DPWI; </a:t>
            </a:r>
            <a:b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en-US" sz="2200" dirty="0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xmlns="" id="{FC1EA3C2-3CB1-06A8-0F07-203812D6F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630F01-F437-482E-8D05-6A40BA392341}" type="slidenum">
              <a:rPr lang="en-US" altLang="en-US" sz="1200">
                <a:solidFill>
                  <a:srgbClr val="898989"/>
                </a:solidFill>
              </a:rPr>
              <a:pPr/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84" y="843350"/>
            <a:ext cx="79928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pitchFamily="34" charset="0"/>
              </a:rPr>
              <a:t>STATUS OF PROJECTS IN CONSTRUCTION PHASE WITH ALLOCATION (4 OF 4)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422574"/>
              </p:ext>
            </p:extLst>
          </p:nvPr>
        </p:nvGraphicFramePr>
        <p:xfrm>
          <a:off x="544530" y="1196752"/>
          <a:ext cx="8064896" cy="4039770"/>
        </p:xfrm>
        <a:graphic>
          <a:graphicData uri="http://schemas.openxmlformats.org/drawingml/2006/table">
            <a:tbl>
              <a:tblPr firstRow="1" firstCol="1" bandRow="1"/>
              <a:tblGrid>
                <a:gridCol w="8591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0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71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2505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4309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58915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TOWN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COMPLEX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WCS NO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STATUS  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FINANCIAL TENDER DATE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CONTRACT PERIOD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TOTAL ALLOCATION 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TOTAL EXP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BALANCE 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PROGRESS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8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RANDFONTEIN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MILITARY BASE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PRESIDENT KRUGER: BUILDING: COMPLETE REPAIR AND RENOVATION I NCLUDING FENCING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051822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5B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2020/02/11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19 923 399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12 482 751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7 440 648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91439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Project is in construction phase</a:t>
                      </a:r>
                    </a:p>
                    <a:p>
                      <a:pPr marL="171450" lvl="0" indent="-171450" algn="l" defTabSz="91439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Progress to date is 90%</a:t>
                      </a:r>
                    </a:p>
                    <a:p>
                      <a:pPr marL="171450" lvl="0" indent="-171450" algn="l" defTabSz="91439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Project anticipated to be completed  on  the 30th Aug 2022</a:t>
                      </a: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00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CAPE TOWN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 NAVY SILVERMINE: REPAIR TO THE SECURITY FENCE AT THE RADI O COMMUNICATIONS HUB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053071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5B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2017/12/13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1 225 000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1 225 000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91439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Progress on site is at 91% and expenditure stands at 85%.</a:t>
                      </a:r>
                    </a:p>
                    <a:p>
                      <a:pPr marL="171450" lvl="0" indent="-171450" algn="l" defTabSz="91439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Currently the time lapsed on the project stands at 557%</a:t>
                      </a:r>
                    </a:p>
                    <a:p>
                      <a:pPr marL="171450" lvl="0" indent="-171450" algn="l" defTabSz="91439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Project expected to be completed in September 2022</a:t>
                      </a: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68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117 154 652 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49 305 518 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67 849 134 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ZA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7553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1797" y="1268760"/>
            <a:ext cx="8229600" cy="4958011"/>
          </a:xfrm>
        </p:spPr>
        <p:txBody>
          <a:bodyPr/>
          <a:lstStyle/>
          <a:p>
            <a:pPr marL="0" indent="0">
              <a:buNone/>
            </a:pPr>
            <a:endParaRPr lang="en-US" sz="1600" b="1" dirty="0"/>
          </a:p>
          <a:p>
            <a:pPr marL="0" indent="0" algn="ctr">
              <a:buNone/>
            </a:pPr>
            <a:endParaRPr lang="en-US" sz="1600" b="1" dirty="0"/>
          </a:p>
          <a:p>
            <a:pPr marL="0" indent="0" algn="ctr">
              <a:buNone/>
            </a:pPr>
            <a:endParaRPr lang="en-US" sz="1600" b="1" dirty="0"/>
          </a:p>
          <a:p>
            <a:pPr marL="0" indent="0" algn="ctr">
              <a:buNone/>
            </a:pPr>
            <a:endParaRPr lang="en-US" sz="1600" b="1" dirty="0"/>
          </a:p>
          <a:p>
            <a:pPr marL="0" indent="0" algn="ctr">
              <a:buNone/>
            </a:pPr>
            <a:endParaRPr lang="en-US" sz="1600" b="1" dirty="0"/>
          </a:p>
          <a:p>
            <a:pPr marL="0" indent="0" algn="ctr">
              <a:buNone/>
            </a:pPr>
            <a:endParaRPr lang="en-US" sz="1600" b="1" dirty="0"/>
          </a:p>
          <a:p>
            <a:pPr marL="0" indent="0" algn="ctr">
              <a:buNone/>
            </a:pPr>
            <a:endParaRPr lang="en-US" sz="1600" b="1" dirty="0"/>
          </a:p>
          <a:p>
            <a:pPr marL="0" indent="0" algn="ctr">
              <a:buNone/>
            </a:pPr>
            <a:r>
              <a:rPr lang="en-US" sz="4000" b="1" i="1" dirty="0">
                <a:latin typeface="Century Gothic" panose="020B0502020202020204" pitchFamily="34" charset="0"/>
              </a:rPr>
              <a:t>THANK YOU!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defTabSz="914400">
              <a:lnSpc>
                <a:spcPct val="150000"/>
              </a:lnSpc>
              <a:defRPr/>
            </a:pPr>
            <a:r>
              <a:rPr lang="en-ZA" sz="2000" b="1" dirty="0">
                <a:solidFill>
                  <a:srgbClr val="FFFFFF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ZA" sz="2000" b="1" dirty="0">
                <a:solidFill>
                  <a:srgbClr val="FFFFFF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ZA" sz="2000" b="1" dirty="0">
                <a:solidFill>
                  <a:srgbClr val="FFFFFF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ZA" sz="2000" b="1" dirty="0">
                <a:solidFill>
                  <a:srgbClr val="FFFFFF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ZA" sz="2000" b="1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 OF PRESENTATION </a:t>
            </a:r>
            <a:r>
              <a:rPr lang="en-US" sz="2800" b="1" dirty="0">
                <a:ln w="1905"/>
                <a:solidFill>
                  <a:srgbClr val="FFFFFF"/>
                </a:solidFill>
                <a:effectLst>
                  <a:reflection blurRad="6350" stA="60000" endA="900" endPos="58000" dir="5400000" sy="-100000" algn="bl" rotWithShape="0"/>
                </a:effectLst>
                <a:latin typeface="Century Gothic" panose="020B0502020202020204" pitchFamily="34" charset="0"/>
                <a:cs typeface="Arial" charset="0"/>
              </a:rPr>
              <a:t/>
            </a:r>
            <a:br>
              <a:rPr lang="en-US" sz="2800" b="1" dirty="0">
                <a:ln w="1905"/>
                <a:solidFill>
                  <a:srgbClr val="FFFFFF"/>
                </a:solidFill>
                <a:effectLst>
                  <a:reflection blurRad="6350" stA="60000" endA="900" endPos="58000" dir="5400000" sy="-100000" algn="bl" rotWithShape="0"/>
                </a:effectLst>
                <a:latin typeface="Century Gothic" panose="020B0502020202020204" pitchFamily="34" charset="0"/>
                <a:cs typeface="Arial" charset="0"/>
              </a:rPr>
            </a:b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538B8-9825-4467-8D72-66387F0D9BC4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715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78401EB5-E879-CAAF-9342-1CF28397E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1124745"/>
            <a:ext cx="8802688" cy="4752528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en-ZA" sz="1800" b="1" dirty="0">
                <a:latin typeface="Century Gothic" panose="020B0502020202020204" pitchFamily="34" charset="0"/>
              </a:rPr>
              <a:t>DPWI was requested to report to the Standing Committee on Appropriations on the following </a:t>
            </a:r>
            <a:r>
              <a:rPr lang="en-US" sz="1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key areas: </a:t>
            </a:r>
          </a:p>
          <a:p>
            <a:pPr marL="0" indent="0" algn="just">
              <a:buFont typeface="Arial" charset="0"/>
              <a:buNone/>
              <a:defRPr/>
            </a:pPr>
            <a:endParaRPr lang="en-US" sz="1800" b="1" dirty="0">
              <a:latin typeface="Century Gothic" panose="020B0502020202020204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en-US" sz="1800" b="1" dirty="0">
                <a:latin typeface="Century Gothic" panose="020B0502020202020204" pitchFamily="34" charset="0"/>
              </a:rPr>
              <a:t>Progress report on all projects that were transferred from DPWI to the DOD after the Committee’s oversight visit to Free State and Gauteng Provinces, to date. </a:t>
            </a:r>
          </a:p>
          <a:p>
            <a:pPr algn="just">
              <a:buFont typeface="Arial" charset="0"/>
              <a:buChar char="•"/>
              <a:defRPr/>
            </a:pPr>
            <a:r>
              <a:rPr lang="en-US" sz="1800" b="1" dirty="0">
                <a:latin typeface="Century Gothic" panose="020B0502020202020204" pitchFamily="34" charset="0"/>
              </a:rPr>
              <a:t>Progress report on the maintenance and refurbishment of all DOD facilities currently under the maintenance of the DPWI; </a:t>
            </a:r>
          </a:p>
          <a:p>
            <a:pPr algn="just">
              <a:buFont typeface="Arial" charset="0"/>
              <a:buChar char="•"/>
              <a:defRPr/>
            </a:pPr>
            <a:r>
              <a:rPr lang="en-US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Any legal or administrative challenges faced by the DPWI in transferring the infrastructure maintenance function to the DOD; (REIS INPUTS)</a:t>
            </a:r>
          </a:p>
          <a:p>
            <a:pPr algn="just">
              <a:buFont typeface="Arial" charset="0"/>
              <a:buChar char="•"/>
              <a:defRPr/>
            </a:pPr>
            <a:r>
              <a:rPr lang="en-US" sz="1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Any other matter related to this subject that may be useful to the Committee in exercising its oversight mandated functions;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27878219-669E-B214-14F9-B815B6E03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ZA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</a:rPr>
              <a:t>STANDING COMMITTEE REQUIREMENTS </a:t>
            </a:r>
            <a:endParaRPr lang="en-ZA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772" name="Slide Number Placeholder 4">
            <a:extLst>
              <a:ext uri="{FF2B5EF4-FFF2-40B4-BE49-F238E27FC236}">
                <a16:creationId xmlns:a16="http://schemas.microsoft.com/office/drawing/2014/main" xmlns="" id="{0A168C68-6734-155C-1B01-39EB8CB28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8D6E84-A63E-4294-A09C-79F6F58EBD0B}" type="slidenum">
              <a:rPr lang="en-US" altLang="en-US" sz="1200">
                <a:solidFill>
                  <a:srgbClr val="898989"/>
                </a:solidFill>
              </a:rPr>
              <a:pPr/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1">
            <a:extLst>
              <a:ext uri="{FF2B5EF4-FFF2-40B4-BE49-F238E27FC236}">
                <a16:creationId xmlns:a16="http://schemas.microsoft.com/office/drawing/2014/main" xmlns="" id="{2FF9ED4B-DCC5-1448-C85A-1AF8EAA66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24744"/>
            <a:ext cx="8147248" cy="5001419"/>
          </a:xfrm>
        </p:spPr>
        <p:txBody>
          <a:bodyPr/>
          <a:lstStyle/>
          <a:p>
            <a:pPr marL="0" lvl="0" indent="0" defTabSz="914400">
              <a:buNone/>
              <a:defRPr/>
            </a:pPr>
            <a:r>
              <a:rPr lang="en-GB" altLang="en-US" sz="1800" b="1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Total devolution of maintenance function from DPWI to the DOD has not taken place yet, owing to:</a:t>
            </a:r>
          </a:p>
          <a:p>
            <a:pPr marL="0" lvl="0" indent="0" defTabSz="914400">
              <a:buNone/>
              <a:defRPr/>
            </a:pPr>
            <a:endParaRPr lang="en-GB" altLang="en-US" sz="1800" b="1" kern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lvl="0" indent="-342900" defTabSz="914400">
              <a:lnSpc>
                <a:spcPct val="150000"/>
              </a:lnSpc>
              <a:buFontTx/>
              <a:buChar char="•"/>
              <a:defRPr/>
            </a:pPr>
            <a:r>
              <a:rPr lang="en-GB" altLang="en-US" sz="1800" b="1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The concurrence of the Ministers of Public Works &amp; Infrastructure, Defence, Public Service and Administration and National Treasury is required prior to devolution as per </a:t>
            </a:r>
            <a:r>
              <a:rPr lang="en-ZA" altLang="en-US" sz="1800" b="1" dirty="0">
                <a:latin typeface="Century Gothic" panose="020B0502020202020204" pitchFamily="34" charset="0"/>
              </a:rPr>
              <a:t>Section 19 (1)(a) of </a:t>
            </a:r>
            <a:r>
              <a:rPr lang="en-ZA" altLang="en-US" sz="1800" b="1" dirty="0" smtClean="0">
                <a:latin typeface="Century Gothic" panose="020B0502020202020204" pitchFamily="34" charset="0"/>
              </a:rPr>
              <a:t>GIAMA</a:t>
            </a:r>
          </a:p>
          <a:p>
            <a:pPr marL="342900" lvl="0" indent="-342900" defTabSz="914400">
              <a:lnSpc>
                <a:spcPct val="150000"/>
              </a:lnSpc>
              <a:buFontTx/>
              <a:buChar char="•"/>
              <a:defRPr/>
            </a:pPr>
            <a:r>
              <a:rPr lang="en-ZA" altLang="en-US" sz="1800" b="1" kern="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The Minister of Defence has requested more time for her to consider the request made by her predecessor for devolution.</a:t>
            </a:r>
            <a:endParaRPr lang="en-GB" altLang="en-US" sz="1800" b="1" kern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ZA" altLang="en-US" sz="1050" b="1" kern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ZA" altLang="en-US" sz="1800" b="1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As an interim measure, the Executive Authority of DPWI is amenable to consider assignment of work </a:t>
            </a:r>
            <a:r>
              <a:rPr lang="en-US" altLang="en-US" sz="1800" b="1" dirty="0">
                <a:latin typeface="Century Gothic" panose="020B0502020202020204" pitchFamily="34" charset="0"/>
              </a:rPr>
              <a:t>on a project-by-project basis. </a:t>
            </a:r>
          </a:p>
          <a:p>
            <a:pPr algn="just">
              <a:lnSpc>
                <a:spcPct val="150000"/>
              </a:lnSpc>
            </a:pPr>
            <a:endParaRPr lang="en-US" altLang="en-US" sz="1050" b="1" dirty="0"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1800" b="1" dirty="0">
                <a:latin typeface="Century Gothic" panose="020B0502020202020204" pitchFamily="34" charset="0"/>
              </a:rPr>
              <a:t>DPWI will assist DoD with technical support, where necessary.</a:t>
            </a:r>
          </a:p>
          <a:p>
            <a:pPr marL="0" lvl="0" indent="0" defTabSz="914400">
              <a:lnSpc>
                <a:spcPct val="150000"/>
              </a:lnSpc>
              <a:buNone/>
              <a:defRPr/>
            </a:pPr>
            <a:endParaRPr lang="en-ZA" altLang="en-US" sz="2000" kern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70A7E84F-4945-7574-564A-2DF6AACE5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4" y="-14314"/>
            <a:ext cx="9073008" cy="8382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200" dirty="0"/>
              <a:t>DEVOLUTION OF MAINTENANCE FUNCTION </a:t>
            </a:r>
            <a:r>
              <a:rPr lang="en-US" sz="2200" dirty="0">
                <a:latin typeface="Century Gothic" panose="020B0502020202020204" pitchFamily="34" charset="0"/>
              </a:rPr>
              <a:t>FROM DPWI TO DOD </a:t>
            </a:r>
            <a:endParaRPr lang="en-US" sz="2200" dirty="0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xmlns="" id="{FC1EA3C2-3CB1-06A8-0F07-203812D6F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630F01-F437-482E-8D05-6A40BA392341}" type="slidenum">
              <a:rPr lang="en-US" altLang="en-US" sz="1200">
                <a:solidFill>
                  <a:srgbClr val="898989"/>
                </a:solidFill>
              </a:rPr>
              <a:pPr/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0A7E84F-4945-7574-564A-2DF6AACE5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4" y="-14314"/>
            <a:ext cx="9073008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Progress report on the maintenance and refurbishment of all DOD facilities currently under the maintenance of the DPWI; </a:t>
            </a:r>
            <a:b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en-US" sz="2200" dirty="0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xmlns="" id="{FC1EA3C2-3CB1-06A8-0F07-203812D6F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630F01-F437-482E-8D05-6A40BA392341}" type="slidenum">
              <a:rPr lang="en-US" altLang="en-US" sz="1200">
                <a:solidFill>
                  <a:srgbClr val="898989"/>
                </a:solidFill>
              </a:rPr>
              <a:pPr/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84" y="980728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pitchFamily="34" charset="0"/>
              </a:rPr>
              <a:t>SUMMARY OF REPAIRS AND REFURBISHMENT (PLANNED MAINTENANCE) for 2022/23 Financial Year (FY)</a:t>
            </a:r>
            <a:endParaRPr lang="en-ZA" sz="1600" b="1" dirty="0">
              <a:solidFill>
                <a:prstClr val="black"/>
              </a:solidFill>
              <a:latin typeface="Century Gothic" panose="020B050202020202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584" y="1988841"/>
            <a:ext cx="7704856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ZA" sz="1600" dirty="0">
                <a:solidFill>
                  <a:srgbClr val="000000"/>
                </a:solidFill>
                <a:ea typeface="Calibri" panose="020F0502020204030204" pitchFamily="34" charset="0"/>
              </a:rPr>
              <a:t>There</a:t>
            </a:r>
            <a:r>
              <a:rPr lang="en-ZA" sz="1400" dirty="0">
                <a:solidFill>
                  <a:srgbClr val="000000"/>
                </a:solidFill>
                <a:ea typeface="Calibri" panose="020F0502020204030204" pitchFamily="34" charset="0"/>
              </a:rPr>
              <a:t> is total of 114 </a:t>
            </a:r>
            <a:r>
              <a:rPr lang="en-ZA" sz="1400" dirty="0" smtClean="0">
                <a:solidFill>
                  <a:srgbClr val="000000"/>
                </a:solidFill>
                <a:ea typeface="Calibri" panose="020F0502020204030204" pitchFamily="34" charset="0"/>
              </a:rPr>
              <a:t>project </a:t>
            </a:r>
            <a:r>
              <a:rPr lang="en-ZA" sz="1400" dirty="0" smtClean="0">
                <a:solidFill>
                  <a:srgbClr val="000000"/>
                </a:solidFill>
                <a:ea typeface="Calibri" panose="020F0502020204030204" pitchFamily="34" charset="0"/>
              </a:rPr>
              <a:t>requests </a:t>
            </a:r>
            <a:r>
              <a:rPr lang="en-ZA" sz="1400" dirty="0" smtClean="0">
                <a:solidFill>
                  <a:srgbClr val="000000"/>
                </a:solidFill>
                <a:ea typeface="Calibri" panose="020F0502020204030204" pitchFamily="34" charset="0"/>
              </a:rPr>
              <a:t>by Client Departments across </a:t>
            </a:r>
            <a:r>
              <a:rPr lang="en-ZA" sz="1400" dirty="0">
                <a:solidFill>
                  <a:srgbClr val="000000"/>
                </a:solidFill>
                <a:ea typeface="Calibri" panose="020F0502020204030204" pitchFamily="34" charset="0"/>
              </a:rPr>
              <a:t>the value chain. (With and Without </a:t>
            </a:r>
            <a:r>
              <a:rPr lang="en-ZA" sz="1400" dirty="0" smtClean="0">
                <a:solidFill>
                  <a:srgbClr val="000000"/>
                </a:solidFill>
                <a:ea typeface="Calibri" panose="020F0502020204030204" pitchFamily="34" charset="0"/>
              </a:rPr>
              <a:t>allocation by Client Departments)  </a:t>
            </a:r>
            <a:endParaRPr lang="en-ZA" sz="1400" dirty="0" smtClean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ZA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Once we receive the </a:t>
            </a:r>
            <a:r>
              <a:rPr lang="en-ZA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budget allocation, </a:t>
            </a:r>
            <a:r>
              <a:rPr lang="en-ZA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DPWI can start planning but it will not be finalised in the current financial year.</a:t>
            </a:r>
            <a:endParaRPr lang="en-ZA" sz="16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ZA" sz="1600" dirty="0">
                <a:solidFill>
                  <a:srgbClr val="000000"/>
                </a:solidFill>
                <a:ea typeface="Calibri" panose="020F0502020204030204" pitchFamily="34" charset="0"/>
              </a:rPr>
              <a:t>Only 29 projects have allocation for 2022/23 FY</a:t>
            </a:r>
            <a:endParaRPr lang="en-ZA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ZA" sz="1600" dirty="0">
                <a:solidFill>
                  <a:srgbClr val="000000"/>
                </a:solidFill>
                <a:ea typeface="Calibri" panose="020F0502020204030204" pitchFamily="34" charset="0"/>
              </a:rPr>
              <a:t>10 projects with allocation are on planning (Design Development Stage) (4) with allocation of </a:t>
            </a:r>
            <a:endParaRPr lang="en-ZA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ZA" sz="1600" dirty="0">
                <a:solidFill>
                  <a:srgbClr val="000000"/>
                </a:solidFill>
                <a:ea typeface="Calibri" panose="020F0502020204030204" pitchFamily="34" charset="0"/>
              </a:rPr>
              <a:t>7 projects with allocation are in construction stage (5B).</a:t>
            </a:r>
            <a:endParaRPr lang="en-ZA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ZA" sz="1600" dirty="0">
                <a:solidFill>
                  <a:srgbClr val="000000"/>
                </a:solidFill>
                <a:ea typeface="Calibri" panose="020F0502020204030204" pitchFamily="34" charset="0"/>
              </a:rPr>
              <a:t>3 projects with allocation are in Practical Completion Stage (6A)</a:t>
            </a:r>
            <a:endParaRPr lang="en-ZA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ZA" sz="1600" dirty="0">
                <a:solidFill>
                  <a:srgbClr val="000000"/>
                </a:solidFill>
                <a:ea typeface="Calibri" panose="020F0502020204030204" pitchFamily="34" charset="0"/>
              </a:rPr>
              <a:t>6 projects with allocation are on Final Delivery Stage (7-7A)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ZA" sz="1600" dirty="0">
                <a:solidFill>
                  <a:srgbClr val="000000"/>
                </a:solidFill>
                <a:ea typeface="Calibri" panose="020F0502020204030204" pitchFamily="34" charset="0"/>
              </a:rPr>
              <a:t>3 Projects with allocation are on Final Account Stage (8)</a:t>
            </a:r>
          </a:p>
        </p:txBody>
      </p:sp>
    </p:spTree>
    <p:extLst>
      <p:ext uri="{BB962C8B-B14F-4D97-AF65-F5344CB8AC3E}">
        <p14:creationId xmlns:p14="http://schemas.microsoft.com/office/powerpoint/2010/main" val="407222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0A7E84F-4945-7574-564A-2DF6AACE5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4" y="-14314"/>
            <a:ext cx="9073008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Progress report on the maintenance and refurbishment of all DOD facilities currently under the maintenance of the DPWI; </a:t>
            </a:r>
            <a:b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en-US" sz="2200" dirty="0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xmlns="" id="{FC1EA3C2-3CB1-06A8-0F07-203812D6F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630F01-F437-482E-8D05-6A40BA392341}" type="slidenum">
              <a:rPr lang="en-US" altLang="en-US" sz="1200">
                <a:solidFill>
                  <a:srgbClr val="898989"/>
                </a:solidFill>
              </a:rPr>
              <a:pPr/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84" y="980728"/>
            <a:ext cx="79928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pitchFamily="34" charset="0"/>
              </a:rPr>
              <a:t>STATUS OF PROJECTS ON PLANNING PHASE OF IMPLEMENTAION (1 OF 4)</a:t>
            </a:r>
            <a:endParaRPr lang="en-ZA" sz="1600" b="1" dirty="0">
              <a:solidFill>
                <a:prstClr val="black"/>
              </a:solidFill>
              <a:latin typeface="Century Gothic" panose="020B050202020202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851970"/>
              </p:ext>
            </p:extLst>
          </p:nvPr>
        </p:nvGraphicFramePr>
        <p:xfrm>
          <a:off x="539552" y="1675829"/>
          <a:ext cx="8147249" cy="3869515"/>
        </p:xfrm>
        <a:graphic>
          <a:graphicData uri="http://schemas.openxmlformats.org/drawingml/2006/table">
            <a:tbl>
              <a:tblPr firstRow="1" firstCol="1" bandRow="1"/>
              <a:tblGrid>
                <a:gridCol w="1080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0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45050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673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TOWN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COMPLEX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WCS NO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STATUS  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FINANCIAL TENDER DATE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CONTRACT PERIOD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TOTAL ALLOCATION 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TOTAL EXP 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BALANCE 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ZA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55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Lenasia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Military base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Repair and renovations to military base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046949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2022/09/01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41 877 766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1 261 473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40 616 293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Designs Development were almost completed.</a:t>
                      </a: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171450" lvl="0" indent="-171450" algn="l" defTabSz="91439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DOD requested project to place project on status 4C (Design Stop)</a:t>
                      </a:r>
                    </a:p>
                    <a:p>
                      <a:pPr marL="171450" lvl="0" indent="-171450" algn="l" defTabSz="91439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Project on hold awaiting further instruction regarding implementation.</a:t>
                      </a:r>
                    </a:p>
                  </a:txBody>
                  <a:tcPr marL="6772" marR="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Zeerust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Military base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Repair and renovation to kitchen, officers' mess, and repair s to sinking single quarters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049519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2022/07/29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11 000 000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4 856 072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6 143 928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91439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Design Development complete</a:t>
                      </a:r>
                      <a:r>
                        <a:rPr lang="en-ZA" sz="90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71450" lvl="0" indent="-171450" algn="l" defTabSz="91439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90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Project is scheduled to be completed in 2023</a:t>
                      </a: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23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NABOOMSPRUIT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AMMUNITION DEPOT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REPAIR AND MAINTENACE OF C OMPRESSOR SYSTEMS AND ISSUE COMPLIANCE CERTIFICATE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049894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2022/09/30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629 503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629 503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91439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Design development was completed</a:t>
                      </a:r>
                    </a:p>
                    <a:p>
                      <a:pPr marL="171450" lvl="0" indent="-171450" algn="l" defTabSz="91439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Project Manager is in the requesting approval of funding prior to advertised</a:t>
                      </a:r>
                    </a:p>
                    <a:p>
                      <a:pPr marL="171450" lvl="0" indent="-171450" algn="l" defTabSz="91439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Project is scheduled to be advertised in October 2022</a:t>
                      </a:r>
                    </a:p>
                  </a:txBody>
                  <a:tcPr marL="6772" marR="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490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0A7E84F-4945-7574-564A-2DF6AACE5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4" y="-14314"/>
            <a:ext cx="9073008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Progress report on the maintenance and refurbishment of all DOD facilities currently under the maintenance of the DPWI; </a:t>
            </a:r>
            <a:b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en-US" sz="2200" dirty="0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xmlns="" id="{FC1EA3C2-3CB1-06A8-0F07-203812D6F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630F01-F437-482E-8D05-6A40BA392341}" type="slidenum">
              <a:rPr lang="en-US" altLang="en-US" sz="1200">
                <a:solidFill>
                  <a:srgbClr val="898989"/>
                </a:solidFill>
              </a:rPr>
              <a:pPr/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84" y="980728"/>
            <a:ext cx="79928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pitchFamily="34" charset="0"/>
              </a:rPr>
              <a:t>STATUS OF PROJECTS ON PLANNING PHASE OF IMPLEMENTAION (2 OF 4)</a:t>
            </a:r>
            <a:endParaRPr lang="en-ZA" sz="1600" b="1" dirty="0">
              <a:solidFill>
                <a:prstClr val="black"/>
              </a:solidFill>
              <a:latin typeface="Century Gothic" panose="020B050202020202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075731"/>
              </p:ext>
            </p:extLst>
          </p:nvPr>
        </p:nvGraphicFramePr>
        <p:xfrm>
          <a:off x="539552" y="1675829"/>
          <a:ext cx="8147249" cy="5200919"/>
        </p:xfrm>
        <a:graphic>
          <a:graphicData uri="http://schemas.openxmlformats.org/drawingml/2006/table">
            <a:tbl>
              <a:tblPr firstRow="1" firstCol="1" bandRow="1"/>
              <a:tblGrid>
                <a:gridCol w="1080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0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45050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673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TOWN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COMPLEX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WCS NO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STATUS  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FINANCIAL TENDER DATE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CONTRACT PERIOD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TOTAL ALLOCATION 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TOTAL EXP 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BALANCE 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ZA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78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POLOKWANE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ZA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POLOKWANE: LIMPOPO ASB:REPAIRS AND MAINTENANCE OF COMPRESSOR SYSTEM AND ISSUE COMPLIANCE CERTIFICATE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049896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2022/09/01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3 182 792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3 182 792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91439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Design development is complete</a:t>
                      </a:r>
                    </a:p>
                    <a:p>
                      <a:pPr marL="171450" lvl="0" indent="-171450" algn="l" defTabSz="91439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Bid Specification Committee meeting scheduled for 26th of August 2022</a:t>
                      </a:r>
                    </a:p>
                    <a:p>
                      <a:pPr marL="171450" lvl="0" indent="-171450" algn="l" defTabSz="91439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Project is scheduled to be advertised beginning of October 2022</a:t>
                      </a:r>
                    </a:p>
                  </a:txBody>
                  <a:tcPr marL="6772" marR="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43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MBOMBELA(NELSPRUIT)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MILITARY AREA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REPAIR AND RENOVATION OF SUBSTATIONS 1-9 MOZAMBIQUE BORDER L INE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050603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2023/06/30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2 696 612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2 696 612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91439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Designs are 100% completed,  </a:t>
                      </a:r>
                    </a:p>
                    <a:p>
                      <a:pPr marL="171450" lvl="0" indent="-171450" algn="l" defTabSz="91439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 disciplines were granted approval by the departmental professionals. </a:t>
                      </a:r>
                    </a:p>
                    <a:p>
                      <a:pPr marL="171450" lvl="0" indent="-171450" algn="l" defTabSz="91439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Sketch plans are at 100 %</a:t>
                      </a:r>
                    </a:p>
                    <a:p>
                      <a:pPr marL="171450" lvl="0" indent="-171450" algn="l" defTabSz="91439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Project sketch plans were approved on the 29 August 2021</a:t>
                      </a:r>
                    </a:p>
                    <a:p>
                      <a:pPr marL="171450" lvl="0" indent="-171450" algn="l" defTabSz="91439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                                                               The instruction was issued on the 13/10/2021 from KAM head office not to proceed with the project   to the next stage since  all DOD projects that on status 4 (Design Development ) will not be funded </a:t>
                      </a:r>
                    </a:p>
                  </a:txBody>
                  <a:tcPr marL="6772" marR="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962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0A7E84F-4945-7574-564A-2DF6AACE5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4" y="-14314"/>
            <a:ext cx="9073008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Progress report on the maintenance and refurbishment of all DOD facilities currently under the maintenance of the DPWI; </a:t>
            </a:r>
            <a:b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en-US" sz="2200" dirty="0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xmlns="" id="{FC1EA3C2-3CB1-06A8-0F07-203812D6F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630F01-F437-482E-8D05-6A40BA392341}" type="slidenum">
              <a:rPr lang="en-US" altLang="en-US" sz="1200">
                <a:solidFill>
                  <a:srgbClr val="898989"/>
                </a:solidFill>
              </a:rPr>
              <a:pPr/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84" y="980728"/>
            <a:ext cx="79928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pitchFamily="34" charset="0"/>
              </a:rPr>
              <a:t>STATUS OF PROJECTS ON PLANNING PHASE OF IMPLEMENTAION (3 OF 4)</a:t>
            </a:r>
            <a:endParaRPr lang="en-ZA" sz="1600" b="1" dirty="0">
              <a:solidFill>
                <a:prstClr val="black"/>
              </a:solidFill>
              <a:latin typeface="Century Gothic" panose="020B050202020202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090913"/>
              </p:ext>
            </p:extLst>
          </p:nvPr>
        </p:nvGraphicFramePr>
        <p:xfrm>
          <a:off x="539552" y="1675829"/>
          <a:ext cx="8147249" cy="4456509"/>
        </p:xfrm>
        <a:graphic>
          <a:graphicData uri="http://schemas.openxmlformats.org/drawingml/2006/table">
            <a:tbl>
              <a:tblPr firstRow="1" firstCol="1" bandRow="1"/>
              <a:tblGrid>
                <a:gridCol w="1080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0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45050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673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TOWN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COMPLEX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WCS NO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STATUS  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FINANCIAL TENDER DATE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CONTRACT PERIOD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TOTAL ALLOCATION 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TOTAL EXP 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BALANCE 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ZA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LOUIS TRICHARDT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AIR FORCE BASE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MAKHADO: FOLLOW ON RAMP FOR REFUELLING SYSTEM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051081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2024/06/30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200 000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578 072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                      378 072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91439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Status core report was submitted in October 2019</a:t>
                      </a:r>
                    </a:p>
                    <a:p>
                      <a:pPr marL="171450" lvl="0" indent="-171450" algn="l" defTabSz="91439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Project is on hold pending completion of site clearance process</a:t>
                      </a:r>
                    </a:p>
                    <a:p>
                      <a:pPr marL="171450" lvl="0" indent="-171450" algn="l" defTabSz="91439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Design</a:t>
                      </a:r>
                      <a:r>
                        <a:rPr lang="en-ZA" sz="90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development stopped due to lack of funding </a:t>
                      </a: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23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LOUIS TRICHARDT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AIR FORCE BASE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MAKHADO: SERVICE AND REPAIR OF FIRE PROTECTION  AND MONI TORING SYSTEM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051918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2022/09/27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708 434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708 434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91439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design development was completed</a:t>
                      </a:r>
                    </a:p>
                    <a:p>
                      <a:pPr marL="171450" lvl="0" indent="-171450" algn="l" defTabSz="91439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Project Manager is in the requesting approval of funding prior to advertised</a:t>
                      </a:r>
                    </a:p>
                    <a:p>
                      <a:pPr marL="171450" lvl="0" indent="-171450" algn="l" defTabSz="91439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Project is scheduled to be advertised in October 2022 </a:t>
                      </a:r>
                    </a:p>
                  </a:txBody>
                  <a:tcPr marL="6772" marR="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LOUIS TRICHARDT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AIR FORCE BASE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MAKHADO: REPLACEMENT AND REPAIR OF ROOF AND SERVICING OF KIT CHEN EQUIPMENT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051919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2023/03/31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1 017 500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1 017 500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91439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Project is on design development phase </a:t>
                      </a:r>
                    </a:p>
                    <a:p>
                      <a:pPr marL="171450" lvl="0" indent="-171450" algn="l" defTabSz="91439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Sketch plans approval scheduled for end of March 2022</a:t>
                      </a:r>
                    </a:p>
                    <a:p>
                      <a:pPr marL="171450" lvl="0" indent="-171450" algn="l" defTabSz="91439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Project is scheduled to be advertised beginning of May 2023</a:t>
                      </a:r>
                    </a:p>
                  </a:txBody>
                  <a:tcPr marL="6772" marR="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632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0A7E84F-4945-7574-564A-2DF6AACE5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4" y="-14314"/>
            <a:ext cx="9073008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Progress report on the maintenance and refurbishment of all DOD facilities currently under the maintenance of the DPWI; </a:t>
            </a:r>
            <a:b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en-US" sz="2200" dirty="0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xmlns="" id="{FC1EA3C2-3CB1-06A8-0F07-203812D6F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630F01-F437-482E-8D05-6A40BA392341}" type="slidenum">
              <a:rPr lang="en-US" altLang="en-US" sz="1200">
                <a:solidFill>
                  <a:srgbClr val="898989"/>
                </a:solidFill>
              </a:rPr>
              <a:pPr/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84" y="980728"/>
            <a:ext cx="79928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pitchFamily="34" charset="0"/>
              </a:rPr>
              <a:t>STATUS OF PROJECTS ON PLANNING PHASE OF IMPLEMENTAION (4 OF 4)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921111"/>
              </p:ext>
            </p:extLst>
          </p:nvPr>
        </p:nvGraphicFramePr>
        <p:xfrm>
          <a:off x="251520" y="1307705"/>
          <a:ext cx="8712967" cy="5381196"/>
        </p:xfrm>
        <a:graphic>
          <a:graphicData uri="http://schemas.openxmlformats.org/drawingml/2006/table">
            <a:tbl>
              <a:tblPr firstRow="1" firstCol="1" bandRow="1"/>
              <a:tblGrid>
                <a:gridCol w="1155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620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40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930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850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708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7008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9307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55122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673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TOWN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COMPLEX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WCS NO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STATUS  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FINANCIAL TENDER DATE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CONTRACT PERIOD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TOTAL ALLOCATION 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TOTAL EXP 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BALANCE 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ZA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85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PHALABORWA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MILITARY BASE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SPECIAL FORCES: HEBRON RESIDENTIAL AREA: REHABILITATION OF  STATE HOUSES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051927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2022/08/27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2 500 000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2 500 000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91439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Project is on design development phase</a:t>
                      </a:r>
                    </a:p>
                    <a:p>
                      <a:pPr marL="171450" lvl="0" indent="-171450" algn="l" defTabSz="91439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First proposed civil engineering designs were rejected on the basis credentials of the engineer who proposed and approved the designs</a:t>
                      </a:r>
                    </a:p>
                    <a:p>
                      <a:pPr marL="171450" lvl="0" indent="-171450" algn="l" defTabSz="91439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Revised designs are expected by the end of September 2022</a:t>
                      </a:r>
                    </a:p>
                  </a:txBody>
                  <a:tcPr marL="6772" marR="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641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CAPE TOWN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MILITARY HOSPITAL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FACILITIES MANAGEMENT CONTRACT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056348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2022/07/29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37 469 379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37 469 379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91439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project has been registered onto</a:t>
                      </a:r>
                      <a:r>
                        <a:rPr lang="en-ZA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the 2022/2023 Departmental Procurement Plan.</a:t>
                      </a:r>
                    </a:p>
                    <a:p>
                      <a:pPr marL="171450" lvl="0" indent="-171450" algn="l" defTabSz="91439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BSC has finalised and submitted for NBAC approval both the Procurement Strategy and Terms of Reference on the 14/07/2022.</a:t>
                      </a:r>
                    </a:p>
                    <a:p>
                      <a:pPr marL="171450" lvl="0" indent="-171450" algn="l" defTabSz="91439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900" kern="1200" baseline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FM  Branch awaits </a:t>
                      </a:r>
                      <a:r>
                        <a:rPr lang="en-ZA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outcome from NBAC to go out on tender.</a:t>
                      </a:r>
                    </a:p>
                    <a:p>
                      <a:pPr marL="171450" lvl="0" indent="-171450" algn="l" defTabSz="91439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Taking into consideration the delays experienced from the above, the envisaged date for the appointment of  TFM SP for 2 Mil Hosp is mid October 2022  </a:t>
                      </a: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ZA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ZA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ZA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ZA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ZA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ZA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ZA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101 281 986</a:t>
                      </a:r>
                      <a:endParaRPr lang="en-ZA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6 695 617</a:t>
                      </a:r>
                      <a:endParaRPr lang="en-ZA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94 586 369</a:t>
                      </a:r>
                      <a:endParaRPr lang="en-ZA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ZA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72" marR="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3643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0A7E84F-4945-7574-564A-2DF6AACE5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4" y="-14314"/>
            <a:ext cx="9073008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Progress report on the maintenance and refurbishment of all DOD facilities currently under the maintenance of the DPWI; </a:t>
            </a:r>
            <a:b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en-US" sz="2200" dirty="0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xmlns="" id="{FC1EA3C2-3CB1-06A8-0F07-203812D6F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630F01-F437-482E-8D05-6A40BA392341}" type="slidenum">
              <a:rPr lang="en-US" altLang="en-US" sz="1200">
                <a:solidFill>
                  <a:srgbClr val="898989"/>
                </a:solidFill>
              </a:rPr>
              <a:pPr/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84" y="843350"/>
            <a:ext cx="79928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pitchFamily="34" charset="0"/>
              </a:rPr>
              <a:t>STATUS OF PROJECTS IN CONSTRUCTION PHASE WITH ALLOCATION (1 OF 4)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786301"/>
              </p:ext>
            </p:extLst>
          </p:nvPr>
        </p:nvGraphicFramePr>
        <p:xfrm>
          <a:off x="544530" y="1196752"/>
          <a:ext cx="8064896" cy="4691425"/>
        </p:xfrm>
        <a:graphic>
          <a:graphicData uri="http://schemas.openxmlformats.org/drawingml/2006/table">
            <a:tbl>
              <a:tblPr firstRow="1" firstCol="1" bandRow="1"/>
              <a:tblGrid>
                <a:gridCol w="8591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0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71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2505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4309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58915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TOWN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COMPLEX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WCS NO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STATUS  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FINANCIAL TENDER DATE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CONTRACT PERIOD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TOTAL ALLOCATION 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TOTAL EXP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BALANCE 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PROGRESS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604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Kimberley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S A I battalion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Repairs and renovations to the mess complex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046877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5B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2020/11/26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1 330 911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1 330 911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Project Manager  discovered that DoD is utilising kitchen and reconnected all the equipment’s before practical completion is taken  </a:t>
                      </a:r>
                    </a:p>
                    <a:p>
                      <a:pPr marL="171450" lvl="0" indent="-171450" algn="l" defTabSz="91439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DoD is utilising the facility to prepare meals for SAPS recruits</a:t>
                      </a:r>
                    </a:p>
                    <a:p>
                      <a:pPr marL="171450" lvl="0" indent="-171450" algn="l" defTabSz="91439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SAPS training scheduled to be completed in December 2022.</a:t>
                      </a:r>
                    </a:p>
                    <a:p>
                      <a:pPr marL="171450" lvl="0" indent="-171450" algn="l" defTabSz="91439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Project is suspended indefinitely</a:t>
                      </a: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367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Johannesburg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 Irish military base: repairs and renovations to entire military bases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046956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5B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2016/05/06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12 000 000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202 453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11 797 547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91439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First contractor was terminated due to under performance and cash-flow problem </a:t>
                      </a:r>
                    </a:p>
                    <a:p>
                      <a:pPr marL="171450" lvl="0" indent="-171450" algn="l" defTabSz="91439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Regional Office is in the process of sourcing replacement contractor </a:t>
                      </a:r>
                    </a:p>
                    <a:p>
                      <a:pPr marL="171450" lvl="0" indent="-171450" algn="l" defTabSz="91439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Project is scheduled to be advertised by end of August 2022 </a:t>
                      </a:r>
                    </a:p>
                  </a:txBody>
                  <a:tcPr marL="7496" marR="7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6405680"/>
      </p:ext>
    </p:extLst>
  </p:cSld>
  <p:clrMapOvr>
    <a:masterClrMapping/>
  </p:clrMapOvr>
</p:sld>
</file>

<file path=ppt/theme/theme1.xml><?xml version="1.0" encoding="utf-8"?>
<a:theme xmlns:a="http://schemas.openxmlformats.org/drawingml/2006/main" name="3_TS102895266">
  <a:themeElements>
    <a:clrScheme name="Custom 12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8095B6"/>
      </a:accent1>
      <a:accent2>
        <a:srgbClr val="CF543F"/>
      </a:accent2>
      <a:accent3>
        <a:srgbClr val="B5AE53"/>
      </a:accent3>
      <a:accent4>
        <a:srgbClr val="848058"/>
      </a:accent4>
      <a:accent5>
        <a:srgbClr val="D8D8D8"/>
      </a:accent5>
      <a:accent6>
        <a:srgbClr val="786C71"/>
      </a:accent6>
      <a:hlink>
        <a:srgbClr val="CCCC00"/>
      </a:hlink>
      <a:folHlink>
        <a:srgbClr val="B2B2B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60273</TotalTime>
  <Words>1806</Words>
  <Application>Microsoft Office PowerPoint</Application>
  <PresentationFormat>On-screen Show (4:3)</PresentationFormat>
  <Paragraphs>398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MS PGothic</vt:lpstr>
      <vt:lpstr>Arial</vt:lpstr>
      <vt:lpstr>Calibri</vt:lpstr>
      <vt:lpstr>Century Gothic</vt:lpstr>
      <vt:lpstr>Courier New</vt:lpstr>
      <vt:lpstr>Franklin Gothic Medium</vt:lpstr>
      <vt:lpstr>HY중고딕</vt:lpstr>
      <vt:lpstr>Tahoma</vt:lpstr>
      <vt:lpstr>Times</vt:lpstr>
      <vt:lpstr>Times New Roman</vt:lpstr>
      <vt:lpstr>Wingdings</vt:lpstr>
      <vt:lpstr>3_TS102895266</vt:lpstr>
      <vt:lpstr>2_Office Theme</vt:lpstr>
      <vt:lpstr> PRESENTATION BY THE DEPARTMENT OF PUBLIC WORKS AND INFRASTRUCTURE ON PROGRESS REGARDING THE DEVOLUTION OF THE INFRASTRUCTURE MAINTENANCE FUNCTION FROM DPWI TO THE DOD</vt:lpstr>
      <vt:lpstr>STANDING COMMITTEE REQUIREMENTS </vt:lpstr>
      <vt:lpstr>DEVOLUTION OF MAINTENANCE FUNCTION FROM DPWI TO DOD </vt:lpstr>
      <vt:lpstr>Progress report on the maintenance and refurbishment of all DOD facilities currently under the maintenance of the DPWI;  </vt:lpstr>
      <vt:lpstr>Progress report on the maintenance and refurbishment of all DOD facilities currently under the maintenance of the DPWI;  </vt:lpstr>
      <vt:lpstr>Progress report on the maintenance and refurbishment of all DOD facilities currently under the maintenance of the DPWI;  </vt:lpstr>
      <vt:lpstr>Progress report on the maintenance and refurbishment of all DOD facilities currently under the maintenance of the DPWI;  </vt:lpstr>
      <vt:lpstr>Progress report on the maintenance and refurbishment of all DOD facilities currently under the maintenance of the DPWI;  </vt:lpstr>
      <vt:lpstr>Progress report on the maintenance and refurbishment of all DOD facilities currently under the maintenance of the DPWI;  </vt:lpstr>
      <vt:lpstr>Progress report on the maintenance and refurbishment of all DOD facilities currently under the maintenance of the DPWI;  </vt:lpstr>
      <vt:lpstr>Progress report on the maintenance and refurbishment of all DOD facilities currently under the maintenance of the DPWI;  </vt:lpstr>
      <vt:lpstr>Progress report on the maintenance and refurbishment of all DOD facilities currently under the maintenance of the DPWI;  </vt:lpstr>
      <vt:lpstr>  END OF PRESENTATION  </vt:lpstr>
    </vt:vector>
  </TitlesOfParts>
  <Company>sgfh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mojalogic</dc:creator>
  <cp:lastModifiedBy>Leigh-Anne Jansen</cp:lastModifiedBy>
  <cp:revision>4048</cp:revision>
  <cp:lastPrinted>2022-08-23T10:29:50Z</cp:lastPrinted>
  <dcterms:created xsi:type="dcterms:W3CDTF">2005-03-29T15:36:32Z</dcterms:created>
  <dcterms:modified xsi:type="dcterms:W3CDTF">2022-08-23T10:30:13Z</dcterms:modified>
</cp:coreProperties>
</file>