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 id="2147483664" r:id="rId5"/>
    <p:sldMasterId id="2147483669" r:id="rId6"/>
    <p:sldMasterId id="2147483682" r:id="rId7"/>
  </p:sldMasterIdLst>
  <p:notesMasterIdLst>
    <p:notesMasterId r:id="rId50"/>
  </p:notesMasterIdLst>
  <p:sldIdLst>
    <p:sldId id="1544" r:id="rId8"/>
    <p:sldId id="1531" r:id="rId9"/>
    <p:sldId id="526" r:id="rId10"/>
    <p:sldId id="1537" r:id="rId11"/>
    <p:sldId id="370" r:id="rId12"/>
    <p:sldId id="1532" r:id="rId13"/>
    <p:sldId id="566" r:id="rId14"/>
    <p:sldId id="1533" r:id="rId15"/>
    <p:sldId id="1534" r:id="rId16"/>
    <p:sldId id="1539" r:id="rId17"/>
    <p:sldId id="1541" r:id="rId18"/>
    <p:sldId id="1543" r:id="rId19"/>
    <p:sldId id="1535" r:id="rId20"/>
    <p:sldId id="1542" r:id="rId21"/>
    <p:sldId id="1540" r:id="rId22"/>
    <p:sldId id="1545" r:id="rId23"/>
    <p:sldId id="1547" r:id="rId24"/>
    <p:sldId id="1546" r:id="rId25"/>
    <p:sldId id="2225" r:id="rId26"/>
    <p:sldId id="2223" r:id="rId27"/>
    <p:sldId id="2217" r:id="rId28"/>
    <p:sldId id="2201" r:id="rId29"/>
    <p:sldId id="2216" r:id="rId30"/>
    <p:sldId id="2202" r:id="rId31"/>
    <p:sldId id="2215" r:id="rId32"/>
    <p:sldId id="2203" r:id="rId33"/>
    <p:sldId id="2207" r:id="rId34"/>
    <p:sldId id="2205" r:id="rId35"/>
    <p:sldId id="2208" r:id="rId36"/>
    <p:sldId id="2209" r:id="rId37"/>
    <p:sldId id="2210" r:id="rId38"/>
    <p:sldId id="2211" r:id="rId39"/>
    <p:sldId id="2212" r:id="rId40"/>
    <p:sldId id="2213" r:id="rId41"/>
    <p:sldId id="2214" r:id="rId42"/>
    <p:sldId id="2226" r:id="rId43"/>
    <p:sldId id="2228" r:id="rId44"/>
    <p:sldId id="2234" r:id="rId45"/>
    <p:sldId id="2235" r:id="rId46"/>
    <p:sldId id="2237" r:id="rId47"/>
    <p:sldId id="2236" r:id="rId48"/>
    <p:sldId id="30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D7423"/>
    <a:srgbClr val="1D8E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1A6DE9-9117-4C22-998D-5D7F4E367E8F}" v="4" dt="2022-08-30T12:38:26.320"/>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4"/>
    <p:restoredTop sz="94694"/>
  </p:normalViewPr>
  <p:slideViewPr>
    <p:cSldViewPr snapToGrid="0" snapToObjects="1">
      <p:cViewPr varScale="1">
        <p:scale>
          <a:sx n="73" d="100"/>
          <a:sy n="73" d="100"/>
        </p:scale>
        <p:origin x="-630" y="-10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BBD14E-CE70-48AC-85B6-9BA8499EDE55}" type="datetimeFigureOut">
              <a:rPr lang="en-ZA" smtClean="0"/>
              <a:pPr/>
              <a:t>2022/08/31</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16E26-8A16-4BD4-BB41-A176CE1245E6}" type="slidenum">
              <a:rPr lang="en-ZA" smtClean="0"/>
              <a:pPr/>
              <a:t>‹#›</a:t>
            </a:fld>
            <a:endParaRPr lang="en-ZA" dirty="0"/>
          </a:p>
        </p:txBody>
      </p:sp>
    </p:spTree>
    <p:extLst>
      <p:ext uri="{BB962C8B-B14F-4D97-AF65-F5344CB8AC3E}">
        <p14:creationId xmlns:p14="http://schemas.microsoft.com/office/powerpoint/2010/main" xmlns="" val="1848502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1263800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9243118-0D5E-484C-AB18-7DBE3DF48527}"/>
              </a:ext>
            </a:extLst>
          </p:cNvPr>
          <p:cNvPicPr>
            <a:picLocks noChangeAspect="1"/>
          </p:cNvPicPr>
          <p:nvPr userDrawn="1"/>
        </p:nvPicPr>
        <p:blipFill>
          <a:blip r:embed="rId2"/>
          <a:srcRect/>
          <a:stretch/>
        </p:blipFill>
        <p:spPr>
          <a:xfrm>
            <a:off x="-136867" y="-78658"/>
            <a:ext cx="12374350" cy="7078548"/>
          </a:xfrm>
          <a:prstGeom prst="rect">
            <a:avLst/>
          </a:prstGeom>
        </p:spPr>
      </p:pic>
      <p:sp>
        <p:nvSpPr>
          <p:cNvPr id="2" name="Title 1">
            <a:extLst>
              <a:ext uri="{FF2B5EF4-FFF2-40B4-BE49-F238E27FC236}">
                <a16:creationId xmlns:a16="http://schemas.microsoft.com/office/drawing/2014/main" xmlns="" id="{7EDCD828-B650-A646-9429-29C2BBC4A68C}"/>
              </a:ext>
            </a:extLst>
          </p:cNvPr>
          <p:cNvSpPr>
            <a:spLocks noGrp="1"/>
          </p:cNvSpPr>
          <p:nvPr>
            <p:ph type="ctrTitle"/>
          </p:nvPr>
        </p:nvSpPr>
        <p:spPr>
          <a:xfrm>
            <a:off x="5834270" y="3429000"/>
            <a:ext cx="4833729" cy="1655763"/>
          </a:xfrm>
        </p:spPr>
        <p:txBody>
          <a:bodyPr anchor="b"/>
          <a:lstStyle>
            <a:lvl1pPr algn="r">
              <a:defRPr sz="44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xmlns="" id="{5D3DC06F-B249-DB42-842B-784C705A2F90}"/>
              </a:ext>
            </a:extLst>
          </p:cNvPr>
          <p:cNvSpPr>
            <a:spLocks noGrp="1"/>
          </p:cNvSpPr>
          <p:nvPr>
            <p:ph type="subTitle" idx="1"/>
          </p:nvPr>
        </p:nvSpPr>
        <p:spPr>
          <a:xfrm>
            <a:off x="5506278" y="5065470"/>
            <a:ext cx="5161722" cy="58057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xmlns="" id="{7392AD3E-7D48-294F-8F17-61E8483BABCF}"/>
              </a:ext>
            </a:extLst>
          </p:cNvPr>
          <p:cNvSpPr>
            <a:spLocks noGrp="1"/>
          </p:cNvSpPr>
          <p:nvPr>
            <p:ph type="dt" sz="half" idx="10"/>
          </p:nvPr>
        </p:nvSpPr>
        <p:spPr/>
        <p:txBody>
          <a:bodyPr/>
          <a:lstStyle/>
          <a:p>
            <a:fld id="{1456EE31-CB33-8C49-8B9F-595DC40AB906}" type="datetimeFigureOut">
              <a:rPr lang="en-US" smtClean="0"/>
              <a:pPr/>
              <a:t>8/31/2022</a:t>
            </a:fld>
            <a:endParaRPr lang="en-US" dirty="0"/>
          </a:p>
        </p:txBody>
      </p:sp>
      <p:sp>
        <p:nvSpPr>
          <p:cNvPr id="5" name="Footer Placeholder 4">
            <a:extLst>
              <a:ext uri="{FF2B5EF4-FFF2-40B4-BE49-F238E27FC236}">
                <a16:creationId xmlns:a16="http://schemas.microsoft.com/office/drawing/2014/main" xmlns="" id="{A054FC3F-F892-C842-BEB6-E46A8DCDA4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FD29872-DEDC-E84B-81DA-9C8B5B73B4C6}"/>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2255996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389F10-5DA8-224B-9B7F-8E88A05620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6FFAFDFB-4D97-5342-8380-C1E9E6BF32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3D124360-E5BC-294C-9A5A-F8028D2B3B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0728B6E2-E50E-DB49-80ED-A67BB39A7536}"/>
              </a:ext>
            </a:extLst>
          </p:cNvPr>
          <p:cNvSpPr>
            <a:spLocks noGrp="1"/>
          </p:cNvSpPr>
          <p:nvPr>
            <p:ph type="dt" sz="half" idx="10"/>
          </p:nvPr>
        </p:nvSpPr>
        <p:spPr/>
        <p:txBody>
          <a:bodyPr/>
          <a:lstStyle/>
          <a:p>
            <a:fld id="{1456EE31-CB33-8C49-8B9F-595DC40AB906}" type="datetimeFigureOut">
              <a:rPr lang="en-US" smtClean="0"/>
              <a:pPr/>
              <a:t>8/31/2022</a:t>
            </a:fld>
            <a:endParaRPr lang="en-US" dirty="0"/>
          </a:p>
        </p:txBody>
      </p:sp>
      <p:sp>
        <p:nvSpPr>
          <p:cNvPr id="6" name="Footer Placeholder 5">
            <a:extLst>
              <a:ext uri="{FF2B5EF4-FFF2-40B4-BE49-F238E27FC236}">
                <a16:creationId xmlns:a16="http://schemas.microsoft.com/office/drawing/2014/main" xmlns="" id="{8B268B72-E691-5B40-9729-511A2CF08C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A4060D59-3925-9143-A42F-DCB5E9E36055}"/>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57948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229AC5-1F28-914F-9EF7-CAE2FE655BB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EB5AC764-EDA5-1346-9175-013EBD836C5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C65B1FCE-25F0-7346-9ABC-F2DFD5B6423E}"/>
              </a:ext>
            </a:extLst>
          </p:cNvPr>
          <p:cNvSpPr>
            <a:spLocks noGrp="1"/>
          </p:cNvSpPr>
          <p:nvPr>
            <p:ph type="dt" sz="half" idx="10"/>
          </p:nvPr>
        </p:nvSpPr>
        <p:spPr/>
        <p:txBody>
          <a:bodyPr/>
          <a:lstStyle/>
          <a:p>
            <a:fld id="{1456EE31-CB33-8C49-8B9F-595DC40AB906}" type="datetimeFigureOut">
              <a:rPr lang="en-US" smtClean="0"/>
              <a:pPr/>
              <a:t>8/31/2022</a:t>
            </a:fld>
            <a:endParaRPr lang="en-US" dirty="0"/>
          </a:p>
        </p:txBody>
      </p:sp>
      <p:sp>
        <p:nvSpPr>
          <p:cNvPr id="5" name="Footer Placeholder 4">
            <a:extLst>
              <a:ext uri="{FF2B5EF4-FFF2-40B4-BE49-F238E27FC236}">
                <a16:creationId xmlns:a16="http://schemas.microsoft.com/office/drawing/2014/main" xmlns="" id="{2853BDBE-279F-5A4A-859D-B64B1A7521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E9A70C0-ED7B-2F40-A64B-6309F8E7C263}"/>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2052532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BD0F5C5-5C7D-AC4B-B7D6-9DFDE2A2653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DC37A1EE-64AF-0440-AF3D-1457D0C0815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FB7DCCC1-49A6-6244-9405-B5015593F290}"/>
              </a:ext>
            </a:extLst>
          </p:cNvPr>
          <p:cNvSpPr>
            <a:spLocks noGrp="1"/>
          </p:cNvSpPr>
          <p:nvPr>
            <p:ph type="dt" sz="half" idx="10"/>
          </p:nvPr>
        </p:nvSpPr>
        <p:spPr/>
        <p:txBody>
          <a:bodyPr/>
          <a:lstStyle/>
          <a:p>
            <a:fld id="{1456EE31-CB33-8C49-8B9F-595DC40AB906}" type="datetimeFigureOut">
              <a:rPr lang="en-US" smtClean="0"/>
              <a:pPr/>
              <a:t>8/31/2022</a:t>
            </a:fld>
            <a:endParaRPr lang="en-US" dirty="0"/>
          </a:p>
        </p:txBody>
      </p:sp>
      <p:sp>
        <p:nvSpPr>
          <p:cNvPr id="5" name="Footer Placeholder 4">
            <a:extLst>
              <a:ext uri="{FF2B5EF4-FFF2-40B4-BE49-F238E27FC236}">
                <a16:creationId xmlns:a16="http://schemas.microsoft.com/office/drawing/2014/main" xmlns="" id="{E2FF611B-0466-024C-9393-4A7AB84687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10F400F-4122-0248-8F53-9D31D6DAE518}"/>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1629637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EA1C20-F561-6449-BF36-96D1786E6BD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BAB76A6D-1BB6-4247-865C-D1FDA074D8ED}"/>
              </a:ext>
            </a:extLst>
          </p:cNvPr>
          <p:cNvSpPr>
            <a:spLocks noGrp="1"/>
          </p:cNvSpPr>
          <p:nvPr>
            <p:ph idx="1"/>
          </p:nvPr>
        </p:nvSpPr>
        <p:spPr/>
        <p:txBody>
          <a:bodyPr/>
          <a:lstStyle>
            <a:lvl1pPr>
              <a:defRPr>
                <a:solidFill>
                  <a:srgbClr val="087D37"/>
                </a:solidFill>
              </a:defRPr>
            </a:lvl1pPr>
            <a:lvl2pPr>
              <a:defRPr>
                <a:solidFill>
                  <a:srgbClr val="087D37"/>
                </a:solidFill>
              </a:defRPr>
            </a:lvl2pPr>
            <a:lvl3pPr>
              <a:defRPr>
                <a:solidFill>
                  <a:srgbClr val="087D37"/>
                </a:solidFill>
              </a:defRPr>
            </a:lvl3pPr>
            <a:lvl4pPr>
              <a:defRPr>
                <a:solidFill>
                  <a:srgbClr val="087D37"/>
                </a:solidFill>
              </a:defRPr>
            </a:lvl4pPr>
            <a:lvl5pPr>
              <a:defRPr>
                <a:solidFill>
                  <a:srgbClr val="087D37"/>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xmlns="" id="{CF33C6C3-2FEA-E744-AF17-B26B90E2748A}"/>
              </a:ext>
            </a:extLst>
          </p:cNvPr>
          <p:cNvSpPr>
            <a:spLocks noGrp="1"/>
          </p:cNvSpPr>
          <p:nvPr>
            <p:ph type="dt" sz="half" idx="10"/>
          </p:nvPr>
        </p:nvSpPr>
        <p:spPr/>
        <p:txBody>
          <a:bodyPr/>
          <a:lstStyle/>
          <a:p>
            <a:fld id="{ECFB1A8C-1DC1-5046-B085-E0199607AFA8}" type="datetimeFigureOut">
              <a:rPr lang="en-US" smtClean="0"/>
              <a:pPr/>
              <a:t>8/31/2022</a:t>
            </a:fld>
            <a:endParaRPr lang="en-US" dirty="0"/>
          </a:p>
        </p:txBody>
      </p:sp>
      <p:sp>
        <p:nvSpPr>
          <p:cNvPr id="5" name="Footer Placeholder 4">
            <a:extLst>
              <a:ext uri="{FF2B5EF4-FFF2-40B4-BE49-F238E27FC236}">
                <a16:creationId xmlns:a16="http://schemas.microsoft.com/office/drawing/2014/main" xmlns="" id="{AA818BC6-59A6-344A-9CC9-CFC9C938BA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5F15041-AB75-AB46-A78F-CEF66B848568}"/>
              </a:ext>
            </a:extLst>
          </p:cNvPr>
          <p:cNvSpPr>
            <a:spLocks noGrp="1"/>
          </p:cNvSpPr>
          <p:nvPr>
            <p:ph type="sldNum" sz="quarter" idx="12"/>
          </p:nvPr>
        </p:nvSpPr>
        <p:spPr/>
        <p:txBody>
          <a:bodyPr/>
          <a:lstStyle/>
          <a:p>
            <a:fld id="{C0FB5209-9D49-924B-8C50-44F6DC145A8D}" type="slidenum">
              <a:rPr lang="en-US" smtClean="0"/>
              <a:pPr/>
              <a:t>‹#›</a:t>
            </a:fld>
            <a:endParaRPr lang="en-US" dirty="0"/>
          </a:p>
        </p:txBody>
      </p:sp>
    </p:spTree>
    <p:extLst>
      <p:ext uri="{BB962C8B-B14F-4D97-AF65-F5344CB8AC3E}">
        <p14:creationId xmlns:p14="http://schemas.microsoft.com/office/powerpoint/2010/main" xmlns="" val="2813929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Timeline">
    <p:spTree>
      <p:nvGrpSpPr>
        <p:cNvPr id="1" name=""/>
        <p:cNvGrpSpPr/>
        <p:nvPr/>
      </p:nvGrpSpPr>
      <p:grpSpPr>
        <a:xfrm>
          <a:off x="0" y="0"/>
          <a:ext cx="0" cy="0"/>
          <a:chOff x="0" y="0"/>
          <a:chExt cx="0" cy="0"/>
        </a:xfrm>
      </p:grpSpPr>
      <p:sp>
        <p:nvSpPr>
          <p:cNvPr id="18" name="Text Placeholder 48">
            <a:extLst>
              <a:ext uri="{FF2B5EF4-FFF2-40B4-BE49-F238E27FC236}">
                <a16:creationId xmlns:a16="http://schemas.microsoft.com/office/drawing/2014/main" xmlns="" id="{D127D48E-3E09-48C7-AB33-FBD643EFA52E}"/>
              </a:ext>
            </a:extLst>
          </p:cNvPr>
          <p:cNvSpPr>
            <a:spLocks noGrp="1"/>
          </p:cNvSpPr>
          <p:nvPr>
            <p:ph type="body" sz="quarter" idx="10" hasCustomPrompt="1"/>
          </p:nvPr>
        </p:nvSpPr>
        <p:spPr>
          <a:xfrm>
            <a:off x="1823914" y="4817717"/>
            <a:ext cx="1796396" cy="302186"/>
          </a:xfrm>
        </p:spPr>
        <p:txBody>
          <a:bodyPr>
            <a:noAutofit/>
          </a:bodyPr>
          <a:lstStyle>
            <a:lvl1pPr marL="0" indent="0">
              <a:buNone/>
              <a:defRPr sz="20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19" name="Text Placeholder 50">
            <a:extLst>
              <a:ext uri="{FF2B5EF4-FFF2-40B4-BE49-F238E27FC236}">
                <a16:creationId xmlns:a16="http://schemas.microsoft.com/office/drawing/2014/main" xmlns="" id="{A1B91BF4-B790-4F67-98EB-FE905527BFF8}"/>
              </a:ext>
            </a:extLst>
          </p:cNvPr>
          <p:cNvSpPr>
            <a:spLocks noGrp="1"/>
          </p:cNvSpPr>
          <p:nvPr>
            <p:ph type="body" sz="quarter" idx="11"/>
          </p:nvPr>
        </p:nvSpPr>
        <p:spPr>
          <a:xfrm>
            <a:off x="1823914"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0" name="Text Placeholder 48">
            <a:extLst>
              <a:ext uri="{FF2B5EF4-FFF2-40B4-BE49-F238E27FC236}">
                <a16:creationId xmlns:a16="http://schemas.microsoft.com/office/drawing/2014/main" xmlns="" id="{CCA5F33F-1634-427F-92BF-99A5ED52A4BA}"/>
              </a:ext>
            </a:extLst>
          </p:cNvPr>
          <p:cNvSpPr>
            <a:spLocks noGrp="1"/>
          </p:cNvSpPr>
          <p:nvPr>
            <p:ph type="body" sz="quarter" idx="12" hasCustomPrompt="1"/>
          </p:nvPr>
        </p:nvSpPr>
        <p:spPr>
          <a:xfrm>
            <a:off x="4134076" y="4817717"/>
            <a:ext cx="1796396" cy="302186"/>
          </a:xfrm>
        </p:spPr>
        <p:txBody>
          <a:bodyPr>
            <a:noAutofit/>
          </a:bodyPr>
          <a:lstStyle>
            <a:lvl1pPr marL="0" indent="0">
              <a:buNone/>
              <a:defRPr sz="20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1" name="Text Placeholder 50">
            <a:extLst>
              <a:ext uri="{FF2B5EF4-FFF2-40B4-BE49-F238E27FC236}">
                <a16:creationId xmlns:a16="http://schemas.microsoft.com/office/drawing/2014/main" xmlns="" id="{084F28D2-C99C-44DC-95CF-A18847F3B61F}"/>
              </a:ext>
            </a:extLst>
          </p:cNvPr>
          <p:cNvSpPr>
            <a:spLocks noGrp="1"/>
          </p:cNvSpPr>
          <p:nvPr>
            <p:ph type="body" sz="quarter" idx="13"/>
          </p:nvPr>
        </p:nvSpPr>
        <p:spPr>
          <a:xfrm>
            <a:off x="4134076"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2" name="Text Placeholder 48">
            <a:extLst>
              <a:ext uri="{FF2B5EF4-FFF2-40B4-BE49-F238E27FC236}">
                <a16:creationId xmlns:a16="http://schemas.microsoft.com/office/drawing/2014/main" xmlns="" id="{2402522A-E098-4FB5-B454-D6FC98D90CFE}"/>
              </a:ext>
            </a:extLst>
          </p:cNvPr>
          <p:cNvSpPr>
            <a:spLocks noGrp="1"/>
          </p:cNvSpPr>
          <p:nvPr>
            <p:ph type="body" sz="quarter" idx="14" hasCustomPrompt="1"/>
          </p:nvPr>
        </p:nvSpPr>
        <p:spPr>
          <a:xfrm>
            <a:off x="6444238" y="4817717"/>
            <a:ext cx="1796396" cy="302186"/>
          </a:xfrm>
        </p:spPr>
        <p:txBody>
          <a:bodyPr>
            <a:noAutofit/>
          </a:bodyPr>
          <a:lstStyle>
            <a:lvl1pPr marL="0" indent="0">
              <a:buNone/>
              <a:defRPr sz="20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3" name="Text Placeholder 50">
            <a:extLst>
              <a:ext uri="{FF2B5EF4-FFF2-40B4-BE49-F238E27FC236}">
                <a16:creationId xmlns:a16="http://schemas.microsoft.com/office/drawing/2014/main" xmlns="" id="{18CF51EA-CDE2-4AA1-83CB-9DC6E212C336}"/>
              </a:ext>
            </a:extLst>
          </p:cNvPr>
          <p:cNvSpPr>
            <a:spLocks noGrp="1"/>
          </p:cNvSpPr>
          <p:nvPr>
            <p:ph type="body" sz="quarter" idx="15"/>
          </p:nvPr>
        </p:nvSpPr>
        <p:spPr>
          <a:xfrm>
            <a:off x="6444238"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4" name="Text Placeholder 48">
            <a:extLst>
              <a:ext uri="{FF2B5EF4-FFF2-40B4-BE49-F238E27FC236}">
                <a16:creationId xmlns:a16="http://schemas.microsoft.com/office/drawing/2014/main" xmlns="" id="{FE2BFCE7-D8D1-42B7-97F2-78B1D2CB5F8F}"/>
              </a:ext>
            </a:extLst>
          </p:cNvPr>
          <p:cNvSpPr>
            <a:spLocks noGrp="1"/>
          </p:cNvSpPr>
          <p:nvPr>
            <p:ph type="body" sz="quarter" idx="16" hasCustomPrompt="1"/>
          </p:nvPr>
        </p:nvSpPr>
        <p:spPr>
          <a:xfrm>
            <a:off x="8754400" y="4817717"/>
            <a:ext cx="1796396" cy="302186"/>
          </a:xfrm>
        </p:spPr>
        <p:txBody>
          <a:bodyPr>
            <a:noAutofit/>
          </a:bodyPr>
          <a:lstStyle>
            <a:lvl1pPr marL="0" indent="0">
              <a:buNone/>
              <a:defRPr sz="20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5" name="Text Placeholder 50">
            <a:extLst>
              <a:ext uri="{FF2B5EF4-FFF2-40B4-BE49-F238E27FC236}">
                <a16:creationId xmlns:a16="http://schemas.microsoft.com/office/drawing/2014/main" xmlns="" id="{0C4E8DE7-5691-4470-BC2C-F9F6532248C2}"/>
              </a:ext>
            </a:extLst>
          </p:cNvPr>
          <p:cNvSpPr>
            <a:spLocks noGrp="1"/>
          </p:cNvSpPr>
          <p:nvPr>
            <p:ph type="body" sz="quarter" idx="17"/>
          </p:nvPr>
        </p:nvSpPr>
        <p:spPr>
          <a:xfrm>
            <a:off x="8754400"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4" name="Title 3">
            <a:extLst>
              <a:ext uri="{FF2B5EF4-FFF2-40B4-BE49-F238E27FC236}">
                <a16:creationId xmlns:a16="http://schemas.microsoft.com/office/drawing/2014/main" xmlns="" id="{AFBC6ED5-DBEC-4BA5-9BFE-9A5E0ED8D8C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3561137292"/>
      </p:ext>
    </p:extLst>
  </p:cSld>
  <p:clrMapOvr>
    <a:masterClrMapping/>
  </p:clrMapOvr>
  <p:extLst>
    <p:ext uri="{DCECCB84-F9BA-43D5-87BE-67443E8EF086}">
      <p15:sldGuideLst xmlns:p15="http://schemas.microsoft.com/office/powerpoint/2012/main" xmlns="">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uble Timeline">
    <p:spTree>
      <p:nvGrpSpPr>
        <p:cNvPr id="1" name=""/>
        <p:cNvGrpSpPr/>
        <p:nvPr/>
      </p:nvGrpSpPr>
      <p:grpSpPr>
        <a:xfrm>
          <a:off x="0" y="0"/>
          <a:ext cx="0" cy="0"/>
          <a:chOff x="0" y="0"/>
          <a:chExt cx="0" cy="0"/>
        </a:xfrm>
      </p:grpSpPr>
      <p:sp>
        <p:nvSpPr>
          <p:cNvPr id="34" name="Text Placeholder 48">
            <a:extLst>
              <a:ext uri="{FF2B5EF4-FFF2-40B4-BE49-F238E27FC236}">
                <a16:creationId xmlns:a16="http://schemas.microsoft.com/office/drawing/2014/main" xmlns="" id="{C6E48CAB-F1C0-4E71-9686-C02A967E923F}"/>
              </a:ext>
            </a:extLst>
          </p:cNvPr>
          <p:cNvSpPr>
            <a:spLocks noGrp="1"/>
          </p:cNvSpPr>
          <p:nvPr>
            <p:ph type="body" sz="quarter" idx="10" hasCustomPrompt="1"/>
          </p:nvPr>
        </p:nvSpPr>
        <p:spPr>
          <a:xfrm>
            <a:off x="456182" y="4014522"/>
            <a:ext cx="1182118" cy="302186"/>
          </a:xfrm>
        </p:spPr>
        <p:txBody>
          <a:bodyPr lIns="0" rIns="0">
            <a:noAutofit/>
          </a:bodyPr>
          <a:lstStyle>
            <a:lvl1pPr marL="0" indent="0">
              <a:buNone/>
              <a:defRPr sz="16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35" name="Text Placeholder 50">
            <a:extLst>
              <a:ext uri="{FF2B5EF4-FFF2-40B4-BE49-F238E27FC236}">
                <a16:creationId xmlns:a16="http://schemas.microsoft.com/office/drawing/2014/main" xmlns="" id="{7C226081-D459-4A68-9B23-0C804E6A639C}"/>
              </a:ext>
            </a:extLst>
          </p:cNvPr>
          <p:cNvSpPr>
            <a:spLocks noGrp="1"/>
          </p:cNvSpPr>
          <p:nvPr>
            <p:ph type="body" sz="quarter" idx="11"/>
          </p:nvPr>
        </p:nvSpPr>
        <p:spPr>
          <a:xfrm>
            <a:off x="456182"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0" name="Text Placeholder 48">
            <a:extLst>
              <a:ext uri="{FF2B5EF4-FFF2-40B4-BE49-F238E27FC236}">
                <a16:creationId xmlns:a16="http://schemas.microsoft.com/office/drawing/2014/main" xmlns="" id="{C32AE455-05F0-44FA-98C4-73D9C60DF896}"/>
              </a:ext>
            </a:extLst>
          </p:cNvPr>
          <p:cNvSpPr>
            <a:spLocks noGrp="1"/>
          </p:cNvSpPr>
          <p:nvPr>
            <p:ph type="body" sz="quarter" idx="32" hasCustomPrompt="1"/>
          </p:nvPr>
        </p:nvSpPr>
        <p:spPr>
          <a:xfrm>
            <a:off x="1839103" y="4014522"/>
            <a:ext cx="1208897" cy="302186"/>
          </a:xfrm>
        </p:spPr>
        <p:txBody>
          <a:bodyPr lIns="0" rIns="0">
            <a:noAutofit/>
          </a:bodyPr>
          <a:lstStyle>
            <a:lvl1pPr marL="0" indent="0">
              <a:buNone/>
              <a:defRPr sz="16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1" name="Text Placeholder 50">
            <a:extLst>
              <a:ext uri="{FF2B5EF4-FFF2-40B4-BE49-F238E27FC236}">
                <a16:creationId xmlns:a16="http://schemas.microsoft.com/office/drawing/2014/main" xmlns="" id="{3C3FB663-073E-458E-A31A-B15112A0D377}"/>
              </a:ext>
            </a:extLst>
          </p:cNvPr>
          <p:cNvSpPr>
            <a:spLocks noGrp="1"/>
          </p:cNvSpPr>
          <p:nvPr>
            <p:ph type="body" sz="quarter" idx="33"/>
          </p:nvPr>
        </p:nvSpPr>
        <p:spPr>
          <a:xfrm>
            <a:off x="1839103"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2" name="Text Placeholder 48">
            <a:extLst>
              <a:ext uri="{FF2B5EF4-FFF2-40B4-BE49-F238E27FC236}">
                <a16:creationId xmlns:a16="http://schemas.microsoft.com/office/drawing/2014/main" xmlns="" id="{91332113-C9A3-4B1F-A973-C30104497DCE}"/>
              </a:ext>
            </a:extLst>
          </p:cNvPr>
          <p:cNvSpPr>
            <a:spLocks noGrp="1"/>
          </p:cNvSpPr>
          <p:nvPr>
            <p:ph type="body" sz="quarter" idx="34" hasCustomPrompt="1"/>
          </p:nvPr>
        </p:nvSpPr>
        <p:spPr>
          <a:xfrm>
            <a:off x="3222024" y="4014522"/>
            <a:ext cx="1181099" cy="302186"/>
          </a:xfrm>
        </p:spPr>
        <p:txBody>
          <a:bodyPr lIns="0" rIns="0">
            <a:noAutofit/>
          </a:bodyPr>
          <a:lstStyle>
            <a:lvl1pPr marL="0" indent="0">
              <a:buNone/>
              <a:defRPr sz="16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3" name="Text Placeholder 50">
            <a:extLst>
              <a:ext uri="{FF2B5EF4-FFF2-40B4-BE49-F238E27FC236}">
                <a16:creationId xmlns:a16="http://schemas.microsoft.com/office/drawing/2014/main" xmlns="" id="{CDAC2DE8-0B23-47D4-A121-018184C5D2BD}"/>
              </a:ext>
            </a:extLst>
          </p:cNvPr>
          <p:cNvSpPr>
            <a:spLocks noGrp="1"/>
          </p:cNvSpPr>
          <p:nvPr>
            <p:ph type="body" sz="quarter" idx="35"/>
          </p:nvPr>
        </p:nvSpPr>
        <p:spPr>
          <a:xfrm>
            <a:off x="3222024"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4" name="Text Placeholder 48">
            <a:extLst>
              <a:ext uri="{FF2B5EF4-FFF2-40B4-BE49-F238E27FC236}">
                <a16:creationId xmlns:a16="http://schemas.microsoft.com/office/drawing/2014/main" xmlns="" id="{AE8613EE-32F0-4251-809B-6B9907E226CF}"/>
              </a:ext>
            </a:extLst>
          </p:cNvPr>
          <p:cNvSpPr>
            <a:spLocks noGrp="1"/>
          </p:cNvSpPr>
          <p:nvPr>
            <p:ph type="body" sz="quarter" idx="36" hasCustomPrompt="1"/>
          </p:nvPr>
        </p:nvSpPr>
        <p:spPr>
          <a:xfrm>
            <a:off x="4604944" y="4014522"/>
            <a:ext cx="1181099" cy="302186"/>
          </a:xfrm>
        </p:spPr>
        <p:txBody>
          <a:bodyPr lIns="0" rIns="0">
            <a:noAutofit/>
          </a:bodyPr>
          <a:lstStyle>
            <a:lvl1pPr marL="0" indent="0">
              <a:buNone/>
              <a:defRPr sz="16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5" name="Text Placeholder 50">
            <a:extLst>
              <a:ext uri="{FF2B5EF4-FFF2-40B4-BE49-F238E27FC236}">
                <a16:creationId xmlns:a16="http://schemas.microsoft.com/office/drawing/2014/main" xmlns="" id="{6E9683DA-61F6-48A0-9453-C03FB9794010}"/>
              </a:ext>
            </a:extLst>
          </p:cNvPr>
          <p:cNvSpPr>
            <a:spLocks noGrp="1"/>
          </p:cNvSpPr>
          <p:nvPr>
            <p:ph type="body" sz="quarter" idx="37"/>
          </p:nvPr>
        </p:nvSpPr>
        <p:spPr>
          <a:xfrm>
            <a:off x="4604944"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6" name="Text Placeholder 48">
            <a:extLst>
              <a:ext uri="{FF2B5EF4-FFF2-40B4-BE49-F238E27FC236}">
                <a16:creationId xmlns:a16="http://schemas.microsoft.com/office/drawing/2014/main" xmlns="" id="{53C09CD9-E6F6-4AA3-968A-491D1568E739}"/>
              </a:ext>
            </a:extLst>
          </p:cNvPr>
          <p:cNvSpPr>
            <a:spLocks noGrp="1"/>
          </p:cNvSpPr>
          <p:nvPr>
            <p:ph type="body" sz="quarter" idx="38" hasCustomPrompt="1"/>
          </p:nvPr>
        </p:nvSpPr>
        <p:spPr>
          <a:xfrm>
            <a:off x="6555230" y="4014522"/>
            <a:ext cx="1181099" cy="302186"/>
          </a:xfrm>
        </p:spPr>
        <p:txBody>
          <a:bodyPr lIns="0" rIns="0">
            <a:noAutofit/>
          </a:bodyPr>
          <a:lstStyle>
            <a:lvl1pPr marL="0" indent="0">
              <a:buNone/>
              <a:defRPr sz="16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7" name="Text Placeholder 50">
            <a:extLst>
              <a:ext uri="{FF2B5EF4-FFF2-40B4-BE49-F238E27FC236}">
                <a16:creationId xmlns:a16="http://schemas.microsoft.com/office/drawing/2014/main" xmlns="" id="{4457D5F2-D7AE-44A9-847A-D20086BCCC22}"/>
              </a:ext>
            </a:extLst>
          </p:cNvPr>
          <p:cNvSpPr>
            <a:spLocks noGrp="1"/>
          </p:cNvSpPr>
          <p:nvPr>
            <p:ph type="body" sz="quarter" idx="39"/>
          </p:nvPr>
        </p:nvSpPr>
        <p:spPr>
          <a:xfrm>
            <a:off x="6555230"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8" name="Text Placeholder 48">
            <a:extLst>
              <a:ext uri="{FF2B5EF4-FFF2-40B4-BE49-F238E27FC236}">
                <a16:creationId xmlns:a16="http://schemas.microsoft.com/office/drawing/2014/main" xmlns="" id="{4FBE8211-41BE-41C2-B826-94FD55BC0AA4}"/>
              </a:ext>
            </a:extLst>
          </p:cNvPr>
          <p:cNvSpPr>
            <a:spLocks noGrp="1"/>
          </p:cNvSpPr>
          <p:nvPr>
            <p:ph type="body" sz="quarter" idx="40" hasCustomPrompt="1"/>
          </p:nvPr>
        </p:nvSpPr>
        <p:spPr>
          <a:xfrm>
            <a:off x="7938151" y="4014522"/>
            <a:ext cx="1181098" cy="302186"/>
          </a:xfrm>
        </p:spPr>
        <p:txBody>
          <a:bodyPr lIns="0" rIns="0">
            <a:noAutofit/>
          </a:bodyPr>
          <a:lstStyle>
            <a:lvl1pPr marL="0" indent="0">
              <a:buNone/>
              <a:defRPr sz="16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9" name="Text Placeholder 50">
            <a:extLst>
              <a:ext uri="{FF2B5EF4-FFF2-40B4-BE49-F238E27FC236}">
                <a16:creationId xmlns:a16="http://schemas.microsoft.com/office/drawing/2014/main" xmlns="" id="{18C75666-F3E0-4AD7-8C05-FEFFEAE1D10C}"/>
              </a:ext>
            </a:extLst>
          </p:cNvPr>
          <p:cNvSpPr>
            <a:spLocks noGrp="1"/>
          </p:cNvSpPr>
          <p:nvPr>
            <p:ph type="body" sz="quarter" idx="41"/>
          </p:nvPr>
        </p:nvSpPr>
        <p:spPr>
          <a:xfrm>
            <a:off x="7938151"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0" name="Text Placeholder 48">
            <a:extLst>
              <a:ext uri="{FF2B5EF4-FFF2-40B4-BE49-F238E27FC236}">
                <a16:creationId xmlns:a16="http://schemas.microsoft.com/office/drawing/2014/main" xmlns="" id="{66478F13-D9B8-4439-9B08-804CD6848EB9}"/>
              </a:ext>
            </a:extLst>
          </p:cNvPr>
          <p:cNvSpPr>
            <a:spLocks noGrp="1"/>
          </p:cNvSpPr>
          <p:nvPr>
            <p:ph type="body" sz="quarter" idx="42" hasCustomPrompt="1"/>
          </p:nvPr>
        </p:nvSpPr>
        <p:spPr>
          <a:xfrm>
            <a:off x="9321072" y="4014522"/>
            <a:ext cx="1181098" cy="302186"/>
          </a:xfrm>
        </p:spPr>
        <p:txBody>
          <a:bodyPr lIns="0" rIns="0">
            <a:noAutofit/>
          </a:bodyPr>
          <a:lstStyle>
            <a:lvl1pPr marL="0" indent="0">
              <a:buNone/>
              <a:defRPr sz="16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61" name="Text Placeholder 50">
            <a:extLst>
              <a:ext uri="{FF2B5EF4-FFF2-40B4-BE49-F238E27FC236}">
                <a16:creationId xmlns:a16="http://schemas.microsoft.com/office/drawing/2014/main" xmlns="" id="{08844405-957A-4970-A2B6-D161FED665FF}"/>
              </a:ext>
            </a:extLst>
          </p:cNvPr>
          <p:cNvSpPr>
            <a:spLocks noGrp="1"/>
          </p:cNvSpPr>
          <p:nvPr>
            <p:ph type="body" sz="quarter" idx="43"/>
          </p:nvPr>
        </p:nvSpPr>
        <p:spPr>
          <a:xfrm>
            <a:off x="9321072"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2" name="Text Placeholder 48">
            <a:extLst>
              <a:ext uri="{FF2B5EF4-FFF2-40B4-BE49-F238E27FC236}">
                <a16:creationId xmlns:a16="http://schemas.microsoft.com/office/drawing/2014/main" xmlns="" id="{6F067D31-AE61-48F0-A497-1908DC77F086}"/>
              </a:ext>
            </a:extLst>
          </p:cNvPr>
          <p:cNvSpPr>
            <a:spLocks noGrp="1"/>
          </p:cNvSpPr>
          <p:nvPr>
            <p:ph type="body" sz="quarter" idx="44" hasCustomPrompt="1"/>
          </p:nvPr>
        </p:nvSpPr>
        <p:spPr>
          <a:xfrm>
            <a:off x="10703992" y="4014522"/>
            <a:ext cx="1181098" cy="302186"/>
          </a:xfrm>
        </p:spPr>
        <p:txBody>
          <a:bodyPr lIns="0" rIns="0">
            <a:noAutofit/>
          </a:bodyPr>
          <a:lstStyle>
            <a:lvl1pPr marL="0" indent="0">
              <a:buNone/>
              <a:defRPr sz="16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63" name="Text Placeholder 50">
            <a:extLst>
              <a:ext uri="{FF2B5EF4-FFF2-40B4-BE49-F238E27FC236}">
                <a16:creationId xmlns:a16="http://schemas.microsoft.com/office/drawing/2014/main" xmlns="" id="{5B4A526A-A40E-4B7D-94EC-5FDCAD2EAD89}"/>
              </a:ext>
            </a:extLst>
          </p:cNvPr>
          <p:cNvSpPr>
            <a:spLocks noGrp="1"/>
          </p:cNvSpPr>
          <p:nvPr>
            <p:ph type="body" sz="quarter" idx="45"/>
          </p:nvPr>
        </p:nvSpPr>
        <p:spPr>
          <a:xfrm>
            <a:off x="10703992"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 name="Title 1">
            <a:extLst>
              <a:ext uri="{FF2B5EF4-FFF2-40B4-BE49-F238E27FC236}">
                <a16:creationId xmlns:a16="http://schemas.microsoft.com/office/drawing/2014/main" xmlns="" id="{31A67390-01C5-4A4E-AF7F-79E8DB2B2D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3782955897"/>
      </p:ext>
    </p:extLst>
  </p:cSld>
  <p:clrMapOvr>
    <a:masterClrMapping/>
  </p:clrMapOvr>
  <p:extLst>
    <p:ext uri="{DCECCB84-F9BA-43D5-87BE-67443E8EF086}">
      <p15:sldGuideLst xmlns:p15="http://schemas.microsoft.com/office/powerpoint/2012/main" xmlns="">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iple Timeline">
    <p:spTree>
      <p:nvGrpSpPr>
        <p:cNvPr id="1" name=""/>
        <p:cNvGrpSpPr/>
        <p:nvPr/>
      </p:nvGrpSpPr>
      <p:grpSpPr>
        <a:xfrm>
          <a:off x="0" y="0"/>
          <a:ext cx="0" cy="0"/>
          <a:chOff x="0" y="0"/>
          <a:chExt cx="0" cy="0"/>
        </a:xfrm>
      </p:grpSpPr>
      <p:sp>
        <p:nvSpPr>
          <p:cNvPr id="49" name="Text Placeholder 48">
            <a:extLst>
              <a:ext uri="{FF2B5EF4-FFF2-40B4-BE49-F238E27FC236}">
                <a16:creationId xmlns:a16="http://schemas.microsoft.com/office/drawing/2014/main" xmlns="" id="{14742123-85C4-4775-80AC-721BD7C16285}"/>
              </a:ext>
            </a:extLst>
          </p:cNvPr>
          <p:cNvSpPr>
            <a:spLocks noGrp="1"/>
          </p:cNvSpPr>
          <p:nvPr>
            <p:ph type="body" sz="quarter" idx="10" hasCustomPrompt="1"/>
          </p:nvPr>
        </p:nvSpPr>
        <p:spPr>
          <a:xfrm>
            <a:off x="1580060" y="1776098"/>
            <a:ext cx="2159000" cy="302186"/>
          </a:xfr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1" name="Text Placeholder 50">
            <a:extLst>
              <a:ext uri="{FF2B5EF4-FFF2-40B4-BE49-F238E27FC236}">
                <a16:creationId xmlns:a16="http://schemas.microsoft.com/office/drawing/2014/main" xmlns="" id="{E1001174-581F-41A6-864B-D3BE932C2E47}"/>
              </a:ext>
            </a:extLst>
          </p:cNvPr>
          <p:cNvSpPr>
            <a:spLocks noGrp="1"/>
          </p:cNvSpPr>
          <p:nvPr>
            <p:ph type="body" sz="quarter" idx="11"/>
          </p:nvPr>
        </p:nvSpPr>
        <p:spPr>
          <a:xfrm>
            <a:off x="1580060" y="2111375"/>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2" name="Text Placeholder 48">
            <a:extLst>
              <a:ext uri="{FF2B5EF4-FFF2-40B4-BE49-F238E27FC236}">
                <a16:creationId xmlns:a16="http://schemas.microsoft.com/office/drawing/2014/main" xmlns="" id="{2B649793-2AFC-43EE-8172-0EAB326F1130}"/>
              </a:ext>
            </a:extLst>
          </p:cNvPr>
          <p:cNvSpPr>
            <a:spLocks noGrp="1"/>
          </p:cNvSpPr>
          <p:nvPr>
            <p:ph type="body" sz="quarter" idx="12" hasCustomPrompt="1"/>
          </p:nvPr>
        </p:nvSpPr>
        <p:spPr>
          <a:xfrm>
            <a:off x="5674540" y="1776098"/>
            <a:ext cx="2159000" cy="302186"/>
          </a:xfr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3" name="Text Placeholder 50">
            <a:extLst>
              <a:ext uri="{FF2B5EF4-FFF2-40B4-BE49-F238E27FC236}">
                <a16:creationId xmlns:a16="http://schemas.microsoft.com/office/drawing/2014/main" xmlns="" id="{5B27745F-27CA-45D0-BE8E-A9C3B168F465}"/>
              </a:ext>
            </a:extLst>
          </p:cNvPr>
          <p:cNvSpPr>
            <a:spLocks noGrp="1"/>
          </p:cNvSpPr>
          <p:nvPr>
            <p:ph type="body" sz="quarter" idx="13"/>
          </p:nvPr>
        </p:nvSpPr>
        <p:spPr>
          <a:xfrm>
            <a:off x="5674540" y="2111375"/>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4" name="Text Placeholder 48">
            <a:extLst>
              <a:ext uri="{FF2B5EF4-FFF2-40B4-BE49-F238E27FC236}">
                <a16:creationId xmlns:a16="http://schemas.microsoft.com/office/drawing/2014/main" xmlns="" id="{58782C77-F426-4586-AF09-D07E1E8737F4}"/>
              </a:ext>
            </a:extLst>
          </p:cNvPr>
          <p:cNvSpPr>
            <a:spLocks noGrp="1"/>
          </p:cNvSpPr>
          <p:nvPr>
            <p:ph type="body" sz="quarter" idx="14" hasCustomPrompt="1"/>
          </p:nvPr>
        </p:nvSpPr>
        <p:spPr>
          <a:xfrm>
            <a:off x="9697900" y="1776098"/>
            <a:ext cx="2159000" cy="302186"/>
          </a:xfr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5" name="Text Placeholder 50">
            <a:extLst>
              <a:ext uri="{FF2B5EF4-FFF2-40B4-BE49-F238E27FC236}">
                <a16:creationId xmlns:a16="http://schemas.microsoft.com/office/drawing/2014/main" xmlns="" id="{E04DA729-6A59-4BC5-8955-DF4D12F1259F}"/>
              </a:ext>
            </a:extLst>
          </p:cNvPr>
          <p:cNvSpPr>
            <a:spLocks noGrp="1"/>
          </p:cNvSpPr>
          <p:nvPr>
            <p:ph type="body" sz="quarter" idx="15"/>
          </p:nvPr>
        </p:nvSpPr>
        <p:spPr>
          <a:xfrm>
            <a:off x="9697900" y="2111375"/>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6" name="Text Placeholder 48">
            <a:extLst>
              <a:ext uri="{FF2B5EF4-FFF2-40B4-BE49-F238E27FC236}">
                <a16:creationId xmlns:a16="http://schemas.microsoft.com/office/drawing/2014/main" xmlns="" id="{F6AF03D4-E441-4447-876C-A1B030223E2D}"/>
              </a:ext>
            </a:extLst>
          </p:cNvPr>
          <p:cNvSpPr>
            <a:spLocks noGrp="1"/>
          </p:cNvSpPr>
          <p:nvPr>
            <p:ph type="body" sz="quarter" idx="16" hasCustomPrompt="1"/>
          </p:nvPr>
        </p:nvSpPr>
        <p:spPr>
          <a:xfrm>
            <a:off x="1580060" y="2914739"/>
            <a:ext cx="2159000" cy="302186"/>
          </a:xfr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7" name="Text Placeholder 50">
            <a:extLst>
              <a:ext uri="{FF2B5EF4-FFF2-40B4-BE49-F238E27FC236}">
                <a16:creationId xmlns:a16="http://schemas.microsoft.com/office/drawing/2014/main" xmlns="" id="{679D428E-9700-4E19-8364-70006C3E765E}"/>
              </a:ext>
            </a:extLst>
          </p:cNvPr>
          <p:cNvSpPr>
            <a:spLocks noGrp="1"/>
          </p:cNvSpPr>
          <p:nvPr>
            <p:ph type="body" sz="quarter" idx="17"/>
          </p:nvPr>
        </p:nvSpPr>
        <p:spPr>
          <a:xfrm>
            <a:off x="1580060" y="3254810"/>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8" name="Text Placeholder 48">
            <a:extLst>
              <a:ext uri="{FF2B5EF4-FFF2-40B4-BE49-F238E27FC236}">
                <a16:creationId xmlns:a16="http://schemas.microsoft.com/office/drawing/2014/main" xmlns="" id="{5B64A0D9-EA5C-4EC1-981A-0FD223A62FB0}"/>
              </a:ext>
            </a:extLst>
          </p:cNvPr>
          <p:cNvSpPr>
            <a:spLocks noGrp="1"/>
          </p:cNvSpPr>
          <p:nvPr>
            <p:ph type="body" sz="quarter" idx="18" hasCustomPrompt="1"/>
          </p:nvPr>
        </p:nvSpPr>
        <p:spPr>
          <a:xfrm>
            <a:off x="5674540" y="2914739"/>
            <a:ext cx="2159000" cy="302186"/>
          </a:xfr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9" name="Text Placeholder 50">
            <a:extLst>
              <a:ext uri="{FF2B5EF4-FFF2-40B4-BE49-F238E27FC236}">
                <a16:creationId xmlns:a16="http://schemas.microsoft.com/office/drawing/2014/main" xmlns="" id="{7F9CD6F4-7AEE-42A4-B26D-96BE3E900368}"/>
              </a:ext>
            </a:extLst>
          </p:cNvPr>
          <p:cNvSpPr>
            <a:spLocks noGrp="1"/>
          </p:cNvSpPr>
          <p:nvPr>
            <p:ph type="body" sz="quarter" idx="19"/>
          </p:nvPr>
        </p:nvSpPr>
        <p:spPr>
          <a:xfrm>
            <a:off x="5674540" y="3254810"/>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0" name="Text Placeholder 48">
            <a:extLst>
              <a:ext uri="{FF2B5EF4-FFF2-40B4-BE49-F238E27FC236}">
                <a16:creationId xmlns:a16="http://schemas.microsoft.com/office/drawing/2014/main" xmlns="" id="{82EA5B58-66CC-4197-BAC3-D0A39558DB0F}"/>
              </a:ext>
            </a:extLst>
          </p:cNvPr>
          <p:cNvSpPr>
            <a:spLocks noGrp="1"/>
          </p:cNvSpPr>
          <p:nvPr>
            <p:ph type="body" sz="quarter" idx="20" hasCustomPrompt="1"/>
          </p:nvPr>
        </p:nvSpPr>
        <p:spPr>
          <a:xfrm>
            <a:off x="9697900" y="2914739"/>
            <a:ext cx="2159000" cy="302186"/>
          </a:xfr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1" name="Text Placeholder 50">
            <a:extLst>
              <a:ext uri="{FF2B5EF4-FFF2-40B4-BE49-F238E27FC236}">
                <a16:creationId xmlns:a16="http://schemas.microsoft.com/office/drawing/2014/main" xmlns="" id="{B76C47B4-A585-4CAC-933A-2E6D1938D171}"/>
              </a:ext>
            </a:extLst>
          </p:cNvPr>
          <p:cNvSpPr>
            <a:spLocks noGrp="1"/>
          </p:cNvSpPr>
          <p:nvPr>
            <p:ph type="body" sz="quarter" idx="21"/>
          </p:nvPr>
        </p:nvSpPr>
        <p:spPr>
          <a:xfrm>
            <a:off x="9697900" y="3254810"/>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2" name="Text Placeholder 48">
            <a:extLst>
              <a:ext uri="{FF2B5EF4-FFF2-40B4-BE49-F238E27FC236}">
                <a16:creationId xmlns:a16="http://schemas.microsoft.com/office/drawing/2014/main" xmlns="" id="{563D0C18-5125-4D0F-B46D-76AE182B3FA2}"/>
              </a:ext>
            </a:extLst>
          </p:cNvPr>
          <p:cNvSpPr>
            <a:spLocks noGrp="1"/>
          </p:cNvSpPr>
          <p:nvPr>
            <p:ph type="body" sz="quarter" idx="22" hasCustomPrompt="1"/>
          </p:nvPr>
        </p:nvSpPr>
        <p:spPr>
          <a:xfrm>
            <a:off x="1580060" y="4057987"/>
            <a:ext cx="2159000" cy="302186"/>
          </a:xfr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3" name="Text Placeholder 50">
            <a:extLst>
              <a:ext uri="{FF2B5EF4-FFF2-40B4-BE49-F238E27FC236}">
                <a16:creationId xmlns:a16="http://schemas.microsoft.com/office/drawing/2014/main" xmlns="" id="{10634501-CE83-42B9-8572-5C6B73710869}"/>
              </a:ext>
            </a:extLst>
          </p:cNvPr>
          <p:cNvSpPr>
            <a:spLocks noGrp="1"/>
          </p:cNvSpPr>
          <p:nvPr>
            <p:ph type="body" sz="quarter" idx="23"/>
          </p:nvPr>
        </p:nvSpPr>
        <p:spPr>
          <a:xfrm>
            <a:off x="1580060" y="4392591"/>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4" name="Text Placeholder 48">
            <a:extLst>
              <a:ext uri="{FF2B5EF4-FFF2-40B4-BE49-F238E27FC236}">
                <a16:creationId xmlns:a16="http://schemas.microsoft.com/office/drawing/2014/main" xmlns="" id="{54844B85-1B28-4340-AA8C-10A0C2A36C9E}"/>
              </a:ext>
            </a:extLst>
          </p:cNvPr>
          <p:cNvSpPr>
            <a:spLocks noGrp="1"/>
          </p:cNvSpPr>
          <p:nvPr>
            <p:ph type="body" sz="quarter" idx="24" hasCustomPrompt="1"/>
          </p:nvPr>
        </p:nvSpPr>
        <p:spPr>
          <a:xfrm>
            <a:off x="5674540" y="4057987"/>
            <a:ext cx="2159000" cy="302186"/>
          </a:xfr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5" name="Text Placeholder 50">
            <a:extLst>
              <a:ext uri="{FF2B5EF4-FFF2-40B4-BE49-F238E27FC236}">
                <a16:creationId xmlns:a16="http://schemas.microsoft.com/office/drawing/2014/main" xmlns="" id="{31BB84F0-3823-46DB-BCEF-5EF3F8E680CF}"/>
              </a:ext>
            </a:extLst>
          </p:cNvPr>
          <p:cNvSpPr>
            <a:spLocks noGrp="1"/>
          </p:cNvSpPr>
          <p:nvPr>
            <p:ph type="body" sz="quarter" idx="25"/>
          </p:nvPr>
        </p:nvSpPr>
        <p:spPr>
          <a:xfrm>
            <a:off x="5674540" y="4392591"/>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6" name="Text Placeholder 48">
            <a:extLst>
              <a:ext uri="{FF2B5EF4-FFF2-40B4-BE49-F238E27FC236}">
                <a16:creationId xmlns:a16="http://schemas.microsoft.com/office/drawing/2014/main" xmlns="" id="{D4D4EE7B-E029-47B3-BC18-D53E810711CE}"/>
              </a:ext>
            </a:extLst>
          </p:cNvPr>
          <p:cNvSpPr>
            <a:spLocks noGrp="1"/>
          </p:cNvSpPr>
          <p:nvPr>
            <p:ph type="body" sz="quarter" idx="26" hasCustomPrompt="1"/>
          </p:nvPr>
        </p:nvSpPr>
        <p:spPr>
          <a:xfrm>
            <a:off x="9697900" y="4057987"/>
            <a:ext cx="2159000" cy="302186"/>
          </a:xfr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7" name="Text Placeholder 50">
            <a:extLst>
              <a:ext uri="{FF2B5EF4-FFF2-40B4-BE49-F238E27FC236}">
                <a16:creationId xmlns:a16="http://schemas.microsoft.com/office/drawing/2014/main" xmlns="" id="{C088BE45-14DC-4551-A5FC-93D0BA991882}"/>
              </a:ext>
            </a:extLst>
          </p:cNvPr>
          <p:cNvSpPr>
            <a:spLocks noGrp="1"/>
          </p:cNvSpPr>
          <p:nvPr>
            <p:ph type="body" sz="quarter" idx="27"/>
          </p:nvPr>
        </p:nvSpPr>
        <p:spPr>
          <a:xfrm>
            <a:off x="9697900" y="4392591"/>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8" name="Text Placeholder 48">
            <a:extLst>
              <a:ext uri="{FF2B5EF4-FFF2-40B4-BE49-F238E27FC236}">
                <a16:creationId xmlns:a16="http://schemas.microsoft.com/office/drawing/2014/main" xmlns="" id="{120E072F-4FF5-422F-B7FD-BE3DF026010F}"/>
              </a:ext>
            </a:extLst>
          </p:cNvPr>
          <p:cNvSpPr>
            <a:spLocks noGrp="1"/>
          </p:cNvSpPr>
          <p:nvPr>
            <p:ph type="body" sz="quarter" idx="28" hasCustomPrompt="1"/>
          </p:nvPr>
        </p:nvSpPr>
        <p:spPr>
          <a:xfrm>
            <a:off x="1580060" y="5231920"/>
            <a:ext cx="2159000" cy="302186"/>
          </a:xfr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9" name="Text Placeholder 50">
            <a:extLst>
              <a:ext uri="{FF2B5EF4-FFF2-40B4-BE49-F238E27FC236}">
                <a16:creationId xmlns:a16="http://schemas.microsoft.com/office/drawing/2014/main" xmlns="" id="{E73E6162-F4E3-4F6D-BA12-6B5918E23B8E}"/>
              </a:ext>
            </a:extLst>
          </p:cNvPr>
          <p:cNvSpPr>
            <a:spLocks noGrp="1"/>
          </p:cNvSpPr>
          <p:nvPr>
            <p:ph type="body" sz="quarter" idx="29"/>
          </p:nvPr>
        </p:nvSpPr>
        <p:spPr>
          <a:xfrm>
            <a:off x="1580060" y="5566524"/>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70" name="Text Placeholder 48">
            <a:extLst>
              <a:ext uri="{FF2B5EF4-FFF2-40B4-BE49-F238E27FC236}">
                <a16:creationId xmlns:a16="http://schemas.microsoft.com/office/drawing/2014/main" xmlns="" id="{C9938F8E-67A2-401C-882C-ED04C7E5224B}"/>
              </a:ext>
            </a:extLst>
          </p:cNvPr>
          <p:cNvSpPr>
            <a:spLocks noGrp="1"/>
          </p:cNvSpPr>
          <p:nvPr>
            <p:ph type="body" sz="quarter" idx="30" hasCustomPrompt="1"/>
          </p:nvPr>
        </p:nvSpPr>
        <p:spPr>
          <a:xfrm>
            <a:off x="5674540" y="5231920"/>
            <a:ext cx="2159000" cy="302186"/>
          </a:xfr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71" name="Text Placeholder 50">
            <a:extLst>
              <a:ext uri="{FF2B5EF4-FFF2-40B4-BE49-F238E27FC236}">
                <a16:creationId xmlns:a16="http://schemas.microsoft.com/office/drawing/2014/main" xmlns="" id="{E683DBE3-DCA5-4538-A253-E60ED2C4B621}"/>
              </a:ext>
            </a:extLst>
          </p:cNvPr>
          <p:cNvSpPr>
            <a:spLocks noGrp="1"/>
          </p:cNvSpPr>
          <p:nvPr>
            <p:ph type="body" sz="quarter" idx="31"/>
          </p:nvPr>
        </p:nvSpPr>
        <p:spPr>
          <a:xfrm>
            <a:off x="5674540" y="5566524"/>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72" name="Text Placeholder 48">
            <a:extLst>
              <a:ext uri="{FF2B5EF4-FFF2-40B4-BE49-F238E27FC236}">
                <a16:creationId xmlns:a16="http://schemas.microsoft.com/office/drawing/2014/main" xmlns="" id="{6F8B9E2C-BE06-4536-A348-4640A2DA1BFC}"/>
              </a:ext>
            </a:extLst>
          </p:cNvPr>
          <p:cNvSpPr>
            <a:spLocks noGrp="1"/>
          </p:cNvSpPr>
          <p:nvPr>
            <p:ph type="body" sz="quarter" idx="32" hasCustomPrompt="1"/>
          </p:nvPr>
        </p:nvSpPr>
        <p:spPr>
          <a:xfrm>
            <a:off x="9697900" y="5231920"/>
            <a:ext cx="2159000" cy="302186"/>
          </a:xfr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73" name="Text Placeholder 50">
            <a:extLst>
              <a:ext uri="{FF2B5EF4-FFF2-40B4-BE49-F238E27FC236}">
                <a16:creationId xmlns:a16="http://schemas.microsoft.com/office/drawing/2014/main" xmlns="" id="{B9A57CE7-FAE2-490F-A8F8-402B5F3A7443}"/>
              </a:ext>
            </a:extLst>
          </p:cNvPr>
          <p:cNvSpPr>
            <a:spLocks noGrp="1"/>
          </p:cNvSpPr>
          <p:nvPr>
            <p:ph type="body" sz="quarter" idx="33"/>
          </p:nvPr>
        </p:nvSpPr>
        <p:spPr>
          <a:xfrm>
            <a:off x="9697900" y="5566524"/>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 name="Title 1">
            <a:extLst>
              <a:ext uri="{FF2B5EF4-FFF2-40B4-BE49-F238E27FC236}">
                <a16:creationId xmlns:a16="http://schemas.microsoft.com/office/drawing/2014/main" xmlns="" id="{AA611859-7CC8-480B-BA0E-18BB16B304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3221097944"/>
      </p:ext>
    </p:extLst>
  </p:cSld>
  <p:clrMapOvr>
    <a:masterClrMapping/>
  </p:clrMapOvr>
  <p:extLst>
    <p:ext uri="{DCECCB84-F9BA-43D5-87BE-67443E8EF086}">
      <p15:sldGuideLst xmlns:p15="http://schemas.microsoft.com/office/powerpoint/2012/main" xmlns="">
        <p15:guide id="1" pos="2544">
          <p15:clr>
            <a:srgbClr val="FBAE40"/>
          </p15:clr>
        </p15:guide>
        <p15:guide id="2" pos="5112">
          <p15:clr>
            <a:srgbClr val="FBAE40"/>
          </p15:clr>
        </p15:guide>
        <p15:guide id="4" pos="5256">
          <p15:clr>
            <a:srgbClr val="5ACBF0"/>
          </p15:clr>
        </p15:guide>
        <p15:guide id="5" pos="4968">
          <p15:clr>
            <a:srgbClr val="5ACBF0"/>
          </p15:clr>
        </p15:guide>
        <p15:guide id="6" pos="2688">
          <p15:clr>
            <a:srgbClr val="5ACBF0"/>
          </p15:clr>
        </p15:guide>
        <p15:guide id="7" pos="2400">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772322-AF0E-43A6-8B0F-4E2D04E00406}" type="datetime1">
              <a:rPr lang="en-US" smtClean="0"/>
              <a:pPr/>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769602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7A574C-4163-455F-A3AD-2CE299B74716}" type="datetime1">
              <a:rPr lang="en-US" smtClean="0"/>
              <a:pPr/>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542202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F650BE-25D5-4F54-B2B3-D60C6CF149ED}" type="datetime1">
              <a:rPr lang="en-US" smtClean="0"/>
              <a:pPr/>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34188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A19734-2609-EA43-A1FC-13288854B406}"/>
              </a:ext>
            </a:extLst>
          </p:cNvPr>
          <p:cNvSpPr>
            <a:spLocks noGrp="1"/>
          </p:cNvSpPr>
          <p:nvPr>
            <p:ph type="title"/>
          </p:nvPr>
        </p:nvSpPr>
        <p:spPr/>
        <p:txBody>
          <a:bodyPr/>
          <a:lstStyle/>
          <a:p>
            <a:r>
              <a:rPr lang="en-GB"/>
              <a:t>Click to edit Master title style</a:t>
            </a:r>
            <a:endParaRPr lang="en-US"/>
          </a:p>
        </p:txBody>
      </p:sp>
      <p:sp>
        <p:nvSpPr>
          <p:cNvPr id="4" name="Date Placeholder 3">
            <a:extLst>
              <a:ext uri="{FF2B5EF4-FFF2-40B4-BE49-F238E27FC236}">
                <a16:creationId xmlns:a16="http://schemas.microsoft.com/office/drawing/2014/main" xmlns="" id="{A2293B56-BFB0-D04A-BC46-A2794E89C9DC}"/>
              </a:ext>
            </a:extLst>
          </p:cNvPr>
          <p:cNvSpPr>
            <a:spLocks noGrp="1"/>
          </p:cNvSpPr>
          <p:nvPr>
            <p:ph type="dt" sz="half" idx="10"/>
          </p:nvPr>
        </p:nvSpPr>
        <p:spPr/>
        <p:txBody>
          <a:bodyPr/>
          <a:lstStyle/>
          <a:p>
            <a:fld id="{1456EE31-CB33-8C49-8B9F-595DC40AB906}" type="datetimeFigureOut">
              <a:rPr lang="en-US" smtClean="0"/>
              <a:pPr/>
              <a:t>8/31/2022</a:t>
            </a:fld>
            <a:endParaRPr lang="en-US" dirty="0"/>
          </a:p>
        </p:txBody>
      </p:sp>
      <p:sp>
        <p:nvSpPr>
          <p:cNvPr id="5" name="Footer Placeholder 4">
            <a:extLst>
              <a:ext uri="{FF2B5EF4-FFF2-40B4-BE49-F238E27FC236}">
                <a16:creationId xmlns:a16="http://schemas.microsoft.com/office/drawing/2014/main" xmlns="" id="{4B7887D7-EFE6-0940-BCA3-C00AFF0103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66A1A22-39C8-B24C-968B-8E0D78CB2178}"/>
              </a:ext>
            </a:extLst>
          </p:cNvPr>
          <p:cNvSpPr>
            <a:spLocks noGrp="1"/>
          </p:cNvSpPr>
          <p:nvPr>
            <p:ph type="sldNum" sz="quarter" idx="12"/>
          </p:nvPr>
        </p:nvSpPr>
        <p:spPr/>
        <p:txBody>
          <a:bodyPr/>
          <a:lstStyle/>
          <a:p>
            <a:fld id="{7DCD3B37-E7C6-4C43-A2FD-AF0122017604}" type="slidenum">
              <a:rPr lang="en-US" smtClean="0"/>
              <a:pPr/>
              <a:t>‹#›</a:t>
            </a:fld>
            <a:endParaRPr lang="en-US" dirty="0"/>
          </a:p>
        </p:txBody>
      </p:sp>
      <p:sp>
        <p:nvSpPr>
          <p:cNvPr id="7" name="Content Placeholder 3">
            <a:extLst>
              <a:ext uri="{FF2B5EF4-FFF2-40B4-BE49-F238E27FC236}">
                <a16:creationId xmlns:a16="http://schemas.microsoft.com/office/drawing/2014/main" xmlns="" id="{FCEFD41D-4D68-A445-B7E5-BE9CBC533950}"/>
              </a:ext>
            </a:extLst>
          </p:cNvPr>
          <p:cNvSpPr>
            <a:spLocks noGrp="1"/>
          </p:cNvSpPr>
          <p:nvPr>
            <p:ph sz="half" idx="2"/>
          </p:nvPr>
        </p:nvSpPr>
        <p:spPr>
          <a:xfrm>
            <a:off x="838200" y="2181225"/>
            <a:ext cx="10515600"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endParaRPr lang="en-US" dirty="0"/>
          </a:p>
        </p:txBody>
      </p:sp>
    </p:spTree>
    <p:extLst>
      <p:ext uri="{BB962C8B-B14F-4D97-AF65-F5344CB8AC3E}">
        <p14:creationId xmlns:p14="http://schemas.microsoft.com/office/powerpoint/2010/main" xmlns="" val="1026407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6558AF-06A9-4B3F-B253-C7BE5E3EC3EA}" type="datetime1">
              <a:rPr lang="en-US" smtClean="0"/>
              <a:pPr/>
              <a:t>8/31/2022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31283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5A60E5-3096-468C-A931-B6B41D90A7D4}" type="datetime1">
              <a:rPr lang="en-US" smtClean="0"/>
              <a:pPr/>
              <a:t>8/31/2022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2162813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D6E814-C9CD-4820-AC45-479AFDE7EEA2}" type="datetime1">
              <a:rPr lang="en-US" smtClean="0"/>
              <a:pPr/>
              <a:t>8/31/2022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073867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393EE-9916-4392-AD38-0B86A509A1AC}" type="datetime1">
              <a:rPr lang="en-US" smtClean="0"/>
              <a:pPr/>
              <a:t>8/31/2022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4020025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ECA98C42-BAE6-464C-9A6A-51DBA443E80F}" type="datetime1">
              <a:rPr lang="en-US" smtClean="0"/>
              <a:pPr/>
              <a:t>8/31/2022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035452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6E3EBC1B-4F43-41D0-B878-C3A9EE91ACEF}" type="datetime1">
              <a:rPr lang="en-US" smtClean="0"/>
              <a:pPr/>
              <a:t>8/31/2022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155160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40F2CB-B8DF-4DCF-8ADC-D5F899C85D47}" type="datetime1">
              <a:rPr lang="en-US" smtClean="0"/>
              <a:pPr/>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9993131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76A727-015C-46F5-AEC5-B70BB8C08ACE}" type="datetime1">
              <a:rPr lang="en-US" smtClean="0"/>
              <a:pPr/>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115512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123200" y="-543800"/>
            <a:ext cx="7945600" cy="7945600"/>
          </a:xfrm>
          <a:prstGeom prst="ellipse">
            <a:avLst/>
          </a:prstGeom>
          <a:solidFill>
            <a:srgbClr val="000000">
              <a:alpha val="26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11" name="Google Shape;11;p2"/>
          <p:cNvGrpSpPr/>
          <p:nvPr/>
        </p:nvGrpSpPr>
        <p:grpSpPr>
          <a:xfrm>
            <a:off x="668281" y="234498"/>
            <a:ext cx="3268468" cy="3268468"/>
            <a:chOff x="6680825" y="2549350"/>
            <a:chExt cx="1539600" cy="1539600"/>
          </a:xfrm>
        </p:grpSpPr>
        <p:sp>
          <p:nvSpPr>
            <p:cNvPr id="12" name="Google Shape;12;p2"/>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 name="Google Shape;13;p2"/>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4" name="Google Shape;14;p2"/>
            <p:cNvSpPr/>
            <p:nvPr/>
          </p:nvSpPr>
          <p:spPr>
            <a:xfrm>
              <a:off x="6680825" y="2549350"/>
              <a:ext cx="1539600" cy="1539600"/>
            </a:xfrm>
            <a:prstGeom prst="donut">
              <a:avLst>
                <a:gd name="adj" fmla="val 49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15" name="Google Shape;15;p2"/>
          <p:cNvGrpSpPr/>
          <p:nvPr/>
        </p:nvGrpSpPr>
        <p:grpSpPr>
          <a:xfrm>
            <a:off x="8570225" y="3336844"/>
            <a:ext cx="3099600" cy="3099600"/>
            <a:chOff x="-474900" y="321200"/>
            <a:chExt cx="2324700" cy="2324700"/>
          </a:xfrm>
        </p:grpSpPr>
        <p:sp>
          <p:nvSpPr>
            <p:cNvPr id="16" name="Google Shape;16;p2"/>
            <p:cNvSpPr/>
            <p:nvPr/>
          </p:nvSpPr>
          <p:spPr>
            <a:xfrm>
              <a:off x="-474900" y="321200"/>
              <a:ext cx="2324700" cy="23247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7" name="Google Shape;17;p2"/>
            <p:cNvSpPr/>
            <p:nvPr/>
          </p:nvSpPr>
          <p:spPr>
            <a:xfrm>
              <a:off x="120725" y="916825"/>
              <a:ext cx="1133400" cy="11334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8" name="Google Shape;18;p2"/>
            <p:cNvSpPr/>
            <p:nvPr/>
          </p:nvSpPr>
          <p:spPr>
            <a:xfrm>
              <a:off x="-137125" y="658975"/>
              <a:ext cx="1649100" cy="16491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9" name="Google Shape;19;p2"/>
            <p:cNvSpPr/>
            <p:nvPr/>
          </p:nvSpPr>
          <p:spPr>
            <a:xfrm>
              <a:off x="313650" y="1109750"/>
              <a:ext cx="747600" cy="7476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20" name="Google Shape;20;p2"/>
          <p:cNvSpPr txBox="1">
            <a:spLocks noGrp="1"/>
          </p:cNvSpPr>
          <p:nvPr>
            <p:ph type="ctrTitle"/>
          </p:nvPr>
        </p:nvSpPr>
        <p:spPr>
          <a:xfrm>
            <a:off x="2948800" y="2655800"/>
            <a:ext cx="6294400" cy="1546400"/>
          </a:xfrm>
          <a:prstGeom prst="rect">
            <a:avLst/>
          </a:prstGeom>
          <a:effectLst>
            <a:outerShdw blurRad="85725" dist="19050" dir="5400000" algn="bl" rotWithShape="0">
              <a:srgbClr val="000000">
                <a:alpha val="1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5200"/>
              <a:buNone/>
              <a:defRPr sz="6934">
                <a:solidFill>
                  <a:srgbClr val="FFFFFF"/>
                </a:solidFill>
              </a:defRPr>
            </a:lvl1pPr>
            <a:lvl2pPr lvl="1" algn="ctr">
              <a:spcBef>
                <a:spcPts val="0"/>
              </a:spcBef>
              <a:spcAft>
                <a:spcPts val="0"/>
              </a:spcAft>
              <a:buClr>
                <a:srgbClr val="FFFFFF"/>
              </a:buClr>
              <a:buSzPts val="5200"/>
              <a:buNone/>
              <a:defRPr sz="6934">
                <a:solidFill>
                  <a:srgbClr val="FFFFFF"/>
                </a:solidFill>
              </a:defRPr>
            </a:lvl2pPr>
            <a:lvl3pPr lvl="2" algn="ctr">
              <a:spcBef>
                <a:spcPts val="0"/>
              </a:spcBef>
              <a:spcAft>
                <a:spcPts val="0"/>
              </a:spcAft>
              <a:buClr>
                <a:srgbClr val="FFFFFF"/>
              </a:buClr>
              <a:buSzPts val="5200"/>
              <a:buNone/>
              <a:defRPr sz="6934">
                <a:solidFill>
                  <a:srgbClr val="FFFFFF"/>
                </a:solidFill>
              </a:defRPr>
            </a:lvl3pPr>
            <a:lvl4pPr lvl="3" algn="ctr">
              <a:spcBef>
                <a:spcPts val="0"/>
              </a:spcBef>
              <a:spcAft>
                <a:spcPts val="0"/>
              </a:spcAft>
              <a:buClr>
                <a:srgbClr val="FFFFFF"/>
              </a:buClr>
              <a:buSzPts val="5200"/>
              <a:buNone/>
              <a:defRPr sz="6934">
                <a:solidFill>
                  <a:srgbClr val="FFFFFF"/>
                </a:solidFill>
              </a:defRPr>
            </a:lvl4pPr>
            <a:lvl5pPr lvl="4" algn="ctr">
              <a:spcBef>
                <a:spcPts val="0"/>
              </a:spcBef>
              <a:spcAft>
                <a:spcPts val="0"/>
              </a:spcAft>
              <a:buClr>
                <a:srgbClr val="FFFFFF"/>
              </a:buClr>
              <a:buSzPts val="5200"/>
              <a:buNone/>
              <a:defRPr sz="6934">
                <a:solidFill>
                  <a:srgbClr val="FFFFFF"/>
                </a:solidFill>
              </a:defRPr>
            </a:lvl5pPr>
            <a:lvl6pPr lvl="5" algn="ctr">
              <a:spcBef>
                <a:spcPts val="0"/>
              </a:spcBef>
              <a:spcAft>
                <a:spcPts val="0"/>
              </a:spcAft>
              <a:buClr>
                <a:srgbClr val="FFFFFF"/>
              </a:buClr>
              <a:buSzPts val="5200"/>
              <a:buNone/>
              <a:defRPr sz="6934">
                <a:solidFill>
                  <a:srgbClr val="FFFFFF"/>
                </a:solidFill>
              </a:defRPr>
            </a:lvl6pPr>
            <a:lvl7pPr lvl="6" algn="ctr">
              <a:spcBef>
                <a:spcPts val="0"/>
              </a:spcBef>
              <a:spcAft>
                <a:spcPts val="0"/>
              </a:spcAft>
              <a:buClr>
                <a:srgbClr val="FFFFFF"/>
              </a:buClr>
              <a:buSzPts val="5200"/>
              <a:buNone/>
              <a:defRPr sz="6934">
                <a:solidFill>
                  <a:srgbClr val="FFFFFF"/>
                </a:solidFill>
              </a:defRPr>
            </a:lvl7pPr>
            <a:lvl8pPr lvl="7" algn="ctr">
              <a:spcBef>
                <a:spcPts val="0"/>
              </a:spcBef>
              <a:spcAft>
                <a:spcPts val="0"/>
              </a:spcAft>
              <a:buClr>
                <a:srgbClr val="FFFFFF"/>
              </a:buClr>
              <a:buSzPts val="5200"/>
              <a:buNone/>
              <a:defRPr sz="6934">
                <a:solidFill>
                  <a:srgbClr val="FFFFFF"/>
                </a:solidFill>
              </a:defRPr>
            </a:lvl8pPr>
            <a:lvl9pPr lvl="8" algn="ctr">
              <a:spcBef>
                <a:spcPts val="0"/>
              </a:spcBef>
              <a:spcAft>
                <a:spcPts val="0"/>
              </a:spcAft>
              <a:buClr>
                <a:srgbClr val="FFFFFF"/>
              </a:buClr>
              <a:buSzPts val="5200"/>
              <a:buNone/>
              <a:defRPr sz="6934">
                <a:solidFill>
                  <a:srgbClr val="FFFFFF"/>
                </a:solidFill>
              </a:defRPr>
            </a:lvl9pPr>
          </a:lstStyle>
          <a:p>
            <a:endParaRPr/>
          </a:p>
        </p:txBody>
      </p:sp>
    </p:spTree>
    <p:extLst>
      <p:ext uri="{BB962C8B-B14F-4D97-AF65-F5344CB8AC3E}">
        <p14:creationId xmlns:p14="http://schemas.microsoft.com/office/powerpoint/2010/main" xmlns="" val="3844651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14"/>
          <p:cNvSpPr/>
          <p:nvPr/>
        </p:nvSpPr>
        <p:spPr>
          <a:xfrm>
            <a:off x="2123200" y="-543800"/>
            <a:ext cx="7945600" cy="7945600"/>
          </a:xfrm>
          <a:prstGeom prst="ellipse">
            <a:avLst/>
          </a:prstGeom>
          <a:solidFill>
            <a:srgbClr val="000000">
              <a:alpha val="26274"/>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3600"/>
              <a:buFont typeface="Calibri"/>
              <a:buNone/>
            </a:pPr>
            <a:endParaRPr sz="2400" b="0" i="0" u="none" strike="noStrike" cap="none">
              <a:solidFill>
                <a:schemeClr val="dk1"/>
              </a:solidFill>
              <a:latin typeface="Calibri"/>
              <a:ea typeface="Calibri"/>
              <a:cs typeface="Calibri"/>
              <a:sym typeface="Calibri"/>
            </a:endParaRPr>
          </a:p>
        </p:txBody>
      </p:sp>
      <p:grpSp>
        <p:nvGrpSpPr>
          <p:cNvPr id="18" name="Google Shape;18;p14"/>
          <p:cNvGrpSpPr/>
          <p:nvPr/>
        </p:nvGrpSpPr>
        <p:grpSpPr>
          <a:xfrm>
            <a:off x="668281" y="234498"/>
            <a:ext cx="3268468" cy="3268468"/>
            <a:chOff x="6680825" y="2549350"/>
            <a:chExt cx="1539600" cy="1539600"/>
          </a:xfrm>
        </p:grpSpPr>
        <p:sp>
          <p:nvSpPr>
            <p:cNvPr id="19" name="Google Shape;19;p14"/>
            <p:cNvSpPr/>
            <p:nvPr/>
          </p:nvSpPr>
          <p:spPr>
            <a:xfrm>
              <a:off x="6825669" y="2694194"/>
              <a:ext cx="1249800" cy="1249800"/>
            </a:xfrm>
            <a:prstGeom prst="ellipse">
              <a:avLst/>
            </a:prstGeom>
            <a:solidFill>
              <a:srgbClr val="000000">
                <a:alpha val="18431"/>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3600"/>
                <a:buFont typeface="Calibri"/>
                <a:buNone/>
              </a:pPr>
              <a:endParaRPr sz="2400" b="0" i="0" u="none" strike="noStrike" cap="none">
                <a:solidFill>
                  <a:schemeClr val="dk1"/>
                </a:solidFill>
                <a:latin typeface="Calibri"/>
                <a:ea typeface="Calibri"/>
                <a:cs typeface="Calibri"/>
                <a:sym typeface="Calibri"/>
              </a:endParaRPr>
            </a:p>
          </p:txBody>
        </p:sp>
        <p:sp>
          <p:nvSpPr>
            <p:cNvPr id="20" name="Google Shape;20;p14"/>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3600"/>
                <a:buFont typeface="Calibri"/>
                <a:buNone/>
              </a:pPr>
              <a:endParaRPr sz="2400" b="0" i="0" u="none" strike="noStrike" cap="none">
                <a:solidFill>
                  <a:schemeClr val="dk1"/>
                </a:solidFill>
                <a:latin typeface="Calibri"/>
                <a:ea typeface="Calibri"/>
                <a:cs typeface="Calibri"/>
                <a:sym typeface="Calibri"/>
              </a:endParaRPr>
            </a:p>
          </p:txBody>
        </p:sp>
        <p:sp>
          <p:nvSpPr>
            <p:cNvPr id="21" name="Google Shape;21;p14"/>
            <p:cNvSpPr/>
            <p:nvPr/>
          </p:nvSpPr>
          <p:spPr>
            <a:xfrm>
              <a:off x="6680825" y="2549350"/>
              <a:ext cx="1539600" cy="1539600"/>
            </a:xfrm>
            <a:prstGeom prst="donut">
              <a:avLst>
                <a:gd name="adj" fmla="val 495"/>
              </a:avLst>
            </a:prstGeom>
            <a:solidFill>
              <a:srgbClr val="000000">
                <a:alpha val="6274"/>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3600"/>
                <a:buFont typeface="Calibri"/>
                <a:buNone/>
              </a:pPr>
              <a:endParaRPr sz="2400" b="0" i="0" u="none" strike="noStrike" cap="none">
                <a:solidFill>
                  <a:schemeClr val="dk1"/>
                </a:solidFill>
                <a:latin typeface="Calibri"/>
                <a:ea typeface="Calibri"/>
                <a:cs typeface="Calibri"/>
                <a:sym typeface="Calibri"/>
              </a:endParaRPr>
            </a:p>
          </p:txBody>
        </p:sp>
      </p:grpSp>
      <p:grpSp>
        <p:nvGrpSpPr>
          <p:cNvPr id="22" name="Google Shape;22;p14"/>
          <p:cNvGrpSpPr/>
          <p:nvPr/>
        </p:nvGrpSpPr>
        <p:grpSpPr>
          <a:xfrm>
            <a:off x="8570225" y="3336844"/>
            <a:ext cx="3099600" cy="3099600"/>
            <a:chOff x="-474900" y="321200"/>
            <a:chExt cx="2324700" cy="2324700"/>
          </a:xfrm>
        </p:grpSpPr>
        <p:sp>
          <p:nvSpPr>
            <p:cNvPr id="23" name="Google Shape;23;p14"/>
            <p:cNvSpPr/>
            <p:nvPr/>
          </p:nvSpPr>
          <p:spPr>
            <a:xfrm>
              <a:off x="-474900" y="321200"/>
              <a:ext cx="2324700" cy="23247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3600"/>
                <a:buFont typeface="Calibri"/>
                <a:buNone/>
              </a:pPr>
              <a:endParaRPr sz="2400" b="0" i="0" u="none" strike="noStrike" cap="none">
                <a:solidFill>
                  <a:schemeClr val="dk1"/>
                </a:solidFill>
                <a:latin typeface="Calibri"/>
                <a:ea typeface="Calibri"/>
                <a:cs typeface="Calibri"/>
                <a:sym typeface="Calibri"/>
              </a:endParaRPr>
            </a:p>
          </p:txBody>
        </p:sp>
        <p:sp>
          <p:nvSpPr>
            <p:cNvPr id="24" name="Google Shape;24;p14"/>
            <p:cNvSpPr/>
            <p:nvPr/>
          </p:nvSpPr>
          <p:spPr>
            <a:xfrm>
              <a:off x="120725" y="916825"/>
              <a:ext cx="1133400" cy="11334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3600"/>
                <a:buFont typeface="Calibri"/>
                <a:buNone/>
              </a:pPr>
              <a:endParaRPr sz="2400" b="0" i="0" u="none" strike="noStrike" cap="none">
                <a:solidFill>
                  <a:schemeClr val="dk1"/>
                </a:solidFill>
                <a:latin typeface="Calibri"/>
                <a:ea typeface="Calibri"/>
                <a:cs typeface="Calibri"/>
                <a:sym typeface="Calibri"/>
              </a:endParaRPr>
            </a:p>
          </p:txBody>
        </p:sp>
        <p:sp>
          <p:nvSpPr>
            <p:cNvPr id="25" name="Google Shape;25;p14"/>
            <p:cNvSpPr/>
            <p:nvPr/>
          </p:nvSpPr>
          <p:spPr>
            <a:xfrm>
              <a:off x="-137125" y="658975"/>
              <a:ext cx="1649100" cy="16491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3600"/>
                <a:buFont typeface="Calibri"/>
                <a:buNone/>
              </a:pPr>
              <a:endParaRPr sz="2400" b="0" i="0" u="none" strike="noStrike" cap="none">
                <a:solidFill>
                  <a:schemeClr val="dk1"/>
                </a:solidFill>
                <a:latin typeface="Calibri"/>
                <a:ea typeface="Calibri"/>
                <a:cs typeface="Calibri"/>
                <a:sym typeface="Calibri"/>
              </a:endParaRPr>
            </a:p>
          </p:txBody>
        </p:sp>
        <p:sp>
          <p:nvSpPr>
            <p:cNvPr id="26" name="Google Shape;26;p14"/>
            <p:cNvSpPr/>
            <p:nvPr/>
          </p:nvSpPr>
          <p:spPr>
            <a:xfrm>
              <a:off x="313650" y="1109750"/>
              <a:ext cx="747600" cy="7476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3600"/>
                <a:buFont typeface="Calibri"/>
                <a:buNone/>
              </a:pPr>
              <a:endParaRPr sz="2400" b="0" i="0" u="none" strike="noStrike" cap="none">
                <a:solidFill>
                  <a:schemeClr val="dk1"/>
                </a:solidFill>
                <a:latin typeface="Calibri"/>
                <a:ea typeface="Calibri"/>
                <a:cs typeface="Calibri"/>
                <a:sym typeface="Calibri"/>
              </a:endParaRPr>
            </a:p>
          </p:txBody>
        </p:sp>
      </p:grpSp>
      <p:sp>
        <p:nvSpPr>
          <p:cNvPr id="27" name="Google Shape;27;p14"/>
          <p:cNvSpPr txBox="1">
            <a:spLocks noGrp="1"/>
          </p:cNvSpPr>
          <p:nvPr>
            <p:ph type="ctrTitle"/>
          </p:nvPr>
        </p:nvSpPr>
        <p:spPr>
          <a:xfrm>
            <a:off x="2948800" y="2655800"/>
            <a:ext cx="6294400" cy="1546400"/>
          </a:xfrm>
          <a:prstGeom prst="rect">
            <a:avLst/>
          </a:prstGeom>
          <a:noFill/>
          <a:ln>
            <a:noFill/>
          </a:ln>
          <a:effectLst>
            <a:outerShdw blurRad="85725" dist="19050" dir="5400000" algn="bl" rotWithShape="0">
              <a:srgbClr val="000000">
                <a:alpha val="9803"/>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5200"/>
              <a:buFont typeface="Calibri"/>
              <a:buNone/>
              <a:defRPr sz="6934">
                <a:solidFill>
                  <a:srgbClr val="FFFFFF"/>
                </a:solidFill>
              </a:defRPr>
            </a:lvl1pPr>
            <a:lvl2pPr lvl="1" algn="ctr">
              <a:spcBef>
                <a:spcPts val="0"/>
              </a:spcBef>
              <a:spcAft>
                <a:spcPts val="0"/>
              </a:spcAft>
              <a:buClr>
                <a:srgbClr val="FFFFFF"/>
              </a:buClr>
              <a:buSzPts val="5200"/>
              <a:buNone/>
              <a:defRPr sz="6934">
                <a:solidFill>
                  <a:srgbClr val="FFFFFF"/>
                </a:solidFill>
              </a:defRPr>
            </a:lvl2pPr>
            <a:lvl3pPr lvl="2" algn="ctr">
              <a:spcBef>
                <a:spcPts val="0"/>
              </a:spcBef>
              <a:spcAft>
                <a:spcPts val="0"/>
              </a:spcAft>
              <a:buClr>
                <a:srgbClr val="FFFFFF"/>
              </a:buClr>
              <a:buSzPts val="5200"/>
              <a:buNone/>
              <a:defRPr sz="6934">
                <a:solidFill>
                  <a:srgbClr val="FFFFFF"/>
                </a:solidFill>
              </a:defRPr>
            </a:lvl3pPr>
            <a:lvl4pPr lvl="3" algn="ctr">
              <a:spcBef>
                <a:spcPts val="0"/>
              </a:spcBef>
              <a:spcAft>
                <a:spcPts val="0"/>
              </a:spcAft>
              <a:buClr>
                <a:srgbClr val="FFFFFF"/>
              </a:buClr>
              <a:buSzPts val="5200"/>
              <a:buNone/>
              <a:defRPr sz="6934">
                <a:solidFill>
                  <a:srgbClr val="FFFFFF"/>
                </a:solidFill>
              </a:defRPr>
            </a:lvl4pPr>
            <a:lvl5pPr lvl="4" algn="ctr">
              <a:spcBef>
                <a:spcPts val="0"/>
              </a:spcBef>
              <a:spcAft>
                <a:spcPts val="0"/>
              </a:spcAft>
              <a:buClr>
                <a:srgbClr val="FFFFFF"/>
              </a:buClr>
              <a:buSzPts val="5200"/>
              <a:buNone/>
              <a:defRPr sz="6934">
                <a:solidFill>
                  <a:srgbClr val="FFFFFF"/>
                </a:solidFill>
              </a:defRPr>
            </a:lvl5pPr>
            <a:lvl6pPr lvl="5" algn="ctr">
              <a:spcBef>
                <a:spcPts val="0"/>
              </a:spcBef>
              <a:spcAft>
                <a:spcPts val="0"/>
              </a:spcAft>
              <a:buClr>
                <a:srgbClr val="FFFFFF"/>
              </a:buClr>
              <a:buSzPts val="5200"/>
              <a:buNone/>
              <a:defRPr sz="6934">
                <a:solidFill>
                  <a:srgbClr val="FFFFFF"/>
                </a:solidFill>
              </a:defRPr>
            </a:lvl6pPr>
            <a:lvl7pPr lvl="6" algn="ctr">
              <a:spcBef>
                <a:spcPts val="0"/>
              </a:spcBef>
              <a:spcAft>
                <a:spcPts val="0"/>
              </a:spcAft>
              <a:buClr>
                <a:srgbClr val="FFFFFF"/>
              </a:buClr>
              <a:buSzPts val="5200"/>
              <a:buNone/>
              <a:defRPr sz="6934">
                <a:solidFill>
                  <a:srgbClr val="FFFFFF"/>
                </a:solidFill>
              </a:defRPr>
            </a:lvl7pPr>
            <a:lvl8pPr lvl="7" algn="ctr">
              <a:spcBef>
                <a:spcPts val="0"/>
              </a:spcBef>
              <a:spcAft>
                <a:spcPts val="0"/>
              </a:spcAft>
              <a:buClr>
                <a:srgbClr val="FFFFFF"/>
              </a:buClr>
              <a:buSzPts val="5200"/>
              <a:buNone/>
              <a:defRPr sz="6934">
                <a:solidFill>
                  <a:srgbClr val="FFFFFF"/>
                </a:solidFill>
              </a:defRPr>
            </a:lvl8pPr>
            <a:lvl9pPr lvl="8" algn="ctr">
              <a:spcBef>
                <a:spcPts val="0"/>
              </a:spcBef>
              <a:spcAft>
                <a:spcPts val="0"/>
              </a:spcAft>
              <a:buClr>
                <a:srgbClr val="FFFFFF"/>
              </a:buClr>
              <a:buSzPts val="5200"/>
              <a:buNone/>
              <a:defRPr sz="6934">
                <a:solidFill>
                  <a:srgbClr val="FFFFFF"/>
                </a:solidFill>
              </a:defRPr>
            </a:lvl9pPr>
          </a:lstStyle>
          <a:p>
            <a:r>
              <a:rPr lang="en-US"/>
              <a:t>Click to edit Master title style</a:t>
            </a:r>
            <a:endParaRPr/>
          </a:p>
        </p:txBody>
      </p:sp>
    </p:spTree>
    <p:extLst>
      <p:ext uri="{BB962C8B-B14F-4D97-AF65-F5344CB8AC3E}">
        <p14:creationId xmlns:p14="http://schemas.microsoft.com/office/powerpoint/2010/main" xmlns="" val="124932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A19734-2609-EA43-A1FC-13288854B406}"/>
              </a:ext>
            </a:extLst>
          </p:cNvPr>
          <p:cNvSpPr>
            <a:spLocks noGrp="1"/>
          </p:cNvSpPr>
          <p:nvPr>
            <p:ph type="title"/>
          </p:nvPr>
        </p:nvSpPr>
        <p:spPr/>
        <p:txBody>
          <a:bodyPr/>
          <a:lstStyle/>
          <a:p>
            <a:r>
              <a:rPr lang="en-GB"/>
              <a:t>Click to edit Master title style</a:t>
            </a:r>
            <a:endParaRPr lang="en-US"/>
          </a:p>
        </p:txBody>
      </p:sp>
      <p:sp>
        <p:nvSpPr>
          <p:cNvPr id="4" name="Date Placeholder 3">
            <a:extLst>
              <a:ext uri="{FF2B5EF4-FFF2-40B4-BE49-F238E27FC236}">
                <a16:creationId xmlns:a16="http://schemas.microsoft.com/office/drawing/2014/main" xmlns="" id="{A2293B56-BFB0-D04A-BC46-A2794E89C9DC}"/>
              </a:ext>
            </a:extLst>
          </p:cNvPr>
          <p:cNvSpPr>
            <a:spLocks noGrp="1"/>
          </p:cNvSpPr>
          <p:nvPr>
            <p:ph type="dt" sz="half" idx="10"/>
          </p:nvPr>
        </p:nvSpPr>
        <p:spPr/>
        <p:txBody>
          <a:bodyPr/>
          <a:lstStyle/>
          <a:p>
            <a:fld id="{1456EE31-CB33-8C49-8B9F-595DC40AB906}" type="datetimeFigureOut">
              <a:rPr lang="en-US" smtClean="0"/>
              <a:pPr/>
              <a:t>8/31/2022</a:t>
            </a:fld>
            <a:endParaRPr lang="en-US" dirty="0"/>
          </a:p>
        </p:txBody>
      </p:sp>
      <p:sp>
        <p:nvSpPr>
          <p:cNvPr id="5" name="Footer Placeholder 4">
            <a:extLst>
              <a:ext uri="{FF2B5EF4-FFF2-40B4-BE49-F238E27FC236}">
                <a16:creationId xmlns:a16="http://schemas.microsoft.com/office/drawing/2014/main" xmlns="" id="{4B7887D7-EFE6-0940-BCA3-C00AFF0103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66A1A22-39C8-B24C-968B-8E0D78CB2178}"/>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3188159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1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ZA"/>
          </a:p>
        </p:txBody>
      </p:sp>
      <p:sp>
        <p:nvSpPr>
          <p:cNvPr id="30" name="Google Shape;30;p1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ZA"/>
          </a:p>
        </p:txBody>
      </p:sp>
      <p:sp>
        <p:nvSpPr>
          <p:cNvPr id="31" name="Google Shape;31;p1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xmlns="" val="42475860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2"/>
        <p:cNvGrpSpPr/>
        <p:nvPr/>
      </p:nvGrpSpPr>
      <p:grpSpPr>
        <a:xfrm>
          <a:off x="0" y="0"/>
          <a:ext cx="0" cy="0"/>
          <a:chOff x="0" y="0"/>
          <a:chExt cx="0" cy="0"/>
        </a:xfrm>
      </p:grpSpPr>
      <p:sp>
        <p:nvSpPr>
          <p:cNvPr id="33" name="Google Shape;33;p16"/>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4" name="Google Shape;34;p16"/>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3200"/>
              <a:buNone/>
              <a:defRPr>
                <a:solidFill>
                  <a:srgbClr val="888888"/>
                </a:solidFill>
              </a:defRPr>
            </a:lvl1pPr>
            <a:lvl2pPr lvl="1" algn="ctr">
              <a:spcBef>
                <a:spcPts val="373"/>
              </a:spcBef>
              <a:spcAft>
                <a:spcPts val="0"/>
              </a:spcAft>
              <a:buClr>
                <a:srgbClr val="888888"/>
              </a:buClr>
              <a:buSzPts val="2800"/>
              <a:buNone/>
              <a:defRPr>
                <a:solidFill>
                  <a:srgbClr val="888888"/>
                </a:solidFill>
              </a:defRPr>
            </a:lvl2pPr>
            <a:lvl3pPr lvl="2" algn="ctr">
              <a:spcBef>
                <a:spcPts val="320"/>
              </a:spcBef>
              <a:spcAft>
                <a:spcPts val="0"/>
              </a:spcAft>
              <a:buClr>
                <a:srgbClr val="888888"/>
              </a:buClr>
              <a:buSzPts val="2400"/>
              <a:buNone/>
              <a:defRPr>
                <a:solidFill>
                  <a:srgbClr val="888888"/>
                </a:solidFill>
              </a:defRPr>
            </a:lvl3pPr>
            <a:lvl4pPr lvl="3" algn="ctr">
              <a:spcBef>
                <a:spcPts val="267"/>
              </a:spcBef>
              <a:spcAft>
                <a:spcPts val="0"/>
              </a:spcAft>
              <a:buClr>
                <a:srgbClr val="888888"/>
              </a:buClr>
              <a:buSzPts val="2000"/>
              <a:buNone/>
              <a:defRPr>
                <a:solidFill>
                  <a:srgbClr val="888888"/>
                </a:solidFill>
              </a:defRPr>
            </a:lvl4pPr>
            <a:lvl5pPr lvl="4" algn="ctr">
              <a:spcBef>
                <a:spcPts val="267"/>
              </a:spcBef>
              <a:spcAft>
                <a:spcPts val="0"/>
              </a:spcAft>
              <a:buClr>
                <a:srgbClr val="888888"/>
              </a:buClr>
              <a:buSzPts val="2000"/>
              <a:buNone/>
              <a:defRPr>
                <a:solidFill>
                  <a:srgbClr val="888888"/>
                </a:solidFill>
              </a:defRPr>
            </a:lvl5pPr>
            <a:lvl6pPr lvl="5" algn="ctr">
              <a:spcBef>
                <a:spcPts val="267"/>
              </a:spcBef>
              <a:spcAft>
                <a:spcPts val="0"/>
              </a:spcAft>
              <a:buClr>
                <a:srgbClr val="888888"/>
              </a:buClr>
              <a:buSzPts val="2000"/>
              <a:buNone/>
              <a:defRPr>
                <a:solidFill>
                  <a:srgbClr val="888888"/>
                </a:solidFill>
              </a:defRPr>
            </a:lvl6pPr>
            <a:lvl7pPr lvl="6" algn="ctr">
              <a:spcBef>
                <a:spcPts val="267"/>
              </a:spcBef>
              <a:spcAft>
                <a:spcPts val="0"/>
              </a:spcAft>
              <a:buClr>
                <a:srgbClr val="888888"/>
              </a:buClr>
              <a:buSzPts val="2000"/>
              <a:buNone/>
              <a:defRPr>
                <a:solidFill>
                  <a:srgbClr val="888888"/>
                </a:solidFill>
              </a:defRPr>
            </a:lvl7pPr>
            <a:lvl8pPr lvl="7" algn="ctr">
              <a:spcBef>
                <a:spcPts val="267"/>
              </a:spcBef>
              <a:spcAft>
                <a:spcPts val="0"/>
              </a:spcAft>
              <a:buClr>
                <a:srgbClr val="888888"/>
              </a:buClr>
              <a:buSzPts val="2000"/>
              <a:buNone/>
              <a:defRPr>
                <a:solidFill>
                  <a:srgbClr val="888888"/>
                </a:solidFill>
              </a:defRPr>
            </a:lvl8pPr>
            <a:lvl9pPr lvl="8" algn="ctr">
              <a:spcBef>
                <a:spcPts val="267"/>
              </a:spcBef>
              <a:spcAft>
                <a:spcPts val="0"/>
              </a:spcAft>
              <a:buClr>
                <a:srgbClr val="888888"/>
              </a:buClr>
              <a:buSzPts val="2000"/>
              <a:buNone/>
              <a:defRPr>
                <a:solidFill>
                  <a:srgbClr val="888888"/>
                </a:solidFill>
              </a:defRPr>
            </a:lvl9pPr>
          </a:lstStyle>
          <a:p>
            <a:r>
              <a:rPr lang="en-US"/>
              <a:t>Click to edit Master subtitle style</a:t>
            </a:r>
            <a:endParaRPr/>
          </a:p>
        </p:txBody>
      </p:sp>
      <p:sp>
        <p:nvSpPr>
          <p:cNvPr id="35" name="Google Shape;35;p1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ZA"/>
          </a:p>
        </p:txBody>
      </p:sp>
      <p:sp>
        <p:nvSpPr>
          <p:cNvPr id="36" name="Google Shape;36;p1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ZA"/>
          </a:p>
        </p:txBody>
      </p:sp>
      <p:sp>
        <p:nvSpPr>
          <p:cNvPr id="37" name="Google Shape;37;p1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xmlns="" val="21626802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0" name="Google Shape;40;p17"/>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pPr lvl="0"/>
            <a:r>
              <a:rPr lang="en-US"/>
              <a:t>Click to edit Master text styles</a:t>
            </a:r>
          </a:p>
        </p:txBody>
      </p:sp>
      <p:sp>
        <p:nvSpPr>
          <p:cNvPr id="41" name="Google Shape;41;p1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ZA"/>
          </a:p>
        </p:txBody>
      </p:sp>
      <p:sp>
        <p:nvSpPr>
          <p:cNvPr id="42" name="Google Shape;42;p1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ZA"/>
          </a:p>
        </p:txBody>
      </p:sp>
      <p:sp>
        <p:nvSpPr>
          <p:cNvPr id="43" name="Google Shape;43;p1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xmlns="" val="36824837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4"/>
        <p:cNvGrpSpPr/>
        <p:nvPr/>
      </p:nvGrpSpPr>
      <p:grpSpPr>
        <a:xfrm>
          <a:off x="0" y="0"/>
          <a:ext cx="0" cy="0"/>
          <a:chOff x="0" y="0"/>
          <a:chExt cx="0" cy="0"/>
        </a:xfrm>
      </p:grpSpPr>
      <p:sp>
        <p:nvSpPr>
          <p:cNvPr id="45" name="Google Shape;45;p18"/>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6" name="Google Shape;46;p18"/>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304815" lvl="0" indent="-152408" algn="l">
              <a:spcBef>
                <a:spcPts val="267"/>
              </a:spcBef>
              <a:spcAft>
                <a:spcPts val="0"/>
              </a:spcAft>
              <a:buClr>
                <a:srgbClr val="888888"/>
              </a:buClr>
              <a:buSzPts val="2000"/>
              <a:buNone/>
              <a:defRPr sz="1333">
                <a:solidFill>
                  <a:srgbClr val="888888"/>
                </a:solidFill>
              </a:defRPr>
            </a:lvl1pPr>
            <a:lvl2pPr marL="609630" lvl="1" indent="-152408" algn="l">
              <a:spcBef>
                <a:spcPts val="240"/>
              </a:spcBef>
              <a:spcAft>
                <a:spcPts val="0"/>
              </a:spcAft>
              <a:buClr>
                <a:srgbClr val="888888"/>
              </a:buClr>
              <a:buSzPts val="1800"/>
              <a:buNone/>
              <a:defRPr sz="1200">
                <a:solidFill>
                  <a:srgbClr val="888888"/>
                </a:solidFill>
              </a:defRPr>
            </a:lvl2pPr>
            <a:lvl3pPr marL="914446" lvl="2" indent="-152408" algn="l">
              <a:spcBef>
                <a:spcPts val="213"/>
              </a:spcBef>
              <a:spcAft>
                <a:spcPts val="0"/>
              </a:spcAft>
              <a:buClr>
                <a:srgbClr val="888888"/>
              </a:buClr>
              <a:buSzPts val="1600"/>
              <a:buNone/>
              <a:defRPr sz="1067">
                <a:solidFill>
                  <a:srgbClr val="888888"/>
                </a:solidFill>
              </a:defRPr>
            </a:lvl3pPr>
            <a:lvl4pPr marL="1219261" lvl="3" indent="-152408" algn="l">
              <a:spcBef>
                <a:spcPts val="187"/>
              </a:spcBef>
              <a:spcAft>
                <a:spcPts val="0"/>
              </a:spcAft>
              <a:buClr>
                <a:srgbClr val="888888"/>
              </a:buClr>
              <a:buSzPts val="1400"/>
              <a:buNone/>
              <a:defRPr sz="933">
                <a:solidFill>
                  <a:srgbClr val="888888"/>
                </a:solidFill>
              </a:defRPr>
            </a:lvl4pPr>
            <a:lvl5pPr marL="1524076" lvl="4" indent="-152408" algn="l">
              <a:spcBef>
                <a:spcPts val="187"/>
              </a:spcBef>
              <a:spcAft>
                <a:spcPts val="0"/>
              </a:spcAft>
              <a:buClr>
                <a:srgbClr val="888888"/>
              </a:buClr>
              <a:buSzPts val="1400"/>
              <a:buNone/>
              <a:defRPr sz="933">
                <a:solidFill>
                  <a:srgbClr val="888888"/>
                </a:solidFill>
              </a:defRPr>
            </a:lvl5pPr>
            <a:lvl6pPr marL="1828891" lvl="5" indent="-152408" algn="l">
              <a:spcBef>
                <a:spcPts val="187"/>
              </a:spcBef>
              <a:spcAft>
                <a:spcPts val="0"/>
              </a:spcAft>
              <a:buClr>
                <a:srgbClr val="888888"/>
              </a:buClr>
              <a:buSzPts val="1400"/>
              <a:buNone/>
              <a:defRPr sz="933">
                <a:solidFill>
                  <a:srgbClr val="888888"/>
                </a:solidFill>
              </a:defRPr>
            </a:lvl6pPr>
            <a:lvl7pPr marL="2133707" lvl="6" indent="-152408" algn="l">
              <a:spcBef>
                <a:spcPts val="187"/>
              </a:spcBef>
              <a:spcAft>
                <a:spcPts val="0"/>
              </a:spcAft>
              <a:buClr>
                <a:srgbClr val="888888"/>
              </a:buClr>
              <a:buSzPts val="1400"/>
              <a:buNone/>
              <a:defRPr sz="933">
                <a:solidFill>
                  <a:srgbClr val="888888"/>
                </a:solidFill>
              </a:defRPr>
            </a:lvl7pPr>
            <a:lvl8pPr marL="2438522" lvl="7" indent="-152408" algn="l">
              <a:spcBef>
                <a:spcPts val="187"/>
              </a:spcBef>
              <a:spcAft>
                <a:spcPts val="0"/>
              </a:spcAft>
              <a:buClr>
                <a:srgbClr val="888888"/>
              </a:buClr>
              <a:buSzPts val="1400"/>
              <a:buNone/>
              <a:defRPr sz="933">
                <a:solidFill>
                  <a:srgbClr val="888888"/>
                </a:solidFill>
              </a:defRPr>
            </a:lvl8pPr>
            <a:lvl9pPr marL="2743337" lvl="8" indent="-152408" algn="l">
              <a:spcBef>
                <a:spcPts val="187"/>
              </a:spcBef>
              <a:spcAft>
                <a:spcPts val="0"/>
              </a:spcAft>
              <a:buClr>
                <a:srgbClr val="888888"/>
              </a:buClr>
              <a:buSzPts val="1400"/>
              <a:buNone/>
              <a:defRPr sz="933">
                <a:solidFill>
                  <a:srgbClr val="888888"/>
                </a:solidFill>
              </a:defRPr>
            </a:lvl9pPr>
          </a:lstStyle>
          <a:p>
            <a:pPr lvl="0"/>
            <a:r>
              <a:rPr lang="en-US"/>
              <a:t>Click to edit Master text styles</a:t>
            </a:r>
          </a:p>
        </p:txBody>
      </p:sp>
      <p:sp>
        <p:nvSpPr>
          <p:cNvPr id="47" name="Google Shape;47;p1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ZA"/>
          </a:p>
        </p:txBody>
      </p:sp>
      <p:sp>
        <p:nvSpPr>
          <p:cNvPr id="48" name="Google Shape;48;p1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ZA"/>
          </a:p>
        </p:txBody>
      </p:sp>
      <p:sp>
        <p:nvSpPr>
          <p:cNvPr id="49" name="Google Shape;49;p1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xmlns="" val="2350911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0"/>
        <p:cNvGrpSpPr/>
        <p:nvPr/>
      </p:nvGrpSpPr>
      <p:grpSpPr>
        <a:xfrm>
          <a:off x="0" y="0"/>
          <a:ext cx="0" cy="0"/>
          <a:chOff x="0" y="0"/>
          <a:chExt cx="0" cy="0"/>
        </a:xfrm>
      </p:grpSpPr>
      <p:sp>
        <p:nvSpPr>
          <p:cNvPr id="51" name="Google Shape;51;p1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2" name="Google Shape;52;p19"/>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pPr lvl="0"/>
            <a:r>
              <a:rPr lang="en-US"/>
              <a:t>Click to edit Master text styles</a:t>
            </a:r>
          </a:p>
        </p:txBody>
      </p:sp>
      <p:sp>
        <p:nvSpPr>
          <p:cNvPr id="53" name="Google Shape;53;p19"/>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pPr lvl="0"/>
            <a:r>
              <a:rPr lang="en-US"/>
              <a:t>Click to edit Master text styles</a:t>
            </a:r>
          </a:p>
        </p:txBody>
      </p:sp>
      <p:sp>
        <p:nvSpPr>
          <p:cNvPr id="54" name="Google Shape;54;p1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ZA"/>
          </a:p>
        </p:txBody>
      </p:sp>
      <p:sp>
        <p:nvSpPr>
          <p:cNvPr id="55" name="Google Shape;55;p1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ZA"/>
          </a:p>
        </p:txBody>
      </p:sp>
      <p:sp>
        <p:nvSpPr>
          <p:cNvPr id="56" name="Google Shape;56;p1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xmlns="" val="41534454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7"/>
        <p:cNvGrpSpPr/>
        <p:nvPr/>
      </p:nvGrpSpPr>
      <p:grpSpPr>
        <a:xfrm>
          <a:off x="0" y="0"/>
          <a:ext cx="0" cy="0"/>
          <a:chOff x="0" y="0"/>
          <a:chExt cx="0" cy="0"/>
        </a:xfrm>
      </p:grpSpPr>
      <p:sp>
        <p:nvSpPr>
          <p:cNvPr id="58" name="Google Shape;58;p20"/>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9" name="Google Shape;59;p20"/>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pPr lvl="0"/>
            <a:r>
              <a:rPr lang="en-US"/>
              <a:t>Click to edit Master text styles</a:t>
            </a:r>
          </a:p>
        </p:txBody>
      </p:sp>
      <p:sp>
        <p:nvSpPr>
          <p:cNvPr id="60" name="Google Shape;60;p20"/>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pPr lvl="0"/>
            <a:r>
              <a:rPr lang="en-US"/>
              <a:t>Click to edit Master text styles</a:t>
            </a:r>
          </a:p>
        </p:txBody>
      </p:sp>
      <p:sp>
        <p:nvSpPr>
          <p:cNvPr id="61" name="Google Shape;61;p20"/>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pPr lvl="0"/>
            <a:r>
              <a:rPr lang="en-US"/>
              <a:t>Click to edit Master text styles</a:t>
            </a:r>
          </a:p>
        </p:txBody>
      </p:sp>
      <p:sp>
        <p:nvSpPr>
          <p:cNvPr id="62" name="Google Shape;62;p20"/>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pPr lvl="0"/>
            <a:r>
              <a:rPr lang="en-US"/>
              <a:t>Click to edit Master text styles</a:t>
            </a:r>
          </a:p>
        </p:txBody>
      </p:sp>
      <p:sp>
        <p:nvSpPr>
          <p:cNvPr id="63" name="Google Shape;63;p2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ZA"/>
          </a:p>
        </p:txBody>
      </p:sp>
      <p:sp>
        <p:nvSpPr>
          <p:cNvPr id="64" name="Google Shape;64;p2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ZA"/>
          </a:p>
        </p:txBody>
      </p:sp>
      <p:sp>
        <p:nvSpPr>
          <p:cNvPr id="65" name="Google Shape;65;p2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xmlns="" val="3159977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6"/>
        <p:cNvGrpSpPr/>
        <p:nvPr/>
      </p:nvGrpSpPr>
      <p:grpSpPr>
        <a:xfrm>
          <a:off x="0" y="0"/>
          <a:ext cx="0" cy="0"/>
          <a:chOff x="0" y="0"/>
          <a:chExt cx="0" cy="0"/>
        </a:xfrm>
      </p:grpSpPr>
      <p:sp>
        <p:nvSpPr>
          <p:cNvPr id="67" name="Google Shape;67;p21"/>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8" name="Google Shape;68;p2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ZA"/>
          </a:p>
        </p:txBody>
      </p:sp>
      <p:sp>
        <p:nvSpPr>
          <p:cNvPr id="69" name="Google Shape;69;p2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ZA"/>
          </a:p>
        </p:txBody>
      </p:sp>
      <p:sp>
        <p:nvSpPr>
          <p:cNvPr id="70" name="Google Shape;70;p2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xmlns="" val="279297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0" name="Google Shape;80;p23"/>
          <p:cNvSpPr>
            <a:spLocks noGrp="1"/>
          </p:cNvSpPr>
          <p:nvPr>
            <p:ph type="pic" idx="2"/>
          </p:nvPr>
        </p:nvSpPr>
        <p:spPr>
          <a:xfrm>
            <a:off x="1194859" y="408517"/>
            <a:ext cx="3657600" cy="2743200"/>
          </a:xfrm>
          <a:prstGeom prst="rect">
            <a:avLst/>
          </a:prstGeom>
          <a:noFill/>
          <a:ln>
            <a:noFill/>
          </a:ln>
        </p:spPr>
      </p:sp>
      <p:sp>
        <p:nvSpPr>
          <p:cNvPr id="81" name="Google Shape;81;p23"/>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pPr lvl="0"/>
            <a:r>
              <a:rPr lang="en-US"/>
              <a:t>Click to edit Master text styles</a:t>
            </a:r>
          </a:p>
        </p:txBody>
      </p:sp>
      <p:sp>
        <p:nvSpPr>
          <p:cNvPr id="82" name="Google Shape;82;p2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ZA"/>
          </a:p>
        </p:txBody>
      </p:sp>
      <p:sp>
        <p:nvSpPr>
          <p:cNvPr id="83" name="Google Shape;83;p2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ZA"/>
          </a:p>
        </p:txBody>
      </p:sp>
      <p:sp>
        <p:nvSpPr>
          <p:cNvPr id="84" name="Google Shape;84;p2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xmlns="" val="8999862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5"/>
        <p:cNvGrpSpPr/>
        <p:nvPr/>
      </p:nvGrpSpPr>
      <p:grpSpPr>
        <a:xfrm>
          <a:off x="0" y="0"/>
          <a:ext cx="0" cy="0"/>
          <a:chOff x="0" y="0"/>
          <a:chExt cx="0" cy="0"/>
        </a:xfrm>
      </p:grpSpPr>
      <p:sp>
        <p:nvSpPr>
          <p:cNvPr id="86" name="Google Shape;86;p24"/>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7" name="Google Shape;87;p24"/>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pPr lvl="0"/>
            <a:r>
              <a:rPr lang="en-US"/>
              <a:t>Click to edit Master text styles</a:t>
            </a:r>
          </a:p>
        </p:txBody>
      </p:sp>
      <p:sp>
        <p:nvSpPr>
          <p:cNvPr id="88" name="Google Shape;88;p2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ZA"/>
          </a:p>
        </p:txBody>
      </p:sp>
      <p:sp>
        <p:nvSpPr>
          <p:cNvPr id="89" name="Google Shape;89;p2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ZA"/>
          </a:p>
        </p:txBody>
      </p:sp>
      <p:sp>
        <p:nvSpPr>
          <p:cNvPr id="90" name="Google Shape;90;p2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xmlns="" val="944119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91"/>
        <p:cNvGrpSpPr/>
        <p:nvPr/>
      </p:nvGrpSpPr>
      <p:grpSpPr>
        <a:xfrm>
          <a:off x="0" y="0"/>
          <a:ext cx="0" cy="0"/>
          <a:chOff x="0" y="0"/>
          <a:chExt cx="0" cy="0"/>
        </a:xfrm>
      </p:grpSpPr>
      <p:sp>
        <p:nvSpPr>
          <p:cNvPr id="92" name="Google Shape;92;p25"/>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93" name="Google Shape;93;p25"/>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pPr lvl="0"/>
            <a:r>
              <a:rPr lang="en-US"/>
              <a:t>Click to edit Master text styles</a:t>
            </a:r>
          </a:p>
        </p:txBody>
      </p:sp>
      <p:sp>
        <p:nvSpPr>
          <p:cNvPr id="94" name="Google Shape;94;p2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ZA"/>
          </a:p>
        </p:txBody>
      </p:sp>
      <p:sp>
        <p:nvSpPr>
          <p:cNvPr id="95" name="Google Shape;95;p2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ZA"/>
          </a:p>
        </p:txBody>
      </p:sp>
      <p:sp>
        <p:nvSpPr>
          <p:cNvPr id="96" name="Google Shape;96;p2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xmlns="" val="4014365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5422F4-57F3-9D45-B90D-E77D10596C3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868B2873-6BF6-BF43-A221-4905C42D25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C4357719-68DB-CE4F-94AA-400AB47A4467}"/>
              </a:ext>
            </a:extLst>
          </p:cNvPr>
          <p:cNvSpPr>
            <a:spLocks noGrp="1"/>
          </p:cNvSpPr>
          <p:nvPr>
            <p:ph type="dt" sz="half" idx="10"/>
          </p:nvPr>
        </p:nvSpPr>
        <p:spPr/>
        <p:txBody>
          <a:bodyPr/>
          <a:lstStyle/>
          <a:p>
            <a:fld id="{1456EE31-CB33-8C49-8B9F-595DC40AB906}" type="datetimeFigureOut">
              <a:rPr lang="en-US" smtClean="0"/>
              <a:pPr/>
              <a:t>8/31/2022</a:t>
            </a:fld>
            <a:endParaRPr lang="en-US" dirty="0"/>
          </a:p>
        </p:txBody>
      </p:sp>
      <p:sp>
        <p:nvSpPr>
          <p:cNvPr id="5" name="Footer Placeholder 4">
            <a:extLst>
              <a:ext uri="{FF2B5EF4-FFF2-40B4-BE49-F238E27FC236}">
                <a16:creationId xmlns:a16="http://schemas.microsoft.com/office/drawing/2014/main" xmlns="" id="{60607DD8-E4C2-BE49-944D-223C1BF70B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D822B44-E26E-7A4D-AB42-3BC73B252B9F}"/>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79328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2B901-E4D0-9840-9472-CEC34701E88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D79EA231-8984-AA42-AE13-4394870A9F7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69C3E36D-B346-624B-BC2E-3417D697B91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B124CEBB-F829-EF40-B74F-99B74FFDAB3A}"/>
              </a:ext>
            </a:extLst>
          </p:cNvPr>
          <p:cNvSpPr>
            <a:spLocks noGrp="1"/>
          </p:cNvSpPr>
          <p:nvPr>
            <p:ph type="dt" sz="half" idx="10"/>
          </p:nvPr>
        </p:nvSpPr>
        <p:spPr/>
        <p:txBody>
          <a:bodyPr/>
          <a:lstStyle/>
          <a:p>
            <a:fld id="{1456EE31-CB33-8C49-8B9F-595DC40AB906}" type="datetimeFigureOut">
              <a:rPr lang="en-US" smtClean="0"/>
              <a:pPr/>
              <a:t>8/31/2022</a:t>
            </a:fld>
            <a:endParaRPr lang="en-US" dirty="0"/>
          </a:p>
        </p:txBody>
      </p:sp>
      <p:sp>
        <p:nvSpPr>
          <p:cNvPr id="6" name="Footer Placeholder 5">
            <a:extLst>
              <a:ext uri="{FF2B5EF4-FFF2-40B4-BE49-F238E27FC236}">
                <a16:creationId xmlns:a16="http://schemas.microsoft.com/office/drawing/2014/main" xmlns="" id="{FBDBE477-D320-894F-84A6-8BB91BEB008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E48F75C1-E939-EE49-AC8F-43D274D38545}"/>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2946401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70FCA1-8F3F-A845-99DB-1539E3743B3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083F8305-A8F8-AD47-B098-2BA0CC7D89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xmlns="" id="{1753CB7B-0E6E-8649-80DB-78760F7024AD}"/>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xmlns="" id="{E8BA3619-D66C-5C45-BBE3-BD07C40723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7D6C0363-BE21-854C-9DD0-E6174383F1B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9EE531AB-688F-2141-BEF4-F1DFF34080EA}"/>
              </a:ext>
            </a:extLst>
          </p:cNvPr>
          <p:cNvSpPr>
            <a:spLocks noGrp="1"/>
          </p:cNvSpPr>
          <p:nvPr>
            <p:ph type="dt" sz="half" idx="10"/>
          </p:nvPr>
        </p:nvSpPr>
        <p:spPr/>
        <p:txBody>
          <a:bodyPr/>
          <a:lstStyle/>
          <a:p>
            <a:fld id="{1456EE31-CB33-8C49-8B9F-595DC40AB906}" type="datetimeFigureOut">
              <a:rPr lang="en-US" smtClean="0"/>
              <a:pPr/>
              <a:t>8/31/2022</a:t>
            </a:fld>
            <a:endParaRPr lang="en-US" dirty="0"/>
          </a:p>
        </p:txBody>
      </p:sp>
      <p:sp>
        <p:nvSpPr>
          <p:cNvPr id="8" name="Footer Placeholder 7">
            <a:extLst>
              <a:ext uri="{FF2B5EF4-FFF2-40B4-BE49-F238E27FC236}">
                <a16:creationId xmlns:a16="http://schemas.microsoft.com/office/drawing/2014/main" xmlns="" id="{237C9115-627E-3F41-97B1-398BE3B8B9E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FEE6679C-2399-994B-AFC1-102171DB003A}"/>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615065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0286A-4F88-3145-AE72-B4CD50B6F38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4C534AB9-1997-534C-9EBA-816646218F59}"/>
              </a:ext>
            </a:extLst>
          </p:cNvPr>
          <p:cNvSpPr>
            <a:spLocks noGrp="1"/>
          </p:cNvSpPr>
          <p:nvPr>
            <p:ph type="dt" sz="half" idx="10"/>
          </p:nvPr>
        </p:nvSpPr>
        <p:spPr/>
        <p:txBody>
          <a:bodyPr/>
          <a:lstStyle/>
          <a:p>
            <a:fld id="{1456EE31-CB33-8C49-8B9F-595DC40AB906}" type="datetimeFigureOut">
              <a:rPr lang="en-US" smtClean="0"/>
              <a:pPr/>
              <a:t>8/31/2022</a:t>
            </a:fld>
            <a:endParaRPr lang="en-US" dirty="0"/>
          </a:p>
        </p:txBody>
      </p:sp>
      <p:sp>
        <p:nvSpPr>
          <p:cNvPr id="4" name="Footer Placeholder 3">
            <a:extLst>
              <a:ext uri="{FF2B5EF4-FFF2-40B4-BE49-F238E27FC236}">
                <a16:creationId xmlns:a16="http://schemas.microsoft.com/office/drawing/2014/main" xmlns="" id="{15AA888D-72C9-8A4B-99F8-B0A67583C39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43E0A9DC-5B6A-6042-BA4A-E04AE71A15F4}"/>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3651684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2D93D14-39F4-C644-B4BE-BB0F7F5B0AAD}"/>
              </a:ext>
            </a:extLst>
          </p:cNvPr>
          <p:cNvSpPr>
            <a:spLocks noGrp="1"/>
          </p:cNvSpPr>
          <p:nvPr>
            <p:ph type="dt" sz="half" idx="10"/>
          </p:nvPr>
        </p:nvSpPr>
        <p:spPr/>
        <p:txBody>
          <a:bodyPr/>
          <a:lstStyle/>
          <a:p>
            <a:fld id="{1456EE31-CB33-8C49-8B9F-595DC40AB906}" type="datetimeFigureOut">
              <a:rPr lang="en-US" smtClean="0"/>
              <a:pPr/>
              <a:t>8/31/2022</a:t>
            </a:fld>
            <a:endParaRPr lang="en-US" dirty="0"/>
          </a:p>
        </p:txBody>
      </p:sp>
      <p:sp>
        <p:nvSpPr>
          <p:cNvPr id="3" name="Footer Placeholder 2">
            <a:extLst>
              <a:ext uri="{FF2B5EF4-FFF2-40B4-BE49-F238E27FC236}">
                <a16:creationId xmlns:a16="http://schemas.microsoft.com/office/drawing/2014/main" xmlns="" id="{6A08E70D-3517-E94C-97F8-93B20FD91B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A19C07F3-7587-FD46-B3D0-B40FD36CF628}"/>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2511506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3A5319-5393-CC43-BC41-AABB836A94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ABD63447-7C03-E54F-8475-FFC44A0377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668156A8-8777-F449-AAEE-98A4D9760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E9058E72-59D3-3D41-8A89-696D4DD2D903}"/>
              </a:ext>
            </a:extLst>
          </p:cNvPr>
          <p:cNvSpPr>
            <a:spLocks noGrp="1"/>
          </p:cNvSpPr>
          <p:nvPr>
            <p:ph type="dt" sz="half" idx="10"/>
          </p:nvPr>
        </p:nvSpPr>
        <p:spPr/>
        <p:txBody>
          <a:bodyPr/>
          <a:lstStyle/>
          <a:p>
            <a:fld id="{1456EE31-CB33-8C49-8B9F-595DC40AB906}" type="datetimeFigureOut">
              <a:rPr lang="en-US" smtClean="0"/>
              <a:pPr/>
              <a:t>8/31/2022</a:t>
            </a:fld>
            <a:endParaRPr lang="en-US" dirty="0"/>
          </a:p>
        </p:txBody>
      </p:sp>
      <p:sp>
        <p:nvSpPr>
          <p:cNvPr id="6" name="Footer Placeholder 5">
            <a:extLst>
              <a:ext uri="{FF2B5EF4-FFF2-40B4-BE49-F238E27FC236}">
                <a16:creationId xmlns:a16="http://schemas.microsoft.com/office/drawing/2014/main" xmlns="" id="{D7970116-78B9-FE40-A5EB-0870E65C00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D4E9D35E-C3F6-D643-846D-6D380B822353}"/>
              </a:ext>
            </a:extLst>
          </p:cNvPr>
          <p:cNvSpPr>
            <a:spLocks noGrp="1"/>
          </p:cNvSpPr>
          <p:nvPr>
            <p:ph type="sldNum" sz="quarter" idx="12"/>
          </p:nvPr>
        </p:nvSpPr>
        <p:spPr/>
        <p:txBody>
          <a:bodyPr/>
          <a:lstStyle/>
          <a:p>
            <a:fld id="{7DCD3B37-E7C6-4C43-A2FD-AF0122017604}" type="slidenum">
              <a:rPr lang="en-US" smtClean="0"/>
              <a:pPr/>
              <a:t>‹#›</a:t>
            </a:fld>
            <a:endParaRPr lang="en-US" dirty="0"/>
          </a:p>
        </p:txBody>
      </p:sp>
    </p:spTree>
    <p:extLst>
      <p:ext uri="{BB962C8B-B14F-4D97-AF65-F5344CB8AC3E}">
        <p14:creationId xmlns:p14="http://schemas.microsoft.com/office/powerpoint/2010/main" xmlns="" val="209949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4.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8025AAA9-829C-8344-8D6E-785F01EC41EA}"/>
              </a:ext>
            </a:extLst>
          </p:cNvPr>
          <p:cNvPicPr>
            <a:picLocks noChangeAspect="1"/>
          </p:cNvPicPr>
          <p:nvPr userDrawn="1"/>
        </p:nvPicPr>
        <p:blipFill>
          <a:blip r:embed="rId15"/>
          <a:srcRect/>
          <a:stretch/>
        </p:blipFill>
        <p:spPr>
          <a:xfrm>
            <a:off x="1" y="3698"/>
            <a:ext cx="12191997" cy="6974236"/>
          </a:xfrm>
          <a:prstGeom prst="rect">
            <a:avLst/>
          </a:prstGeom>
        </p:spPr>
      </p:pic>
      <p:sp>
        <p:nvSpPr>
          <p:cNvPr id="2" name="Title Placeholder 1">
            <a:extLst>
              <a:ext uri="{FF2B5EF4-FFF2-40B4-BE49-F238E27FC236}">
                <a16:creationId xmlns:a16="http://schemas.microsoft.com/office/drawing/2014/main" xmlns="" id="{686510D5-684C-9E4C-BBBE-EA52240E1D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xmlns="" id="{AAABE451-1287-224A-B220-F808175040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xmlns="" id="{80BFFB8E-A75F-324F-A68E-70EC7994D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Gill Sans MT Pro Book" panose="020B0502020104020203" pitchFamily="34" charset="0"/>
              </a:defRPr>
            </a:lvl1pPr>
          </a:lstStyle>
          <a:p>
            <a:fld id="{1456EE31-CB33-8C49-8B9F-595DC40AB906}" type="datetimeFigureOut">
              <a:rPr lang="en-US" smtClean="0"/>
              <a:pPr/>
              <a:t>8/31/2022</a:t>
            </a:fld>
            <a:endParaRPr lang="en-US" dirty="0">
              <a:latin typeface="Gill Sans MT Pro Book" panose="020B0502020104020203" pitchFamily="34" charset="0"/>
            </a:endParaRPr>
          </a:p>
        </p:txBody>
      </p:sp>
      <p:sp>
        <p:nvSpPr>
          <p:cNvPr id="5" name="Footer Placeholder 4">
            <a:extLst>
              <a:ext uri="{FF2B5EF4-FFF2-40B4-BE49-F238E27FC236}">
                <a16:creationId xmlns:a16="http://schemas.microsoft.com/office/drawing/2014/main" xmlns="" id="{50FFB83B-3812-0047-8B03-64953EAC3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ill Sans MT Pro Book" panose="020B0502020104020203" pitchFamily="34" charset="0"/>
              </a:defRPr>
            </a:lvl1pPr>
          </a:lstStyle>
          <a:p>
            <a:endParaRPr lang="en-US" dirty="0">
              <a:latin typeface="Gill Sans MT Pro Book" panose="020B0502020104020203" pitchFamily="34" charset="0"/>
            </a:endParaRPr>
          </a:p>
        </p:txBody>
      </p:sp>
      <p:sp>
        <p:nvSpPr>
          <p:cNvPr id="6" name="Slide Number Placeholder 5">
            <a:extLst>
              <a:ext uri="{FF2B5EF4-FFF2-40B4-BE49-F238E27FC236}">
                <a16:creationId xmlns:a16="http://schemas.microsoft.com/office/drawing/2014/main" xmlns="" id="{629EA9C4-D3E7-6C4C-8DA2-8123AE9F1E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Gill Sans MT Pro Book" panose="020B0502020104020203" pitchFamily="34" charset="0"/>
              </a:defRPr>
            </a:lvl1pPr>
          </a:lstStyle>
          <a:p>
            <a:fld id="{7DCD3B37-E7C6-4C43-A2FD-AF0122017604}" type="slidenum">
              <a:rPr lang="en-US" smtClean="0"/>
              <a:pPr/>
              <a:t>‹#›</a:t>
            </a:fld>
            <a:endParaRPr lang="en-US" dirty="0">
              <a:latin typeface="Gill Sans MT Pro Book" panose="020B0502020104020203" pitchFamily="34" charset="0"/>
            </a:endParaRPr>
          </a:p>
        </p:txBody>
      </p:sp>
    </p:spTree>
    <p:extLst>
      <p:ext uri="{BB962C8B-B14F-4D97-AF65-F5344CB8AC3E}">
        <p14:creationId xmlns:p14="http://schemas.microsoft.com/office/powerpoint/2010/main" xmlns="" val="36052299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Lst>
  <p:txStyles>
    <p:titleStyle>
      <a:lvl1pPr algn="l" defTabSz="914400" rtl="0" eaLnBrk="1" latinLnBrk="0" hangingPunct="1">
        <a:lnSpc>
          <a:spcPct val="90000"/>
        </a:lnSpc>
        <a:spcBef>
          <a:spcPct val="0"/>
        </a:spcBef>
        <a:buNone/>
        <a:defRPr sz="4400" b="1" i="0" kern="1200">
          <a:solidFill>
            <a:srgbClr val="ED7423"/>
          </a:solidFill>
          <a:latin typeface="Gill Sans MT Pro Medium"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8E50"/>
          </a:solidFill>
          <a:latin typeface="Gill Sans MT Pro Book"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D8E50"/>
          </a:solidFill>
          <a:latin typeface="Gill Sans MT Pro Book"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D8E50"/>
          </a:solidFill>
          <a:latin typeface="Gill Sans MT Pro Book"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D8E50"/>
          </a:solidFill>
          <a:latin typeface="Gill Sans MT Pro Book"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D8E50"/>
          </a:solidFill>
          <a:latin typeface="Gill Sans MT Pro Book"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190B616-241D-4DFE-BC2F-C001ED77E825}"/>
              </a:ext>
            </a:extLst>
          </p:cNvPr>
          <p:cNvSpPr>
            <a:spLocks noGrp="1"/>
          </p:cNvSpPr>
          <p:nvPr>
            <p:ph type="title"/>
          </p:nvPr>
        </p:nvSpPr>
        <p:spPr>
          <a:xfrm>
            <a:off x="230124" y="457200"/>
            <a:ext cx="11731752" cy="630936"/>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A8AE909E-CC4A-4E51-BC02-B893225D2B31}"/>
              </a:ext>
            </a:extLst>
          </p:cNvPr>
          <p:cNvSpPr>
            <a:spLocks noGrp="1"/>
          </p:cNvSpPr>
          <p:nvPr>
            <p:ph type="body" idx="1"/>
          </p:nvPr>
        </p:nvSpPr>
        <p:spPr>
          <a:xfrm>
            <a:off x="230124" y="1825625"/>
            <a:ext cx="1173175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743B6EE4-1695-4DD6-9758-84FFE963D6AE}"/>
              </a:ext>
            </a:extLst>
          </p:cNvPr>
          <p:cNvSpPr>
            <a:spLocks noGrp="1"/>
          </p:cNvSpPr>
          <p:nvPr>
            <p:ph type="dt" sz="half" idx="2"/>
          </p:nvPr>
        </p:nvSpPr>
        <p:spPr>
          <a:xfrm>
            <a:off x="230124"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FDAD0-21E9-42D0-8C63-C6563197FC13}" type="datetimeFigureOut">
              <a:rPr lang="en-US" smtClean="0"/>
              <a:pPr/>
              <a:t>8/31/2022</a:t>
            </a:fld>
            <a:endParaRPr lang="en-US" dirty="0"/>
          </a:p>
        </p:txBody>
      </p:sp>
      <p:sp>
        <p:nvSpPr>
          <p:cNvPr id="5" name="Footer Placeholder 4">
            <a:extLst>
              <a:ext uri="{FF2B5EF4-FFF2-40B4-BE49-F238E27FC236}">
                <a16:creationId xmlns:a16="http://schemas.microsoft.com/office/drawing/2014/main" xmlns="" id="{7B43250D-A8F9-4682-AD84-FD37BCAA6297}"/>
              </a:ext>
            </a:extLst>
          </p:cNvPr>
          <p:cNvSpPr>
            <a:spLocks noGrp="1"/>
          </p:cNvSpPr>
          <p:nvPr>
            <p:ph type="ftr" sz="quarter" idx="3"/>
          </p:nvPr>
        </p:nvSpPr>
        <p:spPr>
          <a:xfrm>
            <a:off x="3129280" y="6356350"/>
            <a:ext cx="59334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C5E1A788-841D-41AB-A983-152B6532F723}"/>
              </a:ext>
            </a:extLst>
          </p:cNvPr>
          <p:cNvSpPr>
            <a:spLocks noGrp="1"/>
          </p:cNvSpPr>
          <p:nvPr>
            <p:ph type="sldNum" sz="quarter" idx="4"/>
          </p:nvPr>
        </p:nvSpPr>
        <p:spPr>
          <a:xfrm>
            <a:off x="921867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E3823-CC86-4AC6-95C0-DC3ECA80FD88}" type="slidenum">
              <a:rPr lang="en-US" smtClean="0"/>
              <a:pPr/>
              <a:t>‹#›</a:t>
            </a:fld>
            <a:endParaRPr lang="en-US" dirty="0"/>
          </a:p>
        </p:txBody>
      </p:sp>
    </p:spTree>
    <p:extLst>
      <p:ext uri="{BB962C8B-B14F-4D97-AF65-F5344CB8AC3E}">
        <p14:creationId xmlns:p14="http://schemas.microsoft.com/office/powerpoint/2010/main" xmlns="" val="205883789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lnSpc>
          <a:spcPct val="90000"/>
        </a:lnSpc>
        <a:spcBef>
          <a:spcPts val="100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6B4603EE-D35E-4AA7-BE2F-F8AE8FD774E1}" type="datetime1">
              <a:rPr lang="en-US" smtClean="0"/>
              <a:pPr/>
              <a:t>8/31/2022</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223322263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hdr="0" ftr="0" dt="0"/>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lang="en-ZA"/>
          </a:p>
        </p:txBody>
      </p:sp>
      <p:sp>
        <p:nvSpPr>
          <p:cNvPr id="13" name="Google Shape;13;p1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lang="en-ZA"/>
          </a:p>
        </p:txBody>
      </p:sp>
      <p:sp>
        <p:nvSpPr>
          <p:cNvPr id="14" name="Google Shape;14;p1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Calibri"/>
                <a:ea typeface="Calibri"/>
                <a:cs typeface="Calibri"/>
                <a:sym typeface="Calibri"/>
              </a:defRPr>
            </a:lvl1pPr>
            <a:lvl2pPr marL="0" marR="0" lvl="1" indent="0" algn="r" rtl="0">
              <a:spcBef>
                <a:spcPts val="0"/>
              </a:spcBef>
              <a:buNone/>
              <a:defRPr sz="800" b="0" i="0" u="none" strike="noStrike" cap="none">
                <a:solidFill>
                  <a:srgbClr val="888888"/>
                </a:solidFill>
                <a:latin typeface="Calibri"/>
                <a:ea typeface="Calibri"/>
                <a:cs typeface="Calibri"/>
                <a:sym typeface="Calibri"/>
              </a:defRPr>
            </a:lvl2pPr>
            <a:lvl3pPr marL="0" marR="0" lvl="2" indent="0" algn="r" rtl="0">
              <a:spcBef>
                <a:spcPts val="0"/>
              </a:spcBef>
              <a:buNone/>
              <a:defRPr sz="800" b="0" i="0" u="none" strike="noStrike" cap="none">
                <a:solidFill>
                  <a:srgbClr val="888888"/>
                </a:solidFill>
                <a:latin typeface="Calibri"/>
                <a:ea typeface="Calibri"/>
                <a:cs typeface="Calibri"/>
                <a:sym typeface="Calibri"/>
              </a:defRPr>
            </a:lvl3pPr>
            <a:lvl4pPr marL="0" marR="0" lvl="3" indent="0" algn="r" rtl="0">
              <a:spcBef>
                <a:spcPts val="0"/>
              </a:spcBef>
              <a:buNone/>
              <a:defRPr sz="800" b="0" i="0" u="none" strike="noStrike" cap="none">
                <a:solidFill>
                  <a:srgbClr val="888888"/>
                </a:solidFill>
                <a:latin typeface="Calibri"/>
                <a:ea typeface="Calibri"/>
                <a:cs typeface="Calibri"/>
                <a:sym typeface="Calibri"/>
              </a:defRPr>
            </a:lvl4pPr>
            <a:lvl5pPr marL="0" marR="0" lvl="4" indent="0" algn="r" rtl="0">
              <a:spcBef>
                <a:spcPts val="0"/>
              </a:spcBef>
              <a:buNone/>
              <a:defRPr sz="800" b="0" i="0" u="none" strike="noStrike" cap="none">
                <a:solidFill>
                  <a:srgbClr val="888888"/>
                </a:solidFill>
                <a:latin typeface="Calibri"/>
                <a:ea typeface="Calibri"/>
                <a:cs typeface="Calibri"/>
                <a:sym typeface="Calibri"/>
              </a:defRPr>
            </a:lvl5pPr>
            <a:lvl6pPr marL="0" marR="0" lvl="5" indent="0" algn="r" rtl="0">
              <a:spcBef>
                <a:spcPts val="0"/>
              </a:spcBef>
              <a:buNone/>
              <a:defRPr sz="800" b="0" i="0" u="none" strike="noStrike" cap="none">
                <a:solidFill>
                  <a:srgbClr val="888888"/>
                </a:solidFill>
                <a:latin typeface="Calibri"/>
                <a:ea typeface="Calibri"/>
                <a:cs typeface="Calibri"/>
                <a:sym typeface="Calibri"/>
              </a:defRPr>
            </a:lvl6pPr>
            <a:lvl7pPr marL="0" marR="0" lvl="6" indent="0" algn="r" rtl="0">
              <a:spcBef>
                <a:spcPts val="0"/>
              </a:spcBef>
              <a:buNone/>
              <a:defRPr sz="800" b="0" i="0" u="none" strike="noStrike" cap="none">
                <a:solidFill>
                  <a:srgbClr val="888888"/>
                </a:solidFill>
                <a:latin typeface="Calibri"/>
                <a:ea typeface="Calibri"/>
                <a:cs typeface="Calibri"/>
                <a:sym typeface="Calibri"/>
              </a:defRPr>
            </a:lvl7pPr>
            <a:lvl8pPr marL="0" marR="0" lvl="7" indent="0" algn="r" rtl="0">
              <a:spcBef>
                <a:spcPts val="0"/>
              </a:spcBef>
              <a:buNone/>
              <a:defRPr sz="800" b="0" i="0" u="none" strike="noStrike" cap="none">
                <a:solidFill>
                  <a:srgbClr val="888888"/>
                </a:solidFill>
                <a:latin typeface="Calibri"/>
                <a:ea typeface="Calibri"/>
                <a:cs typeface="Calibri"/>
                <a:sym typeface="Calibri"/>
              </a:defRPr>
            </a:lvl8pPr>
            <a:lvl9pPr marL="0" marR="0" lvl="8" indent="0" algn="r" rtl="0">
              <a:spcBef>
                <a:spcPts val="0"/>
              </a:spcBef>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15" name="Google Shape;15;p13"/>
          <p:cNvPicPr preferRelativeResize="0"/>
          <p:nvPr/>
        </p:nvPicPr>
        <p:blipFill rotWithShape="1">
          <a:blip r:embed="rId13">
            <a:alphaModFix/>
          </a:blip>
          <a:srcRect/>
          <a:stretch/>
        </p:blipFill>
        <p:spPr>
          <a:xfrm>
            <a:off x="10974629" y="6204823"/>
            <a:ext cx="1017083" cy="540325"/>
          </a:xfrm>
          <a:prstGeom prst="rect">
            <a:avLst/>
          </a:prstGeom>
          <a:noFill/>
          <a:ln>
            <a:noFill/>
          </a:ln>
        </p:spPr>
      </p:pic>
    </p:spTree>
    <p:extLst>
      <p:ext uri="{BB962C8B-B14F-4D97-AF65-F5344CB8AC3E}">
        <p14:creationId xmlns:p14="http://schemas.microsoft.com/office/powerpoint/2010/main" xmlns="" val="1314022698"/>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pp.powerbi.com/groups/me/reports/5d56c37c-f1bf-4653-87d2-b0b011962f3e/?pbi_source=PowerPoint" TargetMode="Externa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9000"/>
            <a:lum/>
          </a:blip>
          <a:srcRect/>
          <a:stretch>
            <a:fillRect/>
          </a:stretch>
        </a:blipFill>
        <a:effectLst/>
      </p:bgPr>
    </p:bg>
    <p:spTree>
      <p:nvGrpSpPr>
        <p:cNvPr id="1" name="Shape 140"/>
        <p:cNvGrpSpPr/>
        <p:nvPr/>
      </p:nvGrpSpPr>
      <p:grpSpPr>
        <a:xfrm>
          <a:off x="0" y="0"/>
          <a:ext cx="0" cy="0"/>
          <a:chOff x="0" y="0"/>
          <a:chExt cx="0" cy="0"/>
        </a:xfrm>
      </p:grpSpPr>
      <p:sp>
        <p:nvSpPr>
          <p:cNvPr id="2" name="Flowchart: Connector 1"/>
          <p:cNvSpPr/>
          <p:nvPr/>
        </p:nvSpPr>
        <p:spPr>
          <a:xfrm>
            <a:off x="9172080" y="3931921"/>
            <a:ext cx="1892160" cy="1879600"/>
          </a:xfrm>
          <a:prstGeom prst="flowChartConnector">
            <a:avLst/>
          </a:prstGeom>
          <a:solidFill>
            <a:schemeClr val="bg1"/>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ZA" sz="2400" dirty="0">
              <a:solidFill>
                <a:prstClr val="white"/>
              </a:solidFill>
              <a:latin typeface="Bahnschrift" panose="020B0502040204020203" pitchFamily="34" charset="0"/>
            </a:endParaRPr>
          </a:p>
        </p:txBody>
      </p:sp>
      <p:pic>
        <p:nvPicPr>
          <p:cNvPr id="4" name="Picture 3" descr="image004">
            <a:extLst>
              <a:ext uri="{FF2B5EF4-FFF2-40B4-BE49-F238E27FC236}">
                <a16:creationId xmlns:a16="http://schemas.microsoft.com/office/drawing/2014/main" xmlns="" id="{2CECA47C-6032-44AA-8A64-1C12FC8C836D}"/>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336977" y="4460016"/>
            <a:ext cx="1562367" cy="82341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
        <p:nvSpPr>
          <p:cNvPr id="5" name="Title 1">
            <a:extLst>
              <a:ext uri="{FF2B5EF4-FFF2-40B4-BE49-F238E27FC236}">
                <a16:creationId xmlns:a16="http://schemas.microsoft.com/office/drawing/2014/main" xmlns="" id="{CCB76396-2378-41A6-BCA0-EE6158692CD1}"/>
              </a:ext>
            </a:extLst>
          </p:cNvPr>
          <p:cNvSpPr txBox="1">
            <a:spLocks/>
          </p:cNvSpPr>
          <p:nvPr/>
        </p:nvSpPr>
        <p:spPr>
          <a:xfrm>
            <a:off x="3660725" y="883152"/>
            <a:ext cx="8156135" cy="3985052"/>
          </a:xfr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pPr algn="ctr" defTabSz="609630">
              <a:spcAft>
                <a:spcPts val="600"/>
              </a:spcAft>
            </a:pPr>
            <a:r>
              <a:rPr lang="en-US" sz="2667" b="1" spc="-33" dirty="0">
                <a:solidFill>
                  <a:prstClr val="black"/>
                </a:solidFill>
                <a:latin typeface="Gill Sans MT" panose="020B0502020104020203" pitchFamily="34" charset="0"/>
              </a:rPr>
              <a:t>Portfolio Committee on Small Business Development</a:t>
            </a:r>
          </a:p>
          <a:p>
            <a:pPr defTabSz="609630">
              <a:spcAft>
                <a:spcPts val="600"/>
              </a:spcAft>
            </a:pPr>
            <a:endParaRPr lang="en-US" sz="2667" spc="-33" dirty="0">
              <a:solidFill>
                <a:prstClr val="black"/>
              </a:solidFill>
              <a:latin typeface="Gill Sans MT" panose="020B0502020104020203" pitchFamily="34" charset="0"/>
              <a:cs typeface="Arial" panose="020B0604020202020204" pitchFamily="34" charset="0"/>
            </a:endParaRPr>
          </a:p>
          <a:p>
            <a:pPr defTabSz="609630">
              <a:spcAft>
                <a:spcPts val="600"/>
              </a:spcAft>
            </a:pPr>
            <a:endParaRPr lang="en-US" sz="2667" spc="-33" dirty="0">
              <a:solidFill>
                <a:prstClr val="black"/>
              </a:solidFill>
              <a:latin typeface="Gill Sans MT" panose="020B0502020104020203" pitchFamily="34" charset="0"/>
              <a:cs typeface="Arial" panose="020B0604020202020204" pitchFamily="34" charset="0"/>
            </a:endParaRPr>
          </a:p>
          <a:p>
            <a:pPr defTabSz="609630">
              <a:spcAft>
                <a:spcPts val="600"/>
              </a:spcAft>
            </a:pPr>
            <a:r>
              <a:rPr lang="en-US" sz="2667" b="1" spc="-33" dirty="0">
                <a:solidFill>
                  <a:prstClr val="black"/>
                </a:solidFill>
                <a:latin typeface="Gill Sans MT" panose="020B0502020104020203" pitchFamily="34" charset="0"/>
                <a:cs typeface="Arial" panose="020B0604020202020204" pitchFamily="34" charset="0"/>
              </a:rPr>
              <a:t>sefa</a:t>
            </a:r>
            <a:r>
              <a:rPr lang="en-US" sz="2667" spc="-33" dirty="0">
                <a:solidFill>
                  <a:prstClr val="black"/>
                </a:solidFill>
                <a:latin typeface="Gill Sans MT" panose="020B0502020104020203" pitchFamily="34" charset="0"/>
                <a:cs typeface="Arial" panose="020B0604020202020204" pitchFamily="34" charset="0"/>
              </a:rPr>
              <a:t>’s Provincial Heads: Key Issues for consideration by the Portfolio Committee.</a:t>
            </a:r>
          </a:p>
          <a:p>
            <a:pPr defTabSz="609630">
              <a:spcAft>
                <a:spcPts val="600"/>
              </a:spcAft>
            </a:pPr>
            <a:endParaRPr lang="en-US" sz="2667" spc="-33" dirty="0">
              <a:solidFill>
                <a:prstClr val="black"/>
              </a:solidFill>
              <a:latin typeface="Gill Sans MT" panose="020B0502020104020203" pitchFamily="34" charset="0"/>
              <a:cs typeface="Arial" panose="020B0604020202020204" pitchFamily="34" charset="0"/>
            </a:endParaRPr>
          </a:p>
          <a:p>
            <a:pPr defTabSz="609630">
              <a:spcAft>
                <a:spcPts val="600"/>
              </a:spcAft>
            </a:pPr>
            <a:r>
              <a:rPr lang="en-US" sz="2667" spc="-33" dirty="0">
                <a:solidFill>
                  <a:prstClr val="black"/>
                </a:solidFill>
                <a:latin typeface="Gill Sans MT" panose="020B0502020104020203" pitchFamily="34" charset="0"/>
                <a:cs typeface="Arial" panose="020B0604020202020204" pitchFamily="34" charset="0"/>
              </a:rPr>
              <a:t>31 August 2022</a:t>
            </a:r>
          </a:p>
        </p:txBody>
      </p:sp>
      <p:sp>
        <p:nvSpPr>
          <p:cNvPr id="7" name="Subtitle 2">
            <a:extLst>
              <a:ext uri="{FF2B5EF4-FFF2-40B4-BE49-F238E27FC236}">
                <a16:creationId xmlns:a16="http://schemas.microsoft.com/office/drawing/2014/main" xmlns="" id="{368272DE-FCA1-4F7F-8C9E-C5B4380671EC}"/>
              </a:ext>
            </a:extLst>
          </p:cNvPr>
          <p:cNvSpPr txBox="1">
            <a:spLocks/>
          </p:cNvSpPr>
          <p:nvPr/>
        </p:nvSpPr>
        <p:spPr>
          <a:xfrm>
            <a:off x="3759200" y="3931922"/>
            <a:ext cx="3205640" cy="774186"/>
          </a:xfrm>
          <a:prstGeom prst="rect">
            <a:avLst/>
          </a:prstGeom>
        </p:spPr>
        <p:txBody>
          <a:bodyPr vert="horz" lIns="91440" tIns="45720" rIns="91440" bIns="45720" rtlCol="0" anchor="t">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defTabSz="609630">
              <a:lnSpc>
                <a:spcPct val="100000"/>
              </a:lnSpc>
              <a:spcBef>
                <a:spcPts val="800"/>
              </a:spcBef>
              <a:spcAft>
                <a:spcPts val="133"/>
              </a:spcAft>
              <a:buClr>
                <a:srgbClr val="4F81BD"/>
              </a:buClr>
              <a:buNone/>
            </a:pPr>
            <a:r>
              <a:rPr lang="en-US" b="1" dirty="0">
                <a:solidFill>
                  <a:prstClr val="white"/>
                </a:solidFill>
                <a:latin typeface="Calibri"/>
              </a:rPr>
              <a:t> </a:t>
            </a:r>
          </a:p>
        </p:txBody>
      </p:sp>
    </p:spTree>
    <p:extLst>
      <p:ext uri="{BB962C8B-B14F-4D97-AF65-F5344CB8AC3E}">
        <p14:creationId xmlns:p14="http://schemas.microsoft.com/office/powerpoint/2010/main" xmlns="" val="3545402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53890E5E-54F5-4C9C-8D7C-E5FC357968E1}"/>
              </a:ext>
            </a:extLst>
          </p:cNvPr>
          <p:cNvSpPr txBox="1"/>
          <p:nvPr/>
        </p:nvSpPr>
        <p:spPr>
          <a:xfrm>
            <a:off x="1" y="0"/>
            <a:ext cx="4177631" cy="6340197"/>
          </a:xfrm>
          <a:prstGeom prst="rect">
            <a:avLst/>
          </a:prstGeom>
          <a:solidFill>
            <a:srgbClr val="EE7100"/>
          </a:solidFill>
        </p:spPr>
        <p:txBody>
          <a:bodyPr wrap="square" rtlCol="0">
            <a:spAutoFit/>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 </a:t>
            </a:r>
          </a:p>
        </p:txBody>
      </p:sp>
      <p:sp>
        <p:nvSpPr>
          <p:cNvPr id="14" name="TextBox 4">
            <a:extLst>
              <a:ext uri="{FF2B5EF4-FFF2-40B4-BE49-F238E27FC236}">
                <a16:creationId xmlns:a16="http://schemas.microsoft.com/office/drawing/2014/main" xmlns="" id="{A3BA5C0F-271C-4E32-B26D-5C40942B223B}"/>
              </a:ext>
            </a:extLst>
          </p:cNvPr>
          <p:cNvSpPr txBox="1"/>
          <p:nvPr/>
        </p:nvSpPr>
        <p:spPr>
          <a:xfrm>
            <a:off x="0" y="2089006"/>
            <a:ext cx="4334570" cy="2051844"/>
          </a:xfrm>
          <a:prstGeom prst="rect">
            <a:avLst/>
          </a:prstGeom>
        </p:spPr>
        <p:txBody>
          <a:bodyPr wrap="square" lIns="0" tIns="0" rIns="0" bIns="0" rtlCol="0" anchor="t">
            <a:spAutoFit/>
          </a:bodyPr>
          <a:lstStyle/>
          <a:p>
            <a:pPr algn="ctr">
              <a:lnSpc>
                <a:spcPts val="3150"/>
              </a:lnSpc>
            </a:pPr>
            <a:r>
              <a:rPr lang="en-US" sz="2667" b="1" dirty="0">
                <a:solidFill>
                  <a:schemeClr val="bg1"/>
                </a:solidFill>
                <a:latin typeface="Gill Sans MT" panose="020B0502020104020203" pitchFamily="34" charset="0"/>
                <a:cs typeface="Arial" panose="020B0604020202020204" pitchFamily="34" charset="0"/>
              </a:rPr>
              <a:t>Challenge 5:</a:t>
            </a:r>
          </a:p>
          <a:p>
            <a:pPr algn="ctr">
              <a:lnSpc>
                <a:spcPts val="3150"/>
              </a:lnSpc>
            </a:pPr>
            <a:endParaRPr lang="en-US" sz="2667" b="1" dirty="0">
              <a:solidFill>
                <a:schemeClr val="bg1"/>
              </a:solidFill>
              <a:latin typeface="Gill Sans MT" panose="020B0502020104020203" pitchFamily="34" charset="0"/>
              <a:cs typeface="Arial" panose="020B0604020202020204" pitchFamily="34" charset="0"/>
            </a:endParaRPr>
          </a:p>
          <a:p>
            <a:pPr algn="ctr">
              <a:lnSpc>
                <a:spcPts val="3150"/>
              </a:lnSpc>
            </a:pPr>
            <a:r>
              <a:rPr lang="en-US" sz="2667" b="1" dirty="0">
                <a:solidFill>
                  <a:schemeClr val="bg1"/>
                </a:solidFill>
                <a:latin typeface="Gill Sans MT" panose="020B0502020104020203" pitchFamily="34" charset="0"/>
                <a:cs typeface="Arial" panose="020B0604020202020204" pitchFamily="34" charset="0"/>
              </a:rPr>
              <a:t>Implementation of  </a:t>
            </a:r>
          </a:p>
          <a:p>
            <a:pPr algn="ctr">
              <a:lnSpc>
                <a:spcPts val="3150"/>
              </a:lnSpc>
            </a:pPr>
            <a:r>
              <a:rPr lang="en-US" sz="2667" b="1" dirty="0">
                <a:solidFill>
                  <a:schemeClr val="bg1"/>
                </a:solidFill>
                <a:latin typeface="Gill Sans MT" panose="020B0502020104020203" pitchFamily="34" charset="0"/>
                <a:cs typeface="Arial" panose="020B0604020202020204" pitchFamily="34" charset="0"/>
              </a:rPr>
              <a:t>Unplanned Emergency Loan Programmes</a:t>
            </a:r>
          </a:p>
        </p:txBody>
      </p:sp>
      <p:sp>
        <p:nvSpPr>
          <p:cNvPr id="5" name="Slide Number Placeholder 4">
            <a:extLst>
              <a:ext uri="{FF2B5EF4-FFF2-40B4-BE49-F238E27FC236}">
                <a16:creationId xmlns:a16="http://schemas.microsoft.com/office/drawing/2014/main" xmlns="" id="{7D971D02-1A98-49ED-9416-C6C4B80EDF9E}"/>
              </a:ext>
            </a:extLst>
          </p:cNvPr>
          <p:cNvSpPr>
            <a:spLocks noGrp="1"/>
          </p:cNvSpPr>
          <p:nvPr>
            <p:ph type="sldNum" sz="quarter" idx="12"/>
          </p:nvPr>
        </p:nvSpPr>
        <p:spPr>
          <a:xfrm>
            <a:off x="8830373" y="6320654"/>
            <a:ext cx="1422400" cy="243417"/>
          </a:xfrm>
        </p:spPr>
        <p:txBody>
          <a:bodyPr/>
          <a:lstStyle/>
          <a:p>
            <a:pPr algn="ctr"/>
            <a:fld id="{B6F15528-21DE-4FAA-801E-634DDDAF4B2B}" type="slidenum">
              <a:rPr lang="en-US" smtClean="0"/>
              <a:pPr algn="ctr"/>
              <a:t>10</a:t>
            </a:fld>
            <a:endParaRPr lang="en-US" dirty="0"/>
          </a:p>
        </p:txBody>
      </p:sp>
      <p:sp>
        <p:nvSpPr>
          <p:cNvPr id="7" name="TextBox 6">
            <a:extLst>
              <a:ext uri="{FF2B5EF4-FFF2-40B4-BE49-F238E27FC236}">
                <a16:creationId xmlns:a16="http://schemas.microsoft.com/office/drawing/2014/main" xmlns="" id="{98F5607F-D62E-4EB1-84CD-3C7C179C1554}"/>
              </a:ext>
            </a:extLst>
          </p:cNvPr>
          <p:cNvSpPr txBox="1"/>
          <p:nvPr/>
        </p:nvSpPr>
        <p:spPr>
          <a:xfrm>
            <a:off x="4177632" y="616861"/>
            <a:ext cx="7987864" cy="4530920"/>
          </a:xfrm>
          <a:prstGeom prst="rect">
            <a:avLst/>
          </a:prstGeom>
          <a:noFill/>
        </p:spPr>
        <p:txBody>
          <a:bodyPr wrap="square" rtlCol="0">
            <a:spAutoFit/>
          </a:bodyPr>
          <a:lstStyle/>
          <a:p>
            <a:pPr marL="304815" indent="-304815" algn="just" defTabSz="609630">
              <a:lnSpc>
                <a:spcPct val="150000"/>
              </a:lnSpc>
              <a:spcBef>
                <a:spcPct val="20000"/>
              </a:spcBef>
              <a:buFont typeface="Arial" panose="020B0604020202020204" pitchFamily="34" charset="0"/>
              <a:buChar char="•"/>
              <a:defRPr/>
            </a:pPr>
            <a:r>
              <a:rPr lang="en-US" b="1" dirty="0">
                <a:latin typeface="Gill Sans MT" panose="020B0502020104020203" pitchFamily="34" charset="0"/>
                <a:ea typeface="Verdana" panose="020B0604030504040204" pitchFamily="34" charset="0"/>
                <a:cs typeface="Arial" panose="020B0604020202020204" pitchFamily="34" charset="0"/>
              </a:rPr>
              <a:t>sefa</a:t>
            </a:r>
            <a:r>
              <a:rPr lang="en-US" dirty="0">
                <a:latin typeface="Gill Sans MT" panose="020B0502020104020203" pitchFamily="34" charset="0"/>
                <a:ea typeface="Verdana" panose="020B0604030504040204" pitchFamily="34" charset="0"/>
                <a:cs typeface="Arial" panose="020B0604020202020204" pitchFamily="34" charset="0"/>
              </a:rPr>
              <a:t> has had to channel its internal capacity to respond to unplanned emergency programmes that were not part of its Corporate Plan.  e.g.</a:t>
            </a:r>
          </a:p>
          <a:p>
            <a:pPr marL="1219215" lvl="2" indent="-304815" algn="just" defTabSz="609630">
              <a:lnSpc>
                <a:spcPct val="150000"/>
              </a:lnSpc>
              <a:spcBef>
                <a:spcPct val="20000"/>
              </a:spcBef>
              <a:buFont typeface="Arial" panose="020B0604020202020204" pitchFamily="34" charset="0"/>
              <a:buChar char="•"/>
              <a:defRPr/>
            </a:pPr>
            <a:r>
              <a:rPr lang="en-US" dirty="0">
                <a:latin typeface="Gill Sans MT" panose="020B0502020104020203" pitchFamily="34" charset="0"/>
                <a:ea typeface="Verdana" panose="020B0604030504040204" pitchFamily="34" charset="0"/>
                <a:cs typeface="Arial" panose="020B0604020202020204" pitchFamily="34" charset="0"/>
              </a:rPr>
              <a:t>Covid-19 SMME Relief Programme (Covid pandemic response)</a:t>
            </a:r>
          </a:p>
          <a:p>
            <a:pPr marL="1219215" lvl="2" indent="-304815" algn="just" defTabSz="609630">
              <a:lnSpc>
                <a:spcPct val="150000"/>
              </a:lnSpc>
              <a:spcBef>
                <a:spcPct val="20000"/>
              </a:spcBef>
              <a:buFont typeface="Arial" panose="020B0604020202020204" pitchFamily="34" charset="0"/>
              <a:buChar char="•"/>
              <a:defRPr/>
            </a:pPr>
            <a:r>
              <a:rPr lang="en-US" dirty="0">
                <a:latin typeface="Gill Sans MT" panose="020B0502020104020203" pitchFamily="34" charset="0"/>
                <a:ea typeface="Verdana" panose="020B0604030504040204" pitchFamily="34" charset="0"/>
                <a:cs typeface="Arial" panose="020B0604020202020204" pitchFamily="34" charset="0"/>
              </a:rPr>
              <a:t>Business Recovery Programme (July 2021 violent riots) </a:t>
            </a:r>
          </a:p>
          <a:p>
            <a:pPr marL="304815" indent="-304815" algn="just" defTabSz="609630">
              <a:lnSpc>
                <a:spcPct val="150000"/>
              </a:lnSpc>
              <a:spcBef>
                <a:spcPct val="20000"/>
              </a:spcBef>
              <a:buFont typeface="Arial" panose="020B0604020202020204" pitchFamily="34" charset="0"/>
              <a:buChar char="•"/>
              <a:defRPr/>
            </a:pPr>
            <a:r>
              <a:rPr lang="en-US" dirty="0">
                <a:latin typeface="Gill Sans MT" panose="020B0502020104020203" pitchFamily="34" charset="0"/>
                <a:ea typeface="Verdana" panose="020B0604030504040204" pitchFamily="34" charset="0"/>
                <a:cs typeface="Arial" panose="020B0604020202020204" pitchFamily="34" charset="0"/>
              </a:rPr>
              <a:t>These programmes were implemented without additional capacity having been provided for the implementation.</a:t>
            </a:r>
          </a:p>
          <a:p>
            <a:pPr marL="304815" indent="-304815" algn="just" defTabSz="609630">
              <a:lnSpc>
                <a:spcPct val="150000"/>
              </a:lnSpc>
              <a:spcBef>
                <a:spcPct val="20000"/>
              </a:spcBef>
              <a:buFont typeface="Arial" panose="020B0604020202020204" pitchFamily="34" charset="0"/>
              <a:buChar char="•"/>
              <a:defRPr/>
            </a:pPr>
            <a:r>
              <a:rPr lang="en-US" dirty="0">
                <a:latin typeface="Gill Sans MT" panose="020B0502020104020203" pitchFamily="34" charset="0"/>
                <a:ea typeface="Verdana" panose="020B0604030504040204" pitchFamily="34" charset="0"/>
                <a:cs typeface="Arial" panose="020B0604020202020204" pitchFamily="34" charset="0"/>
              </a:rPr>
              <a:t>Despite all the </a:t>
            </a:r>
            <a:r>
              <a:rPr lang="en-US" b="1" dirty="0">
                <a:latin typeface="Gill Sans MT" panose="020B0502020104020203" pitchFamily="34" charset="0"/>
                <a:ea typeface="Verdana" panose="020B0604030504040204" pitchFamily="34" charset="0"/>
                <a:cs typeface="Arial" panose="020B0604020202020204" pitchFamily="34" charset="0"/>
              </a:rPr>
              <a:t>sefa</a:t>
            </a:r>
            <a:r>
              <a:rPr lang="en-US" dirty="0">
                <a:latin typeface="Gill Sans MT" panose="020B0502020104020203" pitchFamily="34" charset="0"/>
                <a:ea typeface="Verdana" panose="020B0604030504040204" pitchFamily="34" charset="0"/>
                <a:cs typeface="Arial" panose="020B0604020202020204" pitchFamily="34" charset="0"/>
              </a:rPr>
              <a:t> was still able to deliver on its core mandate over and above these above-mentioned programmes.</a:t>
            </a:r>
          </a:p>
          <a:p>
            <a:pPr marL="304815" indent="-304815" algn="just" defTabSz="609630">
              <a:lnSpc>
                <a:spcPct val="150000"/>
              </a:lnSpc>
              <a:spcBef>
                <a:spcPct val="20000"/>
              </a:spcBef>
              <a:buFont typeface="Arial" panose="020B0604020202020204" pitchFamily="34" charset="0"/>
              <a:buChar char="•"/>
              <a:defRPr/>
            </a:pPr>
            <a:endParaRPr lang="en-US" dirty="0">
              <a:latin typeface="Gill Sans MT" panose="020B0502020104020203" pitchFamily="34" charset="0"/>
              <a:ea typeface="Verdana" panose="020B0604030504040204" pitchFamily="34" charset="0"/>
              <a:cs typeface="Arial" panose="020B0604020202020204" pitchFamily="34" charset="0"/>
            </a:endParaRPr>
          </a:p>
          <a:p>
            <a:pPr marL="304815" indent="-304815" algn="just" defTabSz="609630">
              <a:lnSpc>
                <a:spcPct val="150000"/>
              </a:lnSpc>
              <a:spcBef>
                <a:spcPct val="20000"/>
              </a:spcBef>
              <a:buFont typeface="Arial" panose="020B0604020202020204" pitchFamily="34" charset="0"/>
              <a:buChar char="•"/>
              <a:defRPr/>
            </a:pPr>
            <a:endParaRPr lang="en-US" dirty="0">
              <a:latin typeface="Gill Sans MT" panose="020B0502020104020203"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692281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53890E5E-54F5-4C9C-8D7C-E5FC357968E1}"/>
              </a:ext>
            </a:extLst>
          </p:cNvPr>
          <p:cNvSpPr txBox="1"/>
          <p:nvPr/>
        </p:nvSpPr>
        <p:spPr>
          <a:xfrm>
            <a:off x="1" y="0"/>
            <a:ext cx="4177631" cy="6340197"/>
          </a:xfrm>
          <a:prstGeom prst="rect">
            <a:avLst/>
          </a:prstGeom>
          <a:solidFill>
            <a:srgbClr val="EE7100"/>
          </a:solidFill>
        </p:spPr>
        <p:txBody>
          <a:bodyPr wrap="square" rtlCol="0">
            <a:spAutoFit/>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 </a:t>
            </a:r>
          </a:p>
        </p:txBody>
      </p:sp>
      <p:sp>
        <p:nvSpPr>
          <p:cNvPr id="14" name="TextBox 4">
            <a:extLst>
              <a:ext uri="{FF2B5EF4-FFF2-40B4-BE49-F238E27FC236}">
                <a16:creationId xmlns:a16="http://schemas.microsoft.com/office/drawing/2014/main" xmlns="" id="{A3BA5C0F-271C-4E32-B26D-5C40942B223B}"/>
              </a:ext>
            </a:extLst>
          </p:cNvPr>
          <p:cNvSpPr txBox="1"/>
          <p:nvPr/>
        </p:nvSpPr>
        <p:spPr>
          <a:xfrm>
            <a:off x="0" y="2089006"/>
            <a:ext cx="4334570" cy="3282950"/>
          </a:xfrm>
          <a:prstGeom prst="rect">
            <a:avLst/>
          </a:prstGeom>
        </p:spPr>
        <p:txBody>
          <a:bodyPr wrap="square" lIns="0" tIns="0" rIns="0" bIns="0" rtlCol="0" anchor="t">
            <a:spAutoFit/>
          </a:bodyPr>
          <a:lstStyle/>
          <a:p>
            <a:pPr algn="ctr">
              <a:lnSpc>
                <a:spcPts val="3150"/>
              </a:lnSpc>
            </a:pPr>
            <a:r>
              <a:rPr lang="en-US" sz="2667" b="1" dirty="0">
                <a:solidFill>
                  <a:schemeClr val="bg1"/>
                </a:solidFill>
                <a:latin typeface="Gill Sans MT" panose="020B0502020104020203" pitchFamily="34" charset="0"/>
                <a:cs typeface="Arial" panose="020B0604020202020204" pitchFamily="34" charset="0"/>
              </a:rPr>
              <a:t>Challenge 6:</a:t>
            </a:r>
          </a:p>
          <a:p>
            <a:pPr algn="ctr">
              <a:lnSpc>
                <a:spcPts val="3150"/>
              </a:lnSpc>
            </a:pPr>
            <a:endParaRPr lang="en-US" sz="2667" b="1" dirty="0">
              <a:solidFill>
                <a:schemeClr val="bg1"/>
              </a:solidFill>
              <a:latin typeface="Gill Sans MT" panose="020B0502020104020203" pitchFamily="34" charset="0"/>
              <a:cs typeface="Arial" panose="020B0604020202020204" pitchFamily="34" charset="0"/>
            </a:endParaRPr>
          </a:p>
          <a:p>
            <a:pPr algn="ctr">
              <a:lnSpc>
                <a:spcPts val="3150"/>
              </a:lnSpc>
            </a:pPr>
            <a:r>
              <a:rPr lang="en-US" sz="2000" b="1" dirty="0">
                <a:solidFill>
                  <a:schemeClr val="bg1"/>
                </a:solidFill>
                <a:latin typeface="Gill Sans MT" panose="020B0502020104020203" pitchFamily="34" charset="0"/>
                <a:cs typeface="Arial" panose="020B0604020202020204" pitchFamily="34" charset="0"/>
              </a:rPr>
              <a:t>General increase in the volume of applications</a:t>
            </a:r>
          </a:p>
          <a:p>
            <a:pPr algn="ctr">
              <a:lnSpc>
                <a:spcPts val="3150"/>
              </a:lnSpc>
            </a:pPr>
            <a:r>
              <a:rPr lang="en-US" sz="2000" b="1" dirty="0">
                <a:solidFill>
                  <a:schemeClr val="bg1"/>
                </a:solidFill>
                <a:latin typeface="Gill Sans MT" panose="020B0502020104020203" pitchFamily="34" charset="0"/>
                <a:cs typeface="Arial" panose="020B0604020202020204" pitchFamily="34" charset="0"/>
              </a:rPr>
              <a:t>&amp; </a:t>
            </a:r>
          </a:p>
          <a:p>
            <a:pPr algn="ctr">
              <a:lnSpc>
                <a:spcPts val="3150"/>
              </a:lnSpc>
            </a:pPr>
            <a:r>
              <a:rPr lang="en-US" sz="2000" b="1" dirty="0">
                <a:solidFill>
                  <a:schemeClr val="bg1"/>
                </a:solidFill>
                <a:latin typeface="Gill Sans MT" panose="020B0502020104020203" pitchFamily="34" charset="0"/>
                <a:cs typeface="Arial" panose="020B0604020202020204" pitchFamily="34" charset="0"/>
              </a:rPr>
              <a:t>are manually processed</a:t>
            </a:r>
          </a:p>
          <a:p>
            <a:pPr algn="ctr">
              <a:lnSpc>
                <a:spcPts val="3150"/>
              </a:lnSpc>
            </a:pPr>
            <a:r>
              <a:rPr lang="en-US" sz="2000" b="1" dirty="0">
                <a:solidFill>
                  <a:schemeClr val="bg1"/>
                </a:solidFill>
                <a:latin typeface="Gill Sans MT" panose="020B0502020104020203" pitchFamily="34" charset="0"/>
                <a:cs typeface="Arial" panose="020B0604020202020204" pitchFamily="34" charset="0"/>
              </a:rPr>
              <a:t>vs</a:t>
            </a:r>
          </a:p>
          <a:p>
            <a:pPr algn="ctr">
              <a:lnSpc>
                <a:spcPts val="3150"/>
              </a:lnSpc>
            </a:pPr>
            <a:r>
              <a:rPr lang="en-US" sz="2000" b="1" dirty="0">
                <a:solidFill>
                  <a:schemeClr val="bg1"/>
                </a:solidFill>
                <a:latin typeface="Gill Sans MT" panose="020B0502020104020203" pitchFamily="34" charset="0"/>
                <a:cs typeface="Arial" panose="020B0604020202020204" pitchFamily="34" charset="0"/>
              </a:rPr>
              <a:t>Stagnant staff numbers</a:t>
            </a:r>
          </a:p>
        </p:txBody>
      </p:sp>
      <p:sp>
        <p:nvSpPr>
          <p:cNvPr id="5" name="Slide Number Placeholder 4">
            <a:extLst>
              <a:ext uri="{FF2B5EF4-FFF2-40B4-BE49-F238E27FC236}">
                <a16:creationId xmlns:a16="http://schemas.microsoft.com/office/drawing/2014/main" xmlns="" id="{7D971D02-1A98-49ED-9416-C6C4B80EDF9E}"/>
              </a:ext>
            </a:extLst>
          </p:cNvPr>
          <p:cNvSpPr>
            <a:spLocks noGrp="1"/>
          </p:cNvSpPr>
          <p:nvPr>
            <p:ph type="sldNum" sz="quarter" idx="12"/>
          </p:nvPr>
        </p:nvSpPr>
        <p:spPr>
          <a:xfrm>
            <a:off x="8830373" y="6320654"/>
            <a:ext cx="1422400" cy="243417"/>
          </a:xfrm>
        </p:spPr>
        <p:txBody>
          <a:bodyPr/>
          <a:lstStyle/>
          <a:p>
            <a:pPr algn="ctr"/>
            <a:fld id="{B6F15528-21DE-4FAA-801E-634DDDAF4B2B}" type="slidenum">
              <a:rPr lang="en-US" smtClean="0"/>
              <a:pPr algn="ctr"/>
              <a:t>11</a:t>
            </a:fld>
            <a:endParaRPr lang="en-US" dirty="0"/>
          </a:p>
        </p:txBody>
      </p:sp>
      <p:sp>
        <p:nvSpPr>
          <p:cNvPr id="7" name="TextBox 6">
            <a:extLst>
              <a:ext uri="{FF2B5EF4-FFF2-40B4-BE49-F238E27FC236}">
                <a16:creationId xmlns:a16="http://schemas.microsoft.com/office/drawing/2014/main" xmlns="" id="{98F5607F-D62E-4EB1-84CD-3C7C179C1554}"/>
              </a:ext>
            </a:extLst>
          </p:cNvPr>
          <p:cNvSpPr txBox="1"/>
          <p:nvPr/>
        </p:nvSpPr>
        <p:spPr>
          <a:xfrm>
            <a:off x="4177632" y="1031578"/>
            <a:ext cx="7987864" cy="3173626"/>
          </a:xfrm>
          <a:prstGeom prst="rect">
            <a:avLst/>
          </a:prstGeom>
          <a:noFill/>
        </p:spPr>
        <p:txBody>
          <a:bodyPr wrap="square" rtlCol="0">
            <a:spAutoFit/>
          </a:bodyPr>
          <a:lstStyle/>
          <a:p>
            <a:pPr marL="304815" indent="-304815" algn="just" defTabSz="609630">
              <a:lnSpc>
                <a:spcPct val="150000"/>
              </a:lnSpc>
              <a:spcBef>
                <a:spcPct val="20000"/>
              </a:spcBef>
              <a:buFont typeface="Arial" panose="020B0604020202020204" pitchFamily="34" charset="0"/>
              <a:buChar char="•"/>
              <a:defRPr/>
            </a:pPr>
            <a:r>
              <a:rPr lang="en-US" dirty="0">
                <a:latin typeface="Gill Sans MT" panose="020B0502020104020203" pitchFamily="34" charset="0"/>
                <a:ea typeface="Verdana" panose="020B0604030504040204" pitchFamily="34" charset="0"/>
                <a:cs typeface="Arial" panose="020B0604020202020204" pitchFamily="34" charset="0"/>
              </a:rPr>
              <a:t>The value of Approvals &amp; Disbursements processed by the sefa regional offices has increased several folds, processed manually and without a proportional increase in the number of deal making staff.  </a:t>
            </a:r>
          </a:p>
          <a:p>
            <a:pPr marL="304815" indent="-304815" algn="just" defTabSz="609630">
              <a:lnSpc>
                <a:spcPct val="150000"/>
              </a:lnSpc>
              <a:spcBef>
                <a:spcPct val="20000"/>
              </a:spcBef>
              <a:buFont typeface="Arial" panose="020B0604020202020204" pitchFamily="34" charset="0"/>
              <a:buChar char="•"/>
              <a:defRPr/>
            </a:pPr>
            <a:endParaRPr lang="en-US" dirty="0">
              <a:latin typeface="Gill Sans MT" panose="020B0502020104020203" pitchFamily="34" charset="0"/>
              <a:ea typeface="Verdana" panose="020B0604030504040204" pitchFamily="34" charset="0"/>
              <a:cs typeface="Arial" panose="020B0604020202020204" pitchFamily="34" charset="0"/>
            </a:endParaRPr>
          </a:p>
          <a:p>
            <a:pPr marL="304815" indent="-304815" algn="just" defTabSz="609630">
              <a:lnSpc>
                <a:spcPct val="150000"/>
              </a:lnSpc>
              <a:spcBef>
                <a:spcPct val="20000"/>
              </a:spcBef>
              <a:buFont typeface="Arial" panose="020B0604020202020204" pitchFamily="34" charset="0"/>
              <a:buChar char="•"/>
              <a:defRPr/>
            </a:pPr>
            <a:endParaRPr lang="en-US" dirty="0">
              <a:latin typeface="Gill Sans MT" panose="020B0502020104020203" pitchFamily="34" charset="0"/>
              <a:ea typeface="Verdana" panose="020B0604030504040204" pitchFamily="34" charset="0"/>
              <a:cs typeface="Arial" panose="020B0604020202020204" pitchFamily="34" charset="0"/>
            </a:endParaRPr>
          </a:p>
          <a:p>
            <a:pPr marL="304815" indent="-304815" algn="just" defTabSz="609630">
              <a:lnSpc>
                <a:spcPct val="150000"/>
              </a:lnSpc>
              <a:spcBef>
                <a:spcPct val="20000"/>
              </a:spcBef>
              <a:buFont typeface="Arial" panose="020B0604020202020204" pitchFamily="34" charset="0"/>
              <a:buChar char="•"/>
              <a:defRPr/>
            </a:pPr>
            <a:endParaRPr lang="en-US" dirty="0">
              <a:latin typeface="Gill Sans MT" panose="020B0502020104020203" pitchFamily="34" charset="0"/>
              <a:ea typeface="Verdana" panose="020B0604030504040204" pitchFamily="34" charset="0"/>
              <a:cs typeface="Arial" panose="020B0604020202020204" pitchFamily="34" charset="0"/>
            </a:endParaRPr>
          </a:p>
          <a:p>
            <a:pPr marL="304815" indent="-304815" algn="just" defTabSz="609630">
              <a:lnSpc>
                <a:spcPct val="150000"/>
              </a:lnSpc>
              <a:spcBef>
                <a:spcPct val="20000"/>
              </a:spcBef>
              <a:buFont typeface="Arial" panose="020B0604020202020204" pitchFamily="34" charset="0"/>
              <a:buChar char="•"/>
              <a:defRPr/>
            </a:pPr>
            <a:endParaRPr lang="en-US" dirty="0">
              <a:latin typeface="Gill Sans MT" panose="020B0502020104020203"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2051404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53890E5E-54F5-4C9C-8D7C-E5FC357968E1}"/>
              </a:ext>
            </a:extLst>
          </p:cNvPr>
          <p:cNvSpPr txBox="1"/>
          <p:nvPr/>
        </p:nvSpPr>
        <p:spPr>
          <a:xfrm>
            <a:off x="1" y="0"/>
            <a:ext cx="4177631" cy="6340197"/>
          </a:xfrm>
          <a:prstGeom prst="rect">
            <a:avLst/>
          </a:prstGeom>
          <a:solidFill>
            <a:srgbClr val="EE7100"/>
          </a:solidFill>
        </p:spPr>
        <p:txBody>
          <a:bodyPr wrap="square" rtlCol="0">
            <a:spAutoFit/>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 </a:t>
            </a:r>
          </a:p>
        </p:txBody>
      </p:sp>
      <p:sp>
        <p:nvSpPr>
          <p:cNvPr id="14" name="TextBox 4">
            <a:extLst>
              <a:ext uri="{FF2B5EF4-FFF2-40B4-BE49-F238E27FC236}">
                <a16:creationId xmlns:a16="http://schemas.microsoft.com/office/drawing/2014/main" xmlns="" id="{A3BA5C0F-271C-4E32-B26D-5C40942B223B}"/>
              </a:ext>
            </a:extLst>
          </p:cNvPr>
          <p:cNvSpPr txBox="1"/>
          <p:nvPr/>
        </p:nvSpPr>
        <p:spPr>
          <a:xfrm>
            <a:off x="0" y="2089006"/>
            <a:ext cx="4334570" cy="1600053"/>
          </a:xfrm>
          <a:prstGeom prst="rect">
            <a:avLst/>
          </a:prstGeom>
        </p:spPr>
        <p:txBody>
          <a:bodyPr wrap="square" lIns="0" tIns="0" rIns="0" bIns="0" rtlCol="0" anchor="t">
            <a:spAutoFit/>
          </a:bodyPr>
          <a:lstStyle/>
          <a:p>
            <a:pPr algn="ctr">
              <a:lnSpc>
                <a:spcPts val="3150"/>
              </a:lnSpc>
            </a:pPr>
            <a:r>
              <a:rPr lang="en-US" sz="2667" b="1" dirty="0">
                <a:solidFill>
                  <a:schemeClr val="bg1"/>
                </a:solidFill>
                <a:latin typeface="Gill Sans MT" panose="020B0502020104020203" pitchFamily="34" charset="0"/>
                <a:cs typeface="Arial" panose="020B0604020202020204" pitchFamily="34" charset="0"/>
              </a:rPr>
              <a:t>Operational Statistics </a:t>
            </a:r>
          </a:p>
          <a:p>
            <a:pPr algn="ctr">
              <a:lnSpc>
                <a:spcPts val="3150"/>
              </a:lnSpc>
            </a:pPr>
            <a:endParaRPr lang="en-US" sz="2667" b="1" dirty="0">
              <a:solidFill>
                <a:schemeClr val="bg1"/>
              </a:solidFill>
              <a:latin typeface="Gill Sans MT" panose="020B0502020104020203" pitchFamily="34" charset="0"/>
              <a:cs typeface="Arial" panose="020B0604020202020204" pitchFamily="34" charset="0"/>
            </a:endParaRPr>
          </a:p>
          <a:p>
            <a:pPr algn="ctr">
              <a:lnSpc>
                <a:spcPts val="3150"/>
              </a:lnSpc>
            </a:pPr>
            <a:r>
              <a:rPr lang="en-US" sz="2000" b="1" dirty="0">
                <a:solidFill>
                  <a:schemeClr val="bg1"/>
                </a:solidFill>
                <a:latin typeface="Gill Sans MT" panose="020B0502020104020203" pitchFamily="34" charset="0"/>
                <a:cs typeface="Arial" panose="020B0604020202020204" pitchFamily="34" charset="0"/>
              </a:rPr>
              <a:t>Delivered by regional office </a:t>
            </a:r>
          </a:p>
          <a:p>
            <a:pPr algn="ctr">
              <a:lnSpc>
                <a:spcPts val="3150"/>
              </a:lnSpc>
            </a:pPr>
            <a:r>
              <a:rPr lang="en-US" sz="2000" b="1" dirty="0">
                <a:solidFill>
                  <a:schemeClr val="bg1"/>
                </a:solidFill>
                <a:latin typeface="Gill Sans MT" panose="020B0502020104020203" pitchFamily="34" charset="0"/>
                <a:cs typeface="Arial" panose="020B0604020202020204" pitchFamily="34" charset="0"/>
              </a:rPr>
              <a:t>deal making numbers</a:t>
            </a:r>
          </a:p>
        </p:txBody>
      </p:sp>
      <p:sp>
        <p:nvSpPr>
          <p:cNvPr id="5" name="Slide Number Placeholder 4">
            <a:extLst>
              <a:ext uri="{FF2B5EF4-FFF2-40B4-BE49-F238E27FC236}">
                <a16:creationId xmlns:a16="http://schemas.microsoft.com/office/drawing/2014/main" xmlns="" id="{7D971D02-1A98-49ED-9416-C6C4B80EDF9E}"/>
              </a:ext>
            </a:extLst>
          </p:cNvPr>
          <p:cNvSpPr>
            <a:spLocks noGrp="1"/>
          </p:cNvSpPr>
          <p:nvPr>
            <p:ph type="sldNum" sz="quarter" idx="12"/>
          </p:nvPr>
        </p:nvSpPr>
        <p:spPr>
          <a:xfrm>
            <a:off x="8830373" y="6320654"/>
            <a:ext cx="1422400" cy="243417"/>
          </a:xfrm>
        </p:spPr>
        <p:txBody>
          <a:bodyPr/>
          <a:lstStyle/>
          <a:p>
            <a:pPr algn="ctr"/>
            <a:fld id="{B6F15528-21DE-4FAA-801E-634DDDAF4B2B}" type="slidenum">
              <a:rPr lang="en-US" smtClean="0"/>
              <a:pPr algn="ctr"/>
              <a:t>12</a:t>
            </a:fld>
            <a:endParaRPr lang="en-US" dirty="0"/>
          </a:p>
        </p:txBody>
      </p:sp>
      <p:sp>
        <p:nvSpPr>
          <p:cNvPr id="7" name="TextBox 6">
            <a:extLst>
              <a:ext uri="{FF2B5EF4-FFF2-40B4-BE49-F238E27FC236}">
                <a16:creationId xmlns:a16="http://schemas.microsoft.com/office/drawing/2014/main" xmlns="" id="{98F5607F-D62E-4EB1-84CD-3C7C179C1554}"/>
              </a:ext>
            </a:extLst>
          </p:cNvPr>
          <p:cNvSpPr txBox="1"/>
          <p:nvPr/>
        </p:nvSpPr>
        <p:spPr>
          <a:xfrm>
            <a:off x="4177632" y="124492"/>
            <a:ext cx="7987864" cy="1400833"/>
          </a:xfrm>
          <a:prstGeom prst="rect">
            <a:avLst/>
          </a:prstGeom>
          <a:noFill/>
        </p:spPr>
        <p:txBody>
          <a:bodyPr wrap="square" rtlCol="0">
            <a:spAutoFit/>
          </a:bodyPr>
          <a:lstStyle/>
          <a:p>
            <a:pPr marL="304815" indent="-304815" algn="just" defTabSz="609630">
              <a:lnSpc>
                <a:spcPct val="150000"/>
              </a:lnSpc>
              <a:spcBef>
                <a:spcPct val="20000"/>
              </a:spcBef>
              <a:buFont typeface="Arial" panose="020B0604020202020204" pitchFamily="34" charset="0"/>
              <a:buChar char="•"/>
              <a:defRPr/>
            </a:pPr>
            <a:endParaRPr lang="en-US" dirty="0">
              <a:latin typeface="Gill Sans MT" panose="020B0502020104020203" pitchFamily="34" charset="0"/>
              <a:ea typeface="Verdana" panose="020B0604030504040204" pitchFamily="34" charset="0"/>
              <a:cs typeface="Arial" panose="020B0604020202020204" pitchFamily="34" charset="0"/>
            </a:endParaRPr>
          </a:p>
          <a:p>
            <a:pPr marL="304815" indent="-304815" algn="just" defTabSz="609630">
              <a:lnSpc>
                <a:spcPct val="150000"/>
              </a:lnSpc>
              <a:spcBef>
                <a:spcPct val="20000"/>
              </a:spcBef>
              <a:buFont typeface="Arial" panose="020B0604020202020204" pitchFamily="34" charset="0"/>
              <a:buChar char="•"/>
              <a:defRPr/>
            </a:pPr>
            <a:endParaRPr lang="en-US" dirty="0">
              <a:latin typeface="Gill Sans MT" panose="020B0502020104020203" pitchFamily="34" charset="0"/>
              <a:ea typeface="Verdana" panose="020B0604030504040204" pitchFamily="34" charset="0"/>
              <a:cs typeface="Arial" panose="020B0604020202020204" pitchFamily="34" charset="0"/>
            </a:endParaRPr>
          </a:p>
          <a:p>
            <a:pPr marL="304815" indent="-304815" algn="just" defTabSz="609630">
              <a:lnSpc>
                <a:spcPct val="150000"/>
              </a:lnSpc>
              <a:spcBef>
                <a:spcPct val="20000"/>
              </a:spcBef>
              <a:buFont typeface="Arial" panose="020B0604020202020204" pitchFamily="34" charset="0"/>
              <a:buChar char="•"/>
              <a:defRPr/>
            </a:pPr>
            <a:endParaRPr lang="en-US" dirty="0">
              <a:latin typeface="Gill Sans MT" panose="020B0502020104020203" pitchFamily="34" charset="0"/>
              <a:ea typeface="Verdana" panose="020B060403050404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xmlns="" id="{AD86E36E-536F-4E6C-B760-2BC854967519}"/>
              </a:ext>
            </a:extLst>
          </p:cNvPr>
          <p:cNvGraphicFramePr>
            <a:graphicFrameLocks noGrp="1"/>
          </p:cNvGraphicFramePr>
          <p:nvPr>
            <p:extLst>
              <p:ext uri="{D42A27DB-BD31-4B8C-83A1-F6EECF244321}">
                <p14:modId xmlns:p14="http://schemas.microsoft.com/office/powerpoint/2010/main" xmlns="" val="1682643658"/>
              </p:ext>
            </p:extLst>
          </p:nvPr>
        </p:nvGraphicFramePr>
        <p:xfrm>
          <a:off x="4161439" y="998806"/>
          <a:ext cx="8004057" cy="4044404"/>
        </p:xfrm>
        <a:graphic>
          <a:graphicData uri="http://schemas.openxmlformats.org/drawingml/2006/table">
            <a:tbl>
              <a:tblPr/>
              <a:tblGrid>
                <a:gridCol w="3616564">
                  <a:extLst>
                    <a:ext uri="{9D8B030D-6E8A-4147-A177-3AD203B41FA5}">
                      <a16:colId xmlns:a16="http://schemas.microsoft.com/office/drawing/2014/main" xmlns="" val="2206153871"/>
                    </a:ext>
                  </a:extLst>
                </a:gridCol>
                <a:gridCol w="1031685">
                  <a:extLst>
                    <a:ext uri="{9D8B030D-6E8A-4147-A177-3AD203B41FA5}">
                      <a16:colId xmlns:a16="http://schemas.microsoft.com/office/drawing/2014/main" xmlns="" val="4267590641"/>
                    </a:ext>
                  </a:extLst>
                </a:gridCol>
                <a:gridCol w="770929">
                  <a:extLst>
                    <a:ext uri="{9D8B030D-6E8A-4147-A177-3AD203B41FA5}">
                      <a16:colId xmlns:a16="http://schemas.microsoft.com/office/drawing/2014/main" xmlns="" val="117865350"/>
                    </a:ext>
                  </a:extLst>
                </a:gridCol>
                <a:gridCol w="770929">
                  <a:extLst>
                    <a:ext uri="{9D8B030D-6E8A-4147-A177-3AD203B41FA5}">
                      <a16:colId xmlns:a16="http://schemas.microsoft.com/office/drawing/2014/main" xmlns="" val="2026233231"/>
                    </a:ext>
                  </a:extLst>
                </a:gridCol>
                <a:gridCol w="906975">
                  <a:extLst>
                    <a:ext uri="{9D8B030D-6E8A-4147-A177-3AD203B41FA5}">
                      <a16:colId xmlns:a16="http://schemas.microsoft.com/office/drawing/2014/main" xmlns="" val="3544749580"/>
                    </a:ext>
                  </a:extLst>
                </a:gridCol>
                <a:gridCol w="906975">
                  <a:extLst>
                    <a:ext uri="{9D8B030D-6E8A-4147-A177-3AD203B41FA5}">
                      <a16:colId xmlns:a16="http://schemas.microsoft.com/office/drawing/2014/main" xmlns="" val="2399797888"/>
                    </a:ext>
                  </a:extLst>
                </a:gridCol>
              </a:tblGrid>
              <a:tr h="321173">
                <a:tc>
                  <a:txBody>
                    <a:bodyPr/>
                    <a:lstStyle/>
                    <a:p>
                      <a:pPr algn="ctr" rtl="0" fontAlgn="ctr"/>
                      <a:r>
                        <a:rPr lang="en-ZA" sz="1200" b="1" i="0" u="none" strike="noStrike" dirty="0">
                          <a:solidFill>
                            <a:srgbClr val="000000"/>
                          </a:solidFill>
                          <a:effectLst/>
                          <a:latin typeface="Gill Sans MT" panose="020B0502020104020203" pitchFamily="34" charset="0"/>
                        </a:rPr>
                        <a:t>Description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dirty="0">
                          <a:solidFill>
                            <a:srgbClr val="000000"/>
                          </a:solidFill>
                          <a:effectLst/>
                          <a:latin typeface="Gill Sans MT" panose="020B0502020104020203" pitchFamily="34" charset="0"/>
                        </a:rPr>
                        <a:t>FY18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dirty="0">
                          <a:solidFill>
                            <a:srgbClr val="000000"/>
                          </a:solidFill>
                          <a:effectLst/>
                          <a:latin typeface="Gill Sans MT" panose="020B0502020104020203" pitchFamily="34" charset="0"/>
                        </a:rPr>
                        <a:t>FY19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dirty="0">
                          <a:solidFill>
                            <a:srgbClr val="000000"/>
                          </a:solidFill>
                          <a:effectLst/>
                          <a:latin typeface="Gill Sans MT" panose="020B0502020104020203" pitchFamily="34" charset="0"/>
                        </a:rPr>
                        <a:t>FY20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dirty="0">
                          <a:solidFill>
                            <a:srgbClr val="000000"/>
                          </a:solidFill>
                          <a:effectLst/>
                          <a:latin typeface="Gill Sans MT" panose="020B0502020104020203" pitchFamily="34" charset="0"/>
                        </a:rPr>
                        <a:t>FY21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dirty="0">
                          <a:solidFill>
                            <a:srgbClr val="000000"/>
                          </a:solidFill>
                          <a:effectLst/>
                          <a:latin typeface="Gill Sans MT" panose="020B0502020104020203" pitchFamily="34" charset="0"/>
                        </a:rPr>
                        <a:t>FY22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xmlns="" val="1921616763"/>
                  </a:ext>
                </a:extLst>
              </a:tr>
              <a:tr h="309278">
                <a:tc>
                  <a:txBody>
                    <a:bodyPr/>
                    <a:lstStyle/>
                    <a:p>
                      <a:pPr algn="l" fontAlgn="b"/>
                      <a:r>
                        <a:rPr lang="en-GB" sz="1200" b="1" i="0" u="none" strike="noStrike" dirty="0">
                          <a:solidFill>
                            <a:srgbClr val="000000"/>
                          </a:solidFill>
                          <a:effectLst/>
                          <a:latin typeface="Gill Sans MT" panose="020B0502020104020203" pitchFamily="34" charset="0"/>
                        </a:rPr>
                        <a:t>No of funding enquiries - regional Offices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6071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8219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10024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11871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8746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42797144"/>
                  </a:ext>
                </a:extLst>
              </a:tr>
              <a:tr h="309278">
                <a:tc>
                  <a:txBody>
                    <a:bodyPr/>
                    <a:lstStyle/>
                    <a:p>
                      <a:pPr algn="r" fontAlgn="b"/>
                      <a:r>
                        <a:rPr lang="en-ZA" sz="1200" b="1" i="0" u="none" strike="noStrike" dirty="0">
                          <a:solidFill>
                            <a:srgbClr val="000000"/>
                          </a:solidFill>
                          <a:effectLst/>
                          <a:latin typeface="Gill Sans MT" panose="020B0502020104020203" pitchFamily="34" charset="0"/>
                        </a:rPr>
                        <a:t>percentage increase/decrease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Gill Sans MT" panose="020B0502020104020203"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64294353"/>
                  </a:ext>
                </a:extLst>
              </a:tr>
              <a:tr h="309278">
                <a:tc>
                  <a:txBody>
                    <a:bodyPr/>
                    <a:lstStyle/>
                    <a:p>
                      <a:pPr algn="l" fontAlgn="b"/>
                      <a:r>
                        <a:rPr lang="en-GB" sz="1200" b="1" i="0" u="none" strike="noStrike" dirty="0">
                          <a:solidFill>
                            <a:srgbClr val="000000"/>
                          </a:solidFill>
                          <a:effectLst/>
                          <a:latin typeface="Gill Sans MT" panose="020B0502020104020203" pitchFamily="34" charset="0"/>
                        </a:rPr>
                        <a:t>No of funding enquiries - Call Centre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7711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al8607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21499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41060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31964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71063619"/>
                  </a:ext>
                </a:extLst>
              </a:tr>
              <a:tr h="309278">
                <a:tc>
                  <a:txBody>
                    <a:bodyPr/>
                    <a:lstStyle/>
                    <a:p>
                      <a:pPr algn="r" fontAlgn="b"/>
                      <a:r>
                        <a:rPr lang="en-ZA" sz="1200" b="1" i="0" u="none" strike="noStrike" dirty="0">
                          <a:solidFill>
                            <a:srgbClr val="000000"/>
                          </a:solidFill>
                          <a:effectLst/>
                          <a:latin typeface="Gill Sans MT" panose="020B0502020104020203" pitchFamily="34" charset="0"/>
                        </a:rPr>
                        <a:t>percentage increase/decrease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Gill Sans MT" panose="020B0502020104020203"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150%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91%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63437591"/>
                  </a:ext>
                </a:extLst>
              </a:tr>
              <a:tr h="309278">
                <a:tc>
                  <a:txBody>
                    <a:bodyPr/>
                    <a:lstStyle/>
                    <a:p>
                      <a:pPr algn="l" fontAlgn="b"/>
                      <a:r>
                        <a:rPr lang="en-ZA" sz="1200" b="1" i="0" u="none" strike="noStrike" dirty="0">
                          <a:solidFill>
                            <a:srgbClr val="000000"/>
                          </a:solidFill>
                          <a:effectLst/>
                          <a:latin typeface="Gill Sans MT" panose="020B0502020104020203" pitchFamily="34" charset="0"/>
                        </a:rPr>
                        <a:t>No of jobs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1776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3179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3032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19700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9378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8009019"/>
                  </a:ext>
                </a:extLst>
              </a:tr>
              <a:tr h="309278">
                <a:tc>
                  <a:txBody>
                    <a:bodyPr/>
                    <a:lstStyle/>
                    <a:p>
                      <a:pPr algn="r" fontAlgn="b"/>
                      <a:r>
                        <a:rPr lang="en-ZA" sz="1200" b="1" i="0" u="none" strike="noStrike" dirty="0">
                          <a:solidFill>
                            <a:srgbClr val="000000"/>
                          </a:solidFill>
                          <a:effectLst/>
                          <a:latin typeface="Gill Sans MT" panose="020B0502020104020203" pitchFamily="34" charset="0"/>
                        </a:rPr>
                        <a:t>percentage increase/decrease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Gill Sans MT" panose="020B0502020104020203"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79%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550%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-52%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0221690"/>
                  </a:ext>
                </a:extLst>
              </a:tr>
              <a:tr h="309278">
                <a:tc>
                  <a:txBody>
                    <a:bodyPr/>
                    <a:lstStyle/>
                    <a:p>
                      <a:pPr algn="l" fontAlgn="b"/>
                      <a:r>
                        <a:rPr lang="en-GB" sz="1200" b="1" i="0" u="none" strike="noStrike" dirty="0">
                          <a:solidFill>
                            <a:srgbClr val="000000"/>
                          </a:solidFill>
                          <a:effectLst/>
                          <a:latin typeface="Gill Sans MT" panose="020B0502020104020203" pitchFamily="34" charset="0"/>
                        </a:rPr>
                        <a:t>Value of  of Approvals (R000's)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R196 000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R273 000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R434 000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R1 242 000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R1 472 000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75745906"/>
                  </a:ext>
                </a:extLst>
              </a:tr>
              <a:tr h="309278">
                <a:tc>
                  <a:txBody>
                    <a:bodyPr/>
                    <a:lstStyle/>
                    <a:p>
                      <a:pPr algn="r" fontAlgn="b"/>
                      <a:r>
                        <a:rPr lang="en-ZA" sz="1200" b="1" i="0" u="none" strike="noStrike" dirty="0">
                          <a:solidFill>
                            <a:srgbClr val="000000"/>
                          </a:solidFill>
                          <a:effectLst/>
                          <a:latin typeface="Gill Sans MT" panose="020B0502020104020203" pitchFamily="34" charset="0"/>
                        </a:rPr>
                        <a:t>percentage increase/decrease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Gill Sans MT" panose="020B0502020104020203"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59%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186%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69711319"/>
                  </a:ext>
                </a:extLst>
              </a:tr>
              <a:tr h="309278">
                <a:tc>
                  <a:txBody>
                    <a:bodyPr/>
                    <a:lstStyle/>
                    <a:p>
                      <a:pPr algn="l" fontAlgn="b"/>
                      <a:r>
                        <a:rPr lang="en-GB" sz="1200" b="1" i="0" u="none" strike="noStrike" dirty="0">
                          <a:solidFill>
                            <a:srgbClr val="000000"/>
                          </a:solidFill>
                          <a:effectLst/>
                          <a:latin typeface="Gill Sans MT" panose="020B0502020104020203" pitchFamily="34" charset="0"/>
                        </a:rPr>
                        <a:t>Value of  of Disbursements (R000's)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R118 000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R156 000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R227 000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R832 000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latin typeface="Gill Sans MT" panose="020B0502020104020203" pitchFamily="34" charset="0"/>
                        </a:rPr>
                        <a:t>R1 157 000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98247295"/>
                  </a:ext>
                </a:extLst>
              </a:tr>
              <a:tr h="309278">
                <a:tc>
                  <a:txBody>
                    <a:bodyPr/>
                    <a:lstStyle/>
                    <a:p>
                      <a:pPr algn="r" fontAlgn="b"/>
                      <a:r>
                        <a:rPr lang="en-ZA" sz="1200" b="1" i="0" u="none" strike="noStrike" dirty="0">
                          <a:solidFill>
                            <a:srgbClr val="000000"/>
                          </a:solidFill>
                          <a:effectLst/>
                          <a:latin typeface="Gill Sans MT" panose="020B0502020104020203" pitchFamily="34" charset="0"/>
                        </a:rPr>
                        <a:t>percentage increase/decrease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Gill Sans MT" panose="020B0502020104020203"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32%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46%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267%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98822325"/>
                  </a:ext>
                </a:extLst>
              </a:tr>
              <a:tr h="309278">
                <a:tc>
                  <a:txBody>
                    <a:bodyPr/>
                    <a:lstStyle/>
                    <a:p>
                      <a:pPr algn="l" fontAlgn="b"/>
                      <a:r>
                        <a:rPr lang="en-GB" sz="1200" b="1" i="0" u="none" strike="noStrike" dirty="0">
                          <a:solidFill>
                            <a:srgbClr val="000000"/>
                          </a:solidFill>
                          <a:effectLst/>
                          <a:highlight>
                            <a:srgbClr val="FFFF00"/>
                          </a:highlight>
                          <a:latin typeface="Gill Sans MT" panose="020B0502020104020203" pitchFamily="34" charset="0"/>
                        </a:rPr>
                        <a:t>Number of DL Staff (RAs, IAs, IOs, RMs, HoR)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highlight>
                            <a:srgbClr val="FFFF00"/>
                          </a:highlight>
                          <a:latin typeface="Gill Sans MT" panose="020B0502020104020203" pitchFamily="34" charset="0"/>
                        </a:rPr>
                        <a:t>76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highlight>
                            <a:srgbClr val="FFFF00"/>
                          </a:highlight>
                          <a:latin typeface="Gill Sans MT" panose="020B0502020104020203" pitchFamily="34" charset="0"/>
                        </a:rPr>
                        <a:t>81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highlight>
                            <a:srgbClr val="FFFF00"/>
                          </a:highlight>
                          <a:latin typeface="Gill Sans MT" panose="020B0502020104020203" pitchFamily="34" charset="0"/>
                        </a:rPr>
                        <a:t>78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highlight>
                            <a:srgbClr val="FFFF00"/>
                          </a:highlight>
                          <a:latin typeface="Gill Sans MT" panose="020B0502020104020203" pitchFamily="34" charset="0"/>
                        </a:rPr>
                        <a:t>72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200" b="1" i="0" u="none" strike="noStrike" dirty="0">
                          <a:solidFill>
                            <a:srgbClr val="000000"/>
                          </a:solidFill>
                          <a:effectLst/>
                          <a:highlight>
                            <a:srgbClr val="FFFF00"/>
                          </a:highlight>
                          <a:latin typeface="Gill Sans MT" panose="020B0502020104020203" pitchFamily="34" charset="0"/>
                        </a:rPr>
                        <a:t>108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05642206"/>
                  </a:ext>
                </a:extLst>
              </a:tr>
              <a:tr h="321173">
                <a:tc>
                  <a:txBody>
                    <a:bodyPr/>
                    <a:lstStyle/>
                    <a:p>
                      <a:pPr algn="r" fontAlgn="b"/>
                      <a:r>
                        <a:rPr lang="en-ZA" sz="1200" b="1" i="0" u="none" strike="noStrike" dirty="0">
                          <a:solidFill>
                            <a:srgbClr val="000000"/>
                          </a:solidFill>
                          <a:effectLst/>
                          <a:latin typeface="Gill Sans MT" panose="020B0502020104020203" pitchFamily="34" charset="0"/>
                        </a:rPr>
                        <a:t>percentage increase/decrease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Gill Sans MT" panose="020B0502020104020203"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200" b="0" i="0" u="none" strike="noStrike" dirty="0">
                          <a:solidFill>
                            <a:srgbClr val="000000"/>
                          </a:solidFill>
                          <a:effectLst/>
                          <a:latin typeface="Gill Sans MT" panose="020B0502020104020203" pitchFamily="34" charset="0"/>
                        </a:rPr>
                        <a:t>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3748129"/>
                  </a:ext>
                </a:extLst>
              </a:tr>
            </a:tbl>
          </a:graphicData>
        </a:graphic>
      </p:graphicFrame>
    </p:spTree>
    <p:extLst>
      <p:ext uri="{BB962C8B-B14F-4D97-AF65-F5344CB8AC3E}">
        <p14:creationId xmlns:p14="http://schemas.microsoft.com/office/powerpoint/2010/main" xmlns="" val="147775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53890E5E-54F5-4C9C-8D7C-E5FC357968E1}"/>
              </a:ext>
            </a:extLst>
          </p:cNvPr>
          <p:cNvSpPr txBox="1"/>
          <p:nvPr/>
        </p:nvSpPr>
        <p:spPr>
          <a:xfrm>
            <a:off x="1" y="0"/>
            <a:ext cx="4177631" cy="6340197"/>
          </a:xfrm>
          <a:prstGeom prst="rect">
            <a:avLst/>
          </a:prstGeom>
          <a:solidFill>
            <a:srgbClr val="EE7100"/>
          </a:solidFill>
        </p:spPr>
        <p:txBody>
          <a:bodyPr wrap="square" rtlCol="0">
            <a:spAutoFit/>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 </a:t>
            </a:r>
          </a:p>
        </p:txBody>
      </p:sp>
      <p:sp>
        <p:nvSpPr>
          <p:cNvPr id="14" name="TextBox 4">
            <a:extLst>
              <a:ext uri="{FF2B5EF4-FFF2-40B4-BE49-F238E27FC236}">
                <a16:creationId xmlns:a16="http://schemas.microsoft.com/office/drawing/2014/main" xmlns="" id="{A3BA5C0F-271C-4E32-B26D-5C40942B223B}"/>
              </a:ext>
            </a:extLst>
          </p:cNvPr>
          <p:cNvSpPr txBox="1"/>
          <p:nvPr/>
        </p:nvSpPr>
        <p:spPr>
          <a:xfrm>
            <a:off x="-67370" y="2613910"/>
            <a:ext cx="4334570" cy="1231106"/>
          </a:xfrm>
          <a:prstGeom prst="rect">
            <a:avLst/>
          </a:prstGeom>
        </p:spPr>
        <p:txBody>
          <a:bodyPr wrap="square" lIns="0" tIns="0" rIns="0" bIns="0" rtlCol="0" anchor="t">
            <a:spAutoFit/>
          </a:bodyPr>
          <a:lstStyle/>
          <a:p>
            <a:pPr algn="ctr">
              <a:lnSpc>
                <a:spcPts val="3150"/>
              </a:lnSpc>
            </a:pPr>
            <a:r>
              <a:rPr lang="en-US" sz="2667" b="1" dirty="0">
                <a:solidFill>
                  <a:schemeClr val="bg1"/>
                </a:solidFill>
                <a:latin typeface="Gill Sans MT" panose="020B0502020104020203" pitchFamily="34" charset="0"/>
                <a:cs typeface="Arial" panose="020B0604020202020204" pitchFamily="34" charset="0"/>
              </a:rPr>
              <a:t>Solutions </a:t>
            </a:r>
          </a:p>
          <a:p>
            <a:pPr algn="ctr">
              <a:lnSpc>
                <a:spcPts val="3150"/>
              </a:lnSpc>
            </a:pPr>
            <a:r>
              <a:rPr lang="en-US" sz="2667" b="1" dirty="0">
                <a:solidFill>
                  <a:schemeClr val="bg1"/>
                </a:solidFill>
                <a:latin typeface="Gill Sans MT" panose="020B0502020104020203" pitchFamily="34" charset="0"/>
                <a:cs typeface="Arial" panose="020B0604020202020204" pitchFamily="34" charset="0"/>
              </a:rPr>
              <a:t>to </a:t>
            </a:r>
          </a:p>
          <a:p>
            <a:pPr algn="ctr">
              <a:lnSpc>
                <a:spcPts val="3150"/>
              </a:lnSpc>
            </a:pPr>
            <a:r>
              <a:rPr lang="en-US" sz="2667" b="1" dirty="0">
                <a:solidFill>
                  <a:schemeClr val="bg1"/>
                </a:solidFill>
                <a:latin typeface="Gill Sans MT" panose="020B0502020104020203" pitchFamily="34" charset="0"/>
                <a:cs typeface="Arial" panose="020B0604020202020204" pitchFamily="34" charset="0"/>
              </a:rPr>
              <a:t>Challenges</a:t>
            </a:r>
          </a:p>
        </p:txBody>
      </p:sp>
      <p:sp>
        <p:nvSpPr>
          <p:cNvPr id="5" name="Slide Number Placeholder 4">
            <a:extLst>
              <a:ext uri="{FF2B5EF4-FFF2-40B4-BE49-F238E27FC236}">
                <a16:creationId xmlns:a16="http://schemas.microsoft.com/office/drawing/2014/main" xmlns="" id="{7D971D02-1A98-49ED-9416-C6C4B80EDF9E}"/>
              </a:ext>
            </a:extLst>
          </p:cNvPr>
          <p:cNvSpPr>
            <a:spLocks noGrp="1"/>
          </p:cNvSpPr>
          <p:nvPr>
            <p:ph type="sldNum" sz="quarter" idx="12"/>
          </p:nvPr>
        </p:nvSpPr>
        <p:spPr>
          <a:xfrm>
            <a:off x="8830373" y="6320654"/>
            <a:ext cx="1422400" cy="243417"/>
          </a:xfrm>
        </p:spPr>
        <p:txBody>
          <a:bodyPr/>
          <a:lstStyle/>
          <a:p>
            <a:pPr algn="ctr"/>
            <a:fld id="{B6F15528-21DE-4FAA-801E-634DDDAF4B2B}" type="slidenum">
              <a:rPr lang="en-US" smtClean="0"/>
              <a:pPr algn="ctr"/>
              <a:t>13</a:t>
            </a:fld>
            <a:endParaRPr lang="en-US" dirty="0"/>
          </a:p>
        </p:txBody>
      </p:sp>
      <p:sp>
        <p:nvSpPr>
          <p:cNvPr id="7" name="TextBox 6">
            <a:extLst>
              <a:ext uri="{FF2B5EF4-FFF2-40B4-BE49-F238E27FC236}">
                <a16:creationId xmlns:a16="http://schemas.microsoft.com/office/drawing/2014/main" xmlns="" id="{98F5607F-D62E-4EB1-84CD-3C7C179C1554}"/>
              </a:ext>
            </a:extLst>
          </p:cNvPr>
          <p:cNvSpPr txBox="1"/>
          <p:nvPr/>
        </p:nvSpPr>
        <p:spPr>
          <a:xfrm>
            <a:off x="4177632" y="124492"/>
            <a:ext cx="7987864" cy="8795485"/>
          </a:xfrm>
          <a:prstGeom prst="rect">
            <a:avLst/>
          </a:prstGeom>
          <a:noFill/>
        </p:spPr>
        <p:txBody>
          <a:bodyPr wrap="square" rtlCol="0">
            <a:spAutoFit/>
          </a:bodyPr>
          <a:lstStyle/>
          <a:p>
            <a:pPr marL="285750" lvl="0" indent="-285750">
              <a:lnSpc>
                <a:spcPct val="107000"/>
              </a:lnSpc>
              <a:buFont typeface="Arial" panose="020B0604020202020204" pitchFamily="34" charset="0"/>
              <a:buChar char="•"/>
            </a:pPr>
            <a:r>
              <a:rPr lang="en-ZA" b="1" dirty="0">
                <a:effectLst/>
                <a:latin typeface="Gill Sans MT" panose="020B0502020104020203" pitchFamily="34" charset="0"/>
                <a:ea typeface="Calibri" panose="020F0502020204030204" pitchFamily="34" charset="0"/>
                <a:cs typeface="Times New Roman" panose="02020603050405020304" pitchFamily="18" charset="0"/>
              </a:rPr>
              <a:t>Increased Investment in pre-investment (application funding readiness</a:t>
            </a:r>
            <a:r>
              <a:rPr lang="en-ZA" b="1" dirty="0">
                <a:latin typeface="Gill Sans MT" panose="020B0502020104020203" pitchFamily="34" charset="0"/>
                <a:ea typeface="Calibri" panose="020F0502020204030204" pitchFamily="34" charset="0"/>
                <a:cs typeface="Times New Roman" panose="02020603050405020304" pitchFamily="18" charset="0"/>
                <a:sym typeface="Wingdings" panose="05000000000000000000" pitchFamily="2" charset="2"/>
              </a:rPr>
              <a:t>):</a:t>
            </a:r>
          </a:p>
          <a:p>
            <a:pPr marL="742950" lvl="1" indent="-285750">
              <a:lnSpc>
                <a:spcPct val="107000"/>
              </a:lnSpc>
              <a:buFont typeface="Arial" panose="020B0604020202020204" pitchFamily="34" charset="0"/>
              <a:buChar char="•"/>
            </a:pPr>
            <a:r>
              <a:rPr lang="en-ZA" dirty="0">
                <a:effectLst/>
                <a:latin typeface="Gill Sans MT" panose="020B0502020104020203" pitchFamily="34" charset="0"/>
                <a:ea typeface="Calibri" panose="020F0502020204030204" pitchFamily="34" charset="0"/>
                <a:cs typeface="Times New Roman" panose="02020603050405020304" pitchFamily="18" charset="0"/>
              </a:rPr>
              <a:t>More </a:t>
            </a:r>
            <a:r>
              <a:rPr lang="en-ZA" dirty="0">
                <a:latin typeface="Gill Sans MT" panose="020B0502020104020203" pitchFamily="34" charset="0"/>
                <a:ea typeface="Calibri" panose="020F0502020204030204" pitchFamily="34" charset="0"/>
                <a:cs typeface="Times New Roman" panose="02020603050405020304" pitchFamily="18" charset="0"/>
              </a:rPr>
              <a:t>focused </a:t>
            </a:r>
            <a:r>
              <a:rPr lang="en-ZA" dirty="0">
                <a:effectLst/>
                <a:latin typeface="Gill Sans MT" panose="020B0502020104020203" pitchFamily="34" charset="0"/>
                <a:ea typeface="Calibri" panose="020F0502020204030204" pitchFamily="34" charset="0"/>
                <a:cs typeface="Times New Roman" panose="02020603050405020304" pitchFamily="18" charset="0"/>
              </a:rPr>
              <a:t>collaboration with SEDA on pre-investment to ensure greater efficiencies on applications approvals and applicant satisfaction</a:t>
            </a:r>
          </a:p>
          <a:p>
            <a:pPr marL="285750" lvl="0" indent="-285750">
              <a:lnSpc>
                <a:spcPct val="107000"/>
              </a:lnSpc>
              <a:buFont typeface="Arial" panose="020B0604020202020204" pitchFamily="34" charset="0"/>
              <a:buChar char="•"/>
            </a:pPr>
            <a:endParaRPr lang="en-ZA" b="1" dirty="0">
              <a:effectLst/>
              <a:latin typeface="Gill Sans MT" panose="020B0502020104020203" pitchFamily="34" charset="0"/>
              <a:ea typeface="Calibri" panose="020F0502020204030204" pitchFamily="34" charset="0"/>
              <a:cs typeface="Times New Roman" panose="02020603050405020304" pitchFamily="18" charset="0"/>
              <a:sym typeface="Wingdings" panose="05000000000000000000" pitchFamily="2" charset="2"/>
            </a:endParaRPr>
          </a:p>
          <a:p>
            <a:pPr marL="285750" lvl="0" indent="-285750">
              <a:lnSpc>
                <a:spcPct val="107000"/>
              </a:lnSpc>
              <a:buFont typeface="Arial" panose="020B0604020202020204" pitchFamily="34" charset="0"/>
              <a:buChar char="•"/>
            </a:pPr>
            <a:r>
              <a:rPr lang="en-ZA" b="1" dirty="0">
                <a:effectLst/>
                <a:latin typeface="Gill Sans MT" panose="020B0502020104020203" pitchFamily="34" charset="0"/>
                <a:ea typeface="Calibri" panose="020F0502020204030204" pitchFamily="34" charset="0"/>
                <a:cs typeface="Times New Roman" panose="02020603050405020304" pitchFamily="18" charset="0"/>
                <a:sym typeface="Wingdings" panose="05000000000000000000" pitchFamily="2" charset="2"/>
              </a:rPr>
              <a:t>Collaboration with eco-sys</a:t>
            </a:r>
            <a:r>
              <a:rPr lang="en-ZA" b="1" dirty="0">
                <a:latin typeface="Gill Sans MT" panose="020B0502020104020203" pitchFamily="34" charset="0"/>
                <a:ea typeface="Calibri" panose="020F0502020204030204" pitchFamily="34" charset="0"/>
                <a:cs typeface="Times New Roman" panose="02020603050405020304" pitchFamily="18" charset="0"/>
                <a:sym typeface="Wingdings" panose="05000000000000000000" pitchFamily="2" charset="2"/>
              </a:rPr>
              <a:t>tem partners</a:t>
            </a:r>
          </a:p>
          <a:p>
            <a:pPr marL="742950" lvl="1" indent="-285750">
              <a:lnSpc>
                <a:spcPct val="107000"/>
              </a:lnSpc>
              <a:buFont typeface="Arial" panose="020B0604020202020204" pitchFamily="34" charset="0"/>
              <a:buChar char="•"/>
            </a:pPr>
            <a:r>
              <a:rPr lang="en-ZA" dirty="0">
                <a:effectLst/>
                <a:latin typeface="Gill Sans MT" panose="020B0502020104020203" pitchFamily="34" charset="0"/>
                <a:ea typeface="Calibri" panose="020F0502020204030204" pitchFamily="34" charset="0"/>
                <a:cs typeface="Times New Roman" panose="02020603050405020304" pitchFamily="18" charset="0"/>
              </a:rPr>
              <a:t>More focused collaboration with even the Private Sector, Incubators, LED offices etc.</a:t>
            </a:r>
          </a:p>
          <a:p>
            <a:pPr marL="742950" lvl="1" indent="-285750">
              <a:lnSpc>
                <a:spcPct val="107000"/>
              </a:lnSpc>
              <a:buFont typeface="Arial" panose="020B0604020202020204" pitchFamily="34" charset="0"/>
              <a:buChar char="•"/>
            </a:pPr>
            <a:endParaRPr lang="en-ZA" dirty="0">
              <a:effectLst/>
              <a:latin typeface="Gill Sans MT" panose="020B0502020104020203"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ZA" b="1" dirty="0">
                <a:effectLst/>
                <a:latin typeface="Gill Sans MT" panose="020B0502020104020203" pitchFamily="34" charset="0"/>
                <a:ea typeface="Calibri" panose="020F0502020204030204" pitchFamily="34" charset="0"/>
                <a:cs typeface="Times New Roman" panose="02020603050405020304" pitchFamily="18" charset="0"/>
                <a:sym typeface="Wingdings" panose="05000000000000000000" pitchFamily="2" charset="2"/>
              </a:rPr>
              <a:t>Focused customers outreach </a:t>
            </a:r>
          </a:p>
          <a:p>
            <a:pPr marL="742950" lvl="1" indent="-285750">
              <a:lnSpc>
                <a:spcPct val="107000"/>
              </a:lnSpc>
              <a:buFont typeface="Arial" panose="020B0604020202020204" pitchFamily="34" charset="0"/>
              <a:buChar char="•"/>
            </a:pPr>
            <a:r>
              <a:rPr lang="en-ZA" dirty="0">
                <a:latin typeface="Gill Sans MT" panose="020B0502020104020203" pitchFamily="34" charset="0"/>
                <a:ea typeface="Verdana" panose="020B0604030504040204" pitchFamily="34" charset="0"/>
                <a:cs typeface="Times New Roman" panose="02020603050405020304" pitchFamily="18" charset="0"/>
              </a:rPr>
              <a:t>Establishment of a Structured Front Offices with senior FTC staffing that office for quality and timeous handling of applications</a:t>
            </a:r>
            <a:endParaRPr lang="en-US" dirty="0">
              <a:latin typeface="Gill Sans MT" panose="020B0502020104020203" pitchFamily="34" charset="0"/>
              <a:ea typeface="Verdana" panose="020B0604030504040204" pitchFamily="34" charset="0"/>
              <a:cs typeface="Arial" panose="020B0604020202020204" pitchFamily="34" charset="0"/>
            </a:endParaRPr>
          </a:p>
          <a:p>
            <a:pPr marL="742950" lvl="1" indent="-285750">
              <a:lnSpc>
                <a:spcPct val="107000"/>
              </a:lnSpc>
              <a:buFont typeface="Arial" panose="020B0604020202020204" pitchFamily="34" charset="0"/>
              <a:buChar char="•"/>
            </a:pPr>
            <a:r>
              <a:rPr lang="en-ZA" b="1" dirty="0">
                <a:effectLst/>
                <a:latin typeface="Gill Sans MT" panose="020B0502020104020203" pitchFamily="34" charset="0"/>
                <a:ea typeface="Calibri" panose="020F0502020204030204" pitchFamily="34" charset="0"/>
                <a:cs typeface="Times New Roman" panose="02020603050405020304" pitchFamily="18" charset="0"/>
              </a:rPr>
              <a:t>sefa</a:t>
            </a:r>
            <a:r>
              <a:rPr lang="en-ZA" dirty="0">
                <a:effectLst/>
                <a:latin typeface="Gill Sans MT" panose="020B0502020104020203" pitchFamily="34" charset="0"/>
                <a:ea typeface="Calibri" panose="020F0502020204030204" pitchFamily="34" charset="0"/>
                <a:cs typeface="Times New Roman" panose="02020603050405020304" pitchFamily="18" charset="0"/>
              </a:rPr>
              <a:t> to host more Webinar session to explain/workshop funding processes &amp; requirements</a:t>
            </a:r>
          </a:p>
          <a:p>
            <a:pPr lvl="1">
              <a:lnSpc>
                <a:spcPct val="107000"/>
              </a:lnSpc>
            </a:pPr>
            <a:endParaRPr lang="en-ZA" dirty="0">
              <a:effectLst/>
              <a:latin typeface="Gill Sans MT" panose="020B0502020104020203" pitchFamily="34"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ZA" dirty="0">
                <a:effectLst/>
                <a:latin typeface="Gill Sans MT" panose="020B0502020104020203" pitchFamily="34" charset="0"/>
                <a:ea typeface="Calibri" panose="020F0502020204030204" pitchFamily="34" charset="0"/>
                <a:cs typeface="Times New Roman" panose="02020603050405020304" pitchFamily="18" charset="0"/>
              </a:rPr>
              <a:t>Hire more FTC to assist with processing of application at various stages or various programmes</a:t>
            </a:r>
          </a:p>
          <a:p>
            <a:pPr marL="285750" indent="-285750">
              <a:lnSpc>
                <a:spcPct val="107000"/>
              </a:lnSpc>
              <a:spcAft>
                <a:spcPts val="800"/>
              </a:spcAft>
              <a:buFont typeface="Arial" panose="020B0604020202020204" pitchFamily="34" charset="0"/>
              <a:buChar char="•"/>
            </a:pPr>
            <a:r>
              <a:rPr lang="en-ZA" b="1" dirty="0">
                <a:latin typeface="Gill Sans MT" panose="020B0502020104020203" pitchFamily="34" charset="0"/>
                <a:ea typeface="Calibri" panose="020F0502020204030204" pitchFamily="34" charset="0"/>
                <a:cs typeface="Times New Roman" panose="02020603050405020304" pitchFamily="18" charset="0"/>
                <a:sym typeface="Wingdings" panose="05000000000000000000" pitchFamily="2" charset="2"/>
              </a:rPr>
              <a:t>Increased capacity of back office </a:t>
            </a:r>
            <a:endParaRPr lang="en-ZA" b="1" dirty="0">
              <a:effectLst/>
              <a:latin typeface="Gill Sans MT" panose="020B0502020104020203" pitchFamily="34" charset="0"/>
              <a:ea typeface="Calibri" panose="020F0502020204030204" pitchFamily="34" charset="0"/>
              <a:cs typeface="Times New Roman" panose="02020603050405020304" pitchFamily="18" charset="0"/>
              <a:sym typeface="Wingdings" panose="05000000000000000000" pitchFamily="2" charset="2"/>
            </a:endParaRPr>
          </a:p>
          <a:p>
            <a:pPr marL="742950" lvl="1" indent="-285750">
              <a:lnSpc>
                <a:spcPct val="107000"/>
              </a:lnSpc>
              <a:spcAft>
                <a:spcPts val="800"/>
              </a:spcAft>
              <a:buFont typeface="Arial" panose="020B0604020202020204" pitchFamily="34" charset="0"/>
              <a:buChar char="•"/>
            </a:pPr>
            <a:r>
              <a:rPr lang="en-ZA" dirty="0">
                <a:effectLst/>
                <a:latin typeface="Gill Sans MT" panose="020B0502020104020203" pitchFamily="34" charset="0"/>
                <a:ea typeface="Calibri" panose="020F0502020204030204" pitchFamily="34" charset="0"/>
                <a:cs typeface="Times New Roman" panose="02020603050405020304" pitchFamily="18" charset="0"/>
              </a:rPr>
              <a:t>Due diligence capacity</a:t>
            </a:r>
          </a:p>
          <a:p>
            <a:pPr marL="742950" lvl="1" indent="-285750">
              <a:lnSpc>
                <a:spcPct val="107000"/>
              </a:lnSpc>
              <a:spcAft>
                <a:spcPts val="800"/>
              </a:spcAft>
              <a:buFont typeface="Arial" panose="020B0604020202020204" pitchFamily="34" charset="0"/>
              <a:buChar char="•"/>
            </a:pPr>
            <a:r>
              <a:rPr lang="en-ZA" dirty="0">
                <a:latin typeface="Gill Sans MT" panose="020B0502020104020203" pitchFamily="34" charset="0"/>
                <a:ea typeface="Verdana" panose="020B0604030504040204" pitchFamily="34" charset="0"/>
                <a:cs typeface="Times New Roman" panose="02020603050405020304" pitchFamily="18" charset="0"/>
              </a:rPr>
              <a:t>Increased investment in automation </a:t>
            </a:r>
            <a:endParaRPr lang="en-US" dirty="0">
              <a:latin typeface="Gill Sans MT" panose="020B0502020104020203" pitchFamily="34" charset="0"/>
              <a:ea typeface="Verdana" panose="020B0604030504040204" pitchFamily="34" charset="0"/>
              <a:cs typeface="Arial" panose="020B0604020202020204" pitchFamily="34" charset="0"/>
            </a:endParaRPr>
          </a:p>
          <a:p>
            <a:pPr marL="304815" indent="-304815" algn="just" defTabSz="609630">
              <a:lnSpc>
                <a:spcPct val="150000"/>
              </a:lnSpc>
              <a:spcBef>
                <a:spcPct val="20000"/>
              </a:spcBef>
              <a:buFont typeface="Arial" panose="020B0604020202020204" pitchFamily="34" charset="0"/>
              <a:buChar char="•"/>
              <a:defRPr/>
            </a:pPr>
            <a:endParaRPr lang="en-US" sz="1600" dirty="0">
              <a:latin typeface="Gill Sans MT" panose="020B0502020104020203" pitchFamily="34" charset="0"/>
              <a:ea typeface="Verdana" panose="020B0604030504040204" pitchFamily="34" charset="0"/>
              <a:cs typeface="Arial" panose="020B0604020202020204" pitchFamily="34" charset="0"/>
            </a:endParaRPr>
          </a:p>
          <a:p>
            <a:pPr marL="304815" indent="-304815" algn="just" defTabSz="609630">
              <a:lnSpc>
                <a:spcPct val="150000"/>
              </a:lnSpc>
              <a:spcBef>
                <a:spcPct val="20000"/>
              </a:spcBef>
              <a:buFont typeface="Arial" panose="020B0604020202020204" pitchFamily="34" charset="0"/>
              <a:buChar char="•"/>
              <a:defRPr/>
            </a:pPr>
            <a:endParaRPr lang="en-US" sz="1600" dirty="0">
              <a:latin typeface="Gill Sans MT" panose="020B0502020104020203" pitchFamily="34" charset="0"/>
              <a:ea typeface="Verdana" panose="020B0604030504040204" pitchFamily="34" charset="0"/>
              <a:cs typeface="Arial" panose="020B0604020202020204" pitchFamily="34" charset="0"/>
            </a:endParaRPr>
          </a:p>
          <a:p>
            <a:pPr marL="304815" indent="-304815" algn="just" defTabSz="609630">
              <a:lnSpc>
                <a:spcPct val="150000"/>
              </a:lnSpc>
              <a:spcBef>
                <a:spcPct val="20000"/>
              </a:spcBef>
              <a:buFont typeface="Arial" panose="020B0604020202020204" pitchFamily="34" charset="0"/>
              <a:buChar char="•"/>
              <a:defRPr/>
            </a:pPr>
            <a:endParaRPr lang="en-US" sz="1600" dirty="0">
              <a:latin typeface="Gill Sans MT" panose="020B0502020104020203" pitchFamily="34" charset="0"/>
              <a:ea typeface="Verdana" panose="020B0604030504040204" pitchFamily="34" charset="0"/>
              <a:cs typeface="Arial" panose="020B0604020202020204" pitchFamily="34" charset="0"/>
            </a:endParaRPr>
          </a:p>
          <a:p>
            <a:pPr marL="304815" indent="-304815" algn="just" defTabSz="609630">
              <a:lnSpc>
                <a:spcPct val="150000"/>
              </a:lnSpc>
              <a:spcBef>
                <a:spcPct val="20000"/>
              </a:spcBef>
              <a:buFont typeface="Arial" panose="020B0604020202020204" pitchFamily="34" charset="0"/>
              <a:buChar char="•"/>
              <a:defRPr/>
            </a:pPr>
            <a:endParaRPr lang="en-US" sz="1600" dirty="0">
              <a:latin typeface="Gill Sans MT" panose="020B0502020104020203" pitchFamily="34" charset="0"/>
              <a:ea typeface="Verdana" panose="020B0604030504040204" pitchFamily="34" charset="0"/>
              <a:cs typeface="Arial" panose="020B0604020202020204" pitchFamily="34" charset="0"/>
            </a:endParaRPr>
          </a:p>
          <a:p>
            <a:pPr marL="304815" indent="-304815" algn="just" defTabSz="609630">
              <a:lnSpc>
                <a:spcPct val="150000"/>
              </a:lnSpc>
              <a:spcBef>
                <a:spcPct val="20000"/>
              </a:spcBef>
              <a:buFont typeface="Arial" panose="020B0604020202020204" pitchFamily="34" charset="0"/>
              <a:buChar char="•"/>
              <a:defRPr/>
            </a:pPr>
            <a:endParaRPr lang="en-US" sz="1600" dirty="0">
              <a:latin typeface="Gill Sans MT" panose="020B0502020104020203" pitchFamily="34" charset="0"/>
              <a:ea typeface="Verdana" panose="020B0604030504040204" pitchFamily="34" charset="0"/>
              <a:cs typeface="Arial" panose="020B0604020202020204" pitchFamily="34" charset="0"/>
            </a:endParaRPr>
          </a:p>
          <a:p>
            <a:pPr algn="just" defTabSz="609630">
              <a:lnSpc>
                <a:spcPct val="150000"/>
              </a:lnSpc>
              <a:spcBef>
                <a:spcPct val="20000"/>
              </a:spcBef>
              <a:defRPr/>
            </a:pPr>
            <a:endParaRPr lang="en-US" sz="1600" dirty="0">
              <a:latin typeface="Gill Sans MT" panose="020B0502020104020203" pitchFamily="34" charset="0"/>
            </a:endParaRPr>
          </a:p>
        </p:txBody>
      </p:sp>
    </p:spTree>
    <p:extLst>
      <p:ext uri="{BB962C8B-B14F-4D97-AF65-F5344CB8AC3E}">
        <p14:creationId xmlns:p14="http://schemas.microsoft.com/office/powerpoint/2010/main" xmlns="" val="160242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53890E5E-54F5-4C9C-8D7C-E5FC357968E1}"/>
              </a:ext>
            </a:extLst>
          </p:cNvPr>
          <p:cNvSpPr txBox="1"/>
          <p:nvPr/>
        </p:nvSpPr>
        <p:spPr>
          <a:xfrm>
            <a:off x="1" y="0"/>
            <a:ext cx="4177631" cy="6340197"/>
          </a:xfrm>
          <a:prstGeom prst="rect">
            <a:avLst/>
          </a:prstGeom>
          <a:solidFill>
            <a:srgbClr val="EE7100"/>
          </a:solidFill>
        </p:spPr>
        <p:txBody>
          <a:bodyPr wrap="square" rtlCol="0">
            <a:spAutoFit/>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 </a:t>
            </a:r>
          </a:p>
        </p:txBody>
      </p:sp>
      <p:sp>
        <p:nvSpPr>
          <p:cNvPr id="14" name="TextBox 4">
            <a:extLst>
              <a:ext uri="{FF2B5EF4-FFF2-40B4-BE49-F238E27FC236}">
                <a16:creationId xmlns:a16="http://schemas.microsoft.com/office/drawing/2014/main" xmlns="" id="{A3BA5C0F-271C-4E32-B26D-5C40942B223B}"/>
              </a:ext>
            </a:extLst>
          </p:cNvPr>
          <p:cNvSpPr txBox="1"/>
          <p:nvPr/>
        </p:nvSpPr>
        <p:spPr>
          <a:xfrm>
            <a:off x="-67370" y="2613910"/>
            <a:ext cx="4334570" cy="1231106"/>
          </a:xfrm>
          <a:prstGeom prst="rect">
            <a:avLst/>
          </a:prstGeom>
        </p:spPr>
        <p:txBody>
          <a:bodyPr wrap="square" lIns="0" tIns="0" rIns="0" bIns="0" rtlCol="0" anchor="t">
            <a:spAutoFit/>
          </a:bodyPr>
          <a:lstStyle/>
          <a:p>
            <a:pPr algn="ctr">
              <a:lnSpc>
                <a:spcPts val="3150"/>
              </a:lnSpc>
            </a:pPr>
            <a:r>
              <a:rPr lang="en-US" sz="2667" b="1" dirty="0">
                <a:solidFill>
                  <a:schemeClr val="bg1"/>
                </a:solidFill>
                <a:latin typeface="Gill Sans MT" panose="020B0502020104020203" pitchFamily="34" charset="0"/>
                <a:cs typeface="Arial" panose="020B0604020202020204" pitchFamily="34" charset="0"/>
              </a:rPr>
              <a:t>Solutions </a:t>
            </a:r>
          </a:p>
          <a:p>
            <a:pPr algn="ctr">
              <a:lnSpc>
                <a:spcPts val="3150"/>
              </a:lnSpc>
            </a:pPr>
            <a:r>
              <a:rPr lang="en-US" sz="2667" b="1" dirty="0">
                <a:solidFill>
                  <a:schemeClr val="bg1"/>
                </a:solidFill>
                <a:latin typeface="Gill Sans MT" panose="020B0502020104020203" pitchFamily="34" charset="0"/>
                <a:cs typeface="Arial" panose="020B0604020202020204" pitchFamily="34" charset="0"/>
              </a:rPr>
              <a:t>to </a:t>
            </a:r>
          </a:p>
          <a:p>
            <a:pPr algn="ctr">
              <a:lnSpc>
                <a:spcPts val="3150"/>
              </a:lnSpc>
            </a:pPr>
            <a:r>
              <a:rPr lang="en-US" sz="2667" b="1" dirty="0">
                <a:solidFill>
                  <a:schemeClr val="bg1"/>
                </a:solidFill>
                <a:latin typeface="Gill Sans MT" panose="020B0502020104020203" pitchFamily="34" charset="0"/>
                <a:cs typeface="Arial" panose="020B0604020202020204" pitchFamily="34" charset="0"/>
              </a:rPr>
              <a:t>Challenges</a:t>
            </a:r>
          </a:p>
        </p:txBody>
      </p:sp>
      <p:sp>
        <p:nvSpPr>
          <p:cNvPr id="5" name="Slide Number Placeholder 4">
            <a:extLst>
              <a:ext uri="{FF2B5EF4-FFF2-40B4-BE49-F238E27FC236}">
                <a16:creationId xmlns:a16="http://schemas.microsoft.com/office/drawing/2014/main" xmlns="" id="{7D971D02-1A98-49ED-9416-C6C4B80EDF9E}"/>
              </a:ext>
            </a:extLst>
          </p:cNvPr>
          <p:cNvSpPr>
            <a:spLocks noGrp="1"/>
          </p:cNvSpPr>
          <p:nvPr>
            <p:ph type="sldNum" sz="quarter" idx="12"/>
          </p:nvPr>
        </p:nvSpPr>
        <p:spPr>
          <a:xfrm>
            <a:off x="8830373" y="6320654"/>
            <a:ext cx="1422400" cy="243417"/>
          </a:xfrm>
        </p:spPr>
        <p:txBody>
          <a:bodyPr/>
          <a:lstStyle/>
          <a:p>
            <a:pPr algn="ctr"/>
            <a:fld id="{B6F15528-21DE-4FAA-801E-634DDDAF4B2B}" type="slidenum">
              <a:rPr lang="en-US" smtClean="0"/>
              <a:pPr algn="ctr"/>
              <a:t>14</a:t>
            </a:fld>
            <a:endParaRPr lang="en-US" dirty="0"/>
          </a:p>
        </p:txBody>
      </p:sp>
      <p:sp>
        <p:nvSpPr>
          <p:cNvPr id="7" name="TextBox 6">
            <a:extLst>
              <a:ext uri="{FF2B5EF4-FFF2-40B4-BE49-F238E27FC236}">
                <a16:creationId xmlns:a16="http://schemas.microsoft.com/office/drawing/2014/main" xmlns="" id="{98F5607F-D62E-4EB1-84CD-3C7C179C1554}"/>
              </a:ext>
            </a:extLst>
          </p:cNvPr>
          <p:cNvSpPr txBox="1"/>
          <p:nvPr/>
        </p:nvSpPr>
        <p:spPr>
          <a:xfrm>
            <a:off x="4177632" y="1081994"/>
            <a:ext cx="7987864" cy="4176208"/>
          </a:xfrm>
          <a:prstGeom prst="rect">
            <a:avLst/>
          </a:prstGeom>
          <a:noFill/>
        </p:spPr>
        <p:txBody>
          <a:bodyPr wrap="square" rtlCol="0">
            <a:spAutoFit/>
          </a:bodyPr>
          <a:lstStyle/>
          <a:p>
            <a:pPr marL="285750" lvl="0" indent="-285750">
              <a:lnSpc>
                <a:spcPct val="107000"/>
              </a:lnSpc>
              <a:buFont typeface="Arial" panose="020B0604020202020204" pitchFamily="34" charset="0"/>
              <a:buChar char="•"/>
            </a:pPr>
            <a:r>
              <a:rPr lang="en-ZA" b="1" dirty="0">
                <a:latin typeface="Gill Sans MT" panose="020B0502020104020203" pitchFamily="34" charset="0"/>
                <a:ea typeface="Calibri" panose="020F0502020204030204" pitchFamily="34" charset="0"/>
                <a:cs typeface="Times New Roman" panose="02020603050405020304" pitchFamily="18" charset="0"/>
              </a:rPr>
              <a:t>Loan Origination System </a:t>
            </a:r>
            <a:endParaRPr lang="en-ZA" b="1" dirty="0">
              <a:latin typeface="Gill Sans MT" panose="020B0502020104020203" pitchFamily="34" charset="0"/>
              <a:ea typeface="Calibri" panose="020F0502020204030204" pitchFamily="34" charset="0"/>
              <a:cs typeface="Times New Roman" panose="02020603050405020304" pitchFamily="18" charset="0"/>
              <a:sym typeface="Wingdings" panose="05000000000000000000" pitchFamily="2" charset="2"/>
            </a:endParaRPr>
          </a:p>
          <a:p>
            <a:pPr marL="742950" lvl="1" indent="-285750">
              <a:lnSpc>
                <a:spcPct val="107000"/>
              </a:lnSpc>
              <a:buFont typeface="Arial" panose="020B0604020202020204" pitchFamily="34" charset="0"/>
              <a:buChar char="•"/>
            </a:pPr>
            <a:r>
              <a:rPr lang="en-ZA" dirty="0">
                <a:latin typeface="Gill Sans MT" panose="020B0502020104020203" pitchFamily="34" charset="0"/>
                <a:ea typeface="Verdana" panose="020B0604030504040204" pitchFamily="34" charset="0"/>
                <a:cs typeface="Times New Roman" panose="02020603050405020304" pitchFamily="18" charset="0"/>
              </a:rPr>
              <a:t>sefa is implementing technology in the processing of the Applications especially the sub-R1m , that are always with large volumes</a:t>
            </a:r>
          </a:p>
          <a:p>
            <a:pPr marL="742950" lvl="1" indent="-285750">
              <a:lnSpc>
                <a:spcPct val="107000"/>
              </a:lnSpc>
              <a:buFont typeface="Arial" panose="020B0604020202020204" pitchFamily="34" charset="0"/>
              <a:buChar char="•"/>
            </a:pPr>
            <a:r>
              <a:rPr lang="en-ZA" dirty="0">
                <a:latin typeface="Gill Sans MT" panose="020B0502020104020203" pitchFamily="34" charset="0"/>
                <a:ea typeface="Verdana" panose="020B0604030504040204" pitchFamily="34" charset="0"/>
                <a:cs typeface="Times New Roman" panose="02020603050405020304" pitchFamily="18" charset="0"/>
              </a:rPr>
              <a:t>LoS service provider has already been secured and on 10-Jun-2022 regional offices and relevant staff were busy testing and performing dry-runs on the system</a:t>
            </a:r>
            <a:endParaRPr lang="en-US" dirty="0">
              <a:latin typeface="Gill Sans MT" panose="020B0502020104020203" pitchFamily="34" charset="0"/>
              <a:ea typeface="Verdana" panose="020B0604030504040204" pitchFamily="34" charset="0"/>
              <a:cs typeface="Arial" panose="020B0604020202020204" pitchFamily="34" charset="0"/>
            </a:endParaRPr>
          </a:p>
          <a:p>
            <a:pPr marL="304815" indent="-304815" algn="just" defTabSz="609630">
              <a:lnSpc>
                <a:spcPct val="150000"/>
              </a:lnSpc>
              <a:spcBef>
                <a:spcPct val="20000"/>
              </a:spcBef>
              <a:buFont typeface="Arial" panose="020B0604020202020204" pitchFamily="34" charset="0"/>
              <a:buChar char="•"/>
              <a:defRPr/>
            </a:pPr>
            <a:endParaRPr lang="en-US" dirty="0">
              <a:latin typeface="Gill Sans MT" panose="020B0502020104020203" pitchFamily="34" charset="0"/>
              <a:ea typeface="Verdana" panose="020B0604030504040204" pitchFamily="34" charset="0"/>
              <a:cs typeface="Arial" panose="020B0604020202020204" pitchFamily="34" charset="0"/>
            </a:endParaRPr>
          </a:p>
          <a:p>
            <a:pPr marL="304815" indent="-304815" algn="just" defTabSz="609630">
              <a:lnSpc>
                <a:spcPct val="150000"/>
              </a:lnSpc>
              <a:spcBef>
                <a:spcPct val="20000"/>
              </a:spcBef>
              <a:buFont typeface="Arial" panose="020B0604020202020204" pitchFamily="34" charset="0"/>
              <a:buChar char="•"/>
              <a:defRPr/>
            </a:pPr>
            <a:endParaRPr lang="en-US" dirty="0">
              <a:latin typeface="Gill Sans MT" panose="020B0502020104020203" pitchFamily="34" charset="0"/>
              <a:ea typeface="Verdana" panose="020B0604030504040204" pitchFamily="34" charset="0"/>
              <a:cs typeface="Arial" panose="020B0604020202020204" pitchFamily="34" charset="0"/>
            </a:endParaRPr>
          </a:p>
          <a:p>
            <a:pPr marL="304815" indent="-304815" algn="just" defTabSz="609630">
              <a:lnSpc>
                <a:spcPct val="150000"/>
              </a:lnSpc>
              <a:spcBef>
                <a:spcPct val="20000"/>
              </a:spcBef>
              <a:buFont typeface="Arial" panose="020B0604020202020204" pitchFamily="34" charset="0"/>
              <a:buChar char="•"/>
              <a:defRPr/>
            </a:pPr>
            <a:endParaRPr lang="en-US" dirty="0">
              <a:latin typeface="Gill Sans MT" panose="020B0502020104020203" pitchFamily="34" charset="0"/>
              <a:ea typeface="Verdana" panose="020B0604030504040204" pitchFamily="34" charset="0"/>
              <a:cs typeface="Arial" panose="020B0604020202020204" pitchFamily="34" charset="0"/>
            </a:endParaRPr>
          </a:p>
          <a:p>
            <a:pPr marL="304815" indent="-304815" algn="just" defTabSz="609630">
              <a:lnSpc>
                <a:spcPct val="150000"/>
              </a:lnSpc>
              <a:spcBef>
                <a:spcPct val="20000"/>
              </a:spcBef>
              <a:buFont typeface="Arial" panose="020B0604020202020204" pitchFamily="34" charset="0"/>
              <a:buChar char="•"/>
              <a:defRPr/>
            </a:pPr>
            <a:endParaRPr lang="en-US" dirty="0">
              <a:latin typeface="Gill Sans MT" panose="020B0502020104020203" pitchFamily="34" charset="0"/>
              <a:ea typeface="Verdana" panose="020B0604030504040204" pitchFamily="34" charset="0"/>
              <a:cs typeface="Arial" panose="020B0604020202020204" pitchFamily="34" charset="0"/>
            </a:endParaRPr>
          </a:p>
          <a:p>
            <a:pPr algn="just" defTabSz="609630">
              <a:lnSpc>
                <a:spcPct val="150000"/>
              </a:lnSpc>
              <a:spcBef>
                <a:spcPct val="20000"/>
              </a:spcBef>
              <a:defRPr/>
            </a:pPr>
            <a:endParaRPr lang="en-US" dirty="0">
              <a:latin typeface="Gill Sans MT" panose="020B0502020104020203" pitchFamily="34" charset="0"/>
            </a:endParaRPr>
          </a:p>
        </p:txBody>
      </p:sp>
    </p:spTree>
    <p:extLst>
      <p:ext uri="{BB962C8B-B14F-4D97-AF65-F5344CB8AC3E}">
        <p14:creationId xmlns:p14="http://schemas.microsoft.com/office/powerpoint/2010/main" xmlns="" val="3222326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53890E5E-54F5-4C9C-8D7C-E5FC357968E1}"/>
              </a:ext>
            </a:extLst>
          </p:cNvPr>
          <p:cNvSpPr txBox="1"/>
          <p:nvPr/>
        </p:nvSpPr>
        <p:spPr>
          <a:xfrm>
            <a:off x="2" y="19400"/>
            <a:ext cx="3502854" cy="6340197"/>
          </a:xfrm>
          <a:prstGeom prst="rect">
            <a:avLst/>
          </a:prstGeom>
          <a:solidFill>
            <a:srgbClr val="EE7100"/>
          </a:solidFill>
        </p:spPr>
        <p:txBody>
          <a:bodyPr wrap="square" rtlCol="0">
            <a:spAutoFit/>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 </a:t>
            </a:r>
          </a:p>
        </p:txBody>
      </p:sp>
      <p:sp>
        <p:nvSpPr>
          <p:cNvPr id="14" name="TextBox 4">
            <a:extLst>
              <a:ext uri="{FF2B5EF4-FFF2-40B4-BE49-F238E27FC236}">
                <a16:creationId xmlns:a16="http://schemas.microsoft.com/office/drawing/2014/main" xmlns="" id="{A3BA5C0F-271C-4E32-B26D-5C40942B223B}"/>
              </a:ext>
            </a:extLst>
          </p:cNvPr>
          <p:cNvSpPr txBox="1"/>
          <p:nvPr/>
        </p:nvSpPr>
        <p:spPr>
          <a:xfrm>
            <a:off x="0" y="2613911"/>
            <a:ext cx="3207434" cy="820738"/>
          </a:xfrm>
          <a:prstGeom prst="rect">
            <a:avLst/>
          </a:prstGeom>
        </p:spPr>
        <p:txBody>
          <a:bodyPr wrap="square" lIns="0" tIns="0" rIns="0" bIns="0" rtlCol="0" anchor="t">
            <a:spAutoFit/>
          </a:bodyPr>
          <a:lstStyle/>
          <a:p>
            <a:pPr algn="ctr">
              <a:lnSpc>
                <a:spcPts val="3150"/>
              </a:lnSpc>
            </a:pPr>
            <a:r>
              <a:rPr lang="en-US" sz="2667" b="1" dirty="0">
                <a:solidFill>
                  <a:schemeClr val="bg1"/>
                </a:solidFill>
                <a:latin typeface="Gill Sans MT" panose="020B0502020104020203" pitchFamily="34" charset="0"/>
                <a:cs typeface="Arial" panose="020B0604020202020204" pitchFamily="34" charset="0"/>
              </a:rPr>
              <a:t>Co-operative Enterprises</a:t>
            </a:r>
          </a:p>
        </p:txBody>
      </p:sp>
      <p:sp>
        <p:nvSpPr>
          <p:cNvPr id="5" name="Slide Number Placeholder 4">
            <a:extLst>
              <a:ext uri="{FF2B5EF4-FFF2-40B4-BE49-F238E27FC236}">
                <a16:creationId xmlns:a16="http://schemas.microsoft.com/office/drawing/2014/main" xmlns="" id="{7D971D02-1A98-49ED-9416-C6C4B80EDF9E}"/>
              </a:ext>
            </a:extLst>
          </p:cNvPr>
          <p:cNvSpPr>
            <a:spLocks noGrp="1"/>
          </p:cNvSpPr>
          <p:nvPr>
            <p:ph type="sldNum" sz="quarter" idx="12"/>
          </p:nvPr>
        </p:nvSpPr>
        <p:spPr>
          <a:xfrm>
            <a:off x="8830373" y="6320654"/>
            <a:ext cx="1422400" cy="243417"/>
          </a:xfrm>
        </p:spPr>
        <p:txBody>
          <a:bodyPr/>
          <a:lstStyle/>
          <a:p>
            <a:pPr algn="ctr"/>
            <a:fld id="{B6F15528-21DE-4FAA-801E-634DDDAF4B2B}" type="slidenum">
              <a:rPr lang="en-US" smtClean="0"/>
              <a:pPr algn="ctr"/>
              <a:t>15</a:t>
            </a:fld>
            <a:endParaRPr lang="en-US" dirty="0"/>
          </a:p>
        </p:txBody>
      </p:sp>
      <p:graphicFrame>
        <p:nvGraphicFramePr>
          <p:cNvPr id="2" name="Table 1">
            <a:extLst>
              <a:ext uri="{FF2B5EF4-FFF2-40B4-BE49-F238E27FC236}">
                <a16:creationId xmlns:a16="http://schemas.microsoft.com/office/drawing/2014/main" xmlns="" id="{AEB9563C-CB49-B4FF-B4E6-468FD3FEBA87}"/>
              </a:ext>
            </a:extLst>
          </p:cNvPr>
          <p:cNvGraphicFramePr>
            <a:graphicFrameLocks noGrp="1"/>
          </p:cNvGraphicFramePr>
          <p:nvPr>
            <p:extLst>
              <p:ext uri="{D42A27DB-BD31-4B8C-83A1-F6EECF244321}">
                <p14:modId xmlns:p14="http://schemas.microsoft.com/office/powerpoint/2010/main" xmlns="" val="3636055715"/>
              </p:ext>
            </p:extLst>
          </p:nvPr>
        </p:nvGraphicFramePr>
        <p:xfrm>
          <a:off x="4058903" y="565170"/>
          <a:ext cx="7286319" cy="2899008"/>
        </p:xfrm>
        <a:graphic>
          <a:graphicData uri="http://schemas.openxmlformats.org/drawingml/2006/table">
            <a:tbl>
              <a:tblPr>
                <a:tableStyleId>{E8B1032C-EA38-4F05-BA0D-38AFFFC7BED3}</a:tableStyleId>
              </a:tblPr>
              <a:tblGrid>
                <a:gridCol w="3016767">
                  <a:extLst>
                    <a:ext uri="{9D8B030D-6E8A-4147-A177-3AD203B41FA5}">
                      <a16:colId xmlns:a16="http://schemas.microsoft.com/office/drawing/2014/main" xmlns="" val="658557465"/>
                    </a:ext>
                  </a:extLst>
                </a:gridCol>
                <a:gridCol w="1373122">
                  <a:extLst>
                    <a:ext uri="{9D8B030D-6E8A-4147-A177-3AD203B41FA5}">
                      <a16:colId xmlns:a16="http://schemas.microsoft.com/office/drawing/2014/main" xmlns="" val="2545692244"/>
                    </a:ext>
                  </a:extLst>
                </a:gridCol>
                <a:gridCol w="2896430">
                  <a:extLst>
                    <a:ext uri="{9D8B030D-6E8A-4147-A177-3AD203B41FA5}">
                      <a16:colId xmlns:a16="http://schemas.microsoft.com/office/drawing/2014/main" xmlns="" val="781388411"/>
                    </a:ext>
                  </a:extLst>
                </a:gridCol>
              </a:tblGrid>
              <a:tr h="483168">
                <a:tc gridSpan="3">
                  <a:txBody>
                    <a:bodyPr/>
                    <a:lstStyle/>
                    <a:p>
                      <a:pPr algn="l" fontAlgn="ctr"/>
                      <a:r>
                        <a:rPr lang="en-ZA" sz="1600" b="1" u="none" strike="noStrike" dirty="0">
                          <a:solidFill>
                            <a:srgbClr val="000000"/>
                          </a:solidFill>
                          <a:effectLst/>
                        </a:rPr>
                        <a:t>Co-operative Enterprise Loan Book</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428625" marR="9525" marT="9525" marB="0">
                    <a:solidFill>
                      <a:schemeClr val="accent6">
                        <a:lumMod val="40000"/>
                        <a:lumOff val="60000"/>
                      </a:schemeClr>
                    </a:solidFill>
                  </a:tcPr>
                </a:tc>
                <a:tc hMerge="1">
                  <a:txBody>
                    <a:bodyPr/>
                    <a:lstStyle/>
                    <a:p>
                      <a:pPr algn="l" fontAlgn="ct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hMerge="1">
                  <a:txBody>
                    <a:bodyPr/>
                    <a:lstStyle/>
                    <a:p>
                      <a:pPr algn="l" fontAlgn="ct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xmlns="" val="511218592"/>
                  </a:ext>
                </a:extLst>
              </a:tr>
              <a:tr h="483168">
                <a:tc>
                  <a:txBody>
                    <a:bodyPr/>
                    <a:lstStyle/>
                    <a:p>
                      <a:pPr algn="l" fontAlgn="ctr"/>
                      <a:r>
                        <a:rPr lang="en-ZA" sz="1400" b="1" u="none" strike="noStrike" dirty="0">
                          <a:solidFill>
                            <a:srgbClr val="000000"/>
                          </a:solidFill>
                          <a:effectLst/>
                        </a:rPr>
                        <a:t>No. of Co-operatives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428625" marR="9525" marT="9525" marB="0"/>
                </a:tc>
                <a:tc>
                  <a:txBody>
                    <a:bodyPr/>
                    <a:lstStyle/>
                    <a:p>
                      <a:pPr algn="l" fontAlgn="ctr"/>
                      <a:r>
                        <a:rPr lang="en-ZA" sz="1400" b="1" u="none" strike="noStrike" dirty="0">
                          <a:solidFill>
                            <a:srgbClr val="000000"/>
                          </a:solidFill>
                          <a:effectLst/>
                        </a:rPr>
                        <a:t>Exposure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ctr"/>
                      <a:r>
                        <a:rPr lang="en-ZA" sz="1400" b="1" u="none" strike="noStrike" dirty="0">
                          <a:solidFill>
                            <a:srgbClr val="000000"/>
                          </a:solidFill>
                          <a:effectLst/>
                        </a:rPr>
                        <a:t>Impairments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xmlns="" val="123630009"/>
                  </a:ext>
                </a:extLst>
              </a:tr>
              <a:tr h="483168">
                <a:tc>
                  <a:txBody>
                    <a:bodyPr/>
                    <a:lstStyle/>
                    <a:p>
                      <a:pPr algn="l" fontAlgn="ctr"/>
                      <a:r>
                        <a:rPr lang="en-ZA" sz="1400" b="1" u="none" strike="noStrike" dirty="0">
                          <a:solidFill>
                            <a:srgbClr val="000000"/>
                          </a:solidFill>
                          <a:effectLst/>
                        </a:rPr>
                        <a:t>12</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428625" marR="9525" marT="9525" marB="0"/>
                </a:tc>
                <a:tc>
                  <a:txBody>
                    <a:bodyPr/>
                    <a:lstStyle/>
                    <a:p>
                      <a:pPr algn="l" fontAlgn="ctr"/>
                      <a:r>
                        <a:rPr lang="en-ZA" sz="1400" b="1" u="none" strike="noStrike" dirty="0">
                          <a:solidFill>
                            <a:srgbClr val="000000"/>
                          </a:solidFill>
                          <a:effectLst/>
                        </a:rPr>
                        <a:t>R5.4 million</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ctr"/>
                      <a:r>
                        <a:rPr lang="en-ZA" sz="1400" b="1" u="none" strike="noStrike" dirty="0">
                          <a:solidFill>
                            <a:srgbClr val="000000"/>
                          </a:solidFill>
                          <a:effectLst/>
                        </a:rPr>
                        <a:t>100%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xmlns="" val="3601636041"/>
                  </a:ext>
                </a:extLst>
              </a:tr>
              <a:tr h="483168">
                <a:tc gridSpan="3">
                  <a:txBody>
                    <a:bodyPr/>
                    <a:lstStyle/>
                    <a:p>
                      <a:pPr algn="l" fontAlgn="ctr"/>
                      <a:r>
                        <a:rPr lang="en-ZA" sz="1600" b="1" u="none" strike="noStrike" dirty="0">
                          <a:solidFill>
                            <a:srgbClr val="000000"/>
                          </a:solidFill>
                          <a:effectLst/>
                        </a:rPr>
                        <a:t>Co-operatives Enterprise Pipeline</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428625" marR="9525" marT="9525" marB="0">
                    <a:solidFill>
                      <a:schemeClr val="accent6">
                        <a:lumMod val="40000"/>
                        <a:lumOff val="60000"/>
                      </a:schemeClr>
                    </a:solidFill>
                  </a:tcPr>
                </a:tc>
                <a:tc hMerge="1">
                  <a:txBody>
                    <a:bodyPr/>
                    <a:lstStyle/>
                    <a:p>
                      <a:pPr algn="l" fontAlgn="ct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hMerge="1">
                  <a:txBody>
                    <a:bodyPr/>
                    <a:lstStyle/>
                    <a:p>
                      <a:pPr algn="l" fontAlgn="ct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xmlns="" val="2087062938"/>
                  </a:ext>
                </a:extLst>
              </a:tr>
              <a:tr h="48316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400" b="1" u="none" strike="noStrike" dirty="0">
                          <a:solidFill>
                            <a:srgbClr val="000000"/>
                          </a:solidFill>
                          <a:effectLst/>
                        </a:rPr>
                        <a:t>No. of Co-operatives</a:t>
                      </a:r>
                    </a:p>
                    <a:p>
                      <a:pPr algn="l" fontAlgn="ct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428625" marR="9525" marT="9525" marB="0"/>
                </a:tc>
                <a:tc>
                  <a:txBody>
                    <a:bodyPr/>
                    <a:lstStyle/>
                    <a:p>
                      <a:pPr algn="l" fontAlgn="ctr"/>
                      <a:r>
                        <a:rPr lang="en-ZA" sz="1400" b="1" u="none" strike="noStrike" dirty="0">
                          <a:solidFill>
                            <a:srgbClr val="000000"/>
                          </a:solidFill>
                          <a:effectLst/>
                        </a:rPr>
                        <a:t>Amount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ctr"/>
                      <a:r>
                        <a:rPr lang="en-ZA" sz="1400" b="1" u="none" strike="noStrike" dirty="0">
                          <a:solidFill>
                            <a:srgbClr val="000000"/>
                          </a:solidFill>
                          <a:effectLst/>
                        </a:rPr>
                        <a:t>Status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xmlns="" val="1995500696"/>
                  </a:ext>
                </a:extLst>
              </a:tr>
              <a:tr h="483168">
                <a:tc>
                  <a:txBody>
                    <a:bodyPr/>
                    <a:lstStyle/>
                    <a:p>
                      <a:pPr algn="l" fontAlgn="ctr"/>
                      <a:r>
                        <a:rPr lang="en-ZA" sz="1400" b="1" u="none" strike="noStrike" dirty="0">
                          <a:solidFill>
                            <a:srgbClr val="000000"/>
                          </a:solidFill>
                          <a:effectLst/>
                        </a:rPr>
                        <a:t>2</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428625" marR="9525" marT="9525" marB="0"/>
                </a:tc>
                <a:tc>
                  <a:txBody>
                    <a:bodyPr/>
                    <a:lstStyle/>
                    <a:p>
                      <a:pPr algn="l" fontAlgn="ctr"/>
                      <a:r>
                        <a:rPr lang="en-ZA" sz="1400" b="1" u="none" strike="noStrike" dirty="0">
                          <a:solidFill>
                            <a:srgbClr val="000000"/>
                          </a:solidFill>
                          <a:effectLst/>
                        </a:rPr>
                        <a:t>R30 million</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ctr"/>
                      <a:r>
                        <a:rPr lang="en-ZA" sz="1400" b="1" u="none" strike="noStrike" dirty="0">
                          <a:solidFill>
                            <a:srgbClr val="000000"/>
                          </a:solidFill>
                          <a:effectLst/>
                        </a:rPr>
                        <a:t>Application</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xmlns="" val="3334179166"/>
                  </a:ext>
                </a:extLst>
              </a:tr>
            </a:tbl>
          </a:graphicData>
        </a:graphic>
      </p:graphicFrame>
      <p:sp>
        <p:nvSpPr>
          <p:cNvPr id="8" name="TextBox 7">
            <a:extLst>
              <a:ext uri="{FF2B5EF4-FFF2-40B4-BE49-F238E27FC236}">
                <a16:creationId xmlns:a16="http://schemas.microsoft.com/office/drawing/2014/main" xmlns="" id="{AEA4B8FF-F4F8-970B-6CC3-4703C37A5F7B}"/>
              </a:ext>
            </a:extLst>
          </p:cNvPr>
          <p:cNvSpPr txBox="1"/>
          <p:nvPr/>
        </p:nvSpPr>
        <p:spPr>
          <a:xfrm>
            <a:off x="4044462" y="3869402"/>
            <a:ext cx="7666892" cy="2031325"/>
          </a:xfrm>
          <a:prstGeom prst="rect">
            <a:avLst/>
          </a:prstGeom>
          <a:noFill/>
        </p:spPr>
        <p:txBody>
          <a:bodyPr wrap="square" rtlCol="0">
            <a:spAutoFit/>
          </a:bodyPr>
          <a:lstStyle/>
          <a:p>
            <a:r>
              <a:rPr lang="en-US" dirty="0"/>
              <a:t>Intervention to reverse the poor performance of Co-ops:</a:t>
            </a:r>
          </a:p>
          <a:p>
            <a:pPr marL="285750" indent="-285750">
              <a:buFont typeface="Arial" panose="020B0604020202020204" pitchFamily="34" charset="0"/>
              <a:buChar char="•"/>
            </a:pPr>
            <a:r>
              <a:rPr lang="en-US" dirty="0"/>
              <a:t>Introduction of the Aggregator Model</a:t>
            </a:r>
          </a:p>
          <a:p>
            <a:pPr marL="285750" indent="-285750">
              <a:buFont typeface="Arial" panose="020B0604020202020204" pitchFamily="34" charset="0"/>
              <a:buChar char="•"/>
            </a:pPr>
            <a:r>
              <a:rPr lang="en-US" dirty="0"/>
              <a:t>Aggregator to provide technical support and secure market access for Co-ops</a:t>
            </a:r>
          </a:p>
          <a:p>
            <a:pPr marL="285750" indent="-285750">
              <a:buFont typeface="Arial" panose="020B0604020202020204" pitchFamily="34" charset="0"/>
              <a:buChar char="•"/>
            </a:pPr>
            <a:r>
              <a:rPr lang="en-US" dirty="0"/>
              <a:t>To work with Private Sector Players to </a:t>
            </a:r>
            <a:r>
              <a:rPr lang="en-US"/>
              <a:t>secure off-take agreements.</a:t>
            </a:r>
            <a:endParaRPr lang="en-US" dirty="0"/>
          </a:p>
          <a:p>
            <a:pPr marL="285750" indent="-285750">
              <a:buFont typeface="Arial" panose="020B0604020202020204" pitchFamily="34" charset="0"/>
              <a:buChar char="•"/>
            </a:pPr>
            <a:r>
              <a:rPr lang="en-US" dirty="0"/>
              <a:t>The plan is to ensure sustainability of the Co-Ops as the method has been tested with the likes of </a:t>
            </a:r>
            <a:r>
              <a:rPr lang="en-US" dirty="0" err="1"/>
              <a:t>Amadlelo</a:t>
            </a:r>
            <a:r>
              <a:rPr lang="en-US" dirty="0"/>
              <a:t> in EC that has been funded by</a:t>
            </a:r>
            <a:r>
              <a:rPr lang="en-US" b="1" dirty="0"/>
              <a:t> sefa </a:t>
            </a:r>
            <a:r>
              <a:rPr lang="en-US" dirty="0"/>
              <a:t>aggregate and on-lend to small farmers who produce milk in the region</a:t>
            </a:r>
          </a:p>
        </p:txBody>
      </p:sp>
    </p:spTree>
    <p:extLst>
      <p:ext uri="{BB962C8B-B14F-4D97-AF65-F5344CB8AC3E}">
        <p14:creationId xmlns:p14="http://schemas.microsoft.com/office/powerpoint/2010/main" xmlns="" val="2670485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53890E5E-54F5-4C9C-8D7C-E5FC357968E1}"/>
              </a:ext>
            </a:extLst>
          </p:cNvPr>
          <p:cNvSpPr txBox="1"/>
          <p:nvPr/>
        </p:nvSpPr>
        <p:spPr>
          <a:xfrm>
            <a:off x="1" y="19400"/>
            <a:ext cx="4177631" cy="6340197"/>
          </a:xfrm>
          <a:prstGeom prst="rect">
            <a:avLst/>
          </a:prstGeom>
          <a:solidFill>
            <a:srgbClr val="EE7100"/>
          </a:solidFill>
        </p:spPr>
        <p:txBody>
          <a:bodyPr wrap="square" rtlCol="0">
            <a:spAutoFit/>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 </a:t>
            </a:r>
          </a:p>
        </p:txBody>
      </p:sp>
      <p:sp>
        <p:nvSpPr>
          <p:cNvPr id="14" name="TextBox 4">
            <a:extLst>
              <a:ext uri="{FF2B5EF4-FFF2-40B4-BE49-F238E27FC236}">
                <a16:creationId xmlns:a16="http://schemas.microsoft.com/office/drawing/2014/main" xmlns="" id="{A3BA5C0F-271C-4E32-B26D-5C40942B223B}"/>
              </a:ext>
            </a:extLst>
          </p:cNvPr>
          <p:cNvSpPr txBox="1"/>
          <p:nvPr/>
        </p:nvSpPr>
        <p:spPr>
          <a:xfrm>
            <a:off x="0" y="2613911"/>
            <a:ext cx="4334570" cy="410369"/>
          </a:xfrm>
          <a:prstGeom prst="rect">
            <a:avLst/>
          </a:prstGeom>
        </p:spPr>
        <p:txBody>
          <a:bodyPr wrap="square" lIns="0" tIns="0" rIns="0" bIns="0" rtlCol="0" anchor="t">
            <a:spAutoFit/>
          </a:bodyPr>
          <a:lstStyle/>
          <a:p>
            <a:pPr algn="ctr">
              <a:lnSpc>
                <a:spcPts val="3150"/>
              </a:lnSpc>
            </a:pPr>
            <a:r>
              <a:rPr lang="en-US" sz="2667" b="1" dirty="0">
                <a:solidFill>
                  <a:schemeClr val="bg1"/>
                </a:solidFill>
                <a:latin typeface="Gill Sans MT" panose="020B0502020104020203" pitchFamily="34" charset="0"/>
                <a:cs typeface="Arial" panose="020B0604020202020204" pitchFamily="34" charset="0"/>
              </a:rPr>
              <a:t>Conclusion / Way-forward </a:t>
            </a:r>
          </a:p>
        </p:txBody>
      </p:sp>
      <p:sp>
        <p:nvSpPr>
          <p:cNvPr id="5" name="Slide Number Placeholder 4">
            <a:extLst>
              <a:ext uri="{FF2B5EF4-FFF2-40B4-BE49-F238E27FC236}">
                <a16:creationId xmlns:a16="http://schemas.microsoft.com/office/drawing/2014/main" xmlns="" id="{7D971D02-1A98-49ED-9416-C6C4B80EDF9E}"/>
              </a:ext>
            </a:extLst>
          </p:cNvPr>
          <p:cNvSpPr>
            <a:spLocks noGrp="1"/>
          </p:cNvSpPr>
          <p:nvPr>
            <p:ph type="sldNum" sz="quarter" idx="12"/>
          </p:nvPr>
        </p:nvSpPr>
        <p:spPr>
          <a:xfrm>
            <a:off x="8830373" y="6320654"/>
            <a:ext cx="1422400" cy="243417"/>
          </a:xfrm>
        </p:spPr>
        <p:txBody>
          <a:bodyPr/>
          <a:lstStyle/>
          <a:p>
            <a:pPr algn="ctr"/>
            <a:fld id="{B6F15528-21DE-4FAA-801E-634DDDAF4B2B}" type="slidenum">
              <a:rPr lang="en-US" smtClean="0"/>
              <a:pPr algn="ctr"/>
              <a:t>16</a:t>
            </a:fld>
            <a:endParaRPr lang="en-US" dirty="0"/>
          </a:p>
        </p:txBody>
      </p:sp>
      <p:sp>
        <p:nvSpPr>
          <p:cNvPr id="7" name="TextBox 6">
            <a:extLst>
              <a:ext uri="{FF2B5EF4-FFF2-40B4-BE49-F238E27FC236}">
                <a16:creationId xmlns:a16="http://schemas.microsoft.com/office/drawing/2014/main" xmlns="" id="{98F5607F-D62E-4EB1-84CD-3C7C179C1554}"/>
              </a:ext>
            </a:extLst>
          </p:cNvPr>
          <p:cNvSpPr txBox="1"/>
          <p:nvPr/>
        </p:nvSpPr>
        <p:spPr>
          <a:xfrm>
            <a:off x="4177632" y="771605"/>
            <a:ext cx="7811169" cy="29520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latin typeface="Gill Sans MT" panose="020B0502020104020203" pitchFamily="34" charset="0"/>
                <a:cs typeface="Arial" panose="020B0604020202020204" pitchFamily="34" charset="0"/>
              </a:rPr>
              <a:t>The LoS is expected to assist a great deal in delivering: </a:t>
            </a:r>
          </a:p>
          <a:p>
            <a:pPr marL="742950" lvl="1" indent="-285750">
              <a:lnSpc>
                <a:spcPct val="150000"/>
              </a:lnSpc>
              <a:buFont typeface="Arial" panose="020B0604020202020204" pitchFamily="34" charset="0"/>
              <a:buChar char="•"/>
            </a:pPr>
            <a:r>
              <a:rPr lang="en-GB" dirty="0">
                <a:latin typeface="Gill Sans MT" panose="020B0502020104020203" pitchFamily="34" charset="0"/>
                <a:cs typeface="Arial" panose="020B0604020202020204" pitchFamily="34" charset="0"/>
              </a:rPr>
              <a:t>Better customer service</a:t>
            </a:r>
          </a:p>
          <a:p>
            <a:pPr marL="742950" lvl="1" indent="-285750">
              <a:lnSpc>
                <a:spcPct val="150000"/>
              </a:lnSpc>
              <a:buFont typeface="Arial" panose="020B0604020202020204" pitchFamily="34" charset="0"/>
              <a:buChar char="•"/>
            </a:pPr>
            <a:r>
              <a:rPr lang="en-GB" dirty="0">
                <a:latin typeface="Gill Sans MT" panose="020B0502020104020203" pitchFamily="34" charset="0"/>
                <a:cs typeface="Arial" panose="020B0604020202020204" pitchFamily="34" charset="0"/>
              </a:rPr>
              <a:t>Improved turnaround times</a:t>
            </a:r>
          </a:p>
          <a:p>
            <a:pPr marL="742950" lvl="1" indent="-285750">
              <a:lnSpc>
                <a:spcPct val="150000"/>
              </a:lnSpc>
              <a:buFont typeface="Arial" panose="020B0604020202020204" pitchFamily="34" charset="0"/>
              <a:buChar char="•"/>
            </a:pPr>
            <a:r>
              <a:rPr lang="en-GB" dirty="0">
                <a:latin typeface="Gill Sans MT" panose="020B0502020104020203" pitchFamily="34" charset="0"/>
                <a:cs typeface="Arial" panose="020B0604020202020204" pitchFamily="34" charset="0"/>
              </a:rPr>
              <a:t>Enhanced brand reputation</a:t>
            </a:r>
          </a:p>
          <a:p>
            <a:pPr marL="742950" lvl="1" indent="-285750">
              <a:lnSpc>
                <a:spcPct val="150000"/>
              </a:lnSpc>
              <a:buFont typeface="Arial" panose="020B0604020202020204" pitchFamily="34" charset="0"/>
              <a:buChar char="•"/>
            </a:pPr>
            <a:r>
              <a:rPr lang="en-GB" dirty="0">
                <a:latin typeface="Gill Sans MT" panose="020B0502020104020203" pitchFamily="34" charset="0"/>
                <a:cs typeface="Arial" panose="020B0604020202020204" pitchFamily="34" charset="0"/>
              </a:rPr>
              <a:t>Improved throughput in the entire value chain (i.e. from enquiry to disbursement phase)</a:t>
            </a:r>
            <a:r>
              <a:rPr lang="en-US" b="1" u="sng" dirty="0">
                <a:solidFill>
                  <a:prstClr val="black"/>
                </a:solidFill>
                <a:latin typeface="Gill Sans MT" panose="020B0502020104020203" pitchFamily="34" charset="0"/>
                <a:ea typeface="Verdana" panose="020B0604030504040204" pitchFamily="34" charset="0"/>
                <a:cs typeface="Arial" panose="020B0604020202020204" pitchFamily="34" charset="0"/>
              </a:rPr>
              <a:t> </a:t>
            </a:r>
            <a:endParaRPr lang="en-US" dirty="0">
              <a:solidFill>
                <a:prstClr val="black"/>
              </a:solidFill>
              <a:latin typeface="Gill Sans MT" panose="020B0502020104020203" pitchFamily="34" charset="0"/>
            </a:endParaRPr>
          </a:p>
          <a:p>
            <a:pPr marL="285750" indent="-285750">
              <a:lnSpc>
                <a:spcPct val="150000"/>
              </a:lnSpc>
              <a:buFont typeface="Arial" panose="020B0604020202020204" pitchFamily="34" charset="0"/>
              <a:buChar char="•"/>
            </a:pPr>
            <a:endParaRPr lang="en-GB" dirty="0">
              <a:solidFill>
                <a:prstClr val="black"/>
              </a:solidFill>
              <a:latin typeface="Gill Sans MT" panose="020B0502020104020203"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3314478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53890E5E-54F5-4C9C-8D7C-E5FC357968E1}"/>
              </a:ext>
            </a:extLst>
          </p:cNvPr>
          <p:cNvSpPr txBox="1"/>
          <p:nvPr/>
        </p:nvSpPr>
        <p:spPr>
          <a:xfrm>
            <a:off x="1" y="19400"/>
            <a:ext cx="4177631" cy="6340197"/>
          </a:xfrm>
          <a:prstGeom prst="rect">
            <a:avLst/>
          </a:prstGeom>
          <a:solidFill>
            <a:srgbClr val="EE7100"/>
          </a:solidFill>
        </p:spPr>
        <p:txBody>
          <a:bodyPr wrap="square" rtlCol="0">
            <a:spAutoFit/>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 </a:t>
            </a:r>
          </a:p>
        </p:txBody>
      </p:sp>
      <p:sp>
        <p:nvSpPr>
          <p:cNvPr id="14" name="TextBox 4">
            <a:extLst>
              <a:ext uri="{FF2B5EF4-FFF2-40B4-BE49-F238E27FC236}">
                <a16:creationId xmlns:a16="http://schemas.microsoft.com/office/drawing/2014/main" xmlns="" id="{A3BA5C0F-271C-4E32-B26D-5C40942B223B}"/>
              </a:ext>
            </a:extLst>
          </p:cNvPr>
          <p:cNvSpPr txBox="1"/>
          <p:nvPr/>
        </p:nvSpPr>
        <p:spPr>
          <a:xfrm>
            <a:off x="0" y="2613911"/>
            <a:ext cx="4334570" cy="410369"/>
          </a:xfrm>
          <a:prstGeom prst="rect">
            <a:avLst/>
          </a:prstGeom>
        </p:spPr>
        <p:txBody>
          <a:bodyPr wrap="square" lIns="0" tIns="0" rIns="0" bIns="0" rtlCol="0" anchor="t">
            <a:spAutoFit/>
          </a:bodyPr>
          <a:lstStyle/>
          <a:p>
            <a:pPr algn="ctr">
              <a:lnSpc>
                <a:spcPts val="3150"/>
              </a:lnSpc>
            </a:pPr>
            <a:r>
              <a:rPr lang="en-US" sz="2667" b="1" dirty="0">
                <a:solidFill>
                  <a:schemeClr val="bg1"/>
                </a:solidFill>
                <a:latin typeface="Gill Sans MT" panose="020B0502020104020203" pitchFamily="34" charset="0"/>
                <a:cs typeface="Arial" panose="020B0604020202020204" pitchFamily="34" charset="0"/>
              </a:rPr>
              <a:t>Conclusion / Way-forward </a:t>
            </a:r>
          </a:p>
        </p:txBody>
      </p:sp>
      <p:sp>
        <p:nvSpPr>
          <p:cNvPr id="5" name="Slide Number Placeholder 4">
            <a:extLst>
              <a:ext uri="{FF2B5EF4-FFF2-40B4-BE49-F238E27FC236}">
                <a16:creationId xmlns:a16="http://schemas.microsoft.com/office/drawing/2014/main" xmlns="" id="{7D971D02-1A98-49ED-9416-C6C4B80EDF9E}"/>
              </a:ext>
            </a:extLst>
          </p:cNvPr>
          <p:cNvSpPr>
            <a:spLocks noGrp="1"/>
          </p:cNvSpPr>
          <p:nvPr>
            <p:ph type="sldNum" sz="quarter" idx="12"/>
          </p:nvPr>
        </p:nvSpPr>
        <p:spPr>
          <a:xfrm>
            <a:off x="8830373" y="6320654"/>
            <a:ext cx="1422400" cy="243417"/>
          </a:xfrm>
        </p:spPr>
        <p:txBody>
          <a:bodyPr/>
          <a:lstStyle/>
          <a:p>
            <a:pPr algn="ctr"/>
            <a:fld id="{B6F15528-21DE-4FAA-801E-634DDDAF4B2B}" type="slidenum">
              <a:rPr lang="en-US" smtClean="0"/>
              <a:pPr algn="ctr"/>
              <a:t>17</a:t>
            </a:fld>
            <a:endParaRPr lang="en-US" dirty="0"/>
          </a:p>
        </p:txBody>
      </p:sp>
      <p:sp>
        <p:nvSpPr>
          <p:cNvPr id="7" name="TextBox 6">
            <a:extLst>
              <a:ext uri="{FF2B5EF4-FFF2-40B4-BE49-F238E27FC236}">
                <a16:creationId xmlns:a16="http://schemas.microsoft.com/office/drawing/2014/main" xmlns="" id="{98F5607F-D62E-4EB1-84CD-3C7C179C1554}"/>
              </a:ext>
            </a:extLst>
          </p:cNvPr>
          <p:cNvSpPr txBox="1"/>
          <p:nvPr/>
        </p:nvSpPr>
        <p:spPr>
          <a:xfrm>
            <a:off x="4177632" y="771605"/>
            <a:ext cx="7811169" cy="29520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latin typeface="Gill Sans MT" panose="020B0502020104020203" pitchFamily="34" charset="0"/>
                <a:cs typeface="Arial" panose="020B0604020202020204" pitchFamily="34" charset="0"/>
              </a:rPr>
              <a:t>The LoS is expected to assist a great deal in delivering: </a:t>
            </a:r>
          </a:p>
          <a:p>
            <a:pPr marL="742950" lvl="1" indent="-285750">
              <a:lnSpc>
                <a:spcPct val="150000"/>
              </a:lnSpc>
              <a:buFont typeface="Arial" panose="020B0604020202020204" pitchFamily="34" charset="0"/>
              <a:buChar char="•"/>
            </a:pPr>
            <a:r>
              <a:rPr lang="en-GB" dirty="0">
                <a:latin typeface="Gill Sans MT" panose="020B0502020104020203" pitchFamily="34" charset="0"/>
                <a:cs typeface="Arial" panose="020B0604020202020204" pitchFamily="34" charset="0"/>
              </a:rPr>
              <a:t>Better customer service</a:t>
            </a:r>
          </a:p>
          <a:p>
            <a:pPr marL="742950" lvl="1" indent="-285750">
              <a:lnSpc>
                <a:spcPct val="150000"/>
              </a:lnSpc>
              <a:buFont typeface="Arial" panose="020B0604020202020204" pitchFamily="34" charset="0"/>
              <a:buChar char="•"/>
            </a:pPr>
            <a:r>
              <a:rPr lang="en-GB" dirty="0">
                <a:latin typeface="Gill Sans MT" panose="020B0502020104020203" pitchFamily="34" charset="0"/>
                <a:cs typeface="Arial" panose="020B0604020202020204" pitchFamily="34" charset="0"/>
              </a:rPr>
              <a:t>Improved turnaround times</a:t>
            </a:r>
          </a:p>
          <a:p>
            <a:pPr marL="742950" lvl="1" indent="-285750">
              <a:lnSpc>
                <a:spcPct val="150000"/>
              </a:lnSpc>
              <a:buFont typeface="Arial" panose="020B0604020202020204" pitchFamily="34" charset="0"/>
              <a:buChar char="•"/>
            </a:pPr>
            <a:r>
              <a:rPr lang="en-GB" dirty="0">
                <a:latin typeface="Gill Sans MT" panose="020B0502020104020203" pitchFamily="34" charset="0"/>
                <a:cs typeface="Arial" panose="020B0604020202020204" pitchFamily="34" charset="0"/>
              </a:rPr>
              <a:t>Enhanced brand reputation</a:t>
            </a:r>
          </a:p>
          <a:p>
            <a:pPr marL="742950" lvl="1" indent="-285750">
              <a:lnSpc>
                <a:spcPct val="150000"/>
              </a:lnSpc>
              <a:buFont typeface="Arial" panose="020B0604020202020204" pitchFamily="34" charset="0"/>
              <a:buChar char="•"/>
            </a:pPr>
            <a:r>
              <a:rPr lang="en-GB" dirty="0">
                <a:latin typeface="Gill Sans MT" panose="020B0502020104020203" pitchFamily="34" charset="0"/>
                <a:cs typeface="Arial" panose="020B0604020202020204" pitchFamily="34" charset="0"/>
              </a:rPr>
              <a:t>Improved throughput in the entire value chain (i.e. from enquiry to disbursement phase)</a:t>
            </a:r>
            <a:r>
              <a:rPr lang="en-US" b="1" u="sng" dirty="0">
                <a:solidFill>
                  <a:prstClr val="black"/>
                </a:solidFill>
                <a:latin typeface="Gill Sans MT" panose="020B0502020104020203" pitchFamily="34" charset="0"/>
                <a:ea typeface="Verdana" panose="020B0604030504040204" pitchFamily="34" charset="0"/>
                <a:cs typeface="Arial" panose="020B0604020202020204" pitchFamily="34" charset="0"/>
              </a:rPr>
              <a:t> </a:t>
            </a:r>
            <a:endParaRPr lang="en-US" dirty="0">
              <a:solidFill>
                <a:prstClr val="black"/>
              </a:solidFill>
              <a:latin typeface="Gill Sans MT" panose="020B0502020104020203" pitchFamily="34" charset="0"/>
            </a:endParaRPr>
          </a:p>
          <a:p>
            <a:pPr marL="285750" indent="-285750">
              <a:lnSpc>
                <a:spcPct val="150000"/>
              </a:lnSpc>
              <a:buFont typeface="Arial" panose="020B0604020202020204" pitchFamily="34" charset="0"/>
              <a:buChar char="•"/>
            </a:pPr>
            <a:endParaRPr lang="en-GB" dirty="0">
              <a:solidFill>
                <a:prstClr val="black"/>
              </a:solidFill>
              <a:latin typeface="Gill Sans MT" panose="020B0502020104020203"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2573487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53890E5E-54F5-4C9C-8D7C-E5FC357968E1}"/>
              </a:ext>
            </a:extLst>
          </p:cNvPr>
          <p:cNvSpPr txBox="1"/>
          <p:nvPr/>
        </p:nvSpPr>
        <p:spPr>
          <a:xfrm>
            <a:off x="14067" y="102165"/>
            <a:ext cx="4079631" cy="6340197"/>
          </a:xfrm>
          <a:prstGeom prst="rect">
            <a:avLst/>
          </a:prstGeom>
          <a:solidFill>
            <a:srgbClr val="EE7100"/>
          </a:solidFill>
        </p:spPr>
        <p:txBody>
          <a:bodyPr wrap="square" rtlCol="0">
            <a:spAutoFit/>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 </a:t>
            </a:r>
          </a:p>
        </p:txBody>
      </p:sp>
      <p:sp>
        <p:nvSpPr>
          <p:cNvPr id="14" name="TextBox 4">
            <a:extLst>
              <a:ext uri="{FF2B5EF4-FFF2-40B4-BE49-F238E27FC236}">
                <a16:creationId xmlns:a16="http://schemas.microsoft.com/office/drawing/2014/main" xmlns="" id="{A3BA5C0F-271C-4E32-B26D-5C40942B223B}"/>
              </a:ext>
            </a:extLst>
          </p:cNvPr>
          <p:cNvSpPr txBox="1"/>
          <p:nvPr/>
        </p:nvSpPr>
        <p:spPr>
          <a:xfrm>
            <a:off x="0" y="2861894"/>
            <a:ext cx="4334570" cy="820738"/>
          </a:xfrm>
          <a:prstGeom prst="rect">
            <a:avLst/>
          </a:prstGeom>
        </p:spPr>
        <p:txBody>
          <a:bodyPr wrap="square" lIns="0" tIns="0" rIns="0" bIns="0" rtlCol="0" anchor="t">
            <a:spAutoFit/>
          </a:bodyPr>
          <a:lstStyle/>
          <a:p>
            <a:pPr algn="ctr">
              <a:lnSpc>
                <a:spcPts val="3150"/>
              </a:lnSpc>
            </a:pPr>
            <a:r>
              <a:rPr lang="en-US" sz="2667" b="1" dirty="0">
                <a:solidFill>
                  <a:schemeClr val="bg1"/>
                </a:solidFill>
                <a:latin typeface="Gill Sans MT" panose="020B0502020104020203" pitchFamily="34" charset="0"/>
                <a:cs typeface="Arial" panose="020B0604020202020204" pitchFamily="34" charset="0"/>
              </a:rPr>
              <a:t>Additional Information Requested </a:t>
            </a:r>
          </a:p>
        </p:txBody>
      </p:sp>
      <p:sp>
        <p:nvSpPr>
          <p:cNvPr id="5" name="Slide Number Placeholder 4">
            <a:extLst>
              <a:ext uri="{FF2B5EF4-FFF2-40B4-BE49-F238E27FC236}">
                <a16:creationId xmlns:a16="http://schemas.microsoft.com/office/drawing/2014/main" xmlns="" id="{7D971D02-1A98-49ED-9416-C6C4B80EDF9E}"/>
              </a:ext>
            </a:extLst>
          </p:cNvPr>
          <p:cNvSpPr>
            <a:spLocks noGrp="1"/>
          </p:cNvSpPr>
          <p:nvPr>
            <p:ph type="sldNum" sz="quarter" idx="12"/>
          </p:nvPr>
        </p:nvSpPr>
        <p:spPr>
          <a:xfrm>
            <a:off x="8830373" y="6320654"/>
            <a:ext cx="1422400" cy="243417"/>
          </a:xfrm>
        </p:spPr>
        <p:txBody>
          <a:bodyPr/>
          <a:lstStyle/>
          <a:p>
            <a:pPr algn="ctr"/>
            <a:fld id="{B6F15528-21DE-4FAA-801E-634DDDAF4B2B}" type="slidenum">
              <a:rPr lang="en-US" smtClean="0"/>
              <a:pPr algn="ctr"/>
              <a:t>18</a:t>
            </a:fld>
            <a:endParaRPr lang="en-US" dirty="0"/>
          </a:p>
        </p:txBody>
      </p:sp>
    </p:spTree>
    <p:extLst>
      <p:ext uri="{BB962C8B-B14F-4D97-AF65-F5344CB8AC3E}">
        <p14:creationId xmlns:p14="http://schemas.microsoft.com/office/powerpoint/2010/main" xmlns="" val="723191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9483493" y="6387110"/>
            <a:ext cx="1422400" cy="243417"/>
          </a:xfrm>
          <a:prstGeom prst="rect">
            <a:avLst/>
          </a:prstGeom>
        </p:spPr>
        <p:txBody>
          <a:bodyPr vert="horz" lIns="60960" tIns="30480" rIns="60960" bIns="30480" rtlCol="0" anchor="ctr"/>
          <a:lstStyle>
            <a:defPPr>
              <a:defRPr lang="en-US"/>
            </a:defPPr>
            <a:lvl1pPr marL="0" algn="r" defTabSz="609630" rtl="0" eaLnBrk="1" latinLnBrk="0" hangingPunct="1">
              <a:defRPr sz="800" kern="1200">
                <a:solidFill>
                  <a:schemeClr val="tx1">
                    <a:tint val="75000"/>
                  </a:schemeClr>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a:buClr>
                <a:srgbClr val="000000"/>
              </a:buClr>
            </a:pPr>
            <a:fld id="{93AE1883-0942-4AA3-9DB2-9C7C3A0314B1}" type="slidenum">
              <a:rPr lang="en-US">
                <a:solidFill>
                  <a:srgbClr val="000000">
                    <a:tint val="75000"/>
                  </a:srgbClr>
                </a:solidFill>
                <a:latin typeface="Arial"/>
                <a:sym typeface="Arial"/>
              </a:rPr>
              <a:pPr>
                <a:buClr>
                  <a:srgbClr val="000000"/>
                </a:buClr>
              </a:pPr>
              <a:t>19</a:t>
            </a:fld>
            <a:endParaRPr lang="en-US">
              <a:solidFill>
                <a:srgbClr val="000000">
                  <a:tint val="75000"/>
                </a:srgbClr>
              </a:solidFill>
              <a:latin typeface="Arial"/>
              <a:sym typeface="Arial"/>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3012688"/>
            <a:ext cx="12192000" cy="832625"/>
          </a:xfrm>
          <a:prstGeom prst="rect">
            <a:avLst/>
          </a:prstGeom>
          <a:solidFill>
            <a:schemeClr val="accent6">
              <a:lumMod val="75000"/>
            </a:schemeClr>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1" y="3182778"/>
            <a:ext cx="12191999" cy="492443"/>
          </a:xfrm>
          <a:prstGeom prst="rect">
            <a:avLst/>
          </a:prstGeom>
          <a:noFill/>
        </p:spPr>
        <p:txBody>
          <a:bodyPr wrap="square" rtlCol="0">
            <a:spAutoFit/>
          </a:bodyPr>
          <a:lstStyle/>
          <a:p>
            <a:pPr defTabSz="609630">
              <a:buClr>
                <a:srgbClr val="000000"/>
              </a:buClr>
            </a:pPr>
            <a:r>
              <a:rPr lang="en-US" sz="2600" b="1" kern="0" dirty="0">
                <a:solidFill>
                  <a:prstClr val="white"/>
                </a:solidFill>
                <a:latin typeface="Arial"/>
                <a:cs typeface="Arial"/>
                <a:sym typeface="Arial"/>
              </a:rPr>
              <a:t>Approvals, Rejections &amp; Reasons (compiled in Q4 with Unaudited Numbers </a:t>
            </a:r>
          </a:p>
        </p:txBody>
      </p:sp>
    </p:spTree>
    <p:extLst>
      <p:ext uri="{BB962C8B-B14F-4D97-AF65-F5344CB8AC3E}">
        <p14:creationId xmlns:p14="http://schemas.microsoft.com/office/powerpoint/2010/main" xmlns="" val="2442145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FE5DCF55-A4E6-4BC9-8F9E-76CCCB0F54F8}"/>
              </a:ext>
            </a:extLst>
          </p:cNvPr>
          <p:cNvSpPr txBox="1"/>
          <p:nvPr/>
        </p:nvSpPr>
        <p:spPr>
          <a:xfrm>
            <a:off x="2" y="1"/>
            <a:ext cx="3909389" cy="6340197"/>
          </a:xfrm>
          <a:prstGeom prst="rect">
            <a:avLst/>
          </a:prstGeom>
          <a:solidFill>
            <a:srgbClr val="EE7100"/>
          </a:solidFill>
        </p:spPr>
        <p:txBody>
          <a:bodyPr wrap="square" rtlCol="0">
            <a:spAutoFit/>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 </a:t>
            </a:r>
          </a:p>
        </p:txBody>
      </p:sp>
      <p:sp>
        <p:nvSpPr>
          <p:cNvPr id="6" name="Rectangle 5">
            <a:extLst>
              <a:ext uri="{FF2B5EF4-FFF2-40B4-BE49-F238E27FC236}">
                <a16:creationId xmlns:a16="http://schemas.microsoft.com/office/drawing/2014/main" xmlns="" id="{85CCC70A-E9E5-4D67-A739-AA0C27C6D40B}"/>
              </a:ext>
            </a:extLst>
          </p:cNvPr>
          <p:cNvSpPr/>
          <p:nvPr/>
        </p:nvSpPr>
        <p:spPr>
          <a:xfrm>
            <a:off x="3909391" y="1175346"/>
            <a:ext cx="8014369" cy="2646878"/>
          </a:xfrm>
          <a:prstGeom prst="rect">
            <a:avLst/>
          </a:prstGeom>
        </p:spPr>
        <p:txBody>
          <a:bodyPr wrap="square">
            <a:spAutoFit/>
          </a:bodyPr>
          <a:lstStyle/>
          <a:p>
            <a:pPr marL="342917" indent="-342917">
              <a:spcBef>
                <a:spcPts val="800"/>
              </a:spcBef>
              <a:buFont typeface="+mj-lt"/>
              <a:buAutoNum type="arabicPeriod"/>
            </a:pPr>
            <a:r>
              <a:rPr lang="en-US" sz="1800" dirty="0">
                <a:latin typeface="Gill Sans MT" panose="020B0502020104020203" pitchFamily="34" charset="0"/>
                <a:cs typeface="Arial" panose="020B0604020202020204" pitchFamily="34" charset="0"/>
              </a:rPr>
              <a:t>Context of the Presentation / Problem Statement </a:t>
            </a:r>
          </a:p>
          <a:p>
            <a:pPr marL="342917" indent="-342917">
              <a:spcBef>
                <a:spcPts val="800"/>
              </a:spcBef>
              <a:buFont typeface="+mj-lt"/>
              <a:buAutoNum type="arabicPeriod"/>
            </a:pPr>
            <a:r>
              <a:rPr lang="en-US" dirty="0">
                <a:latin typeface="Gill Sans MT" panose="020B0502020104020203" pitchFamily="34" charset="0"/>
                <a:cs typeface="Arial" panose="020B0604020202020204" pitchFamily="34" charset="0"/>
              </a:rPr>
              <a:t>Current Operating Environment</a:t>
            </a:r>
            <a:endParaRPr lang="en-US" sz="1800" dirty="0">
              <a:latin typeface="Gill Sans MT" panose="020B0502020104020203" pitchFamily="34" charset="0"/>
              <a:cs typeface="Arial" panose="020B0604020202020204" pitchFamily="34" charset="0"/>
            </a:endParaRPr>
          </a:p>
          <a:p>
            <a:pPr marL="342917" indent="-342917">
              <a:spcBef>
                <a:spcPts val="800"/>
              </a:spcBef>
              <a:buFont typeface="+mj-lt"/>
              <a:buAutoNum type="arabicPeriod"/>
            </a:pPr>
            <a:r>
              <a:rPr lang="en-US" dirty="0">
                <a:effectLst/>
                <a:latin typeface="Gill Sans MT" panose="020B0502020104020203" pitchFamily="34" charset="0"/>
                <a:ea typeface="Times New Roman" panose="02020603050405020304" pitchFamily="18" charset="0"/>
                <a:cs typeface="Arial" panose="020B0604020202020204" pitchFamily="34" charset="0"/>
              </a:rPr>
              <a:t>Current Process Flow</a:t>
            </a:r>
          </a:p>
          <a:p>
            <a:pPr marL="342917" indent="-342917">
              <a:spcBef>
                <a:spcPts val="800"/>
              </a:spcBef>
              <a:buFont typeface="+mj-lt"/>
              <a:buAutoNum type="arabicPeriod"/>
            </a:pPr>
            <a:r>
              <a:rPr lang="en-ZA" dirty="0">
                <a:effectLst/>
                <a:latin typeface="Gill Sans MT" panose="020B0502020104020203" pitchFamily="34" charset="0"/>
                <a:ea typeface="Times New Roman" panose="02020603050405020304" pitchFamily="18" charset="0"/>
              </a:rPr>
              <a:t>Challenges in processing SMME applications.</a:t>
            </a:r>
            <a:endParaRPr lang="en-US" dirty="0">
              <a:latin typeface="Gill Sans MT" panose="020B0502020104020203" pitchFamily="34" charset="0"/>
              <a:ea typeface="Arial" charset="0"/>
              <a:cs typeface="Arial" charset="0"/>
            </a:endParaRPr>
          </a:p>
          <a:p>
            <a:pPr marL="342917" indent="-342917">
              <a:spcBef>
                <a:spcPts val="800"/>
              </a:spcBef>
              <a:buFont typeface="+mj-lt"/>
              <a:buAutoNum type="arabicPeriod"/>
            </a:pPr>
            <a:r>
              <a:rPr lang="en-ZA" dirty="0">
                <a:latin typeface="Gill Sans MT" panose="020B0502020104020203" pitchFamily="34" charset="0"/>
                <a:ea typeface="Times New Roman" panose="02020603050405020304" pitchFamily="18" charset="0"/>
              </a:rPr>
              <a:t>Proposed Solutions</a:t>
            </a:r>
          </a:p>
          <a:p>
            <a:pPr marL="342917" indent="-342917">
              <a:spcBef>
                <a:spcPts val="800"/>
              </a:spcBef>
              <a:buFont typeface="+mj-lt"/>
              <a:buAutoNum type="arabicPeriod"/>
            </a:pPr>
            <a:r>
              <a:rPr lang="en-US" sz="1800" dirty="0">
                <a:latin typeface="Gill Sans MT" panose="020B0502020104020203" pitchFamily="34" charset="0"/>
                <a:cs typeface="Arial" panose="020B0604020202020204" pitchFamily="34" charset="0"/>
              </a:rPr>
              <a:t>Anticipated Benefits</a:t>
            </a:r>
          </a:p>
          <a:p>
            <a:pPr marL="342917" indent="-342917">
              <a:spcBef>
                <a:spcPts val="800"/>
              </a:spcBef>
              <a:buFont typeface="+mj-lt"/>
              <a:buAutoNum type="arabicPeriod"/>
            </a:pPr>
            <a:r>
              <a:rPr lang="en-US" dirty="0">
                <a:latin typeface="Gill Sans MT" panose="020B0502020104020203" pitchFamily="34" charset="0"/>
                <a:cs typeface="Arial" panose="020B0604020202020204" pitchFamily="34" charset="0"/>
              </a:rPr>
              <a:t>Follow-up Request</a:t>
            </a:r>
            <a:endParaRPr lang="en-US" sz="1800" dirty="0">
              <a:latin typeface="Gill Sans MT" panose="020B0502020104020203"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E8617DC0-2195-444D-A987-D871B8499703}"/>
              </a:ext>
            </a:extLst>
          </p:cNvPr>
          <p:cNvSpPr txBox="1"/>
          <p:nvPr/>
        </p:nvSpPr>
        <p:spPr>
          <a:xfrm>
            <a:off x="0" y="2613911"/>
            <a:ext cx="4334570" cy="410369"/>
          </a:xfrm>
          <a:prstGeom prst="rect">
            <a:avLst/>
          </a:prstGeom>
        </p:spPr>
        <p:txBody>
          <a:bodyPr wrap="square" lIns="0" tIns="0" rIns="0" bIns="0" rtlCol="0" anchor="t">
            <a:spAutoFit/>
          </a:bodyPr>
          <a:lstStyle/>
          <a:p>
            <a:pPr algn="ctr">
              <a:lnSpc>
                <a:spcPts val="3150"/>
              </a:lnSpc>
            </a:pPr>
            <a:r>
              <a:rPr lang="en-US" sz="2667" b="1" dirty="0">
                <a:solidFill>
                  <a:schemeClr val="bg1"/>
                </a:solidFill>
                <a:latin typeface="Gill Sans MT" panose="020B0502020104020203" pitchFamily="34" charset="0"/>
                <a:cs typeface="Arial" panose="020B0604020202020204" pitchFamily="34" charset="0"/>
              </a:rPr>
              <a:t>Contents</a:t>
            </a:r>
          </a:p>
        </p:txBody>
      </p:sp>
    </p:spTree>
    <p:extLst>
      <p:ext uri="{BB962C8B-B14F-4D97-AF65-F5344CB8AC3E}">
        <p14:creationId xmlns:p14="http://schemas.microsoft.com/office/powerpoint/2010/main" xmlns="" val="3414568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9483493" y="6387110"/>
            <a:ext cx="1422400" cy="243417"/>
          </a:xfrm>
          <a:prstGeom prst="rect">
            <a:avLst/>
          </a:prstGeom>
        </p:spPr>
        <p:txBody>
          <a:bodyPr vert="horz" lIns="60960" tIns="30480" rIns="60960" bIns="30480" rtlCol="0" anchor="ctr"/>
          <a:lstStyle>
            <a:defPPr>
              <a:defRPr lang="en-US"/>
            </a:defPPr>
            <a:lvl1pPr marL="0" algn="r" defTabSz="609630" rtl="0" eaLnBrk="1" latinLnBrk="0" hangingPunct="1">
              <a:defRPr sz="800" kern="1200">
                <a:solidFill>
                  <a:schemeClr val="tx1">
                    <a:tint val="75000"/>
                  </a:schemeClr>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a:buClr>
                <a:srgbClr val="000000"/>
              </a:buClr>
            </a:pPr>
            <a:fld id="{93AE1883-0942-4AA3-9DB2-9C7C3A0314B1}" type="slidenum">
              <a:rPr lang="en-US">
                <a:solidFill>
                  <a:srgbClr val="000000">
                    <a:tint val="75000"/>
                  </a:srgbClr>
                </a:solidFill>
                <a:latin typeface="Arial"/>
                <a:sym typeface="Arial"/>
              </a:rPr>
              <a:pPr>
                <a:buClr>
                  <a:srgbClr val="000000"/>
                </a:buClr>
              </a:pPr>
              <a:t>20</a:t>
            </a:fld>
            <a:endParaRPr lang="en-US">
              <a:solidFill>
                <a:srgbClr val="000000">
                  <a:tint val="75000"/>
                </a:srgbClr>
              </a:solidFill>
              <a:latin typeface="Arial"/>
              <a:sym typeface="Arial"/>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12192000" cy="832625"/>
          </a:xfrm>
          <a:prstGeom prst="rect">
            <a:avLst/>
          </a:prstGeom>
          <a:solidFill>
            <a:schemeClr val="accent6">
              <a:lumMod val="75000"/>
            </a:schemeClr>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490654" y="119391"/>
            <a:ext cx="11522927" cy="523220"/>
          </a:xfrm>
          <a:prstGeom prst="rect">
            <a:avLst/>
          </a:prstGeom>
          <a:noFill/>
        </p:spPr>
        <p:txBody>
          <a:bodyPr wrap="square" rtlCol="0">
            <a:spAutoFit/>
          </a:bodyPr>
          <a:lstStyle/>
          <a:p>
            <a:pPr defTabSz="609630">
              <a:buClr>
                <a:srgbClr val="000000"/>
              </a:buClr>
            </a:pPr>
            <a:r>
              <a:rPr lang="en-US" sz="2800" b="1" kern="0" dirty="0">
                <a:solidFill>
                  <a:prstClr val="white"/>
                </a:solidFill>
                <a:latin typeface="Arial"/>
                <a:cs typeface="Arial"/>
                <a:sym typeface="Arial"/>
              </a:rPr>
              <a:t>sefa</a:t>
            </a:r>
            <a:r>
              <a:rPr lang="en-US" sz="2800" kern="0" dirty="0">
                <a:solidFill>
                  <a:prstClr val="white"/>
                </a:solidFill>
                <a:latin typeface="Arial"/>
                <a:cs typeface="Arial"/>
                <a:sym typeface="Arial"/>
              </a:rPr>
              <a:t>’s Loan Application Report – Blended Finance FY2022 </a:t>
            </a:r>
          </a:p>
        </p:txBody>
      </p:sp>
      <p:graphicFrame>
        <p:nvGraphicFramePr>
          <p:cNvPr id="6" name="Table 5">
            <a:extLst>
              <a:ext uri="{FF2B5EF4-FFF2-40B4-BE49-F238E27FC236}">
                <a16:creationId xmlns:a16="http://schemas.microsoft.com/office/drawing/2014/main" xmlns="" id="{A6D33DFA-58A5-4C9C-9A18-608688A26987}"/>
              </a:ext>
            </a:extLst>
          </p:cNvPr>
          <p:cNvGraphicFramePr>
            <a:graphicFrameLocks noGrp="1"/>
          </p:cNvGraphicFramePr>
          <p:nvPr/>
        </p:nvGraphicFramePr>
        <p:xfrm>
          <a:off x="288758" y="952017"/>
          <a:ext cx="11724822" cy="5214300"/>
        </p:xfrm>
        <a:graphic>
          <a:graphicData uri="http://schemas.openxmlformats.org/drawingml/2006/table">
            <a:tbl>
              <a:tblPr>
                <a:tableStyleId>{8799B23B-EC83-4686-B30A-512413B5E67A}</a:tableStyleId>
              </a:tblPr>
              <a:tblGrid>
                <a:gridCol w="1690063">
                  <a:extLst>
                    <a:ext uri="{9D8B030D-6E8A-4147-A177-3AD203B41FA5}">
                      <a16:colId xmlns:a16="http://schemas.microsoft.com/office/drawing/2014/main" xmlns="" val="3222081538"/>
                    </a:ext>
                  </a:extLst>
                </a:gridCol>
                <a:gridCol w="1062722">
                  <a:extLst>
                    <a:ext uri="{9D8B030D-6E8A-4147-A177-3AD203B41FA5}">
                      <a16:colId xmlns:a16="http://schemas.microsoft.com/office/drawing/2014/main" xmlns="" val="1162490690"/>
                    </a:ext>
                  </a:extLst>
                </a:gridCol>
                <a:gridCol w="1121505">
                  <a:extLst>
                    <a:ext uri="{9D8B030D-6E8A-4147-A177-3AD203B41FA5}">
                      <a16:colId xmlns:a16="http://schemas.microsoft.com/office/drawing/2014/main" xmlns="" val="3270897798"/>
                    </a:ext>
                  </a:extLst>
                </a:gridCol>
                <a:gridCol w="977360">
                  <a:extLst>
                    <a:ext uri="{9D8B030D-6E8A-4147-A177-3AD203B41FA5}">
                      <a16:colId xmlns:a16="http://schemas.microsoft.com/office/drawing/2014/main" xmlns="" val="3263499881"/>
                    </a:ext>
                  </a:extLst>
                </a:gridCol>
                <a:gridCol w="1571515">
                  <a:extLst>
                    <a:ext uri="{9D8B030D-6E8A-4147-A177-3AD203B41FA5}">
                      <a16:colId xmlns:a16="http://schemas.microsoft.com/office/drawing/2014/main" xmlns="" val="1007299855"/>
                    </a:ext>
                  </a:extLst>
                </a:gridCol>
                <a:gridCol w="955386">
                  <a:extLst>
                    <a:ext uri="{9D8B030D-6E8A-4147-A177-3AD203B41FA5}">
                      <a16:colId xmlns:a16="http://schemas.microsoft.com/office/drawing/2014/main" xmlns="" val="2533741594"/>
                    </a:ext>
                  </a:extLst>
                </a:gridCol>
                <a:gridCol w="1695442">
                  <a:extLst>
                    <a:ext uri="{9D8B030D-6E8A-4147-A177-3AD203B41FA5}">
                      <a16:colId xmlns:a16="http://schemas.microsoft.com/office/drawing/2014/main" xmlns="" val="3259272080"/>
                    </a:ext>
                  </a:extLst>
                </a:gridCol>
                <a:gridCol w="872112">
                  <a:extLst>
                    <a:ext uri="{9D8B030D-6E8A-4147-A177-3AD203B41FA5}">
                      <a16:colId xmlns:a16="http://schemas.microsoft.com/office/drawing/2014/main" xmlns="" val="607367552"/>
                    </a:ext>
                  </a:extLst>
                </a:gridCol>
                <a:gridCol w="1778717">
                  <a:extLst>
                    <a:ext uri="{9D8B030D-6E8A-4147-A177-3AD203B41FA5}">
                      <a16:colId xmlns:a16="http://schemas.microsoft.com/office/drawing/2014/main" xmlns="" val="2489282959"/>
                    </a:ext>
                  </a:extLst>
                </a:gridCol>
              </a:tblGrid>
              <a:tr h="539006">
                <a:tc>
                  <a:txBody>
                    <a:bodyPr/>
                    <a:lstStyle/>
                    <a:p>
                      <a:pPr algn="l" fontAlgn="b"/>
                      <a:r>
                        <a:rPr lang="en-ZA" sz="1300" b="1" u="none" strike="noStrike">
                          <a:effectLst/>
                          <a:latin typeface="Arial" panose="020B0604020202020204" pitchFamily="34" charset="0"/>
                          <a:cs typeface="Arial" panose="020B0604020202020204" pitchFamily="34" charset="0"/>
                        </a:rPr>
                        <a:t>ProjectType</a:t>
                      </a:r>
                      <a:endParaRPr lang="en-ZA" sz="13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b="1" u="none" strike="noStrike">
                          <a:effectLst/>
                          <a:latin typeface="Arial" panose="020B0604020202020204" pitchFamily="34" charset="0"/>
                          <a:cs typeface="Arial" panose="020B0604020202020204" pitchFamily="34" charset="0"/>
                        </a:rPr>
                        <a:t>Province</a:t>
                      </a:r>
                      <a:endParaRPr lang="en-ZA" sz="13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b="1" u="none" strike="noStrike">
                          <a:effectLst/>
                          <a:latin typeface="Arial" panose="020B0604020202020204" pitchFamily="34" charset="0"/>
                          <a:cs typeface="Arial" panose="020B0604020202020204" pitchFamily="34" charset="0"/>
                        </a:rPr>
                        <a:t>Applications Received</a:t>
                      </a:r>
                      <a:endParaRPr lang="en-ZA" sz="13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b="1" u="none" strike="noStrike">
                          <a:effectLst/>
                          <a:latin typeface="Arial" panose="020B0604020202020204" pitchFamily="34" charset="0"/>
                          <a:cs typeface="Arial" panose="020B0604020202020204" pitchFamily="34" charset="0"/>
                        </a:rPr>
                        <a:t>Applications Approved</a:t>
                      </a:r>
                      <a:endParaRPr lang="en-ZA" sz="13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b="1" u="none" strike="noStrike">
                          <a:effectLst/>
                          <a:latin typeface="Arial" panose="020B0604020202020204" pitchFamily="34" charset="0"/>
                          <a:cs typeface="Arial" panose="020B0604020202020204" pitchFamily="34" charset="0"/>
                        </a:rPr>
                        <a:t> Approved Amount </a:t>
                      </a:r>
                      <a:endParaRPr lang="en-ZA" sz="13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b="1" u="none" strike="noStrike">
                          <a:effectLst/>
                          <a:latin typeface="Arial" panose="020B0604020202020204" pitchFamily="34" charset="0"/>
                          <a:cs typeface="Arial" panose="020B0604020202020204" pitchFamily="34" charset="0"/>
                        </a:rPr>
                        <a:t>Applications Rejected</a:t>
                      </a:r>
                      <a:endParaRPr lang="en-ZA" sz="13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b="1" u="none" strike="noStrike" dirty="0">
                          <a:effectLst/>
                          <a:latin typeface="Arial" panose="020B0604020202020204" pitchFamily="34" charset="0"/>
                          <a:cs typeface="Arial" panose="020B0604020202020204" pitchFamily="34" charset="0"/>
                        </a:rPr>
                        <a:t>Rejected Amount</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b="1" u="none" strike="noStrike">
                          <a:effectLst/>
                          <a:latin typeface="Arial" panose="020B0604020202020204" pitchFamily="34" charset="0"/>
                          <a:cs typeface="Arial" panose="020B0604020202020204" pitchFamily="34" charset="0"/>
                        </a:rPr>
                        <a:t>Number Financed</a:t>
                      </a:r>
                      <a:endParaRPr lang="en-ZA" sz="13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b="1" u="none" strike="noStrike" dirty="0">
                          <a:effectLst/>
                          <a:latin typeface="Arial" panose="020B0604020202020204" pitchFamily="34" charset="0"/>
                          <a:cs typeface="Arial" panose="020B0604020202020204" pitchFamily="34" charset="0"/>
                        </a:rPr>
                        <a:t> Disbursed Amount </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049563367"/>
                  </a:ext>
                </a:extLst>
              </a:tr>
              <a:tr h="487801">
                <a:tc>
                  <a:txBody>
                    <a:bodyPr/>
                    <a:lstStyle/>
                    <a:p>
                      <a:pPr algn="l" fontAlgn="b"/>
                      <a:r>
                        <a:rPr lang="en-ZA" sz="1300" u="none" strike="noStrike">
                          <a:effectLst/>
                          <a:latin typeface="Arial" panose="020B0604020202020204" pitchFamily="34" charset="0"/>
                          <a:cs typeface="Arial" panose="020B0604020202020204" pitchFamily="34" charset="0"/>
                        </a:rPr>
                        <a:t>Blended Finance</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Eastern Cape</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dirty="0">
                          <a:effectLst/>
                          <a:latin typeface="Arial" panose="020B0604020202020204" pitchFamily="34" charset="0"/>
                          <a:cs typeface="Arial" panose="020B0604020202020204" pitchFamily="34" charset="0"/>
                        </a:rPr>
                        <a:t> R                            -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2</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1 110 553.20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3609812646"/>
                  </a:ext>
                </a:extLst>
              </a:tr>
              <a:tr h="420229">
                <a:tc>
                  <a:txBody>
                    <a:bodyPr/>
                    <a:lstStyle/>
                    <a:p>
                      <a:pPr algn="l" fontAlgn="b"/>
                      <a:r>
                        <a:rPr lang="en-ZA" sz="1300" u="none" strike="noStrike">
                          <a:effectLst/>
                          <a:latin typeface="Arial" panose="020B0604020202020204" pitchFamily="34" charset="0"/>
                          <a:cs typeface="Arial" panose="020B0604020202020204" pitchFamily="34" charset="0"/>
                        </a:rPr>
                        <a:t>Blended Finance</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Free State</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dirty="0">
                          <a:effectLst/>
                          <a:latin typeface="Arial" panose="020B0604020202020204" pitchFamily="34" charset="0"/>
                          <a:cs typeface="Arial" panose="020B0604020202020204" pitchFamily="34" charset="0"/>
                        </a:rPr>
                        <a:t> R                            -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488877315"/>
                  </a:ext>
                </a:extLst>
              </a:tr>
              <a:tr h="487801">
                <a:tc>
                  <a:txBody>
                    <a:bodyPr/>
                    <a:lstStyle/>
                    <a:p>
                      <a:pPr algn="l" fontAlgn="b"/>
                      <a:r>
                        <a:rPr lang="en-ZA" sz="1300" u="none" strike="noStrike" dirty="0">
                          <a:effectLst/>
                          <a:latin typeface="Arial" panose="020B0604020202020204" pitchFamily="34" charset="0"/>
                          <a:cs typeface="Arial" panose="020B0604020202020204" pitchFamily="34" charset="0"/>
                        </a:rPr>
                        <a:t>Blended Finance</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Gauteng</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9</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1</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dirty="0">
                          <a:effectLst/>
                          <a:latin typeface="Arial" panose="020B0604020202020204" pitchFamily="34" charset="0"/>
                          <a:cs typeface="Arial" panose="020B0604020202020204" pitchFamily="34" charset="0"/>
                        </a:rPr>
                        <a:t> R                            -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8</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20 375 511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3</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8 219 735.18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4130300390"/>
                  </a:ext>
                </a:extLst>
              </a:tr>
              <a:tr h="487801">
                <a:tc>
                  <a:txBody>
                    <a:bodyPr/>
                    <a:lstStyle/>
                    <a:p>
                      <a:pPr algn="l" fontAlgn="b"/>
                      <a:r>
                        <a:rPr lang="en-ZA" sz="1300" u="none" strike="noStrike">
                          <a:effectLst/>
                          <a:latin typeface="Arial" panose="020B0604020202020204" pitchFamily="34" charset="0"/>
                          <a:cs typeface="Arial" panose="020B0604020202020204" pitchFamily="34" charset="0"/>
                        </a:rPr>
                        <a:t>Blended Finance</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Kwazulu Natal</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1</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dirty="0">
                          <a:effectLst/>
                          <a:latin typeface="Arial" panose="020B0604020202020204" pitchFamily="34" charset="0"/>
                          <a:cs typeface="Arial" panose="020B0604020202020204" pitchFamily="34" charset="0"/>
                        </a:rPr>
                        <a:t>0</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dirty="0">
                          <a:effectLst/>
                          <a:latin typeface="Arial" panose="020B0604020202020204" pitchFamily="34" charset="0"/>
                          <a:cs typeface="Arial" panose="020B0604020202020204" pitchFamily="34" charset="0"/>
                        </a:rPr>
                        <a:t> R                            -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1</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dirty="0">
                          <a:effectLst/>
                          <a:latin typeface="Arial" panose="020B0604020202020204" pitchFamily="34" charset="0"/>
                          <a:cs typeface="Arial" panose="020B0604020202020204" pitchFamily="34" charset="0"/>
                        </a:rPr>
                        <a:t> R                4 409 400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1</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9 133 511.00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237651191"/>
                  </a:ext>
                </a:extLst>
              </a:tr>
              <a:tr h="487801">
                <a:tc>
                  <a:txBody>
                    <a:bodyPr/>
                    <a:lstStyle/>
                    <a:p>
                      <a:pPr algn="l" fontAlgn="b"/>
                      <a:r>
                        <a:rPr lang="en-ZA" sz="1300" u="none" strike="noStrike">
                          <a:effectLst/>
                          <a:latin typeface="Arial" panose="020B0604020202020204" pitchFamily="34" charset="0"/>
                          <a:cs typeface="Arial" panose="020B0604020202020204" pitchFamily="34" charset="0"/>
                        </a:rPr>
                        <a:t>Blended Finance</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Limpopo</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2</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dirty="0">
                          <a:effectLst/>
                          <a:latin typeface="Arial" panose="020B0604020202020204" pitchFamily="34" charset="0"/>
                          <a:cs typeface="Arial" panose="020B0604020202020204" pitchFamily="34" charset="0"/>
                        </a:rPr>
                        <a:t>0</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dirty="0">
                          <a:effectLst/>
                          <a:latin typeface="Arial" panose="020B0604020202020204" pitchFamily="34" charset="0"/>
                          <a:cs typeface="Arial" panose="020B0604020202020204" pitchFamily="34" charset="0"/>
                        </a:rPr>
                        <a:t> R                            -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2</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dirty="0">
                          <a:effectLst/>
                          <a:latin typeface="Arial" panose="020B0604020202020204" pitchFamily="34" charset="0"/>
                          <a:cs typeface="Arial" panose="020B0604020202020204" pitchFamily="34" charset="0"/>
                        </a:rPr>
                        <a:t> R                4 111 281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1</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739 490.00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942111882"/>
                  </a:ext>
                </a:extLst>
              </a:tr>
              <a:tr h="487801">
                <a:tc>
                  <a:txBody>
                    <a:bodyPr/>
                    <a:lstStyle/>
                    <a:p>
                      <a:pPr algn="l" fontAlgn="b"/>
                      <a:r>
                        <a:rPr lang="en-ZA" sz="1300" u="none" strike="noStrike">
                          <a:effectLst/>
                          <a:latin typeface="Arial" panose="020B0604020202020204" pitchFamily="34" charset="0"/>
                          <a:cs typeface="Arial" panose="020B0604020202020204" pitchFamily="34" charset="0"/>
                        </a:rPr>
                        <a:t>Blended Finance</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Mpumalanga</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1</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dirty="0">
                          <a:effectLst/>
                          <a:latin typeface="Arial" panose="020B0604020202020204" pitchFamily="34" charset="0"/>
                          <a:cs typeface="Arial" panose="020B0604020202020204" pitchFamily="34" charset="0"/>
                        </a:rPr>
                        <a:t> R                            -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1</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dirty="0">
                          <a:effectLst/>
                          <a:latin typeface="Arial" panose="020B0604020202020204" pitchFamily="34" charset="0"/>
                          <a:cs typeface="Arial" panose="020B0604020202020204" pitchFamily="34" charset="0"/>
                        </a:rPr>
                        <a:t> R              10 487 520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925698098"/>
                  </a:ext>
                </a:extLst>
              </a:tr>
              <a:tr h="420229">
                <a:tc>
                  <a:txBody>
                    <a:bodyPr/>
                    <a:lstStyle/>
                    <a:p>
                      <a:pPr algn="l" fontAlgn="b"/>
                      <a:r>
                        <a:rPr lang="en-ZA" sz="1300" u="none" strike="noStrike">
                          <a:effectLst/>
                          <a:latin typeface="Arial" panose="020B0604020202020204" pitchFamily="34" charset="0"/>
                          <a:cs typeface="Arial" panose="020B0604020202020204" pitchFamily="34" charset="0"/>
                        </a:rPr>
                        <a:t>Blended Finance</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Northern Cape</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dirty="0">
                          <a:effectLst/>
                          <a:latin typeface="Arial" panose="020B0604020202020204" pitchFamily="34" charset="0"/>
                          <a:cs typeface="Arial" panose="020B0604020202020204" pitchFamily="34" charset="0"/>
                        </a:rPr>
                        <a:t> R                            -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835896825"/>
                  </a:ext>
                </a:extLst>
              </a:tr>
              <a:tr h="420229">
                <a:tc>
                  <a:txBody>
                    <a:bodyPr/>
                    <a:lstStyle/>
                    <a:p>
                      <a:pPr algn="l" fontAlgn="b"/>
                      <a:r>
                        <a:rPr lang="en-ZA" sz="1300" u="none" strike="noStrike" dirty="0">
                          <a:effectLst/>
                          <a:latin typeface="Arial" panose="020B0604020202020204" pitchFamily="34" charset="0"/>
                          <a:cs typeface="Arial" panose="020B0604020202020204" pitchFamily="34" charset="0"/>
                        </a:rPr>
                        <a:t>Blended Finance</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Northwest</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dirty="0">
                          <a:effectLst/>
                          <a:latin typeface="Arial" panose="020B0604020202020204" pitchFamily="34" charset="0"/>
                          <a:cs typeface="Arial" panose="020B0604020202020204" pitchFamily="34" charset="0"/>
                        </a:rPr>
                        <a:t> R                            -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529803304"/>
                  </a:ext>
                </a:extLst>
              </a:tr>
              <a:tr h="487801">
                <a:tc>
                  <a:txBody>
                    <a:bodyPr/>
                    <a:lstStyle/>
                    <a:p>
                      <a:pPr algn="l" fontAlgn="b"/>
                      <a:r>
                        <a:rPr lang="en-ZA" sz="1300" u="none" strike="noStrike">
                          <a:effectLst/>
                          <a:latin typeface="Arial" panose="020B0604020202020204" pitchFamily="34" charset="0"/>
                          <a:cs typeface="Arial" panose="020B0604020202020204" pitchFamily="34" charset="0"/>
                        </a:rPr>
                        <a:t>Blended Finance</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Western Cape</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dirty="0">
                          <a:effectLst/>
                          <a:latin typeface="Arial" panose="020B0604020202020204" pitchFamily="34" charset="0"/>
                          <a:cs typeface="Arial" panose="020B0604020202020204" pitchFamily="34" charset="0"/>
                        </a:rPr>
                        <a:t> R                            -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1</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3 644 168.30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588678475"/>
                  </a:ext>
                </a:extLst>
              </a:tr>
              <a:tr h="487801">
                <a:tc>
                  <a:txBody>
                    <a:bodyPr/>
                    <a:lstStyle/>
                    <a:p>
                      <a:pPr algn="l" fontAlgn="b"/>
                      <a:r>
                        <a:rPr lang="en-ZA" sz="1300" b="1" u="none" strike="noStrike">
                          <a:effectLst/>
                          <a:latin typeface="Arial" panose="020B0604020202020204" pitchFamily="34" charset="0"/>
                          <a:cs typeface="Arial" panose="020B0604020202020204" pitchFamily="34" charset="0"/>
                        </a:rPr>
                        <a:t>SUM</a:t>
                      </a:r>
                      <a:endParaRPr lang="en-ZA" sz="13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3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b="1" u="none" strike="noStrike">
                          <a:effectLst/>
                          <a:latin typeface="Arial" panose="020B0604020202020204" pitchFamily="34" charset="0"/>
                          <a:cs typeface="Arial" panose="020B0604020202020204" pitchFamily="34" charset="0"/>
                        </a:rPr>
                        <a:t>13</a:t>
                      </a:r>
                      <a:endParaRPr lang="en-ZA" sz="13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b="1" u="none" strike="noStrike">
                          <a:effectLst/>
                          <a:latin typeface="Arial" panose="020B0604020202020204" pitchFamily="34" charset="0"/>
                          <a:cs typeface="Arial" panose="020B0604020202020204" pitchFamily="34" charset="0"/>
                        </a:rPr>
                        <a:t>1</a:t>
                      </a:r>
                      <a:endParaRPr lang="en-ZA" sz="13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b="1" u="none" strike="noStrike" dirty="0">
                          <a:effectLst/>
                          <a:latin typeface="Arial" panose="020B0604020202020204" pitchFamily="34" charset="0"/>
                          <a:cs typeface="Arial" panose="020B0604020202020204" pitchFamily="34" charset="0"/>
                        </a:rPr>
                        <a:t>0</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b="1" u="none" strike="noStrike">
                          <a:effectLst/>
                          <a:latin typeface="Arial" panose="020B0604020202020204" pitchFamily="34" charset="0"/>
                          <a:cs typeface="Arial" panose="020B0604020202020204" pitchFamily="34" charset="0"/>
                        </a:rPr>
                        <a:t>12</a:t>
                      </a:r>
                      <a:endParaRPr lang="en-ZA" sz="13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b="1" u="none" strike="noStrike">
                          <a:effectLst/>
                          <a:latin typeface="Arial" panose="020B0604020202020204" pitchFamily="34" charset="0"/>
                          <a:cs typeface="Arial" panose="020B0604020202020204" pitchFamily="34" charset="0"/>
                        </a:rPr>
                        <a:t> R              39 383 712 </a:t>
                      </a:r>
                      <a:endParaRPr lang="en-ZA" sz="13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b="1" u="none" strike="noStrike">
                          <a:effectLst/>
                          <a:latin typeface="Arial" panose="020B0604020202020204" pitchFamily="34" charset="0"/>
                          <a:cs typeface="Arial" panose="020B0604020202020204" pitchFamily="34" charset="0"/>
                        </a:rPr>
                        <a:t>8</a:t>
                      </a:r>
                      <a:endParaRPr lang="en-ZA" sz="13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b="1" u="none" strike="noStrike" dirty="0">
                          <a:effectLst/>
                          <a:latin typeface="Arial" panose="020B0604020202020204" pitchFamily="34" charset="0"/>
                          <a:cs typeface="Arial" panose="020B0604020202020204" pitchFamily="34" charset="0"/>
                        </a:rPr>
                        <a:t> R        22 847 457.68 </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3247487632"/>
                  </a:ext>
                </a:extLst>
              </a:tr>
            </a:tbl>
          </a:graphicData>
        </a:graphic>
      </p:graphicFrame>
    </p:spTree>
    <p:extLst>
      <p:ext uri="{BB962C8B-B14F-4D97-AF65-F5344CB8AC3E}">
        <p14:creationId xmlns:p14="http://schemas.microsoft.com/office/powerpoint/2010/main" xmlns="" val="3880484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9528098" y="6378601"/>
            <a:ext cx="1422400" cy="243417"/>
          </a:xfrm>
          <a:prstGeom prst="rect">
            <a:avLst/>
          </a:prstGeom>
        </p:spPr>
        <p:txBody>
          <a:bodyPr vert="horz" lIns="60960" tIns="30480" rIns="60960" bIns="30480" rtlCol="0" anchor="ctr"/>
          <a:lstStyle>
            <a:defPPr>
              <a:defRPr lang="en-US"/>
            </a:defPPr>
            <a:lvl1pPr marL="0" algn="r" defTabSz="609630" rtl="0" eaLnBrk="1" latinLnBrk="0" hangingPunct="1">
              <a:defRPr sz="800" kern="1200">
                <a:solidFill>
                  <a:schemeClr val="tx1">
                    <a:tint val="75000"/>
                  </a:schemeClr>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a:buClr>
                <a:srgbClr val="000000"/>
              </a:buClr>
            </a:pPr>
            <a:fld id="{93AE1883-0942-4AA3-9DB2-9C7C3A0314B1}" type="slidenum">
              <a:rPr lang="en-US">
                <a:solidFill>
                  <a:srgbClr val="000000">
                    <a:tint val="75000"/>
                  </a:srgbClr>
                </a:solidFill>
                <a:latin typeface="Arial"/>
                <a:sym typeface="Arial"/>
              </a:rPr>
              <a:pPr>
                <a:buClr>
                  <a:srgbClr val="000000"/>
                </a:buClr>
              </a:pPr>
              <a:t>21</a:t>
            </a:fld>
            <a:endParaRPr lang="en-US">
              <a:solidFill>
                <a:srgbClr val="000000">
                  <a:tint val="75000"/>
                </a:srgbClr>
              </a:solidFill>
              <a:latin typeface="Arial"/>
              <a:sym typeface="Arial"/>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12192000" cy="762000"/>
          </a:xfrm>
          <a:prstGeom prst="rect">
            <a:avLst/>
          </a:prstGeom>
          <a:solidFill>
            <a:schemeClr val="accent6">
              <a:lumMod val="75000"/>
            </a:schemeClr>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0" y="119391"/>
            <a:ext cx="12013581" cy="523220"/>
          </a:xfrm>
          <a:prstGeom prst="rect">
            <a:avLst/>
          </a:prstGeom>
          <a:noFill/>
        </p:spPr>
        <p:txBody>
          <a:bodyPr wrap="square" rtlCol="0">
            <a:spAutoFit/>
          </a:bodyPr>
          <a:lstStyle/>
          <a:p>
            <a:pPr defTabSz="609630">
              <a:buClr>
                <a:srgbClr val="000000"/>
              </a:buClr>
            </a:pPr>
            <a:r>
              <a:rPr lang="en-US" sz="2800" b="1" kern="0" dirty="0">
                <a:solidFill>
                  <a:prstClr val="white"/>
                </a:solidFill>
                <a:latin typeface="Arial"/>
                <a:cs typeface="Arial"/>
                <a:sym typeface="Arial"/>
              </a:rPr>
              <a:t>sefa</a:t>
            </a:r>
            <a:r>
              <a:rPr lang="en-US" sz="2800" kern="0" dirty="0">
                <a:solidFill>
                  <a:prstClr val="white"/>
                </a:solidFill>
                <a:latin typeface="Arial"/>
                <a:cs typeface="Arial"/>
                <a:sym typeface="Arial"/>
              </a:rPr>
              <a:t>’s Loan Application Report – Blended Finance FY2022 </a:t>
            </a:r>
          </a:p>
        </p:txBody>
      </p:sp>
      <p:graphicFrame>
        <p:nvGraphicFramePr>
          <p:cNvPr id="3" name="Table 2">
            <a:extLst>
              <a:ext uri="{FF2B5EF4-FFF2-40B4-BE49-F238E27FC236}">
                <a16:creationId xmlns:a16="http://schemas.microsoft.com/office/drawing/2014/main" xmlns="" id="{6966ED13-7C33-471B-9DC8-ED15E2791F03}"/>
              </a:ext>
            </a:extLst>
          </p:cNvPr>
          <p:cNvGraphicFramePr>
            <a:graphicFrameLocks noGrp="1"/>
          </p:cNvGraphicFramePr>
          <p:nvPr>
            <p:extLst>
              <p:ext uri="{D42A27DB-BD31-4B8C-83A1-F6EECF244321}">
                <p14:modId xmlns:p14="http://schemas.microsoft.com/office/powerpoint/2010/main" xmlns="" val="3614088496"/>
              </p:ext>
            </p:extLst>
          </p:nvPr>
        </p:nvGraphicFramePr>
        <p:xfrm>
          <a:off x="675250" y="1577088"/>
          <a:ext cx="10606754" cy="4376176"/>
        </p:xfrm>
        <a:graphic>
          <a:graphicData uri="http://schemas.openxmlformats.org/drawingml/2006/table">
            <a:tbl>
              <a:tblPr>
                <a:tableStyleId>{8799B23B-EC83-4686-B30A-512413B5E67A}</a:tableStyleId>
              </a:tblPr>
              <a:tblGrid>
                <a:gridCol w="10606754">
                  <a:extLst>
                    <a:ext uri="{9D8B030D-6E8A-4147-A177-3AD203B41FA5}">
                      <a16:colId xmlns:a16="http://schemas.microsoft.com/office/drawing/2014/main" xmlns="" val="228581496"/>
                    </a:ext>
                  </a:extLst>
                </a:gridCol>
              </a:tblGrid>
              <a:tr h="547022">
                <a:tc>
                  <a:txBody>
                    <a:bodyPr/>
                    <a:lstStyle/>
                    <a:p>
                      <a:pPr algn="l" fontAlgn="b"/>
                      <a:r>
                        <a:rPr lang="en-US" sz="1300" u="none" strike="noStrike">
                          <a:effectLst/>
                          <a:latin typeface="Arial" panose="020B0604020202020204" pitchFamily="34" charset="0"/>
                          <a:cs typeface="Arial" panose="020B0604020202020204" pitchFamily="34" charset="0"/>
                        </a:rPr>
                        <a:t>Application closed.  Application was incorrectly captured on sefalas. Application was re-opened and approved.</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953631226"/>
                  </a:ext>
                </a:extLst>
              </a:tr>
              <a:tr h="547022">
                <a:tc>
                  <a:txBody>
                    <a:bodyPr/>
                    <a:lstStyle/>
                    <a:p>
                      <a:pPr algn="l" fontAlgn="b"/>
                      <a:r>
                        <a:rPr lang="en-US" sz="1300" u="none" strike="noStrike">
                          <a:effectLst/>
                          <a:latin typeface="Arial" panose="020B0604020202020204" pitchFamily="34" charset="0"/>
                          <a:cs typeface="Arial" panose="020B0604020202020204" pitchFamily="34" charset="0"/>
                        </a:rPr>
                        <a:t>Application closed.  Duplication of a processed application.</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3603520898"/>
                  </a:ext>
                </a:extLst>
              </a:tr>
              <a:tr h="547022">
                <a:tc>
                  <a:txBody>
                    <a:bodyPr/>
                    <a:lstStyle/>
                    <a:p>
                      <a:pPr algn="l" fontAlgn="b"/>
                      <a:r>
                        <a:rPr lang="en-US" sz="1300" u="none" strike="noStrike" dirty="0">
                          <a:effectLst/>
                          <a:latin typeface="Arial" panose="020B0604020202020204" pitchFamily="34" charset="0"/>
                          <a:cs typeface="Arial" panose="020B0604020202020204" pitchFamily="34" charset="0"/>
                        </a:rPr>
                        <a:t>Application closed.  Funded under different product. </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2112251622"/>
                  </a:ext>
                </a:extLst>
              </a:tr>
              <a:tr h="547022">
                <a:tc>
                  <a:txBody>
                    <a:bodyPr/>
                    <a:lstStyle/>
                    <a:p>
                      <a:pPr algn="l" fontAlgn="b"/>
                      <a:r>
                        <a:rPr lang="en-US" sz="1300" u="none" strike="noStrike">
                          <a:effectLst/>
                          <a:latin typeface="Arial" panose="020B0604020202020204" pitchFamily="34" charset="0"/>
                          <a:cs typeface="Arial" panose="020B0604020202020204" pitchFamily="34" charset="0"/>
                        </a:rPr>
                        <a:t>Application closed. Outstanding of critical information.</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41864102"/>
                  </a:ext>
                </a:extLst>
              </a:tr>
              <a:tr h="547022">
                <a:tc>
                  <a:txBody>
                    <a:bodyPr/>
                    <a:lstStyle/>
                    <a:p>
                      <a:pPr algn="l" fontAlgn="b"/>
                      <a:r>
                        <a:rPr lang="en-US" sz="1300" u="none" strike="noStrike">
                          <a:effectLst/>
                          <a:latin typeface="Arial" panose="020B0604020202020204" pitchFamily="34" charset="0"/>
                          <a:cs typeface="Arial" panose="020B0604020202020204" pitchFamily="34" charset="0"/>
                        </a:rPr>
                        <a:t>Application closed. Outstanding of critical information.  Re-opened a new application. Currently processing it.</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1476223236"/>
                  </a:ext>
                </a:extLst>
              </a:tr>
              <a:tr h="547022">
                <a:tc>
                  <a:txBody>
                    <a:bodyPr/>
                    <a:lstStyle/>
                    <a:p>
                      <a:pPr algn="l" fontAlgn="b"/>
                      <a:r>
                        <a:rPr lang="en-US" sz="1300" u="none" strike="noStrike">
                          <a:effectLst/>
                          <a:latin typeface="Arial" panose="020B0604020202020204" pitchFamily="34" charset="0"/>
                          <a:cs typeface="Arial" panose="020B0604020202020204" pitchFamily="34" charset="0"/>
                        </a:rPr>
                        <a:t>Approved.  Client refused to sign the legal agreements </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1492061226"/>
                  </a:ext>
                </a:extLst>
              </a:tr>
              <a:tr h="547022">
                <a:tc>
                  <a:txBody>
                    <a:bodyPr/>
                    <a:lstStyle/>
                    <a:p>
                      <a:pPr algn="l" fontAlgn="b"/>
                      <a:r>
                        <a:rPr lang="en-US" sz="1300" u="none" strike="noStrike">
                          <a:effectLst/>
                          <a:latin typeface="Arial" panose="020B0604020202020204" pitchFamily="34" charset="0"/>
                          <a:cs typeface="Arial" panose="020B0604020202020204" pitchFamily="34" charset="0"/>
                        </a:rPr>
                        <a:t>Declined.  Applicant wanted funding for a contract they had not been awarded yet (No Market)</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2011783346"/>
                  </a:ext>
                </a:extLst>
              </a:tr>
              <a:tr h="547022">
                <a:tc>
                  <a:txBody>
                    <a:bodyPr/>
                    <a:lstStyle/>
                    <a:p>
                      <a:pPr algn="l" fontAlgn="b"/>
                      <a:r>
                        <a:rPr lang="en-US" sz="1300" u="none" strike="noStrike" dirty="0">
                          <a:effectLst/>
                          <a:latin typeface="Arial" panose="020B0604020202020204" pitchFamily="34" charset="0"/>
                          <a:cs typeface="Arial" panose="020B0604020202020204" pitchFamily="34" charset="0"/>
                        </a:rPr>
                        <a:t>Declined.  Lack of Affordability &amp; covid-19 restrictions</a:t>
                      </a:r>
                      <a:endParaRPr lang="en-US" sz="1300" b="0" i="0" u="none" strike="noStrike" dirty="0">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628595838"/>
                  </a:ext>
                </a:extLst>
              </a:tr>
            </a:tbl>
          </a:graphicData>
        </a:graphic>
      </p:graphicFrame>
      <p:sp>
        <p:nvSpPr>
          <p:cNvPr id="8" name="TextBox 7">
            <a:extLst>
              <a:ext uri="{FF2B5EF4-FFF2-40B4-BE49-F238E27FC236}">
                <a16:creationId xmlns:a16="http://schemas.microsoft.com/office/drawing/2014/main" xmlns="" id="{7950085A-97AB-43F6-9200-A38F590E9B2A}"/>
              </a:ext>
            </a:extLst>
          </p:cNvPr>
          <p:cNvSpPr txBox="1"/>
          <p:nvPr/>
        </p:nvSpPr>
        <p:spPr>
          <a:xfrm>
            <a:off x="565053" y="1003024"/>
            <a:ext cx="4649372" cy="297454"/>
          </a:xfrm>
          <a:prstGeom prst="rect">
            <a:avLst/>
          </a:prstGeom>
          <a:noFill/>
        </p:spPr>
        <p:txBody>
          <a:bodyPr wrap="square">
            <a:spAutoFit/>
          </a:bodyPr>
          <a:lstStyle/>
          <a:p>
            <a:pPr marL="0" lvl="1" defTabSz="609630" fontAlgn="base">
              <a:spcAft>
                <a:spcPts val="800"/>
              </a:spcAft>
              <a:buClr>
                <a:srgbClr val="000000"/>
              </a:buClr>
              <a:defRPr/>
            </a:pPr>
            <a:r>
              <a:rPr lang="en-US" sz="1333" b="1" kern="0" dirty="0">
                <a:solidFill>
                  <a:srgbClr val="000000"/>
                </a:solidFill>
                <a:latin typeface="Arial" panose="020B0604020202020204" pitchFamily="34" charset="0"/>
                <a:cs typeface="Arial" panose="020B0604020202020204" pitchFamily="34" charset="0"/>
                <a:sym typeface="Arial"/>
              </a:rPr>
              <a:t>Reasons for application rejection:</a:t>
            </a:r>
          </a:p>
        </p:txBody>
      </p:sp>
    </p:spTree>
    <p:extLst>
      <p:ext uri="{BB962C8B-B14F-4D97-AF65-F5344CB8AC3E}">
        <p14:creationId xmlns:p14="http://schemas.microsoft.com/office/powerpoint/2010/main" xmlns="" val="1471549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4368800" y="4237567"/>
            <a:ext cx="1422400" cy="243417"/>
          </a:xfrm>
          <a:prstGeom prst="rect">
            <a:avLst/>
          </a:prstGeom>
        </p:spPr>
        <p:txBody>
          <a:bodyPr vert="horz" lIns="60960" tIns="30480" rIns="60960" bIns="30480" rtlCol="0" anchor="ctr"/>
          <a:lstStyle>
            <a:defPPr>
              <a:defRPr lang="en-US"/>
            </a:defPPr>
            <a:lvl1pPr marL="0" algn="r" defTabSz="609630" rtl="0" eaLnBrk="1" latinLnBrk="0" hangingPunct="1">
              <a:defRPr sz="800" kern="1200">
                <a:solidFill>
                  <a:schemeClr val="tx1">
                    <a:tint val="75000"/>
                  </a:schemeClr>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a:buClr>
                <a:srgbClr val="000000"/>
              </a:buClr>
            </a:pPr>
            <a:fld id="{93AE1883-0942-4AA3-9DB2-9C7C3A0314B1}" type="slidenum">
              <a:rPr lang="en-US">
                <a:solidFill>
                  <a:srgbClr val="000000">
                    <a:tint val="75000"/>
                  </a:srgbClr>
                </a:solidFill>
                <a:latin typeface="Arial"/>
                <a:sym typeface="Arial"/>
              </a:rPr>
              <a:pPr>
                <a:buClr>
                  <a:srgbClr val="000000"/>
                </a:buClr>
              </a:pPr>
              <a:t>22</a:t>
            </a:fld>
            <a:endParaRPr lang="en-US">
              <a:solidFill>
                <a:srgbClr val="000000">
                  <a:tint val="75000"/>
                </a:srgbClr>
              </a:solidFill>
              <a:latin typeface="Arial"/>
              <a:sym typeface="Arial"/>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12192000" cy="802105"/>
          </a:xfrm>
          <a:prstGeom prst="rect">
            <a:avLst/>
          </a:prstGeom>
          <a:solidFill>
            <a:schemeClr val="accent6">
              <a:lumMod val="75000"/>
            </a:schemeClr>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336885" y="195218"/>
            <a:ext cx="11566355" cy="523220"/>
          </a:xfrm>
          <a:prstGeom prst="rect">
            <a:avLst/>
          </a:prstGeom>
          <a:noFill/>
        </p:spPr>
        <p:txBody>
          <a:bodyPr wrap="square" rtlCol="0">
            <a:spAutoFit/>
          </a:bodyPr>
          <a:lstStyle/>
          <a:p>
            <a:pPr defTabSz="609630">
              <a:buClr>
                <a:srgbClr val="000000"/>
              </a:buClr>
            </a:pPr>
            <a:r>
              <a:rPr lang="en-US" sz="2800" b="1" kern="0" dirty="0">
                <a:solidFill>
                  <a:prstClr val="white"/>
                </a:solidFill>
                <a:latin typeface="Arial"/>
                <a:cs typeface="Arial"/>
                <a:sym typeface="Arial"/>
              </a:rPr>
              <a:t>sefa</a:t>
            </a:r>
            <a:r>
              <a:rPr lang="en-US" sz="2800" kern="0" dirty="0">
                <a:solidFill>
                  <a:prstClr val="white"/>
                </a:solidFill>
                <a:latin typeface="Arial"/>
                <a:cs typeface="Arial"/>
                <a:sym typeface="Arial"/>
              </a:rPr>
              <a:t>’s Loan Application Report – Direct Lending FY2022 </a:t>
            </a:r>
          </a:p>
        </p:txBody>
      </p:sp>
      <p:graphicFrame>
        <p:nvGraphicFramePr>
          <p:cNvPr id="4" name="Table 3">
            <a:extLst>
              <a:ext uri="{FF2B5EF4-FFF2-40B4-BE49-F238E27FC236}">
                <a16:creationId xmlns:a16="http://schemas.microsoft.com/office/drawing/2014/main" xmlns="" id="{7E90329E-9CBD-41B5-8CA6-6BD0FF8159E5}"/>
              </a:ext>
            </a:extLst>
          </p:cNvPr>
          <p:cNvGraphicFramePr>
            <a:graphicFrameLocks noGrp="1"/>
          </p:cNvGraphicFramePr>
          <p:nvPr/>
        </p:nvGraphicFramePr>
        <p:xfrm>
          <a:off x="336884" y="997324"/>
          <a:ext cx="11566356" cy="5173024"/>
        </p:xfrm>
        <a:graphic>
          <a:graphicData uri="http://schemas.openxmlformats.org/drawingml/2006/table">
            <a:tbl>
              <a:tblPr>
                <a:tableStyleId>{8799B23B-EC83-4686-B30A-512413B5E67A}</a:tableStyleId>
              </a:tblPr>
              <a:tblGrid>
                <a:gridCol w="1285151">
                  <a:extLst>
                    <a:ext uri="{9D8B030D-6E8A-4147-A177-3AD203B41FA5}">
                      <a16:colId xmlns:a16="http://schemas.microsoft.com/office/drawing/2014/main" xmlns="" val="2307398730"/>
                    </a:ext>
                  </a:extLst>
                </a:gridCol>
                <a:gridCol w="1087435">
                  <a:extLst>
                    <a:ext uri="{9D8B030D-6E8A-4147-A177-3AD203B41FA5}">
                      <a16:colId xmlns:a16="http://schemas.microsoft.com/office/drawing/2014/main" xmlns="" val="2683581018"/>
                    </a:ext>
                  </a:extLst>
                </a:gridCol>
                <a:gridCol w="996256">
                  <a:extLst>
                    <a:ext uri="{9D8B030D-6E8A-4147-A177-3AD203B41FA5}">
                      <a16:colId xmlns:a16="http://schemas.microsoft.com/office/drawing/2014/main" xmlns="" val="530412510"/>
                    </a:ext>
                  </a:extLst>
                </a:gridCol>
                <a:gridCol w="1042737">
                  <a:extLst>
                    <a:ext uri="{9D8B030D-6E8A-4147-A177-3AD203B41FA5}">
                      <a16:colId xmlns:a16="http://schemas.microsoft.com/office/drawing/2014/main" xmlns="" val="1092401634"/>
                    </a:ext>
                  </a:extLst>
                </a:gridCol>
                <a:gridCol w="1717601">
                  <a:extLst>
                    <a:ext uri="{9D8B030D-6E8A-4147-A177-3AD203B41FA5}">
                      <a16:colId xmlns:a16="http://schemas.microsoft.com/office/drawing/2014/main" xmlns="" val="347989517"/>
                    </a:ext>
                  </a:extLst>
                </a:gridCol>
                <a:gridCol w="1025599">
                  <a:extLst>
                    <a:ext uri="{9D8B030D-6E8A-4147-A177-3AD203B41FA5}">
                      <a16:colId xmlns:a16="http://schemas.microsoft.com/office/drawing/2014/main" xmlns="" val="3388074487"/>
                    </a:ext>
                  </a:extLst>
                </a:gridCol>
                <a:gridCol w="1267326">
                  <a:extLst>
                    <a:ext uri="{9D8B030D-6E8A-4147-A177-3AD203B41FA5}">
                      <a16:colId xmlns:a16="http://schemas.microsoft.com/office/drawing/2014/main" xmlns="" val="2933884726"/>
                    </a:ext>
                  </a:extLst>
                </a:gridCol>
                <a:gridCol w="1155032">
                  <a:extLst>
                    <a:ext uri="{9D8B030D-6E8A-4147-A177-3AD203B41FA5}">
                      <a16:colId xmlns:a16="http://schemas.microsoft.com/office/drawing/2014/main" xmlns="" val="2527749039"/>
                    </a:ext>
                  </a:extLst>
                </a:gridCol>
                <a:gridCol w="1989219">
                  <a:extLst>
                    <a:ext uri="{9D8B030D-6E8A-4147-A177-3AD203B41FA5}">
                      <a16:colId xmlns:a16="http://schemas.microsoft.com/office/drawing/2014/main" xmlns="" val="2715648851"/>
                    </a:ext>
                  </a:extLst>
                </a:gridCol>
              </a:tblGrid>
              <a:tr h="482314">
                <a:tc>
                  <a:txBody>
                    <a:bodyPr/>
                    <a:lstStyle/>
                    <a:p>
                      <a:pPr algn="l" fontAlgn="b"/>
                      <a:r>
                        <a:rPr lang="en-ZA" sz="1300" b="1" u="none" strike="noStrike" dirty="0" err="1">
                          <a:effectLst/>
                          <a:latin typeface="Arial" panose="020B0604020202020204" pitchFamily="34" charset="0"/>
                          <a:cs typeface="Arial" panose="020B0604020202020204" pitchFamily="34" charset="0"/>
                        </a:rPr>
                        <a:t>ProjectType</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b="1" u="none" strike="noStrike">
                          <a:effectLst/>
                          <a:latin typeface="Arial" panose="020B0604020202020204" pitchFamily="34" charset="0"/>
                          <a:cs typeface="Arial" panose="020B0604020202020204" pitchFamily="34" charset="0"/>
                        </a:rPr>
                        <a:t>Province</a:t>
                      </a:r>
                      <a:endParaRPr lang="en-ZA" sz="13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b="1" u="none" strike="noStrike">
                          <a:effectLst/>
                          <a:latin typeface="Arial" panose="020B0604020202020204" pitchFamily="34" charset="0"/>
                          <a:cs typeface="Arial" panose="020B0604020202020204" pitchFamily="34" charset="0"/>
                        </a:rPr>
                        <a:t>Applications Received</a:t>
                      </a:r>
                      <a:endParaRPr lang="en-ZA" sz="13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b="1" u="none" strike="noStrike">
                          <a:effectLst/>
                          <a:latin typeface="Arial" panose="020B0604020202020204" pitchFamily="34" charset="0"/>
                          <a:cs typeface="Arial" panose="020B0604020202020204" pitchFamily="34" charset="0"/>
                        </a:rPr>
                        <a:t>Applications Approved</a:t>
                      </a:r>
                      <a:endParaRPr lang="en-ZA" sz="13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b="1" u="none" strike="noStrike">
                          <a:effectLst/>
                          <a:latin typeface="Arial" panose="020B0604020202020204" pitchFamily="34" charset="0"/>
                          <a:cs typeface="Arial" panose="020B0604020202020204" pitchFamily="34" charset="0"/>
                        </a:rPr>
                        <a:t> Approved Amount </a:t>
                      </a:r>
                      <a:endParaRPr lang="en-ZA" sz="13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b="1" u="none" strike="noStrike">
                          <a:effectLst/>
                          <a:latin typeface="Arial" panose="020B0604020202020204" pitchFamily="34" charset="0"/>
                          <a:cs typeface="Arial" panose="020B0604020202020204" pitchFamily="34" charset="0"/>
                        </a:rPr>
                        <a:t>Applications Rejected</a:t>
                      </a:r>
                      <a:endParaRPr lang="en-ZA" sz="13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b="1" u="none" strike="noStrike">
                          <a:effectLst/>
                          <a:latin typeface="Arial" panose="020B0604020202020204" pitchFamily="34" charset="0"/>
                          <a:cs typeface="Arial" panose="020B0604020202020204" pitchFamily="34" charset="0"/>
                        </a:rPr>
                        <a:t>Rejected Amount</a:t>
                      </a:r>
                      <a:endParaRPr lang="en-ZA" sz="13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b="1" u="none" strike="noStrike">
                          <a:effectLst/>
                          <a:latin typeface="Arial" panose="020B0604020202020204" pitchFamily="34" charset="0"/>
                          <a:cs typeface="Arial" panose="020B0604020202020204" pitchFamily="34" charset="0"/>
                        </a:rPr>
                        <a:t>Number Financed</a:t>
                      </a:r>
                      <a:endParaRPr lang="en-ZA" sz="13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b="1" u="none" strike="noStrike" dirty="0">
                          <a:effectLst/>
                          <a:latin typeface="Arial" panose="020B0604020202020204" pitchFamily="34" charset="0"/>
                          <a:cs typeface="Arial" panose="020B0604020202020204" pitchFamily="34" charset="0"/>
                        </a:rPr>
                        <a:t> Disbursed Amount </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3627198511"/>
                  </a:ext>
                </a:extLst>
              </a:tr>
              <a:tr h="469071">
                <a:tc>
                  <a:txBody>
                    <a:bodyPr/>
                    <a:lstStyle/>
                    <a:p>
                      <a:pPr algn="l" fontAlgn="b"/>
                      <a:r>
                        <a:rPr lang="en-ZA" sz="1300" u="none" strike="noStrike" dirty="0">
                          <a:effectLst/>
                          <a:latin typeface="Arial" panose="020B0604020202020204" pitchFamily="34" charset="0"/>
                          <a:cs typeface="Arial" panose="020B0604020202020204" pitchFamily="34" charset="0"/>
                        </a:rPr>
                        <a:t>Direct Lending</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Eastern Cape</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10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dirty="0">
                          <a:effectLst/>
                          <a:latin typeface="Arial" panose="020B0604020202020204" pitchFamily="34" charset="0"/>
                          <a:cs typeface="Arial" panose="020B0604020202020204" pitchFamily="34" charset="0"/>
                        </a:rPr>
                        <a:t>10</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47 981 931.44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dirty="0">
                          <a:effectLst/>
                          <a:latin typeface="Arial" panose="020B0604020202020204" pitchFamily="34" charset="0"/>
                          <a:cs typeface="Arial" panose="020B0604020202020204" pitchFamily="34" charset="0"/>
                        </a:rPr>
                        <a:t> R                      -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7</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24 830 912.09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3913689708"/>
                  </a:ext>
                </a:extLst>
              </a:tr>
              <a:tr h="469071">
                <a:tc>
                  <a:txBody>
                    <a:bodyPr/>
                    <a:lstStyle/>
                    <a:p>
                      <a:pPr algn="l" fontAlgn="b"/>
                      <a:r>
                        <a:rPr lang="en-ZA" sz="1300" u="none" strike="noStrike">
                          <a:effectLst/>
                          <a:latin typeface="Arial" panose="020B0604020202020204" pitchFamily="34" charset="0"/>
                          <a:cs typeface="Arial" panose="020B0604020202020204" pitchFamily="34" charset="0"/>
                        </a:rPr>
                        <a:t>Direct Lending</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dirty="0">
                          <a:effectLst/>
                          <a:latin typeface="Arial" panose="020B0604020202020204" pitchFamily="34" charset="0"/>
                          <a:cs typeface="Arial" panose="020B0604020202020204" pitchFamily="34" charset="0"/>
                        </a:rPr>
                        <a:t>Free State</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5</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5</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40 624 686.26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dirty="0">
                          <a:effectLst/>
                          <a:latin typeface="Arial" panose="020B0604020202020204" pitchFamily="34" charset="0"/>
                          <a:cs typeface="Arial" panose="020B0604020202020204" pitchFamily="34" charset="0"/>
                        </a:rPr>
                        <a:t> R                      -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2</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2 182 552.68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4180443352"/>
                  </a:ext>
                </a:extLst>
              </a:tr>
              <a:tr h="469071">
                <a:tc>
                  <a:txBody>
                    <a:bodyPr/>
                    <a:lstStyle/>
                    <a:p>
                      <a:pPr algn="l" fontAlgn="b"/>
                      <a:r>
                        <a:rPr lang="en-ZA" sz="1300" u="none" strike="noStrike">
                          <a:effectLst/>
                          <a:latin typeface="Arial" panose="020B0604020202020204" pitchFamily="34" charset="0"/>
                          <a:cs typeface="Arial" panose="020B0604020202020204" pitchFamily="34" charset="0"/>
                        </a:rPr>
                        <a:t>Direct Lending</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Gauteng</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49</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49</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244 877 181.53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dirty="0">
                          <a:effectLst/>
                          <a:latin typeface="Arial" panose="020B0604020202020204" pitchFamily="34" charset="0"/>
                          <a:cs typeface="Arial" panose="020B0604020202020204" pitchFamily="34" charset="0"/>
                        </a:rPr>
                        <a:t> R                      -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34</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141 569 467.28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593218608"/>
                  </a:ext>
                </a:extLst>
              </a:tr>
              <a:tr h="469071">
                <a:tc>
                  <a:txBody>
                    <a:bodyPr/>
                    <a:lstStyle/>
                    <a:p>
                      <a:pPr algn="l" fontAlgn="b"/>
                      <a:r>
                        <a:rPr lang="en-ZA" sz="1300" u="none" strike="noStrike">
                          <a:effectLst/>
                          <a:latin typeface="Arial" panose="020B0604020202020204" pitchFamily="34" charset="0"/>
                          <a:cs typeface="Arial" panose="020B0604020202020204" pitchFamily="34" charset="0"/>
                        </a:rPr>
                        <a:t>Direct Lending</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Kwazulu Natal</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7</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7</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15 621 208.48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dirty="0">
                          <a:effectLst/>
                          <a:latin typeface="Arial" panose="020B0604020202020204" pitchFamily="34" charset="0"/>
                          <a:cs typeface="Arial" panose="020B0604020202020204" pitchFamily="34" charset="0"/>
                        </a:rPr>
                        <a:t> R                      -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5</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14 658 281.26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720996894"/>
                  </a:ext>
                </a:extLst>
              </a:tr>
              <a:tr h="469071">
                <a:tc>
                  <a:txBody>
                    <a:bodyPr/>
                    <a:lstStyle/>
                    <a:p>
                      <a:pPr algn="l" fontAlgn="b"/>
                      <a:r>
                        <a:rPr lang="en-ZA" sz="1300" u="none" strike="noStrike">
                          <a:effectLst/>
                          <a:latin typeface="Arial" panose="020B0604020202020204" pitchFamily="34" charset="0"/>
                          <a:cs typeface="Arial" panose="020B0604020202020204" pitchFamily="34" charset="0"/>
                        </a:rPr>
                        <a:t>Direct Lending</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dirty="0">
                          <a:effectLst/>
                          <a:latin typeface="Arial" panose="020B0604020202020204" pitchFamily="34" charset="0"/>
                          <a:cs typeface="Arial" panose="020B0604020202020204" pitchFamily="34" charset="0"/>
                        </a:rPr>
                        <a:t>Limpopo</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12</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12</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74 918 406.35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dirty="0">
                          <a:effectLst/>
                          <a:latin typeface="Arial" panose="020B0604020202020204" pitchFamily="34" charset="0"/>
                          <a:cs typeface="Arial" panose="020B0604020202020204" pitchFamily="34" charset="0"/>
                        </a:rPr>
                        <a:t> R                      -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8</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69 977 721.74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4211932684"/>
                  </a:ext>
                </a:extLst>
              </a:tr>
              <a:tr h="469071">
                <a:tc>
                  <a:txBody>
                    <a:bodyPr/>
                    <a:lstStyle/>
                    <a:p>
                      <a:pPr algn="l" fontAlgn="b"/>
                      <a:r>
                        <a:rPr lang="en-ZA" sz="1300" u="none" strike="noStrike">
                          <a:effectLst/>
                          <a:latin typeface="Arial" panose="020B0604020202020204" pitchFamily="34" charset="0"/>
                          <a:cs typeface="Arial" panose="020B0604020202020204" pitchFamily="34" charset="0"/>
                        </a:rPr>
                        <a:t>Direct Lending</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Mpumalanga</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3</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3</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19 919 471.44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dirty="0">
                          <a:effectLst/>
                          <a:latin typeface="Arial" panose="020B0604020202020204" pitchFamily="34" charset="0"/>
                          <a:cs typeface="Arial" panose="020B0604020202020204" pitchFamily="34" charset="0"/>
                        </a:rPr>
                        <a:t> R                      -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5</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22 036 170.20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4179990233"/>
                  </a:ext>
                </a:extLst>
              </a:tr>
              <a:tr h="469071">
                <a:tc>
                  <a:txBody>
                    <a:bodyPr/>
                    <a:lstStyle/>
                    <a:p>
                      <a:pPr algn="l" fontAlgn="b"/>
                      <a:r>
                        <a:rPr lang="en-ZA" sz="1300" u="none" strike="noStrike">
                          <a:effectLst/>
                          <a:latin typeface="Arial" panose="020B0604020202020204" pitchFamily="34" charset="0"/>
                          <a:cs typeface="Arial" panose="020B0604020202020204" pitchFamily="34" charset="0"/>
                        </a:rPr>
                        <a:t>Direct Lending</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Northern Cape</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dirty="0">
                          <a:effectLst/>
                          <a:latin typeface="Arial" panose="020B0604020202020204" pitchFamily="34" charset="0"/>
                          <a:cs typeface="Arial" panose="020B0604020202020204" pitchFamily="34" charset="0"/>
                        </a:rPr>
                        <a:t> R                      -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1</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3 328 262.73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00185706"/>
                  </a:ext>
                </a:extLst>
              </a:tr>
              <a:tr h="469071">
                <a:tc>
                  <a:txBody>
                    <a:bodyPr/>
                    <a:lstStyle/>
                    <a:p>
                      <a:pPr algn="l" fontAlgn="b"/>
                      <a:r>
                        <a:rPr lang="en-ZA" sz="1300" u="none" strike="noStrike">
                          <a:effectLst/>
                          <a:latin typeface="Arial" panose="020B0604020202020204" pitchFamily="34" charset="0"/>
                          <a:cs typeface="Arial" panose="020B0604020202020204" pitchFamily="34" charset="0"/>
                        </a:rPr>
                        <a:t>Direct Lending</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Northwest</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6</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6</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27 036 553.58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dirty="0">
                          <a:effectLst/>
                          <a:latin typeface="Arial" panose="020B0604020202020204" pitchFamily="34" charset="0"/>
                          <a:cs typeface="Arial" panose="020B0604020202020204" pitchFamily="34" charset="0"/>
                        </a:rPr>
                        <a:t> R                      -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5</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10 840 496.58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3976733745"/>
                  </a:ext>
                </a:extLst>
              </a:tr>
              <a:tr h="469071">
                <a:tc>
                  <a:txBody>
                    <a:bodyPr/>
                    <a:lstStyle/>
                    <a:p>
                      <a:pPr algn="l" fontAlgn="b"/>
                      <a:r>
                        <a:rPr lang="en-ZA" sz="1300" u="none" strike="noStrike">
                          <a:effectLst/>
                          <a:latin typeface="Arial" panose="020B0604020202020204" pitchFamily="34" charset="0"/>
                          <a:cs typeface="Arial" panose="020B0604020202020204" pitchFamily="34" charset="0"/>
                        </a:rPr>
                        <a:t>Direct Lending</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Western Cape</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6</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6</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36 681 279.46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0</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dirty="0">
                          <a:effectLst/>
                          <a:latin typeface="Arial" panose="020B0604020202020204" pitchFamily="34" charset="0"/>
                          <a:cs typeface="Arial" panose="020B0604020202020204" pitchFamily="34" charset="0"/>
                        </a:rPr>
                        <a:t> R                      -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u="none" strike="noStrike">
                          <a:effectLst/>
                          <a:latin typeface="Arial" panose="020B0604020202020204" pitchFamily="34" charset="0"/>
                          <a:cs typeface="Arial" panose="020B0604020202020204" pitchFamily="34" charset="0"/>
                        </a:rPr>
                        <a:t>1</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u="none" strike="noStrike">
                          <a:effectLst/>
                          <a:latin typeface="Arial" panose="020B0604020202020204" pitchFamily="34" charset="0"/>
                          <a:cs typeface="Arial" panose="020B0604020202020204" pitchFamily="34" charset="0"/>
                        </a:rPr>
                        <a:t> R          1 655 040.93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775901686"/>
                  </a:ext>
                </a:extLst>
              </a:tr>
              <a:tr h="469071">
                <a:tc>
                  <a:txBody>
                    <a:bodyPr/>
                    <a:lstStyle/>
                    <a:p>
                      <a:pPr algn="l" fontAlgn="b"/>
                      <a:r>
                        <a:rPr lang="en-ZA" sz="1300" b="1" u="none" strike="noStrike" dirty="0">
                          <a:effectLst/>
                          <a:latin typeface="Arial" panose="020B0604020202020204" pitchFamily="34" charset="0"/>
                          <a:cs typeface="Arial" panose="020B0604020202020204" pitchFamily="34" charset="0"/>
                        </a:rPr>
                        <a:t>SUM</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3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b="1" u="none" strike="noStrike">
                          <a:effectLst/>
                          <a:latin typeface="Arial" panose="020B0604020202020204" pitchFamily="34" charset="0"/>
                          <a:cs typeface="Arial" panose="020B0604020202020204" pitchFamily="34" charset="0"/>
                        </a:rPr>
                        <a:t>98</a:t>
                      </a:r>
                      <a:endParaRPr lang="en-ZA" sz="13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b="1" u="none" strike="noStrike">
                          <a:effectLst/>
                          <a:latin typeface="Arial" panose="020B0604020202020204" pitchFamily="34" charset="0"/>
                          <a:cs typeface="Arial" panose="020B0604020202020204" pitchFamily="34" charset="0"/>
                        </a:rPr>
                        <a:t>98</a:t>
                      </a:r>
                      <a:endParaRPr lang="en-ZA" sz="13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b="1" u="none" strike="noStrike" dirty="0">
                          <a:effectLst/>
                          <a:latin typeface="Arial" panose="020B0604020202020204" pitchFamily="34" charset="0"/>
                          <a:cs typeface="Arial" panose="020B0604020202020204" pitchFamily="34" charset="0"/>
                        </a:rPr>
                        <a:t> R      507 660 718.54 </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b="1" u="none" strike="noStrike">
                          <a:effectLst/>
                          <a:latin typeface="Arial" panose="020B0604020202020204" pitchFamily="34" charset="0"/>
                          <a:cs typeface="Arial" panose="020B0604020202020204" pitchFamily="34" charset="0"/>
                        </a:rPr>
                        <a:t>0</a:t>
                      </a:r>
                      <a:endParaRPr lang="en-ZA" sz="13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b="1" u="none" strike="noStrike">
                          <a:effectLst/>
                          <a:latin typeface="Arial" panose="020B0604020202020204" pitchFamily="34" charset="0"/>
                          <a:cs typeface="Arial" panose="020B0604020202020204" pitchFamily="34" charset="0"/>
                        </a:rPr>
                        <a:t>0</a:t>
                      </a:r>
                      <a:endParaRPr lang="en-ZA" sz="13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300" b="1" u="none" strike="noStrike">
                          <a:effectLst/>
                          <a:latin typeface="Arial" panose="020B0604020202020204" pitchFamily="34" charset="0"/>
                          <a:cs typeface="Arial" panose="020B0604020202020204" pitchFamily="34" charset="0"/>
                        </a:rPr>
                        <a:t>68</a:t>
                      </a:r>
                      <a:endParaRPr lang="en-ZA" sz="13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300" b="1" u="none" strike="noStrike" dirty="0">
                          <a:effectLst/>
                          <a:latin typeface="Arial" panose="020B0604020202020204" pitchFamily="34" charset="0"/>
                          <a:cs typeface="Arial" panose="020B0604020202020204" pitchFamily="34" charset="0"/>
                        </a:rPr>
                        <a:t> R      291 078 905.49 </a:t>
                      </a: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921513387"/>
                  </a:ext>
                </a:extLst>
              </a:tr>
            </a:tbl>
          </a:graphicData>
        </a:graphic>
      </p:graphicFrame>
      <p:sp>
        <p:nvSpPr>
          <p:cNvPr id="6" name="Slide Number Placeholder 2">
            <a:extLst>
              <a:ext uri="{FF2B5EF4-FFF2-40B4-BE49-F238E27FC236}">
                <a16:creationId xmlns:a16="http://schemas.microsoft.com/office/drawing/2014/main" xmlns="" id="{8A70CB9F-8AC8-4AD5-8110-27D16059747D}"/>
              </a:ext>
            </a:extLst>
          </p:cNvPr>
          <p:cNvSpPr>
            <a:spLocks noGrp="1"/>
          </p:cNvSpPr>
          <p:nvPr>
            <p:ph type="sldNum" idx="12"/>
          </p:nvPr>
        </p:nvSpPr>
        <p:spPr>
          <a:xfrm>
            <a:off x="9468624" y="6352018"/>
            <a:ext cx="1422400" cy="243417"/>
          </a:xfrm>
        </p:spPr>
        <p:txBody>
          <a:bodyPr/>
          <a:lstStyle/>
          <a:p>
            <a:pPr defTabSz="609630">
              <a:buClr>
                <a:srgbClr val="000000"/>
              </a:buClr>
            </a:pPr>
            <a:fld id="{00000000-1234-1234-1234-123412341234}" type="slidenum">
              <a:rPr lang="en-US" kern="0"/>
              <a:pPr defTabSz="609630">
                <a:buClr>
                  <a:srgbClr val="000000"/>
                </a:buClr>
              </a:pPr>
              <a:t>22</a:t>
            </a:fld>
            <a:endParaRPr lang="en-US" kern="0" dirty="0"/>
          </a:p>
        </p:txBody>
      </p:sp>
    </p:spTree>
    <p:extLst>
      <p:ext uri="{BB962C8B-B14F-4D97-AF65-F5344CB8AC3E}">
        <p14:creationId xmlns:p14="http://schemas.microsoft.com/office/powerpoint/2010/main" xmlns="" val="2868792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4368800" y="4237567"/>
            <a:ext cx="1422400" cy="243417"/>
          </a:xfrm>
          <a:prstGeom prst="rect">
            <a:avLst/>
          </a:prstGeom>
        </p:spPr>
        <p:txBody>
          <a:bodyPr vert="horz" lIns="60960" tIns="30480" rIns="60960" bIns="30480" rtlCol="0" anchor="ctr"/>
          <a:lstStyle>
            <a:defPPr>
              <a:defRPr lang="en-US"/>
            </a:defPPr>
            <a:lvl1pPr marL="0" algn="r" defTabSz="609630" rtl="0" eaLnBrk="1" latinLnBrk="0" hangingPunct="1">
              <a:defRPr sz="800" kern="1200">
                <a:solidFill>
                  <a:schemeClr val="tx1">
                    <a:tint val="75000"/>
                  </a:schemeClr>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a:buClr>
                <a:srgbClr val="000000"/>
              </a:buClr>
            </a:pPr>
            <a:fld id="{93AE1883-0942-4AA3-9DB2-9C7C3A0314B1}" type="slidenum">
              <a:rPr lang="en-US">
                <a:solidFill>
                  <a:srgbClr val="000000">
                    <a:tint val="75000"/>
                  </a:srgbClr>
                </a:solidFill>
                <a:latin typeface="Arial"/>
                <a:sym typeface="Arial"/>
              </a:rPr>
              <a:pPr>
                <a:buClr>
                  <a:srgbClr val="000000"/>
                </a:buClr>
              </a:pPr>
              <a:t>23</a:t>
            </a:fld>
            <a:endParaRPr lang="en-US">
              <a:solidFill>
                <a:srgbClr val="000000">
                  <a:tint val="75000"/>
                </a:srgbClr>
              </a:solidFill>
              <a:latin typeface="Arial"/>
              <a:sym typeface="Arial"/>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11723" y="-13772"/>
            <a:ext cx="12192000" cy="693989"/>
          </a:xfrm>
          <a:prstGeom prst="rect">
            <a:avLst/>
          </a:prstGeom>
          <a:solidFill>
            <a:schemeClr val="accent6">
              <a:lumMod val="75000"/>
            </a:schemeClr>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352927" y="16345"/>
            <a:ext cx="11827351" cy="523220"/>
          </a:xfrm>
          <a:prstGeom prst="rect">
            <a:avLst/>
          </a:prstGeom>
          <a:noFill/>
        </p:spPr>
        <p:txBody>
          <a:bodyPr wrap="square" rtlCol="0">
            <a:spAutoFit/>
          </a:bodyPr>
          <a:lstStyle/>
          <a:p>
            <a:pPr defTabSz="609630">
              <a:buClr>
                <a:srgbClr val="000000"/>
              </a:buClr>
            </a:pPr>
            <a:r>
              <a:rPr lang="en-US" sz="2800" b="1" kern="0" dirty="0">
                <a:solidFill>
                  <a:prstClr val="white"/>
                </a:solidFill>
                <a:latin typeface="Arial"/>
                <a:cs typeface="Arial"/>
                <a:sym typeface="Arial"/>
              </a:rPr>
              <a:t>sefa</a:t>
            </a:r>
            <a:r>
              <a:rPr lang="en-US" sz="2800" kern="0" dirty="0">
                <a:solidFill>
                  <a:prstClr val="white"/>
                </a:solidFill>
                <a:latin typeface="Arial"/>
                <a:cs typeface="Arial"/>
                <a:sym typeface="Arial"/>
              </a:rPr>
              <a:t>’s Loan Application Report – Direct Lending Q4 FY2022 </a:t>
            </a:r>
          </a:p>
        </p:txBody>
      </p:sp>
      <p:graphicFrame>
        <p:nvGraphicFramePr>
          <p:cNvPr id="3" name="Table 2">
            <a:extLst>
              <a:ext uri="{FF2B5EF4-FFF2-40B4-BE49-F238E27FC236}">
                <a16:creationId xmlns:a16="http://schemas.microsoft.com/office/drawing/2014/main" xmlns="" id="{C9305869-FEEB-4742-B5C1-75E7BDFFB3F7}"/>
              </a:ext>
            </a:extLst>
          </p:cNvPr>
          <p:cNvGraphicFramePr>
            <a:graphicFrameLocks noGrp="1"/>
          </p:cNvGraphicFramePr>
          <p:nvPr/>
        </p:nvGraphicFramePr>
        <p:xfrm>
          <a:off x="176464" y="1033200"/>
          <a:ext cx="11470105" cy="5216874"/>
        </p:xfrm>
        <a:graphic>
          <a:graphicData uri="http://schemas.openxmlformats.org/drawingml/2006/table">
            <a:tbl>
              <a:tblPr>
                <a:tableStyleId>{8799B23B-EC83-4686-B30A-512413B5E67A}</a:tableStyleId>
              </a:tblPr>
              <a:tblGrid>
                <a:gridCol w="11470105">
                  <a:extLst>
                    <a:ext uri="{9D8B030D-6E8A-4147-A177-3AD203B41FA5}">
                      <a16:colId xmlns:a16="http://schemas.microsoft.com/office/drawing/2014/main" xmlns="" val="959338572"/>
                    </a:ext>
                  </a:extLst>
                </a:gridCol>
              </a:tblGrid>
              <a:tr h="200649">
                <a:tc>
                  <a:txBody>
                    <a:bodyPr/>
                    <a:lstStyle/>
                    <a:p>
                      <a:pPr algn="l" fontAlgn="b"/>
                      <a:r>
                        <a:rPr lang="en-US" sz="1200" u="none" strike="noStrike" dirty="0">
                          <a:effectLst/>
                          <a:latin typeface="Arial" panose="020B0604020202020204" pitchFamily="34" charset="0"/>
                          <a:cs typeface="Arial" panose="020B0604020202020204" pitchFamily="34" charset="0"/>
                        </a:rPr>
                        <a:t>Applicant did not approve of the conditions.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3435557334"/>
                  </a:ext>
                </a:extLst>
              </a:tr>
              <a:tr h="200649">
                <a:tc>
                  <a:txBody>
                    <a:bodyPr/>
                    <a:lstStyle/>
                    <a:p>
                      <a:pPr algn="l" fontAlgn="b"/>
                      <a:r>
                        <a:rPr lang="en-US" sz="1200" u="none" strike="noStrike" dirty="0">
                          <a:effectLst/>
                          <a:latin typeface="Arial" panose="020B0604020202020204" pitchFamily="34" charset="0"/>
                          <a:cs typeface="Arial" panose="020B0604020202020204" pitchFamily="34" charset="0"/>
                        </a:rPr>
                        <a:t>Applicant did not meet DD requirements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3882139629"/>
                  </a:ext>
                </a:extLst>
              </a:tr>
              <a:tr h="200649">
                <a:tc>
                  <a:txBody>
                    <a:bodyPr/>
                    <a:lstStyle/>
                    <a:p>
                      <a:pPr algn="l" fontAlgn="b"/>
                      <a:r>
                        <a:rPr lang="en-US" sz="1200" u="none" strike="noStrike">
                          <a:effectLst/>
                          <a:latin typeface="Arial" panose="020B0604020202020204" pitchFamily="34" charset="0"/>
                          <a:cs typeface="Arial" panose="020B0604020202020204" pitchFamily="34" charset="0"/>
                        </a:rPr>
                        <a:t>Application closed.  Application was incorrectly captured on sefalas. Application was re-opened and approved.</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2255905260"/>
                  </a:ext>
                </a:extLst>
              </a:tr>
              <a:tr h="200649">
                <a:tc>
                  <a:txBody>
                    <a:bodyPr/>
                    <a:lstStyle/>
                    <a:p>
                      <a:pPr algn="l" fontAlgn="b"/>
                      <a:r>
                        <a:rPr lang="en-US" sz="1200" u="none" strike="noStrike">
                          <a:effectLst/>
                          <a:latin typeface="Arial" panose="020B0604020202020204" pitchFamily="34" charset="0"/>
                          <a:cs typeface="Arial" panose="020B0604020202020204" pitchFamily="34" charset="0"/>
                        </a:rPr>
                        <a:t>Application closed.  Duplication of a processed application.</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1715316477"/>
                  </a:ext>
                </a:extLst>
              </a:tr>
              <a:tr h="200649">
                <a:tc>
                  <a:txBody>
                    <a:bodyPr/>
                    <a:lstStyle/>
                    <a:p>
                      <a:pPr algn="l" fontAlgn="b"/>
                      <a:r>
                        <a:rPr lang="en-US" sz="1200" u="none" strike="noStrike">
                          <a:effectLst/>
                          <a:latin typeface="Arial" panose="020B0604020202020204" pitchFamily="34" charset="0"/>
                          <a:cs typeface="Arial" panose="020B0604020202020204" pitchFamily="34" charset="0"/>
                        </a:rPr>
                        <a:t>Application closed.  Funded under different product.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2097201706"/>
                  </a:ext>
                </a:extLst>
              </a:tr>
              <a:tr h="200649">
                <a:tc>
                  <a:txBody>
                    <a:bodyPr/>
                    <a:lstStyle/>
                    <a:p>
                      <a:pPr algn="l" fontAlgn="b"/>
                      <a:r>
                        <a:rPr lang="en-US" sz="1200" u="none" strike="noStrike">
                          <a:effectLst/>
                          <a:latin typeface="Arial" panose="020B0604020202020204" pitchFamily="34" charset="0"/>
                          <a:cs typeface="Arial" panose="020B0604020202020204" pitchFamily="34" charset="0"/>
                        </a:rPr>
                        <a:t>Application closed. No offtake agreement. (Piggery)</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2017583545"/>
                  </a:ext>
                </a:extLst>
              </a:tr>
              <a:tr h="200649">
                <a:tc>
                  <a:txBody>
                    <a:bodyPr/>
                    <a:lstStyle/>
                    <a:p>
                      <a:pPr algn="l" fontAlgn="b"/>
                      <a:r>
                        <a:rPr lang="en-US" sz="1200" u="none" strike="noStrike">
                          <a:effectLst/>
                          <a:latin typeface="Arial" panose="020B0604020202020204" pitchFamily="34" charset="0"/>
                          <a:cs typeface="Arial" panose="020B0604020202020204" pitchFamily="34" charset="0"/>
                        </a:rPr>
                        <a:t>Application closed. Outstanding of critical information.</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612825466"/>
                  </a:ext>
                </a:extLst>
              </a:tr>
              <a:tr h="200649">
                <a:tc>
                  <a:txBody>
                    <a:bodyPr/>
                    <a:lstStyle/>
                    <a:p>
                      <a:pPr algn="l" fontAlgn="b"/>
                      <a:r>
                        <a:rPr lang="en-US" sz="1200" u="none" strike="noStrike">
                          <a:effectLst/>
                          <a:latin typeface="Arial" panose="020B0604020202020204" pitchFamily="34" charset="0"/>
                          <a:cs typeface="Arial" panose="020B0604020202020204" pitchFamily="34" charset="0"/>
                        </a:rPr>
                        <a:t>Application closed. Outstanding of critical information.  Re-opened a new application. Currently processing it.</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3682460687"/>
                  </a:ext>
                </a:extLst>
              </a:tr>
              <a:tr h="200649">
                <a:tc>
                  <a:txBody>
                    <a:bodyPr/>
                    <a:lstStyle/>
                    <a:p>
                      <a:pPr algn="l" fontAlgn="b"/>
                      <a:r>
                        <a:rPr lang="en-US" sz="1200" u="none" strike="noStrike">
                          <a:effectLst/>
                          <a:latin typeface="Arial" panose="020B0604020202020204" pitchFamily="34" charset="0"/>
                          <a:cs typeface="Arial" panose="020B0604020202020204" pitchFamily="34" charset="0"/>
                        </a:rPr>
                        <a:t>Application closed. Re-assigned to another Regional Office.</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621855956"/>
                  </a:ext>
                </a:extLst>
              </a:tr>
              <a:tr h="200649">
                <a:tc>
                  <a:txBody>
                    <a:bodyPr/>
                    <a:lstStyle/>
                    <a:p>
                      <a:pPr algn="l" fontAlgn="b"/>
                      <a:r>
                        <a:rPr lang="en-US" sz="1200" u="none" strike="noStrike">
                          <a:effectLst/>
                          <a:latin typeface="Arial" panose="020B0604020202020204" pitchFamily="34" charset="0"/>
                          <a:cs typeface="Arial" panose="020B0604020202020204" pitchFamily="34" charset="0"/>
                        </a:rPr>
                        <a:t>Application closed. Wrong programme opened on the system for the applicant.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2254574316"/>
                  </a:ext>
                </a:extLst>
              </a:tr>
              <a:tr h="200649">
                <a:tc>
                  <a:txBody>
                    <a:bodyPr/>
                    <a:lstStyle/>
                    <a:p>
                      <a:pPr algn="l" fontAlgn="b"/>
                      <a:r>
                        <a:rPr lang="en-US" sz="1200" u="none" strike="noStrike">
                          <a:effectLst/>
                          <a:latin typeface="Arial" panose="020B0604020202020204" pitchFamily="34" charset="0"/>
                          <a:cs typeface="Arial" panose="020B0604020202020204" pitchFamily="34" charset="0"/>
                        </a:rPr>
                        <a:t>Approved.  Client refused to sign the legal agreements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1639409972"/>
                  </a:ext>
                </a:extLst>
              </a:tr>
              <a:tr h="200649">
                <a:tc>
                  <a:txBody>
                    <a:bodyPr/>
                    <a:lstStyle/>
                    <a:p>
                      <a:pPr algn="l" fontAlgn="b"/>
                      <a:r>
                        <a:rPr lang="en-US" sz="1200" u="none" strike="noStrike">
                          <a:effectLst/>
                          <a:latin typeface="Arial" panose="020B0604020202020204" pitchFamily="34" charset="0"/>
                          <a:cs typeface="Arial" panose="020B0604020202020204" pitchFamily="34" charset="0"/>
                        </a:rPr>
                        <a:t>Approved.  The facility was cancelled due to the client not meeting a CP's</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4171903457"/>
                  </a:ext>
                </a:extLst>
              </a:tr>
              <a:tr h="200649">
                <a:tc>
                  <a:txBody>
                    <a:bodyPr/>
                    <a:lstStyle/>
                    <a:p>
                      <a:pPr algn="l" fontAlgn="b"/>
                      <a:r>
                        <a:rPr lang="en-US" sz="1200" u="none" strike="noStrike">
                          <a:effectLst/>
                          <a:latin typeface="Arial" panose="020B0604020202020204" pitchFamily="34" charset="0"/>
                          <a:cs typeface="Arial" panose="020B0604020202020204" pitchFamily="34" charset="0"/>
                        </a:rPr>
                        <a:t>Declined.  Adverse listing.  Judgement record(s)/credit defaults. No letter of arrangement provided.</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4265063640"/>
                  </a:ext>
                </a:extLst>
              </a:tr>
              <a:tr h="200649">
                <a:tc>
                  <a:txBody>
                    <a:bodyPr/>
                    <a:lstStyle/>
                    <a:p>
                      <a:pPr algn="l" fontAlgn="b"/>
                      <a:r>
                        <a:rPr lang="en-US" sz="1200" u="none" strike="noStrike" dirty="0">
                          <a:effectLst/>
                          <a:latin typeface="Arial" panose="020B0604020202020204" pitchFamily="34" charset="0"/>
                          <a:cs typeface="Arial" panose="020B0604020202020204" pitchFamily="34" charset="0"/>
                        </a:rPr>
                        <a:t>Declined.  Applicant required refinancing which is not allowed per the Credit Policy</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1249022937"/>
                  </a:ext>
                </a:extLst>
              </a:tr>
              <a:tr h="200649">
                <a:tc>
                  <a:txBody>
                    <a:bodyPr/>
                    <a:lstStyle/>
                    <a:p>
                      <a:pPr algn="l" fontAlgn="b"/>
                      <a:r>
                        <a:rPr lang="en-US" sz="1200" u="none" strike="noStrike" dirty="0">
                          <a:effectLst/>
                          <a:latin typeface="Arial" panose="020B0604020202020204" pitchFamily="34" charset="0"/>
                          <a:cs typeface="Arial" panose="020B0604020202020204" pitchFamily="34" charset="0"/>
                        </a:rPr>
                        <a:t>Declined.  Applicant was declined by the Franchisor</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3409501716"/>
                  </a:ext>
                </a:extLst>
              </a:tr>
              <a:tr h="200649">
                <a:tc>
                  <a:txBody>
                    <a:bodyPr/>
                    <a:lstStyle/>
                    <a:p>
                      <a:pPr algn="l" fontAlgn="b"/>
                      <a:r>
                        <a:rPr lang="en-US" sz="1200" u="none" strike="noStrike">
                          <a:effectLst/>
                          <a:latin typeface="Arial" panose="020B0604020202020204" pitchFamily="34" charset="0"/>
                          <a:cs typeface="Arial" panose="020B0604020202020204" pitchFamily="34" charset="0"/>
                        </a:rPr>
                        <a:t>Declined.  Business could not afford additional loan from sefa. Client was previuoly funded to set up a pick &amp; Pay.</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2840760631"/>
                  </a:ext>
                </a:extLst>
              </a:tr>
              <a:tr h="200649">
                <a:tc>
                  <a:txBody>
                    <a:bodyPr/>
                    <a:lstStyle/>
                    <a:p>
                      <a:pPr algn="l" fontAlgn="b"/>
                      <a:r>
                        <a:rPr lang="en-US" sz="1200" u="none" strike="noStrike">
                          <a:effectLst/>
                          <a:latin typeface="Arial" panose="020B0604020202020204" pitchFamily="34" charset="0"/>
                          <a:cs typeface="Arial" panose="020B0604020202020204" pitchFamily="34" charset="0"/>
                        </a:rPr>
                        <a:t>Declined.  Business was overpriced. Seller not willing to drop the selling price.</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108022912"/>
                  </a:ext>
                </a:extLst>
              </a:tr>
              <a:tr h="200649">
                <a:tc>
                  <a:txBody>
                    <a:bodyPr/>
                    <a:lstStyle/>
                    <a:p>
                      <a:pPr algn="l" fontAlgn="b"/>
                      <a:r>
                        <a:rPr lang="en-US" sz="1200" u="none" strike="noStrike">
                          <a:effectLst/>
                          <a:latin typeface="Arial" panose="020B0604020202020204" pitchFamily="34" charset="0"/>
                          <a:cs typeface="Arial" panose="020B0604020202020204" pitchFamily="34" charset="0"/>
                        </a:rPr>
                        <a:t>Declined.  Client could not submit proof of own contribution of ca. R1M. Amount was in her investment account but could not explain how she got it (source)</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4136956266"/>
                  </a:ext>
                </a:extLst>
              </a:tr>
              <a:tr h="200649">
                <a:tc>
                  <a:txBody>
                    <a:bodyPr/>
                    <a:lstStyle/>
                    <a:p>
                      <a:pPr algn="l" fontAlgn="b"/>
                      <a:r>
                        <a:rPr lang="en-US" sz="1200" u="none" strike="noStrike">
                          <a:effectLst/>
                          <a:latin typeface="Arial" panose="020B0604020202020204" pitchFamily="34" charset="0"/>
                          <a:cs typeface="Arial" panose="020B0604020202020204" pitchFamily="34" charset="0"/>
                        </a:rPr>
                        <a:t>Declined.  Commitee was not happy with the client proposed business location. Client later submitted a new location and a new application was opened and approved.</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3498919709"/>
                  </a:ext>
                </a:extLst>
              </a:tr>
              <a:tr h="200649">
                <a:tc>
                  <a:txBody>
                    <a:bodyPr/>
                    <a:lstStyle/>
                    <a:p>
                      <a:pPr algn="l" fontAlgn="b"/>
                      <a:r>
                        <a:rPr lang="en-US" sz="1200" u="none" strike="noStrike">
                          <a:effectLst/>
                          <a:latin typeface="Arial" panose="020B0604020202020204" pitchFamily="34" charset="0"/>
                          <a:cs typeface="Arial" panose="020B0604020202020204" pitchFamily="34" charset="0"/>
                        </a:rPr>
                        <a:t>Declined.  Committee declined.  Client could not afford the loan. Recommended that applicant be considered for a different programme.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660581894"/>
                  </a:ext>
                </a:extLst>
              </a:tr>
              <a:tr h="200649">
                <a:tc>
                  <a:txBody>
                    <a:bodyPr/>
                    <a:lstStyle/>
                    <a:p>
                      <a:pPr algn="l" fontAlgn="b"/>
                      <a:r>
                        <a:rPr lang="en-US" sz="1200" u="none" strike="noStrike">
                          <a:effectLst/>
                          <a:latin typeface="Arial" panose="020B0604020202020204" pitchFamily="34" charset="0"/>
                          <a:cs typeface="Arial" panose="020B0604020202020204" pitchFamily="34" charset="0"/>
                        </a:rPr>
                        <a:t>Declined.  Credibility of the applicant (doubtful).</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2125341126"/>
                  </a:ext>
                </a:extLst>
              </a:tr>
              <a:tr h="200649">
                <a:tc>
                  <a:txBody>
                    <a:bodyPr/>
                    <a:lstStyle/>
                    <a:p>
                      <a:pPr algn="l" fontAlgn="b"/>
                      <a:r>
                        <a:rPr lang="en-US" sz="1200" u="none" strike="noStrike">
                          <a:effectLst/>
                          <a:latin typeface="Arial" panose="020B0604020202020204" pitchFamily="34" charset="0"/>
                          <a:cs typeface="Arial" panose="020B0604020202020204" pitchFamily="34" charset="0"/>
                        </a:rPr>
                        <a:t>Declined.  Deal was declined at Credit Risk Assessment</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3777555784"/>
                  </a:ext>
                </a:extLst>
              </a:tr>
              <a:tr h="200649">
                <a:tc>
                  <a:txBody>
                    <a:bodyPr/>
                    <a:lstStyle/>
                    <a:p>
                      <a:pPr algn="l" fontAlgn="b"/>
                      <a:r>
                        <a:rPr lang="en-US" sz="1200" u="none" strike="noStrike">
                          <a:effectLst/>
                          <a:latin typeface="Arial" panose="020B0604020202020204" pitchFamily="34" charset="0"/>
                          <a:cs typeface="Arial" panose="020B0604020202020204" pitchFamily="34" charset="0"/>
                        </a:rPr>
                        <a:t>Declined.  Non-viability of the business (when this was verified). Resubmitted application at HoR for consideration</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2754561293"/>
                  </a:ext>
                </a:extLst>
              </a:tr>
              <a:tr h="200649">
                <a:tc>
                  <a:txBody>
                    <a:bodyPr/>
                    <a:lstStyle/>
                    <a:p>
                      <a:pPr algn="l" fontAlgn="b"/>
                      <a:r>
                        <a:rPr lang="en-US" sz="1200" u="none" strike="noStrike">
                          <a:effectLst/>
                          <a:latin typeface="Arial" panose="020B0604020202020204" pitchFamily="34" charset="0"/>
                          <a:cs typeface="Arial" panose="020B0604020202020204" pitchFamily="34" charset="0"/>
                        </a:rPr>
                        <a:t>Declined.  Pending litigation in the other related company.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2676778238"/>
                  </a:ext>
                </a:extLst>
              </a:tr>
              <a:tr h="200649">
                <a:tc>
                  <a:txBody>
                    <a:bodyPr/>
                    <a:lstStyle/>
                    <a:p>
                      <a:pPr algn="l" fontAlgn="b"/>
                      <a:r>
                        <a:rPr lang="en-US" sz="1200" u="none" strike="noStrike">
                          <a:effectLst/>
                          <a:latin typeface="Arial" panose="020B0604020202020204" pitchFamily="34" charset="0"/>
                          <a:cs typeface="Arial" panose="020B0604020202020204" pitchFamily="34" charset="0"/>
                        </a:rPr>
                        <a:t>Declined.  The applicant wanted funding for a contract they had not been awarded yet.</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3341712445"/>
                  </a:ext>
                </a:extLst>
              </a:tr>
              <a:tr h="200649">
                <a:tc>
                  <a:txBody>
                    <a:bodyPr/>
                    <a:lstStyle/>
                    <a:p>
                      <a:pPr algn="l" fontAlgn="b"/>
                      <a:r>
                        <a:rPr lang="en-US" sz="1200" u="none" strike="noStrike" dirty="0">
                          <a:effectLst/>
                          <a:latin typeface="Arial" panose="020B0604020202020204" pitchFamily="34" charset="0"/>
                          <a:cs typeface="Arial" panose="020B0604020202020204" pitchFamily="34" charset="0"/>
                        </a:rPr>
                        <a:t>Received an instruction from the applicant to cancel the application.</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1220884580"/>
                  </a:ext>
                </a:extLst>
              </a:tr>
            </a:tbl>
          </a:graphicData>
        </a:graphic>
      </p:graphicFrame>
      <p:sp>
        <p:nvSpPr>
          <p:cNvPr id="8" name="TextBox 7">
            <a:extLst>
              <a:ext uri="{FF2B5EF4-FFF2-40B4-BE49-F238E27FC236}">
                <a16:creationId xmlns:a16="http://schemas.microsoft.com/office/drawing/2014/main" xmlns="" id="{39504666-E123-4D55-BD91-E146AE6CB1F2}"/>
              </a:ext>
            </a:extLst>
          </p:cNvPr>
          <p:cNvSpPr txBox="1"/>
          <p:nvPr/>
        </p:nvSpPr>
        <p:spPr>
          <a:xfrm>
            <a:off x="176464" y="723338"/>
            <a:ext cx="4884234" cy="297454"/>
          </a:xfrm>
          <a:prstGeom prst="rect">
            <a:avLst/>
          </a:prstGeom>
          <a:noFill/>
        </p:spPr>
        <p:txBody>
          <a:bodyPr wrap="square">
            <a:spAutoFit/>
          </a:bodyPr>
          <a:lstStyle/>
          <a:p>
            <a:pPr marL="0" lvl="1" defTabSz="609630" fontAlgn="base">
              <a:spcAft>
                <a:spcPts val="800"/>
              </a:spcAft>
              <a:buClr>
                <a:srgbClr val="000000"/>
              </a:buClr>
              <a:defRPr/>
            </a:pPr>
            <a:r>
              <a:rPr lang="en-US" sz="1333" b="1" kern="0" dirty="0">
                <a:solidFill>
                  <a:srgbClr val="000000"/>
                </a:solidFill>
                <a:latin typeface="Arial" panose="020B0604020202020204" pitchFamily="34" charset="0"/>
                <a:cs typeface="Arial" panose="020B0604020202020204" pitchFamily="34" charset="0"/>
                <a:sym typeface="Arial"/>
              </a:rPr>
              <a:t>Reasons for application rejection:</a:t>
            </a:r>
          </a:p>
        </p:txBody>
      </p:sp>
      <p:sp>
        <p:nvSpPr>
          <p:cNvPr id="9" name="Slide Number Placeholder 2">
            <a:extLst>
              <a:ext uri="{FF2B5EF4-FFF2-40B4-BE49-F238E27FC236}">
                <a16:creationId xmlns:a16="http://schemas.microsoft.com/office/drawing/2014/main" xmlns="" id="{B17FED72-0B79-49AC-A2D2-6875741F221B}"/>
              </a:ext>
            </a:extLst>
          </p:cNvPr>
          <p:cNvSpPr>
            <a:spLocks noGrp="1"/>
          </p:cNvSpPr>
          <p:nvPr>
            <p:ph type="sldNum" idx="12"/>
          </p:nvPr>
        </p:nvSpPr>
        <p:spPr>
          <a:xfrm>
            <a:off x="9468624" y="6352018"/>
            <a:ext cx="1422400" cy="243417"/>
          </a:xfrm>
        </p:spPr>
        <p:txBody>
          <a:bodyPr/>
          <a:lstStyle/>
          <a:p>
            <a:pPr defTabSz="609630">
              <a:buClr>
                <a:srgbClr val="000000"/>
              </a:buClr>
            </a:pPr>
            <a:fld id="{00000000-1234-1234-1234-123412341234}" type="slidenum">
              <a:rPr lang="en-US" kern="0"/>
              <a:pPr defTabSz="609630">
                <a:buClr>
                  <a:srgbClr val="000000"/>
                </a:buClr>
              </a:pPr>
              <a:t>23</a:t>
            </a:fld>
            <a:endParaRPr lang="en-US" kern="0" dirty="0"/>
          </a:p>
        </p:txBody>
      </p:sp>
    </p:spTree>
    <p:extLst>
      <p:ext uri="{BB962C8B-B14F-4D97-AF65-F5344CB8AC3E}">
        <p14:creationId xmlns:p14="http://schemas.microsoft.com/office/powerpoint/2010/main" xmlns="" val="958650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4368800" y="4237567"/>
            <a:ext cx="1422400" cy="243417"/>
          </a:xfrm>
          <a:prstGeom prst="rect">
            <a:avLst/>
          </a:prstGeom>
        </p:spPr>
        <p:txBody>
          <a:bodyPr vert="horz" lIns="60960" tIns="30480" rIns="60960" bIns="30480" rtlCol="0" anchor="ctr"/>
          <a:lstStyle>
            <a:defPPr>
              <a:defRPr lang="en-US"/>
            </a:defPPr>
            <a:lvl1pPr marL="0" algn="r" defTabSz="609630" rtl="0" eaLnBrk="1" latinLnBrk="0" hangingPunct="1">
              <a:defRPr sz="800" kern="1200">
                <a:solidFill>
                  <a:schemeClr val="tx1">
                    <a:tint val="75000"/>
                  </a:schemeClr>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a:buClr>
                <a:srgbClr val="000000"/>
              </a:buClr>
            </a:pPr>
            <a:fld id="{93AE1883-0942-4AA3-9DB2-9C7C3A0314B1}" type="slidenum">
              <a:rPr lang="en-US">
                <a:solidFill>
                  <a:srgbClr val="000000">
                    <a:tint val="75000"/>
                  </a:srgbClr>
                </a:solidFill>
                <a:latin typeface="Arial"/>
                <a:sym typeface="Arial"/>
              </a:rPr>
              <a:pPr>
                <a:buClr>
                  <a:srgbClr val="000000"/>
                </a:buClr>
              </a:pPr>
              <a:t>24</a:t>
            </a:fld>
            <a:endParaRPr lang="en-US">
              <a:solidFill>
                <a:srgbClr val="000000">
                  <a:tint val="75000"/>
                </a:srgbClr>
              </a:solidFill>
              <a:latin typeface="Arial"/>
              <a:sym typeface="Arial"/>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1" y="0"/>
            <a:ext cx="12154828" cy="751813"/>
          </a:xfrm>
          <a:prstGeom prst="rect">
            <a:avLst/>
          </a:prstGeom>
          <a:solidFill>
            <a:schemeClr val="accent6">
              <a:lumMod val="75000"/>
            </a:schemeClr>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107796" y="60190"/>
            <a:ext cx="11976409" cy="954107"/>
          </a:xfrm>
          <a:prstGeom prst="rect">
            <a:avLst/>
          </a:prstGeom>
          <a:noFill/>
        </p:spPr>
        <p:txBody>
          <a:bodyPr wrap="square" rtlCol="0">
            <a:spAutoFit/>
          </a:bodyPr>
          <a:lstStyle/>
          <a:p>
            <a:pPr defTabSz="609630">
              <a:buClr>
                <a:srgbClr val="000000"/>
              </a:buClr>
            </a:pPr>
            <a:r>
              <a:rPr lang="en-US" sz="2800" b="1" kern="0" dirty="0">
                <a:solidFill>
                  <a:prstClr val="white"/>
                </a:solidFill>
                <a:latin typeface="Arial"/>
                <a:cs typeface="Arial"/>
                <a:sym typeface="Arial"/>
              </a:rPr>
              <a:t>sefa</a:t>
            </a:r>
            <a:r>
              <a:rPr lang="en-US" sz="2800" kern="0" dirty="0">
                <a:solidFill>
                  <a:prstClr val="white"/>
                </a:solidFill>
                <a:latin typeface="Arial"/>
                <a:cs typeface="Arial"/>
                <a:sym typeface="Arial"/>
              </a:rPr>
              <a:t>’s Loan Application Report – Economic Recovery Programme- FY2022 </a:t>
            </a:r>
          </a:p>
        </p:txBody>
      </p:sp>
      <p:graphicFrame>
        <p:nvGraphicFramePr>
          <p:cNvPr id="4" name="Table 3">
            <a:extLst>
              <a:ext uri="{FF2B5EF4-FFF2-40B4-BE49-F238E27FC236}">
                <a16:creationId xmlns:a16="http://schemas.microsoft.com/office/drawing/2014/main" xmlns="" id="{EEF3B89B-1322-488D-95A6-63F6E00BB3A7}"/>
              </a:ext>
            </a:extLst>
          </p:cNvPr>
          <p:cNvGraphicFramePr>
            <a:graphicFrameLocks noGrp="1"/>
          </p:cNvGraphicFramePr>
          <p:nvPr/>
        </p:nvGraphicFramePr>
        <p:xfrm>
          <a:off x="323385" y="833555"/>
          <a:ext cx="11760819" cy="5518459"/>
        </p:xfrm>
        <a:graphic>
          <a:graphicData uri="http://schemas.openxmlformats.org/drawingml/2006/table">
            <a:tbl>
              <a:tblPr>
                <a:tableStyleId>{8799B23B-EC83-4686-B30A-512413B5E67A}</a:tableStyleId>
              </a:tblPr>
              <a:tblGrid>
                <a:gridCol w="1735213">
                  <a:extLst>
                    <a:ext uri="{9D8B030D-6E8A-4147-A177-3AD203B41FA5}">
                      <a16:colId xmlns:a16="http://schemas.microsoft.com/office/drawing/2014/main" xmlns="" val="3605111913"/>
                    </a:ext>
                  </a:extLst>
                </a:gridCol>
                <a:gridCol w="1164006">
                  <a:extLst>
                    <a:ext uri="{9D8B030D-6E8A-4147-A177-3AD203B41FA5}">
                      <a16:colId xmlns:a16="http://schemas.microsoft.com/office/drawing/2014/main" xmlns="" val="2829301013"/>
                    </a:ext>
                  </a:extLst>
                </a:gridCol>
                <a:gridCol w="980428">
                  <a:extLst>
                    <a:ext uri="{9D8B030D-6E8A-4147-A177-3AD203B41FA5}">
                      <a16:colId xmlns:a16="http://schemas.microsoft.com/office/drawing/2014/main" xmlns="" val="3867685326"/>
                    </a:ext>
                  </a:extLst>
                </a:gridCol>
                <a:gridCol w="1026695">
                  <a:extLst>
                    <a:ext uri="{9D8B030D-6E8A-4147-A177-3AD203B41FA5}">
                      <a16:colId xmlns:a16="http://schemas.microsoft.com/office/drawing/2014/main" xmlns="" val="754724599"/>
                    </a:ext>
                  </a:extLst>
                </a:gridCol>
                <a:gridCol w="1684421">
                  <a:extLst>
                    <a:ext uri="{9D8B030D-6E8A-4147-A177-3AD203B41FA5}">
                      <a16:colId xmlns:a16="http://schemas.microsoft.com/office/drawing/2014/main" xmlns="" val="2454032741"/>
                    </a:ext>
                  </a:extLst>
                </a:gridCol>
                <a:gridCol w="914400">
                  <a:extLst>
                    <a:ext uri="{9D8B030D-6E8A-4147-A177-3AD203B41FA5}">
                      <a16:colId xmlns:a16="http://schemas.microsoft.com/office/drawing/2014/main" xmlns="" val="2091800815"/>
                    </a:ext>
                  </a:extLst>
                </a:gridCol>
                <a:gridCol w="1652337">
                  <a:extLst>
                    <a:ext uri="{9D8B030D-6E8A-4147-A177-3AD203B41FA5}">
                      <a16:colId xmlns:a16="http://schemas.microsoft.com/office/drawing/2014/main" xmlns="" val="3697192348"/>
                    </a:ext>
                  </a:extLst>
                </a:gridCol>
                <a:gridCol w="930442">
                  <a:extLst>
                    <a:ext uri="{9D8B030D-6E8A-4147-A177-3AD203B41FA5}">
                      <a16:colId xmlns:a16="http://schemas.microsoft.com/office/drawing/2014/main" xmlns="" val="4208024448"/>
                    </a:ext>
                  </a:extLst>
                </a:gridCol>
                <a:gridCol w="1672877">
                  <a:extLst>
                    <a:ext uri="{9D8B030D-6E8A-4147-A177-3AD203B41FA5}">
                      <a16:colId xmlns:a16="http://schemas.microsoft.com/office/drawing/2014/main" xmlns="" val="4120131907"/>
                    </a:ext>
                  </a:extLst>
                </a:gridCol>
              </a:tblGrid>
              <a:tr h="471747">
                <a:tc>
                  <a:txBody>
                    <a:bodyPr/>
                    <a:lstStyle/>
                    <a:p>
                      <a:pPr algn="l" fontAlgn="b"/>
                      <a:r>
                        <a:rPr lang="en-ZA" sz="1200" b="1" u="none" strike="noStrike" dirty="0" err="1">
                          <a:effectLst/>
                          <a:latin typeface="Arial" panose="020B0604020202020204" pitchFamily="34" charset="0"/>
                          <a:cs typeface="Arial" panose="020B0604020202020204" pitchFamily="34" charset="0"/>
                        </a:rPr>
                        <a:t>ProjectType</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Province</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Applications Received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Applications Approved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 Approved Amount </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dirty="0">
                          <a:effectLst/>
                          <a:latin typeface="Arial" panose="020B0604020202020204" pitchFamily="34" charset="0"/>
                          <a:cs typeface="Arial" panose="020B0604020202020204" pitchFamily="34" charset="0"/>
                        </a:rPr>
                        <a:t>Applications Rejected</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Rejected Amount</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Number Financed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dirty="0">
                          <a:effectLst/>
                          <a:latin typeface="Arial" panose="020B0604020202020204" pitchFamily="34" charset="0"/>
                          <a:cs typeface="Arial" panose="020B0604020202020204" pitchFamily="34" charset="0"/>
                        </a:rPr>
                        <a:t> Disbursed Amount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236793534"/>
                  </a:ext>
                </a:extLst>
              </a:tr>
              <a:tr h="458792">
                <a:tc>
                  <a:txBody>
                    <a:bodyPr/>
                    <a:lstStyle/>
                    <a:p>
                      <a:pPr algn="l" fontAlgn="b"/>
                      <a:r>
                        <a:rPr lang="en-ZA" sz="1200" u="none" strike="noStrike" dirty="0">
                          <a:effectLst/>
                          <a:latin typeface="Arial" panose="020B0604020202020204" pitchFamily="34" charset="0"/>
                          <a:cs typeface="Arial" panose="020B0604020202020204" pitchFamily="34" charset="0"/>
                        </a:rPr>
                        <a:t>Economic Recovery Programme</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Eastern Cape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186</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185</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73 958 640.58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2 501 200.00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66</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59 960 489.06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133549572"/>
                  </a:ext>
                </a:extLst>
              </a:tr>
              <a:tr h="458792">
                <a:tc>
                  <a:txBody>
                    <a:bodyPr/>
                    <a:lstStyle/>
                    <a:p>
                      <a:pPr algn="l" fontAlgn="b"/>
                      <a:r>
                        <a:rPr lang="en-ZA" sz="1200" u="none" strike="noStrike">
                          <a:effectLst/>
                          <a:latin typeface="Arial" panose="020B0604020202020204" pitchFamily="34" charset="0"/>
                          <a:cs typeface="Arial" panose="020B0604020202020204" pitchFamily="34" charset="0"/>
                        </a:rPr>
                        <a:t>Economic Recovery Programme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Free State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185</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181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36 074 356.74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4</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15 464 776.00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90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47 122 005.86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855962568"/>
                  </a:ext>
                </a:extLst>
              </a:tr>
              <a:tr h="458792">
                <a:tc>
                  <a:txBody>
                    <a:bodyPr/>
                    <a:lstStyle/>
                    <a:p>
                      <a:pPr algn="l" fontAlgn="b"/>
                      <a:r>
                        <a:rPr lang="en-ZA" sz="1200" u="none" strike="noStrike">
                          <a:effectLst/>
                          <a:latin typeface="Arial" panose="020B0604020202020204" pitchFamily="34" charset="0"/>
                          <a:cs typeface="Arial" panose="020B0604020202020204" pitchFamily="34" charset="0"/>
                        </a:rPr>
                        <a:t>Economic Recovery Programme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Gauteng</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771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718</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345 008 146.46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53</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79 999 388.24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291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302 802 515.17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3936782307"/>
                  </a:ext>
                </a:extLst>
              </a:tr>
              <a:tr h="458792">
                <a:tc>
                  <a:txBody>
                    <a:bodyPr/>
                    <a:lstStyle/>
                    <a:p>
                      <a:pPr algn="l" fontAlgn="b"/>
                      <a:r>
                        <a:rPr lang="en-ZA" sz="1200" u="none" strike="noStrike" dirty="0">
                          <a:effectLst/>
                          <a:latin typeface="Arial" panose="020B0604020202020204" pitchFamily="34" charset="0"/>
                          <a:cs typeface="Arial" panose="020B0604020202020204" pitchFamily="34" charset="0"/>
                        </a:rPr>
                        <a:t>Economic Recovery Programme</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Kwazulu Natal</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514</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504</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177 249 537.32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16 845 192.58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195</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127 627 918.39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35298417"/>
                  </a:ext>
                </a:extLst>
              </a:tr>
              <a:tr h="458792">
                <a:tc>
                  <a:txBody>
                    <a:bodyPr/>
                    <a:lstStyle/>
                    <a:p>
                      <a:pPr algn="l" fontAlgn="b"/>
                      <a:r>
                        <a:rPr lang="en-ZA" sz="1200" u="none" strike="noStrike">
                          <a:effectLst/>
                          <a:latin typeface="Arial" panose="020B0604020202020204" pitchFamily="34" charset="0"/>
                          <a:cs typeface="Arial" panose="020B0604020202020204" pitchFamily="34" charset="0"/>
                        </a:rPr>
                        <a:t>Economic Recovery Programme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Limpopo</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505</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493</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75 122 547.92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12</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1 432 728.00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270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97 313 745.66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537342519"/>
                  </a:ext>
                </a:extLst>
              </a:tr>
              <a:tr h="458792">
                <a:tc>
                  <a:txBody>
                    <a:bodyPr/>
                    <a:lstStyle/>
                    <a:p>
                      <a:pPr algn="l" fontAlgn="b"/>
                      <a:r>
                        <a:rPr lang="en-ZA" sz="1200" u="none" strike="noStrike">
                          <a:effectLst/>
                          <a:latin typeface="Arial" panose="020B0604020202020204" pitchFamily="34" charset="0"/>
                          <a:cs typeface="Arial" panose="020B0604020202020204" pitchFamily="34" charset="0"/>
                        </a:rPr>
                        <a:t>Economic Recovery Programme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Mpumalanga</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250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228</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46 136 444.76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22</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2 866 474.74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88</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29 037 308.76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80552106"/>
                  </a:ext>
                </a:extLst>
              </a:tr>
              <a:tr h="458792">
                <a:tc>
                  <a:txBody>
                    <a:bodyPr/>
                    <a:lstStyle/>
                    <a:p>
                      <a:pPr algn="l" fontAlgn="b"/>
                      <a:r>
                        <a:rPr lang="en-ZA" sz="1200" u="none" strike="noStrike">
                          <a:effectLst/>
                          <a:latin typeface="Arial" panose="020B0604020202020204" pitchFamily="34" charset="0"/>
                          <a:cs typeface="Arial" panose="020B0604020202020204" pitchFamily="34" charset="0"/>
                        </a:rPr>
                        <a:t>Economic Recovery Programme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Northern Cape</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363</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362</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25 525 601.76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25 000.00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188</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26 922 008.30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020052753"/>
                  </a:ext>
                </a:extLst>
              </a:tr>
              <a:tr h="458792">
                <a:tc>
                  <a:txBody>
                    <a:bodyPr/>
                    <a:lstStyle/>
                    <a:p>
                      <a:pPr algn="l" fontAlgn="b"/>
                      <a:r>
                        <a:rPr lang="en-ZA" sz="1200" u="none" strike="noStrike" dirty="0">
                          <a:effectLst/>
                          <a:latin typeface="Arial" panose="020B0604020202020204" pitchFamily="34" charset="0"/>
                          <a:cs typeface="Arial" panose="020B0604020202020204" pitchFamily="34" charset="0"/>
                        </a:rPr>
                        <a:t>Economic Recovery Programme</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Northwest</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290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282</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49 550 723.12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8</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856 881.10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118</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46 354 112.89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558103315"/>
                  </a:ext>
                </a:extLst>
              </a:tr>
              <a:tr h="458792">
                <a:tc>
                  <a:txBody>
                    <a:bodyPr/>
                    <a:lstStyle/>
                    <a:p>
                      <a:pPr algn="l" fontAlgn="b"/>
                      <a:r>
                        <a:rPr lang="en-ZA" sz="1200" u="none" strike="noStrike">
                          <a:effectLst/>
                          <a:latin typeface="Arial" panose="020B0604020202020204" pitchFamily="34" charset="0"/>
                          <a:cs typeface="Arial" panose="020B0604020202020204" pitchFamily="34" charset="0"/>
                        </a:rPr>
                        <a:t>Economic Recovery Programme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Unknown</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350 000.00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248932397"/>
                  </a:ext>
                </a:extLst>
              </a:tr>
              <a:tr h="458792">
                <a:tc>
                  <a:txBody>
                    <a:bodyPr/>
                    <a:lstStyle/>
                    <a:p>
                      <a:pPr algn="l" fontAlgn="b"/>
                      <a:r>
                        <a:rPr lang="en-ZA" sz="1200" u="none" strike="noStrike">
                          <a:effectLst/>
                          <a:latin typeface="Arial" panose="020B0604020202020204" pitchFamily="34" charset="0"/>
                          <a:cs typeface="Arial" panose="020B0604020202020204" pitchFamily="34" charset="0"/>
                        </a:rPr>
                        <a:t>Economic Recovery Programme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Western Cape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493</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482</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91 759 212.33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20 727 229.0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183</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83 512 837.15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4230306112"/>
                  </a:ext>
                </a:extLst>
              </a:tr>
              <a:tr h="458792">
                <a:tc>
                  <a:txBody>
                    <a:bodyPr/>
                    <a:lstStyle/>
                    <a:p>
                      <a:pPr algn="l" fontAlgn="b"/>
                      <a:r>
                        <a:rPr lang="en-ZA" sz="1200" b="1" u="none" strike="noStrike" dirty="0">
                          <a:effectLst/>
                          <a:latin typeface="Arial" panose="020B0604020202020204" pitchFamily="34" charset="0"/>
                          <a:cs typeface="Arial" panose="020B0604020202020204" pitchFamily="34" charset="0"/>
                        </a:rPr>
                        <a:t>SUM</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3557</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3435</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dirty="0">
                          <a:effectLst/>
                          <a:latin typeface="Arial" panose="020B0604020202020204" pitchFamily="34" charset="0"/>
                          <a:cs typeface="Arial" panose="020B0604020202020204" pitchFamily="34" charset="0"/>
                        </a:rPr>
                        <a:t> R      920 385 210.99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122</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 R        140 718 869.7 </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dirty="0">
                          <a:effectLst/>
                          <a:latin typeface="Arial" panose="020B0604020202020204" pitchFamily="34" charset="0"/>
                          <a:cs typeface="Arial" panose="020B0604020202020204" pitchFamily="34" charset="0"/>
                        </a:rPr>
                        <a:t>1490</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dirty="0">
                          <a:effectLst/>
                          <a:latin typeface="Arial" panose="020B0604020202020204" pitchFamily="34" charset="0"/>
                          <a:cs typeface="Arial" panose="020B0604020202020204" pitchFamily="34" charset="0"/>
                        </a:rPr>
                        <a:t> R      821 002 941.24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425989885"/>
                  </a:ext>
                </a:extLst>
              </a:tr>
            </a:tbl>
          </a:graphicData>
        </a:graphic>
      </p:graphicFrame>
      <p:sp>
        <p:nvSpPr>
          <p:cNvPr id="6" name="Slide Number Placeholder 2">
            <a:extLst>
              <a:ext uri="{FF2B5EF4-FFF2-40B4-BE49-F238E27FC236}">
                <a16:creationId xmlns:a16="http://schemas.microsoft.com/office/drawing/2014/main" xmlns="" id="{2D35CC81-B9D1-484F-BC26-40726765253C}"/>
              </a:ext>
            </a:extLst>
          </p:cNvPr>
          <p:cNvSpPr>
            <a:spLocks noGrp="1"/>
          </p:cNvSpPr>
          <p:nvPr>
            <p:ph type="sldNum" idx="12"/>
          </p:nvPr>
        </p:nvSpPr>
        <p:spPr>
          <a:xfrm>
            <a:off x="9468624" y="6352018"/>
            <a:ext cx="1422400" cy="243417"/>
          </a:xfrm>
        </p:spPr>
        <p:txBody>
          <a:bodyPr/>
          <a:lstStyle/>
          <a:p>
            <a:pPr defTabSz="609630">
              <a:buClr>
                <a:srgbClr val="000000"/>
              </a:buClr>
            </a:pPr>
            <a:fld id="{00000000-1234-1234-1234-123412341234}" type="slidenum">
              <a:rPr lang="en-US" kern="0"/>
              <a:pPr defTabSz="609630">
                <a:buClr>
                  <a:srgbClr val="000000"/>
                </a:buClr>
              </a:pPr>
              <a:t>24</a:t>
            </a:fld>
            <a:endParaRPr lang="en-US" kern="0" dirty="0"/>
          </a:p>
        </p:txBody>
      </p:sp>
    </p:spTree>
    <p:extLst>
      <p:ext uri="{BB962C8B-B14F-4D97-AF65-F5344CB8AC3E}">
        <p14:creationId xmlns:p14="http://schemas.microsoft.com/office/powerpoint/2010/main" xmlns="" val="671306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4368800" y="4237567"/>
            <a:ext cx="1422400" cy="243417"/>
          </a:xfrm>
          <a:prstGeom prst="rect">
            <a:avLst/>
          </a:prstGeom>
        </p:spPr>
        <p:txBody>
          <a:bodyPr vert="horz" lIns="60960" tIns="30480" rIns="60960" bIns="30480" rtlCol="0" anchor="ctr"/>
          <a:lstStyle>
            <a:defPPr>
              <a:defRPr lang="en-US"/>
            </a:defPPr>
            <a:lvl1pPr marL="0" algn="r" defTabSz="609630" rtl="0" eaLnBrk="1" latinLnBrk="0" hangingPunct="1">
              <a:defRPr sz="800" kern="1200">
                <a:solidFill>
                  <a:schemeClr val="tx1">
                    <a:tint val="75000"/>
                  </a:schemeClr>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a:buClr>
                <a:srgbClr val="000000"/>
              </a:buClr>
            </a:pPr>
            <a:fld id="{93AE1883-0942-4AA3-9DB2-9C7C3A0314B1}" type="slidenum">
              <a:rPr lang="en-US">
                <a:solidFill>
                  <a:srgbClr val="000000">
                    <a:tint val="75000"/>
                  </a:srgbClr>
                </a:solidFill>
                <a:latin typeface="Arial"/>
                <a:sym typeface="Arial"/>
              </a:rPr>
              <a:pPr>
                <a:buClr>
                  <a:srgbClr val="000000"/>
                </a:buClr>
              </a:pPr>
              <a:t>25</a:t>
            </a:fld>
            <a:endParaRPr lang="en-US">
              <a:solidFill>
                <a:srgbClr val="000000">
                  <a:tint val="75000"/>
                </a:srgbClr>
              </a:solidFill>
              <a:latin typeface="Arial"/>
              <a:sym typeface="Arial"/>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12192000" cy="1011184"/>
          </a:xfrm>
          <a:prstGeom prst="rect">
            <a:avLst/>
          </a:prstGeom>
          <a:solidFill>
            <a:schemeClr val="accent6">
              <a:lumMod val="75000"/>
            </a:schemeClr>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178420" y="199046"/>
            <a:ext cx="12013581" cy="954107"/>
          </a:xfrm>
          <a:prstGeom prst="rect">
            <a:avLst/>
          </a:prstGeom>
          <a:noFill/>
        </p:spPr>
        <p:txBody>
          <a:bodyPr wrap="square" rtlCol="0">
            <a:spAutoFit/>
          </a:bodyPr>
          <a:lstStyle/>
          <a:p>
            <a:pPr defTabSz="609630">
              <a:buClr>
                <a:srgbClr val="000000"/>
              </a:buClr>
            </a:pPr>
            <a:r>
              <a:rPr lang="en-US" sz="2800" b="1" kern="0" dirty="0">
                <a:solidFill>
                  <a:prstClr val="white"/>
                </a:solidFill>
                <a:latin typeface="Arial"/>
                <a:cs typeface="Arial"/>
                <a:sym typeface="Arial"/>
              </a:rPr>
              <a:t>sefa</a:t>
            </a:r>
            <a:r>
              <a:rPr lang="en-US" sz="2800" kern="0" dirty="0">
                <a:solidFill>
                  <a:prstClr val="white"/>
                </a:solidFill>
                <a:latin typeface="Arial"/>
                <a:cs typeface="Arial"/>
                <a:sym typeface="Arial"/>
              </a:rPr>
              <a:t>’s Loan Application Report – Economic Recovery Programme- FY2022 </a:t>
            </a:r>
          </a:p>
        </p:txBody>
      </p:sp>
      <p:graphicFrame>
        <p:nvGraphicFramePr>
          <p:cNvPr id="3" name="Table 2">
            <a:extLst>
              <a:ext uri="{FF2B5EF4-FFF2-40B4-BE49-F238E27FC236}">
                <a16:creationId xmlns:a16="http://schemas.microsoft.com/office/drawing/2014/main" xmlns="" id="{6FEA2A4F-0DB2-489E-B249-ECDA84D12C4B}"/>
              </a:ext>
            </a:extLst>
          </p:cNvPr>
          <p:cNvGraphicFramePr>
            <a:graphicFrameLocks noGrp="1"/>
          </p:cNvGraphicFramePr>
          <p:nvPr/>
        </p:nvGraphicFramePr>
        <p:xfrm>
          <a:off x="528446" y="1257405"/>
          <a:ext cx="11232926" cy="5338032"/>
        </p:xfrm>
        <a:graphic>
          <a:graphicData uri="http://schemas.openxmlformats.org/drawingml/2006/table">
            <a:tbl>
              <a:tblPr>
                <a:tableStyleId>{8799B23B-EC83-4686-B30A-512413B5E67A}</a:tableStyleId>
              </a:tblPr>
              <a:tblGrid>
                <a:gridCol w="11232926">
                  <a:extLst>
                    <a:ext uri="{9D8B030D-6E8A-4147-A177-3AD203B41FA5}">
                      <a16:colId xmlns:a16="http://schemas.microsoft.com/office/drawing/2014/main" xmlns="" val="2029164591"/>
                    </a:ext>
                  </a:extLst>
                </a:gridCol>
              </a:tblGrid>
              <a:tr h="254192">
                <a:tc>
                  <a:txBody>
                    <a:bodyPr/>
                    <a:lstStyle/>
                    <a:p>
                      <a:pPr algn="l" fontAlgn="b"/>
                      <a:r>
                        <a:rPr lang="en-US" sz="1200" u="none" strike="noStrike">
                          <a:effectLst/>
                          <a:latin typeface="Arial" panose="020B0604020202020204" pitchFamily="34" charset="0"/>
                          <a:cs typeface="Arial" panose="020B0604020202020204" pitchFamily="34" charset="0"/>
                        </a:rPr>
                        <a:t>Applicant applied in KZN and committe declined. Applicant then reapplied at NC but the deal was closed.</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1508373542"/>
                  </a:ext>
                </a:extLst>
              </a:tr>
              <a:tr h="254192">
                <a:tc>
                  <a:txBody>
                    <a:bodyPr/>
                    <a:lstStyle/>
                    <a:p>
                      <a:pPr algn="l" fontAlgn="b"/>
                      <a:r>
                        <a:rPr lang="en-US" sz="1200" u="none" strike="noStrike" dirty="0">
                          <a:effectLst/>
                          <a:latin typeface="Arial" panose="020B0604020202020204" pitchFamily="34" charset="0"/>
                          <a:cs typeface="Arial" panose="020B0604020202020204" pitchFamily="34" charset="0"/>
                        </a:rPr>
                        <a:t>Applicant did not approve of the loan conditions.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1653552262"/>
                  </a:ext>
                </a:extLst>
              </a:tr>
              <a:tr h="254192">
                <a:tc>
                  <a:txBody>
                    <a:bodyPr/>
                    <a:lstStyle/>
                    <a:p>
                      <a:pPr algn="l" fontAlgn="b"/>
                      <a:r>
                        <a:rPr lang="en-US" sz="1200" u="none" strike="noStrike" dirty="0">
                          <a:effectLst/>
                          <a:latin typeface="Arial" panose="020B0604020202020204" pitchFamily="34" charset="0"/>
                          <a:cs typeface="Arial" panose="020B0604020202020204" pitchFamily="34" charset="0"/>
                        </a:rPr>
                        <a:t>Applicant secured funding elsewhere. (Business Partners)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2105171695"/>
                  </a:ext>
                </a:extLst>
              </a:tr>
              <a:tr h="254192">
                <a:tc>
                  <a:txBody>
                    <a:bodyPr/>
                    <a:lstStyle/>
                    <a:p>
                      <a:pPr algn="l" fontAlgn="b"/>
                      <a:r>
                        <a:rPr lang="en-US" sz="1200" u="none" strike="noStrike">
                          <a:effectLst/>
                          <a:latin typeface="Arial" panose="020B0604020202020204" pitchFamily="34" charset="0"/>
                          <a:cs typeface="Arial" panose="020B0604020202020204" pitchFamily="34" charset="0"/>
                        </a:rPr>
                        <a:t>Application closed.  Application was incorrectly captured on sefalas. Application was re-opened and approved.</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1693099015"/>
                  </a:ext>
                </a:extLst>
              </a:tr>
              <a:tr h="254192">
                <a:tc>
                  <a:txBody>
                    <a:bodyPr/>
                    <a:lstStyle/>
                    <a:p>
                      <a:pPr algn="l" fontAlgn="b"/>
                      <a:r>
                        <a:rPr lang="en-US" sz="1200" u="none" strike="noStrike">
                          <a:effectLst/>
                          <a:latin typeface="Arial" panose="020B0604020202020204" pitchFamily="34" charset="0"/>
                          <a:cs typeface="Arial" panose="020B0604020202020204" pitchFamily="34" charset="0"/>
                        </a:rPr>
                        <a:t>Application closed.  Duplication of a processed application.</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1545368569"/>
                  </a:ext>
                </a:extLst>
              </a:tr>
              <a:tr h="254192">
                <a:tc>
                  <a:txBody>
                    <a:bodyPr/>
                    <a:lstStyle/>
                    <a:p>
                      <a:pPr algn="l" fontAlgn="b"/>
                      <a:r>
                        <a:rPr lang="en-US" sz="1200" u="none" strike="noStrike" dirty="0">
                          <a:effectLst/>
                          <a:latin typeface="Arial" panose="020B0604020202020204" pitchFamily="34" charset="0"/>
                          <a:cs typeface="Arial" panose="020B0604020202020204" pitchFamily="34" charset="0"/>
                        </a:rPr>
                        <a:t>Application closed.  Funded under different product.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1007977213"/>
                  </a:ext>
                </a:extLst>
              </a:tr>
              <a:tr h="254192">
                <a:tc>
                  <a:txBody>
                    <a:bodyPr/>
                    <a:lstStyle/>
                    <a:p>
                      <a:pPr algn="l" fontAlgn="b"/>
                      <a:r>
                        <a:rPr lang="en-US" sz="1200" u="none" strike="noStrike">
                          <a:effectLst/>
                          <a:latin typeface="Arial" panose="020B0604020202020204" pitchFamily="34" charset="0"/>
                          <a:cs typeface="Arial" panose="020B0604020202020204" pitchFamily="34" charset="0"/>
                        </a:rPr>
                        <a:t>Application closed. Outstanding of critical information.</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4204002366"/>
                  </a:ext>
                </a:extLst>
              </a:tr>
              <a:tr h="254192">
                <a:tc>
                  <a:txBody>
                    <a:bodyPr/>
                    <a:lstStyle/>
                    <a:p>
                      <a:pPr algn="l" fontAlgn="b"/>
                      <a:r>
                        <a:rPr lang="en-US" sz="1200" u="none" strike="noStrike">
                          <a:effectLst/>
                          <a:latin typeface="Arial" panose="020B0604020202020204" pitchFamily="34" charset="0"/>
                          <a:cs typeface="Arial" panose="020B0604020202020204" pitchFamily="34" charset="0"/>
                        </a:rPr>
                        <a:t>Application closed. Outstanding of critical information.  Re-opened a new application. Currently processing it.</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3856244697"/>
                  </a:ext>
                </a:extLst>
              </a:tr>
              <a:tr h="254192">
                <a:tc>
                  <a:txBody>
                    <a:bodyPr/>
                    <a:lstStyle/>
                    <a:p>
                      <a:pPr algn="l" fontAlgn="b"/>
                      <a:r>
                        <a:rPr lang="en-US" sz="1200" u="none" strike="noStrike">
                          <a:effectLst/>
                          <a:latin typeface="Arial" panose="020B0604020202020204" pitchFamily="34" charset="0"/>
                          <a:cs typeface="Arial" panose="020B0604020202020204" pitchFamily="34" charset="0"/>
                        </a:rPr>
                        <a:t>Application closed. Wrong programme opened on the system for the applicant.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3245829360"/>
                  </a:ext>
                </a:extLst>
              </a:tr>
              <a:tr h="254192">
                <a:tc>
                  <a:txBody>
                    <a:bodyPr/>
                    <a:lstStyle/>
                    <a:p>
                      <a:pPr algn="l" fontAlgn="b"/>
                      <a:r>
                        <a:rPr lang="en-US" sz="1200" u="none" strike="noStrike">
                          <a:effectLst/>
                          <a:latin typeface="Arial" panose="020B0604020202020204" pitchFamily="34" charset="0"/>
                          <a:cs typeface="Arial" panose="020B0604020202020204" pitchFamily="34" charset="0"/>
                        </a:rPr>
                        <a:t>Approved.  But client did not take the funds. Memo to close the Facility was approved by HoR</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1523023446"/>
                  </a:ext>
                </a:extLst>
              </a:tr>
              <a:tr h="254192">
                <a:tc>
                  <a:txBody>
                    <a:bodyPr/>
                    <a:lstStyle/>
                    <a:p>
                      <a:pPr algn="l" fontAlgn="b"/>
                      <a:r>
                        <a:rPr lang="en-US" sz="1200" u="none" strike="noStrike">
                          <a:effectLst/>
                          <a:latin typeface="Arial" panose="020B0604020202020204" pitchFamily="34" charset="0"/>
                          <a:cs typeface="Arial" panose="020B0604020202020204" pitchFamily="34" charset="0"/>
                        </a:rPr>
                        <a:t>Approved.  Client refused to sign the legal agreements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59489145"/>
                  </a:ext>
                </a:extLst>
              </a:tr>
              <a:tr h="254192">
                <a:tc>
                  <a:txBody>
                    <a:bodyPr/>
                    <a:lstStyle/>
                    <a:p>
                      <a:pPr algn="l" fontAlgn="b"/>
                      <a:r>
                        <a:rPr lang="en-US" sz="1200" u="none" strike="noStrike">
                          <a:effectLst/>
                          <a:latin typeface="Arial" panose="020B0604020202020204" pitchFamily="34" charset="0"/>
                          <a:cs typeface="Arial" panose="020B0604020202020204" pitchFamily="34" charset="0"/>
                        </a:rPr>
                        <a:t>Approved.  Letter of approval was declined by client.</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2886929579"/>
                  </a:ext>
                </a:extLst>
              </a:tr>
              <a:tr h="254192">
                <a:tc>
                  <a:txBody>
                    <a:bodyPr/>
                    <a:lstStyle/>
                    <a:p>
                      <a:pPr algn="l" fontAlgn="b"/>
                      <a:r>
                        <a:rPr lang="en-US" sz="1200" u="none" strike="noStrike">
                          <a:effectLst/>
                          <a:latin typeface="Arial" panose="020B0604020202020204" pitchFamily="34" charset="0"/>
                          <a:cs typeface="Arial" panose="020B0604020202020204" pitchFamily="34" charset="0"/>
                        </a:rPr>
                        <a:t>Approved.  The client refused to sign the legal agreements because they wanted a higher grant amount and they did not want to resign from their existing jobs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1760440753"/>
                  </a:ext>
                </a:extLst>
              </a:tr>
              <a:tr h="254192">
                <a:tc>
                  <a:txBody>
                    <a:bodyPr/>
                    <a:lstStyle/>
                    <a:p>
                      <a:pPr algn="l" fontAlgn="b"/>
                      <a:r>
                        <a:rPr lang="en-US" sz="1200" u="none" strike="noStrike">
                          <a:effectLst/>
                          <a:latin typeface="Arial" panose="020B0604020202020204" pitchFamily="34" charset="0"/>
                          <a:cs typeface="Arial" panose="020B0604020202020204" pitchFamily="34" charset="0"/>
                        </a:rPr>
                        <a:t>Declined.  Adverse listing.  Judgement record(s)/credit defaults. No letter of arrangement provided.</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1651906279"/>
                  </a:ext>
                </a:extLst>
              </a:tr>
              <a:tr h="254192">
                <a:tc>
                  <a:txBody>
                    <a:bodyPr/>
                    <a:lstStyle/>
                    <a:p>
                      <a:pPr algn="l" fontAlgn="b"/>
                      <a:r>
                        <a:rPr lang="en-US" sz="1200" u="none" strike="noStrike">
                          <a:effectLst/>
                          <a:latin typeface="Arial" panose="020B0604020202020204" pitchFamily="34" charset="0"/>
                          <a:cs typeface="Arial" panose="020B0604020202020204" pitchFamily="34" charset="0"/>
                        </a:rPr>
                        <a:t>Declined.  Applicant under debt review - Declined (Policy).</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709297310"/>
                  </a:ext>
                </a:extLst>
              </a:tr>
              <a:tr h="254192">
                <a:tc>
                  <a:txBody>
                    <a:bodyPr/>
                    <a:lstStyle/>
                    <a:p>
                      <a:pPr algn="l" fontAlgn="b"/>
                      <a:r>
                        <a:rPr lang="en-US" sz="1200" u="none" strike="noStrike">
                          <a:effectLst/>
                          <a:latin typeface="Arial" panose="020B0604020202020204" pitchFamily="34" charset="0"/>
                          <a:cs typeface="Arial" panose="020B0604020202020204" pitchFamily="34" charset="0"/>
                        </a:rPr>
                        <a:t>Declined.  Business was non - existencey. Verification done by seda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1283588661"/>
                  </a:ext>
                </a:extLst>
              </a:tr>
              <a:tr h="254192">
                <a:tc>
                  <a:txBody>
                    <a:bodyPr/>
                    <a:lstStyle/>
                    <a:p>
                      <a:pPr algn="l" fontAlgn="b"/>
                      <a:r>
                        <a:rPr lang="en-US" sz="1200" u="none" strike="noStrike">
                          <a:effectLst/>
                          <a:latin typeface="Arial" panose="020B0604020202020204" pitchFamily="34" charset="0"/>
                          <a:cs typeface="Arial" panose="020B0604020202020204" pitchFamily="34" charset="0"/>
                        </a:rPr>
                        <a:t>Declined.  Committee declined.  High amount and volume of defaults.</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1046922256"/>
                  </a:ext>
                </a:extLst>
              </a:tr>
              <a:tr h="254192">
                <a:tc>
                  <a:txBody>
                    <a:bodyPr/>
                    <a:lstStyle/>
                    <a:p>
                      <a:pPr algn="l" fontAlgn="b"/>
                      <a:r>
                        <a:rPr lang="en-US" sz="1200" u="none" strike="noStrike">
                          <a:effectLst/>
                          <a:latin typeface="Arial" panose="020B0604020202020204" pitchFamily="34" charset="0"/>
                          <a:cs typeface="Arial" panose="020B0604020202020204" pitchFamily="34" charset="0"/>
                        </a:rPr>
                        <a:t>Declined.  Committee declined. The client was buying the business with liquidity issues.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572032265"/>
                  </a:ext>
                </a:extLst>
              </a:tr>
              <a:tr h="254192">
                <a:tc>
                  <a:txBody>
                    <a:bodyPr/>
                    <a:lstStyle/>
                    <a:p>
                      <a:pPr algn="l" fontAlgn="b"/>
                      <a:r>
                        <a:rPr lang="en-ZA" sz="1200" u="none" strike="noStrike">
                          <a:effectLst/>
                          <a:latin typeface="Arial" panose="020B0604020202020204" pitchFamily="34" charset="0"/>
                          <a:cs typeface="Arial" panose="020B0604020202020204" pitchFamily="34" charset="0"/>
                        </a:rPr>
                        <a:t>Declined.  Lack of Affordability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3471473715"/>
                  </a:ext>
                </a:extLst>
              </a:tr>
              <a:tr h="254192">
                <a:tc>
                  <a:txBody>
                    <a:bodyPr/>
                    <a:lstStyle/>
                    <a:p>
                      <a:pPr algn="l" fontAlgn="b"/>
                      <a:r>
                        <a:rPr lang="en-US" sz="1200" u="none" strike="noStrike">
                          <a:effectLst/>
                          <a:latin typeface="Arial" panose="020B0604020202020204" pitchFamily="34" charset="0"/>
                          <a:cs typeface="Arial" panose="020B0604020202020204" pitchFamily="34" charset="0"/>
                        </a:rPr>
                        <a:t>Declined.  Non-viability of the business (when this was verified). Resubmitted application at HoR for consideration</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3010793064"/>
                  </a:ext>
                </a:extLst>
              </a:tr>
              <a:tr h="254192">
                <a:tc>
                  <a:txBody>
                    <a:bodyPr/>
                    <a:lstStyle/>
                    <a:p>
                      <a:pPr algn="l" fontAlgn="b"/>
                      <a:r>
                        <a:rPr lang="en-US" sz="1200" u="none" strike="noStrike" dirty="0">
                          <a:effectLst/>
                          <a:latin typeface="Arial" panose="020B0604020202020204" pitchFamily="34" charset="0"/>
                          <a:cs typeface="Arial" panose="020B0604020202020204" pitchFamily="34" charset="0"/>
                        </a:rPr>
                        <a:t>Received an instruction from the applicant to cancel the application.</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8159" marR="7573" marT="7573" marB="0" anchor="b"/>
                </a:tc>
                <a:extLst>
                  <a:ext uri="{0D108BD9-81ED-4DB2-BD59-A6C34878D82A}">
                    <a16:rowId xmlns:a16="http://schemas.microsoft.com/office/drawing/2014/main" xmlns="" val="2462754622"/>
                  </a:ext>
                </a:extLst>
              </a:tr>
            </a:tbl>
          </a:graphicData>
        </a:graphic>
      </p:graphicFrame>
      <p:sp>
        <p:nvSpPr>
          <p:cNvPr id="8" name="TextBox 7">
            <a:extLst>
              <a:ext uri="{FF2B5EF4-FFF2-40B4-BE49-F238E27FC236}">
                <a16:creationId xmlns:a16="http://schemas.microsoft.com/office/drawing/2014/main" xmlns="" id="{377256D3-7415-46EF-AD8E-3177AC7FEE9A}"/>
              </a:ext>
            </a:extLst>
          </p:cNvPr>
          <p:cNvSpPr txBox="1"/>
          <p:nvPr/>
        </p:nvSpPr>
        <p:spPr>
          <a:xfrm>
            <a:off x="430628" y="1011184"/>
            <a:ext cx="4649372" cy="276999"/>
          </a:xfrm>
          <a:prstGeom prst="rect">
            <a:avLst/>
          </a:prstGeom>
          <a:noFill/>
        </p:spPr>
        <p:txBody>
          <a:bodyPr wrap="square">
            <a:spAutoFit/>
          </a:bodyPr>
          <a:lstStyle/>
          <a:p>
            <a:pPr marL="0" lvl="1" defTabSz="609630" fontAlgn="base">
              <a:spcAft>
                <a:spcPts val="800"/>
              </a:spcAft>
              <a:buClr>
                <a:srgbClr val="000000"/>
              </a:buClr>
              <a:defRPr/>
            </a:pPr>
            <a:r>
              <a:rPr lang="en-US" sz="1200" b="1" kern="0" dirty="0">
                <a:solidFill>
                  <a:srgbClr val="000000"/>
                </a:solidFill>
                <a:latin typeface="Arial" panose="020B0604020202020204" pitchFamily="34" charset="0"/>
                <a:cs typeface="Arial" panose="020B0604020202020204" pitchFamily="34" charset="0"/>
                <a:sym typeface="Arial"/>
              </a:rPr>
              <a:t>Reasons for application rejection:</a:t>
            </a:r>
          </a:p>
        </p:txBody>
      </p:sp>
      <p:sp>
        <p:nvSpPr>
          <p:cNvPr id="9" name="Slide Number Placeholder 2">
            <a:extLst>
              <a:ext uri="{FF2B5EF4-FFF2-40B4-BE49-F238E27FC236}">
                <a16:creationId xmlns:a16="http://schemas.microsoft.com/office/drawing/2014/main" xmlns="" id="{95E95AC4-9CA1-4B5E-A6F3-41440CB499BF}"/>
              </a:ext>
            </a:extLst>
          </p:cNvPr>
          <p:cNvSpPr>
            <a:spLocks noGrp="1"/>
          </p:cNvSpPr>
          <p:nvPr>
            <p:ph type="sldNum" idx="12"/>
          </p:nvPr>
        </p:nvSpPr>
        <p:spPr>
          <a:xfrm>
            <a:off x="9468624" y="6352018"/>
            <a:ext cx="1422400" cy="243417"/>
          </a:xfrm>
        </p:spPr>
        <p:txBody>
          <a:bodyPr/>
          <a:lstStyle/>
          <a:p>
            <a:pPr defTabSz="609630">
              <a:buClr>
                <a:srgbClr val="000000"/>
              </a:buClr>
            </a:pPr>
            <a:fld id="{00000000-1234-1234-1234-123412341234}" type="slidenum">
              <a:rPr lang="en-US" kern="0"/>
              <a:pPr defTabSz="609630">
                <a:buClr>
                  <a:srgbClr val="000000"/>
                </a:buClr>
              </a:pPr>
              <a:t>25</a:t>
            </a:fld>
            <a:endParaRPr lang="en-US" kern="0" dirty="0"/>
          </a:p>
        </p:txBody>
      </p:sp>
    </p:spTree>
    <p:extLst>
      <p:ext uri="{BB962C8B-B14F-4D97-AF65-F5344CB8AC3E}">
        <p14:creationId xmlns:p14="http://schemas.microsoft.com/office/powerpoint/2010/main" xmlns="" val="2546805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9379415" y="6446675"/>
            <a:ext cx="1422400" cy="243417"/>
          </a:xfrm>
          <a:prstGeom prst="rect">
            <a:avLst/>
          </a:prstGeom>
        </p:spPr>
        <p:txBody>
          <a:bodyPr vert="horz" lIns="60960" tIns="30480" rIns="60960" bIns="30480" rtlCol="0" anchor="ctr"/>
          <a:lstStyle>
            <a:defPPr>
              <a:defRPr lang="en-US"/>
            </a:defPPr>
            <a:lvl1pPr marL="0" algn="r" defTabSz="609630" rtl="0" eaLnBrk="1" latinLnBrk="0" hangingPunct="1">
              <a:defRPr sz="800" kern="1200">
                <a:solidFill>
                  <a:schemeClr val="tx1">
                    <a:tint val="75000"/>
                  </a:schemeClr>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a:buClr>
                <a:srgbClr val="000000"/>
              </a:buClr>
            </a:pPr>
            <a:fld id="{93AE1883-0942-4AA3-9DB2-9C7C3A0314B1}" type="slidenum">
              <a:rPr lang="en-US">
                <a:solidFill>
                  <a:srgbClr val="000000">
                    <a:tint val="75000"/>
                  </a:srgbClr>
                </a:solidFill>
                <a:latin typeface="Arial"/>
                <a:sym typeface="Arial"/>
              </a:rPr>
              <a:pPr>
                <a:buClr>
                  <a:srgbClr val="000000"/>
                </a:buClr>
              </a:pPr>
              <a:t>26</a:t>
            </a:fld>
            <a:endParaRPr lang="en-US">
              <a:solidFill>
                <a:srgbClr val="000000">
                  <a:tint val="75000"/>
                </a:srgbClr>
              </a:solidFill>
              <a:latin typeface="Arial"/>
              <a:sym typeface="Arial"/>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12192000" cy="1011184"/>
          </a:xfrm>
          <a:prstGeom prst="rect">
            <a:avLst/>
          </a:prstGeom>
          <a:solidFill>
            <a:schemeClr val="accent6">
              <a:lumMod val="75000"/>
            </a:schemeClr>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193289" y="289617"/>
            <a:ext cx="12191999" cy="523220"/>
          </a:xfrm>
          <a:prstGeom prst="rect">
            <a:avLst/>
          </a:prstGeom>
          <a:noFill/>
        </p:spPr>
        <p:txBody>
          <a:bodyPr wrap="square" rtlCol="0">
            <a:spAutoFit/>
          </a:bodyPr>
          <a:lstStyle/>
          <a:p>
            <a:pPr defTabSz="609630">
              <a:buClr>
                <a:srgbClr val="000000"/>
              </a:buClr>
            </a:pPr>
            <a:r>
              <a:rPr lang="en-US" sz="2800" b="1" kern="0" dirty="0">
                <a:solidFill>
                  <a:prstClr val="white"/>
                </a:solidFill>
                <a:latin typeface="Arial"/>
                <a:cs typeface="Arial"/>
                <a:sym typeface="Arial"/>
              </a:rPr>
              <a:t>sefa</a:t>
            </a:r>
            <a:r>
              <a:rPr lang="en-US" sz="2800" kern="0" dirty="0">
                <a:solidFill>
                  <a:prstClr val="white"/>
                </a:solidFill>
                <a:latin typeface="Arial"/>
                <a:cs typeface="Arial"/>
                <a:sym typeface="Arial"/>
              </a:rPr>
              <a:t>’s Loan Application Report – European Union (EU) Fund FY2022 </a:t>
            </a:r>
          </a:p>
        </p:txBody>
      </p:sp>
      <p:graphicFrame>
        <p:nvGraphicFramePr>
          <p:cNvPr id="4" name="Table 3">
            <a:extLst>
              <a:ext uri="{FF2B5EF4-FFF2-40B4-BE49-F238E27FC236}">
                <a16:creationId xmlns:a16="http://schemas.microsoft.com/office/drawing/2014/main" xmlns="" id="{66D21CC8-6DA5-4E9A-96A6-2B5719ADD29B}"/>
              </a:ext>
            </a:extLst>
          </p:cNvPr>
          <p:cNvGraphicFramePr>
            <a:graphicFrameLocks noGrp="1"/>
          </p:cNvGraphicFramePr>
          <p:nvPr/>
        </p:nvGraphicFramePr>
        <p:xfrm>
          <a:off x="193288" y="1300801"/>
          <a:ext cx="11758081" cy="4591186"/>
        </p:xfrm>
        <a:graphic>
          <a:graphicData uri="http://schemas.openxmlformats.org/drawingml/2006/table">
            <a:tbl>
              <a:tblPr>
                <a:tableStyleId>{8799B23B-EC83-4686-B30A-512413B5E67A}</a:tableStyleId>
              </a:tblPr>
              <a:tblGrid>
                <a:gridCol w="1105463">
                  <a:extLst>
                    <a:ext uri="{9D8B030D-6E8A-4147-A177-3AD203B41FA5}">
                      <a16:colId xmlns:a16="http://schemas.microsoft.com/office/drawing/2014/main" xmlns="" val="586436354"/>
                    </a:ext>
                  </a:extLst>
                </a:gridCol>
                <a:gridCol w="1306453">
                  <a:extLst>
                    <a:ext uri="{9D8B030D-6E8A-4147-A177-3AD203B41FA5}">
                      <a16:colId xmlns:a16="http://schemas.microsoft.com/office/drawing/2014/main" xmlns="" val="3050701549"/>
                    </a:ext>
                  </a:extLst>
                </a:gridCol>
                <a:gridCol w="956143">
                  <a:extLst>
                    <a:ext uri="{9D8B030D-6E8A-4147-A177-3AD203B41FA5}">
                      <a16:colId xmlns:a16="http://schemas.microsoft.com/office/drawing/2014/main" xmlns="" val="3599718694"/>
                    </a:ext>
                  </a:extLst>
                </a:gridCol>
                <a:gridCol w="946484">
                  <a:extLst>
                    <a:ext uri="{9D8B030D-6E8A-4147-A177-3AD203B41FA5}">
                      <a16:colId xmlns:a16="http://schemas.microsoft.com/office/drawing/2014/main" xmlns="" val="3144480685"/>
                    </a:ext>
                  </a:extLst>
                </a:gridCol>
                <a:gridCol w="1796716">
                  <a:extLst>
                    <a:ext uri="{9D8B030D-6E8A-4147-A177-3AD203B41FA5}">
                      <a16:colId xmlns:a16="http://schemas.microsoft.com/office/drawing/2014/main" xmlns="" val="1327961227"/>
                    </a:ext>
                  </a:extLst>
                </a:gridCol>
                <a:gridCol w="1203158">
                  <a:extLst>
                    <a:ext uri="{9D8B030D-6E8A-4147-A177-3AD203B41FA5}">
                      <a16:colId xmlns:a16="http://schemas.microsoft.com/office/drawing/2014/main" xmlns="" val="995741275"/>
                    </a:ext>
                  </a:extLst>
                </a:gridCol>
                <a:gridCol w="1267326">
                  <a:extLst>
                    <a:ext uri="{9D8B030D-6E8A-4147-A177-3AD203B41FA5}">
                      <a16:colId xmlns:a16="http://schemas.microsoft.com/office/drawing/2014/main" xmlns="" val="3223462924"/>
                    </a:ext>
                  </a:extLst>
                </a:gridCol>
                <a:gridCol w="1106905">
                  <a:extLst>
                    <a:ext uri="{9D8B030D-6E8A-4147-A177-3AD203B41FA5}">
                      <a16:colId xmlns:a16="http://schemas.microsoft.com/office/drawing/2014/main" xmlns="" val="431921427"/>
                    </a:ext>
                  </a:extLst>
                </a:gridCol>
                <a:gridCol w="2069433">
                  <a:extLst>
                    <a:ext uri="{9D8B030D-6E8A-4147-A177-3AD203B41FA5}">
                      <a16:colId xmlns:a16="http://schemas.microsoft.com/office/drawing/2014/main" xmlns="" val="3356967046"/>
                    </a:ext>
                  </a:extLst>
                </a:gridCol>
              </a:tblGrid>
              <a:tr h="542020">
                <a:tc>
                  <a:txBody>
                    <a:bodyPr/>
                    <a:lstStyle/>
                    <a:p>
                      <a:pPr algn="l" fontAlgn="b"/>
                      <a:r>
                        <a:rPr lang="en-ZA" sz="1200" b="1" u="none" strike="noStrike" dirty="0">
                          <a:effectLst/>
                          <a:latin typeface="Arial" panose="020B0604020202020204" pitchFamily="34" charset="0"/>
                          <a:cs typeface="Arial" panose="020B0604020202020204" pitchFamily="34" charset="0"/>
                        </a:rPr>
                        <a:t>Project Type</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Province</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Applications Received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Applications Approved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 Approved Amount </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Applications Rejected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Rejected Amount</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Number Financed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dirty="0">
                          <a:effectLst/>
                          <a:latin typeface="Arial" panose="020B0604020202020204" pitchFamily="34" charset="0"/>
                          <a:cs typeface="Arial" panose="020B0604020202020204" pitchFamily="34" charset="0"/>
                        </a:rPr>
                        <a:t> Disbursed Amount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606688325"/>
                  </a:ext>
                </a:extLst>
              </a:tr>
              <a:tr h="523398">
                <a:tc>
                  <a:txBody>
                    <a:bodyPr/>
                    <a:lstStyle/>
                    <a:p>
                      <a:pPr algn="l" fontAlgn="b"/>
                      <a:r>
                        <a:rPr lang="en-ZA" sz="1200" u="none" strike="noStrike" dirty="0">
                          <a:effectLst/>
                          <a:latin typeface="Arial" panose="020B0604020202020204" pitchFamily="34" charset="0"/>
                          <a:cs typeface="Arial" panose="020B0604020202020204" pitchFamily="34" charset="0"/>
                        </a:rPr>
                        <a:t>EU</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Eastern Cape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6 419 999.80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824472363"/>
                  </a:ext>
                </a:extLst>
              </a:tr>
              <a:tr h="289171">
                <a:tc>
                  <a:txBody>
                    <a:bodyPr/>
                    <a:lstStyle/>
                    <a:p>
                      <a:pPr algn="l" fontAlgn="b"/>
                      <a:r>
                        <a:rPr lang="en-ZA" sz="1200" u="none" strike="noStrike">
                          <a:effectLst/>
                          <a:latin typeface="Arial" panose="020B0604020202020204" pitchFamily="34" charset="0"/>
                          <a:cs typeface="Arial" panose="020B0604020202020204" pitchFamily="34" charset="0"/>
                        </a:rPr>
                        <a:t>EU</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Free State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3205355254"/>
                  </a:ext>
                </a:extLst>
              </a:tr>
              <a:tr h="289171">
                <a:tc>
                  <a:txBody>
                    <a:bodyPr/>
                    <a:lstStyle/>
                    <a:p>
                      <a:pPr algn="l" fontAlgn="b"/>
                      <a:r>
                        <a:rPr lang="en-ZA" sz="1200" u="none" strike="noStrike">
                          <a:effectLst/>
                          <a:latin typeface="Arial" panose="020B0604020202020204" pitchFamily="34" charset="0"/>
                          <a:cs typeface="Arial" panose="020B0604020202020204" pitchFamily="34" charset="0"/>
                        </a:rPr>
                        <a:t>EU</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Gauteng</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4245962000"/>
                  </a:ext>
                </a:extLst>
              </a:tr>
              <a:tr h="523398">
                <a:tc>
                  <a:txBody>
                    <a:bodyPr/>
                    <a:lstStyle/>
                    <a:p>
                      <a:pPr algn="l" fontAlgn="b"/>
                      <a:r>
                        <a:rPr lang="en-ZA" sz="1200" u="none" strike="noStrike">
                          <a:effectLst/>
                          <a:latin typeface="Arial" panose="020B0604020202020204" pitchFamily="34" charset="0"/>
                          <a:cs typeface="Arial" panose="020B0604020202020204" pitchFamily="34" charset="0"/>
                        </a:rPr>
                        <a:t>EU</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ctr"/>
                </a:tc>
                <a:tc>
                  <a:txBody>
                    <a:bodyPr/>
                    <a:lstStyle/>
                    <a:p>
                      <a:pPr algn="l" fontAlgn="b"/>
                      <a:r>
                        <a:rPr lang="en-ZA" sz="1200" u="none" strike="noStrike">
                          <a:effectLst/>
                          <a:latin typeface="Arial" panose="020B0604020202020204" pitchFamily="34" charset="0"/>
                          <a:cs typeface="Arial" panose="020B0604020202020204" pitchFamily="34" charset="0"/>
                        </a:rPr>
                        <a:t>Kwazulu Natal</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ctr"/>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ctr"/>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ctr"/>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ctr"/>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ctr"/>
                </a:tc>
                <a:tc>
                  <a:txBody>
                    <a:bodyPr/>
                    <a:lstStyle/>
                    <a:p>
                      <a:pPr algn="l" fontAlgn="b"/>
                      <a:r>
                        <a:rPr lang="en-ZA" sz="1200" u="none" strike="noStrike" dirty="0">
                          <a:effectLst/>
                          <a:latin typeface="Arial" panose="020B0604020202020204" pitchFamily="34" charset="0"/>
                          <a:cs typeface="Arial" panose="020B0604020202020204" pitchFamily="34" charset="0"/>
                        </a:rPr>
                        <a:t> R                        -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ctr"/>
                </a:tc>
                <a:tc>
                  <a:txBody>
                    <a:bodyPr/>
                    <a:lstStyle/>
                    <a:p>
                      <a:pPr algn="r" fontAlgn="b"/>
                      <a:r>
                        <a:rPr lang="en-ZA" sz="1200" u="none" strike="noStrike" dirty="0">
                          <a:effectLst/>
                          <a:latin typeface="Arial" panose="020B0604020202020204" pitchFamily="34" charset="0"/>
                          <a:cs typeface="Arial" panose="020B0604020202020204" pitchFamily="34" charset="0"/>
                        </a:rPr>
                        <a:t>9</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ctr"/>
                </a:tc>
                <a:tc>
                  <a:txBody>
                    <a:bodyPr/>
                    <a:lstStyle/>
                    <a:p>
                      <a:pPr algn="l" fontAlgn="b"/>
                      <a:r>
                        <a:rPr lang="en-ZA" sz="1200" u="none" strike="noStrike" dirty="0">
                          <a:effectLst/>
                          <a:latin typeface="Arial" panose="020B0604020202020204" pitchFamily="34" charset="0"/>
                          <a:cs typeface="Arial" panose="020B0604020202020204" pitchFamily="34" charset="0"/>
                        </a:rPr>
                        <a:t> R        23 330 947.44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ctr"/>
                </a:tc>
                <a:extLst>
                  <a:ext uri="{0D108BD9-81ED-4DB2-BD59-A6C34878D82A}">
                    <a16:rowId xmlns:a16="http://schemas.microsoft.com/office/drawing/2014/main" xmlns="" val="2730382387"/>
                  </a:ext>
                </a:extLst>
              </a:tr>
              <a:tr h="334856">
                <a:tc>
                  <a:txBody>
                    <a:bodyPr/>
                    <a:lstStyle/>
                    <a:p>
                      <a:pPr algn="l" fontAlgn="b"/>
                      <a:r>
                        <a:rPr lang="en-ZA" sz="1200" u="none" strike="noStrike">
                          <a:effectLst/>
                          <a:latin typeface="Arial" panose="020B0604020202020204" pitchFamily="34" charset="0"/>
                          <a:cs typeface="Arial" panose="020B0604020202020204" pitchFamily="34" charset="0"/>
                        </a:rPr>
                        <a:t>EU</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Limpopo</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3</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17 989 458.66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234428045"/>
                  </a:ext>
                </a:extLst>
              </a:tr>
              <a:tr h="523398">
                <a:tc>
                  <a:txBody>
                    <a:bodyPr/>
                    <a:lstStyle/>
                    <a:p>
                      <a:pPr algn="l" fontAlgn="b"/>
                      <a:r>
                        <a:rPr lang="en-ZA" sz="1200" u="none" strike="noStrike">
                          <a:effectLst/>
                          <a:latin typeface="Arial" panose="020B0604020202020204" pitchFamily="34" charset="0"/>
                          <a:cs typeface="Arial" panose="020B0604020202020204" pitchFamily="34" charset="0"/>
                        </a:rPr>
                        <a:t>EU</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Mpumalanga</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7 684 598.35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3705430908"/>
                  </a:ext>
                </a:extLst>
              </a:tr>
              <a:tr h="289171">
                <a:tc>
                  <a:txBody>
                    <a:bodyPr/>
                    <a:lstStyle/>
                    <a:p>
                      <a:pPr algn="l" fontAlgn="b"/>
                      <a:r>
                        <a:rPr lang="en-ZA" sz="1200" u="none" strike="noStrike">
                          <a:effectLst/>
                          <a:latin typeface="Arial" panose="020B0604020202020204" pitchFamily="34" charset="0"/>
                          <a:cs typeface="Arial" panose="020B0604020202020204" pitchFamily="34" charset="0"/>
                        </a:rPr>
                        <a:t>EU</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Northern Cape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3756689644"/>
                  </a:ext>
                </a:extLst>
              </a:tr>
              <a:tr h="389440">
                <a:tc>
                  <a:txBody>
                    <a:bodyPr/>
                    <a:lstStyle/>
                    <a:p>
                      <a:pPr algn="l" fontAlgn="b"/>
                      <a:r>
                        <a:rPr lang="en-ZA" sz="1200" u="none" strike="noStrike" dirty="0">
                          <a:effectLst/>
                          <a:latin typeface="Arial" panose="020B0604020202020204" pitchFamily="34" charset="0"/>
                          <a:cs typeface="Arial" panose="020B0604020202020204" pitchFamily="34" charset="0"/>
                        </a:rPr>
                        <a:t>EU</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Northwest</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53 402 516.02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82492015"/>
                  </a:ext>
                </a:extLst>
              </a:tr>
              <a:tr h="363765">
                <a:tc>
                  <a:txBody>
                    <a:bodyPr/>
                    <a:lstStyle/>
                    <a:p>
                      <a:pPr algn="l" fontAlgn="b"/>
                      <a:r>
                        <a:rPr lang="en-ZA" sz="1200" u="none" strike="noStrike" dirty="0">
                          <a:effectLst/>
                          <a:latin typeface="Arial" panose="020B0604020202020204" pitchFamily="34" charset="0"/>
                          <a:cs typeface="Arial" panose="020B0604020202020204" pitchFamily="34" charset="0"/>
                        </a:rPr>
                        <a:t>EU</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Western Cape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30 000 000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4 500 000.00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584456991"/>
                  </a:ext>
                </a:extLst>
              </a:tr>
              <a:tr h="523398">
                <a:tc>
                  <a:txBody>
                    <a:bodyPr/>
                    <a:lstStyle/>
                    <a:p>
                      <a:pPr algn="l" fontAlgn="b"/>
                      <a:r>
                        <a:rPr lang="en-ZA" sz="1200" b="1" u="none" strike="noStrike">
                          <a:effectLst/>
                          <a:latin typeface="Arial" panose="020B0604020202020204" pitchFamily="34" charset="0"/>
                          <a:cs typeface="Arial" panose="020B0604020202020204" pitchFamily="34" charset="0"/>
                        </a:rPr>
                        <a:t>SUM</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1</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1</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 R              30 000 000 </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0</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0</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16</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dirty="0">
                          <a:effectLst/>
                          <a:latin typeface="Arial" panose="020B0604020202020204" pitchFamily="34" charset="0"/>
                          <a:cs typeface="Arial" panose="020B0604020202020204" pitchFamily="34" charset="0"/>
                        </a:rPr>
                        <a:t> R      113 327 520.27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3212890754"/>
                  </a:ext>
                </a:extLst>
              </a:tr>
            </a:tbl>
          </a:graphicData>
        </a:graphic>
      </p:graphicFrame>
    </p:spTree>
    <p:extLst>
      <p:ext uri="{BB962C8B-B14F-4D97-AF65-F5344CB8AC3E}">
        <p14:creationId xmlns:p14="http://schemas.microsoft.com/office/powerpoint/2010/main" xmlns="" val="1408819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4368800" y="4237567"/>
            <a:ext cx="1422400" cy="243417"/>
          </a:xfrm>
          <a:prstGeom prst="rect">
            <a:avLst/>
          </a:prstGeom>
        </p:spPr>
        <p:txBody>
          <a:bodyPr vert="horz" lIns="60960" tIns="30480" rIns="60960" bIns="30480" rtlCol="0" anchor="ctr"/>
          <a:lstStyle>
            <a:defPPr>
              <a:defRPr lang="en-US"/>
            </a:defPPr>
            <a:lvl1pPr marL="0" algn="r" defTabSz="609630" rtl="0" eaLnBrk="1" latinLnBrk="0" hangingPunct="1">
              <a:defRPr sz="800" kern="1200">
                <a:solidFill>
                  <a:schemeClr val="tx1">
                    <a:tint val="75000"/>
                  </a:schemeClr>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a:buClr>
                <a:srgbClr val="000000"/>
              </a:buClr>
            </a:pPr>
            <a:fld id="{93AE1883-0942-4AA3-9DB2-9C7C3A0314B1}" type="slidenum">
              <a:rPr lang="en-US">
                <a:solidFill>
                  <a:srgbClr val="000000">
                    <a:tint val="75000"/>
                  </a:srgbClr>
                </a:solidFill>
                <a:latin typeface="Arial"/>
                <a:sym typeface="Arial"/>
              </a:rPr>
              <a:pPr>
                <a:buClr>
                  <a:srgbClr val="000000"/>
                </a:buClr>
              </a:pPr>
              <a:t>27</a:t>
            </a:fld>
            <a:endParaRPr lang="en-US">
              <a:solidFill>
                <a:srgbClr val="000000">
                  <a:tint val="75000"/>
                </a:srgbClr>
              </a:solidFill>
              <a:latin typeface="Arial"/>
              <a:sym typeface="Arial"/>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12192000" cy="1011184"/>
          </a:xfrm>
          <a:prstGeom prst="rect">
            <a:avLst/>
          </a:prstGeom>
          <a:solidFill>
            <a:schemeClr val="accent6">
              <a:lumMod val="75000"/>
            </a:schemeClr>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669074" y="259371"/>
            <a:ext cx="11909502" cy="523220"/>
          </a:xfrm>
          <a:prstGeom prst="rect">
            <a:avLst/>
          </a:prstGeom>
          <a:noFill/>
        </p:spPr>
        <p:txBody>
          <a:bodyPr wrap="square" rtlCol="0">
            <a:spAutoFit/>
          </a:bodyPr>
          <a:lstStyle/>
          <a:p>
            <a:pPr defTabSz="609630">
              <a:buClr>
                <a:srgbClr val="000000"/>
              </a:buClr>
            </a:pPr>
            <a:r>
              <a:rPr lang="en-US" sz="2800" b="1" kern="0" dirty="0">
                <a:solidFill>
                  <a:prstClr val="white"/>
                </a:solidFill>
                <a:latin typeface="Arial"/>
                <a:cs typeface="Arial"/>
                <a:sym typeface="Arial"/>
              </a:rPr>
              <a:t>sefa</a:t>
            </a:r>
            <a:r>
              <a:rPr lang="en-US" sz="2800" kern="0" dirty="0">
                <a:solidFill>
                  <a:prstClr val="white"/>
                </a:solidFill>
                <a:latin typeface="Arial"/>
                <a:cs typeface="Arial"/>
                <a:sym typeface="Arial"/>
              </a:rPr>
              <a:t>’s Loan Application Report – Wholesale Lending - Funds FY2022 </a:t>
            </a:r>
          </a:p>
        </p:txBody>
      </p:sp>
      <p:graphicFrame>
        <p:nvGraphicFramePr>
          <p:cNvPr id="5" name="Table 4">
            <a:extLst>
              <a:ext uri="{FF2B5EF4-FFF2-40B4-BE49-F238E27FC236}">
                <a16:creationId xmlns:a16="http://schemas.microsoft.com/office/drawing/2014/main" xmlns="" id="{33EEB42D-03F5-4715-8CC2-914740F5DD12}"/>
              </a:ext>
            </a:extLst>
          </p:cNvPr>
          <p:cNvGraphicFramePr>
            <a:graphicFrameLocks noGrp="1"/>
          </p:cNvGraphicFramePr>
          <p:nvPr/>
        </p:nvGraphicFramePr>
        <p:xfrm>
          <a:off x="371707" y="1219201"/>
          <a:ext cx="11314770" cy="5174748"/>
        </p:xfrm>
        <a:graphic>
          <a:graphicData uri="http://schemas.openxmlformats.org/drawingml/2006/table">
            <a:tbl>
              <a:tblPr>
                <a:tableStyleId>{8799B23B-EC83-4686-B30A-512413B5E67A}</a:tableStyleId>
              </a:tblPr>
              <a:tblGrid>
                <a:gridCol w="1370024">
                  <a:extLst>
                    <a:ext uri="{9D8B030D-6E8A-4147-A177-3AD203B41FA5}">
                      <a16:colId xmlns:a16="http://schemas.microsoft.com/office/drawing/2014/main" xmlns="" val="1689019190"/>
                    </a:ext>
                  </a:extLst>
                </a:gridCol>
                <a:gridCol w="1466729">
                  <a:extLst>
                    <a:ext uri="{9D8B030D-6E8A-4147-A177-3AD203B41FA5}">
                      <a16:colId xmlns:a16="http://schemas.microsoft.com/office/drawing/2014/main" xmlns="" val="417041366"/>
                    </a:ext>
                  </a:extLst>
                </a:gridCol>
                <a:gridCol w="1152430">
                  <a:extLst>
                    <a:ext uri="{9D8B030D-6E8A-4147-A177-3AD203B41FA5}">
                      <a16:colId xmlns:a16="http://schemas.microsoft.com/office/drawing/2014/main" xmlns="" val="4071480982"/>
                    </a:ext>
                  </a:extLst>
                </a:gridCol>
                <a:gridCol w="1047664">
                  <a:extLst>
                    <a:ext uri="{9D8B030D-6E8A-4147-A177-3AD203B41FA5}">
                      <a16:colId xmlns:a16="http://schemas.microsoft.com/office/drawing/2014/main" xmlns="" val="471318185"/>
                    </a:ext>
                  </a:extLst>
                </a:gridCol>
                <a:gridCol w="1152430">
                  <a:extLst>
                    <a:ext uri="{9D8B030D-6E8A-4147-A177-3AD203B41FA5}">
                      <a16:colId xmlns:a16="http://schemas.microsoft.com/office/drawing/2014/main" xmlns="" val="1921665803"/>
                    </a:ext>
                  </a:extLst>
                </a:gridCol>
                <a:gridCol w="1361963">
                  <a:extLst>
                    <a:ext uri="{9D8B030D-6E8A-4147-A177-3AD203B41FA5}">
                      <a16:colId xmlns:a16="http://schemas.microsoft.com/office/drawing/2014/main" xmlns="" val="3140303157"/>
                    </a:ext>
                  </a:extLst>
                </a:gridCol>
                <a:gridCol w="1361963">
                  <a:extLst>
                    <a:ext uri="{9D8B030D-6E8A-4147-A177-3AD203B41FA5}">
                      <a16:colId xmlns:a16="http://schemas.microsoft.com/office/drawing/2014/main" xmlns="" val="2732669670"/>
                    </a:ext>
                  </a:extLst>
                </a:gridCol>
                <a:gridCol w="838131">
                  <a:extLst>
                    <a:ext uri="{9D8B030D-6E8A-4147-A177-3AD203B41FA5}">
                      <a16:colId xmlns:a16="http://schemas.microsoft.com/office/drawing/2014/main" xmlns="" val="1783670858"/>
                    </a:ext>
                  </a:extLst>
                </a:gridCol>
                <a:gridCol w="1563436">
                  <a:extLst>
                    <a:ext uri="{9D8B030D-6E8A-4147-A177-3AD203B41FA5}">
                      <a16:colId xmlns:a16="http://schemas.microsoft.com/office/drawing/2014/main" xmlns="" val="3583277581"/>
                    </a:ext>
                  </a:extLst>
                </a:gridCol>
              </a:tblGrid>
              <a:tr h="373333">
                <a:tc>
                  <a:txBody>
                    <a:bodyPr/>
                    <a:lstStyle/>
                    <a:p>
                      <a:pPr algn="l" fontAlgn="b"/>
                      <a:r>
                        <a:rPr lang="en-ZA" sz="1200" b="1" u="none" strike="noStrike" dirty="0" err="1">
                          <a:effectLst/>
                          <a:latin typeface="Arial" panose="020B0604020202020204" pitchFamily="34" charset="0"/>
                          <a:cs typeface="Arial" panose="020B0604020202020204" pitchFamily="34" charset="0"/>
                        </a:rPr>
                        <a:t>ProjectType</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Province</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Applications Received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Applications Approved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 Approved Amount </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Applications Rejected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Rejected Amount</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Number Financed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dirty="0">
                          <a:effectLst/>
                          <a:latin typeface="Arial" panose="020B0604020202020204" pitchFamily="34" charset="0"/>
                          <a:cs typeface="Arial" panose="020B0604020202020204" pitchFamily="34" charset="0"/>
                        </a:rPr>
                        <a:t> Disbursed Amount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3018802194"/>
                  </a:ext>
                </a:extLst>
              </a:tr>
              <a:tr h="373333">
                <a:tc>
                  <a:txBody>
                    <a:bodyPr/>
                    <a:lstStyle/>
                    <a:p>
                      <a:pPr algn="l" fontAlgn="b"/>
                      <a:r>
                        <a:rPr lang="en-ZA" sz="1200" u="none" strike="noStrike" dirty="0">
                          <a:effectLst/>
                          <a:latin typeface="Arial" panose="020B0604020202020204" pitchFamily="34" charset="0"/>
                          <a:cs typeface="Arial" panose="020B0604020202020204" pitchFamily="34" charset="0"/>
                        </a:rPr>
                        <a:t>Funds</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Eastern Cape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5 061 146.15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3807046250"/>
                  </a:ext>
                </a:extLst>
              </a:tr>
              <a:tr h="373333">
                <a:tc>
                  <a:txBody>
                    <a:bodyPr/>
                    <a:lstStyle/>
                    <a:p>
                      <a:pPr algn="l" fontAlgn="b"/>
                      <a:r>
                        <a:rPr lang="en-ZA" sz="1200" u="none" strike="noStrike">
                          <a:effectLst/>
                          <a:latin typeface="Arial" panose="020B0604020202020204" pitchFamily="34" charset="0"/>
                          <a:cs typeface="Arial" panose="020B0604020202020204" pitchFamily="34" charset="0"/>
                        </a:rPr>
                        <a:t>Funds</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Free State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2 166 148.96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882268171"/>
                  </a:ext>
                </a:extLst>
              </a:tr>
              <a:tr h="373333">
                <a:tc>
                  <a:txBody>
                    <a:bodyPr/>
                    <a:lstStyle/>
                    <a:p>
                      <a:pPr algn="l" fontAlgn="b"/>
                      <a:r>
                        <a:rPr lang="en-ZA" sz="1200" u="none" strike="noStrike">
                          <a:effectLst/>
                          <a:latin typeface="Arial" panose="020B0604020202020204" pitchFamily="34" charset="0"/>
                          <a:cs typeface="Arial" panose="020B0604020202020204" pitchFamily="34" charset="0"/>
                        </a:rPr>
                        <a:t>Funds</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Gauteng</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61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89 050 700.96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4209585462"/>
                  </a:ext>
                </a:extLst>
              </a:tr>
              <a:tr h="373333">
                <a:tc>
                  <a:txBody>
                    <a:bodyPr/>
                    <a:lstStyle/>
                    <a:p>
                      <a:pPr algn="l" fontAlgn="b"/>
                      <a:r>
                        <a:rPr lang="en-ZA" sz="1200" u="none" strike="noStrike">
                          <a:effectLst/>
                          <a:latin typeface="Arial" panose="020B0604020202020204" pitchFamily="34" charset="0"/>
                          <a:cs typeface="Arial" panose="020B0604020202020204" pitchFamily="34" charset="0"/>
                        </a:rPr>
                        <a:t>Funds</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Kwazulu Natal</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29</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29 508 203.35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3095749258"/>
                  </a:ext>
                </a:extLst>
              </a:tr>
              <a:tr h="373333">
                <a:tc>
                  <a:txBody>
                    <a:bodyPr/>
                    <a:lstStyle/>
                    <a:p>
                      <a:pPr algn="l" fontAlgn="b"/>
                      <a:r>
                        <a:rPr lang="en-ZA" sz="1200" u="none" strike="noStrike">
                          <a:effectLst/>
                          <a:latin typeface="Arial" panose="020B0604020202020204" pitchFamily="34" charset="0"/>
                          <a:cs typeface="Arial" panose="020B0604020202020204" pitchFamily="34" charset="0"/>
                        </a:rPr>
                        <a:t>Funds</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Limpopo</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9</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20 949 628.93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101742452"/>
                  </a:ext>
                </a:extLst>
              </a:tr>
              <a:tr h="373333">
                <a:tc>
                  <a:txBody>
                    <a:bodyPr/>
                    <a:lstStyle/>
                    <a:p>
                      <a:pPr algn="l" fontAlgn="b"/>
                      <a:r>
                        <a:rPr lang="en-ZA" sz="1200" u="none" strike="noStrike" dirty="0">
                          <a:effectLst/>
                          <a:latin typeface="Arial" panose="020B0604020202020204" pitchFamily="34" charset="0"/>
                          <a:cs typeface="Arial" panose="020B0604020202020204" pitchFamily="34" charset="0"/>
                        </a:rPr>
                        <a:t>Funds</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Mpumalanga</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8</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16 135 690.71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829608215"/>
                  </a:ext>
                </a:extLst>
              </a:tr>
              <a:tr h="373333">
                <a:tc>
                  <a:txBody>
                    <a:bodyPr/>
                    <a:lstStyle/>
                    <a:p>
                      <a:pPr algn="l" fontAlgn="b"/>
                      <a:r>
                        <a:rPr lang="en-ZA" sz="1200" u="none" strike="noStrike">
                          <a:effectLst/>
                          <a:latin typeface="Arial" panose="020B0604020202020204" pitchFamily="34" charset="0"/>
                          <a:cs typeface="Arial" panose="020B0604020202020204" pitchFamily="34" charset="0"/>
                        </a:rPr>
                        <a:t>Funds</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Northern Cape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123 452.75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566540584"/>
                  </a:ext>
                </a:extLst>
              </a:tr>
              <a:tr h="373333">
                <a:tc>
                  <a:txBody>
                    <a:bodyPr/>
                    <a:lstStyle/>
                    <a:p>
                      <a:pPr algn="l" fontAlgn="b"/>
                      <a:r>
                        <a:rPr lang="en-ZA" sz="1200" u="none" strike="noStrike">
                          <a:effectLst/>
                          <a:latin typeface="Arial" panose="020B0604020202020204" pitchFamily="34" charset="0"/>
                          <a:cs typeface="Arial" panose="020B0604020202020204" pitchFamily="34" charset="0"/>
                        </a:rPr>
                        <a:t>Funds</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Northwest</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3</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1 827 748.42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496346498"/>
                  </a:ext>
                </a:extLst>
              </a:tr>
              <a:tr h="373333">
                <a:tc>
                  <a:txBody>
                    <a:bodyPr/>
                    <a:lstStyle/>
                    <a:p>
                      <a:pPr algn="l" fontAlgn="b"/>
                      <a:r>
                        <a:rPr lang="en-ZA" sz="1200" u="none" strike="noStrike" dirty="0">
                          <a:effectLst/>
                          <a:latin typeface="Arial" panose="020B0604020202020204" pitchFamily="34" charset="0"/>
                          <a:cs typeface="Arial" panose="020B0604020202020204" pitchFamily="34" charset="0"/>
                        </a:rPr>
                        <a:t>Funds</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Western Cape</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10 103 098.69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419036180"/>
                  </a:ext>
                </a:extLst>
              </a:tr>
              <a:tr h="373333">
                <a:tc>
                  <a:txBody>
                    <a:bodyPr/>
                    <a:lstStyle/>
                    <a:p>
                      <a:pPr algn="l" fontAlgn="b"/>
                      <a:r>
                        <a:rPr lang="en-ZA" sz="1200" u="none" strike="noStrike">
                          <a:effectLst/>
                          <a:latin typeface="Arial" panose="020B0604020202020204" pitchFamily="34" charset="0"/>
                          <a:cs typeface="Arial" panose="020B0604020202020204" pitchFamily="34" charset="0"/>
                        </a:rPr>
                        <a:t>Funds - Managed</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Free State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1 546 271.83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567893696"/>
                  </a:ext>
                </a:extLst>
              </a:tr>
              <a:tr h="373333">
                <a:tc>
                  <a:txBody>
                    <a:bodyPr/>
                    <a:lstStyle/>
                    <a:p>
                      <a:pPr algn="l" fontAlgn="b"/>
                      <a:r>
                        <a:rPr lang="en-ZA" sz="1200" u="none" strike="noStrike">
                          <a:effectLst/>
                          <a:latin typeface="Arial" panose="020B0604020202020204" pitchFamily="34" charset="0"/>
                          <a:cs typeface="Arial" panose="020B0604020202020204" pitchFamily="34" charset="0"/>
                        </a:rPr>
                        <a:t>Funds - Managed</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Gauteng</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6 206 062.84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505525226"/>
                  </a:ext>
                </a:extLst>
              </a:tr>
              <a:tr h="373333">
                <a:tc>
                  <a:txBody>
                    <a:bodyPr/>
                    <a:lstStyle/>
                    <a:p>
                      <a:pPr algn="l" fontAlgn="b"/>
                      <a:r>
                        <a:rPr lang="en-ZA" sz="1200" u="none" strike="noStrike">
                          <a:effectLst/>
                          <a:latin typeface="Arial" panose="020B0604020202020204" pitchFamily="34" charset="0"/>
                          <a:cs typeface="Arial" panose="020B0604020202020204" pitchFamily="34" charset="0"/>
                        </a:rPr>
                        <a:t>Funds - Managed</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Limpopo</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1 016 948.74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934861366"/>
                  </a:ext>
                </a:extLst>
              </a:tr>
              <a:tr h="321419">
                <a:tc>
                  <a:txBody>
                    <a:bodyPr/>
                    <a:lstStyle/>
                    <a:p>
                      <a:pPr algn="l" fontAlgn="b"/>
                      <a:r>
                        <a:rPr lang="en-ZA" sz="1200" b="1" u="none" strike="noStrike" dirty="0">
                          <a:effectLst/>
                          <a:latin typeface="Arial" panose="020B0604020202020204" pitchFamily="34" charset="0"/>
                          <a:cs typeface="Arial" panose="020B0604020202020204" pitchFamily="34" charset="0"/>
                        </a:rPr>
                        <a:t>SUM</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0</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0</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0</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0</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0</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128</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dirty="0">
                          <a:effectLst/>
                          <a:latin typeface="Arial" panose="020B0604020202020204" pitchFamily="34" charset="0"/>
                          <a:cs typeface="Arial" panose="020B0604020202020204" pitchFamily="34" charset="0"/>
                        </a:rPr>
                        <a:t> R      183 695 102.33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698362553"/>
                  </a:ext>
                </a:extLst>
              </a:tr>
            </a:tbl>
          </a:graphicData>
        </a:graphic>
      </p:graphicFrame>
      <p:sp>
        <p:nvSpPr>
          <p:cNvPr id="6" name="Slide Number Placeholder 2">
            <a:extLst>
              <a:ext uri="{FF2B5EF4-FFF2-40B4-BE49-F238E27FC236}">
                <a16:creationId xmlns:a16="http://schemas.microsoft.com/office/drawing/2014/main" xmlns="" id="{1B9CEB36-F9BF-40F4-B835-96D4C0870878}"/>
              </a:ext>
            </a:extLst>
          </p:cNvPr>
          <p:cNvSpPr>
            <a:spLocks noGrp="1"/>
          </p:cNvSpPr>
          <p:nvPr>
            <p:ph type="sldNum" idx="12"/>
          </p:nvPr>
        </p:nvSpPr>
        <p:spPr>
          <a:xfrm>
            <a:off x="9468624" y="6352018"/>
            <a:ext cx="1422400" cy="243417"/>
          </a:xfrm>
        </p:spPr>
        <p:txBody>
          <a:bodyPr/>
          <a:lstStyle/>
          <a:p>
            <a:pPr defTabSz="609630">
              <a:buClr>
                <a:srgbClr val="000000"/>
              </a:buClr>
            </a:pPr>
            <a:fld id="{00000000-1234-1234-1234-123412341234}" type="slidenum">
              <a:rPr lang="en-US" kern="0"/>
              <a:pPr defTabSz="609630">
                <a:buClr>
                  <a:srgbClr val="000000"/>
                </a:buClr>
              </a:pPr>
              <a:t>27</a:t>
            </a:fld>
            <a:endParaRPr lang="en-US" kern="0" dirty="0"/>
          </a:p>
        </p:txBody>
      </p:sp>
    </p:spTree>
    <p:extLst>
      <p:ext uri="{BB962C8B-B14F-4D97-AF65-F5344CB8AC3E}">
        <p14:creationId xmlns:p14="http://schemas.microsoft.com/office/powerpoint/2010/main" xmlns="" val="1590577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9483492" y="6378602"/>
            <a:ext cx="1422400" cy="243417"/>
          </a:xfrm>
          <a:prstGeom prst="rect">
            <a:avLst/>
          </a:prstGeom>
        </p:spPr>
        <p:txBody>
          <a:bodyPr vert="horz" lIns="60960" tIns="30480" rIns="60960" bIns="30480" rtlCol="0" anchor="ctr"/>
          <a:lstStyle>
            <a:defPPr>
              <a:defRPr lang="en-US"/>
            </a:defPPr>
            <a:lvl1pPr marL="0" algn="r" defTabSz="609630" rtl="0" eaLnBrk="1" latinLnBrk="0" hangingPunct="1">
              <a:defRPr sz="800" kern="1200">
                <a:solidFill>
                  <a:schemeClr val="tx1">
                    <a:tint val="75000"/>
                  </a:schemeClr>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a:buClr>
                <a:srgbClr val="000000"/>
              </a:buClr>
            </a:pPr>
            <a:fld id="{93AE1883-0942-4AA3-9DB2-9C7C3A0314B1}" type="slidenum">
              <a:rPr lang="en-US">
                <a:solidFill>
                  <a:srgbClr val="000000">
                    <a:tint val="75000"/>
                  </a:srgbClr>
                </a:solidFill>
                <a:latin typeface="Arial"/>
                <a:sym typeface="Arial"/>
              </a:rPr>
              <a:pPr>
                <a:buClr>
                  <a:srgbClr val="000000"/>
                </a:buClr>
              </a:pPr>
              <a:t>28</a:t>
            </a:fld>
            <a:endParaRPr lang="en-US" dirty="0">
              <a:solidFill>
                <a:srgbClr val="000000">
                  <a:tint val="75000"/>
                </a:srgbClr>
              </a:solidFill>
              <a:latin typeface="Arial"/>
              <a:sym typeface="Arial"/>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14428"/>
            <a:ext cx="12192000" cy="803329"/>
          </a:xfrm>
          <a:prstGeom prst="rect">
            <a:avLst/>
          </a:prstGeom>
          <a:solidFill>
            <a:schemeClr val="accent6">
              <a:lumMod val="75000"/>
            </a:schemeClr>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1617856" y="104438"/>
            <a:ext cx="8913541" cy="523220"/>
          </a:xfrm>
          <a:prstGeom prst="rect">
            <a:avLst/>
          </a:prstGeom>
          <a:noFill/>
        </p:spPr>
        <p:txBody>
          <a:bodyPr wrap="square" rtlCol="0">
            <a:spAutoFit/>
          </a:bodyPr>
          <a:lstStyle/>
          <a:p>
            <a:pPr defTabSz="609630">
              <a:buClr>
                <a:srgbClr val="000000"/>
              </a:buClr>
            </a:pPr>
            <a:r>
              <a:rPr lang="en-US" sz="2800" b="1" kern="0" dirty="0">
                <a:solidFill>
                  <a:prstClr val="white"/>
                </a:solidFill>
                <a:latin typeface="Arial"/>
                <a:cs typeface="Arial"/>
                <a:sym typeface="Arial"/>
              </a:rPr>
              <a:t>sefa</a:t>
            </a:r>
            <a:r>
              <a:rPr lang="en-US" sz="2800" kern="0" dirty="0">
                <a:solidFill>
                  <a:prstClr val="white"/>
                </a:solidFill>
                <a:latin typeface="Arial"/>
                <a:cs typeface="Arial"/>
                <a:sym typeface="Arial"/>
              </a:rPr>
              <a:t>’s Loan Application Report – Land Reform FY2022</a:t>
            </a:r>
          </a:p>
        </p:txBody>
      </p:sp>
      <p:graphicFrame>
        <p:nvGraphicFramePr>
          <p:cNvPr id="5" name="Table 4">
            <a:extLst>
              <a:ext uri="{FF2B5EF4-FFF2-40B4-BE49-F238E27FC236}">
                <a16:creationId xmlns:a16="http://schemas.microsoft.com/office/drawing/2014/main" xmlns="" id="{AC7ED52B-5803-4019-B08F-0ECED2523E45}"/>
              </a:ext>
            </a:extLst>
          </p:cNvPr>
          <p:cNvGraphicFramePr>
            <a:graphicFrameLocks noGrp="1"/>
          </p:cNvGraphicFramePr>
          <p:nvPr/>
        </p:nvGraphicFramePr>
        <p:xfrm>
          <a:off x="507379" y="1011843"/>
          <a:ext cx="11427949" cy="4362086"/>
        </p:xfrm>
        <a:graphic>
          <a:graphicData uri="http://schemas.openxmlformats.org/drawingml/2006/table">
            <a:tbl>
              <a:tblPr>
                <a:tableStyleId>{8799B23B-EC83-4686-B30A-512413B5E67A}</a:tableStyleId>
              </a:tblPr>
              <a:tblGrid>
                <a:gridCol w="1415853">
                  <a:extLst>
                    <a:ext uri="{9D8B030D-6E8A-4147-A177-3AD203B41FA5}">
                      <a16:colId xmlns:a16="http://schemas.microsoft.com/office/drawing/2014/main" xmlns="" val="3862564160"/>
                    </a:ext>
                  </a:extLst>
                </a:gridCol>
                <a:gridCol w="1314719">
                  <a:extLst>
                    <a:ext uri="{9D8B030D-6E8A-4147-A177-3AD203B41FA5}">
                      <a16:colId xmlns:a16="http://schemas.microsoft.com/office/drawing/2014/main" xmlns="" val="346880038"/>
                    </a:ext>
                  </a:extLst>
                </a:gridCol>
                <a:gridCol w="1112455">
                  <a:extLst>
                    <a:ext uri="{9D8B030D-6E8A-4147-A177-3AD203B41FA5}">
                      <a16:colId xmlns:a16="http://schemas.microsoft.com/office/drawing/2014/main" xmlns="" val="2337481556"/>
                    </a:ext>
                  </a:extLst>
                </a:gridCol>
                <a:gridCol w="1102569">
                  <a:extLst>
                    <a:ext uri="{9D8B030D-6E8A-4147-A177-3AD203B41FA5}">
                      <a16:colId xmlns:a16="http://schemas.microsoft.com/office/drawing/2014/main" xmlns="" val="1441183213"/>
                    </a:ext>
                  </a:extLst>
                </a:gridCol>
                <a:gridCol w="1613561">
                  <a:extLst>
                    <a:ext uri="{9D8B030D-6E8A-4147-A177-3AD203B41FA5}">
                      <a16:colId xmlns:a16="http://schemas.microsoft.com/office/drawing/2014/main" xmlns="" val="3476642315"/>
                    </a:ext>
                  </a:extLst>
                </a:gridCol>
                <a:gridCol w="906393">
                  <a:extLst>
                    <a:ext uri="{9D8B030D-6E8A-4147-A177-3AD203B41FA5}">
                      <a16:colId xmlns:a16="http://schemas.microsoft.com/office/drawing/2014/main" xmlns="" val="290818145"/>
                    </a:ext>
                  </a:extLst>
                </a:gridCol>
                <a:gridCol w="1636295">
                  <a:extLst>
                    <a:ext uri="{9D8B030D-6E8A-4147-A177-3AD203B41FA5}">
                      <a16:colId xmlns:a16="http://schemas.microsoft.com/office/drawing/2014/main" xmlns="" val="3638203154"/>
                    </a:ext>
                  </a:extLst>
                </a:gridCol>
                <a:gridCol w="705853">
                  <a:extLst>
                    <a:ext uri="{9D8B030D-6E8A-4147-A177-3AD203B41FA5}">
                      <a16:colId xmlns:a16="http://schemas.microsoft.com/office/drawing/2014/main" xmlns="" val="3036286947"/>
                    </a:ext>
                  </a:extLst>
                </a:gridCol>
                <a:gridCol w="1620251">
                  <a:extLst>
                    <a:ext uri="{9D8B030D-6E8A-4147-A177-3AD203B41FA5}">
                      <a16:colId xmlns:a16="http://schemas.microsoft.com/office/drawing/2014/main" xmlns="" val="4203483033"/>
                    </a:ext>
                  </a:extLst>
                </a:gridCol>
              </a:tblGrid>
              <a:tr h="485514">
                <a:tc>
                  <a:txBody>
                    <a:bodyPr/>
                    <a:lstStyle/>
                    <a:p>
                      <a:pPr algn="l" fontAlgn="b"/>
                      <a:r>
                        <a:rPr lang="en-ZA" sz="1200" b="1" u="none" strike="noStrike" dirty="0">
                          <a:effectLst/>
                          <a:latin typeface="Arial" panose="020B0604020202020204" pitchFamily="34" charset="0"/>
                          <a:cs typeface="Arial" panose="020B0604020202020204" pitchFamily="34" charset="0"/>
                        </a:rPr>
                        <a:t>Project Type</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Province</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Applications Received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Applications Approved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 Approved Amount </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Applications Rejected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Rejected Amount</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Number Financed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dirty="0">
                          <a:effectLst/>
                          <a:latin typeface="Arial" panose="020B0604020202020204" pitchFamily="34" charset="0"/>
                          <a:cs typeface="Arial" panose="020B0604020202020204" pitchFamily="34" charset="0"/>
                        </a:rPr>
                        <a:t> Disbursed Amount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3635446139"/>
                  </a:ext>
                </a:extLst>
              </a:tr>
              <a:tr h="472180">
                <a:tc>
                  <a:txBody>
                    <a:bodyPr/>
                    <a:lstStyle/>
                    <a:p>
                      <a:pPr algn="l" fontAlgn="b"/>
                      <a:r>
                        <a:rPr lang="en-ZA" sz="1200" u="none" strike="noStrike" dirty="0">
                          <a:effectLst/>
                          <a:latin typeface="Arial" panose="020B0604020202020204" pitchFamily="34" charset="0"/>
                          <a:cs typeface="Arial" panose="020B0604020202020204" pitchFamily="34" charset="0"/>
                        </a:rPr>
                        <a:t>Land Reform</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Eastern Cape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30 000 000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60 000 000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8</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8 565 467.76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100603312"/>
                  </a:ext>
                </a:extLst>
              </a:tr>
              <a:tr h="260873">
                <a:tc>
                  <a:txBody>
                    <a:bodyPr/>
                    <a:lstStyle/>
                    <a:p>
                      <a:pPr algn="l" fontAlgn="b"/>
                      <a:r>
                        <a:rPr lang="en-ZA" sz="1200" u="none" strike="noStrike">
                          <a:effectLst/>
                          <a:latin typeface="Arial" panose="020B0604020202020204" pitchFamily="34" charset="0"/>
                          <a:cs typeface="Arial" panose="020B0604020202020204" pitchFamily="34" charset="0"/>
                        </a:rPr>
                        <a:t>Land Reform</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Free State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575857535"/>
                  </a:ext>
                </a:extLst>
              </a:tr>
              <a:tr h="260873">
                <a:tc>
                  <a:txBody>
                    <a:bodyPr/>
                    <a:lstStyle/>
                    <a:p>
                      <a:pPr algn="l" fontAlgn="b"/>
                      <a:r>
                        <a:rPr lang="en-ZA" sz="1200" u="none" strike="noStrike">
                          <a:effectLst/>
                          <a:latin typeface="Arial" panose="020B0604020202020204" pitchFamily="34" charset="0"/>
                          <a:cs typeface="Arial" panose="020B0604020202020204" pitchFamily="34" charset="0"/>
                        </a:rPr>
                        <a:t>Land Reform</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Gauteng</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736534102"/>
                  </a:ext>
                </a:extLst>
              </a:tr>
              <a:tr h="472180">
                <a:tc>
                  <a:txBody>
                    <a:bodyPr/>
                    <a:lstStyle/>
                    <a:p>
                      <a:pPr algn="l" fontAlgn="b"/>
                      <a:r>
                        <a:rPr lang="en-ZA" sz="1200" u="none" strike="noStrike" dirty="0">
                          <a:effectLst/>
                          <a:latin typeface="Arial" panose="020B0604020202020204" pitchFamily="34" charset="0"/>
                          <a:cs typeface="Arial" panose="020B0604020202020204" pitchFamily="34" charset="0"/>
                        </a:rPr>
                        <a:t>Land Reform</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err="1">
                          <a:effectLst/>
                          <a:latin typeface="Arial" panose="020B0604020202020204" pitchFamily="34" charset="0"/>
                          <a:cs typeface="Arial" panose="020B0604020202020204" pitchFamily="34" charset="0"/>
                        </a:rPr>
                        <a:t>Kwazulu</a:t>
                      </a:r>
                      <a:r>
                        <a:rPr lang="en-ZA" sz="1200" u="none" strike="noStrike" dirty="0">
                          <a:effectLst/>
                          <a:latin typeface="Arial" panose="020B0604020202020204" pitchFamily="34" charset="0"/>
                          <a:cs typeface="Arial" panose="020B0604020202020204" pitchFamily="34" charset="0"/>
                        </a:rPr>
                        <a:t> Natal</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0</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3</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291 282.54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3724362723"/>
                  </a:ext>
                </a:extLst>
              </a:tr>
              <a:tr h="472180">
                <a:tc>
                  <a:txBody>
                    <a:bodyPr/>
                    <a:lstStyle/>
                    <a:p>
                      <a:pPr algn="l" fontAlgn="b"/>
                      <a:r>
                        <a:rPr lang="en-ZA" sz="1200" u="none" strike="noStrike">
                          <a:effectLst/>
                          <a:latin typeface="Arial" panose="020B0604020202020204" pitchFamily="34" charset="0"/>
                          <a:cs typeface="Arial" panose="020B0604020202020204" pitchFamily="34" charset="0"/>
                        </a:rPr>
                        <a:t>Land Reform</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Limpopo</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0</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5</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13 583 100.00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335113672"/>
                  </a:ext>
                </a:extLst>
              </a:tr>
              <a:tr h="472180">
                <a:tc>
                  <a:txBody>
                    <a:bodyPr/>
                    <a:lstStyle/>
                    <a:p>
                      <a:pPr algn="l" fontAlgn="b"/>
                      <a:r>
                        <a:rPr lang="en-ZA" sz="1200" u="none" strike="noStrike">
                          <a:effectLst/>
                          <a:latin typeface="Arial" panose="020B0604020202020204" pitchFamily="34" charset="0"/>
                          <a:cs typeface="Arial" panose="020B0604020202020204" pitchFamily="34" charset="0"/>
                        </a:rPr>
                        <a:t>Land Reform</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Mpumalanga</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164</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21 287 439.89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683499594"/>
                  </a:ext>
                </a:extLst>
              </a:tr>
              <a:tr h="260873">
                <a:tc>
                  <a:txBody>
                    <a:bodyPr/>
                    <a:lstStyle/>
                    <a:p>
                      <a:pPr algn="l" fontAlgn="b"/>
                      <a:r>
                        <a:rPr lang="en-ZA" sz="1200" u="none" strike="noStrike">
                          <a:effectLst/>
                          <a:latin typeface="Arial" panose="020B0604020202020204" pitchFamily="34" charset="0"/>
                          <a:cs typeface="Arial" panose="020B0604020202020204" pitchFamily="34" charset="0"/>
                        </a:rPr>
                        <a:t>Land Reform</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Northern Cape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3291574803"/>
                  </a:ext>
                </a:extLst>
              </a:tr>
              <a:tr h="260873">
                <a:tc>
                  <a:txBody>
                    <a:bodyPr/>
                    <a:lstStyle/>
                    <a:p>
                      <a:pPr algn="l" fontAlgn="b"/>
                      <a:r>
                        <a:rPr lang="en-ZA" sz="1200" u="none" strike="noStrike">
                          <a:effectLst/>
                          <a:latin typeface="Arial" panose="020B0604020202020204" pitchFamily="34" charset="0"/>
                          <a:cs typeface="Arial" panose="020B0604020202020204" pitchFamily="34" charset="0"/>
                        </a:rPr>
                        <a:t>Land Reform</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Northwest</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3739454152"/>
                  </a:ext>
                </a:extLst>
              </a:tr>
              <a:tr h="472180">
                <a:tc>
                  <a:txBody>
                    <a:bodyPr/>
                    <a:lstStyle/>
                    <a:p>
                      <a:pPr algn="l" fontAlgn="b"/>
                      <a:r>
                        <a:rPr lang="en-ZA" sz="1200" u="none" strike="noStrike">
                          <a:effectLst/>
                          <a:latin typeface="Arial" panose="020B0604020202020204" pitchFamily="34" charset="0"/>
                          <a:cs typeface="Arial" panose="020B0604020202020204" pitchFamily="34" charset="0"/>
                        </a:rPr>
                        <a:t>Land Reform</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Western Cape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25 000 000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27 636 049.09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016389693"/>
                  </a:ext>
                </a:extLst>
              </a:tr>
              <a:tr h="472180">
                <a:tc>
                  <a:txBody>
                    <a:bodyPr/>
                    <a:lstStyle/>
                    <a:p>
                      <a:pPr algn="l" fontAlgn="b"/>
                      <a:r>
                        <a:rPr lang="en-ZA" sz="1200" u="none" strike="noStrike">
                          <a:effectLst/>
                          <a:latin typeface="Arial" panose="020B0604020202020204" pitchFamily="34" charset="0"/>
                          <a:cs typeface="Arial" panose="020B0604020202020204" pitchFamily="34" charset="0"/>
                        </a:rPr>
                        <a:t>SUM</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3</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55 000 000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60 000 000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181</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71 363 339.28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212377081"/>
                  </a:ext>
                </a:extLst>
              </a:tr>
            </a:tbl>
          </a:graphicData>
        </a:graphic>
      </p:graphicFrame>
      <p:sp>
        <p:nvSpPr>
          <p:cNvPr id="9" name="TextBox 8">
            <a:extLst>
              <a:ext uri="{FF2B5EF4-FFF2-40B4-BE49-F238E27FC236}">
                <a16:creationId xmlns:a16="http://schemas.microsoft.com/office/drawing/2014/main" xmlns="" id="{E36ED8CD-4595-4295-983F-8973D2E9114E}"/>
              </a:ext>
            </a:extLst>
          </p:cNvPr>
          <p:cNvSpPr txBox="1"/>
          <p:nvPr/>
        </p:nvSpPr>
        <p:spPr>
          <a:xfrm>
            <a:off x="507379" y="5594807"/>
            <a:ext cx="8686798" cy="564257"/>
          </a:xfrm>
          <a:prstGeom prst="rect">
            <a:avLst/>
          </a:prstGeom>
          <a:noFill/>
        </p:spPr>
        <p:txBody>
          <a:bodyPr wrap="square">
            <a:spAutoFit/>
          </a:bodyPr>
          <a:lstStyle/>
          <a:p>
            <a:pPr marL="0" lvl="1" defTabSz="609630" fontAlgn="base">
              <a:spcAft>
                <a:spcPts val="800"/>
              </a:spcAft>
              <a:buClr>
                <a:srgbClr val="000000"/>
              </a:buClr>
              <a:defRPr/>
            </a:pPr>
            <a:r>
              <a:rPr lang="en-US" sz="1200" b="1" kern="0" dirty="0">
                <a:solidFill>
                  <a:srgbClr val="000000"/>
                </a:solidFill>
                <a:latin typeface="Arial" panose="020B0604020202020204" pitchFamily="34" charset="0"/>
                <a:cs typeface="Arial" panose="020B0604020202020204" pitchFamily="34" charset="0"/>
                <a:sym typeface="Arial"/>
              </a:rPr>
              <a:t>Reasons for application rejection:</a:t>
            </a:r>
          </a:p>
          <a:p>
            <a:pPr marL="742987" lvl="1" indent="-285764" defTabSz="609630" fontAlgn="base">
              <a:spcAft>
                <a:spcPts val="800"/>
              </a:spcAft>
              <a:buClr>
                <a:srgbClr val="000000"/>
              </a:buClr>
              <a:buFont typeface="Arial" panose="020B0604020202020204" pitchFamily="34" charset="0"/>
              <a:buChar char="•"/>
              <a:defRPr/>
            </a:pPr>
            <a:r>
              <a:rPr lang="en-US" sz="1200" kern="0" dirty="0">
                <a:solidFill>
                  <a:srgbClr val="000000"/>
                </a:solidFill>
                <a:latin typeface="Arial" panose="020B0604020202020204" pitchFamily="34" charset="0"/>
                <a:cs typeface="Arial" panose="020B0604020202020204" pitchFamily="34" charset="0"/>
                <a:sym typeface="Arial"/>
              </a:rPr>
              <a:t> The applicant could not demonstrate clearly the direct benefits that this project will have to the emerging farmers. </a:t>
            </a:r>
            <a:endParaRPr lang="en-ZA" sz="1200" kern="0" dirty="0">
              <a:solidFill>
                <a:srgbClr val="000000"/>
              </a:solidFill>
              <a:latin typeface="Arial"/>
              <a:cs typeface="Arial"/>
              <a:sym typeface="Arial"/>
            </a:endParaRPr>
          </a:p>
        </p:txBody>
      </p:sp>
    </p:spTree>
    <p:extLst>
      <p:ext uri="{BB962C8B-B14F-4D97-AF65-F5344CB8AC3E}">
        <p14:creationId xmlns:p14="http://schemas.microsoft.com/office/powerpoint/2010/main" xmlns="" val="323153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9468624" y="6429626"/>
            <a:ext cx="1422400" cy="243417"/>
          </a:xfrm>
          <a:prstGeom prst="rect">
            <a:avLst/>
          </a:prstGeom>
        </p:spPr>
        <p:txBody>
          <a:bodyPr vert="horz" lIns="60960" tIns="30480" rIns="60960" bIns="30480" rtlCol="0" anchor="ctr"/>
          <a:lstStyle>
            <a:defPPr>
              <a:defRPr lang="en-US"/>
            </a:defPPr>
            <a:lvl1pPr marL="0" algn="r" defTabSz="609630" rtl="0" eaLnBrk="1" latinLnBrk="0" hangingPunct="1">
              <a:defRPr sz="800" kern="1200">
                <a:solidFill>
                  <a:schemeClr val="tx1">
                    <a:tint val="75000"/>
                  </a:schemeClr>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a:buClr>
                <a:srgbClr val="000000"/>
              </a:buClr>
            </a:pPr>
            <a:fld id="{93AE1883-0942-4AA3-9DB2-9C7C3A0314B1}" type="slidenum">
              <a:rPr lang="en-US">
                <a:solidFill>
                  <a:srgbClr val="000000">
                    <a:tint val="75000"/>
                  </a:srgbClr>
                </a:solidFill>
                <a:latin typeface="Arial"/>
                <a:sym typeface="Arial"/>
              </a:rPr>
              <a:pPr>
                <a:buClr>
                  <a:srgbClr val="000000"/>
                </a:buClr>
              </a:pPr>
              <a:t>29</a:t>
            </a:fld>
            <a:endParaRPr lang="en-US">
              <a:solidFill>
                <a:srgbClr val="000000">
                  <a:tint val="75000"/>
                </a:srgbClr>
              </a:solidFill>
              <a:latin typeface="Arial"/>
              <a:sym typeface="Arial"/>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1"/>
            <a:ext cx="12192000" cy="862361"/>
          </a:xfrm>
          <a:prstGeom prst="rect">
            <a:avLst/>
          </a:prstGeom>
          <a:solidFill>
            <a:schemeClr val="accent6">
              <a:lumMod val="75000"/>
            </a:schemeClr>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1512277" y="184958"/>
            <a:ext cx="9167446" cy="523220"/>
          </a:xfrm>
          <a:prstGeom prst="rect">
            <a:avLst/>
          </a:prstGeom>
          <a:noFill/>
        </p:spPr>
        <p:txBody>
          <a:bodyPr wrap="square" rtlCol="0">
            <a:spAutoFit/>
          </a:bodyPr>
          <a:lstStyle/>
          <a:p>
            <a:pPr defTabSz="609630">
              <a:buClr>
                <a:srgbClr val="000000"/>
              </a:buClr>
            </a:pPr>
            <a:r>
              <a:rPr lang="en-US" sz="2800" b="1" kern="0" dirty="0">
                <a:solidFill>
                  <a:prstClr val="white"/>
                </a:solidFill>
                <a:latin typeface="Arial"/>
                <a:cs typeface="Arial"/>
                <a:sym typeface="Arial"/>
              </a:rPr>
              <a:t>sefa</a:t>
            </a:r>
            <a:r>
              <a:rPr lang="en-US" sz="2800" kern="0" dirty="0">
                <a:solidFill>
                  <a:prstClr val="white"/>
                </a:solidFill>
                <a:latin typeface="Arial"/>
                <a:cs typeface="Arial"/>
                <a:sym typeface="Arial"/>
              </a:rPr>
              <a:t>’s Loan Application Report – Microfinance FY2022</a:t>
            </a:r>
          </a:p>
        </p:txBody>
      </p:sp>
      <p:graphicFrame>
        <p:nvGraphicFramePr>
          <p:cNvPr id="4" name="Table 3">
            <a:extLst>
              <a:ext uri="{FF2B5EF4-FFF2-40B4-BE49-F238E27FC236}">
                <a16:creationId xmlns:a16="http://schemas.microsoft.com/office/drawing/2014/main" xmlns="" id="{3FFCDF7C-BE54-4D4B-882D-6603FB9BFF05}"/>
              </a:ext>
            </a:extLst>
          </p:cNvPr>
          <p:cNvGraphicFramePr>
            <a:graphicFrameLocks noGrp="1"/>
          </p:cNvGraphicFramePr>
          <p:nvPr/>
        </p:nvGraphicFramePr>
        <p:xfrm>
          <a:off x="520391" y="1047319"/>
          <a:ext cx="11225561" cy="4715084"/>
        </p:xfrm>
        <a:graphic>
          <a:graphicData uri="http://schemas.openxmlformats.org/drawingml/2006/table">
            <a:tbl>
              <a:tblPr>
                <a:tableStyleId>{8799B23B-EC83-4686-B30A-512413B5E67A}</a:tableStyleId>
              </a:tblPr>
              <a:tblGrid>
                <a:gridCol w="1312886">
                  <a:extLst>
                    <a:ext uri="{9D8B030D-6E8A-4147-A177-3AD203B41FA5}">
                      <a16:colId xmlns:a16="http://schemas.microsoft.com/office/drawing/2014/main" xmlns="" val="3280868074"/>
                    </a:ext>
                  </a:extLst>
                </a:gridCol>
                <a:gridCol w="1110903">
                  <a:extLst>
                    <a:ext uri="{9D8B030D-6E8A-4147-A177-3AD203B41FA5}">
                      <a16:colId xmlns:a16="http://schemas.microsoft.com/office/drawing/2014/main" xmlns="" val="2359076335"/>
                    </a:ext>
                  </a:extLst>
                </a:gridCol>
                <a:gridCol w="924185">
                  <a:extLst>
                    <a:ext uri="{9D8B030D-6E8A-4147-A177-3AD203B41FA5}">
                      <a16:colId xmlns:a16="http://schemas.microsoft.com/office/drawing/2014/main" xmlns="" val="2161009602"/>
                    </a:ext>
                  </a:extLst>
                </a:gridCol>
                <a:gridCol w="984698">
                  <a:extLst>
                    <a:ext uri="{9D8B030D-6E8A-4147-A177-3AD203B41FA5}">
                      <a16:colId xmlns:a16="http://schemas.microsoft.com/office/drawing/2014/main" xmlns="" val="650392453"/>
                    </a:ext>
                  </a:extLst>
                </a:gridCol>
                <a:gridCol w="1673987">
                  <a:extLst>
                    <a:ext uri="{9D8B030D-6E8A-4147-A177-3AD203B41FA5}">
                      <a16:colId xmlns:a16="http://schemas.microsoft.com/office/drawing/2014/main" xmlns="" val="2041001138"/>
                    </a:ext>
                  </a:extLst>
                </a:gridCol>
                <a:gridCol w="1044825">
                  <a:extLst>
                    <a:ext uri="{9D8B030D-6E8A-4147-A177-3AD203B41FA5}">
                      <a16:colId xmlns:a16="http://schemas.microsoft.com/office/drawing/2014/main" xmlns="" val="4257065973"/>
                    </a:ext>
                  </a:extLst>
                </a:gridCol>
                <a:gridCol w="1416921">
                  <a:extLst>
                    <a:ext uri="{9D8B030D-6E8A-4147-A177-3AD203B41FA5}">
                      <a16:colId xmlns:a16="http://schemas.microsoft.com/office/drawing/2014/main" xmlns="" val="1067376324"/>
                    </a:ext>
                  </a:extLst>
                </a:gridCol>
                <a:gridCol w="1083168">
                  <a:extLst>
                    <a:ext uri="{9D8B030D-6E8A-4147-A177-3AD203B41FA5}">
                      <a16:colId xmlns:a16="http://schemas.microsoft.com/office/drawing/2014/main" xmlns="" val="2860030240"/>
                    </a:ext>
                  </a:extLst>
                </a:gridCol>
                <a:gridCol w="1673988">
                  <a:extLst>
                    <a:ext uri="{9D8B030D-6E8A-4147-A177-3AD203B41FA5}">
                      <a16:colId xmlns:a16="http://schemas.microsoft.com/office/drawing/2014/main" xmlns="" val="3072276272"/>
                    </a:ext>
                  </a:extLst>
                </a:gridCol>
              </a:tblGrid>
              <a:tr h="394941">
                <a:tc>
                  <a:txBody>
                    <a:bodyPr/>
                    <a:lstStyle/>
                    <a:p>
                      <a:pPr algn="l" fontAlgn="b"/>
                      <a:r>
                        <a:rPr lang="en-ZA" sz="1200" b="1" u="none" strike="noStrike" dirty="0" err="1">
                          <a:effectLst/>
                          <a:latin typeface="Arial" panose="020B0604020202020204" pitchFamily="34" charset="0"/>
                          <a:cs typeface="Arial" panose="020B0604020202020204" pitchFamily="34" charset="0"/>
                        </a:rPr>
                        <a:t>ProjectType</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Province</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Applications Received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Applications Approved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 Approved Amount </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Applications Rejected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Rejected Amount</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Number Financed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dirty="0">
                          <a:effectLst/>
                          <a:latin typeface="Arial" panose="020B0604020202020204" pitchFamily="34" charset="0"/>
                          <a:cs typeface="Arial" panose="020B0604020202020204" pitchFamily="34" charset="0"/>
                        </a:rPr>
                        <a:t> Disbursed Amount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337378701"/>
                  </a:ext>
                </a:extLst>
              </a:tr>
              <a:tr h="394941">
                <a:tc>
                  <a:txBody>
                    <a:bodyPr/>
                    <a:lstStyle/>
                    <a:p>
                      <a:pPr algn="l" fontAlgn="b"/>
                      <a:r>
                        <a:rPr lang="en-ZA" sz="1200" u="none" strike="noStrike" dirty="0">
                          <a:effectLst/>
                          <a:latin typeface="Arial" panose="020B0604020202020204" pitchFamily="34" charset="0"/>
                          <a:cs typeface="Arial" panose="020B0604020202020204" pitchFamily="34" charset="0"/>
                        </a:rPr>
                        <a:t>Micro-Finance</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Eastern Cape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15538</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69 069 379.18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219941467"/>
                  </a:ext>
                </a:extLst>
              </a:tr>
              <a:tr h="394941">
                <a:tc>
                  <a:txBody>
                    <a:bodyPr/>
                    <a:lstStyle/>
                    <a:p>
                      <a:pPr algn="l" fontAlgn="b"/>
                      <a:r>
                        <a:rPr lang="en-ZA" sz="1200" u="none" strike="noStrike">
                          <a:effectLst/>
                          <a:latin typeface="Arial" panose="020B0604020202020204" pitchFamily="34" charset="0"/>
                          <a:cs typeface="Arial" panose="020B0604020202020204" pitchFamily="34" charset="0"/>
                        </a:rPr>
                        <a:t>Micro-Finance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Free State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412</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2 274 716.20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3094018593"/>
                  </a:ext>
                </a:extLst>
              </a:tr>
              <a:tr h="394941">
                <a:tc>
                  <a:txBody>
                    <a:bodyPr/>
                    <a:lstStyle/>
                    <a:p>
                      <a:pPr algn="l" fontAlgn="b"/>
                      <a:r>
                        <a:rPr lang="en-ZA" sz="1200" u="none" strike="noStrike">
                          <a:effectLst/>
                          <a:latin typeface="Arial" panose="020B0604020202020204" pitchFamily="34" charset="0"/>
                          <a:cs typeface="Arial" panose="020B0604020202020204" pitchFamily="34" charset="0"/>
                        </a:rPr>
                        <a:t>Micro-Finance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Gauteng</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20 000 000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1201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8 753 809.43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3342861020"/>
                  </a:ext>
                </a:extLst>
              </a:tr>
              <a:tr h="394941">
                <a:tc>
                  <a:txBody>
                    <a:bodyPr/>
                    <a:lstStyle/>
                    <a:p>
                      <a:pPr algn="l" fontAlgn="b"/>
                      <a:r>
                        <a:rPr lang="en-ZA" sz="1200" u="none" strike="noStrike">
                          <a:effectLst/>
                          <a:latin typeface="Arial" panose="020B0604020202020204" pitchFamily="34" charset="0"/>
                          <a:cs typeface="Arial" panose="020B0604020202020204" pitchFamily="34" charset="0"/>
                        </a:rPr>
                        <a:t>Micro-Finance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err="1">
                          <a:effectLst/>
                          <a:latin typeface="Arial" panose="020B0604020202020204" pitchFamily="34" charset="0"/>
                          <a:cs typeface="Arial" panose="020B0604020202020204" pitchFamily="34" charset="0"/>
                        </a:rPr>
                        <a:t>Kwazulu</a:t>
                      </a:r>
                      <a:r>
                        <a:rPr lang="en-ZA" sz="1200" u="none" strike="noStrike" dirty="0">
                          <a:effectLst/>
                          <a:latin typeface="Arial" panose="020B0604020202020204" pitchFamily="34" charset="0"/>
                          <a:cs typeface="Arial" panose="020B0604020202020204" pitchFamily="34" charset="0"/>
                        </a:rPr>
                        <a:t> Natal</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11 001 685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16801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65 502 859.91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3947179197"/>
                  </a:ext>
                </a:extLst>
              </a:tr>
              <a:tr h="394941">
                <a:tc>
                  <a:txBody>
                    <a:bodyPr/>
                    <a:lstStyle/>
                    <a:p>
                      <a:pPr algn="l" fontAlgn="b"/>
                      <a:r>
                        <a:rPr lang="en-ZA" sz="1200" u="none" strike="noStrike">
                          <a:effectLst/>
                          <a:latin typeface="Arial" panose="020B0604020202020204" pitchFamily="34" charset="0"/>
                          <a:cs typeface="Arial" panose="020B0604020202020204" pitchFamily="34" charset="0"/>
                        </a:rPr>
                        <a:t>Micro-Finance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Limpopo</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120 000 000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21090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90 967 930.83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269008282"/>
                  </a:ext>
                </a:extLst>
              </a:tr>
              <a:tr h="394941">
                <a:tc>
                  <a:txBody>
                    <a:bodyPr/>
                    <a:lstStyle/>
                    <a:p>
                      <a:pPr algn="l" fontAlgn="b"/>
                      <a:r>
                        <a:rPr lang="en-ZA" sz="1200" u="none" strike="noStrike">
                          <a:effectLst/>
                          <a:latin typeface="Arial" panose="020B0604020202020204" pitchFamily="34" charset="0"/>
                          <a:cs typeface="Arial" panose="020B0604020202020204" pitchFamily="34" charset="0"/>
                        </a:rPr>
                        <a:t>Micro-Finance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Mpumalanga</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9693</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45 181 780.00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4060517178"/>
                  </a:ext>
                </a:extLst>
              </a:tr>
              <a:tr h="394941">
                <a:tc>
                  <a:txBody>
                    <a:bodyPr/>
                    <a:lstStyle/>
                    <a:p>
                      <a:pPr algn="l" fontAlgn="b"/>
                      <a:r>
                        <a:rPr lang="en-ZA" sz="1200" u="none" strike="noStrike">
                          <a:effectLst/>
                          <a:latin typeface="Arial" panose="020B0604020202020204" pitchFamily="34" charset="0"/>
                          <a:cs typeface="Arial" panose="020B0604020202020204" pitchFamily="34" charset="0"/>
                        </a:rPr>
                        <a:t>Micro-Finance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Northern Cape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31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711 833.72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664222954"/>
                  </a:ext>
                </a:extLst>
              </a:tr>
              <a:tr h="394941">
                <a:tc>
                  <a:txBody>
                    <a:bodyPr/>
                    <a:lstStyle/>
                    <a:p>
                      <a:pPr algn="l" fontAlgn="b"/>
                      <a:r>
                        <a:rPr lang="en-ZA" sz="1200" u="none" strike="noStrike">
                          <a:effectLst/>
                          <a:latin typeface="Arial" panose="020B0604020202020204" pitchFamily="34" charset="0"/>
                          <a:cs typeface="Arial" panose="020B0604020202020204" pitchFamily="34" charset="0"/>
                        </a:rPr>
                        <a:t>Micro-Finance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Northwest</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4100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20 329 309.28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087463185"/>
                  </a:ext>
                </a:extLst>
              </a:tr>
              <a:tr h="394941">
                <a:tc>
                  <a:txBody>
                    <a:bodyPr/>
                    <a:lstStyle/>
                    <a:p>
                      <a:pPr algn="l" fontAlgn="b"/>
                      <a:r>
                        <a:rPr lang="en-ZA" sz="1200" u="none" strike="noStrike">
                          <a:effectLst/>
                          <a:latin typeface="Arial" panose="020B0604020202020204" pitchFamily="34" charset="0"/>
                          <a:cs typeface="Arial" panose="020B0604020202020204" pitchFamily="34" charset="0"/>
                        </a:rPr>
                        <a:t>Micro-Finance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Unknown</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67</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223 300.00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980182935"/>
                  </a:ext>
                </a:extLst>
              </a:tr>
              <a:tr h="394941">
                <a:tc>
                  <a:txBody>
                    <a:bodyPr/>
                    <a:lstStyle/>
                    <a:p>
                      <a:pPr algn="l" fontAlgn="b"/>
                      <a:r>
                        <a:rPr lang="en-ZA" sz="1200" u="none" strike="noStrike">
                          <a:effectLst/>
                          <a:latin typeface="Arial" panose="020B0604020202020204" pitchFamily="34" charset="0"/>
                          <a:cs typeface="Arial" panose="020B0604020202020204" pitchFamily="34" charset="0"/>
                        </a:rPr>
                        <a:t>Micro-Finance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Western Cape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392</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6 462 258.90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44139182"/>
                  </a:ext>
                </a:extLst>
              </a:tr>
              <a:tr h="370733">
                <a:tc>
                  <a:txBody>
                    <a:bodyPr/>
                    <a:lstStyle/>
                    <a:p>
                      <a:pPr algn="l" fontAlgn="b"/>
                      <a:r>
                        <a:rPr lang="en-ZA" sz="1200" b="1" u="none" strike="noStrike">
                          <a:effectLst/>
                          <a:latin typeface="Arial" panose="020B0604020202020204" pitchFamily="34" charset="0"/>
                          <a:cs typeface="Arial" panose="020B0604020202020204" pitchFamily="34" charset="0"/>
                        </a:rPr>
                        <a:t>SUM</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5</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5</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 R            151 001 685 </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0</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0</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69325</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dirty="0">
                          <a:effectLst/>
                          <a:latin typeface="Arial" panose="020B0604020202020204" pitchFamily="34" charset="0"/>
                          <a:cs typeface="Arial" panose="020B0604020202020204" pitchFamily="34" charset="0"/>
                        </a:rPr>
                        <a:t> R      309 477 177.45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400501364"/>
                  </a:ext>
                </a:extLst>
              </a:tr>
            </a:tbl>
          </a:graphicData>
        </a:graphic>
      </p:graphicFrame>
    </p:spTree>
    <p:extLst>
      <p:ext uri="{BB962C8B-B14F-4D97-AF65-F5344CB8AC3E}">
        <p14:creationId xmlns:p14="http://schemas.microsoft.com/office/powerpoint/2010/main" xmlns="" val="3798529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FE5DCF55-A4E6-4BC9-8F9E-76CCCB0F54F8}"/>
              </a:ext>
            </a:extLst>
          </p:cNvPr>
          <p:cNvSpPr txBox="1"/>
          <p:nvPr/>
        </p:nvSpPr>
        <p:spPr>
          <a:xfrm>
            <a:off x="1" y="0"/>
            <a:ext cx="4177631" cy="6340197"/>
          </a:xfrm>
          <a:prstGeom prst="rect">
            <a:avLst/>
          </a:prstGeom>
          <a:solidFill>
            <a:srgbClr val="EE7100"/>
          </a:solidFill>
        </p:spPr>
        <p:txBody>
          <a:bodyPr wrap="square" rtlCol="0">
            <a:spAutoFit/>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 </a:t>
            </a:r>
          </a:p>
        </p:txBody>
      </p:sp>
      <p:sp>
        <p:nvSpPr>
          <p:cNvPr id="6" name="Rectangle 5">
            <a:extLst>
              <a:ext uri="{FF2B5EF4-FFF2-40B4-BE49-F238E27FC236}">
                <a16:creationId xmlns:a16="http://schemas.microsoft.com/office/drawing/2014/main" xmlns="" id="{85CCC70A-E9E5-4D67-A739-AA0C27C6D40B}"/>
              </a:ext>
            </a:extLst>
          </p:cNvPr>
          <p:cNvSpPr/>
          <p:nvPr/>
        </p:nvSpPr>
        <p:spPr>
          <a:xfrm>
            <a:off x="4334569" y="717163"/>
            <a:ext cx="7622969" cy="4093813"/>
          </a:xfrm>
          <a:prstGeom prst="rect">
            <a:avLst/>
          </a:prstGeom>
        </p:spPr>
        <p:txBody>
          <a:bodyPr wrap="square">
            <a:spAutoFit/>
          </a:bodyPr>
          <a:lstStyle/>
          <a:p>
            <a:pPr algn="just"/>
            <a:endParaRPr lang="en-ZA" sz="2000" dirty="0">
              <a:latin typeface="Gill Sans MT" panose="020B0502020104020203" pitchFamily="34" charset="0"/>
              <a:ea typeface="Times New Roman" panose="02020603050405020304" pitchFamily="18" charset="0"/>
              <a:cs typeface="Arial" panose="020B0604020202020204" pitchFamily="34" charset="0"/>
            </a:endParaRPr>
          </a:p>
          <a:p>
            <a:pPr algn="just"/>
            <a:r>
              <a:rPr lang="en-ZA" sz="2000" b="0" i="0" u="none" strike="noStrike" baseline="0" dirty="0">
                <a:solidFill>
                  <a:srgbClr val="000000"/>
                </a:solidFill>
                <a:latin typeface="Gill Sans MT" panose="020B0502020104020203" pitchFamily="34" charset="0"/>
                <a:cs typeface="Arial" panose="020B0604020202020204" pitchFamily="34" charset="0"/>
              </a:rPr>
              <a:t>The Portfolio Committee on Small Business Development requested </a:t>
            </a:r>
            <a:r>
              <a:rPr lang="en-US" sz="2000" b="0" i="0" u="none" strike="noStrike" baseline="0" dirty="0">
                <a:solidFill>
                  <a:srgbClr val="000000"/>
                </a:solidFill>
                <a:latin typeface="Gill Sans MT" panose="020B0502020104020203" pitchFamily="34" charset="0"/>
                <a:cs typeface="Arial" panose="020B0604020202020204" pitchFamily="34" charset="0"/>
              </a:rPr>
              <a:t>Hon. Stella T Ndabeni - Abrahams: The Minister for the DSBD</a:t>
            </a:r>
            <a:r>
              <a:rPr lang="en-US" sz="2000" dirty="0">
                <a:solidFill>
                  <a:srgbClr val="000000"/>
                </a:solidFill>
                <a:latin typeface="Gill Sans MT" panose="020B0502020104020203" pitchFamily="34" charset="0"/>
                <a:cs typeface="Arial" panose="020B0604020202020204" pitchFamily="34" charset="0"/>
              </a:rPr>
              <a:t> and </a:t>
            </a:r>
            <a:r>
              <a:rPr lang="en-US" sz="2000" b="0" i="0" u="none" strike="noStrike" baseline="0" dirty="0">
                <a:solidFill>
                  <a:srgbClr val="000000"/>
                </a:solidFill>
                <a:latin typeface="Gill Sans MT" panose="020B0502020104020203" pitchFamily="34" charset="0"/>
                <a:cs typeface="Arial" panose="020B0604020202020204" pitchFamily="34" charset="0"/>
              </a:rPr>
              <a:t>DSBD agencies (</a:t>
            </a:r>
            <a:r>
              <a:rPr lang="en-US" sz="2000" b="1" i="0" u="none" strike="noStrike" baseline="0" dirty="0">
                <a:solidFill>
                  <a:srgbClr val="000000"/>
                </a:solidFill>
                <a:latin typeface="Gill Sans MT" panose="020B0502020104020203" pitchFamily="34" charset="0"/>
                <a:cs typeface="Arial" panose="020B0604020202020204" pitchFamily="34" charset="0"/>
              </a:rPr>
              <a:t>sefa</a:t>
            </a:r>
            <a:r>
              <a:rPr lang="en-US" sz="2000" b="0" i="0" u="none" strike="noStrike" baseline="0" dirty="0">
                <a:solidFill>
                  <a:srgbClr val="000000"/>
                </a:solidFill>
                <a:latin typeface="Gill Sans MT" panose="020B0502020104020203" pitchFamily="34" charset="0"/>
                <a:cs typeface="Arial" panose="020B0604020202020204" pitchFamily="34" charset="0"/>
              </a:rPr>
              <a:t> / </a:t>
            </a:r>
            <a:r>
              <a:rPr lang="en-US" sz="2000" dirty="0">
                <a:solidFill>
                  <a:srgbClr val="000000"/>
                </a:solidFill>
                <a:latin typeface="Gill Sans MT" panose="020B0502020104020203" pitchFamily="34" charset="0"/>
                <a:cs typeface="Arial" panose="020B0604020202020204" pitchFamily="34" charset="0"/>
              </a:rPr>
              <a:t>S</a:t>
            </a:r>
            <a:r>
              <a:rPr lang="en-US" sz="2000" b="0" i="0" u="none" strike="noStrike" baseline="0" dirty="0">
                <a:solidFill>
                  <a:srgbClr val="000000"/>
                </a:solidFill>
                <a:latin typeface="Gill Sans MT" panose="020B0502020104020203" pitchFamily="34" charset="0"/>
                <a:cs typeface="Arial" panose="020B0604020202020204" pitchFamily="34" charset="0"/>
              </a:rPr>
              <a:t>eda) Provincial Heads to b</a:t>
            </a:r>
            <a:r>
              <a:rPr lang="en-US" sz="2000" dirty="0">
                <a:effectLst/>
                <a:latin typeface="Gill Sans MT" panose="020B0502020104020203" pitchFamily="34" charset="0"/>
                <a:ea typeface="Calibri" panose="020F0502020204030204" pitchFamily="34" charset="0"/>
                <a:cs typeface="Arial" panose="020B0604020202020204" pitchFamily="34" charset="0"/>
              </a:rPr>
              <a:t>rief the Portfolio Committee 31 August 2022.</a:t>
            </a:r>
            <a:r>
              <a:rPr lang="en-ZA" sz="2000" dirty="0">
                <a:latin typeface="Gill Sans MT" panose="020B0502020104020203" pitchFamily="34" charset="0"/>
                <a:ea typeface="Calibri" panose="020F0502020204030204" pitchFamily="34" charset="0"/>
                <a:cs typeface="Arial" panose="020B0604020202020204" pitchFamily="34" charset="0"/>
              </a:rPr>
              <a:t>  </a:t>
            </a:r>
          </a:p>
          <a:p>
            <a:pPr algn="just"/>
            <a:endParaRPr lang="en-ZA" sz="2000" dirty="0">
              <a:latin typeface="Gill Sans MT" panose="020B0502020104020203" pitchFamily="34" charset="0"/>
              <a:cs typeface="Arial" panose="020B0604020202020204" pitchFamily="34" charset="0"/>
            </a:endParaRPr>
          </a:p>
          <a:p>
            <a:pPr algn="just"/>
            <a:r>
              <a:rPr lang="en-ZA" sz="2000" dirty="0">
                <a:latin typeface="Gill Sans MT" panose="020B0502020104020203" pitchFamily="34" charset="0"/>
                <a:cs typeface="Arial" panose="020B0604020202020204" pitchFamily="34" charset="0"/>
              </a:rPr>
              <a:t>Particularly, to report on </a:t>
            </a:r>
            <a:r>
              <a:rPr lang="en-ZA" sz="2000" b="1" dirty="0">
                <a:effectLst/>
                <a:latin typeface="Gill Sans MT" panose="020B0502020104020203" pitchFamily="34" charset="0"/>
                <a:ea typeface="Calibri" panose="020F0502020204030204" pitchFamily="34" charset="0"/>
                <a:cs typeface="Arial" panose="020B0604020202020204" pitchFamily="34" charset="0"/>
              </a:rPr>
              <a:t>progress</a:t>
            </a:r>
            <a:r>
              <a:rPr lang="en-ZA" sz="2000" dirty="0">
                <a:effectLst/>
                <a:latin typeface="Gill Sans MT" panose="020B0502020104020203" pitchFamily="34" charset="0"/>
                <a:ea typeface="Calibri" panose="020F0502020204030204" pitchFamily="34" charset="0"/>
                <a:cs typeface="Arial" panose="020B0604020202020204" pitchFamily="34" charset="0"/>
              </a:rPr>
              <a:t> and </a:t>
            </a:r>
            <a:r>
              <a:rPr lang="en-ZA" sz="2000" b="1" dirty="0">
                <a:effectLst/>
                <a:latin typeface="Gill Sans MT" panose="020B0502020104020203" pitchFamily="34" charset="0"/>
                <a:ea typeface="Calibri" panose="020F0502020204030204" pitchFamily="34" charset="0"/>
                <a:cs typeface="Arial" panose="020B0604020202020204" pitchFamily="34" charset="0"/>
              </a:rPr>
              <a:t>challenges</a:t>
            </a:r>
            <a:r>
              <a:rPr lang="en-ZA" sz="2000" dirty="0">
                <a:effectLst/>
                <a:latin typeface="Gill Sans MT" panose="020B0502020104020203" pitchFamily="34" charset="0"/>
                <a:ea typeface="Calibri" panose="020F0502020204030204" pitchFamily="34" charset="0"/>
                <a:cs typeface="Arial" panose="020B0604020202020204" pitchFamily="34" charset="0"/>
              </a:rPr>
              <a:t> faced in rolling out of </a:t>
            </a:r>
            <a:r>
              <a:rPr lang="en-ZA" sz="2000" b="1" dirty="0">
                <a:effectLst/>
                <a:latin typeface="Gill Sans MT" panose="020B0502020104020203" pitchFamily="34" charset="0"/>
                <a:ea typeface="Calibri" panose="020F0502020204030204" pitchFamily="34" charset="0"/>
                <a:cs typeface="Arial" panose="020B0604020202020204" pitchFamily="34" charset="0"/>
              </a:rPr>
              <a:t>all finance</a:t>
            </a:r>
            <a:r>
              <a:rPr lang="en-ZA" sz="2000" dirty="0">
                <a:effectLst/>
                <a:latin typeface="Gill Sans MT" panose="020B0502020104020203" pitchFamily="34" charset="0"/>
                <a:ea typeface="Calibri" panose="020F0502020204030204" pitchFamily="34" charset="0"/>
                <a:cs typeface="Arial" panose="020B0604020202020204" pitchFamily="34" charset="0"/>
              </a:rPr>
              <a:t> and </a:t>
            </a:r>
            <a:r>
              <a:rPr lang="en-ZA" sz="2000" b="1" dirty="0">
                <a:effectLst/>
                <a:latin typeface="Gill Sans MT" panose="020B0502020104020203" pitchFamily="34" charset="0"/>
                <a:ea typeface="Calibri" panose="020F0502020204030204" pitchFamily="34" charset="0"/>
                <a:cs typeface="Arial" panose="020B0604020202020204" pitchFamily="34" charset="0"/>
              </a:rPr>
              <a:t>business support schemes </a:t>
            </a:r>
            <a:r>
              <a:rPr lang="en-ZA" sz="2000" dirty="0">
                <a:effectLst/>
                <a:latin typeface="Gill Sans MT" panose="020B0502020104020203" pitchFamily="34" charset="0"/>
                <a:ea typeface="Calibri" panose="020F0502020204030204" pitchFamily="34" charset="0"/>
                <a:cs typeface="Arial" panose="020B0604020202020204" pitchFamily="34" charset="0"/>
              </a:rPr>
              <a:t>towards SMMEs and Cooperatives growth, and their role on job creation. </a:t>
            </a:r>
          </a:p>
          <a:p>
            <a:pPr algn="just"/>
            <a:endParaRPr lang="en-ZA" sz="2000" dirty="0">
              <a:latin typeface="Gill Sans MT" panose="020B0502020104020203" pitchFamily="34" charset="0"/>
              <a:ea typeface="Calibri" panose="020F0502020204030204" pitchFamily="34" charset="0"/>
              <a:cs typeface="Arial" panose="020B0604020202020204" pitchFamily="34" charset="0"/>
            </a:endParaRPr>
          </a:p>
          <a:p>
            <a:pPr algn="just"/>
            <a:endParaRPr lang="en-ZA" sz="2000" dirty="0">
              <a:effectLst/>
              <a:latin typeface="Gill Sans MT" panose="020B0502020104020203" pitchFamily="34" charset="0"/>
              <a:ea typeface="Calibri" panose="020F0502020204030204" pitchFamily="34" charset="0"/>
              <a:cs typeface="Arial" panose="020B0604020202020204" pitchFamily="34" charset="0"/>
            </a:endParaRPr>
          </a:p>
          <a:p>
            <a:pPr algn="just"/>
            <a:endParaRPr lang="en-ZA" sz="2000" dirty="0">
              <a:latin typeface="Gill Sans MT" panose="020B0502020104020203" pitchFamily="34" charset="0"/>
              <a:ea typeface="Calibri" panose="020F0502020204030204" pitchFamily="34" charset="0"/>
              <a:cs typeface="Arial" panose="020B0604020202020204" pitchFamily="34" charset="0"/>
            </a:endParaRPr>
          </a:p>
          <a:p>
            <a:pPr>
              <a:lnSpc>
                <a:spcPct val="107000"/>
              </a:lnSpc>
              <a:spcAft>
                <a:spcPts val="800"/>
              </a:spcAft>
            </a:pPr>
            <a:r>
              <a:rPr lang="en-ZA" sz="2000" dirty="0">
                <a:effectLst/>
                <a:latin typeface="Gill Sans MT" panose="020B0502020104020203" pitchFamily="34" charset="0"/>
                <a:ea typeface="Calibri" panose="020F0502020204030204" pitchFamily="34" charset="0"/>
                <a:cs typeface="Arial" panose="020B0604020202020204" pitchFamily="34" charset="0"/>
              </a:rPr>
              <a:t> </a:t>
            </a:r>
          </a:p>
        </p:txBody>
      </p:sp>
      <p:sp>
        <p:nvSpPr>
          <p:cNvPr id="5" name="TextBox 4">
            <a:extLst>
              <a:ext uri="{FF2B5EF4-FFF2-40B4-BE49-F238E27FC236}">
                <a16:creationId xmlns:a16="http://schemas.microsoft.com/office/drawing/2014/main" xmlns="" id="{E8617DC0-2195-444D-A987-D871B8499703}"/>
              </a:ext>
            </a:extLst>
          </p:cNvPr>
          <p:cNvSpPr txBox="1"/>
          <p:nvPr/>
        </p:nvSpPr>
        <p:spPr>
          <a:xfrm>
            <a:off x="0" y="2613911"/>
            <a:ext cx="4334570" cy="1231106"/>
          </a:xfrm>
          <a:prstGeom prst="rect">
            <a:avLst/>
          </a:prstGeom>
        </p:spPr>
        <p:txBody>
          <a:bodyPr wrap="square" lIns="0" tIns="0" rIns="0" bIns="0" rtlCol="0" anchor="t">
            <a:spAutoFit/>
          </a:bodyPr>
          <a:lstStyle/>
          <a:p>
            <a:pPr algn="ctr">
              <a:lnSpc>
                <a:spcPts val="3150"/>
              </a:lnSpc>
            </a:pPr>
            <a:r>
              <a:rPr lang="en-US" sz="2667" b="1" dirty="0">
                <a:solidFill>
                  <a:schemeClr val="bg1"/>
                </a:solidFill>
                <a:latin typeface="Gill Sans MT" panose="020B0502020104020203" pitchFamily="34" charset="0"/>
                <a:cs typeface="Arial" panose="020B0604020202020204" pitchFamily="34" charset="0"/>
              </a:rPr>
              <a:t>Context of the Presentation / </a:t>
            </a:r>
          </a:p>
          <a:p>
            <a:pPr algn="ctr">
              <a:lnSpc>
                <a:spcPts val="3150"/>
              </a:lnSpc>
            </a:pPr>
            <a:r>
              <a:rPr lang="en-US" sz="2667" b="1" dirty="0">
                <a:solidFill>
                  <a:schemeClr val="bg1"/>
                </a:solidFill>
                <a:latin typeface="Gill Sans MT" panose="020B0502020104020203" pitchFamily="34" charset="0"/>
                <a:cs typeface="Arial" panose="020B0604020202020204" pitchFamily="34" charset="0"/>
              </a:rPr>
              <a:t>Problem Statement</a:t>
            </a:r>
          </a:p>
        </p:txBody>
      </p:sp>
    </p:spTree>
    <p:extLst>
      <p:ext uri="{BB962C8B-B14F-4D97-AF65-F5344CB8AC3E}">
        <p14:creationId xmlns:p14="http://schemas.microsoft.com/office/powerpoint/2010/main" xmlns="" val="1863777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4368800" y="4237567"/>
            <a:ext cx="1422400" cy="243417"/>
          </a:xfrm>
          <a:prstGeom prst="rect">
            <a:avLst/>
          </a:prstGeom>
        </p:spPr>
        <p:txBody>
          <a:bodyPr vert="horz" lIns="60960" tIns="30480" rIns="60960" bIns="30480" rtlCol="0" anchor="ctr"/>
          <a:lstStyle>
            <a:defPPr>
              <a:defRPr lang="en-US"/>
            </a:defPPr>
            <a:lvl1pPr marL="0" algn="r" defTabSz="609630" rtl="0" eaLnBrk="1" latinLnBrk="0" hangingPunct="1">
              <a:defRPr sz="800" kern="1200">
                <a:solidFill>
                  <a:schemeClr val="tx1">
                    <a:tint val="75000"/>
                  </a:schemeClr>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a:buClr>
                <a:srgbClr val="000000"/>
              </a:buClr>
            </a:pPr>
            <a:fld id="{93AE1883-0942-4AA3-9DB2-9C7C3A0314B1}" type="slidenum">
              <a:rPr lang="en-US">
                <a:solidFill>
                  <a:srgbClr val="000000">
                    <a:tint val="75000"/>
                  </a:srgbClr>
                </a:solidFill>
                <a:latin typeface="Arial"/>
                <a:sym typeface="Arial"/>
              </a:rPr>
              <a:pPr>
                <a:buClr>
                  <a:srgbClr val="000000"/>
                </a:buClr>
              </a:pPr>
              <a:t>30</a:t>
            </a:fld>
            <a:endParaRPr lang="en-US">
              <a:solidFill>
                <a:srgbClr val="000000">
                  <a:tint val="75000"/>
                </a:srgbClr>
              </a:solidFill>
              <a:latin typeface="Arial"/>
              <a:sym typeface="Arial"/>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12192000" cy="890772"/>
          </a:xfrm>
          <a:prstGeom prst="rect">
            <a:avLst/>
          </a:prstGeom>
          <a:solidFill>
            <a:schemeClr val="accent6">
              <a:lumMod val="75000"/>
            </a:schemeClr>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237893" y="-42463"/>
            <a:ext cx="11790556" cy="954107"/>
          </a:xfrm>
          <a:prstGeom prst="rect">
            <a:avLst/>
          </a:prstGeom>
          <a:noFill/>
        </p:spPr>
        <p:txBody>
          <a:bodyPr wrap="square" rtlCol="0">
            <a:spAutoFit/>
          </a:bodyPr>
          <a:lstStyle/>
          <a:p>
            <a:pPr defTabSz="609630">
              <a:buClr>
                <a:srgbClr val="000000"/>
              </a:buClr>
            </a:pPr>
            <a:r>
              <a:rPr lang="en-US" sz="2800" b="1" kern="0" dirty="0">
                <a:solidFill>
                  <a:prstClr val="white"/>
                </a:solidFill>
                <a:latin typeface="Arial"/>
                <a:cs typeface="Arial"/>
                <a:sym typeface="Arial"/>
              </a:rPr>
              <a:t>sefa</a:t>
            </a:r>
            <a:r>
              <a:rPr lang="en-US" sz="2800" kern="0" dirty="0">
                <a:solidFill>
                  <a:prstClr val="white"/>
                </a:solidFill>
                <a:latin typeface="Arial"/>
                <a:cs typeface="Arial"/>
                <a:sym typeface="Arial"/>
              </a:rPr>
              <a:t>’s Loan Application Report – WL Retail Financial Institutions (RFIs) FY2022 </a:t>
            </a:r>
          </a:p>
        </p:txBody>
      </p:sp>
      <p:graphicFrame>
        <p:nvGraphicFramePr>
          <p:cNvPr id="3" name="Table 2">
            <a:extLst>
              <a:ext uri="{FF2B5EF4-FFF2-40B4-BE49-F238E27FC236}">
                <a16:creationId xmlns:a16="http://schemas.microsoft.com/office/drawing/2014/main" xmlns="" id="{4008C91D-B774-47FE-BA06-4FA91FCC5332}"/>
              </a:ext>
            </a:extLst>
          </p:cNvPr>
          <p:cNvGraphicFramePr>
            <a:graphicFrameLocks noGrp="1"/>
          </p:cNvGraphicFramePr>
          <p:nvPr/>
        </p:nvGraphicFramePr>
        <p:xfrm>
          <a:off x="237893" y="1187914"/>
          <a:ext cx="11790557" cy="4093473"/>
        </p:xfrm>
        <a:graphic>
          <a:graphicData uri="http://schemas.openxmlformats.org/drawingml/2006/table">
            <a:tbl>
              <a:tblPr>
                <a:tableStyleId>{8799B23B-EC83-4686-B30A-512413B5E67A}</a:tableStyleId>
              </a:tblPr>
              <a:tblGrid>
                <a:gridCol w="1034260">
                  <a:extLst>
                    <a:ext uri="{9D8B030D-6E8A-4147-A177-3AD203B41FA5}">
                      <a16:colId xmlns:a16="http://schemas.microsoft.com/office/drawing/2014/main" xmlns="" val="3727913162"/>
                    </a:ext>
                  </a:extLst>
                </a:gridCol>
                <a:gridCol w="1241111">
                  <a:extLst>
                    <a:ext uri="{9D8B030D-6E8A-4147-A177-3AD203B41FA5}">
                      <a16:colId xmlns:a16="http://schemas.microsoft.com/office/drawing/2014/main" xmlns="" val="3203600774"/>
                    </a:ext>
                  </a:extLst>
                </a:gridCol>
                <a:gridCol w="1137685">
                  <a:extLst>
                    <a:ext uri="{9D8B030D-6E8A-4147-A177-3AD203B41FA5}">
                      <a16:colId xmlns:a16="http://schemas.microsoft.com/office/drawing/2014/main" xmlns="" val="3793404687"/>
                    </a:ext>
                  </a:extLst>
                </a:gridCol>
                <a:gridCol w="1034260">
                  <a:extLst>
                    <a:ext uri="{9D8B030D-6E8A-4147-A177-3AD203B41FA5}">
                      <a16:colId xmlns:a16="http://schemas.microsoft.com/office/drawing/2014/main" xmlns="" val="3636147857"/>
                    </a:ext>
                  </a:extLst>
                </a:gridCol>
                <a:gridCol w="1758241">
                  <a:extLst>
                    <a:ext uri="{9D8B030D-6E8A-4147-A177-3AD203B41FA5}">
                      <a16:colId xmlns:a16="http://schemas.microsoft.com/office/drawing/2014/main" xmlns="" val="3854460149"/>
                    </a:ext>
                  </a:extLst>
                </a:gridCol>
                <a:gridCol w="1241111">
                  <a:extLst>
                    <a:ext uri="{9D8B030D-6E8A-4147-A177-3AD203B41FA5}">
                      <a16:colId xmlns:a16="http://schemas.microsoft.com/office/drawing/2014/main" xmlns="" val="2932903186"/>
                    </a:ext>
                  </a:extLst>
                </a:gridCol>
                <a:gridCol w="1654815">
                  <a:extLst>
                    <a:ext uri="{9D8B030D-6E8A-4147-A177-3AD203B41FA5}">
                      <a16:colId xmlns:a16="http://schemas.microsoft.com/office/drawing/2014/main" xmlns="" val="3780969900"/>
                    </a:ext>
                  </a:extLst>
                </a:gridCol>
                <a:gridCol w="827407">
                  <a:extLst>
                    <a:ext uri="{9D8B030D-6E8A-4147-A177-3AD203B41FA5}">
                      <a16:colId xmlns:a16="http://schemas.microsoft.com/office/drawing/2014/main" xmlns="" val="1871254013"/>
                    </a:ext>
                  </a:extLst>
                </a:gridCol>
                <a:gridCol w="1861667">
                  <a:extLst>
                    <a:ext uri="{9D8B030D-6E8A-4147-A177-3AD203B41FA5}">
                      <a16:colId xmlns:a16="http://schemas.microsoft.com/office/drawing/2014/main" xmlns="" val="603012183"/>
                    </a:ext>
                  </a:extLst>
                </a:gridCol>
              </a:tblGrid>
              <a:tr h="478808">
                <a:tc>
                  <a:txBody>
                    <a:bodyPr/>
                    <a:lstStyle/>
                    <a:p>
                      <a:pPr algn="l" fontAlgn="b"/>
                      <a:r>
                        <a:rPr lang="en-ZA" sz="1200" b="1" u="none" strike="noStrike" dirty="0">
                          <a:effectLst/>
                          <a:latin typeface="Arial" panose="020B0604020202020204" pitchFamily="34" charset="0"/>
                          <a:cs typeface="Arial" panose="020B0604020202020204" pitchFamily="34" charset="0"/>
                        </a:rPr>
                        <a:t>Project Type</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Province</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Applications Received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Applications Approved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 Approved Amount </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Applications Rejected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Rejected Amount</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Number Financed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dirty="0">
                          <a:effectLst/>
                          <a:latin typeface="Arial" panose="020B0604020202020204" pitchFamily="34" charset="0"/>
                          <a:cs typeface="Arial" panose="020B0604020202020204" pitchFamily="34" charset="0"/>
                        </a:rPr>
                        <a:t> Disbursed Amount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758503221"/>
                  </a:ext>
                </a:extLst>
              </a:tr>
              <a:tr h="465661">
                <a:tc>
                  <a:txBody>
                    <a:bodyPr/>
                    <a:lstStyle/>
                    <a:p>
                      <a:pPr algn="l" fontAlgn="b"/>
                      <a:r>
                        <a:rPr lang="en-ZA" sz="1200" u="none" strike="noStrike" dirty="0">
                          <a:effectLst/>
                          <a:latin typeface="Arial" panose="020B0604020202020204" pitchFamily="34" charset="0"/>
                          <a:cs typeface="Arial" panose="020B0604020202020204" pitchFamily="34" charset="0"/>
                        </a:rPr>
                        <a:t>RFI</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Eastern Cape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100 000 000.00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865821484"/>
                  </a:ext>
                </a:extLst>
              </a:tr>
              <a:tr h="257272">
                <a:tc>
                  <a:txBody>
                    <a:bodyPr/>
                    <a:lstStyle/>
                    <a:p>
                      <a:pPr algn="l" fontAlgn="b"/>
                      <a:r>
                        <a:rPr lang="en-ZA" sz="1200" u="none" strike="noStrike">
                          <a:effectLst/>
                          <a:latin typeface="Arial" panose="020B0604020202020204" pitchFamily="34" charset="0"/>
                          <a:cs typeface="Arial" panose="020B0604020202020204" pitchFamily="34" charset="0"/>
                        </a:rPr>
                        <a:t>RFI</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Free State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486561340"/>
                  </a:ext>
                </a:extLst>
              </a:tr>
              <a:tr h="465661">
                <a:tc>
                  <a:txBody>
                    <a:bodyPr/>
                    <a:lstStyle/>
                    <a:p>
                      <a:pPr algn="l" fontAlgn="b"/>
                      <a:r>
                        <a:rPr lang="en-ZA" sz="1200" u="none" strike="noStrike">
                          <a:effectLst/>
                          <a:latin typeface="Arial" panose="020B0604020202020204" pitchFamily="34" charset="0"/>
                          <a:cs typeface="Arial" panose="020B0604020202020204" pitchFamily="34" charset="0"/>
                        </a:rPr>
                        <a:t>RFI</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Gauteng</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6</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247 500 000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5</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140 000 000.00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3</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10 135 710.14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4114137772"/>
                  </a:ext>
                </a:extLst>
              </a:tr>
              <a:tr h="257272">
                <a:tc>
                  <a:txBody>
                    <a:bodyPr/>
                    <a:lstStyle/>
                    <a:p>
                      <a:pPr algn="l" fontAlgn="b"/>
                      <a:r>
                        <a:rPr lang="en-ZA" sz="1200" u="none" strike="noStrike">
                          <a:effectLst/>
                          <a:latin typeface="Arial" panose="020B0604020202020204" pitchFamily="34" charset="0"/>
                          <a:cs typeface="Arial" panose="020B0604020202020204" pitchFamily="34" charset="0"/>
                        </a:rPr>
                        <a:t>RFI</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Kwazulu Natal</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621950513"/>
                  </a:ext>
                </a:extLst>
              </a:tr>
              <a:tr h="465661">
                <a:tc>
                  <a:txBody>
                    <a:bodyPr/>
                    <a:lstStyle/>
                    <a:p>
                      <a:pPr algn="l" fontAlgn="b"/>
                      <a:r>
                        <a:rPr lang="en-ZA" sz="1200" u="none" strike="noStrike">
                          <a:effectLst/>
                          <a:latin typeface="Arial" panose="020B0604020202020204" pitchFamily="34" charset="0"/>
                          <a:cs typeface="Arial" panose="020B0604020202020204" pitchFamily="34" charset="0"/>
                        </a:rPr>
                        <a:t>RFI</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Limpopo</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0</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64 354.83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3073018119"/>
                  </a:ext>
                </a:extLst>
              </a:tr>
              <a:tr h="257272">
                <a:tc>
                  <a:txBody>
                    <a:bodyPr/>
                    <a:lstStyle/>
                    <a:p>
                      <a:pPr algn="l" fontAlgn="b"/>
                      <a:r>
                        <a:rPr lang="en-ZA" sz="1200" u="none" strike="noStrike">
                          <a:effectLst/>
                          <a:latin typeface="Arial" panose="020B0604020202020204" pitchFamily="34" charset="0"/>
                          <a:cs typeface="Arial" panose="020B0604020202020204" pitchFamily="34" charset="0"/>
                        </a:rPr>
                        <a:t>RFI</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Mpumalanga</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3015219646"/>
                  </a:ext>
                </a:extLst>
              </a:tr>
              <a:tr h="257272">
                <a:tc>
                  <a:txBody>
                    <a:bodyPr/>
                    <a:lstStyle/>
                    <a:p>
                      <a:pPr algn="l" fontAlgn="b"/>
                      <a:r>
                        <a:rPr lang="en-ZA" sz="1200" u="none" strike="noStrike">
                          <a:effectLst/>
                          <a:latin typeface="Arial" panose="020B0604020202020204" pitchFamily="34" charset="0"/>
                          <a:cs typeface="Arial" panose="020B0604020202020204" pitchFamily="34" charset="0"/>
                        </a:rPr>
                        <a:t>RFI</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Northern Cape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081302692"/>
                  </a:ext>
                </a:extLst>
              </a:tr>
              <a:tr h="257272">
                <a:tc>
                  <a:txBody>
                    <a:bodyPr/>
                    <a:lstStyle/>
                    <a:p>
                      <a:pPr algn="l" fontAlgn="b"/>
                      <a:r>
                        <a:rPr lang="en-ZA" sz="1200" u="none" strike="noStrike">
                          <a:effectLst/>
                          <a:latin typeface="Arial" panose="020B0604020202020204" pitchFamily="34" charset="0"/>
                          <a:cs typeface="Arial" panose="020B0604020202020204" pitchFamily="34" charset="0"/>
                        </a:rPr>
                        <a:t>RFI</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Northwest</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259963855"/>
                  </a:ext>
                </a:extLst>
              </a:tr>
              <a:tr h="465661">
                <a:tc>
                  <a:txBody>
                    <a:bodyPr/>
                    <a:lstStyle/>
                    <a:p>
                      <a:pPr algn="l" fontAlgn="b"/>
                      <a:r>
                        <a:rPr lang="en-ZA" sz="1200" u="none" strike="noStrike">
                          <a:effectLst/>
                          <a:latin typeface="Arial" panose="020B0604020202020204" pitchFamily="34" charset="0"/>
                          <a:cs typeface="Arial" panose="020B0604020202020204" pitchFamily="34" charset="0"/>
                        </a:rPr>
                        <a:t>RFI</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Western Cape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30 000 000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196585742"/>
                  </a:ext>
                </a:extLst>
              </a:tr>
              <a:tr h="465661">
                <a:tc>
                  <a:txBody>
                    <a:bodyPr/>
                    <a:lstStyle/>
                    <a:p>
                      <a:pPr algn="l" fontAlgn="b"/>
                      <a:r>
                        <a:rPr lang="en-ZA" sz="1200" b="1" u="none" strike="noStrike" dirty="0">
                          <a:effectLst/>
                          <a:latin typeface="Arial" panose="020B0604020202020204" pitchFamily="34" charset="0"/>
                          <a:cs typeface="Arial" panose="020B0604020202020204" pitchFamily="34" charset="0"/>
                        </a:rPr>
                        <a:t>SUM</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13</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7</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 R            277 500 000 </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6</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 R            240 000 000 </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4</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dirty="0">
                          <a:effectLst/>
                          <a:latin typeface="Arial" panose="020B0604020202020204" pitchFamily="34" charset="0"/>
                          <a:cs typeface="Arial" panose="020B0604020202020204" pitchFamily="34" charset="0"/>
                        </a:rPr>
                        <a:t> R        10 200 064.97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3972156761"/>
                  </a:ext>
                </a:extLst>
              </a:tr>
            </a:tbl>
          </a:graphicData>
        </a:graphic>
      </p:graphicFrame>
      <p:sp>
        <p:nvSpPr>
          <p:cNvPr id="9" name="TextBox 8">
            <a:extLst>
              <a:ext uri="{FF2B5EF4-FFF2-40B4-BE49-F238E27FC236}">
                <a16:creationId xmlns:a16="http://schemas.microsoft.com/office/drawing/2014/main" xmlns="" id="{638A7063-B532-4E94-ACF1-7FDAB8E0F559}"/>
              </a:ext>
            </a:extLst>
          </p:cNvPr>
          <p:cNvSpPr txBox="1"/>
          <p:nvPr/>
        </p:nvSpPr>
        <p:spPr>
          <a:xfrm>
            <a:off x="609599" y="5365730"/>
            <a:ext cx="8686800" cy="1138773"/>
          </a:xfrm>
          <a:prstGeom prst="rect">
            <a:avLst/>
          </a:prstGeom>
          <a:noFill/>
        </p:spPr>
        <p:txBody>
          <a:bodyPr wrap="square">
            <a:spAutoFit/>
          </a:bodyPr>
          <a:lstStyle/>
          <a:p>
            <a:pPr marL="0" lvl="1" defTabSz="609630" fontAlgn="base">
              <a:spcAft>
                <a:spcPts val="800"/>
              </a:spcAft>
              <a:buClr>
                <a:srgbClr val="000000"/>
              </a:buClr>
              <a:defRPr/>
            </a:pPr>
            <a:r>
              <a:rPr lang="en-US" sz="1200" b="1" kern="0" dirty="0">
                <a:solidFill>
                  <a:srgbClr val="000000"/>
                </a:solidFill>
                <a:latin typeface="Arial" panose="020B0604020202020204" pitchFamily="34" charset="0"/>
                <a:cs typeface="Arial" panose="020B0604020202020204" pitchFamily="34" charset="0"/>
                <a:sym typeface="Arial"/>
              </a:rPr>
              <a:t>Reasons for application rejection:</a:t>
            </a:r>
          </a:p>
          <a:p>
            <a:pPr marL="742987" lvl="1" indent="-285764" defTabSz="609630" fontAlgn="base">
              <a:spcAft>
                <a:spcPts val="800"/>
              </a:spcAft>
              <a:buClr>
                <a:srgbClr val="000000"/>
              </a:buClr>
              <a:buFont typeface="Arial" panose="020B0604020202020204" pitchFamily="34" charset="0"/>
              <a:buChar char="•"/>
              <a:defRPr/>
            </a:pPr>
            <a:r>
              <a:rPr lang="en-US" sz="1200" kern="0" dirty="0">
                <a:solidFill>
                  <a:srgbClr val="000000"/>
                </a:solidFill>
                <a:latin typeface="Arial" panose="020B0604020202020204" pitchFamily="34" charset="0"/>
                <a:cs typeface="Arial" panose="020B0604020202020204" pitchFamily="34" charset="0"/>
                <a:sym typeface="Arial"/>
              </a:rPr>
              <a:t> Inadequate pipeline of underlying funding opportunities to SMME’s</a:t>
            </a:r>
          </a:p>
          <a:p>
            <a:pPr marL="742987" lvl="1" indent="-285764" defTabSz="609630" fontAlgn="base">
              <a:spcAft>
                <a:spcPts val="800"/>
              </a:spcAft>
              <a:buClr>
                <a:srgbClr val="000000"/>
              </a:buClr>
              <a:buFont typeface="Arial" panose="020B0604020202020204" pitchFamily="34" charset="0"/>
              <a:buChar char="•"/>
              <a:defRPr/>
            </a:pPr>
            <a:r>
              <a:rPr lang="en-US" sz="1200" kern="0" dirty="0">
                <a:solidFill>
                  <a:srgbClr val="000000"/>
                </a:solidFill>
                <a:latin typeface="Arial" panose="020B0604020202020204" pitchFamily="34" charset="0"/>
                <a:cs typeface="Arial" panose="020B0604020202020204" pitchFamily="34" charset="0"/>
                <a:sym typeface="Arial"/>
              </a:rPr>
              <a:t>Capacity constraints and inexperience in lending activities</a:t>
            </a:r>
          </a:p>
          <a:p>
            <a:pPr marL="742987" lvl="1" indent="-285764" defTabSz="609630" fontAlgn="base">
              <a:spcAft>
                <a:spcPts val="800"/>
              </a:spcAft>
              <a:buClr>
                <a:srgbClr val="000000"/>
              </a:buClr>
              <a:buFont typeface="Arial" panose="020B0604020202020204" pitchFamily="34" charset="0"/>
              <a:buChar char="•"/>
              <a:defRPr/>
            </a:pPr>
            <a:r>
              <a:rPr lang="en-US" sz="1200" kern="0" dirty="0">
                <a:solidFill>
                  <a:srgbClr val="000000"/>
                </a:solidFill>
                <a:latin typeface="Arial" panose="020B0604020202020204" pitchFamily="34" charset="0"/>
                <a:cs typeface="Arial" panose="020B0604020202020204" pitchFamily="34" charset="0"/>
                <a:sym typeface="Arial"/>
              </a:rPr>
              <a:t>Misalignment in terms of </a:t>
            </a:r>
            <a:r>
              <a:rPr lang="en-US" sz="1200" b="1" kern="0" dirty="0">
                <a:solidFill>
                  <a:srgbClr val="000000"/>
                </a:solidFill>
                <a:latin typeface="Arial" panose="020B0604020202020204" pitchFamily="34" charset="0"/>
                <a:cs typeface="Arial" panose="020B0604020202020204" pitchFamily="34" charset="0"/>
                <a:sym typeface="Arial"/>
              </a:rPr>
              <a:t>sefa</a:t>
            </a:r>
            <a:r>
              <a:rPr lang="en-US" sz="1200" kern="0" dirty="0">
                <a:solidFill>
                  <a:srgbClr val="000000"/>
                </a:solidFill>
                <a:latin typeface="Arial" panose="020B0604020202020204" pitchFamily="34" charset="0"/>
                <a:cs typeface="Arial" panose="020B0604020202020204" pitchFamily="34" charset="0"/>
                <a:sym typeface="Arial"/>
              </a:rPr>
              <a:t>’s development impact strategy  </a:t>
            </a:r>
            <a:endParaRPr lang="en-ZA" sz="1200" kern="0" dirty="0">
              <a:solidFill>
                <a:srgbClr val="000000"/>
              </a:solidFill>
              <a:latin typeface="Arial"/>
              <a:cs typeface="Arial"/>
              <a:sym typeface="Arial"/>
            </a:endParaRPr>
          </a:p>
        </p:txBody>
      </p:sp>
      <p:sp>
        <p:nvSpPr>
          <p:cNvPr id="8" name="Slide Number Placeholder 2">
            <a:extLst>
              <a:ext uri="{FF2B5EF4-FFF2-40B4-BE49-F238E27FC236}">
                <a16:creationId xmlns:a16="http://schemas.microsoft.com/office/drawing/2014/main" xmlns="" id="{5708C32E-56D6-4B7E-94D4-1BBEB8C53F40}"/>
              </a:ext>
            </a:extLst>
          </p:cNvPr>
          <p:cNvSpPr>
            <a:spLocks noGrp="1"/>
          </p:cNvSpPr>
          <p:nvPr>
            <p:ph type="sldNum" idx="12"/>
          </p:nvPr>
        </p:nvSpPr>
        <p:spPr>
          <a:xfrm>
            <a:off x="9468624" y="6352018"/>
            <a:ext cx="1422400" cy="243417"/>
          </a:xfrm>
        </p:spPr>
        <p:txBody>
          <a:bodyPr/>
          <a:lstStyle/>
          <a:p>
            <a:pPr defTabSz="609630">
              <a:buClr>
                <a:srgbClr val="000000"/>
              </a:buClr>
            </a:pPr>
            <a:fld id="{00000000-1234-1234-1234-123412341234}" type="slidenum">
              <a:rPr lang="en-US" kern="0"/>
              <a:pPr defTabSz="609630">
                <a:buClr>
                  <a:srgbClr val="000000"/>
                </a:buClr>
              </a:pPr>
              <a:t>30</a:t>
            </a:fld>
            <a:endParaRPr lang="en-US" kern="0" dirty="0"/>
          </a:p>
        </p:txBody>
      </p:sp>
    </p:spTree>
    <p:extLst>
      <p:ext uri="{BB962C8B-B14F-4D97-AF65-F5344CB8AC3E}">
        <p14:creationId xmlns:p14="http://schemas.microsoft.com/office/powerpoint/2010/main" xmlns="" val="474208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9468625" y="6409538"/>
            <a:ext cx="1422400" cy="243417"/>
          </a:xfrm>
          <a:prstGeom prst="rect">
            <a:avLst/>
          </a:prstGeom>
        </p:spPr>
        <p:txBody>
          <a:bodyPr vert="horz" lIns="60960" tIns="30480" rIns="60960" bIns="30480" rtlCol="0" anchor="ctr"/>
          <a:lstStyle>
            <a:defPPr>
              <a:defRPr lang="en-US"/>
            </a:defPPr>
            <a:lvl1pPr marL="0" algn="r" defTabSz="609630" rtl="0" eaLnBrk="1" latinLnBrk="0" hangingPunct="1">
              <a:defRPr sz="800" kern="1200">
                <a:solidFill>
                  <a:schemeClr val="tx1">
                    <a:tint val="75000"/>
                  </a:schemeClr>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a:buClr>
                <a:srgbClr val="000000"/>
              </a:buClr>
            </a:pPr>
            <a:fld id="{93AE1883-0942-4AA3-9DB2-9C7C3A0314B1}" type="slidenum">
              <a:rPr lang="en-US">
                <a:solidFill>
                  <a:srgbClr val="000000">
                    <a:tint val="75000"/>
                  </a:srgbClr>
                </a:solidFill>
                <a:latin typeface="Arial"/>
                <a:sym typeface="Arial"/>
              </a:rPr>
              <a:pPr>
                <a:buClr>
                  <a:srgbClr val="000000"/>
                </a:buClr>
              </a:pPr>
              <a:t>31</a:t>
            </a:fld>
            <a:endParaRPr lang="en-US">
              <a:solidFill>
                <a:srgbClr val="000000">
                  <a:tint val="75000"/>
                </a:srgbClr>
              </a:solidFill>
              <a:latin typeface="Arial"/>
              <a:sym typeface="Arial"/>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1" y="1"/>
            <a:ext cx="12191999" cy="999891"/>
          </a:xfrm>
          <a:prstGeom prst="rect">
            <a:avLst/>
          </a:prstGeom>
          <a:solidFill>
            <a:schemeClr val="accent6">
              <a:lumMod val="75000"/>
            </a:schemeClr>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1939171" y="253724"/>
            <a:ext cx="9167446" cy="523220"/>
          </a:xfrm>
          <a:prstGeom prst="rect">
            <a:avLst/>
          </a:prstGeom>
          <a:noFill/>
        </p:spPr>
        <p:txBody>
          <a:bodyPr wrap="square" rtlCol="0">
            <a:spAutoFit/>
          </a:bodyPr>
          <a:lstStyle/>
          <a:p>
            <a:pPr defTabSz="609630">
              <a:buClr>
                <a:srgbClr val="000000"/>
              </a:buClr>
            </a:pPr>
            <a:r>
              <a:rPr lang="en-US" sz="2800" b="1" kern="0" dirty="0">
                <a:solidFill>
                  <a:prstClr val="white"/>
                </a:solidFill>
                <a:latin typeface="Arial"/>
                <a:cs typeface="Arial"/>
                <a:sym typeface="Arial"/>
              </a:rPr>
              <a:t>sefa</a:t>
            </a:r>
            <a:r>
              <a:rPr lang="en-US" sz="2800" kern="0" dirty="0">
                <a:solidFill>
                  <a:prstClr val="white"/>
                </a:solidFill>
                <a:latin typeface="Arial"/>
                <a:cs typeface="Arial"/>
                <a:sym typeface="Arial"/>
              </a:rPr>
              <a:t>’s Loan Application Report – SBIF FY2022</a:t>
            </a:r>
          </a:p>
        </p:txBody>
      </p:sp>
      <p:graphicFrame>
        <p:nvGraphicFramePr>
          <p:cNvPr id="3" name="Table 2">
            <a:extLst>
              <a:ext uri="{FF2B5EF4-FFF2-40B4-BE49-F238E27FC236}">
                <a16:creationId xmlns:a16="http://schemas.microsoft.com/office/drawing/2014/main" xmlns="" id="{1A33C8AF-3B3C-4438-86A4-BD9719E348BE}"/>
              </a:ext>
            </a:extLst>
          </p:cNvPr>
          <p:cNvGraphicFramePr>
            <a:graphicFrameLocks noGrp="1"/>
          </p:cNvGraphicFramePr>
          <p:nvPr/>
        </p:nvGraphicFramePr>
        <p:xfrm>
          <a:off x="304800" y="1128958"/>
          <a:ext cx="11662612" cy="5026860"/>
        </p:xfrm>
        <a:graphic>
          <a:graphicData uri="http://schemas.openxmlformats.org/drawingml/2006/table">
            <a:tbl>
              <a:tblPr>
                <a:tableStyleId>{8799B23B-EC83-4686-B30A-512413B5E67A}</a:tableStyleId>
              </a:tblPr>
              <a:tblGrid>
                <a:gridCol w="1135299">
                  <a:extLst>
                    <a:ext uri="{9D8B030D-6E8A-4147-A177-3AD203B41FA5}">
                      <a16:colId xmlns:a16="http://schemas.microsoft.com/office/drawing/2014/main" xmlns="" val="2482683801"/>
                    </a:ext>
                  </a:extLst>
                </a:gridCol>
                <a:gridCol w="1135299">
                  <a:extLst>
                    <a:ext uri="{9D8B030D-6E8A-4147-A177-3AD203B41FA5}">
                      <a16:colId xmlns:a16="http://schemas.microsoft.com/office/drawing/2014/main" xmlns="" val="934458585"/>
                    </a:ext>
                  </a:extLst>
                </a:gridCol>
                <a:gridCol w="1135299">
                  <a:extLst>
                    <a:ext uri="{9D8B030D-6E8A-4147-A177-3AD203B41FA5}">
                      <a16:colId xmlns:a16="http://schemas.microsoft.com/office/drawing/2014/main" xmlns="" val="3321624807"/>
                    </a:ext>
                  </a:extLst>
                </a:gridCol>
                <a:gridCol w="1238507">
                  <a:extLst>
                    <a:ext uri="{9D8B030D-6E8A-4147-A177-3AD203B41FA5}">
                      <a16:colId xmlns:a16="http://schemas.microsoft.com/office/drawing/2014/main" xmlns="" val="3768438152"/>
                    </a:ext>
                  </a:extLst>
                </a:gridCol>
                <a:gridCol w="1135299">
                  <a:extLst>
                    <a:ext uri="{9D8B030D-6E8A-4147-A177-3AD203B41FA5}">
                      <a16:colId xmlns:a16="http://schemas.microsoft.com/office/drawing/2014/main" xmlns="" val="2677374275"/>
                    </a:ext>
                  </a:extLst>
                </a:gridCol>
                <a:gridCol w="1135299">
                  <a:extLst>
                    <a:ext uri="{9D8B030D-6E8A-4147-A177-3AD203B41FA5}">
                      <a16:colId xmlns:a16="http://schemas.microsoft.com/office/drawing/2014/main" xmlns="" val="3689110574"/>
                    </a:ext>
                  </a:extLst>
                </a:gridCol>
                <a:gridCol w="1857761">
                  <a:extLst>
                    <a:ext uri="{9D8B030D-6E8A-4147-A177-3AD203B41FA5}">
                      <a16:colId xmlns:a16="http://schemas.microsoft.com/office/drawing/2014/main" xmlns="" val="3636483336"/>
                    </a:ext>
                  </a:extLst>
                </a:gridCol>
                <a:gridCol w="1238507">
                  <a:extLst>
                    <a:ext uri="{9D8B030D-6E8A-4147-A177-3AD203B41FA5}">
                      <a16:colId xmlns:a16="http://schemas.microsoft.com/office/drawing/2014/main" xmlns="" val="3230995312"/>
                    </a:ext>
                  </a:extLst>
                </a:gridCol>
                <a:gridCol w="1651342">
                  <a:extLst>
                    <a:ext uri="{9D8B030D-6E8A-4147-A177-3AD203B41FA5}">
                      <a16:colId xmlns:a16="http://schemas.microsoft.com/office/drawing/2014/main" xmlns="" val="2719693364"/>
                    </a:ext>
                  </a:extLst>
                </a:gridCol>
              </a:tblGrid>
              <a:tr h="409872">
                <a:tc>
                  <a:txBody>
                    <a:bodyPr/>
                    <a:lstStyle/>
                    <a:p>
                      <a:pPr algn="l" fontAlgn="b"/>
                      <a:r>
                        <a:rPr lang="en-ZA" sz="1200" b="1" u="none" strike="noStrike" dirty="0" err="1">
                          <a:effectLst/>
                          <a:latin typeface="Arial" panose="020B0604020202020204" pitchFamily="34" charset="0"/>
                          <a:cs typeface="Arial" panose="020B0604020202020204" pitchFamily="34" charset="0"/>
                        </a:rPr>
                        <a:t>ProjectType</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Province</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Applications Received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Applications Approved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 Approved Amount </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Applications Rejected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Rejected Amount</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Number Financed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dirty="0">
                          <a:effectLst/>
                          <a:latin typeface="Arial" panose="020B0604020202020204" pitchFamily="34" charset="0"/>
                          <a:cs typeface="Arial" panose="020B0604020202020204" pitchFamily="34" charset="0"/>
                        </a:rPr>
                        <a:t> Disbursed Amount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401310678"/>
                  </a:ext>
                </a:extLst>
              </a:tr>
              <a:tr h="384749">
                <a:tc>
                  <a:txBody>
                    <a:bodyPr/>
                    <a:lstStyle/>
                    <a:p>
                      <a:pPr algn="l" fontAlgn="b"/>
                      <a:r>
                        <a:rPr lang="en-ZA" sz="1200" u="none" strike="noStrike" dirty="0">
                          <a:effectLst/>
                          <a:latin typeface="Arial" panose="020B0604020202020204" pitchFamily="34" charset="0"/>
                          <a:cs typeface="Arial" panose="020B0604020202020204" pitchFamily="34" charset="0"/>
                        </a:rPr>
                        <a:t>SBIF DL</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Kwazulu Natal</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1 000 000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4040081335"/>
                  </a:ext>
                </a:extLst>
              </a:tr>
              <a:tr h="384749">
                <a:tc>
                  <a:txBody>
                    <a:bodyPr/>
                    <a:lstStyle/>
                    <a:p>
                      <a:pPr algn="l" fontAlgn="b"/>
                      <a:r>
                        <a:rPr lang="en-ZA" sz="1200" u="none" strike="noStrike">
                          <a:effectLst/>
                          <a:latin typeface="Arial" panose="020B0604020202020204" pitchFamily="34" charset="0"/>
                          <a:cs typeface="Arial" panose="020B0604020202020204" pitchFamily="34" charset="0"/>
                        </a:rPr>
                        <a:t>SBIF DL</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Northern Cape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114 000.88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459198826"/>
                  </a:ext>
                </a:extLst>
              </a:tr>
              <a:tr h="384749">
                <a:tc>
                  <a:txBody>
                    <a:bodyPr/>
                    <a:lstStyle/>
                    <a:p>
                      <a:pPr algn="l" fontAlgn="b"/>
                      <a:r>
                        <a:rPr lang="en-ZA" sz="1200" u="none" strike="noStrike">
                          <a:effectLst/>
                          <a:latin typeface="Arial" panose="020B0604020202020204" pitchFamily="34" charset="0"/>
                          <a:cs typeface="Arial" panose="020B0604020202020204" pitchFamily="34" charset="0"/>
                        </a:rPr>
                        <a:t>SBIF WL</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Eastern Cape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16</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4 385 634.20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698053699"/>
                  </a:ext>
                </a:extLst>
              </a:tr>
              <a:tr h="384749">
                <a:tc>
                  <a:txBody>
                    <a:bodyPr/>
                    <a:lstStyle/>
                    <a:p>
                      <a:pPr algn="l" fontAlgn="b"/>
                      <a:r>
                        <a:rPr lang="en-ZA" sz="1200" u="none" strike="noStrike">
                          <a:effectLst/>
                          <a:latin typeface="Arial" panose="020B0604020202020204" pitchFamily="34" charset="0"/>
                          <a:cs typeface="Arial" panose="020B0604020202020204" pitchFamily="34" charset="0"/>
                        </a:rPr>
                        <a:t>SBIF WL</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Free State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7</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1 495 333.87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3879143354"/>
                  </a:ext>
                </a:extLst>
              </a:tr>
              <a:tr h="384749">
                <a:tc>
                  <a:txBody>
                    <a:bodyPr/>
                    <a:lstStyle/>
                    <a:p>
                      <a:pPr algn="l" fontAlgn="b"/>
                      <a:r>
                        <a:rPr lang="en-ZA" sz="1200" u="none" strike="noStrike">
                          <a:effectLst/>
                          <a:latin typeface="Arial" panose="020B0604020202020204" pitchFamily="34" charset="0"/>
                          <a:cs typeface="Arial" panose="020B0604020202020204" pitchFamily="34" charset="0"/>
                        </a:rPr>
                        <a:t>SBIF WL</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Gauteng</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114</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94 712 218.30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575209514"/>
                  </a:ext>
                </a:extLst>
              </a:tr>
              <a:tr h="384749">
                <a:tc>
                  <a:txBody>
                    <a:bodyPr/>
                    <a:lstStyle/>
                    <a:p>
                      <a:pPr algn="l" fontAlgn="b"/>
                      <a:r>
                        <a:rPr lang="en-ZA" sz="1200" u="none" strike="noStrike" dirty="0">
                          <a:effectLst/>
                          <a:latin typeface="Arial" panose="020B0604020202020204" pitchFamily="34" charset="0"/>
                          <a:cs typeface="Arial" panose="020B0604020202020204" pitchFamily="34" charset="0"/>
                        </a:rPr>
                        <a:t>SBIF WL</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Kwazulu Natal</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22</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6 658 274.96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514328424"/>
                  </a:ext>
                </a:extLst>
              </a:tr>
              <a:tr h="384749">
                <a:tc>
                  <a:txBody>
                    <a:bodyPr/>
                    <a:lstStyle/>
                    <a:p>
                      <a:pPr algn="l" fontAlgn="b"/>
                      <a:r>
                        <a:rPr lang="en-ZA" sz="1200" u="none" strike="noStrike">
                          <a:effectLst/>
                          <a:latin typeface="Arial" panose="020B0604020202020204" pitchFamily="34" charset="0"/>
                          <a:cs typeface="Arial" panose="020B0604020202020204" pitchFamily="34" charset="0"/>
                        </a:rPr>
                        <a:t>SBIF WL</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Limpopo</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3 739 730.00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760595814"/>
                  </a:ext>
                </a:extLst>
              </a:tr>
              <a:tr h="384749">
                <a:tc>
                  <a:txBody>
                    <a:bodyPr/>
                    <a:lstStyle/>
                    <a:p>
                      <a:pPr algn="l" fontAlgn="b"/>
                      <a:r>
                        <a:rPr lang="en-ZA" sz="1200" u="none" strike="noStrike">
                          <a:effectLst/>
                          <a:latin typeface="Arial" panose="020B0604020202020204" pitchFamily="34" charset="0"/>
                          <a:cs typeface="Arial" panose="020B0604020202020204" pitchFamily="34" charset="0"/>
                        </a:rPr>
                        <a:t>SBIF WL</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Mpumalanga</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8</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26 754 570.77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588357310"/>
                  </a:ext>
                </a:extLst>
              </a:tr>
              <a:tr h="384749">
                <a:tc>
                  <a:txBody>
                    <a:bodyPr/>
                    <a:lstStyle/>
                    <a:p>
                      <a:pPr algn="l" fontAlgn="b"/>
                      <a:r>
                        <a:rPr lang="en-ZA" sz="1200" u="none" strike="noStrike">
                          <a:effectLst/>
                          <a:latin typeface="Arial" panose="020B0604020202020204" pitchFamily="34" charset="0"/>
                          <a:cs typeface="Arial" panose="020B0604020202020204" pitchFamily="34" charset="0"/>
                        </a:rPr>
                        <a:t>SBIF WL</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Northern Cape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3</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1 821 000.00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847439919"/>
                  </a:ext>
                </a:extLst>
              </a:tr>
              <a:tr h="384749">
                <a:tc>
                  <a:txBody>
                    <a:bodyPr/>
                    <a:lstStyle/>
                    <a:p>
                      <a:pPr algn="l" fontAlgn="b"/>
                      <a:r>
                        <a:rPr lang="en-ZA" sz="1200" u="none" strike="noStrike">
                          <a:effectLst/>
                          <a:latin typeface="Arial" panose="020B0604020202020204" pitchFamily="34" charset="0"/>
                          <a:cs typeface="Arial" panose="020B0604020202020204" pitchFamily="34" charset="0"/>
                        </a:rPr>
                        <a:t>SBIF WL</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Northwest</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6</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8 031 730.71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191164071"/>
                  </a:ext>
                </a:extLst>
              </a:tr>
              <a:tr h="384749">
                <a:tc>
                  <a:txBody>
                    <a:bodyPr/>
                    <a:lstStyle/>
                    <a:p>
                      <a:pPr algn="l" fontAlgn="b"/>
                      <a:r>
                        <a:rPr lang="en-ZA" sz="1200" u="none" strike="noStrike">
                          <a:effectLst/>
                          <a:latin typeface="Arial" panose="020B0604020202020204" pitchFamily="34" charset="0"/>
                          <a:cs typeface="Arial" panose="020B0604020202020204" pitchFamily="34" charset="0"/>
                        </a:rPr>
                        <a:t>SBIF WL</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Western Cape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46</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23 979 840.60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3588997564"/>
                  </a:ext>
                </a:extLst>
              </a:tr>
              <a:tr h="384749">
                <a:tc>
                  <a:txBody>
                    <a:bodyPr/>
                    <a:lstStyle/>
                    <a:p>
                      <a:pPr algn="l" fontAlgn="b"/>
                      <a:r>
                        <a:rPr lang="en-ZA" sz="1200" b="1" u="none" strike="noStrike">
                          <a:effectLst/>
                          <a:latin typeface="Arial" panose="020B0604020202020204" pitchFamily="34" charset="0"/>
                          <a:cs typeface="Arial" panose="020B0604020202020204" pitchFamily="34" charset="0"/>
                        </a:rPr>
                        <a:t>SUM</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1</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0</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dirty="0">
                          <a:effectLst/>
                          <a:latin typeface="Arial" panose="020B0604020202020204" pitchFamily="34" charset="0"/>
                          <a:cs typeface="Arial" panose="020B0604020202020204" pitchFamily="34" charset="0"/>
                        </a:rPr>
                        <a:t>0</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1</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 R                1 000 000 </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225</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dirty="0">
                          <a:effectLst/>
                          <a:latin typeface="Arial" panose="020B0604020202020204" pitchFamily="34" charset="0"/>
                          <a:cs typeface="Arial" panose="020B0604020202020204" pitchFamily="34" charset="0"/>
                        </a:rPr>
                        <a:t> R      171 692 334.29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431932139"/>
                  </a:ext>
                </a:extLst>
              </a:tr>
            </a:tbl>
          </a:graphicData>
        </a:graphic>
      </p:graphicFrame>
    </p:spTree>
    <p:extLst>
      <p:ext uri="{BB962C8B-B14F-4D97-AF65-F5344CB8AC3E}">
        <p14:creationId xmlns:p14="http://schemas.microsoft.com/office/powerpoint/2010/main" xmlns="" val="1453072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9595005" y="6378601"/>
            <a:ext cx="1422400" cy="243417"/>
          </a:xfrm>
          <a:prstGeom prst="rect">
            <a:avLst/>
          </a:prstGeom>
        </p:spPr>
        <p:txBody>
          <a:bodyPr vert="horz" lIns="60960" tIns="30480" rIns="60960" bIns="30480" rtlCol="0" anchor="ctr"/>
          <a:lstStyle>
            <a:defPPr>
              <a:defRPr lang="en-US"/>
            </a:defPPr>
            <a:lvl1pPr marL="0" algn="r" defTabSz="609630" rtl="0" eaLnBrk="1" latinLnBrk="0" hangingPunct="1">
              <a:defRPr sz="800" kern="1200">
                <a:solidFill>
                  <a:schemeClr val="tx1">
                    <a:tint val="75000"/>
                  </a:schemeClr>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a:buClr>
                <a:srgbClr val="000000"/>
              </a:buClr>
            </a:pPr>
            <a:fld id="{93AE1883-0942-4AA3-9DB2-9C7C3A0314B1}" type="slidenum">
              <a:rPr lang="en-US">
                <a:solidFill>
                  <a:srgbClr val="000000">
                    <a:tint val="75000"/>
                  </a:srgbClr>
                </a:solidFill>
                <a:latin typeface="Arial"/>
                <a:sym typeface="Arial"/>
              </a:rPr>
              <a:pPr>
                <a:buClr>
                  <a:srgbClr val="000000"/>
                </a:buClr>
              </a:pPr>
              <a:t>32</a:t>
            </a:fld>
            <a:endParaRPr lang="en-US">
              <a:solidFill>
                <a:srgbClr val="000000">
                  <a:tint val="75000"/>
                </a:srgbClr>
              </a:solidFill>
              <a:latin typeface="Arial"/>
              <a:sym typeface="Arial"/>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12192000" cy="781596"/>
          </a:xfrm>
          <a:prstGeom prst="rect">
            <a:avLst/>
          </a:prstGeom>
          <a:solidFill>
            <a:schemeClr val="accent6">
              <a:lumMod val="75000"/>
            </a:schemeClr>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1833917" y="103508"/>
            <a:ext cx="9167446" cy="523220"/>
          </a:xfrm>
          <a:prstGeom prst="rect">
            <a:avLst/>
          </a:prstGeom>
          <a:noFill/>
        </p:spPr>
        <p:txBody>
          <a:bodyPr wrap="square" rtlCol="0">
            <a:spAutoFit/>
          </a:bodyPr>
          <a:lstStyle/>
          <a:p>
            <a:pPr defTabSz="609630">
              <a:buClr>
                <a:srgbClr val="000000"/>
              </a:buClr>
            </a:pPr>
            <a:r>
              <a:rPr lang="en-US" sz="2800" b="1" kern="0" dirty="0">
                <a:solidFill>
                  <a:prstClr val="white"/>
                </a:solidFill>
                <a:latin typeface="Arial"/>
                <a:cs typeface="Arial"/>
                <a:sym typeface="Arial"/>
              </a:rPr>
              <a:t>sefa</a:t>
            </a:r>
            <a:r>
              <a:rPr lang="en-US" sz="2800" kern="0" dirty="0">
                <a:solidFill>
                  <a:prstClr val="white"/>
                </a:solidFill>
                <a:latin typeface="Arial"/>
                <a:cs typeface="Arial"/>
                <a:sym typeface="Arial"/>
              </a:rPr>
              <a:t>’s Loan Application Report – TREP Micro FY2022</a:t>
            </a:r>
          </a:p>
        </p:txBody>
      </p:sp>
      <p:graphicFrame>
        <p:nvGraphicFramePr>
          <p:cNvPr id="3" name="Table 2">
            <a:extLst>
              <a:ext uri="{FF2B5EF4-FFF2-40B4-BE49-F238E27FC236}">
                <a16:creationId xmlns:a16="http://schemas.microsoft.com/office/drawing/2014/main" xmlns="" id="{E2E27D66-92A8-4BF1-B270-6CDDDA8F8E67}"/>
              </a:ext>
            </a:extLst>
          </p:cNvPr>
          <p:cNvGraphicFramePr>
            <a:graphicFrameLocks noGrp="1"/>
          </p:cNvGraphicFramePr>
          <p:nvPr/>
        </p:nvGraphicFramePr>
        <p:xfrm>
          <a:off x="320842" y="866869"/>
          <a:ext cx="11614482" cy="4744818"/>
        </p:xfrm>
        <a:graphic>
          <a:graphicData uri="http://schemas.openxmlformats.org/drawingml/2006/table">
            <a:tbl>
              <a:tblPr>
                <a:tableStyleId>{8799B23B-EC83-4686-B30A-512413B5E67A}</a:tableStyleId>
              </a:tblPr>
              <a:tblGrid>
                <a:gridCol w="1301622">
                  <a:extLst>
                    <a:ext uri="{9D8B030D-6E8A-4147-A177-3AD203B41FA5}">
                      <a16:colId xmlns:a16="http://schemas.microsoft.com/office/drawing/2014/main" xmlns="" val="3351005004"/>
                    </a:ext>
                  </a:extLst>
                </a:gridCol>
                <a:gridCol w="1301624">
                  <a:extLst>
                    <a:ext uri="{9D8B030D-6E8A-4147-A177-3AD203B41FA5}">
                      <a16:colId xmlns:a16="http://schemas.microsoft.com/office/drawing/2014/main" xmlns="" val="207677176"/>
                    </a:ext>
                  </a:extLst>
                </a:gridCol>
                <a:gridCol w="901123">
                  <a:extLst>
                    <a:ext uri="{9D8B030D-6E8A-4147-A177-3AD203B41FA5}">
                      <a16:colId xmlns:a16="http://schemas.microsoft.com/office/drawing/2014/main" xmlns="" val="2286488539"/>
                    </a:ext>
                  </a:extLst>
                </a:gridCol>
                <a:gridCol w="1201498">
                  <a:extLst>
                    <a:ext uri="{9D8B030D-6E8A-4147-A177-3AD203B41FA5}">
                      <a16:colId xmlns:a16="http://schemas.microsoft.com/office/drawing/2014/main" xmlns="" val="1934976958"/>
                    </a:ext>
                  </a:extLst>
                </a:gridCol>
                <a:gridCol w="1702124">
                  <a:extLst>
                    <a:ext uri="{9D8B030D-6E8A-4147-A177-3AD203B41FA5}">
                      <a16:colId xmlns:a16="http://schemas.microsoft.com/office/drawing/2014/main" xmlns="" val="422342987"/>
                    </a:ext>
                  </a:extLst>
                </a:gridCol>
                <a:gridCol w="1101373">
                  <a:extLst>
                    <a:ext uri="{9D8B030D-6E8A-4147-A177-3AD203B41FA5}">
                      <a16:colId xmlns:a16="http://schemas.microsoft.com/office/drawing/2014/main" xmlns="" val="3713172509"/>
                    </a:ext>
                  </a:extLst>
                </a:gridCol>
                <a:gridCol w="1601998">
                  <a:extLst>
                    <a:ext uri="{9D8B030D-6E8A-4147-A177-3AD203B41FA5}">
                      <a16:colId xmlns:a16="http://schemas.microsoft.com/office/drawing/2014/main" xmlns="" val="2711502350"/>
                    </a:ext>
                  </a:extLst>
                </a:gridCol>
                <a:gridCol w="901123">
                  <a:extLst>
                    <a:ext uri="{9D8B030D-6E8A-4147-A177-3AD203B41FA5}">
                      <a16:colId xmlns:a16="http://schemas.microsoft.com/office/drawing/2014/main" xmlns="" val="2053008075"/>
                    </a:ext>
                  </a:extLst>
                </a:gridCol>
                <a:gridCol w="1601997">
                  <a:extLst>
                    <a:ext uri="{9D8B030D-6E8A-4147-A177-3AD203B41FA5}">
                      <a16:colId xmlns:a16="http://schemas.microsoft.com/office/drawing/2014/main" xmlns="" val="489059180"/>
                    </a:ext>
                  </a:extLst>
                </a:gridCol>
              </a:tblGrid>
              <a:tr h="437234">
                <a:tc>
                  <a:txBody>
                    <a:bodyPr/>
                    <a:lstStyle/>
                    <a:p>
                      <a:pPr algn="l" fontAlgn="b"/>
                      <a:r>
                        <a:rPr lang="en-ZA" sz="1200" b="1" u="none" strike="noStrike" dirty="0" err="1">
                          <a:effectLst/>
                          <a:latin typeface="Arial" panose="020B0604020202020204" pitchFamily="34" charset="0"/>
                          <a:cs typeface="Arial" panose="020B0604020202020204" pitchFamily="34" charset="0"/>
                        </a:rPr>
                        <a:t>ProjectType</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Province</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Applications Received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Applications Approved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 Approved Amount </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Applications Rejected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Rejected Amount</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Number Financed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dirty="0">
                          <a:effectLst/>
                          <a:latin typeface="Arial" panose="020B0604020202020204" pitchFamily="34" charset="0"/>
                          <a:cs typeface="Arial" panose="020B0604020202020204" pitchFamily="34" charset="0"/>
                        </a:rPr>
                        <a:t> Disbursed Amount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464227782"/>
                  </a:ext>
                </a:extLst>
              </a:tr>
              <a:tr h="281439">
                <a:tc>
                  <a:txBody>
                    <a:bodyPr/>
                    <a:lstStyle/>
                    <a:p>
                      <a:pPr algn="l" fontAlgn="b"/>
                      <a:r>
                        <a:rPr lang="en-ZA" sz="1200" u="none" strike="noStrike" dirty="0">
                          <a:effectLst/>
                          <a:latin typeface="Arial" panose="020B0604020202020204" pitchFamily="34" charset="0"/>
                          <a:cs typeface="Arial" panose="020B0604020202020204" pitchFamily="34" charset="0"/>
                        </a:rPr>
                        <a:t>TREP Micro</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Eastern Cape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405066643"/>
                  </a:ext>
                </a:extLst>
              </a:tr>
              <a:tr h="523790">
                <a:tc>
                  <a:txBody>
                    <a:bodyPr/>
                    <a:lstStyle/>
                    <a:p>
                      <a:pPr algn="l" fontAlgn="b"/>
                      <a:r>
                        <a:rPr lang="en-ZA" sz="1200" u="none" strike="noStrike">
                          <a:effectLst/>
                          <a:latin typeface="Arial" panose="020B0604020202020204" pitchFamily="34" charset="0"/>
                          <a:cs typeface="Arial" panose="020B0604020202020204" pitchFamily="34" charset="0"/>
                        </a:rPr>
                        <a:t>TREP Micro</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Free State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372 000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4106748414"/>
                  </a:ext>
                </a:extLst>
              </a:tr>
              <a:tr h="523790">
                <a:tc>
                  <a:txBody>
                    <a:bodyPr/>
                    <a:lstStyle/>
                    <a:p>
                      <a:pPr algn="l" fontAlgn="b"/>
                      <a:r>
                        <a:rPr lang="en-ZA" sz="1200" u="none" strike="noStrike">
                          <a:effectLst/>
                          <a:latin typeface="Arial" panose="020B0604020202020204" pitchFamily="34" charset="0"/>
                          <a:cs typeface="Arial" panose="020B0604020202020204" pitchFamily="34" charset="0"/>
                        </a:rPr>
                        <a:t>TREP Micro</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Gauteng</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342 000.00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418134516"/>
                  </a:ext>
                </a:extLst>
              </a:tr>
              <a:tr h="281439">
                <a:tc>
                  <a:txBody>
                    <a:bodyPr/>
                    <a:lstStyle/>
                    <a:p>
                      <a:pPr algn="l" fontAlgn="b"/>
                      <a:r>
                        <a:rPr lang="en-ZA" sz="1200" u="none" strike="noStrike">
                          <a:effectLst/>
                          <a:latin typeface="Arial" panose="020B0604020202020204" pitchFamily="34" charset="0"/>
                          <a:cs typeface="Arial" panose="020B0604020202020204" pitchFamily="34" charset="0"/>
                        </a:rPr>
                        <a:t>TREP Micro</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Kwazulu Natal</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3340095078"/>
                  </a:ext>
                </a:extLst>
              </a:tr>
              <a:tr h="281439">
                <a:tc>
                  <a:txBody>
                    <a:bodyPr/>
                    <a:lstStyle/>
                    <a:p>
                      <a:pPr algn="l" fontAlgn="b"/>
                      <a:r>
                        <a:rPr lang="en-ZA" sz="1200" u="none" strike="noStrike">
                          <a:effectLst/>
                          <a:latin typeface="Arial" panose="020B0604020202020204" pitchFamily="34" charset="0"/>
                          <a:cs typeface="Arial" panose="020B0604020202020204" pitchFamily="34" charset="0"/>
                        </a:rPr>
                        <a:t>TREP Micro</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Limpopo</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174182304"/>
                  </a:ext>
                </a:extLst>
              </a:tr>
              <a:tr h="281439">
                <a:tc>
                  <a:txBody>
                    <a:bodyPr/>
                    <a:lstStyle/>
                    <a:p>
                      <a:pPr algn="l" fontAlgn="b"/>
                      <a:r>
                        <a:rPr lang="en-ZA" sz="1200" u="none" strike="noStrike">
                          <a:effectLst/>
                          <a:latin typeface="Arial" panose="020B0604020202020204" pitchFamily="34" charset="0"/>
                          <a:cs typeface="Arial" panose="020B0604020202020204" pitchFamily="34" charset="0"/>
                        </a:rPr>
                        <a:t>TREP Micro</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Mpumalanga</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517411202"/>
                  </a:ext>
                </a:extLst>
              </a:tr>
              <a:tr h="281439">
                <a:tc>
                  <a:txBody>
                    <a:bodyPr/>
                    <a:lstStyle/>
                    <a:p>
                      <a:pPr algn="l" fontAlgn="b"/>
                      <a:r>
                        <a:rPr lang="en-ZA" sz="1200" u="none" strike="noStrike">
                          <a:effectLst/>
                          <a:latin typeface="Arial" panose="020B0604020202020204" pitchFamily="34" charset="0"/>
                          <a:cs typeface="Arial" panose="020B0604020202020204" pitchFamily="34" charset="0"/>
                        </a:rPr>
                        <a:t>TREP Micro</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Northern Cape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3727139886"/>
                  </a:ext>
                </a:extLst>
              </a:tr>
              <a:tr h="523790">
                <a:tc>
                  <a:txBody>
                    <a:bodyPr/>
                    <a:lstStyle/>
                    <a:p>
                      <a:pPr algn="l" fontAlgn="b"/>
                      <a:r>
                        <a:rPr lang="en-ZA" sz="1200" u="none" strike="noStrike" dirty="0">
                          <a:effectLst/>
                          <a:latin typeface="Arial" panose="020B0604020202020204" pitchFamily="34" charset="0"/>
                          <a:cs typeface="Arial" panose="020B0604020202020204" pitchFamily="34" charset="0"/>
                        </a:rPr>
                        <a:t>TREP Micro</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Northwest</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1 770 694.00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696057298"/>
                  </a:ext>
                </a:extLst>
              </a:tr>
              <a:tr h="523790">
                <a:tc>
                  <a:txBody>
                    <a:bodyPr/>
                    <a:lstStyle/>
                    <a:p>
                      <a:pPr algn="l" fontAlgn="b"/>
                      <a:r>
                        <a:rPr lang="en-ZA" sz="1200" u="none" strike="noStrike" dirty="0">
                          <a:effectLst/>
                          <a:latin typeface="Arial" panose="020B0604020202020204" pitchFamily="34" charset="0"/>
                          <a:cs typeface="Arial" panose="020B0604020202020204" pitchFamily="34" charset="0"/>
                        </a:rPr>
                        <a:t>TREP Micro</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Unknown</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25 000.00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516681176"/>
                  </a:ext>
                </a:extLst>
              </a:tr>
              <a:tr h="281439">
                <a:tc>
                  <a:txBody>
                    <a:bodyPr/>
                    <a:lstStyle/>
                    <a:p>
                      <a:pPr algn="l" fontAlgn="b"/>
                      <a:r>
                        <a:rPr lang="en-ZA" sz="1200" u="none" strike="noStrike" dirty="0">
                          <a:effectLst/>
                          <a:latin typeface="Arial" panose="020B0604020202020204" pitchFamily="34" charset="0"/>
                          <a:cs typeface="Arial" panose="020B0604020202020204" pitchFamily="34" charset="0"/>
                        </a:rPr>
                        <a:t>TREP Micro</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Western Cape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224571545"/>
                  </a:ext>
                </a:extLst>
              </a:tr>
              <a:tr h="523790">
                <a:tc>
                  <a:txBody>
                    <a:bodyPr/>
                    <a:lstStyle/>
                    <a:p>
                      <a:pPr algn="l" fontAlgn="b"/>
                      <a:r>
                        <a:rPr lang="en-ZA" sz="1200" b="1" u="none" strike="noStrike" dirty="0">
                          <a:effectLst/>
                          <a:latin typeface="Arial" panose="020B0604020202020204" pitchFamily="34" charset="0"/>
                          <a:cs typeface="Arial" panose="020B0604020202020204" pitchFamily="34" charset="0"/>
                        </a:rPr>
                        <a:t>SUM</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13</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dirty="0">
                          <a:effectLst/>
                          <a:latin typeface="Arial" panose="020B0604020202020204" pitchFamily="34" charset="0"/>
                          <a:cs typeface="Arial" panose="020B0604020202020204" pitchFamily="34" charset="0"/>
                        </a:rPr>
                        <a:t>1</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 R              342 000.00 </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12</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 R          2 167 694.00 </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0</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dirty="0">
                          <a:effectLst/>
                          <a:latin typeface="Arial" panose="020B0604020202020204" pitchFamily="34" charset="0"/>
                          <a:cs typeface="Arial" panose="020B0604020202020204" pitchFamily="34" charset="0"/>
                        </a:rPr>
                        <a:t>0</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479685891"/>
                  </a:ext>
                </a:extLst>
              </a:tr>
            </a:tbl>
          </a:graphicData>
        </a:graphic>
      </p:graphicFrame>
      <p:sp>
        <p:nvSpPr>
          <p:cNvPr id="9" name="TextBox 8">
            <a:extLst>
              <a:ext uri="{FF2B5EF4-FFF2-40B4-BE49-F238E27FC236}">
                <a16:creationId xmlns:a16="http://schemas.microsoft.com/office/drawing/2014/main" xmlns="" id="{AA1E617B-BD1E-4A7B-9616-B67684D48B29}"/>
              </a:ext>
            </a:extLst>
          </p:cNvPr>
          <p:cNvSpPr txBox="1"/>
          <p:nvPr/>
        </p:nvSpPr>
        <p:spPr>
          <a:xfrm>
            <a:off x="320842" y="5797332"/>
            <a:ext cx="10696563" cy="851515"/>
          </a:xfrm>
          <a:prstGeom prst="rect">
            <a:avLst/>
          </a:prstGeom>
          <a:noFill/>
        </p:spPr>
        <p:txBody>
          <a:bodyPr wrap="square">
            <a:spAutoFit/>
          </a:bodyPr>
          <a:lstStyle/>
          <a:p>
            <a:pPr marL="0" lvl="1" defTabSz="609630" fontAlgn="base">
              <a:spcAft>
                <a:spcPts val="800"/>
              </a:spcAft>
              <a:buClr>
                <a:srgbClr val="000000"/>
              </a:buClr>
              <a:defRPr/>
            </a:pPr>
            <a:r>
              <a:rPr lang="en-US" sz="1200" b="1" kern="0" dirty="0">
                <a:solidFill>
                  <a:srgbClr val="000000"/>
                </a:solidFill>
                <a:latin typeface="Arial" panose="020B0604020202020204" pitchFamily="34" charset="0"/>
                <a:cs typeface="Arial" panose="020B0604020202020204" pitchFamily="34" charset="0"/>
                <a:sym typeface="Arial"/>
              </a:rPr>
              <a:t>Reasons for application rejections:</a:t>
            </a:r>
          </a:p>
          <a:p>
            <a:pPr marL="742987" lvl="1" indent="-285764" defTabSz="609630" fontAlgn="base">
              <a:spcAft>
                <a:spcPts val="800"/>
              </a:spcAft>
              <a:buClr>
                <a:srgbClr val="000000"/>
              </a:buClr>
              <a:buFont typeface="Arial" panose="020B0604020202020204" pitchFamily="34" charset="0"/>
              <a:buChar char="•"/>
              <a:defRPr/>
            </a:pPr>
            <a:r>
              <a:rPr lang="en-US" sz="1200" kern="0" dirty="0">
                <a:solidFill>
                  <a:srgbClr val="000000"/>
                </a:solidFill>
                <a:latin typeface="Arial" panose="020B0604020202020204" pitchFamily="34" charset="0"/>
                <a:cs typeface="Arial" panose="020B0604020202020204" pitchFamily="34" charset="0"/>
                <a:sym typeface="Arial"/>
              </a:rPr>
              <a:t>Incomplete information and/or information that cannot be validated such as incorrect ID numbers and missing physical addresses.</a:t>
            </a:r>
          </a:p>
          <a:p>
            <a:pPr marL="742987" lvl="1" indent="-285764" defTabSz="609630" fontAlgn="base">
              <a:spcAft>
                <a:spcPts val="800"/>
              </a:spcAft>
              <a:buClr>
                <a:srgbClr val="000000"/>
              </a:buClr>
              <a:buFont typeface="Arial" panose="020B0604020202020204" pitchFamily="34" charset="0"/>
              <a:buChar char="•"/>
              <a:defRPr/>
            </a:pPr>
            <a:r>
              <a:rPr lang="en-US" sz="1200" kern="0" dirty="0">
                <a:solidFill>
                  <a:srgbClr val="000000"/>
                </a:solidFill>
                <a:latin typeface="Arial" panose="020B0604020202020204" pitchFamily="34" charset="0"/>
                <a:cs typeface="Arial" panose="020B0604020202020204" pitchFamily="34" charset="0"/>
                <a:sym typeface="Arial"/>
              </a:rPr>
              <a:t>To rectify this, the team has been working tirelessly with the Associations to get this rectified hence the actual approvals recorded.</a:t>
            </a:r>
          </a:p>
        </p:txBody>
      </p:sp>
    </p:spTree>
    <p:extLst>
      <p:ext uri="{BB962C8B-B14F-4D97-AF65-F5344CB8AC3E}">
        <p14:creationId xmlns:p14="http://schemas.microsoft.com/office/powerpoint/2010/main" xmlns="" val="907940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4368800" y="4237567"/>
            <a:ext cx="1422400" cy="243417"/>
          </a:xfrm>
          <a:prstGeom prst="rect">
            <a:avLst/>
          </a:prstGeom>
        </p:spPr>
        <p:txBody>
          <a:bodyPr vert="horz" lIns="60960" tIns="30480" rIns="60960" bIns="30480" rtlCol="0" anchor="ctr"/>
          <a:lstStyle>
            <a:defPPr>
              <a:defRPr lang="en-US"/>
            </a:defPPr>
            <a:lvl1pPr marL="0" algn="r" defTabSz="609630" rtl="0" eaLnBrk="1" latinLnBrk="0" hangingPunct="1">
              <a:defRPr sz="800" kern="1200">
                <a:solidFill>
                  <a:schemeClr val="tx1">
                    <a:tint val="75000"/>
                  </a:schemeClr>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a:buClr>
                <a:srgbClr val="000000"/>
              </a:buClr>
            </a:pPr>
            <a:fld id="{93AE1883-0942-4AA3-9DB2-9C7C3A0314B1}" type="slidenum">
              <a:rPr lang="en-US">
                <a:solidFill>
                  <a:srgbClr val="000000">
                    <a:tint val="75000"/>
                  </a:srgbClr>
                </a:solidFill>
                <a:latin typeface="Arial"/>
                <a:sym typeface="Arial"/>
              </a:rPr>
              <a:pPr>
                <a:buClr>
                  <a:srgbClr val="000000"/>
                </a:buClr>
              </a:pPr>
              <a:t>33</a:t>
            </a:fld>
            <a:endParaRPr lang="en-US">
              <a:solidFill>
                <a:srgbClr val="000000">
                  <a:tint val="75000"/>
                </a:srgbClr>
              </a:solidFill>
              <a:latin typeface="Arial"/>
              <a:sym typeface="Arial"/>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12192000" cy="1011184"/>
          </a:xfrm>
          <a:prstGeom prst="rect">
            <a:avLst/>
          </a:prstGeom>
          <a:solidFill>
            <a:schemeClr val="accent6">
              <a:lumMod val="75000"/>
            </a:schemeClr>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1263805" y="195214"/>
            <a:ext cx="10691446" cy="523220"/>
          </a:xfrm>
          <a:prstGeom prst="rect">
            <a:avLst/>
          </a:prstGeom>
          <a:noFill/>
        </p:spPr>
        <p:txBody>
          <a:bodyPr wrap="square" rtlCol="0">
            <a:spAutoFit/>
          </a:bodyPr>
          <a:lstStyle/>
          <a:p>
            <a:pPr defTabSz="609630">
              <a:buClr>
                <a:srgbClr val="000000"/>
              </a:buClr>
            </a:pPr>
            <a:r>
              <a:rPr lang="en-US" sz="2800" b="1" kern="0" dirty="0">
                <a:solidFill>
                  <a:prstClr val="white"/>
                </a:solidFill>
                <a:latin typeface="Arial"/>
                <a:cs typeface="Arial"/>
                <a:sym typeface="Arial"/>
              </a:rPr>
              <a:t>sefa</a:t>
            </a:r>
            <a:r>
              <a:rPr lang="en-US" sz="2800" kern="0" dirty="0">
                <a:solidFill>
                  <a:prstClr val="white"/>
                </a:solidFill>
                <a:latin typeface="Arial"/>
                <a:cs typeface="Arial"/>
                <a:sym typeface="Arial"/>
              </a:rPr>
              <a:t>’s Loan Application Report – WL – Credit Guarantee FY2022</a:t>
            </a:r>
          </a:p>
        </p:txBody>
      </p:sp>
      <p:graphicFrame>
        <p:nvGraphicFramePr>
          <p:cNvPr id="3" name="Table 2">
            <a:extLst>
              <a:ext uri="{FF2B5EF4-FFF2-40B4-BE49-F238E27FC236}">
                <a16:creationId xmlns:a16="http://schemas.microsoft.com/office/drawing/2014/main" xmlns="" id="{ABD0341D-AF7E-4DC4-9D1E-C88FD9B85B0F}"/>
              </a:ext>
            </a:extLst>
          </p:cNvPr>
          <p:cNvGraphicFramePr>
            <a:graphicFrameLocks noGrp="1"/>
          </p:cNvGraphicFramePr>
          <p:nvPr/>
        </p:nvGraphicFramePr>
        <p:xfrm>
          <a:off x="112295" y="1175179"/>
          <a:ext cx="11842956" cy="4995169"/>
        </p:xfrm>
        <a:graphic>
          <a:graphicData uri="http://schemas.openxmlformats.org/drawingml/2006/table">
            <a:tbl>
              <a:tblPr>
                <a:tableStyleId>{8799B23B-EC83-4686-B30A-512413B5E67A}</a:tableStyleId>
              </a:tblPr>
              <a:tblGrid>
                <a:gridCol w="1454399">
                  <a:extLst>
                    <a:ext uri="{9D8B030D-6E8A-4147-A177-3AD203B41FA5}">
                      <a16:colId xmlns:a16="http://schemas.microsoft.com/office/drawing/2014/main" xmlns="" val="2019732669"/>
                    </a:ext>
                  </a:extLst>
                </a:gridCol>
                <a:gridCol w="1246627">
                  <a:extLst>
                    <a:ext uri="{9D8B030D-6E8A-4147-A177-3AD203B41FA5}">
                      <a16:colId xmlns:a16="http://schemas.microsoft.com/office/drawing/2014/main" xmlns="" val="440628702"/>
                    </a:ext>
                  </a:extLst>
                </a:gridCol>
                <a:gridCol w="1142741">
                  <a:extLst>
                    <a:ext uri="{9D8B030D-6E8A-4147-A177-3AD203B41FA5}">
                      <a16:colId xmlns:a16="http://schemas.microsoft.com/office/drawing/2014/main" xmlns="" val="3769848058"/>
                    </a:ext>
                  </a:extLst>
                </a:gridCol>
                <a:gridCol w="1038856">
                  <a:extLst>
                    <a:ext uri="{9D8B030D-6E8A-4147-A177-3AD203B41FA5}">
                      <a16:colId xmlns:a16="http://schemas.microsoft.com/office/drawing/2014/main" xmlns="" val="844181892"/>
                    </a:ext>
                  </a:extLst>
                </a:gridCol>
                <a:gridCol w="1662169">
                  <a:extLst>
                    <a:ext uri="{9D8B030D-6E8A-4147-A177-3AD203B41FA5}">
                      <a16:colId xmlns:a16="http://schemas.microsoft.com/office/drawing/2014/main" xmlns="" val="2970297239"/>
                    </a:ext>
                  </a:extLst>
                </a:gridCol>
                <a:gridCol w="1038856">
                  <a:extLst>
                    <a:ext uri="{9D8B030D-6E8A-4147-A177-3AD203B41FA5}">
                      <a16:colId xmlns:a16="http://schemas.microsoft.com/office/drawing/2014/main" xmlns="" val="779296182"/>
                    </a:ext>
                  </a:extLst>
                </a:gridCol>
                <a:gridCol w="1142741">
                  <a:extLst>
                    <a:ext uri="{9D8B030D-6E8A-4147-A177-3AD203B41FA5}">
                      <a16:colId xmlns:a16="http://schemas.microsoft.com/office/drawing/2014/main" xmlns="" val="1987024876"/>
                    </a:ext>
                  </a:extLst>
                </a:gridCol>
                <a:gridCol w="1038856">
                  <a:extLst>
                    <a:ext uri="{9D8B030D-6E8A-4147-A177-3AD203B41FA5}">
                      <a16:colId xmlns:a16="http://schemas.microsoft.com/office/drawing/2014/main" xmlns="" val="2584335197"/>
                    </a:ext>
                  </a:extLst>
                </a:gridCol>
                <a:gridCol w="2077711">
                  <a:extLst>
                    <a:ext uri="{9D8B030D-6E8A-4147-A177-3AD203B41FA5}">
                      <a16:colId xmlns:a16="http://schemas.microsoft.com/office/drawing/2014/main" xmlns="" val="3646852231"/>
                    </a:ext>
                  </a:extLst>
                </a:gridCol>
              </a:tblGrid>
              <a:tr h="427012">
                <a:tc>
                  <a:txBody>
                    <a:bodyPr/>
                    <a:lstStyle/>
                    <a:p>
                      <a:pPr algn="l" fontAlgn="b"/>
                      <a:r>
                        <a:rPr lang="en-ZA" sz="1200" b="1" u="none" strike="noStrike" dirty="0" err="1">
                          <a:effectLst/>
                          <a:latin typeface="Arial" panose="020B0604020202020204" pitchFamily="34" charset="0"/>
                          <a:cs typeface="Arial" panose="020B0604020202020204" pitchFamily="34" charset="0"/>
                        </a:rPr>
                        <a:t>ProjectType</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Province</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Applications Received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Applications Approved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 Approved Amount </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Applications Rejected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Rejected Amount</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Number Financed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dirty="0">
                          <a:effectLst/>
                          <a:latin typeface="Arial" panose="020B0604020202020204" pitchFamily="34" charset="0"/>
                          <a:cs typeface="Arial" panose="020B0604020202020204" pitchFamily="34" charset="0"/>
                        </a:rPr>
                        <a:t> Disbursed Amount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3087971189"/>
                  </a:ext>
                </a:extLst>
              </a:tr>
              <a:tr h="415287">
                <a:tc>
                  <a:txBody>
                    <a:bodyPr/>
                    <a:lstStyle/>
                    <a:p>
                      <a:pPr algn="l" fontAlgn="b"/>
                      <a:r>
                        <a:rPr lang="en-ZA" sz="1200" u="none" strike="noStrike" dirty="0">
                          <a:effectLst/>
                          <a:latin typeface="Arial" panose="020B0604020202020204" pitchFamily="34" charset="0"/>
                          <a:cs typeface="Arial" panose="020B0604020202020204" pitchFamily="34" charset="0"/>
                        </a:rPr>
                        <a:t>Wholesale Credit Guarantee</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Eastern Cape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607</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607</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4 585 000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607</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5 092 000.00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294758830"/>
                  </a:ext>
                </a:extLst>
              </a:tr>
              <a:tr h="415287">
                <a:tc>
                  <a:txBody>
                    <a:bodyPr/>
                    <a:lstStyle/>
                    <a:p>
                      <a:pPr algn="l" fontAlgn="b"/>
                      <a:r>
                        <a:rPr lang="en-ZA" sz="1200" u="none" strike="noStrike">
                          <a:effectLst/>
                          <a:latin typeface="Arial" panose="020B0604020202020204" pitchFamily="34" charset="0"/>
                          <a:cs typeface="Arial" panose="020B0604020202020204" pitchFamily="34" charset="0"/>
                        </a:rPr>
                        <a:t>Wholesale Credit Guarantee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Free State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210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210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1 662 500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211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4 162 500.00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598797836"/>
                  </a:ext>
                </a:extLst>
              </a:tr>
              <a:tr h="415287">
                <a:tc>
                  <a:txBody>
                    <a:bodyPr/>
                    <a:lstStyle/>
                    <a:p>
                      <a:pPr algn="l" fontAlgn="b"/>
                      <a:r>
                        <a:rPr lang="en-ZA" sz="1200" u="none" strike="noStrike">
                          <a:effectLst/>
                          <a:latin typeface="Arial" panose="020B0604020202020204" pitchFamily="34" charset="0"/>
                          <a:cs typeface="Arial" panose="020B0604020202020204" pitchFamily="34" charset="0"/>
                        </a:rPr>
                        <a:t>Wholesale Credit Guarantee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Gauteng</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271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271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474 740 000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279</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69 720 108.65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730976640"/>
                  </a:ext>
                </a:extLst>
              </a:tr>
              <a:tr h="415287">
                <a:tc>
                  <a:txBody>
                    <a:bodyPr/>
                    <a:lstStyle/>
                    <a:p>
                      <a:pPr algn="l" fontAlgn="b"/>
                      <a:r>
                        <a:rPr lang="en-ZA" sz="1200" u="none" strike="noStrike">
                          <a:effectLst/>
                          <a:latin typeface="Arial" panose="020B0604020202020204" pitchFamily="34" charset="0"/>
                          <a:cs typeface="Arial" panose="020B0604020202020204" pitchFamily="34" charset="0"/>
                        </a:rPr>
                        <a:t>Wholesale Credit Guarantee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Kwazulu Natal</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2014</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2014</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15 610 000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2024</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76 774 666.68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774699642"/>
                  </a:ext>
                </a:extLst>
              </a:tr>
              <a:tr h="415287">
                <a:tc>
                  <a:txBody>
                    <a:bodyPr/>
                    <a:lstStyle/>
                    <a:p>
                      <a:pPr algn="l" fontAlgn="b"/>
                      <a:r>
                        <a:rPr lang="en-ZA" sz="1200" u="none" strike="noStrike">
                          <a:effectLst/>
                          <a:latin typeface="Arial" panose="020B0604020202020204" pitchFamily="34" charset="0"/>
                          <a:cs typeface="Arial" panose="020B0604020202020204" pitchFamily="34" charset="0"/>
                        </a:rPr>
                        <a:t>Wholesale Credit Guarantee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Limpopo</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1077</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1077</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8 312 500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1075</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32 848 315.00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3432323141"/>
                  </a:ext>
                </a:extLst>
              </a:tr>
              <a:tr h="415287">
                <a:tc>
                  <a:txBody>
                    <a:bodyPr/>
                    <a:lstStyle/>
                    <a:p>
                      <a:pPr algn="l" fontAlgn="b"/>
                      <a:r>
                        <a:rPr lang="en-ZA" sz="1200" u="none" strike="noStrike">
                          <a:effectLst/>
                          <a:latin typeface="Arial" panose="020B0604020202020204" pitchFamily="34" charset="0"/>
                          <a:cs typeface="Arial" panose="020B0604020202020204" pitchFamily="34" charset="0"/>
                        </a:rPr>
                        <a:t>Wholesale Credit Guarantee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Mpumalanga</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151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151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1 281 000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157</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35 403 806.30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3552338640"/>
                  </a:ext>
                </a:extLst>
              </a:tr>
              <a:tr h="415287">
                <a:tc>
                  <a:txBody>
                    <a:bodyPr/>
                    <a:lstStyle/>
                    <a:p>
                      <a:pPr algn="l" fontAlgn="b"/>
                      <a:r>
                        <a:rPr lang="en-ZA" sz="1200" u="none" strike="noStrike">
                          <a:effectLst/>
                          <a:latin typeface="Arial" panose="020B0604020202020204" pitchFamily="34" charset="0"/>
                          <a:cs typeface="Arial" panose="020B0604020202020204" pitchFamily="34" charset="0"/>
                        </a:rPr>
                        <a:t>Wholesale Credit Guarantee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Northern Cape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100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100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892 500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101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2 742 350.00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503931263"/>
                  </a:ext>
                </a:extLst>
              </a:tr>
              <a:tr h="415287">
                <a:tc>
                  <a:txBody>
                    <a:bodyPr/>
                    <a:lstStyle/>
                    <a:p>
                      <a:pPr algn="l" fontAlgn="b"/>
                      <a:r>
                        <a:rPr lang="en-ZA" sz="1200" u="none" strike="noStrike">
                          <a:effectLst/>
                          <a:latin typeface="Arial" panose="020B0604020202020204" pitchFamily="34" charset="0"/>
                          <a:cs typeface="Arial" panose="020B0604020202020204" pitchFamily="34" charset="0"/>
                        </a:rPr>
                        <a:t>Wholesale Credit Guarantee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Northwest</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79</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79</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630 000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80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24 655 000.00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271857025"/>
                  </a:ext>
                </a:extLst>
              </a:tr>
              <a:tr h="415287">
                <a:tc>
                  <a:txBody>
                    <a:bodyPr/>
                    <a:lstStyle/>
                    <a:p>
                      <a:pPr algn="l" fontAlgn="b"/>
                      <a:r>
                        <a:rPr lang="en-ZA" sz="1200" u="none" strike="noStrike">
                          <a:effectLst/>
                          <a:latin typeface="Arial" panose="020B0604020202020204" pitchFamily="34" charset="0"/>
                          <a:cs typeface="Arial" panose="020B0604020202020204" pitchFamily="34" charset="0"/>
                        </a:rPr>
                        <a:t>Wholesale Credit Guarantee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Unknown</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8</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8</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108 000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8</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73 500.00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72863103"/>
                  </a:ext>
                </a:extLst>
              </a:tr>
              <a:tr h="415287">
                <a:tc>
                  <a:txBody>
                    <a:bodyPr/>
                    <a:lstStyle/>
                    <a:p>
                      <a:pPr algn="l" fontAlgn="b"/>
                      <a:r>
                        <a:rPr lang="en-ZA" sz="1200" u="none" strike="noStrike">
                          <a:effectLst/>
                          <a:latin typeface="Arial" panose="020B0604020202020204" pitchFamily="34" charset="0"/>
                          <a:cs typeface="Arial" panose="020B0604020202020204" pitchFamily="34" charset="0"/>
                        </a:rPr>
                        <a:t>Wholesale Credit Guarantee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Western Cape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dirty="0">
                          <a:effectLst/>
                          <a:latin typeface="Arial" panose="020B0604020202020204" pitchFamily="34" charset="0"/>
                          <a:cs typeface="Arial" panose="020B0604020202020204" pitchFamily="34" charset="0"/>
                        </a:rPr>
                        <a:t>107</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107</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R              913 500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113</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48 695 961.00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429220493"/>
                  </a:ext>
                </a:extLst>
              </a:tr>
              <a:tr h="415287">
                <a:tc>
                  <a:txBody>
                    <a:bodyPr/>
                    <a:lstStyle/>
                    <a:p>
                      <a:pPr algn="l" fontAlgn="b"/>
                      <a:r>
                        <a:rPr lang="en-ZA" sz="1200" b="1" u="none" strike="noStrike">
                          <a:effectLst/>
                          <a:latin typeface="Arial" panose="020B0604020202020204" pitchFamily="34" charset="0"/>
                          <a:cs typeface="Arial" panose="020B0604020202020204" pitchFamily="34" charset="0"/>
                        </a:rPr>
                        <a:t>SUM</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4624</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4624</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dirty="0">
                          <a:effectLst/>
                          <a:latin typeface="Arial" panose="020B0604020202020204" pitchFamily="34" charset="0"/>
                          <a:cs typeface="Arial" panose="020B0604020202020204" pitchFamily="34" charset="0"/>
                        </a:rPr>
                        <a:t>R508 735 000</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0</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0</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4655</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dirty="0">
                          <a:effectLst/>
                          <a:latin typeface="Arial" panose="020B0604020202020204" pitchFamily="34" charset="0"/>
                          <a:cs typeface="Arial" panose="020B0604020202020204" pitchFamily="34" charset="0"/>
                        </a:rPr>
                        <a:t> R      300 168 207.63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4102845735"/>
                  </a:ext>
                </a:extLst>
              </a:tr>
            </a:tbl>
          </a:graphicData>
        </a:graphic>
      </p:graphicFrame>
      <p:sp>
        <p:nvSpPr>
          <p:cNvPr id="6" name="Slide Number Placeholder 2">
            <a:extLst>
              <a:ext uri="{FF2B5EF4-FFF2-40B4-BE49-F238E27FC236}">
                <a16:creationId xmlns:a16="http://schemas.microsoft.com/office/drawing/2014/main" xmlns="" id="{E98D0A43-6FB5-443A-937F-791F08D1B097}"/>
              </a:ext>
            </a:extLst>
          </p:cNvPr>
          <p:cNvSpPr>
            <a:spLocks noGrp="1"/>
          </p:cNvSpPr>
          <p:nvPr>
            <p:ph type="sldNum" idx="12"/>
          </p:nvPr>
        </p:nvSpPr>
        <p:spPr>
          <a:xfrm>
            <a:off x="9468624" y="6352018"/>
            <a:ext cx="1422400" cy="243417"/>
          </a:xfrm>
        </p:spPr>
        <p:txBody>
          <a:bodyPr/>
          <a:lstStyle/>
          <a:p>
            <a:pPr defTabSz="609630">
              <a:buClr>
                <a:srgbClr val="000000"/>
              </a:buClr>
            </a:pPr>
            <a:fld id="{00000000-1234-1234-1234-123412341234}" type="slidenum">
              <a:rPr lang="en-US" kern="0"/>
              <a:pPr defTabSz="609630">
                <a:buClr>
                  <a:srgbClr val="000000"/>
                </a:buClr>
              </a:pPr>
              <a:t>33</a:t>
            </a:fld>
            <a:endParaRPr lang="en-US" kern="0" dirty="0"/>
          </a:p>
        </p:txBody>
      </p:sp>
    </p:spTree>
    <p:extLst>
      <p:ext uri="{BB962C8B-B14F-4D97-AF65-F5344CB8AC3E}">
        <p14:creationId xmlns:p14="http://schemas.microsoft.com/office/powerpoint/2010/main" xmlns="" val="3386595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4368800" y="4237567"/>
            <a:ext cx="1422400" cy="243417"/>
          </a:xfrm>
          <a:prstGeom prst="rect">
            <a:avLst/>
          </a:prstGeom>
        </p:spPr>
        <p:txBody>
          <a:bodyPr vert="horz" lIns="60960" tIns="30480" rIns="60960" bIns="30480" rtlCol="0" anchor="ctr"/>
          <a:lstStyle>
            <a:defPPr>
              <a:defRPr lang="en-US"/>
            </a:defPPr>
            <a:lvl1pPr marL="0" algn="r" defTabSz="609630" rtl="0" eaLnBrk="1" latinLnBrk="0" hangingPunct="1">
              <a:defRPr sz="800" kern="1200">
                <a:solidFill>
                  <a:schemeClr val="tx1">
                    <a:tint val="75000"/>
                  </a:schemeClr>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a:buClr>
                <a:srgbClr val="000000"/>
              </a:buClr>
            </a:pPr>
            <a:fld id="{93AE1883-0942-4AA3-9DB2-9C7C3A0314B1}" type="slidenum">
              <a:rPr lang="en-US">
                <a:solidFill>
                  <a:srgbClr val="000000">
                    <a:tint val="75000"/>
                  </a:srgbClr>
                </a:solidFill>
                <a:latin typeface="Arial"/>
                <a:sym typeface="Arial"/>
              </a:rPr>
              <a:pPr>
                <a:buClr>
                  <a:srgbClr val="000000"/>
                </a:buClr>
              </a:pPr>
              <a:t>34</a:t>
            </a:fld>
            <a:endParaRPr lang="en-US">
              <a:solidFill>
                <a:srgbClr val="000000">
                  <a:tint val="75000"/>
                </a:srgbClr>
              </a:solidFill>
              <a:latin typeface="Arial"/>
              <a:sym typeface="Arial"/>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12192000" cy="1011184"/>
          </a:xfrm>
          <a:prstGeom prst="rect">
            <a:avLst/>
          </a:prstGeom>
          <a:solidFill>
            <a:schemeClr val="accent6">
              <a:lumMod val="75000"/>
            </a:schemeClr>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1085386" y="59908"/>
            <a:ext cx="10691446" cy="523220"/>
          </a:xfrm>
          <a:prstGeom prst="rect">
            <a:avLst/>
          </a:prstGeom>
          <a:noFill/>
        </p:spPr>
        <p:txBody>
          <a:bodyPr wrap="square" rtlCol="0">
            <a:spAutoFit/>
          </a:bodyPr>
          <a:lstStyle/>
          <a:p>
            <a:pPr defTabSz="609630">
              <a:buClr>
                <a:srgbClr val="000000"/>
              </a:buClr>
            </a:pPr>
            <a:r>
              <a:rPr lang="en-US" sz="2800" b="1" kern="0" dirty="0">
                <a:solidFill>
                  <a:prstClr val="white"/>
                </a:solidFill>
                <a:latin typeface="Arial"/>
                <a:cs typeface="Arial"/>
                <a:sym typeface="Arial"/>
              </a:rPr>
              <a:t>sefa</a:t>
            </a:r>
            <a:r>
              <a:rPr lang="en-US" sz="2800" kern="0" dirty="0">
                <a:solidFill>
                  <a:prstClr val="white"/>
                </a:solidFill>
                <a:latin typeface="Arial"/>
                <a:cs typeface="Arial"/>
                <a:sym typeface="Arial"/>
              </a:rPr>
              <a:t>’s Loan Application Report – Youth Challenge Fund FY2022 </a:t>
            </a:r>
          </a:p>
        </p:txBody>
      </p:sp>
      <p:graphicFrame>
        <p:nvGraphicFramePr>
          <p:cNvPr id="4" name="Table 3">
            <a:extLst>
              <a:ext uri="{FF2B5EF4-FFF2-40B4-BE49-F238E27FC236}">
                <a16:creationId xmlns:a16="http://schemas.microsoft.com/office/drawing/2014/main" xmlns="" id="{1D20052F-8BD5-4AAA-A8B9-16A72D39DE2A}"/>
              </a:ext>
            </a:extLst>
          </p:cNvPr>
          <p:cNvGraphicFramePr>
            <a:graphicFrameLocks noGrp="1"/>
          </p:cNvGraphicFramePr>
          <p:nvPr/>
        </p:nvGraphicFramePr>
        <p:xfrm>
          <a:off x="232611" y="1219199"/>
          <a:ext cx="11726780" cy="4045187"/>
        </p:xfrm>
        <a:graphic>
          <a:graphicData uri="http://schemas.openxmlformats.org/drawingml/2006/table">
            <a:tbl>
              <a:tblPr>
                <a:tableStyleId>{8799B23B-EC83-4686-B30A-512413B5E67A}</a:tableStyleId>
              </a:tblPr>
              <a:tblGrid>
                <a:gridCol w="1676400">
                  <a:extLst>
                    <a:ext uri="{9D8B030D-6E8A-4147-A177-3AD203B41FA5}">
                      <a16:colId xmlns:a16="http://schemas.microsoft.com/office/drawing/2014/main" xmlns="" val="1447224208"/>
                    </a:ext>
                  </a:extLst>
                </a:gridCol>
                <a:gridCol w="1058779">
                  <a:extLst>
                    <a:ext uri="{9D8B030D-6E8A-4147-A177-3AD203B41FA5}">
                      <a16:colId xmlns:a16="http://schemas.microsoft.com/office/drawing/2014/main" xmlns="" val="2632614250"/>
                    </a:ext>
                  </a:extLst>
                </a:gridCol>
                <a:gridCol w="978569">
                  <a:extLst>
                    <a:ext uri="{9D8B030D-6E8A-4147-A177-3AD203B41FA5}">
                      <a16:colId xmlns:a16="http://schemas.microsoft.com/office/drawing/2014/main" xmlns="" val="4052266095"/>
                    </a:ext>
                  </a:extLst>
                </a:gridCol>
                <a:gridCol w="1026695">
                  <a:extLst>
                    <a:ext uri="{9D8B030D-6E8A-4147-A177-3AD203B41FA5}">
                      <a16:colId xmlns:a16="http://schemas.microsoft.com/office/drawing/2014/main" xmlns="" val="1075431479"/>
                    </a:ext>
                  </a:extLst>
                </a:gridCol>
                <a:gridCol w="1636295">
                  <a:extLst>
                    <a:ext uri="{9D8B030D-6E8A-4147-A177-3AD203B41FA5}">
                      <a16:colId xmlns:a16="http://schemas.microsoft.com/office/drawing/2014/main" xmlns="" val="3671697674"/>
                    </a:ext>
                  </a:extLst>
                </a:gridCol>
                <a:gridCol w="1026695">
                  <a:extLst>
                    <a:ext uri="{9D8B030D-6E8A-4147-A177-3AD203B41FA5}">
                      <a16:colId xmlns:a16="http://schemas.microsoft.com/office/drawing/2014/main" xmlns="" val="3912027220"/>
                    </a:ext>
                  </a:extLst>
                </a:gridCol>
                <a:gridCol w="1620253">
                  <a:extLst>
                    <a:ext uri="{9D8B030D-6E8A-4147-A177-3AD203B41FA5}">
                      <a16:colId xmlns:a16="http://schemas.microsoft.com/office/drawing/2014/main" xmlns="" val="477398020"/>
                    </a:ext>
                  </a:extLst>
                </a:gridCol>
                <a:gridCol w="786063">
                  <a:extLst>
                    <a:ext uri="{9D8B030D-6E8A-4147-A177-3AD203B41FA5}">
                      <a16:colId xmlns:a16="http://schemas.microsoft.com/office/drawing/2014/main" xmlns="" val="678576949"/>
                    </a:ext>
                  </a:extLst>
                </a:gridCol>
                <a:gridCol w="1917031">
                  <a:extLst>
                    <a:ext uri="{9D8B030D-6E8A-4147-A177-3AD203B41FA5}">
                      <a16:colId xmlns:a16="http://schemas.microsoft.com/office/drawing/2014/main" xmlns="" val="2850146875"/>
                    </a:ext>
                  </a:extLst>
                </a:gridCol>
              </a:tblGrid>
              <a:tr h="373333">
                <a:tc>
                  <a:txBody>
                    <a:bodyPr/>
                    <a:lstStyle/>
                    <a:p>
                      <a:pPr algn="l" fontAlgn="b"/>
                      <a:r>
                        <a:rPr lang="en-ZA" sz="1200" b="1" u="none" strike="noStrike" dirty="0" err="1">
                          <a:effectLst/>
                          <a:latin typeface="Arial" panose="020B0604020202020204" pitchFamily="34" charset="0"/>
                          <a:cs typeface="Arial" panose="020B0604020202020204" pitchFamily="34" charset="0"/>
                        </a:rPr>
                        <a:t>ProjectType</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Province</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Applications Received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dirty="0">
                          <a:effectLst/>
                          <a:latin typeface="Arial" panose="020B0604020202020204" pitchFamily="34" charset="0"/>
                          <a:cs typeface="Arial" panose="020B0604020202020204" pitchFamily="34" charset="0"/>
                        </a:rPr>
                        <a:t>Applications Approved</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 Approved Amount </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Applications Rejected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Rejected Amount</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Number Financed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dirty="0">
                          <a:effectLst/>
                          <a:latin typeface="Arial" panose="020B0604020202020204" pitchFamily="34" charset="0"/>
                          <a:cs typeface="Arial" panose="020B0604020202020204" pitchFamily="34" charset="0"/>
                        </a:rPr>
                        <a:t> Disbursed Amount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177175600"/>
                  </a:ext>
                </a:extLst>
              </a:tr>
              <a:tr h="347961">
                <a:tc>
                  <a:txBody>
                    <a:bodyPr/>
                    <a:lstStyle/>
                    <a:p>
                      <a:pPr algn="l" fontAlgn="b"/>
                      <a:r>
                        <a:rPr lang="en-ZA" sz="1200" u="none" strike="noStrike" dirty="0">
                          <a:effectLst/>
                          <a:latin typeface="Arial" panose="020B0604020202020204" pitchFamily="34" charset="0"/>
                          <a:cs typeface="Arial" panose="020B0604020202020204" pitchFamily="34" charset="0"/>
                        </a:rPr>
                        <a:t>Youth Challenge Fund</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Eastern Cape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932 006.44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626 277.00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158682871"/>
                  </a:ext>
                </a:extLst>
              </a:tr>
              <a:tr h="347961">
                <a:tc>
                  <a:txBody>
                    <a:bodyPr/>
                    <a:lstStyle/>
                    <a:p>
                      <a:pPr algn="l" fontAlgn="b"/>
                      <a:r>
                        <a:rPr lang="en-ZA" sz="1200" u="none" strike="noStrike">
                          <a:effectLst/>
                          <a:latin typeface="Arial" panose="020B0604020202020204" pitchFamily="34" charset="0"/>
                          <a:cs typeface="Arial" panose="020B0604020202020204" pitchFamily="34" charset="0"/>
                        </a:rPr>
                        <a:t>Youth Challenge Fund</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Free State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4</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4</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7 180 016.58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4 576 409.60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735493725"/>
                  </a:ext>
                </a:extLst>
              </a:tr>
              <a:tr h="347961">
                <a:tc>
                  <a:txBody>
                    <a:bodyPr/>
                    <a:lstStyle/>
                    <a:p>
                      <a:pPr algn="l" fontAlgn="b"/>
                      <a:r>
                        <a:rPr lang="en-ZA" sz="1200" u="none" strike="noStrike">
                          <a:effectLst/>
                          <a:latin typeface="Arial" panose="020B0604020202020204" pitchFamily="34" charset="0"/>
                          <a:cs typeface="Arial" panose="020B0604020202020204" pitchFamily="34" charset="0"/>
                        </a:rPr>
                        <a:t>Youth Challenge Fund</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Gauteng</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5</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4</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8 976 849.12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300 000.00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7 247 000.00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312520962"/>
                  </a:ext>
                </a:extLst>
              </a:tr>
              <a:tr h="347961">
                <a:tc>
                  <a:txBody>
                    <a:bodyPr/>
                    <a:lstStyle/>
                    <a:p>
                      <a:pPr algn="l" fontAlgn="b"/>
                      <a:r>
                        <a:rPr lang="en-ZA" sz="1200" u="none" strike="noStrike">
                          <a:effectLst/>
                          <a:latin typeface="Arial" panose="020B0604020202020204" pitchFamily="34" charset="0"/>
                          <a:cs typeface="Arial" panose="020B0604020202020204" pitchFamily="34" charset="0"/>
                        </a:rPr>
                        <a:t>Youth Challenge Fund</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Kwazulu Natal</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4</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764 369.01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658 966.97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449732382"/>
                  </a:ext>
                </a:extLst>
              </a:tr>
              <a:tr h="347961">
                <a:tc>
                  <a:txBody>
                    <a:bodyPr/>
                    <a:lstStyle/>
                    <a:p>
                      <a:pPr algn="l" fontAlgn="b"/>
                      <a:r>
                        <a:rPr lang="en-ZA" sz="1200" u="none" strike="noStrike">
                          <a:effectLst/>
                          <a:latin typeface="Arial" panose="020B0604020202020204" pitchFamily="34" charset="0"/>
                          <a:cs typeface="Arial" panose="020B0604020202020204" pitchFamily="34" charset="0"/>
                        </a:rPr>
                        <a:t>Youth Challenge Fund</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Limpopo</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985 042.19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529967915"/>
                  </a:ext>
                </a:extLst>
              </a:tr>
              <a:tr h="192244">
                <a:tc>
                  <a:txBody>
                    <a:bodyPr/>
                    <a:lstStyle/>
                    <a:p>
                      <a:pPr algn="l" fontAlgn="b"/>
                      <a:r>
                        <a:rPr lang="en-ZA" sz="1200" u="none" strike="noStrike">
                          <a:effectLst/>
                          <a:latin typeface="Arial" panose="020B0604020202020204" pitchFamily="34" charset="0"/>
                          <a:cs typeface="Arial" panose="020B0604020202020204" pitchFamily="34" charset="0"/>
                        </a:rPr>
                        <a:t>Youth Challenge Fund</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Mpumalanga</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016905438"/>
                  </a:ext>
                </a:extLst>
              </a:tr>
              <a:tr h="347961">
                <a:tc>
                  <a:txBody>
                    <a:bodyPr/>
                    <a:lstStyle/>
                    <a:p>
                      <a:pPr algn="l" fontAlgn="b"/>
                      <a:r>
                        <a:rPr lang="en-ZA" sz="1200" u="none" strike="noStrike" dirty="0">
                          <a:effectLst/>
                          <a:latin typeface="Arial" panose="020B0604020202020204" pitchFamily="34" charset="0"/>
                          <a:cs typeface="Arial" panose="020B0604020202020204" pitchFamily="34" charset="0"/>
                        </a:rPr>
                        <a:t>Youth Challenge Fund</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Northern Cape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4 818 279.00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082705730"/>
                  </a:ext>
                </a:extLst>
              </a:tr>
              <a:tr h="347961">
                <a:tc>
                  <a:txBody>
                    <a:bodyPr/>
                    <a:lstStyle/>
                    <a:p>
                      <a:pPr algn="l" fontAlgn="b"/>
                      <a:r>
                        <a:rPr lang="en-ZA" sz="1200" u="none" strike="noStrike">
                          <a:effectLst/>
                          <a:latin typeface="Arial" panose="020B0604020202020204" pitchFamily="34" charset="0"/>
                          <a:cs typeface="Arial" panose="020B0604020202020204" pitchFamily="34" charset="0"/>
                        </a:rPr>
                        <a:t>Youth Challenge Fund</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Northwest</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4</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15 226 879.13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6 635 675.00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1</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9 701 891.13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676956711"/>
                  </a:ext>
                </a:extLst>
              </a:tr>
              <a:tr h="347961">
                <a:tc>
                  <a:txBody>
                    <a:bodyPr/>
                    <a:lstStyle/>
                    <a:p>
                      <a:pPr algn="l" fontAlgn="b"/>
                      <a:r>
                        <a:rPr lang="en-ZA" sz="1200" u="none" strike="noStrike">
                          <a:effectLst/>
                          <a:latin typeface="Arial" panose="020B0604020202020204" pitchFamily="34" charset="0"/>
                          <a:cs typeface="Arial" panose="020B0604020202020204" pitchFamily="34" charset="0"/>
                        </a:rPr>
                        <a:t>Youth Challenge Fund</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Unknown</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4</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4</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2 169 500.00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4000304987"/>
                  </a:ext>
                </a:extLst>
              </a:tr>
              <a:tr h="347961">
                <a:tc>
                  <a:txBody>
                    <a:bodyPr/>
                    <a:lstStyle/>
                    <a:p>
                      <a:pPr algn="l" fontAlgn="b"/>
                      <a:r>
                        <a:rPr lang="en-ZA" sz="1200" u="none" strike="noStrike" dirty="0">
                          <a:effectLst/>
                          <a:latin typeface="Arial" panose="020B0604020202020204" pitchFamily="34" charset="0"/>
                          <a:cs typeface="Arial" panose="020B0604020202020204" pitchFamily="34" charset="0"/>
                        </a:rPr>
                        <a:t>Youth Challenge Fund</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Western Cape</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2</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1 006 675.98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u="none" strike="noStrike">
                          <a:effectLst/>
                          <a:latin typeface="Arial" panose="020B0604020202020204" pitchFamily="34" charset="0"/>
                          <a:cs typeface="Arial" panose="020B0604020202020204" pitchFamily="34" charset="0"/>
                        </a:rPr>
                        <a:t>0</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u="none" strike="noStrike">
                          <a:effectLst/>
                          <a:latin typeface="Arial" panose="020B0604020202020204" pitchFamily="34" charset="0"/>
                          <a:cs typeface="Arial" panose="020B0604020202020204" pitchFamily="34" charset="0"/>
                        </a:rPr>
                        <a:t> R                               -   </a:t>
                      </a:r>
                      <a:endParaRPr lang="en-ZA" sz="1200" b="0"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1825980986"/>
                  </a:ext>
                </a:extLst>
              </a:tr>
              <a:tr h="347961">
                <a:tc>
                  <a:txBody>
                    <a:bodyPr/>
                    <a:lstStyle/>
                    <a:p>
                      <a:pPr algn="l" fontAlgn="b"/>
                      <a:r>
                        <a:rPr lang="en-ZA" sz="1200" b="1" u="none" strike="noStrike">
                          <a:effectLst/>
                          <a:latin typeface="Arial" panose="020B0604020202020204" pitchFamily="34" charset="0"/>
                          <a:cs typeface="Arial" panose="020B0604020202020204" pitchFamily="34" charset="0"/>
                        </a:rPr>
                        <a:t>SUM</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29</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20</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 R        39 890 117.45 </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9</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a:effectLst/>
                          <a:latin typeface="Arial" panose="020B0604020202020204" pitchFamily="34" charset="0"/>
                          <a:cs typeface="Arial" panose="020B0604020202020204" pitchFamily="34" charset="0"/>
                        </a:rPr>
                        <a:t> R          9 764 141.97 </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4</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ZA" sz="1200" b="1" u="none" strike="noStrike" dirty="0">
                          <a:effectLst/>
                          <a:latin typeface="Arial" panose="020B0604020202020204" pitchFamily="34" charset="0"/>
                          <a:cs typeface="Arial" panose="020B0604020202020204" pitchFamily="34" charset="0"/>
                        </a:rPr>
                        <a:t> R        22 151 577.73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670585101"/>
                  </a:ext>
                </a:extLst>
              </a:tr>
            </a:tbl>
          </a:graphicData>
        </a:graphic>
      </p:graphicFrame>
      <p:sp>
        <p:nvSpPr>
          <p:cNvPr id="9" name="TextBox 8">
            <a:extLst>
              <a:ext uri="{FF2B5EF4-FFF2-40B4-BE49-F238E27FC236}">
                <a16:creationId xmlns:a16="http://schemas.microsoft.com/office/drawing/2014/main" xmlns="" id="{3788BE5C-1658-4D3D-B982-3A708583FFB9}"/>
              </a:ext>
            </a:extLst>
          </p:cNvPr>
          <p:cNvSpPr txBox="1"/>
          <p:nvPr/>
        </p:nvSpPr>
        <p:spPr>
          <a:xfrm>
            <a:off x="232611" y="5464394"/>
            <a:ext cx="11726779" cy="1138773"/>
          </a:xfrm>
          <a:prstGeom prst="rect">
            <a:avLst/>
          </a:prstGeom>
          <a:noFill/>
        </p:spPr>
        <p:txBody>
          <a:bodyPr wrap="square">
            <a:spAutoFit/>
          </a:bodyPr>
          <a:lstStyle/>
          <a:p>
            <a:pPr marL="0" lvl="1" defTabSz="609630" fontAlgn="base">
              <a:spcAft>
                <a:spcPts val="800"/>
              </a:spcAft>
              <a:buClr>
                <a:srgbClr val="000000"/>
              </a:buClr>
              <a:defRPr/>
            </a:pPr>
            <a:r>
              <a:rPr lang="en-US" sz="1200" b="1" kern="0" dirty="0">
                <a:solidFill>
                  <a:srgbClr val="000000"/>
                </a:solidFill>
                <a:latin typeface="Arial" panose="020B0604020202020204" pitchFamily="34" charset="0"/>
                <a:cs typeface="Arial" panose="020B0604020202020204" pitchFamily="34" charset="0"/>
                <a:sym typeface="Arial"/>
              </a:rPr>
              <a:t>Reasons for application rejection:</a:t>
            </a:r>
          </a:p>
          <a:p>
            <a:pPr marL="742987" lvl="1" indent="-285764" defTabSz="609630" fontAlgn="base">
              <a:spcAft>
                <a:spcPts val="800"/>
              </a:spcAft>
              <a:buClr>
                <a:srgbClr val="000000"/>
              </a:buClr>
              <a:buFont typeface="Arial" panose="020B0604020202020204" pitchFamily="34" charset="0"/>
              <a:buChar char="•"/>
              <a:defRPr/>
            </a:pPr>
            <a:r>
              <a:rPr lang="en-US" sz="1200" kern="0" dirty="0">
                <a:solidFill>
                  <a:srgbClr val="000000"/>
                </a:solidFill>
                <a:latin typeface="Arial" panose="020B0604020202020204" pitchFamily="34" charset="0"/>
                <a:cs typeface="Arial" panose="020B0604020202020204" pitchFamily="34" charset="0"/>
                <a:sym typeface="Arial"/>
              </a:rPr>
              <a:t> Application closed. Outstanding of critical information.</a:t>
            </a:r>
          </a:p>
          <a:p>
            <a:pPr marL="742987" lvl="1" indent="-285764" defTabSz="609630" fontAlgn="base">
              <a:spcAft>
                <a:spcPts val="800"/>
              </a:spcAft>
              <a:buClr>
                <a:srgbClr val="000000"/>
              </a:buClr>
              <a:buFont typeface="Arial" panose="020B0604020202020204" pitchFamily="34" charset="0"/>
              <a:buChar char="•"/>
              <a:defRPr/>
            </a:pPr>
            <a:r>
              <a:rPr lang="en-US" sz="1200" kern="0" dirty="0">
                <a:solidFill>
                  <a:srgbClr val="000000"/>
                </a:solidFill>
                <a:latin typeface="Arial" panose="020B0604020202020204" pitchFamily="34" charset="0"/>
                <a:cs typeface="Arial" panose="020B0604020202020204" pitchFamily="34" charset="0"/>
                <a:sym typeface="Arial"/>
              </a:rPr>
              <a:t>Declined.  Applicant is currently employed by Government. (Policy).</a:t>
            </a:r>
          </a:p>
          <a:p>
            <a:pPr marL="742987" lvl="1" indent="-285764" defTabSz="609630" fontAlgn="base">
              <a:spcAft>
                <a:spcPts val="800"/>
              </a:spcAft>
              <a:buClr>
                <a:srgbClr val="000000"/>
              </a:buClr>
              <a:buFont typeface="Arial" panose="020B0604020202020204" pitchFamily="34" charset="0"/>
              <a:buChar char="•"/>
              <a:defRPr/>
            </a:pPr>
            <a:r>
              <a:rPr lang="en-US" sz="1200" kern="0" dirty="0">
                <a:solidFill>
                  <a:srgbClr val="000000"/>
                </a:solidFill>
                <a:latin typeface="Arial" panose="020B0604020202020204" pitchFamily="34" charset="0"/>
                <a:cs typeface="Arial" panose="020B0604020202020204" pitchFamily="34" charset="0"/>
                <a:sym typeface="Arial"/>
              </a:rPr>
              <a:t>Lack of affordability </a:t>
            </a:r>
            <a:endParaRPr lang="en-US" sz="1333" kern="0" dirty="0">
              <a:solidFill>
                <a:srgbClr val="000000"/>
              </a:solidFill>
              <a:latin typeface="Arial" panose="020B0604020202020204" pitchFamily="34" charset="0"/>
              <a:cs typeface="Arial" panose="020B0604020202020204" pitchFamily="34" charset="0"/>
              <a:sym typeface="Arial"/>
            </a:endParaRPr>
          </a:p>
        </p:txBody>
      </p:sp>
      <p:sp>
        <p:nvSpPr>
          <p:cNvPr id="8" name="Slide Number Placeholder 2">
            <a:extLst>
              <a:ext uri="{FF2B5EF4-FFF2-40B4-BE49-F238E27FC236}">
                <a16:creationId xmlns:a16="http://schemas.microsoft.com/office/drawing/2014/main" xmlns="" id="{EEDFFDDD-59D8-4EA6-BF1B-6251953AF50E}"/>
              </a:ext>
            </a:extLst>
          </p:cNvPr>
          <p:cNvSpPr>
            <a:spLocks noGrp="1"/>
          </p:cNvSpPr>
          <p:nvPr>
            <p:ph type="sldNum" idx="12"/>
          </p:nvPr>
        </p:nvSpPr>
        <p:spPr>
          <a:xfrm>
            <a:off x="9468624" y="6352018"/>
            <a:ext cx="1422400" cy="243417"/>
          </a:xfrm>
        </p:spPr>
        <p:txBody>
          <a:bodyPr/>
          <a:lstStyle/>
          <a:p>
            <a:pPr defTabSz="609630">
              <a:buClr>
                <a:srgbClr val="000000"/>
              </a:buClr>
            </a:pPr>
            <a:fld id="{00000000-1234-1234-1234-123412341234}" type="slidenum">
              <a:rPr lang="en-US" kern="0"/>
              <a:pPr defTabSz="609630">
                <a:buClr>
                  <a:srgbClr val="000000"/>
                </a:buClr>
              </a:pPr>
              <a:t>34</a:t>
            </a:fld>
            <a:endParaRPr lang="en-US" kern="0" dirty="0"/>
          </a:p>
        </p:txBody>
      </p:sp>
    </p:spTree>
    <p:extLst>
      <p:ext uri="{BB962C8B-B14F-4D97-AF65-F5344CB8AC3E}">
        <p14:creationId xmlns:p14="http://schemas.microsoft.com/office/powerpoint/2010/main" xmlns="" val="3094681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9498361" y="6431839"/>
            <a:ext cx="1422400" cy="243417"/>
          </a:xfrm>
          <a:prstGeom prst="rect">
            <a:avLst/>
          </a:prstGeom>
        </p:spPr>
        <p:txBody>
          <a:bodyPr vert="horz" lIns="60960" tIns="30480" rIns="60960" bIns="30480" rtlCol="0" anchor="ctr"/>
          <a:lstStyle>
            <a:defPPr>
              <a:defRPr lang="en-US"/>
            </a:defPPr>
            <a:lvl1pPr marL="0" algn="r" defTabSz="609630" rtl="0" eaLnBrk="1" latinLnBrk="0" hangingPunct="1">
              <a:defRPr sz="800" kern="1200">
                <a:solidFill>
                  <a:schemeClr val="tx1">
                    <a:tint val="75000"/>
                  </a:schemeClr>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a:buClr>
                <a:srgbClr val="000000"/>
              </a:buClr>
            </a:pPr>
            <a:fld id="{93AE1883-0942-4AA3-9DB2-9C7C3A0314B1}" type="slidenum">
              <a:rPr lang="en-US">
                <a:solidFill>
                  <a:srgbClr val="000000">
                    <a:tint val="75000"/>
                  </a:srgbClr>
                </a:solidFill>
                <a:latin typeface="Arial"/>
                <a:sym typeface="Arial"/>
              </a:rPr>
              <a:pPr>
                <a:buClr>
                  <a:srgbClr val="000000"/>
                </a:buClr>
              </a:pPr>
              <a:t>35</a:t>
            </a:fld>
            <a:endParaRPr lang="en-US">
              <a:solidFill>
                <a:srgbClr val="000000">
                  <a:tint val="75000"/>
                </a:srgbClr>
              </a:solidFill>
              <a:latin typeface="Arial"/>
              <a:sym typeface="Arial"/>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12192000" cy="1011184"/>
          </a:xfrm>
          <a:prstGeom prst="rect">
            <a:avLst/>
          </a:prstGeom>
          <a:solidFill>
            <a:schemeClr val="accent6">
              <a:lumMod val="75000"/>
            </a:schemeClr>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1055649" y="182745"/>
            <a:ext cx="12058185" cy="523220"/>
          </a:xfrm>
          <a:prstGeom prst="rect">
            <a:avLst/>
          </a:prstGeom>
          <a:noFill/>
        </p:spPr>
        <p:txBody>
          <a:bodyPr wrap="square" rtlCol="0">
            <a:spAutoFit/>
          </a:bodyPr>
          <a:lstStyle/>
          <a:p>
            <a:pPr defTabSz="609630">
              <a:buClr>
                <a:srgbClr val="000000"/>
              </a:buClr>
            </a:pPr>
            <a:r>
              <a:rPr lang="en-US" sz="2800" b="1" kern="0" dirty="0">
                <a:solidFill>
                  <a:prstClr val="white"/>
                </a:solidFill>
                <a:latin typeface="Arial"/>
                <a:cs typeface="Arial"/>
                <a:sym typeface="Arial"/>
              </a:rPr>
              <a:t>sefa</a:t>
            </a:r>
            <a:r>
              <a:rPr lang="en-US" sz="2800" kern="0" dirty="0">
                <a:solidFill>
                  <a:prstClr val="white"/>
                </a:solidFill>
                <a:latin typeface="Arial"/>
                <a:cs typeface="Arial"/>
                <a:sym typeface="Arial"/>
              </a:rPr>
              <a:t>’s Loan Application Report – sefa Overall for FY2021/22</a:t>
            </a:r>
          </a:p>
        </p:txBody>
      </p:sp>
      <p:graphicFrame>
        <p:nvGraphicFramePr>
          <p:cNvPr id="5" name="Table 4">
            <a:extLst>
              <a:ext uri="{FF2B5EF4-FFF2-40B4-BE49-F238E27FC236}">
                <a16:creationId xmlns:a16="http://schemas.microsoft.com/office/drawing/2014/main" xmlns="" id="{1E168234-5077-43A3-B7BE-6A6DDCA11160}"/>
              </a:ext>
            </a:extLst>
          </p:cNvPr>
          <p:cNvGraphicFramePr>
            <a:graphicFrameLocks noGrp="1"/>
          </p:cNvGraphicFramePr>
          <p:nvPr/>
        </p:nvGraphicFramePr>
        <p:xfrm>
          <a:off x="513349" y="1347538"/>
          <a:ext cx="11454064" cy="1475873"/>
        </p:xfrm>
        <a:graphic>
          <a:graphicData uri="http://schemas.openxmlformats.org/drawingml/2006/table">
            <a:tbl>
              <a:tblPr>
                <a:tableStyleId>{8799B23B-EC83-4686-B30A-512413B5E67A}</a:tableStyleId>
              </a:tblPr>
              <a:tblGrid>
                <a:gridCol w="1431758">
                  <a:extLst>
                    <a:ext uri="{9D8B030D-6E8A-4147-A177-3AD203B41FA5}">
                      <a16:colId xmlns:a16="http://schemas.microsoft.com/office/drawing/2014/main" xmlns="" val="3663638565"/>
                    </a:ext>
                  </a:extLst>
                </a:gridCol>
                <a:gridCol w="920416">
                  <a:extLst>
                    <a:ext uri="{9D8B030D-6E8A-4147-A177-3AD203B41FA5}">
                      <a16:colId xmlns:a16="http://schemas.microsoft.com/office/drawing/2014/main" xmlns="" val="1781927842"/>
                    </a:ext>
                  </a:extLst>
                </a:gridCol>
                <a:gridCol w="1022685">
                  <a:extLst>
                    <a:ext uri="{9D8B030D-6E8A-4147-A177-3AD203B41FA5}">
                      <a16:colId xmlns:a16="http://schemas.microsoft.com/office/drawing/2014/main" xmlns="" val="3599544081"/>
                    </a:ext>
                  </a:extLst>
                </a:gridCol>
                <a:gridCol w="1227221">
                  <a:extLst>
                    <a:ext uri="{9D8B030D-6E8A-4147-A177-3AD203B41FA5}">
                      <a16:colId xmlns:a16="http://schemas.microsoft.com/office/drawing/2014/main" xmlns="" val="2504964193"/>
                    </a:ext>
                  </a:extLst>
                </a:gridCol>
                <a:gridCol w="1534027">
                  <a:extLst>
                    <a:ext uri="{9D8B030D-6E8A-4147-A177-3AD203B41FA5}">
                      <a16:colId xmlns:a16="http://schemas.microsoft.com/office/drawing/2014/main" xmlns="" val="3456936350"/>
                    </a:ext>
                  </a:extLst>
                </a:gridCol>
                <a:gridCol w="1022685">
                  <a:extLst>
                    <a:ext uri="{9D8B030D-6E8A-4147-A177-3AD203B41FA5}">
                      <a16:colId xmlns:a16="http://schemas.microsoft.com/office/drawing/2014/main" xmlns="" val="395279275"/>
                    </a:ext>
                  </a:extLst>
                </a:gridCol>
                <a:gridCol w="1534027">
                  <a:extLst>
                    <a:ext uri="{9D8B030D-6E8A-4147-A177-3AD203B41FA5}">
                      <a16:colId xmlns:a16="http://schemas.microsoft.com/office/drawing/2014/main" xmlns="" val="1360670289"/>
                    </a:ext>
                  </a:extLst>
                </a:gridCol>
                <a:gridCol w="1124953">
                  <a:extLst>
                    <a:ext uri="{9D8B030D-6E8A-4147-A177-3AD203B41FA5}">
                      <a16:colId xmlns:a16="http://schemas.microsoft.com/office/drawing/2014/main" xmlns="" val="1844955553"/>
                    </a:ext>
                  </a:extLst>
                </a:gridCol>
                <a:gridCol w="1636292">
                  <a:extLst>
                    <a:ext uri="{9D8B030D-6E8A-4147-A177-3AD203B41FA5}">
                      <a16:colId xmlns:a16="http://schemas.microsoft.com/office/drawing/2014/main" xmlns="" val="374076951"/>
                    </a:ext>
                  </a:extLst>
                </a:gridCol>
              </a:tblGrid>
              <a:tr h="561570">
                <a:tc>
                  <a:txBody>
                    <a:bodyPr/>
                    <a:lstStyle/>
                    <a:p>
                      <a:pPr algn="l" fontAlgn="b"/>
                      <a:r>
                        <a:rPr lang="en-ZA" sz="1200" b="1" u="none" strike="noStrike" dirty="0" err="1">
                          <a:effectLst/>
                          <a:latin typeface="Arial" panose="020B0604020202020204" pitchFamily="34" charset="0"/>
                          <a:cs typeface="Arial" panose="020B0604020202020204" pitchFamily="34" charset="0"/>
                        </a:rPr>
                        <a:t>ProjectType</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solidFill>
                      <a:schemeClr val="accent6">
                        <a:lumMod val="20000"/>
                        <a:lumOff val="80000"/>
                      </a:schemeClr>
                    </a:solidFill>
                  </a:tcPr>
                </a:tc>
                <a:tc>
                  <a:txBody>
                    <a:bodyPr/>
                    <a:lstStyle/>
                    <a:p>
                      <a:pPr algn="l" fontAlgn="b"/>
                      <a:r>
                        <a:rPr lang="en-ZA" sz="1200" b="1" u="none" strike="noStrike">
                          <a:effectLst/>
                          <a:latin typeface="Arial" panose="020B0604020202020204" pitchFamily="34" charset="0"/>
                          <a:cs typeface="Arial" panose="020B0604020202020204" pitchFamily="34" charset="0"/>
                        </a:rPr>
                        <a:t>Province</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solidFill>
                      <a:schemeClr val="accent6">
                        <a:lumMod val="20000"/>
                        <a:lumOff val="80000"/>
                      </a:schemeClr>
                    </a:solidFill>
                  </a:tcPr>
                </a:tc>
                <a:tc>
                  <a:txBody>
                    <a:bodyPr/>
                    <a:lstStyle/>
                    <a:p>
                      <a:pPr algn="l" fontAlgn="b"/>
                      <a:r>
                        <a:rPr lang="en-ZA" sz="1200" b="1" u="none" strike="noStrike">
                          <a:effectLst/>
                          <a:latin typeface="Arial" panose="020B0604020202020204" pitchFamily="34" charset="0"/>
                          <a:cs typeface="Arial" panose="020B0604020202020204" pitchFamily="34" charset="0"/>
                        </a:rPr>
                        <a:t>Applications Received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solidFill>
                      <a:schemeClr val="accent6">
                        <a:lumMod val="20000"/>
                        <a:lumOff val="80000"/>
                      </a:schemeClr>
                    </a:solidFill>
                  </a:tcPr>
                </a:tc>
                <a:tc>
                  <a:txBody>
                    <a:bodyPr/>
                    <a:lstStyle/>
                    <a:p>
                      <a:pPr algn="l" fontAlgn="b"/>
                      <a:r>
                        <a:rPr lang="en-ZA" sz="1200" b="1" u="none" strike="noStrike">
                          <a:effectLst/>
                          <a:latin typeface="Arial" panose="020B0604020202020204" pitchFamily="34" charset="0"/>
                          <a:cs typeface="Arial" panose="020B0604020202020204" pitchFamily="34" charset="0"/>
                        </a:rPr>
                        <a:t>Applications Approved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solidFill>
                      <a:schemeClr val="accent6">
                        <a:lumMod val="20000"/>
                        <a:lumOff val="80000"/>
                      </a:schemeClr>
                    </a:solidFill>
                  </a:tcPr>
                </a:tc>
                <a:tc>
                  <a:txBody>
                    <a:bodyPr/>
                    <a:lstStyle/>
                    <a:p>
                      <a:pPr algn="l" fontAlgn="b"/>
                      <a:r>
                        <a:rPr lang="en-ZA" sz="1200" b="1" u="none" strike="noStrike">
                          <a:effectLst/>
                          <a:latin typeface="Arial" panose="020B0604020202020204" pitchFamily="34" charset="0"/>
                          <a:cs typeface="Arial" panose="020B0604020202020204" pitchFamily="34" charset="0"/>
                        </a:rPr>
                        <a:t> Approved Amount </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solidFill>
                      <a:schemeClr val="accent6">
                        <a:lumMod val="20000"/>
                        <a:lumOff val="80000"/>
                      </a:schemeClr>
                    </a:solidFill>
                  </a:tcPr>
                </a:tc>
                <a:tc>
                  <a:txBody>
                    <a:bodyPr/>
                    <a:lstStyle/>
                    <a:p>
                      <a:pPr algn="l" fontAlgn="b"/>
                      <a:r>
                        <a:rPr lang="en-ZA" sz="1200" b="1" u="none" strike="noStrike">
                          <a:effectLst/>
                          <a:latin typeface="Arial" panose="020B0604020202020204" pitchFamily="34" charset="0"/>
                          <a:cs typeface="Arial" panose="020B0604020202020204" pitchFamily="34" charset="0"/>
                        </a:rPr>
                        <a:t>Applications Rejected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solidFill>
                      <a:schemeClr val="accent6">
                        <a:lumMod val="20000"/>
                        <a:lumOff val="80000"/>
                      </a:schemeClr>
                    </a:solidFill>
                  </a:tcPr>
                </a:tc>
                <a:tc>
                  <a:txBody>
                    <a:bodyPr/>
                    <a:lstStyle/>
                    <a:p>
                      <a:pPr algn="l" fontAlgn="b"/>
                      <a:r>
                        <a:rPr lang="en-ZA" sz="1200" b="1" u="none" strike="noStrike">
                          <a:effectLst/>
                          <a:latin typeface="Arial" panose="020B0604020202020204" pitchFamily="34" charset="0"/>
                          <a:cs typeface="Arial" panose="020B0604020202020204" pitchFamily="34" charset="0"/>
                        </a:rPr>
                        <a:t>Rejected Amount</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solidFill>
                      <a:schemeClr val="accent6">
                        <a:lumMod val="20000"/>
                        <a:lumOff val="80000"/>
                      </a:schemeClr>
                    </a:solidFill>
                  </a:tcPr>
                </a:tc>
                <a:tc>
                  <a:txBody>
                    <a:bodyPr/>
                    <a:lstStyle/>
                    <a:p>
                      <a:pPr algn="l" fontAlgn="b"/>
                      <a:r>
                        <a:rPr lang="en-ZA" sz="1200" b="1" u="none" strike="noStrike">
                          <a:effectLst/>
                          <a:latin typeface="Arial" panose="020B0604020202020204" pitchFamily="34" charset="0"/>
                          <a:cs typeface="Arial" panose="020B0604020202020204" pitchFamily="34" charset="0"/>
                        </a:rPr>
                        <a:t>Number Financed</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solidFill>
                      <a:schemeClr val="accent6">
                        <a:lumMod val="20000"/>
                        <a:lumOff val="80000"/>
                      </a:schemeClr>
                    </a:solidFill>
                  </a:tcPr>
                </a:tc>
                <a:tc>
                  <a:txBody>
                    <a:bodyPr/>
                    <a:lstStyle/>
                    <a:p>
                      <a:pPr algn="l" fontAlgn="b"/>
                      <a:r>
                        <a:rPr lang="en-ZA" sz="1200" b="1" u="none" strike="noStrike" dirty="0">
                          <a:effectLst/>
                          <a:latin typeface="Arial" panose="020B0604020202020204" pitchFamily="34" charset="0"/>
                          <a:cs typeface="Arial" panose="020B0604020202020204" pitchFamily="34" charset="0"/>
                        </a:rPr>
                        <a:t> Disbursed Amount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solidFill>
                      <a:schemeClr val="accent6">
                        <a:lumMod val="20000"/>
                        <a:lumOff val="80000"/>
                      </a:schemeClr>
                    </a:solidFill>
                  </a:tcPr>
                </a:tc>
                <a:extLst>
                  <a:ext uri="{0D108BD9-81ED-4DB2-BD59-A6C34878D82A}">
                    <a16:rowId xmlns:a16="http://schemas.microsoft.com/office/drawing/2014/main" xmlns="" val="969203382"/>
                  </a:ext>
                </a:extLst>
              </a:tr>
              <a:tr h="914303">
                <a:tc>
                  <a:txBody>
                    <a:bodyPr/>
                    <a:lstStyle/>
                    <a:p>
                      <a:pPr algn="l" fontAlgn="b"/>
                      <a:r>
                        <a:rPr lang="en-ZA" sz="1200" b="1" u="none" strike="noStrike">
                          <a:effectLst/>
                          <a:latin typeface="Arial" panose="020B0604020202020204" pitchFamily="34" charset="0"/>
                          <a:cs typeface="Arial" panose="020B0604020202020204" pitchFamily="34" charset="0"/>
                        </a:rPr>
                        <a:t>Grand Total - All Programmes</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All 9</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dirty="0">
                          <a:effectLst/>
                          <a:latin typeface="Arial" panose="020B0604020202020204" pitchFamily="34" charset="0"/>
                          <a:cs typeface="Arial" panose="020B0604020202020204" pitchFamily="34" charset="0"/>
                        </a:rPr>
                        <a:t>8357</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dirty="0">
                          <a:effectLst/>
                          <a:latin typeface="Arial" panose="020B0604020202020204" pitchFamily="34" charset="0"/>
                          <a:cs typeface="Arial" panose="020B0604020202020204" pitchFamily="34" charset="0"/>
                        </a:rPr>
                        <a:t>8194</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pt-BR" sz="1200" b="1" u="none" strike="noStrike">
                          <a:effectLst/>
                          <a:latin typeface="Arial" panose="020B0604020202020204" pitchFamily="34" charset="0"/>
                          <a:cs typeface="Arial" panose="020B0604020202020204" pitchFamily="34" charset="0"/>
                        </a:rPr>
                        <a:t> R  2 490 514 731.98 </a:t>
                      </a:r>
                      <a:endParaRPr lang="pt-BR"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dirty="0">
                          <a:effectLst/>
                          <a:latin typeface="Arial" panose="020B0604020202020204" pitchFamily="34" charset="0"/>
                          <a:cs typeface="Arial" panose="020B0604020202020204" pitchFamily="34" charset="0"/>
                        </a:rPr>
                        <a:t>163</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dirty="0">
                          <a:effectLst/>
                          <a:latin typeface="Arial" panose="020B0604020202020204" pitchFamily="34" charset="0"/>
                          <a:cs typeface="Arial" panose="020B0604020202020204" pitchFamily="34" charset="0"/>
                        </a:rPr>
                        <a:t>R493 034 417.6</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r" fontAlgn="b"/>
                      <a:r>
                        <a:rPr lang="en-ZA" sz="1200" b="1" u="none" strike="noStrike">
                          <a:effectLst/>
                          <a:latin typeface="Arial" panose="020B0604020202020204" pitchFamily="34" charset="0"/>
                          <a:cs typeface="Arial" panose="020B0604020202020204" pitchFamily="34" charset="0"/>
                        </a:rPr>
                        <a:t>76104</a:t>
                      </a:r>
                      <a:endParaRPr lang="en-ZA" sz="1200" b="1" i="0" u="none" strike="noStrike">
                        <a:solidFill>
                          <a:srgbClr val="000000"/>
                        </a:solidFill>
                        <a:effectLst/>
                        <a:latin typeface="Arial" panose="020B0604020202020204" pitchFamily="34" charset="0"/>
                        <a:cs typeface="Arial" panose="020B0604020202020204" pitchFamily="34" charset="0"/>
                      </a:endParaRPr>
                    </a:p>
                  </a:txBody>
                  <a:tcPr marL="7573" marR="7573" marT="7573" marB="0" anchor="b"/>
                </a:tc>
                <a:tc>
                  <a:txBody>
                    <a:bodyPr/>
                    <a:lstStyle/>
                    <a:p>
                      <a:pPr algn="l" fontAlgn="b"/>
                      <a:r>
                        <a:rPr lang="pt-BR" sz="1200" b="1" u="none" strike="noStrike" dirty="0">
                          <a:effectLst/>
                          <a:latin typeface="Arial" panose="020B0604020202020204" pitchFamily="34" charset="0"/>
                          <a:cs typeface="Arial" panose="020B0604020202020204" pitchFamily="34" charset="0"/>
                        </a:rPr>
                        <a:t> R  2 317 004 628.36 </a:t>
                      </a:r>
                      <a:endParaRPr lang="pt-BR" sz="1200" b="1" i="0" u="none" strike="noStrike" dirty="0">
                        <a:solidFill>
                          <a:srgbClr val="000000"/>
                        </a:solidFill>
                        <a:effectLst/>
                        <a:latin typeface="Arial" panose="020B0604020202020204" pitchFamily="34" charset="0"/>
                        <a:cs typeface="Arial" panose="020B0604020202020204" pitchFamily="34" charset="0"/>
                      </a:endParaRPr>
                    </a:p>
                  </a:txBody>
                  <a:tcPr marL="7573" marR="7573" marT="7573" marB="0" anchor="b"/>
                </a:tc>
                <a:extLst>
                  <a:ext uri="{0D108BD9-81ED-4DB2-BD59-A6C34878D82A}">
                    <a16:rowId xmlns:a16="http://schemas.microsoft.com/office/drawing/2014/main" xmlns="" val="2126582409"/>
                  </a:ext>
                </a:extLst>
              </a:tr>
            </a:tbl>
          </a:graphicData>
        </a:graphic>
      </p:graphicFrame>
    </p:spTree>
    <p:extLst>
      <p:ext uri="{BB962C8B-B14F-4D97-AF65-F5344CB8AC3E}">
        <p14:creationId xmlns:p14="http://schemas.microsoft.com/office/powerpoint/2010/main" xmlns="" val="2689703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9483493" y="6387110"/>
            <a:ext cx="1422400" cy="243417"/>
          </a:xfrm>
          <a:prstGeom prst="rect">
            <a:avLst/>
          </a:prstGeom>
        </p:spPr>
        <p:txBody>
          <a:bodyPr vert="horz" lIns="60960" tIns="30480" rIns="60960" bIns="30480" rtlCol="0" anchor="ctr"/>
          <a:lstStyle>
            <a:defPPr>
              <a:defRPr lang="en-US"/>
            </a:defPPr>
            <a:lvl1pPr marL="0" algn="r" defTabSz="609630" rtl="0" eaLnBrk="1" latinLnBrk="0" hangingPunct="1">
              <a:defRPr sz="800" kern="1200">
                <a:solidFill>
                  <a:schemeClr val="tx1">
                    <a:tint val="75000"/>
                  </a:schemeClr>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a:buClr>
                <a:srgbClr val="000000"/>
              </a:buClr>
            </a:pPr>
            <a:fld id="{93AE1883-0942-4AA3-9DB2-9C7C3A0314B1}" type="slidenum">
              <a:rPr lang="en-US">
                <a:solidFill>
                  <a:srgbClr val="000000">
                    <a:tint val="75000"/>
                  </a:srgbClr>
                </a:solidFill>
                <a:latin typeface="Arial"/>
                <a:sym typeface="Arial"/>
              </a:rPr>
              <a:pPr>
                <a:buClr>
                  <a:srgbClr val="000000"/>
                </a:buClr>
              </a:pPr>
              <a:t>36</a:t>
            </a:fld>
            <a:endParaRPr lang="en-US">
              <a:solidFill>
                <a:srgbClr val="000000">
                  <a:tint val="75000"/>
                </a:srgbClr>
              </a:solidFill>
              <a:latin typeface="Arial"/>
              <a:sym typeface="Arial"/>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3012688"/>
            <a:ext cx="12192000" cy="832625"/>
          </a:xfrm>
          <a:prstGeom prst="rect">
            <a:avLst/>
          </a:prstGeom>
          <a:solidFill>
            <a:schemeClr val="accent6">
              <a:lumMod val="75000"/>
            </a:schemeClr>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0" y="3182778"/>
            <a:ext cx="12191999" cy="492443"/>
          </a:xfrm>
          <a:prstGeom prst="rect">
            <a:avLst/>
          </a:prstGeom>
          <a:noFill/>
        </p:spPr>
        <p:txBody>
          <a:bodyPr wrap="square" rtlCol="0">
            <a:spAutoFit/>
          </a:bodyPr>
          <a:lstStyle/>
          <a:p>
            <a:pPr defTabSz="609630">
              <a:buClr>
                <a:srgbClr val="000000"/>
              </a:buClr>
            </a:pPr>
            <a:r>
              <a:rPr lang="en-US" sz="2600" b="1" kern="0" dirty="0">
                <a:solidFill>
                  <a:prstClr val="white"/>
                </a:solidFill>
                <a:latin typeface="Arial"/>
                <a:cs typeface="Arial"/>
                <a:sym typeface="Arial"/>
              </a:rPr>
              <a:t>Disbursements by Gender, Youth, Rural &amp; Township (Audited numbers) </a:t>
            </a:r>
          </a:p>
        </p:txBody>
      </p:sp>
    </p:spTree>
    <p:extLst>
      <p:ext uri="{BB962C8B-B14F-4D97-AF65-F5344CB8AC3E}">
        <p14:creationId xmlns:p14="http://schemas.microsoft.com/office/powerpoint/2010/main" xmlns="" val="3187890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9498361" y="6431839"/>
            <a:ext cx="1422400" cy="243417"/>
          </a:xfrm>
          <a:prstGeom prst="rect">
            <a:avLst/>
          </a:prstGeom>
        </p:spPr>
        <p:txBody>
          <a:bodyPr vert="horz" lIns="60960" tIns="30480" rIns="60960" bIns="30480" rtlCol="0" anchor="ctr"/>
          <a:lstStyle>
            <a:defPPr>
              <a:defRPr lang="en-US"/>
            </a:defPPr>
            <a:lvl1pPr marL="0" algn="r" defTabSz="609630" rtl="0" eaLnBrk="1" latinLnBrk="0" hangingPunct="1">
              <a:defRPr sz="800" kern="1200">
                <a:solidFill>
                  <a:schemeClr val="tx1">
                    <a:tint val="75000"/>
                  </a:schemeClr>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a:buClr>
                <a:srgbClr val="000000"/>
              </a:buClr>
            </a:pPr>
            <a:fld id="{93AE1883-0942-4AA3-9DB2-9C7C3A0314B1}" type="slidenum">
              <a:rPr lang="en-US">
                <a:solidFill>
                  <a:srgbClr val="000000">
                    <a:tint val="75000"/>
                  </a:srgbClr>
                </a:solidFill>
                <a:latin typeface="Arial"/>
                <a:sym typeface="Arial"/>
              </a:rPr>
              <a:pPr>
                <a:buClr>
                  <a:srgbClr val="000000"/>
                </a:buClr>
              </a:pPr>
              <a:t>37</a:t>
            </a:fld>
            <a:endParaRPr lang="en-US">
              <a:solidFill>
                <a:srgbClr val="000000">
                  <a:tint val="75000"/>
                </a:srgbClr>
              </a:solidFill>
              <a:latin typeface="Arial"/>
              <a:sym typeface="Arial"/>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12192000" cy="835930"/>
          </a:xfrm>
          <a:prstGeom prst="rect">
            <a:avLst/>
          </a:prstGeom>
          <a:solidFill>
            <a:schemeClr val="accent6">
              <a:lumMod val="75000"/>
            </a:schemeClr>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0" y="108816"/>
            <a:ext cx="12058185" cy="523220"/>
          </a:xfrm>
          <a:prstGeom prst="rect">
            <a:avLst/>
          </a:prstGeom>
          <a:noFill/>
        </p:spPr>
        <p:txBody>
          <a:bodyPr wrap="square" rtlCol="0">
            <a:spAutoFit/>
          </a:bodyPr>
          <a:lstStyle/>
          <a:p>
            <a:pPr defTabSz="609630">
              <a:buClr>
                <a:srgbClr val="000000"/>
              </a:buClr>
            </a:pPr>
            <a:r>
              <a:rPr lang="en-US" sz="2800" kern="0" dirty="0">
                <a:solidFill>
                  <a:prstClr val="white"/>
                </a:solidFill>
                <a:latin typeface="Arial"/>
                <a:cs typeface="Arial"/>
                <a:sym typeface="Arial"/>
              </a:rPr>
              <a:t>Disbursements by Gender, Youth, Rural Township</a:t>
            </a:r>
          </a:p>
        </p:txBody>
      </p:sp>
      <p:pic>
        <p:nvPicPr>
          <p:cNvPr id="3" name="Picture">
            <a:hlinkClick r:id="rId2"/>
            <a:extLst>
              <a:ext uri="{FF2B5EF4-FFF2-40B4-BE49-F238E27FC236}">
                <a16:creationId xmlns:a16="http://schemas.microsoft.com/office/drawing/2014/main" xmlns="" id="{643725B3-9947-FDD0-A048-B303740A6B15}"/>
              </a:ext>
            </a:extLst>
          </p:cNvPr>
          <p:cNvPicPr>
            <a:picLocks noChangeAspect="1"/>
          </p:cNvPicPr>
          <p:nvPr/>
        </p:nvPicPr>
        <p:blipFill>
          <a:blip r:embed="rId3"/>
          <a:stretch>
            <a:fillRect/>
          </a:stretch>
        </p:blipFill>
        <p:spPr>
          <a:xfrm>
            <a:off x="85725" y="835930"/>
            <a:ext cx="12020550" cy="6022070"/>
          </a:xfrm>
          <a:prstGeom prst="rect">
            <a:avLst/>
          </a:prstGeom>
          <a:noFill/>
        </p:spPr>
      </p:pic>
    </p:spTree>
    <p:extLst>
      <p:ext uri="{BB962C8B-B14F-4D97-AF65-F5344CB8AC3E}">
        <p14:creationId xmlns:p14="http://schemas.microsoft.com/office/powerpoint/2010/main" xmlns="" val="2223630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9483493" y="6387110"/>
            <a:ext cx="1422400" cy="243417"/>
          </a:xfrm>
          <a:prstGeom prst="rect">
            <a:avLst/>
          </a:prstGeom>
        </p:spPr>
        <p:txBody>
          <a:bodyPr vert="horz" lIns="60960" tIns="30480" rIns="60960" bIns="30480" rtlCol="0" anchor="ctr"/>
          <a:lstStyle>
            <a:defPPr>
              <a:defRPr lang="en-US"/>
            </a:defPPr>
            <a:lvl1pPr marL="0" algn="r" defTabSz="609630" rtl="0" eaLnBrk="1" latinLnBrk="0" hangingPunct="1">
              <a:defRPr sz="800" kern="1200">
                <a:solidFill>
                  <a:schemeClr val="tx1">
                    <a:tint val="75000"/>
                  </a:schemeClr>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a:buClr>
                <a:srgbClr val="000000"/>
              </a:buClr>
            </a:pPr>
            <a:fld id="{93AE1883-0942-4AA3-9DB2-9C7C3A0314B1}" type="slidenum">
              <a:rPr lang="en-US">
                <a:solidFill>
                  <a:srgbClr val="000000">
                    <a:tint val="75000"/>
                  </a:srgbClr>
                </a:solidFill>
                <a:latin typeface="Arial"/>
                <a:sym typeface="Arial"/>
              </a:rPr>
              <a:pPr>
                <a:buClr>
                  <a:srgbClr val="000000"/>
                </a:buClr>
              </a:pPr>
              <a:t>38</a:t>
            </a:fld>
            <a:endParaRPr lang="en-US">
              <a:solidFill>
                <a:srgbClr val="000000">
                  <a:tint val="75000"/>
                </a:srgbClr>
              </a:solidFill>
              <a:latin typeface="Arial"/>
              <a:sym typeface="Arial"/>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3012688"/>
            <a:ext cx="12192000" cy="832625"/>
          </a:xfrm>
          <a:prstGeom prst="rect">
            <a:avLst/>
          </a:prstGeom>
          <a:solidFill>
            <a:schemeClr val="accent6">
              <a:lumMod val="75000"/>
            </a:schemeClr>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1" y="3182779"/>
            <a:ext cx="11522927" cy="523220"/>
          </a:xfrm>
          <a:prstGeom prst="rect">
            <a:avLst/>
          </a:prstGeom>
          <a:noFill/>
        </p:spPr>
        <p:txBody>
          <a:bodyPr wrap="square" rtlCol="0">
            <a:spAutoFit/>
          </a:bodyPr>
          <a:lstStyle/>
          <a:p>
            <a:pPr defTabSz="609630">
              <a:buClr>
                <a:srgbClr val="000000"/>
              </a:buClr>
            </a:pPr>
            <a:r>
              <a:rPr lang="en-US" sz="2800" b="1" kern="0" dirty="0">
                <a:solidFill>
                  <a:prstClr val="white"/>
                </a:solidFill>
                <a:latin typeface="Arial"/>
                <a:cs typeface="Arial"/>
                <a:sym typeface="Arial"/>
              </a:rPr>
              <a:t>Disbursements by Economic Sector  </a:t>
            </a:r>
          </a:p>
        </p:txBody>
      </p:sp>
    </p:spTree>
    <p:extLst>
      <p:ext uri="{BB962C8B-B14F-4D97-AF65-F5344CB8AC3E}">
        <p14:creationId xmlns:p14="http://schemas.microsoft.com/office/powerpoint/2010/main" xmlns="" val="1830406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9498361" y="6431839"/>
            <a:ext cx="1422400" cy="243417"/>
          </a:xfrm>
          <a:prstGeom prst="rect">
            <a:avLst/>
          </a:prstGeom>
        </p:spPr>
        <p:txBody>
          <a:bodyPr vert="horz" lIns="60960" tIns="30480" rIns="60960" bIns="30480" rtlCol="0" anchor="ctr"/>
          <a:lstStyle>
            <a:defPPr>
              <a:defRPr lang="en-US"/>
            </a:defPPr>
            <a:lvl1pPr marL="0" algn="r" defTabSz="609630" rtl="0" eaLnBrk="1" latinLnBrk="0" hangingPunct="1">
              <a:defRPr sz="800" kern="1200">
                <a:solidFill>
                  <a:schemeClr val="tx1">
                    <a:tint val="75000"/>
                  </a:schemeClr>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a:buClr>
                <a:srgbClr val="000000"/>
              </a:buClr>
            </a:pPr>
            <a:fld id="{93AE1883-0942-4AA3-9DB2-9C7C3A0314B1}" type="slidenum">
              <a:rPr lang="en-US">
                <a:solidFill>
                  <a:srgbClr val="000000">
                    <a:tint val="75000"/>
                  </a:srgbClr>
                </a:solidFill>
                <a:latin typeface="Arial"/>
                <a:sym typeface="Arial"/>
              </a:rPr>
              <a:pPr>
                <a:buClr>
                  <a:srgbClr val="000000"/>
                </a:buClr>
              </a:pPr>
              <a:t>39</a:t>
            </a:fld>
            <a:endParaRPr lang="en-US">
              <a:solidFill>
                <a:srgbClr val="000000">
                  <a:tint val="75000"/>
                </a:srgbClr>
              </a:solidFill>
              <a:latin typeface="Arial"/>
              <a:sym typeface="Arial"/>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12192000" cy="880151"/>
          </a:xfrm>
          <a:prstGeom prst="rect">
            <a:avLst/>
          </a:prstGeom>
          <a:solidFill>
            <a:schemeClr val="accent6">
              <a:lumMod val="75000"/>
            </a:schemeClr>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0" y="239088"/>
            <a:ext cx="12058185" cy="523220"/>
          </a:xfrm>
          <a:prstGeom prst="rect">
            <a:avLst/>
          </a:prstGeom>
          <a:noFill/>
        </p:spPr>
        <p:txBody>
          <a:bodyPr wrap="square" rtlCol="0">
            <a:spAutoFit/>
          </a:bodyPr>
          <a:lstStyle/>
          <a:p>
            <a:pPr defTabSz="609630">
              <a:buClr>
                <a:srgbClr val="000000"/>
              </a:buClr>
            </a:pPr>
            <a:r>
              <a:rPr lang="en-US" sz="2800" kern="0" dirty="0">
                <a:solidFill>
                  <a:prstClr val="white"/>
                </a:solidFill>
                <a:latin typeface="Arial"/>
                <a:cs typeface="Arial"/>
                <a:sym typeface="Arial"/>
              </a:rPr>
              <a:t>Disbursements by Economic Sector  </a:t>
            </a:r>
          </a:p>
        </p:txBody>
      </p:sp>
      <p:pic>
        <p:nvPicPr>
          <p:cNvPr id="4" name="Picture 3">
            <a:extLst>
              <a:ext uri="{FF2B5EF4-FFF2-40B4-BE49-F238E27FC236}">
                <a16:creationId xmlns:a16="http://schemas.microsoft.com/office/drawing/2014/main" xmlns="" id="{2FAB4194-7088-5CB5-8201-7CDB9731B867}"/>
              </a:ext>
            </a:extLst>
          </p:cNvPr>
          <p:cNvPicPr>
            <a:picLocks noChangeAspect="1"/>
          </p:cNvPicPr>
          <p:nvPr/>
        </p:nvPicPr>
        <p:blipFill>
          <a:blip r:embed="rId2"/>
          <a:stretch>
            <a:fillRect/>
          </a:stretch>
        </p:blipFill>
        <p:spPr>
          <a:xfrm>
            <a:off x="160421" y="1011185"/>
            <a:ext cx="11897764" cy="5161284"/>
          </a:xfrm>
          <a:prstGeom prst="rect">
            <a:avLst/>
          </a:prstGeom>
        </p:spPr>
      </p:pic>
    </p:spTree>
    <p:extLst>
      <p:ext uri="{BB962C8B-B14F-4D97-AF65-F5344CB8AC3E}">
        <p14:creationId xmlns:p14="http://schemas.microsoft.com/office/powerpoint/2010/main" xmlns="" val="2541684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FE5DCF55-A4E6-4BC9-8F9E-76CCCB0F54F8}"/>
              </a:ext>
            </a:extLst>
          </p:cNvPr>
          <p:cNvSpPr txBox="1"/>
          <p:nvPr/>
        </p:nvSpPr>
        <p:spPr>
          <a:xfrm>
            <a:off x="2" y="1"/>
            <a:ext cx="3909389" cy="6340197"/>
          </a:xfrm>
          <a:prstGeom prst="rect">
            <a:avLst/>
          </a:prstGeom>
          <a:solidFill>
            <a:srgbClr val="EE7100"/>
          </a:solidFill>
        </p:spPr>
        <p:txBody>
          <a:bodyPr wrap="square" rtlCol="0">
            <a:spAutoFit/>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 </a:t>
            </a:r>
          </a:p>
        </p:txBody>
      </p:sp>
      <p:sp>
        <p:nvSpPr>
          <p:cNvPr id="6" name="Rectangle 5">
            <a:extLst>
              <a:ext uri="{FF2B5EF4-FFF2-40B4-BE49-F238E27FC236}">
                <a16:creationId xmlns:a16="http://schemas.microsoft.com/office/drawing/2014/main" xmlns="" id="{85CCC70A-E9E5-4D67-A739-AA0C27C6D40B}"/>
              </a:ext>
            </a:extLst>
          </p:cNvPr>
          <p:cNvSpPr/>
          <p:nvPr/>
        </p:nvSpPr>
        <p:spPr>
          <a:xfrm>
            <a:off x="3909389" y="480479"/>
            <a:ext cx="8282609" cy="4211409"/>
          </a:xfrm>
          <a:prstGeom prst="rect">
            <a:avLst/>
          </a:prstGeom>
        </p:spPr>
        <p:txBody>
          <a:bodyPr wrap="square">
            <a:spAutoFit/>
          </a:bodyPr>
          <a:lstStyle/>
          <a:p>
            <a:pPr marL="285750" indent="-285750">
              <a:lnSpc>
                <a:spcPct val="150000"/>
              </a:lnSpc>
              <a:buFont typeface="Arial" panose="020B0604020202020204" pitchFamily="34" charset="0"/>
              <a:buChar char="•"/>
            </a:pPr>
            <a:r>
              <a:rPr lang="en-GB" b="1" dirty="0">
                <a:latin typeface="Gill Sans MT" panose="020B0502020104020203" pitchFamily="34" charset="0"/>
                <a:cs typeface="Arial" panose="020B0604020202020204" pitchFamily="34" charset="0"/>
              </a:rPr>
              <a:t>Regional Administrators:</a:t>
            </a:r>
          </a:p>
          <a:p>
            <a:pPr marL="742950" lvl="1" indent="-285750">
              <a:lnSpc>
                <a:spcPct val="150000"/>
              </a:lnSpc>
              <a:buFont typeface="Arial" panose="020B0604020202020204" pitchFamily="34" charset="0"/>
              <a:buChar char="•"/>
            </a:pPr>
            <a:r>
              <a:rPr lang="en-GB" dirty="0">
                <a:latin typeface="Gill Sans MT" panose="020B0502020104020203" pitchFamily="34" charset="0"/>
                <a:cs typeface="Arial" panose="020B0604020202020204" pitchFamily="34" charset="0"/>
              </a:rPr>
              <a:t>are primarily responsible for checking applications in terms of document completion</a:t>
            </a:r>
          </a:p>
          <a:p>
            <a:pPr marL="285750" indent="-285750">
              <a:lnSpc>
                <a:spcPct val="150000"/>
              </a:lnSpc>
              <a:buFont typeface="Arial" panose="020B0604020202020204" pitchFamily="34" charset="0"/>
              <a:buChar char="•"/>
            </a:pPr>
            <a:r>
              <a:rPr lang="en-GB" b="1" dirty="0">
                <a:latin typeface="Gill Sans MT" panose="020B0502020104020203" pitchFamily="34" charset="0"/>
                <a:cs typeface="Arial" panose="020B0604020202020204" pitchFamily="34" charset="0"/>
              </a:rPr>
              <a:t>Investment Analysts:</a:t>
            </a:r>
          </a:p>
          <a:p>
            <a:pPr marL="742950" lvl="1" indent="-285750">
              <a:lnSpc>
                <a:spcPct val="150000"/>
              </a:lnSpc>
              <a:buFont typeface="Arial" panose="020B0604020202020204" pitchFamily="34" charset="0"/>
              <a:buChar char="•"/>
            </a:pPr>
            <a:r>
              <a:rPr lang="en-GB" dirty="0">
                <a:latin typeface="Gill Sans MT" panose="020B0502020104020203" pitchFamily="34" charset="0"/>
                <a:cs typeface="Arial" panose="020B0604020202020204" pitchFamily="34" charset="0"/>
              </a:rPr>
              <a:t>are responsible for basic assessment</a:t>
            </a:r>
          </a:p>
          <a:p>
            <a:pPr marL="285750" indent="-285750">
              <a:lnSpc>
                <a:spcPct val="150000"/>
              </a:lnSpc>
              <a:buFont typeface="Arial" panose="020B0604020202020204" pitchFamily="34" charset="0"/>
              <a:buChar char="•"/>
            </a:pPr>
            <a:r>
              <a:rPr lang="en-GB" b="1" dirty="0">
                <a:latin typeface="Gill Sans MT" panose="020B0502020104020203" pitchFamily="34" charset="0"/>
                <a:cs typeface="Arial" panose="020B0604020202020204" pitchFamily="34" charset="0"/>
              </a:rPr>
              <a:t>Investment Officers:</a:t>
            </a:r>
          </a:p>
          <a:p>
            <a:pPr marL="742950" lvl="1" indent="-285750">
              <a:lnSpc>
                <a:spcPct val="150000"/>
              </a:lnSpc>
              <a:buFont typeface="Arial" panose="020B0604020202020204" pitchFamily="34" charset="0"/>
              <a:buChar char="•"/>
            </a:pPr>
            <a:r>
              <a:rPr lang="en-GB" dirty="0">
                <a:latin typeface="Gill Sans MT" panose="020B0502020104020203" pitchFamily="34" charset="0"/>
                <a:cs typeface="Arial" panose="020B0604020202020204" pitchFamily="34" charset="0"/>
              </a:rPr>
              <a:t>are responsible for due diligence </a:t>
            </a:r>
          </a:p>
          <a:p>
            <a:pPr marL="285750" indent="-285750">
              <a:lnSpc>
                <a:spcPct val="150000"/>
              </a:lnSpc>
              <a:buFont typeface="Arial" panose="020B0604020202020204" pitchFamily="34" charset="0"/>
              <a:buChar char="•"/>
            </a:pPr>
            <a:r>
              <a:rPr lang="en-GB" b="1" dirty="0">
                <a:latin typeface="Gill Sans MT" panose="020B0502020104020203" pitchFamily="34" charset="0"/>
                <a:cs typeface="Arial" panose="020B0604020202020204" pitchFamily="34" charset="0"/>
              </a:rPr>
              <a:t>Regional Managers:</a:t>
            </a:r>
            <a:endParaRPr lang="en-ZA" b="1" kern="0" dirty="0">
              <a:latin typeface="Gill Sans MT" panose="020B0502020104020203"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kern="0" dirty="0">
                <a:latin typeface="Gill Sans MT" panose="020B0502020104020203" pitchFamily="34" charset="0"/>
                <a:cs typeface="Arial" panose="020B0604020202020204" pitchFamily="34" charset="0"/>
              </a:rPr>
              <a:t>are responsible for overseeing an entire value chain</a:t>
            </a:r>
            <a:endParaRPr lang="en-GB" dirty="0">
              <a:latin typeface="Gill Sans MT" panose="020B0502020104020203" pitchFamily="34" charset="0"/>
              <a:cs typeface="Arial" panose="020B0604020202020204" pitchFamily="34" charset="0"/>
            </a:endParaRPr>
          </a:p>
          <a:p>
            <a:pPr marL="342917" indent="-342917">
              <a:spcBef>
                <a:spcPts val="800"/>
              </a:spcBef>
              <a:buFont typeface="+mj-lt"/>
              <a:buAutoNum type="arabicPeriod"/>
            </a:pPr>
            <a:endParaRPr lang="en-US" dirty="0">
              <a:latin typeface="Gill Sans MT" panose="020B0502020104020203"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E8617DC0-2195-444D-A987-D871B8499703}"/>
              </a:ext>
            </a:extLst>
          </p:cNvPr>
          <p:cNvSpPr txBox="1"/>
          <p:nvPr/>
        </p:nvSpPr>
        <p:spPr>
          <a:xfrm>
            <a:off x="0" y="2613911"/>
            <a:ext cx="4334570" cy="820738"/>
          </a:xfrm>
          <a:prstGeom prst="rect">
            <a:avLst/>
          </a:prstGeom>
        </p:spPr>
        <p:txBody>
          <a:bodyPr wrap="square" lIns="0" tIns="0" rIns="0" bIns="0" rtlCol="0" anchor="t">
            <a:spAutoFit/>
          </a:bodyPr>
          <a:lstStyle/>
          <a:p>
            <a:pPr algn="ctr">
              <a:lnSpc>
                <a:spcPts val="3150"/>
              </a:lnSpc>
            </a:pPr>
            <a:r>
              <a:rPr lang="en-US" sz="2667" b="1" dirty="0">
                <a:solidFill>
                  <a:schemeClr val="bg1"/>
                </a:solidFill>
                <a:latin typeface="Gill Sans MT" panose="020B0502020104020203" pitchFamily="34" charset="0"/>
                <a:cs typeface="Arial" panose="020B0604020202020204" pitchFamily="34" charset="0"/>
              </a:rPr>
              <a:t>Current Operating Environment</a:t>
            </a:r>
          </a:p>
        </p:txBody>
      </p:sp>
    </p:spTree>
    <p:extLst>
      <p:ext uri="{BB962C8B-B14F-4D97-AF65-F5344CB8AC3E}">
        <p14:creationId xmlns:p14="http://schemas.microsoft.com/office/powerpoint/2010/main" xmlns="" val="1344952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9483493" y="6387110"/>
            <a:ext cx="1422400" cy="243417"/>
          </a:xfrm>
          <a:prstGeom prst="rect">
            <a:avLst/>
          </a:prstGeom>
        </p:spPr>
        <p:txBody>
          <a:bodyPr vert="horz" lIns="60960" tIns="30480" rIns="60960" bIns="30480" rtlCol="0" anchor="ctr"/>
          <a:lstStyle>
            <a:defPPr>
              <a:defRPr lang="en-US"/>
            </a:defPPr>
            <a:lvl1pPr marL="0" algn="r" defTabSz="609630" rtl="0" eaLnBrk="1" latinLnBrk="0" hangingPunct="1">
              <a:defRPr sz="800" kern="1200">
                <a:solidFill>
                  <a:schemeClr val="tx1">
                    <a:tint val="75000"/>
                  </a:schemeClr>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a:buClr>
                <a:srgbClr val="000000"/>
              </a:buClr>
            </a:pPr>
            <a:fld id="{93AE1883-0942-4AA3-9DB2-9C7C3A0314B1}" type="slidenum">
              <a:rPr lang="en-US">
                <a:solidFill>
                  <a:srgbClr val="000000">
                    <a:tint val="75000"/>
                  </a:srgbClr>
                </a:solidFill>
                <a:latin typeface="Arial"/>
                <a:sym typeface="Arial"/>
              </a:rPr>
              <a:pPr>
                <a:buClr>
                  <a:srgbClr val="000000"/>
                </a:buClr>
              </a:pPr>
              <a:t>40</a:t>
            </a:fld>
            <a:endParaRPr lang="en-US">
              <a:solidFill>
                <a:srgbClr val="000000">
                  <a:tint val="75000"/>
                </a:srgbClr>
              </a:solidFill>
              <a:latin typeface="Arial"/>
              <a:sym typeface="Arial"/>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3012688"/>
            <a:ext cx="12192000" cy="832625"/>
          </a:xfrm>
          <a:prstGeom prst="rect">
            <a:avLst/>
          </a:prstGeom>
          <a:solidFill>
            <a:schemeClr val="accent6">
              <a:lumMod val="75000"/>
            </a:schemeClr>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1" y="3182779"/>
            <a:ext cx="11522927" cy="523220"/>
          </a:xfrm>
          <a:prstGeom prst="rect">
            <a:avLst/>
          </a:prstGeom>
          <a:noFill/>
        </p:spPr>
        <p:txBody>
          <a:bodyPr wrap="square" rtlCol="0">
            <a:spAutoFit/>
          </a:bodyPr>
          <a:lstStyle/>
          <a:p>
            <a:pPr defTabSz="609630">
              <a:buClr>
                <a:srgbClr val="000000"/>
              </a:buClr>
            </a:pPr>
            <a:r>
              <a:rPr lang="en-US" sz="2800" b="1" kern="0" dirty="0">
                <a:solidFill>
                  <a:prstClr val="white"/>
                </a:solidFill>
                <a:latin typeface="Arial"/>
                <a:cs typeface="Arial"/>
                <a:sym typeface="Arial"/>
              </a:rPr>
              <a:t>Collaboration with Ecosystem Partners – DDM focus</a:t>
            </a:r>
          </a:p>
        </p:txBody>
      </p:sp>
    </p:spTree>
    <p:extLst>
      <p:ext uri="{BB962C8B-B14F-4D97-AF65-F5344CB8AC3E}">
        <p14:creationId xmlns:p14="http://schemas.microsoft.com/office/powerpoint/2010/main" xmlns="" val="27678863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9483493" y="6387110"/>
            <a:ext cx="1422400" cy="243417"/>
          </a:xfrm>
          <a:prstGeom prst="rect">
            <a:avLst/>
          </a:prstGeom>
        </p:spPr>
        <p:txBody>
          <a:bodyPr vert="horz" lIns="60960" tIns="30480" rIns="60960" bIns="30480" rtlCol="0" anchor="ctr"/>
          <a:lstStyle>
            <a:defPPr>
              <a:defRPr lang="en-US"/>
            </a:defPPr>
            <a:lvl1pPr marL="0" algn="r" defTabSz="609630" rtl="0" eaLnBrk="1" latinLnBrk="0" hangingPunct="1">
              <a:defRPr sz="800" kern="1200">
                <a:solidFill>
                  <a:schemeClr val="tx1">
                    <a:tint val="75000"/>
                  </a:schemeClr>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a:lstStyle>
          <a:p>
            <a:pPr>
              <a:buClr>
                <a:srgbClr val="000000"/>
              </a:buClr>
            </a:pPr>
            <a:fld id="{93AE1883-0942-4AA3-9DB2-9C7C3A0314B1}" type="slidenum">
              <a:rPr lang="en-US">
                <a:solidFill>
                  <a:srgbClr val="000000">
                    <a:tint val="75000"/>
                  </a:srgbClr>
                </a:solidFill>
                <a:latin typeface="Arial"/>
                <a:sym typeface="Arial"/>
              </a:rPr>
              <a:pPr>
                <a:buClr>
                  <a:srgbClr val="000000"/>
                </a:buClr>
              </a:pPr>
              <a:t>41</a:t>
            </a:fld>
            <a:endParaRPr lang="en-US">
              <a:solidFill>
                <a:srgbClr val="000000">
                  <a:tint val="75000"/>
                </a:srgbClr>
              </a:solidFill>
              <a:latin typeface="Arial"/>
              <a:sym typeface="Arial"/>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12192000" cy="832625"/>
          </a:xfrm>
          <a:prstGeom prst="rect">
            <a:avLst/>
          </a:prstGeom>
          <a:solidFill>
            <a:schemeClr val="accent6">
              <a:lumMod val="75000"/>
            </a:schemeClr>
          </a:solidFill>
        </p:spPr>
      </p:sp>
      <p:sp>
        <p:nvSpPr>
          <p:cNvPr id="14" name="TextBox 13">
            <a:extLst>
              <a:ext uri="{FF2B5EF4-FFF2-40B4-BE49-F238E27FC236}">
                <a16:creationId xmlns:a16="http://schemas.microsoft.com/office/drawing/2014/main" xmlns="" id="{F293BD13-6FD6-4918-A443-A69C3A77FD03}"/>
              </a:ext>
            </a:extLst>
          </p:cNvPr>
          <p:cNvSpPr txBox="1"/>
          <p:nvPr/>
        </p:nvSpPr>
        <p:spPr>
          <a:xfrm>
            <a:off x="490654" y="119391"/>
            <a:ext cx="11522927" cy="523220"/>
          </a:xfrm>
          <a:prstGeom prst="rect">
            <a:avLst/>
          </a:prstGeom>
          <a:noFill/>
        </p:spPr>
        <p:txBody>
          <a:bodyPr wrap="square" rtlCol="0">
            <a:spAutoFit/>
          </a:bodyPr>
          <a:lstStyle/>
          <a:p>
            <a:pPr defTabSz="609630">
              <a:buClr>
                <a:srgbClr val="000000"/>
              </a:buClr>
            </a:pPr>
            <a:r>
              <a:rPr lang="en-US" sz="2800" b="1" kern="0" dirty="0">
                <a:solidFill>
                  <a:prstClr val="white"/>
                </a:solidFill>
                <a:latin typeface="Arial"/>
                <a:cs typeface="Arial"/>
                <a:sym typeface="Arial"/>
              </a:rPr>
              <a:t>Collaboration with Ecosystem Partners – DDM focus</a:t>
            </a:r>
          </a:p>
        </p:txBody>
      </p:sp>
      <p:sp>
        <p:nvSpPr>
          <p:cNvPr id="11" name="TextBox 10">
            <a:extLst>
              <a:ext uri="{FF2B5EF4-FFF2-40B4-BE49-F238E27FC236}">
                <a16:creationId xmlns:a16="http://schemas.microsoft.com/office/drawing/2014/main" xmlns="" id="{0EE712F2-F599-1BD2-DFDC-A91DEE021D3E}"/>
              </a:ext>
            </a:extLst>
          </p:cNvPr>
          <p:cNvSpPr txBox="1"/>
          <p:nvPr/>
        </p:nvSpPr>
        <p:spPr>
          <a:xfrm>
            <a:off x="207102" y="979358"/>
            <a:ext cx="11755049" cy="4977773"/>
          </a:xfrm>
          <a:prstGeom prst="rect">
            <a:avLst/>
          </a:prstGeom>
          <a:noFill/>
          <a:ln>
            <a:noFill/>
          </a:ln>
        </p:spPr>
        <p:txBody>
          <a:bodyPr wrap="square">
            <a:spAutoFit/>
          </a:bodyPr>
          <a:lstStyle/>
          <a:p>
            <a:pPr algn="just" defTabSz="609630">
              <a:lnSpc>
                <a:spcPct val="150000"/>
              </a:lnSpc>
              <a:buClr>
                <a:srgbClr val="000000"/>
              </a:buClr>
            </a:pPr>
            <a:r>
              <a:rPr lang="en-US" sz="1333" b="1" kern="0" dirty="0">
                <a:solidFill>
                  <a:srgbClr val="000000"/>
                </a:solidFill>
                <a:latin typeface="Arial"/>
                <a:cs typeface="Arial"/>
                <a:sym typeface="Arial"/>
              </a:rPr>
              <a:t>Co-operation at Provincial Level and Legislative Landscape that Impact on SMMEs </a:t>
            </a:r>
          </a:p>
          <a:p>
            <a:pPr marL="228611" lvl="6" indent="-228611" algn="just" defTabSz="609630">
              <a:lnSpc>
                <a:spcPct val="150000"/>
              </a:lnSpc>
              <a:buClr>
                <a:srgbClr val="000000"/>
              </a:buClr>
              <a:buFont typeface="Arial" panose="020B0604020202020204" pitchFamily="34" charset="0"/>
              <a:buChar char="•"/>
            </a:pPr>
            <a:r>
              <a:rPr lang="en-ZA" sz="1333" b="1" kern="0" dirty="0">
                <a:solidFill>
                  <a:srgbClr val="000000"/>
                </a:solidFill>
                <a:latin typeface="Arial"/>
                <a:ea typeface="Times New Roman" panose="02020603050405020304" pitchFamily="18" charset="0"/>
                <a:cs typeface="Arial" panose="020B0604020202020204" pitchFamily="34" charset="0"/>
                <a:sym typeface="Arial"/>
              </a:rPr>
              <a:t>sefa</a:t>
            </a:r>
            <a:r>
              <a:rPr lang="en-ZA" sz="1333" kern="0" dirty="0">
                <a:solidFill>
                  <a:srgbClr val="000000"/>
                </a:solidFill>
                <a:latin typeface="Arial"/>
                <a:ea typeface="Times New Roman" panose="02020603050405020304" pitchFamily="18" charset="0"/>
                <a:cs typeface="Arial" panose="020B0604020202020204" pitchFamily="34" charset="0"/>
                <a:sym typeface="Arial"/>
              </a:rPr>
              <a:t> has signed an MOU with ECDC to ensure seamless support of SMMEs in the  Province</a:t>
            </a:r>
          </a:p>
          <a:p>
            <a:pPr marL="228611" lvl="2" indent="-228611" algn="just" defTabSz="609630">
              <a:lnSpc>
                <a:spcPct val="150000"/>
              </a:lnSpc>
              <a:buClr>
                <a:srgbClr val="000000"/>
              </a:buClr>
              <a:buFont typeface="Arial" panose="020B0604020202020204" pitchFamily="34" charset="0"/>
              <a:buChar char="•"/>
            </a:pPr>
            <a:r>
              <a:rPr lang="en-ZA" sz="1333" kern="0" dirty="0">
                <a:solidFill>
                  <a:srgbClr val="000000"/>
                </a:solidFill>
                <a:latin typeface="Arial"/>
                <a:ea typeface="Times New Roman" panose="02020603050405020304" pitchFamily="18" charset="0"/>
                <a:cs typeface="Arial" panose="020B0604020202020204" pitchFamily="34" charset="0"/>
                <a:sym typeface="Arial"/>
              </a:rPr>
              <a:t>Discussions are at advanced stage with LIEDA and GEP to sign and implement similar partnership arrangements</a:t>
            </a:r>
          </a:p>
          <a:p>
            <a:pPr marL="228611" lvl="2" indent="-228611" algn="just" defTabSz="609630">
              <a:lnSpc>
                <a:spcPct val="150000"/>
              </a:lnSpc>
              <a:buClr>
                <a:srgbClr val="000000"/>
              </a:buClr>
              <a:buFont typeface="Arial" panose="020B0604020202020204" pitchFamily="34" charset="0"/>
              <a:buChar char="•"/>
            </a:pPr>
            <a:r>
              <a:rPr lang="en-ZA" sz="1333" kern="0" dirty="0">
                <a:solidFill>
                  <a:srgbClr val="000000"/>
                </a:solidFill>
                <a:latin typeface="Arial"/>
                <a:ea typeface="Times New Roman" panose="02020603050405020304" pitchFamily="18" charset="0"/>
                <a:cs typeface="Arial" panose="020B0604020202020204" pitchFamily="34" charset="0"/>
                <a:sym typeface="Arial"/>
              </a:rPr>
              <a:t>The goal is to sign MOUs with all provincial development corporations </a:t>
            </a:r>
          </a:p>
          <a:p>
            <a:pPr marL="228611" lvl="2" indent="-228611" algn="just" defTabSz="609630">
              <a:lnSpc>
                <a:spcPct val="150000"/>
              </a:lnSpc>
              <a:buClr>
                <a:srgbClr val="000000"/>
              </a:buClr>
              <a:buFont typeface="Arial" panose="020B0604020202020204" pitchFamily="34" charset="0"/>
              <a:buChar char="•"/>
            </a:pPr>
            <a:r>
              <a:rPr lang="en-ZA" sz="1333" kern="0" dirty="0">
                <a:solidFill>
                  <a:srgbClr val="000000"/>
                </a:solidFill>
                <a:latin typeface="Arial"/>
                <a:ea typeface="Times New Roman" panose="02020603050405020304" pitchFamily="18" charset="0"/>
                <a:cs typeface="Arial" panose="020B0604020202020204" pitchFamily="34" charset="0"/>
                <a:sym typeface="Arial"/>
              </a:rPr>
              <a:t>This approach will position </a:t>
            </a:r>
            <a:r>
              <a:rPr lang="en-ZA" sz="1333" b="1" kern="0" dirty="0">
                <a:solidFill>
                  <a:srgbClr val="000000"/>
                </a:solidFill>
                <a:latin typeface="Arial"/>
                <a:ea typeface="Times New Roman" panose="02020603050405020304" pitchFamily="18" charset="0"/>
                <a:cs typeface="Arial" panose="020B0604020202020204" pitchFamily="34" charset="0"/>
                <a:sym typeface="Arial"/>
              </a:rPr>
              <a:t>sefa</a:t>
            </a:r>
            <a:r>
              <a:rPr lang="en-ZA" sz="1333" kern="0" dirty="0">
                <a:solidFill>
                  <a:srgbClr val="000000"/>
                </a:solidFill>
                <a:latin typeface="Arial"/>
                <a:ea typeface="Times New Roman" panose="02020603050405020304" pitchFamily="18" charset="0"/>
                <a:cs typeface="Arial" panose="020B0604020202020204" pitchFamily="34" charset="0"/>
                <a:sym typeface="Arial"/>
              </a:rPr>
              <a:t> to support the Provinces to implement their </a:t>
            </a:r>
            <a:r>
              <a:rPr lang="en-ZA" sz="1333" b="1" kern="0" dirty="0">
                <a:solidFill>
                  <a:srgbClr val="000000"/>
                </a:solidFill>
                <a:latin typeface="Arial"/>
                <a:ea typeface="Times New Roman" panose="02020603050405020304" pitchFamily="18" charset="0"/>
                <a:cs typeface="Arial" panose="020B0604020202020204" pitchFamily="34" charset="0"/>
                <a:sym typeface="Arial"/>
              </a:rPr>
              <a:t>economic growth plans</a:t>
            </a:r>
          </a:p>
          <a:p>
            <a:pPr algn="just" defTabSz="609630">
              <a:lnSpc>
                <a:spcPct val="150000"/>
              </a:lnSpc>
              <a:buClr>
                <a:srgbClr val="000000"/>
              </a:buClr>
            </a:pPr>
            <a:endParaRPr lang="en-ZA" sz="1333" kern="0" dirty="0">
              <a:solidFill>
                <a:srgbClr val="000000"/>
              </a:solidFill>
              <a:latin typeface="Arial"/>
              <a:cs typeface="Arial" panose="020B0604020202020204" pitchFamily="34" charset="0"/>
              <a:sym typeface="Arial"/>
            </a:endParaRPr>
          </a:p>
          <a:p>
            <a:pPr algn="just" defTabSz="609630">
              <a:lnSpc>
                <a:spcPct val="150000"/>
              </a:lnSpc>
              <a:buClr>
                <a:srgbClr val="000000"/>
              </a:buClr>
            </a:pPr>
            <a:r>
              <a:rPr lang="en-US" sz="1333" b="1" kern="0" dirty="0">
                <a:solidFill>
                  <a:srgbClr val="000000"/>
                </a:solidFill>
                <a:latin typeface="Arial"/>
                <a:cs typeface="Arial"/>
                <a:sym typeface="Arial"/>
              </a:rPr>
              <a:t>Collaboration with District and Local Government </a:t>
            </a:r>
          </a:p>
          <a:p>
            <a:pPr marL="228611" indent="-228611" algn="just" defTabSz="609630">
              <a:lnSpc>
                <a:spcPct val="150000"/>
              </a:lnSpc>
              <a:buClr>
                <a:srgbClr val="000000"/>
              </a:buClr>
              <a:buFont typeface="Arial" panose="020B0604020202020204" pitchFamily="34" charset="0"/>
              <a:buChar char="•"/>
            </a:pPr>
            <a:r>
              <a:rPr lang="en-US" sz="1333" kern="0" dirty="0">
                <a:solidFill>
                  <a:srgbClr val="001F00"/>
                </a:solidFill>
                <a:latin typeface="Arial"/>
                <a:ea typeface="Times New Roman" panose="02020603050405020304" pitchFamily="18" charset="0"/>
                <a:cs typeface="Arial" panose="020B0604020202020204" pitchFamily="34" charset="0"/>
                <a:sym typeface="Arial"/>
              </a:rPr>
              <a:t>Collaborating SEDA in implementing the Ecosystem Facilitation Model  </a:t>
            </a:r>
          </a:p>
          <a:p>
            <a:pPr marL="228611" indent="-228611" algn="just" defTabSz="609630">
              <a:lnSpc>
                <a:spcPct val="150000"/>
              </a:lnSpc>
              <a:buClr>
                <a:srgbClr val="000000"/>
              </a:buClr>
              <a:buFont typeface="Arial" panose="020B0604020202020204" pitchFamily="34" charset="0"/>
              <a:buChar char="•"/>
            </a:pPr>
            <a:r>
              <a:rPr lang="en-US" sz="1333" kern="0" dirty="0">
                <a:solidFill>
                  <a:srgbClr val="001F00"/>
                </a:solidFill>
                <a:latin typeface="Arial"/>
                <a:ea typeface="Times New Roman" panose="02020603050405020304" pitchFamily="18" charset="0"/>
                <a:cs typeface="Arial" panose="020B0604020202020204" pitchFamily="34" charset="0"/>
                <a:sym typeface="Arial"/>
              </a:rPr>
              <a:t>This is done through the participation in one of the workstream that is responsible for access to finance</a:t>
            </a:r>
          </a:p>
          <a:p>
            <a:pPr marL="228611" indent="-228611" algn="just" defTabSz="609630">
              <a:lnSpc>
                <a:spcPct val="150000"/>
              </a:lnSpc>
              <a:buClr>
                <a:srgbClr val="000000"/>
              </a:buClr>
              <a:buFont typeface="Arial" panose="020B0604020202020204" pitchFamily="34" charset="0"/>
              <a:buChar char="•"/>
            </a:pPr>
            <a:r>
              <a:rPr lang="en-US" sz="1333" kern="0" dirty="0">
                <a:solidFill>
                  <a:srgbClr val="001F00"/>
                </a:solidFill>
                <a:latin typeface="Arial"/>
                <a:ea typeface="Times New Roman" panose="02020603050405020304" pitchFamily="18" charset="0"/>
                <a:cs typeface="Arial" panose="020B0604020202020204" pitchFamily="34" charset="0"/>
                <a:sym typeface="Arial"/>
              </a:rPr>
              <a:t>There is a task team that is championed by DSBD to ensure that this work is executed as a DSBD portfolio</a:t>
            </a:r>
          </a:p>
          <a:p>
            <a:pPr algn="just" defTabSz="609630">
              <a:lnSpc>
                <a:spcPct val="150000"/>
              </a:lnSpc>
              <a:buClr>
                <a:srgbClr val="000000"/>
              </a:buClr>
            </a:pPr>
            <a:endParaRPr lang="en-US" sz="1333" kern="0" dirty="0">
              <a:solidFill>
                <a:srgbClr val="001F00"/>
              </a:solidFill>
              <a:latin typeface="Arial"/>
              <a:ea typeface="Times New Roman" panose="02020603050405020304" pitchFamily="18" charset="0"/>
              <a:cs typeface="Arial" panose="020B0604020202020204" pitchFamily="34" charset="0"/>
              <a:sym typeface="Arial"/>
            </a:endParaRPr>
          </a:p>
          <a:p>
            <a:pPr algn="just" defTabSz="609630">
              <a:lnSpc>
                <a:spcPct val="150000"/>
              </a:lnSpc>
              <a:buClr>
                <a:srgbClr val="000000"/>
              </a:buClr>
            </a:pPr>
            <a:r>
              <a:rPr lang="en-US" sz="1333" b="1" kern="0" dirty="0">
                <a:solidFill>
                  <a:srgbClr val="001F00"/>
                </a:solidFill>
                <a:latin typeface="Arial"/>
                <a:ea typeface="Times New Roman" panose="02020603050405020304" pitchFamily="18" charset="0"/>
                <a:cs typeface="Arial" panose="020B0604020202020204" pitchFamily="34" charset="0"/>
                <a:sym typeface="Arial"/>
              </a:rPr>
              <a:t>Challenges</a:t>
            </a:r>
          </a:p>
          <a:p>
            <a:pPr marL="228611" indent="-228611" algn="just" defTabSz="609630">
              <a:lnSpc>
                <a:spcPct val="150000"/>
              </a:lnSpc>
              <a:buClr>
                <a:srgbClr val="000000"/>
              </a:buClr>
              <a:buFont typeface="Arial" panose="020B0604020202020204" pitchFamily="34" charset="0"/>
              <a:buChar char="•"/>
            </a:pPr>
            <a:r>
              <a:rPr lang="en-US" sz="1333" kern="0" dirty="0">
                <a:solidFill>
                  <a:srgbClr val="001F00"/>
                </a:solidFill>
                <a:latin typeface="Arial"/>
                <a:ea typeface="Times New Roman" panose="02020603050405020304" pitchFamily="18" charset="0"/>
                <a:cs typeface="Arial" panose="020B0604020202020204" pitchFamily="34" charset="0"/>
                <a:sym typeface="Arial"/>
              </a:rPr>
              <a:t>Collaboration with Local Economic Development offices in the </a:t>
            </a:r>
            <a:r>
              <a:rPr lang="en-US" sz="1333" kern="0">
                <a:solidFill>
                  <a:srgbClr val="001F00"/>
                </a:solidFill>
                <a:latin typeface="Arial"/>
                <a:ea typeface="Times New Roman" panose="02020603050405020304" pitchFamily="18" charset="0"/>
                <a:cs typeface="Arial" panose="020B0604020202020204" pitchFamily="34" charset="0"/>
                <a:sym typeface="Arial"/>
              </a:rPr>
              <a:t>various municipalities</a:t>
            </a:r>
            <a:endParaRPr lang="en-US" sz="1333" kern="0" dirty="0">
              <a:solidFill>
                <a:srgbClr val="001F00"/>
              </a:solidFill>
              <a:latin typeface="Arial"/>
              <a:ea typeface="Times New Roman" panose="02020603050405020304" pitchFamily="18" charset="0"/>
              <a:cs typeface="Arial" panose="020B0604020202020204" pitchFamily="34" charset="0"/>
              <a:sym typeface="Arial"/>
            </a:endParaRPr>
          </a:p>
          <a:p>
            <a:pPr algn="just" defTabSz="609630">
              <a:lnSpc>
                <a:spcPct val="150000"/>
              </a:lnSpc>
              <a:buClr>
                <a:srgbClr val="000000"/>
              </a:buClr>
            </a:pPr>
            <a:endParaRPr lang="en-US" sz="1333" b="1" kern="0" dirty="0">
              <a:solidFill>
                <a:srgbClr val="001F00"/>
              </a:solidFill>
              <a:latin typeface="Arial"/>
              <a:ea typeface="Times New Roman" panose="02020603050405020304" pitchFamily="18" charset="0"/>
              <a:cs typeface="Arial" panose="020B0604020202020204" pitchFamily="34" charset="0"/>
              <a:sym typeface="Arial"/>
            </a:endParaRPr>
          </a:p>
          <a:p>
            <a:pPr algn="just" defTabSz="609630">
              <a:lnSpc>
                <a:spcPct val="150000"/>
              </a:lnSpc>
              <a:buClr>
                <a:srgbClr val="000000"/>
              </a:buClr>
            </a:pPr>
            <a:r>
              <a:rPr lang="en-US" sz="1333" b="1" kern="0" dirty="0">
                <a:solidFill>
                  <a:srgbClr val="001F00"/>
                </a:solidFill>
                <a:latin typeface="Arial"/>
                <a:ea typeface="Times New Roman" panose="02020603050405020304" pitchFamily="18" charset="0"/>
                <a:cs typeface="Arial" panose="020B0604020202020204" pitchFamily="34" charset="0"/>
                <a:sym typeface="Arial"/>
              </a:rPr>
              <a:t>Opportunities</a:t>
            </a:r>
          </a:p>
          <a:p>
            <a:pPr marL="228611" indent="-228611" algn="just" defTabSz="609630">
              <a:lnSpc>
                <a:spcPct val="150000"/>
              </a:lnSpc>
              <a:buClr>
                <a:srgbClr val="000000"/>
              </a:buClr>
              <a:buFont typeface="Arial" panose="020B0604020202020204" pitchFamily="34" charset="0"/>
              <a:buChar char="•"/>
            </a:pPr>
            <a:r>
              <a:rPr lang="en-US" sz="1333" kern="0" dirty="0">
                <a:solidFill>
                  <a:srgbClr val="000000"/>
                </a:solidFill>
                <a:latin typeface="Arial"/>
                <a:ea typeface="Times New Roman" panose="02020603050405020304" pitchFamily="18" charset="0"/>
                <a:cs typeface="Arial" panose="020B0604020202020204" pitchFamily="34" charset="0"/>
                <a:sym typeface="Arial"/>
              </a:rPr>
              <a:t>There is an opportunity to partner with COGTA  in Municipalities that have finalized their One Plans – DDM implementation</a:t>
            </a:r>
          </a:p>
        </p:txBody>
      </p:sp>
    </p:spTree>
    <p:extLst>
      <p:ext uri="{BB962C8B-B14F-4D97-AF65-F5344CB8AC3E}">
        <p14:creationId xmlns:p14="http://schemas.microsoft.com/office/powerpoint/2010/main" xmlns="" val="19988736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3083352-1185-7940-BC77-70D416627DA2}"/>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3">
            <a:extLst>
              <a:ext uri="{FF2B5EF4-FFF2-40B4-BE49-F238E27FC236}">
                <a16:creationId xmlns:a16="http://schemas.microsoft.com/office/drawing/2014/main" xmlns="" id="{1F5534E1-38AD-A941-AEA2-D3E9BFA9A96D}"/>
              </a:ext>
            </a:extLst>
          </p:cNvPr>
          <p:cNvSpPr txBox="1">
            <a:spLocks/>
          </p:cNvSpPr>
          <p:nvPr/>
        </p:nvSpPr>
        <p:spPr>
          <a:xfrm>
            <a:off x="936205" y="2601118"/>
            <a:ext cx="4833729" cy="16557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ED7423"/>
                </a:solidFill>
                <a:latin typeface="Gill Sans MT Pro Medium" panose="020B0502020104020203" pitchFamily="34" charset="0"/>
                <a:ea typeface="+mj-ea"/>
                <a:cs typeface="+mj-cs"/>
              </a:defRPr>
            </a:lvl1pPr>
          </a:lstStyle>
          <a:p>
            <a:r>
              <a:rPr lang="en-US"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xmlns="" val="48329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6F4D3B-D33F-49BF-906B-FBA2AB6FB158}"/>
              </a:ext>
            </a:extLst>
          </p:cNvPr>
          <p:cNvSpPr>
            <a:spLocks noGrp="1"/>
          </p:cNvSpPr>
          <p:nvPr>
            <p:ph type="title"/>
          </p:nvPr>
        </p:nvSpPr>
        <p:spPr>
          <a:xfrm>
            <a:off x="838200" y="479394"/>
            <a:ext cx="10515600" cy="714144"/>
          </a:xfrm>
        </p:spPr>
        <p:txBody>
          <a:bodyPr>
            <a:normAutofit/>
          </a:bodyPr>
          <a:lstStyle/>
          <a:p>
            <a:pPr algn="ctr"/>
            <a:r>
              <a:rPr lang="en-US" sz="3600" b="1" dirty="0"/>
              <a:t>Current Process Flow</a:t>
            </a:r>
            <a:endParaRPr lang="en-ZA" sz="3600" b="1" dirty="0"/>
          </a:p>
        </p:txBody>
      </p:sp>
      <p:pic>
        <p:nvPicPr>
          <p:cNvPr id="6" name="Picture 5">
            <a:extLst>
              <a:ext uri="{FF2B5EF4-FFF2-40B4-BE49-F238E27FC236}">
                <a16:creationId xmlns:a16="http://schemas.microsoft.com/office/drawing/2014/main" xmlns="" id="{DAB9E845-4B3C-41BA-8C42-8805B8CC367B}"/>
              </a:ext>
            </a:extLst>
          </p:cNvPr>
          <p:cNvPicPr>
            <a:picLocks noChangeAspect="1"/>
          </p:cNvPicPr>
          <p:nvPr/>
        </p:nvPicPr>
        <p:blipFill>
          <a:blip r:embed="rId2"/>
          <a:stretch>
            <a:fillRect/>
          </a:stretch>
        </p:blipFill>
        <p:spPr>
          <a:xfrm>
            <a:off x="1012054" y="1468704"/>
            <a:ext cx="10341746" cy="4070869"/>
          </a:xfrm>
          <a:prstGeom prst="rect">
            <a:avLst/>
          </a:prstGeom>
        </p:spPr>
      </p:pic>
    </p:spTree>
    <p:extLst>
      <p:ext uri="{BB962C8B-B14F-4D97-AF65-F5344CB8AC3E}">
        <p14:creationId xmlns:p14="http://schemas.microsoft.com/office/powerpoint/2010/main" xmlns="" val="3660512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53890E5E-54F5-4C9C-8D7C-E5FC357968E1}"/>
              </a:ext>
            </a:extLst>
          </p:cNvPr>
          <p:cNvSpPr txBox="1"/>
          <p:nvPr/>
        </p:nvSpPr>
        <p:spPr>
          <a:xfrm>
            <a:off x="1" y="0"/>
            <a:ext cx="4177631" cy="6340197"/>
          </a:xfrm>
          <a:prstGeom prst="rect">
            <a:avLst/>
          </a:prstGeom>
          <a:solidFill>
            <a:srgbClr val="EE7100"/>
          </a:solidFill>
        </p:spPr>
        <p:txBody>
          <a:bodyPr wrap="square" rtlCol="0">
            <a:spAutoFit/>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 </a:t>
            </a:r>
          </a:p>
        </p:txBody>
      </p:sp>
      <p:sp>
        <p:nvSpPr>
          <p:cNvPr id="14" name="TextBox 4">
            <a:extLst>
              <a:ext uri="{FF2B5EF4-FFF2-40B4-BE49-F238E27FC236}">
                <a16:creationId xmlns:a16="http://schemas.microsoft.com/office/drawing/2014/main" xmlns="" id="{A3BA5C0F-271C-4E32-B26D-5C40942B223B}"/>
              </a:ext>
            </a:extLst>
          </p:cNvPr>
          <p:cNvSpPr txBox="1"/>
          <p:nvPr/>
        </p:nvSpPr>
        <p:spPr>
          <a:xfrm>
            <a:off x="-67370" y="2613910"/>
            <a:ext cx="4334570" cy="1641475"/>
          </a:xfrm>
          <a:prstGeom prst="rect">
            <a:avLst/>
          </a:prstGeom>
        </p:spPr>
        <p:txBody>
          <a:bodyPr wrap="square" lIns="0" tIns="0" rIns="0" bIns="0" rtlCol="0" anchor="t">
            <a:spAutoFit/>
          </a:bodyPr>
          <a:lstStyle/>
          <a:p>
            <a:pPr algn="ctr">
              <a:lnSpc>
                <a:spcPts val="3150"/>
              </a:lnSpc>
            </a:pPr>
            <a:r>
              <a:rPr lang="en-US" sz="2667" b="1" dirty="0">
                <a:solidFill>
                  <a:schemeClr val="bg1"/>
                </a:solidFill>
                <a:latin typeface="Gill Sans MT" panose="020B0502020104020203" pitchFamily="34" charset="0"/>
                <a:cs typeface="Arial" panose="020B0604020202020204" pitchFamily="34" charset="0"/>
              </a:rPr>
              <a:t>Challenge 1:</a:t>
            </a:r>
          </a:p>
          <a:p>
            <a:pPr algn="ctr">
              <a:lnSpc>
                <a:spcPts val="3150"/>
              </a:lnSpc>
            </a:pPr>
            <a:endParaRPr lang="en-US" sz="2667" b="1" dirty="0">
              <a:solidFill>
                <a:schemeClr val="bg1"/>
              </a:solidFill>
              <a:latin typeface="Gill Sans MT" panose="020B0502020104020203" pitchFamily="34" charset="0"/>
              <a:cs typeface="Arial" panose="020B0604020202020204" pitchFamily="34" charset="0"/>
            </a:endParaRPr>
          </a:p>
          <a:p>
            <a:pPr algn="ctr">
              <a:lnSpc>
                <a:spcPts val="3150"/>
              </a:lnSpc>
            </a:pPr>
            <a:r>
              <a:rPr lang="en-US" sz="2667" b="1" dirty="0">
                <a:solidFill>
                  <a:schemeClr val="bg1"/>
                </a:solidFill>
                <a:latin typeface="Gill Sans MT" panose="020B0502020104020203" pitchFamily="34" charset="0"/>
                <a:cs typeface="Arial" panose="020B0604020202020204" pitchFamily="34" charset="0"/>
              </a:rPr>
              <a:t>Quality of Applications</a:t>
            </a:r>
          </a:p>
          <a:p>
            <a:pPr algn="ctr">
              <a:lnSpc>
                <a:spcPts val="3150"/>
              </a:lnSpc>
            </a:pPr>
            <a:endParaRPr lang="en-US" sz="2667" b="1" dirty="0">
              <a:solidFill>
                <a:schemeClr val="bg1"/>
              </a:solidFill>
              <a:latin typeface="Gill Sans MT" panose="020B0502020104020203"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xmlns="" id="{7D971D02-1A98-49ED-9416-C6C4B80EDF9E}"/>
              </a:ext>
            </a:extLst>
          </p:cNvPr>
          <p:cNvSpPr>
            <a:spLocks noGrp="1"/>
          </p:cNvSpPr>
          <p:nvPr>
            <p:ph type="sldNum" sz="quarter" idx="12"/>
          </p:nvPr>
        </p:nvSpPr>
        <p:spPr>
          <a:xfrm>
            <a:off x="8830373" y="6320654"/>
            <a:ext cx="1422400" cy="243417"/>
          </a:xfrm>
        </p:spPr>
        <p:txBody>
          <a:bodyPr/>
          <a:lstStyle/>
          <a:p>
            <a:pPr algn="ctr"/>
            <a:fld id="{B6F15528-21DE-4FAA-801E-634DDDAF4B2B}" type="slidenum">
              <a:rPr lang="en-US" smtClean="0"/>
              <a:pPr algn="ctr"/>
              <a:t>6</a:t>
            </a:fld>
            <a:endParaRPr lang="en-US" dirty="0"/>
          </a:p>
        </p:txBody>
      </p:sp>
      <p:sp>
        <p:nvSpPr>
          <p:cNvPr id="7" name="TextBox 6">
            <a:extLst>
              <a:ext uri="{FF2B5EF4-FFF2-40B4-BE49-F238E27FC236}">
                <a16:creationId xmlns:a16="http://schemas.microsoft.com/office/drawing/2014/main" xmlns="" id="{98F5607F-D62E-4EB1-84CD-3C7C179C1554}"/>
              </a:ext>
            </a:extLst>
          </p:cNvPr>
          <p:cNvSpPr txBox="1"/>
          <p:nvPr/>
        </p:nvSpPr>
        <p:spPr>
          <a:xfrm>
            <a:off x="4177632" y="124492"/>
            <a:ext cx="7987864" cy="5893921"/>
          </a:xfrm>
          <a:prstGeom prst="rect">
            <a:avLst/>
          </a:prstGeom>
          <a:noFill/>
        </p:spPr>
        <p:txBody>
          <a:bodyPr wrap="square" rtlCol="0">
            <a:spAutoFit/>
          </a:bodyPr>
          <a:lstStyle/>
          <a:p>
            <a:pPr marL="304815" indent="-304815" algn="just" defTabSz="609630">
              <a:lnSpc>
                <a:spcPct val="150000"/>
              </a:lnSpc>
              <a:spcBef>
                <a:spcPct val="20000"/>
              </a:spcBef>
              <a:buFont typeface="Arial" panose="020B0604020202020204" pitchFamily="34" charset="0"/>
              <a:buChar char="•"/>
              <a:defRPr/>
            </a:pPr>
            <a:r>
              <a:rPr lang="en-US" sz="1600" dirty="0">
                <a:latin typeface="Gill Sans MT" panose="020B0502020104020203" pitchFamily="34" charset="0"/>
                <a:ea typeface="Verdana" panose="020B0604030504040204" pitchFamily="34" charset="0"/>
                <a:cs typeface="Arial" panose="020B0604020202020204" pitchFamily="34" charset="0"/>
              </a:rPr>
              <a:t>Quality of applications especially by YCF applicants have proven to be a big challenge in ensuring speedy implementation of the YCF programme.  This was experienced in prior intervention Programmes such as the </a:t>
            </a:r>
            <a:r>
              <a:rPr lang="en-US" sz="1600" b="1" dirty="0">
                <a:latin typeface="Gill Sans MT" panose="020B0502020104020203" pitchFamily="34" charset="0"/>
                <a:ea typeface="Verdana" panose="020B0604030504040204" pitchFamily="34" charset="0"/>
                <a:cs typeface="Arial" panose="020B0604020202020204" pitchFamily="34" charset="0"/>
              </a:rPr>
              <a:t>Covid-19 SMME Relief Fund</a:t>
            </a:r>
            <a:r>
              <a:rPr lang="en-US" sz="1600" dirty="0">
                <a:latin typeface="Gill Sans MT" panose="020B0502020104020203" pitchFamily="34" charset="0"/>
                <a:ea typeface="Verdana" panose="020B0604030504040204" pitchFamily="34" charset="0"/>
                <a:cs typeface="Arial" panose="020B0604020202020204" pitchFamily="34" charset="0"/>
              </a:rPr>
              <a:t> in April to July 2020,  and </a:t>
            </a:r>
            <a:r>
              <a:rPr lang="en-US" sz="1600" b="1" dirty="0">
                <a:latin typeface="Gill Sans MT" panose="020B0502020104020203" pitchFamily="34" charset="0"/>
                <a:ea typeface="Verdana" panose="020B0604030504040204" pitchFamily="34" charset="0"/>
                <a:cs typeface="Arial" panose="020B0604020202020204" pitchFamily="34" charset="0"/>
              </a:rPr>
              <a:t>Business Recovery Programme (</a:t>
            </a:r>
            <a:r>
              <a:rPr lang="en-US" sz="1600" dirty="0">
                <a:latin typeface="Gill Sans MT" panose="020B0502020104020203" pitchFamily="34" charset="0"/>
                <a:ea typeface="Verdana" panose="020B0604030504040204" pitchFamily="34" charset="0"/>
                <a:cs typeface="Arial" panose="020B0604020202020204" pitchFamily="34" charset="0"/>
              </a:rPr>
              <a:t>July 2021 riots </a:t>
            </a:r>
            <a:r>
              <a:rPr lang="en-US" sz="1600" b="1" dirty="0">
                <a:latin typeface="Gill Sans MT" panose="020B0502020104020203" pitchFamily="34" charset="0"/>
                <a:ea typeface="Verdana" panose="020B0604030504040204" pitchFamily="34" charset="0"/>
                <a:cs typeface="Arial" panose="020B0604020202020204" pitchFamily="34" charset="0"/>
              </a:rPr>
              <a:t>)</a:t>
            </a:r>
            <a:r>
              <a:rPr lang="en-US" sz="1600" dirty="0">
                <a:latin typeface="Gill Sans MT" panose="020B0502020104020203" pitchFamily="34" charset="0"/>
                <a:ea typeface="Verdana" panose="020B0604030504040204" pitchFamily="34" charset="0"/>
                <a:cs typeface="Arial" panose="020B0604020202020204" pitchFamily="34" charset="0"/>
              </a:rPr>
              <a:t>.</a:t>
            </a:r>
          </a:p>
          <a:p>
            <a:pPr marL="304815" indent="-304815" algn="just" defTabSz="609630">
              <a:lnSpc>
                <a:spcPct val="150000"/>
              </a:lnSpc>
              <a:spcBef>
                <a:spcPct val="20000"/>
              </a:spcBef>
              <a:buFont typeface="Arial" panose="020B0604020202020204" pitchFamily="34" charset="0"/>
              <a:buChar char="•"/>
              <a:defRPr/>
            </a:pPr>
            <a:r>
              <a:rPr lang="en-US" sz="1600" dirty="0">
                <a:latin typeface="Gill Sans MT" panose="020B0502020104020203" pitchFamily="34" charset="0"/>
                <a:ea typeface="Verdana" panose="020B0604030504040204" pitchFamily="34" charset="0"/>
                <a:cs typeface="Arial" panose="020B0604020202020204" pitchFamily="34" charset="0"/>
              </a:rPr>
              <a:t>The nature of incompleteness is as follows:</a:t>
            </a:r>
          </a:p>
          <a:p>
            <a:pPr marL="914446" lvl="2" indent="-304815" algn="just">
              <a:lnSpc>
                <a:spcPct val="150000"/>
              </a:lnSpc>
              <a:spcBef>
                <a:spcPct val="20000"/>
              </a:spcBef>
              <a:buFont typeface="Arial" panose="020B0604020202020204" pitchFamily="34" charset="0"/>
              <a:buChar char="•"/>
              <a:defRPr/>
            </a:pPr>
            <a:r>
              <a:rPr lang="en-ZA" sz="1067" dirty="0">
                <a:latin typeface="Calibri" panose="020F0502020204030204" pitchFamily="34" charset="0"/>
                <a:ea typeface="Times New Roman" panose="02020603050405020304" pitchFamily="18" charset="0"/>
                <a:cs typeface="Times New Roman" panose="02020603050405020304" pitchFamily="18" charset="0"/>
              </a:rPr>
              <a:t>No on incomplete/in adequate business plan</a:t>
            </a:r>
          </a:p>
          <a:p>
            <a:pPr marL="914446" lvl="2" indent="-304815" algn="just">
              <a:lnSpc>
                <a:spcPct val="150000"/>
              </a:lnSpc>
              <a:spcBef>
                <a:spcPct val="20000"/>
              </a:spcBef>
              <a:buFont typeface="Arial" panose="020B0604020202020204" pitchFamily="34" charset="0"/>
              <a:buChar char="•"/>
              <a:defRPr/>
            </a:pPr>
            <a:r>
              <a:rPr lang="en-ZA" sz="1067" dirty="0">
                <a:latin typeface="Calibri" panose="020F0502020204030204" pitchFamily="34" charset="0"/>
                <a:ea typeface="Times New Roman" panose="02020603050405020304" pitchFamily="18" charset="0"/>
                <a:cs typeface="Times New Roman" panose="02020603050405020304" pitchFamily="18" charset="0"/>
              </a:rPr>
              <a:t>No Financial Statements /Management Accounts (where applicable)</a:t>
            </a:r>
          </a:p>
          <a:p>
            <a:pPr marL="914446" lvl="2" indent="-304815" algn="just">
              <a:lnSpc>
                <a:spcPct val="150000"/>
              </a:lnSpc>
              <a:spcBef>
                <a:spcPct val="20000"/>
              </a:spcBef>
              <a:buFont typeface="Arial" panose="020B0604020202020204" pitchFamily="34" charset="0"/>
              <a:buChar char="•"/>
              <a:defRPr/>
            </a:pPr>
            <a:r>
              <a:rPr lang="en-ZA" sz="1067" dirty="0">
                <a:latin typeface="Calibri" panose="020F0502020204030204" pitchFamily="34" charset="0"/>
                <a:ea typeface="Times New Roman" panose="02020603050405020304" pitchFamily="18" charset="0"/>
                <a:cs typeface="Times New Roman" panose="02020603050405020304" pitchFamily="18" charset="0"/>
              </a:rPr>
              <a:t>No Cash Flow projections</a:t>
            </a:r>
          </a:p>
          <a:p>
            <a:pPr marL="914446" lvl="2" indent="-304815" algn="just">
              <a:lnSpc>
                <a:spcPct val="150000"/>
              </a:lnSpc>
              <a:spcBef>
                <a:spcPct val="20000"/>
              </a:spcBef>
              <a:buFont typeface="Arial" panose="020B0604020202020204" pitchFamily="34" charset="0"/>
              <a:buChar char="•"/>
              <a:defRPr/>
            </a:pPr>
            <a:r>
              <a:rPr lang="en-ZA" sz="1067" dirty="0">
                <a:latin typeface="Calibri" panose="020F0502020204030204" pitchFamily="34" charset="0"/>
                <a:ea typeface="Times New Roman" panose="02020603050405020304" pitchFamily="18" charset="0"/>
                <a:cs typeface="Times New Roman" panose="02020603050405020304" pitchFamily="18" charset="0"/>
              </a:rPr>
              <a:t>No lease agreement</a:t>
            </a:r>
          </a:p>
          <a:p>
            <a:pPr marL="914446" lvl="2" indent="-304815" algn="just">
              <a:lnSpc>
                <a:spcPct val="150000"/>
              </a:lnSpc>
              <a:spcBef>
                <a:spcPct val="20000"/>
              </a:spcBef>
              <a:buFont typeface="Arial" panose="020B0604020202020204" pitchFamily="34" charset="0"/>
              <a:buChar char="•"/>
              <a:defRPr/>
            </a:pPr>
            <a:r>
              <a:rPr lang="en-ZA" sz="1067" dirty="0">
                <a:latin typeface="Calibri" panose="020F0502020204030204" pitchFamily="34" charset="0"/>
                <a:ea typeface="Times New Roman" panose="02020603050405020304" pitchFamily="18" charset="0"/>
                <a:cs typeface="Times New Roman" panose="02020603050405020304" pitchFamily="18" charset="0"/>
              </a:rPr>
              <a:t>No Bank Statements - business/personal</a:t>
            </a:r>
          </a:p>
          <a:p>
            <a:pPr marL="914446" lvl="2" indent="-304815" algn="just">
              <a:lnSpc>
                <a:spcPct val="150000"/>
              </a:lnSpc>
              <a:spcBef>
                <a:spcPct val="20000"/>
              </a:spcBef>
              <a:buFont typeface="Arial" panose="020B0604020202020204" pitchFamily="34" charset="0"/>
              <a:buChar char="•"/>
              <a:defRPr/>
            </a:pPr>
            <a:r>
              <a:rPr lang="en-ZA" sz="1067" dirty="0">
                <a:latin typeface="Calibri" panose="020F0502020204030204" pitchFamily="34" charset="0"/>
                <a:ea typeface="Times New Roman" panose="02020603050405020304" pitchFamily="18" charset="0"/>
                <a:cs typeface="Times New Roman" panose="02020603050405020304" pitchFamily="18" charset="0"/>
              </a:rPr>
              <a:t>No quotations to justify the funding requirements</a:t>
            </a:r>
          </a:p>
          <a:p>
            <a:pPr marL="914446" lvl="2" indent="-304815" algn="just">
              <a:lnSpc>
                <a:spcPct val="150000"/>
              </a:lnSpc>
              <a:spcBef>
                <a:spcPct val="20000"/>
              </a:spcBef>
              <a:buFont typeface="Arial" panose="020B0604020202020204" pitchFamily="34" charset="0"/>
              <a:buChar char="•"/>
              <a:defRPr/>
            </a:pPr>
            <a:r>
              <a:rPr lang="en-ZA" sz="1067" dirty="0">
                <a:latin typeface="Calibri" panose="020F0502020204030204" pitchFamily="34" charset="0"/>
                <a:ea typeface="Times New Roman" panose="02020603050405020304" pitchFamily="18" charset="0"/>
                <a:cs typeface="Times New Roman" panose="02020603050405020304" pitchFamily="18" charset="0"/>
              </a:rPr>
              <a:t>No SARS compliance (tax clearance certificates)</a:t>
            </a:r>
          </a:p>
          <a:p>
            <a:pPr marL="914446" lvl="2" indent="-304815" algn="just">
              <a:lnSpc>
                <a:spcPct val="150000"/>
              </a:lnSpc>
              <a:spcBef>
                <a:spcPct val="20000"/>
              </a:spcBef>
              <a:buFont typeface="Arial" panose="020B0604020202020204" pitchFamily="34" charset="0"/>
              <a:buChar char="•"/>
              <a:defRPr/>
            </a:pPr>
            <a:r>
              <a:rPr lang="en-ZA" sz="1067" dirty="0">
                <a:latin typeface="Calibri" panose="020F0502020204030204" pitchFamily="34" charset="0"/>
                <a:ea typeface="Times New Roman" panose="02020603050405020304" pitchFamily="18" charset="0"/>
                <a:cs typeface="Times New Roman" panose="02020603050405020304" pitchFamily="18" charset="0"/>
              </a:rPr>
              <a:t>No Affidavit/Police statement/case number </a:t>
            </a:r>
            <a:endParaRPr lang="en-ZA" sz="1067" dirty="0">
              <a:latin typeface="Calibri" panose="020F0502020204030204" pitchFamily="34" charset="0"/>
              <a:ea typeface="Calibri" panose="020F0502020204030204" pitchFamily="34" charset="0"/>
              <a:cs typeface="Times New Roman" panose="02020603050405020304" pitchFamily="18" charset="0"/>
            </a:endParaRPr>
          </a:p>
          <a:p>
            <a:pPr marL="914446" lvl="2" indent="-304815" algn="just">
              <a:lnSpc>
                <a:spcPct val="150000"/>
              </a:lnSpc>
              <a:spcBef>
                <a:spcPct val="20000"/>
              </a:spcBef>
              <a:buFont typeface="Arial" panose="020B0604020202020204" pitchFamily="34" charset="0"/>
              <a:buChar char="•"/>
              <a:defRPr/>
            </a:pPr>
            <a:r>
              <a:rPr lang="en-ZA" sz="1067" dirty="0">
                <a:latin typeface="Calibri" panose="020F0502020204030204" pitchFamily="34" charset="0"/>
                <a:ea typeface="Times New Roman" panose="02020603050405020304" pitchFamily="18" charset="0"/>
                <a:cs typeface="Times New Roman" panose="02020603050405020304" pitchFamily="18" charset="0"/>
              </a:rPr>
              <a:t>Inability to provide evidence of looting</a:t>
            </a:r>
          </a:p>
          <a:p>
            <a:pPr marL="914446" lvl="2" indent="-304815" algn="just">
              <a:lnSpc>
                <a:spcPct val="150000"/>
              </a:lnSpc>
              <a:spcBef>
                <a:spcPct val="20000"/>
              </a:spcBef>
              <a:buFont typeface="Arial" panose="020B0604020202020204" pitchFamily="34" charset="0"/>
              <a:buChar char="•"/>
              <a:defRPr/>
            </a:pPr>
            <a:endParaRPr lang="en-ZA" sz="1067" dirty="0">
              <a:latin typeface="Calibri" panose="020F0502020204030204" pitchFamily="34" charset="0"/>
              <a:ea typeface="Times New Roman" panose="02020603050405020304" pitchFamily="18" charset="0"/>
              <a:cs typeface="Times New Roman" panose="02020603050405020304" pitchFamily="18" charset="0"/>
            </a:endParaRPr>
          </a:p>
          <a:p>
            <a:pPr marL="304815" indent="-304815" algn="just" defTabSz="609630">
              <a:lnSpc>
                <a:spcPct val="150000"/>
              </a:lnSpc>
              <a:spcBef>
                <a:spcPct val="20000"/>
              </a:spcBef>
              <a:buFont typeface="Arial" panose="020B0604020202020204" pitchFamily="34" charset="0"/>
              <a:buChar char="•"/>
              <a:defRPr/>
            </a:pPr>
            <a:r>
              <a:rPr lang="en-US" sz="1600" dirty="0">
                <a:latin typeface="Gill Sans MT" panose="020B0502020104020203" pitchFamily="34" charset="0"/>
                <a:ea typeface="Verdana" panose="020B0604030504040204" pitchFamily="34" charset="0"/>
                <a:cs typeface="Arial" panose="020B0604020202020204" pitchFamily="34" charset="0"/>
              </a:rPr>
              <a:t>In some instances, applications could be approved without these and made a condition precedent to the funding, but still the Applicants delay in submitting these CPs resulting in delayed disbursements of the approved funding.</a:t>
            </a:r>
            <a:endParaRPr lang="en-US" sz="1600" dirty="0">
              <a:latin typeface="Gill Sans MT" panose="020B0502020104020203" pitchFamily="34" charset="0"/>
            </a:endParaRPr>
          </a:p>
        </p:txBody>
      </p:sp>
    </p:spTree>
    <p:extLst>
      <p:ext uri="{BB962C8B-B14F-4D97-AF65-F5344CB8AC3E}">
        <p14:creationId xmlns:p14="http://schemas.microsoft.com/office/powerpoint/2010/main" xmlns="" val="951536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53890E5E-54F5-4C9C-8D7C-E5FC357968E1}"/>
              </a:ext>
            </a:extLst>
          </p:cNvPr>
          <p:cNvSpPr txBox="1"/>
          <p:nvPr/>
        </p:nvSpPr>
        <p:spPr>
          <a:xfrm>
            <a:off x="1" y="0"/>
            <a:ext cx="4177631" cy="6340197"/>
          </a:xfrm>
          <a:prstGeom prst="rect">
            <a:avLst/>
          </a:prstGeom>
          <a:solidFill>
            <a:srgbClr val="EE7100"/>
          </a:solidFill>
        </p:spPr>
        <p:txBody>
          <a:bodyPr wrap="square" rtlCol="0">
            <a:spAutoFit/>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 </a:t>
            </a:r>
          </a:p>
        </p:txBody>
      </p:sp>
      <p:sp>
        <p:nvSpPr>
          <p:cNvPr id="14" name="TextBox 4">
            <a:extLst>
              <a:ext uri="{FF2B5EF4-FFF2-40B4-BE49-F238E27FC236}">
                <a16:creationId xmlns:a16="http://schemas.microsoft.com/office/drawing/2014/main" xmlns="" id="{A3BA5C0F-271C-4E32-B26D-5C40942B223B}"/>
              </a:ext>
            </a:extLst>
          </p:cNvPr>
          <p:cNvSpPr txBox="1"/>
          <p:nvPr/>
        </p:nvSpPr>
        <p:spPr>
          <a:xfrm>
            <a:off x="-67370" y="2613910"/>
            <a:ext cx="4334570" cy="2872581"/>
          </a:xfrm>
          <a:prstGeom prst="rect">
            <a:avLst/>
          </a:prstGeom>
        </p:spPr>
        <p:txBody>
          <a:bodyPr wrap="square" lIns="0" tIns="0" rIns="0" bIns="0" rtlCol="0" anchor="t">
            <a:spAutoFit/>
          </a:bodyPr>
          <a:lstStyle/>
          <a:p>
            <a:pPr algn="ctr">
              <a:lnSpc>
                <a:spcPts val="3150"/>
              </a:lnSpc>
            </a:pPr>
            <a:r>
              <a:rPr lang="en-US" sz="2667" b="1" dirty="0">
                <a:solidFill>
                  <a:schemeClr val="bg1"/>
                </a:solidFill>
                <a:latin typeface="Gill Sans MT" panose="020B0502020104020203" pitchFamily="34" charset="0"/>
                <a:cs typeface="Arial" panose="020B0604020202020204" pitchFamily="34" charset="0"/>
              </a:rPr>
              <a:t>Challenge 2:</a:t>
            </a:r>
          </a:p>
          <a:p>
            <a:pPr algn="ctr">
              <a:lnSpc>
                <a:spcPts val="3150"/>
              </a:lnSpc>
            </a:pPr>
            <a:endParaRPr lang="en-US" sz="2667" b="1" dirty="0">
              <a:solidFill>
                <a:schemeClr val="bg1"/>
              </a:solidFill>
              <a:latin typeface="Gill Sans MT" panose="020B0502020104020203" pitchFamily="34" charset="0"/>
              <a:cs typeface="Arial" panose="020B0604020202020204" pitchFamily="34" charset="0"/>
            </a:endParaRPr>
          </a:p>
          <a:p>
            <a:pPr algn="ctr">
              <a:lnSpc>
                <a:spcPts val="3150"/>
              </a:lnSpc>
            </a:pPr>
            <a:r>
              <a:rPr lang="en-US" sz="2667" b="1" dirty="0">
                <a:solidFill>
                  <a:schemeClr val="bg1"/>
                </a:solidFill>
                <a:latin typeface="Gill Sans MT" panose="020B0502020104020203" pitchFamily="34" charset="0"/>
                <a:cs typeface="Arial" panose="020B0604020202020204" pitchFamily="34" charset="0"/>
              </a:rPr>
              <a:t>Applications that don’t meet or fall outside sefa funding criteria</a:t>
            </a:r>
          </a:p>
          <a:p>
            <a:pPr algn="ctr">
              <a:lnSpc>
                <a:spcPts val="3150"/>
              </a:lnSpc>
            </a:pPr>
            <a:endParaRPr lang="en-US" sz="2667" b="1" dirty="0">
              <a:solidFill>
                <a:schemeClr val="bg1"/>
              </a:solidFill>
              <a:latin typeface="Gill Sans MT" panose="020B0502020104020203" pitchFamily="34" charset="0"/>
              <a:cs typeface="Arial" panose="020B0604020202020204" pitchFamily="34" charset="0"/>
            </a:endParaRPr>
          </a:p>
          <a:p>
            <a:pPr algn="ctr">
              <a:lnSpc>
                <a:spcPts val="3150"/>
              </a:lnSpc>
            </a:pPr>
            <a:endParaRPr lang="en-US" sz="2667" b="1" dirty="0">
              <a:solidFill>
                <a:schemeClr val="bg1"/>
              </a:solidFill>
              <a:latin typeface="Gill Sans MT" panose="020B0502020104020203"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xmlns="" id="{7D971D02-1A98-49ED-9416-C6C4B80EDF9E}"/>
              </a:ext>
            </a:extLst>
          </p:cNvPr>
          <p:cNvSpPr>
            <a:spLocks noGrp="1"/>
          </p:cNvSpPr>
          <p:nvPr>
            <p:ph type="sldNum" sz="quarter" idx="12"/>
          </p:nvPr>
        </p:nvSpPr>
        <p:spPr>
          <a:xfrm>
            <a:off x="8830373" y="6320654"/>
            <a:ext cx="1422400" cy="243417"/>
          </a:xfrm>
        </p:spPr>
        <p:txBody>
          <a:bodyPr/>
          <a:lstStyle/>
          <a:p>
            <a:pPr algn="ctr"/>
            <a:fld id="{B6F15528-21DE-4FAA-801E-634DDDAF4B2B}" type="slidenum">
              <a:rPr lang="en-US" smtClean="0"/>
              <a:pPr algn="ctr"/>
              <a:t>7</a:t>
            </a:fld>
            <a:endParaRPr lang="en-US" dirty="0"/>
          </a:p>
        </p:txBody>
      </p:sp>
      <p:sp>
        <p:nvSpPr>
          <p:cNvPr id="7" name="TextBox 6">
            <a:extLst>
              <a:ext uri="{FF2B5EF4-FFF2-40B4-BE49-F238E27FC236}">
                <a16:creationId xmlns:a16="http://schemas.microsoft.com/office/drawing/2014/main" xmlns="" id="{98F5607F-D62E-4EB1-84CD-3C7C179C1554}"/>
              </a:ext>
            </a:extLst>
          </p:cNvPr>
          <p:cNvSpPr txBox="1"/>
          <p:nvPr/>
        </p:nvSpPr>
        <p:spPr>
          <a:xfrm>
            <a:off x="4204136" y="579635"/>
            <a:ext cx="7987864" cy="4068550"/>
          </a:xfrm>
          <a:prstGeom prst="rect">
            <a:avLst/>
          </a:prstGeom>
          <a:noFill/>
        </p:spPr>
        <p:txBody>
          <a:bodyPr wrap="square" rtlCol="0">
            <a:spAutoFit/>
          </a:bodyPr>
          <a:lstStyle/>
          <a:p>
            <a:pPr algn="just" defTabSz="609630">
              <a:lnSpc>
                <a:spcPct val="150000"/>
              </a:lnSpc>
              <a:spcBef>
                <a:spcPct val="20000"/>
              </a:spcBef>
              <a:defRPr/>
            </a:pPr>
            <a:r>
              <a:rPr lang="en-US" b="1" dirty="0">
                <a:latin typeface="Gill Sans MT" panose="020B0502020104020203" pitchFamily="34" charset="0"/>
                <a:ea typeface="Verdana" panose="020B0604030504040204" pitchFamily="34" charset="0"/>
                <a:cs typeface="Arial" panose="020B0604020202020204" pitchFamily="34" charset="0"/>
              </a:rPr>
              <a:t>sefa</a:t>
            </a:r>
            <a:r>
              <a:rPr lang="en-US" dirty="0">
                <a:latin typeface="Gill Sans MT" panose="020B0502020104020203" pitchFamily="34" charset="0"/>
                <a:ea typeface="Verdana" panose="020B0604030504040204" pitchFamily="34" charset="0"/>
                <a:cs typeface="Arial" panose="020B0604020202020204" pitchFamily="34" charset="0"/>
              </a:rPr>
              <a:t> doesn’t fund applications that do not meet or fall outside its funding criteria e.g.:	 </a:t>
            </a:r>
          </a:p>
          <a:p>
            <a:pPr marL="285750" indent="-285750" algn="just" defTabSz="609630">
              <a:lnSpc>
                <a:spcPct val="150000"/>
              </a:lnSpc>
              <a:spcBef>
                <a:spcPct val="20000"/>
              </a:spcBef>
              <a:buFontTx/>
              <a:buChar char="-"/>
              <a:defRPr/>
            </a:pPr>
            <a:r>
              <a:rPr lang="en-US" dirty="0">
                <a:latin typeface="Gill Sans MT" panose="020B0502020104020203" pitchFamily="34" charset="0"/>
                <a:ea typeface="Verdana" panose="020B0604030504040204" pitchFamily="34" charset="0"/>
                <a:cs typeface="Arial" panose="020B0604020202020204" pitchFamily="34" charset="0"/>
              </a:rPr>
              <a:t>the forecasted cashflow must show the ability to repay the facility (affordability)</a:t>
            </a:r>
          </a:p>
          <a:p>
            <a:pPr marL="285750" indent="-285750" algn="just" defTabSz="609630">
              <a:lnSpc>
                <a:spcPct val="150000"/>
              </a:lnSpc>
              <a:spcBef>
                <a:spcPct val="20000"/>
              </a:spcBef>
              <a:buFontTx/>
              <a:buChar char="-"/>
              <a:defRPr/>
            </a:pPr>
            <a:r>
              <a:rPr lang="en-US" dirty="0">
                <a:latin typeface="Gill Sans MT" panose="020B0502020104020203" pitchFamily="34" charset="0"/>
                <a:ea typeface="Verdana" panose="020B0604030504040204" pitchFamily="34" charset="0"/>
                <a:cs typeface="Arial" panose="020B0604020202020204" pitchFamily="34" charset="0"/>
              </a:rPr>
              <a:t>The owner must display sufficient entrepreneurship skills and experience directly related to the nature of the business</a:t>
            </a:r>
          </a:p>
          <a:p>
            <a:pPr marL="285750" indent="-285750" algn="just" defTabSz="609630">
              <a:lnSpc>
                <a:spcPct val="150000"/>
              </a:lnSpc>
              <a:spcBef>
                <a:spcPct val="20000"/>
              </a:spcBef>
              <a:buFontTx/>
              <a:buChar char="-"/>
              <a:defRPr/>
            </a:pPr>
            <a:r>
              <a:rPr lang="en-US" dirty="0">
                <a:latin typeface="Gill Sans MT" panose="020B0502020104020203" pitchFamily="34" charset="0"/>
                <a:ea typeface="Verdana" panose="020B0604030504040204" pitchFamily="34" charset="0"/>
                <a:cs typeface="Arial" panose="020B0604020202020204" pitchFamily="34" charset="0"/>
              </a:rPr>
              <a:t>the business must fit with in the </a:t>
            </a:r>
            <a:r>
              <a:rPr lang="en-US" b="1" dirty="0">
                <a:latin typeface="Gill Sans MT" panose="020B0502020104020203" pitchFamily="34" charset="0"/>
                <a:ea typeface="Verdana" panose="020B0604030504040204" pitchFamily="34" charset="0"/>
                <a:cs typeface="Arial" panose="020B0604020202020204" pitchFamily="34" charset="0"/>
              </a:rPr>
              <a:t>sefa</a:t>
            </a:r>
            <a:r>
              <a:rPr lang="en-US" dirty="0">
                <a:latin typeface="Gill Sans MT" panose="020B0502020104020203" pitchFamily="34" charset="0"/>
                <a:ea typeface="Verdana" panose="020B0604030504040204" pitchFamily="34" charset="0"/>
                <a:cs typeface="Arial" panose="020B0604020202020204" pitchFamily="34" charset="0"/>
              </a:rPr>
              <a:t> funding range up to R15m max.</a:t>
            </a:r>
          </a:p>
          <a:p>
            <a:pPr marL="285750" indent="-285750" algn="just" defTabSz="609630">
              <a:lnSpc>
                <a:spcPct val="150000"/>
              </a:lnSpc>
              <a:spcBef>
                <a:spcPct val="20000"/>
              </a:spcBef>
              <a:buFontTx/>
              <a:buChar char="-"/>
              <a:defRPr/>
            </a:pPr>
            <a:r>
              <a:rPr lang="en-US" b="1" dirty="0">
                <a:latin typeface="Gill Sans MT" panose="020B0502020104020203" pitchFamily="34" charset="0"/>
                <a:ea typeface="Verdana" panose="020B0604030504040204" pitchFamily="34" charset="0"/>
                <a:cs typeface="Arial" panose="020B0604020202020204" pitchFamily="34" charset="0"/>
              </a:rPr>
              <a:t>sefa</a:t>
            </a:r>
            <a:r>
              <a:rPr lang="en-US" dirty="0">
                <a:latin typeface="Gill Sans MT" panose="020B0502020104020203" pitchFamily="34" charset="0"/>
                <a:ea typeface="Verdana" panose="020B0604030504040204" pitchFamily="34" charset="0"/>
                <a:cs typeface="Arial" panose="020B0604020202020204" pitchFamily="34" charset="0"/>
              </a:rPr>
              <a:t> does not fund persons under debt review or un-rehabilitated insolvents</a:t>
            </a:r>
          </a:p>
          <a:p>
            <a:pPr marL="285750" indent="-285750" algn="just" defTabSz="609630">
              <a:lnSpc>
                <a:spcPct val="150000"/>
              </a:lnSpc>
              <a:spcBef>
                <a:spcPct val="20000"/>
              </a:spcBef>
              <a:buFontTx/>
              <a:buChar char="-"/>
              <a:defRPr/>
            </a:pPr>
            <a:r>
              <a:rPr lang="en-US" b="1" dirty="0">
                <a:latin typeface="Gill Sans MT" panose="020B0502020104020203" pitchFamily="34" charset="0"/>
                <a:ea typeface="Verdana" panose="020B0604030504040204" pitchFamily="34" charset="0"/>
                <a:cs typeface="Arial" panose="020B0604020202020204" pitchFamily="34" charset="0"/>
              </a:rPr>
              <a:t>sefa</a:t>
            </a:r>
            <a:r>
              <a:rPr lang="en-US" dirty="0">
                <a:latin typeface="Gill Sans MT" panose="020B0502020104020203" pitchFamily="34" charset="0"/>
                <a:ea typeface="Verdana" panose="020B0604030504040204" pitchFamily="34" charset="0"/>
                <a:cs typeface="Arial" panose="020B0604020202020204" pitchFamily="34" charset="0"/>
              </a:rPr>
              <a:t> does not fund speculative property developments </a:t>
            </a:r>
          </a:p>
          <a:p>
            <a:pPr marL="285750" indent="-285750" algn="just" defTabSz="609630">
              <a:lnSpc>
                <a:spcPct val="150000"/>
              </a:lnSpc>
              <a:spcBef>
                <a:spcPct val="20000"/>
              </a:spcBef>
              <a:buFontTx/>
              <a:buChar char="-"/>
              <a:defRPr/>
            </a:pPr>
            <a:endParaRPr lang="en-US" sz="1600" dirty="0">
              <a:latin typeface="Gill Sans MT" panose="020B0502020104020203" pitchFamily="34" charset="0"/>
            </a:endParaRPr>
          </a:p>
        </p:txBody>
      </p:sp>
    </p:spTree>
    <p:extLst>
      <p:ext uri="{BB962C8B-B14F-4D97-AF65-F5344CB8AC3E}">
        <p14:creationId xmlns:p14="http://schemas.microsoft.com/office/powerpoint/2010/main" xmlns="" val="4291384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53890E5E-54F5-4C9C-8D7C-E5FC357968E1}"/>
              </a:ext>
            </a:extLst>
          </p:cNvPr>
          <p:cNvSpPr txBox="1"/>
          <p:nvPr/>
        </p:nvSpPr>
        <p:spPr>
          <a:xfrm>
            <a:off x="1" y="0"/>
            <a:ext cx="4177631" cy="6340197"/>
          </a:xfrm>
          <a:prstGeom prst="rect">
            <a:avLst/>
          </a:prstGeom>
          <a:solidFill>
            <a:srgbClr val="EE7100"/>
          </a:solidFill>
        </p:spPr>
        <p:txBody>
          <a:bodyPr wrap="square" rtlCol="0">
            <a:spAutoFit/>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 </a:t>
            </a:r>
          </a:p>
        </p:txBody>
      </p:sp>
      <p:sp>
        <p:nvSpPr>
          <p:cNvPr id="14" name="TextBox 4">
            <a:extLst>
              <a:ext uri="{FF2B5EF4-FFF2-40B4-BE49-F238E27FC236}">
                <a16:creationId xmlns:a16="http://schemas.microsoft.com/office/drawing/2014/main" xmlns="" id="{A3BA5C0F-271C-4E32-B26D-5C40942B223B}"/>
              </a:ext>
            </a:extLst>
          </p:cNvPr>
          <p:cNvSpPr txBox="1"/>
          <p:nvPr/>
        </p:nvSpPr>
        <p:spPr>
          <a:xfrm>
            <a:off x="-67370" y="2613910"/>
            <a:ext cx="4334570" cy="2051844"/>
          </a:xfrm>
          <a:prstGeom prst="rect">
            <a:avLst/>
          </a:prstGeom>
        </p:spPr>
        <p:txBody>
          <a:bodyPr wrap="square" lIns="0" tIns="0" rIns="0" bIns="0" rtlCol="0" anchor="t">
            <a:spAutoFit/>
          </a:bodyPr>
          <a:lstStyle/>
          <a:p>
            <a:pPr algn="ctr">
              <a:lnSpc>
                <a:spcPts val="3150"/>
              </a:lnSpc>
            </a:pPr>
            <a:r>
              <a:rPr lang="en-US" sz="2667" b="1" dirty="0">
                <a:solidFill>
                  <a:schemeClr val="bg1"/>
                </a:solidFill>
                <a:latin typeface="Gill Sans MT" panose="020B0502020104020203" pitchFamily="34" charset="0"/>
                <a:cs typeface="Arial" panose="020B0604020202020204" pitchFamily="34" charset="0"/>
              </a:rPr>
              <a:t>Challenge 3:</a:t>
            </a:r>
          </a:p>
          <a:p>
            <a:pPr algn="ctr">
              <a:lnSpc>
                <a:spcPts val="3150"/>
              </a:lnSpc>
            </a:pPr>
            <a:endParaRPr lang="en-US" sz="2667" b="1" dirty="0">
              <a:solidFill>
                <a:schemeClr val="bg1"/>
              </a:solidFill>
              <a:latin typeface="Gill Sans MT" panose="020B0502020104020203" pitchFamily="34" charset="0"/>
              <a:cs typeface="Arial" panose="020B0604020202020204" pitchFamily="34" charset="0"/>
            </a:endParaRPr>
          </a:p>
          <a:p>
            <a:pPr algn="ctr">
              <a:lnSpc>
                <a:spcPts val="3150"/>
              </a:lnSpc>
            </a:pPr>
            <a:r>
              <a:rPr lang="en-US" sz="2667" b="1" dirty="0">
                <a:solidFill>
                  <a:schemeClr val="bg1"/>
                </a:solidFill>
                <a:latin typeface="Gill Sans MT" panose="020B0502020104020203" pitchFamily="34" charset="0"/>
                <a:cs typeface="Arial" panose="020B0604020202020204" pitchFamily="34" charset="0"/>
              </a:rPr>
              <a:t>Applications prepared by SEDA and presented to sefa for funding </a:t>
            </a:r>
          </a:p>
        </p:txBody>
      </p:sp>
      <p:sp>
        <p:nvSpPr>
          <p:cNvPr id="5" name="Slide Number Placeholder 4">
            <a:extLst>
              <a:ext uri="{FF2B5EF4-FFF2-40B4-BE49-F238E27FC236}">
                <a16:creationId xmlns:a16="http://schemas.microsoft.com/office/drawing/2014/main" xmlns="" id="{7D971D02-1A98-49ED-9416-C6C4B80EDF9E}"/>
              </a:ext>
            </a:extLst>
          </p:cNvPr>
          <p:cNvSpPr>
            <a:spLocks noGrp="1"/>
          </p:cNvSpPr>
          <p:nvPr>
            <p:ph type="sldNum" sz="quarter" idx="12"/>
          </p:nvPr>
        </p:nvSpPr>
        <p:spPr>
          <a:xfrm>
            <a:off x="8830373" y="6320654"/>
            <a:ext cx="1422400" cy="243417"/>
          </a:xfrm>
        </p:spPr>
        <p:txBody>
          <a:bodyPr/>
          <a:lstStyle/>
          <a:p>
            <a:pPr algn="ctr"/>
            <a:fld id="{B6F15528-21DE-4FAA-801E-634DDDAF4B2B}" type="slidenum">
              <a:rPr lang="en-US" smtClean="0"/>
              <a:pPr algn="ctr"/>
              <a:t>8</a:t>
            </a:fld>
            <a:endParaRPr lang="en-US" dirty="0"/>
          </a:p>
        </p:txBody>
      </p:sp>
      <p:sp>
        <p:nvSpPr>
          <p:cNvPr id="7" name="TextBox 6">
            <a:extLst>
              <a:ext uri="{FF2B5EF4-FFF2-40B4-BE49-F238E27FC236}">
                <a16:creationId xmlns:a16="http://schemas.microsoft.com/office/drawing/2014/main" xmlns="" id="{98F5607F-D62E-4EB1-84CD-3C7C179C1554}"/>
              </a:ext>
            </a:extLst>
          </p:cNvPr>
          <p:cNvSpPr txBox="1"/>
          <p:nvPr/>
        </p:nvSpPr>
        <p:spPr>
          <a:xfrm>
            <a:off x="4177632" y="837072"/>
            <a:ext cx="7987864" cy="2591928"/>
          </a:xfrm>
          <a:prstGeom prst="rect">
            <a:avLst/>
          </a:prstGeom>
          <a:noFill/>
        </p:spPr>
        <p:txBody>
          <a:bodyPr wrap="square" rtlCol="0">
            <a:spAutoFit/>
          </a:bodyPr>
          <a:lstStyle/>
          <a:p>
            <a:pPr marL="304815" indent="-304815" algn="just" defTabSz="609630">
              <a:lnSpc>
                <a:spcPct val="150000"/>
              </a:lnSpc>
              <a:spcBef>
                <a:spcPct val="20000"/>
              </a:spcBef>
              <a:buFont typeface="Arial" panose="020B0604020202020204" pitchFamily="34" charset="0"/>
              <a:buChar char="•"/>
              <a:defRPr/>
            </a:pPr>
            <a:r>
              <a:rPr lang="en-US" dirty="0">
                <a:latin typeface="Gill Sans MT" panose="020B0502020104020203" pitchFamily="34" charset="0"/>
                <a:ea typeface="Verdana" panose="020B0604030504040204" pitchFamily="34" charset="0"/>
                <a:cs typeface="Arial" panose="020B0604020202020204" pitchFamily="34" charset="0"/>
              </a:rPr>
              <a:t>There is always an expectation by applicants that if a business plan is prepared by Seda (or its service providers) that means the application will be approved at </a:t>
            </a:r>
            <a:r>
              <a:rPr lang="en-US" b="1" dirty="0">
                <a:latin typeface="Gill Sans MT" panose="020B0502020104020203" pitchFamily="34" charset="0"/>
                <a:ea typeface="Verdana" panose="020B0604030504040204" pitchFamily="34" charset="0"/>
                <a:cs typeface="Arial" panose="020B0604020202020204" pitchFamily="34" charset="0"/>
              </a:rPr>
              <a:t>sefa</a:t>
            </a:r>
          </a:p>
          <a:p>
            <a:pPr marL="304815" indent="-304815" algn="just" defTabSz="609630">
              <a:lnSpc>
                <a:spcPct val="150000"/>
              </a:lnSpc>
              <a:spcBef>
                <a:spcPct val="20000"/>
              </a:spcBef>
              <a:buFont typeface="Arial" panose="020B0604020202020204" pitchFamily="34" charset="0"/>
              <a:buChar char="•"/>
              <a:defRPr/>
            </a:pPr>
            <a:r>
              <a:rPr lang="en-US" dirty="0">
                <a:latin typeface="Gill Sans MT" panose="020B0502020104020203" pitchFamily="34" charset="0"/>
                <a:ea typeface="Verdana" panose="020B0604030504040204" pitchFamily="34" charset="0"/>
                <a:cs typeface="Arial" panose="020B0604020202020204" pitchFamily="34" charset="0"/>
              </a:rPr>
              <a:t>This is not always the case as applications are often prepared by one person and applications are considered at Credit Committees which focus on the viability of the application and therefore an application may be approved or not approved.</a:t>
            </a:r>
            <a:endParaRPr lang="en-US" dirty="0">
              <a:latin typeface="Gill Sans MT" panose="020B0502020104020203" pitchFamily="34" charset="0"/>
            </a:endParaRPr>
          </a:p>
        </p:txBody>
      </p:sp>
    </p:spTree>
    <p:extLst>
      <p:ext uri="{BB962C8B-B14F-4D97-AF65-F5344CB8AC3E}">
        <p14:creationId xmlns:p14="http://schemas.microsoft.com/office/powerpoint/2010/main" xmlns="" val="322500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53890E5E-54F5-4C9C-8D7C-E5FC357968E1}"/>
              </a:ext>
            </a:extLst>
          </p:cNvPr>
          <p:cNvSpPr txBox="1"/>
          <p:nvPr/>
        </p:nvSpPr>
        <p:spPr>
          <a:xfrm>
            <a:off x="1" y="0"/>
            <a:ext cx="4177631" cy="6340197"/>
          </a:xfrm>
          <a:prstGeom prst="rect">
            <a:avLst/>
          </a:prstGeom>
          <a:solidFill>
            <a:srgbClr val="EE7100"/>
          </a:solidFill>
        </p:spPr>
        <p:txBody>
          <a:bodyPr wrap="square" rtlCol="0">
            <a:spAutoFit/>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 </a:t>
            </a:r>
          </a:p>
        </p:txBody>
      </p:sp>
      <p:sp>
        <p:nvSpPr>
          <p:cNvPr id="14" name="TextBox 4">
            <a:extLst>
              <a:ext uri="{FF2B5EF4-FFF2-40B4-BE49-F238E27FC236}">
                <a16:creationId xmlns:a16="http://schemas.microsoft.com/office/drawing/2014/main" xmlns="" id="{A3BA5C0F-271C-4E32-B26D-5C40942B223B}"/>
              </a:ext>
            </a:extLst>
          </p:cNvPr>
          <p:cNvSpPr txBox="1"/>
          <p:nvPr/>
        </p:nvSpPr>
        <p:spPr>
          <a:xfrm>
            <a:off x="-67370" y="2613910"/>
            <a:ext cx="4334570" cy="1641475"/>
          </a:xfrm>
          <a:prstGeom prst="rect">
            <a:avLst/>
          </a:prstGeom>
        </p:spPr>
        <p:txBody>
          <a:bodyPr wrap="square" lIns="0" tIns="0" rIns="0" bIns="0" rtlCol="0" anchor="t">
            <a:spAutoFit/>
          </a:bodyPr>
          <a:lstStyle/>
          <a:p>
            <a:pPr algn="ctr">
              <a:lnSpc>
                <a:spcPts val="3150"/>
              </a:lnSpc>
            </a:pPr>
            <a:r>
              <a:rPr lang="en-US" sz="2667" b="1" dirty="0">
                <a:solidFill>
                  <a:schemeClr val="bg1"/>
                </a:solidFill>
                <a:latin typeface="Gill Sans MT" panose="020B0502020104020203" pitchFamily="34" charset="0"/>
                <a:cs typeface="Arial" panose="020B0604020202020204" pitchFamily="34" charset="0"/>
              </a:rPr>
              <a:t>Challenge 4:</a:t>
            </a:r>
          </a:p>
          <a:p>
            <a:pPr algn="ctr">
              <a:lnSpc>
                <a:spcPts val="3150"/>
              </a:lnSpc>
            </a:pPr>
            <a:endParaRPr lang="en-US" sz="2667" b="1" dirty="0">
              <a:solidFill>
                <a:schemeClr val="bg1"/>
              </a:solidFill>
              <a:latin typeface="Gill Sans MT" panose="020B0502020104020203" pitchFamily="34" charset="0"/>
              <a:cs typeface="Arial" panose="020B0604020202020204" pitchFamily="34" charset="0"/>
            </a:endParaRPr>
          </a:p>
          <a:p>
            <a:pPr algn="ctr">
              <a:lnSpc>
                <a:spcPts val="3150"/>
              </a:lnSpc>
            </a:pPr>
            <a:r>
              <a:rPr lang="en-US" sz="2667" b="1" dirty="0">
                <a:solidFill>
                  <a:schemeClr val="bg1"/>
                </a:solidFill>
                <a:latin typeface="Gill Sans MT" panose="020B0502020104020203" pitchFamily="34" charset="0"/>
                <a:cs typeface="Arial" panose="020B0604020202020204" pitchFamily="34" charset="0"/>
              </a:rPr>
              <a:t>Applicants refusing to accept a non-approval</a:t>
            </a:r>
          </a:p>
        </p:txBody>
      </p:sp>
      <p:sp>
        <p:nvSpPr>
          <p:cNvPr id="5" name="Slide Number Placeholder 4">
            <a:extLst>
              <a:ext uri="{FF2B5EF4-FFF2-40B4-BE49-F238E27FC236}">
                <a16:creationId xmlns:a16="http://schemas.microsoft.com/office/drawing/2014/main" xmlns="" id="{7D971D02-1A98-49ED-9416-C6C4B80EDF9E}"/>
              </a:ext>
            </a:extLst>
          </p:cNvPr>
          <p:cNvSpPr>
            <a:spLocks noGrp="1"/>
          </p:cNvSpPr>
          <p:nvPr>
            <p:ph type="sldNum" sz="quarter" idx="12"/>
          </p:nvPr>
        </p:nvSpPr>
        <p:spPr>
          <a:xfrm>
            <a:off x="8830373" y="6320654"/>
            <a:ext cx="1422400" cy="243417"/>
          </a:xfrm>
        </p:spPr>
        <p:txBody>
          <a:bodyPr/>
          <a:lstStyle/>
          <a:p>
            <a:pPr algn="ctr"/>
            <a:fld id="{B6F15528-21DE-4FAA-801E-634DDDAF4B2B}" type="slidenum">
              <a:rPr lang="en-US" smtClean="0"/>
              <a:pPr algn="ctr"/>
              <a:t>9</a:t>
            </a:fld>
            <a:endParaRPr lang="en-US" dirty="0"/>
          </a:p>
        </p:txBody>
      </p:sp>
      <p:sp>
        <p:nvSpPr>
          <p:cNvPr id="7" name="TextBox 6">
            <a:extLst>
              <a:ext uri="{FF2B5EF4-FFF2-40B4-BE49-F238E27FC236}">
                <a16:creationId xmlns:a16="http://schemas.microsoft.com/office/drawing/2014/main" xmlns="" id="{98F5607F-D62E-4EB1-84CD-3C7C179C1554}"/>
              </a:ext>
            </a:extLst>
          </p:cNvPr>
          <p:cNvSpPr txBox="1"/>
          <p:nvPr/>
        </p:nvSpPr>
        <p:spPr>
          <a:xfrm>
            <a:off x="4177632" y="433739"/>
            <a:ext cx="7987864" cy="5472717"/>
          </a:xfrm>
          <a:prstGeom prst="rect">
            <a:avLst/>
          </a:prstGeom>
          <a:noFill/>
        </p:spPr>
        <p:txBody>
          <a:bodyPr wrap="square" rtlCol="0">
            <a:spAutoFit/>
          </a:bodyPr>
          <a:lstStyle/>
          <a:p>
            <a:pPr marL="304815" indent="-304815" algn="just" defTabSz="609630">
              <a:lnSpc>
                <a:spcPct val="150000"/>
              </a:lnSpc>
              <a:spcBef>
                <a:spcPct val="20000"/>
              </a:spcBef>
              <a:buFont typeface="Arial" panose="020B0604020202020204" pitchFamily="34" charset="0"/>
              <a:buChar char="•"/>
              <a:defRPr/>
            </a:pPr>
            <a:r>
              <a:rPr lang="en-US" dirty="0">
                <a:latin typeface="Gill Sans MT" panose="020B0502020104020203" pitchFamily="34" charset="0"/>
                <a:ea typeface="Verdana" panose="020B0604030504040204" pitchFamily="34" charset="0"/>
                <a:cs typeface="Arial" panose="020B0604020202020204" pitchFamily="34" charset="0"/>
              </a:rPr>
              <a:t>Many applicants tend to submit application that are not viable, there may be issues with regards to:</a:t>
            </a:r>
          </a:p>
          <a:p>
            <a:pPr marL="1219215" lvl="2" indent="-304815" algn="just" defTabSz="609630">
              <a:lnSpc>
                <a:spcPct val="150000"/>
              </a:lnSpc>
              <a:spcBef>
                <a:spcPct val="20000"/>
              </a:spcBef>
              <a:buFont typeface="Arial" panose="020B0604020202020204" pitchFamily="34" charset="0"/>
              <a:buChar char="•"/>
              <a:defRPr/>
            </a:pPr>
            <a:r>
              <a:rPr lang="en-US" dirty="0">
                <a:latin typeface="Gill Sans MT" panose="020B0502020104020203" pitchFamily="34" charset="0"/>
                <a:ea typeface="Verdana" panose="020B0604030504040204" pitchFamily="34" charset="0"/>
                <a:cs typeface="Arial" panose="020B0604020202020204" pitchFamily="34" charset="0"/>
              </a:rPr>
              <a:t>Loan repayment</a:t>
            </a:r>
          </a:p>
          <a:p>
            <a:pPr marL="1219215" lvl="2" indent="-304815" algn="just" defTabSz="609630">
              <a:lnSpc>
                <a:spcPct val="150000"/>
              </a:lnSpc>
              <a:spcBef>
                <a:spcPct val="20000"/>
              </a:spcBef>
              <a:buFont typeface="Arial" panose="020B0604020202020204" pitchFamily="34" charset="0"/>
              <a:buChar char="•"/>
              <a:defRPr/>
            </a:pPr>
            <a:r>
              <a:rPr lang="en-US" dirty="0">
                <a:latin typeface="Gill Sans MT" panose="020B0502020104020203" pitchFamily="34" charset="0"/>
                <a:ea typeface="Verdana" panose="020B0604030504040204" pitchFamily="34" charset="0"/>
                <a:cs typeface="Arial" panose="020B0604020202020204" pitchFamily="34" charset="0"/>
              </a:rPr>
              <a:t>Market viability </a:t>
            </a:r>
          </a:p>
          <a:p>
            <a:pPr marL="1219215" lvl="2" indent="-304815" algn="just" defTabSz="609630">
              <a:lnSpc>
                <a:spcPct val="150000"/>
              </a:lnSpc>
              <a:spcBef>
                <a:spcPct val="20000"/>
              </a:spcBef>
              <a:buFont typeface="Arial" panose="020B0604020202020204" pitchFamily="34" charset="0"/>
              <a:buChar char="•"/>
              <a:defRPr/>
            </a:pPr>
            <a:r>
              <a:rPr lang="en-US" dirty="0">
                <a:latin typeface="Gill Sans MT" panose="020B0502020104020203" pitchFamily="34" charset="0"/>
                <a:ea typeface="Verdana" panose="020B0604030504040204" pitchFamily="34" charset="0"/>
                <a:cs typeface="Arial" panose="020B0604020202020204" pitchFamily="34" charset="0"/>
              </a:rPr>
              <a:t>Business concept not viable </a:t>
            </a:r>
          </a:p>
          <a:p>
            <a:pPr marL="1219215" lvl="2" indent="-304815" algn="just" defTabSz="609630">
              <a:lnSpc>
                <a:spcPct val="150000"/>
              </a:lnSpc>
              <a:spcBef>
                <a:spcPct val="20000"/>
              </a:spcBef>
              <a:buFont typeface="Arial" panose="020B0604020202020204" pitchFamily="34" charset="0"/>
              <a:buChar char="•"/>
              <a:defRPr/>
            </a:pPr>
            <a:r>
              <a:rPr lang="en-US" dirty="0">
                <a:latin typeface="Gill Sans MT" panose="020B0502020104020203" pitchFamily="34" charset="0"/>
                <a:ea typeface="Verdana" panose="020B0604030504040204" pitchFamily="34" charset="0"/>
                <a:cs typeface="Arial" panose="020B0604020202020204" pitchFamily="34" charset="0"/>
              </a:rPr>
              <a:t>Over concentrated sectors</a:t>
            </a:r>
          </a:p>
          <a:p>
            <a:pPr marL="1219215" lvl="2" indent="-304815" algn="just" defTabSz="609630">
              <a:lnSpc>
                <a:spcPct val="150000"/>
              </a:lnSpc>
              <a:spcBef>
                <a:spcPct val="20000"/>
              </a:spcBef>
              <a:buFont typeface="Arial" panose="020B0604020202020204" pitchFamily="34" charset="0"/>
              <a:buChar char="•"/>
              <a:defRPr/>
            </a:pPr>
            <a:r>
              <a:rPr lang="en-US" dirty="0">
                <a:latin typeface="Gill Sans MT" panose="020B0502020104020203" pitchFamily="34" charset="0"/>
                <a:ea typeface="Verdana" panose="020B0604030504040204" pitchFamily="34" charset="0"/>
                <a:cs typeface="Arial" panose="020B0604020202020204" pitchFamily="34" charset="0"/>
              </a:rPr>
              <a:t>Outside </a:t>
            </a:r>
            <a:r>
              <a:rPr lang="en-US" b="1" dirty="0">
                <a:latin typeface="Gill Sans MT" panose="020B0502020104020203" pitchFamily="34" charset="0"/>
                <a:ea typeface="Verdana" panose="020B0604030504040204" pitchFamily="34" charset="0"/>
                <a:cs typeface="Arial" panose="020B0604020202020204" pitchFamily="34" charset="0"/>
              </a:rPr>
              <a:t>sefa</a:t>
            </a:r>
            <a:r>
              <a:rPr lang="en-US" dirty="0">
                <a:latin typeface="Gill Sans MT" panose="020B0502020104020203" pitchFamily="34" charset="0"/>
                <a:ea typeface="Verdana" panose="020B0604030504040204" pitchFamily="34" charset="0"/>
                <a:cs typeface="Arial" panose="020B0604020202020204" pitchFamily="34" charset="0"/>
              </a:rPr>
              <a:t>’s funding criteria </a:t>
            </a:r>
          </a:p>
          <a:p>
            <a:pPr marL="1219215" lvl="2" indent="-304815" algn="just" defTabSz="609630">
              <a:lnSpc>
                <a:spcPct val="150000"/>
              </a:lnSpc>
              <a:spcBef>
                <a:spcPct val="20000"/>
              </a:spcBef>
              <a:buFont typeface="Arial" panose="020B0604020202020204" pitchFamily="34" charset="0"/>
              <a:buChar char="•"/>
              <a:defRPr/>
            </a:pPr>
            <a:r>
              <a:rPr lang="en-US" dirty="0">
                <a:latin typeface="Gill Sans MT" panose="020B0502020104020203" pitchFamily="34" charset="0"/>
                <a:ea typeface="Verdana" panose="020B0604030504040204" pitchFamily="34" charset="0"/>
                <a:cs typeface="Arial" panose="020B0604020202020204" pitchFamily="34" charset="0"/>
              </a:rPr>
              <a:t>Etc.</a:t>
            </a:r>
          </a:p>
          <a:p>
            <a:pPr marL="304815" indent="-304815" algn="just" defTabSz="609630">
              <a:lnSpc>
                <a:spcPct val="150000"/>
              </a:lnSpc>
              <a:spcBef>
                <a:spcPct val="20000"/>
              </a:spcBef>
              <a:buFont typeface="Arial" panose="020B0604020202020204" pitchFamily="34" charset="0"/>
              <a:buChar char="•"/>
              <a:defRPr/>
            </a:pPr>
            <a:r>
              <a:rPr lang="en-US" dirty="0">
                <a:latin typeface="Gill Sans MT" panose="020B0502020104020203" pitchFamily="34" charset="0"/>
                <a:ea typeface="Verdana" panose="020B0604030504040204" pitchFamily="34" charset="0"/>
                <a:cs typeface="Arial" panose="020B0604020202020204" pitchFamily="34" charset="0"/>
              </a:rPr>
              <a:t>Rejection of a funding application tends to lead to an escalation of complaints outside of </a:t>
            </a:r>
            <a:r>
              <a:rPr lang="en-US" b="1" dirty="0">
                <a:latin typeface="Gill Sans MT" panose="020B0502020104020203" pitchFamily="34" charset="0"/>
                <a:ea typeface="Verdana" panose="020B0604030504040204" pitchFamily="34" charset="0"/>
                <a:cs typeface="Arial" panose="020B0604020202020204" pitchFamily="34" charset="0"/>
              </a:rPr>
              <a:t>sefa</a:t>
            </a:r>
            <a:r>
              <a:rPr lang="en-US" dirty="0">
                <a:latin typeface="Gill Sans MT" panose="020B0502020104020203" pitchFamily="34" charset="0"/>
                <a:ea typeface="Verdana" panose="020B0604030504040204" pitchFamily="34" charset="0"/>
                <a:cs typeface="Arial" panose="020B0604020202020204" pitchFamily="34" charset="0"/>
              </a:rPr>
              <a:t>’s complaints management process. (parliament, presidency, DSBD, public protector’s office,  the media  etc.</a:t>
            </a:r>
          </a:p>
          <a:p>
            <a:pPr marL="304815" indent="-304815" algn="just" defTabSz="609630">
              <a:lnSpc>
                <a:spcPct val="150000"/>
              </a:lnSpc>
              <a:spcBef>
                <a:spcPct val="20000"/>
              </a:spcBef>
              <a:buFont typeface="Arial" panose="020B0604020202020204" pitchFamily="34" charset="0"/>
              <a:buChar char="•"/>
              <a:defRPr/>
            </a:pPr>
            <a:endParaRPr lang="en-US" dirty="0">
              <a:latin typeface="Gill Sans MT" panose="020B0502020104020203"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2015338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11">
      <a:dk1>
        <a:srgbClr val="000000"/>
      </a:dk1>
      <a:lt1>
        <a:srgbClr val="FFFFFF"/>
      </a:lt1>
      <a:dk2>
        <a:srgbClr val="8439BD"/>
      </a:dk2>
      <a:lt2>
        <a:srgbClr val="EBEBEB"/>
      </a:lt2>
      <a:accent1>
        <a:srgbClr val="0EABB7"/>
      </a:accent1>
      <a:accent2>
        <a:srgbClr val="4868E5"/>
      </a:accent2>
      <a:accent3>
        <a:srgbClr val="20A472"/>
      </a:accent3>
      <a:accent4>
        <a:srgbClr val="B13DC8"/>
      </a:accent4>
      <a:accent5>
        <a:srgbClr val="172DA6"/>
      </a:accent5>
      <a:accent6>
        <a:srgbClr val="00B0F0"/>
      </a:accent6>
      <a:hlink>
        <a:srgbClr val="00B0F0"/>
      </a:hlink>
      <a:folHlink>
        <a:srgbClr val="B13DC8"/>
      </a:folHlink>
    </a:clrScheme>
    <a:fontScheme name="Custom 11">
      <a:majorFont>
        <a:latin typeface="Speak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oduct Timeline_WAC_LH - v2" id="{C490F22C-BCE6-4049-96E9-DC11EF4DCC46}" vid="{AA5619E9-B2EB-4B47-8E48-7B1F4A347B9C}"/>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fa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ED7423"/>
        </a:solidFill>
        <a:ln>
          <a:noFill/>
        </a:ln>
      </a:spPr>
      <a:bodyPr spcFirstLastPara="1" wrap="square" lIns="91425" tIns="45700" rIns="91425" bIns="45700" anchor="t" anchorCtr="0">
        <a:spAutoFit/>
      </a:bodyPr>
      <a:lstStyle>
        <a:defPPr marL="0" marR="0" indent="0" algn="ctr" rtl="0">
          <a:spcBef>
            <a:spcPts val="0"/>
          </a:spcBef>
          <a:spcAft>
            <a:spcPts val="0"/>
          </a:spcAft>
          <a:buNone/>
          <a:defRPr sz="2100">
            <a:solidFill>
              <a:schemeClr val="dk1"/>
            </a:solidFill>
            <a:latin typeface="Calibri"/>
            <a:ea typeface="Calibri"/>
            <a:cs typeface="Calibri"/>
            <a:sym typeface="Calibri"/>
          </a:defRPr>
        </a:defPPr>
      </a:lstStyle>
    </a:txDef>
  </a:objectDefaults>
  <a:extraClrSchemeLst/>
  <a:extLst>
    <a:ext uri="{05A4C25C-085E-4340-85A3-A5531E510DB2}">
      <thm15:themeFamily xmlns:thm15="http://schemas.microsoft.com/office/thememl/2012/main" xmlns="" name="sefa theme" id="{112329EE-08A2-41B1-9C1F-9CF57E500801}" vid="{121CB984-1C89-44EB-8405-56EFA964333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A64A3EE7C5274DB2EA6EAFC28251B0" ma:contentTypeVersion="12" ma:contentTypeDescription="Create a new document." ma:contentTypeScope="" ma:versionID="13f35de598b64a5d5c35641bcd9dd95c">
  <xsd:schema xmlns:xsd="http://www.w3.org/2001/XMLSchema" xmlns:xs="http://www.w3.org/2001/XMLSchema" xmlns:p="http://schemas.microsoft.com/office/2006/metadata/properties" xmlns:ns3="3532993d-b24a-466c-ac4d-b496ef82a260" xmlns:ns4="a4db3471-5d1a-407b-a0c3-af66533a1079" targetNamespace="http://schemas.microsoft.com/office/2006/metadata/properties" ma:root="true" ma:fieldsID="44a3e186ab8a6042b836590d87d7573d" ns3:_="" ns4:_="">
    <xsd:import namespace="3532993d-b24a-466c-ac4d-b496ef82a260"/>
    <xsd:import namespace="a4db3471-5d1a-407b-a0c3-af66533a107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2993d-b24a-466c-ac4d-b496ef82a26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db3471-5d1a-407b-a0c3-af66533a107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9941D7-EA0A-494E-88CE-4B990289D4ED}">
  <ds:schemaRefs>
    <ds:schemaRef ds:uri="http://purl.org/dc/dcmitype/"/>
    <ds:schemaRef ds:uri="a4db3471-5d1a-407b-a0c3-af66533a1079"/>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 ds:uri="3532993d-b24a-466c-ac4d-b496ef82a260"/>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8A39321F-3F5D-401C-8DB4-B86D839D2EAF}">
  <ds:schemaRefs>
    <ds:schemaRef ds:uri="http://schemas.microsoft.com/sharepoint/v3/contenttype/forms"/>
  </ds:schemaRefs>
</ds:datastoreItem>
</file>

<file path=customXml/itemProps3.xml><?xml version="1.0" encoding="utf-8"?>
<ds:datastoreItem xmlns:ds="http://schemas.openxmlformats.org/officeDocument/2006/customXml" ds:itemID="{650D67EF-2117-4A90-B88F-54A0CF464F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32993d-b24a-466c-ac4d-b496ef82a260"/>
    <ds:schemaRef ds:uri="a4db3471-5d1a-407b-a0c3-af66533a10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12902</TotalTime>
  <Words>5021</Words>
  <Application>Microsoft Office PowerPoint</Application>
  <PresentationFormat>Custom</PresentationFormat>
  <Paragraphs>2084</Paragraphs>
  <Slides>42</Slides>
  <Notes>1</Notes>
  <HiddenSlides>0</HiddenSlides>
  <MMClips>0</MMClips>
  <ScaleCrop>false</ScaleCrop>
  <HeadingPairs>
    <vt:vector size="4" baseType="variant">
      <vt:variant>
        <vt:lpstr>Theme</vt:lpstr>
      </vt:variant>
      <vt:variant>
        <vt:i4>4</vt:i4>
      </vt:variant>
      <vt:variant>
        <vt:lpstr>Slide Titles</vt:lpstr>
      </vt:variant>
      <vt:variant>
        <vt:i4>42</vt:i4>
      </vt:variant>
    </vt:vector>
  </HeadingPairs>
  <TitlesOfParts>
    <vt:vector size="46" baseType="lpstr">
      <vt:lpstr>Office Theme</vt:lpstr>
      <vt:lpstr>2_Office Theme</vt:lpstr>
      <vt:lpstr>1_Office Theme</vt:lpstr>
      <vt:lpstr>sefa theme</vt:lpstr>
      <vt:lpstr>Slide 1</vt:lpstr>
      <vt:lpstr>Slide 2</vt:lpstr>
      <vt:lpstr>Slide 3</vt:lpstr>
      <vt:lpstr>Slide 4</vt:lpstr>
      <vt:lpstr>Current Process Flow</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sefa’s  Products/Services</dc:title>
  <dc:creator>Don Mashele</dc:creator>
  <cp:lastModifiedBy>USER</cp:lastModifiedBy>
  <cp:revision>114</cp:revision>
  <dcterms:created xsi:type="dcterms:W3CDTF">2021-03-15T14:10:10Z</dcterms:created>
  <dcterms:modified xsi:type="dcterms:W3CDTF">2022-08-31T11:41:44Z</dcterms:modified>
</cp:coreProperties>
</file>