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4" r:id="rId1"/>
  </p:sldMasterIdLst>
  <p:notesMasterIdLst>
    <p:notesMasterId r:id="rId95"/>
  </p:notesMasterIdLst>
  <p:sldIdLst>
    <p:sldId id="256" r:id="rId2"/>
    <p:sldId id="261" r:id="rId3"/>
    <p:sldId id="263" r:id="rId4"/>
    <p:sldId id="264" r:id="rId5"/>
    <p:sldId id="265" r:id="rId6"/>
    <p:sldId id="268" r:id="rId7"/>
    <p:sldId id="269" r:id="rId8"/>
    <p:sldId id="272" r:id="rId9"/>
    <p:sldId id="280" r:id="rId10"/>
    <p:sldId id="283" r:id="rId11"/>
    <p:sldId id="284" r:id="rId12"/>
    <p:sldId id="291" r:id="rId13"/>
    <p:sldId id="292" r:id="rId14"/>
    <p:sldId id="293" r:id="rId15"/>
    <p:sldId id="294" r:id="rId16"/>
    <p:sldId id="331" r:id="rId17"/>
    <p:sldId id="281" r:id="rId18"/>
    <p:sldId id="289" r:id="rId19"/>
    <p:sldId id="332" r:id="rId20"/>
    <p:sldId id="333" r:id="rId21"/>
    <p:sldId id="334" r:id="rId22"/>
    <p:sldId id="296" r:id="rId23"/>
    <p:sldId id="305" r:id="rId24"/>
    <p:sldId id="306" r:id="rId25"/>
    <p:sldId id="285" r:id="rId26"/>
    <p:sldId id="312" r:id="rId27"/>
    <p:sldId id="307" r:id="rId28"/>
    <p:sldId id="313" r:id="rId29"/>
    <p:sldId id="308" r:id="rId30"/>
    <p:sldId id="314" r:id="rId31"/>
    <p:sldId id="286" r:id="rId32"/>
    <p:sldId id="315" r:id="rId33"/>
    <p:sldId id="335" r:id="rId34"/>
    <p:sldId id="319" r:id="rId35"/>
    <p:sldId id="318" r:id="rId36"/>
    <p:sldId id="320" r:id="rId37"/>
    <p:sldId id="317" r:id="rId38"/>
    <p:sldId id="336"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38"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79" r:id="rId78"/>
    <p:sldId id="380" r:id="rId79"/>
    <p:sldId id="381" r:id="rId80"/>
    <p:sldId id="354" r:id="rId81"/>
    <p:sldId id="382" r:id="rId82"/>
    <p:sldId id="383" r:id="rId83"/>
    <p:sldId id="384" r:id="rId84"/>
    <p:sldId id="385" r:id="rId85"/>
    <p:sldId id="388" r:id="rId86"/>
    <p:sldId id="386" r:id="rId87"/>
    <p:sldId id="387" r:id="rId88"/>
    <p:sldId id="389" r:id="rId89"/>
    <p:sldId id="390" r:id="rId90"/>
    <p:sldId id="391" r:id="rId91"/>
    <p:sldId id="392" r:id="rId92"/>
    <p:sldId id="393" r:id="rId93"/>
    <p:sldId id="260" r:id="rId9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7"/>
    <p:restoredTop sz="95853"/>
  </p:normalViewPr>
  <p:slideViewPr>
    <p:cSldViewPr snapToGrid="0" snapToObjects="1">
      <p:cViewPr varScale="1">
        <p:scale>
          <a:sx n="68" d="100"/>
          <a:sy n="68" d="100"/>
        </p:scale>
        <p:origin x="-128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58FFB8B-E8F8-4DEF-86D1-718301B19BED}" type="datetimeFigureOut">
              <a:rPr lang="en-US"/>
              <a:pPr>
                <a:defRPr/>
              </a:pPr>
              <a:t>8/31/2022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B7FE8DC-418B-4B5F-8708-21EE980248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Slide Number Placeholder 3"/>
          <p:cNvSpPr>
            <a:spLocks noGrp="1"/>
          </p:cNvSpPr>
          <p:nvPr>
            <p:ph type="sldNum" sz="quarter" idx="5"/>
          </p:nvPr>
        </p:nvSpPr>
        <p:spPr/>
        <p:txBody>
          <a:bodyPr/>
          <a:lstStyle/>
          <a:p>
            <a:pPr>
              <a:defRPr/>
            </a:pPr>
            <a:fld id="{85A99F9B-398D-41CC-B273-E25705A2D668}" type="slidenum">
              <a:rPr lang="en-US" smtClean="0"/>
              <a:pPr>
                <a:defRPr/>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defTabSz="457200">
              <a:spcBef>
                <a:spcPct val="20000"/>
              </a:spcBef>
            </a:pPr>
            <a:r>
              <a:rPr lang="en-ZA" altLang="en-US" sz="2400" smtClean="0">
                <a:solidFill>
                  <a:srgbClr val="000000"/>
                </a:solidFill>
                <a:ea typeface="MS PGothic" panose="020B0600070205080204" pitchFamily="34" charset="-128"/>
                <a:cs typeface="Arial" panose="020B0604020202020204" pitchFamily="34" charset="0"/>
              </a:rPr>
              <a:t>A total of </a:t>
            </a:r>
            <a:r>
              <a:rPr lang="en-ZA" altLang="en-US" sz="2400" b="1" smtClean="0">
                <a:solidFill>
                  <a:srgbClr val="000000"/>
                </a:solidFill>
                <a:ea typeface="MS PGothic" panose="020B0600070205080204" pitchFamily="34" charset="-128"/>
                <a:cs typeface="Arial" panose="020B0604020202020204" pitchFamily="34" charset="0"/>
              </a:rPr>
              <a:t>6478 </a:t>
            </a:r>
            <a:r>
              <a:rPr lang="en-ZA" altLang="en-US" sz="2400" smtClean="0">
                <a:solidFill>
                  <a:srgbClr val="000000"/>
                </a:solidFill>
                <a:ea typeface="MS PGothic" panose="020B0600070205080204" pitchFamily="34" charset="-128"/>
                <a:cs typeface="Arial" panose="020B0604020202020204" pitchFamily="34" charset="0"/>
              </a:rPr>
              <a:t>payroll audits were conducted against a target of </a:t>
            </a:r>
            <a:r>
              <a:rPr lang="en-ZA" altLang="en-US" sz="2400" b="1" smtClean="0">
                <a:solidFill>
                  <a:srgbClr val="000000"/>
                </a:solidFill>
                <a:ea typeface="MS PGothic" panose="020B0600070205080204" pitchFamily="34" charset="-128"/>
                <a:cs typeface="Arial" panose="020B0604020202020204" pitchFamily="34" charset="0"/>
              </a:rPr>
              <a:t>6927 </a:t>
            </a:r>
            <a:r>
              <a:rPr lang="en-ZA" altLang="en-US" sz="2400" smtClean="0">
                <a:solidFill>
                  <a:srgbClr val="000000"/>
                </a:solidFill>
                <a:ea typeface="MS PGothic" panose="020B0600070205080204" pitchFamily="34" charset="-128"/>
                <a:cs typeface="Arial" panose="020B0604020202020204" pitchFamily="34" charset="0"/>
              </a:rPr>
              <a:t>which constitutes </a:t>
            </a:r>
            <a:r>
              <a:rPr lang="en-ZA" altLang="en-US" sz="2400" b="1" smtClean="0">
                <a:solidFill>
                  <a:srgbClr val="000000"/>
                </a:solidFill>
                <a:ea typeface="MS PGothic" panose="020B0600070205080204" pitchFamily="34" charset="-128"/>
                <a:cs typeface="Arial" panose="020B0604020202020204" pitchFamily="34" charset="0"/>
              </a:rPr>
              <a:t>94%. </a:t>
            </a:r>
          </a:p>
          <a:p>
            <a:pPr algn="just" defTabSz="457200">
              <a:spcBef>
                <a:spcPct val="20000"/>
              </a:spcBef>
            </a:pPr>
            <a:endParaRPr lang="en-ZA" altLang="en-US" sz="2400" smtClean="0">
              <a:solidFill>
                <a:srgbClr val="000000"/>
              </a:solidFill>
              <a:ea typeface="MS PGothic" panose="020B0600070205080204" pitchFamily="34" charset="-128"/>
              <a:cs typeface="Arial" panose="020B0604020202020204" pitchFamily="34" charset="0"/>
            </a:endParaRPr>
          </a:p>
          <a:p>
            <a:pPr algn="just" defTabSz="457200">
              <a:spcBef>
                <a:spcPct val="20000"/>
              </a:spcBef>
            </a:pPr>
            <a:r>
              <a:rPr lang="en-ZA" altLang="en-US" sz="2400" b="1" smtClean="0">
                <a:solidFill>
                  <a:srgbClr val="000000"/>
                </a:solidFill>
                <a:ea typeface="MS PGothic" panose="020B0600070205080204" pitchFamily="34" charset="-128"/>
                <a:cs typeface="Arial" panose="020B0604020202020204" pitchFamily="34" charset="0"/>
              </a:rPr>
              <a:t>2583 (40%)</a:t>
            </a:r>
            <a:r>
              <a:rPr lang="en-ZA" altLang="en-US" sz="2400" smtClean="0">
                <a:solidFill>
                  <a:srgbClr val="000000"/>
                </a:solidFill>
                <a:ea typeface="MS PGothic" panose="020B0600070205080204" pitchFamily="34" charset="-128"/>
                <a:cs typeface="Arial" panose="020B0604020202020204" pitchFamily="34" charset="0"/>
              </a:rPr>
              <a:t> employers of those audited were classified as compliant and </a:t>
            </a:r>
            <a:r>
              <a:rPr lang="en-ZA" altLang="en-US" sz="2400" b="1" smtClean="0">
                <a:solidFill>
                  <a:srgbClr val="000000"/>
                </a:solidFill>
                <a:ea typeface="MS PGothic" panose="020B0600070205080204" pitchFamily="34" charset="-128"/>
                <a:cs typeface="Arial" panose="020B0604020202020204" pitchFamily="34" charset="0"/>
              </a:rPr>
              <a:t>3895 (60%)</a:t>
            </a:r>
            <a:r>
              <a:rPr lang="en-ZA" altLang="en-US" sz="2400" smtClean="0">
                <a:solidFill>
                  <a:srgbClr val="000000"/>
                </a:solidFill>
                <a:ea typeface="MS PGothic" panose="020B0600070205080204" pitchFamily="34" charset="-128"/>
                <a:cs typeface="Arial" panose="020B0604020202020204" pitchFamily="34" charset="0"/>
              </a:rPr>
              <a:t> were non-compliant and were all  issued with notices to comply within 14 days.</a:t>
            </a:r>
          </a:p>
          <a:p>
            <a:pPr defTabSz="457200"/>
            <a:endParaRPr lang="en-ZA" altLang="en-US" smtClean="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5B3CF468-11EC-47C2-AA3D-1081E4E849A1}" type="slidenum">
              <a:rPr lang="en-US" smtClean="0"/>
              <a:pPr>
                <a:defRPr/>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Slide Number Placeholder 3"/>
          <p:cNvSpPr>
            <a:spLocks noGrp="1"/>
          </p:cNvSpPr>
          <p:nvPr>
            <p:ph type="sldNum" sz="quarter" idx="5"/>
          </p:nvPr>
        </p:nvSpPr>
        <p:spPr/>
        <p:txBody>
          <a:bodyPr/>
          <a:lstStyle/>
          <a:p>
            <a:pPr>
              <a:defRPr/>
            </a:pPr>
            <a:fld id="{3951528E-CCE2-4737-8758-59FA8E93D499}" type="slidenum">
              <a:rPr lang="en-US" smtClean="0"/>
              <a:pPr>
                <a:defRPr/>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Slide Number Placeholder 3"/>
          <p:cNvSpPr>
            <a:spLocks noGrp="1"/>
          </p:cNvSpPr>
          <p:nvPr>
            <p:ph type="sldNum" sz="quarter" idx="5"/>
          </p:nvPr>
        </p:nvSpPr>
        <p:spPr/>
        <p:txBody>
          <a:bodyPr/>
          <a:lstStyle/>
          <a:p>
            <a:pPr>
              <a:defRPr/>
            </a:pPr>
            <a:fld id="{29493FFE-2479-4F95-921D-5A2E939DFB03}"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Slide Number Placeholder 3"/>
          <p:cNvSpPr>
            <a:spLocks noGrp="1"/>
          </p:cNvSpPr>
          <p:nvPr>
            <p:ph type="sldNum" sz="quarter" idx="5"/>
          </p:nvPr>
        </p:nvSpPr>
        <p:spPr/>
        <p:txBody>
          <a:bodyPr/>
          <a:lstStyle/>
          <a:p>
            <a:pPr>
              <a:defRPr/>
            </a:pPr>
            <a:fld id="{7C94AB3A-4642-43B5-AE37-27B1069A30EE}" type="slidenum">
              <a:rPr lang="en-US" smtClean="0"/>
              <a:pPr>
                <a:defRPr/>
              </a:pPr>
              <a:t>73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D9AD928-7816-4A8E-97FA-F47AFB31A239}" type="datetime1">
              <a:rPr lang="en-US"/>
              <a:pPr>
                <a:defRPr/>
              </a:pPr>
              <a:t>8/31/2022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6" name="Slide Number Placeholder 5"/>
          <p:cNvSpPr>
            <a:spLocks noGrp="1"/>
          </p:cNvSpPr>
          <p:nvPr>
            <p:ph type="sldNum" sz="quarter" idx="12"/>
          </p:nvPr>
        </p:nvSpPr>
        <p:spPr/>
        <p:txBody>
          <a:bodyPr/>
          <a:lstStyle>
            <a:lvl1pPr>
              <a:defRPr/>
            </a:lvl1pPr>
          </a:lstStyle>
          <a:p>
            <a:pPr>
              <a:defRPr/>
            </a:pPr>
            <a:fld id="{9B72111F-84B3-4FF1-9301-42AF30B8ACF0}" type="slidenum">
              <a:rPr lang="en-US"/>
              <a:pPr>
                <a:defRPr/>
              </a:pPr>
              <a:t>‹#›</a:t>
            </a:fld>
            <a:endParaRPr lang="en-US"/>
          </a:p>
        </p:txBody>
      </p:sp>
    </p:spTree>
    <p:extLst>
      <p:ext uri="{BB962C8B-B14F-4D97-AF65-F5344CB8AC3E}">
        <p14:creationId xmlns:p14="http://schemas.microsoft.com/office/powerpoint/2010/main" xmlns="" val="412564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D0EE811-4E2D-4584-9B61-FB276852193F}" type="datetime1">
              <a:rPr lang="en-US"/>
              <a:pPr>
                <a:defRPr/>
              </a:pPr>
              <a:t>8/31/2022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6" name="Slide Number Placeholder 5"/>
          <p:cNvSpPr>
            <a:spLocks noGrp="1"/>
          </p:cNvSpPr>
          <p:nvPr>
            <p:ph type="sldNum" sz="quarter" idx="12"/>
          </p:nvPr>
        </p:nvSpPr>
        <p:spPr/>
        <p:txBody>
          <a:bodyPr/>
          <a:lstStyle>
            <a:lvl1pPr>
              <a:defRPr/>
            </a:lvl1pPr>
          </a:lstStyle>
          <a:p>
            <a:pPr>
              <a:defRPr/>
            </a:pPr>
            <a:fld id="{3D3D2429-A884-4D95-BCA2-88DF80E4BF6B}" type="slidenum">
              <a:rPr lang="en-US"/>
              <a:pPr>
                <a:defRPr/>
              </a:pPr>
              <a:t>‹#›</a:t>
            </a:fld>
            <a:endParaRPr lang="en-US"/>
          </a:p>
        </p:txBody>
      </p:sp>
    </p:spTree>
    <p:extLst>
      <p:ext uri="{BB962C8B-B14F-4D97-AF65-F5344CB8AC3E}">
        <p14:creationId xmlns:p14="http://schemas.microsoft.com/office/powerpoint/2010/main" xmlns="" val="245236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EE5CA3-220B-48E2-AD04-27A10D875CFA}" type="datetime1">
              <a:rPr lang="en-US"/>
              <a:pPr>
                <a:defRPr/>
              </a:pPr>
              <a:t>8/31/2022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6" name="Slide Number Placeholder 5"/>
          <p:cNvSpPr>
            <a:spLocks noGrp="1"/>
          </p:cNvSpPr>
          <p:nvPr>
            <p:ph type="sldNum" sz="quarter" idx="12"/>
          </p:nvPr>
        </p:nvSpPr>
        <p:spPr/>
        <p:txBody>
          <a:bodyPr/>
          <a:lstStyle>
            <a:lvl1pPr>
              <a:defRPr/>
            </a:lvl1pPr>
          </a:lstStyle>
          <a:p>
            <a:pPr>
              <a:defRPr/>
            </a:pPr>
            <a:fld id="{B9099664-765B-40B6-B4B7-7F33E1D75B9B}" type="slidenum">
              <a:rPr lang="en-US"/>
              <a:pPr>
                <a:defRPr/>
              </a:pPr>
              <a:t>‹#›</a:t>
            </a:fld>
            <a:endParaRPr lang="en-US"/>
          </a:p>
        </p:txBody>
      </p:sp>
    </p:spTree>
    <p:extLst>
      <p:ext uri="{BB962C8B-B14F-4D97-AF65-F5344CB8AC3E}">
        <p14:creationId xmlns:p14="http://schemas.microsoft.com/office/powerpoint/2010/main" xmlns="" val="69232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D7E16D8-6EE1-41FE-9325-44C3A8A2C318}" type="datetime1">
              <a:rPr lang="en-US"/>
              <a:pPr>
                <a:defRPr/>
              </a:pPr>
              <a:t>8/31/2022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6" name="Slide Number Placeholder 5"/>
          <p:cNvSpPr>
            <a:spLocks noGrp="1"/>
          </p:cNvSpPr>
          <p:nvPr>
            <p:ph type="sldNum" sz="quarter" idx="12"/>
          </p:nvPr>
        </p:nvSpPr>
        <p:spPr/>
        <p:txBody>
          <a:bodyPr/>
          <a:lstStyle>
            <a:lvl1pPr>
              <a:defRPr/>
            </a:lvl1pPr>
          </a:lstStyle>
          <a:p>
            <a:pPr>
              <a:defRPr/>
            </a:pPr>
            <a:fld id="{2901EE36-18A5-4BB3-89D5-0A30792939F8}" type="slidenum">
              <a:rPr lang="en-US"/>
              <a:pPr>
                <a:defRPr/>
              </a:pPr>
              <a:t>‹#›</a:t>
            </a:fld>
            <a:endParaRPr lang="en-US"/>
          </a:p>
        </p:txBody>
      </p:sp>
    </p:spTree>
    <p:extLst>
      <p:ext uri="{BB962C8B-B14F-4D97-AF65-F5344CB8AC3E}">
        <p14:creationId xmlns:p14="http://schemas.microsoft.com/office/powerpoint/2010/main" xmlns="" val="166961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4758C39-D087-4EDD-9F06-A1C60B03BF86}" type="datetime1">
              <a:rPr lang="en-US"/>
              <a:pPr>
                <a:defRPr/>
              </a:pPr>
              <a:t>8/31/2022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6" name="Slide Number Placeholder 5"/>
          <p:cNvSpPr>
            <a:spLocks noGrp="1"/>
          </p:cNvSpPr>
          <p:nvPr>
            <p:ph type="sldNum" sz="quarter" idx="12"/>
          </p:nvPr>
        </p:nvSpPr>
        <p:spPr/>
        <p:txBody>
          <a:bodyPr/>
          <a:lstStyle>
            <a:lvl1pPr>
              <a:defRPr/>
            </a:lvl1pPr>
          </a:lstStyle>
          <a:p>
            <a:pPr>
              <a:defRPr/>
            </a:pPr>
            <a:fld id="{1C04E231-7777-4265-B5EE-C5DB0E182B06}" type="slidenum">
              <a:rPr lang="en-US"/>
              <a:pPr>
                <a:defRPr/>
              </a:pPr>
              <a:t>‹#›</a:t>
            </a:fld>
            <a:endParaRPr lang="en-US"/>
          </a:p>
        </p:txBody>
      </p:sp>
    </p:spTree>
    <p:extLst>
      <p:ext uri="{BB962C8B-B14F-4D97-AF65-F5344CB8AC3E}">
        <p14:creationId xmlns:p14="http://schemas.microsoft.com/office/powerpoint/2010/main" xmlns="" val="36030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755982F-E5E6-46D7-A634-2A39A7F20F0B}" type="datetime1">
              <a:rPr lang="en-US"/>
              <a:pPr>
                <a:defRPr/>
              </a:pPr>
              <a:t>8/31/2022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7" name="Slide Number Placeholder 5"/>
          <p:cNvSpPr>
            <a:spLocks noGrp="1"/>
          </p:cNvSpPr>
          <p:nvPr>
            <p:ph type="sldNum" sz="quarter" idx="12"/>
          </p:nvPr>
        </p:nvSpPr>
        <p:spPr/>
        <p:txBody>
          <a:bodyPr/>
          <a:lstStyle>
            <a:lvl1pPr>
              <a:defRPr/>
            </a:lvl1pPr>
          </a:lstStyle>
          <a:p>
            <a:pPr>
              <a:defRPr/>
            </a:pPr>
            <a:fld id="{BDE766B2-DA14-4701-98DB-76F6A12A1B08}" type="slidenum">
              <a:rPr lang="en-US"/>
              <a:pPr>
                <a:defRPr/>
              </a:pPr>
              <a:t>‹#›</a:t>
            </a:fld>
            <a:endParaRPr lang="en-US"/>
          </a:p>
        </p:txBody>
      </p:sp>
    </p:spTree>
    <p:extLst>
      <p:ext uri="{BB962C8B-B14F-4D97-AF65-F5344CB8AC3E}">
        <p14:creationId xmlns:p14="http://schemas.microsoft.com/office/powerpoint/2010/main" xmlns="" val="121991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79E03FF-5B73-455A-96D6-837D8EA5DCA4}" type="datetime1">
              <a:rPr lang="en-US"/>
              <a:pPr>
                <a:defRPr/>
              </a:pPr>
              <a:t>8/31/2022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9" name="Slide Number Placeholder 5"/>
          <p:cNvSpPr>
            <a:spLocks noGrp="1"/>
          </p:cNvSpPr>
          <p:nvPr>
            <p:ph type="sldNum" sz="quarter" idx="12"/>
          </p:nvPr>
        </p:nvSpPr>
        <p:spPr/>
        <p:txBody>
          <a:bodyPr/>
          <a:lstStyle>
            <a:lvl1pPr>
              <a:defRPr/>
            </a:lvl1pPr>
          </a:lstStyle>
          <a:p>
            <a:pPr>
              <a:defRPr/>
            </a:pPr>
            <a:fld id="{32D74902-28DD-4124-BE10-2D933FB0BEB4}" type="slidenum">
              <a:rPr lang="en-US"/>
              <a:pPr>
                <a:defRPr/>
              </a:pPr>
              <a:t>‹#›</a:t>
            </a:fld>
            <a:endParaRPr lang="en-US"/>
          </a:p>
        </p:txBody>
      </p:sp>
    </p:spTree>
    <p:extLst>
      <p:ext uri="{BB962C8B-B14F-4D97-AF65-F5344CB8AC3E}">
        <p14:creationId xmlns:p14="http://schemas.microsoft.com/office/powerpoint/2010/main" xmlns="" val="180406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254113D-0404-4885-B9EB-B84F1946353B}" type="datetime1">
              <a:rPr lang="en-US"/>
              <a:pPr>
                <a:defRPr/>
              </a:pPr>
              <a:t>8/31/2022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5" name="Slide Number Placeholder 5"/>
          <p:cNvSpPr>
            <a:spLocks noGrp="1"/>
          </p:cNvSpPr>
          <p:nvPr>
            <p:ph type="sldNum" sz="quarter" idx="12"/>
          </p:nvPr>
        </p:nvSpPr>
        <p:spPr/>
        <p:txBody>
          <a:bodyPr/>
          <a:lstStyle>
            <a:lvl1pPr>
              <a:defRPr/>
            </a:lvl1pPr>
          </a:lstStyle>
          <a:p>
            <a:pPr>
              <a:defRPr/>
            </a:pPr>
            <a:fld id="{D1020569-EC41-460F-9D5C-1F54A5829C63}" type="slidenum">
              <a:rPr lang="en-US"/>
              <a:pPr>
                <a:defRPr/>
              </a:pPr>
              <a:t>‹#›</a:t>
            </a:fld>
            <a:endParaRPr lang="en-US"/>
          </a:p>
        </p:txBody>
      </p:sp>
    </p:spTree>
    <p:extLst>
      <p:ext uri="{BB962C8B-B14F-4D97-AF65-F5344CB8AC3E}">
        <p14:creationId xmlns:p14="http://schemas.microsoft.com/office/powerpoint/2010/main" xmlns="" val="29115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24EC04-B095-4322-BEFB-62A9314F5404}" type="datetime1">
              <a:rPr lang="en-US"/>
              <a:pPr>
                <a:defRPr/>
              </a:pPr>
              <a:t>8/31/2022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4" name="Slide Number Placeholder 5"/>
          <p:cNvSpPr>
            <a:spLocks noGrp="1"/>
          </p:cNvSpPr>
          <p:nvPr>
            <p:ph type="sldNum" sz="quarter" idx="12"/>
          </p:nvPr>
        </p:nvSpPr>
        <p:spPr/>
        <p:txBody>
          <a:bodyPr/>
          <a:lstStyle>
            <a:lvl1pPr>
              <a:defRPr/>
            </a:lvl1pPr>
          </a:lstStyle>
          <a:p>
            <a:pPr>
              <a:defRPr/>
            </a:pPr>
            <a:fld id="{E3DD7844-235A-4125-9931-1839DBA32BCD}" type="slidenum">
              <a:rPr lang="en-US"/>
              <a:pPr>
                <a:defRPr/>
              </a:pPr>
              <a:t>‹#›</a:t>
            </a:fld>
            <a:endParaRPr lang="en-US"/>
          </a:p>
        </p:txBody>
      </p:sp>
    </p:spTree>
    <p:extLst>
      <p:ext uri="{BB962C8B-B14F-4D97-AF65-F5344CB8AC3E}">
        <p14:creationId xmlns:p14="http://schemas.microsoft.com/office/powerpoint/2010/main" xmlns="" val="364242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E9CB4CC-DB0A-44A8-8B67-9B09F83F0FDD}" type="datetime1">
              <a:rPr lang="en-US"/>
              <a:pPr>
                <a:defRPr/>
              </a:pPr>
              <a:t>8/31/2022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7" name="Slide Number Placeholder 5"/>
          <p:cNvSpPr>
            <a:spLocks noGrp="1"/>
          </p:cNvSpPr>
          <p:nvPr>
            <p:ph type="sldNum" sz="quarter" idx="12"/>
          </p:nvPr>
        </p:nvSpPr>
        <p:spPr/>
        <p:txBody>
          <a:bodyPr/>
          <a:lstStyle>
            <a:lvl1pPr>
              <a:defRPr/>
            </a:lvl1pPr>
          </a:lstStyle>
          <a:p>
            <a:pPr>
              <a:defRPr/>
            </a:pPr>
            <a:fld id="{74FDA6F7-772A-4808-9B78-056CF205F5A2}" type="slidenum">
              <a:rPr lang="en-US"/>
              <a:pPr>
                <a:defRPr/>
              </a:pPr>
              <a:t>‹#›</a:t>
            </a:fld>
            <a:endParaRPr lang="en-US"/>
          </a:p>
        </p:txBody>
      </p:sp>
    </p:spTree>
    <p:extLst>
      <p:ext uri="{BB962C8B-B14F-4D97-AF65-F5344CB8AC3E}">
        <p14:creationId xmlns:p14="http://schemas.microsoft.com/office/powerpoint/2010/main" xmlns="" val="250372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CEB72C0-A2A5-4D7C-B202-D090FD34C717}" type="datetime1">
              <a:rPr lang="en-US"/>
              <a:pPr>
                <a:defRPr/>
              </a:pPr>
              <a:t>8/31/2022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Office of the Chief Operations Officer</a:t>
            </a:r>
          </a:p>
        </p:txBody>
      </p:sp>
      <p:sp>
        <p:nvSpPr>
          <p:cNvPr id="7" name="Slide Number Placeholder 5"/>
          <p:cNvSpPr>
            <a:spLocks noGrp="1"/>
          </p:cNvSpPr>
          <p:nvPr>
            <p:ph type="sldNum" sz="quarter" idx="12"/>
          </p:nvPr>
        </p:nvSpPr>
        <p:spPr/>
        <p:txBody>
          <a:bodyPr/>
          <a:lstStyle>
            <a:lvl1pPr>
              <a:defRPr/>
            </a:lvl1pPr>
          </a:lstStyle>
          <a:p>
            <a:pPr>
              <a:defRPr/>
            </a:pPr>
            <a:fld id="{4C7C1721-294B-4A73-93DE-8083FD6DDD1C}" type="slidenum">
              <a:rPr lang="en-US"/>
              <a:pPr>
                <a:defRPr/>
              </a:pPr>
              <a:t>‹#›</a:t>
            </a:fld>
            <a:endParaRPr lang="en-US"/>
          </a:p>
        </p:txBody>
      </p:sp>
    </p:spTree>
    <p:extLst>
      <p:ext uri="{BB962C8B-B14F-4D97-AF65-F5344CB8AC3E}">
        <p14:creationId xmlns:p14="http://schemas.microsoft.com/office/powerpoint/2010/main" xmlns="" val="21815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5E15B02-C979-44BC-83AB-A3E9F1657812}" type="datetime1">
              <a:rPr lang="en-US"/>
              <a:pPr>
                <a:defRPr/>
              </a:pPr>
              <a:t>8/31/2022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Office of the Chief Operations Officer</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A4E3140-5528-4FAC-9E6F-FB555C48F2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Excel_Chart3.xls"/><Relationship Id="rId5" Type="http://schemas.openxmlformats.org/officeDocument/2006/relationships/oleObject" Target="../embeddings/Microsoft_Office_Excel_Chart2.xls"/><Relationship Id="rId4" Type="http://schemas.openxmlformats.org/officeDocument/2006/relationships/oleObject" Target="../embeddings/Microsoft_Office_Excel_Chart1.xls"/></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5.xls"/></Relationships>
</file>

<file path=ppt/slides/_rels/slide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4.xls"/></Relationships>
</file>

<file path=ppt/slides/_rels/slide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6"/>
          <p:cNvSpPr txBox="1">
            <a:spLocks/>
          </p:cNvSpPr>
          <p:nvPr/>
        </p:nvSpPr>
        <p:spPr bwMode="auto">
          <a:xfrm>
            <a:off x="1103313" y="1023938"/>
            <a:ext cx="5892800" cy="128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3600" b="1">
                <a:solidFill>
                  <a:srgbClr val="006938"/>
                </a:solidFill>
                <a:ea typeface="MS PGothic" panose="020B0600070205080204" pitchFamily="34" charset="-128"/>
              </a:rPr>
              <a:t>DEPARTMENT OF EMPLOYMENT AND LABOUR</a:t>
            </a:r>
          </a:p>
        </p:txBody>
      </p:sp>
      <p:sp>
        <p:nvSpPr>
          <p:cNvPr id="3075" name="Subtitle 17"/>
          <p:cNvSpPr txBox="1">
            <a:spLocks/>
          </p:cNvSpPr>
          <p:nvPr/>
        </p:nvSpPr>
        <p:spPr bwMode="auto">
          <a:xfrm>
            <a:off x="1303338" y="4624388"/>
            <a:ext cx="2041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2000">
                <a:solidFill>
                  <a:srgbClr val="404040"/>
                </a:solidFill>
                <a:latin typeface="Arial Bold" panose="020B0704020202020204" pitchFamily="34" charset="0"/>
                <a:ea typeface="MS PGothic" panose="020B0600070205080204" pitchFamily="34" charset="-128"/>
              </a:rPr>
              <a:t>26 August 2022</a:t>
            </a:r>
          </a:p>
        </p:txBody>
      </p:sp>
      <p:sp>
        <p:nvSpPr>
          <p:cNvPr id="3076" name="Subtitle 17"/>
          <p:cNvSpPr txBox="1">
            <a:spLocks/>
          </p:cNvSpPr>
          <p:nvPr/>
        </p:nvSpPr>
        <p:spPr bwMode="auto">
          <a:xfrm>
            <a:off x="0" y="2547938"/>
            <a:ext cx="7754938" cy="171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en-US" altLang="en-US" b="1" u="sng" dirty="0" smtClean="0">
                <a:solidFill>
                  <a:srgbClr val="404040"/>
                </a:solidFill>
                <a:ea typeface="MS PGothic" panose="020B0600070205080204" pitchFamily="34" charset="-128"/>
              </a:rPr>
              <a:t>THIRD QUARTER PERFORMANCE  REPORT 2021/22</a:t>
            </a:r>
          </a:p>
          <a:p>
            <a:pPr algn="ctr" eaLnBrk="1" hangingPunct="1">
              <a:lnSpc>
                <a:spcPct val="100000"/>
              </a:lnSpc>
              <a:spcBef>
                <a:spcPct val="20000"/>
              </a:spcBef>
              <a:buFont typeface="Arial" panose="020B0604020202020204" pitchFamily="34" charset="0"/>
              <a:buNone/>
              <a:defRPr/>
            </a:pPr>
            <a:endParaRPr lang="en-US" sz="2400" b="1" dirty="0" smtClean="0">
              <a:solidFill>
                <a:srgbClr val="C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a:p>
            <a:pPr algn="ctr" eaLnBrk="1" hangingPunct="1">
              <a:lnSpc>
                <a:spcPct val="100000"/>
              </a:lnSpc>
              <a:spcBef>
                <a:spcPct val="20000"/>
              </a:spcBef>
              <a:buFont typeface="Arial" panose="020B0604020202020204" pitchFamily="34" charset="0"/>
              <a:buNone/>
              <a:defRPr/>
            </a:pPr>
            <a:r>
              <a:rPr lang="en-US" sz="2400" b="1" dirty="0" smtClean="0">
                <a:solidFill>
                  <a:srgbClr val="C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EMPLOYMENT </a:t>
            </a:r>
            <a:r>
              <a:rPr lang="en-US" sz="2400" b="1" dirty="0">
                <a:solidFill>
                  <a:srgbClr val="C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AND LABOUR PORTFOLIO COMMITTEE</a:t>
            </a:r>
          </a:p>
          <a:p>
            <a:pPr eaLnBrk="1" hangingPunct="1">
              <a:lnSpc>
                <a:spcPct val="100000"/>
              </a:lnSpc>
              <a:spcBef>
                <a:spcPct val="0"/>
              </a:spcBef>
              <a:buFont typeface="Arial" panose="020B0604020202020204" pitchFamily="34" charset="0"/>
              <a:buNone/>
              <a:defRPr/>
            </a:pPr>
            <a:endParaRPr lang="en-US" altLang="en-US" b="1" u="sng" dirty="0" smtClean="0">
              <a:solidFill>
                <a:srgbClr val="404040"/>
              </a:solidFill>
              <a:ea typeface="MS PGothic" panose="020B0600070205080204" pitchFamily="34" charset="-128"/>
            </a:endParaRPr>
          </a:p>
        </p:txBody>
      </p:sp>
      <p:sp>
        <p:nvSpPr>
          <p:cNvPr id="7" name="TextBox 2">
            <a:extLst>
              <a:ext uri="{FF2B5EF4-FFF2-40B4-BE49-F238E27FC236}">
                <a16:creationId xmlns:a16="http://schemas.microsoft.com/office/drawing/2014/main" xmlns="" id="{AFC81FDD-26F6-494F-B701-2F85E34A3A99}"/>
              </a:ext>
            </a:extLst>
          </p:cNvPr>
          <p:cNvSpPr txBox="1"/>
          <p:nvPr/>
        </p:nvSpPr>
        <p:spPr>
          <a:xfrm>
            <a:off x="2401888" y="1806575"/>
            <a:ext cx="184150" cy="300038"/>
          </a:xfrm>
          <a:prstGeom prst="rect">
            <a:avLst/>
          </a:prstGeom>
          <a:noFill/>
        </p:spPr>
        <p:txBody>
          <a:bodyPr wrap="none">
            <a:spAutoFit/>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endParaRPr lang="en-US" sz="13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369888"/>
            <a:ext cx="652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b="1" u="sng" dirty="0" smtClean="0">
                <a:solidFill>
                  <a:srgbClr val="006938"/>
                </a:solidFill>
                <a:latin typeface="Calibri" panose="020F0502020204030204"/>
                <a:ea typeface="ＭＳ Ｐゴシック" panose="020B0600070205080204" pitchFamily="34" charset="-128"/>
                <a:cs typeface="+mj-cs"/>
              </a:rPr>
              <a:t>PROGRAMME 1</a:t>
            </a:r>
            <a:endParaRPr lang="en-US" altLang="en-US" b="1" u="sng" dirty="0">
              <a:solidFill>
                <a:srgbClr val="006938"/>
              </a:solidFill>
              <a:latin typeface="Calibri" panose="020F0502020204030204"/>
            </a:endParaRPr>
          </a:p>
        </p:txBody>
      </p:sp>
      <p:sp>
        <p:nvSpPr>
          <p:cNvPr id="22531" name="Rectangle 1"/>
          <p:cNvSpPr>
            <a:spLocks noChangeArrowheads="1"/>
          </p:cNvSpPr>
          <p:nvPr/>
        </p:nvSpPr>
        <p:spPr bwMode="auto">
          <a:xfrm>
            <a:off x="804863" y="3111500"/>
            <a:ext cx="7594600"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buFontTx/>
              <a:buNone/>
            </a:pPr>
            <a:r>
              <a:rPr lang="en-ZA" altLang="en-US" sz="2400" b="1">
                <a:ea typeface="MS PGothic" panose="020B0600070205080204" pitchFamily="34" charset="-128"/>
              </a:rPr>
              <a:t>ADMINISTRATION</a:t>
            </a:r>
          </a:p>
        </p:txBody>
      </p:sp>
      <p:sp>
        <p:nvSpPr>
          <p:cNvPr id="3" name="Slide Number Placeholder 2"/>
          <p:cNvSpPr>
            <a:spLocks noGrp="1"/>
          </p:cNvSpPr>
          <p:nvPr>
            <p:ph type="sldNum" sz="quarter" idx="12"/>
          </p:nvPr>
        </p:nvSpPr>
        <p:spPr/>
        <p:txBody>
          <a:bodyPr/>
          <a:lstStyle/>
          <a:p>
            <a:pPr>
              <a:defRPr/>
            </a:pPr>
            <a:fld id="{54A91218-0DE5-4EFA-AE63-CD9654A855BC}"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139700"/>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1: ADMINISTRATION</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477838" y="1096963"/>
          <a:ext cx="8291512" cy="5154612"/>
        </p:xfrm>
        <a:graphic>
          <a:graphicData uri="http://schemas.openxmlformats.org/drawingml/2006/table">
            <a:tbl>
              <a:tblPr/>
              <a:tblGrid>
                <a:gridCol w="1204018">
                  <a:extLst>
                    <a:ext uri="{9D8B030D-6E8A-4147-A177-3AD203B41FA5}">
                      <a16:colId xmlns:a16="http://schemas.microsoft.com/office/drawing/2014/main" xmlns="" val="1470292483"/>
                    </a:ext>
                  </a:extLst>
                </a:gridCol>
                <a:gridCol w="1143967">
                  <a:extLst>
                    <a:ext uri="{9D8B030D-6E8A-4147-A177-3AD203B41FA5}">
                      <a16:colId xmlns:a16="http://schemas.microsoft.com/office/drawing/2014/main" xmlns="" val="1387959817"/>
                    </a:ext>
                  </a:extLst>
                </a:gridCol>
                <a:gridCol w="1421703">
                  <a:extLst>
                    <a:ext uri="{9D8B030D-6E8A-4147-A177-3AD203B41FA5}">
                      <a16:colId xmlns:a16="http://schemas.microsoft.com/office/drawing/2014/main" xmlns="" val="3036560872"/>
                    </a:ext>
                  </a:extLst>
                </a:gridCol>
                <a:gridCol w="1902108">
                  <a:extLst>
                    <a:ext uri="{9D8B030D-6E8A-4147-A177-3AD203B41FA5}">
                      <a16:colId xmlns:a16="http://schemas.microsoft.com/office/drawing/2014/main" xmlns="" val="3910352372"/>
                    </a:ext>
                  </a:extLst>
                </a:gridCol>
                <a:gridCol w="2619716">
                  <a:extLst>
                    <a:ext uri="{9D8B030D-6E8A-4147-A177-3AD203B41FA5}">
                      <a16:colId xmlns:a16="http://schemas.microsoft.com/office/drawing/2014/main" xmlns="" val="1288756083"/>
                    </a:ext>
                  </a:extLst>
                </a:gridCol>
              </a:tblGrid>
              <a:tr h="57917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34" marR="91434"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Quarter 3 Target</a:t>
                      </a:r>
                    </a:p>
                  </a:txBody>
                  <a:tcPr marL="91434" marR="91434"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34" marR="91434"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34" marR="91434"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34" marR="91434"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1277077785"/>
                  </a:ext>
                </a:extLst>
              </a:tr>
              <a:tr h="336837">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PRIORITY 1: </a:t>
                      </a:r>
                      <a:r>
                        <a:rPr kumimoji="0" lang="en-US"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A Capable, Ethical and Developmental State</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34" marR="91434"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59527458"/>
                  </a:ext>
                </a:extLst>
              </a:tr>
              <a:tr h="2832357">
                <a:tc>
                  <a:txBody>
                    <a:bodyPr/>
                    <a:lstStyle/>
                    <a:p>
                      <a:pPr>
                        <a:lnSpc>
                          <a:spcPct val="115000"/>
                        </a:lnSpc>
                        <a:spcAft>
                          <a:spcPts val="0"/>
                        </a:spcAft>
                      </a:pPr>
                      <a:r>
                        <a:rPr lang="en-ZA" sz="1400" dirty="0" smtClean="0">
                          <a:effectLst/>
                          <a:latin typeface="+mn-lt"/>
                          <a:ea typeface="Calibri" panose="020F0502020204030204" pitchFamily="34" charset="0"/>
                          <a:cs typeface="Calibri" panose="020F0502020204030204" pitchFamily="34" charset="0"/>
                        </a:rPr>
                        <a:t>1.1 </a:t>
                      </a:r>
                      <a:r>
                        <a:rPr lang="en-ZA" sz="1400" dirty="0" smtClean="0">
                          <a:solidFill>
                            <a:srgbClr val="000000"/>
                          </a:solidFill>
                          <a:effectLst/>
                          <a:latin typeface="+mn-lt"/>
                          <a:ea typeface="Calibri" panose="020F0502020204030204" pitchFamily="34" charset="0"/>
                        </a:rPr>
                        <a:t>Vacant funded posts maintained at 3% or less for every quarter </a:t>
                      </a:r>
                      <a:endParaRPr lang="en-ZA" sz="1400" dirty="0">
                        <a:latin typeface="+mn-lt"/>
                      </a:endParaRPr>
                    </a:p>
                  </a:txBody>
                  <a:tcPr marL="91434" marR="91434"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457200" rtl="0" eaLnBrk="1" latinLnBrk="0" hangingPunct="1">
                        <a:lnSpc>
                          <a:spcPct val="115000"/>
                        </a:lnSpc>
                        <a:spcAft>
                          <a:spcPts val="0"/>
                        </a:spcAft>
                      </a:pPr>
                      <a:r>
                        <a:rPr lang="en-ZA" sz="1400" kern="1200" dirty="0" smtClean="0">
                          <a:solidFill>
                            <a:srgbClr val="000000"/>
                          </a:solidFill>
                          <a:effectLst/>
                          <a:latin typeface="+mn-lt"/>
                          <a:ea typeface="Calibri" panose="020F0502020204030204" pitchFamily="34" charset="0"/>
                          <a:cs typeface="+mn-cs"/>
                        </a:rPr>
                        <a:t>Vacant funded posts maintained at 3% or less for every quarter</a:t>
                      </a:r>
                      <a:endParaRPr lang="en-ZA" sz="1400" kern="1200" dirty="0">
                        <a:solidFill>
                          <a:srgbClr val="000000"/>
                        </a:solidFill>
                        <a:effectLst/>
                        <a:latin typeface="+mn-lt"/>
                        <a:ea typeface="Calibri" panose="020F0502020204030204" pitchFamily="34" charset="0"/>
                        <a:cs typeface="+mn-cs"/>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Arial" panose="020B0604020202020204" pitchFamily="34" charset="0"/>
                        </a:rPr>
                        <a:t>NOT ACHIEVED</a:t>
                      </a:r>
                    </a:p>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dirty="0" smtClean="0">
                          <a:effectLst/>
                          <a:latin typeface="+mn-lt"/>
                          <a:ea typeface="Calibri" panose="020F0502020204030204" pitchFamily="34" charset="0"/>
                        </a:rPr>
                        <a:t>9.62%</a:t>
                      </a:r>
                      <a:endParaRPr lang="en-ZA" sz="1400" kern="1200" noProof="0" dirty="0" smtClean="0">
                        <a:solidFill>
                          <a:srgbClr val="000000"/>
                        </a:solidFill>
                        <a:effectLst/>
                        <a:latin typeface="+mn-lt"/>
                        <a:ea typeface="Calibri" panose="020F0502020204030204" pitchFamily="34" charset="0"/>
                        <a:cs typeface="+mn-cs"/>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nSpc>
                          <a:spcPct val="115000"/>
                        </a:lnSpc>
                        <a:spcAft>
                          <a:spcPts val="0"/>
                        </a:spcAft>
                        <a:buFont typeface="Symbol" panose="05050102010706020507" pitchFamily="18" charset="2"/>
                        <a:buNone/>
                      </a:pPr>
                      <a:r>
                        <a:rPr lang="en-ZA" sz="1400" dirty="0" smtClean="0">
                          <a:effectLst/>
                          <a:latin typeface="+mn-lt"/>
                          <a:ea typeface="Times New Roman" panose="02020603050405020304" pitchFamily="18" charset="0"/>
                          <a:cs typeface="Calibri" panose="020F0502020204030204" pitchFamily="34" charset="0"/>
                        </a:rPr>
                        <a:t>Unavailability of panel members.</a:t>
                      </a:r>
                    </a:p>
                    <a:p>
                      <a:pPr marL="0" lvl="0" indent="0">
                        <a:lnSpc>
                          <a:spcPct val="115000"/>
                        </a:lnSpc>
                        <a:spcAft>
                          <a:spcPts val="0"/>
                        </a:spcAft>
                        <a:buFont typeface="Symbol" panose="05050102010706020507" pitchFamily="18" charset="2"/>
                        <a:buNone/>
                      </a:pPr>
                      <a:endParaRPr lang="en-ZA" sz="1800" dirty="0" smtClean="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en-ZA" sz="1400" dirty="0" smtClean="0">
                          <a:effectLst/>
                          <a:latin typeface="+mn-lt"/>
                          <a:ea typeface="Times New Roman" panose="02020603050405020304" pitchFamily="18" charset="0"/>
                          <a:cs typeface="Calibri" panose="020F0502020204030204" pitchFamily="34" charset="0"/>
                        </a:rPr>
                        <a:t>Delay in capturing of applications as a result of the new HRM circular on advertising all vacant posts in DPSA Public Service Vacancy Circular.</a:t>
                      </a:r>
                      <a:endParaRPr lang="en-ZA" sz="1800" dirty="0" smtClean="0">
                        <a:effectLst/>
                        <a:latin typeface="+mn-lt"/>
                        <a:ea typeface="Calibri" panose="020F0502020204030204" pitchFamily="34" charset="0"/>
                        <a:cs typeface="Times New Roman" panose="02020603050405020304" pitchFamily="18" charset="0"/>
                      </a:endParaRPr>
                    </a:p>
                    <a:p>
                      <a:r>
                        <a:rPr lang="en-ZA" sz="1400" dirty="0" smtClean="0">
                          <a:effectLst/>
                          <a:latin typeface="+mn-lt"/>
                          <a:ea typeface="Times New Roman" panose="02020603050405020304" pitchFamily="18" charset="0"/>
                        </a:rPr>
                        <a:t>Capacity constraints within HRM.</a:t>
                      </a:r>
                      <a:endParaRPr lang="en-ZA" sz="1400" kern="1200" dirty="0">
                        <a:solidFill>
                          <a:srgbClr val="000000"/>
                        </a:solidFill>
                        <a:effectLst/>
                        <a:latin typeface="+mn-lt"/>
                        <a:ea typeface="Calibri" panose="020F0502020204030204" pitchFamily="34" charset="0"/>
                        <a:cs typeface="+mn-cs"/>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nSpc>
                          <a:spcPct val="115000"/>
                        </a:lnSpc>
                        <a:spcAft>
                          <a:spcPts val="0"/>
                        </a:spcAft>
                        <a:buFont typeface="Symbol" panose="05050102010706020507" pitchFamily="18" charset="2"/>
                        <a:buNone/>
                      </a:pPr>
                      <a:r>
                        <a:rPr lang="en-ZA" sz="1400" dirty="0" smtClean="0">
                          <a:effectLst/>
                          <a:latin typeface="+mn-lt"/>
                          <a:ea typeface="Times New Roman" panose="02020603050405020304" pitchFamily="18" charset="0"/>
                          <a:cs typeface="Calibri" panose="020F0502020204030204" pitchFamily="34" charset="0"/>
                        </a:rPr>
                        <a:t>Appointment of Data Capturers</a:t>
                      </a:r>
                      <a:endParaRPr lang="en-ZA" sz="1800" dirty="0" smtClean="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en-ZA" sz="1400" dirty="0" smtClean="0">
                        <a:effectLst/>
                        <a:latin typeface="+mn-lt"/>
                        <a:ea typeface="Times New Roman" panose="02020603050405020304" pitchFamily="18" charset="0"/>
                        <a:cs typeface="Calibri" panose="020F0502020204030204" pitchFamily="34" charset="0"/>
                      </a:endParaRPr>
                    </a:p>
                    <a:p>
                      <a:pPr marL="0" lvl="0" indent="0">
                        <a:lnSpc>
                          <a:spcPct val="115000"/>
                        </a:lnSpc>
                        <a:spcAft>
                          <a:spcPts val="1000"/>
                        </a:spcAft>
                        <a:buFont typeface="Symbol" panose="05050102010706020507" pitchFamily="18" charset="2"/>
                        <a:buNone/>
                      </a:pPr>
                      <a:r>
                        <a:rPr lang="en-ZA" sz="1400" dirty="0" smtClean="0">
                          <a:effectLst/>
                          <a:latin typeface="+mn-lt"/>
                          <a:ea typeface="Times New Roman" panose="02020603050405020304" pitchFamily="18" charset="0"/>
                          <a:cs typeface="Calibri" panose="020F0502020204030204" pitchFamily="34" charset="0"/>
                        </a:rPr>
                        <a:t>Working remunerative overtime</a:t>
                      </a:r>
                      <a:endParaRPr lang="en-ZA" sz="1800" dirty="0" smtClean="0">
                        <a:effectLst/>
                        <a:latin typeface="+mn-lt"/>
                        <a:ea typeface="Calibri" panose="020F0502020204030204" pitchFamily="34" charset="0"/>
                        <a:cs typeface="Times New Roman" panose="02020603050405020304" pitchFamily="18" charset="0"/>
                      </a:endParaRPr>
                    </a:p>
                    <a:p>
                      <a:r>
                        <a:rPr lang="en-ZA" sz="1400" dirty="0" smtClean="0">
                          <a:effectLst/>
                          <a:latin typeface="+mn-lt"/>
                          <a:ea typeface="Times New Roman" panose="02020603050405020304" pitchFamily="18" charset="0"/>
                        </a:rPr>
                        <a:t>Explore securing services of response handling company / service provider</a:t>
                      </a:r>
                      <a:endParaRPr lang="en-ZA" sz="1400" kern="1200" dirty="0">
                        <a:solidFill>
                          <a:srgbClr val="000000"/>
                        </a:solidFill>
                        <a:effectLst/>
                        <a:latin typeface="+mn-lt"/>
                        <a:ea typeface="Calibri" panose="020F0502020204030204" pitchFamily="34" charset="0"/>
                        <a:cs typeface="+mn-cs"/>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21891418"/>
                  </a:ext>
                </a:extLst>
              </a:tr>
              <a:tr h="1406244">
                <a:tc>
                  <a:txBody>
                    <a:bodyPr/>
                    <a:lstStyle/>
                    <a:p>
                      <a:pPr>
                        <a:lnSpc>
                          <a:spcPct val="115000"/>
                        </a:lnSpc>
                        <a:spcAft>
                          <a:spcPts val="0"/>
                        </a:spcAft>
                      </a:pPr>
                      <a:r>
                        <a:rPr lang="en-ZA" sz="1400" dirty="0" smtClean="0">
                          <a:solidFill>
                            <a:srgbClr val="000000"/>
                          </a:solidFill>
                          <a:effectLst/>
                          <a:latin typeface="+mn-lt"/>
                          <a:ea typeface="Calibri" panose="020F0502020204030204" pitchFamily="34" charset="0"/>
                          <a:cs typeface="Calibri" panose="020F0502020204030204" pitchFamily="34" charset="0"/>
                        </a:rPr>
                        <a:t>2.1 % of SMS positions occupied by women </a:t>
                      </a:r>
                      <a:endParaRPr lang="en-ZA" sz="1400" dirty="0" smtClean="0">
                        <a:effectLst/>
                        <a:latin typeface="+mn-lt"/>
                        <a:ea typeface="Calibri" panose="020F0502020204030204" pitchFamily="34" charset="0"/>
                        <a:cs typeface="Times New Roman" panose="02020603050405020304" pitchFamily="18" charset="0"/>
                      </a:endParaRPr>
                    </a:p>
                  </a:txBody>
                  <a:tcPr marL="91434" marR="91434"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No target</a:t>
                      </a:r>
                    </a:p>
                  </a:txBody>
                  <a:tcPr marL="91434" marR="91434" marT="45724" marB="4572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ZA" sz="1400" kern="1200" dirty="0" smtClean="0">
                          <a:solidFill>
                            <a:schemeClr val="dk1"/>
                          </a:solidFill>
                          <a:effectLst/>
                          <a:latin typeface="+mn-lt"/>
                          <a:ea typeface="Calibri" panose="020F0502020204030204" pitchFamily="34" charset="0"/>
                          <a:cs typeface="+mn-cs"/>
                        </a:rPr>
                        <a:t>N/A</a:t>
                      </a: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ZA" sz="1400" kern="1200" dirty="0" smtClean="0">
                          <a:solidFill>
                            <a:srgbClr val="000000"/>
                          </a:solidFill>
                          <a:effectLst/>
                          <a:latin typeface="+mn-lt"/>
                          <a:ea typeface="Calibri" panose="020F0502020204030204" pitchFamily="34" charset="0"/>
                          <a:cs typeface="+mn-cs"/>
                        </a:rPr>
                        <a:t>N/A</a:t>
                      </a:r>
                      <a:endParaRPr lang="en-ZA" sz="1400" kern="1200" dirty="0">
                        <a:solidFill>
                          <a:srgbClr val="000000"/>
                        </a:solidFill>
                        <a:effectLst/>
                        <a:latin typeface="+mn-lt"/>
                        <a:ea typeface="Calibri" panose="020F0502020204030204" pitchFamily="34" charset="0"/>
                        <a:cs typeface="+mn-cs"/>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ZA" sz="1400" kern="1200" dirty="0" smtClean="0">
                          <a:solidFill>
                            <a:schemeClr val="dk1"/>
                          </a:solidFill>
                          <a:effectLst/>
                          <a:latin typeface="+mn-lt"/>
                          <a:ea typeface="Calibri" panose="020F0502020204030204" pitchFamily="34" charset="0"/>
                          <a:cs typeface="+mn-cs"/>
                        </a:rPr>
                        <a:t>N/A</a:t>
                      </a:r>
                      <a:endParaRPr lang="en-ZA" sz="1400" kern="1200" dirty="0">
                        <a:solidFill>
                          <a:schemeClr val="dk1"/>
                        </a:solidFill>
                        <a:effectLst/>
                        <a:latin typeface="+mn-lt"/>
                        <a:ea typeface="Calibri" panose="020F0502020204030204" pitchFamily="34" charset="0"/>
                        <a:cs typeface="+mn-cs"/>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13907740"/>
                  </a:ext>
                </a:extLst>
              </a:tr>
            </a:tbl>
          </a:graphicData>
        </a:graphic>
      </p:graphicFrame>
      <p:sp>
        <p:nvSpPr>
          <p:cNvPr id="3" name="Slide Number Placeholder 2"/>
          <p:cNvSpPr>
            <a:spLocks noGrp="1"/>
          </p:cNvSpPr>
          <p:nvPr>
            <p:ph type="sldNum" sz="quarter" idx="12"/>
          </p:nvPr>
        </p:nvSpPr>
        <p:spPr/>
        <p:txBody>
          <a:bodyPr/>
          <a:lstStyle/>
          <a:p>
            <a:pPr>
              <a:defRPr/>
            </a:pPr>
            <a:fld id="{A930BF9B-38E4-497B-9F20-3BDF05A3A7A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139700"/>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1: ADMINISTRATION</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250825" y="1485900"/>
          <a:ext cx="8570913" cy="4548187"/>
        </p:xfrm>
        <a:graphic>
          <a:graphicData uri="http://schemas.openxmlformats.org/drawingml/2006/table">
            <a:tbl>
              <a:tblPr/>
              <a:tblGrid>
                <a:gridCol w="1244600">
                  <a:extLst>
                    <a:ext uri="{9D8B030D-6E8A-4147-A177-3AD203B41FA5}">
                      <a16:colId xmlns:a16="http://schemas.microsoft.com/office/drawing/2014/main" xmlns="" val="2625177031"/>
                    </a:ext>
                  </a:extLst>
                </a:gridCol>
                <a:gridCol w="1182688">
                  <a:extLst>
                    <a:ext uri="{9D8B030D-6E8A-4147-A177-3AD203B41FA5}">
                      <a16:colId xmlns:a16="http://schemas.microsoft.com/office/drawing/2014/main" xmlns="" val="2603484586"/>
                    </a:ext>
                  </a:extLst>
                </a:gridCol>
                <a:gridCol w="1470025">
                  <a:extLst>
                    <a:ext uri="{9D8B030D-6E8A-4147-A177-3AD203B41FA5}">
                      <a16:colId xmlns:a16="http://schemas.microsoft.com/office/drawing/2014/main" xmlns="" val="2635353727"/>
                    </a:ext>
                  </a:extLst>
                </a:gridCol>
                <a:gridCol w="1965325">
                  <a:extLst>
                    <a:ext uri="{9D8B030D-6E8A-4147-A177-3AD203B41FA5}">
                      <a16:colId xmlns:a16="http://schemas.microsoft.com/office/drawing/2014/main" xmlns="" val="1312252589"/>
                    </a:ext>
                  </a:extLst>
                </a:gridCol>
                <a:gridCol w="2708275">
                  <a:extLst>
                    <a:ext uri="{9D8B030D-6E8A-4147-A177-3AD203B41FA5}">
                      <a16:colId xmlns:a16="http://schemas.microsoft.com/office/drawing/2014/main" xmlns="" val="1567904112"/>
                    </a:ext>
                  </a:extLst>
                </a:gridCol>
              </a:tblGrid>
              <a:tr h="57940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2209858581"/>
                  </a:ext>
                </a:extLst>
              </a:tr>
              <a:tr h="336785">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PRIORITY 1: </a:t>
                      </a:r>
                      <a:r>
                        <a:rPr kumimoji="0" lang="en-US"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A Capable, Ethical and Developmental State</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07455518"/>
                  </a:ext>
                </a:extLst>
              </a:tr>
              <a:tr h="164455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3.1 Percentage increase of system availability </a:t>
                      </a:r>
                    </a:p>
                  </a:txBody>
                  <a:tcPr marT="45718" marB="4571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Increase systems availability to 98% </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339966"/>
                          </a:solidFill>
                          <a:effectLst/>
                          <a:latin typeface="Calibri" panose="020F0502020204030204" pitchFamily="34" charset="0"/>
                          <a:cs typeface="Calibri" panose="020F0502020204030204" pitchFamily="34" charset="0"/>
                        </a:rPr>
                        <a:t>ACHIEVED</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99,7% </a:t>
                      </a: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Systems availability</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Whilst there were downtimes caused by SITA, systems were stable during this period</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22396807"/>
                  </a:ext>
                </a:extLst>
              </a:tr>
              <a:tr h="19874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4.1 Ensure functionality of ethics structures and adequate capacity </a:t>
                      </a:r>
                    </a:p>
                  </a:txBody>
                  <a:tcPr marT="45718" marB="4571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Roll Out of the Ethics Management Plan activities for Q3 </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339966"/>
                          </a:solidFill>
                          <a:effectLst/>
                          <a:latin typeface="Calibri" panose="020F0502020204030204" pitchFamily="34" charset="0"/>
                          <a:cs typeface="Calibri" panose="020F0502020204030204" pitchFamily="34" charset="0"/>
                        </a:rPr>
                        <a:t>ACHIEVED</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n-US"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Other Remunerative work processes managed</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22852165"/>
                  </a:ext>
                </a:extLst>
              </a:tr>
            </a:tbl>
          </a:graphicData>
        </a:graphic>
      </p:graphicFrame>
      <p:sp>
        <p:nvSpPr>
          <p:cNvPr id="3" name="Slide Number Placeholder 2"/>
          <p:cNvSpPr>
            <a:spLocks noGrp="1"/>
          </p:cNvSpPr>
          <p:nvPr>
            <p:ph type="sldNum" sz="quarter" idx="12"/>
          </p:nvPr>
        </p:nvSpPr>
        <p:spPr/>
        <p:txBody>
          <a:bodyPr/>
          <a:lstStyle/>
          <a:p>
            <a:pPr>
              <a:defRPr/>
            </a:pPr>
            <a:fld id="{561AF6C9-F89C-434B-808C-2690C609CC7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139700"/>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1: ADMINISTRATION</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479425" y="1363663"/>
          <a:ext cx="8035925" cy="4452937"/>
        </p:xfrm>
        <a:graphic>
          <a:graphicData uri="http://schemas.openxmlformats.org/drawingml/2006/table">
            <a:tbl>
              <a:tblPr/>
              <a:tblGrid>
                <a:gridCol w="1166813">
                  <a:extLst>
                    <a:ext uri="{9D8B030D-6E8A-4147-A177-3AD203B41FA5}">
                      <a16:colId xmlns:a16="http://schemas.microsoft.com/office/drawing/2014/main" xmlns="" val="62589174"/>
                    </a:ext>
                  </a:extLst>
                </a:gridCol>
                <a:gridCol w="1108075">
                  <a:extLst>
                    <a:ext uri="{9D8B030D-6E8A-4147-A177-3AD203B41FA5}">
                      <a16:colId xmlns:a16="http://schemas.microsoft.com/office/drawing/2014/main" xmlns="" val="295462129"/>
                    </a:ext>
                  </a:extLst>
                </a:gridCol>
                <a:gridCol w="1377950">
                  <a:extLst>
                    <a:ext uri="{9D8B030D-6E8A-4147-A177-3AD203B41FA5}">
                      <a16:colId xmlns:a16="http://schemas.microsoft.com/office/drawing/2014/main" xmlns="" val="1702698290"/>
                    </a:ext>
                  </a:extLst>
                </a:gridCol>
                <a:gridCol w="1844675">
                  <a:extLst>
                    <a:ext uri="{9D8B030D-6E8A-4147-A177-3AD203B41FA5}">
                      <a16:colId xmlns:a16="http://schemas.microsoft.com/office/drawing/2014/main" xmlns="" val="2190872257"/>
                    </a:ext>
                  </a:extLst>
                </a:gridCol>
                <a:gridCol w="2538412">
                  <a:extLst>
                    <a:ext uri="{9D8B030D-6E8A-4147-A177-3AD203B41FA5}">
                      <a16:colId xmlns:a16="http://schemas.microsoft.com/office/drawing/2014/main" xmlns="" val="2308145347"/>
                    </a:ext>
                  </a:extLst>
                </a:gridCol>
              </a:tblGrid>
              <a:tr h="78422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16" marB="4571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T="45716" marB="4571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16" marB="4571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16" marB="4571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16" marB="4571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1936973753"/>
                  </a:ext>
                </a:extLst>
              </a:tr>
              <a:tr h="455613">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PRIORITY 1: </a:t>
                      </a:r>
                      <a:r>
                        <a:rPr kumimoji="0" lang="en-US"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A Capable, Ethical and Developmental State</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16" marB="4571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170317823"/>
                  </a:ext>
                </a:extLst>
              </a:tr>
              <a:tr h="32130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4.2 Percentage resolution of reported incidents of corruption in the Department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93% </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NOT ACHIEVED</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138 Cases received and 105 finalized (105/138*100= 76%)</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 Cases were referred to ER</a:t>
                      </a:r>
                      <a:endPar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13 Cases referred to SAPS</a:t>
                      </a:r>
                      <a:endParaRPr kumimoji="0" lang="en-US"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Anti-fraud and corruption time-frame in completing the investigation is 90 days and not integrated to the time frame with Employment relation in terms of reaching the 90 days deadline.</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Proposal made during the Corporate Services Strategic Planning Session to reconsider the target during the next financial year 2022/23 to Employment Relation as the unit specialises with resolution of cases. Anti-Fraud and Corruption Unit prevent, detect and investigate cases.</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9577877"/>
                  </a:ext>
                </a:extLst>
              </a:tr>
            </a:tbl>
          </a:graphicData>
        </a:graphic>
      </p:graphicFrame>
      <p:sp>
        <p:nvSpPr>
          <p:cNvPr id="5" name="Slide Number Placeholder 4"/>
          <p:cNvSpPr>
            <a:spLocks noGrp="1"/>
          </p:cNvSpPr>
          <p:nvPr>
            <p:ph type="sldNum" sz="quarter" idx="12"/>
          </p:nvPr>
        </p:nvSpPr>
        <p:spPr/>
        <p:txBody>
          <a:bodyPr/>
          <a:lstStyle/>
          <a:p>
            <a:pPr>
              <a:defRPr/>
            </a:pPr>
            <a:fld id="{FA15BF37-9395-49D9-B250-DAE53B9F5285}"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139700"/>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1: ADMINISTRATION</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266700" y="1092200"/>
          <a:ext cx="8767763" cy="5332428"/>
        </p:xfrm>
        <a:graphic>
          <a:graphicData uri="http://schemas.openxmlformats.org/drawingml/2006/table">
            <a:tbl>
              <a:tblPr/>
              <a:tblGrid>
                <a:gridCol w="1984375">
                  <a:extLst>
                    <a:ext uri="{9D8B030D-6E8A-4147-A177-3AD203B41FA5}">
                      <a16:colId xmlns:a16="http://schemas.microsoft.com/office/drawing/2014/main" xmlns="" val="706900047"/>
                    </a:ext>
                  </a:extLst>
                </a:gridCol>
                <a:gridCol w="1185863">
                  <a:extLst>
                    <a:ext uri="{9D8B030D-6E8A-4147-A177-3AD203B41FA5}">
                      <a16:colId xmlns:a16="http://schemas.microsoft.com/office/drawing/2014/main" xmlns="" val="875630292"/>
                    </a:ext>
                  </a:extLst>
                </a:gridCol>
                <a:gridCol w="1752600">
                  <a:extLst>
                    <a:ext uri="{9D8B030D-6E8A-4147-A177-3AD203B41FA5}">
                      <a16:colId xmlns:a16="http://schemas.microsoft.com/office/drawing/2014/main" xmlns="" val="3436550254"/>
                    </a:ext>
                  </a:extLst>
                </a:gridCol>
                <a:gridCol w="1930400">
                  <a:extLst>
                    <a:ext uri="{9D8B030D-6E8A-4147-A177-3AD203B41FA5}">
                      <a16:colId xmlns:a16="http://schemas.microsoft.com/office/drawing/2014/main" xmlns="" val="4259409756"/>
                    </a:ext>
                  </a:extLst>
                </a:gridCol>
                <a:gridCol w="1914525">
                  <a:extLst>
                    <a:ext uri="{9D8B030D-6E8A-4147-A177-3AD203B41FA5}">
                      <a16:colId xmlns:a16="http://schemas.microsoft.com/office/drawing/2014/main" xmlns="" val="1233020647"/>
                    </a:ext>
                  </a:extLst>
                </a:gridCol>
              </a:tblGrid>
              <a:tr h="5793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09" marB="4570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T="45709" marB="4570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09" marB="4570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09" marB="4570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09" marB="4570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2146531550"/>
                  </a:ext>
                </a:extLst>
              </a:tr>
              <a:tr h="336767">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PRIORITY 1: </a:t>
                      </a:r>
                      <a:r>
                        <a:rPr kumimoji="0" lang="en-US"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A Capable, Ethical and Developmental State</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09" marB="4570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22152379"/>
                  </a:ext>
                </a:extLst>
              </a:tr>
              <a:tr h="441628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5.1</a:t>
                      </a: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Number of Annual Financial Statements (AFS) and Interim Financial Statements (IFS) compiled per year that comply with guidelines issued by the National Treasury</a:t>
                      </a:r>
                    </a:p>
                  </a:txBody>
                  <a:tcPr marT="45714" marB="4571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 IFS by 31 October 2021</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NOT ACHIEVED</a:t>
                      </a:r>
                      <a:endParaRPr kumimoji="0" lang="en-ZA" altLang="en-US" sz="1400" b="1" i="0" u="none" strike="noStrike" cap="none" normalizeH="0" baseline="0" smtClean="0">
                        <a:ln>
                          <a:noFill/>
                        </a:ln>
                        <a:solidFill>
                          <a:srgbClr val="339966"/>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IFS submitted on 12 November 2021</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The delay in submission, can be attributed to the delay in the AGSA concluding the auditing of the AFS and in turn requested an extension for the conclusion thereof. As result of the aforementioned, the IFS (June 2021) and the subsequent IFS (September 2021) was impacted by the finalisation of the AFS whereby the closing audited figures are required for the opening balances of the IFS.</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The DEL cannot implement corrective measures as the delay was attributed to the AGSA</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08924642"/>
                  </a:ext>
                </a:extLst>
              </a:tr>
            </a:tbl>
          </a:graphicData>
        </a:graphic>
      </p:graphicFrame>
      <p:sp>
        <p:nvSpPr>
          <p:cNvPr id="3" name="Slide Number Placeholder 2"/>
          <p:cNvSpPr>
            <a:spLocks noGrp="1"/>
          </p:cNvSpPr>
          <p:nvPr>
            <p:ph type="sldNum" sz="quarter" idx="12"/>
          </p:nvPr>
        </p:nvSpPr>
        <p:spPr/>
        <p:txBody>
          <a:bodyPr/>
          <a:lstStyle/>
          <a:p>
            <a:pPr>
              <a:defRPr/>
            </a:pPr>
            <a:fld id="{F4221CB2-76D9-4DA6-BA0A-2F63E4CC0B9F}"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139700"/>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1: ADMINISTRATION</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338138" y="914400"/>
          <a:ext cx="8637587" cy="5326063"/>
        </p:xfrm>
        <a:graphic>
          <a:graphicData uri="http://schemas.openxmlformats.org/drawingml/2006/table">
            <a:tbl>
              <a:tblPr/>
              <a:tblGrid>
                <a:gridCol w="1763712">
                  <a:extLst>
                    <a:ext uri="{9D8B030D-6E8A-4147-A177-3AD203B41FA5}">
                      <a16:colId xmlns:a16="http://schemas.microsoft.com/office/drawing/2014/main" xmlns="" val="311341898"/>
                    </a:ext>
                  </a:extLst>
                </a:gridCol>
                <a:gridCol w="1584325">
                  <a:extLst>
                    <a:ext uri="{9D8B030D-6E8A-4147-A177-3AD203B41FA5}">
                      <a16:colId xmlns:a16="http://schemas.microsoft.com/office/drawing/2014/main" xmlns="" val="3994421578"/>
                    </a:ext>
                  </a:extLst>
                </a:gridCol>
                <a:gridCol w="1543050">
                  <a:extLst>
                    <a:ext uri="{9D8B030D-6E8A-4147-A177-3AD203B41FA5}">
                      <a16:colId xmlns:a16="http://schemas.microsoft.com/office/drawing/2014/main" xmlns="" val="826450734"/>
                    </a:ext>
                  </a:extLst>
                </a:gridCol>
                <a:gridCol w="1393825">
                  <a:extLst>
                    <a:ext uri="{9D8B030D-6E8A-4147-A177-3AD203B41FA5}">
                      <a16:colId xmlns:a16="http://schemas.microsoft.com/office/drawing/2014/main" xmlns="" val="1958238615"/>
                    </a:ext>
                  </a:extLst>
                </a:gridCol>
                <a:gridCol w="2352675">
                  <a:extLst>
                    <a:ext uri="{9D8B030D-6E8A-4147-A177-3AD203B41FA5}">
                      <a16:colId xmlns:a16="http://schemas.microsoft.com/office/drawing/2014/main" xmlns="" val="2064732658"/>
                    </a:ext>
                  </a:extLst>
                </a:gridCol>
              </a:tblGrid>
              <a:tr h="90492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29" marB="4572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Quarter 3 Target</a:t>
                      </a:r>
                    </a:p>
                  </a:txBody>
                  <a:tcPr marT="45729" marB="4572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29" marB="4572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29" marB="4572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29" marB="4572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2084566011"/>
                  </a:ext>
                </a:extLst>
              </a:tr>
              <a:tr h="527081">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PRIORITY 1: </a:t>
                      </a:r>
                      <a:r>
                        <a:rPr kumimoji="0" lang="en-US"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A Capable, Ethical and Developmental State</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9" marB="4572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666558466"/>
                  </a:ext>
                </a:extLst>
              </a:tr>
              <a:tr h="389405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6.1 Percentage reporting of all detected Irregular and/or Unauthorised expenditure cases per financial year, to the Accounting Officer </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100% reporting of the detected occurrences </a:t>
                      </a:r>
                      <a:endParaRPr kumimoji="0" lang="en-ZA"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339966"/>
                          </a:solidFill>
                          <a:effectLst/>
                          <a:latin typeface="Calibri" panose="020F0502020204030204" pitchFamily="34" charset="0"/>
                          <a:cs typeface="Calibri" panose="020F0502020204030204" pitchFamily="34" charset="0"/>
                        </a:rPr>
                        <a:t>ACHIEVED</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R2 100.00 </a:t>
                      </a: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(100%)</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None</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Cases are reported to Employment Relations to carry out an investigation on what transpired, if found liable, the responsible official(s) are either reprimanded and /or required to repay the expense incurred by the Department. A request for condonation is done to National Treasury, should the expenditure be to the benefit for the Department and that no official(s) is /are found liable for the expenditure.</a:t>
                      </a:r>
                      <a:endParaRPr kumimoji="0" lang="en-ZA"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34432355"/>
                  </a:ext>
                </a:extLst>
              </a:tr>
            </a:tbl>
          </a:graphicData>
        </a:graphic>
      </p:graphicFrame>
      <p:sp>
        <p:nvSpPr>
          <p:cNvPr id="3" name="Slide Number Placeholder 2"/>
          <p:cNvSpPr>
            <a:spLocks noGrp="1"/>
          </p:cNvSpPr>
          <p:nvPr>
            <p:ph type="sldNum" sz="quarter" idx="12"/>
          </p:nvPr>
        </p:nvSpPr>
        <p:spPr/>
        <p:txBody>
          <a:bodyPr/>
          <a:lstStyle/>
          <a:p>
            <a:pPr>
              <a:defRPr/>
            </a:pPr>
            <a:fld id="{519C60D1-DAC8-4061-A00E-88FFB0FC0E8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139700"/>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1: ADMINISTRATION</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207963" y="842963"/>
          <a:ext cx="8767762" cy="4635500"/>
        </p:xfrm>
        <a:graphic>
          <a:graphicData uri="http://schemas.openxmlformats.org/drawingml/2006/table">
            <a:tbl>
              <a:tblPr/>
              <a:tblGrid>
                <a:gridCol w="1984375">
                  <a:extLst>
                    <a:ext uri="{9D8B030D-6E8A-4147-A177-3AD203B41FA5}">
                      <a16:colId xmlns:a16="http://schemas.microsoft.com/office/drawing/2014/main" xmlns="" val="3625280435"/>
                    </a:ext>
                  </a:extLst>
                </a:gridCol>
                <a:gridCol w="1633537">
                  <a:extLst>
                    <a:ext uri="{9D8B030D-6E8A-4147-A177-3AD203B41FA5}">
                      <a16:colId xmlns:a16="http://schemas.microsoft.com/office/drawing/2014/main" xmlns="" val="3560122473"/>
                    </a:ext>
                  </a:extLst>
                </a:gridCol>
                <a:gridCol w="1617663">
                  <a:extLst>
                    <a:ext uri="{9D8B030D-6E8A-4147-A177-3AD203B41FA5}">
                      <a16:colId xmlns:a16="http://schemas.microsoft.com/office/drawing/2014/main" xmlns="" val="2480095547"/>
                    </a:ext>
                  </a:extLst>
                </a:gridCol>
                <a:gridCol w="1617662">
                  <a:extLst>
                    <a:ext uri="{9D8B030D-6E8A-4147-A177-3AD203B41FA5}">
                      <a16:colId xmlns:a16="http://schemas.microsoft.com/office/drawing/2014/main" xmlns="" val="125703332"/>
                    </a:ext>
                  </a:extLst>
                </a:gridCol>
                <a:gridCol w="1914525">
                  <a:extLst>
                    <a:ext uri="{9D8B030D-6E8A-4147-A177-3AD203B41FA5}">
                      <a16:colId xmlns:a16="http://schemas.microsoft.com/office/drawing/2014/main" xmlns="" val="3179421655"/>
                    </a:ext>
                  </a:extLst>
                </a:gridCol>
              </a:tblGrid>
              <a:tr h="9509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Quarter 3 Target</a:t>
                      </a:r>
                    </a:p>
                  </a:txBody>
                  <a:tcPr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308377208"/>
                  </a:ext>
                </a:extLst>
              </a:tr>
              <a:tr h="552450">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PRIORITY 1: </a:t>
                      </a:r>
                      <a:r>
                        <a:rPr kumimoji="0" lang="en-US"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A Capable, Ethical and Developmental State</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44861172"/>
                  </a:ext>
                </a:extLst>
              </a:tr>
              <a:tr h="31321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7.1 Percentage reporting of all detected Fruitless and Wasteful Expenditure cases per financial year, to the Accounting Officer </a:t>
                      </a:r>
                      <a:endParaRPr kumimoji="0" lang="en-ZA" altLang="en-US" sz="1400" b="0" i="0" u="none" strike="noStrike" cap="none" normalizeH="0" baseline="0" smtClean="0">
                        <a:ln>
                          <a:noFill/>
                        </a:ln>
                        <a:solidFill>
                          <a:schemeClr val="tx1"/>
                        </a:solidFill>
                        <a:effectLst/>
                        <a:latin typeface="Calibri" panose="020F050202020403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100% reporting of the detected occurrences </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339966"/>
                          </a:solidFill>
                          <a:effectLst/>
                          <a:latin typeface="Calibri" panose="020F0502020204030204" pitchFamily="34" charset="0"/>
                          <a:cs typeface="Calibri" panose="020F0502020204030204" pitchFamily="34" charset="0"/>
                        </a:rPr>
                        <a:t>ACHIEVED</a:t>
                      </a:r>
                    </a:p>
                    <a:p>
                      <a:pPr marL="0" marR="0" lvl="0" indent="0" algn="l" defTabSz="457200" rtl="0" eaLnBrk="1" fontAlgn="base" latinLnBrk="0" hangingPunct="1">
                        <a:lnSpc>
                          <a:spcPct val="115000"/>
                        </a:lnSpc>
                        <a:spcBef>
                          <a:spcPct val="0"/>
                        </a:spcBef>
                        <a:spcAft>
                          <a:spcPct val="0"/>
                        </a:spcAft>
                        <a:buClrTx/>
                        <a:buSzTx/>
                        <a:buFontTx/>
                        <a:buNone/>
                        <a:tabLst/>
                      </a:pPr>
                      <a:endParaRPr kumimoji="0" lang="en-ZA" altLang="en-US" sz="1400" b="1" i="0" u="none" strike="noStrike" cap="none" normalizeH="0" baseline="0" smtClean="0">
                        <a:ln>
                          <a:noFill/>
                        </a:ln>
                        <a:solidFill>
                          <a:srgbClr val="339966"/>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R32 806.41</a:t>
                      </a: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(100%)</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Cases are reported to Employment Relations to carry out an investigation on what transpired and if found liable, the responsible official(s) are either reprimanded and /or required to repay the expense incurred by the Department. </a:t>
                      </a:r>
                      <a:endPar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90510519"/>
                  </a:ext>
                </a:extLst>
              </a:tr>
            </a:tbl>
          </a:graphicData>
        </a:graphic>
      </p:graphicFrame>
      <p:sp>
        <p:nvSpPr>
          <p:cNvPr id="3" name="Slide Number Placeholder 2"/>
          <p:cNvSpPr>
            <a:spLocks noGrp="1"/>
          </p:cNvSpPr>
          <p:nvPr>
            <p:ph type="sldNum" sz="quarter" idx="12"/>
          </p:nvPr>
        </p:nvSpPr>
        <p:spPr/>
        <p:txBody>
          <a:bodyPr/>
          <a:lstStyle/>
          <a:p>
            <a:pPr>
              <a:defRPr/>
            </a:pPr>
            <a:fld id="{8031EF28-718E-43D3-BC6E-889E4E91DBD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369888"/>
            <a:ext cx="652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b="1" u="sng" dirty="0" smtClean="0">
                <a:solidFill>
                  <a:srgbClr val="006938"/>
                </a:solidFill>
                <a:latin typeface="Calibri" panose="020F0502020204030204"/>
                <a:ea typeface="ＭＳ Ｐゴシック" panose="020B0600070205080204" pitchFamily="34" charset="-128"/>
                <a:cs typeface="+mj-cs"/>
              </a:rPr>
              <a:t>PROGRAMME 2</a:t>
            </a:r>
            <a:endParaRPr lang="en-US" altLang="en-US" b="1" u="sng" dirty="0">
              <a:solidFill>
                <a:srgbClr val="006938"/>
              </a:solidFill>
              <a:latin typeface="Calibri" panose="020F0502020204030204"/>
            </a:endParaRPr>
          </a:p>
        </p:txBody>
      </p:sp>
      <p:sp>
        <p:nvSpPr>
          <p:cNvPr id="29699" name="Rectangle 1"/>
          <p:cNvSpPr>
            <a:spLocks noChangeArrowheads="1"/>
          </p:cNvSpPr>
          <p:nvPr/>
        </p:nvSpPr>
        <p:spPr bwMode="auto">
          <a:xfrm>
            <a:off x="804863" y="3111500"/>
            <a:ext cx="7594600"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buFontTx/>
              <a:buNone/>
            </a:pPr>
            <a:r>
              <a:rPr lang="en-ZA" altLang="en-US" sz="2400" b="1">
                <a:ea typeface="MS PGothic" panose="020B0600070205080204" pitchFamily="34" charset="-128"/>
              </a:rPr>
              <a:t>INSPECTION AND ENFORCEMENT SERVICES</a:t>
            </a:r>
          </a:p>
        </p:txBody>
      </p:sp>
      <p:sp>
        <p:nvSpPr>
          <p:cNvPr id="3" name="Slide Number Placeholder 2"/>
          <p:cNvSpPr>
            <a:spLocks noGrp="1"/>
          </p:cNvSpPr>
          <p:nvPr>
            <p:ph type="sldNum" sz="quarter" idx="12"/>
          </p:nvPr>
        </p:nvSpPr>
        <p:spPr/>
        <p:txBody>
          <a:bodyPr/>
          <a:lstStyle/>
          <a:p>
            <a:pPr>
              <a:defRPr/>
            </a:pPr>
            <a:fld id="{0557086D-6170-44A5-AF29-2D3885CF1329}"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2: INSPECTION AND ENFORCEMENT SERVICES</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182563" y="987425"/>
          <a:ext cx="8758237" cy="5300663"/>
        </p:xfrm>
        <a:graphic>
          <a:graphicData uri="http://schemas.openxmlformats.org/drawingml/2006/table">
            <a:tbl>
              <a:tblPr/>
              <a:tblGrid>
                <a:gridCol w="1136650">
                  <a:extLst>
                    <a:ext uri="{9D8B030D-6E8A-4147-A177-3AD203B41FA5}">
                      <a16:colId xmlns:a16="http://schemas.microsoft.com/office/drawing/2014/main" xmlns="" val="1449356928"/>
                    </a:ext>
                  </a:extLst>
                </a:gridCol>
                <a:gridCol w="1057275">
                  <a:extLst>
                    <a:ext uri="{9D8B030D-6E8A-4147-A177-3AD203B41FA5}">
                      <a16:colId xmlns:a16="http://schemas.microsoft.com/office/drawing/2014/main" xmlns="" val="1298313028"/>
                    </a:ext>
                  </a:extLst>
                </a:gridCol>
                <a:gridCol w="1606550">
                  <a:extLst>
                    <a:ext uri="{9D8B030D-6E8A-4147-A177-3AD203B41FA5}">
                      <a16:colId xmlns:a16="http://schemas.microsoft.com/office/drawing/2014/main" xmlns="" val="1322099387"/>
                    </a:ext>
                  </a:extLst>
                </a:gridCol>
                <a:gridCol w="2478087">
                  <a:extLst>
                    <a:ext uri="{9D8B030D-6E8A-4147-A177-3AD203B41FA5}">
                      <a16:colId xmlns:a16="http://schemas.microsoft.com/office/drawing/2014/main" xmlns="" val="3033095526"/>
                    </a:ext>
                  </a:extLst>
                </a:gridCol>
                <a:gridCol w="2479675">
                  <a:extLst>
                    <a:ext uri="{9D8B030D-6E8A-4147-A177-3AD203B41FA5}">
                      <a16:colId xmlns:a16="http://schemas.microsoft.com/office/drawing/2014/main" xmlns="" val="433533480"/>
                    </a:ext>
                  </a:extLst>
                </a:gridCol>
              </a:tblGrid>
              <a:tr h="5791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7" marR="91447"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L="91447" marR="91447"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7" marR="91447"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7" marR="91447"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7" marR="91447"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1313831974"/>
                  </a:ext>
                </a:extLst>
              </a:tr>
              <a:tr h="550189">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kumimoji="0" lang="en-ZA" altLang="en-US" sz="2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PRIORITY 4: </a:t>
                      </a: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11402846"/>
                  </a:ext>
                </a:extLst>
              </a:tr>
              <a:tr h="417132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Number of employers /workplaces / users</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inspected per year to determine compliance with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employment law</a:t>
                      </a:r>
                      <a:endParaRPr kumimoji="0" lang="en-ZA" altLang="en-US" sz="1400" b="0" i="0" u="none" strike="noStrike" cap="none" normalizeH="0" baseline="0" smtClean="0">
                        <a:ln>
                          <a:noFill/>
                        </a:ln>
                        <a:solidFill>
                          <a:srgbClr val="000000"/>
                        </a:solidFill>
                        <a:effectLst/>
                        <a:latin typeface="Calibri" panose="020F0502020204030204" pitchFamily="34" charset="0"/>
                      </a:endParaRPr>
                    </a:p>
                  </a:txBody>
                  <a:tcPr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222 678</a:t>
                      </a:r>
                      <a:endParaRPr kumimoji="0" lang="en-ZA"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NOT ACHIEVED</a:t>
                      </a:r>
                      <a:r>
                        <a:rPr kumimoji="0" lang="en-US"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177 700 </a:t>
                      </a:r>
                      <a:r>
                        <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were inspected to</a:t>
                      </a:r>
                      <a:r>
                        <a:rPr kumimoji="0" lang="en-ZA"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en-ZA"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determine compliance with employment law against a target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222 678</a:t>
                      </a:r>
                      <a:r>
                        <a:rPr kumimoji="0" lang="en-ZA"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The variance 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-44 978.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The total number of compliant employers was</a:t>
                      </a:r>
                      <a:r>
                        <a:rPr kumimoji="0" lang="en-ZA" altLang="en-US" sz="14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134 832.</a:t>
                      </a:r>
                      <a:endParaRPr kumimoji="0" lang="en-ZA" altLang="en-US" sz="14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challenges identified in quarter 1 still remain a challenge to the Branch:</a:t>
                      </a:r>
                      <a:endParaRPr kumimoji="0" lang="en-ZA" altLang="en-US" sz="2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workplaces were still inaccessible due to the number of COVID positive case, however, administrative inspections had been introduced. These were not as effective as they could have been due to process and system challenges.</a:t>
                      </a:r>
                    </a:p>
                    <a:p>
                      <a:pPr marL="0" marR="0" lvl="0" indent="0" algn="just" defTabSz="4572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457200" rtl="0" eaLnBrk="1" fontAlgn="base" latinLnBrk="0" hangingPunct="1">
                        <a:lnSpc>
                          <a:spcPct val="115000"/>
                        </a:lnSpc>
                        <a:spcBef>
                          <a:spcPct val="0"/>
                        </a:spcBef>
                        <a:spcAft>
                          <a:spcPct val="0"/>
                        </a:spcAft>
                        <a:buClrTx/>
                        <a:buSzTx/>
                        <a:buFont typeface="Symbol" panose="05050102010706020507" pitchFamily="18" charset="2"/>
                        <a:buChar char=""/>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offices took longer than anticipated to fill vacancies and this had an effect on the achievement of targets.</a:t>
                      </a:r>
                      <a:endPar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457200" rtl="0" eaLnBrk="1" fontAlgn="base" latinLnBrk="0" hangingPunct="1">
                        <a:lnSpc>
                          <a:spcPct val="115000"/>
                        </a:lnSpc>
                        <a:spcBef>
                          <a:spcPct val="0"/>
                        </a:spcBef>
                        <a:spcAft>
                          <a:spcPct val="0"/>
                        </a:spcAft>
                        <a:buClrTx/>
                        <a:buSzTx/>
                        <a:buFont typeface="Symbol" panose="05050102010706020507" pitchFamily="18" charset="2"/>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457200" rtl="0" eaLnBrk="1" fontAlgn="base" latinLnBrk="0" hangingPunct="1">
                        <a:lnSpc>
                          <a:spcPct val="115000"/>
                        </a:lnSpc>
                        <a:spcBef>
                          <a:spcPct val="0"/>
                        </a:spcBef>
                        <a:spcAft>
                          <a:spcPct val="0"/>
                        </a:spcAft>
                        <a:buClrTx/>
                        <a:buSzTx/>
                        <a:buFont typeface="Symbol" panose="05050102010706020507" pitchFamily="18" charset="2"/>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457200" rtl="0" eaLnBrk="1" fontAlgn="base" latinLnBrk="0" hangingPunct="1">
                        <a:lnSpc>
                          <a:spcPct val="115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Branch established a national roving team and has developed national blitz inspections plan to cover backlog from previous quarters.</a:t>
                      </a:r>
                      <a:endParaRPr kumimoji="0" lang="en-ZA"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457200" rtl="0" eaLnBrk="1" fontAlgn="base" latinLnBrk="0" hangingPunct="1">
                        <a:lnSpc>
                          <a:spcPct val="115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97256961"/>
                  </a:ext>
                </a:extLst>
              </a:tr>
            </a:tbl>
          </a:graphicData>
        </a:graphic>
      </p:graphicFrame>
      <p:sp>
        <p:nvSpPr>
          <p:cNvPr id="3" name="Slide Number Placeholder 2"/>
          <p:cNvSpPr>
            <a:spLocks noGrp="1"/>
          </p:cNvSpPr>
          <p:nvPr>
            <p:ph type="sldNum" sz="quarter" idx="12"/>
          </p:nvPr>
        </p:nvSpPr>
        <p:spPr>
          <a:xfrm>
            <a:off x="6635750" y="6527800"/>
            <a:ext cx="2057400" cy="365125"/>
          </a:xfrm>
        </p:spPr>
        <p:txBody>
          <a:bodyPr/>
          <a:lstStyle/>
          <a:p>
            <a:pPr>
              <a:defRPr/>
            </a:pPr>
            <a:fld id="{0752BB93-A6C8-4A37-B898-05C1EECFC69D}"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2: INSPECTION AND ENFORCEMENT SERVICES</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177800" y="890588"/>
          <a:ext cx="8669338" cy="5475360"/>
        </p:xfrm>
        <a:graphic>
          <a:graphicData uri="http://schemas.openxmlformats.org/drawingml/2006/table">
            <a:tbl>
              <a:tblPr firstRow="1" bandRow="1">
                <a:tableStyleId>{5C22544A-7EE6-4342-B048-85BDC9FD1C3A}</a:tableStyleId>
              </a:tblPr>
              <a:tblGrid>
                <a:gridCol w="1627234">
                  <a:extLst>
                    <a:ext uri="{9D8B030D-6E8A-4147-A177-3AD203B41FA5}">
                      <a16:colId xmlns:a16="http://schemas.microsoft.com/office/drawing/2014/main" xmlns="" val="2771763257"/>
                    </a:ext>
                  </a:extLst>
                </a:gridCol>
                <a:gridCol w="1289230">
                  <a:extLst>
                    <a:ext uri="{9D8B030D-6E8A-4147-A177-3AD203B41FA5}">
                      <a16:colId xmlns:a16="http://schemas.microsoft.com/office/drawing/2014/main" xmlns="" val="2233410512"/>
                    </a:ext>
                  </a:extLst>
                </a:gridCol>
                <a:gridCol w="1372945">
                  <a:extLst>
                    <a:ext uri="{9D8B030D-6E8A-4147-A177-3AD203B41FA5}">
                      <a16:colId xmlns:a16="http://schemas.microsoft.com/office/drawing/2014/main" xmlns="" val="1243644209"/>
                    </a:ext>
                  </a:extLst>
                </a:gridCol>
                <a:gridCol w="2293825">
                  <a:extLst>
                    <a:ext uri="{9D8B030D-6E8A-4147-A177-3AD203B41FA5}">
                      <a16:colId xmlns:a16="http://schemas.microsoft.com/office/drawing/2014/main" xmlns="" val="873212199"/>
                    </a:ext>
                  </a:extLst>
                </a:gridCol>
                <a:gridCol w="2086104">
                  <a:extLst>
                    <a:ext uri="{9D8B030D-6E8A-4147-A177-3AD203B41FA5}">
                      <a16:colId xmlns:a16="http://schemas.microsoft.com/office/drawing/2014/main" xmlns="" val="4100974636"/>
                    </a:ext>
                  </a:extLst>
                </a:gridCol>
              </a:tblGrid>
              <a:tr h="579060">
                <a:tc>
                  <a:txBody>
                    <a:bodyPr/>
                    <a:lstStyle/>
                    <a:p>
                      <a:r>
                        <a:rPr lang="en-ZA" sz="1600" dirty="0" smtClean="0">
                          <a:solidFill>
                            <a:schemeClr val="tx1"/>
                          </a:solidFill>
                        </a:rPr>
                        <a:t>Output Indicator</a:t>
                      </a:r>
                      <a:endParaRPr lang="en-ZA" sz="1600" dirty="0">
                        <a:solidFill>
                          <a:schemeClr val="tx1"/>
                        </a:solidFill>
                      </a:endParaRPr>
                    </a:p>
                  </a:txBody>
                  <a:tcPr marL="91441" marR="91441" marT="45709" marB="4570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a:t>
                      </a:r>
                      <a:r>
                        <a:rPr lang="en-ZA" sz="1600" baseline="0" dirty="0" smtClean="0">
                          <a:solidFill>
                            <a:schemeClr val="tx1"/>
                          </a:solidFill>
                        </a:rPr>
                        <a:t> 3 </a:t>
                      </a:r>
                      <a:r>
                        <a:rPr lang="en-ZA" sz="1600" dirty="0" smtClean="0">
                          <a:solidFill>
                            <a:schemeClr val="tx1"/>
                          </a:solidFill>
                        </a:rPr>
                        <a:t>Target</a:t>
                      </a:r>
                      <a:endParaRPr lang="en-ZA" sz="1600" dirty="0">
                        <a:solidFill>
                          <a:schemeClr val="tx1"/>
                        </a:solidFill>
                      </a:endParaRPr>
                    </a:p>
                  </a:txBody>
                  <a:tcPr marL="91441" marR="91441" marT="45709" marB="4570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Achieved</a:t>
                      </a:r>
                      <a:endParaRPr lang="en-ZA" sz="1600" dirty="0">
                        <a:solidFill>
                          <a:schemeClr val="tx1"/>
                        </a:solidFill>
                      </a:endParaRPr>
                    </a:p>
                  </a:txBody>
                  <a:tcPr marL="91441" marR="91441" marT="45709" marB="4570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 </a:t>
                      </a:r>
                      <a:endParaRPr lang="en-ZA" sz="1600" dirty="0">
                        <a:solidFill>
                          <a:schemeClr val="tx1"/>
                        </a:solidFill>
                      </a:endParaRPr>
                    </a:p>
                  </a:txBody>
                  <a:tcPr marL="91441" marR="91441" marT="45709" marB="4570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 Action</a:t>
                      </a:r>
                      <a:endParaRPr lang="en-ZA" sz="1600" dirty="0">
                        <a:solidFill>
                          <a:schemeClr val="tx1"/>
                        </a:solidFill>
                      </a:endParaRPr>
                    </a:p>
                  </a:txBody>
                  <a:tcPr marL="91441" marR="91441" marT="45709" marB="4570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50107">
                <a:tc gridSpan="5">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kumimoji="0" lang="en-ZA"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PRIORITY 4: </a:t>
                      </a: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41" marR="91441" marT="45709" marB="4570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4346120">
                <a:tc>
                  <a:txBody>
                    <a:bodyPr/>
                    <a:lstStyle/>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1.2 Percentage of non-compliant</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Employers/workplaces/users of those inspected served with a notice in terms</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of relevant employment law within 14 calendar days of the</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kern="100" dirty="0" smtClean="0">
                          <a:effectLst/>
                          <a:latin typeface="Calibri" panose="020F0502020204030204" pitchFamily="34" charset="0"/>
                          <a:ea typeface="SimSun" panose="02010600030101010101" pitchFamily="2" charset="-122"/>
                        </a:rPr>
                        <a:t>inspection</a:t>
                      </a:r>
                      <a:endParaRPr lang="en-ZA" sz="1400" dirty="0"/>
                    </a:p>
                  </a:txBody>
                  <a:tcPr marL="91434" marR="91434" marT="45709" marB="4570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US" sz="1400" b="1" dirty="0" smtClean="0">
                          <a:effectLst/>
                          <a:latin typeface="Calibri" panose="020F0502020204030204" pitchFamily="34" charset="0"/>
                          <a:ea typeface="Calibri" panose="020F0502020204030204" pitchFamily="34" charset="0"/>
                        </a:rPr>
                        <a:t>90%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ACHIEVED</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177 700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inspected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42 868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non-compliant.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99%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(42 430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42 868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non-compliant employers)</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served </a:t>
                      </a:r>
                      <a:r>
                        <a:rPr lang="en-ZA" sz="1400" dirty="0" smtClean="0">
                          <a:effectLst/>
                          <a:latin typeface="Calibri" panose="020F0502020204030204" pitchFamily="34" charset="0"/>
                          <a:ea typeface="Calibri" panose="020F0502020204030204" pitchFamily="34" charset="0"/>
                          <a:cs typeface="Arial" panose="020B0604020202020204" pitchFamily="34" charset="0"/>
                        </a:rPr>
                        <a:t>with notices within 14 calendar days of the Inspection.</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2400" b="1" dirty="0" smtClean="0">
                          <a:effectLst/>
                          <a:latin typeface="Calibri" panose="020F0502020204030204" pitchFamily="34" charset="0"/>
                          <a:ea typeface="Calibri" panose="020F0502020204030204" pitchFamily="34" charset="0"/>
                          <a:cs typeface="Calibri" panose="020F050202020403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US" sz="1400" dirty="0" smtClean="0">
                          <a:effectLst/>
                          <a:latin typeface="Calibri" panose="020F0502020204030204" pitchFamily="34" charset="0"/>
                          <a:ea typeface="Calibri" panose="020F0502020204030204" pitchFamily="34" charset="0"/>
                        </a:rPr>
                        <a:t>A concerted effort was made to achieve the target. The Branch encourages the issuing of notices to non-compliant employers as it benefits the vulnerable workers and improves enforcement.</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None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2293121"/>
                  </a:ext>
                </a:extLst>
              </a:tr>
            </a:tbl>
          </a:graphicData>
        </a:graphic>
      </p:graphicFrame>
      <p:sp>
        <p:nvSpPr>
          <p:cNvPr id="5" name="Slide Number Placeholder 4"/>
          <p:cNvSpPr>
            <a:spLocks noGrp="1"/>
          </p:cNvSpPr>
          <p:nvPr>
            <p:ph type="sldNum" sz="quarter" idx="12"/>
          </p:nvPr>
        </p:nvSpPr>
        <p:spPr/>
        <p:txBody>
          <a:bodyPr/>
          <a:lstStyle/>
          <a:p>
            <a:pPr>
              <a:defRPr/>
            </a:pPr>
            <a:fld id="{B78CA672-D621-49CB-8AAC-C6123E689B9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Content Placeholder 2"/>
          <p:cNvSpPr>
            <a:spLocks noGrp="1" noChangeArrowheads="1"/>
          </p:cNvSpPr>
          <p:nvPr>
            <p:ph idx="1"/>
          </p:nvPr>
        </p:nvSpPr>
        <p:spPr>
          <a:xfrm>
            <a:off x="460375" y="1143000"/>
            <a:ext cx="8378825" cy="5275263"/>
          </a:xfrm>
        </p:spPr>
        <p:txBody>
          <a:bodyPr/>
          <a:lstStyle/>
          <a:p>
            <a:pPr marL="342900" indent="-342900" defTabSz="457200" eaLnBrk="1" hangingPunct="1">
              <a:lnSpc>
                <a:spcPct val="160000"/>
              </a:lnSpc>
              <a:spcBef>
                <a:spcPct val="0"/>
              </a:spcBef>
              <a:buFont typeface="Wingdings" panose="05000000000000000000" pitchFamily="2" charset="2"/>
              <a:buChar char="q"/>
            </a:pPr>
            <a:r>
              <a:rPr lang="en-US" altLang="en-US" sz="1600" b="1" dirty="0" smtClean="0">
                <a:solidFill>
                  <a:srgbClr val="000000"/>
                </a:solidFill>
                <a:ea typeface="MS PGothic" panose="020B0600070205080204" pitchFamily="34" charset="-128"/>
                <a:cs typeface="Calibri" panose="020F0502020204030204" pitchFamily="34" charset="0"/>
              </a:rPr>
              <a:t>LEGEND</a:t>
            </a:r>
          </a:p>
          <a:p>
            <a:pPr marL="342900" indent="-342900" defTabSz="457200" eaLnBrk="1" hangingPunct="1">
              <a:lnSpc>
                <a:spcPct val="160000"/>
              </a:lnSpc>
              <a:spcBef>
                <a:spcPct val="0"/>
              </a:spcBef>
              <a:buFont typeface="Wingdings" panose="05000000000000000000" pitchFamily="2" charset="2"/>
              <a:buChar char="q"/>
            </a:pPr>
            <a:r>
              <a:rPr lang="en-US" altLang="en-US" sz="1600" b="1" dirty="0" smtClean="0">
                <a:solidFill>
                  <a:srgbClr val="000000"/>
                </a:solidFill>
                <a:ea typeface="MS PGothic" panose="020B0600070205080204" pitchFamily="34" charset="-128"/>
                <a:cs typeface="Calibri" panose="020F0502020204030204" pitchFamily="34" charset="0"/>
              </a:rPr>
              <a:t>OVERALL ACHIEVEMENT PER BRANCH DURING </a:t>
            </a:r>
            <a:r>
              <a:rPr lang="en-US" altLang="en-US" sz="1600" b="1" dirty="0" smtClean="0">
                <a:solidFill>
                  <a:srgbClr val="FF0000"/>
                </a:solidFill>
                <a:ea typeface="MS PGothic" panose="020B0600070205080204" pitchFamily="34" charset="-128"/>
                <a:cs typeface="Calibri" panose="020F0502020204030204" pitchFamily="34" charset="0"/>
              </a:rPr>
              <a:t>QUARTER 1- 3 </a:t>
            </a:r>
            <a:r>
              <a:rPr lang="en-US" altLang="en-US" sz="1600" b="1" dirty="0" smtClean="0">
                <a:solidFill>
                  <a:srgbClr val="000000"/>
                </a:solidFill>
                <a:ea typeface="MS PGothic" panose="020B0600070205080204" pitchFamily="34" charset="-128"/>
                <a:cs typeface="Calibri" panose="020F0502020204030204" pitchFamily="34" charset="0"/>
              </a:rPr>
              <a:t>OF APRIL - DECEMBER 2021-22</a:t>
            </a:r>
          </a:p>
          <a:p>
            <a:pPr marL="342900" indent="-342900" defTabSz="457200" eaLnBrk="1" hangingPunct="1">
              <a:lnSpc>
                <a:spcPct val="160000"/>
              </a:lnSpc>
              <a:spcBef>
                <a:spcPct val="0"/>
              </a:spcBef>
              <a:buFont typeface="Wingdings" panose="05000000000000000000" pitchFamily="2" charset="2"/>
              <a:buChar char="q"/>
            </a:pPr>
            <a:r>
              <a:rPr lang="en-ZA" altLang="en-US" sz="1600" b="1" dirty="0" smtClean="0">
                <a:solidFill>
                  <a:srgbClr val="000000"/>
                </a:solidFill>
                <a:ea typeface="MS PGothic" panose="020B0600070205080204" pitchFamily="34" charset="-128"/>
                <a:cs typeface="Calibri" panose="020F0502020204030204" pitchFamily="34" charset="0"/>
              </a:rPr>
              <a:t>COMPARATIVE ANALYSIS PER PROGRAMME FOR Q2 2021/22 TO Q3 2021/22 </a:t>
            </a:r>
          </a:p>
          <a:p>
            <a:pPr marL="342900" indent="-342900" defTabSz="457200" eaLnBrk="1" hangingPunct="1">
              <a:lnSpc>
                <a:spcPct val="160000"/>
              </a:lnSpc>
              <a:spcBef>
                <a:spcPct val="0"/>
              </a:spcBef>
              <a:buFont typeface="Wingdings" panose="05000000000000000000" pitchFamily="2" charset="2"/>
              <a:buChar char="q"/>
            </a:pPr>
            <a:r>
              <a:rPr lang="en-ZA" altLang="en-US" sz="1600" b="1" dirty="0" smtClean="0">
                <a:solidFill>
                  <a:srgbClr val="000000"/>
                </a:solidFill>
                <a:ea typeface="MS PGothic" panose="020B0600070205080204" pitchFamily="34" charset="-128"/>
                <a:cs typeface="Calibri" panose="020F0502020204030204" pitchFamily="34" charset="0"/>
              </a:rPr>
              <a:t>PERFORMANCE TREND PER QUARTER: 2020/21 and 2021/22</a:t>
            </a:r>
          </a:p>
          <a:p>
            <a:pPr marL="342900" indent="-342900" defTabSz="457200" eaLnBrk="1" hangingPunct="1">
              <a:lnSpc>
                <a:spcPct val="160000"/>
              </a:lnSpc>
              <a:spcBef>
                <a:spcPct val="0"/>
              </a:spcBef>
              <a:buFont typeface="Wingdings" panose="05000000000000000000" pitchFamily="2" charset="2"/>
              <a:buChar char="q"/>
            </a:pPr>
            <a:r>
              <a:rPr lang="en-US" altLang="en-US" sz="1600" b="1" dirty="0" smtClean="0">
                <a:solidFill>
                  <a:srgbClr val="000000"/>
                </a:solidFill>
                <a:ea typeface="MS PGothic" panose="020B0600070205080204" pitchFamily="34" charset="-128"/>
                <a:cs typeface="Calibri" panose="020F0502020204030204" pitchFamily="34" charset="0"/>
              </a:rPr>
              <a:t>INSPECTIONS AND ENFORCEMENT SERVICES (IES) &amp; PUBLIC EMPLOYMENT SERVICES (PES) PERFORMANCE PER PROVINCE QUARTER 3 2021-22</a:t>
            </a:r>
          </a:p>
          <a:p>
            <a:pPr marL="342900" indent="-342900" defTabSz="457200" eaLnBrk="1" hangingPunct="1">
              <a:lnSpc>
                <a:spcPct val="160000"/>
              </a:lnSpc>
              <a:spcBef>
                <a:spcPct val="0"/>
              </a:spcBef>
              <a:buFont typeface="Wingdings" panose="05000000000000000000" pitchFamily="2" charset="2"/>
              <a:buChar char="q"/>
            </a:pPr>
            <a:r>
              <a:rPr lang="en-ZA" altLang="en-US" sz="1600" b="1" dirty="0" smtClean="0">
                <a:solidFill>
                  <a:srgbClr val="000000"/>
                </a:solidFill>
                <a:ea typeface="MS PGothic" panose="020B0600070205080204" pitchFamily="34" charset="-128"/>
                <a:cs typeface="Calibri" panose="020F0502020204030204" pitchFamily="34" charset="0"/>
              </a:rPr>
              <a:t>MAJOR PERFORMANCE CHALLENGES ENCOUNTERED DURING </a:t>
            </a:r>
            <a:r>
              <a:rPr lang="en-US" altLang="en-US" sz="1600" b="1" u="sng" dirty="0" smtClean="0">
                <a:solidFill>
                  <a:srgbClr val="FF0000"/>
                </a:solidFill>
                <a:ea typeface="MS PGothic" panose="020B0600070205080204" pitchFamily="34" charset="-128"/>
                <a:cs typeface="Calibri" panose="020F0502020204030204" pitchFamily="34" charset="0"/>
              </a:rPr>
              <a:t>QUARTER 3</a:t>
            </a:r>
          </a:p>
          <a:p>
            <a:pPr marL="342900" indent="-342900" defTabSz="457200" eaLnBrk="1" hangingPunct="1">
              <a:lnSpc>
                <a:spcPct val="160000"/>
              </a:lnSpc>
              <a:spcBef>
                <a:spcPct val="0"/>
              </a:spcBef>
              <a:buFont typeface="Wingdings" panose="05000000000000000000" pitchFamily="2" charset="2"/>
              <a:buChar char="q"/>
            </a:pPr>
            <a:r>
              <a:rPr lang="en-US" altLang="en-US" sz="1600" b="1" dirty="0" smtClean="0">
                <a:ea typeface="MS PGothic" panose="020B0600070205080204" pitchFamily="34" charset="-128"/>
                <a:cs typeface="Calibri" panose="020F0502020204030204" pitchFamily="34" charset="0"/>
              </a:rPr>
              <a:t>IMPACT ANALYSIS</a:t>
            </a:r>
          </a:p>
        </p:txBody>
      </p:sp>
      <p:sp>
        <p:nvSpPr>
          <p:cNvPr id="4099" name="Rectangle 4"/>
          <p:cNvSpPr>
            <a:spLocks noChangeArrowheads="1"/>
          </p:cNvSpPr>
          <p:nvPr/>
        </p:nvSpPr>
        <p:spPr bwMode="auto">
          <a:xfrm>
            <a:off x="820738" y="531813"/>
            <a:ext cx="51879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u="sng" dirty="0" smtClean="0">
                <a:solidFill>
                  <a:srgbClr val="006938"/>
                </a:solidFill>
                <a:latin typeface="Calibri" panose="020F0502020204030204"/>
                <a:ea typeface="+mj-ea"/>
                <a:cs typeface="+mj-cs"/>
              </a:rPr>
              <a:t>TABLE OF CONTENTS</a:t>
            </a:r>
            <a:endParaRPr lang="en-US" altLang="en-US" sz="2700" b="1" u="sng" dirty="0" smtClean="0">
              <a:solidFill>
                <a:srgbClr val="006938"/>
              </a:solidFill>
              <a:latin typeface="Arial" panose="020B0604020202020204" pitchFamily="34" charset="0"/>
              <a:ea typeface="ＭＳ Ｐゴシック" panose="020B0600070205080204" pitchFamily="34" charset="-128"/>
            </a:endParaRPr>
          </a:p>
        </p:txBody>
      </p:sp>
      <p:sp>
        <p:nvSpPr>
          <p:cNvPr id="3" name="Slide Number Placeholder 2"/>
          <p:cNvSpPr>
            <a:spLocks noGrp="1"/>
          </p:cNvSpPr>
          <p:nvPr>
            <p:ph type="sldNum" sz="quarter" idx="12"/>
          </p:nvPr>
        </p:nvSpPr>
        <p:spPr/>
        <p:txBody>
          <a:bodyPr/>
          <a:lstStyle/>
          <a:p>
            <a:pPr>
              <a:defRPr/>
            </a:pPr>
            <a:fld id="{332C6D05-8FDA-45CE-B90B-81E03587A7A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2: INSPECTION AND ENFORCEMENT SERVICES</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200025" y="1579563"/>
          <a:ext cx="8767763" cy="4304606"/>
        </p:xfrm>
        <a:graphic>
          <a:graphicData uri="http://schemas.openxmlformats.org/drawingml/2006/table">
            <a:tbl>
              <a:tblPr firstRow="1" bandRow="1">
                <a:tableStyleId>{5C22544A-7EE6-4342-B048-85BDC9FD1C3A}</a:tableStyleId>
              </a:tblPr>
              <a:tblGrid>
                <a:gridCol w="1645708">
                  <a:extLst>
                    <a:ext uri="{9D8B030D-6E8A-4147-A177-3AD203B41FA5}">
                      <a16:colId xmlns:a16="http://schemas.microsoft.com/office/drawing/2014/main" xmlns="" val="2771763257"/>
                    </a:ext>
                  </a:extLst>
                </a:gridCol>
                <a:gridCol w="1303867">
                  <a:extLst>
                    <a:ext uri="{9D8B030D-6E8A-4147-A177-3AD203B41FA5}">
                      <a16:colId xmlns:a16="http://schemas.microsoft.com/office/drawing/2014/main" xmlns="" val="2233410512"/>
                    </a:ext>
                  </a:extLst>
                </a:gridCol>
                <a:gridCol w="1388533">
                  <a:extLst>
                    <a:ext uri="{9D8B030D-6E8A-4147-A177-3AD203B41FA5}">
                      <a16:colId xmlns:a16="http://schemas.microsoft.com/office/drawing/2014/main" xmlns="" val="1243644209"/>
                    </a:ext>
                  </a:extLst>
                </a:gridCol>
                <a:gridCol w="2319867">
                  <a:extLst>
                    <a:ext uri="{9D8B030D-6E8A-4147-A177-3AD203B41FA5}">
                      <a16:colId xmlns:a16="http://schemas.microsoft.com/office/drawing/2014/main" xmlns="" val="873212199"/>
                    </a:ext>
                  </a:extLst>
                </a:gridCol>
                <a:gridCol w="2109788">
                  <a:extLst>
                    <a:ext uri="{9D8B030D-6E8A-4147-A177-3AD203B41FA5}">
                      <a16:colId xmlns:a16="http://schemas.microsoft.com/office/drawing/2014/main" xmlns="" val="4100974636"/>
                    </a:ext>
                  </a:extLst>
                </a:gridCol>
              </a:tblGrid>
              <a:tr h="579122">
                <a:tc>
                  <a:txBody>
                    <a:bodyPr/>
                    <a:lstStyle/>
                    <a:p>
                      <a:r>
                        <a:rPr lang="en-ZA" sz="1600" dirty="0" smtClean="0">
                          <a:solidFill>
                            <a:schemeClr val="tx1"/>
                          </a:solidFill>
                        </a:rPr>
                        <a:t>Output Indicator</a:t>
                      </a:r>
                      <a:endParaRPr lang="en-ZA" sz="1600" dirty="0">
                        <a:solidFill>
                          <a:schemeClr val="tx1"/>
                        </a:solidFill>
                      </a:endParaRPr>
                    </a:p>
                  </a:txBody>
                  <a:tcPr marL="91447" marR="9144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a:t>
                      </a:r>
                      <a:r>
                        <a:rPr lang="en-ZA" sz="1600" baseline="0" dirty="0" smtClean="0">
                          <a:solidFill>
                            <a:schemeClr val="tx1"/>
                          </a:solidFill>
                        </a:rPr>
                        <a:t> 3 </a:t>
                      </a:r>
                      <a:r>
                        <a:rPr lang="en-ZA" sz="1600" dirty="0" smtClean="0">
                          <a:solidFill>
                            <a:schemeClr val="tx1"/>
                          </a:solidFill>
                        </a:rPr>
                        <a:t>Target</a:t>
                      </a:r>
                      <a:endParaRPr lang="en-ZA" sz="1600" dirty="0">
                        <a:solidFill>
                          <a:schemeClr val="tx1"/>
                        </a:solidFill>
                      </a:endParaRPr>
                    </a:p>
                  </a:txBody>
                  <a:tcPr marL="91447" marR="9144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Achieved</a:t>
                      </a:r>
                      <a:endParaRPr lang="en-ZA" sz="1600" dirty="0">
                        <a:solidFill>
                          <a:schemeClr val="tx1"/>
                        </a:solidFill>
                      </a:endParaRPr>
                    </a:p>
                  </a:txBody>
                  <a:tcPr marL="91447" marR="9144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 </a:t>
                      </a:r>
                      <a:endParaRPr lang="en-ZA" sz="1600" dirty="0">
                        <a:solidFill>
                          <a:schemeClr val="tx1"/>
                        </a:solidFill>
                      </a:endParaRPr>
                    </a:p>
                  </a:txBody>
                  <a:tcPr marL="91447" marR="9144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 Action</a:t>
                      </a:r>
                      <a:endParaRPr lang="en-ZA" sz="1600" dirty="0">
                        <a:solidFill>
                          <a:schemeClr val="tx1"/>
                        </a:solidFill>
                      </a:endParaRPr>
                    </a:p>
                  </a:txBody>
                  <a:tcPr marL="91447" marR="9144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50166">
                <a:tc gridSpan="5">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kumimoji="0" lang="en-ZA"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PRIORITY 4: </a:t>
                      </a: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47" marR="9144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2331688">
                <a:tc>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rPr>
                        <a:t>1.3 Percentage of non-compliant employers/workplaces/users  received by Statutory Services referred for prosecution within 30 calendar days</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US" sz="1400" b="1" dirty="0" smtClean="0">
                          <a:effectLst/>
                          <a:latin typeface="Calibri" panose="020F0502020204030204" pitchFamily="34" charset="0"/>
                          <a:ea typeface="Calibri" panose="020F0502020204030204" pitchFamily="34" charset="0"/>
                        </a:rPr>
                        <a:t>65%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ACHIEVED</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73%</a:t>
                      </a:r>
                      <a:r>
                        <a:rPr lang="en-ZA" sz="14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effectLst/>
                          <a:latin typeface="Calibri" panose="020F0502020204030204" pitchFamily="34" charset="0"/>
                          <a:ea typeface="Calibri" panose="020F0502020204030204" pitchFamily="34" charset="0"/>
                          <a:cs typeface="Arial" panose="020B0604020202020204" pitchFamily="34" charset="0"/>
                        </a:rPr>
                        <a:t>(</a:t>
                      </a:r>
                      <a:r>
                        <a:rPr lang="en-ZA" sz="1400" b="1" dirty="0" smtClean="0">
                          <a:effectLst/>
                          <a:latin typeface="Calibri" panose="020F0502020204030204" pitchFamily="34" charset="0"/>
                          <a:ea typeface="Calibri" panose="020F0502020204030204" pitchFamily="34" charset="0"/>
                          <a:cs typeface="Arial" panose="020B0604020202020204" pitchFamily="34" charset="0"/>
                        </a:rPr>
                        <a:t>3 361 </a:t>
                      </a:r>
                      <a:r>
                        <a:rPr lang="en-ZA" sz="1400" dirty="0" smtClean="0">
                          <a:effectLst/>
                          <a:latin typeface="Calibri" panose="020F0502020204030204" pitchFamily="34" charset="0"/>
                          <a:ea typeface="Calibri" panose="020F0502020204030204" pitchFamily="34" charset="0"/>
                          <a:cs typeface="Arial" panose="020B0604020202020204" pitchFamily="34" charset="0"/>
                        </a:rPr>
                        <a:t>of</a:t>
                      </a:r>
                      <a:r>
                        <a:rPr lang="en-ZA" sz="1400" b="1" dirty="0" smtClean="0">
                          <a:effectLst/>
                          <a:latin typeface="Calibri" panose="020F0502020204030204" pitchFamily="34" charset="0"/>
                          <a:ea typeface="Calibri" panose="020F0502020204030204" pitchFamily="34" charset="0"/>
                          <a:cs typeface="Arial" panose="020B0604020202020204" pitchFamily="34" charset="0"/>
                        </a:rPr>
                        <a:t> 4 593</a:t>
                      </a:r>
                      <a:r>
                        <a:rPr lang="en-ZA" sz="1400" dirty="0" smtClean="0">
                          <a:effectLst/>
                          <a:latin typeface="Calibri" panose="020F0502020204030204" pitchFamily="34" charset="0"/>
                          <a:ea typeface="Calibri" panose="020F0502020204030204" pitchFamily="34" charset="0"/>
                          <a:cs typeface="Arial" panose="020B0604020202020204" pitchFamily="34" charset="0"/>
                        </a:rPr>
                        <a:t>) of non-compliant employers/workplaces/users received by Statutory Services referred for prosecution within 30 calendar days</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342900" lvl="0" indent="-342900" algn="just">
                        <a:lnSpc>
                          <a:spcPct val="115000"/>
                        </a:lnSpc>
                        <a:spcAft>
                          <a:spcPts val="0"/>
                        </a:spcAft>
                        <a:buFont typeface="Symbol" panose="05050102010706020507" pitchFamily="18" charset="2"/>
                        <a:buChar char=""/>
                      </a:pPr>
                      <a:r>
                        <a:rPr lang="en-US" sz="14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A concerted effort was made to achieve the target. The Branch encourages the prosecution of non-compliant employers as it benefits the vulnerable workers and improves enforcement.</a:t>
                      </a:r>
                      <a:endParaRPr lang="en-ZA" sz="14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Symbol" panose="05050102010706020507" pitchFamily="18" charset="2"/>
                        <a:buChar char=""/>
                      </a:pPr>
                      <a:r>
                        <a:rPr lang="en-US" sz="14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Implementation of corrective measures to address previous quarter underperformance. </a:t>
                      </a:r>
                      <a:endParaRPr lang="en-ZA" sz="14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lvl="0" indent="0" algn="just" defTabSz="457200" rtl="0" eaLnBrk="1" latinLnBrk="0" hangingPunct="1">
                        <a:lnSpc>
                          <a:spcPct val="115000"/>
                        </a:lnSpc>
                        <a:buFont typeface="Symbol" panose="05050102010706020507" pitchFamily="18" charset="2"/>
                        <a:buNone/>
                      </a:pPr>
                      <a:r>
                        <a:rPr lang="en-ZA" sz="14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None</a:t>
                      </a:r>
                      <a:endParaRPr lang="en-ZA" sz="140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2293121"/>
                  </a:ext>
                </a:extLst>
              </a:tr>
            </a:tbl>
          </a:graphicData>
        </a:graphic>
      </p:graphicFrame>
      <p:sp>
        <p:nvSpPr>
          <p:cNvPr id="5" name="Slide Number Placeholder 4"/>
          <p:cNvSpPr>
            <a:spLocks noGrp="1"/>
          </p:cNvSpPr>
          <p:nvPr>
            <p:ph type="sldNum" sz="quarter" idx="12"/>
          </p:nvPr>
        </p:nvSpPr>
        <p:spPr/>
        <p:txBody>
          <a:bodyPr/>
          <a:lstStyle/>
          <a:p>
            <a:pPr>
              <a:defRPr/>
            </a:pPr>
            <a:fld id="{7F3210E7-DC2A-4FD3-9D22-88EB629DC73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PROGRAMME 2: INSPECTION AND ENFORCEMENT SERVICES</a:t>
            </a:r>
            <a:endParaRPr lang="en-US" altLang="en-US" b="1" u="sng" dirty="0">
              <a:solidFill>
                <a:srgbClr val="006938"/>
              </a:solidFill>
              <a:latin typeface="Calibri" panose="020F0502020204030204"/>
            </a:endParaRPr>
          </a:p>
        </p:txBody>
      </p:sp>
      <p:graphicFrame>
        <p:nvGraphicFramePr>
          <p:cNvPr id="4" name="Content Placeholder 5"/>
          <p:cNvGraphicFramePr>
            <a:graphicFrameLocks noGrp="1"/>
          </p:cNvGraphicFramePr>
          <p:nvPr>
            <p:ph idx="1"/>
          </p:nvPr>
        </p:nvGraphicFramePr>
        <p:xfrm>
          <a:off x="228600" y="1235075"/>
          <a:ext cx="8391525" cy="5054693"/>
        </p:xfrm>
        <a:graphic>
          <a:graphicData uri="http://schemas.openxmlformats.org/drawingml/2006/table">
            <a:tbl>
              <a:tblPr/>
              <a:tblGrid>
                <a:gridCol w="1575595">
                  <a:extLst>
                    <a:ext uri="{9D8B030D-6E8A-4147-A177-3AD203B41FA5}">
                      <a16:colId xmlns:a16="http://schemas.microsoft.com/office/drawing/2014/main" xmlns="" val="3028043649"/>
                    </a:ext>
                  </a:extLst>
                </a:gridCol>
                <a:gridCol w="1247410">
                  <a:extLst>
                    <a:ext uri="{9D8B030D-6E8A-4147-A177-3AD203B41FA5}">
                      <a16:colId xmlns:a16="http://schemas.microsoft.com/office/drawing/2014/main" xmlns="" val="1834120732"/>
                    </a:ext>
                  </a:extLst>
                </a:gridCol>
                <a:gridCol w="1329455">
                  <a:extLst>
                    <a:ext uri="{9D8B030D-6E8A-4147-A177-3AD203B41FA5}">
                      <a16:colId xmlns:a16="http://schemas.microsoft.com/office/drawing/2014/main" xmlns="" val="259112691"/>
                    </a:ext>
                  </a:extLst>
                </a:gridCol>
                <a:gridCol w="2219812">
                  <a:extLst>
                    <a:ext uri="{9D8B030D-6E8A-4147-A177-3AD203B41FA5}">
                      <a16:colId xmlns:a16="http://schemas.microsoft.com/office/drawing/2014/main" xmlns="" val="546180703"/>
                    </a:ext>
                  </a:extLst>
                </a:gridCol>
                <a:gridCol w="2019253">
                  <a:extLst>
                    <a:ext uri="{9D8B030D-6E8A-4147-A177-3AD203B41FA5}">
                      <a16:colId xmlns:a16="http://schemas.microsoft.com/office/drawing/2014/main" xmlns="" val="3666956745"/>
                    </a:ext>
                  </a:extLst>
                </a:gridCol>
              </a:tblGrid>
              <a:tr h="5790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172907544"/>
                  </a:ext>
                </a:extLst>
              </a:tr>
              <a:tr h="550101">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kumimoji="0" lang="en-ZA" altLang="en-US" sz="2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PRIORITY 4: </a:t>
                      </a: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84463643"/>
                  </a:ext>
                </a:extLst>
              </a:tr>
              <a:tr h="392544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ea typeface="SimSun" panose="02010600030101010101" pitchFamily="2" charset="-122"/>
                        </a:rPr>
                        <a:t>1.4 Number of formal Advocacy sessions conducted per year to increase awareness of employment law </a:t>
                      </a:r>
                      <a:endParaRPr kumimoji="0" lang="en-ZA" altLang="en-US" sz="1400" b="0" i="0" u="none" strike="noStrike" cap="none" normalizeH="0" baseline="0" smtClean="0">
                        <a:ln>
                          <a:noFill/>
                        </a:ln>
                        <a:solidFill>
                          <a:srgbClr val="000000"/>
                        </a:solidFill>
                        <a:effectLst/>
                        <a:latin typeface="Calibri Light" panose="020F0302020204030204" pitchFamily="34" charset="0"/>
                        <a:cs typeface="Calibri" panose="020F0502020204030204" pitchFamily="34" charset="0"/>
                      </a:endParaRPr>
                    </a:p>
                  </a:txBody>
                  <a:tcPr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Employment standards and Occupational health and Safety</a:t>
                      </a:r>
                      <a:endParaRPr kumimoji="0" lang="en-ZA" altLang="en-US" sz="2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1X Seminar </a:t>
                      </a:r>
                      <a:endParaRPr kumimoji="0" lang="en-ZA" altLang="en-US" sz="1400" b="0" i="0" u="none" strike="noStrike" cap="none" normalizeH="0" baseline="0" smtClean="0">
                        <a:ln>
                          <a:noFill/>
                        </a:ln>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ZA" altLang="en-US" sz="14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ACHIEVED</a:t>
                      </a:r>
                      <a:endPar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rPr>
                        <a:t> </a:t>
                      </a:r>
                      <a:r>
                        <a:rPr kumimoji="0" lang="en-US" altLang="en-US" sz="14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3X Physical seminars were held in the Hospitality Sector</a:t>
                      </a:r>
                      <a:r>
                        <a:rPr kumimoji="0" lang="en-US"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t>
                      </a:r>
                      <a:endParaRPr kumimoji="0" lang="en-ZA" altLang="en-US" sz="2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en-ZA" altLang="en-US" sz="2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Eastern Cape – Mthatha: 18 November 2021</a:t>
                      </a:r>
                      <a:endParaRPr kumimoji="0" lang="en-ZA" altLang="en-US" sz="2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Eastern Cape – Komani: 19 November 2021 </a:t>
                      </a:r>
                      <a:endParaRPr kumimoji="0" lang="en-ZA" altLang="en-US" sz="2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Limpopo – Polokwane: 13 December 2021</a:t>
                      </a:r>
                      <a:endParaRPr kumimoji="0" lang="en-ZA" altLang="en-US" sz="2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The Branch achieved the target as part of making up for the variance in Q1.</a:t>
                      </a:r>
                      <a:endPar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68445287"/>
                  </a:ext>
                </a:extLst>
              </a:tr>
            </a:tbl>
          </a:graphicData>
        </a:graphic>
      </p:graphicFrame>
      <p:sp>
        <p:nvSpPr>
          <p:cNvPr id="5" name="Slide Number Placeholder 4"/>
          <p:cNvSpPr>
            <a:spLocks noGrp="1"/>
          </p:cNvSpPr>
          <p:nvPr>
            <p:ph type="sldNum" sz="quarter" idx="12"/>
          </p:nvPr>
        </p:nvSpPr>
        <p:spPr/>
        <p:txBody>
          <a:bodyPr/>
          <a:lstStyle/>
          <a:p>
            <a:pPr>
              <a:defRPr/>
            </a:pPr>
            <a:fld id="{2911DA3E-F670-4061-A58F-35F1910389E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IES PROVINCIAL PERFORMANCE</a:t>
            </a:r>
            <a:endParaRPr lang="en-US" altLang="en-US" b="1" u="sng" dirty="0">
              <a:solidFill>
                <a:srgbClr val="006938"/>
              </a:solidFill>
              <a:latin typeface="Calibri" panose="020F0502020204030204"/>
            </a:endParaRPr>
          </a:p>
        </p:txBody>
      </p:sp>
      <p:sp>
        <p:nvSpPr>
          <p:cNvPr id="8" name="Slide Number Placeholder 7"/>
          <p:cNvSpPr>
            <a:spLocks noGrp="1"/>
          </p:cNvSpPr>
          <p:nvPr>
            <p:ph type="sldNum" sz="quarter" idx="12"/>
          </p:nvPr>
        </p:nvSpPr>
        <p:spPr/>
        <p:txBody>
          <a:bodyPr/>
          <a:lstStyle/>
          <a:p>
            <a:pPr>
              <a:defRPr/>
            </a:pPr>
            <a:fld id="{D3E43B41-859A-47F1-AB3B-CDC2300182C6}" type="slidenum">
              <a:rPr lang="en-US" smtClean="0"/>
              <a:pPr>
                <a:defRPr/>
              </a:pPr>
              <a:t>22</a:t>
            </a:fld>
            <a:endParaRPr lang="en-US"/>
          </a:p>
        </p:txBody>
      </p:sp>
      <p:graphicFrame>
        <p:nvGraphicFramePr>
          <p:cNvPr id="5" name="Content Placeholder 5"/>
          <p:cNvGraphicFramePr>
            <a:graphicFrameLocks noGrp="1"/>
          </p:cNvGraphicFramePr>
          <p:nvPr/>
        </p:nvGraphicFramePr>
        <p:xfrm>
          <a:off x="109538" y="1084263"/>
          <a:ext cx="8947151" cy="5256212"/>
        </p:xfrm>
        <a:graphic>
          <a:graphicData uri="http://schemas.openxmlformats.org/drawingml/2006/table">
            <a:tbl>
              <a:tblPr/>
              <a:tblGrid>
                <a:gridCol w="1744988">
                  <a:extLst>
                    <a:ext uri="{9D8B030D-6E8A-4147-A177-3AD203B41FA5}">
                      <a16:colId xmlns:a16="http://schemas.microsoft.com/office/drawing/2014/main" xmlns="" val="2655186272"/>
                    </a:ext>
                  </a:extLst>
                </a:gridCol>
                <a:gridCol w="923146">
                  <a:extLst>
                    <a:ext uri="{9D8B030D-6E8A-4147-A177-3AD203B41FA5}">
                      <a16:colId xmlns:a16="http://schemas.microsoft.com/office/drawing/2014/main" xmlns="" val="2723034912"/>
                    </a:ext>
                  </a:extLst>
                </a:gridCol>
                <a:gridCol w="614341">
                  <a:extLst>
                    <a:ext uri="{9D8B030D-6E8A-4147-A177-3AD203B41FA5}">
                      <a16:colId xmlns:a16="http://schemas.microsoft.com/office/drawing/2014/main" xmlns="" val="1810531272"/>
                    </a:ext>
                  </a:extLst>
                </a:gridCol>
                <a:gridCol w="615974">
                  <a:extLst>
                    <a:ext uri="{9D8B030D-6E8A-4147-A177-3AD203B41FA5}">
                      <a16:colId xmlns:a16="http://schemas.microsoft.com/office/drawing/2014/main" xmlns="" val="2286299118"/>
                    </a:ext>
                  </a:extLst>
                </a:gridCol>
                <a:gridCol w="645385">
                  <a:extLst>
                    <a:ext uri="{9D8B030D-6E8A-4147-A177-3AD203B41FA5}">
                      <a16:colId xmlns:a16="http://schemas.microsoft.com/office/drawing/2014/main" xmlns="" val="3726440745"/>
                    </a:ext>
                  </a:extLst>
                </a:gridCol>
                <a:gridCol w="682963">
                  <a:extLst>
                    <a:ext uri="{9D8B030D-6E8A-4147-A177-3AD203B41FA5}">
                      <a16:colId xmlns:a16="http://schemas.microsoft.com/office/drawing/2014/main" xmlns="" val="2443496446"/>
                    </a:ext>
                  </a:extLst>
                </a:gridCol>
                <a:gridCol w="596367">
                  <a:extLst>
                    <a:ext uri="{9D8B030D-6E8A-4147-A177-3AD203B41FA5}">
                      <a16:colId xmlns:a16="http://schemas.microsoft.com/office/drawing/2014/main" xmlns="" val="510425117"/>
                    </a:ext>
                  </a:extLst>
                </a:gridCol>
                <a:gridCol w="545717">
                  <a:extLst>
                    <a:ext uri="{9D8B030D-6E8A-4147-A177-3AD203B41FA5}">
                      <a16:colId xmlns:a16="http://schemas.microsoft.com/office/drawing/2014/main" xmlns="" val="3292705864"/>
                    </a:ext>
                  </a:extLst>
                </a:gridCol>
                <a:gridCol w="524477">
                  <a:extLst>
                    <a:ext uri="{9D8B030D-6E8A-4147-A177-3AD203B41FA5}">
                      <a16:colId xmlns:a16="http://schemas.microsoft.com/office/drawing/2014/main" xmlns="" val="2348476573"/>
                    </a:ext>
                  </a:extLst>
                </a:gridCol>
                <a:gridCol w="611072">
                  <a:extLst>
                    <a:ext uri="{9D8B030D-6E8A-4147-A177-3AD203B41FA5}">
                      <a16:colId xmlns:a16="http://schemas.microsoft.com/office/drawing/2014/main" xmlns="" val="4220914780"/>
                    </a:ext>
                  </a:extLst>
                </a:gridCol>
                <a:gridCol w="583297">
                  <a:extLst>
                    <a:ext uri="{9D8B030D-6E8A-4147-A177-3AD203B41FA5}">
                      <a16:colId xmlns:a16="http://schemas.microsoft.com/office/drawing/2014/main" xmlns="" val="1914077558"/>
                    </a:ext>
                  </a:extLst>
                </a:gridCol>
                <a:gridCol w="402270">
                  <a:extLst>
                    <a:ext uri="{9D8B030D-6E8A-4147-A177-3AD203B41FA5}">
                      <a16:colId xmlns:a16="http://schemas.microsoft.com/office/drawing/2014/main" xmlns="" val="1934094277"/>
                    </a:ext>
                  </a:extLst>
                </a:gridCol>
                <a:gridCol w="457154">
                  <a:extLst>
                    <a:ext uri="{9D8B030D-6E8A-4147-A177-3AD203B41FA5}">
                      <a16:colId xmlns:a16="http://schemas.microsoft.com/office/drawing/2014/main" xmlns="" val="3597030905"/>
                    </a:ext>
                  </a:extLst>
                </a:gridCol>
              </a:tblGrid>
              <a:tr h="5032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INDICATORS</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BRANCH</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EC</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FS</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GP</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KZN</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LP</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MP</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NC</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NW</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WC</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HO</a:t>
                      </a:r>
                      <a:endPar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TOTAL</a:t>
                      </a:r>
                    </a:p>
                  </a:txBody>
                  <a:tcPr marL="8620" marR="8620" marT="861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3707170"/>
                  </a:ext>
                </a:extLst>
              </a:tr>
              <a:tr h="1758950">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Number of employers /workplaces / users</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inspected per year to determine compliance with</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employment law</a:t>
                      </a:r>
                      <a:endParaRPr kumimoji="0" lang="en-ZA" altLang="en-US" sz="1400" b="0" i="0" u="none" strike="noStrike" cap="none" normalizeH="0" baseline="0" smtClean="0">
                        <a:ln>
                          <a:noFill/>
                        </a:ln>
                        <a:solidFill>
                          <a:srgbClr val="000000"/>
                        </a:solidFill>
                        <a:effectLst/>
                        <a:latin typeface="Calibri" panose="020F050202020403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Calibri" panose="020F0502020204030204" pitchFamily="34" charset="0"/>
                          <a:cs typeface="Times New Roman" panose="02020603050405020304" pitchFamily="18" charset="0"/>
                        </a:rPr>
                        <a:t>NOT ACHIEVED</a:t>
                      </a:r>
                      <a:r>
                        <a:rPr kumimoji="0" lang="en-US" altLang="en-US" sz="14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a:t>
                      </a:r>
                    </a:p>
                    <a:p>
                      <a:pPr marL="0" marR="0" lvl="0" indent="0" algn="just"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177 700 </a:t>
                      </a: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Employers were inspected to</a:t>
                      </a: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a:t>
                      </a: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determine compliance with employment law against a target of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222 678</a:t>
                      </a: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The variance is </a:t>
                      </a: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-44 978.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The total number of compliant employers was</a:t>
                      </a: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134 832.</a:t>
                      </a:r>
                      <a:endParaRPr kumimoji="0" lang="en-ZA" altLang="en-US"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8620" marR="8620" marT="861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B0F0"/>
                          </a:solidFill>
                          <a:effectLst/>
                          <a:latin typeface="Calibri" panose="020F0502020204030204" pitchFamily="34" charset="0"/>
                        </a:rPr>
                        <a:t>Target:</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   222 678</a:t>
                      </a:r>
                      <a:endParaRPr kumimoji="0" lang="en-ZA"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9253" marR="83286" marT="92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23 913</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19 854</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45 522</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47 016</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21 096</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15 912</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9 540</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15 201</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24 408</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216</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rPr>
                        <a:t>222 678</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26022491"/>
                  </a:ext>
                </a:extLst>
              </a:tr>
              <a:tr h="2994024">
                <a:tc vMerge="1">
                  <a:txBody>
                    <a:bodyPr/>
                    <a:lstStyle/>
                    <a:p>
                      <a:endParaRPr lang="en-ZA"/>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Actual Inspected </a:t>
                      </a:r>
                    </a:p>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177 700</a:t>
                      </a:r>
                      <a:endParaRPr kumimoji="0" lang="en-US" altLang="en-US" sz="14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9253" marR="83285" marT="924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18 804</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17 868</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32 443</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36 559</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15 072</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15 345</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6 791</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12 225</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22 406</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187</a:t>
                      </a:r>
                      <a:endParaRPr kumimoji="0" lang="en-ZA" altLang="en-US" sz="1400" b="1" i="0" u="none" strike="noStrike" cap="none" normalizeH="0" baseline="0" smtClean="0">
                        <a:ln>
                          <a:noFill/>
                        </a:ln>
                        <a:solidFill>
                          <a:schemeClr val="tx1"/>
                        </a:solidFill>
                        <a:effectLst/>
                        <a:latin typeface="Calibri" panose="020F0502020204030204" pitchFamily="34" charset="0"/>
                      </a:endParaRP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Calibri" panose="020F0502020204030204" pitchFamily="34" charset="0"/>
                        </a:rPr>
                        <a:t>177 700</a:t>
                      </a:r>
                    </a:p>
                  </a:txBody>
                  <a:tcPr marL="6349" marR="6349" marT="635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48177051"/>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IES PROVINCIAL PERFORMANCE</a:t>
            </a:r>
            <a:endParaRPr lang="en-US" altLang="en-US" b="1" u="sng" dirty="0">
              <a:solidFill>
                <a:srgbClr val="006938"/>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C00174C-94A7-4AB7-BC7B-8F714CF66680}" type="slidenum">
              <a:rPr lang="en-US" smtClean="0"/>
              <a:pPr>
                <a:defRPr/>
              </a:pPr>
              <a:t>23</a:t>
            </a:fld>
            <a:endParaRPr lang="en-US"/>
          </a:p>
        </p:txBody>
      </p:sp>
      <p:graphicFrame>
        <p:nvGraphicFramePr>
          <p:cNvPr id="5" name="Content Placeholder 5"/>
          <p:cNvGraphicFramePr>
            <a:graphicFrameLocks noGrp="1"/>
          </p:cNvGraphicFramePr>
          <p:nvPr/>
        </p:nvGraphicFramePr>
        <p:xfrm>
          <a:off x="312738" y="754063"/>
          <a:ext cx="8693150" cy="5262717"/>
        </p:xfrm>
        <a:graphic>
          <a:graphicData uri="http://schemas.openxmlformats.org/drawingml/2006/table">
            <a:tbl>
              <a:tblPr/>
              <a:tblGrid>
                <a:gridCol w="2044700">
                  <a:extLst>
                    <a:ext uri="{9D8B030D-6E8A-4147-A177-3AD203B41FA5}">
                      <a16:colId xmlns:a16="http://schemas.microsoft.com/office/drawing/2014/main" xmlns="" val="20000"/>
                    </a:ext>
                  </a:extLst>
                </a:gridCol>
                <a:gridCol w="809625">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476250">
                  <a:extLst>
                    <a:ext uri="{9D8B030D-6E8A-4147-A177-3AD203B41FA5}">
                      <a16:colId xmlns:a16="http://schemas.microsoft.com/office/drawing/2014/main" xmlns="" val="20003"/>
                    </a:ext>
                  </a:extLst>
                </a:gridCol>
                <a:gridCol w="543955">
                  <a:extLst>
                    <a:ext uri="{9D8B030D-6E8A-4147-A177-3AD203B41FA5}">
                      <a16:colId xmlns:a16="http://schemas.microsoft.com/office/drawing/2014/main" xmlns="" val="20004"/>
                    </a:ext>
                  </a:extLst>
                </a:gridCol>
                <a:gridCol w="605481">
                  <a:extLst>
                    <a:ext uri="{9D8B030D-6E8A-4147-A177-3AD203B41FA5}">
                      <a16:colId xmlns:a16="http://schemas.microsoft.com/office/drawing/2014/main" xmlns="" val="20005"/>
                    </a:ext>
                  </a:extLst>
                </a:gridCol>
                <a:gridCol w="543697">
                  <a:extLst>
                    <a:ext uri="{9D8B030D-6E8A-4147-A177-3AD203B41FA5}">
                      <a16:colId xmlns:a16="http://schemas.microsoft.com/office/drawing/2014/main" xmlns="" val="20006"/>
                    </a:ext>
                  </a:extLst>
                </a:gridCol>
                <a:gridCol w="481914">
                  <a:extLst>
                    <a:ext uri="{9D8B030D-6E8A-4147-A177-3AD203B41FA5}">
                      <a16:colId xmlns:a16="http://schemas.microsoft.com/office/drawing/2014/main" xmlns="" val="20007"/>
                    </a:ext>
                  </a:extLst>
                </a:gridCol>
                <a:gridCol w="568410">
                  <a:extLst>
                    <a:ext uri="{9D8B030D-6E8A-4147-A177-3AD203B41FA5}">
                      <a16:colId xmlns:a16="http://schemas.microsoft.com/office/drawing/2014/main" xmlns="" val="20008"/>
                    </a:ext>
                  </a:extLst>
                </a:gridCol>
                <a:gridCol w="556054">
                  <a:extLst>
                    <a:ext uri="{9D8B030D-6E8A-4147-A177-3AD203B41FA5}">
                      <a16:colId xmlns:a16="http://schemas.microsoft.com/office/drawing/2014/main" xmlns="" val="20009"/>
                    </a:ext>
                  </a:extLst>
                </a:gridCol>
                <a:gridCol w="518984">
                  <a:extLst>
                    <a:ext uri="{9D8B030D-6E8A-4147-A177-3AD203B41FA5}">
                      <a16:colId xmlns:a16="http://schemas.microsoft.com/office/drawing/2014/main" xmlns="" val="20010"/>
                    </a:ext>
                  </a:extLst>
                </a:gridCol>
                <a:gridCol w="457200">
                  <a:extLst>
                    <a:ext uri="{9D8B030D-6E8A-4147-A177-3AD203B41FA5}">
                      <a16:colId xmlns:a16="http://schemas.microsoft.com/office/drawing/2014/main" xmlns="" val="20011"/>
                    </a:ext>
                  </a:extLst>
                </a:gridCol>
                <a:gridCol w="629680">
                  <a:extLst>
                    <a:ext uri="{9D8B030D-6E8A-4147-A177-3AD203B41FA5}">
                      <a16:colId xmlns:a16="http://schemas.microsoft.com/office/drawing/2014/main" xmlns="" val="20012"/>
                    </a:ext>
                  </a:extLst>
                </a:gridCol>
              </a:tblGrid>
              <a:tr h="4815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INDICATORS</a:t>
                      </a:r>
                    </a:p>
                  </a:txBody>
                  <a:tcPr marL="8621" marR="8621" marT="861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BRANCH</a:t>
                      </a:r>
                    </a:p>
                  </a:txBody>
                  <a:tcPr marL="8621" marR="8621" marT="8612" marB="0" anchor="b"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EC</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FS</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GP</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KZN</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LP</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MP</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NC</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NW</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WC</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34" charset="-128"/>
                        </a:rPr>
                        <a:t>HO</a:t>
                      </a:r>
                      <a:endParaRPr kumimoji="0" lang="en-ZA" sz="16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TOTAL</a:t>
                      </a:r>
                    </a:p>
                  </a:txBody>
                  <a:tcPr marL="8621" marR="8621" marT="8612" marB="0" anchor="b" horzOverflow="overflow">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435946">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mn-cs"/>
                        </a:rPr>
                        <a:t> </a:t>
                      </a:r>
                      <a:r>
                        <a:rPr kumimoji="0" lang="en-ZA" sz="1400" b="0" i="0" u="none" strike="noStrike" kern="10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1.2 Percentage of non-compliant</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0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Employers/workplaces/users of those inspected served with a notice in terms</a:t>
                      </a: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rPr>
                        <a:t> </a:t>
                      </a:r>
                      <a:r>
                        <a:rPr kumimoji="0" lang="en-ZA" sz="1400" b="0" i="0" u="none" strike="noStrike" kern="10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of relevant employment law within 14 calendar days of the</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0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mn-cs"/>
                        </a:rPr>
                        <a:t>Inspection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pitchFamily="34" charset="0"/>
                        <a:ea typeface="ＭＳ Ｐゴシック"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smtClean="0">
                          <a:ln>
                            <a:noFill/>
                          </a:ln>
                          <a:solidFill>
                            <a:srgbClr val="00823B"/>
                          </a:solidFill>
                          <a:effectLst/>
                          <a:uLnTx/>
                          <a:uFillTx/>
                          <a:latin typeface="+mn-lt"/>
                          <a:ea typeface="+mn-ea"/>
                          <a:cs typeface="+mn-cs"/>
                        </a:rPr>
                        <a:t>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sng" strike="noStrike" kern="1200" cap="none" spc="0" normalizeH="0" baseline="0" noProof="0" dirty="0" smtClean="0">
                          <a:ln>
                            <a:noFill/>
                          </a:ln>
                          <a:solidFill>
                            <a:srgbClr val="00823B"/>
                          </a:solidFill>
                          <a:effectLst/>
                          <a:uLnTx/>
                          <a:uFillTx/>
                          <a:latin typeface="+mn-lt"/>
                          <a:ea typeface="+mn-ea"/>
                          <a:cs typeface="+mn-cs"/>
                        </a:rPr>
                        <a:t> </a:t>
                      </a:r>
                      <a:r>
                        <a:rPr kumimoji="0" lang="en-ZA" sz="1400" b="0" i="0" u="none" strike="noStrike" kern="1200" cap="none" spc="0" normalizeH="0" baseline="0" noProof="0" dirty="0" smtClean="0">
                          <a:ln>
                            <a:noFill/>
                          </a:ln>
                          <a:solidFill>
                            <a:schemeClr val="tx1"/>
                          </a:solidFill>
                          <a:effectLst/>
                          <a:uLnTx/>
                          <a:uFillTx/>
                          <a:latin typeface="+mn-lt"/>
                          <a:ea typeface="+mn-ea"/>
                          <a:cs typeface="+mn-cs"/>
                        </a:rPr>
                        <a:t>Of the 177 700 employers inspected 42 868 were non-complaint. 99%(42 430 of the 42 868 non-compliant employers) were served with notices within 14 calendar days of the Inspection</a:t>
                      </a:r>
                    </a:p>
                  </a:txBody>
                  <a:tcPr marL="8621" marR="8621" marT="861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F0"/>
                          </a:solidFill>
                          <a:effectLst/>
                          <a:latin typeface="Calibri" pitchFamily="34" charset="0"/>
                          <a:ea typeface="ＭＳ Ｐゴシック" pitchFamily="34" charset="-128"/>
                        </a:rPr>
                        <a:t>Target: </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F0"/>
                          </a:solidFill>
                          <a:effectLst/>
                          <a:latin typeface="Calibri" pitchFamily="34" charset="0"/>
                          <a:ea typeface="ＭＳ Ｐゴシック" pitchFamily="34" charset="-128"/>
                        </a:rPr>
                        <a:t>90%</a:t>
                      </a:r>
                    </a:p>
                  </a:txBody>
                  <a:tcPr marL="9252" marR="83281" marT="9244" marB="0"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n-ZA" sz="14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4235731"/>
                  </a:ext>
                </a:extLst>
              </a:tr>
              <a:tr h="1502700">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Calibri" panose="020F0502020204030204" pitchFamily="34" charset="0"/>
                      </a:endParaRPr>
                    </a:p>
                  </a:txBody>
                  <a:tcPr marL="8621" marR="8621" marT="861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 latinLnBrk="0" hangingPunct="1">
                        <a:lnSpc>
                          <a:spcPct val="100000"/>
                        </a:lnSpc>
                        <a:spcBef>
                          <a:spcPct val="0"/>
                        </a:spcBef>
                        <a:spcAft>
                          <a:spcPct val="0"/>
                        </a:spcAft>
                        <a:buClrTx/>
                        <a:buSzTx/>
                        <a:buFontTx/>
                        <a:buNone/>
                        <a:tabLst/>
                      </a:pPr>
                      <a:r>
                        <a:rPr lang="en-ZA" sz="1400" b="0" dirty="0" smtClean="0">
                          <a:effectLst/>
                          <a:latin typeface="Calibri" panose="020F0502020204030204" pitchFamily="34" charset="0"/>
                          <a:ea typeface="Times New Roman" panose="02020603050405020304" pitchFamily="18" charset="0"/>
                        </a:rPr>
                        <a:t>Number of employers not complying</a:t>
                      </a:r>
                    </a:p>
                    <a:p>
                      <a:pPr marL="0" marR="0" lvl="0" indent="0" algn="l" defTabSz="457200" rtl="0" eaLnBrk="1" fontAlgn="b" latinLnBrk="0" hangingPunct="1">
                        <a:lnSpc>
                          <a:spcPct val="100000"/>
                        </a:lnSpc>
                        <a:spcBef>
                          <a:spcPct val="0"/>
                        </a:spcBef>
                        <a:spcAft>
                          <a:spcPct val="0"/>
                        </a:spcAft>
                        <a:buClrTx/>
                        <a:buSzTx/>
                        <a:buFontTx/>
                        <a:buNone/>
                        <a:tabLs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42 868</a:t>
                      </a:r>
                      <a:endParaRPr lang="en-ZA" sz="1400" b="1" dirty="0" smtClean="0">
                        <a:effectLst/>
                        <a:latin typeface="Calibri" panose="020F0502020204030204" pitchFamily="34" charset="0"/>
                        <a:ea typeface="Times New Roman" panose="02020603050405020304" pitchFamily="18" charset="0"/>
                      </a:endParaRPr>
                    </a:p>
                  </a:txBody>
                  <a:tcPr marL="9252" marR="83281" marT="9244" marB="0"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2 588</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3 532</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4 815</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10 675</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3 738</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5 494</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2 639</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2 975</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6 389</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23</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42 868</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16051">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No. served with a notice within 14 calendar</a:t>
                      </a:r>
                      <a:r>
                        <a:rPr kumimoji="0" lang="en-US" sz="1400" b="0" i="0" u="none" strike="noStrike" cap="none" normalizeH="0" baseline="0" dirty="0" smtClean="0">
                          <a:ln>
                            <a:noFill/>
                          </a:ln>
                          <a:solidFill>
                            <a:srgbClr val="0070C0"/>
                          </a:solidFill>
                          <a:effectLst/>
                          <a:latin typeface="Calibri" pitchFamily="34" charset="0"/>
                          <a:ea typeface="Times New Roman" pitchFamily="18" charset="0"/>
                          <a:cs typeface="Calibri" pitchFamily="34" charset="0"/>
                        </a:rPr>
                        <a:t> </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days</a:t>
                      </a:r>
                    </a:p>
                    <a:p>
                      <a:pPr marL="0" marR="0" lvl="0" indent="0" algn="l" defTabSz="457200" rtl="0" eaLnBrk="1" fontAlgn="b" latinLnBrk="0" hangingPunct="1">
                        <a:lnSpc>
                          <a:spcPct val="100000"/>
                        </a:lnSpc>
                        <a:spcBef>
                          <a:spcPct val="0"/>
                        </a:spcBef>
                        <a:spcAft>
                          <a:spcPct val="0"/>
                        </a:spcAft>
                        <a:buClrTx/>
                        <a:buSzTx/>
                        <a:buFontTx/>
                        <a:buNone/>
                        <a:tabLs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42 430</a:t>
                      </a:r>
                      <a:endPar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9252" marR="83281" marT="9244" marB="0"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2  587</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3 386</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4 789</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10 641</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3 723</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5 474</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2 498</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2 974</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6 336</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22</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42 430</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3498813526"/>
                  </a:ext>
                </a:extLst>
              </a:tr>
              <a:tr h="1126325">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Percentage served with a notice</a:t>
                      </a:r>
                    </a:p>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00823B"/>
                          </a:solidFill>
                          <a:effectLst/>
                          <a:latin typeface="Calibri" pitchFamily="34" charset="0"/>
                          <a:ea typeface="Times New Roman" pitchFamily="18" charset="0"/>
                          <a:cs typeface="Calibri" pitchFamily="34" charset="0"/>
                        </a:rPr>
                        <a:t>99%</a:t>
                      </a:r>
                    </a:p>
                  </a:txBody>
                  <a:tcPr marL="9252" marR="83281" marT="924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100%</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96%</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99%</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100%</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100%</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100%</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95%</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100%</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99%</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96%</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200" b="1" i="0" u="none" strike="noStrike" dirty="0">
                          <a:solidFill>
                            <a:srgbClr val="000000"/>
                          </a:solidFill>
                          <a:effectLst/>
                          <a:latin typeface="Calibri" panose="020F0502020204030204" pitchFamily="34" charset="0"/>
                          <a:cs typeface="Arial" panose="020B0604020202020204" pitchFamily="34" charset="0"/>
                        </a:rPr>
                        <a:t>99%</a:t>
                      </a:r>
                      <a:endParaRPr lang="en-Z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dirty="0" smtClean="0">
                <a:solidFill>
                  <a:srgbClr val="006938"/>
                </a:solidFill>
                <a:latin typeface="Calibri" panose="020F0502020204030204"/>
                <a:ea typeface="ＭＳ Ｐゴシック" panose="020B0600070205080204" pitchFamily="34" charset="-128"/>
                <a:cs typeface="+mj-cs"/>
              </a:rPr>
              <a:t>IES PROVINCIAL PERFORMANCE</a:t>
            </a:r>
            <a:endParaRPr lang="en-US" altLang="en-US" b="1" u="sng" dirty="0">
              <a:solidFill>
                <a:srgbClr val="006938"/>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826CFE69-8278-42B7-82A1-464DA63BA7BF}" type="slidenum">
              <a:rPr lang="en-US" smtClean="0"/>
              <a:pPr>
                <a:defRPr/>
              </a:pPr>
              <a:t>24</a:t>
            </a:fld>
            <a:endParaRPr lang="en-US"/>
          </a:p>
        </p:txBody>
      </p:sp>
      <p:graphicFrame>
        <p:nvGraphicFramePr>
          <p:cNvPr id="5" name="Content Placeholder 5"/>
          <p:cNvGraphicFramePr>
            <a:graphicFrameLocks noGrp="1"/>
          </p:cNvGraphicFramePr>
          <p:nvPr/>
        </p:nvGraphicFramePr>
        <p:xfrm>
          <a:off x="312738" y="1025525"/>
          <a:ext cx="8562974" cy="5267661"/>
        </p:xfrm>
        <a:graphic>
          <a:graphicData uri="http://schemas.openxmlformats.org/drawingml/2006/table">
            <a:tbl>
              <a:tblPr/>
              <a:tblGrid>
                <a:gridCol w="1573110">
                  <a:extLst>
                    <a:ext uri="{9D8B030D-6E8A-4147-A177-3AD203B41FA5}">
                      <a16:colId xmlns:a16="http://schemas.microsoft.com/office/drawing/2014/main" xmlns="" val="20000"/>
                    </a:ext>
                  </a:extLst>
                </a:gridCol>
                <a:gridCol w="891325">
                  <a:extLst>
                    <a:ext uri="{9D8B030D-6E8A-4147-A177-3AD203B41FA5}">
                      <a16:colId xmlns:a16="http://schemas.microsoft.com/office/drawing/2014/main" xmlns="" val="20001"/>
                    </a:ext>
                  </a:extLst>
                </a:gridCol>
                <a:gridCol w="600472">
                  <a:extLst>
                    <a:ext uri="{9D8B030D-6E8A-4147-A177-3AD203B41FA5}">
                      <a16:colId xmlns:a16="http://schemas.microsoft.com/office/drawing/2014/main" xmlns="" val="20002"/>
                    </a:ext>
                  </a:extLst>
                </a:gridCol>
                <a:gridCol w="555881">
                  <a:extLst>
                    <a:ext uri="{9D8B030D-6E8A-4147-A177-3AD203B41FA5}">
                      <a16:colId xmlns:a16="http://schemas.microsoft.com/office/drawing/2014/main" xmlns="" val="1816737711"/>
                    </a:ext>
                  </a:extLst>
                </a:gridCol>
                <a:gridCol w="531341">
                  <a:extLst>
                    <a:ext uri="{9D8B030D-6E8A-4147-A177-3AD203B41FA5}">
                      <a16:colId xmlns:a16="http://schemas.microsoft.com/office/drawing/2014/main" xmlns="" val="966897604"/>
                    </a:ext>
                  </a:extLst>
                </a:gridCol>
                <a:gridCol w="568411">
                  <a:extLst>
                    <a:ext uri="{9D8B030D-6E8A-4147-A177-3AD203B41FA5}">
                      <a16:colId xmlns:a16="http://schemas.microsoft.com/office/drawing/2014/main" xmlns="" val="1411080209"/>
                    </a:ext>
                  </a:extLst>
                </a:gridCol>
                <a:gridCol w="481913">
                  <a:extLst>
                    <a:ext uri="{9D8B030D-6E8A-4147-A177-3AD203B41FA5}">
                      <a16:colId xmlns:a16="http://schemas.microsoft.com/office/drawing/2014/main" xmlns="" val="2736621714"/>
                    </a:ext>
                  </a:extLst>
                </a:gridCol>
                <a:gridCol w="531341">
                  <a:extLst>
                    <a:ext uri="{9D8B030D-6E8A-4147-A177-3AD203B41FA5}">
                      <a16:colId xmlns:a16="http://schemas.microsoft.com/office/drawing/2014/main" xmlns="" val="1680899047"/>
                    </a:ext>
                  </a:extLst>
                </a:gridCol>
                <a:gridCol w="531340">
                  <a:extLst>
                    <a:ext uri="{9D8B030D-6E8A-4147-A177-3AD203B41FA5}">
                      <a16:colId xmlns:a16="http://schemas.microsoft.com/office/drawing/2014/main" xmlns="" val="807696593"/>
                    </a:ext>
                  </a:extLst>
                </a:gridCol>
                <a:gridCol w="543697">
                  <a:extLst>
                    <a:ext uri="{9D8B030D-6E8A-4147-A177-3AD203B41FA5}">
                      <a16:colId xmlns:a16="http://schemas.microsoft.com/office/drawing/2014/main" xmlns="" val="41968878"/>
                    </a:ext>
                  </a:extLst>
                </a:gridCol>
                <a:gridCol w="556054">
                  <a:extLst>
                    <a:ext uri="{9D8B030D-6E8A-4147-A177-3AD203B41FA5}">
                      <a16:colId xmlns:a16="http://schemas.microsoft.com/office/drawing/2014/main" xmlns="" val="3580701558"/>
                    </a:ext>
                  </a:extLst>
                </a:gridCol>
                <a:gridCol w="494271">
                  <a:extLst>
                    <a:ext uri="{9D8B030D-6E8A-4147-A177-3AD203B41FA5}">
                      <a16:colId xmlns:a16="http://schemas.microsoft.com/office/drawing/2014/main" xmlns="" val="1213435530"/>
                    </a:ext>
                  </a:extLst>
                </a:gridCol>
                <a:gridCol w="703818">
                  <a:extLst>
                    <a:ext uri="{9D8B030D-6E8A-4147-A177-3AD203B41FA5}">
                      <a16:colId xmlns:a16="http://schemas.microsoft.com/office/drawing/2014/main" xmlns="" val="403645542"/>
                    </a:ext>
                  </a:extLst>
                </a:gridCol>
              </a:tblGrid>
              <a:tr h="4688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rPr>
                        <a:t>INDICATORS</a:t>
                      </a:r>
                    </a:p>
                  </a:txBody>
                  <a:tcPr marL="8621" marR="8621" marT="861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BRANCH</a:t>
                      </a:r>
                    </a:p>
                  </a:txBody>
                  <a:tcPr marL="8621" marR="8621" marT="8610" marB="0" anchor="b" horzOverflow="overflow">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EC</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FS</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GP</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KZN</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LP</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MP</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NC</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NW</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WC</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ＭＳ Ｐゴシック" pitchFamily="34" charset="-128"/>
                        </a:rPr>
                        <a:t>HO</a:t>
                      </a:r>
                      <a:endParaRPr kumimoji="0" lang="en-ZA" sz="16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Calibri" pitchFamily="34" charset="0"/>
                          <a:ea typeface="ＭＳ Ｐゴシック" pitchFamily="34" charset="-128"/>
                        </a:rPr>
                        <a:t>TOTAL</a:t>
                      </a:r>
                    </a:p>
                  </a:txBody>
                  <a:tcPr marL="8621" marR="8621" marT="8610" marB="0" anchor="b" horzOverflow="overflow">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xmlns="" val="10000"/>
                  </a:ext>
                </a:extLst>
              </a:tr>
              <a:tr h="435929">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mn-cs"/>
                        </a:rPr>
                        <a:t>1.3 Percentage of non-compliant employers/workplaces/users  received by Statutory Services referred for prosecution within 30 calendar days</a:t>
                      </a:r>
                    </a:p>
                    <a:p>
                      <a:pPr marL="0" marR="0" lvl="0" indent="0" algn="l" defTabSz="457200" rtl="0" eaLnBrk="1" fontAlgn="b" latinLnBrk="0" hangingPunct="1">
                        <a:lnSpc>
                          <a:spcPct val="100000"/>
                        </a:lnSpc>
                        <a:spcBef>
                          <a:spcPts val="0"/>
                        </a:spcBef>
                        <a:spcAft>
                          <a:spcPts val="0"/>
                        </a:spcAft>
                        <a:buClrTx/>
                        <a:buSzTx/>
                        <a:buFontTx/>
                        <a:buNone/>
                        <a:tabLst/>
                        <a:defRPr/>
                      </a:pPr>
                      <a:endParaRPr kumimoji="0" lang="en-GB" sz="1400" b="0" i="0" u="none" strike="noStrike" kern="100" cap="none" spc="0" normalizeH="0" baseline="0" noProof="0" dirty="0" smtClean="0">
                        <a:ln>
                          <a:noFill/>
                        </a:ln>
                        <a:solidFill>
                          <a:prstClr val="black"/>
                        </a:solidFill>
                        <a:effectLst/>
                        <a:uLnTx/>
                        <a:uFillTx/>
                        <a:latin typeface="Calibri" panose="020F0502020204030204" pitchFamily="34" charset="0"/>
                        <a:ea typeface="SimSun" panose="02010600030101010101" pitchFamily="2" charset="-122"/>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GB" sz="1400" b="1" i="0" u="none" strike="noStrike" kern="100" cap="none" spc="0" normalizeH="0" baseline="0" noProof="0" dirty="0" smtClean="0">
                          <a:ln>
                            <a:noFill/>
                          </a:ln>
                          <a:solidFill>
                            <a:srgbClr val="00B050"/>
                          </a:solidFill>
                          <a:effectLst/>
                          <a:uLnTx/>
                          <a:uFillTx/>
                          <a:latin typeface="Calibri" panose="020F0502020204030204" pitchFamily="34" charset="0"/>
                          <a:ea typeface="SimSun" panose="02010600030101010101" pitchFamily="2" charset="-122"/>
                          <a:cs typeface="+mn-cs"/>
                        </a:rPr>
                        <a:t>ACHIEVED</a:t>
                      </a:r>
                    </a:p>
                    <a:p>
                      <a:pPr marL="0" marR="0" lvl="0" indent="0" algn="l" defTabSz="457200" rtl="0" eaLnBrk="1" fontAlgn="b" latinLnBrk="0" hangingPunct="1">
                        <a:lnSpc>
                          <a:spcPct val="100000"/>
                        </a:lnSpc>
                        <a:spcBef>
                          <a:spcPts val="0"/>
                        </a:spcBef>
                        <a:spcAft>
                          <a:spcPts val="0"/>
                        </a:spcAft>
                        <a:buClrTx/>
                        <a:buSzTx/>
                        <a:buFontTx/>
                        <a:buNone/>
                        <a:tabLst/>
                        <a:defRPr/>
                      </a:pPr>
                      <a:r>
                        <a:rPr kumimoji="0" lang="en-GB" sz="1400" b="1" i="0" u="sng" strike="noStrike" kern="100" cap="none" spc="0" normalizeH="0" baseline="0" noProof="0" dirty="0" smtClean="0">
                          <a:ln>
                            <a:noFill/>
                          </a:ln>
                          <a:solidFill>
                            <a:srgbClr val="00B050"/>
                          </a:solidFill>
                          <a:effectLst/>
                          <a:uLnTx/>
                          <a:uFillTx/>
                          <a:latin typeface="Calibri" panose="020F0502020204030204" pitchFamily="34" charset="0"/>
                          <a:ea typeface="SimSun" panose="02010600030101010101" pitchFamily="2" charset="-122"/>
                          <a:cs typeface="+mn-cs"/>
                        </a:rPr>
                        <a:t>73%</a:t>
                      </a:r>
                    </a:p>
                    <a:p>
                      <a:pPr marL="0" marR="0" lvl="0" indent="0" algn="l" defTabSz="457200" rtl="0" eaLnBrk="1" fontAlgn="b" latinLnBrk="0" hangingPunct="1">
                        <a:lnSpc>
                          <a:spcPct val="100000"/>
                        </a:lnSpc>
                        <a:spcBef>
                          <a:spcPts val="0"/>
                        </a:spcBef>
                        <a:spcAft>
                          <a:spcPts val="0"/>
                        </a:spcAft>
                        <a:buClrTx/>
                        <a:buSzTx/>
                        <a:buFontTx/>
                        <a:buNone/>
                        <a:tabLst/>
                        <a:defRPr/>
                      </a:pPr>
                      <a:endParaRPr kumimoji="0" lang="en-GB" sz="1400" b="1" i="0" u="sng" strike="noStrike" kern="1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endParaRPr kumimoji="0" lang="en-GB" sz="1400" b="1" i="0" u="sng" strike="noStrike" kern="1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73%</a:t>
                      </a: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(3 361 of 4 593) </a:t>
                      </a: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of non-compliant employers/workplaces/users received by Statutory Services referred for prosecution within 30 calendar days </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8621" marR="8621" marT="861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US" sz="1400" b="1" i="0" u="none" strike="noStrike" dirty="0" smtClean="0">
                          <a:solidFill>
                            <a:srgbClr val="00B0F0"/>
                          </a:solidFill>
                          <a:effectLst/>
                          <a:latin typeface="+mn-lt"/>
                        </a:rPr>
                        <a:t>TARGET</a:t>
                      </a:r>
                    </a:p>
                    <a:p>
                      <a:pPr algn="ctr" rtl="0" fontAlgn="b"/>
                      <a:r>
                        <a:rPr lang="en-US" sz="1400" b="1" i="0" u="none" strike="noStrike" dirty="0" smtClean="0">
                          <a:solidFill>
                            <a:srgbClr val="00B0F0"/>
                          </a:solidFill>
                          <a:effectLst/>
                          <a:latin typeface="+mn-lt"/>
                        </a:rPr>
                        <a:t>65%</a:t>
                      </a:r>
                    </a:p>
                  </a:txBody>
                  <a:tcPr marL="9252" marR="83277" marT="9257"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gridSpan="1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457200" rtl="0" eaLnBrk="1" fontAlgn="ctr" latinLnBrk="0" hangingPunct="1"/>
                      <a:endParaRPr lang="en-ZA" sz="1400" b="1" i="0" u="none" strike="noStrike" kern="1200" dirty="0">
                        <a:solidFill>
                          <a:srgbClr val="000000"/>
                        </a:solidFill>
                        <a:effectLst/>
                        <a:latin typeface="Calibri" panose="020F0502020204030204" pitchFamily="34" charset="0"/>
                        <a:ea typeface="+mn-ea"/>
                        <a:cs typeface="+mn-cs"/>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14235731"/>
                  </a:ext>
                </a:extLst>
              </a:tr>
              <a:tr h="1289273">
                <a:tc vMerge="1">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Calibri" panose="020F0502020204030204" pitchFamily="34" charset="0"/>
                      </a:endParaRPr>
                    </a:p>
                  </a:txBody>
                  <a:tcPr marL="8621" marR="8621" marT="861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kumimoji="0" lang="en-US" sz="1400" b="0" i="0" u="none" strike="noStrike" kern="1200" cap="none" spc="0" normalizeH="0" baseline="0" noProof="0" dirty="0" smtClean="0">
                          <a:ln>
                            <a:noFill/>
                          </a:ln>
                          <a:solidFill>
                            <a:srgbClr val="000000"/>
                          </a:solidFill>
                          <a:effectLst/>
                          <a:uLnTx/>
                          <a:uFillTx/>
                          <a:latin typeface="+mn-lt"/>
                          <a:ea typeface="+mn-ea"/>
                          <a:cs typeface="+mn-cs"/>
                        </a:rPr>
                        <a:t>No.</a:t>
                      </a:r>
                      <a:r>
                        <a:rPr lang="en-US" sz="1400" b="0" i="0" u="none" strike="noStrike" dirty="0" smtClean="0">
                          <a:solidFill>
                            <a:srgbClr val="000000"/>
                          </a:solidFill>
                          <a:effectLst/>
                          <a:latin typeface="+mn-lt"/>
                        </a:rPr>
                        <a:t>of workplaces received by statutory services</a:t>
                      </a:r>
                    </a:p>
                  </a:txBody>
                  <a:tcPr marL="9252" marR="83277" marT="9257"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292</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485</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340</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746</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99</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1 311</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a:solidFill>
                            <a:schemeClr val="tx1"/>
                          </a:solidFill>
                          <a:effectLst/>
                          <a:latin typeface="Calibri" panose="020F0502020204030204" pitchFamily="34" charset="0"/>
                          <a:cs typeface="Arial" panose="020B0604020202020204" pitchFamily="34" charset="0"/>
                        </a:rPr>
                        <a:t>556</a:t>
                      </a:r>
                      <a:endParaRPr lang="en-ZA" sz="1400" b="1" i="0" u="none" strike="noStrike">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a:solidFill>
                            <a:schemeClr val="tx1"/>
                          </a:solidFill>
                          <a:effectLst/>
                          <a:latin typeface="Calibri" panose="020F0502020204030204" pitchFamily="34" charset="0"/>
                          <a:cs typeface="Arial" panose="020B0604020202020204" pitchFamily="34" charset="0"/>
                        </a:rPr>
                        <a:t>136</a:t>
                      </a:r>
                      <a:endParaRPr lang="en-ZA" sz="1400" b="1" i="0" u="none" strike="noStrike">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a:solidFill>
                            <a:schemeClr val="tx1"/>
                          </a:solidFill>
                          <a:effectLst/>
                          <a:latin typeface="Calibri" panose="020F0502020204030204" pitchFamily="34" charset="0"/>
                          <a:cs typeface="Arial" panose="020B0604020202020204" pitchFamily="34" charset="0"/>
                        </a:rPr>
                        <a:t>627</a:t>
                      </a:r>
                      <a:endParaRPr lang="en-ZA" sz="1400" b="1" i="0" u="none" strike="noStrike">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a:solidFill>
                            <a:schemeClr val="tx1"/>
                          </a:solidFill>
                          <a:effectLst/>
                          <a:latin typeface="Calibri" panose="020F0502020204030204" pitchFamily="34" charset="0"/>
                          <a:cs typeface="Arial" panose="020B0604020202020204" pitchFamily="34" charset="0"/>
                        </a:rPr>
                        <a:t>1</a:t>
                      </a:r>
                      <a:endParaRPr lang="en-ZA" sz="1400" b="1" i="0" u="none" strike="noStrike">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4 593</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89273">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lang="en-US" sz="1400" b="0" i="0" u="none" strike="noStrike" dirty="0" smtClean="0">
                          <a:solidFill>
                            <a:schemeClr val="tx1"/>
                          </a:solidFill>
                          <a:effectLst/>
                          <a:latin typeface="+mn-lt"/>
                        </a:rPr>
                        <a:t>No. of workplace referred</a:t>
                      </a:r>
                      <a:r>
                        <a:rPr lang="en-US" sz="1400" b="0" i="0" u="none" strike="noStrike" baseline="0" dirty="0" smtClean="0">
                          <a:solidFill>
                            <a:schemeClr val="tx1"/>
                          </a:solidFill>
                          <a:effectLst/>
                          <a:latin typeface="+mn-lt"/>
                        </a:rPr>
                        <a:t> for prosecution</a:t>
                      </a:r>
                      <a:endParaRPr lang="en-US" sz="1400" b="1" i="0" u="none" strike="noStrike" dirty="0" smtClean="0">
                        <a:solidFill>
                          <a:srgbClr val="FF0000"/>
                        </a:solidFill>
                        <a:effectLst/>
                        <a:latin typeface="+mn-lt"/>
                      </a:endParaRPr>
                    </a:p>
                  </a:txBody>
                  <a:tcPr marL="9252" marR="83277" marT="9257"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137</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94</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340</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687</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71</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1 073</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389</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133</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437</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0</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3 361</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3498813526"/>
                  </a:ext>
                </a:extLst>
              </a:tr>
              <a:tr h="1784020">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referred for prosecution</a:t>
                      </a:r>
                    </a:p>
                    <a:p>
                      <a:pPr marL="0" marR="0" lvl="0" indent="0" algn="l" defTabSz="457200" rtl="0" eaLnBrk="1" fontAlgn="b" latinLnBrk="0" hangingPunct="1">
                        <a:lnSpc>
                          <a:spcPct val="100000"/>
                        </a:lnSpc>
                        <a:spcBef>
                          <a:spcPts val="0"/>
                        </a:spcBef>
                        <a:spcAft>
                          <a:spcPts val="0"/>
                        </a:spcAft>
                        <a:buClrTx/>
                        <a:buSzTx/>
                        <a:buFontTx/>
                        <a:buNone/>
                        <a:tabLst/>
                        <a:defRPr/>
                      </a:pPr>
                      <a:r>
                        <a:rPr kumimoji="0" lang="en-GB" sz="1400" b="1" i="0" u="sng" strike="noStrike" kern="100" cap="none" spc="0" normalizeH="0" baseline="0" noProof="0" dirty="0" smtClean="0">
                          <a:ln>
                            <a:noFill/>
                          </a:ln>
                          <a:solidFill>
                            <a:srgbClr val="FF0000"/>
                          </a:solidFill>
                          <a:effectLst/>
                          <a:uLnTx/>
                          <a:uFillTx/>
                          <a:latin typeface="Calibri" panose="020F0502020204030204" pitchFamily="34" charset="0"/>
                          <a:ea typeface="SimSun" panose="02010600030101010101" pitchFamily="2" charset="-122"/>
                          <a:cs typeface="+mn-cs"/>
                        </a:rPr>
                        <a:t>55%</a:t>
                      </a:r>
                    </a:p>
                  </a:txBody>
                  <a:tcPr marL="9252" marR="83277" marT="92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47%</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19%</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a:solidFill>
                            <a:schemeClr val="tx1"/>
                          </a:solidFill>
                          <a:effectLst/>
                          <a:latin typeface="Calibri" panose="020F0502020204030204" pitchFamily="34" charset="0"/>
                          <a:cs typeface="Arial" panose="020B0604020202020204" pitchFamily="34" charset="0"/>
                        </a:rPr>
                        <a:t>100%</a:t>
                      </a:r>
                      <a:endParaRPr lang="en-ZA" sz="1400" b="1" i="0" u="none" strike="noStrike">
                        <a:solidFill>
                          <a:schemeClr val="tx1"/>
                        </a:solidFill>
                        <a:effectLst/>
                        <a:latin typeface="Calibri" panose="020F0502020204030204" pitchFamily="34" charset="0"/>
                      </a:endParaRPr>
                    </a:p>
                  </a:txBody>
                  <a:tcPr marL="6350" marR="6350" marT="63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a:solidFill>
                            <a:schemeClr val="tx1"/>
                          </a:solidFill>
                          <a:effectLst/>
                          <a:latin typeface="Calibri" panose="020F0502020204030204" pitchFamily="34" charset="0"/>
                          <a:cs typeface="Arial" panose="020B0604020202020204" pitchFamily="34" charset="0"/>
                        </a:rPr>
                        <a:t>92%</a:t>
                      </a:r>
                      <a:endParaRPr lang="en-ZA" sz="1400" b="1" i="0" u="none" strike="noStrike">
                        <a:solidFill>
                          <a:schemeClr val="tx1"/>
                        </a:solidFill>
                        <a:effectLst/>
                        <a:latin typeface="Calibri" panose="020F0502020204030204" pitchFamily="34" charset="0"/>
                      </a:endParaRPr>
                    </a:p>
                  </a:txBody>
                  <a:tcPr marL="6350" marR="6350" marT="6348"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a:solidFill>
                            <a:schemeClr val="tx1"/>
                          </a:solidFill>
                          <a:effectLst/>
                          <a:latin typeface="Calibri" panose="020F0502020204030204" pitchFamily="34" charset="0"/>
                          <a:cs typeface="Arial" panose="020B0604020202020204" pitchFamily="34" charset="0"/>
                        </a:rPr>
                        <a:t>72%</a:t>
                      </a:r>
                      <a:endParaRPr lang="en-ZA" sz="1400" b="1" i="0" u="none" strike="noStrike">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82%</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70%</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98%</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70%</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0%</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ZA" sz="1400" b="1" i="0" u="none" strike="noStrike" dirty="0">
                          <a:solidFill>
                            <a:schemeClr val="tx1"/>
                          </a:solidFill>
                          <a:effectLst/>
                          <a:latin typeface="Calibri" panose="020F0502020204030204" pitchFamily="34" charset="0"/>
                          <a:cs typeface="Arial" panose="020B0604020202020204" pitchFamily="34" charset="0"/>
                        </a:rPr>
                        <a:t>73%</a:t>
                      </a:r>
                      <a:endParaRPr lang="en-ZA" sz="1400" b="1" i="0" u="none" strike="noStrike" dirty="0">
                        <a:solidFill>
                          <a:schemeClr val="tx1"/>
                        </a:solidFill>
                        <a:effectLst/>
                        <a:latin typeface="Calibri" panose="020F0502020204030204" pitchFamily="34" charset="0"/>
                      </a:endParaRPr>
                    </a:p>
                  </a:txBody>
                  <a:tcPr marL="6350" marR="6350" marT="6348"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369888"/>
            <a:ext cx="652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b="1" u="sng" dirty="0" smtClean="0">
                <a:solidFill>
                  <a:srgbClr val="006938"/>
                </a:solidFill>
                <a:latin typeface="Calibri" panose="020F0502020204030204"/>
                <a:ea typeface="ＭＳ Ｐゴシック" panose="020B0600070205080204" pitchFamily="34" charset="-128"/>
                <a:cs typeface="+mj-cs"/>
              </a:rPr>
              <a:t>PROGRAMME 3</a:t>
            </a:r>
            <a:endParaRPr lang="en-US" altLang="en-US" b="1" u="sng" dirty="0">
              <a:solidFill>
                <a:srgbClr val="006938"/>
              </a:solidFill>
              <a:latin typeface="Calibri" panose="020F0502020204030204"/>
            </a:endParaRPr>
          </a:p>
        </p:txBody>
      </p:sp>
      <p:sp>
        <p:nvSpPr>
          <p:cNvPr id="37891" name="Rectangle 1"/>
          <p:cNvSpPr>
            <a:spLocks noChangeArrowheads="1"/>
          </p:cNvSpPr>
          <p:nvPr/>
        </p:nvSpPr>
        <p:spPr bwMode="auto">
          <a:xfrm>
            <a:off x="804863" y="3111500"/>
            <a:ext cx="7594600"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buFontTx/>
              <a:buNone/>
            </a:pPr>
            <a:r>
              <a:rPr lang="en-ZA" altLang="en-US" sz="2400" b="1">
                <a:ea typeface="MS PGothic" panose="020B0600070205080204" pitchFamily="34" charset="-128"/>
              </a:rPr>
              <a:t>PUBLIC EMPLOYMENT SERVICES</a:t>
            </a:r>
          </a:p>
        </p:txBody>
      </p:sp>
      <p:sp>
        <p:nvSpPr>
          <p:cNvPr id="3" name="Slide Number Placeholder 2"/>
          <p:cNvSpPr>
            <a:spLocks noGrp="1"/>
          </p:cNvSpPr>
          <p:nvPr>
            <p:ph type="sldNum" sz="quarter" idx="12"/>
          </p:nvPr>
        </p:nvSpPr>
        <p:spPr/>
        <p:txBody>
          <a:bodyPr/>
          <a:lstStyle/>
          <a:p>
            <a:pPr>
              <a:defRPr/>
            </a:pPr>
            <a:fld id="{0B80D1D5-825F-4948-B068-894183938FE4}"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3: PUBLIC EMPLOYMENT SERVICES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98425" y="741363"/>
          <a:ext cx="8767763" cy="2692748"/>
        </p:xfrm>
        <a:graphic>
          <a:graphicData uri="http://schemas.openxmlformats.org/drawingml/2006/table">
            <a:tbl>
              <a:tblPr/>
              <a:tblGrid>
                <a:gridCol w="1646238">
                  <a:extLst>
                    <a:ext uri="{9D8B030D-6E8A-4147-A177-3AD203B41FA5}">
                      <a16:colId xmlns:a16="http://schemas.microsoft.com/office/drawing/2014/main" xmlns="" val="498979716"/>
                    </a:ext>
                  </a:extLst>
                </a:gridCol>
                <a:gridCol w="1057275">
                  <a:extLst>
                    <a:ext uri="{9D8B030D-6E8A-4147-A177-3AD203B41FA5}">
                      <a16:colId xmlns:a16="http://schemas.microsoft.com/office/drawing/2014/main" xmlns="" val="3413039222"/>
                    </a:ext>
                  </a:extLst>
                </a:gridCol>
                <a:gridCol w="1600729">
                  <a:extLst>
                    <a:ext uri="{9D8B030D-6E8A-4147-A177-3AD203B41FA5}">
                      <a16:colId xmlns:a16="http://schemas.microsoft.com/office/drawing/2014/main" xmlns="" val="2594906896"/>
                    </a:ext>
                  </a:extLst>
                </a:gridCol>
                <a:gridCol w="1980671">
                  <a:extLst>
                    <a:ext uri="{9D8B030D-6E8A-4147-A177-3AD203B41FA5}">
                      <a16:colId xmlns:a16="http://schemas.microsoft.com/office/drawing/2014/main" xmlns="" val="2882618842"/>
                    </a:ext>
                  </a:extLst>
                </a:gridCol>
                <a:gridCol w="2482850">
                  <a:extLst>
                    <a:ext uri="{9D8B030D-6E8A-4147-A177-3AD203B41FA5}">
                      <a16:colId xmlns:a16="http://schemas.microsoft.com/office/drawing/2014/main" xmlns="" val="1905820091"/>
                    </a:ext>
                  </a:extLst>
                </a:gridCol>
              </a:tblGrid>
              <a:tr h="5789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7" marR="91447" marT="45687" marB="4568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Quarter 3 Target</a:t>
                      </a:r>
                    </a:p>
                  </a:txBody>
                  <a:tcPr marL="91447" marR="91447" marT="45687" marB="4568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7" marR="91447" marT="45687" marB="4568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7" marR="91447" marT="45687" marB="4568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7" marR="91447" marT="45687" marB="4568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466358682"/>
                  </a:ext>
                </a:extLst>
              </a:tr>
              <a:tr h="550032">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altLang="en-US" sz="2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3: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45687" marB="4568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476882518"/>
                  </a:ext>
                </a:extLst>
              </a:tr>
              <a:tr h="1563384">
                <a:tc>
                  <a:txBody>
                    <a:bodyPr/>
                    <a:lstStyle/>
                    <a:p>
                      <a:pPr>
                        <a:lnSpc>
                          <a:spcPct val="115000"/>
                        </a:lnSpc>
                        <a:spcAft>
                          <a:spcPts val="0"/>
                        </a:spcAft>
                      </a:pPr>
                      <a:r>
                        <a:rPr lang="en-GB" sz="1400" kern="50" dirty="0" smtClean="0">
                          <a:effectLst/>
                          <a:latin typeface="Calibri" panose="020F0502020204030204" pitchFamily="34" charset="0"/>
                          <a:ea typeface="SimSun" panose="02010600030101010101" pitchFamily="2" charset="-122"/>
                        </a:rPr>
                        <a:t>1.1 Number of work-seekers registered on Employment Services of South Africa per year</a:t>
                      </a:r>
                      <a:endParaRPr lang="en-ZA" sz="1400" dirty="0"/>
                    </a:p>
                  </a:txBody>
                  <a:tcPr marT="45706" marB="45706">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b="1" dirty="0" smtClean="0">
                          <a:effectLst/>
                          <a:latin typeface="Calibri" panose="020F0502020204030204" pitchFamily="34" charset="0"/>
                          <a:ea typeface="Times New Roman" panose="02020603050405020304" pitchFamily="18" charset="0"/>
                        </a:rPr>
                        <a:t>185 280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rPr>
                        <a:t>ACHIEVED</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rPr>
                        <a:t>A total of</a:t>
                      </a:r>
                      <a:r>
                        <a:rPr lang="en-US" sz="1400" b="1" dirty="0" smtClean="0">
                          <a:effectLst/>
                          <a:latin typeface="Calibri" panose="020F0502020204030204" pitchFamily="34" charset="0"/>
                          <a:ea typeface="Calibri" panose="020F0502020204030204" pitchFamily="34" charset="0"/>
                        </a:rPr>
                        <a:t> 197 198 </a:t>
                      </a:r>
                      <a:r>
                        <a:rPr lang="en-ZA" sz="1400" dirty="0" smtClean="0">
                          <a:solidFill>
                            <a:srgbClr val="000000"/>
                          </a:solidFill>
                          <a:effectLst/>
                          <a:latin typeface="Calibri" panose="020F0502020204030204" pitchFamily="34" charset="0"/>
                          <a:ea typeface="Calibri" panose="020F0502020204030204" pitchFamily="34" charset="0"/>
                        </a:rPr>
                        <a:t>work-seekers were registered with a variance of</a:t>
                      </a:r>
                      <a:r>
                        <a:rPr lang="en-ZA" sz="1400" b="1" dirty="0" smtClean="0">
                          <a:solidFill>
                            <a:srgbClr val="000000"/>
                          </a:solidFill>
                          <a:effectLst/>
                          <a:latin typeface="Calibri" panose="020F0502020204030204" pitchFamily="34" charset="0"/>
                          <a:ea typeface="Calibri" panose="020F0502020204030204" pitchFamily="34" charset="0"/>
                        </a:rPr>
                        <a:t> 11 918</a:t>
                      </a:r>
                      <a:endPar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US" sz="1400" kern="50" dirty="0">
                          <a:solidFill>
                            <a:schemeClr val="dk1"/>
                          </a:solidFill>
                          <a:effectLst/>
                          <a:latin typeface="Calibri" panose="020F0502020204030204" pitchFamily="34" charset="0"/>
                          <a:ea typeface="SimSun" panose="02010600030101010101" pitchFamily="2" charset="-122"/>
                          <a:cs typeface="+mn-cs"/>
                        </a:rPr>
                        <a:t>High levels of unemployment in the country. Companies are closing down due to COVID- 19.</a:t>
                      </a:r>
                      <a:endParaRPr lang="en-ZA" sz="1400" kern="50" dirty="0">
                        <a:solidFill>
                          <a:schemeClr val="dk1"/>
                        </a:solidFill>
                        <a:effectLst/>
                        <a:latin typeface="Calibri" panose="020F0502020204030204" pitchFamily="34" charset="0"/>
                        <a:ea typeface="SimSun" panose="02010600030101010101" pitchFamily="2" charset="-122"/>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18365417"/>
                  </a:ext>
                </a:extLst>
              </a:tr>
            </a:tbl>
          </a:graphicData>
        </a:graphic>
      </p:graphicFrame>
      <p:sp>
        <p:nvSpPr>
          <p:cNvPr id="3" name="Slide Number Placeholder 2"/>
          <p:cNvSpPr>
            <a:spLocks noGrp="1"/>
          </p:cNvSpPr>
          <p:nvPr>
            <p:ph type="sldNum" sz="quarter" idx="12"/>
          </p:nvPr>
        </p:nvSpPr>
        <p:spPr>
          <a:xfrm>
            <a:off x="6669088" y="6415088"/>
            <a:ext cx="2057400" cy="365125"/>
          </a:xfrm>
        </p:spPr>
        <p:txBody>
          <a:bodyPr/>
          <a:lstStyle/>
          <a:p>
            <a:pPr>
              <a:defRPr/>
            </a:pPr>
            <a:fld id="{85F253A5-9BBD-4785-BFB3-717BAD6F8495}" type="slidenum">
              <a:rPr lang="en-US" smtClean="0"/>
              <a:pPr>
                <a:defRPr/>
              </a:pPr>
              <a:t>26</a:t>
            </a:fld>
            <a:endParaRPr lang="en-US"/>
          </a:p>
        </p:txBody>
      </p:sp>
      <p:graphicFrame>
        <p:nvGraphicFramePr>
          <p:cNvPr id="6" name="Table 5"/>
          <p:cNvGraphicFramePr>
            <a:graphicFrameLocks noGrp="1"/>
          </p:cNvGraphicFramePr>
          <p:nvPr/>
        </p:nvGraphicFramePr>
        <p:xfrm>
          <a:off x="98425" y="3433763"/>
          <a:ext cx="8767763" cy="3027855"/>
        </p:xfrm>
        <a:graphic>
          <a:graphicData uri="http://schemas.openxmlformats.org/drawingml/2006/table">
            <a:tbl>
              <a:tblPr/>
              <a:tblGrid>
                <a:gridCol w="1423988">
                  <a:extLst>
                    <a:ext uri="{9D8B030D-6E8A-4147-A177-3AD203B41FA5}">
                      <a16:colId xmlns:a16="http://schemas.microsoft.com/office/drawing/2014/main" xmlns="" val="388001315"/>
                    </a:ext>
                  </a:extLst>
                </a:gridCol>
                <a:gridCol w="2984500">
                  <a:extLst>
                    <a:ext uri="{9D8B030D-6E8A-4147-A177-3AD203B41FA5}">
                      <a16:colId xmlns:a16="http://schemas.microsoft.com/office/drawing/2014/main" xmlns="" val="748578569"/>
                    </a:ext>
                  </a:extLst>
                </a:gridCol>
                <a:gridCol w="2446337">
                  <a:extLst>
                    <a:ext uri="{9D8B030D-6E8A-4147-A177-3AD203B41FA5}">
                      <a16:colId xmlns:a16="http://schemas.microsoft.com/office/drawing/2014/main" xmlns="" val="3105587968"/>
                    </a:ext>
                  </a:extLst>
                </a:gridCol>
                <a:gridCol w="1912938">
                  <a:extLst>
                    <a:ext uri="{9D8B030D-6E8A-4147-A177-3AD203B41FA5}">
                      <a16:colId xmlns:a16="http://schemas.microsoft.com/office/drawing/2014/main" xmlns="" val="4198554033"/>
                    </a:ext>
                  </a:extLst>
                </a:gridCol>
              </a:tblGrid>
              <a:tr h="252360">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Prov.</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Target to be registered</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Actual registered</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Variances</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093652942"/>
                  </a:ext>
                </a:extLst>
              </a:tr>
              <a:tr h="213315">
                <a:tc vMerge="1">
                  <a:txBody>
                    <a:bodyPr/>
                    <a:lstStyle/>
                    <a:p>
                      <a:endParaRPr lang="en-ZA"/>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220647813"/>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22 080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24 508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2 428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616142947"/>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FS</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12 880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14 681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1 801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835357064"/>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GP**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47 840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42 685</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-5 155</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962440670"/>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KZN</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31 280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31 890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610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280090820"/>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LP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12 880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13 030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150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745283427"/>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14 720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15 846</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1 126</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98367554"/>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8 640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9 671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1 031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527960611"/>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NW**</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11 040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10 706</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-334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920637573"/>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WC**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23 920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22 951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-969</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753114641"/>
                  </a:ext>
                </a:extLst>
              </a:tr>
              <a:tr h="21331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*Online</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11 230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11 230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03129285"/>
                  </a:ext>
                </a:extLst>
              </a:tr>
              <a:tr h="4285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TOTAL</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185 280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197 198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11 918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309909615"/>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3: PUBLIC EMPLOYMENT SERVICES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98425" y="741363"/>
          <a:ext cx="8767763" cy="2716213"/>
        </p:xfrm>
        <a:graphic>
          <a:graphicData uri="http://schemas.openxmlformats.org/drawingml/2006/table">
            <a:tbl>
              <a:tblPr/>
              <a:tblGrid>
                <a:gridCol w="1992313">
                  <a:extLst>
                    <a:ext uri="{9D8B030D-6E8A-4147-A177-3AD203B41FA5}">
                      <a16:colId xmlns:a16="http://schemas.microsoft.com/office/drawing/2014/main" xmlns="" val="2798356505"/>
                    </a:ext>
                  </a:extLst>
                </a:gridCol>
                <a:gridCol w="1084262">
                  <a:extLst>
                    <a:ext uri="{9D8B030D-6E8A-4147-A177-3AD203B41FA5}">
                      <a16:colId xmlns:a16="http://schemas.microsoft.com/office/drawing/2014/main" xmlns="" val="442995762"/>
                    </a:ext>
                  </a:extLst>
                </a:gridCol>
                <a:gridCol w="203200">
                  <a:extLst>
                    <a:ext uri="{9D8B030D-6E8A-4147-A177-3AD203B41FA5}">
                      <a16:colId xmlns:a16="http://schemas.microsoft.com/office/drawing/2014/main" xmlns="" val="3545375373"/>
                    </a:ext>
                  </a:extLst>
                </a:gridCol>
                <a:gridCol w="1633538">
                  <a:extLst>
                    <a:ext uri="{9D8B030D-6E8A-4147-A177-3AD203B41FA5}">
                      <a16:colId xmlns:a16="http://schemas.microsoft.com/office/drawing/2014/main" xmlns="" val="2708139204"/>
                    </a:ext>
                  </a:extLst>
                </a:gridCol>
                <a:gridCol w="1846262">
                  <a:extLst>
                    <a:ext uri="{9D8B030D-6E8A-4147-A177-3AD203B41FA5}">
                      <a16:colId xmlns:a16="http://schemas.microsoft.com/office/drawing/2014/main" xmlns="" val="843014227"/>
                    </a:ext>
                  </a:extLst>
                </a:gridCol>
                <a:gridCol w="2008188">
                  <a:extLst>
                    <a:ext uri="{9D8B030D-6E8A-4147-A177-3AD203B41FA5}">
                      <a16:colId xmlns:a16="http://schemas.microsoft.com/office/drawing/2014/main" xmlns="" val="777018029"/>
                    </a:ext>
                  </a:extLst>
                </a:gridCol>
              </a:tblGrid>
              <a:tr h="5794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7" marR="91447"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L="91447" marR="91447"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hMerge="1">
                  <a:txBody>
                    <a:bodyPr/>
                    <a:lstStyle/>
                    <a:p>
                      <a:endParaRPr lang="en-ZA"/>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7" marR="91447"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7" marR="91447"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7" marR="91447"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230269142"/>
                  </a:ext>
                </a:extLst>
              </a:tr>
              <a:tr h="550863">
                <a:tc gridSpan="6">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altLang="en-US" sz="2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3: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45726" marB="4572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17211314"/>
                  </a:ext>
                </a:extLst>
              </a:tr>
              <a:tr h="158591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2.1 Number of employment opportunities registered on the Employment Services South Africa per year</a:t>
                      </a:r>
                      <a:endParaRPr kumimoji="0" lang="en-ZA" altLang="en-US" sz="1400" b="0" i="0" u="none" strike="noStrike" cap="none" normalizeH="0" baseline="0" smtClean="0">
                        <a:ln>
                          <a:noFill/>
                        </a:ln>
                        <a:solidFill>
                          <a:schemeClr val="tx1"/>
                        </a:solidFill>
                        <a:effectLst/>
                        <a:latin typeface="Calibri" panose="020F050202020403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75 000</a:t>
                      </a:r>
                      <a:endParaRPr kumimoji="0" lang="en-ZA"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823B"/>
                          </a:solidFill>
                          <a:effectLst/>
                          <a:latin typeface="Calibri" panose="020F0502020204030204" pitchFamily="34" charset="0"/>
                          <a:ea typeface="Times New Roman" panose="02020603050405020304" pitchFamily="18" charset="0"/>
                          <a:cs typeface="Calibri" panose="020F0502020204030204" pitchFamily="34" charset="0"/>
                        </a:rPr>
                        <a:t>ACHIEVED</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105 914 </a:t>
                      </a:r>
                      <a:r>
                        <a:rPr kumimoji="0" lang="en-ZA"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 and learning opportunities registered with a variance of</a:t>
                      </a:r>
                      <a:r>
                        <a:rPr kumimoji="0" lang="en-ZA"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ZA"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30 914</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Increase in registered employment opportunities</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99615011"/>
                  </a:ext>
                </a:extLst>
              </a:tr>
            </a:tbl>
          </a:graphicData>
        </a:graphic>
      </p:graphicFrame>
      <p:sp>
        <p:nvSpPr>
          <p:cNvPr id="3" name="Slide Number Placeholder 2"/>
          <p:cNvSpPr>
            <a:spLocks noGrp="1"/>
          </p:cNvSpPr>
          <p:nvPr>
            <p:ph type="sldNum" sz="quarter" idx="12"/>
          </p:nvPr>
        </p:nvSpPr>
        <p:spPr/>
        <p:txBody>
          <a:bodyPr/>
          <a:lstStyle/>
          <a:p>
            <a:pPr>
              <a:defRPr/>
            </a:pPr>
            <a:fld id="{4DBAD834-28B7-4888-9359-40BDD513589D}" type="slidenum">
              <a:rPr lang="en-US" smtClean="0"/>
              <a:pPr>
                <a:defRPr/>
              </a:pPr>
              <a:t>27</a:t>
            </a:fld>
            <a:endParaRPr lang="en-US"/>
          </a:p>
        </p:txBody>
      </p:sp>
      <p:graphicFrame>
        <p:nvGraphicFramePr>
          <p:cNvPr id="6" name="Table 5"/>
          <p:cNvGraphicFramePr>
            <a:graphicFrameLocks noGrp="1"/>
          </p:cNvGraphicFramePr>
          <p:nvPr/>
        </p:nvGraphicFramePr>
        <p:xfrm>
          <a:off x="98425" y="3455988"/>
          <a:ext cx="8791575" cy="2878132"/>
        </p:xfrm>
        <a:graphic>
          <a:graphicData uri="http://schemas.openxmlformats.org/drawingml/2006/table">
            <a:tbl>
              <a:tblPr/>
              <a:tblGrid>
                <a:gridCol w="1444625">
                  <a:extLst>
                    <a:ext uri="{9D8B030D-6E8A-4147-A177-3AD203B41FA5}">
                      <a16:colId xmlns:a16="http://schemas.microsoft.com/office/drawing/2014/main" xmlns="" val="3775626961"/>
                    </a:ext>
                  </a:extLst>
                </a:gridCol>
                <a:gridCol w="3030538">
                  <a:extLst>
                    <a:ext uri="{9D8B030D-6E8A-4147-A177-3AD203B41FA5}">
                      <a16:colId xmlns:a16="http://schemas.microsoft.com/office/drawing/2014/main" xmlns="" val="1762617792"/>
                    </a:ext>
                  </a:extLst>
                </a:gridCol>
                <a:gridCol w="2484437">
                  <a:extLst>
                    <a:ext uri="{9D8B030D-6E8A-4147-A177-3AD203B41FA5}">
                      <a16:colId xmlns:a16="http://schemas.microsoft.com/office/drawing/2014/main" xmlns="" val="3332781621"/>
                    </a:ext>
                  </a:extLst>
                </a:gridCol>
                <a:gridCol w="1831975">
                  <a:extLst>
                    <a:ext uri="{9D8B030D-6E8A-4147-A177-3AD203B41FA5}">
                      <a16:colId xmlns:a16="http://schemas.microsoft.com/office/drawing/2014/main" xmlns="" val="376544465"/>
                    </a:ext>
                  </a:extLst>
                </a:gridCol>
              </a:tblGrid>
              <a:tr h="223837">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Prov.</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Target to be registered</a:t>
                      </a:r>
                      <a:endParaRPr kumimoji="0" lang="en-US" altLang="en-US" sz="14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Actual registered</a:t>
                      </a:r>
                      <a:endParaRPr kumimoji="0" lang="en-US" altLang="en-US" sz="14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Variances</a:t>
                      </a:r>
                      <a:endParaRPr kumimoji="0" lang="en-US" altLang="en-US" sz="14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358307759"/>
                  </a:ext>
                </a:extLst>
              </a:tr>
              <a:tr h="192088">
                <a:tc vMerge="1">
                  <a:txBody>
                    <a:bodyPr/>
                    <a:lstStyle/>
                    <a:p>
                      <a:endParaRPr lang="en-ZA"/>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399003804"/>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10 262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17 774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7 512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567727614"/>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FS**</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5 922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7 824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1 902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482617835"/>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GP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14 369</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16 633</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2 264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4170792772"/>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KZN</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11 843</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16 664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4 821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986298036"/>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LP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7 895</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13 529</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5 634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898663863"/>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6 317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6 524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207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442147897"/>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4 580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6 937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2 357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936824776"/>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NW**</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5 132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7 633</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2 501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75329447"/>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WC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8 680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10 411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1 731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037882860"/>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*Online</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1 985</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1 985</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134373404"/>
                  </a:ext>
                </a:extLst>
              </a:tr>
              <a:tr h="2238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TOTAL</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75 000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105 914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30 914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820744384"/>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3: PUBLIC EMPLOYMENT SERVICES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98425" y="741363"/>
          <a:ext cx="8767763" cy="2601912"/>
        </p:xfrm>
        <a:graphic>
          <a:graphicData uri="http://schemas.openxmlformats.org/drawingml/2006/table">
            <a:tbl>
              <a:tblPr/>
              <a:tblGrid>
                <a:gridCol w="1646238">
                  <a:extLst>
                    <a:ext uri="{9D8B030D-6E8A-4147-A177-3AD203B41FA5}">
                      <a16:colId xmlns:a16="http://schemas.microsoft.com/office/drawing/2014/main" xmlns="" val="1799203316"/>
                    </a:ext>
                  </a:extLst>
                </a:gridCol>
                <a:gridCol w="1320800">
                  <a:extLst>
                    <a:ext uri="{9D8B030D-6E8A-4147-A177-3AD203B41FA5}">
                      <a16:colId xmlns:a16="http://schemas.microsoft.com/office/drawing/2014/main" xmlns="" val="2898599872"/>
                    </a:ext>
                  </a:extLst>
                </a:gridCol>
                <a:gridCol w="2039937">
                  <a:extLst>
                    <a:ext uri="{9D8B030D-6E8A-4147-A177-3AD203B41FA5}">
                      <a16:colId xmlns:a16="http://schemas.microsoft.com/office/drawing/2014/main" xmlns="" val="4168439841"/>
                    </a:ext>
                  </a:extLst>
                </a:gridCol>
                <a:gridCol w="1912938">
                  <a:extLst>
                    <a:ext uri="{9D8B030D-6E8A-4147-A177-3AD203B41FA5}">
                      <a16:colId xmlns:a16="http://schemas.microsoft.com/office/drawing/2014/main" xmlns="" val="4028572911"/>
                    </a:ext>
                  </a:extLst>
                </a:gridCol>
                <a:gridCol w="1847850">
                  <a:extLst>
                    <a:ext uri="{9D8B030D-6E8A-4147-A177-3AD203B41FA5}">
                      <a16:colId xmlns:a16="http://schemas.microsoft.com/office/drawing/2014/main" xmlns="" val="1173582007"/>
                    </a:ext>
                  </a:extLst>
                </a:gridCol>
              </a:tblGrid>
              <a:tr h="57931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3215341865"/>
                  </a:ext>
                </a:extLst>
              </a:tr>
              <a:tr h="550742">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altLang="en-US" sz="2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3: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45711" marB="45711"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40749341"/>
                  </a:ext>
                </a:extLst>
              </a:tr>
              <a:tr h="14718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rPr>
                        <a:t>3.1 Number of registered work-seekers provided with employment counselling per year</a:t>
                      </a:r>
                      <a:endParaRPr kumimoji="0" lang="en-ZA" altLang="en-US" sz="1400" b="0" i="0" u="none" strike="noStrike" cap="none" normalizeH="0" baseline="0" smtClean="0">
                        <a:ln>
                          <a:noFill/>
                        </a:ln>
                        <a:solidFill>
                          <a:schemeClr val="tx1"/>
                        </a:solidFill>
                        <a:effectLst/>
                        <a:latin typeface="Calibri" panose="020F0502020204030204" pitchFamily="34" charset="0"/>
                      </a:endParaRPr>
                    </a:p>
                  </a:txBody>
                  <a:tcPr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170 200</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823B"/>
                          </a:solidFill>
                          <a:effectLst/>
                          <a:latin typeface="Calibri" panose="020F0502020204030204" pitchFamily="34" charset="0"/>
                          <a:ea typeface="Times New Roman" panose="02020603050405020304" pitchFamily="18" charset="0"/>
                          <a:cs typeface="Calibri" panose="020F0502020204030204" pitchFamily="34" charset="0"/>
                        </a:rPr>
                        <a:t>ACHIEVED</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209 487</a:t>
                      </a:r>
                      <a:r>
                        <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iandra GD" panose="020E0502030308020204" pitchFamily="34" charset="0"/>
                        </a:rPr>
                        <a:t>work-seekers</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iandra GD" panose="020E0502030308020204" pitchFamily="34" charset="0"/>
                        </a:rPr>
                        <a:t> </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Maiandra GD" panose="020E0502030308020204" pitchFamily="34" charset="0"/>
                        </a:rPr>
                        <a:t>were provided with employment counseling with a variance of </a:t>
                      </a: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39 287</a:t>
                      </a:r>
                      <a:endPar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High levels of unemployment necessitated that more people be provided with employment counselling</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96593914"/>
                  </a:ext>
                </a:extLst>
              </a:tr>
            </a:tbl>
          </a:graphicData>
        </a:graphic>
      </p:graphicFrame>
      <p:sp>
        <p:nvSpPr>
          <p:cNvPr id="3" name="Slide Number Placeholder 2"/>
          <p:cNvSpPr>
            <a:spLocks noGrp="1"/>
          </p:cNvSpPr>
          <p:nvPr>
            <p:ph type="sldNum" sz="quarter" idx="12"/>
          </p:nvPr>
        </p:nvSpPr>
        <p:spPr>
          <a:xfrm>
            <a:off x="6577013" y="6492875"/>
            <a:ext cx="2057400" cy="365125"/>
          </a:xfrm>
        </p:spPr>
        <p:txBody>
          <a:bodyPr/>
          <a:lstStyle/>
          <a:p>
            <a:pPr>
              <a:defRPr/>
            </a:pPr>
            <a:fld id="{E81E13AB-CE82-47A2-A882-3B11BE7DC439}" type="slidenum">
              <a:rPr lang="en-US" smtClean="0"/>
              <a:pPr>
                <a:defRPr/>
              </a:pPr>
              <a:t>28</a:t>
            </a:fld>
            <a:endParaRPr lang="en-US" dirty="0"/>
          </a:p>
        </p:txBody>
      </p:sp>
      <p:graphicFrame>
        <p:nvGraphicFramePr>
          <p:cNvPr id="6" name="Table 5"/>
          <p:cNvGraphicFramePr>
            <a:graphicFrameLocks noGrp="1"/>
          </p:cNvGraphicFramePr>
          <p:nvPr/>
        </p:nvGraphicFramePr>
        <p:xfrm>
          <a:off x="98425" y="3343275"/>
          <a:ext cx="8767763" cy="3243266"/>
        </p:xfrm>
        <a:graphic>
          <a:graphicData uri="http://schemas.openxmlformats.org/drawingml/2006/table">
            <a:tbl>
              <a:tblPr/>
              <a:tblGrid>
                <a:gridCol w="1423988">
                  <a:extLst>
                    <a:ext uri="{9D8B030D-6E8A-4147-A177-3AD203B41FA5}">
                      <a16:colId xmlns:a16="http://schemas.microsoft.com/office/drawing/2014/main" xmlns="" val="2461412862"/>
                    </a:ext>
                  </a:extLst>
                </a:gridCol>
                <a:gridCol w="2984500">
                  <a:extLst>
                    <a:ext uri="{9D8B030D-6E8A-4147-A177-3AD203B41FA5}">
                      <a16:colId xmlns:a16="http://schemas.microsoft.com/office/drawing/2014/main" xmlns="" val="4003183553"/>
                    </a:ext>
                  </a:extLst>
                </a:gridCol>
                <a:gridCol w="2446337">
                  <a:extLst>
                    <a:ext uri="{9D8B030D-6E8A-4147-A177-3AD203B41FA5}">
                      <a16:colId xmlns:a16="http://schemas.microsoft.com/office/drawing/2014/main" xmlns="" val="301801283"/>
                    </a:ext>
                  </a:extLst>
                </a:gridCol>
                <a:gridCol w="1912938">
                  <a:extLst>
                    <a:ext uri="{9D8B030D-6E8A-4147-A177-3AD203B41FA5}">
                      <a16:colId xmlns:a16="http://schemas.microsoft.com/office/drawing/2014/main" xmlns="" val="2740102813"/>
                    </a:ext>
                  </a:extLst>
                </a:gridCol>
              </a:tblGrid>
              <a:tr h="398541">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Prov.</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Target to be provided with counselling</a:t>
                      </a:r>
                      <a:endParaRPr kumimoji="0" lang="en-ZA"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Actual provided with counselling</a:t>
                      </a:r>
                      <a:endParaRPr kumimoji="0" lang="en-ZA"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Variances</a:t>
                      </a:r>
                      <a:endParaRPr kumimoji="0" lang="en-ZA" altLang="en-U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702791668"/>
                  </a:ext>
                </a:extLst>
              </a:tr>
              <a:tr h="182916">
                <a:tc vMerge="1">
                  <a:txBody>
                    <a:bodyPr/>
                    <a:lstStyle/>
                    <a:p>
                      <a:endParaRPr lang="en-ZA"/>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4150481284"/>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21 612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25 860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4 248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893092795"/>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FS**</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14 860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17 697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2 837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271247758"/>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GP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35 120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46 803</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11 683</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252371984"/>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KZN</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21 612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28 114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6 502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57633203"/>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LP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17 560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20 072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2 512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717883856"/>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20 262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25 137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4 875</a:t>
                      </a:r>
                      <a:endParaRPr kumimoji="0" lang="en-ZA"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43936252"/>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9 456</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12 286</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2 830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259826041"/>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NW**</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13 508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17 172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3 664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590229480"/>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WC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16 210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16 338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128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909252449"/>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*Online</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079714195"/>
                  </a:ext>
                </a:extLst>
              </a:tr>
              <a:tr h="21340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TOTAL</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170 200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209 487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39 287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237453978"/>
                  </a:ext>
                </a:extLst>
              </a:tr>
              <a:tr h="314387">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85911200"/>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3: PUBLIC EMPLOYMENT SERVICES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98425" y="579438"/>
          <a:ext cx="8767763" cy="2670175"/>
        </p:xfrm>
        <a:graphic>
          <a:graphicData uri="http://schemas.openxmlformats.org/drawingml/2006/table">
            <a:tbl>
              <a:tblPr/>
              <a:tblGrid>
                <a:gridCol w="1882775">
                  <a:extLst>
                    <a:ext uri="{9D8B030D-6E8A-4147-A177-3AD203B41FA5}">
                      <a16:colId xmlns:a16="http://schemas.microsoft.com/office/drawing/2014/main" xmlns="" val="4144119155"/>
                    </a:ext>
                  </a:extLst>
                </a:gridCol>
                <a:gridCol w="1125538">
                  <a:extLst>
                    <a:ext uri="{9D8B030D-6E8A-4147-A177-3AD203B41FA5}">
                      <a16:colId xmlns:a16="http://schemas.microsoft.com/office/drawing/2014/main" xmlns="" val="3791967050"/>
                    </a:ext>
                  </a:extLst>
                </a:gridCol>
                <a:gridCol w="2041525">
                  <a:extLst>
                    <a:ext uri="{9D8B030D-6E8A-4147-A177-3AD203B41FA5}">
                      <a16:colId xmlns:a16="http://schemas.microsoft.com/office/drawing/2014/main" xmlns="" val="2755604891"/>
                    </a:ext>
                  </a:extLst>
                </a:gridCol>
                <a:gridCol w="1600200">
                  <a:extLst>
                    <a:ext uri="{9D8B030D-6E8A-4147-A177-3AD203B41FA5}">
                      <a16:colId xmlns:a16="http://schemas.microsoft.com/office/drawing/2014/main" xmlns="" val="2000781105"/>
                    </a:ext>
                  </a:extLst>
                </a:gridCol>
                <a:gridCol w="2117725">
                  <a:extLst>
                    <a:ext uri="{9D8B030D-6E8A-4147-A177-3AD203B41FA5}">
                      <a16:colId xmlns:a16="http://schemas.microsoft.com/office/drawing/2014/main" xmlns="" val="3246760821"/>
                    </a:ext>
                  </a:extLst>
                </a:gridCol>
              </a:tblGrid>
              <a:tr h="6142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7" marR="91447"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L="91447" marR="91447"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7" marR="91447"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7" marR="91447"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7" marR="91447"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1701066982"/>
                  </a:ext>
                </a:extLst>
              </a:tr>
              <a:tr h="584075">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altLang="en-US" sz="2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3: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31131788"/>
                  </a:ext>
                </a:extLst>
              </a:tr>
              <a:tr h="147186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4.1 Number of registered employment opportunities filled by registered work seekers per year</a:t>
                      </a:r>
                      <a:endParaRPr kumimoji="0" lang="en-ZA" altLang="en-US" sz="1400" b="0" i="0" u="none" strike="noStrike" cap="none" normalizeH="0" baseline="0" smtClean="0">
                        <a:ln>
                          <a:noFill/>
                        </a:ln>
                        <a:solidFill>
                          <a:schemeClr val="tx1"/>
                        </a:solidFill>
                        <a:effectLst/>
                        <a:latin typeface="Calibri" panose="020F0502020204030204" pitchFamily="34" charset="0"/>
                      </a:endParaRPr>
                    </a:p>
                  </a:txBody>
                  <a:tcPr marT="45710" marB="4571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25 000</a:t>
                      </a:r>
                      <a:endPar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823B"/>
                          </a:solidFill>
                          <a:effectLst/>
                          <a:latin typeface="Calibri" panose="020F0502020204030204" pitchFamily="34" charset="0"/>
                          <a:ea typeface="Times New Roman" panose="02020603050405020304" pitchFamily="18" charset="0"/>
                          <a:cs typeface="Calibri" panose="020F0502020204030204" pitchFamily="34" charset="0"/>
                        </a:rPr>
                        <a:t>ACHIEVED</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48 638</a:t>
                      </a:r>
                      <a:r>
                        <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registered work and learning opportunities filled by registered work seekers, with a variance of </a:t>
                      </a: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11 138</a:t>
                      </a:r>
                      <a:endPar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Improved employer confirmation of placement.</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30328642"/>
                  </a:ext>
                </a:extLst>
              </a:tr>
            </a:tbl>
          </a:graphicData>
        </a:graphic>
      </p:graphicFrame>
      <p:sp>
        <p:nvSpPr>
          <p:cNvPr id="3" name="Slide Number Placeholder 2"/>
          <p:cNvSpPr>
            <a:spLocks noGrp="1"/>
          </p:cNvSpPr>
          <p:nvPr>
            <p:ph type="sldNum" sz="quarter" idx="12"/>
          </p:nvPr>
        </p:nvSpPr>
        <p:spPr>
          <a:xfrm>
            <a:off x="6635750" y="6491288"/>
            <a:ext cx="2057400" cy="365125"/>
          </a:xfrm>
        </p:spPr>
        <p:txBody>
          <a:bodyPr/>
          <a:lstStyle/>
          <a:p>
            <a:pPr>
              <a:defRPr/>
            </a:pPr>
            <a:fld id="{161545B2-13A2-42FD-8426-5459B77BF7FF}" type="slidenum">
              <a:rPr lang="en-US" smtClean="0"/>
              <a:pPr>
                <a:defRPr/>
              </a:pPr>
              <a:t>29</a:t>
            </a:fld>
            <a:endParaRPr lang="en-US"/>
          </a:p>
        </p:txBody>
      </p:sp>
      <p:graphicFrame>
        <p:nvGraphicFramePr>
          <p:cNvPr id="6" name="Table 5"/>
          <p:cNvGraphicFramePr>
            <a:graphicFrameLocks noGrp="1"/>
          </p:cNvGraphicFramePr>
          <p:nvPr/>
        </p:nvGraphicFramePr>
        <p:xfrm>
          <a:off x="98425" y="3249613"/>
          <a:ext cx="8767763" cy="3246437"/>
        </p:xfrm>
        <a:graphic>
          <a:graphicData uri="http://schemas.openxmlformats.org/drawingml/2006/table">
            <a:tbl>
              <a:tblPr/>
              <a:tblGrid>
                <a:gridCol w="1423988">
                  <a:extLst>
                    <a:ext uri="{9D8B030D-6E8A-4147-A177-3AD203B41FA5}">
                      <a16:colId xmlns:a16="http://schemas.microsoft.com/office/drawing/2014/main" xmlns="" val="3070643868"/>
                    </a:ext>
                  </a:extLst>
                </a:gridCol>
                <a:gridCol w="2984500">
                  <a:extLst>
                    <a:ext uri="{9D8B030D-6E8A-4147-A177-3AD203B41FA5}">
                      <a16:colId xmlns:a16="http://schemas.microsoft.com/office/drawing/2014/main" xmlns="" val="189772184"/>
                    </a:ext>
                  </a:extLst>
                </a:gridCol>
                <a:gridCol w="2446337">
                  <a:extLst>
                    <a:ext uri="{9D8B030D-6E8A-4147-A177-3AD203B41FA5}">
                      <a16:colId xmlns:a16="http://schemas.microsoft.com/office/drawing/2014/main" xmlns="" val="1047871437"/>
                    </a:ext>
                  </a:extLst>
                </a:gridCol>
                <a:gridCol w="1912938">
                  <a:extLst>
                    <a:ext uri="{9D8B030D-6E8A-4147-A177-3AD203B41FA5}">
                      <a16:colId xmlns:a16="http://schemas.microsoft.com/office/drawing/2014/main" xmlns="" val="671013866"/>
                    </a:ext>
                  </a:extLst>
                </a:gridCol>
              </a:tblGrid>
              <a:tr h="215925">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Prov.</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Target to be filled</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Actual filled</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Variances</a:t>
                      </a:r>
                      <a:endParaRPr kumimoji="0" lang="en-US" altLang="en-US" sz="14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4" marR="685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608996213"/>
                  </a:ext>
                </a:extLst>
              </a:tr>
              <a:tr h="182901">
                <a:tc vMerge="1">
                  <a:txBody>
                    <a:bodyPr/>
                    <a:lstStyle/>
                    <a:p>
                      <a:endParaRPr lang="en-ZA"/>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Q3</a:t>
                      </a:r>
                      <a:endParaRPr kumimoji="0" lang="en-ZA" altLang="en-US"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993171389"/>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5 132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7 311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2 179</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96212633"/>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FS</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2 961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3 919</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958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911164774"/>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GP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7 184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7 404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220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672948380"/>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KZN</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5 921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6 835</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914</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932226137"/>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LP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3 947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9 385</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5 438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001209452"/>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MP**</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3 158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2 791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FF0000"/>
                          </a:solidFill>
                          <a:effectLst/>
                          <a:latin typeface="Calibri" panose="020F0502020204030204" pitchFamily="34" charset="0"/>
                          <a:cs typeface="Calibri" panose="020F0502020204030204" pitchFamily="34" charset="0"/>
                        </a:rPr>
                        <a:t>-367</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072151469"/>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2 289</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3 388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1 099</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4200822297"/>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NW</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2 566</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3 042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476</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761947786"/>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WC</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4 342</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4 563</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221</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4123557931"/>
                  </a:ext>
                </a:extLst>
              </a:tr>
              <a:tr h="2133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*Online</a:t>
                      </a:r>
                    </a:p>
                  </a:txBody>
                  <a:tcPr marL="68589" marR="6858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37 500</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48 638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11 138</a:t>
                      </a:r>
                      <a:endPar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667161718"/>
                  </a:ext>
                </a:extLst>
              </a:tr>
              <a:tr h="24539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TOTAL</a:t>
                      </a:r>
                      <a:endParaRPr kumimoji="0" lang="en-US" altLang="en-US" sz="1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9" marR="685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2056543506"/>
                  </a:ext>
                </a:extLst>
              </a:tr>
              <a:tr h="468368">
                <a:tc gridSpan="4">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 </a:t>
                      </a:r>
                      <a:r>
                        <a:rPr kumimoji="0" lang="en-ZA" alt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refers to the number of registered work and learning opportunities through Kiosks, PES Bus and internet, filled by registered work seekers</a:t>
                      </a:r>
                      <a:r>
                        <a:rPr kumimoji="0" lang="en-ZA" altLang="en-US" sz="12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 </a:t>
                      </a:r>
                      <a:endParaRPr kumimoji="0" lang="en-ZA" alt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L="68589" marR="6858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38835218"/>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820738" y="930275"/>
            <a:ext cx="19907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u="sng" dirty="0" smtClean="0">
                <a:solidFill>
                  <a:srgbClr val="006938"/>
                </a:solidFill>
                <a:latin typeface="Calibri" panose="020F0502020204030204"/>
                <a:ea typeface="ＭＳ Ｐゴシック" panose="020B0600070205080204" pitchFamily="34" charset="-128"/>
                <a:cs typeface="+mj-cs"/>
              </a:rPr>
              <a:t>LEGENDS</a:t>
            </a:r>
            <a:endParaRPr lang="en-US" altLang="en-US" sz="2700" b="1" u="sng" dirty="0" smtClean="0">
              <a:solidFill>
                <a:srgbClr val="006938"/>
              </a:solidFill>
              <a:latin typeface="Arial" panose="020B0604020202020204" pitchFamily="34" charset="0"/>
              <a:ea typeface="ＭＳ Ｐゴシック" panose="020B0600070205080204" pitchFamily="34" charset="-128"/>
            </a:endParaRPr>
          </a:p>
        </p:txBody>
      </p:sp>
      <p:sp>
        <p:nvSpPr>
          <p:cNvPr id="9219" name="Title 1"/>
          <p:cNvSpPr txBox="1">
            <a:spLocks/>
          </p:cNvSpPr>
          <p:nvPr/>
        </p:nvSpPr>
        <p:spPr bwMode="auto">
          <a:xfrm>
            <a:off x="520700" y="2055813"/>
            <a:ext cx="76263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b="1">
              <a:solidFill>
                <a:srgbClr val="595959"/>
              </a:solidFill>
              <a:latin typeface="Arial" panose="020B0604020202020204" pitchFamily="34" charset="0"/>
              <a:ea typeface="MS PGothic" panose="020B0600070205080204" pitchFamily="34" charset="-128"/>
            </a:endParaRPr>
          </a:p>
        </p:txBody>
      </p:sp>
      <p:sp>
        <p:nvSpPr>
          <p:cNvPr id="9220" name="TextBox 5"/>
          <p:cNvSpPr txBox="1">
            <a:spLocks noChangeArrowheads="1"/>
          </p:cNvSpPr>
          <p:nvPr/>
        </p:nvSpPr>
        <p:spPr bwMode="auto">
          <a:xfrm>
            <a:off x="1944688" y="2295525"/>
            <a:ext cx="6202362" cy="1262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u="sng">
                <a:solidFill>
                  <a:srgbClr val="000000"/>
                </a:solidFill>
                <a:ea typeface="MS PGothic" panose="020B0600070205080204" pitchFamily="34" charset="-128"/>
                <a:cs typeface="Times New Roman" panose="02020603050405020304" pitchFamily="18" charset="0"/>
              </a:rPr>
              <a:t>Implication</a:t>
            </a:r>
            <a:r>
              <a:rPr lang="en-US" altLang="en-US" sz="1800" b="1">
                <a:solidFill>
                  <a:srgbClr val="000000"/>
                </a:solidFill>
                <a:ea typeface="MS PGothic" panose="020B0600070205080204" pitchFamily="34" charset="-128"/>
                <a:cs typeface="Times New Roman" panose="02020603050405020304" pitchFamily="18" charset="0"/>
              </a:rPr>
              <a:t>:  </a:t>
            </a:r>
            <a:r>
              <a:rPr lang="en-US" altLang="en-US" sz="1800" b="1">
                <a:solidFill>
                  <a:srgbClr val="00B050"/>
                </a:solidFill>
                <a:ea typeface="MS PGothic" panose="020B0600070205080204" pitchFamily="34" charset="-128"/>
                <a:cs typeface="Times New Roman" panose="02020603050405020304" pitchFamily="18" charset="0"/>
              </a:rPr>
              <a:t>ACHIEVED </a:t>
            </a:r>
          </a:p>
          <a:p>
            <a:pPr>
              <a:lnSpc>
                <a:spcPct val="100000"/>
              </a:lnSpc>
              <a:spcBef>
                <a:spcPct val="0"/>
              </a:spcBef>
              <a:buFontTx/>
              <a:buNone/>
            </a:pPr>
            <a:r>
              <a:rPr lang="en-ZA" altLang="en-US" sz="2000" b="1">
                <a:solidFill>
                  <a:srgbClr val="000000"/>
                </a:solidFill>
                <a:ea typeface="MS PGothic" panose="020B0600070205080204" pitchFamily="34" charset="-128"/>
                <a:cs typeface="Times New Roman" panose="02020603050405020304" pitchFamily="18" charset="0"/>
              </a:rPr>
              <a:t>Performance Indicator is on track  or reflects complete implementation. Target achieved</a:t>
            </a:r>
          </a:p>
          <a:p>
            <a:pPr>
              <a:lnSpc>
                <a:spcPct val="100000"/>
              </a:lnSpc>
              <a:spcBef>
                <a:spcPct val="0"/>
              </a:spcBef>
              <a:buFontTx/>
              <a:buNone/>
            </a:pPr>
            <a:r>
              <a:rPr lang="en-US" altLang="en-US" sz="1800" b="1">
                <a:solidFill>
                  <a:srgbClr val="000000"/>
                </a:solidFill>
                <a:ea typeface="MS PGothic" panose="020B0600070205080204" pitchFamily="34" charset="-128"/>
                <a:cs typeface="Times New Roman" panose="02020603050405020304" pitchFamily="18" charset="0"/>
              </a:rPr>
              <a:t> </a:t>
            </a:r>
            <a:r>
              <a:rPr lang="en-US" altLang="en-US" sz="1800" b="1" u="sng">
                <a:solidFill>
                  <a:srgbClr val="00B050"/>
                </a:solidFill>
                <a:ea typeface="MS PGothic" panose="020B0600070205080204" pitchFamily="34" charset="-128"/>
                <a:cs typeface="Times New Roman" panose="02020603050405020304" pitchFamily="18" charset="0"/>
              </a:rPr>
              <a:t>100% +  Complete</a:t>
            </a:r>
            <a:endParaRPr lang="en-ZA" altLang="en-US" sz="180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0" name="Oval 9"/>
          <p:cNvSpPr/>
          <p:nvPr/>
        </p:nvSpPr>
        <p:spPr>
          <a:xfrm>
            <a:off x="1025525" y="2522538"/>
            <a:ext cx="838200" cy="792162"/>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ZA" dirty="0"/>
          </a:p>
        </p:txBody>
      </p:sp>
      <p:sp>
        <p:nvSpPr>
          <p:cNvPr id="12" name="Oval 11"/>
          <p:cNvSpPr/>
          <p:nvPr/>
        </p:nvSpPr>
        <p:spPr>
          <a:xfrm>
            <a:off x="1135063" y="4376738"/>
            <a:ext cx="838200" cy="792162"/>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ZA" dirty="0"/>
          </a:p>
        </p:txBody>
      </p:sp>
      <p:sp>
        <p:nvSpPr>
          <p:cNvPr id="9223" name="TextBox 6"/>
          <p:cNvSpPr txBox="1">
            <a:spLocks noChangeArrowheads="1"/>
          </p:cNvSpPr>
          <p:nvPr/>
        </p:nvSpPr>
        <p:spPr bwMode="auto">
          <a:xfrm>
            <a:off x="2039938" y="4097338"/>
            <a:ext cx="6197600" cy="12620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u="sng">
                <a:solidFill>
                  <a:srgbClr val="000000"/>
                </a:solidFill>
                <a:ea typeface="MS PGothic" panose="020B0600070205080204" pitchFamily="34" charset="-128"/>
                <a:cs typeface="Times New Roman" panose="02020603050405020304" pitchFamily="18" charset="0"/>
              </a:rPr>
              <a:t>Implication</a:t>
            </a:r>
            <a:r>
              <a:rPr lang="en-US" altLang="en-US" sz="1800" b="1">
                <a:solidFill>
                  <a:srgbClr val="000000"/>
                </a:solidFill>
                <a:ea typeface="MS PGothic" panose="020B0600070205080204" pitchFamily="34" charset="-128"/>
                <a:cs typeface="Times New Roman" panose="02020603050405020304" pitchFamily="18" charset="0"/>
              </a:rPr>
              <a:t>:     </a:t>
            </a:r>
            <a:r>
              <a:rPr lang="en-US" altLang="en-US" sz="1800" b="1">
                <a:solidFill>
                  <a:srgbClr val="FF0000"/>
                </a:solidFill>
                <a:ea typeface="MS PGothic" panose="020B0600070205080204" pitchFamily="34" charset="-128"/>
                <a:cs typeface="Times New Roman" panose="02020603050405020304" pitchFamily="18" charset="0"/>
              </a:rPr>
              <a:t>NOT ACHIEVED </a:t>
            </a:r>
          </a:p>
          <a:p>
            <a:pPr>
              <a:lnSpc>
                <a:spcPct val="100000"/>
              </a:lnSpc>
              <a:spcBef>
                <a:spcPct val="0"/>
              </a:spcBef>
              <a:buFontTx/>
              <a:buNone/>
            </a:pPr>
            <a:r>
              <a:rPr lang="en-ZA" altLang="en-US" sz="2000" b="1">
                <a:solidFill>
                  <a:srgbClr val="000000"/>
                </a:solidFill>
                <a:ea typeface="MS PGothic" panose="020B0600070205080204" pitchFamily="34" charset="-128"/>
                <a:cs typeface="Times New Roman" panose="02020603050405020304" pitchFamily="18" charset="0"/>
              </a:rPr>
              <a:t>Performance Indicator behind schedule. Target not achieved</a:t>
            </a:r>
          </a:p>
          <a:p>
            <a:pPr>
              <a:lnSpc>
                <a:spcPct val="100000"/>
              </a:lnSpc>
              <a:spcBef>
                <a:spcPct val="0"/>
              </a:spcBef>
              <a:buFontTx/>
              <a:buNone/>
            </a:pPr>
            <a:r>
              <a:rPr lang="en-US" altLang="en-US" sz="1800" b="1">
                <a:solidFill>
                  <a:srgbClr val="000000"/>
                </a:solidFill>
                <a:ea typeface="MS PGothic" panose="020B0600070205080204" pitchFamily="34" charset="-128"/>
                <a:cs typeface="Times New Roman" panose="02020603050405020304" pitchFamily="18" charset="0"/>
              </a:rPr>
              <a:t> </a:t>
            </a:r>
            <a:r>
              <a:rPr lang="en-US" altLang="en-US" sz="1800" b="1" u="sng">
                <a:solidFill>
                  <a:srgbClr val="FF0000"/>
                </a:solidFill>
                <a:ea typeface="MS PGothic" panose="020B0600070205080204" pitchFamily="34" charset="-128"/>
                <a:cs typeface="Times New Roman" panose="02020603050405020304" pitchFamily="18" charset="0"/>
              </a:rPr>
              <a:t>0% - 99% Complete</a:t>
            </a:r>
            <a:endParaRPr lang="en-ZA" altLang="en-US" sz="1800">
              <a:latin typeface="Arial" panose="020B0604020202020204" pitchFamily="34" charset="0"/>
              <a:ea typeface="MS PGothic" panose="020B0600070205080204" pitchFamily="34" charset="-128"/>
              <a:cs typeface="Times New Roman" panose="02020603050405020304" pitchFamily="18" charset="0"/>
            </a:endParaRPr>
          </a:p>
        </p:txBody>
      </p:sp>
      <p:sp>
        <p:nvSpPr>
          <p:cNvPr id="9224" name="Title 1"/>
          <p:cNvSpPr txBox="1">
            <a:spLocks/>
          </p:cNvSpPr>
          <p:nvPr/>
        </p:nvSpPr>
        <p:spPr bwMode="auto">
          <a:xfrm>
            <a:off x="820738" y="4117975"/>
            <a:ext cx="76263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b="1">
              <a:solidFill>
                <a:srgbClr val="595959"/>
              </a:solidFill>
              <a:latin typeface="Arial" panose="020B0604020202020204" pitchFamily="34" charset="0"/>
              <a:ea typeface="MS PGothic" panose="020B0600070205080204" pitchFamily="34" charset="-128"/>
            </a:endParaRPr>
          </a:p>
        </p:txBody>
      </p:sp>
      <p:sp>
        <p:nvSpPr>
          <p:cNvPr id="3" name="Slide Number Placeholder 2"/>
          <p:cNvSpPr>
            <a:spLocks noGrp="1"/>
          </p:cNvSpPr>
          <p:nvPr>
            <p:ph type="sldNum" sz="quarter" idx="12"/>
          </p:nvPr>
        </p:nvSpPr>
        <p:spPr/>
        <p:txBody>
          <a:bodyPr/>
          <a:lstStyle/>
          <a:p>
            <a:pPr>
              <a:defRPr/>
            </a:pPr>
            <a:fld id="{A11A0AEE-3778-46D2-89C4-3D07A2FAB57E}"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12738" y="139700"/>
            <a:ext cx="779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3: PUBLIC EMPLOYMENT SERVICES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207963" y="1357313"/>
          <a:ext cx="8936037" cy="4202112"/>
        </p:xfrm>
        <a:graphic>
          <a:graphicData uri="http://schemas.openxmlformats.org/drawingml/2006/table">
            <a:tbl>
              <a:tblPr/>
              <a:tblGrid>
                <a:gridCol w="2032000">
                  <a:extLst>
                    <a:ext uri="{9D8B030D-6E8A-4147-A177-3AD203B41FA5}">
                      <a16:colId xmlns:a16="http://schemas.microsoft.com/office/drawing/2014/main" xmlns="" val="1179352718"/>
                    </a:ext>
                  </a:extLst>
                </a:gridCol>
                <a:gridCol w="1225550">
                  <a:extLst>
                    <a:ext uri="{9D8B030D-6E8A-4147-A177-3AD203B41FA5}">
                      <a16:colId xmlns:a16="http://schemas.microsoft.com/office/drawing/2014/main" xmlns="" val="1611591969"/>
                    </a:ext>
                  </a:extLst>
                </a:gridCol>
                <a:gridCol w="1354137">
                  <a:extLst>
                    <a:ext uri="{9D8B030D-6E8A-4147-A177-3AD203B41FA5}">
                      <a16:colId xmlns:a16="http://schemas.microsoft.com/office/drawing/2014/main" xmlns="" val="4224855105"/>
                    </a:ext>
                  </a:extLst>
                </a:gridCol>
                <a:gridCol w="2130425">
                  <a:extLst>
                    <a:ext uri="{9D8B030D-6E8A-4147-A177-3AD203B41FA5}">
                      <a16:colId xmlns:a16="http://schemas.microsoft.com/office/drawing/2014/main" xmlns="" val="1933391831"/>
                    </a:ext>
                  </a:extLst>
                </a:gridCol>
                <a:gridCol w="2193925">
                  <a:extLst>
                    <a:ext uri="{9D8B030D-6E8A-4147-A177-3AD203B41FA5}">
                      <a16:colId xmlns:a16="http://schemas.microsoft.com/office/drawing/2014/main" xmlns="" val="2404902945"/>
                    </a:ext>
                  </a:extLst>
                </a:gridCol>
              </a:tblGrid>
              <a:tr h="6858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273648462"/>
                  </a:ext>
                </a:extLst>
              </a:tr>
              <a:tr h="652463">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altLang="en-US" sz="2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3: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380224210"/>
                  </a:ext>
                </a:extLst>
              </a:tr>
              <a:tr h="14557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5.1 Number of partnerships agreements concluded with various stakeholders </a:t>
                      </a:r>
                      <a:endParaRPr kumimoji="0" lang="en-ZA" altLang="en-US" sz="1400" b="0" i="0" u="none" strike="noStrike" cap="none" normalizeH="0" baseline="0" smtClean="0">
                        <a:ln>
                          <a:noFill/>
                        </a:ln>
                        <a:solidFill>
                          <a:srgbClr val="000000"/>
                        </a:solidFill>
                        <a:effectLst/>
                        <a:latin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15</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457200" rtl="0" eaLnBrk="1" fontAlgn="base" latinLnBrk="0" hangingPunct="1">
                        <a:lnSpc>
                          <a:spcPct val="110000"/>
                        </a:lnSpc>
                        <a:spcBef>
                          <a:spcPct val="0"/>
                        </a:spcBef>
                        <a:spcAft>
                          <a:spcPts val="60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NOT ACHIEVED</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13</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0000"/>
                        </a:lnSpc>
                        <a:spcBef>
                          <a:spcPct val="0"/>
                        </a:spcBef>
                        <a:spcAft>
                          <a:spcPts val="60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rebuchet MS" panose="020B060302020202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Verification process still in progress</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0000"/>
                        </a:lnSpc>
                        <a:spcBef>
                          <a:spcPct val="0"/>
                        </a:spcBef>
                        <a:spcAft>
                          <a:spcPts val="60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Finalisation of the verification</a:t>
                      </a: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10000"/>
                        </a:lnSpc>
                        <a:spcBef>
                          <a:spcPct val="0"/>
                        </a:spcBef>
                        <a:spcAft>
                          <a:spcPts val="60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73349111"/>
                  </a:ext>
                </a:extLst>
              </a:tr>
              <a:tr h="140811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6.1 Number of policies developed and approved </a:t>
                      </a:r>
                      <a:endParaRPr kumimoji="0" lang="en-ZA" altLang="en-US" sz="1400" b="0" i="0" u="none" strike="noStrike" cap="none" normalizeH="0" baseline="0" smtClean="0">
                        <a:ln>
                          <a:noFill/>
                        </a:ln>
                        <a:solidFill>
                          <a:srgbClr val="000000"/>
                        </a:solidFill>
                        <a:effectLst/>
                        <a:latin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91447" marR="914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TARGET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83455824"/>
                  </a:ext>
                </a:extLst>
              </a:tr>
            </a:tbl>
          </a:graphicData>
        </a:graphic>
      </p:graphicFrame>
      <p:sp>
        <p:nvSpPr>
          <p:cNvPr id="3" name="Slide Number Placeholder 2"/>
          <p:cNvSpPr>
            <a:spLocks noGrp="1"/>
          </p:cNvSpPr>
          <p:nvPr>
            <p:ph type="sldNum" sz="quarter" idx="12"/>
          </p:nvPr>
        </p:nvSpPr>
        <p:spPr/>
        <p:txBody>
          <a:bodyPr/>
          <a:lstStyle/>
          <a:p>
            <a:pPr>
              <a:defRPr/>
            </a:pPr>
            <a:fld id="{C762F77B-DCEC-4597-B584-ACB387D3924C}"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369888"/>
            <a:ext cx="652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b="1" u="sng" dirty="0" smtClean="0">
                <a:solidFill>
                  <a:srgbClr val="006938"/>
                </a:solidFill>
                <a:latin typeface="Calibri" panose="020F0502020204030204"/>
                <a:ea typeface="ＭＳ Ｐゴシック" panose="020B0600070205080204" pitchFamily="34" charset="-128"/>
                <a:cs typeface="+mj-cs"/>
              </a:rPr>
              <a:t>PROGRAMME 4</a:t>
            </a:r>
            <a:endParaRPr lang="en-US" altLang="en-US" b="1" u="sng" dirty="0">
              <a:solidFill>
                <a:srgbClr val="006938"/>
              </a:solidFill>
              <a:latin typeface="Calibri" panose="020F0502020204030204"/>
            </a:endParaRPr>
          </a:p>
        </p:txBody>
      </p:sp>
      <p:sp>
        <p:nvSpPr>
          <p:cNvPr id="44035" name="Rectangle 1"/>
          <p:cNvSpPr>
            <a:spLocks noChangeArrowheads="1"/>
          </p:cNvSpPr>
          <p:nvPr/>
        </p:nvSpPr>
        <p:spPr bwMode="auto">
          <a:xfrm>
            <a:off x="804863" y="3111500"/>
            <a:ext cx="7594600"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buFontTx/>
              <a:buNone/>
            </a:pPr>
            <a:r>
              <a:rPr lang="en-ZA" altLang="en-US" sz="2400" b="1">
                <a:ea typeface="MS PGothic" panose="020B0600070205080204" pitchFamily="34" charset="-128"/>
              </a:rPr>
              <a:t>LABOUR POLICY AND INDUSTRIAL RELATIONS</a:t>
            </a:r>
          </a:p>
        </p:txBody>
      </p:sp>
      <p:sp>
        <p:nvSpPr>
          <p:cNvPr id="3" name="Slide Number Placeholder 2"/>
          <p:cNvSpPr>
            <a:spLocks noGrp="1"/>
          </p:cNvSpPr>
          <p:nvPr>
            <p:ph type="sldNum" sz="quarter" idx="12"/>
          </p:nvPr>
        </p:nvSpPr>
        <p:spPr/>
        <p:txBody>
          <a:bodyPr/>
          <a:lstStyle/>
          <a:p>
            <a:pPr>
              <a:defRPr/>
            </a:pPr>
            <a:fld id="{21327C6C-1614-4179-8451-7F2E573E549C}"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220663" y="139700"/>
            <a:ext cx="8093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4: LABOUR POLICY AND INDUSTRIAL RELATIONS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558800" y="1389063"/>
          <a:ext cx="8039099" cy="4522816"/>
        </p:xfrm>
        <a:graphic>
          <a:graphicData uri="http://schemas.openxmlformats.org/drawingml/2006/table">
            <a:tbl>
              <a:tblPr/>
              <a:tblGrid>
                <a:gridCol w="1811987">
                  <a:extLst>
                    <a:ext uri="{9D8B030D-6E8A-4147-A177-3AD203B41FA5}">
                      <a16:colId xmlns:a16="http://schemas.microsoft.com/office/drawing/2014/main" xmlns="" val="2459402534"/>
                    </a:ext>
                  </a:extLst>
                </a:gridCol>
                <a:gridCol w="1414026">
                  <a:extLst>
                    <a:ext uri="{9D8B030D-6E8A-4147-A177-3AD203B41FA5}">
                      <a16:colId xmlns:a16="http://schemas.microsoft.com/office/drawing/2014/main" xmlns="" val="3244682666"/>
                    </a:ext>
                  </a:extLst>
                </a:gridCol>
                <a:gridCol w="1617239">
                  <a:extLst>
                    <a:ext uri="{9D8B030D-6E8A-4147-A177-3AD203B41FA5}">
                      <a16:colId xmlns:a16="http://schemas.microsoft.com/office/drawing/2014/main" xmlns="" val="3625311858"/>
                    </a:ext>
                  </a:extLst>
                </a:gridCol>
                <a:gridCol w="1541035">
                  <a:extLst>
                    <a:ext uri="{9D8B030D-6E8A-4147-A177-3AD203B41FA5}">
                      <a16:colId xmlns:a16="http://schemas.microsoft.com/office/drawing/2014/main" xmlns="" val="3352679013"/>
                    </a:ext>
                  </a:extLst>
                </a:gridCol>
                <a:gridCol w="1654812">
                  <a:extLst>
                    <a:ext uri="{9D8B030D-6E8A-4147-A177-3AD203B41FA5}">
                      <a16:colId xmlns:a16="http://schemas.microsoft.com/office/drawing/2014/main" xmlns="" val="1717613005"/>
                    </a:ext>
                  </a:extLst>
                </a:gridCol>
              </a:tblGrid>
              <a:tr h="5790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6" marR="91446" marT="45700" marB="4570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Quarter 3 Target</a:t>
                      </a:r>
                    </a:p>
                  </a:txBody>
                  <a:tcPr marL="91446" marR="91446" marT="45700" marB="4570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L="91446" marR="91446" marT="45700" marB="4570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L="91446" marR="91446" marT="45700" marB="4570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L="91446" marR="91446" marT="45700" marB="4570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2980064773"/>
                  </a:ext>
                </a:extLst>
              </a:tr>
              <a:tr h="336754">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PRIORITY 6: Social cohesion and safe communities </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6" marR="91446" marT="45700" marB="4570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18485335"/>
                  </a:ext>
                </a:extLst>
              </a:tr>
              <a:tr h="1768131">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1.1 Amendments to the Employment Equity Act </a:t>
                      </a:r>
                      <a:r>
                        <a:rPr lang="en-ZA" sz="1400" dirty="0" smtClean="0">
                          <a:solidFill>
                            <a:srgbClr val="000000"/>
                          </a:solidFill>
                          <a:effectLst/>
                          <a:latin typeface="Calibri" panose="020F0502020204030204" pitchFamily="34" charset="0"/>
                          <a:ea typeface="Calibri" panose="020F0502020204030204" pitchFamily="34" charset="0"/>
                        </a:rPr>
                        <a:t>promulgated and implemented per annum </a:t>
                      </a:r>
                      <a:endParaRPr lang="en-ZA" sz="1400" dirty="0">
                        <a:latin typeface="+mn-lt"/>
                      </a:endParaRPr>
                    </a:p>
                  </a:txBody>
                  <a:tcPr marL="91446" marR="91446" marT="45707" marB="4570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a:t>
                      </a:r>
                      <a:r>
                        <a:rPr lang="en-ZA" sz="1400" b="1" baseline="0" dirty="0" smtClean="0">
                          <a:effectLst/>
                          <a:latin typeface="+mn-lt"/>
                          <a:ea typeface="Calibri" panose="020F0502020204030204" pitchFamily="34" charset="0"/>
                          <a:cs typeface="Times New Roman" panose="02020603050405020304" pitchFamily="18" charset="0"/>
                        </a:rPr>
                        <a:t> TARGET</a:t>
                      </a:r>
                      <a:endParaRPr lang="en-ZA" sz="1400" b="1" dirty="0">
                        <a:effectLst/>
                        <a:latin typeface="+mn-lt"/>
                        <a:ea typeface="Calibri" panose="020F0502020204030204" pitchFamily="34" charset="0"/>
                        <a:cs typeface="Times New Roman" panose="02020603050405020304" pitchFamily="18" charset="0"/>
                      </a:endParaRPr>
                    </a:p>
                  </a:txBody>
                  <a:tcPr marL="68585" marR="6858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8" marR="11430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8" marR="11430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8" marR="11430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60923529"/>
                  </a:ext>
                </a:extLst>
              </a:tr>
              <a:tr h="1838841">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2.1 </a:t>
                      </a:r>
                      <a:r>
                        <a:rPr lang="en-ZA" sz="1400" dirty="0" smtClean="0">
                          <a:solidFill>
                            <a:srgbClr val="000000"/>
                          </a:solidFill>
                          <a:effectLst/>
                          <a:latin typeface="Calibri" panose="020F0502020204030204" pitchFamily="34" charset="0"/>
                          <a:ea typeface="Calibri" panose="020F0502020204030204" pitchFamily="34" charset="0"/>
                        </a:rPr>
                        <a:t>Annual EE Report and Public Register published per annum </a:t>
                      </a:r>
                      <a:endParaRPr lang="en-ZA" sz="1400" dirty="0">
                        <a:latin typeface="+mn-lt"/>
                      </a:endParaRPr>
                    </a:p>
                  </a:txBody>
                  <a:tcPr marL="91446" marR="91446" marT="45707" marB="4570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a:t>
                      </a:r>
                      <a:r>
                        <a:rPr lang="en-ZA" sz="1400" b="1" baseline="0" dirty="0" smtClean="0">
                          <a:effectLst/>
                          <a:latin typeface="+mn-lt"/>
                          <a:ea typeface="Calibri" panose="020F0502020204030204" pitchFamily="34" charset="0"/>
                          <a:cs typeface="Times New Roman" panose="02020603050405020304" pitchFamily="18" charset="0"/>
                        </a:rPr>
                        <a:t> TARGET</a:t>
                      </a:r>
                      <a:endParaRPr lang="en-ZA" sz="1400" b="1" dirty="0">
                        <a:effectLst/>
                        <a:latin typeface="+mn-lt"/>
                        <a:ea typeface="Calibri" panose="020F0502020204030204" pitchFamily="34" charset="0"/>
                        <a:cs typeface="Times New Roman" panose="02020603050405020304" pitchFamily="18" charset="0"/>
                      </a:endParaRPr>
                    </a:p>
                  </a:txBody>
                  <a:tcPr marL="68585" marR="6858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8" marR="11430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8" marR="11430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8" marR="11430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00317564"/>
                  </a:ext>
                </a:extLst>
              </a:tr>
            </a:tbl>
          </a:graphicData>
        </a:graphic>
      </p:graphicFrame>
      <p:sp>
        <p:nvSpPr>
          <p:cNvPr id="5" name="Slide Number Placeholder 4"/>
          <p:cNvSpPr>
            <a:spLocks noGrp="1"/>
          </p:cNvSpPr>
          <p:nvPr>
            <p:ph type="sldNum" sz="quarter" idx="12"/>
          </p:nvPr>
        </p:nvSpPr>
        <p:spPr/>
        <p:txBody>
          <a:bodyPr/>
          <a:lstStyle/>
          <a:p>
            <a:pPr>
              <a:defRPr/>
            </a:pPr>
            <a:fld id="{88E83096-DA4A-41E3-AA27-23278E908F4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220663" y="139700"/>
            <a:ext cx="8093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4: LABOUR POLICY AND INDUSTRIAL RELATIONS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220663" y="1201738"/>
          <a:ext cx="8577261" cy="5175370"/>
        </p:xfrm>
        <a:graphic>
          <a:graphicData uri="http://schemas.openxmlformats.org/drawingml/2006/table">
            <a:tbl>
              <a:tblPr/>
              <a:tblGrid>
                <a:gridCol w="2089762">
                  <a:extLst>
                    <a:ext uri="{9D8B030D-6E8A-4147-A177-3AD203B41FA5}">
                      <a16:colId xmlns:a16="http://schemas.microsoft.com/office/drawing/2014/main" xmlns="" val="471891278"/>
                    </a:ext>
                  </a:extLst>
                </a:gridCol>
                <a:gridCol w="1177332">
                  <a:extLst>
                    <a:ext uri="{9D8B030D-6E8A-4147-A177-3AD203B41FA5}">
                      <a16:colId xmlns:a16="http://schemas.microsoft.com/office/drawing/2014/main" xmlns="" val="2415025779"/>
                    </a:ext>
                  </a:extLst>
                </a:gridCol>
                <a:gridCol w="1786295">
                  <a:extLst>
                    <a:ext uri="{9D8B030D-6E8A-4147-A177-3AD203B41FA5}">
                      <a16:colId xmlns:a16="http://schemas.microsoft.com/office/drawing/2014/main" xmlns="" val="2308718780"/>
                    </a:ext>
                  </a:extLst>
                </a:gridCol>
                <a:gridCol w="1786294">
                  <a:extLst>
                    <a:ext uri="{9D8B030D-6E8A-4147-A177-3AD203B41FA5}">
                      <a16:colId xmlns:a16="http://schemas.microsoft.com/office/drawing/2014/main" xmlns="" val="2354783530"/>
                    </a:ext>
                  </a:extLst>
                </a:gridCol>
                <a:gridCol w="1737578">
                  <a:extLst>
                    <a:ext uri="{9D8B030D-6E8A-4147-A177-3AD203B41FA5}">
                      <a16:colId xmlns:a16="http://schemas.microsoft.com/office/drawing/2014/main" xmlns="" val="3015646018"/>
                    </a:ext>
                  </a:extLst>
                </a:gridCol>
              </a:tblGrid>
              <a:tr h="57911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L="91446" marR="91446"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Quarter 3 Target</a:t>
                      </a:r>
                    </a:p>
                  </a:txBody>
                  <a:tcPr marL="91446" marR="91446"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Actual Achieved</a:t>
                      </a:r>
                    </a:p>
                  </a:txBody>
                  <a:tcPr marL="91446" marR="91446"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Reason for Variance </a:t>
                      </a:r>
                    </a:p>
                  </a:txBody>
                  <a:tcPr marL="91446" marR="91446"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Remedial Action</a:t>
                      </a:r>
                    </a:p>
                  </a:txBody>
                  <a:tcPr marL="91446" marR="91446"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3402073499"/>
                  </a:ext>
                </a:extLst>
              </a:tr>
              <a:tr h="336803">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PRIORITY 6: Social cohesion and safe communities </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446" marR="91446"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7042669"/>
                  </a:ext>
                </a:extLst>
              </a:tr>
              <a:tr h="1132194">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2.2  </a:t>
                      </a:r>
                      <a:r>
                        <a:rPr lang="en-ZA" sz="1400" dirty="0" smtClean="0">
                          <a:solidFill>
                            <a:srgbClr val="000000"/>
                          </a:solidFill>
                          <a:effectLst/>
                          <a:latin typeface="Calibri" panose="020F0502020204030204" pitchFamily="34" charset="0"/>
                          <a:ea typeface="Calibri" panose="020F0502020204030204" pitchFamily="34" charset="0"/>
                        </a:rPr>
                        <a:t>Annual EE report and Public Register developed per annum </a:t>
                      </a:r>
                      <a:endParaRPr lang="en-ZA" sz="1400" dirty="0">
                        <a:effectLst/>
                        <a:latin typeface="+mn-lt"/>
                        <a:ea typeface="Calibri" panose="020F0502020204030204" pitchFamily="34" charset="0"/>
                        <a:cs typeface="Times New Roman" panose="02020603050405020304" pitchFamily="18" charset="0"/>
                      </a:endParaRPr>
                    </a:p>
                  </a:txBody>
                  <a:tcPr marL="68584" marR="6858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a:t>
                      </a:r>
                      <a:r>
                        <a:rPr lang="en-ZA" sz="1400" b="1" baseline="0" dirty="0" smtClean="0">
                          <a:effectLst/>
                          <a:latin typeface="+mn-lt"/>
                          <a:ea typeface="Calibri" panose="020F0502020204030204" pitchFamily="34" charset="0"/>
                          <a:cs typeface="Times New Roman" panose="02020603050405020304" pitchFamily="18" charset="0"/>
                        </a:rPr>
                        <a:t> TARGET</a:t>
                      </a:r>
                      <a:endParaRPr lang="en-ZA" sz="1400" b="1" dirty="0">
                        <a:effectLst/>
                        <a:latin typeface="+mn-lt"/>
                        <a:ea typeface="Calibri" panose="020F0502020204030204" pitchFamily="34" charset="0"/>
                        <a:cs typeface="Times New Roman" panose="02020603050405020304" pitchFamily="18" charset="0"/>
                      </a:endParaRPr>
                    </a:p>
                  </a:txBody>
                  <a:tcPr marL="68584" marR="6858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31329230"/>
                  </a:ext>
                </a:extLst>
              </a:tr>
              <a:tr h="1318214">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2.3 </a:t>
                      </a:r>
                      <a:r>
                        <a:rPr lang="en-ZA" sz="1400" dirty="0" smtClean="0">
                          <a:solidFill>
                            <a:srgbClr val="000000"/>
                          </a:solidFill>
                          <a:effectLst/>
                          <a:latin typeface="Calibri" panose="020F0502020204030204" pitchFamily="34" charset="0"/>
                          <a:ea typeface="Calibri" panose="020F0502020204030204" pitchFamily="34" charset="0"/>
                        </a:rPr>
                        <a:t>Income differential data collection tool (EEA4 form) for designated employers developed per annum </a:t>
                      </a:r>
                      <a:endParaRPr lang="en-ZA" sz="1400" dirty="0">
                        <a:latin typeface="+mn-lt"/>
                      </a:endParaRPr>
                    </a:p>
                  </a:txBody>
                  <a:tcPr marL="91446" marR="91446" marT="45717" marB="4571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 TARGET</a:t>
                      </a:r>
                      <a:endParaRPr lang="en-ZA" sz="1400" b="1" dirty="0">
                        <a:effectLst/>
                        <a:latin typeface="+mn-lt"/>
                        <a:ea typeface="Calibri" panose="020F0502020204030204" pitchFamily="34" charset="0"/>
                        <a:cs typeface="Times New Roman" panose="02020603050405020304" pitchFamily="18" charset="0"/>
                      </a:endParaRPr>
                    </a:p>
                  </a:txBody>
                  <a:tcPr marL="68584" marR="6858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73643793"/>
                  </a:ext>
                </a:extLst>
              </a:tr>
              <a:tr h="1808927">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2.4 </a:t>
                      </a:r>
                      <a:r>
                        <a:rPr lang="en-ZA" sz="1400" dirty="0" smtClean="0">
                          <a:solidFill>
                            <a:srgbClr val="000000"/>
                          </a:solidFill>
                          <a:effectLst/>
                          <a:latin typeface="Calibri" panose="020F0502020204030204" pitchFamily="34" charset="0"/>
                          <a:ea typeface="Calibri" panose="020F0502020204030204" pitchFamily="34" charset="0"/>
                        </a:rPr>
                        <a:t>Law and policy interventions developed to protect specific groups of workers who are particularly vulnerable to specific forms of gender-based violence per annum </a:t>
                      </a:r>
                      <a:endParaRPr lang="en-ZA" sz="1400" dirty="0">
                        <a:latin typeface="+mn-lt"/>
                      </a:endParaRPr>
                    </a:p>
                  </a:txBody>
                  <a:tcPr marL="91446" marR="91446" marT="45717" marB="45717">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 TARGET</a:t>
                      </a:r>
                      <a:endParaRPr lang="en-ZA" sz="1400" b="1" dirty="0">
                        <a:effectLst/>
                        <a:latin typeface="+mn-lt"/>
                        <a:ea typeface="Calibri" panose="020F0502020204030204" pitchFamily="34" charset="0"/>
                        <a:cs typeface="Times New Roman" panose="02020603050405020304" pitchFamily="18" charset="0"/>
                      </a:endParaRPr>
                    </a:p>
                  </a:txBody>
                  <a:tcPr marL="68584" marR="6858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7" marR="11430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39032988"/>
                  </a:ext>
                </a:extLst>
              </a:tr>
            </a:tbl>
          </a:graphicData>
        </a:graphic>
      </p:graphicFrame>
      <p:sp>
        <p:nvSpPr>
          <p:cNvPr id="3" name="Slide Number Placeholder 2"/>
          <p:cNvSpPr>
            <a:spLocks noGrp="1"/>
          </p:cNvSpPr>
          <p:nvPr>
            <p:ph type="sldNum" sz="quarter" idx="12"/>
          </p:nvPr>
        </p:nvSpPr>
        <p:spPr/>
        <p:txBody>
          <a:bodyPr/>
          <a:lstStyle/>
          <a:p>
            <a:pPr>
              <a:defRPr/>
            </a:pPr>
            <a:fld id="{55EE848B-0C57-4AB0-92B7-F68171AF8DAC}"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220663" y="139700"/>
            <a:ext cx="8093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4: LABOUR POLICY AND INDUSTRIAL RELATIONS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98425" y="1089025"/>
          <a:ext cx="8943975" cy="5267482"/>
        </p:xfrm>
        <a:graphic>
          <a:graphicData uri="http://schemas.openxmlformats.org/drawingml/2006/table">
            <a:tbl>
              <a:tblPr/>
              <a:tblGrid>
                <a:gridCol w="1103842">
                  <a:extLst>
                    <a:ext uri="{9D8B030D-6E8A-4147-A177-3AD203B41FA5}">
                      <a16:colId xmlns:a16="http://schemas.microsoft.com/office/drawing/2014/main" xmlns="" val="4238921245"/>
                    </a:ext>
                  </a:extLst>
                </a:gridCol>
                <a:gridCol w="1176866">
                  <a:extLst>
                    <a:ext uri="{9D8B030D-6E8A-4147-A177-3AD203B41FA5}">
                      <a16:colId xmlns:a16="http://schemas.microsoft.com/office/drawing/2014/main" xmlns="" val="134904699"/>
                    </a:ext>
                  </a:extLst>
                </a:gridCol>
                <a:gridCol w="1380067">
                  <a:extLst>
                    <a:ext uri="{9D8B030D-6E8A-4147-A177-3AD203B41FA5}">
                      <a16:colId xmlns:a16="http://schemas.microsoft.com/office/drawing/2014/main" xmlns="" val="2990322211"/>
                    </a:ext>
                  </a:extLst>
                </a:gridCol>
                <a:gridCol w="2457450">
                  <a:extLst>
                    <a:ext uri="{9D8B030D-6E8A-4147-A177-3AD203B41FA5}">
                      <a16:colId xmlns:a16="http://schemas.microsoft.com/office/drawing/2014/main" xmlns="" val="4094970164"/>
                    </a:ext>
                  </a:extLst>
                </a:gridCol>
                <a:gridCol w="2825750">
                  <a:extLst>
                    <a:ext uri="{9D8B030D-6E8A-4147-A177-3AD203B41FA5}">
                      <a16:colId xmlns:a16="http://schemas.microsoft.com/office/drawing/2014/main" xmlns="" val="3289712056"/>
                    </a:ext>
                  </a:extLst>
                </a:gridCol>
              </a:tblGrid>
              <a:tr h="5791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Output Indicator</a:t>
                      </a:r>
                    </a:p>
                  </a:txBody>
                  <a:tcPr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Quarter 3 Target</a:t>
                      </a:r>
                    </a:p>
                  </a:txBody>
                  <a:tcPr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Actual Achieved</a:t>
                      </a:r>
                    </a:p>
                  </a:txBody>
                  <a:tcPr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dirty="0" smtClean="0">
                          <a:ln>
                            <a:noFill/>
                          </a:ln>
                          <a:solidFill>
                            <a:schemeClr val="tx1"/>
                          </a:solidFill>
                          <a:effectLst/>
                          <a:latin typeface="Calibri" panose="020F0502020204030204" pitchFamily="34" charset="0"/>
                        </a:rPr>
                        <a:t>Reason for Variance </a:t>
                      </a:r>
                    </a:p>
                  </a:txBody>
                  <a:tcPr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952114366"/>
                  </a:ext>
                </a:extLst>
              </a:tr>
              <a:tr h="336815">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85779476"/>
                  </a:ext>
                </a:extLst>
              </a:tr>
              <a:tr h="4351371">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3.1 </a:t>
                      </a:r>
                      <a:r>
                        <a:rPr lang="en-ZA" sz="1400" dirty="0" smtClean="0">
                          <a:solidFill>
                            <a:srgbClr val="000000"/>
                          </a:solidFill>
                          <a:effectLst/>
                          <a:latin typeface="Calibri" panose="020F0502020204030204" pitchFamily="34" charset="0"/>
                          <a:ea typeface="Calibri" panose="020F0502020204030204" pitchFamily="34" charset="0"/>
                        </a:rPr>
                        <a:t>Review of the National Minimum Wage level per annum </a:t>
                      </a:r>
                      <a:endParaRPr lang="en-ZA" sz="1400" dirty="0"/>
                    </a:p>
                  </a:txBody>
                  <a:tcPr marT="45716" marB="45716">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lang="en-ZA" sz="1400" dirty="0" smtClean="0">
                          <a:solidFill>
                            <a:srgbClr val="000000"/>
                          </a:solidFill>
                          <a:effectLst/>
                          <a:latin typeface="Calibri" panose="020F0502020204030204" pitchFamily="34" charset="0"/>
                          <a:ea typeface="Times New Roman" panose="02020603050405020304" pitchFamily="18" charset="0"/>
                        </a:rPr>
                        <a:t>NMW investigation report published by 31 October 2021 </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NOT ACHIEVED</a:t>
                      </a:r>
                      <a:endParaRPr lang="en-ZA" sz="1400" dirty="0" smtClean="0">
                        <a:solidFill>
                          <a:srgbClr val="000000"/>
                        </a:solidFill>
                        <a:effectLst/>
                        <a:latin typeface="Calibri" panose="020F0502020204030204" pitchFamily="34" charset="0"/>
                        <a:ea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000000"/>
                          </a:solidFill>
                          <a:effectLst/>
                          <a:latin typeface="Calibri" panose="020F0502020204030204" pitchFamily="34" charset="0"/>
                          <a:ea typeface="Calibri" panose="020F0502020204030204" pitchFamily="34" charset="0"/>
                        </a:rPr>
                        <a:t>The NMW investigation report requesting public comments/inputs was published on the 17</a:t>
                      </a:r>
                      <a:r>
                        <a:rPr lang="en-ZA" sz="1400" baseline="30000" dirty="0" smtClean="0">
                          <a:solidFill>
                            <a:srgbClr val="000000"/>
                          </a:solidFill>
                          <a:effectLst/>
                          <a:latin typeface="Calibri" panose="020F0502020204030204" pitchFamily="34" charset="0"/>
                          <a:ea typeface="Calibri" panose="020F0502020204030204" pitchFamily="34" charset="0"/>
                        </a:rPr>
                        <a:t>th</a:t>
                      </a:r>
                      <a:r>
                        <a:rPr lang="en-ZA" sz="1400" dirty="0" smtClean="0">
                          <a:solidFill>
                            <a:srgbClr val="000000"/>
                          </a:solidFill>
                          <a:effectLst/>
                          <a:latin typeface="Calibri" panose="020F0502020204030204" pitchFamily="34" charset="0"/>
                          <a:ea typeface="Calibri" panose="020F0502020204030204" pitchFamily="34" charset="0"/>
                        </a:rPr>
                        <a:t> December 2021 in the Government Gazette No. 45649</a:t>
                      </a:r>
                      <a:endParaRPr lang="en-ZA" sz="1400" b="0" kern="1200" dirty="0" smtClean="0">
                        <a:solidFill>
                          <a:schemeClr val="tx1"/>
                        </a:solidFill>
                        <a:effectLst/>
                        <a:latin typeface="+mn-lt"/>
                        <a:ea typeface="+mn-ea"/>
                        <a:cs typeface="+mn-cs"/>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kern="1200" dirty="0" smtClean="0">
                          <a:solidFill>
                            <a:srgbClr val="000000"/>
                          </a:solidFill>
                          <a:effectLst/>
                          <a:latin typeface="Calibri" panose="020F0502020204030204" pitchFamily="34" charset="0"/>
                          <a:ea typeface="Calibri" panose="020F0502020204030204" pitchFamily="34" charset="0"/>
                          <a:cs typeface="+mn-cs"/>
                        </a:rPr>
                        <a:t>Report could not be published by 31 October 2021 due to:</a:t>
                      </a:r>
                    </a:p>
                    <a:p>
                      <a:pPr marL="342900" lvl="0" indent="-342900" algn="just">
                        <a:lnSpc>
                          <a:spcPct val="115000"/>
                        </a:lnSpc>
                        <a:spcAft>
                          <a:spcPts val="0"/>
                        </a:spcAft>
                        <a:buFont typeface="Symbol" panose="05050102010706020507" pitchFamily="18" charset="2"/>
                        <a:buChar char=""/>
                      </a:pPr>
                      <a:r>
                        <a:rPr lang="en-ZA" sz="1400" kern="1200" dirty="0" smtClean="0">
                          <a:solidFill>
                            <a:srgbClr val="000000"/>
                          </a:solidFill>
                          <a:effectLst/>
                          <a:latin typeface="Calibri" panose="020F0502020204030204" pitchFamily="34" charset="0"/>
                          <a:ea typeface="Calibri" panose="020F0502020204030204" pitchFamily="34" charset="0"/>
                          <a:cs typeface="+mn-cs"/>
                        </a:rPr>
                        <a:t>Researchers experienced challenges caused by the change in Stats SA’s data collection method for the QLFS to a telephonic survey from 2020Q2 onwards as a result of Covid-19 pandemic.</a:t>
                      </a:r>
                    </a:p>
                    <a:p>
                      <a:pPr marL="342900" lvl="0" indent="-342900" algn="just">
                        <a:lnSpc>
                          <a:spcPct val="115000"/>
                        </a:lnSpc>
                        <a:spcAft>
                          <a:spcPts val="1000"/>
                        </a:spcAft>
                        <a:buFont typeface="Symbol" panose="05050102010706020507" pitchFamily="18" charset="2"/>
                        <a:buChar char=""/>
                      </a:pPr>
                      <a:r>
                        <a:rPr lang="en-ZA" sz="1400" kern="1200" dirty="0" smtClean="0">
                          <a:solidFill>
                            <a:srgbClr val="000000"/>
                          </a:solidFill>
                          <a:effectLst/>
                          <a:latin typeface="Calibri" panose="020F0502020204030204" pitchFamily="34" charset="0"/>
                          <a:ea typeface="Calibri" panose="020F0502020204030204" pitchFamily="34" charset="0"/>
                          <a:cs typeface="+mn-cs"/>
                        </a:rPr>
                        <a:t>Discrepancies on wage data from Stats SA</a:t>
                      </a:r>
                    </a:p>
                    <a:p>
                      <a:r>
                        <a:rPr lang="en-ZA" sz="1400" kern="1200" dirty="0" smtClean="0">
                          <a:solidFill>
                            <a:srgbClr val="000000"/>
                          </a:solidFill>
                          <a:effectLst/>
                          <a:latin typeface="Calibri" panose="020F0502020204030204" pitchFamily="34" charset="0"/>
                          <a:ea typeface="Calibri" panose="020F0502020204030204" pitchFamily="34" charset="0"/>
                          <a:cs typeface="+mn-cs"/>
                        </a:rPr>
                        <a:t>Large adjustments to hours of work in 2020Q2 as a result of Covid-19 pandemic and this had an effect on calculations of hourly wages, which are important to NMW research.</a:t>
                      </a:r>
                      <a:endParaRPr lang="en-ZA" sz="1400" b="0" dirty="0" smtClean="0">
                        <a:solidFill>
                          <a:schemeClr val="tx1"/>
                        </a:solidFill>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To circumvent the delay, the NMW Commission published a notice on government gazette No 45128 on the 10</a:t>
                      </a:r>
                      <a:r>
                        <a:rPr lang="en-ZA" sz="1400" baseline="30000" dirty="0" smtClean="0">
                          <a:effectLst/>
                          <a:latin typeface="Calibri" panose="020F0502020204030204" pitchFamily="34" charset="0"/>
                          <a:ea typeface="Calibri" panose="020F0502020204030204" pitchFamily="34" charset="0"/>
                          <a:cs typeface="Calibri" panose="020F0502020204030204" pitchFamily="34" charset="0"/>
                        </a:rPr>
                        <a:t>th</a:t>
                      </a:r>
                      <a:r>
                        <a:rPr lang="en-ZA" sz="1400" dirty="0" smtClean="0">
                          <a:effectLst/>
                          <a:latin typeface="Calibri" panose="020F0502020204030204" pitchFamily="34" charset="0"/>
                          <a:ea typeface="Calibri" panose="020F0502020204030204" pitchFamily="34" charset="0"/>
                          <a:cs typeface="Calibri" panose="020F0502020204030204" pitchFamily="34" charset="0"/>
                        </a:rPr>
                        <a:t> September 2021, invite written representations concerning possible adjustments to the national minimum wage and to alert the public that it will publish its report and recommendations on the adjustment of the NMW later in 2021.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46350405"/>
                  </a:ext>
                </a:extLst>
              </a:tr>
            </a:tbl>
          </a:graphicData>
        </a:graphic>
      </p:graphicFrame>
      <p:sp>
        <p:nvSpPr>
          <p:cNvPr id="3" name="Slide Number Placeholder 2"/>
          <p:cNvSpPr>
            <a:spLocks noGrp="1"/>
          </p:cNvSpPr>
          <p:nvPr>
            <p:ph type="sldNum" sz="quarter" idx="12"/>
          </p:nvPr>
        </p:nvSpPr>
        <p:spPr/>
        <p:txBody>
          <a:bodyPr/>
          <a:lstStyle/>
          <a:p>
            <a:pPr>
              <a:defRPr/>
            </a:pPr>
            <a:fld id="{CF359C50-B744-49CE-8B3A-C6DA1B657579}"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220663" y="139700"/>
            <a:ext cx="8093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4: LABOUR POLICY AND INDUSTRIAL RELATIONS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287338" y="914400"/>
          <a:ext cx="8569325" cy="5426075"/>
        </p:xfrm>
        <a:graphic>
          <a:graphicData uri="http://schemas.openxmlformats.org/drawingml/2006/table">
            <a:tbl>
              <a:tblPr/>
              <a:tblGrid>
                <a:gridCol w="1601787">
                  <a:extLst>
                    <a:ext uri="{9D8B030D-6E8A-4147-A177-3AD203B41FA5}">
                      <a16:colId xmlns:a16="http://schemas.microsoft.com/office/drawing/2014/main" xmlns="" val="2799543980"/>
                    </a:ext>
                  </a:extLst>
                </a:gridCol>
                <a:gridCol w="2149475">
                  <a:extLst>
                    <a:ext uri="{9D8B030D-6E8A-4147-A177-3AD203B41FA5}">
                      <a16:colId xmlns:a16="http://schemas.microsoft.com/office/drawing/2014/main" xmlns="" val="2378964742"/>
                    </a:ext>
                  </a:extLst>
                </a:gridCol>
                <a:gridCol w="2108200">
                  <a:extLst>
                    <a:ext uri="{9D8B030D-6E8A-4147-A177-3AD203B41FA5}">
                      <a16:colId xmlns:a16="http://schemas.microsoft.com/office/drawing/2014/main" xmlns="" val="885365980"/>
                    </a:ext>
                  </a:extLst>
                </a:gridCol>
                <a:gridCol w="1411288">
                  <a:extLst>
                    <a:ext uri="{9D8B030D-6E8A-4147-A177-3AD203B41FA5}">
                      <a16:colId xmlns:a16="http://schemas.microsoft.com/office/drawing/2014/main" xmlns="" val="1684697593"/>
                    </a:ext>
                  </a:extLst>
                </a:gridCol>
                <a:gridCol w="1298575">
                  <a:extLst>
                    <a:ext uri="{9D8B030D-6E8A-4147-A177-3AD203B41FA5}">
                      <a16:colId xmlns:a16="http://schemas.microsoft.com/office/drawing/2014/main" xmlns="" val="3175240564"/>
                    </a:ext>
                  </a:extLst>
                </a:gridCol>
              </a:tblGrid>
              <a:tr h="57913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27" marB="4572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T="45727" marB="4572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27" marB="4572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27" marB="4572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27" marB="4572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3303321814"/>
                  </a:ext>
                </a:extLst>
              </a:tr>
              <a:tr h="336820">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7" marB="4572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76248926"/>
                  </a:ext>
                </a:extLst>
              </a:tr>
              <a:tr h="200185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4.1 </a:t>
                      </a:r>
                      <a:r>
                        <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Percentage of collective agreements assessed and verified within 180 working days of receipt per annum </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100% of collective agreement assessed and verified within 180 working days of receipt by 31 December 2021</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ACHIEVED</a:t>
                      </a:r>
                      <a:endParaRPr kumimoji="0" lang="en-ZA"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Eight (08) collective agreements received.</a:t>
                      </a:r>
                      <a:endParaRPr kumimoji="0" lang="en-ZA" altLang="en-US"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Eight (08) were assessed and verified within 180 working days of receipt = </a:t>
                      </a:r>
                      <a:r>
                        <a:rPr kumimoji="0" lang="en-ZA" altLang="en-US" sz="1400" b="1" i="0" u="none" strike="noStrike" cap="none" normalizeH="0" baseline="0" dirty="0" smtClean="0">
                          <a:ln>
                            <a:noFill/>
                          </a:ln>
                          <a:solidFill>
                            <a:srgbClr val="00B050"/>
                          </a:solidFill>
                          <a:effectLst/>
                          <a:latin typeface="Calibri" panose="020F0502020204030204" pitchFamily="34" charset="0"/>
                          <a:cs typeface="Calibri" panose="020F0502020204030204" pitchFamily="34" charset="0"/>
                        </a:rPr>
                        <a:t>100%</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114300" marR="11430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79695673"/>
                  </a:ext>
                </a:extLst>
              </a:tr>
              <a:tr h="25082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5.1 </a:t>
                      </a: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Percentage of labour organisations’ applications for registration approved or refused within 90 working days of receipt per annum </a:t>
                      </a:r>
                      <a:endParaRPr kumimoji="0" lang="en-ZA" altLang="en-US" sz="1400" b="0" i="0" u="none" strike="noStrike" cap="none" normalizeH="0" baseline="0" smtClean="0">
                        <a:ln>
                          <a:noFill/>
                        </a:ln>
                        <a:solidFill>
                          <a:srgbClr val="000000"/>
                        </a:solidFill>
                        <a:effectLst/>
                        <a:latin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100% of labour organisations’ applications for registration approved or refused within 90 working days of receipt by 31 December 2021</a:t>
                      </a:r>
                      <a:endParaRPr kumimoji="0" lang="en-ZA" altLang="en-US" sz="14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ACHIEVED</a:t>
                      </a:r>
                      <a:endPar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Twenty-Seven (27) applications were received</a:t>
                      </a:r>
                    </a:p>
                    <a:p>
                      <a:pPr marL="0" marR="0" lvl="0" indent="0" algn="l" defTabSz="4572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Twenty-Six (26) – Refused within 90 calendar days of receipt </a:t>
                      </a:r>
                    </a:p>
                    <a:p>
                      <a:pPr marL="0" marR="0" lvl="0" indent="0" algn="l" defTabSz="457200" rtl="0" eaLnBrk="1" fontAlgn="base" latinLnBrk="0" hangingPunct="1">
                        <a:lnSpc>
                          <a:spcPct val="115000"/>
                        </a:lnSpc>
                        <a:spcBef>
                          <a:spcPct val="0"/>
                        </a:spcBef>
                        <a:spcAft>
                          <a:spcPts val="1000"/>
                        </a:spcAft>
                        <a:buClrTx/>
                        <a:buSzTx/>
                        <a:buFont typeface="Symbol" panose="05050102010706020507" pitchFamily="18" charset="2"/>
                        <a:buChar char=""/>
                        <a:tabLst/>
                      </a:pPr>
                      <a:r>
                        <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One (01) – Approved within 90 calendar days of receipt = </a:t>
                      </a:r>
                      <a:r>
                        <a:rPr kumimoji="0" lang="en-ZA" altLang="en-US" sz="1400" b="1"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100%</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None</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114300" marR="11430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97821284"/>
                  </a:ext>
                </a:extLst>
              </a:tr>
            </a:tbl>
          </a:graphicData>
        </a:graphic>
      </p:graphicFrame>
      <p:sp>
        <p:nvSpPr>
          <p:cNvPr id="3" name="Slide Number Placeholder 2"/>
          <p:cNvSpPr>
            <a:spLocks noGrp="1"/>
          </p:cNvSpPr>
          <p:nvPr>
            <p:ph type="sldNum" sz="quarter" idx="12"/>
          </p:nvPr>
        </p:nvSpPr>
        <p:spPr/>
        <p:txBody>
          <a:bodyPr/>
          <a:lstStyle/>
          <a:p>
            <a:pPr>
              <a:defRPr/>
            </a:pPr>
            <a:fld id="{7D502CC1-F2A3-4174-88B1-58BD85DB90FF}"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220663" y="139700"/>
            <a:ext cx="8093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4: LABOUR POLICY AND INDUSTRIAL RELATIONS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388938" y="1503363"/>
          <a:ext cx="8477250" cy="4510087"/>
        </p:xfrm>
        <a:graphic>
          <a:graphicData uri="http://schemas.openxmlformats.org/drawingml/2006/table">
            <a:tbl>
              <a:tblPr/>
              <a:tblGrid>
                <a:gridCol w="1714500">
                  <a:extLst>
                    <a:ext uri="{9D8B030D-6E8A-4147-A177-3AD203B41FA5}">
                      <a16:colId xmlns:a16="http://schemas.microsoft.com/office/drawing/2014/main" xmlns="" val="1722936297"/>
                    </a:ext>
                  </a:extLst>
                </a:gridCol>
                <a:gridCol w="1514475">
                  <a:extLst>
                    <a:ext uri="{9D8B030D-6E8A-4147-A177-3AD203B41FA5}">
                      <a16:colId xmlns:a16="http://schemas.microsoft.com/office/drawing/2014/main" xmlns="" val="3891167695"/>
                    </a:ext>
                  </a:extLst>
                </a:gridCol>
                <a:gridCol w="1685925">
                  <a:extLst>
                    <a:ext uri="{9D8B030D-6E8A-4147-A177-3AD203B41FA5}">
                      <a16:colId xmlns:a16="http://schemas.microsoft.com/office/drawing/2014/main" xmlns="" val="178341901"/>
                    </a:ext>
                  </a:extLst>
                </a:gridCol>
                <a:gridCol w="1874837">
                  <a:extLst>
                    <a:ext uri="{9D8B030D-6E8A-4147-A177-3AD203B41FA5}">
                      <a16:colId xmlns:a16="http://schemas.microsoft.com/office/drawing/2014/main" xmlns="" val="326132383"/>
                    </a:ext>
                  </a:extLst>
                </a:gridCol>
                <a:gridCol w="1687513">
                  <a:extLst>
                    <a:ext uri="{9D8B030D-6E8A-4147-A177-3AD203B41FA5}">
                      <a16:colId xmlns:a16="http://schemas.microsoft.com/office/drawing/2014/main" xmlns="" val="707932188"/>
                    </a:ext>
                  </a:extLst>
                </a:gridCol>
              </a:tblGrid>
              <a:tr h="61284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3812555975"/>
                  </a:ext>
                </a:extLst>
              </a:tr>
              <a:tr h="355640">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PRIORITY 7: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A better Africa and World</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04210324"/>
                  </a:ext>
                </a:extLst>
              </a:tr>
              <a:tr h="180919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6.1 </a:t>
                      </a: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Progress reports on bilateral cooperation and multilateral obligations submitted to by the minister annually </a:t>
                      </a:r>
                      <a:endParaRPr kumimoji="0" lang="en-ZA" altLang="en-US" sz="1400" b="0" i="0" u="none" strike="noStrike" cap="none" normalizeH="0" baseline="0" smtClean="0">
                        <a:ln>
                          <a:noFill/>
                        </a:ln>
                        <a:solidFill>
                          <a:srgbClr val="000000"/>
                        </a:solidFill>
                        <a:effectLst/>
                        <a:latin typeface="Calibri Light" panose="020F0302020204030204" pitchFamily="34" charset="0"/>
                      </a:endParaRPr>
                    </a:p>
                  </a:txBody>
                  <a:tcPr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 Mid –term implementation report submitted to the Minister by 31 October 2021 for sign-off </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NOT ACHIEVED</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Mid-term report was produced and submitted to the Minister for signoff however didn’t meet the agreed deadline. </a:t>
                      </a:r>
                      <a:endParaRPr kumimoji="0" lang="en-ZA" altLang="en-US"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The report was delayed due to unforeseen new commitments which impacted on the submission date.</a:t>
                      </a:r>
                      <a:endParaRPr kumimoji="0" lang="en-ZA" altLang="en-US" sz="1400" b="0" i="0" u="none" strike="noStrike" cap="none" normalizeH="0" baseline="0" smtClean="0">
                        <a:ln>
                          <a:noFill/>
                        </a:ln>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Revised early collation dates for 2022 to ensure consolidation is timeous </a:t>
                      </a:r>
                      <a:endParaRPr kumimoji="0" lang="en-ZA" altLang="en-US" sz="1400" b="0" i="0" u="none" strike="noStrike" cap="none" normalizeH="0" baseline="0" smtClean="0">
                        <a:ln>
                          <a:noFill/>
                        </a:ln>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txBody>
                  <a:tcPr marL="114300" marR="11430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01575567"/>
                  </a:ext>
                </a:extLst>
              </a:tr>
              <a:tr h="336840">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00864652"/>
                  </a:ext>
                </a:extLst>
              </a:tr>
              <a:tr h="139557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7.1 Number of annual labour market trend reports produced per annum </a:t>
                      </a:r>
                      <a:endParaRPr kumimoji="0" lang="en-ZA"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TARGET</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Light" panose="020F0302020204030204" pitchFamily="34" charset="0"/>
                          <a:ea typeface="Calibri" panose="020F0502020204030204" pitchFamily="34" charset="0"/>
                          <a:cs typeface="Arial" panose="020B0604020202020204" pitchFamily="34" charset="0"/>
                        </a:rPr>
                        <a:t>N/A</a:t>
                      </a: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smtClean="0">
                          <a:ln>
                            <a:noFill/>
                          </a:ln>
                          <a:solidFill>
                            <a:srgbClr val="000000"/>
                          </a:solidFill>
                          <a:effectLst/>
                          <a:latin typeface="Calibri Light" panose="020F0302020204030204" pitchFamily="34" charset="0"/>
                          <a:ea typeface="Calibri" panose="020F0502020204030204" pitchFamily="34" charset="0"/>
                          <a:cs typeface="Arial" panose="020B0604020202020204" pitchFamily="34" charset="0"/>
                        </a:rPr>
                        <a:t>N/A</a:t>
                      </a:r>
                    </a:p>
                  </a:txBody>
                  <a:tcPr marL="114300" marR="11430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95102741"/>
                  </a:ext>
                </a:extLst>
              </a:tr>
            </a:tbl>
          </a:graphicData>
        </a:graphic>
      </p:graphicFrame>
      <p:sp>
        <p:nvSpPr>
          <p:cNvPr id="3" name="Slide Number Placeholder 2"/>
          <p:cNvSpPr>
            <a:spLocks noGrp="1"/>
          </p:cNvSpPr>
          <p:nvPr>
            <p:ph type="sldNum" sz="quarter" idx="12"/>
          </p:nvPr>
        </p:nvSpPr>
        <p:spPr/>
        <p:txBody>
          <a:bodyPr/>
          <a:lstStyle/>
          <a:p>
            <a:pPr>
              <a:defRPr/>
            </a:pPr>
            <a:fld id="{C59F07D7-B008-4226-9A83-7442B0E442B0}"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220663" y="139700"/>
            <a:ext cx="80930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PROGRAMME 4: LABOUR POLICY AND INDUSTRIAL RELATIONS</a:t>
            </a:r>
            <a:endParaRPr lang="en-US" altLang="en-US" b="1" u="sng">
              <a:solidFill>
                <a:srgbClr val="006938"/>
              </a:solidFill>
            </a:endParaRPr>
          </a:p>
        </p:txBody>
      </p:sp>
      <p:graphicFrame>
        <p:nvGraphicFramePr>
          <p:cNvPr id="4" name="Content Placeholder 5"/>
          <p:cNvGraphicFramePr>
            <a:graphicFrameLocks noGrp="1"/>
          </p:cNvGraphicFramePr>
          <p:nvPr>
            <p:ph idx="1"/>
          </p:nvPr>
        </p:nvGraphicFramePr>
        <p:xfrm>
          <a:off x="220663" y="754063"/>
          <a:ext cx="8767762" cy="5640386"/>
        </p:xfrm>
        <a:graphic>
          <a:graphicData uri="http://schemas.openxmlformats.org/drawingml/2006/table">
            <a:tbl>
              <a:tblPr/>
              <a:tblGrid>
                <a:gridCol w="985837">
                  <a:extLst>
                    <a:ext uri="{9D8B030D-6E8A-4147-A177-3AD203B41FA5}">
                      <a16:colId xmlns:a16="http://schemas.microsoft.com/office/drawing/2014/main" xmlns="" val="223965905"/>
                    </a:ext>
                  </a:extLst>
                </a:gridCol>
                <a:gridCol w="1219200">
                  <a:extLst>
                    <a:ext uri="{9D8B030D-6E8A-4147-A177-3AD203B41FA5}">
                      <a16:colId xmlns:a16="http://schemas.microsoft.com/office/drawing/2014/main" xmlns="" val="772047424"/>
                    </a:ext>
                  </a:extLst>
                </a:gridCol>
                <a:gridCol w="4105275">
                  <a:extLst>
                    <a:ext uri="{9D8B030D-6E8A-4147-A177-3AD203B41FA5}">
                      <a16:colId xmlns:a16="http://schemas.microsoft.com/office/drawing/2014/main" xmlns="" val="350020118"/>
                    </a:ext>
                  </a:extLst>
                </a:gridCol>
                <a:gridCol w="1193800">
                  <a:extLst>
                    <a:ext uri="{9D8B030D-6E8A-4147-A177-3AD203B41FA5}">
                      <a16:colId xmlns:a16="http://schemas.microsoft.com/office/drawing/2014/main" xmlns="" val="3048082639"/>
                    </a:ext>
                  </a:extLst>
                </a:gridCol>
                <a:gridCol w="1263650">
                  <a:extLst>
                    <a:ext uri="{9D8B030D-6E8A-4147-A177-3AD203B41FA5}">
                      <a16:colId xmlns:a16="http://schemas.microsoft.com/office/drawing/2014/main" xmlns="" val="218112901"/>
                    </a:ext>
                  </a:extLst>
                </a:gridCol>
              </a:tblGrid>
              <a:tr h="7144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Output Indicator</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Quarter 3 Target</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Actual Achieved</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Reason for Variance </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chemeClr val="tx1"/>
                          </a:solidFill>
                          <a:effectLst/>
                          <a:latin typeface="Calibri" panose="020F0502020204030204" pitchFamily="34" charset="0"/>
                        </a:rPr>
                        <a:t>Remedial Action</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5E0B4"/>
                    </a:solidFill>
                  </a:tcPr>
                </a:tc>
                <a:extLst>
                  <a:ext uri="{0D108BD9-81ED-4DB2-BD59-A6C34878D82A}">
                    <a16:rowId xmlns:a16="http://schemas.microsoft.com/office/drawing/2014/main" xmlns="" val="1636579462"/>
                  </a:ext>
                </a:extLst>
              </a:tr>
              <a:tr h="395332">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2: </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a:t>
                      </a:r>
                      <a:endParaRPr kumimoji="0" lang="en-ZA"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24160423"/>
                  </a:ext>
                </a:extLst>
              </a:tr>
              <a:tr h="45305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GB"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8.1  </a:t>
                      </a:r>
                      <a:r>
                        <a:rPr kumimoji="0" lang="en-ZA"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Number of Research reports on the impact of labour legislation to the labour market produced per annum</a:t>
                      </a:r>
                      <a:endParaRPr kumimoji="0" lang="en-ZA" altLang="en-US" sz="1300" b="0" i="0" u="none" strike="noStrike" cap="none" normalizeH="0" baseline="0" smtClean="0">
                        <a:ln>
                          <a:noFill/>
                        </a:ln>
                        <a:solidFill>
                          <a:srgbClr val="000000"/>
                        </a:solidFill>
                        <a:effectLst/>
                        <a:latin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smtClean="0">
                        <a:ln>
                          <a:noFill/>
                        </a:ln>
                        <a:solidFill>
                          <a:srgbClr val="000000"/>
                        </a:solidFill>
                        <a:effectLst/>
                        <a:latin typeface="Calibri" panose="020F0502020204030204" pitchFamily="34"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3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Data collection instruments for research reports piloted by 30 June 2021</a:t>
                      </a:r>
                      <a:r>
                        <a:rPr kumimoji="0" lang="en-ZA"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kumimoji="0" lang="en-ZA"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kumimoji="0" lang="en-ZA"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200" b="0" i="0" u="none" strike="noStrike" cap="none" normalizeH="0" baseline="0" smtClean="0">
                        <a:ln>
                          <a:noFill/>
                        </a:ln>
                        <a:solidFill>
                          <a:srgbClr val="000000"/>
                        </a:solidFill>
                        <a:effectLst/>
                        <a:latin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300" b="1" i="0" u="none" strike="noStrike" cap="none" normalizeH="0" baseline="0" smtClean="0">
                          <a:ln>
                            <a:noFill/>
                          </a:ln>
                          <a:solidFill>
                            <a:srgbClr val="00823B"/>
                          </a:solidFill>
                          <a:effectLst/>
                          <a:latin typeface="Calibri" panose="020F0502020204030204" pitchFamily="34" charset="0"/>
                          <a:cs typeface="Calibri" panose="020F0502020204030204" pitchFamily="34" charset="0"/>
                        </a:rPr>
                        <a:t>ACHIEVED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300" b="1" i="0" u="none" strike="noStrike" cap="none" normalizeH="0" baseline="0" smtClean="0">
                          <a:ln>
                            <a:noFill/>
                          </a:ln>
                          <a:solidFill>
                            <a:srgbClr val="00B050"/>
                          </a:solidFill>
                          <a:effectLst/>
                          <a:latin typeface="Calibri" panose="020F0502020204030204" pitchFamily="34" charset="0"/>
                          <a:cs typeface="Calibri" panose="020F0502020204030204" pitchFamily="34" charset="0"/>
                        </a:rPr>
                        <a:t> </a:t>
                      </a:r>
                      <a:r>
                        <a:rPr kumimoji="0" lang="en-US"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	New forms of work: Research report completed and submitted.</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	Youth employment retention and return on investment schemes: </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Data collection completed and draft report produced and shared for inputs.</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3.	Policy intervention on Youth Employment creation interventions:</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Data collection instrument developed and piloted. Pilot report produced. Training of Field workers done.</a:t>
                      </a:r>
                    </a:p>
                    <a:p>
                      <a:pPr marL="0" marR="0" lvl="0" indent="0" algn="l" defTabSz="457200" rtl="0" eaLnBrk="1" fontAlgn="base" latinLnBrk="0" hangingPunct="1">
                        <a:lnSpc>
                          <a:spcPct val="115000"/>
                        </a:lnSpc>
                        <a:spcBef>
                          <a:spcPct val="0"/>
                        </a:spcBef>
                        <a:spcAft>
                          <a:spcPct val="0"/>
                        </a:spcAft>
                        <a:buClrTx/>
                        <a:buSzTx/>
                        <a:buFontTx/>
                        <a:buAutoNum type="arabicPeriod" startAt="4"/>
                        <a:tabLst/>
                      </a:pPr>
                      <a:r>
                        <a:rPr kumimoji="0" lang="en-US"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Gender stereotypes and Sexism within the Department of Employment and Labour: Data collection instrument developed and piloted. Data collection commenced. </a:t>
                      </a:r>
                    </a:p>
                    <a:p>
                      <a:pPr marL="0" marR="0" lvl="0" indent="0" algn="l" defTabSz="457200" rtl="0" eaLnBrk="1" fontAlgn="base" latinLnBrk="0" hangingPunct="1">
                        <a:lnSpc>
                          <a:spcPct val="115000"/>
                        </a:lnSpc>
                        <a:spcBef>
                          <a:spcPct val="0"/>
                        </a:spcBef>
                        <a:spcAft>
                          <a:spcPct val="0"/>
                        </a:spcAft>
                        <a:buClrTx/>
                        <a:buSzTx/>
                        <a:buFontTx/>
                        <a:buAutoNum type="arabicPeriod" startAt="4"/>
                        <a:tabLst/>
                      </a:pPr>
                      <a:r>
                        <a:rPr kumimoji="0" lang="en-ZA"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Silicosis: Develop Director-General letter to request selected sub-sectors/occupation to participate in workshop. Draft prevalence model report submitted to the department. </a:t>
                      </a:r>
                    </a:p>
                    <a:p>
                      <a:pPr marL="0" marR="0" lvl="0" indent="0" algn="l" defTabSz="457200" rtl="0" eaLnBrk="1" fontAlgn="base" latinLnBrk="0" hangingPunct="1">
                        <a:lnSpc>
                          <a:spcPct val="115000"/>
                        </a:lnSpc>
                        <a:spcBef>
                          <a:spcPct val="0"/>
                        </a:spcBef>
                        <a:spcAft>
                          <a:spcPct val="0"/>
                        </a:spcAft>
                        <a:buClrTx/>
                        <a:buSzTx/>
                        <a:buFontTx/>
                        <a:buAutoNum type="arabicPeriod" startAt="4"/>
                        <a:tabLst/>
                      </a:pPr>
                      <a:r>
                        <a:rPr kumimoji="0" lang="en-ZA" altLang="en-US" sz="13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Ethics: Data collection tool tested for online survey</a:t>
                      </a:r>
                    </a:p>
                    <a:p>
                      <a:pPr marL="0" marR="0" lvl="0" indent="0" algn="l" defTabSz="457200" rtl="0" eaLnBrk="1" fontAlgn="base" latinLnBrk="0" hangingPunct="1">
                        <a:lnSpc>
                          <a:spcPct val="110000"/>
                        </a:lnSpc>
                        <a:spcBef>
                          <a:spcPct val="0"/>
                        </a:spcBef>
                        <a:spcAft>
                          <a:spcPts val="600"/>
                        </a:spcAft>
                        <a:buClrTx/>
                        <a:buSzTx/>
                        <a:buFontTx/>
                        <a:buNone/>
                        <a:tabLst/>
                      </a:pPr>
                      <a:endParaRPr kumimoji="0" lang="en-ZA" altLang="en-US" sz="1200" b="0" i="0" u="none" strike="noStrike" cap="none" normalizeH="0" baseline="0" smtClean="0">
                        <a:ln>
                          <a:noFill/>
                        </a:ln>
                        <a:solidFill>
                          <a:srgbClr val="000000"/>
                        </a:solidFill>
                        <a:effectLst/>
                        <a:latin typeface="Calibri" panose="020F0502020204030204" pitchFamily="34"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3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1341429"/>
                  </a:ext>
                </a:extLst>
              </a:tr>
            </a:tbl>
          </a:graphicData>
        </a:graphic>
      </p:graphicFrame>
      <p:sp>
        <p:nvSpPr>
          <p:cNvPr id="3" name="Slide Number Placeholder 2"/>
          <p:cNvSpPr>
            <a:spLocks noGrp="1"/>
          </p:cNvSpPr>
          <p:nvPr>
            <p:ph type="sldNum" sz="quarter" idx="12"/>
          </p:nvPr>
        </p:nvSpPr>
        <p:spPr/>
        <p:txBody>
          <a:bodyPr/>
          <a:lstStyle/>
          <a:p>
            <a:pPr>
              <a:defRPr/>
            </a:pPr>
            <a:fld id="{B15697A5-D25B-4B8E-A9D7-4498507B0EC4}"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922338" y="369888"/>
            <a:ext cx="71723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b="1" u="sng">
                <a:solidFill>
                  <a:srgbClr val="006938"/>
                </a:solidFill>
                <a:ea typeface="MS PGothic" panose="020B0600070205080204" pitchFamily="34" charset="-128"/>
              </a:rPr>
              <a:t>IMPACT ANALYSIS REPORT : PROGRAMME 2</a:t>
            </a:r>
            <a:endParaRPr lang="en-US" altLang="en-US" b="1" u="sng">
              <a:solidFill>
                <a:srgbClr val="006938"/>
              </a:solidFill>
            </a:endParaRPr>
          </a:p>
        </p:txBody>
      </p:sp>
      <p:sp>
        <p:nvSpPr>
          <p:cNvPr id="51203" name="Rectangle 1"/>
          <p:cNvSpPr>
            <a:spLocks noChangeArrowheads="1"/>
          </p:cNvSpPr>
          <p:nvPr/>
        </p:nvSpPr>
        <p:spPr bwMode="auto">
          <a:xfrm>
            <a:off x="338138" y="3111500"/>
            <a:ext cx="840740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 typeface="Arial" panose="020B0604020202020204" pitchFamily="34" charset="0"/>
              <a:buNone/>
            </a:pPr>
            <a:r>
              <a:rPr lang="en-ZA" altLang="en-US" sz="2400" b="1">
                <a:solidFill>
                  <a:srgbClr val="000000"/>
                </a:solidFill>
                <a:ea typeface="MS PGothic" panose="020B0600070205080204" pitchFamily="34" charset="-128"/>
              </a:rPr>
              <a:t>INSPECTION AND ENFORCEMENT SERVICES</a:t>
            </a:r>
          </a:p>
          <a:p>
            <a:pPr algn="ctr">
              <a:lnSpc>
                <a:spcPct val="100000"/>
              </a:lnSpc>
              <a:spcBef>
                <a:spcPct val="20000"/>
              </a:spcBef>
              <a:buFont typeface="Arial" panose="020B0604020202020204" pitchFamily="34" charset="0"/>
              <a:buNone/>
            </a:pPr>
            <a:r>
              <a:rPr lang="en-ZA" altLang="en-US" sz="2400" b="1">
                <a:solidFill>
                  <a:srgbClr val="000000"/>
                </a:solidFill>
                <a:ea typeface="MS PGothic" panose="020B0600070205080204" pitchFamily="34" charset="-128"/>
              </a:rPr>
              <a:t>(IES)</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55BB1D8-E3AE-4733-84C5-5DD347BA22D8}" type="slidenum">
              <a:rPr lang="en-US" altLang="en-US" sz="1200" smtClean="0">
                <a:solidFill>
                  <a:srgbClr val="898989"/>
                </a:solidFill>
              </a:rPr>
              <a:pPr fontAlgn="base">
                <a:lnSpc>
                  <a:spcPct val="100000"/>
                </a:lnSpc>
                <a:spcBef>
                  <a:spcPct val="0"/>
                </a:spcBef>
                <a:spcAft>
                  <a:spcPct val="0"/>
                </a:spcAft>
                <a:buFontTx/>
                <a:buNone/>
              </a:pPr>
              <a:t>38</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922338" y="139700"/>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OVERALL PERFORMANCE</a:t>
            </a:r>
            <a:endParaRPr lang="en-US" altLang="en-US" b="1" u="sng">
              <a:solidFill>
                <a:srgbClr val="006938"/>
              </a:solidFill>
            </a:endParaRPr>
          </a:p>
        </p:txBody>
      </p:sp>
      <p:sp>
        <p:nvSpPr>
          <p:cNvPr id="5222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0C6F2A1-46DF-4BCF-9504-BEB1238B8962}" type="slidenum">
              <a:rPr lang="en-US" altLang="en-US" sz="1200" smtClean="0">
                <a:solidFill>
                  <a:srgbClr val="898989"/>
                </a:solidFill>
              </a:rPr>
              <a:pPr fontAlgn="base">
                <a:lnSpc>
                  <a:spcPct val="100000"/>
                </a:lnSpc>
                <a:spcBef>
                  <a:spcPct val="0"/>
                </a:spcBef>
                <a:spcAft>
                  <a:spcPct val="0"/>
                </a:spcAft>
                <a:buFontTx/>
                <a:buNone/>
              </a:pPr>
              <a:t>39</a:t>
            </a:fld>
            <a:endParaRPr lang="en-US" altLang="en-US" sz="1200" smtClean="0">
              <a:solidFill>
                <a:srgbClr val="898989"/>
              </a:solidFill>
            </a:endParaRPr>
          </a:p>
        </p:txBody>
      </p:sp>
      <p:graphicFrame>
        <p:nvGraphicFramePr>
          <p:cNvPr id="6" name="Content Placeholder 4"/>
          <p:cNvGraphicFramePr>
            <a:graphicFrameLocks/>
          </p:cNvGraphicFramePr>
          <p:nvPr/>
        </p:nvGraphicFramePr>
        <p:xfrm>
          <a:off x="209550" y="968375"/>
          <a:ext cx="8640765" cy="5387978"/>
        </p:xfrm>
        <a:graphic>
          <a:graphicData uri="http://schemas.openxmlformats.org/drawingml/2006/table">
            <a:tbl>
              <a:tblPr firstRow="1" bandRow="1">
                <a:tableStyleId>{93296810-A885-4BE3-A3E7-6D5BEEA58F35}</a:tableStyleId>
              </a:tblPr>
              <a:tblGrid>
                <a:gridCol w="1234395">
                  <a:extLst>
                    <a:ext uri="{9D8B030D-6E8A-4147-A177-3AD203B41FA5}">
                      <a16:colId xmlns:a16="http://schemas.microsoft.com/office/drawing/2014/main" xmlns="" val="295939982"/>
                    </a:ext>
                  </a:extLst>
                </a:gridCol>
                <a:gridCol w="1234395">
                  <a:extLst>
                    <a:ext uri="{9D8B030D-6E8A-4147-A177-3AD203B41FA5}">
                      <a16:colId xmlns:a16="http://schemas.microsoft.com/office/drawing/2014/main" xmlns="" val="1735882883"/>
                    </a:ext>
                  </a:extLst>
                </a:gridCol>
                <a:gridCol w="1234395">
                  <a:extLst>
                    <a:ext uri="{9D8B030D-6E8A-4147-A177-3AD203B41FA5}">
                      <a16:colId xmlns:a16="http://schemas.microsoft.com/office/drawing/2014/main" xmlns="" val="3585123539"/>
                    </a:ext>
                  </a:extLst>
                </a:gridCol>
                <a:gridCol w="1234395">
                  <a:extLst>
                    <a:ext uri="{9D8B030D-6E8A-4147-A177-3AD203B41FA5}">
                      <a16:colId xmlns:a16="http://schemas.microsoft.com/office/drawing/2014/main" xmlns="" val="435286878"/>
                    </a:ext>
                  </a:extLst>
                </a:gridCol>
                <a:gridCol w="1234395">
                  <a:extLst>
                    <a:ext uri="{9D8B030D-6E8A-4147-A177-3AD203B41FA5}">
                      <a16:colId xmlns:a16="http://schemas.microsoft.com/office/drawing/2014/main" xmlns="" val="3078020433"/>
                    </a:ext>
                  </a:extLst>
                </a:gridCol>
                <a:gridCol w="1234395">
                  <a:extLst>
                    <a:ext uri="{9D8B030D-6E8A-4147-A177-3AD203B41FA5}">
                      <a16:colId xmlns:a16="http://schemas.microsoft.com/office/drawing/2014/main" xmlns="" val="2217509466"/>
                    </a:ext>
                  </a:extLst>
                </a:gridCol>
                <a:gridCol w="1234395">
                  <a:extLst>
                    <a:ext uri="{9D8B030D-6E8A-4147-A177-3AD203B41FA5}">
                      <a16:colId xmlns:a16="http://schemas.microsoft.com/office/drawing/2014/main" xmlns="" val="3138290164"/>
                    </a:ext>
                  </a:extLst>
                </a:gridCol>
              </a:tblGrid>
              <a:tr h="832493">
                <a:tc>
                  <a:txBody>
                    <a:bodyPr/>
                    <a:lstStyle/>
                    <a:p>
                      <a:pPr algn="l" fontAlgn="b"/>
                      <a:r>
                        <a:rPr lang="en-ZA" sz="1800" u="none" strike="noStrike" dirty="0">
                          <a:effectLst/>
                        </a:rPr>
                        <a:t>PROVINCE</a:t>
                      </a:r>
                      <a:endParaRPr lang="en-ZA" sz="1800" b="1" i="0" u="none" strike="noStrike" dirty="0">
                        <a:solidFill>
                          <a:schemeClr val="tx1"/>
                        </a:solidFill>
                        <a:effectLst/>
                        <a:latin typeface="Calibri"/>
                      </a:endParaRPr>
                    </a:p>
                  </a:txBody>
                  <a:tcPr marL="9525" marR="9525" marT="9525" marB="0" anchor="b"/>
                </a:tc>
                <a:tc>
                  <a:txBody>
                    <a:bodyPr/>
                    <a:lstStyle/>
                    <a:p>
                      <a:pPr algn="l" fontAlgn="b"/>
                      <a:r>
                        <a:rPr lang="en-ZA" sz="1800" u="none" strike="noStrike" dirty="0">
                          <a:effectLst/>
                        </a:rPr>
                        <a:t>TARGET</a:t>
                      </a:r>
                      <a:endParaRPr lang="en-ZA" sz="1800" b="1" i="0" u="none" strike="noStrike" dirty="0">
                        <a:solidFill>
                          <a:schemeClr val="tx1"/>
                        </a:solidFill>
                        <a:effectLst/>
                        <a:latin typeface="Calibri"/>
                      </a:endParaRPr>
                    </a:p>
                  </a:txBody>
                  <a:tcPr marL="9525" marR="9525" marT="9525" marB="0" anchor="b"/>
                </a:tc>
                <a:tc>
                  <a:txBody>
                    <a:bodyPr/>
                    <a:lstStyle/>
                    <a:p>
                      <a:pPr algn="l" fontAlgn="b"/>
                      <a:r>
                        <a:rPr lang="en-ZA" sz="1800" u="none" strike="noStrike" dirty="0">
                          <a:effectLst/>
                        </a:rPr>
                        <a:t>ACTUAL</a:t>
                      </a:r>
                      <a:endParaRPr lang="en-ZA" sz="1800" b="1" i="0" u="none" strike="noStrike" dirty="0">
                        <a:solidFill>
                          <a:schemeClr val="tx1"/>
                        </a:solidFill>
                        <a:effectLst/>
                        <a:latin typeface="Calibri"/>
                      </a:endParaRPr>
                    </a:p>
                  </a:txBody>
                  <a:tcPr marL="9525" marR="9525" marT="9525" marB="0" anchor="b"/>
                </a:tc>
                <a:tc>
                  <a:txBody>
                    <a:bodyPr/>
                    <a:lstStyle/>
                    <a:p>
                      <a:pPr algn="l" fontAlgn="b"/>
                      <a:r>
                        <a:rPr lang="en-ZA" sz="1800" u="none" strike="noStrike" dirty="0">
                          <a:effectLst/>
                        </a:rPr>
                        <a:t>VARIANCE</a:t>
                      </a:r>
                      <a:endParaRPr lang="en-ZA" sz="1800" b="1" i="0" u="none" strike="noStrike" dirty="0">
                        <a:solidFill>
                          <a:schemeClr val="tx1"/>
                        </a:solidFill>
                        <a:effectLst/>
                        <a:latin typeface="Calibri"/>
                      </a:endParaRPr>
                    </a:p>
                  </a:txBody>
                  <a:tcPr marL="9525" marR="9525" marT="9525" marB="0" anchor="b"/>
                </a:tc>
                <a:tc>
                  <a:txBody>
                    <a:bodyPr/>
                    <a:lstStyle/>
                    <a:p>
                      <a:pPr algn="l" fontAlgn="b"/>
                      <a:r>
                        <a:rPr lang="en-ZA" sz="1800" u="none" strike="noStrike" dirty="0">
                          <a:effectLst/>
                        </a:rPr>
                        <a:t>COMPLIED</a:t>
                      </a:r>
                      <a:endParaRPr lang="en-ZA" sz="1800" b="1" i="0" u="none" strike="noStrike" dirty="0">
                        <a:solidFill>
                          <a:schemeClr val="tx1"/>
                        </a:solidFill>
                        <a:effectLst/>
                        <a:latin typeface="Calibri"/>
                      </a:endParaRPr>
                    </a:p>
                  </a:txBody>
                  <a:tcPr marL="9525" marR="9525" marT="9525" marB="0" anchor="b"/>
                </a:tc>
                <a:tc>
                  <a:txBody>
                    <a:bodyPr/>
                    <a:lstStyle/>
                    <a:p>
                      <a:pPr algn="l" fontAlgn="b"/>
                      <a:r>
                        <a:rPr lang="en-ZA" sz="1800" u="none" strike="noStrike" dirty="0">
                          <a:effectLst/>
                        </a:rPr>
                        <a:t>NON-COMPLIED</a:t>
                      </a:r>
                      <a:endParaRPr lang="en-ZA" sz="1800" b="1" i="0" u="none" strike="noStrike" dirty="0">
                        <a:solidFill>
                          <a:schemeClr val="tx1"/>
                        </a:solidFill>
                        <a:effectLst/>
                        <a:latin typeface="Calibri"/>
                      </a:endParaRPr>
                    </a:p>
                  </a:txBody>
                  <a:tcPr marL="9525" marR="9525" marT="9525" marB="0" anchor="b"/>
                </a:tc>
                <a:tc>
                  <a:txBody>
                    <a:bodyPr/>
                    <a:lstStyle/>
                    <a:p>
                      <a:pPr algn="l" fontAlgn="b"/>
                      <a:r>
                        <a:rPr lang="en-ZA" sz="1800" u="none" strike="noStrike" dirty="0">
                          <a:effectLst/>
                        </a:rPr>
                        <a:t>NO ISSUED WITH A NOTICE</a:t>
                      </a:r>
                      <a:endParaRPr lang="en-ZA" sz="18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xmlns="" val="1183311611"/>
                  </a:ext>
                </a:extLst>
              </a:tr>
              <a:tr h="414135">
                <a:tc>
                  <a:txBody>
                    <a:bodyPr/>
                    <a:lstStyle/>
                    <a:p>
                      <a:pPr algn="l" fontAlgn="b"/>
                      <a:r>
                        <a:rPr lang="en-ZA" sz="1600" b="1" u="none" strike="noStrike" dirty="0">
                          <a:effectLst/>
                        </a:rPr>
                        <a:t>EC</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23913</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18804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-5109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16216</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2588</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2587</a:t>
                      </a:r>
                      <a:endParaRPr lang="en-ZA"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56883537"/>
                  </a:ext>
                </a:extLst>
              </a:tr>
              <a:tr h="414135">
                <a:tc>
                  <a:txBody>
                    <a:bodyPr/>
                    <a:lstStyle/>
                    <a:p>
                      <a:pPr algn="l" fontAlgn="b"/>
                      <a:r>
                        <a:rPr lang="en-ZA" sz="1600" b="1" u="none" strike="noStrike" dirty="0">
                          <a:effectLst/>
                        </a:rPr>
                        <a:t>FS</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19854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17868</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-1986</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14336</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3532</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3386</a:t>
                      </a:r>
                      <a:endParaRPr lang="en-ZA"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88143339"/>
                  </a:ext>
                </a:extLst>
              </a:tr>
              <a:tr h="414135">
                <a:tc>
                  <a:txBody>
                    <a:bodyPr/>
                    <a:lstStyle/>
                    <a:p>
                      <a:pPr algn="l" fontAlgn="b"/>
                      <a:r>
                        <a:rPr lang="en-ZA" sz="1600" b="1" u="none" strike="noStrike" dirty="0">
                          <a:effectLst/>
                        </a:rPr>
                        <a:t>GP</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45522</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32443</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-13079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27628</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4815</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4789</a:t>
                      </a:r>
                      <a:endParaRPr lang="en-ZA"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8996183"/>
                  </a:ext>
                </a:extLst>
              </a:tr>
              <a:tr h="414135">
                <a:tc>
                  <a:txBody>
                    <a:bodyPr/>
                    <a:lstStyle/>
                    <a:p>
                      <a:pPr algn="l" fontAlgn="b"/>
                      <a:r>
                        <a:rPr lang="en-ZA" sz="1600" b="1" u="none" strike="noStrike" dirty="0">
                          <a:effectLst/>
                        </a:rPr>
                        <a:t>KZN</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47016</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36559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-10457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25884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10675</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10641</a:t>
                      </a:r>
                      <a:endParaRPr lang="en-ZA"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95223752"/>
                  </a:ext>
                </a:extLst>
              </a:tr>
              <a:tr h="414135">
                <a:tc>
                  <a:txBody>
                    <a:bodyPr/>
                    <a:lstStyle/>
                    <a:p>
                      <a:pPr algn="l" fontAlgn="b"/>
                      <a:r>
                        <a:rPr lang="en-ZA" sz="1600" b="1" u="none" strike="noStrike" dirty="0">
                          <a:effectLst/>
                        </a:rPr>
                        <a:t>LP</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rPr>
                        <a:t>21096</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15072</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-6024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11334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3738</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3723</a:t>
                      </a:r>
                      <a:endParaRPr lang="en-ZA"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10337533"/>
                  </a:ext>
                </a:extLst>
              </a:tr>
              <a:tr h="414135">
                <a:tc>
                  <a:txBody>
                    <a:bodyPr/>
                    <a:lstStyle/>
                    <a:p>
                      <a:pPr algn="l" fontAlgn="b"/>
                      <a:r>
                        <a:rPr lang="en-ZA" sz="1600" b="1" u="none" strike="noStrike" dirty="0">
                          <a:effectLst/>
                        </a:rPr>
                        <a:t>MP</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15912</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15345</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-567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9851</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5494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5474</a:t>
                      </a:r>
                      <a:endParaRPr lang="en-ZA"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75124694"/>
                  </a:ext>
                </a:extLst>
              </a:tr>
              <a:tr h="414135">
                <a:tc>
                  <a:txBody>
                    <a:bodyPr/>
                    <a:lstStyle/>
                    <a:p>
                      <a:pPr algn="l" fontAlgn="b"/>
                      <a:r>
                        <a:rPr lang="en-ZA" sz="1600" b="1" u="none" strike="noStrike" dirty="0">
                          <a:effectLst/>
                        </a:rPr>
                        <a:t>NC</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9540</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6791</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-2749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4152</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2639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2498</a:t>
                      </a:r>
                      <a:endParaRPr lang="en-ZA"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34211255"/>
                  </a:ext>
                </a:extLst>
              </a:tr>
              <a:tr h="414135">
                <a:tc>
                  <a:txBody>
                    <a:bodyPr/>
                    <a:lstStyle/>
                    <a:p>
                      <a:pPr algn="l" fontAlgn="b"/>
                      <a:r>
                        <a:rPr lang="en-ZA" sz="1600" b="1" u="none" strike="noStrike" dirty="0">
                          <a:effectLst/>
                        </a:rPr>
                        <a:t>NW</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15201</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12225</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-2976</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9250</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2975</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2974</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45231395"/>
                  </a:ext>
                </a:extLst>
              </a:tr>
              <a:tr h="414135">
                <a:tc>
                  <a:txBody>
                    <a:bodyPr/>
                    <a:lstStyle/>
                    <a:p>
                      <a:pPr algn="l" fontAlgn="b"/>
                      <a:r>
                        <a:rPr lang="en-ZA" sz="1600" b="1" u="none" strike="noStrike" dirty="0">
                          <a:effectLst/>
                        </a:rPr>
                        <a:t>WC</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24408</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22406</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-2002</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16017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6389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6336</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90028359"/>
                  </a:ext>
                </a:extLst>
              </a:tr>
              <a:tr h="414135">
                <a:tc>
                  <a:txBody>
                    <a:bodyPr/>
                    <a:lstStyle/>
                    <a:p>
                      <a:pPr algn="l" fontAlgn="b"/>
                      <a:r>
                        <a:rPr lang="en-ZA" sz="1600" b="1" u="none" strike="noStrike" dirty="0">
                          <a:effectLst/>
                        </a:rPr>
                        <a:t>HO</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a:effectLst/>
                        </a:rPr>
                        <a:t>216</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a:effectLst/>
                        </a:rPr>
                        <a:t>187</a:t>
                      </a:r>
                      <a:endParaRPr lang="en-ZA" sz="16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164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23</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22</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73172418"/>
                  </a:ext>
                </a:extLst>
              </a:tr>
              <a:tr h="414135">
                <a:tc>
                  <a:txBody>
                    <a:bodyPr/>
                    <a:lstStyle/>
                    <a:p>
                      <a:pPr algn="l" fontAlgn="b"/>
                      <a:r>
                        <a:rPr lang="en-ZA" sz="1600" b="1" u="none" strike="noStrike" dirty="0">
                          <a:effectLst/>
                        </a:rPr>
                        <a:t>TOTAL</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1" u="none" strike="noStrike" dirty="0" smtClean="0">
                          <a:effectLst/>
                        </a:rPr>
                        <a:t>222 678</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smtClean="0">
                          <a:effectLst/>
                        </a:rPr>
                        <a:t>177 700</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a:t>
                      </a:r>
                      <a:r>
                        <a:rPr lang="en-ZA" sz="1600" b="1" u="none" strike="noStrike" dirty="0" smtClean="0">
                          <a:effectLst/>
                        </a:rPr>
                        <a:t>44 978</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smtClean="0">
                          <a:effectLst/>
                        </a:rPr>
                        <a:t>134 832</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smtClean="0">
                          <a:effectLst/>
                        </a:rPr>
                        <a:t>42 868</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smtClean="0">
                          <a:effectLst/>
                        </a:rPr>
                        <a:t>42 430</a:t>
                      </a:r>
                      <a:endParaRPr lang="en-ZA"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820738" y="930275"/>
            <a:ext cx="7019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b="1" u="sng">
                <a:solidFill>
                  <a:srgbClr val="006938"/>
                </a:solidFill>
              </a:rPr>
              <a:t>OVERVIEW OF PERFORMANCE PER QUARTER</a:t>
            </a:r>
          </a:p>
        </p:txBody>
      </p:sp>
      <p:sp>
        <p:nvSpPr>
          <p:cNvPr id="3" name="Slide Number Placeholder 2"/>
          <p:cNvSpPr>
            <a:spLocks noGrp="1"/>
          </p:cNvSpPr>
          <p:nvPr>
            <p:ph type="sldNum" sz="quarter" idx="12"/>
          </p:nvPr>
        </p:nvSpPr>
        <p:spPr/>
        <p:txBody>
          <a:bodyPr/>
          <a:lstStyle/>
          <a:p>
            <a:pPr>
              <a:defRPr/>
            </a:pPr>
            <a:fld id="{FE5B820D-419C-477C-BD41-DB10D4752173}" type="slidenum">
              <a:rPr lang="en-US" smtClean="0"/>
              <a:pPr>
                <a:defRPr/>
              </a:pPr>
              <a:t>4</a:t>
            </a:fld>
            <a:endParaRPr lang="en-US"/>
          </a:p>
        </p:txBody>
      </p:sp>
      <p:graphicFrame>
        <p:nvGraphicFramePr>
          <p:cNvPr id="10244" name="Chart 6"/>
          <p:cNvGraphicFramePr>
            <a:graphicFrameLocks/>
          </p:cNvGraphicFramePr>
          <p:nvPr/>
        </p:nvGraphicFramePr>
        <p:xfrm>
          <a:off x="177800" y="1768475"/>
          <a:ext cx="2814638" cy="3376613"/>
        </p:xfrm>
        <a:graphic>
          <a:graphicData uri="http://schemas.openxmlformats.org/presentationml/2006/ole">
            <p:oleObj spid="_x0000_s10259" name="Chart" r:id="rId4" imgW="2816596" imgH="3377477" progId="Excel.Chart.8">
              <p:embed/>
            </p:oleObj>
          </a:graphicData>
        </a:graphic>
      </p:graphicFrame>
      <p:graphicFrame>
        <p:nvGraphicFramePr>
          <p:cNvPr id="10245" name="Chart 7"/>
          <p:cNvGraphicFramePr>
            <a:graphicFrameLocks/>
          </p:cNvGraphicFramePr>
          <p:nvPr/>
        </p:nvGraphicFramePr>
        <p:xfrm>
          <a:off x="3122613" y="1768475"/>
          <a:ext cx="2768600" cy="3390900"/>
        </p:xfrm>
        <a:graphic>
          <a:graphicData uri="http://schemas.openxmlformats.org/presentationml/2006/ole">
            <p:oleObj spid="_x0000_s10260" name="Chart" r:id="rId5" imgW="2773920" imgH="3395766" progId="Excel.Chart.8">
              <p:embed/>
            </p:oleObj>
          </a:graphicData>
        </a:graphic>
      </p:graphicFrame>
      <p:graphicFrame>
        <p:nvGraphicFramePr>
          <p:cNvPr id="10246" name="Chart 8"/>
          <p:cNvGraphicFramePr>
            <a:graphicFrameLocks/>
          </p:cNvGraphicFramePr>
          <p:nvPr/>
        </p:nvGraphicFramePr>
        <p:xfrm>
          <a:off x="5942013" y="1768475"/>
          <a:ext cx="2947987" cy="3376613"/>
        </p:xfrm>
        <a:graphic>
          <a:graphicData uri="http://schemas.openxmlformats.org/presentationml/2006/ole">
            <p:oleObj spid="_x0000_s10261" name="Chart" r:id="rId6" imgW="2956816" imgH="3377477" progId="Excel.Chart.8">
              <p:embed/>
            </p:oleObj>
          </a:graphicData>
        </a:graphic>
      </p:graphicFrame>
      <p:sp>
        <p:nvSpPr>
          <p:cNvPr id="13" name="TextBox 12"/>
          <p:cNvSpPr txBox="1"/>
          <p:nvPr/>
        </p:nvSpPr>
        <p:spPr>
          <a:xfrm>
            <a:off x="228600" y="5314950"/>
            <a:ext cx="2713038" cy="73977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ZA" sz="1400" b="1" dirty="0"/>
              <a:t>Number of Q1 Planned Targets  22</a:t>
            </a:r>
          </a:p>
          <a:p>
            <a:pPr>
              <a:defRPr/>
            </a:pPr>
            <a:r>
              <a:rPr lang="en-ZA" sz="1400" b="1" dirty="0">
                <a:solidFill>
                  <a:srgbClr val="00823B"/>
                </a:solidFill>
              </a:rPr>
              <a:t>Total Achieved</a:t>
            </a:r>
            <a:r>
              <a:rPr lang="en-ZA" sz="1400" b="1" dirty="0"/>
              <a:t>		</a:t>
            </a:r>
            <a:r>
              <a:rPr lang="en-ZA" sz="1400" b="1" dirty="0">
                <a:solidFill>
                  <a:srgbClr val="00B050"/>
                </a:solidFill>
              </a:rPr>
              <a:t>             16</a:t>
            </a:r>
          </a:p>
          <a:p>
            <a:pPr>
              <a:defRPr/>
            </a:pPr>
            <a:r>
              <a:rPr lang="en-ZA" sz="1400" b="1" dirty="0">
                <a:solidFill>
                  <a:srgbClr val="FF0000"/>
                </a:solidFill>
              </a:rPr>
              <a:t>Total Not Achieved</a:t>
            </a:r>
            <a:r>
              <a:rPr lang="en-ZA" sz="1400" b="1" dirty="0"/>
              <a:t>		  </a:t>
            </a:r>
            <a:r>
              <a:rPr lang="en-ZA" sz="1400" b="1" dirty="0">
                <a:solidFill>
                  <a:srgbClr val="FF0000"/>
                </a:solidFill>
              </a:rPr>
              <a:t>6</a:t>
            </a:r>
          </a:p>
        </p:txBody>
      </p:sp>
      <p:sp>
        <p:nvSpPr>
          <p:cNvPr id="14" name="TextBox 13"/>
          <p:cNvSpPr txBox="1"/>
          <p:nvPr/>
        </p:nvSpPr>
        <p:spPr>
          <a:xfrm>
            <a:off x="3201988" y="5314950"/>
            <a:ext cx="2740025" cy="73977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ZA" sz="1400" b="1" dirty="0"/>
              <a:t>Number of Q2 Planned Targets  20</a:t>
            </a:r>
          </a:p>
          <a:p>
            <a:pPr>
              <a:defRPr/>
            </a:pPr>
            <a:r>
              <a:rPr lang="en-ZA" sz="1400" b="1" dirty="0">
                <a:solidFill>
                  <a:srgbClr val="00823B"/>
                </a:solidFill>
              </a:rPr>
              <a:t>Total Achieved</a:t>
            </a:r>
            <a:r>
              <a:rPr lang="en-ZA" sz="1400" b="1" dirty="0"/>
              <a:t>		</a:t>
            </a:r>
            <a:r>
              <a:rPr lang="en-ZA" sz="1400" b="1" dirty="0">
                <a:solidFill>
                  <a:srgbClr val="00B050"/>
                </a:solidFill>
              </a:rPr>
              <a:t>             15</a:t>
            </a:r>
          </a:p>
          <a:p>
            <a:pPr>
              <a:defRPr/>
            </a:pPr>
            <a:r>
              <a:rPr lang="en-ZA" sz="1400" b="1" dirty="0">
                <a:solidFill>
                  <a:srgbClr val="FF0000"/>
                </a:solidFill>
              </a:rPr>
              <a:t>Total Not Achieved</a:t>
            </a:r>
            <a:r>
              <a:rPr lang="en-ZA" sz="1400" b="1" dirty="0"/>
              <a:t>		  </a:t>
            </a:r>
            <a:r>
              <a:rPr lang="en-ZA" sz="1400" b="1" dirty="0">
                <a:solidFill>
                  <a:srgbClr val="FF0000"/>
                </a:solidFill>
              </a:rPr>
              <a:t>5</a:t>
            </a:r>
          </a:p>
        </p:txBody>
      </p:sp>
      <p:sp>
        <p:nvSpPr>
          <p:cNvPr id="15" name="TextBox 14"/>
          <p:cNvSpPr txBox="1"/>
          <p:nvPr/>
        </p:nvSpPr>
        <p:spPr>
          <a:xfrm>
            <a:off x="6126163" y="5314950"/>
            <a:ext cx="2787650" cy="73977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ZA" sz="1400" b="1" dirty="0"/>
              <a:t>Number of Q3 Planned Targets  21</a:t>
            </a:r>
          </a:p>
          <a:p>
            <a:pPr>
              <a:defRPr/>
            </a:pPr>
            <a:r>
              <a:rPr lang="en-ZA" sz="1400" b="1" dirty="0">
                <a:solidFill>
                  <a:srgbClr val="00823B"/>
                </a:solidFill>
              </a:rPr>
              <a:t>Total Achieved</a:t>
            </a:r>
            <a:r>
              <a:rPr lang="en-ZA" sz="1400" b="1" dirty="0"/>
              <a:t>		</a:t>
            </a:r>
            <a:r>
              <a:rPr lang="en-ZA" sz="1400" b="1" dirty="0">
                <a:solidFill>
                  <a:srgbClr val="00B050"/>
                </a:solidFill>
              </a:rPr>
              <a:t>             14</a:t>
            </a:r>
          </a:p>
          <a:p>
            <a:pPr>
              <a:defRPr/>
            </a:pPr>
            <a:r>
              <a:rPr lang="en-ZA" sz="1400" b="1" dirty="0">
                <a:solidFill>
                  <a:srgbClr val="FF0000"/>
                </a:solidFill>
              </a:rPr>
              <a:t>Total Not Achieved</a:t>
            </a:r>
            <a:r>
              <a:rPr lang="en-ZA" sz="1400" b="1" dirty="0"/>
              <a:t>		  </a:t>
            </a:r>
            <a:r>
              <a:rPr lang="en-ZA" sz="1400" b="1" dirty="0">
                <a:solidFill>
                  <a:srgbClr val="FF0000"/>
                </a:solidFill>
              </a:rPr>
              <a:t>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895350" y="239713"/>
            <a:ext cx="6527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EMPLOYMENT EQUITY</a:t>
            </a:r>
            <a:endParaRPr lang="en-US" altLang="en-US" b="1" u="sng">
              <a:solidFill>
                <a:srgbClr val="006938"/>
              </a:solidFill>
            </a:endParaRPr>
          </a:p>
        </p:txBody>
      </p:sp>
      <p:sp>
        <p:nvSpPr>
          <p:cNvPr id="5529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7A2383D-8FF1-41D9-B22D-68931BE9EC3A}" type="slidenum">
              <a:rPr lang="en-US" altLang="en-US" sz="1200" smtClean="0">
                <a:solidFill>
                  <a:srgbClr val="898989"/>
                </a:solidFill>
              </a:rPr>
              <a:pPr fontAlgn="base">
                <a:lnSpc>
                  <a:spcPct val="100000"/>
                </a:lnSpc>
                <a:spcBef>
                  <a:spcPct val="0"/>
                </a:spcBef>
                <a:spcAft>
                  <a:spcPct val="0"/>
                </a:spcAft>
                <a:buFontTx/>
                <a:buNone/>
              </a:pPr>
              <a:t>41</a:t>
            </a:fld>
            <a:endParaRPr lang="en-US" altLang="en-US" sz="1200" smtClean="0">
              <a:solidFill>
                <a:srgbClr val="898989"/>
              </a:solidFill>
            </a:endParaRPr>
          </a:p>
        </p:txBody>
      </p:sp>
      <p:graphicFrame>
        <p:nvGraphicFramePr>
          <p:cNvPr id="6" name="Content Placeholder 4"/>
          <p:cNvGraphicFramePr>
            <a:graphicFrameLocks/>
          </p:cNvGraphicFramePr>
          <p:nvPr/>
        </p:nvGraphicFramePr>
        <p:xfrm>
          <a:off x="282575" y="958850"/>
          <a:ext cx="8640765" cy="5295913"/>
        </p:xfrm>
        <a:graphic>
          <a:graphicData uri="http://schemas.openxmlformats.org/drawingml/2006/table">
            <a:tbl>
              <a:tblPr firstRow="1" bandRow="1">
                <a:tableStyleId>{93296810-A885-4BE3-A3E7-6D5BEEA58F35}</a:tableStyleId>
              </a:tblPr>
              <a:tblGrid>
                <a:gridCol w="1234395">
                  <a:extLst>
                    <a:ext uri="{9D8B030D-6E8A-4147-A177-3AD203B41FA5}">
                      <a16:colId xmlns:a16="http://schemas.microsoft.com/office/drawing/2014/main" xmlns="" val="295939982"/>
                    </a:ext>
                  </a:extLst>
                </a:gridCol>
                <a:gridCol w="1234395">
                  <a:extLst>
                    <a:ext uri="{9D8B030D-6E8A-4147-A177-3AD203B41FA5}">
                      <a16:colId xmlns:a16="http://schemas.microsoft.com/office/drawing/2014/main" xmlns="" val="1735882883"/>
                    </a:ext>
                  </a:extLst>
                </a:gridCol>
                <a:gridCol w="1234395">
                  <a:extLst>
                    <a:ext uri="{9D8B030D-6E8A-4147-A177-3AD203B41FA5}">
                      <a16:colId xmlns:a16="http://schemas.microsoft.com/office/drawing/2014/main" xmlns="" val="3585123539"/>
                    </a:ext>
                  </a:extLst>
                </a:gridCol>
                <a:gridCol w="1234395">
                  <a:extLst>
                    <a:ext uri="{9D8B030D-6E8A-4147-A177-3AD203B41FA5}">
                      <a16:colId xmlns:a16="http://schemas.microsoft.com/office/drawing/2014/main" xmlns="" val="435286878"/>
                    </a:ext>
                  </a:extLst>
                </a:gridCol>
                <a:gridCol w="1234395">
                  <a:extLst>
                    <a:ext uri="{9D8B030D-6E8A-4147-A177-3AD203B41FA5}">
                      <a16:colId xmlns:a16="http://schemas.microsoft.com/office/drawing/2014/main" xmlns="" val="3078020433"/>
                    </a:ext>
                  </a:extLst>
                </a:gridCol>
                <a:gridCol w="1234395">
                  <a:extLst>
                    <a:ext uri="{9D8B030D-6E8A-4147-A177-3AD203B41FA5}">
                      <a16:colId xmlns:a16="http://schemas.microsoft.com/office/drawing/2014/main" xmlns="" val="2217509466"/>
                    </a:ext>
                  </a:extLst>
                </a:gridCol>
                <a:gridCol w="1234395">
                  <a:extLst>
                    <a:ext uri="{9D8B030D-6E8A-4147-A177-3AD203B41FA5}">
                      <a16:colId xmlns:a16="http://schemas.microsoft.com/office/drawing/2014/main" xmlns="" val="3138290164"/>
                    </a:ext>
                  </a:extLst>
                </a:gridCol>
              </a:tblGrid>
              <a:tr h="741033">
                <a:tc>
                  <a:txBody>
                    <a:bodyPr/>
                    <a:lstStyle/>
                    <a:p>
                      <a:pPr algn="l" fontAlgn="b"/>
                      <a:r>
                        <a:rPr lang="en-ZA" sz="1600" u="none" strike="noStrike" dirty="0">
                          <a:effectLst/>
                        </a:rPr>
                        <a:t>PROVINCE</a:t>
                      </a:r>
                      <a:endParaRPr lang="en-ZA" sz="1600" b="1" i="0" u="none" strike="noStrike" dirty="0">
                        <a:solidFill>
                          <a:schemeClr val="tx1"/>
                        </a:solidFill>
                        <a:effectLst/>
                        <a:latin typeface="Calibri"/>
                      </a:endParaRPr>
                    </a:p>
                  </a:txBody>
                  <a:tcPr marL="9525" marR="9525" marT="9524" marB="0" anchor="b"/>
                </a:tc>
                <a:tc>
                  <a:txBody>
                    <a:bodyPr/>
                    <a:lstStyle/>
                    <a:p>
                      <a:pPr algn="ctr" fontAlgn="b"/>
                      <a:r>
                        <a:rPr lang="en-ZA" sz="1600" u="none" strike="noStrike" dirty="0">
                          <a:effectLst/>
                        </a:rPr>
                        <a:t>TARGET</a:t>
                      </a:r>
                      <a:endParaRPr lang="en-ZA" sz="1600" b="1" i="0" u="none" strike="noStrike" dirty="0">
                        <a:solidFill>
                          <a:schemeClr val="tx1"/>
                        </a:solidFill>
                        <a:effectLst/>
                        <a:latin typeface="Calibri"/>
                      </a:endParaRPr>
                    </a:p>
                  </a:txBody>
                  <a:tcPr marL="9525" marR="9525" marT="9524" marB="0" anchor="b"/>
                </a:tc>
                <a:tc>
                  <a:txBody>
                    <a:bodyPr/>
                    <a:lstStyle/>
                    <a:p>
                      <a:pPr algn="ctr" fontAlgn="b"/>
                      <a:r>
                        <a:rPr lang="en-ZA" sz="1600" u="none" strike="noStrike" dirty="0">
                          <a:effectLst/>
                        </a:rPr>
                        <a:t>ACTUAL</a:t>
                      </a:r>
                      <a:endParaRPr lang="en-ZA" sz="1600" b="1" i="0" u="none" strike="noStrike" dirty="0">
                        <a:solidFill>
                          <a:schemeClr val="tx1"/>
                        </a:solidFill>
                        <a:effectLst/>
                        <a:latin typeface="Calibri"/>
                      </a:endParaRPr>
                    </a:p>
                  </a:txBody>
                  <a:tcPr marL="9525" marR="9525" marT="9524" marB="0" anchor="b"/>
                </a:tc>
                <a:tc>
                  <a:txBody>
                    <a:bodyPr/>
                    <a:lstStyle/>
                    <a:p>
                      <a:pPr algn="ctr" fontAlgn="b"/>
                      <a:r>
                        <a:rPr lang="en-ZA" sz="1600" u="none" strike="noStrike" dirty="0">
                          <a:effectLst/>
                        </a:rPr>
                        <a:t>VARIANCE</a:t>
                      </a:r>
                      <a:endParaRPr lang="en-ZA" sz="1600" b="1" i="0" u="none" strike="noStrike" dirty="0">
                        <a:solidFill>
                          <a:schemeClr val="tx1"/>
                        </a:solidFill>
                        <a:effectLst/>
                        <a:latin typeface="Calibri"/>
                      </a:endParaRPr>
                    </a:p>
                  </a:txBody>
                  <a:tcPr marL="9525" marR="9525" marT="9524" marB="0" anchor="b"/>
                </a:tc>
                <a:tc>
                  <a:txBody>
                    <a:bodyPr/>
                    <a:lstStyle/>
                    <a:p>
                      <a:pPr algn="ctr" fontAlgn="b"/>
                      <a:r>
                        <a:rPr lang="en-ZA" sz="1600" u="none" strike="noStrike" dirty="0">
                          <a:effectLst/>
                        </a:rPr>
                        <a:t>COMPLIANT</a:t>
                      </a:r>
                      <a:endParaRPr lang="en-ZA" sz="1600" b="1" i="0" u="none" strike="noStrike" dirty="0">
                        <a:solidFill>
                          <a:schemeClr val="tx1"/>
                        </a:solidFill>
                        <a:effectLst/>
                        <a:latin typeface="Calibri"/>
                      </a:endParaRPr>
                    </a:p>
                  </a:txBody>
                  <a:tcPr marL="9525" marR="9525" marT="9524" marB="0" anchor="b"/>
                </a:tc>
                <a:tc>
                  <a:txBody>
                    <a:bodyPr/>
                    <a:lstStyle/>
                    <a:p>
                      <a:pPr algn="ctr" fontAlgn="b"/>
                      <a:r>
                        <a:rPr lang="en-ZA" sz="1600" u="none" strike="noStrike" dirty="0">
                          <a:effectLst/>
                        </a:rPr>
                        <a:t>NON-COMPLIANT</a:t>
                      </a:r>
                      <a:endParaRPr lang="en-ZA" sz="1600" b="1" i="0" u="none" strike="noStrike" dirty="0">
                        <a:solidFill>
                          <a:schemeClr val="tx1"/>
                        </a:solidFill>
                        <a:effectLst/>
                        <a:latin typeface="Calibri"/>
                      </a:endParaRPr>
                    </a:p>
                  </a:txBody>
                  <a:tcPr marL="9525" marR="9525" marT="9524" marB="0" anchor="b"/>
                </a:tc>
                <a:tc>
                  <a:txBody>
                    <a:bodyPr/>
                    <a:lstStyle/>
                    <a:p>
                      <a:pPr algn="ctr" fontAlgn="b"/>
                      <a:r>
                        <a:rPr lang="en-ZA" sz="1600" u="none" strike="noStrike" baseline="0" dirty="0">
                          <a:effectLst/>
                        </a:rPr>
                        <a:t> </a:t>
                      </a:r>
                      <a:r>
                        <a:rPr lang="en-ZA" sz="1600" u="none" strike="noStrike" baseline="0" dirty="0" smtClean="0">
                          <a:effectLst/>
                        </a:rPr>
                        <a:t>NOTICES / RECOMMENDATIONS</a:t>
                      </a:r>
                      <a:endParaRPr lang="en-ZA" sz="1600" b="1" i="0" u="none" strike="noStrike" dirty="0">
                        <a:solidFill>
                          <a:schemeClr val="tx1"/>
                        </a:solidFill>
                        <a:effectLst/>
                        <a:latin typeface="Calibri"/>
                      </a:endParaRPr>
                    </a:p>
                  </a:txBody>
                  <a:tcPr marL="9525" marR="9525" marT="9524" marB="0" anchor="b"/>
                </a:tc>
                <a:extLst>
                  <a:ext uri="{0D108BD9-81ED-4DB2-BD59-A6C34878D82A}">
                    <a16:rowId xmlns:a16="http://schemas.microsoft.com/office/drawing/2014/main" xmlns="" val="1183311611"/>
                  </a:ext>
                </a:extLst>
              </a:tr>
              <a:tr h="414079">
                <a:tc>
                  <a:txBody>
                    <a:bodyPr/>
                    <a:lstStyle/>
                    <a:p>
                      <a:pPr algn="l" fontAlgn="b"/>
                      <a:r>
                        <a:rPr lang="en-ZA" sz="1400" b="1" u="none" strike="noStrike" dirty="0">
                          <a:effectLst/>
                        </a:rPr>
                        <a:t>EC</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234</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128</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-106</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89</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39</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38</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2356883537"/>
                  </a:ext>
                </a:extLst>
              </a:tr>
              <a:tr h="414079">
                <a:tc>
                  <a:txBody>
                    <a:bodyPr/>
                    <a:lstStyle/>
                    <a:p>
                      <a:pPr algn="l" fontAlgn="b"/>
                      <a:r>
                        <a:rPr lang="en-ZA" sz="1400" b="1" u="none" strike="noStrike" dirty="0">
                          <a:effectLst/>
                        </a:rPr>
                        <a:t>FS</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171</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79</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-92</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17</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62</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59</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388143339"/>
                  </a:ext>
                </a:extLst>
              </a:tr>
              <a:tr h="414079">
                <a:tc>
                  <a:txBody>
                    <a:bodyPr/>
                    <a:lstStyle/>
                    <a:p>
                      <a:pPr algn="l" fontAlgn="b"/>
                      <a:r>
                        <a:rPr lang="en-ZA" sz="1400" b="1" u="none" strike="noStrike" dirty="0">
                          <a:effectLst/>
                        </a:rPr>
                        <a:t>GP</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702</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347</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-355</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111</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236</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212</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48996183"/>
                  </a:ext>
                </a:extLst>
              </a:tr>
              <a:tr h="414079">
                <a:tc>
                  <a:txBody>
                    <a:bodyPr/>
                    <a:lstStyle/>
                    <a:p>
                      <a:pPr algn="l" fontAlgn="b"/>
                      <a:r>
                        <a:rPr lang="en-ZA" sz="1400" b="1" u="none" strike="noStrike" dirty="0">
                          <a:effectLst/>
                        </a:rPr>
                        <a:t>KZN</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486</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445</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-41</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189</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256</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253</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1395223752"/>
                  </a:ext>
                </a:extLst>
              </a:tr>
              <a:tr h="414079">
                <a:tc>
                  <a:txBody>
                    <a:bodyPr/>
                    <a:lstStyle/>
                    <a:p>
                      <a:pPr algn="l" fontAlgn="b"/>
                      <a:r>
                        <a:rPr lang="en-ZA" sz="1400" b="1" u="none" strike="noStrike" dirty="0">
                          <a:effectLst/>
                        </a:rPr>
                        <a:t>LP</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234</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72</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-162</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27</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45</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33</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1910337533"/>
                  </a:ext>
                </a:extLst>
              </a:tr>
              <a:tr h="414079">
                <a:tc>
                  <a:txBody>
                    <a:bodyPr/>
                    <a:lstStyle/>
                    <a:p>
                      <a:pPr algn="l" fontAlgn="b"/>
                      <a:r>
                        <a:rPr lang="en-ZA" sz="1400" b="1" u="none" strike="noStrike" dirty="0">
                          <a:effectLst/>
                        </a:rPr>
                        <a:t>MP</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234</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128</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-106</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54</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a:effectLst/>
                        </a:rPr>
                        <a:t>74</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54</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375124694"/>
                  </a:ext>
                </a:extLst>
              </a:tr>
              <a:tr h="414079">
                <a:tc>
                  <a:txBody>
                    <a:bodyPr/>
                    <a:lstStyle/>
                    <a:p>
                      <a:pPr algn="l" fontAlgn="b"/>
                      <a:r>
                        <a:rPr lang="en-ZA" sz="1400" b="1" u="none" strike="noStrike" dirty="0">
                          <a:effectLst/>
                        </a:rPr>
                        <a:t>NC</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171</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112</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-59</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32</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80</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59</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4234211255"/>
                  </a:ext>
                </a:extLst>
              </a:tr>
              <a:tr h="414079">
                <a:tc>
                  <a:txBody>
                    <a:bodyPr/>
                    <a:lstStyle/>
                    <a:p>
                      <a:pPr algn="l" fontAlgn="b"/>
                      <a:r>
                        <a:rPr lang="en-ZA" sz="1400" b="1" u="none" strike="noStrike" dirty="0">
                          <a:effectLst/>
                        </a:rPr>
                        <a:t>NW</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dirty="0" smtClean="0">
                          <a:effectLst/>
                        </a:rPr>
                        <a:t>171</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73</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-98</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70</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3</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2</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2945231395"/>
                  </a:ext>
                </a:extLst>
              </a:tr>
              <a:tr h="414079">
                <a:tc>
                  <a:txBody>
                    <a:bodyPr/>
                    <a:lstStyle/>
                    <a:p>
                      <a:pPr algn="l" fontAlgn="b"/>
                      <a:r>
                        <a:rPr lang="en-ZA" sz="1400" b="1" u="none" strike="noStrike" dirty="0">
                          <a:effectLst/>
                        </a:rPr>
                        <a:t>WC</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a:effectLst/>
                        </a:rPr>
                        <a:t>171</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171</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smtClean="0">
                          <a:effectLst/>
                        </a:rPr>
                        <a:t>0</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55</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116</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89</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590028359"/>
                  </a:ext>
                </a:extLst>
              </a:tr>
              <a:tr h="414079">
                <a:tc>
                  <a:txBody>
                    <a:bodyPr/>
                    <a:lstStyle/>
                    <a:p>
                      <a:pPr algn="l" fontAlgn="b"/>
                      <a:r>
                        <a:rPr lang="en-ZA" sz="1600" b="1" u="none" strike="noStrike" dirty="0">
                          <a:effectLst/>
                        </a:rPr>
                        <a:t>HO</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u="none" strike="noStrike">
                          <a:effectLst/>
                        </a:rPr>
                        <a:t> </a:t>
                      </a:r>
                      <a:endParaRPr lang="en-ZA" sz="1800" b="0" i="0" u="none" strike="noStrike">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 </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0</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 </a:t>
                      </a:r>
                      <a:endParaRPr lang="en-ZA" sz="1800" b="0"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u="none" strike="noStrike" dirty="0">
                          <a:effectLst/>
                        </a:rPr>
                        <a:t> </a:t>
                      </a:r>
                      <a:endParaRPr lang="en-ZA" sz="1800" b="0"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1073172418"/>
                  </a:ext>
                </a:extLst>
              </a:tr>
              <a:tr h="414079">
                <a:tc>
                  <a:txBody>
                    <a:bodyPr/>
                    <a:lstStyle/>
                    <a:p>
                      <a:pPr algn="l" fontAlgn="b"/>
                      <a:r>
                        <a:rPr lang="en-ZA" sz="1600" b="1" u="none" strike="noStrike" dirty="0">
                          <a:effectLst/>
                        </a:rPr>
                        <a:t>TOTAL</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fontAlgn="b"/>
                      <a:r>
                        <a:rPr lang="en-ZA" sz="1800" b="1" u="none" strike="noStrike" dirty="0" smtClean="0">
                          <a:effectLst/>
                        </a:rPr>
                        <a:t>2 574</a:t>
                      </a:r>
                      <a:endParaRPr lang="en-ZA" sz="1800" b="1"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b="1" u="none" strike="noStrike" dirty="0" smtClean="0">
                          <a:effectLst/>
                        </a:rPr>
                        <a:t>1 555</a:t>
                      </a:r>
                      <a:endParaRPr lang="en-ZA" sz="1800" b="1"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b="1" u="none" strike="noStrike" dirty="0" smtClean="0">
                          <a:effectLst/>
                        </a:rPr>
                        <a:t>-1 019</a:t>
                      </a:r>
                      <a:endParaRPr lang="en-ZA" sz="1800" b="1"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b="1" u="none" strike="noStrike" dirty="0">
                          <a:effectLst/>
                        </a:rPr>
                        <a:t>644</a:t>
                      </a:r>
                      <a:endParaRPr lang="en-ZA" sz="1800" b="1"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b="1" u="none" strike="noStrike" dirty="0">
                          <a:effectLst/>
                        </a:rPr>
                        <a:t>911</a:t>
                      </a:r>
                      <a:endParaRPr lang="en-ZA" sz="1800" b="1" i="0" u="none" strike="noStrike" dirty="0">
                        <a:solidFill>
                          <a:schemeClr val="tx1"/>
                        </a:solidFill>
                        <a:effectLst/>
                        <a:latin typeface="Calibri" panose="020F0502020204030204" pitchFamily="34" charset="0"/>
                      </a:endParaRPr>
                    </a:p>
                  </a:txBody>
                  <a:tcPr marL="9525" marR="9525" marT="9524" marB="0" anchor="b"/>
                </a:tc>
                <a:tc>
                  <a:txBody>
                    <a:bodyPr/>
                    <a:lstStyle/>
                    <a:p>
                      <a:pPr algn="ctr" fontAlgn="b"/>
                      <a:r>
                        <a:rPr lang="en-ZA" sz="1800" b="1" u="none" strike="noStrike" dirty="0">
                          <a:effectLst/>
                        </a:rPr>
                        <a:t>799</a:t>
                      </a:r>
                      <a:endParaRPr lang="en-ZA" sz="1800" b="1" i="0" u="none" strike="noStrike" dirty="0">
                        <a:solidFill>
                          <a:schemeClr val="tx1"/>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812800" y="296863"/>
            <a:ext cx="65278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BASIC CONDITIONS OF EMPLOYMENT</a:t>
            </a:r>
            <a:endParaRPr lang="en-US" altLang="en-US" b="1" u="sng">
              <a:solidFill>
                <a:srgbClr val="006938"/>
              </a:solidFill>
            </a:endParaRPr>
          </a:p>
        </p:txBody>
      </p:sp>
      <p:sp>
        <p:nvSpPr>
          <p:cNvPr id="5837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293FA97-AA39-4CFA-81D2-5F3E1AF16244}" type="slidenum">
              <a:rPr lang="en-US" altLang="en-US" sz="1200" smtClean="0">
                <a:solidFill>
                  <a:srgbClr val="898989"/>
                </a:solidFill>
              </a:rPr>
              <a:pPr fontAlgn="base">
                <a:lnSpc>
                  <a:spcPct val="100000"/>
                </a:lnSpc>
                <a:spcBef>
                  <a:spcPct val="0"/>
                </a:spcBef>
                <a:spcAft>
                  <a:spcPct val="0"/>
                </a:spcAft>
                <a:buFontTx/>
                <a:buNone/>
              </a:pPr>
              <a:t>43</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282575" y="958850"/>
          <a:ext cx="8640765" cy="5113342"/>
        </p:xfrm>
        <a:graphic>
          <a:graphicData uri="http://schemas.openxmlformats.org/drawingml/2006/table">
            <a:tbl>
              <a:tblPr firstRow="1" bandRow="1">
                <a:tableStyleId>{93296810-A885-4BE3-A3E7-6D5BEEA58F35}</a:tableStyleId>
              </a:tblPr>
              <a:tblGrid>
                <a:gridCol w="1234395">
                  <a:extLst>
                    <a:ext uri="{9D8B030D-6E8A-4147-A177-3AD203B41FA5}">
                      <a16:colId xmlns:a16="http://schemas.microsoft.com/office/drawing/2014/main" xmlns="" val="295939982"/>
                    </a:ext>
                  </a:extLst>
                </a:gridCol>
                <a:gridCol w="1234395">
                  <a:extLst>
                    <a:ext uri="{9D8B030D-6E8A-4147-A177-3AD203B41FA5}">
                      <a16:colId xmlns:a16="http://schemas.microsoft.com/office/drawing/2014/main" xmlns="" val="1735882883"/>
                    </a:ext>
                  </a:extLst>
                </a:gridCol>
                <a:gridCol w="1234395">
                  <a:extLst>
                    <a:ext uri="{9D8B030D-6E8A-4147-A177-3AD203B41FA5}">
                      <a16:colId xmlns:a16="http://schemas.microsoft.com/office/drawing/2014/main" xmlns="" val="3585123539"/>
                    </a:ext>
                  </a:extLst>
                </a:gridCol>
                <a:gridCol w="1234395">
                  <a:extLst>
                    <a:ext uri="{9D8B030D-6E8A-4147-A177-3AD203B41FA5}">
                      <a16:colId xmlns:a16="http://schemas.microsoft.com/office/drawing/2014/main" xmlns="" val="435286878"/>
                    </a:ext>
                  </a:extLst>
                </a:gridCol>
                <a:gridCol w="1234395">
                  <a:extLst>
                    <a:ext uri="{9D8B030D-6E8A-4147-A177-3AD203B41FA5}">
                      <a16:colId xmlns:a16="http://schemas.microsoft.com/office/drawing/2014/main" xmlns="" val="3078020433"/>
                    </a:ext>
                  </a:extLst>
                </a:gridCol>
                <a:gridCol w="1234395">
                  <a:extLst>
                    <a:ext uri="{9D8B030D-6E8A-4147-A177-3AD203B41FA5}">
                      <a16:colId xmlns:a16="http://schemas.microsoft.com/office/drawing/2014/main" xmlns="" val="2217509466"/>
                    </a:ext>
                  </a:extLst>
                </a:gridCol>
                <a:gridCol w="1234395">
                  <a:extLst>
                    <a:ext uri="{9D8B030D-6E8A-4147-A177-3AD203B41FA5}">
                      <a16:colId xmlns:a16="http://schemas.microsoft.com/office/drawing/2014/main" xmlns="" val="3138290164"/>
                    </a:ext>
                  </a:extLst>
                </a:gridCol>
              </a:tblGrid>
              <a:tr h="558162">
                <a:tc>
                  <a:txBody>
                    <a:bodyPr/>
                    <a:lstStyle/>
                    <a:p>
                      <a:pPr algn="l" fontAlgn="b"/>
                      <a:r>
                        <a:rPr lang="en-ZA" sz="1800" u="none" strike="noStrike" dirty="0">
                          <a:effectLst/>
                        </a:rPr>
                        <a:t>TARGET</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a:effectLst/>
                        </a:rPr>
                        <a:t>ACTUAL</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a:effectLst/>
                        </a:rPr>
                        <a:t>VARIANCE</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a:effectLst/>
                        </a:rPr>
                        <a:t>COMPLIANT</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a:effectLst/>
                        </a:rPr>
                        <a:t>NON-COMPLIANT</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a:effectLst/>
                        </a:rPr>
                        <a:t>NOTICES ISSUED</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a:effectLst/>
                        </a:rPr>
                        <a:t>TARGET</a:t>
                      </a:r>
                      <a:endParaRPr lang="en-ZA" sz="18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xmlns="" val="1183311611"/>
                  </a:ext>
                </a:extLst>
              </a:tr>
              <a:tr h="414107">
                <a:tc>
                  <a:txBody>
                    <a:bodyPr/>
                    <a:lstStyle/>
                    <a:p>
                      <a:pPr algn="l" fontAlgn="b"/>
                      <a:r>
                        <a:rPr lang="en-ZA" sz="1400" b="1" u="none" strike="noStrike" dirty="0">
                          <a:effectLst/>
                        </a:rPr>
                        <a:t>EC</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14976</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10887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smtClean="0">
                          <a:effectLst/>
                        </a:rPr>
                        <a:t>--4089</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dirty="0">
                          <a:effectLst/>
                        </a:rPr>
                        <a:t>10200</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687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687</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56883537"/>
                  </a:ext>
                </a:extLst>
              </a:tr>
              <a:tr h="414107">
                <a:tc>
                  <a:txBody>
                    <a:bodyPr/>
                    <a:lstStyle/>
                    <a:p>
                      <a:pPr algn="l" fontAlgn="b"/>
                      <a:r>
                        <a:rPr lang="en-ZA" sz="1400" b="1" u="none" strike="noStrike" dirty="0">
                          <a:effectLst/>
                        </a:rPr>
                        <a:t>FS</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10044</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8558</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smtClean="0">
                          <a:effectLst/>
                        </a:rPr>
                        <a:t>-1486</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dirty="0">
                          <a:effectLst/>
                        </a:rPr>
                        <a:t>8145</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413</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413</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88143339"/>
                  </a:ext>
                </a:extLst>
              </a:tr>
              <a:tr h="414107">
                <a:tc>
                  <a:txBody>
                    <a:bodyPr/>
                    <a:lstStyle/>
                    <a:p>
                      <a:pPr algn="l" fontAlgn="b"/>
                      <a:r>
                        <a:rPr lang="en-ZA" sz="1400" b="1" u="none" strike="noStrike" dirty="0">
                          <a:effectLst/>
                        </a:rPr>
                        <a:t>GP</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27441</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18573</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smtClean="0">
                          <a:effectLst/>
                        </a:rPr>
                        <a:t>-8868</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dirty="0">
                          <a:effectLst/>
                        </a:rPr>
                        <a:t>18029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544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544</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8996183"/>
                  </a:ext>
                </a:extLst>
              </a:tr>
              <a:tr h="414107">
                <a:tc>
                  <a:txBody>
                    <a:bodyPr/>
                    <a:lstStyle/>
                    <a:p>
                      <a:pPr algn="l" fontAlgn="b"/>
                      <a:r>
                        <a:rPr lang="en-ZA" sz="1400" b="1" u="none" strike="noStrike" dirty="0">
                          <a:effectLst/>
                        </a:rPr>
                        <a:t>KZN</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25884</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19421</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smtClean="0">
                          <a:effectLst/>
                        </a:rPr>
                        <a:t>-6463</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dirty="0">
                          <a:effectLst/>
                        </a:rPr>
                        <a:t>17434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1987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1987</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95223752"/>
                  </a:ext>
                </a:extLst>
              </a:tr>
              <a:tr h="414107">
                <a:tc>
                  <a:txBody>
                    <a:bodyPr/>
                    <a:lstStyle/>
                    <a:p>
                      <a:pPr algn="l" fontAlgn="b"/>
                      <a:r>
                        <a:rPr lang="en-ZA" sz="1400" b="1" u="none" strike="noStrike" dirty="0">
                          <a:effectLst/>
                        </a:rPr>
                        <a:t>LP</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12321</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9019</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smtClean="0">
                          <a:effectLst/>
                        </a:rPr>
                        <a:t>-3302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dirty="0">
                          <a:effectLst/>
                        </a:rPr>
                        <a:t>8756</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263</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263</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10337533"/>
                  </a:ext>
                </a:extLst>
              </a:tr>
              <a:tr h="414107">
                <a:tc>
                  <a:txBody>
                    <a:bodyPr/>
                    <a:lstStyle/>
                    <a:p>
                      <a:pPr algn="l" fontAlgn="b"/>
                      <a:r>
                        <a:rPr lang="en-ZA" sz="1400" b="1" u="none" strike="noStrike" dirty="0">
                          <a:effectLst/>
                        </a:rPr>
                        <a:t>MP</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9675</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8981</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smtClean="0">
                          <a:effectLst/>
                        </a:rPr>
                        <a:t>-694</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dirty="0">
                          <a:effectLst/>
                        </a:rPr>
                        <a:t>7950</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1031</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1031</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75124694"/>
                  </a:ext>
                </a:extLst>
              </a:tr>
              <a:tr h="414107">
                <a:tc>
                  <a:txBody>
                    <a:bodyPr/>
                    <a:lstStyle/>
                    <a:p>
                      <a:pPr algn="l" fontAlgn="b"/>
                      <a:r>
                        <a:rPr lang="en-ZA" sz="1400" b="1" u="none" strike="noStrike" dirty="0">
                          <a:effectLst/>
                        </a:rPr>
                        <a:t>NC</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4761</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2932</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kern="1200" dirty="0" smtClean="0">
                          <a:effectLst/>
                        </a:rPr>
                        <a:t>-1829</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u="none" strike="noStrike" dirty="0">
                          <a:effectLst/>
                        </a:rPr>
                        <a:t>2517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415</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415</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34211255"/>
                  </a:ext>
                </a:extLst>
              </a:tr>
              <a:tr h="414107">
                <a:tc>
                  <a:txBody>
                    <a:bodyPr/>
                    <a:lstStyle/>
                    <a:p>
                      <a:pPr algn="l" fontAlgn="b"/>
                      <a:r>
                        <a:rPr lang="en-ZA" sz="1400" b="1" u="none" strike="noStrike" dirty="0">
                          <a:effectLst/>
                        </a:rPr>
                        <a:t>NW</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8352</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6707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kern="1200" dirty="0" smtClean="0">
                          <a:effectLst/>
                        </a:rPr>
                        <a:t>-1645</a:t>
                      </a:r>
                      <a:endParaRPr lang="en-ZA" sz="1600" b="0" u="none" strike="noStrike" kern="1200" dirty="0">
                        <a:solidFill>
                          <a:schemeClr val="tx1"/>
                        </a:solidFill>
                        <a:effectLst/>
                        <a:latin typeface="+mn-lt"/>
                        <a:ea typeface="+mn-ea"/>
                        <a:cs typeface="+mn-cs"/>
                      </a:endParaRPr>
                    </a:p>
                  </a:txBody>
                  <a:tcPr marL="9525" marR="9525" marT="9525" marB="0" anchor="b"/>
                </a:tc>
                <a:tc>
                  <a:txBody>
                    <a:bodyPr/>
                    <a:lstStyle/>
                    <a:p>
                      <a:pPr algn="ctr" fontAlgn="b"/>
                      <a:r>
                        <a:rPr lang="en-ZA" sz="1600" u="none" strike="noStrike" dirty="0">
                          <a:effectLst/>
                        </a:rPr>
                        <a:t>6314</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393</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393</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45231395"/>
                  </a:ext>
                </a:extLst>
              </a:tr>
              <a:tr h="414107">
                <a:tc>
                  <a:txBody>
                    <a:bodyPr/>
                    <a:lstStyle/>
                    <a:p>
                      <a:pPr algn="l" fontAlgn="b"/>
                      <a:r>
                        <a:rPr lang="en-ZA" sz="1400" b="1" u="none" strike="noStrike" dirty="0">
                          <a:effectLst/>
                        </a:rPr>
                        <a:t>WC</a:t>
                      </a:r>
                      <a:endParaRPr lang="en-ZA" sz="1400" b="1" i="0" u="none" strike="noStrike" dirty="0">
                        <a:solidFill>
                          <a:schemeClr val="tx1"/>
                        </a:solidFill>
                        <a:effectLst/>
                        <a:latin typeface="Calibri"/>
                      </a:endParaRPr>
                    </a:p>
                  </a:txBody>
                  <a:tcPr marL="9525" marR="9525" marT="9525" marB="0" anchor="b"/>
                </a:tc>
                <a:tc>
                  <a:txBody>
                    <a:bodyPr/>
                    <a:lstStyle/>
                    <a:p>
                      <a:pPr algn="ctr"/>
                      <a:r>
                        <a:rPr lang="en-ZA" sz="1600" dirty="0" smtClean="0"/>
                        <a:t>12807</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10565</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smtClean="0">
                          <a:effectLst/>
                        </a:rPr>
                        <a:t>-2242</a:t>
                      </a:r>
                      <a:endParaRPr lang="en-ZA" sz="1600" b="0" i="0" u="none" strike="noStrike" dirty="0">
                        <a:solidFill>
                          <a:schemeClr val="tx1"/>
                        </a:solidFill>
                        <a:effectLst/>
                        <a:latin typeface="Calibri"/>
                      </a:endParaRPr>
                    </a:p>
                  </a:txBody>
                  <a:tcPr marL="9525" marR="9525" marT="9525" marB="0" anchor="b"/>
                </a:tc>
                <a:tc>
                  <a:txBody>
                    <a:bodyPr/>
                    <a:lstStyle/>
                    <a:p>
                      <a:pPr algn="ctr" fontAlgn="b"/>
                      <a:r>
                        <a:rPr lang="en-ZA" sz="1600" u="none" strike="noStrike" dirty="0">
                          <a:effectLst/>
                        </a:rPr>
                        <a:t>10238</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327</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327</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90028359"/>
                  </a:ext>
                </a:extLst>
              </a:tr>
              <a:tr h="414107">
                <a:tc>
                  <a:txBody>
                    <a:bodyPr/>
                    <a:lstStyle/>
                    <a:p>
                      <a:pPr algn="l" fontAlgn="b"/>
                      <a:r>
                        <a:rPr lang="en-ZA" sz="1800" b="1" u="none" strike="noStrike" dirty="0">
                          <a:effectLst/>
                        </a:rPr>
                        <a:t>HO</a:t>
                      </a:r>
                      <a:endParaRPr lang="en-ZA" sz="1800" b="1" i="0" u="none" strike="noStrike" dirty="0">
                        <a:solidFill>
                          <a:schemeClr val="tx1"/>
                        </a:solidFill>
                        <a:effectLst/>
                        <a:latin typeface="Calibri"/>
                      </a:endParaRPr>
                    </a:p>
                  </a:txBody>
                  <a:tcPr marL="9525" marR="9525" marT="9525" marB="0" anchor="b"/>
                </a:tc>
                <a:tc>
                  <a:txBody>
                    <a:bodyPr/>
                    <a:lstStyle/>
                    <a:p>
                      <a:pPr algn="ctr"/>
                      <a:r>
                        <a:rPr lang="en-ZA" sz="1600" dirty="0" smtClean="0"/>
                        <a:t> 0</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 </a:t>
                      </a:r>
                      <a:r>
                        <a:rPr lang="en-ZA" sz="1600" u="none" strike="noStrike" dirty="0" smtClean="0">
                          <a:effectLst/>
                        </a:rPr>
                        <a:t>                   0</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a:r>
                        <a:rPr lang="en-ZA" sz="1600" dirty="0" smtClean="0"/>
                        <a:t>                    0</a:t>
                      </a:r>
                      <a:endParaRPr lang="en-ZA" sz="1600" b="0" dirty="0">
                        <a:solidFill>
                          <a:schemeClr val="tx1"/>
                        </a:solidFill>
                      </a:endParaRPr>
                    </a:p>
                  </a:txBody>
                  <a:tcPr marL="9525" marR="9525" marT="9525" marB="0" anchor="b"/>
                </a:tc>
                <a:tc>
                  <a:txBody>
                    <a:bodyPr/>
                    <a:lstStyle/>
                    <a:p>
                      <a:pPr algn="ctr" fontAlgn="b"/>
                      <a:r>
                        <a:rPr lang="en-ZA" sz="1600" u="none" strike="noStrike" dirty="0">
                          <a:effectLst/>
                        </a:rPr>
                        <a:t>0</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baseline="0" dirty="0">
                          <a:effectLst/>
                        </a:rPr>
                        <a:t> </a:t>
                      </a:r>
                      <a:r>
                        <a:rPr lang="en-ZA" sz="1600" u="none" strike="noStrike" baseline="0" dirty="0" smtClean="0">
                          <a:effectLst/>
                        </a:rPr>
                        <a:t>                   0</a:t>
                      </a:r>
                      <a:endParaRPr lang="en-ZA"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u="none" strike="noStrike" dirty="0">
                          <a:effectLst/>
                        </a:rPr>
                        <a:t> </a:t>
                      </a:r>
                      <a:r>
                        <a:rPr lang="en-ZA" sz="1600" u="none" strike="noStrike" dirty="0" smtClean="0">
                          <a:effectLst/>
                        </a:rPr>
                        <a:t>                   0</a:t>
                      </a:r>
                      <a:endParaRPr lang="en-ZA"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73172418"/>
                  </a:ext>
                </a:extLst>
              </a:tr>
              <a:tr h="414107">
                <a:tc>
                  <a:txBody>
                    <a:bodyPr/>
                    <a:lstStyle/>
                    <a:p>
                      <a:pPr algn="l" fontAlgn="b"/>
                      <a:r>
                        <a:rPr lang="en-ZA" sz="1800" b="1" u="none" strike="noStrike" dirty="0">
                          <a:effectLst/>
                        </a:rPr>
                        <a:t>TOTAL</a:t>
                      </a:r>
                      <a:endParaRPr lang="en-ZA" sz="1800" b="1" i="0" u="none" strike="noStrike" dirty="0">
                        <a:solidFill>
                          <a:schemeClr val="tx1"/>
                        </a:solidFill>
                        <a:effectLst/>
                        <a:latin typeface="Calibri"/>
                      </a:endParaRPr>
                    </a:p>
                  </a:txBody>
                  <a:tcPr marL="9525" marR="9525" marT="9525" marB="0" anchor="b"/>
                </a:tc>
                <a:tc>
                  <a:txBody>
                    <a:bodyPr/>
                    <a:lstStyle/>
                    <a:p>
                      <a:pPr algn="ctr"/>
                      <a:r>
                        <a:rPr lang="en-ZA" sz="1600" b="1" dirty="0" smtClean="0"/>
                        <a:t>126 261</a:t>
                      </a:r>
                      <a:endParaRPr lang="en-ZA" sz="1600" b="1" dirty="0">
                        <a:solidFill>
                          <a:schemeClr val="tx1"/>
                        </a:solidFill>
                      </a:endParaRPr>
                    </a:p>
                  </a:txBody>
                  <a:tcPr marL="9525" marR="9525" marT="9525" marB="0" anchor="b"/>
                </a:tc>
                <a:tc>
                  <a:txBody>
                    <a:bodyPr/>
                    <a:lstStyle/>
                    <a:p>
                      <a:pPr algn="ctr" fontAlgn="b"/>
                      <a:r>
                        <a:rPr lang="en-ZA" sz="1600" b="1" u="none" strike="noStrike" dirty="0" smtClean="0">
                          <a:effectLst/>
                        </a:rPr>
                        <a:t>95 643</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smtClean="0">
                          <a:effectLst/>
                        </a:rPr>
                        <a:t>-30 618</a:t>
                      </a:r>
                      <a:endParaRPr lang="en-ZA" sz="1600" b="1" i="0" u="none" strike="noStrike" dirty="0">
                        <a:solidFill>
                          <a:schemeClr val="tx1"/>
                        </a:solidFill>
                        <a:effectLst/>
                        <a:latin typeface="Calibri"/>
                      </a:endParaRPr>
                    </a:p>
                  </a:txBody>
                  <a:tcPr marL="9525" marR="9525" marT="9525" marB="0" anchor="b"/>
                </a:tc>
                <a:tc>
                  <a:txBody>
                    <a:bodyPr/>
                    <a:lstStyle/>
                    <a:p>
                      <a:pPr algn="ctr" fontAlgn="b"/>
                      <a:r>
                        <a:rPr lang="en-ZA" sz="1600" b="1" u="none" strike="noStrike" dirty="0" smtClean="0">
                          <a:effectLst/>
                        </a:rPr>
                        <a:t>89 583</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smtClean="0">
                          <a:effectLst/>
                        </a:rPr>
                        <a:t>6 060</a:t>
                      </a:r>
                      <a:endParaRPr lang="en-ZA" sz="1600" b="1"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smtClean="0">
                          <a:effectLst/>
                        </a:rPr>
                        <a:t>6 060</a:t>
                      </a:r>
                      <a:endParaRPr lang="en-ZA"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812800" y="436563"/>
            <a:ext cx="71612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EMPLOYMENT AUDIT SERVICES: PROCEDURAL AUDITS</a:t>
            </a:r>
            <a:endParaRPr lang="en-US" altLang="en-US" b="1" u="sng">
              <a:solidFill>
                <a:srgbClr val="006938"/>
              </a:solidFill>
            </a:endParaRPr>
          </a:p>
        </p:txBody>
      </p:sp>
      <p:sp>
        <p:nvSpPr>
          <p:cNvPr id="6144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DBA9704-0010-4632-BD5E-D24BEB5C84C0}" type="slidenum">
              <a:rPr lang="en-US" altLang="en-US" sz="1200" smtClean="0">
                <a:solidFill>
                  <a:srgbClr val="898989"/>
                </a:solidFill>
              </a:rPr>
              <a:pPr fontAlgn="base">
                <a:lnSpc>
                  <a:spcPct val="100000"/>
                </a:lnSpc>
                <a:spcBef>
                  <a:spcPct val="0"/>
                </a:spcBef>
                <a:spcAft>
                  <a:spcPct val="0"/>
                </a:spcAft>
                <a:buFontTx/>
                <a:buNone/>
              </a:pPr>
              <a:t>45</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320675" y="1136650"/>
          <a:ext cx="8640765" cy="5053013"/>
        </p:xfrm>
        <a:graphic>
          <a:graphicData uri="http://schemas.openxmlformats.org/drawingml/2006/table">
            <a:tbl>
              <a:tblPr firstRow="1" bandRow="1">
                <a:tableStyleId>{93296810-A885-4BE3-A3E7-6D5BEEA58F35}</a:tableStyleId>
              </a:tblPr>
              <a:tblGrid>
                <a:gridCol w="1234395">
                  <a:extLst>
                    <a:ext uri="{9D8B030D-6E8A-4147-A177-3AD203B41FA5}">
                      <a16:colId xmlns:a16="http://schemas.microsoft.com/office/drawing/2014/main" xmlns="" val="295939982"/>
                    </a:ext>
                  </a:extLst>
                </a:gridCol>
                <a:gridCol w="1234395">
                  <a:extLst>
                    <a:ext uri="{9D8B030D-6E8A-4147-A177-3AD203B41FA5}">
                      <a16:colId xmlns:a16="http://schemas.microsoft.com/office/drawing/2014/main" xmlns="" val="1735882883"/>
                    </a:ext>
                  </a:extLst>
                </a:gridCol>
                <a:gridCol w="1234395">
                  <a:extLst>
                    <a:ext uri="{9D8B030D-6E8A-4147-A177-3AD203B41FA5}">
                      <a16:colId xmlns:a16="http://schemas.microsoft.com/office/drawing/2014/main" xmlns="" val="3585123539"/>
                    </a:ext>
                  </a:extLst>
                </a:gridCol>
                <a:gridCol w="1234395">
                  <a:extLst>
                    <a:ext uri="{9D8B030D-6E8A-4147-A177-3AD203B41FA5}">
                      <a16:colId xmlns:a16="http://schemas.microsoft.com/office/drawing/2014/main" xmlns="" val="435286878"/>
                    </a:ext>
                  </a:extLst>
                </a:gridCol>
                <a:gridCol w="1234395">
                  <a:extLst>
                    <a:ext uri="{9D8B030D-6E8A-4147-A177-3AD203B41FA5}">
                      <a16:colId xmlns:a16="http://schemas.microsoft.com/office/drawing/2014/main" xmlns="" val="3078020433"/>
                    </a:ext>
                  </a:extLst>
                </a:gridCol>
                <a:gridCol w="1234395">
                  <a:extLst>
                    <a:ext uri="{9D8B030D-6E8A-4147-A177-3AD203B41FA5}">
                      <a16:colId xmlns:a16="http://schemas.microsoft.com/office/drawing/2014/main" xmlns="" val="2217509466"/>
                    </a:ext>
                  </a:extLst>
                </a:gridCol>
                <a:gridCol w="1234395">
                  <a:extLst>
                    <a:ext uri="{9D8B030D-6E8A-4147-A177-3AD203B41FA5}">
                      <a16:colId xmlns:a16="http://schemas.microsoft.com/office/drawing/2014/main" xmlns="" val="3138290164"/>
                    </a:ext>
                  </a:extLst>
                </a:gridCol>
              </a:tblGrid>
              <a:tr h="497242">
                <a:tc>
                  <a:txBody>
                    <a:bodyPr/>
                    <a:lstStyle/>
                    <a:p>
                      <a:pPr algn="l" fontAlgn="b"/>
                      <a:r>
                        <a:rPr lang="en-ZA" sz="1600" u="none" strike="noStrike" dirty="0">
                          <a:effectLst/>
                        </a:rPr>
                        <a:t>PROVINCE</a:t>
                      </a:r>
                      <a:endParaRPr lang="en-ZA" sz="1600" b="1" i="0" u="none" strike="noStrike" dirty="0">
                        <a:solidFill>
                          <a:schemeClr val="tx1"/>
                        </a:solidFill>
                        <a:effectLst/>
                        <a:latin typeface="Calibri"/>
                      </a:endParaRPr>
                    </a:p>
                  </a:txBody>
                  <a:tcPr marL="9525" marR="9525" marT="9526" marB="0" anchor="b"/>
                </a:tc>
                <a:tc>
                  <a:txBody>
                    <a:bodyPr/>
                    <a:lstStyle/>
                    <a:p>
                      <a:pPr algn="ctr" fontAlgn="b"/>
                      <a:r>
                        <a:rPr lang="en-ZA" sz="1600" u="none" strike="noStrike" dirty="0">
                          <a:effectLst/>
                        </a:rPr>
                        <a:t>TARGET</a:t>
                      </a:r>
                      <a:endParaRPr lang="en-ZA" sz="1600" b="1" i="0" u="none" strike="noStrike" dirty="0">
                        <a:solidFill>
                          <a:schemeClr val="tx1"/>
                        </a:solidFill>
                        <a:effectLst/>
                        <a:latin typeface="Calibri"/>
                      </a:endParaRPr>
                    </a:p>
                  </a:txBody>
                  <a:tcPr marL="9525" marR="9525" marT="9526" marB="0" anchor="b"/>
                </a:tc>
                <a:tc>
                  <a:txBody>
                    <a:bodyPr/>
                    <a:lstStyle/>
                    <a:p>
                      <a:pPr algn="ctr" fontAlgn="b"/>
                      <a:r>
                        <a:rPr lang="en-ZA" sz="1600" u="none" strike="noStrike" dirty="0">
                          <a:effectLst/>
                        </a:rPr>
                        <a:t>ACTUAL</a:t>
                      </a:r>
                      <a:endParaRPr lang="en-ZA" sz="1600" b="1" i="0" u="none" strike="noStrike" dirty="0">
                        <a:solidFill>
                          <a:schemeClr val="tx1"/>
                        </a:solidFill>
                        <a:effectLst/>
                        <a:latin typeface="Calibri"/>
                      </a:endParaRPr>
                    </a:p>
                  </a:txBody>
                  <a:tcPr marL="9525" marR="9525" marT="9526" marB="0" anchor="b"/>
                </a:tc>
                <a:tc>
                  <a:txBody>
                    <a:bodyPr/>
                    <a:lstStyle/>
                    <a:p>
                      <a:pPr algn="ctr" fontAlgn="b"/>
                      <a:r>
                        <a:rPr lang="en-ZA" sz="1600" u="none" strike="noStrike" dirty="0">
                          <a:effectLst/>
                        </a:rPr>
                        <a:t>VARIANCE</a:t>
                      </a:r>
                      <a:endParaRPr lang="en-ZA" sz="1600" b="1" i="0" u="none" strike="noStrike" dirty="0">
                        <a:solidFill>
                          <a:schemeClr val="tx1"/>
                        </a:solidFill>
                        <a:effectLst/>
                        <a:latin typeface="Calibri"/>
                      </a:endParaRPr>
                    </a:p>
                  </a:txBody>
                  <a:tcPr marL="9525" marR="9525" marT="9526" marB="0" anchor="b"/>
                </a:tc>
                <a:tc>
                  <a:txBody>
                    <a:bodyPr/>
                    <a:lstStyle/>
                    <a:p>
                      <a:pPr algn="ctr" fontAlgn="b"/>
                      <a:r>
                        <a:rPr lang="en-ZA" sz="1600" u="none" strike="noStrike" dirty="0" smtClean="0">
                          <a:effectLst/>
                        </a:rPr>
                        <a:t>COMPLIANT</a:t>
                      </a:r>
                      <a:endParaRPr lang="en-ZA" sz="1600" b="1" i="0" u="none" strike="noStrike" dirty="0">
                        <a:solidFill>
                          <a:schemeClr val="tx1"/>
                        </a:solidFill>
                        <a:effectLst/>
                        <a:latin typeface="Calibri"/>
                      </a:endParaRPr>
                    </a:p>
                  </a:txBody>
                  <a:tcPr marL="9525" marR="9525" marT="9526" marB="0" anchor="b"/>
                </a:tc>
                <a:tc>
                  <a:txBody>
                    <a:bodyPr/>
                    <a:lstStyle/>
                    <a:p>
                      <a:pPr algn="ctr" fontAlgn="b"/>
                      <a:r>
                        <a:rPr lang="en-ZA" sz="1600" u="none" strike="noStrike" dirty="0">
                          <a:effectLst/>
                        </a:rPr>
                        <a:t>NON-COMPLIANT</a:t>
                      </a:r>
                      <a:endParaRPr lang="en-ZA" sz="1600" b="1" i="0" u="none" strike="noStrike" dirty="0">
                        <a:solidFill>
                          <a:schemeClr val="tx1"/>
                        </a:solidFill>
                        <a:effectLst/>
                        <a:latin typeface="Calibri"/>
                      </a:endParaRPr>
                    </a:p>
                  </a:txBody>
                  <a:tcPr marL="9525" marR="9525" marT="9526" marB="0" anchor="b"/>
                </a:tc>
                <a:tc>
                  <a:txBody>
                    <a:bodyPr/>
                    <a:lstStyle/>
                    <a:p>
                      <a:pPr algn="ctr" fontAlgn="b"/>
                      <a:r>
                        <a:rPr lang="en-ZA" sz="1600" u="none" strike="noStrike" dirty="0" smtClean="0">
                          <a:effectLst/>
                        </a:rPr>
                        <a:t>NOTICES</a:t>
                      </a:r>
                      <a:r>
                        <a:rPr lang="en-ZA" sz="1600" u="none" strike="noStrike" baseline="0" dirty="0" smtClean="0">
                          <a:effectLst/>
                        </a:rPr>
                        <a:t> </a:t>
                      </a:r>
                      <a:r>
                        <a:rPr lang="en-ZA" sz="1600" u="none" strike="noStrike" dirty="0" smtClean="0">
                          <a:effectLst/>
                        </a:rPr>
                        <a:t>ISSUED</a:t>
                      </a:r>
                      <a:endParaRPr lang="en-ZA" sz="1600" b="1" i="0" u="none" strike="noStrike" dirty="0">
                        <a:solidFill>
                          <a:schemeClr val="tx1"/>
                        </a:solidFill>
                        <a:effectLst/>
                        <a:latin typeface="Calibri"/>
                      </a:endParaRPr>
                    </a:p>
                  </a:txBody>
                  <a:tcPr marL="9525" marR="9525" marT="9526" marB="0" anchor="b"/>
                </a:tc>
                <a:extLst>
                  <a:ext uri="{0D108BD9-81ED-4DB2-BD59-A6C34878D82A}">
                    <a16:rowId xmlns:a16="http://schemas.microsoft.com/office/drawing/2014/main" xmlns="" val="1183311611"/>
                  </a:ext>
                </a:extLst>
              </a:tr>
              <a:tr h="414161">
                <a:tc>
                  <a:txBody>
                    <a:bodyPr/>
                    <a:lstStyle/>
                    <a:p>
                      <a:pPr algn="l" fontAlgn="b"/>
                      <a:r>
                        <a:rPr lang="en-ZA" sz="1600" b="1" u="none" strike="noStrike" dirty="0" smtClean="0">
                          <a:effectLst/>
                        </a:rPr>
                        <a:t>EC</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1218</a:t>
                      </a: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1285</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67</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1051</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234</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234</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2356883537"/>
                  </a:ext>
                </a:extLst>
              </a:tr>
              <a:tr h="414161">
                <a:tc>
                  <a:txBody>
                    <a:bodyPr/>
                    <a:lstStyle/>
                    <a:p>
                      <a:pPr algn="l" fontAlgn="b"/>
                      <a:r>
                        <a:rPr lang="en-ZA" sz="1600" b="1" u="none" strike="noStrike" smtClean="0">
                          <a:effectLst/>
                        </a:rPr>
                        <a:t>FS</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1224</a:t>
                      </a: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898</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-326</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567</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331</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331</a:t>
                      </a:r>
                      <a:endParaRPr lang="en-ZA" sz="1600" b="0" i="0" u="none" strike="noStrike">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3388143339"/>
                  </a:ext>
                </a:extLst>
              </a:tr>
              <a:tr h="414161">
                <a:tc>
                  <a:txBody>
                    <a:bodyPr/>
                    <a:lstStyle/>
                    <a:p>
                      <a:pPr algn="l" fontAlgn="b"/>
                      <a:r>
                        <a:rPr lang="en-ZA" sz="1600" b="1" u="none" strike="noStrike" dirty="0" smtClean="0">
                          <a:effectLst/>
                        </a:rPr>
                        <a:t>GP</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2295</a:t>
                      </a:r>
                      <a:endParaRPr lang="en-ZA" sz="1600" b="0" dirty="0">
                        <a:solidFill>
                          <a:schemeClr val="tx1"/>
                        </a:solidFill>
                      </a:endParaRPr>
                    </a:p>
                  </a:txBody>
                  <a:tcPr marL="9525" marR="9525" marT="9526" marB="0" anchor="b"/>
                </a:tc>
                <a:tc>
                  <a:txBody>
                    <a:bodyPr/>
                    <a:lstStyle/>
                    <a:p>
                      <a:pPr algn="ctr" fontAlgn="b"/>
                      <a:r>
                        <a:rPr lang="en-ZA" sz="1600" u="none" strike="noStrike">
                          <a:effectLst/>
                        </a:rPr>
                        <a:t>1995</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-300</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1027</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968</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968</a:t>
                      </a:r>
                      <a:endParaRPr lang="en-ZA" sz="1600" b="0" i="0" u="none" strike="noStrike">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348996183"/>
                  </a:ext>
                </a:extLst>
              </a:tr>
              <a:tr h="414161">
                <a:tc>
                  <a:txBody>
                    <a:bodyPr/>
                    <a:lstStyle/>
                    <a:p>
                      <a:pPr algn="l" fontAlgn="b"/>
                      <a:r>
                        <a:rPr lang="en-ZA" sz="1600" b="1" u="none" strike="noStrike" smtClean="0">
                          <a:effectLst/>
                        </a:rPr>
                        <a:t>KZN</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1764</a:t>
                      </a: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1576</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-188</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507</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1069</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1069</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1395223752"/>
                  </a:ext>
                </a:extLst>
              </a:tr>
              <a:tr h="414161">
                <a:tc>
                  <a:txBody>
                    <a:bodyPr/>
                    <a:lstStyle/>
                    <a:p>
                      <a:pPr algn="l" fontAlgn="b"/>
                      <a:r>
                        <a:rPr lang="en-ZA" sz="1600" b="1" u="none" strike="noStrike" smtClean="0">
                          <a:effectLst/>
                        </a:rPr>
                        <a:t>LP</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1215</a:t>
                      </a:r>
                      <a:endParaRPr lang="en-ZA" sz="1600" b="0" dirty="0">
                        <a:solidFill>
                          <a:schemeClr val="tx1"/>
                        </a:solidFill>
                      </a:endParaRPr>
                    </a:p>
                  </a:txBody>
                  <a:tcPr marL="9525" marR="9525" marT="9526" marB="0" anchor="b"/>
                </a:tc>
                <a:tc>
                  <a:txBody>
                    <a:bodyPr/>
                    <a:lstStyle/>
                    <a:p>
                      <a:pPr algn="ctr" fontAlgn="b"/>
                      <a:r>
                        <a:rPr lang="en-ZA" sz="1600" u="none" strike="noStrike">
                          <a:effectLst/>
                        </a:rPr>
                        <a:t>582</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-633</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331</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251</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251</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1910337533"/>
                  </a:ext>
                </a:extLst>
              </a:tr>
              <a:tr h="414161">
                <a:tc>
                  <a:txBody>
                    <a:bodyPr/>
                    <a:lstStyle/>
                    <a:p>
                      <a:pPr algn="l" fontAlgn="b"/>
                      <a:r>
                        <a:rPr lang="en-ZA" sz="1600" b="1" u="none" strike="noStrike" smtClean="0">
                          <a:effectLst/>
                        </a:rPr>
                        <a:t>MP</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1215</a:t>
                      </a: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1625</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410</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296</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1329</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1329</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3375124694"/>
                  </a:ext>
                </a:extLst>
              </a:tr>
              <a:tr h="414161">
                <a:tc>
                  <a:txBody>
                    <a:bodyPr/>
                    <a:lstStyle/>
                    <a:p>
                      <a:pPr algn="l" fontAlgn="b"/>
                      <a:r>
                        <a:rPr lang="en-ZA" sz="1600" b="1" u="none" strike="noStrike" smtClean="0">
                          <a:effectLst/>
                        </a:rPr>
                        <a:t>NC</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1215</a:t>
                      </a: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1209</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-6</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560</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a:effectLst/>
                        </a:rPr>
                        <a:t>649</a:t>
                      </a:r>
                      <a:endParaRPr lang="en-ZA" sz="1600" b="0" i="0" u="none" strike="noStrike">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649</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4234211255"/>
                  </a:ext>
                </a:extLst>
              </a:tr>
              <a:tr h="414161">
                <a:tc>
                  <a:txBody>
                    <a:bodyPr/>
                    <a:lstStyle/>
                    <a:p>
                      <a:pPr algn="l" fontAlgn="b"/>
                      <a:r>
                        <a:rPr lang="en-ZA" sz="1600" b="1" u="none" strike="noStrike" smtClean="0">
                          <a:effectLst/>
                        </a:rPr>
                        <a:t>NW</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1080</a:t>
                      </a: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1286</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206</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751</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535</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535</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2945231395"/>
                  </a:ext>
                </a:extLst>
              </a:tr>
              <a:tr h="414161">
                <a:tc>
                  <a:txBody>
                    <a:bodyPr/>
                    <a:lstStyle/>
                    <a:p>
                      <a:pPr algn="l" fontAlgn="b"/>
                      <a:r>
                        <a:rPr lang="en-ZA" sz="1600" b="1" u="none" strike="noStrike" smtClean="0">
                          <a:effectLst/>
                        </a:rPr>
                        <a:t>WC</a:t>
                      </a:r>
                      <a:endParaRPr lang="en-ZA" sz="1600" b="1" i="0" u="none" strike="noStrike" dirty="0">
                        <a:solidFill>
                          <a:schemeClr val="tx1"/>
                        </a:solidFill>
                        <a:effectLst/>
                        <a:latin typeface="Calibri"/>
                      </a:endParaRPr>
                    </a:p>
                  </a:txBody>
                  <a:tcPr marL="9525" marR="9525" marT="9526" marB="0" anchor="b"/>
                </a:tc>
                <a:tc>
                  <a:txBody>
                    <a:bodyPr/>
                    <a:lstStyle/>
                    <a:p>
                      <a:pPr algn="ctr"/>
                      <a:r>
                        <a:rPr lang="en-ZA" sz="1600" dirty="0" smtClean="0"/>
                        <a:t>1755</a:t>
                      </a: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1688</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-67</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smtClean="0">
                          <a:effectLst/>
                        </a:rPr>
                        <a:t>              916</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772</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772</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3590028359"/>
                  </a:ext>
                </a:extLst>
              </a:tr>
              <a:tr h="414161">
                <a:tc>
                  <a:txBody>
                    <a:bodyPr/>
                    <a:lstStyle/>
                    <a:p>
                      <a:pPr algn="l" fontAlgn="b"/>
                      <a:r>
                        <a:rPr lang="en-ZA" sz="1800" b="1" u="none" strike="noStrike" smtClean="0">
                          <a:effectLst/>
                        </a:rPr>
                        <a:t>HO</a:t>
                      </a:r>
                      <a:endParaRPr lang="en-ZA" sz="1800" b="1" i="0" u="none" strike="noStrike" dirty="0">
                        <a:solidFill>
                          <a:schemeClr val="tx1"/>
                        </a:solidFill>
                        <a:effectLst/>
                        <a:latin typeface="Calibri"/>
                      </a:endParaRPr>
                    </a:p>
                  </a:txBody>
                  <a:tcPr marL="9525" marR="9525" marT="9526" marB="0" anchor="b"/>
                </a:tc>
                <a:tc>
                  <a:txBody>
                    <a:bodyPr/>
                    <a:lstStyle/>
                    <a:p>
                      <a:pPr algn="ctr"/>
                      <a:endParaRPr lang="en-ZA" sz="1600" b="0" dirty="0">
                        <a:solidFill>
                          <a:schemeClr val="tx1"/>
                        </a:solidFill>
                      </a:endParaRPr>
                    </a:p>
                  </a:txBody>
                  <a:tcPr marL="9525" marR="9525" marT="9526" marB="0" anchor="b"/>
                </a:tc>
                <a:tc>
                  <a:txBody>
                    <a:bodyPr/>
                    <a:lstStyle/>
                    <a:p>
                      <a:pPr algn="ctr" fontAlgn="b"/>
                      <a:r>
                        <a:rPr lang="en-ZA" sz="1600" u="none" strike="noStrike" dirty="0">
                          <a:effectLst/>
                        </a:rPr>
                        <a:t> </a:t>
                      </a:r>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endParaRPr lang="en-ZA" sz="1600" b="0"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u="none" strike="noStrike" dirty="0">
                          <a:effectLst/>
                        </a:rPr>
                        <a:t> </a:t>
                      </a:r>
                      <a:endParaRPr lang="en-ZA" sz="1600" b="0"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1073172418"/>
                  </a:ext>
                </a:extLst>
              </a:tr>
              <a:tr h="414161">
                <a:tc>
                  <a:txBody>
                    <a:bodyPr/>
                    <a:lstStyle/>
                    <a:p>
                      <a:pPr algn="l" fontAlgn="b"/>
                      <a:r>
                        <a:rPr lang="en-ZA" sz="1800" b="1" u="none" strike="noStrike" dirty="0" smtClean="0">
                          <a:effectLst/>
                        </a:rPr>
                        <a:t>TOTAL</a:t>
                      </a:r>
                      <a:endParaRPr lang="en-ZA" sz="1800" b="1" i="0" u="none" strike="noStrike" dirty="0">
                        <a:solidFill>
                          <a:schemeClr val="tx1"/>
                        </a:solidFill>
                        <a:effectLst/>
                        <a:latin typeface="Calibri"/>
                      </a:endParaRPr>
                    </a:p>
                  </a:txBody>
                  <a:tcPr marL="9525" marR="9525" marT="9526" marB="0" anchor="b"/>
                </a:tc>
                <a:tc>
                  <a:txBody>
                    <a:bodyPr/>
                    <a:lstStyle/>
                    <a:p>
                      <a:pPr algn="ctr"/>
                      <a:r>
                        <a:rPr lang="en-ZA" sz="1600" b="1" dirty="0" smtClean="0">
                          <a:solidFill>
                            <a:schemeClr val="tx1"/>
                          </a:solidFill>
                        </a:rPr>
                        <a:t>12 981</a:t>
                      </a:r>
                      <a:endParaRPr lang="en-ZA" sz="1600" b="1" dirty="0">
                        <a:solidFill>
                          <a:schemeClr val="tx1"/>
                        </a:solidFill>
                      </a:endParaRPr>
                    </a:p>
                  </a:txBody>
                  <a:tcPr marL="9525" marR="9525" marT="9526" marB="0" anchor="b"/>
                </a:tc>
                <a:tc>
                  <a:txBody>
                    <a:bodyPr/>
                    <a:lstStyle/>
                    <a:p>
                      <a:pPr algn="ctr" fontAlgn="b"/>
                      <a:r>
                        <a:rPr lang="en-ZA" sz="1600" b="1" u="none" strike="noStrike" dirty="0" smtClean="0">
                          <a:solidFill>
                            <a:schemeClr val="tx1"/>
                          </a:solidFill>
                          <a:effectLst/>
                        </a:rPr>
                        <a:t>12 144</a:t>
                      </a:r>
                      <a:endParaRPr lang="en-ZA" sz="1600" b="1"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b="1" u="none" strike="noStrike" dirty="0" smtClean="0">
                          <a:solidFill>
                            <a:schemeClr val="tx1"/>
                          </a:solidFill>
                          <a:effectLst/>
                        </a:rPr>
                        <a:t>-837</a:t>
                      </a:r>
                      <a:endParaRPr lang="en-ZA" sz="1600" b="1"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b="1" u="none" strike="noStrike" dirty="0" smtClean="0">
                          <a:solidFill>
                            <a:schemeClr val="tx1"/>
                          </a:solidFill>
                          <a:effectLst/>
                        </a:rPr>
                        <a:t>6 006</a:t>
                      </a:r>
                      <a:endParaRPr lang="en-ZA" sz="1600" b="1"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b="1" u="none" strike="noStrike" dirty="0" smtClean="0">
                          <a:solidFill>
                            <a:schemeClr val="tx1"/>
                          </a:solidFill>
                          <a:effectLst/>
                        </a:rPr>
                        <a:t>6 138</a:t>
                      </a:r>
                      <a:endParaRPr lang="en-ZA" sz="1600" b="1" i="0" u="none" strike="noStrike" dirty="0">
                        <a:solidFill>
                          <a:schemeClr val="tx1"/>
                        </a:solidFill>
                        <a:effectLst/>
                        <a:latin typeface="Calibri" panose="020F0502020204030204" pitchFamily="34" charset="0"/>
                      </a:endParaRPr>
                    </a:p>
                  </a:txBody>
                  <a:tcPr marL="9525" marR="9525" marT="9526" marB="0" anchor="b"/>
                </a:tc>
                <a:tc>
                  <a:txBody>
                    <a:bodyPr/>
                    <a:lstStyle/>
                    <a:p>
                      <a:pPr algn="ctr" fontAlgn="b"/>
                      <a:r>
                        <a:rPr lang="en-ZA" sz="1600" b="1" u="none" strike="noStrike" dirty="0" smtClean="0">
                          <a:solidFill>
                            <a:schemeClr val="tx1"/>
                          </a:solidFill>
                          <a:effectLst/>
                        </a:rPr>
                        <a:t>6 138</a:t>
                      </a:r>
                      <a:endParaRPr lang="en-ZA" sz="1600" b="1" i="0" u="none" strike="noStrike" dirty="0">
                        <a:solidFill>
                          <a:schemeClr val="tx1"/>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812800" y="296863"/>
            <a:ext cx="65278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EMPLOYER PAYROLL AUDITS (COID)</a:t>
            </a:r>
            <a:endParaRPr lang="en-US" altLang="en-US" b="1" u="sng">
              <a:solidFill>
                <a:srgbClr val="006938"/>
              </a:solidFill>
            </a:endParaRPr>
          </a:p>
        </p:txBody>
      </p:sp>
      <p:sp>
        <p:nvSpPr>
          <p:cNvPr id="6553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85F4A45-0F5C-4C24-A597-A0FB0BC335EA}" type="slidenum">
              <a:rPr lang="en-US" altLang="en-US" sz="1200" smtClean="0">
                <a:solidFill>
                  <a:srgbClr val="898989"/>
                </a:solidFill>
              </a:rPr>
              <a:pPr fontAlgn="base">
                <a:lnSpc>
                  <a:spcPct val="100000"/>
                </a:lnSpc>
                <a:spcBef>
                  <a:spcPct val="0"/>
                </a:spcBef>
                <a:spcAft>
                  <a:spcPct val="0"/>
                </a:spcAft>
                <a:buFontTx/>
                <a:buNone/>
              </a:pPr>
              <a:t>47</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282575" y="958850"/>
          <a:ext cx="8640765" cy="5113342"/>
        </p:xfrm>
        <a:graphic>
          <a:graphicData uri="http://schemas.openxmlformats.org/drawingml/2006/table">
            <a:tbl>
              <a:tblPr firstRow="1" bandRow="1">
                <a:tableStyleId>{93296810-A885-4BE3-A3E7-6D5BEEA58F35}</a:tableStyleId>
              </a:tblPr>
              <a:tblGrid>
                <a:gridCol w="1234395">
                  <a:extLst>
                    <a:ext uri="{9D8B030D-6E8A-4147-A177-3AD203B41FA5}">
                      <a16:colId xmlns:a16="http://schemas.microsoft.com/office/drawing/2014/main" xmlns="" val="295939982"/>
                    </a:ext>
                  </a:extLst>
                </a:gridCol>
                <a:gridCol w="1234395">
                  <a:extLst>
                    <a:ext uri="{9D8B030D-6E8A-4147-A177-3AD203B41FA5}">
                      <a16:colId xmlns:a16="http://schemas.microsoft.com/office/drawing/2014/main" xmlns="" val="1735882883"/>
                    </a:ext>
                  </a:extLst>
                </a:gridCol>
                <a:gridCol w="1234395">
                  <a:extLst>
                    <a:ext uri="{9D8B030D-6E8A-4147-A177-3AD203B41FA5}">
                      <a16:colId xmlns:a16="http://schemas.microsoft.com/office/drawing/2014/main" xmlns="" val="3585123539"/>
                    </a:ext>
                  </a:extLst>
                </a:gridCol>
                <a:gridCol w="1234395">
                  <a:extLst>
                    <a:ext uri="{9D8B030D-6E8A-4147-A177-3AD203B41FA5}">
                      <a16:colId xmlns:a16="http://schemas.microsoft.com/office/drawing/2014/main" xmlns="" val="435286878"/>
                    </a:ext>
                  </a:extLst>
                </a:gridCol>
                <a:gridCol w="1234395">
                  <a:extLst>
                    <a:ext uri="{9D8B030D-6E8A-4147-A177-3AD203B41FA5}">
                      <a16:colId xmlns:a16="http://schemas.microsoft.com/office/drawing/2014/main" xmlns="" val="3078020433"/>
                    </a:ext>
                  </a:extLst>
                </a:gridCol>
                <a:gridCol w="1234395">
                  <a:extLst>
                    <a:ext uri="{9D8B030D-6E8A-4147-A177-3AD203B41FA5}">
                      <a16:colId xmlns:a16="http://schemas.microsoft.com/office/drawing/2014/main" xmlns="" val="2217509466"/>
                    </a:ext>
                  </a:extLst>
                </a:gridCol>
                <a:gridCol w="1234395">
                  <a:extLst>
                    <a:ext uri="{9D8B030D-6E8A-4147-A177-3AD203B41FA5}">
                      <a16:colId xmlns:a16="http://schemas.microsoft.com/office/drawing/2014/main" xmlns="" val="3138290164"/>
                    </a:ext>
                  </a:extLst>
                </a:gridCol>
              </a:tblGrid>
              <a:tr h="558162">
                <a:tc>
                  <a:txBody>
                    <a:bodyPr/>
                    <a:lstStyle/>
                    <a:p>
                      <a:pPr algn="l" fontAlgn="b"/>
                      <a:r>
                        <a:rPr lang="en-ZA" sz="1800" u="none" strike="noStrike" dirty="0" smtClean="0">
                          <a:effectLst/>
                        </a:rPr>
                        <a:t>PROVINCE</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smtClean="0">
                          <a:effectLst/>
                        </a:rPr>
                        <a:t>TARGET</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smtClean="0">
                          <a:effectLst/>
                        </a:rPr>
                        <a:t>ACTUAL</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smtClean="0">
                          <a:effectLst/>
                        </a:rPr>
                        <a:t>VARIANCE</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smtClean="0">
                          <a:effectLst/>
                        </a:rPr>
                        <a:t>COMPLIANT</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smtClean="0">
                          <a:effectLst/>
                        </a:rPr>
                        <a:t>NON-COMPLIANT</a:t>
                      </a:r>
                      <a:endParaRPr lang="en-ZA" sz="1800" b="1" i="0" u="none" strike="noStrike" dirty="0">
                        <a:solidFill>
                          <a:schemeClr val="tx1"/>
                        </a:solidFill>
                        <a:effectLst/>
                        <a:latin typeface="Calibri"/>
                      </a:endParaRPr>
                    </a:p>
                  </a:txBody>
                  <a:tcPr marL="9525" marR="9525" marT="9525" marB="0" anchor="b"/>
                </a:tc>
                <a:tc>
                  <a:txBody>
                    <a:bodyPr/>
                    <a:lstStyle/>
                    <a:p>
                      <a:pPr algn="ctr" fontAlgn="b"/>
                      <a:r>
                        <a:rPr lang="en-ZA" sz="1800" u="none" strike="noStrike" dirty="0" smtClean="0">
                          <a:effectLst/>
                        </a:rPr>
                        <a:t>NOTICES ISSUED</a:t>
                      </a:r>
                      <a:endParaRPr lang="en-ZA" sz="18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xmlns="" val="1183311611"/>
                  </a:ext>
                </a:extLst>
              </a:tr>
              <a:tr h="414107">
                <a:tc>
                  <a:txBody>
                    <a:bodyPr/>
                    <a:lstStyle/>
                    <a:p>
                      <a:pPr algn="l" fontAlgn="b"/>
                      <a:r>
                        <a:rPr lang="en-ZA" sz="1800" b="1" u="none" strike="noStrike" dirty="0">
                          <a:effectLst/>
                        </a:rPr>
                        <a:t>EC</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879</a:t>
                      </a:r>
                      <a:endParaRPr lang="en-ZA" sz="1600" b="0" dirty="0">
                        <a:solidFill>
                          <a:schemeClr val="tx1"/>
                        </a:solidFill>
                        <a:latin typeface="+mn-lt"/>
                      </a:endParaRPr>
                    </a:p>
                  </a:txBody>
                  <a:tcPr marL="9525" marR="9525" marT="9525" marB="0" anchor="b"/>
                </a:tc>
                <a:tc>
                  <a:txBody>
                    <a:bodyPr/>
                    <a:lstStyle/>
                    <a:p>
                      <a:pPr algn="ctr" fontAlgn="b"/>
                      <a:r>
                        <a:rPr lang="en-ZA" sz="1600" u="none" strike="noStrike" dirty="0" smtClean="0">
                          <a:effectLst/>
                        </a:rPr>
                        <a:t>784</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-95</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a:effectLst/>
                        </a:rPr>
                        <a:t>614</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170</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170</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2356883537"/>
                  </a:ext>
                </a:extLst>
              </a:tr>
              <a:tr h="414107">
                <a:tc>
                  <a:txBody>
                    <a:bodyPr/>
                    <a:lstStyle/>
                    <a:p>
                      <a:pPr algn="l" fontAlgn="b"/>
                      <a:r>
                        <a:rPr lang="en-ZA" sz="1800" b="1" u="none" strike="noStrike" dirty="0">
                          <a:effectLst/>
                        </a:rPr>
                        <a:t>FS</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621</a:t>
                      </a:r>
                      <a:endParaRPr lang="en-ZA" sz="1600" b="0" dirty="0">
                        <a:solidFill>
                          <a:schemeClr val="tx1"/>
                        </a:solidFill>
                        <a:latin typeface="+mn-lt"/>
                      </a:endParaRPr>
                    </a:p>
                  </a:txBody>
                  <a:tcPr marL="9525" marR="9525" marT="9525" marB="0" anchor="b"/>
                </a:tc>
                <a:tc>
                  <a:txBody>
                    <a:bodyPr/>
                    <a:lstStyle/>
                    <a:p>
                      <a:pPr algn="ctr" fontAlgn="b"/>
                      <a:r>
                        <a:rPr lang="en-ZA" sz="1600" u="none" strike="noStrike" dirty="0" smtClean="0">
                          <a:effectLst/>
                        </a:rPr>
                        <a:t>595</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-26</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a:effectLst/>
                        </a:rPr>
                        <a:t>229</a:t>
                      </a:r>
                      <a:endParaRPr lang="en-ZA" sz="1600" b="0" i="0" u="none" strike="noStrike">
                        <a:solidFill>
                          <a:schemeClr val="tx1"/>
                        </a:solidFill>
                        <a:effectLst/>
                        <a:latin typeface="+mn-lt"/>
                      </a:endParaRPr>
                    </a:p>
                  </a:txBody>
                  <a:tcPr marL="9525" marR="9525" marT="9525" marB="0" anchor="b"/>
                </a:tc>
                <a:tc>
                  <a:txBody>
                    <a:bodyPr/>
                    <a:lstStyle/>
                    <a:p>
                      <a:pPr algn="ctr" fontAlgn="b"/>
                      <a:r>
                        <a:rPr lang="en-ZA" sz="1600" u="none" strike="noStrike" dirty="0">
                          <a:effectLst/>
                        </a:rPr>
                        <a:t>366</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366</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388143339"/>
                  </a:ext>
                </a:extLst>
              </a:tr>
              <a:tr h="414107">
                <a:tc>
                  <a:txBody>
                    <a:bodyPr/>
                    <a:lstStyle/>
                    <a:p>
                      <a:pPr algn="l" fontAlgn="b"/>
                      <a:r>
                        <a:rPr lang="en-ZA" sz="1800" b="1" u="none" strike="noStrike" dirty="0">
                          <a:effectLst/>
                        </a:rPr>
                        <a:t>GP</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1053</a:t>
                      </a:r>
                      <a:endParaRPr lang="en-ZA" sz="1600" b="0" dirty="0">
                        <a:solidFill>
                          <a:schemeClr val="tx1"/>
                        </a:solidFill>
                        <a:latin typeface="+mn-lt"/>
                      </a:endParaRPr>
                    </a:p>
                  </a:txBody>
                  <a:tcPr marL="9525" marR="9525" marT="9525" marB="0" anchor="b"/>
                </a:tc>
                <a:tc>
                  <a:txBody>
                    <a:bodyPr/>
                    <a:lstStyle/>
                    <a:p>
                      <a:pPr algn="ctr" fontAlgn="b"/>
                      <a:r>
                        <a:rPr lang="en-ZA" sz="1600" u="none" strike="noStrike" smtClean="0">
                          <a:effectLst/>
                        </a:rPr>
                        <a:t>987</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-66</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a:effectLst/>
                        </a:rPr>
                        <a:t>232</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755</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755</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48996183"/>
                  </a:ext>
                </a:extLst>
              </a:tr>
              <a:tr h="414107">
                <a:tc>
                  <a:txBody>
                    <a:bodyPr/>
                    <a:lstStyle/>
                    <a:p>
                      <a:pPr algn="l" fontAlgn="b"/>
                      <a:r>
                        <a:rPr lang="en-ZA" sz="1800" b="1" u="none" strike="noStrike" dirty="0">
                          <a:effectLst/>
                        </a:rPr>
                        <a:t>KZN</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1044</a:t>
                      </a:r>
                      <a:endParaRPr lang="en-ZA" sz="1600" b="0" dirty="0">
                        <a:solidFill>
                          <a:schemeClr val="tx1"/>
                        </a:solidFill>
                        <a:latin typeface="+mn-lt"/>
                      </a:endParaRPr>
                    </a:p>
                  </a:txBody>
                  <a:tcPr marL="9525" marR="9525" marT="9525" marB="0" anchor="b"/>
                </a:tc>
                <a:tc>
                  <a:txBody>
                    <a:bodyPr/>
                    <a:lstStyle/>
                    <a:p>
                      <a:pPr algn="ctr" fontAlgn="b"/>
                      <a:r>
                        <a:rPr lang="en-ZA" sz="1600" u="none" strike="noStrike" smtClean="0">
                          <a:effectLst/>
                        </a:rPr>
                        <a:t>951</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-93</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a:effectLst/>
                        </a:rPr>
                        <a:t>401</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550</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550</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1395223752"/>
                  </a:ext>
                </a:extLst>
              </a:tr>
              <a:tr h="414107">
                <a:tc>
                  <a:txBody>
                    <a:bodyPr/>
                    <a:lstStyle/>
                    <a:p>
                      <a:pPr algn="l" fontAlgn="b"/>
                      <a:r>
                        <a:rPr lang="en-ZA" sz="1800" b="1" u="none" strike="noStrike" dirty="0">
                          <a:effectLst/>
                        </a:rPr>
                        <a:t>LP</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612</a:t>
                      </a:r>
                      <a:endParaRPr lang="en-ZA" sz="1600" b="0" dirty="0">
                        <a:solidFill>
                          <a:schemeClr val="tx1"/>
                        </a:solidFill>
                        <a:latin typeface="+mn-lt"/>
                      </a:endParaRPr>
                    </a:p>
                  </a:txBody>
                  <a:tcPr marL="9525" marR="9525" marT="9525" marB="0" anchor="b"/>
                </a:tc>
                <a:tc>
                  <a:txBody>
                    <a:bodyPr/>
                    <a:lstStyle/>
                    <a:p>
                      <a:pPr algn="ctr" fontAlgn="b"/>
                      <a:r>
                        <a:rPr lang="en-ZA" sz="1600" u="none" strike="noStrike" dirty="0" smtClean="0">
                          <a:effectLst/>
                        </a:rPr>
                        <a:t>529</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-83</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a:effectLst/>
                        </a:rPr>
                        <a:t>222</a:t>
                      </a:r>
                      <a:endParaRPr lang="en-ZA" sz="1600" b="0" i="0" u="none" strike="noStrike">
                        <a:solidFill>
                          <a:schemeClr val="tx1"/>
                        </a:solidFill>
                        <a:effectLst/>
                        <a:latin typeface="+mn-lt"/>
                      </a:endParaRPr>
                    </a:p>
                  </a:txBody>
                  <a:tcPr marL="9525" marR="9525" marT="9525" marB="0" anchor="b"/>
                </a:tc>
                <a:tc>
                  <a:txBody>
                    <a:bodyPr/>
                    <a:lstStyle/>
                    <a:p>
                      <a:pPr algn="ctr" fontAlgn="b"/>
                      <a:r>
                        <a:rPr lang="en-ZA" sz="1600" u="none" strike="noStrike" dirty="0">
                          <a:effectLst/>
                        </a:rPr>
                        <a:t>307</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307</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1910337533"/>
                  </a:ext>
                </a:extLst>
              </a:tr>
              <a:tr h="414107">
                <a:tc>
                  <a:txBody>
                    <a:bodyPr/>
                    <a:lstStyle/>
                    <a:p>
                      <a:pPr algn="l" fontAlgn="b"/>
                      <a:r>
                        <a:rPr lang="en-ZA" sz="1800" b="1" u="none" strike="noStrike" dirty="0">
                          <a:effectLst/>
                        </a:rPr>
                        <a:t>MP</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612</a:t>
                      </a:r>
                      <a:endParaRPr lang="en-ZA" sz="1600" b="0" dirty="0">
                        <a:solidFill>
                          <a:schemeClr val="tx1"/>
                        </a:solidFill>
                        <a:latin typeface="+mn-lt"/>
                      </a:endParaRPr>
                    </a:p>
                  </a:txBody>
                  <a:tcPr marL="9525" marR="9525" marT="9525" marB="0" anchor="b"/>
                </a:tc>
                <a:tc>
                  <a:txBody>
                    <a:bodyPr/>
                    <a:lstStyle/>
                    <a:p>
                      <a:pPr algn="ctr" fontAlgn="b"/>
                      <a:r>
                        <a:rPr lang="en-ZA" sz="1600" u="none" strike="noStrike" smtClean="0">
                          <a:effectLst/>
                        </a:rPr>
                        <a:t>719</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107</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a:effectLst/>
                        </a:rPr>
                        <a:t>155</a:t>
                      </a:r>
                      <a:endParaRPr lang="en-ZA" sz="1600" b="0" i="0" u="none" strike="noStrike">
                        <a:solidFill>
                          <a:schemeClr val="tx1"/>
                        </a:solidFill>
                        <a:effectLst/>
                        <a:latin typeface="+mn-lt"/>
                      </a:endParaRPr>
                    </a:p>
                  </a:txBody>
                  <a:tcPr marL="9525" marR="9525" marT="9525" marB="0" anchor="b"/>
                </a:tc>
                <a:tc>
                  <a:txBody>
                    <a:bodyPr/>
                    <a:lstStyle/>
                    <a:p>
                      <a:pPr algn="ctr" fontAlgn="b"/>
                      <a:r>
                        <a:rPr lang="en-ZA" sz="1600" u="none" strike="noStrike" dirty="0">
                          <a:effectLst/>
                        </a:rPr>
                        <a:t>564</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564</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375124694"/>
                  </a:ext>
                </a:extLst>
              </a:tr>
              <a:tr h="414107">
                <a:tc>
                  <a:txBody>
                    <a:bodyPr/>
                    <a:lstStyle/>
                    <a:p>
                      <a:pPr algn="l" fontAlgn="b"/>
                      <a:r>
                        <a:rPr lang="en-ZA" sz="1800" b="1" u="none" strike="noStrike" dirty="0">
                          <a:effectLst/>
                        </a:rPr>
                        <a:t>NC</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612</a:t>
                      </a:r>
                      <a:endParaRPr lang="en-ZA" sz="1600" b="0" dirty="0">
                        <a:solidFill>
                          <a:schemeClr val="tx1"/>
                        </a:solidFill>
                        <a:latin typeface="+mn-lt"/>
                      </a:endParaRPr>
                    </a:p>
                  </a:txBody>
                  <a:tcPr marL="9525" marR="9525" marT="9525" marB="0" anchor="b"/>
                </a:tc>
                <a:tc>
                  <a:txBody>
                    <a:bodyPr/>
                    <a:lstStyle/>
                    <a:p>
                      <a:pPr algn="ctr" fontAlgn="b"/>
                      <a:r>
                        <a:rPr lang="en-ZA" sz="1600" u="none" strike="noStrike" dirty="0" smtClean="0">
                          <a:effectLst/>
                        </a:rPr>
                        <a:t>431</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-181</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a:effectLst/>
                        </a:rPr>
                        <a:t>102</a:t>
                      </a:r>
                      <a:endParaRPr lang="en-ZA" sz="1600" b="0" i="0" u="none" strike="noStrike">
                        <a:solidFill>
                          <a:schemeClr val="tx1"/>
                        </a:solidFill>
                        <a:effectLst/>
                        <a:latin typeface="+mn-lt"/>
                      </a:endParaRPr>
                    </a:p>
                  </a:txBody>
                  <a:tcPr marL="9525" marR="9525" marT="9525" marB="0" anchor="b"/>
                </a:tc>
                <a:tc>
                  <a:txBody>
                    <a:bodyPr/>
                    <a:lstStyle/>
                    <a:p>
                      <a:pPr algn="ctr" fontAlgn="b"/>
                      <a:r>
                        <a:rPr lang="en-ZA" sz="1600" u="none" strike="noStrike" dirty="0">
                          <a:effectLst/>
                        </a:rPr>
                        <a:t>329</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329</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4234211255"/>
                  </a:ext>
                </a:extLst>
              </a:tr>
              <a:tr h="414107">
                <a:tc>
                  <a:txBody>
                    <a:bodyPr/>
                    <a:lstStyle/>
                    <a:p>
                      <a:pPr algn="l" fontAlgn="b"/>
                      <a:r>
                        <a:rPr lang="en-ZA" sz="1800" b="1" u="none" strike="noStrike" dirty="0">
                          <a:effectLst/>
                        </a:rPr>
                        <a:t>NW</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612</a:t>
                      </a:r>
                      <a:endParaRPr lang="en-ZA" sz="1600" b="0" dirty="0">
                        <a:solidFill>
                          <a:schemeClr val="tx1"/>
                        </a:solidFill>
                        <a:latin typeface="+mn-lt"/>
                      </a:endParaRPr>
                    </a:p>
                  </a:txBody>
                  <a:tcPr marL="9525" marR="9525" marT="9525" marB="0" anchor="b"/>
                </a:tc>
                <a:tc>
                  <a:txBody>
                    <a:bodyPr/>
                    <a:lstStyle/>
                    <a:p>
                      <a:pPr algn="ctr" fontAlgn="b"/>
                      <a:r>
                        <a:rPr lang="en-ZA" sz="1600" u="none" strike="noStrike" smtClean="0">
                          <a:effectLst/>
                        </a:rPr>
                        <a:t>581</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-31</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a:effectLst/>
                        </a:rPr>
                        <a:t>207</a:t>
                      </a:r>
                      <a:endParaRPr lang="en-ZA" sz="1600" b="0" i="0" u="none" strike="noStrike">
                        <a:solidFill>
                          <a:schemeClr val="tx1"/>
                        </a:solidFill>
                        <a:effectLst/>
                        <a:latin typeface="+mn-lt"/>
                      </a:endParaRPr>
                    </a:p>
                  </a:txBody>
                  <a:tcPr marL="9525" marR="9525" marT="9525" marB="0" anchor="b"/>
                </a:tc>
                <a:tc>
                  <a:txBody>
                    <a:bodyPr/>
                    <a:lstStyle/>
                    <a:p>
                      <a:pPr algn="ctr" fontAlgn="b"/>
                      <a:r>
                        <a:rPr lang="en-ZA" sz="1600" u="none" strike="noStrike" dirty="0">
                          <a:effectLst/>
                        </a:rPr>
                        <a:t>374</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374</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2945231395"/>
                  </a:ext>
                </a:extLst>
              </a:tr>
              <a:tr h="414107">
                <a:tc>
                  <a:txBody>
                    <a:bodyPr/>
                    <a:lstStyle/>
                    <a:p>
                      <a:pPr algn="l" fontAlgn="b"/>
                      <a:r>
                        <a:rPr lang="en-ZA" sz="1800" b="1" u="none" strike="noStrike" dirty="0">
                          <a:effectLst/>
                        </a:rPr>
                        <a:t>WC</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dirty="0" smtClean="0"/>
                        <a:t>882</a:t>
                      </a:r>
                      <a:endParaRPr lang="en-ZA" sz="1600" b="0" dirty="0">
                        <a:solidFill>
                          <a:schemeClr val="tx1"/>
                        </a:solidFill>
                        <a:latin typeface="+mn-lt"/>
                      </a:endParaRPr>
                    </a:p>
                  </a:txBody>
                  <a:tcPr marL="9525" marR="9525" marT="9525" marB="0" anchor="b"/>
                </a:tc>
                <a:tc>
                  <a:txBody>
                    <a:bodyPr/>
                    <a:lstStyle/>
                    <a:p>
                      <a:pPr algn="ctr" fontAlgn="b"/>
                      <a:r>
                        <a:rPr lang="en-ZA" sz="1600" u="none" strike="noStrike" dirty="0" smtClean="0">
                          <a:effectLst/>
                        </a:rPr>
                        <a:t>901</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smtClean="0">
                          <a:effectLst/>
                        </a:rPr>
                        <a:t>19</a:t>
                      </a:r>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smtClean="0">
                          <a:effectLst/>
                        </a:rPr>
                        <a:t>  421</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480</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480</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590028359"/>
                  </a:ext>
                </a:extLst>
              </a:tr>
              <a:tr h="414107">
                <a:tc>
                  <a:txBody>
                    <a:bodyPr/>
                    <a:lstStyle/>
                    <a:p>
                      <a:pPr algn="l" fontAlgn="b"/>
                      <a:r>
                        <a:rPr lang="en-ZA" sz="1800" b="1" u="none" strike="noStrike" dirty="0" smtClean="0">
                          <a:effectLst/>
                        </a:rPr>
                        <a:t>HO</a:t>
                      </a:r>
                      <a:endParaRPr lang="en-ZA" sz="1800" b="1" i="0" u="none" strike="noStrike" dirty="0">
                        <a:solidFill>
                          <a:schemeClr val="tx1"/>
                        </a:solidFill>
                        <a:effectLst/>
                        <a:latin typeface="+mn-lt"/>
                      </a:endParaRPr>
                    </a:p>
                  </a:txBody>
                  <a:tcPr marL="9525" marR="9525" marT="9525" marB="0" anchor="b"/>
                </a:tc>
                <a:tc>
                  <a:txBody>
                    <a:bodyPr/>
                    <a:lstStyle/>
                    <a:p>
                      <a:pPr algn="ctr"/>
                      <a:endParaRPr lang="en-ZA" sz="1600" b="0" dirty="0">
                        <a:solidFill>
                          <a:schemeClr val="tx1"/>
                        </a:solidFill>
                        <a:latin typeface="+mn-lt"/>
                      </a:endParaRPr>
                    </a:p>
                  </a:txBody>
                  <a:tcPr marL="9525" marR="9525" marT="9525" marB="0" anchor="b"/>
                </a:tc>
                <a:tc>
                  <a:txBody>
                    <a:bodyPr/>
                    <a:lstStyle/>
                    <a:p>
                      <a:pPr algn="ctr" fontAlgn="b"/>
                      <a:r>
                        <a:rPr lang="en-ZA" sz="1600" u="none" strike="noStrike" dirty="0" smtClean="0">
                          <a:effectLst/>
                        </a:rPr>
                        <a:t> </a:t>
                      </a:r>
                      <a:endParaRPr lang="en-ZA" sz="1600" b="0" i="0" u="none" strike="noStrike" dirty="0">
                        <a:solidFill>
                          <a:schemeClr val="tx1"/>
                        </a:solidFill>
                        <a:effectLst/>
                        <a:latin typeface="+mn-lt"/>
                      </a:endParaRPr>
                    </a:p>
                  </a:txBody>
                  <a:tcPr marL="9525" marR="9525" marT="9525" marB="0" anchor="b"/>
                </a:tc>
                <a:tc>
                  <a:txBody>
                    <a:bodyPr/>
                    <a:lstStyle/>
                    <a:p>
                      <a:pPr algn="ctr" fontAlgn="b"/>
                      <a:endParaRPr lang="en-ZA" sz="1600" b="0"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 </a:t>
                      </a:r>
                      <a:endParaRPr lang="en-ZA" sz="1600" b="0" i="0" u="none" strike="noStrike" dirty="0">
                        <a:solidFill>
                          <a:schemeClr val="tx1"/>
                        </a:solidFill>
                        <a:effectLst/>
                        <a:latin typeface="+mn-lt"/>
                      </a:endParaRPr>
                    </a:p>
                  </a:txBody>
                  <a:tcPr marL="9525" marR="9525" marT="9525" marB="0" anchor="b"/>
                </a:tc>
                <a:tc>
                  <a:txBody>
                    <a:bodyPr/>
                    <a:lstStyle/>
                    <a:p>
                      <a:pPr algn="ctr" fontAlgn="b"/>
                      <a:r>
                        <a:rPr lang="en-ZA" sz="1600" u="none" strike="noStrike" dirty="0">
                          <a:effectLst/>
                        </a:rPr>
                        <a:t> </a:t>
                      </a:r>
                      <a:endParaRPr lang="en-ZA" sz="16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1073172418"/>
                  </a:ext>
                </a:extLst>
              </a:tr>
              <a:tr h="414107">
                <a:tc>
                  <a:txBody>
                    <a:bodyPr/>
                    <a:lstStyle/>
                    <a:p>
                      <a:pPr algn="l" fontAlgn="b"/>
                      <a:r>
                        <a:rPr lang="en-ZA" sz="1800" b="1" u="none" strike="noStrike" dirty="0" smtClean="0">
                          <a:effectLst/>
                        </a:rPr>
                        <a:t>TOTAL</a:t>
                      </a:r>
                      <a:endParaRPr lang="en-ZA" sz="1800" b="1" i="0" u="none" strike="noStrike" dirty="0">
                        <a:solidFill>
                          <a:schemeClr val="tx1"/>
                        </a:solidFill>
                        <a:effectLst/>
                        <a:latin typeface="+mn-lt"/>
                      </a:endParaRPr>
                    </a:p>
                  </a:txBody>
                  <a:tcPr marL="9525" marR="9525" marT="9525" marB="0" anchor="b"/>
                </a:tc>
                <a:tc>
                  <a:txBody>
                    <a:bodyPr/>
                    <a:lstStyle/>
                    <a:p>
                      <a:pPr algn="ctr"/>
                      <a:r>
                        <a:rPr lang="en-ZA" sz="1600" b="1" dirty="0" smtClean="0"/>
                        <a:t>6 927</a:t>
                      </a:r>
                      <a:endParaRPr lang="en-ZA" sz="1600" b="1" dirty="0">
                        <a:solidFill>
                          <a:schemeClr val="tx1"/>
                        </a:solidFill>
                        <a:latin typeface="+mn-lt"/>
                      </a:endParaRPr>
                    </a:p>
                  </a:txBody>
                  <a:tcPr marL="9525" marR="9525" marT="9525" marB="0" anchor="b"/>
                </a:tc>
                <a:tc>
                  <a:txBody>
                    <a:bodyPr/>
                    <a:lstStyle/>
                    <a:p>
                      <a:pPr algn="ctr" fontAlgn="b"/>
                      <a:r>
                        <a:rPr lang="en-ZA" sz="1600" b="1" u="none" strike="noStrike" dirty="0" smtClean="0">
                          <a:effectLst/>
                        </a:rPr>
                        <a:t>6 478</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smtClean="0">
                          <a:effectLst/>
                        </a:rPr>
                        <a:t>-449</a:t>
                      </a:r>
                      <a:endParaRPr lang="en-ZA" sz="1600" b="1" i="0" u="none" strike="noStrike" dirty="0">
                        <a:solidFill>
                          <a:schemeClr val="tx1"/>
                        </a:solidFill>
                        <a:effectLst/>
                        <a:latin typeface="+mn-lt"/>
                        <a:cs typeface="Arial" panose="020B0604020202020204" pitchFamily="34" charset="0"/>
                      </a:endParaRPr>
                    </a:p>
                  </a:txBody>
                  <a:tcPr marL="9525" marR="9525" marT="9525" marB="0" anchor="b"/>
                </a:tc>
                <a:tc>
                  <a:txBody>
                    <a:bodyPr/>
                    <a:lstStyle/>
                    <a:p>
                      <a:pPr algn="ctr" fontAlgn="b"/>
                      <a:r>
                        <a:rPr lang="en-ZA" sz="1600" b="1" u="none" strike="noStrike" dirty="0" smtClean="0">
                          <a:effectLst/>
                        </a:rPr>
                        <a:t>2 583</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smtClean="0">
                          <a:effectLst/>
                        </a:rPr>
                        <a:t>3 895</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smtClean="0">
                          <a:effectLst/>
                        </a:rPr>
                        <a:t>3 895</a:t>
                      </a:r>
                      <a:endParaRPr lang="en-ZA" sz="1600" b="1"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812800" y="296863"/>
            <a:ext cx="65278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RECEIVED BY STATUTORY SERVICES (SS)</a:t>
            </a:r>
            <a:endParaRPr lang="en-US" altLang="en-US" b="1" u="sng">
              <a:solidFill>
                <a:srgbClr val="006938"/>
              </a:solidFill>
            </a:endParaRPr>
          </a:p>
        </p:txBody>
      </p:sp>
      <p:sp>
        <p:nvSpPr>
          <p:cNvPr id="6758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ACC0B63-DD05-4F13-8A44-493001DE871B}" type="slidenum">
              <a:rPr lang="en-US" altLang="en-US" sz="1200" smtClean="0">
                <a:solidFill>
                  <a:srgbClr val="898989"/>
                </a:solidFill>
              </a:rPr>
              <a:pPr fontAlgn="base">
                <a:lnSpc>
                  <a:spcPct val="100000"/>
                </a:lnSpc>
                <a:spcBef>
                  <a:spcPct val="0"/>
                </a:spcBef>
                <a:spcAft>
                  <a:spcPct val="0"/>
                </a:spcAft>
                <a:buFontTx/>
                <a:buNone/>
              </a:pPr>
              <a:t>48</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282575" y="958850"/>
          <a:ext cx="8640765" cy="5111750"/>
        </p:xfrm>
        <a:graphic>
          <a:graphicData uri="http://schemas.openxmlformats.org/drawingml/2006/table">
            <a:tbl>
              <a:tblPr firstRow="1" bandRow="1">
                <a:tableStyleId>{93296810-A885-4BE3-A3E7-6D5BEEA58F35}</a:tableStyleId>
              </a:tblPr>
              <a:tblGrid>
                <a:gridCol w="1234395">
                  <a:extLst>
                    <a:ext uri="{9D8B030D-6E8A-4147-A177-3AD203B41FA5}">
                      <a16:colId xmlns:a16="http://schemas.microsoft.com/office/drawing/2014/main" xmlns="" val="295939982"/>
                    </a:ext>
                  </a:extLst>
                </a:gridCol>
                <a:gridCol w="1234395">
                  <a:extLst>
                    <a:ext uri="{9D8B030D-6E8A-4147-A177-3AD203B41FA5}">
                      <a16:colId xmlns:a16="http://schemas.microsoft.com/office/drawing/2014/main" xmlns="" val="1735882883"/>
                    </a:ext>
                  </a:extLst>
                </a:gridCol>
                <a:gridCol w="1234395">
                  <a:extLst>
                    <a:ext uri="{9D8B030D-6E8A-4147-A177-3AD203B41FA5}">
                      <a16:colId xmlns:a16="http://schemas.microsoft.com/office/drawing/2014/main" xmlns="" val="3585123539"/>
                    </a:ext>
                  </a:extLst>
                </a:gridCol>
                <a:gridCol w="1234395">
                  <a:extLst>
                    <a:ext uri="{9D8B030D-6E8A-4147-A177-3AD203B41FA5}">
                      <a16:colId xmlns:a16="http://schemas.microsoft.com/office/drawing/2014/main" xmlns="" val="435286878"/>
                    </a:ext>
                  </a:extLst>
                </a:gridCol>
                <a:gridCol w="1234395">
                  <a:extLst>
                    <a:ext uri="{9D8B030D-6E8A-4147-A177-3AD203B41FA5}">
                      <a16:colId xmlns:a16="http://schemas.microsoft.com/office/drawing/2014/main" xmlns="" val="3078020433"/>
                    </a:ext>
                  </a:extLst>
                </a:gridCol>
                <a:gridCol w="1234395">
                  <a:extLst>
                    <a:ext uri="{9D8B030D-6E8A-4147-A177-3AD203B41FA5}">
                      <a16:colId xmlns:a16="http://schemas.microsoft.com/office/drawing/2014/main" xmlns="" val="2217509466"/>
                    </a:ext>
                  </a:extLst>
                </a:gridCol>
                <a:gridCol w="1234395">
                  <a:extLst>
                    <a:ext uri="{9D8B030D-6E8A-4147-A177-3AD203B41FA5}">
                      <a16:colId xmlns:a16="http://schemas.microsoft.com/office/drawing/2014/main" xmlns="" val="3138290164"/>
                    </a:ext>
                  </a:extLst>
                </a:gridCol>
              </a:tblGrid>
              <a:tr h="556606">
                <a:tc>
                  <a:txBody>
                    <a:bodyPr/>
                    <a:lstStyle/>
                    <a:p>
                      <a:r>
                        <a:rPr lang="en-ZA" sz="1800" dirty="0" smtClean="0"/>
                        <a:t>PROVINCE</a:t>
                      </a:r>
                      <a:endParaRPr lang="en-ZA" sz="1800" b="1" dirty="0"/>
                    </a:p>
                  </a:txBody>
                  <a:tcPr marL="91438" marR="91438" marT="45717" marB="45717" anchor="b"/>
                </a:tc>
                <a:tc>
                  <a:txBody>
                    <a:bodyPr/>
                    <a:lstStyle/>
                    <a:p>
                      <a:pPr algn="ctr"/>
                      <a:r>
                        <a:rPr lang="en-ZA" sz="1800" dirty="0" smtClean="0"/>
                        <a:t>EE</a:t>
                      </a:r>
                      <a:endParaRPr lang="en-ZA" sz="1800" b="1" dirty="0"/>
                    </a:p>
                  </a:txBody>
                  <a:tcPr marL="91438" marR="91438" marT="45717" marB="45717" anchor="b"/>
                </a:tc>
                <a:tc>
                  <a:txBody>
                    <a:bodyPr/>
                    <a:lstStyle/>
                    <a:p>
                      <a:pPr algn="ctr"/>
                      <a:r>
                        <a:rPr lang="en-ZA" sz="1800" dirty="0" smtClean="0"/>
                        <a:t>BCEA</a:t>
                      </a:r>
                      <a:endParaRPr lang="en-ZA" sz="1800" b="1" dirty="0"/>
                    </a:p>
                  </a:txBody>
                  <a:tcPr marL="91438" marR="91438" marT="45717" marB="45717" anchor="b"/>
                </a:tc>
                <a:tc>
                  <a:txBody>
                    <a:bodyPr/>
                    <a:lstStyle/>
                    <a:p>
                      <a:pPr algn="ctr"/>
                      <a:r>
                        <a:rPr lang="en-ZA" sz="1800" dirty="0" smtClean="0"/>
                        <a:t>OHS</a:t>
                      </a:r>
                      <a:endParaRPr lang="en-ZA" sz="1800" b="1" dirty="0"/>
                    </a:p>
                  </a:txBody>
                  <a:tcPr marL="91438" marR="91438" marT="45717" marB="45717" anchor="b"/>
                </a:tc>
                <a:tc>
                  <a:txBody>
                    <a:bodyPr/>
                    <a:lstStyle/>
                    <a:p>
                      <a:pPr algn="ctr"/>
                      <a:r>
                        <a:rPr lang="en-ZA" sz="1800" dirty="0" smtClean="0"/>
                        <a:t>UI</a:t>
                      </a:r>
                      <a:endParaRPr lang="en-ZA" sz="1800" b="1" dirty="0"/>
                    </a:p>
                  </a:txBody>
                  <a:tcPr marL="91438" marR="91438" marT="45717" marB="45717" anchor="b"/>
                </a:tc>
                <a:tc>
                  <a:txBody>
                    <a:bodyPr/>
                    <a:lstStyle/>
                    <a:p>
                      <a:pPr algn="ctr"/>
                      <a:r>
                        <a:rPr lang="en-ZA" sz="1800" dirty="0" smtClean="0"/>
                        <a:t>COID</a:t>
                      </a:r>
                      <a:endParaRPr lang="en-ZA" sz="1800" b="1" dirty="0"/>
                    </a:p>
                  </a:txBody>
                  <a:tcPr marL="91438" marR="91438" marT="45717" marB="45717" anchor="b"/>
                </a:tc>
                <a:tc>
                  <a:txBody>
                    <a:bodyPr/>
                    <a:lstStyle/>
                    <a:p>
                      <a:pPr algn="ctr"/>
                      <a:r>
                        <a:rPr lang="en-ZA" sz="1800" dirty="0" smtClean="0"/>
                        <a:t>TOTAL</a:t>
                      </a:r>
                      <a:endParaRPr lang="en-ZA" sz="1800" b="1" dirty="0"/>
                    </a:p>
                  </a:txBody>
                  <a:tcPr marL="91438" marR="91438" marT="45717" marB="45717" anchor="b"/>
                </a:tc>
                <a:extLst>
                  <a:ext uri="{0D108BD9-81ED-4DB2-BD59-A6C34878D82A}">
                    <a16:rowId xmlns:a16="http://schemas.microsoft.com/office/drawing/2014/main" xmlns="" val="1183311611"/>
                  </a:ext>
                </a:extLst>
              </a:tr>
              <a:tr h="414104">
                <a:tc>
                  <a:txBody>
                    <a:bodyPr/>
                    <a:lstStyle/>
                    <a:p>
                      <a:pPr algn="l" fontAlgn="b"/>
                      <a:r>
                        <a:rPr lang="en-ZA" sz="1600" b="1" u="none" strike="noStrike" dirty="0">
                          <a:effectLst/>
                        </a:rPr>
                        <a:t>EC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1</a:t>
                      </a:r>
                      <a:endParaRPr lang="en-ZA" sz="1600" dirty="0"/>
                    </a:p>
                  </a:txBody>
                  <a:tcPr marL="91438" marR="91438" marT="45717" marB="45717"/>
                </a:tc>
                <a:tc>
                  <a:txBody>
                    <a:bodyPr/>
                    <a:lstStyle/>
                    <a:p>
                      <a:pPr algn="ctr"/>
                      <a:r>
                        <a:rPr lang="en-ZA" sz="1600" dirty="0" smtClean="0"/>
                        <a:t>147</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54</a:t>
                      </a:r>
                      <a:endParaRPr lang="en-ZA" sz="1600" dirty="0"/>
                    </a:p>
                  </a:txBody>
                  <a:tcPr marL="91438" marR="91438" marT="45717" marB="45717"/>
                </a:tc>
                <a:tc>
                  <a:txBody>
                    <a:bodyPr/>
                    <a:lstStyle/>
                    <a:p>
                      <a:pPr algn="ctr"/>
                      <a:r>
                        <a:rPr lang="en-ZA" sz="1600" dirty="0" smtClean="0"/>
                        <a:t>90</a:t>
                      </a:r>
                      <a:endParaRPr lang="en-ZA" sz="1600" dirty="0"/>
                    </a:p>
                  </a:txBody>
                  <a:tcPr marL="91438" marR="91438" marT="45717" marB="45717"/>
                </a:tc>
                <a:tc>
                  <a:txBody>
                    <a:bodyPr/>
                    <a:lstStyle/>
                    <a:p>
                      <a:pPr algn="ctr"/>
                      <a:r>
                        <a:rPr lang="en-ZA" sz="1600" dirty="0" smtClean="0"/>
                        <a:t>292</a:t>
                      </a:r>
                      <a:endParaRPr lang="en-ZA" sz="1600" dirty="0"/>
                    </a:p>
                  </a:txBody>
                  <a:tcPr marL="91438" marR="91438" marT="45717" marB="45717"/>
                </a:tc>
                <a:extLst>
                  <a:ext uri="{0D108BD9-81ED-4DB2-BD59-A6C34878D82A}">
                    <a16:rowId xmlns:a16="http://schemas.microsoft.com/office/drawing/2014/main" xmlns="" val="2356883537"/>
                  </a:ext>
                </a:extLst>
              </a:tr>
              <a:tr h="414104">
                <a:tc>
                  <a:txBody>
                    <a:bodyPr/>
                    <a:lstStyle/>
                    <a:p>
                      <a:pPr algn="l" fontAlgn="b"/>
                      <a:r>
                        <a:rPr lang="en-ZA" sz="1600" b="1" u="none" strike="noStrike" dirty="0">
                          <a:effectLst/>
                        </a:rPr>
                        <a:t>FS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159</a:t>
                      </a:r>
                      <a:endParaRPr lang="en-ZA" sz="1600" dirty="0"/>
                    </a:p>
                  </a:txBody>
                  <a:tcPr marL="91438" marR="91438" marT="45717" marB="45717"/>
                </a:tc>
                <a:tc>
                  <a:txBody>
                    <a:bodyPr/>
                    <a:lstStyle/>
                    <a:p>
                      <a:pPr algn="ctr"/>
                      <a:r>
                        <a:rPr lang="en-ZA" sz="1600" dirty="0" smtClean="0"/>
                        <a:t>180</a:t>
                      </a:r>
                      <a:endParaRPr lang="en-ZA" sz="1600" dirty="0"/>
                    </a:p>
                  </a:txBody>
                  <a:tcPr marL="91438" marR="91438" marT="45717" marB="45717"/>
                </a:tc>
                <a:tc>
                  <a:txBody>
                    <a:bodyPr/>
                    <a:lstStyle/>
                    <a:p>
                      <a:pPr algn="ctr"/>
                      <a:r>
                        <a:rPr lang="en-ZA" sz="1600" dirty="0" smtClean="0"/>
                        <a:t>72</a:t>
                      </a:r>
                      <a:endParaRPr lang="en-ZA" sz="1600" dirty="0"/>
                    </a:p>
                  </a:txBody>
                  <a:tcPr marL="91438" marR="91438" marT="45717" marB="45717"/>
                </a:tc>
                <a:tc>
                  <a:txBody>
                    <a:bodyPr/>
                    <a:lstStyle/>
                    <a:p>
                      <a:pPr algn="ctr"/>
                      <a:r>
                        <a:rPr lang="en-ZA" sz="1600" dirty="0" smtClean="0"/>
                        <a:t>74</a:t>
                      </a:r>
                      <a:endParaRPr lang="en-ZA" sz="1600" dirty="0"/>
                    </a:p>
                  </a:txBody>
                  <a:tcPr marL="91438" marR="91438" marT="45717" marB="45717"/>
                </a:tc>
                <a:tc>
                  <a:txBody>
                    <a:bodyPr/>
                    <a:lstStyle/>
                    <a:p>
                      <a:pPr algn="ctr"/>
                      <a:r>
                        <a:rPr lang="en-ZA" sz="1600" dirty="0" smtClean="0"/>
                        <a:t>485</a:t>
                      </a:r>
                      <a:endParaRPr lang="en-ZA" sz="1600" dirty="0"/>
                    </a:p>
                  </a:txBody>
                  <a:tcPr marL="91438" marR="91438" marT="45717" marB="45717"/>
                </a:tc>
                <a:extLst>
                  <a:ext uri="{0D108BD9-81ED-4DB2-BD59-A6C34878D82A}">
                    <a16:rowId xmlns:a16="http://schemas.microsoft.com/office/drawing/2014/main" xmlns="" val="3388143339"/>
                  </a:ext>
                </a:extLst>
              </a:tr>
              <a:tr h="414104">
                <a:tc>
                  <a:txBody>
                    <a:bodyPr/>
                    <a:lstStyle/>
                    <a:p>
                      <a:pPr algn="l" fontAlgn="b"/>
                      <a:r>
                        <a:rPr lang="en-ZA" sz="1600" b="1" u="none" strike="noStrike" dirty="0">
                          <a:effectLst/>
                        </a:rPr>
                        <a:t>GP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22</a:t>
                      </a:r>
                      <a:endParaRPr lang="en-ZA" sz="1600" dirty="0"/>
                    </a:p>
                  </a:txBody>
                  <a:tcPr marL="91438" marR="91438" marT="45717" marB="45717"/>
                </a:tc>
                <a:tc>
                  <a:txBody>
                    <a:bodyPr/>
                    <a:lstStyle/>
                    <a:p>
                      <a:pPr algn="ctr"/>
                      <a:r>
                        <a:rPr lang="en-ZA" sz="1600" dirty="0" smtClean="0"/>
                        <a:t>37</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63</a:t>
                      </a:r>
                      <a:endParaRPr lang="en-ZA" sz="1600" dirty="0"/>
                    </a:p>
                  </a:txBody>
                  <a:tcPr marL="91438" marR="91438" marT="45717" marB="45717"/>
                </a:tc>
                <a:tc>
                  <a:txBody>
                    <a:bodyPr/>
                    <a:lstStyle/>
                    <a:p>
                      <a:pPr algn="ctr"/>
                      <a:r>
                        <a:rPr lang="en-ZA" sz="1600" dirty="0" smtClean="0"/>
                        <a:t>218</a:t>
                      </a:r>
                      <a:endParaRPr lang="en-ZA" sz="1600" dirty="0"/>
                    </a:p>
                  </a:txBody>
                  <a:tcPr marL="91438" marR="91438" marT="45717" marB="45717"/>
                </a:tc>
                <a:tc>
                  <a:txBody>
                    <a:bodyPr/>
                    <a:lstStyle/>
                    <a:p>
                      <a:pPr algn="ctr"/>
                      <a:r>
                        <a:rPr lang="en-ZA" sz="1600" dirty="0" smtClean="0"/>
                        <a:t>340</a:t>
                      </a:r>
                      <a:endParaRPr lang="en-ZA" sz="1600" dirty="0"/>
                    </a:p>
                  </a:txBody>
                  <a:tcPr marL="91438" marR="91438" marT="45717" marB="45717"/>
                </a:tc>
                <a:extLst>
                  <a:ext uri="{0D108BD9-81ED-4DB2-BD59-A6C34878D82A}">
                    <a16:rowId xmlns:a16="http://schemas.microsoft.com/office/drawing/2014/main" xmlns="" val="348996183"/>
                  </a:ext>
                </a:extLst>
              </a:tr>
              <a:tr h="414104">
                <a:tc>
                  <a:txBody>
                    <a:bodyPr/>
                    <a:lstStyle/>
                    <a:p>
                      <a:pPr algn="l" fontAlgn="b"/>
                      <a:r>
                        <a:rPr lang="en-ZA" sz="1600" b="1" u="none" strike="noStrike" dirty="0">
                          <a:effectLst/>
                        </a:rPr>
                        <a:t>KZN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8</a:t>
                      </a:r>
                      <a:endParaRPr lang="en-ZA" sz="1600" dirty="0"/>
                    </a:p>
                  </a:txBody>
                  <a:tcPr marL="91438" marR="91438" marT="45717" marB="45717"/>
                </a:tc>
                <a:tc>
                  <a:txBody>
                    <a:bodyPr/>
                    <a:lstStyle/>
                    <a:p>
                      <a:pPr algn="ctr"/>
                      <a:r>
                        <a:rPr lang="en-ZA" sz="1600" dirty="0" smtClean="0"/>
                        <a:t>383</a:t>
                      </a:r>
                      <a:endParaRPr lang="en-ZA" sz="1600" dirty="0"/>
                    </a:p>
                  </a:txBody>
                  <a:tcPr marL="91438" marR="91438" marT="45717" marB="45717"/>
                </a:tc>
                <a:tc>
                  <a:txBody>
                    <a:bodyPr/>
                    <a:lstStyle/>
                    <a:p>
                      <a:pPr algn="ctr"/>
                      <a:r>
                        <a:rPr lang="en-ZA" sz="1600" dirty="0" smtClean="0"/>
                        <a:t>86</a:t>
                      </a:r>
                      <a:endParaRPr lang="en-ZA" sz="1600" dirty="0"/>
                    </a:p>
                  </a:txBody>
                  <a:tcPr marL="91438" marR="91438" marT="45717" marB="45717"/>
                </a:tc>
                <a:tc>
                  <a:txBody>
                    <a:bodyPr/>
                    <a:lstStyle/>
                    <a:p>
                      <a:pPr algn="ctr"/>
                      <a:r>
                        <a:rPr lang="en-ZA" sz="1600" dirty="0" smtClean="0"/>
                        <a:t>252</a:t>
                      </a:r>
                      <a:endParaRPr lang="en-ZA" sz="1600" dirty="0"/>
                    </a:p>
                  </a:txBody>
                  <a:tcPr marL="91438" marR="91438" marT="45717" marB="45717"/>
                </a:tc>
                <a:tc>
                  <a:txBody>
                    <a:bodyPr/>
                    <a:lstStyle/>
                    <a:p>
                      <a:pPr algn="ctr"/>
                      <a:r>
                        <a:rPr lang="en-ZA" sz="1600" dirty="0" smtClean="0"/>
                        <a:t>17</a:t>
                      </a:r>
                      <a:endParaRPr lang="en-ZA" sz="1600" dirty="0"/>
                    </a:p>
                  </a:txBody>
                  <a:tcPr marL="91438" marR="91438" marT="45717" marB="45717"/>
                </a:tc>
                <a:tc>
                  <a:txBody>
                    <a:bodyPr/>
                    <a:lstStyle/>
                    <a:p>
                      <a:pPr algn="ctr"/>
                      <a:r>
                        <a:rPr lang="en-ZA" sz="1600" dirty="0" smtClean="0"/>
                        <a:t>746</a:t>
                      </a:r>
                      <a:endParaRPr lang="en-ZA" sz="1600" dirty="0"/>
                    </a:p>
                  </a:txBody>
                  <a:tcPr marL="91438" marR="91438" marT="45717" marB="45717"/>
                </a:tc>
                <a:extLst>
                  <a:ext uri="{0D108BD9-81ED-4DB2-BD59-A6C34878D82A}">
                    <a16:rowId xmlns:a16="http://schemas.microsoft.com/office/drawing/2014/main" xmlns="" val="1395223752"/>
                  </a:ext>
                </a:extLst>
              </a:tr>
              <a:tr h="414104">
                <a:tc>
                  <a:txBody>
                    <a:bodyPr/>
                    <a:lstStyle/>
                    <a:p>
                      <a:pPr algn="l" fontAlgn="b"/>
                      <a:r>
                        <a:rPr lang="en-ZA" sz="1600" b="1" u="none" strike="noStrike" dirty="0">
                          <a:effectLst/>
                        </a:rPr>
                        <a:t>LP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12</a:t>
                      </a:r>
                      <a:endParaRPr lang="en-ZA" sz="1600" dirty="0"/>
                    </a:p>
                  </a:txBody>
                  <a:tcPr marL="91438" marR="91438" marT="45717" marB="45717"/>
                </a:tc>
                <a:tc>
                  <a:txBody>
                    <a:bodyPr/>
                    <a:lstStyle/>
                    <a:p>
                      <a:pPr algn="ctr"/>
                      <a:r>
                        <a:rPr lang="en-ZA" sz="1600" dirty="0" smtClean="0"/>
                        <a:t>50</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12</a:t>
                      </a:r>
                      <a:endParaRPr lang="en-ZA" sz="1600" dirty="0"/>
                    </a:p>
                  </a:txBody>
                  <a:tcPr marL="91438" marR="91438" marT="45717" marB="45717"/>
                </a:tc>
                <a:tc>
                  <a:txBody>
                    <a:bodyPr/>
                    <a:lstStyle/>
                    <a:p>
                      <a:pPr algn="ctr"/>
                      <a:r>
                        <a:rPr lang="en-ZA" sz="1600" dirty="0" smtClean="0"/>
                        <a:t>25</a:t>
                      </a:r>
                      <a:endParaRPr lang="en-ZA" sz="1600" dirty="0"/>
                    </a:p>
                  </a:txBody>
                  <a:tcPr marL="91438" marR="91438" marT="45717" marB="45717"/>
                </a:tc>
                <a:tc>
                  <a:txBody>
                    <a:bodyPr/>
                    <a:lstStyle/>
                    <a:p>
                      <a:pPr algn="ctr"/>
                      <a:r>
                        <a:rPr lang="en-ZA" sz="1600" dirty="0" smtClean="0"/>
                        <a:t>99</a:t>
                      </a:r>
                      <a:endParaRPr lang="en-ZA" sz="1600" dirty="0"/>
                    </a:p>
                  </a:txBody>
                  <a:tcPr marL="91438" marR="91438" marT="45717" marB="45717"/>
                </a:tc>
                <a:extLst>
                  <a:ext uri="{0D108BD9-81ED-4DB2-BD59-A6C34878D82A}">
                    <a16:rowId xmlns:a16="http://schemas.microsoft.com/office/drawing/2014/main" xmlns="" val="1910337533"/>
                  </a:ext>
                </a:extLst>
              </a:tr>
              <a:tr h="414104">
                <a:tc>
                  <a:txBody>
                    <a:bodyPr/>
                    <a:lstStyle/>
                    <a:p>
                      <a:pPr algn="l" fontAlgn="b"/>
                      <a:r>
                        <a:rPr lang="en-ZA" sz="1600" b="1" u="none" strike="noStrike" dirty="0">
                          <a:effectLst/>
                        </a:rPr>
                        <a:t>MP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65</a:t>
                      </a:r>
                      <a:endParaRPr lang="en-ZA" sz="1600" dirty="0"/>
                    </a:p>
                  </a:txBody>
                  <a:tcPr marL="91438" marR="91438" marT="45717" marB="45717"/>
                </a:tc>
                <a:tc>
                  <a:txBody>
                    <a:bodyPr/>
                    <a:lstStyle/>
                    <a:p>
                      <a:pPr algn="ctr"/>
                      <a:r>
                        <a:rPr lang="en-ZA" sz="1600" dirty="0" smtClean="0"/>
                        <a:t>330</a:t>
                      </a:r>
                      <a:endParaRPr lang="en-ZA" sz="1600" dirty="0"/>
                    </a:p>
                  </a:txBody>
                  <a:tcPr marL="91438" marR="91438" marT="45717" marB="45717"/>
                </a:tc>
                <a:tc>
                  <a:txBody>
                    <a:bodyPr/>
                    <a:lstStyle/>
                    <a:p>
                      <a:pPr algn="ctr"/>
                      <a:r>
                        <a:rPr lang="en-ZA" sz="1600" dirty="0" smtClean="0"/>
                        <a:t>611</a:t>
                      </a:r>
                      <a:endParaRPr lang="en-ZA" sz="1600" dirty="0"/>
                    </a:p>
                  </a:txBody>
                  <a:tcPr marL="91438" marR="91438" marT="45717" marB="45717"/>
                </a:tc>
                <a:tc>
                  <a:txBody>
                    <a:bodyPr/>
                    <a:lstStyle/>
                    <a:p>
                      <a:pPr algn="ctr"/>
                      <a:r>
                        <a:rPr lang="en-ZA" sz="1600" dirty="0" smtClean="0"/>
                        <a:t>305</a:t>
                      </a:r>
                      <a:endParaRPr lang="en-ZA" sz="1600" dirty="0"/>
                    </a:p>
                  </a:txBody>
                  <a:tcPr marL="91438" marR="91438" marT="45717" marB="45717"/>
                </a:tc>
                <a:tc>
                  <a:txBody>
                    <a:bodyPr/>
                    <a:lstStyle/>
                    <a:p>
                      <a:pPr algn="ctr"/>
                      <a:r>
                        <a:rPr lang="en-ZA" sz="1600" dirty="0" smtClean="0"/>
                        <a:t>1311</a:t>
                      </a:r>
                      <a:endParaRPr lang="en-ZA" sz="1600" dirty="0"/>
                    </a:p>
                  </a:txBody>
                  <a:tcPr marL="91438" marR="91438" marT="45717" marB="45717"/>
                </a:tc>
                <a:extLst>
                  <a:ext uri="{0D108BD9-81ED-4DB2-BD59-A6C34878D82A}">
                    <a16:rowId xmlns:a16="http://schemas.microsoft.com/office/drawing/2014/main" xmlns="" val="3375124694"/>
                  </a:ext>
                </a:extLst>
              </a:tr>
              <a:tr h="414104">
                <a:tc>
                  <a:txBody>
                    <a:bodyPr/>
                    <a:lstStyle/>
                    <a:p>
                      <a:pPr algn="l" fontAlgn="b"/>
                      <a:r>
                        <a:rPr lang="en-ZA" sz="1600" b="1" u="none" strike="noStrike" dirty="0" smtClean="0">
                          <a:effectLst/>
                        </a:rPr>
                        <a:t>NC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10</a:t>
                      </a:r>
                      <a:endParaRPr lang="en-ZA" sz="1600" dirty="0"/>
                    </a:p>
                  </a:txBody>
                  <a:tcPr marL="91438" marR="91438" marT="45717" marB="45717"/>
                </a:tc>
                <a:tc>
                  <a:txBody>
                    <a:bodyPr/>
                    <a:lstStyle/>
                    <a:p>
                      <a:pPr algn="ctr"/>
                      <a:r>
                        <a:rPr lang="en-ZA" sz="1600" dirty="0" smtClean="0"/>
                        <a:t>109</a:t>
                      </a:r>
                      <a:endParaRPr lang="en-ZA" sz="1600" dirty="0"/>
                    </a:p>
                  </a:txBody>
                  <a:tcPr marL="91438" marR="91438" marT="45717" marB="45717"/>
                </a:tc>
                <a:tc>
                  <a:txBody>
                    <a:bodyPr/>
                    <a:lstStyle/>
                    <a:p>
                      <a:pPr algn="ctr"/>
                      <a:r>
                        <a:rPr lang="en-ZA" sz="1600" dirty="0" smtClean="0"/>
                        <a:t>70</a:t>
                      </a:r>
                      <a:endParaRPr lang="en-ZA" sz="1600" dirty="0"/>
                    </a:p>
                  </a:txBody>
                  <a:tcPr marL="91438" marR="91438" marT="45717" marB="45717"/>
                </a:tc>
                <a:tc>
                  <a:txBody>
                    <a:bodyPr/>
                    <a:lstStyle/>
                    <a:p>
                      <a:pPr algn="ctr"/>
                      <a:r>
                        <a:rPr lang="en-ZA" sz="1600" dirty="0" smtClean="0"/>
                        <a:t>184</a:t>
                      </a:r>
                      <a:endParaRPr lang="en-ZA" sz="1600" dirty="0"/>
                    </a:p>
                  </a:txBody>
                  <a:tcPr marL="91438" marR="91438" marT="45717" marB="45717"/>
                </a:tc>
                <a:tc>
                  <a:txBody>
                    <a:bodyPr/>
                    <a:lstStyle/>
                    <a:p>
                      <a:pPr algn="ctr"/>
                      <a:r>
                        <a:rPr lang="en-ZA" sz="1600" dirty="0" smtClean="0"/>
                        <a:t>183</a:t>
                      </a:r>
                      <a:endParaRPr lang="en-ZA" sz="1600" dirty="0"/>
                    </a:p>
                  </a:txBody>
                  <a:tcPr marL="91438" marR="91438" marT="45717" marB="45717"/>
                </a:tc>
                <a:tc>
                  <a:txBody>
                    <a:bodyPr/>
                    <a:lstStyle/>
                    <a:p>
                      <a:pPr algn="ctr"/>
                      <a:r>
                        <a:rPr lang="en-ZA" sz="1600" dirty="0" smtClean="0"/>
                        <a:t>556</a:t>
                      </a:r>
                      <a:endParaRPr lang="en-ZA" sz="1600" dirty="0"/>
                    </a:p>
                  </a:txBody>
                  <a:tcPr marL="91438" marR="91438" marT="45717" marB="45717"/>
                </a:tc>
                <a:extLst>
                  <a:ext uri="{0D108BD9-81ED-4DB2-BD59-A6C34878D82A}">
                    <a16:rowId xmlns:a16="http://schemas.microsoft.com/office/drawing/2014/main" xmlns="" val="4234211255"/>
                  </a:ext>
                </a:extLst>
              </a:tr>
              <a:tr h="414104">
                <a:tc>
                  <a:txBody>
                    <a:bodyPr/>
                    <a:lstStyle/>
                    <a:p>
                      <a:pPr algn="l" fontAlgn="b"/>
                      <a:r>
                        <a:rPr lang="en-ZA" sz="1600" b="1" u="none" strike="noStrike" dirty="0" smtClean="0">
                          <a:effectLst/>
                        </a:rPr>
                        <a:t>NW</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1</a:t>
                      </a:r>
                      <a:endParaRPr lang="en-ZA" sz="1600" dirty="0"/>
                    </a:p>
                  </a:txBody>
                  <a:tcPr marL="91438" marR="91438" marT="45717" marB="45717"/>
                </a:tc>
                <a:tc>
                  <a:txBody>
                    <a:bodyPr/>
                    <a:lstStyle/>
                    <a:p>
                      <a:pPr algn="ctr"/>
                      <a:r>
                        <a:rPr lang="en-ZA" sz="1600" dirty="0" smtClean="0"/>
                        <a:t>61</a:t>
                      </a:r>
                      <a:endParaRPr lang="en-ZA" sz="1600" dirty="0"/>
                    </a:p>
                  </a:txBody>
                  <a:tcPr marL="91438" marR="91438" marT="45717" marB="45717"/>
                </a:tc>
                <a:tc>
                  <a:txBody>
                    <a:bodyPr/>
                    <a:lstStyle/>
                    <a:p>
                      <a:pPr algn="ctr"/>
                      <a:r>
                        <a:rPr lang="en-ZA" sz="1600" dirty="0" smtClean="0"/>
                        <a:t>23</a:t>
                      </a:r>
                      <a:endParaRPr lang="en-ZA" sz="1600" dirty="0"/>
                    </a:p>
                  </a:txBody>
                  <a:tcPr marL="91438" marR="91438" marT="45717" marB="45717"/>
                </a:tc>
                <a:tc>
                  <a:txBody>
                    <a:bodyPr/>
                    <a:lstStyle/>
                    <a:p>
                      <a:pPr algn="ctr"/>
                      <a:r>
                        <a:rPr lang="en-ZA" sz="1600" dirty="0" smtClean="0"/>
                        <a:t>41</a:t>
                      </a:r>
                      <a:endParaRPr lang="en-ZA" sz="1600" dirty="0"/>
                    </a:p>
                  </a:txBody>
                  <a:tcPr marL="91438" marR="91438" marT="45717" marB="45717"/>
                </a:tc>
                <a:tc>
                  <a:txBody>
                    <a:bodyPr/>
                    <a:lstStyle/>
                    <a:p>
                      <a:pPr algn="ctr"/>
                      <a:r>
                        <a:rPr lang="en-ZA" sz="1600" dirty="0" smtClean="0"/>
                        <a:t>10</a:t>
                      </a:r>
                      <a:endParaRPr lang="en-ZA" sz="1600" dirty="0"/>
                    </a:p>
                  </a:txBody>
                  <a:tcPr marL="91438" marR="91438" marT="45717" marB="45717"/>
                </a:tc>
                <a:tc>
                  <a:txBody>
                    <a:bodyPr/>
                    <a:lstStyle/>
                    <a:p>
                      <a:pPr algn="ctr"/>
                      <a:r>
                        <a:rPr lang="en-ZA" sz="1600" dirty="0" smtClean="0"/>
                        <a:t>136</a:t>
                      </a:r>
                      <a:endParaRPr lang="en-ZA" sz="1600" dirty="0"/>
                    </a:p>
                  </a:txBody>
                  <a:tcPr marL="91438" marR="91438" marT="45717" marB="45717"/>
                </a:tc>
                <a:extLst>
                  <a:ext uri="{0D108BD9-81ED-4DB2-BD59-A6C34878D82A}">
                    <a16:rowId xmlns:a16="http://schemas.microsoft.com/office/drawing/2014/main" xmlns="" val="2945231395"/>
                  </a:ext>
                </a:extLst>
              </a:tr>
              <a:tr h="414104">
                <a:tc>
                  <a:txBody>
                    <a:bodyPr/>
                    <a:lstStyle/>
                    <a:p>
                      <a:pPr algn="l" fontAlgn="b"/>
                      <a:r>
                        <a:rPr lang="en-ZA" sz="1600" b="1" u="none" strike="noStrike" dirty="0">
                          <a:effectLst/>
                        </a:rPr>
                        <a:t>WC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26</a:t>
                      </a:r>
                      <a:endParaRPr lang="en-ZA" sz="1600" dirty="0"/>
                    </a:p>
                  </a:txBody>
                  <a:tcPr marL="91438" marR="91438" marT="45717" marB="45717"/>
                </a:tc>
                <a:tc>
                  <a:txBody>
                    <a:bodyPr/>
                    <a:lstStyle/>
                    <a:p>
                      <a:pPr algn="ctr"/>
                      <a:r>
                        <a:rPr lang="en-ZA" sz="1600" dirty="0" smtClean="0"/>
                        <a:t>62</a:t>
                      </a:r>
                      <a:endParaRPr lang="en-ZA" sz="1600" dirty="0"/>
                    </a:p>
                  </a:txBody>
                  <a:tcPr marL="91438" marR="91438" marT="45717" marB="45717"/>
                </a:tc>
                <a:tc>
                  <a:txBody>
                    <a:bodyPr/>
                    <a:lstStyle/>
                    <a:p>
                      <a:pPr algn="ctr"/>
                      <a:r>
                        <a:rPr lang="en-ZA" sz="1600" dirty="0" smtClean="0"/>
                        <a:t>248</a:t>
                      </a:r>
                      <a:endParaRPr lang="en-ZA" sz="1600" dirty="0"/>
                    </a:p>
                  </a:txBody>
                  <a:tcPr marL="91438" marR="91438" marT="45717" marB="45717"/>
                </a:tc>
                <a:tc>
                  <a:txBody>
                    <a:bodyPr/>
                    <a:lstStyle/>
                    <a:p>
                      <a:pPr algn="ctr"/>
                      <a:r>
                        <a:rPr lang="en-ZA" sz="1600" dirty="0" smtClean="0"/>
                        <a:t>175</a:t>
                      </a:r>
                      <a:endParaRPr lang="en-ZA" sz="1600" dirty="0"/>
                    </a:p>
                  </a:txBody>
                  <a:tcPr marL="91438" marR="91438" marT="45717" marB="45717"/>
                </a:tc>
                <a:tc>
                  <a:txBody>
                    <a:bodyPr/>
                    <a:lstStyle/>
                    <a:p>
                      <a:pPr algn="ctr"/>
                      <a:r>
                        <a:rPr lang="en-ZA" sz="1600" dirty="0" smtClean="0"/>
                        <a:t>116</a:t>
                      </a:r>
                      <a:endParaRPr lang="en-ZA" sz="1600" dirty="0"/>
                    </a:p>
                  </a:txBody>
                  <a:tcPr marL="91438" marR="91438" marT="45717" marB="45717"/>
                </a:tc>
                <a:tc>
                  <a:txBody>
                    <a:bodyPr/>
                    <a:lstStyle/>
                    <a:p>
                      <a:pPr algn="ctr"/>
                      <a:r>
                        <a:rPr lang="en-ZA" sz="1600" dirty="0" smtClean="0"/>
                        <a:t>627</a:t>
                      </a:r>
                      <a:endParaRPr lang="en-ZA" sz="1600" dirty="0"/>
                    </a:p>
                  </a:txBody>
                  <a:tcPr marL="91438" marR="91438" marT="45717" marB="45717"/>
                </a:tc>
                <a:extLst>
                  <a:ext uri="{0D108BD9-81ED-4DB2-BD59-A6C34878D82A}">
                    <a16:rowId xmlns:a16="http://schemas.microsoft.com/office/drawing/2014/main" xmlns="" val="3590028359"/>
                  </a:ext>
                </a:extLst>
              </a:tr>
              <a:tr h="414104">
                <a:tc>
                  <a:txBody>
                    <a:bodyPr/>
                    <a:lstStyle/>
                    <a:p>
                      <a:pPr algn="l" fontAlgn="b"/>
                      <a:r>
                        <a:rPr lang="en-ZA" sz="1600" b="1" u="none" strike="noStrike" dirty="0">
                          <a:effectLst/>
                        </a:rPr>
                        <a:t>HQ</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1</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1</a:t>
                      </a:r>
                      <a:endParaRPr lang="en-ZA" sz="1600" dirty="0"/>
                    </a:p>
                  </a:txBody>
                  <a:tcPr marL="91438" marR="91438" marT="45717" marB="45717"/>
                </a:tc>
                <a:extLst>
                  <a:ext uri="{0D108BD9-81ED-4DB2-BD59-A6C34878D82A}">
                    <a16:rowId xmlns:a16="http://schemas.microsoft.com/office/drawing/2014/main" xmlns="" val="1073172418"/>
                  </a:ext>
                </a:extLst>
              </a:tr>
              <a:tr h="414104">
                <a:tc>
                  <a:txBody>
                    <a:bodyPr/>
                    <a:lstStyle/>
                    <a:p>
                      <a:pPr algn="l" fontAlgn="b"/>
                      <a:r>
                        <a:rPr lang="en-ZA" sz="1600" b="1" u="none" strike="noStrike" dirty="0" smtClean="0">
                          <a:effectLst/>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b="1" dirty="0" smtClean="0"/>
                        <a:t>80</a:t>
                      </a:r>
                      <a:endParaRPr lang="en-ZA" sz="1600" b="1" dirty="0"/>
                    </a:p>
                  </a:txBody>
                  <a:tcPr marL="91438" marR="91438" marT="45717" marB="45717"/>
                </a:tc>
                <a:tc>
                  <a:txBody>
                    <a:bodyPr/>
                    <a:lstStyle/>
                    <a:p>
                      <a:pPr algn="ctr"/>
                      <a:r>
                        <a:rPr lang="en-ZA" sz="1600" b="1" dirty="0" smtClean="0"/>
                        <a:t>1 073</a:t>
                      </a:r>
                      <a:endParaRPr lang="en-ZA" sz="1600" b="1" dirty="0"/>
                    </a:p>
                  </a:txBody>
                  <a:tcPr marL="91438" marR="91438" marT="45717" marB="45717"/>
                </a:tc>
                <a:tc>
                  <a:txBody>
                    <a:bodyPr/>
                    <a:lstStyle/>
                    <a:p>
                      <a:pPr algn="ctr"/>
                      <a:r>
                        <a:rPr lang="en-ZA" sz="1600" b="1" dirty="0" smtClean="0"/>
                        <a:t>938</a:t>
                      </a:r>
                      <a:endParaRPr lang="en-ZA" sz="1600" b="1" dirty="0"/>
                    </a:p>
                  </a:txBody>
                  <a:tcPr marL="91438" marR="91438" marT="45717" marB="45717"/>
                </a:tc>
                <a:tc>
                  <a:txBody>
                    <a:bodyPr/>
                    <a:lstStyle/>
                    <a:p>
                      <a:pPr algn="ctr"/>
                      <a:r>
                        <a:rPr lang="en-ZA" sz="1600" b="1" dirty="0" smtClean="0"/>
                        <a:t>1 464</a:t>
                      </a:r>
                      <a:endParaRPr lang="en-ZA" sz="1600" b="1" dirty="0"/>
                    </a:p>
                  </a:txBody>
                  <a:tcPr marL="91438" marR="91438" marT="45717" marB="45717"/>
                </a:tc>
                <a:tc>
                  <a:txBody>
                    <a:bodyPr/>
                    <a:lstStyle/>
                    <a:p>
                      <a:pPr algn="ctr"/>
                      <a:r>
                        <a:rPr lang="en-ZA" sz="1600" b="1" dirty="0" smtClean="0"/>
                        <a:t>1 038</a:t>
                      </a:r>
                      <a:endParaRPr lang="en-ZA" sz="1600" b="1" dirty="0"/>
                    </a:p>
                  </a:txBody>
                  <a:tcPr marL="91438" marR="91438" marT="45717" marB="45717"/>
                </a:tc>
                <a:tc>
                  <a:txBody>
                    <a:bodyPr/>
                    <a:lstStyle/>
                    <a:p>
                      <a:pPr algn="ctr"/>
                      <a:r>
                        <a:rPr lang="en-ZA" sz="1600" b="1" dirty="0" smtClean="0"/>
                        <a:t>4 593</a:t>
                      </a:r>
                      <a:endParaRPr lang="en-ZA" sz="1600" b="1" dirty="0"/>
                    </a:p>
                  </a:txBody>
                  <a:tcPr marL="91438" marR="91438" marT="45717" marB="45717"/>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1339850" y="247650"/>
            <a:ext cx="65278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REFERRED FOR PROSECUTION</a:t>
            </a:r>
            <a:endParaRPr lang="en-US" altLang="en-US" b="1" u="sng">
              <a:solidFill>
                <a:srgbClr val="006938"/>
              </a:solidFill>
            </a:endParaRPr>
          </a:p>
        </p:txBody>
      </p:sp>
      <p:sp>
        <p:nvSpPr>
          <p:cNvPr id="6861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8557F2E-2AFB-4DB9-9DCF-2B76B72E0051}" type="slidenum">
              <a:rPr lang="en-US" altLang="en-US" sz="1200" smtClean="0">
                <a:solidFill>
                  <a:srgbClr val="898989"/>
                </a:solidFill>
              </a:rPr>
              <a:pPr fontAlgn="base">
                <a:lnSpc>
                  <a:spcPct val="100000"/>
                </a:lnSpc>
                <a:spcBef>
                  <a:spcPct val="0"/>
                </a:spcBef>
                <a:spcAft>
                  <a:spcPct val="0"/>
                </a:spcAft>
                <a:buFontTx/>
                <a:buNone/>
              </a:pPr>
              <a:t>49</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282575" y="958850"/>
          <a:ext cx="8640765" cy="5111750"/>
        </p:xfrm>
        <a:graphic>
          <a:graphicData uri="http://schemas.openxmlformats.org/drawingml/2006/table">
            <a:tbl>
              <a:tblPr firstRow="1" bandRow="1">
                <a:tableStyleId>{93296810-A885-4BE3-A3E7-6D5BEEA58F35}</a:tableStyleId>
              </a:tblPr>
              <a:tblGrid>
                <a:gridCol w="1234395">
                  <a:extLst>
                    <a:ext uri="{9D8B030D-6E8A-4147-A177-3AD203B41FA5}">
                      <a16:colId xmlns:a16="http://schemas.microsoft.com/office/drawing/2014/main" xmlns="" val="295939982"/>
                    </a:ext>
                  </a:extLst>
                </a:gridCol>
                <a:gridCol w="1234395">
                  <a:extLst>
                    <a:ext uri="{9D8B030D-6E8A-4147-A177-3AD203B41FA5}">
                      <a16:colId xmlns:a16="http://schemas.microsoft.com/office/drawing/2014/main" xmlns="" val="1735882883"/>
                    </a:ext>
                  </a:extLst>
                </a:gridCol>
                <a:gridCol w="1234395">
                  <a:extLst>
                    <a:ext uri="{9D8B030D-6E8A-4147-A177-3AD203B41FA5}">
                      <a16:colId xmlns:a16="http://schemas.microsoft.com/office/drawing/2014/main" xmlns="" val="3585123539"/>
                    </a:ext>
                  </a:extLst>
                </a:gridCol>
                <a:gridCol w="1234395">
                  <a:extLst>
                    <a:ext uri="{9D8B030D-6E8A-4147-A177-3AD203B41FA5}">
                      <a16:colId xmlns:a16="http://schemas.microsoft.com/office/drawing/2014/main" xmlns="" val="435286878"/>
                    </a:ext>
                  </a:extLst>
                </a:gridCol>
                <a:gridCol w="1234395">
                  <a:extLst>
                    <a:ext uri="{9D8B030D-6E8A-4147-A177-3AD203B41FA5}">
                      <a16:colId xmlns:a16="http://schemas.microsoft.com/office/drawing/2014/main" xmlns="" val="3078020433"/>
                    </a:ext>
                  </a:extLst>
                </a:gridCol>
                <a:gridCol w="1234395">
                  <a:extLst>
                    <a:ext uri="{9D8B030D-6E8A-4147-A177-3AD203B41FA5}">
                      <a16:colId xmlns:a16="http://schemas.microsoft.com/office/drawing/2014/main" xmlns="" val="2217509466"/>
                    </a:ext>
                  </a:extLst>
                </a:gridCol>
                <a:gridCol w="1234395">
                  <a:extLst>
                    <a:ext uri="{9D8B030D-6E8A-4147-A177-3AD203B41FA5}">
                      <a16:colId xmlns:a16="http://schemas.microsoft.com/office/drawing/2014/main" xmlns="" val="3138290164"/>
                    </a:ext>
                  </a:extLst>
                </a:gridCol>
              </a:tblGrid>
              <a:tr h="556606">
                <a:tc>
                  <a:txBody>
                    <a:bodyPr/>
                    <a:lstStyle/>
                    <a:p>
                      <a:r>
                        <a:rPr lang="en-ZA" sz="1800" dirty="0" smtClean="0"/>
                        <a:t>PROVINCE</a:t>
                      </a:r>
                      <a:endParaRPr lang="en-ZA" sz="1800" b="1" dirty="0"/>
                    </a:p>
                  </a:txBody>
                  <a:tcPr marL="91438" marR="91438" marT="45717" marB="45717" anchor="b"/>
                </a:tc>
                <a:tc>
                  <a:txBody>
                    <a:bodyPr/>
                    <a:lstStyle/>
                    <a:p>
                      <a:pPr algn="ctr"/>
                      <a:r>
                        <a:rPr lang="en-ZA" sz="1800" dirty="0" smtClean="0"/>
                        <a:t>EE</a:t>
                      </a:r>
                      <a:endParaRPr lang="en-ZA" sz="1800" b="1" dirty="0"/>
                    </a:p>
                  </a:txBody>
                  <a:tcPr marL="91438" marR="91438" marT="45717" marB="45717" anchor="b"/>
                </a:tc>
                <a:tc>
                  <a:txBody>
                    <a:bodyPr/>
                    <a:lstStyle/>
                    <a:p>
                      <a:pPr algn="ctr"/>
                      <a:r>
                        <a:rPr lang="en-ZA" sz="1800" dirty="0" smtClean="0"/>
                        <a:t>BCEA</a:t>
                      </a:r>
                      <a:endParaRPr lang="en-ZA" sz="1800" b="1" dirty="0"/>
                    </a:p>
                  </a:txBody>
                  <a:tcPr marL="91438" marR="91438" marT="45717" marB="45717" anchor="b"/>
                </a:tc>
                <a:tc>
                  <a:txBody>
                    <a:bodyPr/>
                    <a:lstStyle/>
                    <a:p>
                      <a:pPr algn="ctr"/>
                      <a:r>
                        <a:rPr lang="en-ZA" sz="1800" dirty="0" smtClean="0"/>
                        <a:t>OHS</a:t>
                      </a:r>
                      <a:endParaRPr lang="en-ZA" sz="1800" b="1" dirty="0"/>
                    </a:p>
                  </a:txBody>
                  <a:tcPr marL="91438" marR="91438" marT="45717" marB="45717" anchor="b"/>
                </a:tc>
                <a:tc>
                  <a:txBody>
                    <a:bodyPr/>
                    <a:lstStyle/>
                    <a:p>
                      <a:pPr algn="ctr"/>
                      <a:r>
                        <a:rPr lang="en-ZA" sz="1800" dirty="0" smtClean="0"/>
                        <a:t>UI</a:t>
                      </a:r>
                      <a:endParaRPr lang="en-ZA" sz="1800" b="1" dirty="0"/>
                    </a:p>
                  </a:txBody>
                  <a:tcPr marL="91438" marR="91438" marT="45717" marB="45717" anchor="b"/>
                </a:tc>
                <a:tc>
                  <a:txBody>
                    <a:bodyPr/>
                    <a:lstStyle/>
                    <a:p>
                      <a:pPr algn="ctr"/>
                      <a:r>
                        <a:rPr lang="en-ZA" sz="1800" dirty="0" smtClean="0"/>
                        <a:t>COID</a:t>
                      </a:r>
                      <a:endParaRPr lang="en-ZA" sz="1800" b="1" dirty="0"/>
                    </a:p>
                  </a:txBody>
                  <a:tcPr marL="91438" marR="91438" marT="45717" marB="45717" anchor="b"/>
                </a:tc>
                <a:tc>
                  <a:txBody>
                    <a:bodyPr/>
                    <a:lstStyle/>
                    <a:p>
                      <a:pPr algn="ctr"/>
                      <a:r>
                        <a:rPr lang="en-ZA" sz="1800" dirty="0" smtClean="0"/>
                        <a:t>TOTAL</a:t>
                      </a:r>
                      <a:endParaRPr lang="en-ZA" sz="1800" b="1" dirty="0"/>
                    </a:p>
                  </a:txBody>
                  <a:tcPr marL="91438" marR="91438" marT="45717" marB="45717" anchor="b"/>
                </a:tc>
                <a:extLst>
                  <a:ext uri="{0D108BD9-81ED-4DB2-BD59-A6C34878D82A}">
                    <a16:rowId xmlns:a16="http://schemas.microsoft.com/office/drawing/2014/main" xmlns="" val="1183311611"/>
                  </a:ext>
                </a:extLst>
              </a:tr>
              <a:tr h="414104">
                <a:tc>
                  <a:txBody>
                    <a:bodyPr/>
                    <a:lstStyle/>
                    <a:p>
                      <a:pPr algn="l" fontAlgn="b"/>
                      <a:r>
                        <a:rPr lang="en-ZA" sz="1600" b="1" u="none" strike="noStrike" dirty="0">
                          <a:effectLst/>
                        </a:rPr>
                        <a:t>EC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89</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48</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137</a:t>
                      </a:r>
                      <a:endParaRPr lang="en-ZA" sz="1600" b="1" dirty="0" smtClean="0"/>
                    </a:p>
                  </a:txBody>
                  <a:tcPr marL="91438" marR="91438" marT="45717" marB="45717"/>
                </a:tc>
                <a:extLst>
                  <a:ext uri="{0D108BD9-81ED-4DB2-BD59-A6C34878D82A}">
                    <a16:rowId xmlns:a16="http://schemas.microsoft.com/office/drawing/2014/main" xmlns="" val="2356883537"/>
                  </a:ext>
                </a:extLst>
              </a:tr>
              <a:tr h="414104">
                <a:tc>
                  <a:txBody>
                    <a:bodyPr/>
                    <a:lstStyle/>
                    <a:p>
                      <a:pPr algn="l" fontAlgn="b"/>
                      <a:r>
                        <a:rPr lang="en-ZA" sz="1600" b="1" u="none" strike="noStrike" dirty="0">
                          <a:effectLst/>
                        </a:rPr>
                        <a:t>FS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77</a:t>
                      </a:r>
                      <a:endParaRPr lang="en-ZA" sz="1600" dirty="0"/>
                    </a:p>
                  </a:txBody>
                  <a:tcPr marL="91438" marR="91438" marT="45717" marB="45717"/>
                </a:tc>
                <a:tc>
                  <a:txBody>
                    <a:bodyPr/>
                    <a:lstStyle/>
                    <a:p>
                      <a:pPr algn="ctr"/>
                      <a:r>
                        <a:rPr lang="en-ZA" sz="1600" dirty="0" smtClean="0"/>
                        <a:t>1</a:t>
                      </a:r>
                      <a:endParaRPr lang="en-ZA" sz="1600" dirty="0"/>
                    </a:p>
                  </a:txBody>
                  <a:tcPr marL="91438" marR="91438" marT="45717" marB="45717"/>
                </a:tc>
                <a:tc>
                  <a:txBody>
                    <a:bodyPr/>
                    <a:lstStyle/>
                    <a:p>
                      <a:pPr algn="ctr"/>
                      <a:r>
                        <a:rPr lang="en-ZA" sz="1600" dirty="0" smtClean="0"/>
                        <a:t>16</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94</a:t>
                      </a:r>
                      <a:endParaRPr lang="en-ZA" sz="1600" b="1" dirty="0"/>
                    </a:p>
                  </a:txBody>
                  <a:tcPr marL="91438" marR="91438" marT="45717" marB="45717"/>
                </a:tc>
                <a:extLst>
                  <a:ext uri="{0D108BD9-81ED-4DB2-BD59-A6C34878D82A}">
                    <a16:rowId xmlns:a16="http://schemas.microsoft.com/office/drawing/2014/main" xmlns="" val="3388143339"/>
                  </a:ext>
                </a:extLst>
              </a:tr>
              <a:tr h="414104">
                <a:tc>
                  <a:txBody>
                    <a:bodyPr/>
                    <a:lstStyle/>
                    <a:p>
                      <a:pPr algn="l" fontAlgn="b"/>
                      <a:r>
                        <a:rPr lang="en-ZA" sz="1600" b="1" u="none" strike="noStrike" dirty="0">
                          <a:effectLst/>
                        </a:rPr>
                        <a:t>GP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22</a:t>
                      </a:r>
                      <a:endParaRPr lang="en-ZA" sz="1600" dirty="0"/>
                    </a:p>
                  </a:txBody>
                  <a:tcPr marL="91438" marR="91438" marT="45717" marB="45717"/>
                </a:tc>
                <a:tc>
                  <a:txBody>
                    <a:bodyPr/>
                    <a:lstStyle/>
                    <a:p>
                      <a:pPr algn="ctr"/>
                      <a:r>
                        <a:rPr lang="en-ZA" sz="1600" dirty="0" smtClean="0"/>
                        <a:t>37</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63</a:t>
                      </a:r>
                      <a:endParaRPr lang="en-ZA" sz="1600" dirty="0"/>
                    </a:p>
                  </a:txBody>
                  <a:tcPr marL="91438" marR="91438" marT="45717" marB="45717"/>
                </a:tc>
                <a:tc>
                  <a:txBody>
                    <a:bodyPr/>
                    <a:lstStyle/>
                    <a:p>
                      <a:pPr algn="ctr"/>
                      <a:r>
                        <a:rPr lang="en-ZA" sz="1600" dirty="0" smtClean="0"/>
                        <a:t>218</a:t>
                      </a:r>
                      <a:endParaRPr lang="en-ZA" sz="1600" dirty="0"/>
                    </a:p>
                  </a:txBody>
                  <a:tcPr marL="91438" marR="91438" marT="45717" marB="45717"/>
                </a:tc>
                <a:tc>
                  <a:txBody>
                    <a:bodyPr/>
                    <a:lstStyle/>
                    <a:p>
                      <a:pPr algn="ctr"/>
                      <a:r>
                        <a:rPr lang="en-ZA" sz="1600" dirty="0" smtClean="0"/>
                        <a:t>340</a:t>
                      </a:r>
                      <a:endParaRPr lang="en-ZA" sz="1600" b="1" dirty="0"/>
                    </a:p>
                  </a:txBody>
                  <a:tcPr marL="91438" marR="91438" marT="45717" marB="45717"/>
                </a:tc>
                <a:extLst>
                  <a:ext uri="{0D108BD9-81ED-4DB2-BD59-A6C34878D82A}">
                    <a16:rowId xmlns:a16="http://schemas.microsoft.com/office/drawing/2014/main" xmlns="" val="348996183"/>
                  </a:ext>
                </a:extLst>
              </a:tr>
              <a:tr h="414104">
                <a:tc>
                  <a:txBody>
                    <a:bodyPr/>
                    <a:lstStyle/>
                    <a:p>
                      <a:pPr algn="l" fontAlgn="b"/>
                      <a:r>
                        <a:rPr lang="en-ZA" sz="1600" b="1" u="none" strike="noStrike" dirty="0">
                          <a:effectLst/>
                        </a:rPr>
                        <a:t>KZN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340</a:t>
                      </a:r>
                      <a:endParaRPr lang="en-ZA" sz="1600" dirty="0"/>
                    </a:p>
                  </a:txBody>
                  <a:tcPr marL="91438" marR="91438" marT="45717" marB="45717"/>
                </a:tc>
                <a:tc>
                  <a:txBody>
                    <a:bodyPr/>
                    <a:lstStyle/>
                    <a:p>
                      <a:pPr algn="ctr"/>
                      <a:r>
                        <a:rPr lang="en-ZA" sz="1600" dirty="0" smtClean="0"/>
                        <a:t>81</a:t>
                      </a:r>
                      <a:endParaRPr lang="en-ZA" sz="1600" dirty="0"/>
                    </a:p>
                  </a:txBody>
                  <a:tcPr marL="91438" marR="91438" marT="45717" marB="45717"/>
                </a:tc>
                <a:tc>
                  <a:txBody>
                    <a:bodyPr/>
                    <a:lstStyle/>
                    <a:p>
                      <a:pPr algn="ctr"/>
                      <a:r>
                        <a:rPr lang="en-ZA" sz="1600" dirty="0" smtClean="0"/>
                        <a:t>249</a:t>
                      </a:r>
                      <a:endParaRPr lang="en-ZA" sz="1600" dirty="0"/>
                    </a:p>
                  </a:txBody>
                  <a:tcPr marL="91438" marR="91438" marT="45717" marB="45717"/>
                </a:tc>
                <a:tc>
                  <a:txBody>
                    <a:bodyPr/>
                    <a:lstStyle/>
                    <a:p>
                      <a:pPr algn="ctr"/>
                      <a:r>
                        <a:rPr lang="en-ZA" sz="1600" dirty="0" smtClean="0"/>
                        <a:t>17</a:t>
                      </a:r>
                      <a:endParaRPr lang="en-ZA" sz="1600" dirty="0"/>
                    </a:p>
                  </a:txBody>
                  <a:tcPr marL="91438" marR="91438" marT="45717" marB="45717"/>
                </a:tc>
                <a:tc>
                  <a:txBody>
                    <a:bodyPr/>
                    <a:lstStyle/>
                    <a:p>
                      <a:pPr algn="ctr"/>
                      <a:r>
                        <a:rPr lang="en-ZA" sz="1600" dirty="0" smtClean="0"/>
                        <a:t>687</a:t>
                      </a:r>
                      <a:endParaRPr lang="en-ZA" sz="1600" b="1" dirty="0"/>
                    </a:p>
                  </a:txBody>
                  <a:tcPr marL="91438" marR="91438" marT="45717" marB="45717"/>
                </a:tc>
                <a:extLst>
                  <a:ext uri="{0D108BD9-81ED-4DB2-BD59-A6C34878D82A}">
                    <a16:rowId xmlns:a16="http://schemas.microsoft.com/office/drawing/2014/main" xmlns="" val="1395223752"/>
                  </a:ext>
                </a:extLst>
              </a:tr>
              <a:tr h="414104">
                <a:tc>
                  <a:txBody>
                    <a:bodyPr/>
                    <a:lstStyle/>
                    <a:p>
                      <a:pPr algn="l" fontAlgn="b"/>
                      <a:r>
                        <a:rPr lang="en-ZA" sz="1600" b="1" u="none" strike="noStrike" dirty="0">
                          <a:effectLst/>
                        </a:rPr>
                        <a:t>LP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11</a:t>
                      </a:r>
                      <a:endParaRPr lang="en-ZA" sz="1600" dirty="0"/>
                    </a:p>
                  </a:txBody>
                  <a:tcPr marL="91438" marR="91438" marT="45717" marB="45717"/>
                </a:tc>
                <a:tc>
                  <a:txBody>
                    <a:bodyPr/>
                    <a:lstStyle/>
                    <a:p>
                      <a:pPr algn="ctr"/>
                      <a:r>
                        <a:rPr lang="en-ZA" sz="1600" dirty="0" smtClean="0"/>
                        <a:t>48</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12</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71</a:t>
                      </a:r>
                      <a:endParaRPr lang="en-ZA" sz="1600" b="1" dirty="0"/>
                    </a:p>
                  </a:txBody>
                  <a:tcPr marL="91438" marR="91438" marT="45717" marB="45717"/>
                </a:tc>
                <a:extLst>
                  <a:ext uri="{0D108BD9-81ED-4DB2-BD59-A6C34878D82A}">
                    <a16:rowId xmlns:a16="http://schemas.microsoft.com/office/drawing/2014/main" xmlns="" val="1910337533"/>
                  </a:ext>
                </a:extLst>
              </a:tr>
              <a:tr h="414104">
                <a:tc>
                  <a:txBody>
                    <a:bodyPr/>
                    <a:lstStyle/>
                    <a:p>
                      <a:pPr algn="l" fontAlgn="b"/>
                      <a:r>
                        <a:rPr lang="en-ZA" sz="1600" b="1" u="none" strike="noStrike" dirty="0">
                          <a:effectLst/>
                        </a:rPr>
                        <a:t>MP</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11</a:t>
                      </a:r>
                      <a:endParaRPr lang="en-ZA" sz="1600" dirty="0"/>
                    </a:p>
                  </a:txBody>
                  <a:tcPr marL="91438" marR="91438" marT="45717" marB="45717"/>
                </a:tc>
                <a:tc>
                  <a:txBody>
                    <a:bodyPr/>
                    <a:lstStyle/>
                    <a:p>
                      <a:pPr algn="ctr"/>
                      <a:r>
                        <a:rPr lang="en-ZA" sz="1600" dirty="0" smtClean="0"/>
                        <a:t>330</a:t>
                      </a:r>
                      <a:endParaRPr lang="en-ZA" sz="1600" dirty="0"/>
                    </a:p>
                  </a:txBody>
                  <a:tcPr marL="91438" marR="91438" marT="45717" marB="45717"/>
                </a:tc>
                <a:tc>
                  <a:txBody>
                    <a:bodyPr/>
                    <a:lstStyle/>
                    <a:p>
                      <a:pPr algn="ctr"/>
                      <a:r>
                        <a:rPr lang="en-ZA" sz="1600" dirty="0" smtClean="0"/>
                        <a:t>569</a:t>
                      </a:r>
                      <a:endParaRPr lang="en-ZA" sz="1600" dirty="0"/>
                    </a:p>
                  </a:txBody>
                  <a:tcPr marL="91438" marR="91438" marT="45717" marB="45717"/>
                </a:tc>
                <a:tc>
                  <a:txBody>
                    <a:bodyPr/>
                    <a:lstStyle/>
                    <a:p>
                      <a:pPr algn="ctr"/>
                      <a:r>
                        <a:rPr lang="en-ZA" sz="1600" dirty="0" smtClean="0"/>
                        <a:t>163</a:t>
                      </a:r>
                      <a:endParaRPr lang="en-ZA" sz="1600" dirty="0"/>
                    </a:p>
                  </a:txBody>
                  <a:tcPr marL="91438" marR="91438" marT="45717" marB="45717"/>
                </a:tc>
                <a:tc>
                  <a:txBody>
                    <a:bodyPr/>
                    <a:lstStyle/>
                    <a:p>
                      <a:pPr algn="ctr"/>
                      <a:r>
                        <a:rPr lang="en-ZA" sz="1600" dirty="0" smtClean="0"/>
                        <a:t>1073</a:t>
                      </a:r>
                      <a:endParaRPr lang="en-ZA" sz="1600" b="1" dirty="0"/>
                    </a:p>
                  </a:txBody>
                  <a:tcPr marL="91438" marR="91438" marT="45717" marB="45717"/>
                </a:tc>
                <a:extLst>
                  <a:ext uri="{0D108BD9-81ED-4DB2-BD59-A6C34878D82A}">
                    <a16:rowId xmlns:a16="http://schemas.microsoft.com/office/drawing/2014/main" xmlns="" val="3375124694"/>
                  </a:ext>
                </a:extLst>
              </a:tr>
              <a:tr h="414104">
                <a:tc>
                  <a:txBody>
                    <a:bodyPr/>
                    <a:lstStyle/>
                    <a:p>
                      <a:pPr algn="l" fontAlgn="b"/>
                      <a:r>
                        <a:rPr lang="en-ZA" sz="1600" b="1" u="none" strike="noStrike" dirty="0" smtClean="0">
                          <a:effectLst/>
                        </a:rPr>
                        <a:t>NC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10</a:t>
                      </a:r>
                      <a:endParaRPr lang="en-ZA" sz="1600" dirty="0"/>
                    </a:p>
                  </a:txBody>
                  <a:tcPr marL="91438" marR="91438" marT="45717" marB="45717"/>
                </a:tc>
                <a:tc>
                  <a:txBody>
                    <a:bodyPr/>
                    <a:lstStyle/>
                    <a:p>
                      <a:pPr algn="ctr"/>
                      <a:r>
                        <a:rPr lang="en-ZA" sz="1600" dirty="0" smtClean="0"/>
                        <a:t>96</a:t>
                      </a:r>
                      <a:endParaRPr lang="en-ZA" sz="1600" dirty="0"/>
                    </a:p>
                  </a:txBody>
                  <a:tcPr marL="91438" marR="91438" marT="45717" marB="45717"/>
                </a:tc>
                <a:tc>
                  <a:txBody>
                    <a:bodyPr/>
                    <a:lstStyle/>
                    <a:p>
                      <a:pPr algn="ctr"/>
                      <a:r>
                        <a:rPr lang="en-ZA" sz="1600" dirty="0" smtClean="0"/>
                        <a:t>14</a:t>
                      </a:r>
                      <a:endParaRPr lang="en-ZA" sz="1600" dirty="0"/>
                    </a:p>
                  </a:txBody>
                  <a:tcPr marL="91438" marR="91438" marT="45717" marB="45717"/>
                </a:tc>
                <a:tc>
                  <a:txBody>
                    <a:bodyPr/>
                    <a:lstStyle/>
                    <a:p>
                      <a:pPr algn="ctr"/>
                      <a:r>
                        <a:rPr lang="en-ZA" sz="1600" dirty="0" smtClean="0"/>
                        <a:t>163</a:t>
                      </a:r>
                      <a:endParaRPr lang="en-ZA" sz="1600" dirty="0"/>
                    </a:p>
                  </a:txBody>
                  <a:tcPr marL="91438" marR="91438" marT="45717" marB="45717"/>
                </a:tc>
                <a:tc>
                  <a:txBody>
                    <a:bodyPr/>
                    <a:lstStyle/>
                    <a:p>
                      <a:pPr algn="ctr"/>
                      <a:r>
                        <a:rPr lang="en-ZA" sz="1600" dirty="0" smtClean="0"/>
                        <a:t>106</a:t>
                      </a:r>
                      <a:endParaRPr lang="en-ZA" sz="1600" dirty="0"/>
                    </a:p>
                  </a:txBody>
                  <a:tcPr marL="91438" marR="91438" marT="45717" marB="45717"/>
                </a:tc>
                <a:tc>
                  <a:txBody>
                    <a:bodyPr/>
                    <a:lstStyle/>
                    <a:p>
                      <a:pPr algn="ctr"/>
                      <a:r>
                        <a:rPr lang="en-ZA" sz="1600" dirty="0" smtClean="0"/>
                        <a:t>389</a:t>
                      </a:r>
                      <a:endParaRPr lang="en-ZA" sz="1600" b="1" dirty="0"/>
                    </a:p>
                  </a:txBody>
                  <a:tcPr marL="91438" marR="91438" marT="45717" marB="45717"/>
                </a:tc>
                <a:extLst>
                  <a:ext uri="{0D108BD9-81ED-4DB2-BD59-A6C34878D82A}">
                    <a16:rowId xmlns:a16="http://schemas.microsoft.com/office/drawing/2014/main" xmlns="" val="4234211255"/>
                  </a:ext>
                </a:extLst>
              </a:tr>
              <a:tr h="414104">
                <a:tc>
                  <a:txBody>
                    <a:bodyPr/>
                    <a:lstStyle/>
                    <a:p>
                      <a:pPr algn="l" fontAlgn="b"/>
                      <a:r>
                        <a:rPr lang="en-ZA" sz="1600" b="1" u="none" strike="noStrike" dirty="0" smtClean="0">
                          <a:effectLst/>
                        </a:rPr>
                        <a:t>NW</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61</a:t>
                      </a:r>
                      <a:endParaRPr lang="en-ZA" sz="1600" dirty="0"/>
                    </a:p>
                  </a:txBody>
                  <a:tcPr marL="91438" marR="91438" marT="45717" marB="45717"/>
                </a:tc>
                <a:tc>
                  <a:txBody>
                    <a:bodyPr/>
                    <a:lstStyle/>
                    <a:p>
                      <a:pPr algn="ctr"/>
                      <a:r>
                        <a:rPr lang="en-ZA" sz="1600" dirty="0" smtClean="0"/>
                        <a:t>23</a:t>
                      </a:r>
                      <a:endParaRPr lang="en-ZA" sz="1600" dirty="0"/>
                    </a:p>
                  </a:txBody>
                  <a:tcPr marL="91438" marR="91438" marT="45717" marB="45717"/>
                </a:tc>
                <a:tc>
                  <a:txBody>
                    <a:bodyPr/>
                    <a:lstStyle/>
                    <a:p>
                      <a:pPr algn="ctr"/>
                      <a:r>
                        <a:rPr lang="en-ZA" sz="1600" dirty="0" smtClean="0"/>
                        <a:t>39</a:t>
                      </a:r>
                      <a:endParaRPr lang="en-ZA" sz="1600" dirty="0"/>
                    </a:p>
                  </a:txBody>
                  <a:tcPr marL="91438" marR="91438" marT="45717" marB="45717"/>
                </a:tc>
                <a:tc>
                  <a:txBody>
                    <a:bodyPr/>
                    <a:lstStyle/>
                    <a:p>
                      <a:pPr algn="ctr"/>
                      <a:r>
                        <a:rPr lang="en-ZA" sz="1600" dirty="0" smtClean="0"/>
                        <a:t>10</a:t>
                      </a:r>
                      <a:endParaRPr lang="en-ZA" sz="1600" dirty="0"/>
                    </a:p>
                  </a:txBody>
                  <a:tcPr marL="91438" marR="91438" marT="45717" marB="45717"/>
                </a:tc>
                <a:tc>
                  <a:txBody>
                    <a:bodyPr/>
                    <a:lstStyle/>
                    <a:p>
                      <a:pPr algn="ctr"/>
                      <a:r>
                        <a:rPr lang="en-ZA" sz="1600" dirty="0" smtClean="0"/>
                        <a:t>133</a:t>
                      </a:r>
                      <a:endParaRPr lang="en-ZA" sz="1600" b="1" dirty="0"/>
                    </a:p>
                  </a:txBody>
                  <a:tcPr marL="91438" marR="91438" marT="45717" marB="45717"/>
                </a:tc>
                <a:extLst>
                  <a:ext uri="{0D108BD9-81ED-4DB2-BD59-A6C34878D82A}">
                    <a16:rowId xmlns:a16="http://schemas.microsoft.com/office/drawing/2014/main" xmlns="" val="2945231395"/>
                  </a:ext>
                </a:extLst>
              </a:tr>
              <a:tr h="414104">
                <a:tc>
                  <a:txBody>
                    <a:bodyPr/>
                    <a:lstStyle/>
                    <a:p>
                      <a:pPr algn="l" fontAlgn="b"/>
                      <a:r>
                        <a:rPr lang="en-ZA" sz="1600" b="1" u="none" strike="noStrike" dirty="0">
                          <a:effectLst/>
                        </a:rPr>
                        <a:t>WC</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10</a:t>
                      </a:r>
                      <a:endParaRPr lang="en-ZA" sz="1600" dirty="0"/>
                    </a:p>
                  </a:txBody>
                  <a:tcPr marL="91438" marR="91438" marT="45717" marB="45717"/>
                </a:tc>
                <a:tc>
                  <a:txBody>
                    <a:bodyPr/>
                    <a:lstStyle/>
                    <a:p>
                      <a:pPr algn="ctr"/>
                      <a:r>
                        <a:rPr lang="en-ZA" sz="1600" dirty="0" smtClean="0"/>
                        <a:t>50</a:t>
                      </a:r>
                      <a:endParaRPr lang="en-ZA" sz="1600" dirty="0"/>
                    </a:p>
                  </a:txBody>
                  <a:tcPr marL="91438" marR="91438" marT="45717" marB="45717"/>
                </a:tc>
                <a:tc>
                  <a:txBody>
                    <a:bodyPr/>
                    <a:lstStyle/>
                    <a:p>
                      <a:pPr algn="ctr"/>
                      <a:r>
                        <a:rPr lang="en-ZA" sz="1600" dirty="0" smtClean="0"/>
                        <a:t>248</a:t>
                      </a:r>
                      <a:endParaRPr lang="en-ZA" sz="1600" dirty="0"/>
                    </a:p>
                  </a:txBody>
                  <a:tcPr marL="91438" marR="91438" marT="45717" marB="45717"/>
                </a:tc>
                <a:tc>
                  <a:txBody>
                    <a:bodyPr/>
                    <a:lstStyle/>
                    <a:p>
                      <a:pPr algn="ctr"/>
                      <a:r>
                        <a:rPr lang="en-ZA" sz="1600" dirty="0" smtClean="0"/>
                        <a:t>76</a:t>
                      </a:r>
                      <a:endParaRPr lang="en-ZA" sz="1600" dirty="0"/>
                    </a:p>
                  </a:txBody>
                  <a:tcPr marL="91438" marR="91438" marT="45717" marB="45717"/>
                </a:tc>
                <a:tc>
                  <a:txBody>
                    <a:bodyPr/>
                    <a:lstStyle/>
                    <a:p>
                      <a:pPr algn="ctr"/>
                      <a:r>
                        <a:rPr lang="en-ZA" sz="1600" dirty="0" smtClean="0"/>
                        <a:t>53</a:t>
                      </a:r>
                      <a:endParaRPr lang="en-ZA" sz="1600" dirty="0"/>
                    </a:p>
                  </a:txBody>
                  <a:tcPr marL="91438" marR="91438" marT="45717" marB="45717"/>
                </a:tc>
                <a:tc>
                  <a:txBody>
                    <a:bodyPr/>
                    <a:lstStyle/>
                    <a:p>
                      <a:pPr algn="ctr"/>
                      <a:r>
                        <a:rPr lang="en-ZA" sz="1600" dirty="0" smtClean="0"/>
                        <a:t>437</a:t>
                      </a:r>
                      <a:endParaRPr lang="en-ZA" sz="1600" b="1" dirty="0"/>
                    </a:p>
                  </a:txBody>
                  <a:tcPr marL="91438" marR="91438" marT="45717" marB="45717"/>
                </a:tc>
                <a:extLst>
                  <a:ext uri="{0D108BD9-81ED-4DB2-BD59-A6C34878D82A}">
                    <a16:rowId xmlns:a16="http://schemas.microsoft.com/office/drawing/2014/main" xmlns="" val="3590028359"/>
                  </a:ext>
                </a:extLst>
              </a:tr>
              <a:tr h="414104">
                <a:tc>
                  <a:txBody>
                    <a:bodyPr/>
                    <a:lstStyle/>
                    <a:p>
                      <a:pPr algn="l" fontAlgn="b"/>
                      <a:r>
                        <a:rPr lang="en-ZA" sz="1600" b="1" u="none" strike="noStrike" dirty="0">
                          <a:effectLst/>
                        </a:rPr>
                        <a:t>HQ</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0</a:t>
                      </a:r>
                      <a:endParaRPr lang="en-ZA" sz="1600" dirty="0"/>
                    </a:p>
                  </a:txBody>
                  <a:tcPr marL="91438" marR="91438" marT="45717" marB="45717"/>
                </a:tc>
                <a:tc>
                  <a:txBody>
                    <a:bodyPr/>
                    <a:lstStyle/>
                    <a:p>
                      <a:pPr algn="ctr"/>
                      <a:r>
                        <a:rPr lang="en-ZA" sz="1600" dirty="0" smtClean="0"/>
                        <a:t>0</a:t>
                      </a:r>
                      <a:endParaRPr lang="en-ZA" sz="1600" b="1" dirty="0"/>
                    </a:p>
                  </a:txBody>
                  <a:tcPr marL="91438" marR="91438" marT="45717" marB="45717"/>
                </a:tc>
                <a:extLst>
                  <a:ext uri="{0D108BD9-81ED-4DB2-BD59-A6C34878D82A}">
                    <a16:rowId xmlns:a16="http://schemas.microsoft.com/office/drawing/2014/main" xmlns="" val="1073172418"/>
                  </a:ext>
                </a:extLst>
              </a:tr>
              <a:tr h="414104">
                <a:tc>
                  <a:txBody>
                    <a:bodyPr/>
                    <a:lstStyle/>
                    <a:p>
                      <a:pPr algn="l" fontAlgn="b"/>
                      <a:r>
                        <a:rPr lang="en-ZA" sz="1600" b="1" u="none" strike="noStrike" dirty="0" smtClean="0">
                          <a:effectLst/>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b"/>
                </a:tc>
                <a:tc>
                  <a:txBody>
                    <a:bodyPr/>
                    <a:lstStyle/>
                    <a:p>
                      <a:pPr algn="ctr"/>
                      <a:r>
                        <a:rPr lang="en-ZA" sz="1600" b="1" dirty="0" smtClean="0"/>
                        <a:t>53</a:t>
                      </a:r>
                      <a:endParaRPr lang="en-ZA" sz="1600" b="1" dirty="0"/>
                    </a:p>
                  </a:txBody>
                  <a:tcPr marL="91438" marR="91438" marT="45717" marB="45717" anchor="b"/>
                </a:tc>
                <a:tc>
                  <a:txBody>
                    <a:bodyPr/>
                    <a:lstStyle/>
                    <a:p>
                      <a:pPr algn="ctr"/>
                      <a:r>
                        <a:rPr lang="en-ZA" sz="1600" b="1" dirty="0" smtClean="0"/>
                        <a:t>809</a:t>
                      </a:r>
                      <a:endParaRPr lang="en-ZA" sz="1600" b="1" dirty="0"/>
                    </a:p>
                  </a:txBody>
                  <a:tcPr marL="91438" marR="91438" marT="45717" marB="45717" anchor="b"/>
                </a:tc>
                <a:tc>
                  <a:txBody>
                    <a:bodyPr/>
                    <a:lstStyle/>
                    <a:p>
                      <a:pPr algn="ctr"/>
                      <a:r>
                        <a:rPr lang="en-ZA" sz="1600" b="1" dirty="0" smtClean="0"/>
                        <a:t>697</a:t>
                      </a:r>
                      <a:endParaRPr lang="en-ZA" sz="1600" b="1" dirty="0"/>
                    </a:p>
                  </a:txBody>
                  <a:tcPr marL="91438" marR="91438" marT="45717" marB="45717" anchor="b"/>
                </a:tc>
                <a:tc>
                  <a:txBody>
                    <a:bodyPr/>
                    <a:lstStyle/>
                    <a:p>
                      <a:pPr algn="ctr"/>
                      <a:r>
                        <a:rPr lang="en-ZA" sz="1600" b="1" dirty="0" smtClean="0"/>
                        <a:t>1 235</a:t>
                      </a:r>
                      <a:endParaRPr lang="en-ZA" sz="1600" b="1" dirty="0"/>
                    </a:p>
                  </a:txBody>
                  <a:tcPr marL="91438" marR="91438" marT="45717" marB="45717" anchor="b"/>
                </a:tc>
                <a:tc>
                  <a:txBody>
                    <a:bodyPr/>
                    <a:lstStyle/>
                    <a:p>
                      <a:pPr algn="ctr"/>
                      <a:r>
                        <a:rPr lang="en-ZA" sz="1600" b="1" dirty="0" smtClean="0"/>
                        <a:t>567</a:t>
                      </a:r>
                      <a:endParaRPr lang="en-ZA" sz="1600" b="1" dirty="0"/>
                    </a:p>
                  </a:txBody>
                  <a:tcPr marL="91438" marR="91438" marT="45717" marB="45717" anchor="b"/>
                </a:tc>
                <a:tc>
                  <a:txBody>
                    <a:bodyPr/>
                    <a:lstStyle/>
                    <a:p>
                      <a:pPr algn="ctr"/>
                      <a:r>
                        <a:rPr lang="en-ZA" sz="1600" b="1" dirty="0" smtClean="0"/>
                        <a:t>3 361</a:t>
                      </a:r>
                      <a:endParaRPr lang="en-ZA" sz="1600" b="1" dirty="0"/>
                    </a:p>
                  </a:txBody>
                  <a:tcPr marL="91438" marR="91438" marT="45717" marB="45717" anchor="b"/>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820738" y="930275"/>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dirty="0">
                <a:solidFill>
                  <a:srgbClr val="006938"/>
                </a:solidFill>
              </a:rPr>
              <a:t>QUARTER </a:t>
            </a:r>
            <a:r>
              <a:rPr lang="en-US" altLang="en-US" sz="2400" b="1" u="sng" dirty="0" smtClean="0">
                <a:solidFill>
                  <a:srgbClr val="006938"/>
                </a:solidFill>
              </a:rPr>
              <a:t>2-3</a:t>
            </a:r>
            <a:r>
              <a:rPr lang="en-US" altLang="en-US" sz="2400" b="1" u="sng" dirty="0">
                <a:solidFill>
                  <a:srgbClr val="006938"/>
                </a:solidFill>
              </a:rPr>
              <a:t>: OVERALL PERFORMANCE</a:t>
            </a:r>
          </a:p>
        </p:txBody>
      </p:sp>
      <p:sp>
        <p:nvSpPr>
          <p:cNvPr id="2" name="Content Placeholder 1"/>
          <p:cNvSpPr>
            <a:spLocks noGrp="1"/>
          </p:cNvSpPr>
          <p:nvPr>
            <p:ph idx="1"/>
          </p:nvPr>
        </p:nvSpPr>
        <p:spPr>
          <a:xfrm>
            <a:off x="628650" y="1749425"/>
            <a:ext cx="7886700" cy="4351338"/>
          </a:xfrm>
        </p:spPr>
        <p:txBody>
          <a:bodyPr/>
          <a:lstStyle/>
          <a:p>
            <a:pPr marL="342900" indent="-342900" algn="ctr" defTabSz="457200">
              <a:lnSpc>
                <a:spcPct val="100000"/>
              </a:lnSpc>
              <a:spcBef>
                <a:spcPct val="20000"/>
              </a:spcBef>
              <a:buFont typeface="Arial" charset="0"/>
              <a:buChar char="•"/>
              <a:defRPr/>
            </a:pPr>
            <a:endParaRPr lang="en-US" sz="2400" b="1" dirty="0" smtClean="0">
              <a:solidFill>
                <a:prstClr val="black"/>
              </a:solidFill>
              <a:ea typeface="ＭＳ Ｐゴシック" pitchFamily="-80" charset="-128"/>
              <a:cs typeface="+mj-cs"/>
            </a:endParaRPr>
          </a:p>
          <a:p>
            <a:pPr marL="0" indent="0" algn="ctr" defTabSz="457200">
              <a:lnSpc>
                <a:spcPct val="100000"/>
              </a:lnSpc>
              <a:spcBef>
                <a:spcPct val="20000"/>
              </a:spcBef>
              <a:buFont typeface="Arial" panose="020B0604020202020204" pitchFamily="34" charset="0"/>
              <a:buNone/>
              <a:defRPr/>
            </a:pPr>
            <a:endParaRPr lang="en-US" sz="2400" b="1" dirty="0" smtClean="0">
              <a:solidFill>
                <a:prstClr val="black"/>
              </a:solidFill>
              <a:ea typeface="ＭＳ Ｐゴシック" pitchFamily="-80" charset="-128"/>
              <a:cs typeface="+mj-cs"/>
            </a:endParaRPr>
          </a:p>
          <a:p>
            <a:pPr marL="342900" indent="-342900" algn="ctr" defTabSz="457200">
              <a:lnSpc>
                <a:spcPct val="100000"/>
              </a:lnSpc>
              <a:spcBef>
                <a:spcPct val="20000"/>
              </a:spcBef>
              <a:buFont typeface="Arial" charset="0"/>
              <a:buChar char="•"/>
              <a:defRPr/>
            </a:pPr>
            <a:endParaRPr lang="en-US" sz="2400" b="1" dirty="0">
              <a:solidFill>
                <a:prstClr val="black"/>
              </a:solidFill>
              <a:ea typeface="ＭＳ Ｐゴシック" pitchFamily="-80" charset="-128"/>
              <a:cs typeface="+mj-cs"/>
            </a:endParaRPr>
          </a:p>
          <a:p>
            <a:pPr marL="342900" indent="-342900" algn="ctr" defTabSz="457200">
              <a:lnSpc>
                <a:spcPct val="100000"/>
              </a:lnSpc>
              <a:spcBef>
                <a:spcPct val="20000"/>
              </a:spcBef>
              <a:buFont typeface="Arial" charset="0"/>
              <a:buChar char="•"/>
              <a:defRPr/>
            </a:pPr>
            <a:r>
              <a:rPr lang="en-US" sz="2000" b="1" dirty="0" smtClean="0">
                <a:solidFill>
                  <a:prstClr val="black"/>
                </a:solidFill>
                <a:ea typeface="ＭＳ Ｐゴシック" pitchFamily="-80" charset="-128"/>
                <a:cs typeface="+mj-cs"/>
              </a:rPr>
              <a:t>OVERALL </a:t>
            </a:r>
            <a:r>
              <a:rPr lang="en-US" sz="2000" b="1" dirty="0">
                <a:solidFill>
                  <a:prstClr val="black"/>
                </a:solidFill>
                <a:ea typeface="ＭＳ Ｐゴシック" pitchFamily="-80" charset="-128"/>
                <a:cs typeface="+mj-cs"/>
              </a:rPr>
              <a:t>ACHIEVEMENTS  PER BRANCH  DURING </a:t>
            </a:r>
            <a:r>
              <a:rPr lang="en-US" sz="2000" b="1" u="sng" dirty="0">
                <a:solidFill>
                  <a:srgbClr val="FF0000"/>
                </a:solidFill>
                <a:ea typeface="ＭＳ Ｐゴシック" pitchFamily="-80" charset="-128"/>
                <a:cs typeface="+mj-cs"/>
              </a:rPr>
              <a:t>QUARTER </a:t>
            </a:r>
            <a:r>
              <a:rPr lang="en-US" sz="2000" b="1" u="sng" dirty="0" smtClean="0">
                <a:solidFill>
                  <a:srgbClr val="FF0000"/>
                </a:solidFill>
                <a:ea typeface="ＭＳ Ｐゴシック" pitchFamily="-80" charset="-128"/>
                <a:cs typeface="+mj-cs"/>
              </a:rPr>
              <a:t>2-3</a:t>
            </a:r>
          </a:p>
          <a:p>
            <a:pPr marL="342900" indent="-342900" algn="ctr" defTabSz="457200">
              <a:lnSpc>
                <a:spcPct val="100000"/>
              </a:lnSpc>
              <a:spcBef>
                <a:spcPct val="20000"/>
              </a:spcBef>
              <a:buFont typeface="Arial" charset="0"/>
              <a:buChar char="•"/>
              <a:defRPr/>
            </a:pPr>
            <a:endParaRPr lang="en-US" sz="2000" b="1" dirty="0">
              <a:solidFill>
                <a:prstClr val="black"/>
              </a:solidFill>
              <a:ea typeface="ＭＳ Ｐゴシック" pitchFamily="-80" charset="-128"/>
              <a:cs typeface="+mj-cs"/>
            </a:endParaRPr>
          </a:p>
          <a:p>
            <a:pPr marL="342900" indent="-342900" algn="ctr" defTabSz="457200">
              <a:lnSpc>
                <a:spcPct val="100000"/>
              </a:lnSpc>
              <a:spcBef>
                <a:spcPct val="20000"/>
              </a:spcBef>
              <a:buFont typeface="Arial" charset="0"/>
              <a:buChar char="•"/>
              <a:defRPr/>
            </a:pPr>
            <a:r>
              <a:rPr lang="en-US" sz="2000" b="1" dirty="0" smtClean="0">
                <a:solidFill>
                  <a:prstClr val="black"/>
                </a:solidFill>
                <a:ea typeface="ＭＳ Ｐゴシック" pitchFamily="-80" charset="-128"/>
                <a:cs typeface="+mj-cs"/>
              </a:rPr>
              <a:t>JULY </a:t>
            </a:r>
            <a:r>
              <a:rPr lang="en-US" sz="2000" b="1" dirty="0">
                <a:solidFill>
                  <a:prstClr val="black"/>
                </a:solidFill>
                <a:ea typeface="ＭＳ Ｐゴシック" pitchFamily="-80" charset="-128"/>
                <a:cs typeface="+mj-cs"/>
              </a:rPr>
              <a:t>TO </a:t>
            </a:r>
            <a:r>
              <a:rPr lang="en-US" sz="2000" b="1" dirty="0" smtClean="0">
                <a:solidFill>
                  <a:prstClr val="black"/>
                </a:solidFill>
                <a:ea typeface="ＭＳ Ｐゴシック" pitchFamily="-80" charset="-128"/>
                <a:cs typeface="+mj-cs"/>
              </a:rPr>
              <a:t>DECEMBER 2021-22</a:t>
            </a:r>
            <a:r>
              <a:rPr lang="en-US" sz="2000" b="1" dirty="0">
                <a:solidFill>
                  <a:prstClr val="black"/>
                </a:solidFill>
                <a:ea typeface="ＭＳ Ｐゴシック" pitchFamily="-80" charset="-128"/>
                <a:cs typeface="+mj-cs"/>
              </a:rPr>
              <a:t/>
            </a:r>
            <a:br>
              <a:rPr lang="en-US" sz="2000" b="1" dirty="0">
                <a:solidFill>
                  <a:prstClr val="black"/>
                </a:solidFill>
                <a:ea typeface="ＭＳ Ｐゴシック" pitchFamily="-80" charset="-128"/>
                <a:cs typeface="+mj-cs"/>
              </a:rPr>
            </a:br>
            <a:r>
              <a:rPr lang="en-US" sz="2000" b="1" dirty="0">
                <a:solidFill>
                  <a:prstClr val="black"/>
                </a:solidFill>
                <a:ea typeface="ＭＳ Ｐゴシック" pitchFamily="-80" charset="-128"/>
                <a:cs typeface="+mj-cs"/>
              </a:rPr>
              <a:t/>
            </a:r>
            <a:br>
              <a:rPr lang="en-US" sz="2000" b="1" dirty="0">
                <a:solidFill>
                  <a:prstClr val="black"/>
                </a:solidFill>
                <a:ea typeface="ＭＳ Ｐゴシック" pitchFamily="-80" charset="-128"/>
                <a:cs typeface="+mj-cs"/>
              </a:rPr>
            </a:br>
            <a:endParaRPr lang="en-US" sz="2000" b="1" dirty="0">
              <a:solidFill>
                <a:prstClr val="black"/>
              </a:solidFill>
              <a:ea typeface="ＭＳ Ｐゴシック" pitchFamily="-80" charset="-128"/>
              <a:cs typeface="+mj-cs"/>
            </a:endParaRPr>
          </a:p>
          <a:p>
            <a:pPr marL="0" indent="0" algn="ctr" defTabSz="457200">
              <a:lnSpc>
                <a:spcPct val="100000"/>
              </a:lnSpc>
              <a:spcBef>
                <a:spcPct val="20000"/>
              </a:spcBef>
              <a:buFont typeface="Arial" panose="020B0604020202020204" pitchFamily="34" charset="0"/>
              <a:buNone/>
              <a:defRPr/>
            </a:pPr>
            <a:r>
              <a:rPr lang="en-US" sz="2000" b="1" dirty="0">
                <a:solidFill>
                  <a:prstClr val="black"/>
                </a:solidFill>
                <a:ea typeface="ＭＳ Ｐゴシック" pitchFamily="-80" charset="-128"/>
                <a:cs typeface="+mj-cs"/>
              </a:rPr>
              <a:t/>
            </a:r>
            <a:br>
              <a:rPr lang="en-US" sz="2000" b="1" dirty="0">
                <a:solidFill>
                  <a:prstClr val="black"/>
                </a:solidFill>
                <a:ea typeface="ＭＳ Ｐゴシック" pitchFamily="-80" charset="-128"/>
                <a:cs typeface="+mj-cs"/>
              </a:rPr>
            </a:br>
            <a:endParaRPr lang="en-US" sz="2000" b="1" dirty="0">
              <a:solidFill>
                <a:prstClr val="black"/>
              </a:solidFill>
              <a:ea typeface="ＭＳ Ｐゴシック" pitchFamily="-80" charset="-128"/>
              <a:cs typeface="+mj-cs"/>
            </a:endParaRPr>
          </a:p>
          <a:p>
            <a:pPr>
              <a:defRPr/>
            </a:pPr>
            <a:endParaRPr lang="en-ZA" sz="2000" dirty="0"/>
          </a:p>
        </p:txBody>
      </p:sp>
      <p:sp>
        <p:nvSpPr>
          <p:cNvPr id="4" name="Slide Number Placeholder 3"/>
          <p:cNvSpPr>
            <a:spLocks noGrp="1"/>
          </p:cNvSpPr>
          <p:nvPr>
            <p:ph type="sldNum" sz="quarter" idx="12"/>
          </p:nvPr>
        </p:nvSpPr>
        <p:spPr/>
        <p:txBody>
          <a:bodyPr/>
          <a:lstStyle/>
          <a:p>
            <a:pPr>
              <a:defRPr/>
            </a:pPr>
            <a:fld id="{00A2745D-5ED4-4589-9126-FF7B27E477C3}"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812800" y="168275"/>
            <a:ext cx="652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a:solidFill>
                  <a:srgbClr val="006938"/>
                </a:solidFill>
                <a:ea typeface="MS PGothic" panose="020B0600070205080204" pitchFamily="34" charset="-128"/>
              </a:rPr>
              <a:t>MONIES RECOVERED</a:t>
            </a:r>
            <a:endParaRPr lang="en-US" altLang="en-US" b="1" u="sng">
              <a:solidFill>
                <a:srgbClr val="006938"/>
              </a:solidFill>
            </a:endParaRPr>
          </a:p>
        </p:txBody>
      </p:sp>
      <p:sp>
        <p:nvSpPr>
          <p:cNvPr id="7065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EB4C7C6-3EC0-41DE-9300-57B41AB1F3A2}" type="slidenum">
              <a:rPr lang="en-US" altLang="en-US" sz="1200" smtClean="0">
                <a:solidFill>
                  <a:srgbClr val="898989"/>
                </a:solidFill>
              </a:rPr>
              <a:pPr fontAlgn="base">
                <a:lnSpc>
                  <a:spcPct val="100000"/>
                </a:lnSpc>
                <a:spcBef>
                  <a:spcPct val="0"/>
                </a:spcBef>
                <a:spcAft>
                  <a:spcPct val="0"/>
                </a:spcAft>
                <a:buFontTx/>
                <a:buNone/>
              </a:pPr>
              <a:t>50</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209550" y="866775"/>
          <a:ext cx="8678863" cy="5489574"/>
        </p:xfrm>
        <a:graphic>
          <a:graphicData uri="http://schemas.openxmlformats.org/drawingml/2006/table">
            <a:tbl>
              <a:tblPr firstRow="1" bandRow="1">
                <a:tableStyleId>{93296810-A885-4BE3-A3E7-6D5BEEA58F35}</a:tableStyleId>
              </a:tblPr>
              <a:tblGrid>
                <a:gridCol w="1446477">
                  <a:extLst>
                    <a:ext uri="{9D8B030D-6E8A-4147-A177-3AD203B41FA5}">
                      <a16:colId xmlns:a16="http://schemas.microsoft.com/office/drawing/2014/main" xmlns="" val="295939982"/>
                    </a:ext>
                  </a:extLst>
                </a:gridCol>
                <a:gridCol w="1446477">
                  <a:extLst>
                    <a:ext uri="{9D8B030D-6E8A-4147-A177-3AD203B41FA5}">
                      <a16:colId xmlns:a16="http://schemas.microsoft.com/office/drawing/2014/main" xmlns="" val="1735882883"/>
                    </a:ext>
                  </a:extLst>
                </a:gridCol>
                <a:gridCol w="1643639">
                  <a:extLst>
                    <a:ext uri="{9D8B030D-6E8A-4147-A177-3AD203B41FA5}">
                      <a16:colId xmlns:a16="http://schemas.microsoft.com/office/drawing/2014/main" xmlns="" val="3585123539"/>
                    </a:ext>
                  </a:extLst>
                </a:gridCol>
                <a:gridCol w="1636791">
                  <a:extLst>
                    <a:ext uri="{9D8B030D-6E8A-4147-A177-3AD203B41FA5}">
                      <a16:colId xmlns:a16="http://schemas.microsoft.com/office/drawing/2014/main" xmlns="" val="435286878"/>
                    </a:ext>
                  </a:extLst>
                </a:gridCol>
                <a:gridCol w="1380757">
                  <a:extLst>
                    <a:ext uri="{9D8B030D-6E8A-4147-A177-3AD203B41FA5}">
                      <a16:colId xmlns:a16="http://schemas.microsoft.com/office/drawing/2014/main" xmlns="" val="3078020433"/>
                    </a:ext>
                  </a:extLst>
                </a:gridCol>
                <a:gridCol w="1124722">
                  <a:extLst>
                    <a:ext uri="{9D8B030D-6E8A-4147-A177-3AD203B41FA5}">
                      <a16:colId xmlns:a16="http://schemas.microsoft.com/office/drawing/2014/main" xmlns="" val="2217509466"/>
                    </a:ext>
                  </a:extLst>
                </a:gridCol>
              </a:tblGrid>
              <a:tr h="376923">
                <a:tc rowSpan="2">
                  <a:txBody>
                    <a:bodyPr/>
                    <a:lstStyle/>
                    <a:p>
                      <a:r>
                        <a:rPr lang="en-ZA" sz="1800" dirty="0" smtClean="0"/>
                        <a:t>PROVINCES</a:t>
                      </a:r>
                      <a:endParaRPr lang="en-ZA" sz="1800" b="1" dirty="0"/>
                    </a:p>
                  </a:txBody>
                  <a:tcPr marL="91441" marR="91441" marT="45725" marB="45725" anchor="b"/>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smtClean="0">
                          <a:ln>
                            <a:noFill/>
                          </a:ln>
                          <a:effectLst/>
                          <a:uLnTx/>
                          <a:uFillTx/>
                        </a:rPr>
                        <a:t>MONIES PER LEGISLATION</a:t>
                      </a:r>
                      <a:endParaRPr kumimoji="0" lang="en-ZA" sz="1800" b="1" i="0" u="none" strike="noStrike" kern="1200" cap="none" spc="0" normalizeH="0" baseline="0" noProof="0" dirty="0" smtClean="0">
                        <a:ln>
                          <a:noFill/>
                        </a:ln>
                        <a:solidFill>
                          <a:prstClr val="black"/>
                        </a:solidFill>
                        <a:effectLst/>
                        <a:uLnTx/>
                        <a:uFillTx/>
                        <a:latin typeface="+mn-lt"/>
                        <a:ea typeface="+mn-ea"/>
                        <a:cs typeface="+mn-cs"/>
                      </a:endParaRPr>
                    </a:p>
                  </a:txBody>
                  <a:tcPr marL="91441" marR="91441" marT="45725" marB="45725" anchor="b"/>
                </a:tc>
                <a:tc hMerge="1">
                  <a:txBody>
                    <a:bodyPr/>
                    <a:lstStyle/>
                    <a:p>
                      <a:endParaRPr lang="en-ZA" b="1" dirty="0"/>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ZA" b="1" dirty="0"/>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ZA" b="1" dirty="0"/>
                    </a:p>
                  </a:txBody>
                  <a:tcPr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ZA" b="1" dirty="0"/>
                    </a:p>
                  </a:txBody>
                  <a:tcPr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4229892752"/>
                  </a:ext>
                </a:extLst>
              </a:tr>
              <a:tr h="556704">
                <a:tc vMerge="1">
                  <a:txBody>
                    <a:bodyPr/>
                    <a:lstStyle/>
                    <a:p>
                      <a:endParaRPr lang="en-ZA" b="1" dirty="0"/>
                    </a:p>
                  </a:txBody>
                  <a:tcPr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ZA" sz="1800" b="1" dirty="0" smtClean="0"/>
                        <a:t>BCEA</a:t>
                      </a:r>
                      <a:endParaRPr lang="en-ZA" sz="1800" b="1" dirty="0"/>
                    </a:p>
                  </a:txBody>
                  <a:tcPr marL="91441" marR="91441" marT="45725" marB="45725" anchor="b"/>
                </a:tc>
                <a:tc>
                  <a:txBody>
                    <a:bodyPr/>
                    <a:lstStyle/>
                    <a:p>
                      <a:r>
                        <a:rPr lang="en-ZA" sz="1800" b="1" dirty="0" smtClean="0"/>
                        <a:t>NMWA</a:t>
                      </a:r>
                      <a:endParaRPr lang="en-ZA" sz="1800" b="1" dirty="0"/>
                    </a:p>
                  </a:txBody>
                  <a:tcPr marL="91441" marR="91441" marT="45725" marB="45725" anchor="b"/>
                </a:tc>
                <a:tc>
                  <a:txBody>
                    <a:bodyPr/>
                    <a:lstStyle/>
                    <a:p>
                      <a:r>
                        <a:rPr lang="en-ZA" sz="1800" b="1" dirty="0" smtClean="0"/>
                        <a:t>COIDA</a:t>
                      </a:r>
                      <a:endParaRPr lang="en-ZA" sz="1800" b="1" dirty="0"/>
                    </a:p>
                  </a:txBody>
                  <a:tcPr marL="91441" marR="91441" marT="45725" marB="45725" anchor="b"/>
                </a:tc>
                <a:tc>
                  <a:txBody>
                    <a:bodyPr/>
                    <a:lstStyle/>
                    <a:p>
                      <a:r>
                        <a:rPr lang="en-ZA" sz="1800" b="1" dirty="0" smtClean="0"/>
                        <a:t>UICA</a:t>
                      </a:r>
                      <a:endParaRPr lang="en-ZA" sz="1800" b="1" dirty="0"/>
                    </a:p>
                  </a:txBody>
                  <a:tcPr marL="91441" marR="91441" marT="45725" marB="45725" anchor="b"/>
                </a:tc>
                <a:tc>
                  <a:txBody>
                    <a:bodyPr/>
                    <a:lstStyle/>
                    <a:p>
                      <a:r>
                        <a:rPr lang="en-ZA" sz="1800" b="1" dirty="0" smtClean="0"/>
                        <a:t>EE</a:t>
                      </a:r>
                      <a:endParaRPr lang="en-ZA" sz="1800" b="1" dirty="0"/>
                    </a:p>
                  </a:txBody>
                  <a:tcPr marL="91441" marR="91441" marT="45725" marB="45725" anchor="b"/>
                </a:tc>
                <a:extLst>
                  <a:ext uri="{0D108BD9-81ED-4DB2-BD59-A6C34878D82A}">
                    <a16:rowId xmlns:a16="http://schemas.microsoft.com/office/drawing/2014/main" xmlns="" val="1183311611"/>
                  </a:ext>
                </a:extLst>
              </a:tr>
              <a:tr h="414177">
                <a:tc>
                  <a:txBody>
                    <a:bodyPr/>
                    <a:lstStyle/>
                    <a:p>
                      <a:r>
                        <a:rPr lang="en-ZA" sz="1800" b="1" dirty="0" smtClean="0"/>
                        <a:t>EC</a:t>
                      </a:r>
                      <a:endParaRPr lang="en-ZA" sz="1800" b="1" dirty="0"/>
                    </a:p>
                  </a:txBody>
                  <a:tcPr marL="91441" marR="91441" marT="45725" marB="45725"/>
                </a:tc>
                <a:tc gridSpan="2">
                  <a:txBody>
                    <a:bodyPr/>
                    <a:lstStyle/>
                    <a:p>
                      <a:pPr algn="l"/>
                      <a:r>
                        <a:rPr lang="en-ZA" sz="1400" dirty="0" smtClean="0"/>
                        <a:t>R2</a:t>
                      </a:r>
                      <a:r>
                        <a:rPr lang="en-ZA" sz="1400" baseline="0" dirty="0" smtClean="0"/>
                        <a:t> 482 407.17</a:t>
                      </a:r>
                      <a:endParaRPr lang="en-ZA" sz="1400" dirty="0">
                        <a:solidFill>
                          <a:schemeClr val="tx1"/>
                        </a:solidFill>
                        <a:latin typeface="+mn-lt"/>
                      </a:endParaRPr>
                    </a:p>
                  </a:txBody>
                  <a:tcPr marL="91441" marR="91441" marT="45725" marB="45725"/>
                </a:tc>
                <a:tc hMerge="1">
                  <a:txBody>
                    <a:bodyPr/>
                    <a:lstStyle/>
                    <a:p>
                      <a:endParaRPr lang="en-ZA" sz="1600" dirty="0">
                        <a:solidFill>
                          <a:schemeClr val="tx1"/>
                        </a:solidFill>
                        <a:latin typeface="+mn-lt"/>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l"/>
                      <a:r>
                        <a:rPr lang="en-ZA" sz="1400" dirty="0" smtClean="0"/>
                        <a:t>R246 785.55</a:t>
                      </a:r>
                      <a:endParaRPr lang="en-ZA" sz="1400" b="0" dirty="0">
                        <a:solidFill>
                          <a:schemeClr val="tx1"/>
                        </a:solidFill>
                        <a:latin typeface="+mn-lt"/>
                      </a:endParaRPr>
                    </a:p>
                  </a:txBody>
                  <a:tcPr marL="91441" marR="91441" marT="45725" marB="45725"/>
                </a:tc>
                <a:tc>
                  <a:txBody>
                    <a:bodyPr/>
                    <a:lstStyle/>
                    <a:p>
                      <a:pPr algn="l"/>
                      <a:r>
                        <a:rPr lang="en-ZA" sz="1400" dirty="0" smtClean="0"/>
                        <a:t>R109</a:t>
                      </a:r>
                      <a:r>
                        <a:rPr lang="en-ZA" sz="1400" baseline="0" dirty="0" smtClean="0"/>
                        <a:t> 357.05</a:t>
                      </a:r>
                      <a:endParaRPr lang="en-ZA" sz="1400" b="0" dirty="0">
                        <a:solidFill>
                          <a:schemeClr val="tx1"/>
                        </a:solidFill>
                        <a:latin typeface="+mn-lt"/>
                      </a:endParaRPr>
                    </a:p>
                  </a:txBody>
                  <a:tcPr marL="91441" marR="91441" marT="45725" marB="45725"/>
                </a:tc>
                <a:tc>
                  <a:txBody>
                    <a:bodyPr/>
                    <a:lstStyle/>
                    <a:p>
                      <a:pPr algn="l"/>
                      <a:r>
                        <a:rPr lang="en-ZA" sz="1400" dirty="0" smtClean="0"/>
                        <a:t>R0</a:t>
                      </a:r>
                      <a:endParaRPr lang="en-ZA" sz="1400" b="0" dirty="0">
                        <a:solidFill>
                          <a:schemeClr val="tx1"/>
                        </a:solidFill>
                        <a:latin typeface="+mn-lt"/>
                      </a:endParaRPr>
                    </a:p>
                  </a:txBody>
                  <a:tcPr marL="91441" marR="91441" marT="45725" marB="45725"/>
                </a:tc>
                <a:extLst>
                  <a:ext uri="{0D108BD9-81ED-4DB2-BD59-A6C34878D82A}">
                    <a16:rowId xmlns:a16="http://schemas.microsoft.com/office/drawing/2014/main" xmlns="" val="2356883537"/>
                  </a:ext>
                </a:extLst>
              </a:tr>
              <a:tr h="414177">
                <a:tc>
                  <a:txBody>
                    <a:bodyPr/>
                    <a:lstStyle/>
                    <a:p>
                      <a:r>
                        <a:rPr lang="en-ZA" sz="1800" b="1" dirty="0" smtClean="0"/>
                        <a:t>FS</a:t>
                      </a:r>
                      <a:endParaRPr lang="en-ZA" sz="1800" b="1" dirty="0"/>
                    </a:p>
                  </a:txBody>
                  <a:tcPr marL="91441" marR="91441" marT="45725" marB="45725"/>
                </a:tc>
                <a:tc>
                  <a:txBody>
                    <a:bodyPr/>
                    <a:lstStyle/>
                    <a:p>
                      <a:pPr algn="l"/>
                      <a:r>
                        <a:rPr lang="en-ZA" sz="1400" dirty="0" smtClean="0"/>
                        <a:t>R0</a:t>
                      </a:r>
                      <a:endParaRPr lang="en-ZA" sz="1400" dirty="0" smtClean="0">
                        <a:solidFill>
                          <a:schemeClr val="tx1"/>
                        </a:solidFill>
                        <a:latin typeface="+mn-lt"/>
                      </a:endParaRPr>
                    </a:p>
                  </a:txBody>
                  <a:tcPr marL="91441" marR="91441" marT="45725" marB="45725"/>
                </a:tc>
                <a:tc>
                  <a:txBody>
                    <a:bodyPr/>
                    <a:lstStyle/>
                    <a:p>
                      <a:pPr algn="l"/>
                      <a:r>
                        <a:rPr lang="en-ZA" sz="1400" dirty="0" smtClean="0"/>
                        <a:t>R130 578.79</a:t>
                      </a:r>
                      <a:endParaRPr lang="en-ZA" sz="1400" dirty="0">
                        <a:solidFill>
                          <a:schemeClr val="tx1"/>
                        </a:solidFill>
                        <a:latin typeface="+mn-lt"/>
                      </a:endParaRPr>
                    </a:p>
                  </a:txBody>
                  <a:tcPr marL="91441" marR="91441" marT="45725" marB="45725"/>
                </a:tc>
                <a:tc>
                  <a:txBody>
                    <a:bodyPr/>
                    <a:lstStyle/>
                    <a:p>
                      <a:pPr algn="l"/>
                      <a:r>
                        <a:rPr lang="en-ZA" sz="1400" dirty="0" smtClean="0"/>
                        <a:t>R2</a:t>
                      </a:r>
                      <a:r>
                        <a:rPr lang="en-ZA" sz="1400" baseline="0" dirty="0" smtClean="0"/>
                        <a:t> 367 099.79</a:t>
                      </a:r>
                      <a:endParaRPr lang="en-ZA" sz="1400" dirty="0">
                        <a:solidFill>
                          <a:schemeClr val="tx1"/>
                        </a:solidFill>
                        <a:latin typeface="+mn-lt"/>
                      </a:endParaRPr>
                    </a:p>
                  </a:txBody>
                  <a:tcPr marL="91441" marR="91441"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R14 828.18</a:t>
                      </a:r>
                      <a:endParaRPr lang="en-ZA" sz="1400" kern="1200" dirty="0" smtClean="0">
                        <a:solidFill>
                          <a:schemeClr val="tx1"/>
                        </a:solidFill>
                        <a:effectLst/>
                        <a:latin typeface="+mn-lt"/>
                        <a:ea typeface="+mn-ea"/>
                        <a:cs typeface="+mn-cs"/>
                      </a:endParaRPr>
                    </a:p>
                  </a:txBody>
                  <a:tcPr marL="91441" marR="91441" marT="45725" marB="45725"/>
                </a:tc>
                <a:tc>
                  <a:txBody>
                    <a:bodyPr/>
                    <a:lstStyle/>
                    <a:p>
                      <a:pPr algn="l"/>
                      <a:r>
                        <a:rPr lang="en-ZA" sz="1400" dirty="0" smtClean="0"/>
                        <a:t>R0</a:t>
                      </a:r>
                      <a:endParaRPr lang="en-ZA" sz="1400" b="0" dirty="0">
                        <a:solidFill>
                          <a:schemeClr val="tx1"/>
                        </a:solidFill>
                        <a:latin typeface="+mn-lt"/>
                      </a:endParaRPr>
                    </a:p>
                  </a:txBody>
                  <a:tcPr marL="91441" marR="91441" marT="45725" marB="45725"/>
                </a:tc>
                <a:extLst>
                  <a:ext uri="{0D108BD9-81ED-4DB2-BD59-A6C34878D82A}">
                    <a16:rowId xmlns:a16="http://schemas.microsoft.com/office/drawing/2014/main" xmlns="" val="3388143339"/>
                  </a:ext>
                </a:extLst>
              </a:tr>
              <a:tr h="414177">
                <a:tc>
                  <a:txBody>
                    <a:bodyPr/>
                    <a:lstStyle/>
                    <a:p>
                      <a:r>
                        <a:rPr lang="en-ZA" sz="1800" b="1" dirty="0" smtClean="0"/>
                        <a:t>GP</a:t>
                      </a:r>
                      <a:endParaRPr lang="en-ZA" sz="1800" b="1" dirty="0"/>
                    </a:p>
                  </a:txBody>
                  <a:tcPr marL="91441" marR="91441" marT="45725" marB="45725"/>
                </a:tc>
                <a:tc>
                  <a:txBody>
                    <a:bodyPr/>
                    <a:lstStyle/>
                    <a:p>
                      <a:pPr algn="l"/>
                      <a:r>
                        <a:rPr lang="en-ZA" sz="1400" kern="1200" dirty="0" smtClean="0">
                          <a:effectLst/>
                        </a:rPr>
                        <a:t>R193 948.63</a:t>
                      </a:r>
                      <a:endParaRPr lang="en-ZA" sz="1400" kern="1200" dirty="0" smtClean="0">
                        <a:solidFill>
                          <a:schemeClr val="tx1"/>
                        </a:solidFill>
                        <a:effectLst/>
                        <a:latin typeface="+mn-lt"/>
                        <a:ea typeface="+mn-ea"/>
                        <a:cs typeface="+mn-cs"/>
                      </a:endParaRPr>
                    </a:p>
                  </a:txBody>
                  <a:tcPr marL="91441" marR="91441"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t>R1 177 212.10</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b="0" dirty="0">
                        <a:solidFill>
                          <a:schemeClr val="tx1"/>
                        </a:solidFill>
                        <a:latin typeface="+mn-lt"/>
                      </a:endParaRPr>
                    </a:p>
                  </a:txBody>
                  <a:tcPr marL="91441" marR="91441" marT="45725" marB="45725"/>
                </a:tc>
                <a:tc>
                  <a:txBody>
                    <a:bodyPr/>
                    <a:lstStyle/>
                    <a:p>
                      <a:pPr algn="l"/>
                      <a:r>
                        <a:rPr lang="en-ZA" sz="1400" dirty="0" smtClean="0"/>
                        <a:t>R0</a:t>
                      </a:r>
                      <a:endParaRPr lang="en-ZA" sz="1400" b="0" dirty="0">
                        <a:solidFill>
                          <a:schemeClr val="tx1"/>
                        </a:solidFill>
                        <a:latin typeface="+mn-lt"/>
                      </a:endParaRPr>
                    </a:p>
                  </a:txBody>
                  <a:tcPr marL="91441" marR="91441" marT="45725" marB="45725"/>
                </a:tc>
                <a:extLst>
                  <a:ext uri="{0D108BD9-81ED-4DB2-BD59-A6C34878D82A}">
                    <a16:rowId xmlns:a16="http://schemas.microsoft.com/office/drawing/2014/main" xmlns="" val="348996183"/>
                  </a:ext>
                </a:extLst>
              </a:tr>
              <a:tr h="414177">
                <a:tc>
                  <a:txBody>
                    <a:bodyPr/>
                    <a:lstStyle/>
                    <a:p>
                      <a:r>
                        <a:rPr lang="en-ZA" sz="1800" b="1" dirty="0" smtClean="0"/>
                        <a:t>KZN</a:t>
                      </a:r>
                      <a:endParaRPr lang="en-ZA" sz="1800" b="1" dirty="0"/>
                    </a:p>
                  </a:txBody>
                  <a:tcPr marL="91441" marR="91441" marT="45725" marB="45725"/>
                </a:tc>
                <a:tc>
                  <a:txBody>
                    <a:bodyPr/>
                    <a:lstStyle/>
                    <a:p>
                      <a:pPr algn="l"/>
                      <a:r>
                        <a:rPr lang="en-ZA" sz="1400" dirty="0" smtClean="0"/>
                        <a:t>R 643 836.78</a:t>
                      </a:r>
                      <a:endParaRPr lang="en-ZA" sz="1400" dirty="0" smtClean="0">
                        <a:solidFill>
                          <a:schemeClr val="tx1"/>
                        </a:solidFill>
                        <a:latin typeface="+mn-lt"/>
                      </a:endParaRPr>
                    </a:p>
                  </a:txBody>
                  <a:tcPr marL="91441" marR="91441" marT="45725" marB="45725"/>
                </a:tc>
                <a:tc>
                  <a:txBody>
                    <a:bodyPr/>
                    <a:lstStyle/>
                    <a:p>
                      <a:pPr algn="l"/>
                      <a:r>
                        <a:rPr lang="en-ZA" sz="1400" dirty="0" smtClean="0"/>
                        <a:t>R 17 642 225.82</a:t>
                      </a:r>
                      <a:endParaRPr lang="en-ZA" sz="1400" dirty="0" smtClean="0">
                        <a:solidFill>
                          <a:schemeClr val="tx1"/>
                        </a:solidFill>
                        <a:latin typeface="+mn-lt"/>
                      </a:endParaRPr>
                    </a:p>
                  </a:txBody>
                  <a:tcPr marL="91441" marR="91441" marT="45725" marB="45725"/>
                </a:tc>
                <a:tc>
                  <a:txBody>
                    <a:bodyPr/>
                    <a:lstStyle/>
                    <a:p>
                      <a:pPr algn="l"/>
                      <a:r>
                        <a:rPr lang="en-ZA" sz="1400" dirty="0" smtClean="0"/>
                        <a:t>R390 589.21</a:t>
                      </a:r>
                      <a:endParaRPr lang="en-ZA" sz="1400" dirty="0">
                        <a:solidFill>
                          <a:schemeClr val="tx1"/>
                        </a:solidFill>
                        <a:latin typeface="+mn-lt"/>
                      </a:endParaRPr>
                    </a:p>
                  </a:txBody>
                  <a:tcPr marL="91441" marR="91441" marT="45725" marB="45725"/>
                </a:tc>
                <a:tc>
                  <a:txBody>
                    <a:bodyPr/>
                    <a:lstStyle/>
                    <a:p>
                      <a:pPr algn="l"/>
                      <a:r>
                        <a:rPr lang="en-ZA" sz="1400" dirty="0" smtClean="0"/>
                        <a:t>R136 057.80</a:t>
                      </a:r>
                      <a:endParaRPr lang="en-ZA" sz="1400" b="0" dirty="0">
                        <a:solidFill>
                          <a:schemeClr val="tx1"/>
                        </a:solidFill>
                        <a:latin typeface="+mn-lt"/>
                      </a:endParaRPr>
                    </a:p>
                  </a:txBody>
                  <a:tcPr marL="91441" marR="91441" marT="45725" marB="45725"/>
                </a:tc>
                <a:tc>
                  <a:txBody>
                    <a:bodyPr/>
                    <a:lstStyle/>
                    <a:p>
                      <a:pPr algn="l"/>
                      <a:r>
                        <a:rPr lang="en-ZA" sz="1400" dirty="0" smtClean="0"/>
                        <a:t>R0</a:t>
                      </a:r>
                      <a:endParaRPr lang="en-ZA" sz="1400" b="0" dirty="0">
                        <a:solidFill>
                          <a:schemeClr val="tx1"/>
                        </a:solidFill>
                        <a:latin typeface="+mn-lt"/>
                      </a:endParaRPr>
                    </a:p>
                  </a:txBody>
                  <a:tcPr marL="91441" marR="91441" marT="45725" marB="45725"/>
                </a:tc>
                <a:extLst>
                  <a:ext uri="{0D108BD9-81ED-4DB2-BD59-A6C34878D82A}">
                    <a16:rowId xmlns:a16="http://schemas.microsoft.com/office/drawing/2014/main" xmlns="" val="1395223752"/>
                  </a:ext>
                </a:extLst>
              </a:tr>
              <a:tr h="414177">
                <a:tc>
                  <a:txBody>
                    <a:bodyPr/>
                    <a:lstStyle/>
                    <a:p>
                      <a:r>
                        <a:rPr lang="en-ZA" sz="1800" b="1" dirty="0" smtClean="0"/>
                        <a:t>LP</a:t>
                      </a:r>
                      <a:endParaRPr lang="en-ZA" sz="1800" b="1" dirty="0"/>
                    </a:p>
                  </a:txBody>
                  <a:tcPr marL="91441" marR="91441" marT="45725" marB="45725"/>
                </a:tc>
                <a:tc>
                  <a:txBody>
                    <a:bodyPr/>
                    <a:lstStyle/>
                    <a:p>
                      <a:pPr algn="l"/>
                      <a:r>
                        <a:rPr lang="en-ZA" sz="1400" kern="1200" dirty="0" smtClean="0">
                          <a:effectLst/>
                        </a:rPr>
                        <a:t>R1 880 820.12</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a:r>
                        <a:rPr lang="en-ZA" sz="1400" dirty="0" smtClean="0"/>
                        <a:t>R13 844 143.12</a:t>
                      </a:r>
                      <a:endParaRPr lang="en-ZA" sz="1400" dirty="0">
                        <a:solidFill>
                          <a:schemeClr val="tx1"/>
                        </a:solidFill>
                        <a:latin typeface="+mn-lt"/>
                      </a:endParaRPr>
                    </a:p>
                  </a:txBody>
                  <a:tcPr marL="91441" marR="91441" marT="45725" marB="45725"/>
                </a:tc>
                <a:tc>
                  <a:txBody>
                    <a:bodyPr/>
                    <a:lstStyle/>
                    <a:p>
                      <a:pPr algn="l"/>
                      <a:r>
                        <a:rPr lang="en-ZA" sz="1400" dirty="0" smtClean="0"/>
                        <a:t>R24 359.65</a:t>
                      </a:r>
                      <a:endParaRPr lang="en-ZA" sz="1400" b="0" dirty="0">
                        <a:solidFill>
                          <a:schemeClr val="tx1"/>
                        </a:solidFill>
                        <a:latin typeface="+mn-lt"/>
                      </a:endParaRPr>
                    </a:p>
                  </a:txBody>
                  <a:tcPr marL="91441" marR="91441" marT="45725" marB="45725"/>
                </a:tc>
                <a:tc>
                  <a:txBody>
                    <a:bodyPr/>
                    <a:lstStyle/>
                    <a:p>
                      <a:pPr algn="l"/>
                      <a:r>
                        <a:rPr lang="en-ZA" sz="1400" dirty="0" smtClean="0"/>
                        <a:t>R0</a:t>
                      </a:r>
                      <a:endParaRPr lang="en-ZA" sz="1400" b="0" dirty="0">
                        <a:solidFill>
                          <a:schemeClr val="tx1"/>
                        </a:solidFill>
                        <a:latin typeface="+mn-lt"/>
                      </a:endParaRPr>
                    </a:p>
                  </a:txBody>
                  <a:tcPr marL="91441" marR="91441" marT="45725" marB="45725"/>
                </a:tc>
                <a:extLst>
                  <a:ext uri="{0D108BD9-81ED-4DB2-BD59-A6C34878D82A}">
                    <a16:rowId xmlns:a16="http://schemas.microsoft.com/office/drawing/2014/main" xmlns="" val="1910337533"/>
                  </a:ext>
                </a:extLst>
              </a:tr>
              <a:tr h="414177">
                <a:tc>
                  <a:txBody>
                    <a:bodyPr/>
                    <a:lstStyle/>
                    <a:p>
                      <a:r>
                        <a:rPr lang="en-ZA" sz="1800" b="1" dirty="0" smtClean="0"/>
                        <a:t>MP</a:t>
                      </a:r>
                      <a:endParaRPr lang="en-ZA" sz="1800" b="1" dirty="0"/>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a:r>
                        <a:rPr lang="en-ZA" sz="1400" dirty="0" smtClean="0"/>
                        <a:t>R160 123.95</a:t>
                      </a:r>
                      <a:endParaRPr lang="en-ZA" sz="1400" dirty="0">
                        <a:solidFill>
                          <a:schemeClr val="tx1"/>
                        </a:solidFill>
                        <a:latin typeface="+mn-lt"/>
                      </a:endParaRPr>
                    </a:p>
                  </a:txBody>
                  <a:tcPr marL="91441" marR="91441" marT="45725" marB="45725"/>
                </a:tc>
                <a:tc>
                  <a:txBody>
                    <a:bodyPr/>
                    <a:lstStyle/>
                    <a:p>
                      <a:pPr algn="l"/>
                      <a:r>
                        <a:rPr lang="en-ZA" sz="1400" dirty="0" smtClean="0"/>
                        <a:t>R1 076 491.40</a:t>
                      </a:r>
                      <a:endParaRPr lang="en-ZA" sz="1400" dirty="0">
                        <a:solidFill>
                          <a:schemeClr val="tx1"/>
                        </a:solidFill>
                        <a:latin typeface="+mn-lt"/>
                      </a:endParaRPr>
                    </a:p>
                  </a:txBody>
                  <a:tcPr marL="91441" marR="91441" marT="45725" marB="45725"/>
                </a:tc>
                <a:tc>
                  <a:txBody>
                    <a:bodyPr/>
                    <a:lstStyle/>
                    <a:p>
                      <a:pPr algn="l"/>
                      <a:r>
                        <a:rPr lang="en-ZA" sz="1400" dirty="0" smtClean="0"/>
                        <a:t>R113 293.14</a:t>
                      </a:r>
                      <a:endParaRPr lang="en-ZA" sz="1400" b="0" dirty="0">
                        <a:solidFill>
                          <a:schemeClr val="tx1"/>
                        </a:solidFill>
                        <a:latin typeface="+mn-lt"/>
                      </a:endParaRPr>
                    </a:p>
                  </a:txBody>
                  <a:tcPr marL="91441" marR="91441" marT="45725" marB="45725"/>
                </a:tc>
                <a:tc>
                  <a:txBody>
                    <a:bodyPr/>
                    <a:lstStyle/>
                    <a:p>
                      <a:pPr algn="l"/>
                      <a:r>
                        <a:rPr lang="en-ZA" sz="1400" dirty="0" smtClean="0"/>
                        <a:t>R0</a:t>
                      </a:r>
                      <a:endParaRPr lang="en-ZA" sz="1400" b="0" dirty="0">
                        <a:solidFill>
                          <a:schemeClr val="tx1"/>
                        </a:solidFill>
                        <a:latin typeface="+mn-lt"/>
                      </a:endParaRPr>
                    </a:p>
                  </a:txBody>
                  <a:tcPr marL="91441" marR="91441" marT="45725" marB="45725"/>
                </a:tc>
                <a:extLst>
                  <a:ext uri="{0D108BD9-81ED-4DB2-BD59-A6C34878D82A}">
                    <a16:rowId xmlns:a16="http://schemas.microsoft.com/office/drawing/2014/main" xmlns="" val="3375124694"/>
                  </a:ext>
                </a:extLst>
              </a:tr>
              <a:tr h="414177">
                <a:tc>
                  <a:txBody>
                    <a:bodyPr/>
                    <a:lstStyle/>
                    <a:p>
                      <a:r>
                        <a:rPr lang="en-ZA" sz="1800" b="1" dirty="0" smtClean="0"/>
                        <a:t>NC</a:t>
                      </a:r>
                      <a:endParaRPr lang="en-ZA" sz="1800" b="1" dirty="0"/>
                    </a:p>
                  </a:txBody>
                  <a:tcPr marL="91441" marR="91441" marT="45725" marB="45725"/>
                </a:tc>
                <a:tc>
                  <a:txBody>
                    <a:bodyPr/>
                    <a:lstStyle/>
                    <a:p>
                      <a:pPr algn="l"/>
                      <a:r>
                        <a:rPr lang="en-ZA" sz="1400" kern="1200" dirty="0" smtClean="0">
                          <a:effectLst/>
                        </a:rPr>
                        <a:t>R547 601.00</a:t>
                      </a:r>
                      <a:endParaRPr lang="en-ZA" sz="1400" dirty="0">
                        <a:solidFill>
                          <a:schemeClr val="tx1"/>
                        </a:solidFill>
                        <a:latin typeface="+mn-lt"/>
                      </a:endParaRPr>
                    </a:p>
                  </a:txBody>
                  <a:tcPr marL="91441" marR="91441"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R0</a:t>
                      </a:r>
                      <a:endParaRPr lang="en-ZA" sz="1400" kern="1200" dirty="0" smtClean="0">
                        <a:solidFill>
                          <a:schemeClr val="tx1"/>
                        </a:solidFill>
                        <a:effectLst/>
                        <a:latin typeface="+mn-lt"/>
                        <a:ea typeface="+mn-ea"/>
                        <a:cs typeface="+mn-cs"/>
                      </a:endParaRPr>
                    </a:p>
                  </a:txBody>
                  <a:tcPr marL="91441" marR="91441"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R863 092.32</a:t>
                      </a:r>
                      <a:endParaRPr lang="en-ZA" sz="1400" kern="1200" dirty="0" smtClean="0">
                        <a:solidFill>
                          <a:schemeClr val="tx1"/>
                        </a:solidFill>
                        <a:effectLst/>
                        <a:latin typeface="+mn-lt"/>
                        <a:ea typeface="+mn-ea"/>
                        <a:cs typeface="+mn-cs"/>
                      </a:endParaRPr>
                    </a:p>
                  </a:txBody>
                  <a:tcPr marL="91441" marR="91441"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R309 798.10</a:t>
                      </a:r>
                      <a:endParaRPr lang="en-ZA" sz="1400" b="0" kern="1200" dirty="0" smtClean="0">
                        <a:solidFill>
                          <a:schemeClr val="tx1"/>
                        </a:solidFill>
                        <a:effectLst/>
                        <a:latin typeface="+mn-lt"/>
                        <a:ea typeface="+mn-ea"/>
                        <a:cs typeface="+mn-cs"/>
                      </a:endParaRPr>
                    </a:p>
                  </a:txBody>
                  <a:tcPr marL="91441" marR="91441"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effectLst/>
                        </a:rPr>
                        <a:t>R0</a:t>
                      </a:r>
                      <a:endParaRPr lang="en-ZA" sz="1400" b="0" kern="1200" dirty="0" smtClean="0">
                        <a:solidFill>
                          <a:schemeClr val="tx1"/>
                        </a:solidFill>
                        <a:effectLst/>
                        <a:latin typeface="+mn-lt"/>
                        <a:ea typeface="+mn-ea"/>
                        <a:cs typeface="+mn-cs"/>
                      </a:endParaRPr>
                    </a:p>
                  </a:txBody>
                  <a:tcPr marL="91441" marR="91441" marT="45725" marB="45725"/>
                </a:tc>
                <a:extLst>
                  <a:ext uri="{0D108BD9-81ED-4DB2-BD59-A6C34878D82A}">
                    <a16:rowId xmlns:a16="http://schemas.microsoft.com/office/drawing/2014/main" xmlns="" val="4234211255"/>
                  </a:ext>
                </a:extLst>
              </a:tr>
              <a:tr h="414177">
                <a:tc>
                  <a:txBody>
                    <a:bodyPr/>
                    <a:lstStyle/>
                    <a:p>
                      <a:r>
                        <a:rPr lang="en-ZA" sz="1800" b="1" dirty="0" smtClean="0"/>
                        <a:t>NW</a:t>
                      </a:r>
                      <a:endParaRPr lang="en-ZA" sz="1800" b="1" dirty="0"/>
                    </a:p>
                  </a:txBody>
                  <a:tcPr marL="91441" marR="91441" marT="45725" marB="45725"/>
                </a:tc>
                <a:tc>
                  <a:txBody>
                    <a:bodyPr/>
                    <a:lstStyle/>
                    <a:p>
                      <a:pPr algn="l"/>
                      <a:r>
                        <a:rPr lang="en-ZA" sz="1400" dirty="0" smtClean="0"/>
                        <a:t>R110 011.00</a:t>
                      </a:r>
                      <a:endParaRPr lang="en-ZA" sz="1400" dirty="0">
                        <a:solidFill>
                          <a:schemeClr val="tx1"/>
                        </a:solidFill>
                        <a:latin typeface="+mn-lt"/>
                      </a:endParaRPr>
                    </a:p>
                  </a:txBody>
                  <a:tcPr marL="91441" marR="91441" marT="45725" marB="45725"/>
                </a:tc>
                <a:tc>
                  <a:txBody>
                    <a:bodyPr/>
                    <a:lstStyle/>
                    <a:p>
                      <a:pPr algn="l"/>
                      <a:r>
                        <a:rPr lang="en-ZA" sz="1400" dirty="0" smtClean="0"/>
                        <a:t>R388 541.00</a:t>
                      </a:r>
                      <a:endParaRPr lang="en-ZA" sz="1400" dirty="0">
                        <a:solidFill>
                          <a:schemeClr val="tx1"/>
                        </a:solidFill>
                        <a:latin typeface="+mn-lt"/>
                      </a:endParaRPr>
                    </a:p>
                  </a:txBody>
                  <a:tcPr marL="91441" marR="91441" marT="45725" marB="45725"/>
                </a:tc>
                <a:tc>
                  <a:txBody>
                    <a:bodyPr/>
                    <a:lstStyle/>
                    <a:p>
                      <a:pPr algn="l"/>
                      <a:r>
                        <a:rPr lang="en-ZA" sz="1400" dirty="0" smtClean="0"/>
                        <a:t>R107 500.00</a:t>
                      </a:r>
                      <a:endParaRPr lang="en-ZA" sz="1400" dirty="0">
                        <a:solidFill>
                          <a:schemeClr val="tx1"/>
                        </a:solidFill>
                        <a:latin typeface="+mn-lt"/>
                      </a:endParaRPr>
                    </a:p>
                  </a:txBody>
                  <a:tcPr marL="91441" marR="91441" marT="45725" marB="45725"/>
                </a:tc>
                <a:tc>
                  <a:txBody>
                    <a:bodyPr/>
                    <a:lstStyle/>
                    <a:p>
                      <a:pPr algn="l"/>
                      <a:r>
                        <a:rPr lang="en-ZA" sz="1400" dirty="0" smtClean="0"/>
                        <a:t>R58 955.00</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extLst>
                  <a:ext uri="{0D108BD9-81ED-4DB2-BD59-A6C34878D82A}">
                    <a16:rowId xmlns:a16="http://schemas.microsoft.com/office/drawing/2014/main" xmlns="" val="2945231395"/>
                  </a:ext>
                </a:extLst>
              </a:tr>
              <a:tr h="414177">
                <a:tc>
                  <a:txBody>
                    <a:bodyPr/>
                    <a:lstStyle/>
                    <a:p>
                      <a:r>
                        <a:rPr lang="en-ZA" sz="1800" b="1" dirty="0" smtClean="0"/>
                        <a:t>WC</a:t>
                      </a:r>
                      <a:endParaRPr lang="en-ZA" sz="1800" b="1" dirty="0"/>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fontAlgn="b"/>
                      <a:r>
                        <a:rPr lang="en-ZA" sz="1400" u="none" strike="noStrike" dirty="0" smtClean="0">
                          <a:effectLst/>
                        </a:rPr>
                        <a:t>R185 623.75</a:t>
                      </a:r>
                      <a:endParaRPr lang="en-ZA" sz="1400" b="0" i="0" u="none" strike="noStrike" dirty="0">
                        <a:solidFill>
                          <a:schemeClr val="tx1"/>
                        </a:solidFill>
                        <a:effectLst/>
                        <a:latin typeface="+mn-lt"/>
                      </a:endParaRPr>
                    </a:p>
                  </a:txBody>
                  <a:tcPr marL="9525" marR="9525" marT="9526" marB="0" anchor="ctr"/>
                </a:tc>
                <a:tc>
                  <a:txBody>
                    <a:bodyPr/>
                    <a:lstStyle/>
                    <a:p>
                      <a:pPr algn="l"/>
                      <a:r>
                        <a:rPr lang="en-ZA" sz="1400" dirty="0" smtClean="0"/>
                        <a:t>R9 323 750.19</a:t>
                      </a:r>
                      <a:endParaRPr lang="en-ZA" sz="1400" dirty="0">
                        <a:solidFill>
                          <a:schemeClr val="tx1"/>
                        </a:solidFill>
                        <a:latin typeface="+mn-lt"/>
                      </a:endParaRPr>
                    </a:p>
                  </a:txBody>
                  <a:tcPr marL="91441" marR="91441" marT="45725" marB="45725"/>
                </a:tc>
                <a:tc>
                  <a:txBody>
                    <a:bodyPr/>
                    <a:lstStyle/>
                    <a:p>
                      <a:pPr algn="l"/>
                      <a:r>
                        <a:rPr lang="en-ZA" sz="1400" dirty="0" smtClean="0"/>
                        <a:t>R263 210.94</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extLst>
                  <a:ext uri="{0D108BD9-81ED-4DB2-BD59-A6C34878D82A}">
                    <a16:rowId xmlns:a16="http://schemas.microsoft.com/office/drawing/2014/main" xmlns="" val="3590028359"/>
                  </a:ext>
                </a:extLst>
              </a:tr>
              <a:tr h="414177">
                <a:tc>
                  <a:txBody>
                    <a:bodyPr/>
                    <a:lstStyle/>
                    <a:p>
                      <a:r>
                        <a:rPr lang="en-ZA" sz="1800" b="1" dirty="0" smtClean="0"/>
                        <a:t>HO</a:t>
                      </a:r>
                      <a:endParaRPr lang="en-ZA" sz="1800" b="1" dirty="0"/>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tc>
                  <a:txBody>
                    <a:bodyPr/>
                    <a:lstStyle/>
                    <a:p>
                      <a:pPr algn="l"/>
                      <a:r>
                        <a:rPr lang="en-ZA" sz="1400" dirty="0" smtClean="0"/>
                        <a:t>R0</a:t>
                      </a:r>
                      <a:endParaRPr lang="en-ZA" sz="1400" dirty="0">
                        <a:solidFill>
                          <a:schemeClr val="tx1"/>
                        </a:solidFill>
                        <a:latin typeface="+mn-lt"/>
                      </a:endParaRPr>
                    </a:p>
                  </a:txBody>
                  <a:tcPr marL="91441" marR="91441" marT="45725" marB="45725"/>
                </a:tc>
                <a:extLst>
                  <a:ext uri="{0D108BD9-81ED-4DB2-BD59-A6C34878D82A}">
                    <a16:rowId xmlns:a16="http://schemas.microsoft.com/office/drawing/2014/main" xmlns="" val="1073172418"/>
                  </a:ext>
                </a:extLst>
              </a:tr>
              <a:tr h="414177">
                <a:tc>
                  <a:txBody>
                    <a:bodyPr/>
                    <a:lstStyle/>
                    <a:p>
                      <a:r>
                        <a:rPr lang="en-ZA" sz="1800" b="1" dirty="0" smtClean="0"/>
                        <a:t>TOTAL</a:t>
                      </a:r>
                      <a:endParaRPr lang="en-ZA" sz="1800" b="1" dirty="0"/>
                    </a:p>
                  </a:txBody>
                  <a:tcPr marL="91441" marR="91441"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t>R5 858 624.70</a:t>
                      </a:r>
                      <a:endParaRPr lang="en-ZA" sz="1600" b="1" dirty="0" smtClean="0">
                        <a:solidFill>
                          <a:schemeClr val="tx1"/>
                        </a:solidFill>
                      </a:endParaRPr>
                    </a:p>
                  </a:txBody>
                  <a:tcPr marL="91441" marR="91441" marT="45725" marB="45725"/>
                </a:tc>
                <a:tc>
                  <a:txBody>
                    <a:bodyPr/>
                    <a:lstStyle/>
                    <a:p>
                      <a:pPr algn="l"/>
                      <a:r>
                        <a:rPr lang="en-ZA" sz="1600" dirty="0" smtClean="0"/>
                        <a:t>R19 684 305.70</a:t>
                      </a:r>
                      <a:endParaRPr lang="en-ZA" sz="1600" b="1" dirty="0">
                        <a:solidFill>
                          <a:schemeClr val="tx1"/>
                        </a:solidFill>
                      </a:endParaRPr>
                    </a:p>
                  </a:txBody>
                  <a:tcPr marL="91441" marR="91441" marT="45725" marB="45725"/>
                </a:tc>
                <a:tc>
                  <a:txBody>
                    <a:bodyPr/>
                    <a:lstStyle/>
                    <a:p>
                      <a:pPr algn="l"/>
                      <a:r>
                        <a:rPr lang="en-ZA" sz="1600" dirty="0" smtClean="0"/>
                        <a:t>R28</a:t>
                      </a:r>
                      <a:r>
                        <a:rPr lang="en-ZA" sz="1600" baseline="0" dirty="0" smtClean="0"/>
                        <a:t> 219 451.58</a:t>
                      </a:r>
                      <a:endParaRPr lang="en-ZA" sz="1600" b="1" dirty="0">
                        <a:solidFill>
                          <a:schemeClr val="tx1"/>
                        </a:solidFill>
                      </a:endParaRPr>
                    </a:p>
                  </a:txBody>
                  <a:tcPr marL="91441" marR="91441" marT="45725" marB="45725"/>
                </a:tc>
                <a:tc>
                  <a:txBody>
                    <a:bodyPr/>
                    <a:lstStyle/>
                    <a:p>
                      <a:pPr algn="l"/>
                      <a:r>
                        <a:rPr lang="en-ZA" sz="1600" dirty="0" smtClean="0"/>
                        <a:t>R1 029 859.86</a:t>
                      </a:r>
                      <a:endParaRPr lang="en-ZA" sz="1600" b="1" dirty="0">
                        <a:solidFill>
                          <a:schemeClr val="tx1"/>
                        </a:solidFill>
                      </a:endParaRPr>
                    </a:p>
                  </a:txBody>
                  <a:tcPr marL="91441" marR="91441" marT="45725" marB="45725"/>
                </a:tc>
                <a:tc>
                  <a:txBody>
                    <a:bodyPr/>
                    <a:lstStyle/>
                    <a:p>
                      <a:pPr algn="l"/>
                      <a:r>
                        <a:rPr lang="en-ZA" sz="1600" dirty="0" smtClean="0"/>
                        <a:t>R0</a:t>
                      </a:r>
                      <a:endParaRPr lang="en-ZA" sz="1600" b="1" dirty="0">
                        <a:solidFill>
                          <a:schemeClr val="tx1"/>
                        </a:solidFill>
                      </a:endParaRPr>
                    </a:p>
                  </a:txBody>
                  <a:tcPr marL="91441" marR="91441" marT="45725" marB="45725"/>
                </a:tc>
                <a:extLst>
                  <a:ext uri="{0D108BD9-81ED-4DB2-BD59-A6C34878D82A}">
                    <a16:rowId xmlns:a16="http://schemas.microsoft.com/office/drawing/2014/main" xmlns="" val="707275062"/>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922338" y="369888"/>
            <a:ext cx="71723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b="1" u="sng">
                <a:solidFill>
                  <a:srgbClr val="006938"/>
                </a:solidFill>
                <a:ea typeface="MS PGothic" panose="020B0600070205080204" pitchFamily="34" charset="-128"/>
              </a:rPr>
              <a:t>IMPACT ANALYSIS REPORT : PROGRAMME 3</a:t>
            </a:r>
            <a:endParaRPr lang="en-US" altLang="en-US" b="1" u="sng">
              <a:solidFill>
                <a:srgbClr val="006938"/>
              </a:solidFill>
            </a:endParaRPr>
          </a:p>
        </p:txBody>
      </p:sp>
      <p:sp>
        <p:nvSpPr>
          <p:cNvPr id="72707" name="Rectangle 1"/>
          <p:cNvSpPr>
            <a:spLocks noChangeArrowheads="1"/>
          </p:cNvSpPr>
          <p:nvPr/>
        </p:nvSpPr>
        <p:spPr bwMode="auto">
          <a:xfrm>
            <a:off x="338138" y="3111500"/>
            <a:ext cx="840740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 typeface="Arial" panose="020B0604020202020204" pitchFamily="34" charset="0"/>
              <a:buNone/>
            </a:pPr>
            <a:r>
              <a:rPr lang="en-ZA" altLang="en-US" sz="2400" b="1">
                <a:solidFill>
                  <a:srgbClr val="000000"/>
                </a:solidFill>
                <a:ea typeface="MS PGothic" panose="020B0600070205080204" pitchFamily="34" charset="-128"/>
              </a:rPr>
              <a:t>PUBLIC EMPLOYMENT SERVICES</a:t>
            </a:r>
          </a:p>
          <a:p>
            <a:pPr algn="ctr">
              <a:lnSpc>
                <a:spcPct val="100000"/>
              </a:lnSpc>
              <a:spcBef>
                <a:spcPct val="20000"/>
              </a:spcBef>
              <a:buFont typeface="Arial" panose="020B0604020202020204" pitchFamily="34" charset="0"/>
              <a:buNone/>
            </a:pPr>
            <a:r>
              <a:rPr lang="en-ZA" altLang="en-US" sz="2400" b="1">
                <a:solidFill>
                  <a:srgbClr val="000000"/>
                </a:solidFill>
                <a:ea typeface="MS PGothic" panose="020B0600070205080204" pitchFamily="34" charset="-128"/>
              </a:rPr>
              <a:t>(PES)</a:t>
            </a:r>
          </a:p>
        </p:txBody>
      </p:sp>
      <p:sp>
        <p:nvSpPr>
          <p:cNvPr id="7270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4661EF2-A737-43CC-AA00-0F2E5BDC94D4}" type="slidenum">
              <a:rPr lang="en-US" altLang="en-US" sz="1200" smtClean="0">
                <a:solidFill>
                  <a:srgbClr val="898989"/>
                </a:solidFill>
              </a:rPr>
              <a:pPr fontAlgn="base">
                <a:lnSpc>
                  <a:spcPct val="100000"/>
                </a:lnSpc>
                <a:spcBef>
                  <a:spcPct val="0"/>
                </a:spcBef>
                <a:spcAft>
                  <a:spcPct val="0"/>
                </a:spcAft>
                <a:buFontTx/>
                <a:buNone/>
              </a:pPr>
              <a:t>51</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WORK SEEKERS REGISTERED BY AGE GROUPS AND PROVINCE</a:t>
            </a:r>
            <a:endParaRPr lang="en-US" altLang="en-US" sz="2400" b="1" u="sng">
              <a:solidFill>
                <a:srgbClr val="006938"/>
              </a:solidFill>
            </a:endParaRPr>
          </a:p>
        </p:txBody>
      </p:sp>
      <p:sp>
        <p:nvSpPr>
          <p:cNvPr id="7577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5BA5E63-4A17-4303-AFFC-A2DB28541EF0}" type="slidenum">
              <a:rPr lang="en-US" altLang="en-US" sz="1200" smtClean="0">
                <a:solidFill>
                  <a:srgbClr val="898989"/>
                </a:solidFill>
              </a:rPr>
              <a:pPr fontAlgn="base">
                <a:lnSpc>
                  <a:spcPct val="100000"/>
                </a:lnSpc>
                <a:spcBef>
                  <a:spcPct val="0"/>
                </a:spcBef>
                <a:spcAft>
                  <a:spcPct val="0"/>
                </a:spcAft>
                <a:buFontTx/>
                <a:buNone/>
              </a:pPr>
              <a:t>53</a:t>
            </a:fld>
            <a:endParaRPr lang="en-US" altLang="en-US" sz="1200" smtClean="0">
              <a:solidFill>
                <a:srgbClr val="898989"/>
              </a:solidFill>
            </a:endParaRPr>
          </a:p>
        </p:txBody>
      </p:sp>
      <p:graphicFrame>
        <p:nvGraphicFramePr>
          <p:cNvPr id="8" name="Table Placeholder 4"/>
          <p:cNvGraphicFramePr>
            <a:graphicFrameLocks/>
          </p:cNvGraphicFramePr>
          <p:nvPr/>
        </p:nvGraphicFramePr>
        <p:xfrm>
          <a:off x="117475" y="1076325"/>
          <a:ext cx="8723312" cy="5280024"/>
        </p:xfrm>
        <a:graphic>
          <a:graphicData uri="http://schemas.openxmlformats.org/drawingml/2006/table">
            <a:tbl>
              <a:tblPr firstRow="1" bandRow="1">
                <a:tableStyleId>{93296810-A885-4BE3-A3E7-6D5BEEA58F35}</a:tableStyleId>
              </a:tblPr>
              <a:tblGrid>
                <a:gridCol w="797516">
                  <a:extLst>
                    <a:ext uri="{9D8B030D-6E8A-4147-A177-3AD203B41FA5}">
                      <a16:colId xmlns:a16="http://schemas.microsoft.com/office/drawing/2014/main" xmlns="" val="20000"/>
                    </a:ext>
                  </a:extLst>
                </a:gridCol>
                <a:gridCol w="685309">
                  <a:extLst>
                    <a:ext uri="{9D8B030D-6E8A-4147-A177-3AD203B41FA5}">
                      <a16:colId xmlns:a16="http://schemas.microsoft.com/office/drawing/2014/main" xmlns="" val="20001"/>
                    </a:ext>
                  </a:extLst>
                </a:gridCol>
                <a:gridCol w="562363">
                  <a:extLst>
                    <a:ext uri="{9D8B030D-6E8A-4147-A177-3AD203B41FA5}">
                      <a16:colId xmlns:a16="http://schemas.microsoft.com/office/drawing/2014/main" xmlns="" val="20002"/>
                    </a:ext>
                  </a:extLst>
                </a:gridCol>
                <a:gridCol w="623836">
                  <a:extLst>
                    <a:ext uri="{9D8B030D-6E8A-4147-A177-3AD203B41FA5}">
                      <a16:colId xmlns:a16="http://schemas.microsoft.com/office/drawing/2014/main" xmlns="" val="20003"/>
                    </a:ext>
                  </a:extLst>
                </a:gridCol>
                <a:gridCol w="555633">
                  <a:extLst>
                    <a:ext uri="{9D8B030D-6E8A-4147-A177-3AD203B41FA5}">
                      <a16:colId xmlns:a16="http://schemas.microsoft.com/office/drawing/2014/main" xmlns="" val="20004"/>
                    </a:ext>
                  </a:extLst>
                </a:gridCol>
                <a:gridCol w="566095">
                  <a:extLst>
                    <a:ext uri="{9D8B030D-6E8A-4147-A177-3AD203B41FA5}">
                      <a16:colId xmlns:a16="http://schemas.microsoft.com/office/drawing/2014/main" xmlns="" val="20005"/>
                    </a:ext>
                  </a:extLst>
                </a:gridCol>
                <a:gridCol w="565709">
                  <a:extLst>
                    <a:ext uri="{9D8B030D-6E8A-4147-A177-3AD203B41FA5}">
                      <a16:colId xmlns:a16="http://schemas.microsoft.com/office/drawing/2014/main" xmlns="" val="20006"/>
                    </a:ext>
                  </a:extLst>
                </a:gridCol>
                <a:gridCol w="687231">
                  <a:extLst>
                    <a:ext uri="{9D8B030D-6E8A-4147-A177-3AD203B41FA5}">
                      <a16:colId xmlns:a16="http://schemas.microsoft.com/office/drawing/2014/main" xmlns="" val="20007"/>
                    </a:ext>
                  </a:extLst>
                </a:gridCol>
                <a:gridCol w="560441">
                  <a:extLst>
                    <a:ext uri="{9D8B030D-6E8A-4147-A177-3AD203B41FA5}">
                      <a16:colId xmlns:a16="http://schemas.microsoft.com/office/drawing/2014/main" xmlns="" val="20008"/>
                    </a:ext>
                  </a:extLst>
                </a:gridCol>
                <a:gridCol w="669727">
                  <a:extLst>
                    <a:ext uri="{9D8B030D-6E8A-4147-A177-3AD203B41FA5}">
                      <a16:colId xmlns:a16="http://schemas.microsoft.com/office/drawing/2014/main" xmlns="" val="20009"/>
                    </a:ext>
                  </a:extLst>
                </a:gridCol>
                <a:gridCol w="577945">
                  <a:extLst>
                    <a:ext uri="{9D8B030D-6E8A-4147-A177-3AD203B41FA5}">
                      <a16:colId xmlns:a16="http://schemas.microsoft.com/office/drawing/2014/main" xmlns="" val="982467139"/>
                    </a:ext>
                  </a:extLst>
                </a:gridCol>
                <a:gridCol w="766440">
                  <a:extLst>
                    <a:ext uri="{9D8B030D-6E8A-4147-A177-3AD203B41FA5}">
                      <a16:colId xmlns:a16="http://schemas.microsoft.com/office/drawing/2014/main" xmlns="" val="4229840019"/>
                    </a:ext>
                  </a:extLst>
                </a:gridCol>
                <a:gridCol w="481231">
                  <a:extLst>
                    <a:ext uri="{9D8B030D-6E8A-4147-A177-3AD203B41FA5}">
                      <a16:colId xmlns:a16="http://schemas.microsoft.com/office/drawing/2014/main" xmlns="" val="20010"/>
                    </a:ext>
                  </a:extLst>
                </a:gridCol>
                <a:gridCol w="623836">
                  <a:extLst>
                    <a:ext uri="{9D8B030D-6E8A-4147-A177-3AD203B41FA5}">
                      <a16:colId xmlns:a16="http://schemas.microsoft.com/office/drawing/2014/main" xmlns="" val="20011"/>
                    </a:ext>
                  </a:extLst>
                </a:gridCol>
              </a:tblGrid>
              <a:tr h="44000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ZA" sz="1100" u="none" strike="noStrike" dirty="0">
                          <a:effectLst/>
                        </a:rPr>
                        <a:t> </a:t>
                      </a:r>
                      <a:endParaRPr lang="en-ZA" sz="1100" b="1" i="0" u="none" strike="noStrike" dirty="0">
                        <a:solidFill>
                          <a:srgbClr val="000000"/>
                        </a:solidFill>
                        <a:effectLst/>
                        <a:latin typeface="Calibri"/>
                      </a:endParaRPr>
                    </a:p>
                  </a:txBody>
                  <a:tcPr marL="9524" marR="9524" marT="9525"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15-25</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 </a:t>
                      </a:r>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26-35</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 </a:t>
                      </a:r>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36-45</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solidFill>
                            <a:schemeClr val="bg1"/>
                          </a:solidFill>
                          <a:effectLst/>
                        </a:rPr>
                        <a:t>%</a:t>
                      </a:r>
                      <a:r>
                        <a:rPr lang="en-ZA" sz="1100" u="none" strike="noStrike" dirty="0">
                          <a:solidFill>
                            <a:schemeClr val="bg1"/>
                          </a:solidFill>
                          <a:effectLst/>
                        </a:rPr>
                        <a:t> </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46-60</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 </a:t>
                      </a:r>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solidFill>
                            <a:schemeClr val="bg1"/>
                          </a:solidFill>
                          <a:effectLst/>
                        </a:rPr>
                        <a:t>61</a:t>
                      </a:r>
                      <a:r>
                        <a:rPr lang="en-ZA" sz="1100" u="none" strike="noStrike" dirty="0">
                          <a:solidFill>
                            <a:schemeClr val="bg1"/>
                          </a:solidFill>
                          <a:effectLst/>
                        </a:rPr>
                        <a:t>+</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solidFill>
                            <a:schemeClr val="bg1"/>
                          </a:solidFill>
                          <a:effectLst/>
                        </a:rPr>
                        <a:t>Unspecified</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9524"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solidFill>
                            <a:schemeClr val="bg1"/>
                          </a:solidFill>
                          <a:effectLst/>
                        </a:rPr>
                        <a:t>Total</a:t>
                      </a:r>
                      <a:endParaRPr lang="en-ZA" sz="1100" b="1" i="0" u="none" strike="noStrike" dirty="0">
                        <a:solidFill>
                          <a:schemeClr val="bg1"/>
                        </a:solidFill>
                        <a:effectLst/>
                        <a:latin typeface="Calibri"/>
                      </a:endParaRPr>
                    </a:p>
                  </a:txBody>
                  <a:tcPr marL="9524" marR="9524" marT="9525" marB="0" anchor="ctr"/>
                </a:tc>
                <a:extLst>
                  <a:ext uri="{0D108BD9-81ED-4DB2-BD59-A6C34878D82A}">
                    <a16:rowId xmlns:a16="http://schemas.microsoft.com/office/drawing/2014/main" xmlns="" val="10000"/>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Eastern Cape</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5 661</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23</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9 092</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37</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4 946</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3 925</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16</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875</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9</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24 508</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1"/>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Free State</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5 129</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35</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4 420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2 502</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17</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1 959</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13</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664</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5</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14 681</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2"/>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Gauteng</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7 939</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19</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15 554</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36</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9 872</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7 700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18</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1 605</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15</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42 685</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3"/>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KwaZulu Natal</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6 624</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21</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11 689</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37</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7 196</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5 296</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17</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1 061</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31 890</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4"/>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Limpopo</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3 763</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29</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5 123</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39</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2 291</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18</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1 596</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252</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5</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13 030</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5"/>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Mpumalanga</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3 941</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25</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5 701</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36</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3 443</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22</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2 254</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14</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504</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15 846</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6"/>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Northern Cape</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2 680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28</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2 932</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2 086</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22</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1 520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16</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451</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9 671</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7"/>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North West</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1 958</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18</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3 704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35</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2 531</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1 953</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18</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560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10 706</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8"/>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Western Cape</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5 187</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7 704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4 757</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21</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4 158</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18</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1 139</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22 951</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9"/>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Online</a:t>
                      </a:r>
                      <a:endParaRPr lang="en-ZA" sz="10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5 085</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45</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4 586</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41</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1 083</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384</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91</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11 230</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10"/>
                  </a:ext>
                </a:extLst>
              </a:tr>
              <a:tr h="4400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a:effectLst/>
                        </a:rPr>
                        <a:t>Total</a:t>
                      </a:r>
                      <a:endParaRPr lang="en-ZA" sz="1100" b="1" i="0" u="none" strike="noStrike" dirty="0">
                        <a:solidFill>
                          <a:srgbClr val="000000"/>
                        </a:solidFill>
                        <a:effectLst/>
                        <a:latin typeface="Calibri"/>
                      </a:endParaRPr>
                    </a:p>
                  </a:txBody>
                  <a:tcPr marL="85723"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47 967</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24%</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70 505</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36%</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40 707</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21%</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30 745</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16%</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7 202</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4%</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72</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0%</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197 198</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WORK SEEKERS REGISTERED BY GENDER</a:t>
            </a:r>
            <a:endParaRPr lang="en-US" altLang="en-US" sz="2400" b="1" u="sng">
              <a:solidFill>
                <a:srgbClr val="006938"/>
              </a:solidFill>
            </a:endParaRPr>
          </a:p>
        </p:txBody>
      </p:sp>
      <p:sp>
        <p:nvSpPr>
          <p:cNvPr id="7680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88E9A09-2B1F-4D14-8850-D36BFBCE550A}" type="slidenum">
              <a:rPr lang="en-US" altLang="en-US" sz="1200" smtClean="0">
                <a:solidFill>
                  <a:srgbClr val="898989"/>
                </a:solidFill>
              </a:rPr>
              <a:pPr fontAlgn="base">
                <a:lnSpc>
                  <a:spcPct val="100000"/>
                </a:lnSpc>
                <a:spcBef>
                  <a:spcPct val="0"/>
                </a:spcBef>
                <a:spcAft>
                  <a:spcPct val="0"/>
                </a:spcAft>
                <a:buFontTx/>
                <a:buNone/>
              </a:pPr>
              <a:t>54</a:t>
            </a:fld>
            <a:endParaRPr lang="en-US" altLang="en-US" sz="1200" smtClean="0">
              <a:solidFill>
                <a:srgbClr val="898989"/>
              </a:solidFill>
            </a:endParaRPr>
          </a:p>
        </p:txBody>
      </p:sp>
      <p:graphicFrame>
        <p:nvGraphicFramePr>
          <p:cNvPr id="5" name="Content Placeholder 1"/>
          <p:cNvGraphicFramePr>
            <a:graphicFrameLocks/>
          </p:cNvGraphicFramePr>
          <p:nvPr/>
        </p:nvGraphicFramePr>
        <p:xfrm>
          <a:off x="196850" y="1339850"/>
          <a:ext cx="6261100" cy="5270503"/>
        </p:xfrm>
        <a:graphic>
          <a:graphicData uri="http://schemas.openxmlformats.org/drawingml/2006/table">
            <a:tbl>
              <a:tblPr firstRow="1" bandRow="1">
                <a:tableStyleId>{93296810-A885-4BE3-A3E7-6D5BEEA58F35}</a:tableStyleId>
              </a:tblPr>
              <a:tblGrid>
                <a:gridCol w="871213">
                  <a:extLst>
                    <a:ext uri="{9D8B030D-6E8A-4147-A177-3AD203B41FA5}">
                      <a16:colId xmlns:a16="http://schemas.microsoft.com/office/drawing/2014/main" xmlns="" val="20000"/>
                    </a:ext>
                  </a:extLst>
                </a:gridCol>
                <a:gridCol w="882827">
                  <a:extLst>
                    <a:ext uri="{9D8B030D-6E8A-4147-A177-3AD203B41FA5}">
                      <a16:colId xmlns:a16="http://schemas.microsoft.com/office/drawing/2014/main" xmlns="" val="20001"/>
                    </a:ext>
                  </a:extLst>
                </a:gridCol>
                <a:gridCol w="650503">
                  <a:extLst>
                    <a:ext uri="{9D8B030D-6E8A-4147-A177-3AD203B41FA5}">
                      <a16:colId xmlns:a16="http://schemas.microsoft.com/office/drawing/2014/main" xmlns="" val="20002"/>
                    </a:ext>
                  </a:extLst>
                </a:gridCol>
                <a:gridCol w="1022220">
                  <a:extLst>
                    <a:ext uri="{9D8B030D-6E8A-4147-A177-3AD203B41FA5}">
                      <a16:colId xmlns:a16="http://schemas.microsoft.com/office/drawing/2014/main" xmlns="" val="20003"/>
                    </a:ext>
                  </a:extLst>
                </a:gridCol>
                <a:gridCol w="592424">
                  <a:extLst>
                    <a:ext uri="{9D8B030D-6E8A-4147-A177-3AD203B41FA5}">
                      <a16:colId xmlns:a16="http://schemas.microsoft.com/office/drawing/2014/main" xmlns="" val="1759618020"/>
                    </a:ext>
                  </a:extLst>
                </a:gridCol>
                <a:gridCol w="868432">
                  <a:extLst>
                    <a:ext uri="{9D8B030D-6E8A-4147-A177-3AD203B41FA5}">
                      <a16:colId xmlns:a16="http://schemas.microsoft.com/office/drawing/2014/main" xmlns="" val="1192628824"/>
                    </a:ext>
                  </a:extLst>
                </a:gridCol>
                <a:gridCol w="590843">
                  <a:extLst>
                    <a:ext uri="{9D8B030D-6E8A-4147-A177-3AD203B41FA5}">
                      <a16:colId xmlns:a16="http://schemas.microsoft.com/office/drawing/2014/main" xmlns="" val="20004"/>
                    </a:ext>
                  </a:extLst>
                </a:gridCol>
                <a:gridCol w="782638">
                  <a:extLst>
                    <a:ext uri="{9D8B030D-6E8A-4147-A177-3AD203B41FA5}">
                      <a16:colId xmlns:a16="http://schemas.microsoft.com/office/drawing/2014/main" xmlns="" val="20005"/>
                    </a:ext>
                  </a:extLst>
                </a:gridCol>
              </a:tblGrid>
              <a:tr h="4364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dirty="0">
                          <a:solidFill>
                            <a:schemeClr val="bg1"/>
                          </a:solidFill>
                          <a:effectLst/>
                        </a:rPr>
                        <a:t> </a:t>
                      </a:r>
                      <a:endParaRPr lang="en-ZA" sz="1000" b="0" i="0" u="none" strike="noStrike" dirty="0">
                        <a:solidFill>
                          <a:schemeClr val="bg1"/>
                        </a:solidFill>
                        <a:effectLst/>
                        <a:latin typeface="Calibri"/>
                      </a:endParaRPr>
                    </a:p>
                  </a:txBody>
                  <a:tcPr marL="85716" marR="9524" marT="952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solidFill>
                            <a:schemeClr val="bg1"/>
                          </a:solidFill>
                          <a:effectLst/>
                        </a:rPr>
                        <a:t>Female</a:t>
                      </a:r>
                      <a:endParaRPr lang="en-ZA" sz="1100" b="1" i="0" u="none" strike="noStrike" dirty="0">
                        <a:solidFill>
                          <a:schemeClr val="bg1"/>
                        </a:solidFill>
                        <a:effectLst/>
                        <a:latin typeface="Calibri"/>
                      </a:endParaRPr>
                    </a:p>
                  </a:txBody>
                  <a:tcPr marL="85716" marR="9524" marT="952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solidFill>
                            <a:schemeClr val="bg1"/>
                          </a:solidFill>
                          <a:effectLst/>
                        </a:rPr>
                        <a:t> </a:t>
                      </a:r>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85716" marR="9524" marT="952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solidFill>
                            <a:schemeClr val="bg1"/>
                          </a:solidFill>
                          <a:effectLst/>
                        </a:rPr>
                        <a:t>Male</a:t>
                      </a:r>
                      <a:endParaRPr lang="en-ZA" sz="1100" b="1" i="0" u="none" strike="noStrike" dirty="0">
                        <a:solidFill>
                          <a:schemeClr val="bg1"/>
                        </a:solidFill>
                        <a:effectLst/>
                        <a:latin typeface="Calibri"/>
                      </a:endParaRPr>
                    </a:p>
                  </a:txBody>
                  <a:tcPr marL="85716" marR="9524" marT="952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85716" marR="9524" marT="952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smtClean="0">
                          <a:solidFill>
                            <a:schemeClr val="bg1"/>
                          </a:solidFill>
                          <a:effectLst/>
                        </a:rPr>
                        <a:t>Unspecified</a:t>
                      </a:r>
                      <a:endParaRPr lang="en-ZA" sz="1100" b="1" i="0" u="none" strike="noStrike" dirty="0">
                        <a:solidFill>
                          <a:schemeClr val="bg1"/>
                        </a:solidFill>
                        <a:effectLst/>
                        <a:latin typeface="Calibri"/>
                      </a:endParaRPr>
                    </a:p>
                  </a:txBody>
                  <a:tcPr marL="85716" marR="9524" marT="952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solidFill>
                            <a:schemeClr val="bg1"/>
                          </a:solidFill>
                          <a:effectLst/>
                        </a:rPr>
                        <a:t> </a:t>
                      </a:r>
                      <a:r>
                        <a:rPr lang="en-ZA" sz="1100" u="none" strike="noStrike" dirty="0" smtClean="0">
                          <a:solidFill>
                            <a:schemeClr val="bg1"/>
                          </a:solidFill>
                          <a:effectLst/>
                        </a:rPr>
                        <a:t>%</a:t>
                      </a:r>
                      <a:endParaRPr lang="en-ZA" sz="1100" b="1" i="0" u="none" strike="noStrike" dirty="0">
                        <a:solidFill>
                          <a:schemeClr val="bg1"/>
                        </a:solidFill>
                        <a:effectLst/>
                        <a:latin typeface="Calibri"/>
                      </a:endParaRPr>
                    </a:p>
                  </a:txBody>
                  <a:tcPr marL="85716" marR="9524" marT="9523"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solidFill>
                            <a:schemeClr val="bg1"/>
                          </a:solidFill>
                          <a:effectLst/>
                        </a:rPr>
                        <a:t>Total</a:t>
                      </a:r>
                      <a:endParaRPr lang="en-ZA" sz="1100" b="1" i="0" u="none" strike="noStrike" dirty="0">
                        <a:solidFill>
                          <a:schemeClr val="bg1"/>
                        </a:solidFill>
                        <a:effectLst/>
                        <a:latin typeface="Calibri"/>
                      </a:endParaRPr>
                    </a:p>
                  </a:txBody>
                  <a:tcPr marL="85716" marR="9524" marT="9523" marB="0" anchor="ctr"/>
                </a:tc>
                <a:extLst>
                  <a:ext uri="{0D108BD9-81ED-4DB2-BD59-A6C34878D82A}">
                    <a16:rowId xmlns:a16="http://schemas.microsoft.com/office/drawing/2014/main" xmlns="" val="10000"/>
                  </a:ext>
                </a:extLst>
              </a:tr>
              <a:tr h="48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13 173</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54</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11 326</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46</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24 508</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1"/>
                  </a:ext>
                </a:extLst>
              </a:tr>
              <a:tr h="3851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7 792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53</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6 882</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47</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14 681</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2"/>
                  </a:ext>
                </a:extLst>
              </a:tr>
              <a:tr h="3851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20 832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49</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21 838</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51</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15</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42 685</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3"/>
                  </a:ext>
                </a:extLst>
              </a:tr>
              <a:tr h="48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KwaZulu Natal</a:t>
                      </a:r>
                      <a:endParaRPr lang="en-ZA" sz="1000" b="1" i="0" u="none" strike="noStrike" dirty="0">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17 789</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14 077</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44</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24</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31 890</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4"/>
                  </a:ext>
                </a:extLst>
              </a:tr>
              <a:tr h="3851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8 090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4 935</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13 030</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5"/>
                  </a:ext>
                </a:extLst>
              </a:tr>
              <a:tr h="48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8 431</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7 412</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47</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15 846</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6"/>
                  </a:ext>
                </a:extLst>
              </a:tr>
              <a:tr h="48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5 094</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4 575</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47</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9 671</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7"/>
                  </a:ext>
                </a:extLst>
              </a:tr>
              <a:tr h="48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4 963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5 743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54</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10 706</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8"/>
                  </a:ext>
                </a:extLst>
              </a:tr>
              <a:tr h="48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12 949</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9 996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44</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22 951</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9"/>
                  </a:ext>
                </a:extLst>
              </a:tr>
              <a:tr h="3851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Online</a:t>
                      </a:r>
                      <a:endParaRPr lang="en-ZA" sz="1000" b="1" i="0" u="none" strike="noStrike">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7 318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65</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3 911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35</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11 230</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10"/>
                  </a:ext>
                </a:extLst>
              </a:tr>
              <a:tr h="3851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a:effectLst/>
                        </a:rPr>
                        <a:t>Total</a:t>
                      </a:r>
                      <a:endParaRPr lang="en-ZA" sz="1100" b="1" i="0" u="none" strike="noStrike" dirty="0">
                        <a:solidFill>
                          <a:srgbClr val="000000"/>
                        </a:solidFill>
                        <a:effectLst/>
                        <a:latin typeface="Calibri"/>
                      </a:endParaRPr>
                    </a:p>
                  </a:txBody>
                  <a:tcPr marL="85716" marR="9524" marT="9523"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106 431</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54%</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90 695</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46%</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72</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0%</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197 198</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11"/>
                  </a:ext>
                </a:extLst>
              </a:tr>
            </a:tbl>
          </a:graphicData>
        </a:graphic>
      </p:graphicFrame>
      <p:sp>
        <p:nvSpPr>
          <p:cNvPr id="76923" name="Rectangle 1"/>
          <p:cNvSpPr>
            <a:spLocks noChangeArrowheads="1"/>
          </p:cNvSpPr>
          <p:nvPr/>
        </p:nvSpPr>
        <p:spPr bwMode="auto">
          <a:xfrm>
            <a:off x="6542088" y="1339850"/>
            <a:ext cx="2525712" cy="125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pPr>
            <a:r>
              <a:rPr lang="en-ZA" altLang="en-US" sz="1800">
                <a:solidFill>
                  <a:srgbClr val="000000"/>
                </a:solidFill>
                <a:ea typeface="MS PGothic" panose="020B0600070205080204" pitchFamily="34" charset="-128"/>
              </a:rPr>
              <a:t>Gender split of work seekers registered is </a:t>
            </a:r>
          </a:p>
          <a:p>
            <a:pPr>
              <a:lnSpc>
                <a:spcPct val="100000"/>
              </a:lnSpc>
              <a:spcBef>
                <a:spcPct val="20000"/>
              </a:spcBef>
            </a:pPr>
            <a:r>
              <a:rPr lang="en-ZA" altLang="en-US" sz="1800">
                <a:solidFill>
                  <a:srgbClr val="000000"/>
                </a:solidFill>
                <a:ea typeface="MS PGothic" panose="020B0600070205080204" pitchFamily="34" charset="-128"/>
              </a:rPr>
              <a:t>54% females and 46% males.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WORK SEEKERS REGISTERED WITH DISABILITY BY PROVINCE</a:t>
            </a:r>
            <a:endParaRPr lang="en-US" altLang="en-US" sz="2400" b="1" u="sng">
              <a:solidFill>
                <a:srgbClr val="006938"/>
              </a:solidFill>
            </a:endParaRPr>
          </a:p>
        </p:txBody>
      </p:sp>
      <p:sp>
        <p:nvSpPr>
          <p:cNvPr id="7885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E007A23-CDCB-4789-AE7F-642458A9BC89}" type="slidenum">
              <a:rPr lang="en-US" altLang="en-US" sz="1200" smtClean="0">
                <a:solidFill>
                  <a:srgbClr val="898989"/>
                </a:solidFill>
              </a:rPr>
              <a:pPr fontAlgn="base">
                <a:lnSpc>
                  <a:spcPct val="100000"/>
                </a:lnSpc>
                <a:spcBef>
                  <a:spcPct val="0"/>
                </a:spcBef>
                <a:spcAft>
                  <a:spcPct val="0"/>
                </a:spcAft>
                <a:buFontTx/>
                <a:buNone/>
              </a:pPr>
              <a:t>56</a:t>
            </a:fld>
            <a:endParaRPr lang="en-US" altLang="en-US" sz="1200" smtClean="0">
              <a:solidFill>
                <a:srgbClr val="898989"/>
              </a:solidFill>
            </a:endParaRPr>
          </a:p>
        </p:txBody>
      </p:sp>
      <p:graphicFrame>
        <p:nvGraphicFramePr>
          <p:cNvPr id="7" name="Content Placeholder 1"/>
          <p:cNvGraphicFramePr>
            <a:graphicFrameLocks/>
          </p:cNvGraphicFramePr>
          <p:nvPr/>
        </p:nvGraphicFramePr>
        <p:xfrm>
          <a:off x="350838" y="1271588"/>
          <a:ext cx="8245475" cy="4938708"/>
        </p:xfrm>
        <a:graphic>
          <a:graphicData uri="http://schemas.openxmlformats.org/drawingml/2006/table">
            <a:tbl>
              <a:tblPr firstRow="1" bandRow="1">
                <a:tableStyleId>{93296810-A885-4BE3-A3E7-6D5BEEA58F35}</a:tableStyleId>
              </a:tblPr>
              <a:tblGrid>
                <a:gridCol w="1764456">
                  <a:extLst>
                    <a:ext uri="{9D8B030D-6E8A-4147-A177-3AD203B41FA5}">
                      <a16:colId xmlns:a16="http://schemas.microsoft.com/office/drawing/2014/main" xmlns="" val="20000"/>
                    </a:ext>
                  </a:extLst>
                </a:gridCol>
                <a:gridCol w="2053393">
                  <a:extLst>
                    <a:ext uri="{9D8B030D-6E8A-4147-A177-3AD203B41FA5}">
                      <a16:colId xmlns:a16="http://schemas.microsoft.com/office/drawing/2014/main" xmlns="" val="20001"/>
                    </a:ext>
                  </a:extLst>
                </a:gridCol>
                <a:gridCol w="2168896">
                  <a:extLst>
                    <a:ext uri="{9D8B030D-6E8A-4147-A177-3AD203B41FA5}">
                      <a16:colId xmlns:a16="http://schemas.microsoft.com/office/drawing/2014/main" xmlns="" val="20002"/>
                    </a:ext>
                  </a:extLst>
                </a:gridCol>
                <a:gridCol w="2258730">
                  <a:extLst>
                    <a:ext uri="{9D8B030D-6E8A-4147-A177-3AD203B41FA5}">
                      <a16:colId xmlns:a16="http://schemas.microsoft.com/office/drawing/2014/main" xmlns="" val="20003"/>
                    </a:ext>
                  </a:extLst>
                </a:gridCol>
              </a:tblGrid>
              <a:tr h="4115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ZA" sz="1100" u="none" strike="noStrike">
                          <a:effectLst/>
                        </a:rPr>
                        <a:t> </a:t>
                      </a:r>
                      <a:endParaRPr lang="en-ZA" sz="1100" b="0" i="0" u="none" strike="noStrike">
                        <a:solidFill>
                          <a:srgbClr val="000000"/>
                        </a:solidFill>
                        <a:effectLst/>
                        <a:latin typeface="Calibri"/>
                      </a:endParaRPr>
                    </a:p>
                  </a:txBody>
                  <a:tcPr marL="9525" marR="9525" marT="9524"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200" u="none" strike="noStrike" dirty="0" smtClean="0">
                          <a:effectLst/>
                        </a:rPr>
                        <a:t>Work seekers</a:t>
                      </a:r>
                      <a:r>
                        <a:rPr lang="en-ZA" sz="1200" u="none" strike="noStrike" baseline="0" dirty="0" smtClean="0">
                          <a:effectLst/>
                        </a:rPr>
                        <a:t> </a:t>
                      </a:r>
                      <a:r>
                        <a:rPr lang="en-ZA" sz="1200" u="none" strike="noStrike" dirty="0" smtClean="0">
                          <a:effectLst/>
                        </a:rPr>
                        <a:t>registered</a:t>
                      </a:r>
                      <a:endParaRPr lang="en-ZA" sz="1200" b="1" i="0" u="none" strike="noStrike" dirty="0">
                        <a:solidFill>
                          <a:srgbClr val="000000"/>
                        </a:solidFill>
                        <a:effectLst/>
                        <a:latin typeface="+mn-lt"/>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200" u="none" strike="noStrike" dirty="0" smtClean="0">
                          <a:effectLst/>
                        </a:rPr>
                        <a:t>WS with disabilities</a:t>
                      </a:r>
                      <a:endParaRPr lang="en-ZA" sz="1200" b="1" i="0" u="none" strike="noStrike" dirty="0">
                        <a:solidFill>
                          <a:srgbClr val="000000"/>
                        </a:solidFill>
                        <a:effectLst/>
                        <a:latin typeface="+mn-lt"/>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200" u="none" strike="noStrike" dirty="0">
                          <a:effectLst/>
                        </a:rPr>
                        <a:t>%</a:t>
                      </a:r>
                      <a:endParaRPr lang="en-ZA" sz="1200" b="1" i="0" u="none" strike="noStrike" dirty="0">
                        <a:solidFill>
                          <a:srgbClr val="000000"/>
                        </a:solidFill>
                        <a:effectLst/>
                        <a:latin typeface="+mn-lt"/>
                      </a:endParaRPr>
                    </a:p>
                  </a:txBody>
                  <a:tcPr marL="9525" marR="9525" marT="9524" marB="0" anchor="ctr"/>
                </a:tc>
                <a:extLst>
                  <a:ext uri="{0D108BD9-81ED-4DB2-BD59-A6C34878D82A}">
                    <a16:rowId xmlns:a16="http://schemas.microsoft.com/office/drawing/2014/main" xmlns="" val="10000"/>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24 508</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64</a:t>
                      </a:r>
                      <a:endParaRPr lang="en-ZA" sz="12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0.3</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1"/>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14 681</a:t>
                      </a:r>
                      <a:endParaRPr lang="en-ZA" sz="12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30</a:t>
                      </a:r>
                      <a:endParaRPr lang="en-ZA" sz="12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0.2</a:t>
                      </a:r>
                      <a:endParaRPr lang="en-ZA" sz="12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xmlns="" val="10002"/>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42 685</a:t>
                      </a:r>
                      <a:endParaRPr lang="en-ZA" sz="12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118</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0.3</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3"/>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KwaZulu Natal</a:t>
                      </a:r>
                      <a:endParaRPr lang="en-ZA" sz="1000" b="1" i="0" u="none" strike="noStrike" dirty="0">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31 890</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96</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0.3</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4"/>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13 030</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94</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0.7</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5"/>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15 846</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25</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0.2</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6"/>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9 671</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29</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0.3</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7"/>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10 706</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36</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0.3</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8"/>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22 951</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a:effectLst/>
                        </a:rPr>
                        <a:t>89</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0.4</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9"/>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Online</a:t>
                      </a:r>
                      <a:endParaRPr lang="en-ZA" sz="1000" b="1" i="0" u="none" strike="noStrike">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11 230</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46</a:t>
                      </a:r>
                      <a:endParaRPr lang="en-ZA" sz="12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u="none" strike="noStrike" dirty="0">
                          <a:effectLst/>
                        </a:rPr>
                        <a:t>0.4</a:t>
                      </a:r>
                      <a:endParaRPr lang="en-ZA" sz="12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10"/>
                  </a:ext>
                </a:extLst>
              </a:tr>
              <a:tr h="411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200" b="1" u="none" strike="noStrike" dirty="0">
                          <a:effectLst/>
                        </a:rPr>
                        <a:t>Total</a:t>
                      </a:r>
                      <a:endParaRPr lang="en-ZA" sz="1200" b="1" i="0" u="none" strike="noStrike" dirty="0">
                        <a:solidFill>
                          <a:srgbClr val="000000"/>
                        </a:solidFill>
                        <a:effectLst/>
                        <a:latin typeface="Calibri"/>
                      </a:endParaRPr>
                    </a:p>
                  </a:txBody>
                  <a:tcPr marL="85723"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197 198</a:t>
                      </a:r>
                      <a:endParaRPr lang="en-ZA" sz="12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b="1" u="none" strike="noStrike" dirty="0">
                          <a:effectLst/>
                        </a:rPr>
                        <a:t>627</a:t>
                      </a:r>
                      <a:endParaRPr lang="en-ZA" sz="12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200" b="1" u="none" strike="noStrike" dirty="0" smtClean="0">
                          <a:effectLst/>
                        </a:rPr>
                        <a:t>0.3%</a:t>
                      </a:r>
                      <a:endParaRPr lang="en-ZA"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WORK SEEKERS REGISTERED BY EQUITY GROUP AND PROVINCE</a:t>
            </a:r>
            <a:endParaRPr lang="en-US" altLang="en-US" sz="2400" b="1" u="sng">
              <a:solidFill>
                <a:srgbClr val="006938"/>
              </a:solidFill>
            </a:endParaRPr>
          </a:p>
        </p:txBody>
      </p:sp>
      <p:sp>
        <p:nvSpPr>
          <p:cNvPr id="8089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6A16562-CFCF-4593-8073-93E28563E2B1}" type="slidenum">
              <a:rPr lang="en-US" altLang="en-US" sz="1200" smtClean="0">
                <a:solidFill>
                  <a:srgbClr val="898989"/>
                </a:solidFill>
              </a:rPr>
              <a:pPr fontAlgn="base">
                <a:lnSpc>
                  <a:spcPct val="100000"/>
                </a:lnSpc>
                <a:spcBef>
                  <a:spcPct val="0"/>
                </a:spcBef>
                <a:spcAft>
                  <a:spcPct val="0"/>
                </a:spcAft>
                <a:buFontTx/>
                <a:buNone/>
              </a:pPr>
              <a:t>58</a:t>
            </a:fld>
            <a:endParaRPr lang="en-US" altLang="en-US" sz="1200" smtClean="0">
              <a:solidFill>
                <a:srgbClr val="898989"/>
              </a:solidFill>
            </a:endParaRPr>
          </a:p>
        </p:txBody>
      </p:sp>
      <p:graphicFrame>
        <p:nvGraphicFramePr>
          <p:cNvPr id="7" name="Content Placeholder 1"/>
          <p:cNvGraphicFramePr>
            <a:graphicFrameLocks/>
          </p:cNvGraphicFramePr>
          <p:nvPr/>
        </p:nvGraphicFramePr>
        <p:xfrm>
          <a:off x="196850" y="1282700"/>
          <a:ext cx="8750300" cy="5149853"/>
        </p:xfrm>
        <a:graphic>
          <a:graphicData uri="http://schemas.openxmlformats.org/drawingml/2006/table">
            <a:tbl>
              <a:tblPr firstRow="1" bandRow="1">
                <a:tableStyleId>{93296810-A885-4BE3-A3E7-6D5BEEA58F35}</a:tableStyleId>
              </a:tblPr>
              <a:tblGrid>
                <a:gridCol w="852174">
                  <a:extLst>
                    <a:ext uri="{9D8B030D-6E8A-4147-A177-3AD203B41FA5}">
                      <a16:colId xmlns:a16="http://schemas.microsoft.com/office/drawing/2014/main" xmlns="" val="20000"/>
                    </a:ext>
                  </a:extLst>
                </a:gridCol>
                <a:gridCol w="945697">
                  <a:extLst>
                    <a:ext uri="{9D8B030D-6E8A-4147-A177-3AD203B41FA5}">
                      <a16:colId xmlns:a16="http://schemas.microsoft.com/office/drawing/2014/main" xmlns="" val="20001"/>
                    </a:ext>
                  </a:extLst>
                </a:gridCol>
                <a:gridCol w="665105">
                  <a:extLst>
                    <a:ext uri="{9D8B030D-6E8A-4147-A177-3AD203B41FA5}">
                      <a16:colId xmlns:a16="http://schemas.microsoft.com/office/drawing/2014/main" xmlns="" val="20002"/>
                    </a:ext>
                  </a:extLst>
                </a:gridCol>
                <a:gridCol w="841773">
                  <a:extLst>
                    <a:ext uri="{9D8B030D-6E8A-4147-A177-3AD203B41FA5}">
                      <a16:colId xmlns:a16="http://schemas.microsoft.com/office/drawing/2014/main" xmlns="" val="20003"/>
                    </a:ext>
                  </a:extLst>
                </a:gridCol>
                <a:gridCol w="654714">
                  <a:extLst>
                    <a:ext uri="{9D8B030D-6E8A-4147-A177-3AD203B41FA5}">
                      <a16:colId xmlns:a16="http://schemas.microsoft.com/office/drawing/2014/main" xmlns="" val="20004"/>
                    </a:ext>
                  </a:extLst>
                </a:gridCol>
                <a:gridCol w="758636">
                  <a:extLst>
                    <a:ext uri="{9D8B030D-6E8A-4147-A177-3AD203B41FA5}">
                      <a16:colId xmlns:a16="http://schemas.microsoft.com/office/drawing/2014/main" xmlns="" val="20005"/>
                    </a:ext>
                  </a:extLst>
                </a:gridCol>
                <a:gridCol w="519613">
                  <a:extLst>
                    <a:ext uri="{9D8B030D-6E8A-4147-A177-3AD203B41FA5}">
                      <a16:colId xmlns:a16="http://schemas.microsoft.com/office/drawing/2014/main" xmlns="" val="20006"/>
                    </a:ext>
                  </a:extLst>
                </a:gridCol>
                <a:gridCol w="779421">
                  <a:extLst>
                    <a:ext uri="{9D8B030D-6E8A-4147-A177-3AD203B41FA5}">
                      <a16:colId xmlns:a16="http://schemas.microsoft.com/office/drawing/2014/main" xmlns="" val="20007"/>
                    </a:ext>
                  </a:extLst>
                </a:gridCol>
                <a:gridCol w="545592">
                  <a:extLst>
                    <a:ext uri="{9D8B030D-6E8A-4147-A177-3AD203B41FA5}">
                      <a16:colId xmlns:a16="http://schemas.microsoft.com/office/drawing/2014/main" xmlns="" val="20008"/>
                    </a:ext>
                  </a:extLst>
                </a:gridCol>
                <a:gridCol w="818697">
                  <a:extLst>
                    <a:ext uri="{9D8B030D-6E8A-4147-A177-3AD203B41FA5}">
                      <a16:colId xmlns:a16="http://schemas.microsoft.com/office/drawing/2014/main" xmlns="" val="20009"/>
                    </a:ext>
                  </a:extLst>
                </a:gridCol>
                <a:gridCol w="568674">
                  <a:extLst>
                    <a:ext uri="{9D8B030D-6E8A-4147-A177-3AD203B41FA5}">
                      <a16:colId xmlns:a16="http://schemas.microsoft.com/office/drawing/2014/main" xmlns="" val="20010"/>
                    </a:ext>
                  </a:extLst>
                </a:gridCol>
                <a:gridCol w="800204">
                  <a:extLst>
                    <a:ext uri="{9D8B030D-6E8A-4147-A177-3AD203B41FA5}">
                      <a16:colId xmlns:a16="http://schemas.microsoft.com/office/drawing/2014/main" xmlns="" val="20011"/>
                    </a:ext>
                  </a:extLst>
                </a:gridCol>
              </a:tblGrid>
              <a:tr h="4202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dirty="0">
                          <a:effectLst/>
                        </a:rPr>
                        <a:t> </a:t>
                      </a:r>
                      <a:endParaRPr lang="en-ZA" sz="1000" b="0" i="0" u="none" strike="noStrike" dirty="0">
                        <a:solidFill>
                          <a:srgbClr val="000000"/>
                        </a:solidFill>
                        <a:effectLst/>
                        <a:latin typeface="Calibri"/>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African</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Coloured</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Indian</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White</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Unspecified</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mn-lt"/>
                      </a:endParaRPr>
                    </a:p>
                  </a:txBody>
                  <a:tcPr marL="85736" marR="9526"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Total</a:t>
                      </a:r>
                      <a:endParaRPr lang="en-ZA" sz="1100" b="1" i="0" u="none" strike="noStrike" dirty="0">
                        <a:solidFill>
                          <a:srgbClr val="000000"/>
                        </a:solidFill>
                        <a:effectLst/>
                        <a:latin typeface="+mn-lt"/>
                      </a:endParaRPr>
                    </a:p>
                  </a:txBody>
                  <a:tcPr marL="85736" marR="9526" marT="9524" marB="0" anchor="ctr"/>
                </a:tc>
                <a:extLst>
                  <a:ext uri="{0D108BD9-81ED-4DB2-BD59-A6C34878D82A}">
                    <a16:rowId xmlns:a16="http://schemas.microsoft.com/office/drawing/2014/main" xmlns="" val="10000"/>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21 266</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87</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2 650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144</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384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24 508</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01"/>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13 141</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689</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14</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686</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14 681</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02"/>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39 364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880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1 885</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281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a:effectLst/>
                        </a:rPr>
                        <a:t>42 685</a:t>
                      </a:r>
                      <a:endParaRPr lang="en-ZA" sz="1100" b="1" i="0" u="none" strike="noStrike">
                        <a:solidFill>
                          <a:srgbClr val="000000"/>
                        </a:solidFill>
                        <a:effectLst/>
                        <a:latin typeface="+mn-lt"/>
                      </a:endParaRPr>
                    </a:p>
                  </a:txBody>
                  <a:tcPr marL="9526" marR="9526" marT="9526" marB="0" anchor="ctr"/>
                </a:tc>
                <a:extLst>
                  <a:ext uri="{0D108BD9-81ED-4DB2-BD59-A6C34878D82A}">
                    <a16:rowId xmlns:a16="http://schemas.microsoft.com/office/drawing/2014/main" xmlns="" val="10003"/>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KwaZulu Natal</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29 379</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355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1 486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316</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354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31 890</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04"/>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12 </a:t>
                      </a:r>
                      <a:r>
                        <a:rPr lang="en-ZA" sz="1100" u="none" strike="noStrike" dirty="0" smtClean="0">
                          <a:effectLst/>
                        </a:rPr>
                        <a:t>444</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41</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488</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a:effectLst/>
                        </a:rPr>
                        <a:t>13 030</a:t>
                      </a:r>
                      <a:endParaRPr lang="en-ZA" sz="1100" b="1" i="0" u="none" strike="noStrike">
                        <a:solidFill>
                          <a:srgbClr val="000000"/>
                        </a:solidFill>
                        <a:effectLst/>
                        <a:latin typeface="+mn-lt"/>
                      </a:endParaRPr>
                    </a:p>
                  </a:txBody>
                  <a:tcPr marL="9526" marR="9526" marT="9526" marB="0" anchor="ctr"/>
                </a:tc>
                <a:extLst>
                  <a:ext uri="{0D108BD9-81ED-4DB2-BD59-A6C34878D82A}">
                    <a16:rowId xmlns:a16="http://schemas.microsoft.com/office/drawing/2014/main" xmlns="" val="10005"/>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15 155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456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126</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15 846</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06"/>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5 388</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3 808</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39</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273</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138</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9 671</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07"/>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10 274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127</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205</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94</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10 706</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08"/>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9 747</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11 111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48</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936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1 083</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22 951</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09"/>
                  </a:ext>
                </a:extLst>
              </a:tr>
              <a:tr h="5271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Online</a:t>
                      </a:r>
                      <a:endParaRPr lang="en-ZA" sz="1000" b="1" i="0" u="none" strike="noStrike">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2 866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26</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234</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8 029</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71</a:t>
                      </a:r>
                      <a:endParaRPr lang="en-ZA" sz="1100" b="0"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11 230</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10"/>
                  </a:ext>
                </a:extLst>
              </a:tr>
              <a:tr h="4202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Total</a:t>
                      </a:r>
                      <a:endParaRPr lang="en-ZA" sz="1000" b="1" i="0" u="none" strike="noStrike" dirty="0">
                        <a:solidFill>
                          <a:srgbClr val="000000"/>
                        </a:solidFill>
                        <a:effectLst/>
                        <a:latin typeface="Calibri"/>
                      </a:endParaRPr>
                    </a:p>
                  </a:txBody>
                  <a:tcPr marL="85736"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159 024</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81%</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19 994</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10%</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2 129</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1%</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5 243</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3%</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10 808</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5%</a:t>
                      </a:r>
                      <a:endParaRPr lang="en-ZA" sz="1100" b="1" i="0" u="none" strike="noStrike" dirty="0">
                        <a:solidFill>
                          <a:srgbClr val="000000"/>
                        </a:solidFill>
                        <a:effectLst/>
                        <a:latin typeface="+mn-lt"/>
                      </a:endParaRPr>
                    </a:p>
                  </a:txBody>
                  <a:tcPr marL="9526" marR="9526"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197 198</a:t>
                      </a:r>
                      <a:endParaRPr lang="en-ZA" sz="1100" b="1" i="0" u="none" strike="noStrike" dirty="0">
                        <a:solidFill>
                          <a:srgbClr val="000000"/>
                        </a:solidFill>
                        <a:effectLst/>
                        <a:latin typeface="+mn-lt"/>
                      </a:endParaRPr>
                    </a:p>
                  </a:txBody>
                  <a:tcPr marL="9526" marR="9526" marT="9526"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58850" y="90488"/>
            <a:ext cx="6527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u="sng" dirty="0" smtClean="0">
                <a:solidFill>
                  <a:srgbClr val="006938"/>
                </a:solidFill>
                <a:latin typeface="Calibri" panose="020F0502020204030204"/>
                <a:ea typeface="ＭＳ Ｐゴシック" panose="020B0600070205080204" pitchFamily="34" charset="-128"/>
                <a:cs typeface="+mj-cs"/>
              </a:rPr>
              <a:t>COMPARATIVE ANALYSIS PER PROGRAMME FOR Q2 TO Q3 2022-23</a:t>
            </a:r>
            <a:endParaRPr lang="en-US" altLang="en-US" sz="2400" b="1" u="sng" dirty="0">
              <a:solidFill>
                <a:srgbClr val="006938"/>
              </a:solidFill>
              <a:latin typeface="Calibri" panose="020F0502020204030204"/>
            </a:endParaRPr>
          </a:p>
        </p:txBody>
      </p:sp>
      <p:sp>
        <p:nvSpPr>
          <p:cNvPr id="3" name="Slide Number Placeholder 2"/>
          <p:cNvSpPr>
            <a:spLocks noGrp="1"/>
          </p:cNvSpPr>
          <p:nvPr>
            <p:ph type="sldNum" sz="quarter" idx="12"/>
          </p:nvPr>
        </p:nvSpPr>
        <p:spPr>
          <a:xfrm>
            <a:off x="6621463" y="6480175"/>
            <a:ext cx="2057400" cy="365125"/>
          </a:xfrm>
        </p:spPr>
        <p:txBody>
          <a:bodyPr/>
          <a:lstStyle/>
          <a:p>
            <a:pPr>
              <a:defRPr/>
            </a:pPr>
            <a:fld id="{CB634E8F-ADD7-4B4E-B21A-46CC65FC095E}" type="slidenum">
              <a:rPr lang="en-US" smtClean="0"/>
              <a:pPr>
                <a:defRPr/>
              </a:pPr>
              <a:t>6</a:t>
            </a:fld>
            <a:endParaRPr lang="en-US" dirty="0"/>
          </a:p>
        </p:txBody>
      </p:sp>
      <p:graphicFrame>
        <p:nvGraphicFramePr>
          <p:cNvPr id="6" name="Content Placeholder 4"/>
          <p:cNvGraphicFramePr>
            <a:graphicFrameLocks/>
          </p:cNvGraphicFramePr>
          <p:nvPr/>
        </p:nvGraphicFramePr>
        <p:xfrm>
          <a:off x="575732" y="1126067"/>
          <a:ext cx="8102812" cy="5136448"/>
        </p:xfrm>
        <a:graphic>
          <a:graphicData uri="http://schemas.openxmlformats.org/drawingml/2006/table">
            <a:tbl>
              <a:tblPr firstRow="1" bandRow="1"/>
              <a:tblGrid>
                <a:gridCol w="2320218">
                  <a:extLst>
                    <a:ext uri="{9D8B030D-6E8A-4147-A177-3AD203B41FA5}">
                      <a16:colId xmlns:a16="http://schemas.microsoft.com/office/drawing/2014/main" xmlns="" val="20000"/>
                    </a:ext>
                  </a:extLst>
                </a:gridCol>
                <a:gridCol w="923144">
                  <a:extLst>
                    <a:ext uri="{9D8B030D-6E8A-4147-A177-3AD203B41FA5}">
                      <a16:colId xmlns:a16="http://schemas.microsoft.com/office/drawing/2014/main" xmlns="" val="20001"/>
                    </a:ext>
                  </a:extLst>
                </a:gridCol>
                <a:gridCol w="1024110">
                  <a:extLst>
                    <a:ext uri="{9D8B030D-6E8A-4147-A177-3AD203B41FA5}">
                      <a16:colId xmlns:a16="http://schemas.microsoft.com/office/drawing/2014/main" xmlns="" val="20002"/>
                    </a:ext>
                  </a:extLst>
                </a:gridCol>
                <a:gridCol w="980837">
                  <a:extLst>
                    <a:ext uri="{9D8B030D-6E8A-4147-A177-3AD203B41FA5}">
                      <a16:colId xmlns:a16="http://schemas.microsoft.com/office/drawing/2014/main" xmlns="" val="20003"/>
                    </a:ext>
                  </a:extLst>
                </a:gridCol>
                <a:gridCol w="923144">
                  <a:extLst>
                    <a:ext uri="{9D8B030D-6E8A-4147-A177-3AD203B41FA5}">
                      <a16:colId xmlns:a16="http://schemas.microsoft.com/office/drawing/2014/main" xmlns="" val="20004"/>
                    </a:ext>
                  </a:extLst>
                </a:gridCol>
                <a:gridCol w="980837">
                  <a:extLst>
                    <a:ext uri="{9D8B030D-6E8A-4147-A177-3AD203B41FA5}">
                      <a16:colId xmlns:a16="http://schemas.microsoft.com/office/drawing/2014/main" xmlns="" val="20005"/>
                    </a:ext>
                  </a:extLst>
                </a:gridCol>
                <a:gridCol w="950522">
                  <a:extLst>
                    <a:ext uri="{9D8B030D-6E8A-4147-A177-3AD203B41FA5}">
                      <a16:colId xmlns:a16="http://schemas.microsoft.com/office/drawing/2014/main" xmlns="" val="20006"/>
                    </a:ext>
                  </a:extLst>
                </a:gridCol>
              </a:tblGrid>
              <a:tr h="67176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solidFill>
                            <a:schemeClr val="tx1"/>
                          </a:solidFill>
                        </a:rPr>
                        <a:t>Branch</a:t>
                      </a: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bg1"/>
                          </a:solidFill>
                        </a:rPr>
                        <a:t>QUARTER 2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2021/22 </a:t>
                      </a:r>
                      <a:endParaRPr lang="en-US" sz="1400" b="1" dirty="0" smtClean="0">
                        <a:solidFill>
                          <a:schemeClr val="bg1"/>
                        </a:solidFill>
                      </a:endParaRPr>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b="1" dirty="0" smtClean="0">
                          <a:solidFill>
                            <a:schemeClr val="bg1"/>
                          </a:solidFill>
                        </a:rPr>
                        <a:t>QUARTER 3</a:t>
                      </a:r>
                    </a:p>
                    <a:p>
                      <a:pPr algn="ctr"/>
                      <a:r>
                        <a:rPr lang="en-US" sz="1400" dirty="0" smtClean="0">
                          <a:solidFill>
                            <a:schemeClr val="bg1"/>
                          </a:solidFill>
                        </a:rPr>
                        <a:t>2021/22</a:t>
                      </a:r>
                      <a:endParaRPr lang="en-US" sz="1400" b="1" dirty="0" smtClean="0">
                        <a:solidFill>
                          <a:schemeClr val="bg1"/>
                        </a:solidFill>
                      </a:endParaRPr>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1150548">
                <a:tc v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1" dirty="0" smtClean="0">
                          <a:solidFill>
                            <a:schemeClr val="tx1"/>
                          </a:solidFill>
                        </a:rPr>
                        <a:t>Quarter 2</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1" dirty="0" smtClean="0">
                          <a:solidFill>
                            <a:srgbClr val="00682F"/>
                          </a:solidFill>
                        </a:rPr>
                        <a:t>Overall Achieved</a:t>
                      </a:r>
                    </a:p>
                    <a:p>
                      <a:pPr algn="ctr"/>
                      <a:endParaRPr lang="en-US" sz="1400" b="1" dirty="0">
                        <a:solidFill>
                          <a:srgbClr val="00B050"/>
                        </a:solidFill>
                      </a:endParaRPr>
                    </a:p>
                  </a:txBody>
                  <a:tcPr marL="91445" marR="91445" marT="45701" marB="45701"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1" dirty="0" smtClean="0">
                          <a:solidFill>
                            <a:schemeClr val="tx1"/>
                          </a:solidFill>
                        </a:rPr>
                        <a:t>Quarter 3</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b="1" dirty="0" smtClean="0">
                          <a:solidFill>
                            <a:srgbClr val="00682F"/>
                          </a:solidFill>
                        </a:rPr>
                        <a:t>Overall Achieved </a:t>
                      </a:r>
                    </a:p>
                    <a:p>
                      <a:pPr algn="ctr"/>
                      <a:endParaRPr lang="en-US" sz="1400" b="1" dirty="0">
                        <a:solidFill>
                          <a:schemeClr val="tx1"/>
                        </a:solidFill>
                      </a:endParaRPr>
                    </a:p>
                  </a:txBody>
                  <a:tcPr marL="91445" marR="91445" marT="45701" marB="45701"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xmlns="" val="10001"/>
                  </a:ext>
                </a:extLst>
              </a:tr>
              <a:tr h="4706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t>Administration </a:t>
                      </a:r>
                      <a:endParaRPr lang="en-US" sz="1400" b="1" dirty="0"/>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8</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63%</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7</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4</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57%</a:t>
                      </a:r>
                      <a:endParaRPr lang="en-ZA" sz="1400" b="1" kern="1200"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2"/>
                  </a:ext>
                </a:extLst>
              </a:tr>
              <a:tr h="5035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t>Inspection and Enforcement Services </a:t>
                      </a:r>
                      <a:endParaRPr lang="en-US" sz="1400" b="1" dirty="0"/>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2</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50%</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4</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3</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75%</a:t>
                      </a:r>
                      <a:endParaRPr lang="en-ZA" sz="1400" b="1" kern="1200"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3"/>
                  </a:ext>
                </a:extLst>
              </a:tr>
              <a:tr h="5445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t>Public Employment Services </a:t>
                      </a:r>
                      <a:endParaRPr lang="en-US" sz="1400" b="1" dirty="0"/>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5</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solidFill>
                            <a:srgbClr val="00682F"/>
                          </a:solidFill>
                          <a:effectLst/>
                          <a:latin typeface="+mn-lt"/>
                          <a:ea typeface="Times New Roman" panose="02020603050405020304" pitchFamily="18" charset="0"/>
                          <a:cs typeface="Arial" panose="020B0604020202020204" pitchFamily="34" charset="0"/>
                        </a:rPr>
                        <a:t>100%</a:t>
                      </a:r>
                      <a:endParaRPr lang="en-ZA" sz="1400" b="1" dirty="0">
                        <a:solidFill>
                          <a:srgbClr val="00682F"/>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5</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4</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80%</a:t>
                      </a:r>
                      <a:endParaRPr lang="en-ZA" sz="1400" b="1" kern="1200"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4"/>
                  </a:ext>
                </a:extLst>
              </a:tr>
              <a:tr h="496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t>Labour Policy and Industrial Relations </a:t>
                      </a:r>
                      <a:endParaRPr lang="en-US" sz="1400" b="1" dirty="0"/>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3</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3</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rgbClr val="00682F"/>
                          </a:solidFill>
                          <a:effectLst/>
                          <a:latin typeface="+mn-lt"/>
                          <a:ea typeface="Times New Roman" panose="02020603050405020304" pitchFamily="18" charset="0"/>
                          <a:cs typeface="Arial" panose="020B0604020202020204" pitchFamily="34" charset="0"/>
                        </a:rPr>
                        <a:t>100%</a:t>
                      </a:r>
                      <a:endParaRPr lang="en-ZA" sz="1400" b="1" kern="1200" dirty="0">
                        <a:solidFill>
                          <a:srgbClr val="00682F"/>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5</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3</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60%</a:t>
                      </a:r>
                      <a:endParaRPr lang="en-ZA" sz="1400" b="1" kern="1200"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5"/>
                  </a:ext>
                </a:extLst>
              </a:tr>
              <a:tr h="5372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Total </a:t>
                      </a:r>
                      <a:endParaRPr lang="en-US" sz="1600" b="1" dirty="0"/>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20</a:t>
                      </a:r>
                      <a:endParaRPr lang="en-ZA" sz="1400" b="1" dirty="0">
                        <a:effectLst/>
                        <a:latin typeface="+mn-lt"/>
                        <a:ea typeface="Times New Roman" panose="02020603050405020304" pitchFamily="18" charset="0"/>
                        <a:cs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15</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endParaRPr lang="en-ZA" sz="1400" b="1" kern="1200" dirty="0" smtClean="0">
                        <a:solidFill>
                          <a:srgbClr val="FF0000"/>
                        </a:solidFill>
                        <a:effectLst/>
                        <a:latin typeface="+mn-lt"/>
                        <a:ea typeface="Times New Roman" panose="02020603050405020304" pitchFamily="18" charset="0"/>
                        <a:cs typeface="Arial" panose="020B0604020202020204" pitchFamily="34" charset="0"/>
                      </a:endParaRPr>
                    </a:p>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75%</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21</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r>
                        <a:rPr lang="en-ZA" sz="1400" b="1" kern="1200" dirty="0" smtClean="0">
                          <a:solidFill>
                            <a:schemeClr val="dk1"/>
                          </a:solidFill>
                          <a:effectLst/>
                          <a:latin typeface="+mn-lt"/>
                          <a:ea typeface="Times New Roman" panose="02020603050405020304" pitchFamily="18" charset="0"/>
                          <a:cs typeface="Arial" panose="020B0604020202020204" pitchFamily="34" charset="0"/>
                        </a:rPr>
                        <a:t>14</a:t>
                      </a:r>
                      <a:endParaRPr lang="en-ZA" sz="1400" b="1" kern="1200" dirty="0">
                        <a:solidFill>
                          <a:schemeClr val="dk1"/>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spcAft>
                          <a:spcPts val="0"/>
                        </a:spcAft>
                      </a:pPr>
                      <a:endParaRPr lang="en-ZA" sz="1400" b="1" kern="1200" dirty="0" smtClean="0">
                        <a:solidFill>
                          <a:srgbClr val="FF0000"/>
                        </a:solidFill>
                        <a:effectLst/>
                        <a:latin typeface="+mn-lt"/>
                        <a:ea typeface="Times New Roman" panose="02020603050405020304" pitchFamily="18" charset="0"/>
                        <a:cs typeface="Arial" panose="020B0604020202020204" pitchFamily="34" charset="0"/>
                      </a:endParaRPr>
                    </a:p>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67%</a:t>
                      </a:r>
                      <a:endParaRPr lang="en-ZA" sz="1400" b="1" kern="1200" dirty="0">
                        <a:solidFill>
                          <a:srgbClr val="FF0000"/>
                        </a:solidFill>
                        <a:effectLst/>
                        <a:latin typeface="+mn-lt"/>
                        <a:ea typeface="Times New Roman" panose="02020603050405020304" pitchFamily="18" charset="0"/>
                        <a:cs typeface="Arial" panose="020B0604020202020204" pitchFamily="34" charset="0"/>
                      </a:endParaRP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6"/>
                  </a:ext>
                </a:extLst>
              </a:tr>
              <a:tr h="725428">
                <a:tc gridSpan="7">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LP &amp; IR had no target for five (5) of their Output</a:t>
                      </a:r>
                      <a:r>
                        <a:rPr lang="en-US" sz="1200" b="1" kern="1200" baseline="0" dirty="0" smtClean="0">
                          <a:solidFill>
                            <a:schemeClr val="tx1"/>
                          </a:solidFill>
                          <a:effectLst/>
                          <a:latin typeface="+mn-lt"/>
                          <a:ea typeface="+mn-ea"/>
                          <a:cs typeface="+mn-cs"/>
                        </a:rPr>
                        <a:t> Indicators </a:t>
                      </a:r>
                      <a:r>
                        <a:rPr lang="en-ZA" sz="1200" b="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I</a:t>
                      </a:r>
                      <a:r>
                        <a:rPr lang="en-ZA" sz="1200" b="1" kern="1200" dirty="0" smtClean="0">
                          <a:solidFill>
                            <a:schemeClr val="tx1"/>
                          </a:solidFill>
                          <a:effectLst/>
                          <a:latin typeface="+mn-lt"/>
                          <a:ea typeface="+mn-ea"/>
                          <a:cs typeface="+mn-cs"/>
                        </a:rPr>
                        <a:t>ndicator: 1.1, 2.1, 2.2, 2.4 &amp;7.1  </a:t>
                      </a:r>
                      <a:endParaRPr lang="en-ZA" sz="1200" kern="1200" dirty="0" smtClean="0">
                        <a:solidFill>
                          <a:schemeClr val="tx1"/>
                        </a:solidFill>
                        <a:effectLst/>
                        <a:latin typeface="+mn-lt"/>
                        <a:ea typeface="+mn-ea"/>
                        <a:cs typeface="+mn-cs"/>
                      </a:endParaRPr>
                    </a:p>
                    <a:p>
                      <a:endParaRPr lang="en-ZA" sz="1200" kern="1200" dirty="0" smtClean="0">
                        <a:solidFill>
                          <a:schemeClr val="dk1"/>
                        </a:solidFill>
                        <a:effectLst/>
                        <a:latin typeface="+mn-lt"/>
                        <a:ea typeface="+mn-ea"/>
                        <a:cs typeface="+mn-cs"/>
                      </a:endParaRPr>
                    </a:p>
                    <a:p>
                      <a:endParaRPr lang="en-US" sz="900" b="1" dirty="0"/>
                    </a:p>
                  </a:txBody>
                  <a:tcPr marL="91445" marR="91445" marT="45701" marB="4570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204788" y="16827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OPPORTUNITIES BY ECONOMIC SECTOR AND PROVINCE</a:t>
            </a:r>
            <a:endParaRPr lang="en-US" altLang="en-US" sz="2400" b="1" u="sng">
              <a:solidFill>
                <a:srgbClr val="006938"/>
              </a:solidFill>
            </a:endParaRPr>
          </a:p>
        </p:txBody>
      </p:sp>
      <p:sp>
        <p:nvSpPr>
          <p:cNvPr id="82947" name="Slide Number Placeholder 2"/>
          <p:cNvSpPr>
            <a:spLocks noGrp="1"/>
          </p:cNvSpPr>
          <p:nvPr>
            <p:ph type="sldNum" sz="quarter" idx="12"/>
          </p:nvPr>
        </p:nvSpPr>
        <p:spPr bwMode="auto">
          <a:xfrm>
            <a:off x="6816725" y="653891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7C68B13-8656-47D8-B7D3-48DFD21EFCDA}" type="slidenum">
              <a:rPr lang="en-US" altLang="en-US" sz="1200" smtClean="0">
                <a:solidFill>
                  <a:srgbClr val="898989"/>
                </a:solidFill>
              </a:rPr>
              <a:pPr fontAlgn="base">
                <a:lnSpc>
                  <a:spcPct val="100000"/>
                </a:lnSpc>
                <a:spcBef>
                  <a:spcPct val="0"/>
                </a:spcBef>
                <a:spcAft>
                  <a:spcPct val="0"/>
                </a:spcAft>
                <a:buFontTx/>
                <a:buNone/>
              </a:pPr>
              <a:t>60</a:t>
            </a:fld>
            <a:endParaRPr lang="en-US" altLang="en-US" sz="1200" smtClean="0">
              <a:solidFill>
                <a:srgbClr val="898989"/>
              </a:solidFill>
            </a:endParaRPr>
          </a:p>
        </p:txBody>
      </p:sp>
      <p:graphicFrame>
        <p:nvGraphicFramePr>
          <p:cNvPr id="7" name="Content Placeholder 2"/>
          <p:cNvGraphicFramePr>
            <a:graphicFrameLocks/>
          </p:cNvGraphicFramePr>
          <p:nvPr/>
        </p:nvGraphicFramePr>
        <p:xfrm>
          <a:off x="103544" y="824820"/>
          <a:ext cx="8964255" cy="5692321"/>
        </p:xfrm>
        <a:graphic>
          <a:graphicData uri="http://schemas.openxmlformats.org/drawingml/2006/table">
            <a:tbl>
              <a:tblPr firstRow="1" bandRow="1">
                <a:tableStyleId>{93296810-A885-4BE3-A3E7-6D5BEEA58F35}</a:tableStyleId>
              </a:tblPr>
              <a:tblGrid>
                <a:gridCol w="714729">
                  <a:extLst>
                    <a:ext uri="{9D8B030D-6E8A-4147-A177-3AD203B41FA5}">
                      <a16:colId xmlns:a16="http://schemas.microsoft.com/office/drawing/2014/main" xmlns="" val="20000"/>
                    </a:ext>
                  </a:extLst>
                </a:gridCol>
                <a:gridCol w="511599">
                  <a:extLst>
                    <a:ext uri="{9D8B030D-6E8A-4147-A177-3AD203B41FA5}">
                      <a16:colId xmlns:a16="http://schemas.microsoft.com/office/drawing/2014/main" xmlns="" val="20001"/>
                    </a:ext>
                  </a:extLst>
                </a:gridCol>
                <a:gridCol w="405015">
                  <a:extLst>
                    <a:ext uri="{9D8B030D-6E8A-4147-A177-3AD203B41FA5}">
                      <a16:colId xmlns:a16="http://schemas.microsoft.com/office/drawing/2014/main" xmlns="" val="20002"/>
                    </a:ext>
                  </a:extLst>
                </a:gridCol>
                <a:gridCol w="330408">
                  <a:extLst>
                    <a:ext uri="{9D8B030D-6E8A-4147-A177-3AD203B41FA5}">
                      <a16:colId xmlns:a16="http://schemas.microsoft.com/office/drawing/2014/main" xmlns="" val="20003"/>
                    </a:ext>
                  </a:extLst>
                </a:gridCol>
                <a:gridCol w="394357">
                  <a:extLst>
                    <a:ext uri="{9D8B030D-6E8A-4147-A177-3AD203B41FA5}">
                      <a16:colId xmlns:a16="http://schemas.microsoft.com/office/drawing/2014/main" xmlns="" val="20004"/>
                    </a:ext>
                  </a:extLst>
                </a:gridCol>
                <a:gridCol w="383699">
                  <a:extLst>
                    <a:ext uri="{9D8B030D-6E8A-4147-A177-3AD203B41FA5}">
                      <a16:colId xmlns:a16="http://schemas.microsoft.com/office/drawing/2014/main" xmlns="" val="20005"/>
                    </a:ext>
                  </a:extLst>
                </a:gridCol>
                <a:gridCol w="458307">
                  <a:extLst>
                    <a:ext uri="{9D8B030D-6E8A-4147-A177-3AD203B41FA5}">
                      <a16:colId xmlns:a16="http://schemas.microsoft.com/office/drawing/2014/main" xmlns="" val="20006"/>
                    </a:ext>
                  </a:extLst>
                </a:gridCol>
                <a:gridCol w="255799">
                  <a:extLst>
                    <a:ext uri="{9D8B030D-6E8A-4147-A177-3AD203B41FA5}">
                      <a16:colId xmlns:a16="http://schemas.microsoft.com/office/drawing/2014/main" xmlns="" val="20007"/>
                    </a:ext>
                  </a:extLst>
                </a:gridCol>
                <a:gridCol w="362382">
                  <a:extLst>
                    <a:ext uri="{9D8B030D-6E8A-4147-A177-3AD203B41FA5}">
                      <a16:colId xmlns:a16="http://schemas.microsoft.com/office/drawing/2014/main" xmlns="" val="20008"/>
                    </a:ext>
                  </a:extLst>
                </a:gridCol>
                <a:gridCol w="373041">
                  <a:extLst>
                    <a:ext uri="{9D8B030D-6E8A-4147-A177-3AD203B41FA5}">
                      <a16:colId xmlns:a16="http://schemas.microsoft.com/office/drawing/2014/main" xmlns="" val="20009"/>
                    </a:ext>
                  </a:extLst>
                </a:gridCol>
                <a:gridCol w="319749">
                  <a:extLst>
                    <a:ext uri="{9D8B030D-6E8A-4147-A177-3AD203B41FA5}">
                      <a16:colId xmlns:a16="http://schemas.microsoft.com/office/drawing/2014/main" xmlns="" val="20010"/>
                    </a:ext>
                  </a:extLst>
                </a:gridCol>
                <a:gridCol w="383699">
                  <a:extLst>
                    <a:ext uri="{9D8B030D-6E8A-4147-A177-3AD203B41FA5}">
                      <a16:colId xmlns:a16="http://schemas.microsoft.com/office/drawing/2014/main" xmlns="" val="20011"/>
                    </a:ext>
                  </a:extLst>
                </a:gridCol>
                <a:gridCol w="309090">
                  <a:extLst>
                    <a:ext uri="{9D8B030D-6E8A-4147-A177-3AD203B41FA5}">
                      <a16:colId xmlns:a16="http://schemas.microsoft.com/office/drawing/2014/main" xmlns="" val="20012"/>
                    </a:ext>
                  </a:extLst>
                </a:gridCol>
                <a:gridCol w="277116">
                  <a:extLst>
                    <a:ext uri="{9D8B030D-6E8A-4147-A177-3AD203B41FA5}">
                      <a16:colId xmlns:a16="http://schemas.microsoft.com/office/drawing/2014/main" xmlns="" val="20013"/>
                    </a:ext>
                  </a:extLst>
                </a:gridCol>
                <a:gridCol w="330407">
                  <a:extLst>
                    <a:ext uri="{9D8B030D-6E8A-4147-A177-3AD203B41FA5}">
                      <a16:colId xmlns:a16="http://schemas.microsoft.com/office/drawing/2014/main" xmlns="" val="20014"/>
                    </a:ext>
                  </a:extLst>
                </a:gridCol>
                <a:gridCol w="490282">
                  <a:extLst>
                    <a:ext uri="{9D8B030D-6E8A-4147-A177-3AD203B41FA5}">
                      <a16:colId xmlns:a16="http://schemas.microsoft.com/office/drawing/2014/main" xmlns="" val="20015"/>
                    </a:ext>
                  </a:extLst>
                </a:gridCol>
                <a:gridCol w="447649">
                  <a:extLst>
                    <a:ext uri="{9D8B030D-6E8A-4147-A177-3AD203B41FA5}">
                      <a16:colId xmlns:a16="http://schemas.microsoft.com/office/drawing/2014/main" xmlns="" val="20016"/>
                    </a:ext>
                  </a:extLst>
                </a:gridCol>
                <a:gridCol w="373041">
                  <a:extLst>
                    <a:ext uri="{9D8B030D-6E8A-4147-A177-3AD203B41FA5}">
                      <a16:colId xmlns:a16="http://schemas.microsoft.com/office/drawing/2014/main" xmlns="" val="20017"/>
                    </a:ext>
                  </a:extLst>
                </a:gridCol>
                <a:gridCol w="298432">
                  <a:extLst>
                    <a:ext uri="{9D8B030D-6E8A-4147-A177-3AD203B41FA5}">
                      <a16:colId xmlns:a16="http://schemas.microsoft.com/office/drawing/2014/main" xmlns="" val="20018"/>
                    </a:ext>
                  </a:extLst>
                </a:gridCol>
                <a:gridCol w="351724">
                  <a:extLst>
                    <a:ext uri="{9D8B030D-6E8A-4147-A177-3AD203B41FA5}">
                      <a16:colId xmlns:a16="http://schemas.microsoft.com/office/drawing/2014/main" xmlns="" val="3591185399"/>
                    </a:ext>
                  </a:extLst>
                </a:gridCol>
                <a:gridCol w="543573">
                  <a:extLst>
                    <a:ext uri="{9D8B030D-6E8A-4147-A177-3AD203B41FA5}">
                      <a16:colId xmlns:a16="http://schemas.microsoft.com/office/drawing/2014/main" xmlns="" val="2259679187"/>
                    </a:ext>
                  </a:extLst>
                </a:gridCol>
                <a:gridCol w="650157">
                  <a:extLst>
                    <a:ext uri="{9D8B030D-6E8A-4147-A177-3AD203B41FA5}">
                      <a16:colId xmlns:a16="http://schemas.microsoft.com/office/drawing/2014/main" xmlns="" val="20019"/>
                    </a:ext>
                  </a:extLst>
                </a:gridCol>
              </a:tblGrid>
              <a:tr h="8698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800" u="none" strike="noStrike" dirty="0">
                          <a:effectLst/>
                        </a:rPr>
                        <a:t> </a:t>
                      </a:r>
                      <a:endParaRPr lang="en-ZA" sz="800" b="0"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Financial accounting</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a:effectLst/>
                        </a:rPr>
                        <a:t>Banking</a:t>
                      </a:r>
                      <a:endParaRPr lang="en-ZA" sz="1000" b="0"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a:effectLst/>
                        </a:rPr>
                        <a:t>Chemical</a:t>
                      </a:r>
                      <a:endParaRPr lang="en-ZA" sz="1000" b="0"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Clothing &amp; textile</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Construction</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Education</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Energy</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Forestry</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Information systems</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Insurance</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Local government</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Media &amp; advertising</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Mining</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Manufacturing</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Agriculture</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Safety &amp; security</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Public</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Transport</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Services</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unspecified</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Total</a:t>
                      </a:r>
                      <a:endParaRPr lang="en-ZA" sz="1000" b="0"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4835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EC</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100</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214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27</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68</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42</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375</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72</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428</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1 724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14 712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17 774</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3842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FS</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19</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195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154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271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28</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7 153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a:effectLst/>
                        </a:rPr>
                        <a:t>7 824</a:t>
                      </a:r>
                      <a:endParaRPr lang="en-ZA"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3842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GP</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41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100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128</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622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760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607</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86</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46</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3 303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848</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17</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82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9 972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a:effectLst/>
                        </a:rPr>
                        <a:t>16 633</a:t>
                      </a:r>
                      <a:endParaRPr lang="en-ZA"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4835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KZN</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135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133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495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1 205</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295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120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14 280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16 664</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3842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LP</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16</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71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63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13 377</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13 529</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4835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MP</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6</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364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212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165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274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775</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29</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4 695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6 524</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4835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NC</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68</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354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275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72</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758</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5 410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6 937</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4835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NW</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2 481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155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83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68</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155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203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55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155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90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517</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3 637</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7 633</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4835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WC</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100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3</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162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72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500</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5</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261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994</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149</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 </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8 143</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10 411</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3842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Online</a:t>
                      </a:r>
                      <a:endParaRPr lang="en-ZA" sz="10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1</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2</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806</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a:effectLst/>
                        </a:rPr>
                        <a:t> </a:t>
                      </a:r>
                      <a:endParaRPr lang="en-ZA" sz="10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u="none" strike="noStrike" dirty="0">
                          <a:effectLst/>
                        </a:rPr>
                        <a:t>1 176</a:t>
                      </a:r>
                      <a:endParaRPr lang="en-ZA" sz="10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1 985</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r h="3842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Total</a:t>
                      </a:r>
                      <a:endParaRPr lang="en-ZA" sz="900" b="1" i="0" u="none" strike="noStrike" dirty="0">
                        <a:solidFill>
                          <a:srgbClr val="000000"/>
                        </a:solidFill>
                        <a:effectLst/>
                        <a:latin typeface="Calibri"/>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2 716</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314</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44</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103</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518</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2 148</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1</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900</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194</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245</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2 164</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142</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75</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377</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6 609</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6 253</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299</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20</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237</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00" b="1" u="none" strike="noStrike" dirty="0">
                          <a:effectLst/>
                        </a:rPr>
                        <a:t>82 555</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00" b="1" u="none" strike="noStrike" dirty="0">
                          <a:effectLst/>
                        </a:rPr>
                        <a:t>105 914</a:t>
                      </a:r>
                      <a:endParaRPr lang="en-ZA" sz="1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OPPORTUNITIES BY REGISTERED BY OPPORTUNITY TYPE</a:t>
            </a:r>
            <a:endParaRPr lang="en-US" altLang="en-US" sz="2400" b="1" u="sng">
              <a:solidFill>
                <a:srgbClr val="006938"/>
              </a:solidFill>
            </a:endParaRPr>
          </a:p>
        </p:txBody>
      </p:sp>
      <p:sp>
        <p:nvSpPr>
          <p:cNvPr id="8499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F789CF7-BFAD-4175-9F3A-A3B602ABA961}" type="slidenum">
              <a:rPr lang="en-US" altLang="en-US" sz="1200" smtClean="0">
                <a:solidFill>
                  <a:srgbClr val="898989"/>
                </a:solidFill>
              </a:rPr>
              <a:pPr fontAlgn="base">
                <a:lnSpc>
                  <a:spcPct val="100000"/>
                </a:lnSpc>
                <a:spcBef>
                  <a:spcPct val="0"/>
                </a:spcBef>
                <a:spcAft>
                  <a:spcPct val="0"/>
                </a:spcAft>
                <a:buFontTx/>
                <a:buNone/>
              </a:pPr>
              <a:t>62</a:t>
            </a:fld>
            <a:endParaRPr lang="en-US" altLang="en-US" sz="1200" smtClean="0">
              <a:solidFill>
                <a:srgbClr val="898989"/>
              </a:solidFill>
            </a:endParaRPr>
          </a:p>
        </p:txBody>
      </p:sp>
      <p:graphicFrame>
        <p:nvGraphicFramePr>
          <p:cNvPr id="84996" name="Chart 7"/>
          <p:cNvGraphicFramePr>
            <a:graphicFrameLocks/>
          </p:cNvGraphicFramePr>
          <p:nvPr/>
        </p:nvGraphicFramePr>
        <p:xfrm>
          <a:off x="207963" y="1208088"/>
          <a:ext cx="5910262" cy="5230812"/>
        </p:xfrm>
        <a:graphic>
          <a:graphicData uri="http://schemas.openxmlformats.org/presentationml/2006/ole">
            <p:oleObj spid="_x0000_s85001" name="Chart" r:id="rId4" imgW="4682134" imgH="2853175" progId="Excel.Chart.8">
              <p:embed/>
            </p:oleObj>
          </a:graphicData>
        </a:graphic>
      </p:graphicFrame>
      <p:sp>
        <p:nvSpPr>
          <p:cNvPr id="6" name="Content Placeholder 3"/>
          <p:cNvSpPr txBox="1">
            <a:spLocks/>
          </p:cNvSpPr>
          <p:nvPr/>
        </p:nvSpPr>
        <p:spPr bwMode="auto">
          <a:xfrm>
            <a:off x="6034088" y="1484313"/>
            <a:ext cx="3109912" cy="466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ZA" altLang="en-US" sz="1800" dirty="0" smtClean="0">
              <a:solidFill>
                <a:sysClr val="windowText" lastClr="000000"/>
              </a:solidFill>
            </a:endParaRPr>
          </a:p>
          <a:p>
            <a:pPr>
              <a:defRPr/>
            </a:pPr>
            <a:r>
              <a:rPr lang="en-ZA" altLang="en-US" sz="1400" dirty="0" smtClean="0">
                <a:solidFill>
                  <a:sysClr val="windowText" lastClr="000000"/>
                </a:solidFill>
              </a:rPr>
              <a:t>57% (59 875) of opportunities registered are formal jobs,</a:t>
            </a:r>
          </a:p>
          <a:p>
            <a:pPr>
              <a:defRPr/>
            </a:pPr>
            <a:r>
              <a:rPr lang="en-ZA" altLang="en-US" sz="1400" dirty="0" smtClean="0">
                <a:solidFill>
                  <a:sysClr val="windowText" lastClr="000000"/>
                </a:solidFill>
              </a:rPr>
              <a:t>29% (30 993) projects,</a:t>
            </a:r>
          </a:p>
          <a:p>
            <a:pPr>
              <a:defRPr/>
            </a:pPr>
            <a:r>
              <a:rPr lang="en-ZA" altLang="en-US" sz="1400" dirty="0" smtClean="0">
                <a:solidFill>
                  <a:sysClr val="windowText" lastClr="000000"/>
                </a:solidFill>
              </a:rPr>
              <a:t>7% (7 557 </a:t>
            </a:r>
            <a:r>
              <a:rPr lang="en-ZA" altLang="en-US" sz="1400" dirty="0" err="1" smtClean="0">
                <a:solidFill>
                  <a:sysClr val="windowText" lastClr="000000"/>
                </a:solidFill>
              </a:rPr>
              <a:t>learnerships</a:t>
            </a:r>
            <a:r>
              <a:rPr lang="en-ZA" altLang="en-US" sz="1400" dirty="0" smtClean="0">
                <a:solidFill>
                  <a:sysClr val="windowText" lastClr="000000"/>
                </a:solidFill>
              </a:rPr>
              <a:t>,</a:t>
            </a:r>
          </a:p>
          <a:p>
            <a:pPr>
              <a:defRPr/>
            </a:pPr>
            <a:r>
              <a:rPr lang="en-ZA" altLang="en-US" sz="1400" dirty="0" smtClean="0">
                <a:solidFill>
                  <a:sysClr val="windowText" lastClr="000000"/>
                </a:solidFill>
              </a:rPr>
              <a:t>2% (2 451) Internship,</a:t>
            </a:r>
          </a:p>
          <a:p>
            <a:pPr>
              <a:defRPr/>
            </a:pPr>
            <a:r>
              <a:rPr lang="en-ZA" altLang="en-US" sz="1400" dirty="0" smtClean="0">
                <a:solidFill>
                  <a:sysClr val="windowText" lastClr="000000"/>
                </a:solidFill>
              </a:rPr>
              <a:t>2% (2 045) UIF-LAP,</a:t>
            </a:r>
          </a:p>
          <a:p>
            <a:pPr>
              <a:defRPr/>
            </a:pPr>
            <a:r>
              <a:rPr lang="en-ZA" altLang="en-US" sz="1400" dirty="0" smtClean="0">
                <a:solidFill>
                  <a:sysClr val="windowText" lastClr="000000"/>
                </a:solidFill>
              </a:rPr>
              <a:t>2% (1 641) apprenticeship, </a:t>
            </a:r>
          </a:p>
          <a:p>
            <a:pPr>
              <a:defRPr/>
            </a:pPr>
            <a:r>
              <a:rPr lang="en-ZA" altLang="en-US" sz="1400" dirty="0" smtClean="0">
                <a:solidFill>
                  <a:sysClr val="windowText" lastClr="000000"/>
                </a:solidFill>
              </a:rPr>
              <a:t>1% (1 240) Will-Programme, </a:t>
            </a:r>
            <a:r>
              <a:rPr lang="en-ZA" altLang="en-US" sz="1400" dirty="0" err="1" smtClean="0">
                <a:solidFill>
                  <a:sysClr val="windowText" lastClr="000000"/>
                </a:solidFill>
              </a:rPr>
              <a:t>e.t.c</a:t>
            </a:r>
            <a:endParaRPr lang="en-ZA" altLang="en-US" sz="1400" dirty="0" smtClean="0">
              <a:solidFill>
                <a:sysClr val="windowText" lastClr="000000"/>
              </a:solidFill>
            </a:endParaRPr>
          </a:p>
          <a:p>
            <a:pPr marL="457200" lvl="1" indent="0">
              <a:buFont typeface="Arial" panose="020B0604020202020204" pitchFamily="34" charset="0"/>
              <a:buNone/>
              <a:defRPr/>
            </a:pPr>
            <a:endParaRPr lang="en-ZA" altLang="en-US" sz="1400" dirty="0" smtClean="0">
              <a:solidFill>
                <a:srgbClr val="FF0000"/>
              </a:solidFill>
            </a:endParaRPr>
          </a:p>
          <a:p>
            <a:pPr marL="457200" lvl="1" indent="0">
              <a:buFont typeface="Arial" panose="020B0604020202020204" pitchFamily="34" charset="0"/>
              <a:buNone/>
              <a:defRPr/>
            </a:pPr>
            <a:endParaRPr lang="en-ZA" altLang="en-US" sz="1400" dirty="0" smtClean="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204788" y="158750"/>
            <a:ext cx="87963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000" b="1" u="sng">
                <a:solidFill>
                  <a:srgbClr val="006938"/>
                </a:solidFill>
                <a:ea typeface="MS PGothic" panose="020B0600070205080204" pitchFamily="34" charset="-128"/>
              </a:rPr>
              <a:t>OPPORTUNITIES REGISTERED BY OPPORTUNITY TYPE AND PROVINCE</a:t>
            </a:r>
            <a:endParaRPr lang="en-US" altLang="en-US" sz="2000" b="1" u="sng">
              <a:solidFill>
                <a:srgbClr val="006938"/>
              </a:solidFill>
            </a:endParaRPr>
          </a:p>
        </p:txBody>
      </p:sp>
      <p:sp>
        <p:nvSpPr>
          <p:cNvPr id="86019" name="Slide Number Placeholder 2"/>
          <p:cNvSpPr>
            <a:spLocks noGrp="1"/>
          </p:cNvSpPr>
          <p:nvPr>
            <p:ph type="sldNum" sz="quarter" idx="12"/>
          </p:nvPr>
        </p:nvSpPr>
        <p:spPr bwMode="auto">
          <a:xfrm>
            <a:off x="6613525" y="653891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2CB57AC-B44F-4F52-82C8-5E987318D492}" type="slidenum">
              <a:rPr lang="en-US" altLang="en-US" sz="1200" smtClean="0">
                <a:solidFill>
                  <a:srgbClr val="898989"/>
                </a:solidFill>
              </a:rPr>
              <a:pPr fontAlgn="base">
                <a:lnSpc>
                  <a:spcPct val="100000"/>
                </a:lnSpc>
                <a:spcBef>
                  <a:spcPct val="0"/>
                </a:spcBef>
                <a:spcAft>
                  <a:spcPct val="0"/>
                </a:spcAft>
                <a:buFontTx/>
                <a:buNone/>
              </a:pPr>
              <a:t>63</a:t>
            </a:fld>
            <a:endParaRPr lang="en-US" altLang="en-US" sz="1200" smtClean="0">
              <a:solidFill>
                <a:srgbClr val="898989"/>
              </a:solidFill>
            </a:endParaRPr>
          </a:p>
        </p:txBody>
      </p:sp>
      <p:graphicFrame>
        <p:nvGraphicFramePr>
          <p:cNvPr id="5" name="Content Placeholder 2"/>
          <p:cNvGraphicFramePr>
            <a:graphicFrameLocks/>
          </p:cNvGraphicFramePr>
          <p:nvPr/>
        </p:nvGraphicFramePr>
        <p:xfrm>
          <a:off x="204788" y="751120"/>
          <a:ext cx="8775938" cy="5889166"/>
        </p:xfrm>
        <a:graphic>
          <a:graphicData uri="http://schemas.openxmlformats.org/drawingml/2006/table">
            <a:tbl>
              <a:tblPr firstRow="1" bandRow="1">
                <a:tableStyleId>{93296810-A885-4BE3-A3E7-6D5BEEA58F35}</a:tableStyleId>
              </a:tblPr>
              <a:tblGrid>
                <a:gridCol w="813895">
                  <a:extLst>
                    <a:ext uri="{9D8B030D-6E8A-4147-A177-3AD203B41FA5}">
                      <a16:colId xmlns:a16="http://schemas.microsoft.com/office/drawing/2014/main" xmlns="" val="20000"/>
                    </a:ext>
                  </a:extLst>
                </a:gridCol>
                <a:gridCol w="727364">
                  <a:extLst>
                    <a:ext uri="{9D8B030D-6E8A-4147-A177-3AD203B41FA5}">
                      <a16:colId xmlns:a16="http://schemas.microsoft.com/office/drawing/2014/main" xmlns="" val="20001"/>
                    </a:ext>
                  </a:extLst>
                </a:gridCol>
                <a:gridCol w="384463">
                  <a:extLst>
                    <a:ext uri="{9D8B030D-6E8A-4147-A177-3AD203B41FA5}">
                      <a16:colId xmlns:a16="http://schemas.microsoft.com/office/drawing/2014/main" xmlns="" val="20002"/>
                    </a:ext>
                  </a:extLst>
                </a:gridCol>
                <a:gridCol w="540327">
                  <a:extLst>
                    <a:ext uri="{9D8B030D-6E8A-4147-A177-3AD203B41FA5}">
                      <a16:colId xmlns:a16="http://schemas.microsoft.com/office/drawing/2014/main" xmlns="" val="20003"/>
                    </a:ext>
                  </a:extLst>
                </a:gridCol>
                <a:gridCol w="322119">
                  <a:extLst>
                    <a:ext uri="{9D8B030D-6E8A-4147-A177-3AD203B41FA5}">
                      <a16:colId xmlns:a16="http://schemas.microsoft.com/office/drawing/2014/main" xmlns="" val="20004"/>
                    </a:ext>
                  </a:extLst>
                </a:gridCol>
                <a:gridCol w="529936">
                  <a:extLst>
                    <a:ext uri="{9D8B030D-6E8A-4147-A177-3AD203B41FA5}">
                      <a16:colId xmlns:a16="http://schemas.microsoft.com/office/drawing/2014/main" xmlns="" val="20005"/>
                    </a:ext>
                  </a:extLst>
                </a:gridCol>
                <a:gridCol w="363682">
                  <a:extLst>
                    <a:ext uri="{9D8B030D-6E8A-4147-A177-3AD203B41FA5}">
                      <a16:colId xmlns:a16="http://schemas.microsoft.com/office/drawing/2014/main" xmlns="" val="20006"/>
                    </a:ext>
                  </a:extLst>
                </a:gridCol>
                <a:gridCol w="467591">
                  <a:extLst>
                    <a:ext uri="{9D8B030D-6E8A-4147-A177-3AD203B41FA5}">
                      <a16:colId xmlns:a16="http://schemas.microsoft.com/office/drawing/2014/main" xmlns="" val="20007"/>
                    </a:ext>
                  </a:extLst>
                </a:gridCol>
                <a:gridCol w="280554">
                  <a:extLst>
                    <a:ext uri="{9D8B030D-6E8A-4147-A177-3AD203B41FA5}">
                      <a16:colId xmlns:a16="http://schemas.microsoft.com/office/drawing/2014/main" xmlns="" val="20008"/>
                    </a:ext>
                  </a:extLst>
                </a:gridCol>
                <a:gridCol w="654628">
                  <a:extLst>
                    <a:ext uri="{9D8B030D-6E8A-4147-A177-3AD203B41FA5}">
                      <a16:colId xmlns:a16="http://schemas.microsoft.com/office/drawing/2014/main" xmlns="" val="20009"/>
                    </a:ext>
                  </a:extLst>
                </a:gridCol>
                <a:gridCol w="374072">
                  <a:extLst>
                    <a:ext uri="{9D8B030D-6E8A-4147-A177-3AD203B41FA5}">
                      <a16:colId xmlns:a16="http://schemas.microsoft.com/office/drawing/2014/main" xmlns="" val="20010"/>
                    </a:ext>
                  </a:extLst>
                </a:gridCol>
                <a:gridCol w="353291">
                  <a:extLst>
                    <a:ext uri="{9D8B030D-6E8A-4147-A177-3AD203B41FA5}">
                      <a16:colId xmlns:a16="http://schemas.microsoft.com/office/drawing/2014/main" xmlns="" val="20011"/>
                    </a:ext>
                  </a:extLst>
                </a:gridCol>
                <a:gridCol w="238991">
                  <a:extLst>
                    <a:ext uri="{9D8B030D-6E8A-4147-A177-3AD203B41FA5}">
                      <a16:colId xmlns:a16="http://schemas.microsoft.com/office/drawing/2014/main" xmlns="" val="20012"/>
                    </a:ext>
                  </a:extLst>
                </a:gridCol>
                <a:gridCol w="311727">
                  <a:extLst>
                    <a:ext uri="{9D8B030D-6E8A-4147-A177-3AD203B41FA5}">
                      <a16:colId xmlns:a16="http://schemas.microsoft.com/office/drawing/2014/main" xmlns="" val="2075246784"/>
                    </a:ext>
                  </a:extLst>
                </a:gridCol>
                <a:gridCol w="219315">
                  <a:extLst>
                    <a:ext uri="{9D8B030D-6E8A-4147-A177-3AD203B41FA5}">
                      <a16:colId xmlns:a16="http://schemas.microsoft.com/office/drawing/2014/main" xmlns="" val="1500728288"/>
                    </a:ext>
                  </a:extLst>
                </a:gridCol>
                <a:gridCol w="438797">
                  <a:extLst>
                    <a:ext uri="{9D8B030D-6E8A-4147-A177-3AD203B41FA5}">
                      <a16:colId xmlns:a16="http://schemas.microsoft.com/office/drawing/2014/main" xmlns="" val="20013"/>
                    </a:ext>
                  </a:extLst>
                </a:gridCol>
                <a:gridCol w="329025">
                  <a:extLst>
                    <a:ext uri="{9D8B030D-6E8A-4147-A177-3AD203B41FA5}">
                      <a16:colId xmlns:a16="http://schemas.microsoft.com/office/drawing/2014/main" xmlns="" val="20014"/>
                    </a:ext>
                  </a:extLst>
                </a:gridCol>
                <a:gridCol w="384463">
                  <a:extLst>
                    <a:ext uri="{9D8B030D-6E8A-4147-A177-3AD203B41FA5}">
                      <a16:colId xmlns:a16="http://schemas.microsoft.com/office/drawing/2014/main" xmlns="" val="20015"/>
                    </a:ext>
                  </a:extLst>
                </a:gridCol>
                <a:gridCol w="322119">
                  <a:extLst>
                    <a:ext uri="{9D8B030D-6E8A-4147-A177-3AD203B41FA5}">
                      <a16:colId xmlns:a16="http://schemas.microsoft.com/office/drawing/2014/main" xmlns="" val="20016"/>
                    </a:ext>
                  </a:extLst>
                </a:gridCol>
                <a:gridCol w="719579">
                  <a:extLst>
                    <a:ext uri="{9D8B030D-6E8A-4147-A177-3AD203B41FA5}">
                      <a16:colId xmlns:a16="http://schemas.microsoft.com/office/drawing/2014/main" xmlns="" val="20017"/>
                    </a:ext>
                  </a:extLst>
                </a:gridCol>
              </a:tblGrid>
              <a:tr h="8220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dirty="0">
                          <a:effectLst/>
                        </a:rPr>
                        <a:t> </a:t>
                      </a:r>
                      <a:endParaRPr lang="en-ZA" sz="1000" b="0" i="0" u="none" strike="noStrike" dirty="0">
                        <a:solidFill>
                          <a:srgbClr val="000000"/>
                        </a:solidFill>
                        <a:effectLst/>
                        <a:latin typeface="Calibri"/>
                      </a:endParaRPr>
                    </a:p>
                  </a:txBody>
                  <a:tcPr marL="85725" marR="9525"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Formal Job</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a:effectLst/>
                        </a:rPr>
                        <a:t>%</a:t>
                      </a:r>
                      <a:endParaRPr lang="en-ZA" sz="105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Apprenticeship</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a:effectLst/>
                        </a:rPr>
                        <a:t>%</a:t>
                      </a:r>
                      <a:endParaRPr lang="en-ZA" sz="105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a:effectLst/>
                        </a:rPr>
                        <a:t>Learnership</a:t>
                      </a:r>
                      <a:endParaRPr lang="en-ZA" sz="105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Internship</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Projects</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SIPS 1</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smtClean="0">
                          <a:effectLst/>
                        </a:rPr>
                        <a:t>Operation</a:t>
                      </a:r>
                      <a:r>
                        <a:rPr lang="en-ZA" sz="1050" u="none" strike="noStrike" baseline="0" dirty="0" smtClean="0">
                          <a:effectLst/>
                        </a:rPr>
                        <a:t> </a:t>
                      </a:r>
                      <a:r>
                        <a:rPr lang="en-ZA" sz="1050" u="none" strike="noStrike" baseline="0" dirty="0" err="1" smtClean="0">
                          <a:effectLst/>
                        </a:rPr>
                        <a:t>Phakisa</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smtClean="0">
                          <a:effectLst/>
                        </a:rPr>
                        <a:t>%</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UIF-LAP</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Will- Programme</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Total</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522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9 508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458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1 386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463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5 630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115</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179</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17 774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4103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3 441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699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246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3 174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7 824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4103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5 790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2 486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1 172</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6 138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922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16 633</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522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KwaZulu Natal</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12 075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682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142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2 901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825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16 664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4103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12 644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24</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823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13 529</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5164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5 486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527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6 524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522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2 193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1 097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92</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3 349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6 937</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4103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1 187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362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5 689</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7 633</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522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Western Cape</a:t>
                      </a:r>
                      <a:endParaRPr lang="en-ZA" sz="1000" b="1" i="0" u="none" strike="noStrike" dirty="0">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6 581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385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649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2 761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10 411</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4103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Online</a:t>
                      </a:r>
                      <a:endParaRPr lang="en-ZA" sz="1000" b="1" i="0" u="none" strike="noStrike" dirty="0">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970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1 000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1 985</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r h="4103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a:effectLst/>
                        </a:rPr>
                        <a:t>Total</a:t>
                      </a:r>
                      <a:endParaRPr lang="en-ZA" sz="1100" b="1" i="0" u="none" strike="noStrike" dirty="0">
                        <a:solidFill>
                          <a:srgbClr val="000000"/>
                        </a:solidFill>
                        <a:effectLst/>
                        <a:latin typeface="Calibri"/>
                      </a:endParaRPr>
                    </a:p>
                  </a:txBody>
                  <a:tcPr marL="857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59 875</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57%</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1 641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7 557</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7%</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2 451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30 993</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29%</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92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2 045</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1 240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105 914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OPPORTUNITIES REGISTERED BY EMPLOYMENT  TYPE AND PROVINCE</a:t>
            </a:r>
            <a:endParaRPr lang="en-US" altLang="en-US" sz="2400" b="1" u="sng">
              <a:solidFill>
                <a:srgbClr val="006938"/>
              </a:solidFill>
            </a:endParaRPr>
          </a:p>
        </p:txBody>
      </p:sp>
      <p:sp>
        <p:nvSpPr>
          <p:cNvPr id="87043" name="Slide Number Placeholder 2"/>
          <p:cNvSpPr>
            <a:spLocks noGrp="1"/>
          </p:cNvSpPr>
          <p:nvPr>
            <p:ph type="sldNum" sz="quarter" idx="12"/>
          </p:nvPr>
        </p:nvSpPr>
        <p:spPr bwMode="auto">
          <a:xfrm>
            <a:off x="6572250" y="6492875"/>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59880F0-0009-47D1-9665-971A099CDFE9}" type="slidenum">
              <a:rPr lang="en-US" altLang="en-US" sz="1200" smtClean="0">
                <a:solidFill>
                  <a:srgbClr val="898989"/>
                </a:solidFill>
              </a:rPr>
              <a:pPr fontAlgn="base">
                <a:lnSpc>
                  <a:spcPct val="100000"/>
                </a:lnSpc>
                <a:spcBef>
                  <a:spcPct val="0"/>
                </a:spcBef>
                <a:spcAft>
                  <a:spcPct val="0"/>
                </a:spcAft>
                <a:buFontTx/>
                <a:buNone/>
              </a:pPr>
              <a:t>64</a:t>
            </a:fld>
            <a:endParaRPr lang="en-US" altLang="en-US" sz="1200" smtClean="0">
              <a:solidFill>
                <a:srgbClr val="898989"/>
              </a:solidFill>
            </a:endParaRPr>
          </a:p>
        </p:txBody>
      </p:sp>
      <p:graphicFrame>
        <p:nvGraphicFramePr>
          <p:cNvPr id="5" name="Content Placeholder 2"/>
          <p:cNvGraphicFramePr>
            <a:graphicFrameLocks/>
          </p:cNvGraphicFramePr>
          <p:nvPr/>
        </p:nvGraphicFramePr>
        <p:xfrm>
          <a:off x="206829" y="1361209"/>
          <a:ext cx="5944585" cy="5164286"/>
        </p:xfrm>
        <a:graphic>
          <a:graphicData uri="http://schemas.openxmlformats.org/drawingml/2006/table">
            <a:tbl>
              <a:tblPr firstRow="1" bandRow="1">
                <a:tableStyleId>{93296810-A885-4BE3-A3E7-6D5BEEA58F35}</a:tableStyleId>
              </a:tblPr>
              <a:tblGrid>
                <a:gridCol w="738744">
                  <a:extLst>
                    <a:ext uri="{9D8B030D-6E8A-4147-A177-3AD203B41FA5}">
                      <a16:colId xmlns:a16="http://schemas.microsoft.com/office/drawing/2014/main" xmlns="" val="20000"/>
                    </a:ext>
                  </a:extLst>
                </a:gridCol>
                <a:gridCol w="727363">
                  <a:extLst>
                    <a:ext uri="{9D8B030D-6E8A-4147-A177-3AD203B41FA5}">
                      <a16:colId xmlns:a16="http://schemas.microsoft.com/office/drawing/2014/main" xmlns="" val="20001"/>
                    </a:ext>
                  </a:extLst>
                </a:gridCol>
                <a:gridCol w="488373">
                  <a:extLst>
                    <a:ext uri="{9D8B030D-6E8A-4147-A177-3AD203B41FA5}">
                      <a16:colId xmlns:a16="http://schemas.microsoft.com/office/drawing/2014/main" xmlns="" val="20002"/>
                    </a:ext>
                  </a:extLst>
                </a:gridCol>
                <a:gridCol w="613064">
                  <a:extLst>
                    <a:ext uri="{9D8B030D-6E8A-4147-A177-3AD203B41FA5}">
                      <a16:colId xmlns:a16="http://schemas.microsoft.com/office/drawing/2014/main" xmlns="" val="20003"/>
                    </a:ext>
                  </a:extLst>
                </a:gridCol>
                <a:gridCol w="498763">
                  <a:extLst>
                    <a:ext uri="{9D8B030D-6E8A-4147-A177-3AD203B41FA5}">
                      <a16:colId xmlns:a16="http://schemas.microsoft.com/office/drawing/2014/main" xmlns="" val="20004"/>
                    </a:ext>
                  </a:extLst>
                </a:gridCol>
                <a:gridCol w="665019">
                  <a:extLst>
                    <a:ext uri="{9D8B030D-6E8A-4147-A177-3AD203B41FA5}">
                      <a16:colId xmlns:a16="http://schemas.microsoft.com/office/drawing/2014/main" xmlns="" val="20005"/>
                    </a:ext>
                  </a:extLst>
                </a:gridCol>
                <a:gridCol w="444511">
                  <a:extLst>
                    <a:ext uri="{9D8B030D-6E8A-4147-A177-3AD203B41FA5}">
                      <a16:colId xmlns:a16="http://schemas.microsoft.com/office/drawing/2014/main" xmlns="" val="20006"/>
                    </a:ext>
                  </a:extLst>
                </a:gridCol>
                <a:gridCol w="589583">
                  <a:extLst>
                    <a:ext uri="{9D8B030D-6E8A-4147-A177-3AD203B41FA5}">
                      <a16:colId xmlns:a16="http://schemas.microsoft.com/office/drawing/2014/main" xmlns="" val="20007"/>
                    </a:ext>
                  </a:extLst>
                </a:gridCol>
                <a:gridCol w="441699">
                  <a:extLst>
                    <a:ext uri="{9D8B030D-6E8A-4147-A177-3AD203B41FA5}">
                      <a16:colId xmlns:a16="http://schemas.microsoft.com/office/drawing/2014/main" xmlns="" val="20008"/>
                    </a:ext>
                  </a:extLst>
                </a:gridCol>
                <a:gridCol w="737466">
                  <a:extLst>
                    <a:ext uri="{9D8B030D-6E8A-4147-A177-3AD203B41FA5}">
                      <a16:colId xmlns:a16="http://schemas.microsoft.com/office/drawing/2014/main" xmlns="" val="20009"/>
                    </a:ext>
                  </a:extLst>
                </a:gridCol>
              </a:tblGrid>
              <a:tr h="7351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dirty="0">
                          <a:effectLst/>
                        </a:rPr>
                        <a:t> </a:t>
                      </a:r>
                      <a:endParaRPr lang="en-ZA" sz="1000" b="0"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Contract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a:effectLst/>
                        </a:rPr>
                        <a:t>%</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a:effectLst/>
                        </a:rPr>
                        <a:t>Permanent</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a:effectLst/>
                        </a:rPr>
                        <a:t>%</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Temporary</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smtClean="0">
                          <a:effectLst/>
                        </a:rPr>
                        <a:t>Other</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453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smtClean="0">
                          <a:effectLst/>
                        </a:rPr>
                        <a:t>Eastern Cape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14 473</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81</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661</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2 482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14</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158</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17 774</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1"/>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Free State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6 620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85</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274</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832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11</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98</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7 824</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2"/>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Gauteng</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12 722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76</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1 535</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1 892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484</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16 633</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3"/>
                  </a:ext>
                </a:extLst>
              </a:tr>
              <a:tr h="453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err="1">
                          <a:effectLst/>
                        </a:rPr>
                        <a:t>KwaZulu</a:t>
                      </a:r>
                      <a:r>
                        <a:rPr lang="en-ZA" sz="900" b="1" u="none" strike="noStrike" dirty="0">
                          <a:effectLst/>
                        </a:rPr>
                        <a:t> Natal</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14 661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88</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1 410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8</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593</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16 664</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4"/>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Limpopo</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12 103</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89</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197</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1 226</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13 529</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5"/>
                  </a:ext>
                </a:extLst>
              </a:tr>
              <a:tr h="453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Mpumalanga</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4 746</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73</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805</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702</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11</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6 524</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6"/>
                  </a:ext>
                </a:extLst>
              </a:tr>
              <a:tr h="453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Northern Cape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4 197</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127</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1 832</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26</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781</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6 937</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7"/>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North West</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4 379</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57</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480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2 629</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34</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145</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7 633</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8"/>
                  </a:ext>
                </a:extLst>
              </a:tr>
              <a:tr h="453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Western Cape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7 662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74</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419</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2 090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20</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240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10 411</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09"/>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smtClean="0">
                          <a:effectLst/>
                        </a:rPr>
                        <a:t>Online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1 171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59</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800</a:t>
                      </a:r>
                      <a:endParaRPr lang="en-ZA" sz="1100" b="0"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40</a:t>
                      </a:r>
                      <a:endParaRPr lang="en-ZA" sz="1100" b="0" i="0" u="none" strike="noStrike">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1 985</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10"/>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a:effectLst/>
                        </a:rPr>
                        <a:t>Total</a:t>
                      </a:r>
                      <a:endParaRPr lang="en-ZA" sz="11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82 734</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78%</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5 921</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6%</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14 279</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13%</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2 980</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3%</a:t>
                      </a:r>
                      <a:endParaRPr lang="en-ZA" sz="1100" b="1" i="0" u="none" strike="noStrike" dirty="0">
                        <a:solidFill>
                          <a:srgbClr val="000000"/>
                        </a:solidFill>
                        <a:effectLst/>
                        <a:latin typeface="+mn-lt"/>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105 914</a:t>
                      </a:r>
                      <a:endParaRPr lang="en-ZA"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xmlns="" val="10011"/>
                  </a:ext>
                </a:extLst>
              </a:tr>
            </a:tbl>
          </a:graphicData>
        </a:graphic>
      </p:graphicFrame>
      <p:sp>
        <p:nvSpPr>
          <p:cNvPr id="6" name="Content Placeholder 3"/>
          <p:cNvSpPr txBox="1">
            <a:spLocks/>
          </p:cNvSpPr>
          <p:nvPr/>
        </p:nvSpPr>
        <p:spPr bwMode="auto">
          <a:xfrm>
            <a:off x="6151563" y="1360488"/>
            <a:ext cx="2898775" cy="516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defRPr/>
            </a:pPr>
            <a:endParaRPr lang="en-ZA" altLang="en-US" sz="1800" dirty="0" smtClean="0">
              <a:solidFill>
                <a:sysClr val="windowText" lastClr="000000"/>
              </a:solidFill>
            </a:endParaRPr>
          </a:p>
          <a:p>
            <a:pPr>
              <a:defRPr/>
            </a:pPr>
            <a:r>
              <a:rPr lang="en-ZA" altLang="en-US" sz="1400" dirty="0" smtClean="0">
                <a:solidFill>
                  <a:sysClr val="windowText" lastClr="000000"/>
                </a:solidFill>
              </a:rPr>
              <a:t>78% (82 734) of opportunities registered are of contract type,</a:t>
            </a:r>
          </a:p>
          <a:p>
            <a:pPr>
              <a:defRPr/>
            </a:pPr>
            <a:r>
              <a:rPr lang="en-ZA" altLang="en-US" sz="1400" dirty="0" smtClean="0">
                <a:solidFill>
                  <a:sysClr val="windowText" lastClr="000000"/>
                </a:solidFill>
              </a:rPr>
              <a:t>13% (14 279) temporary opportunities,</a:t>
            </a:r>
          </a:p>
          <a:p>
            <a:pPr>
              <a:defRPr/>
            </a:pPr>
            <a:r>
              <a:rPr lang="en-ZA" altLang="en-US" sz="1400" dirty="0" smtClean="0">
                <a:solidFill>
                  <a:sysClr val="windowText" lastClr="000000"/>
                </a:solidFill>
              </a:rPr>
              <a:t>6% (5 921) permanent opportunities.</a:t>
            </a:r>
          </a:p>
          <a:p>
            <a:pPr>
              <a:defRPr/>
            </a:pPr>
            <a:r>
              <a:rPr lang="en-ZA" altLang="en-US" sz="1400" dirty="0" smtClean="0">
                <a:solidFill>
                  <a:sysClr val="windowText" lastClr="000000"/>
                </a:solidFill>
              </a:rPr>
              <a:t>The remaining 3% (2 980) is classified as other.</a:t>
            </a:r>
          </a:p>
          <a:p>
            <a:pPr>
              <a:defRPr/>
            </a:pPr>
            <a:endParaRPr lang="en-ZA" altLang="en-US" sz="1600" dirty="0" smtClean="0">
              <a:solidFill>
                <a:srgbClr val="FF0000"/>
              </a:solidFill>
            </a:endParaRPr>
          </a:p>
          <a:p>
            <a:pPr>
              <a:defRPr/>
            </a:pPr>
            <a:endParaRPr lang="en-ZA" altLang="en-US" sz="1600" dirty="0" smtClean="0">
              <a:solidFill>
                <a:sysClr val="windowText" lastClr="000000"/>
              </a:solidFill>
            </a:endParaRPr>
          </a:p>
          <a:p>
            <a:pPr>
              <a:defRPr/>
            </a:pPr>
            <a:endParaRPr lang="en-ZA" altLang="en-US" sz="1600" dirty="0" smtClean="0">
              <a:solidFill>
                <a:sysClr val="windowText" lastClr="000000"/>
              </a:solidFill>
            </a:endParaRPr>
          </a:p>
          <a:p>
            <a:pPr>
              <a:defRPr/>
            </a:pPr>
            <a:endParaRPr lang="en-ZA" altLang="en-US" sz="800" dirty="0" smtClean="0">
              <a:solidFill>
                <a:sysClr val="windowText" lastClr="000000"/>
              </a:solidFill>
            </a:endParaRPr>
          </a:p>
          <a:p>
            <a:pPr>
              <a:defRPr/>
            </a:pPr>
            <a:endParaRPr lang="en-ZA" altLang="en-US" sz="800" dirty="0" smtClean="0">
              <a:solidFill>
                <a:sysClr val="windowText" lastClr="000000"/>
              </a:solidFill>
            </a:endParaRPr>
          </a:p>
          <a:p>
            <a:pPr marL="0" indent="0">
              <a:buFont typeface="Arial" panose="020B0604020202020204" pitchFamily="34" charset="0"/>
              <a:buNone/>
              <a:defRPr/>
            </a:pPr>
            <a:r>
              <a:rPr lang="en-ZA" altLang="en-US" sz="800" dirty="0" smtClean="0">
                <a:solidFill>
                  <a:sysClr val="windowText" lastClr="000000"/>
                </a:solidFill>
              </a:rPr>
              <a:t>         NB.  Percentage numbers have been rounded off to zero.</a:t>
            </a:r>
          </a:p>
          <a:p>
            <a:pPr>
              <a:defRPr/>
            </a:pPr>
            <a:endParaRPr lang="en-ZA" altLang="en-US" sz="1800" dirty="0" smtClean="0">
              <a:solidFill>
                <a:sysClr val="windowText" lastClr="000000"/>
              </a:solidFill>
            </a:endParaRPr>
          </a:p>
          <a:p>
            <a:pPr>
              <a:defRPr/>
            </a:pPr>
            <a:endParaRPr lang="en-ZA" altLang="en-US" sz="1800" dirty="0" smtClean="0">
              <a:solidFill>
                <a:sysClr val="windowText" lastClr="000000"/>
              </a:solidFill>
            </a:endParaRPr>
          </a:p>
          <a:p>
            <a:pPr>
              <a:defRPr/>
            </a:pPr>
            <a:endParaRPr lang="en-ZA" altLang="en-US" dirty="0" smtClean="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204788" y="501650"/>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EMPLOYMENT COUNSELLING BY AGE GROUP AND PROVINCE</a:t>
            </a:r>
            <a:endParaRPr lang="en-US" altLang="en-US" sz="2400" b="1" u="sng">
              <a:solidFill>
                <a:srgbClr val="006938"/>
              </a:solidFill>
            </a:endParaRPr>
          </a:p>
        </p:txBody>
      </p:sp>
      <p:sp>
        <p:nvSpPr>
          <p:cNvPr id="89091" name="Slide Number Placeholder 2"/>
          <p:cNvSpPr>
            <a:spLocks noGrp="1"/>
          </p:cNvSpPr>
          <p:nvPr>
            <p:ph type="sldNum" sz="quarter" idx="12"/>
          </p:nvPr>
        </p:nvSpPr>
        <p:spPr bwMode="auto">
          <a:xfrm>
            <a:off x="6684963" y="647541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E9C8E0F-0659-4F4F-A035-A6AFC36DFB5C}" type="slidenum">
              <a:rPr lang="en-US" altLang="en-US" sz="1200" smtClean="0">
                <a:solidFill>
                  <a:srgbClr val="898989"/>
                </a:solidFill>
              </a:rPr>
              <a:pPr fontAlgn="base">
                <a:lnSpc>
                  <a:spcPct val="100000"/>
                </a:lnSpc>
                <a:spcBef>
                  <a:spcPct val="0"/>
                </a:spcBef>
                <a:spcAft>
                  <a:spcPct val="0"/>
                </a:spcAft>
                <a:buFontTx/>
                <a:buNone/>
              </a:pPr>
              <a:t>66</a:t>
            </a:fld>
            <a:endParaRPr lang="en-US" altLang="en-US" sz="1200" smtClean="0">
              <a:solidFill>
                <a:srgbClr val="898989"/>
              </a:solidFill>
            </a:endParaRPr>
          </a:p>
        </p:txBody>
      </p:sp>
      <p:graphicFrame>
        <p:nvGraphicFramePr>
          <p:cNvPr id="6" name="Content Placeholder 2"/>
          <p:cNvGraphicFramePr>
            <a:graphicFrameLocks/>
          </p:cNvGraphicFramePr>
          <p:nvPr/>
        </p:nvGraphicFramePr>
        <p:xfrm>
          <a:off x="228600" y="1209675"/>
          <a:ext cx="8789988" cy="5265743"/>
        </p:xfrm>
        <a:graphic>
          <a:graphicData uri="http://schemas.openxmlformats.org/drawingml/2006/table">
            <a:tbl>
              <a:tblPr firstRow="1" bandRow="1">
                <a:tableStyleId>{93296810-A885-4BE3-A3E7-6D5BEEA58F35}</a:tableStyleId>
              </a:tblPr>
              <a:tblGrid>
                <a:gridCol w="816385">
                  <a:extLst>
                    <a:ext uri="{9D8B030D-6E8A-4147-A177-3AD203B41FA5}">
                      <a16:colId xmlns:a16="http://schemas.microsoft.com/office/drawing/2014/main" xmlns="" val="20000"/>
                    </a:ext>
                  </a:extLst>
                </a:gridCol>
                <a:gridCol w="669538">
                  <a:extLst>
                    <a:ext uri="{9D8B030D-6E8A-4147-A177-3AD203B41FA5}">
                      <a16:colId xmlns:a16="http://schemas.microsoft.com/office/drawing/2014/main" xmlns="" val="20001"/>
                    </a:ext>
                  </a:extLst>
                </a:gridCol>
                <a:gridCol w="529943">
                  <a:extLst>
                    <a:ext uri="{9D8B030D-6E8A-4147-A177-3AD203B41FA5}">
                      <a16:colId xmlns:a16="http://schemas.microsoft.com/office/drawing/2014/main" xmlns="" val="20002"/>
                    </a:ext>
                  </a:extLst>
                </a:gridCol>
                <a:gridCol w="685808">
                  <a:extLst>
                    <a:ext uri="{9D8B030D-6E8A-4147-A177-3AD203B41FA5}">
                      <a16:colId xmlns:a16="http://schemas.microsoft.com/office/drawing/2014/main" xmlns="" val="20003"/>
                    </a:ext>
                  </a:extLst>
                </a:gridCol>
                <a:gridCol w="488379">
                  <a:extLst>
                    <a:ext uri="{9D8B030D-6E8A-4147-A177-3AD203B41FA5}">
                      <a16:colId xmlns:a16="http://schemas.microsoft.com/office/drawing/2014/main" xmlns="" val="20004"/>
                    </a:ext>
                  </a:extLst>
                </a:gridCol>
                <a:gridCol w="748155">
                  <a:extLst>
                    <a:ext uri="{9D8B030D-6E8A-4147-A177-3AD203B41FA5}">
                      <a16:colId xmlns:a16="http://schemas.microsoft.com/office/drawing/2014/main" xmlns="" val="20005"/>
                    </a:ext>
                  </a:extLst>
                </a:gridCol>
                <a:gridCol w="467596">
                  <a:extLst>
                    <a:ext uri="{9D8B030D-6E8A-4147-A177-3AD203B41FA5}">
                      <a16:colId xmlns:a16="http://schemas.microsoft.com/office/drawing/2014/main" xmlns="" val="20006"/>
                    </a:ext>
                  </a:extLst>
                </a:gridCol>
                <a:gridCol w="675418">
                  <a:extLst>
                    <a:ext uri="{9D8B030D-6E8A-4147-A177-3AD203B41FA5}">
                      <a16:colId xmlns:a16="http://schemas.microsoft.com/office/drawing/2014/main" xmlns="" val="20007"/>
                    </a:ext>
                  </a:extLst>
                </a:gridCol>
                <a:gridCol w="467596">
                  <a:extLst>
                    <a:ext uri="{9D8B030D-6E8A-4147-A177-3AD203B41FA5}">
                      <a16:colId xmlns:a16="http://schemas.microsoft.com/office/drawing/2014/main" xmlns="" val="20008"/>
                    </a:ext>
                  </a:extLst>
                </a:gridCol>
                <a:gridCol w="625454">
                  <a:extLst>
                    <a:ext uri="{9D8B030D-6E8A-4147-A177-3AD203B41FA5}">
                      <a16:colId xmlns:a16="http://schemas.microsoft.com/office/drawing/2014/main" xmlns="" val="20009"/>
                    </a:ext>
                  </a:extLst>
                </a:gridCol>
                <a:gridCol w="520327">
                  <a:extLst>
                    <a:ext uri="{9D8B030D-6E8A-4147-A177-3AD203B41FA5}">
                      <a16:colId xmlns:a16="http://schemas.microsoft.com/office/drawing/2014/main" xmlns="" val="2306676847"/>
                    </a:ext>
                  </a:extLst>
                </a:gridCol>
                <a:gridCol w="718175">
                  <a:extLst>
                    <a:ext uri="{9D8B030D-6E8A-4147-A177-3AD203B41FA5}">
                      <a16:colId xmlns:a16="http://schemas.microsoft.com/office/drawing/2014/main" xmlns="" val="3918798563"/>
                    </a:ext>
                  </a:extLst>
                </a:gridCol>
                <a:gridCol w="503923">
                  <a:extLst>
                    <a:ext uri="{9D8B030D-6E8A-4147-A177-3AD203B41FA5}">
                      <a16:colId xmlns:a16="http://schemas.microsoft.com/office/drawing/2014/main" xmlns="" val="20010"/>
                    </a:ext>
                  </a:extLst>
                </a:gridCol>
                <a:gridCol w="873291">
                  <a:extLst>
                    <a:ext uri="{9D8B030D-6E8A-4147-A177-3AD203B41FA5}">
                      <a16:colId xmlns:a16="http://schemas.microsoft.com/office/drawing/2014/main" xmlns="" val="20011"/>
                    </a:ext>
                  </a:extLst>
                </a:gridCol>
              </a:tblGrid>
              <a:tr h="4868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ZA" sz="1100" u="none" strike="noStrike">
                          <a:effectLst/>
                        </a:rPr>
                        <a:t> </a:t>
                      </a:r>
                      <a:endParaRPr lang="en-ZA" sz="1100" b="0" i="0" u="none" strike="noStrike">
                        <a:solidFill>
                          <a:srgbClr val="000000"/>
                        </a:solidFill>
                        <a:effectLst/>
                        <a:latin typeface="Calibri"/>
                      </a:endParaRPr>
                    </a:p>
                  </a:txBody>
                  <a:tcPr marL="9524" marR="9524" marT="9525"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effectLst/>
                        </a:rPr>
                        <a:t>16-25</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26-35</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36-45</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46-60</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61+</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effectLst/>
                        </a:rPr>
                        <a:t>%</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000" u="none" strike="noStrike" dirty="0" smtClean="0">
                          <a:effectLst/>
                        </a:rPr>
                        <a:t>Unspecified</a:t>
                      </a:r>
                      <a:endParaRPr lang="en-ZA" sz="10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Calibri" panose="020F0502020204030204" pitchFamily="34" charset="0"/>
                      </a:endParaRPr>
                    </a:p>
                  </a:txBody>
                  <a:tcPr marL="9524"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4" marR="9524" marT="9526" marB="0" anchor="ctr"/>
                </a:tc>
                <a:extLst>
                  <a:ext uri="{0D108BD9-81ED-4DB2-BD59-A6C34878D82A}">
                    <a16:rowId xmlns:a16="http://schemas.microsoft.com/office/drawing/2014/main" xmlns="" val="10000"/>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6 687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11 328</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44</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5 156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2 550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139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25 860</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1"/>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5 096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29</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8 769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2 814</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1 001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17 697</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2"/>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11 611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23 045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8 939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2 933</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275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46 803</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3"/>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KwaZulu Natal</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7 008</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13 054</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5 691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2 092</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269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28 114</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4"/>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5 918</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9 281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3 425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1 385</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20 072</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5"/>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6 210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11 449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5 082</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2 161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9</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25 137</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6"/>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3 239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4 800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2 619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21</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1 387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239</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12 286</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7"/>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4 007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8 400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3 560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1 120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85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17 172</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8"/>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5 721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6 361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39</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2 833</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1 286</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8</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137</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16 338</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09"/>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Online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13</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13</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8</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10"/>
                  </a:ext>
                </a:extLst>
              </a:tr>
              <a:tr h="4344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Total</a:t>
                      </a:r>
                      <a:endParaRPr lang="en-ZA" sz="1000" b="1" i="0" u="none" strike="noStrike" dirty="0">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55 499</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26.5%</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96 491</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46.1%</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40 120</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19.1%</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15 916</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7.6%</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1 456</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0,7%</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5</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0%</a:t>
                      </a:r>
                      <a:endParaRPr lang="en-ZA" sz="1100" b="1" i="0" u="none" strike="noStrike" dirty="0">
                        <a:solidFill>
                          <a:srgbClr val="000000"/>
                        </a:solidFill>
                        <a:effectLst/>
                        <a:latin typeface="Calibri" panose="020F0502020204030204" pitchFamily="34" charset="0"/>
                      </a:endParaRPr>
                    </a:p>
                  </a:txBody>
                  <a:tcPr marL="9525" marR="9525" marT="9526"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209 487</a:t>
                      </a:r>
                      <a:endParaRPr lang="en-ZA" sz="1100" b="1" i="0" u="none" strike="noStrike" dirty="0">
                        <a:solidFill>
                          <a:srgbClr val="000000"/>
                        </a:solidFill>
                        <a:effectLst/>
                        <a:latin typeface="Calibri" panose="020F0502020204030204" pitchFamily="34" charset="0"/>
                      </a:endParaRPr>
                    </a:p>
                  </a:txBody>
                  <a:tcPr marL="9525" marR="9525" marT="9526"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EMPLOYMENT COUNSELLING BY GENDER AND PROVINCE</a:t>
            </a:r>
            <a:endParaRPr lang="en-US" altLang="en-US" sz="2400" b="1" u="sng">
              <a:solidFill>
                <a:srgbClr val="006938"/>
              </a:solidFill>
            </a:endParaRPr>
          </a:p>
        </p:txBody>
      </p:sp>
      <p:sp>
        <p:nvSpPr>
          <p:cNvPr id="9011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87D6AF8-57BC-42E8-A722-87A3B8E40D45}" type="slidenum">
              <a:rPr lang="en-US" altLang="en-US" sz="1200" smtClean="0">
                <a:solidFill>
                  <a:srgbClr val="898989"/>
                </a:solidFill>
              </a:rPr>
              <a:pPr fontAlgn="base">
                <a:lnSpc>
                  <a:spcPct val="100000"/>
                </a:lnSpc>
                <a:spcBef>
                  <a:spcPct val="0"/>
                </a:spcBef>
                <a:spcAft>
                  <a:spcPct val="0"/>
                </a:spcAft>
                <a:buFontTx/>
                <a:buNone/>
              </a:pPr>
              <a:t>67</a:t>
            </a:fld>
            <a:endParaRPr lang="en-US" altLang="en-US" sz="1200" smtClean="0">
              <a:solidFill>
                <a:srgbClr val="898989"/>
              </a:solidFill>
            </a:endParaRPr>
          </a:p>
        </p:txBody>
      </p:sp>
      <p:graphicFrame>
        <p:nvGraphicFramePr>
          <p:cNvPr id="5" name="Content Placeholder 2"/>
          <p:cNvGraphicFramePr>
            <a:graphicFrameLocks/>
          </p:cNvGraphicFramePr>
          <p:nvPr/>
        </p:nvGraphicFramePr>
        <p:xfrm>
          <a:off x="204788" y="1054100"/>
          <a:ext cx="8666163" cy="5292725"/>
        </p:xfrm>
        <a:graphic>
          <a:graphicData uri="http://schemas.openxmlformats.org/drawingml/2006/table">
            <a:tbl>
              <a:tblPr firstRow="1" bandRow="1">
                <a:tableStyleId>{93296810-A885-4BE3-A3E7-6D5BEEA58F35}</a:tableStyleId>
              </a:tblPr>
              <a:tblGrid>
                <a:gridCol w="1184584">
                  <a:extLst>
                    <a:ext uri="{9D8B030D-6E8A-4147-A177-3AD203B41FA5}">
                      <a16:colId xmlns:a16="http://schemas.microsoft.com/office/drawing/2014/main" xmlns="" val="20000"/>
                    </a:ext>
                  </a:extLst>
                </a:gridCol>
                <a:gridCol w="1485924">
                  <a:extLst>
                    <a:ext uri="{9D8B030D-6E8A-4147-A177-3AD203B41FA5}">
                      <a16:colId xmlns:a16="http://schemas.microsoft.com/office/drawing/2014/main" xmlns="" val="20001"/>
                    </a:ext>
                  </a:extLst>
                </a:gridCol>
                <a:gridCol w="987152">
                  <a:extLst>
                    <a:ext uri="{9D8B030D-6E8A-4147-A177-3AD203B41FA5}">
                      <a16:colId xmlns:a16="http://schemas.microsoft.com/office/drawing/2014/main" xmlns="" val="20002"/>
                    </a:ext>
                  </a:extLst>
                </a:gridCol>
                <a:gridCol w="1454752">
                  <a:extLst>
                    <a:ext uri="{9D8B030D-6E8A-4147-A177-3AD203B41FA5}">
                      <a16:colId xmlns:a16="http://schemas.microsoft.com/office/drawing/2014/main" xmlns="" val="20003"/>
                    </a:ext>
                  </a:extLst>
                </a:gridCol>
                <a:gridCol w="966370">
                  <a:extLst>
                    <a:ext uri="{9D8B030D-6E8A-4147-A177-3AD203B41FA5}">
                      <a16:colId xmlns:a16="http://schemas.microsoft.com/office/drawing/2014/main" xmlns="" val="44171105"/>
                    </a:ext>
                  </a:extLst>
                </a:gridCol>
                <a:gridCol w="831287">
                  <a:extLst>
                    <a:ext uri="{9D8B030D-6E8A-4147-A177-3AD203B41FA5}">
                      <a16:colId xmlns:a16="http://schemas.microsoft.com/office/drawing/2014/main" xmlns="" val="1766545787"/>
                    </a:ext>
                  </a:extLst>
                </a:gridCol>
                <a:gridCol w="561118">
                  <a:extLst>
                    <a:ext uri="{9D8B030D-6E8A-4147-A177-3AD203B41FA5}">
                      <a16:colId xmlns:a16="http://schemas.microsoft.com/office/drawing/2014/main" xmlns="" val="20004"/>
                    </a:ext>
                  </a:extLst>
                </a:gridCol>
                <a:gridCol w="1194976">
                  <a:extLst>
                    <a:ext uri="{9D8B030D-6E8A-4147-A177-3AD203B41FA5}">
                      <a16:colId xmlns:a16="http://schemas.microsoft.com/office/drawing/2014/main" xmlns="" val="20005"/>
                    </a:ext>
                  </a:extLst>
                </a:gridCol>
              </a:tblGrid>
              <a:tr h="4390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a:effectLst/>
                        </a:rPr>
                        <a:t> </a:t>
                      </a:r>
                      <a:endParaRPr lang="en-ZA" sz="1000" b="0"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Female</a:t>
                      </a:r>
                      <a:endParaRPr lang="en-ZA" sz="1100" b="1" i="0" u="none" strike="noStrike" dirty="0">
                        <a:solidFill>
                          <a:srgbClr val="000000"/>
                        </a:solidFill>
                        <a:effectLst/>
                        <a:latin typeface="Calibri"/>
                      </a:endParaRPr>
                    </a:p>
                  </a:txBody>
                  <a:tcPr marL="85726"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Calibri"/>
                      </a:endParaRPr>
                    </a:p>
                  </a:txBody>
                  <a:tcPr marL="85726"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Male</a:t>
                      </a:r>
                      <a:endParaRPr lang="en-ZA" sz="1100" b="1" i="0" u="none" strike="noStrike" dirty="0">
                        <a:solidFill>
                          <a:srgbClr val="000000"/>
                        </a:solidFill>
                        <a:effectLst/>
                        <a:latin typeface="Calibri"/>
                      </a:endParaRPr>
                    </a:p>
                  </a:txBody>
                  <a:tcPr marL="85726"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smtClean="0">
                          <a:effectLst/>
                        </a:rPr>
                        <a:t>%</a:t>
                      </a:r>
                      <a:endParaRPr lang="en-ZA" sz="1100" b="1" i="0" u="none" strike="noStrike" dirty="0">
                        <a:solidFill>
                          <a:srgbClr val="000000"/>
                        </a:solidFill>
                        <a:effectLst/>
                        <a:latin typeface="Calibri"/>
                      </a:endParaRPr>
                    </a:p>
                  </a:txBody>
                  <a:tcPr marL="85726"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smtClean="0">
                          <a:effectLst/>
                        </a:rPr>
                        <a:t>Unspecified</a:t>
                      </a:r>
                      <a:endParaRPr lang="en-ZA" sz="1100" b="1" i="0" u="none" strike="noStrike" dirty="0">
                        <a:solidFill>
                          <a:srgbClr val="000000"/>
                        </a:solidFill>
                        <a:effectLst/>
                        <a:latin typeface="Calibri"/>
                      </a:endParaRPr>
                    </a:p>
                  </a:txBody>
                  <a:tcPr marL="85726"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 </a:t>
                      </a:r>
                      <a:r>
                        <a:rPr lang="en-ZA" sz="1100" u="none" strike="noStrike" dirty="0" smtClean="0">
                          <a:effectLst/>
                        </a:rPr>
                        <a:t>%</a:t>
                      </a:r>
                      <a:endParaRPr lang="en-ZA" sz="1100" b="1" i="0" u="none" strike="noStrike" dirty="0">
                        <a:solidFill>
                          <a:srgbClr val="000000"/>
                        </a:solidFill>
                        <a:effectLst/>
                        <a:latin typeface="Calibri"/>
                      </a:endParaRPr>
                    </a:p>
                  </a:txBody>
                  <a:tcPr marL="85726"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Total</a:t>
                      </a:r>
                      <a:endParaRPr lang="en-ZA" sz="1100" b="1" i="0" u="none" strike="noStrike" dirty="0">
                        <a:solidFill>
                          <a:srgbClr val="000000"/>
                        </a:solidFill>
                        <a:effectLst/>
                        <a:latin typeface="Calibri"/>
                      </a:endParaRPr>
                    </a:p>
                  </a:txBody>
                  <a:tcPr marL="85726" marR="9525" marT="9524" marB="0" anchor="ctr"/>
                </a:tc>
                <a:extLst>
                  <a:ext uri="{0D108BD9-81ED-4DB2-BD59-A6C34878D82A}">
                    <a16:rowId xmlns:a16="http://schemas.microsoft.com/office/drawing/2014/main" xmlns="" val="10000"/>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15 443</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60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10 417</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40</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 </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0</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25 860</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10 697</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60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6 999</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40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17 697</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25 783</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55</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21 020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45</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 </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46 803</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KwaZulu Natal</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16 659</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59</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11 455</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41</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 </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28 114</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14 618</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73</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5 452</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27</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2</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20 072</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13 606</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54</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11 531</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46</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 </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25 137</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6 355</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52</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5 929</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48</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2</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12 286</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7"/>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9 510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55</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dirty="0">
                          <a:effectLst/>
                        </a:rPr>
                        <a:t>7 662</a:t>
                      </a: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45</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 </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17 172</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4627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10 458</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64</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5 880</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36</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 </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16 338</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9"/>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Online</a:t>
                      </a:r>
                      <a:endParaRPr lang="en-ZA" sz="1000" b="1" i="0" u="none" strike="noStrike">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13</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7</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88</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u="none" strike="noStrike">
                          <a:effectLst/>
                        </a:rPr>
                        <a:t> </a:t>
                      </a:r>
                      <a:endParaRPr lang="en-ZA" sz="12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en-ZA" sz="12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8</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r h="439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Total</a:t>
                      </a:r>
                      <a:endParaRPr lang="en-ZA" sz="1000" b="1" i="0" u="none" strike="noStrike" dirty="0">
                        <a:solidFill>
                          <a:srgbClr val="000000"/>
                        </a:solidFill>
                        <a:effectLst/>
                        <a:latin typeface="Calibri"/>
                      </a:endParaRPr>
                    </a:p>
                  </a:txBody>
                  <a:tcPr marL="85726"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123 130</a:t>
                      </a:r>
                      <a:endParaRPr lang="en-ZA" sz="12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smtClean="0">
                          <a:effectLst/>
                        </a:rPr>
                        <a:t>59%</a:t>
                      </a:r>
                      <a:endParaRPr lang="en-ZA" sz="12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86 352</a:t>
                      </a:r>
                      <a:endParaRPr lang="en-ZA" sz="12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smtClean="0">
                          <a:effectLst/>
                        </a:rPr>
                        <a:t>41%</a:t>
                      </a:r>
                      <a:endParaRPr lang="en-ZA" sz="12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5</a:t>
                      </a:r>
                      <a:endParaRPr lang="en-ZA" sz="12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smtClean="0">
                          <a:effectLst/>
                        </a:rPr>
                        <a:t>0%</a:t>
                      </a:r>
                      <a:endParaRPr lang="en-ZA" sz="12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200" b="1" u="none" strike="noStrike" dirty="0">
                          <a:effectLst/>
                        </a:rPr>
                        <a:t>209 487</a:t>
                      </a:r>
                      <a:endParaRPr lang="en-ZA"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EMPLOYMENT COUNSELLING BY EQUITY GROUP AND PROVINCE</a:t>
            </a:r>
            <a:endParaRPr lang="en-US" altLang="en-US" sz="2400" b="1" u="sng">
              <a:solidFill>
                <a:srgbClr val="006938"/>
              </a:solidFill>
            </a:endParaRPr>
          </a:p>
        </p:txBody>
      </p:sp>
      <p:sp>
        <p:nvSpPr>
          <p:cNvPr id="9113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7D9BD4A-0ACE-4B91-95A2-1EE8E6702DCD}" type="slidenum">
              <a:rPr lang="en-US" altLang="en-US" sz="1200" smtClean="0">
                <a:solidFill>
                  <a:srgbClr val="898989"/>
                </a:solidFill>
              </a:rPr>
              <a:pPr fontAlgn="base">
                <a:lnSpc>
                  <a:spcPct val="100000"/>
                </a:lnSpc>
                <a:spcBef>
                  <a:spcPct val="0"/>
                </a:spcBef>
                <a:spcAft>
                  <a:spcPct val="0"/>
                </a:spcAft>
                <a:buFontTx/>
                <a:buNone/>
              </a:pPr>
              <a:t>68</a:t>
            </a:fld>
            <a:endParaRPr lang="en-US" altLang="en-US" sz="1200" smtClean="0">
              <a:solidFill>
                <a:srgbClr val="898989"/>
              </a:solidFill>
            </a:endParaRPr>
          </a:p>
        </p:txBody>
      </p:sp>
      <p:graphicFrame>
        <p:nvGraphicFramePr>
          <p:cNvPr id="6" name="Content Placeholder 2"/>
          <p:cNvGraphicFramePr>
            <a:graphicFrameLocks/>
          </p:cNvGraphicFramePr>
          <p:nvPr/>
        </p:nvGraphicFramePr>
        <p:xfrm>
          <a:off x="204788" y="1000125"/>
          <a:ext cx="8710613" cy="5264148"/>
        </p:xfrm>
        <a:graphic>
          <a:graphicData uri="http://schemas.openxmlformats.org/drawingml/2006/table">
            <a:tbl>
              <a:tblPr firstRow="1" bandRow="1">
                <a:tableStyleId>{93296810-A885-4BE3-A3E7-6D5BEEA58F35}</a:tableStyleId>
              </a:tblPr>
              <a:tblGrid>
                <a:gridCol w="987916">
                  <a:extLst>
                    <a:ext uri="{9D8B030D-6E8A-4147-A177-3AD203B41FA5}">
                      <a16:colId xmlns:a16="http://schemas.microsoft.com/office/drawing/2014/main" xmlns="" val="20000"/>
                    </a:ext>
                  </a:extLst>
                </a:gridCol>
                <a:gridCol w="1093296">
                  <a:extLst>
                    <a:ext uri="{9D8B030D-6E8A-4147-A177-3AD203B41FA5}">
                      <a16:colId xmlns:a16="http://schemas.microsoft.com/office/drawing/2014/main" xmlns="" val="20001"/>
                    </a:ext>
                  </a:extLst>
                </a:gridCol>
                <a:gridCol w="642257">
                  <a:extLst>
                    <a:ext uri="{9D8B030D-6E8A-4147-A177-3AD203B41FA5}">
                      <a16:colId xmlns:a16="http://schemas.microsoft.com/office/drawing/2014/main" xmlns="" val="20002"/>
                    </a:ext>
                  </a:extLst>
                </a:gridCol>
                <a:gridCol w="870857">
                  <a:extLst>
                    <a:ext uri="{9D8B030D-6E8A-4147-A177-3AD203B41FA5}">
                      <a16:colId xmlns:a16="http://schemas.microsoft.com/office/drawing/2014/main" xmlns="" val="20003"/>
                    </a:ext>
                  </a:extLst>
                </a:gridCol>
                <a:gridCol w="587829">
                  <a:extLst>
                    <a:ext uri="{9D8B030D-6E8A-4147-A177-3AD203B41FA5}">
                      <a16:colId xmlns:a16="http://schemas.microsoft.com/office/drawing/2014/main" xmlns="" val="20004"/>
                    </a:ext>
                  </a:extLst>
                </a:gridCol>
                <a:gridCol w="718457">
                  <a:extLst>
                    <a:ext uri="{9D8B030D-6E8A-4147-A177-3AD203B41FA5}">
                      <a16:colId xmlns:a16="http://schemas.microsoft.com/office/drawing/2014/main" xmlns="" val="20005"/>
                    </a:ext>
                  </a:extLst>
                </a:gridCol>
                <a:gridCol w="511629">
                  <a:extLst>
                    <a:ext uri="{9D8B030D-6E8A-4147-A177-3AD203B41FA5}">
                      <a16:colId xmlns:a16="http://schemas.microsoft.com/office/drawing/2014/main" xmlns="" val="20006"/>
                    </a:ext>
                  </a:extLst>
                </a:gridCol>
                <a:gridCol w="685171">
                  <a:extLst>
                    <a:ext uri="{9D8B030D-6E8A-4147-A177-3AD203B41FA5}">
                      <a16:colId xmlns:a16="http://schemas.microsoft.com/office/drawing/2014/main" xmlns="" val="20007"/>
                    </a:ext>
                  </a:extLst>
                </a:gridCol>
                <a:gridCol w="488647">
                  <a:extLst>
                    <a:ext uri="{9D8B030D-6E8A-4147-A177-3AD203B41FA5}">
                      <a16:colId xmlns:a16="http://schemas.microsoft.com/office/drawing/2014/main" xmlns="" val="20008"/>
                    </a:ext>
                  </a:extLst>
                </a:gridCol>
                <a:gridCol w="752953">
                  <a:extLst>
                    <a:ext uri="{9D8B030D-6E8A-4147-A177-3AD203B41FA5}">
                      <a16:colId xmlns:a16="http://schemas.microsoft.com/office/drawing/2014/main" xmlns="" val="20009"/>
                    </a:ext>
                  </a:extLst>
                </a:gridCol>
                <a:gridCol w="544286">
                  <a:extLst>
                    <a:ext uri="{9D8B030D-6E8A-4147-A177-3AD203B41FA5}">
                      <a16:colId xmlns:a16="http://schemas.microsoft.com/office/drawing/2014/main" xmlns="" val="20010"/>
                    </a:ext>
                  </a:extLst>
                </a:gridCol>
                <a:gridCol w="827315">
                  <a:extLst>
                    <a:ext uri="{9D8B030D-6E8A-4147-A177-3AD203B41FA5}">
                      <a16:colId xmlns:a16="http://schemas.microsoft.com/office/drawing/2014/main" xmlns="" val="20011"/>
                    </a:ext>
                  </a:extLst>
                </a:gridCol>
              </a:tblGrid>
              <a:tr h="43735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a:effectLst/>
                        </a:rPr>
                        <a:t> </a:t>
                      </a:r>
                      <a:endParaRPr lang="en-ZA" sz="1000" b="0"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African</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a:effectLst/>
                        </a:rPr>
                        <a:t>%</a:t>
                      </a:r>
                      <a:endParaRPr lang="en-ZA" sz="1100" b="1" i="0" u="none" strike="noStrike">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Coloured</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Indian</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White</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Unspecified</a:t>
                      </a:r>
                      <a:endParaRPr lang="en-ZA" sz="10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85718" marR="9524" marT="9526"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Total</a:t>
                      </a:r>
                      <a:endParaRPr lang="en-ZA" sz="1100" b="1" i="0" u="none" strike="noStrike" dirty="0">
                        <a:solidFill>
                          <a:srgbClr val="000000"/>
                        </a:solidFill>
                        <a:effectLst/>
                        <a:latin typeface="Calibri" panose="020F0502020204030204" pitchFamily="34" charset="0"/>
                      </a:endParaRPr>
                    </a:p>
                  </a:txBody>
                  <a:tcPr marL="85718" marR="9524" marT="9526" marB="0" anchor="ctr"/>
                </a:tc>
                <a:extLst>
                  <a:ext uri="{0D108BD9-81ED-4DB2-BD59-A6C34878D82A}">
                    <a16:rowId xmlns:a16="http://schemas.microsoft.com/office/drawing/2014/main" xmlns="" val="10000"/>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23 297</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2 214</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184</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25 860</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1"/>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17 317</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165</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12</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17 697</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2"/>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44 728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943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186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676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46 803</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3"/>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KwaZulu Natal</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27 328</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97</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287</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300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141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28 114</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4"/>
                  </a:ext>
                </a:extLst>
              </a:tr>
              <a:tr h="4532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19 567</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97</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35</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468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20 072</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5"/>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24 579</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125</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221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25 137</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6"/>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6 576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54</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5 356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44</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259</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53</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12 286</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7"/>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16 790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127</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17 172</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8"/>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8 458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7 435</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26</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212</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207</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16 338</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09"/>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Online</a:t>
                      </a:r>
                      <a:endParaRPr lang="en-ZA" sz="1000" b="1" i="0" u="none" strike="noStrike">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smtClean="0">
                          <a:effectLst/>
                        </a:rPr>
                        <a:t>100</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8</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10"/>
                  </a:ext>
                </a:extLst>
              </a:tr>
              <a:tr h="4373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Total</a:t>
                      </a:r>
                      <a:endParaRPr lang="en-ZA" sz="1000" b="1" i="0" u="none" strike="noStrike" dirty="0">
                        <a:solidFill>
                          <a:srgbClr val="000000"/>
                        </a:solidFill>
                        <a:effectLst/>
                        <a:latin typeface="Calibri"/>
                      </a:endParaRPr>
                    </a:p>
                  </a:txBody>
                  <a:tcPr marL="85718" marR="9524"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188 648</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90%</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16 760</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8%</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644</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0%</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1 714</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1%</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1 721</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1%</a:t>
                      </a:r>
                      <a:endParaRPr lang="en-ZA" sz="1100" b="1" i="0" u="none" strike="noStrike" dirty="0">
                        <a:solidFill>
                          <a:srgbClr val="000000"/>
                        </a:solidFill>
                        <a:effectLst/>
                        <a:latin typeface="Arial" panose="020B0604020202020204" pitchFamily="34" charset="0"/>
                      </a:endParaRPr>
                    </a:p>
                  </a:txBody>
                  <a:tcPr marL="9524" marR="9524"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209 487</a:t>
                      </a:r>
                      <a:endParaRPr lang="en-ZA" sz="1100" b="1" i="0" u="none" strike="noStrike" dirty="0">
                        <a:solidFill>
                          <a:srgbClr val="000000"/>
                        </a:solidFill>
                        <a:effectLst/>
                        <a:latin typeface="Arial" panose="020B0604020202020204" pitchFamily="34" charset="0"/>
                      </a:endParaRPr>
                    </a:p>
                  </a:txBody>
                  <a:tcPr marL="9524" marR="9524" marT="9524"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369888"/>
            <a:ext cx="6527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400" b="1" u="sng" dirty="0" smtClean="0">
                <a:solidFill>
                  <a:srgbClr val="006938"/>
                </a:solidFill>
                <a:latin typeface="Calibri" panose="020F0502020204030204"/>
                <a:ea typeface="ＭＳ Ｐゴシック" panose="020B0600070205080204" pitchFamily="34" charset="-128"/>
                <a:cs typeface="+mj-cs"/>
              </a:rPr>
              <a:t>PERFORMANCE TRENDS FROM 2020/21 TO DATE</a:t>
            </a:r>
            <a:endParaRPr lang="en-US" altLang="en-US" sz="2400" b="1" u="sng" dirty="0">
              <a:solidFill>
                <a:srgbClr val="006938"/>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6181A71C-99BC-4303-A17D-59AD835787F5}" type="slidenum">
              <a:rPr lang="en-US" smtClean="0"/>
              <a:pPr>
                <a:defRPr/>
              </a:pPr>
              <a:t>7</a:t>
            </a:fld>
            <a:endParaRPr lang="en-US"/>
          </a:p>
        </p:txBody>
      </p:sp>
      <p:graphicFrame>
        <p:nvGraphicFramePr>
          <p:cNvPr id="17412" name="Chart 5"/>
          <p:cNvGraphicFramePr>
            <a:graphicFrameLocks/>
          </p:cNvGraphicFramePr>
          <p:nvPr/>
        </p:nvGraphicFramePr>
        <p:xfrm>
          <a:off x="304800" y="1587500"/>
          <a:ext cx="8432800" cy="4213225"/>
        </p:xfrm>
        <a:graphic>
          <a:graphicData uri="http://schemas.openxmlformats.org/presentationml/2006/ole">
            <p:oleObj spid="_x0000_s17416" name="Chart" r:id="rId4" imgW="8437595" imgH="4218798" progId="Excel.Chart.8">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EMPLOYMENT COUNSELLING BY DISABILITY AND PROVINCE</a:t>
            </a:r>
            <a:endParaRPr lang="en-US" altLang="en-US" sz="2400" b="1" u="sng">
              <a:solidFill>
                <a:srgbClr val="006938"/>
              </a:solidFill>
            </a:endParaRPr>
          </a:p>
        </p:txBody>
      </p:sp>
      <p:sp>
        <p:nvSpPr>
          <p:cNvPr id="93187" name="Slide Number Placeholder 2"/>
          <p:cNvSpPr>
            <a:spLocks noGrp="1"/>
          </p:cNvSpPr>
          <p:nvPr>
            <p:ph type="sldNum" sz="quarter" idx="12"/>
          </p:nvPr>
        </p:nvSpPr>
        <p:spPr bwMode="auto">
          <a:xfrm>
            <a:off x="6684963" y="646271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70D7640-5D26-4891-96A5-4130F7B3A380}" type="slidenum">
              <a:rPr lang="en-US" altLang="en-US" sz="1200" smtClean="0">
                <a:solidFill>
                  <a:srgbClr val="898989"/>
                </a:solidFill>
              </a:rPr>
              <a:pPr fontAlgn="base">
                <a:lnSpc>
                  <a:spcPct val="100000"/>
                </a:lnSpc>
                <a:spcBef>
                  <a:spcPct val="0"/>
                </a:spcBef>
                <a:spcAft>
                  <a:spcPct val="0"/>
                </a:spcAft>
                <a:buFontTx/>
                <a:buNone/>
              </a:pPr>
              <a:t>70</a:t>
            </a:fld>
            <a:endParaRPr lang="en-US" altLang="en-US" sz="1200" smtClean="0">
              <a:solidFill>
                <a:srgbClr val="898989"/>
              </a:solidFill>
            </a:endParaRPr>
          </a:p>
        </p:txBody>
      </p:sp>
      <p:graphicFrame>
        <p:nvGraphicFramePr>
          <p:cNvPr id="5" name="Content Placeholder 2"/>
          <p:cNvGraphicFramePr>
            <a:graphicFrameLocks/>
          </p:cNvGraphicFramePr>
          <p:nvPr/>
        </p:nvGraphicFramePr>
        <p:xfrm>
          <a:off x="109041" y="886853"/>
          <a:ext cx="8728367" cy="5464851"/>
        </p:xfrm>
        <a:graphic>
          <a:graphicData uri="http://schemas.openxmlformats.org/drawingml/2006/table">
            <a:tbl>
              <a:tblPr firstRow="1" bandRow="1">
                <a:tableStyleId>{93296810-A885-4BE3-A3E7-6D5BEEA58F35}</a:tableStyleId>
              </a:tblPr>
              <a:tblGrid>
                <a:gridCol w="987141">
                  <a:extLst>
                    <a:ext uri="{9D8B030D-6E8A-4147-A177-3AD203B41FA5}">
                      <a16:colId xmlns:a16="http://schemas.microsoft.com/office/drawing/2014/main" xmlns="" val="20000"/>
                    </a:ext>
                  </a:extLst>
                </a:gridCol>
                <a:gridCol w="1174172">
                  <a:extLst>
                    <a:ext uri="{9D8B030D-6E8A-4147-A177-3AD203B41FA5}">
                      <a16:colId xmlns:a16="http://schemas.microsoft.com/office/drawing/2014/main" xmlns="" val="20001"/>
                    </a:ext>
                  </a:extLst>
                </a:gridCol>
                <a:gridCol w="716973">
                  <a:extLst>
                    <a:ext uri="{9D8B030D-6E8A-4147-A177-3AD203B41FA5}">
                      <a16:colId xmlns:a16="http://schemas.microsoft.com/office/drawing/2014/main" xmlns="" val="20002"/>
                    </a:ext>
                  </a:extLst>
                </a:gridCol>
                <a:gridCol w="488373">
                  <a:extLst>
                    <a:ext uri="{9D8B030D-6E8A-4147-A177-3AD203B41FA5}">
                      <a16:colId xmlns:a16="http://schemas.microsoft.com/office/drawing/2014/main" xmlns="" val="20003"/>
                    </a:ext>
                  </a:extLst>
                </a:gridCol>
                <a:gridCol w="602673">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613063">
                  <a:extLst>
                    <a:ext uri="{9D8B030D-6E8A-4147-A177-3AD203B41FA5}">
                      <a16:colId xmlns:a16="http://schemas.microsoft.com/office/drawing/2014/main" xmlns="" val="20006"/>
                    </a:ext>
                  </a:extLst>
                </a:gridCol>
                <a:gridCol w="529937">
                  <a:extLst>
                    <a:ext uri="{9D8B030D-6E8A-4147-A177-3AD203B41FA5}">
                      <a16:colId xmlns:a16="http://schemas.microsoft.com/office/drawing/2014/main" xmlns="" val="20007"/>
                    </a:ext>
                  </a:extLst>
                </a:gridCol>
                <a:gridCol w="602672">
                  <a:extLst>
                    <a:ext uri="{9D8B030D-6E8A-4147-A177-3AD203B41FA5}">
                      <a16:colId xmlns:a16="http://schemas.microsoft.com/office/drawing/2014/main" xmlns="" val="20008"/>
                    </a:ext>
                  </a:extLst>
                </a:gridCol>
                <a:gridCol w="571500">
                  <a:extLst>
                    <a:ext uri="{9D8B030D-6E8A-4147-A177-3AD203B41FA5}">
                      <a16:colId xmlns:a16="http://schemas.microsoft.com/office/drawing/2014/main" xmlns="" val="20009"/>
                    </a:ext>
                  </a:extLst>
                </a:gridCol>
                <a:gridCol w="537928">
                  <a:extLst>
                    <a:ext uri="{9D8B030D-6E8A-4147-A177-3AD203B41FA5}">
                      <a16:colId xmlns:a16="http://schemas.microsoft.com/office/drawing/2014/main" xmlns="" val="20010"/>
                    </a:ext>
                  </a:extLst>
                </a:gridCol>
                <a:gridCol w="511554">
                  <a:extLst>
                    <a:ext uri="{9D8B030D-6E8A-4147-A177-3AD203B41FA5}">
                      <a16:colId xmlns:a16="http://schemas.microsoft.com/office/drawing/2014/main" xmlns="" val="20011"/>
                    </a:ext>
                  </a:extLst>
                </a:gridCol>
                <a:gridCol w="831272">
                  <a:extLst>
                    <a:ext uri="{9D8B030D-6E8A-4147-A177-3AD203B41FA5}">
                      <a16:colId xmlns:a16="http://schemas.microsoft.com/office/drawing/2014/main" xmlns="" val="20012"/>
                    </a:ext>
                  </a:extLst>
                </a:gridCol>
              </a:tblGrid>
              <a:tr h="8004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None</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Blindness</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Deafness</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Chronic Condition</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Mental, Neurological</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Physical Disability</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Hard of Hearing</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Partially Sighted</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Speech Impaired</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50" u="none" strike="noStrike" dirty="0">
                          <a:effectLst/>
                        </a:rPr>
                        <a:t>Visually Impaired</a:t>
                      </a:r>
                      <a:endParaRPr lang="en-ZA" sz="105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Unspecified</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b="1"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25 710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25 860</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17 615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17</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17 697</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Gauteng</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46 369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46 803</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KwaZulu Natal</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27 878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42</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112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28 114</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19 936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35</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20 072</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25 021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7</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25 137</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Northern Cape</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12 221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12 286</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7"/>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17 101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17 172</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16 196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16 338</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9"/>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Online</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8</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r h="42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a:effectLst/>
                        </a:rPr>
                        <a:t>Total</a:t>
                      </a:r>
                      <a:endParaRPr lang="en-ZA" sz="11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208 055</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473</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70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121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58</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472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58</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101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28</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49</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209 487</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PLACEMENT BY OPPORTUNITY TYPE AND PROVINCE</a:t>
            </a:r>
            <a:endParaRPr lang="en-US" altLang="en-US" sz="2400" b="1" u="sng">
              <a:solidFill>
                <a:srgbClr val="006938"/>
              </a:solidFill>
            </a:endParaRPr>
          </a:p>
        </p:txBody>
      </p:sp>
      <p:sp>
        <p:nvSpPr>
          <p:cNvPr id="9523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CFC4D8C-5C80-423C-862B-992E53A3620D}" type="slidenum">
              <a:rPr lang="en-US" altLang="en-US" sz="1200" smtClean="0">
                <a:solidFill>
                  <a:srgbClr val="898989"/>
                </a:solidFill>
              </a:rPr>
              <a:pPr fontAlgn="base">
                <a:lnSpc>
                  <a:spcPct val="100000"/>
                </a:lnSpc>
                <a:spcBef>
                  <a:spcPct val="0"/>
                </a:spcBef>
                <a:spcAft>
                  <a:spcPct val="0"/>
                </a:spcAft>
                <a:buFontTx/>
                <a:buNone/>
              </a:pPr>
              <a:t>72</a:t>
            </a:fld>
            <a:endParaRPr lang="en-US" altLang="en-US" sz="1200" smtClean="0">
              <a:solidFill>
                <a:srgbClr val="898989"/>
              </a:solidFill>
            </a:endParaRPr>
          </a:p>
        </p:txBody>
      </p:sp>
      <p:graphicFrame>
        <p:nvGraphicFramePr>
          <p:cNvPr id="4" name="Content Placeholder 2"/>
          <p:cNvGraphicFramePr>
            <a:graphicFrameLocks/>
          </p:cNvGraphicFramePr>
          <p:nvPr/>
        </p:nvGraphicFramePr>
        <p:xfrm>
          <a:off x="119743" y="839667"/>
          <a:ext cx="8915399" cy="5453495"/>
        </p:xfrm>
        <a:graphic>
          <a:graphicData uri="http://schemas.openxmlformats.org/drawingml/2006/table">
            <a:tbl>
              <a:tblPr firstRow="1" bandRow="1">
                <a:tableStyleId>{93296810-A885-4BE3-A3E7-6D5BEEA58F35}</a:tableStyleId>
              </a:tblPr>
              <a:tblGrid>
                <a:gridCol w="827314">
                  <a:extLst>
                    <a:ext uri="{9D8B030D-6E8A-4147-A177-3AD203B41FA5}">
                      <a16:colId xmlns:a16="http://schemas.microsoft.com/office/drawing/2014/main" xmlns="" val="20000"/>
                    </a:ext>
                  </a:extLst>
                </a:gridCol>
                <a:gridCol w="580799">
                  <a:extLst>
                    <a:ext uri="{9D8B030D-6E8A-4147-A177-3AD203B41FA5}">
                      <a16:colId xmlns:a16="http://schemas.microsoft.com/office/drawing/2014/main" xmlns="" val="20001"/>
                    </a:ext>
                  </a:extLst>
                </a:gridCol>
                <a:gridCol w="423492">
                  <a:extLst>
                    <a:ext uri="{9D8B030D-6E8A-4147-A177-3AD203B41FA5}">
                      <a16:colId xmlns:a16="http://schemas.microsoft.com/office/drawing/2014/main" xmlns="" val="20002"/>
                    </a:ext>
                  </a:extLst>
                </a:gridCol>
                <a:gridCol w="508191">
                  <a:extLst>
                    <a:ext uri="{9D8B030D-6E8A-4147-A177-3AD203B41FA5}">
                      <a16:colId xmlns:a16="http://schemas.microsoft.com/office/drawing/2014/main" xmlns="" val="20003"/>
                    </a:ext>
                  </a:extLst>
                </a:gridCol>
                <a:gridCol w="370555">
                  <a:extLst>
                    <a:ext uri="{9D8B030D-6E8A-4147-A177-3AD203B41FA5}">
                      <a16:colId xmlns:a16="http://schemas.microsoft.com/office/drawing/2014/main" xmlns="" val="20004"/>
                    </a:ext>
                  </a:extLst>
                </a:gridCol>
                <a:gridCol w="592889">
                  <a:extLst>
                    <a:ext uri="{9D8B030D-6E8A-4147-A177-3AD203B41FA5}">
                      <a16:colId xmlns:a16="http://schemas.microsoft.com/office/drawing/2014/main" xmlns="" val="20005"/>
                    </a:ext>
                  </a:extLst>
                </a:gridCol>
                <a:gridCol w="381143">
                  <a:extLst>
                    <a:ext uri="{9D8B030D-6E8A-4147-A177-3AD203B41FA5}">
                      <a16:colId xmlns:a16="http://schemas.microsoft.com/office/drawing/2014/main" xmlns="" val="20006"/>
                    </a:ext>
                  </a:extLst>
                </a:gridCol>
                <a:gridCol w="487016">
                  <a:extLst>
                    <a:ext uri="{9D8B030D-6E8A-4147-A177-3AD203B41FA5}">
                      <a16:colId xmlns:a16="http://schemas.microsoft.com/office/drawing/2014/main" xmlns="" val="20007"/>
                    </a:ext>
                  </a:extLst>
                </a:gridCol>
                <a:gridCol w="370556">
                  <a:extLst>
                    <a:ext uri="{9D8B030D-6E8A-4147-A177-3AD203B41FA5}">
                      <a16:colId xmlns:a16="http://schemas.microsoft.com/office/drawing/2014/main" xmlns="" val="20008"/>
                    </a:ext>
                  </a:extLst>
                </a:gridCol>
                <a:gridCol w="623584">
                  <a:extLst>
                    <a:ext uri="{9D8B030D-6E8A-4147-A177-3AD203B41FA5}">
                      <a16:colId xmlns:a16="http://schemas.microsoft.com/office/drawing/2014/main" xmlns="" val="20009"/>
                    </a:ext>
                  </a:extLst>
                </a:gridCol>
                <a:gridCol w="364184">
                  <a:extLst>
                    <a:ext uri="{9D8B030D-6E8A-4147-A177-3AD203B41FA5}">
                      <a16:colId xmlns:a16="http://schemas.microsoft.com/office/drawing/2014/main" xmlns="" val="20010"/>
                    </a:ext>
                  </a:extLst>
                </a:gridCol>
                <a:gridCol w="385607">
                  <a:extLst>
                    <a:ext uri="{9D8B030D-6E8A-4147-A177-3AD203B41FA5}">
                      <a16:colId xmlns:a16="http://schemas.microsoft.com/office/drawing/2014/main" xmlns="" val="20011"/>
                    </a:ext>
                  </a:extLst>
                </a:gridCol>
                <a:gridCol w="332050">
                  <a:extLst>
                    <a:ext uri="{9D8B030D-6E8A-4147-A177-3AD203B41FA5}">
                      <a16:colId xmlns:a16="http://schemas.microsoft.com/office/drawing/2014/main" xmlns="" val="20012"/>
                    </a:ext>
                  </a:extLst>
                </a:gridCol>
                <a:gridCol w="332050">
                  <a:extLst>
                    <a:ext uri="{9D8B030D-6E8A-4147-A177-3AD203B41FA5}">
                      <a16:colId xmlns:a16="http://schemas.microsoft.com/office/drawing/2014/main" xmlns="" val="1650534998"/>
                    </a:ext>
                  </a:extLst>
                </a:gridCol>
                <a:gridCol w="332050">
                  <a:extLst>
                    <a:ext uri="{9D8B030D-6E8A-4147-A177-3AD203B41FA5}">
                      <a16:colId xmlns:a16="http://schemas.microsoft.com/office/drawing/2014/main" xmlns="" val="2675604675"/>
                    </a:ext>
                  </a:extLst>
                </a:gridCol>
                <a:gridCol w="407030">
                  <a:extLst>
                    <a:ext uri="{9D8B030D-6E8A-4147-A177-3AD203B41FA5}">
                      <a16:colId xmlns:a16="http://schemas.microsoft.com/office/drawing/2014/main" xmlns="" val="20013"/>
                    </a:ext>
                  </a:extLst>
                </a:gridCol>
                <a:gridCol w="259579">
                  <a:extLst>
                    <a:ext uri="{9D8B030D-6E8A-4147-A177-3AD203B41FA5}">
                      <a16:colId xmlns:a16="http://schemas.microsoft.com/office/drawing/2014/main" xmlns="" val="20014"/>
                    </a:ext>
                  </a:extLst>
                </a:gridCol>
                <a:gridCol w="445770">
                  <a:extLst>
                    <a:ext uri="{9D8B030D-6E8A-4147-A177-3AD203B41FA5}">
                      <a16:colId xmlns:a16="http://schemas.microsoft.com/office/drawing/2014/main" xmlns="" val="20015"/>
                    </a:ext>
                  </a:extLst>
                </a:gridCol>
                <a:gridCol w="312225">
                  <a:extLst>
                    <a:ext uri="{9D8B030D-6E8A-4147-A177-3AD203B41FA5}">
                      <a16:colId xmlns:a16="http://schemas.microsoft.com/office/drawing/2014/main" xmlns="" val="20016"/>
                    </a:ext>
                  </a:extLst>
                </a:gridCol>
                <a:gridCol w="579315">
                  <a:extLst>
                    <a:ext uri="{9D8B030D-6E8A-4147-A177-3AD203B41FA5}">
                      <a16:colId xmlns:a16="http://schemas.microsoft.com/office/drawing/2014/main" xmlns="" val="20017"/>
                    </a:ext>
                  </a:extLst>
                </a:gridCol>
              </a:tblGrid>
              <a:tr h="7324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Formal Job</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a:effectLst/>
                        </a:rPr>
                        <a:t>%</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a:effectLst/>
                        </a:rPr>
                        <a:t>Apprenticeship</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a:effectLst/>
                        </a:rPr>
                        <a:t>%</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a:effectLst/>
                        </a:rPr>
                        <a:t>Learnership</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Internship</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Projects</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SIPS 1</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900" u="none" strike="noStrike" dirty="0">
                          <a:effectLst/>
                        </a:rPr>
                        <a:t>%</a:t>
                      </a:r>
                      <a:endParaRPr lang="en-ZA" sz="9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effectLst/>
                        </a:rPr>
                        <a:t>Operation</a:t>
                      </a:r>
                      <a:r>
                        <a:rPr lang="en-ZA" sz="1100" u="none" strike="noStrike" baseline="0" dirty="0" smtClean="0">
                          <a:effectLst/>
                        </a:rPr>
                        <a:t> </a:t>
                      </a:r>
                      <a:r>
                        <a:rPr lang="en-ZA" sz="1100" u="none" strike="noStrike" baseline="0" dirty="0" err="1" smtClean="0">
                          <a:effectLst/>
                        </a:rPr>
                        <a:t>phakisa</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smtClean="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UIF-LAP</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Will-Programme</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Eastern Cape</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dirty="0">
                          <a:effectLst/>
                        </a:rPr>
                        <a:t>3 425</a:t>
                      </a:r>
                      <a:endParaRPr lang="en-ZA" sz="105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450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161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3 172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43</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51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1</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7 311</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Free State</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1 390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dirty="0">
                          <a:effectLst/>
                        </a:rPr>
                        <a:t>393</a:t>
                      </a:r>
                      <a:endParaRPr lang="en-ZA" sz="105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82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1 982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51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 </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3 919</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Gauteng</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2 352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53</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1 108</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495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2 900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39</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496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 </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7 404</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err="1">
                          <a:effectLst/>
                        </a:rPr>
                        <a:t>KwaZulu</a:t>
                      </a:r>
                      <a:r>
                        <a:rPr lang="en-ZA" sz="1000" b="1" u="none" strike="noStrike" dirty="0">
                          <a:effectLst/>
                        </a:rPr>
                        <a:t> Natal</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4 676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68</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405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65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1 689</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 </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6 835</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Limpopo</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8 997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96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388</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 </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9 385</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Mpumalanga</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2 398</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86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84</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259</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9</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49</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dirty="0">
                          <a:effectLst/>
                        </a:rPr>
                        <a:t>0</a:t>
                      </a:r>
                      <a:endParaRPr lang="en-ZA" sz="105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 </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2 791</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6508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Northern Cape</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1 300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38</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194</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1 893</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56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dirty="0">
                          <a:effectLst/>
                        </a:rPr>
                        <a:t> </a:t>
                      </a:r>
                      <a:endParaRPr lang="en-ZA" sz="105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dirty="0">
                          <a:effectLst/>
                        </a:rPr>
                        <a:t> </a:t>
                      </a:r>
                      <a:endParaRPr lang="en-ZA" sz="105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 </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3 388</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North West</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336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11</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140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140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2 406</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79</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dirty="0">
                          <a:effectLst/>
                        </a:rPr>
                        <a:t>20</a:t>
                      </a:r>
                      <a:endParaRPr lang="en-ZA" sz="105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a:effectLst/>
                        </a:rPr>
                        <a:t>1</a:t>
                      </a:r>
                      <a:endParaRPr lang="en-ZA" sz="105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3 042</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000" b="1" u="none" strike="noStrike" dirty="0">
                          <a:effectLst/>
                        </a:rPr>
                        <a:t>Western Cape</a:t>
                      </a:r>
                      <a:endParaRPr lang="en-ZA" sz="1000" b="1" i="0" u="none" strike="noStrike" dirty="0">
                        <a:solidFill>
                          <a:srgbClr val="000000"/>
                        </a:solidFill>
                        <a:effectLst/>
                        <a:latin typeface="Calibri" panose="020F0502020204030204" pitchFamily="34" charset="0"/>
                      </a:endParaRPr>
                    </a:p>
                  </a:txBody>
                  <a:tcPr marL="9525" marR="9525" marT="9525"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2 627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58</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177</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164</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4</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1 595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35</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0</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u="none" strike="noStrike">
                          <a:effectLst/>
                        </a:rPr>
                        <a:t> </a:t>
                      </a:r>
                      <a:endParaRPr lang="en-ZA" sz="105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u="none" strike="noStrike" dirty="0">
                          <a:effectLst/>
                        </a:rPr>
                        <a:t> </a:t>
                      </a:r>
                      <a:endParaRPr lang="en-ZA" sz="105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4 563</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4522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1100" b="1"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27 501</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57</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413</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1</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2 938</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6</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804</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2</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16 284</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33</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49</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0</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10</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0</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568</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1</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050" b="1" u="none" strike="noStrike" dirty="0">
                          <a:effectLst/>
                        </a:rPr>
                        <a:t>71</a:t>
                      </a:r>
                      <a:endParaRPr lang="en-ZA" sz="105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0</a:t>
                      </a:r>
                      <a:endParaRPr lang="en-ZA" sz="105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050" b="1" u="none" strike="noStrike" dirty="0">
                          <a:effectLst/>
                        </a:rPr>
                        <a:t>48 638</a:t>
                      </a:r>
                      <a:endParaRPr lang="en-ZA"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PLACEMENT BY EMPLOYMENT TYPE AND PROVINCE</a:t>
            </a:r>
            <a:endParaRPr lang="en-US" altLang="en-US" sz="2400" b="1" u="sng">
              <a:solidFill>
                <a:srgbClr val="006938"/>
              </a:solidFill>
            </a:endParaRPr>
          </a:p>
        </p:txBody>
      </p:sp>
      <p:sp>
        <p:nvSpPr>
          <p:cNvPr id="9625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B77E763-2EE2-46C0-AB85-206EAA31BF75}" type="slidenum">
              <a:rPr lang="en-US" altLang="en-US" sz="1200" smtClean="0">
                <a:solidFill>
                  <a:srgbClr val="898989"/>
                </a:solidFill>
              </a:rPr>
              <a:pPr fontAlgn="base">
                <a:lnSpc>
                  <a:spcPct val="100000"/>
                </a:lnSpc>
                <a:spcBef>
                  <a:spcPct val="0"/>
                </a:spcBef>
                <a:spcAft>
                  <a:spcPct val="0"/>
                </a:spcAft>
                <a:buFontTx/>
                <a:buNone/>
              </a:pPr>
              <a:t>73</a:t>
            </a:fld>
            <a:endParaRPr lang="en-US" altLang="en-US" sz="1200" smtClean="0">
              <a:solidFill>
                <a:srgbClr val="898989"/>
              </a:solidFill>
            </a:endParaRPr>
          </a:p>
        </p:txBody>
      </p:sp>
      <p:graphicFrame>
        <p:nvGraphicFramePr>
          <p:cNvPr id="5" name="Content Placeholder 2"/>
          <p:cNvGraphicFramePr>
            <a:graphicFrameLocks/>
          </p:cNvGraphicFramePr>
          <p:nvPr/>
        </p:nvGraphicFramePr>
        <p:xfrm>
          <a:off x="294273" y="1092309"/>
          <a:ext cx="6463141" cy="5268194"/>
        </p:xfrm>
        <a:graphic>
          <a:graphicData uri="http://schemas.openxmlformats.org/drawingml/2006/table">
            <a:tbl>
              <a:tblPr firstRow="1" bandRow="1">
                <a:tableStyleId>{93296810-A885-4BE3-A3E7-6D5BEEA58F35}</a:tableStyleId>
              </a:tblPr>
              <a:tblGrid>
                <a:gridCol w="748143">
                  <a:extLst>
                    <a:ext uri="{9D8B030D-6E8A-4147-A177-3AD203B41FA5}">
                      <a16:colId xmlns:a16="http://schemas.microsoft.com/office/drawing/2014/main" xmlns="" val="20000"/>
                    </a:ext>
                  </a:extLst>
                </a:gridCol>
                <a:gridCol w="1111827">
                  <a:extLst>
                    <a:ext uri="{9D8B030D-6E8A-4147-A177-3AD203B41FA5}">
                      <a16:colId xmlns:a16="http://schemas.microsoft.com/office/drawing/2014/main" xmlns="" val="20001"/>
                    </a:ext>
                  </a:extLst>
                </a:gridCol>
                <a:gridCol w="550718">
                  <a:extLst>
                    <a:ext uri="{9D8B030D-6E8A-4147-A177-3AD203B41FA5}">
                      <a16:colId xmlns:a16="http://schemas.microsoft.com/office/drawing/2014/main" xmlns="" val="20002"/>
                    </a:ext>
                  </a:extLst>
                </a:gridCol>
                <a:gridCol w="706582">
                  <a:extLst>
                    <a:ext uri="{9D8B030D-6E8A-4147-A177-3AD203B41FA5}">
                      <a16:colId xmlns:a16="http://schemas.microsoft.com/office/drawing/2014/main" xmlns="" val="20003"/>
                    </a:ext>
                  </a:extLst>
                </a:gridCol>
                <a:gridCol w="457200">
                  <a:extLst>
                    <a:ext uri="{9D8B030D-6E8A-4147-A177-3AD203B41FA5}">
                      <a16:colId xmlns:a16="http://schemas.microsoft.com/office/drawing/2014/main" xmlns="" val="20004"/>
                    </a:ext>
                  </a:extLst>
                </a:gridCol>
                <a:gridCol w="716973">
                  <a:extLst>
                    <a:ext uri="{9D8B030D-6E8A-4147-A177-3AD203B41FA5}">
                      <a16:colId xmlns:a16="http://schemas.microsoft.com/office/drawing/2014/main" xmlns="" val="20005"/>
                    </a:ext>
                  </a:extLst>
                </a:gridCol>
                <a:gridCol w="509155">
                  <a:extLst>
                    <a:ext uri="{9D8B030D-6E8A-4147-A177-3AD203B41FA5}">
                      <a16:colId xmlns:a16="http://schemas.microsoft.com/office/drawing/2014/main" xmlns="" val="20006"/>
                    </a:ext>
                  </a:extLst>
                </a:gridCol>
                <a:gridCol w="446809">
                  <a:extLst>
                    <a:ext uri="{9D8B030D-6E8A-4147-A177-3AD203B41FA5}">
                      <a16:colId xmlns:a16="http://schemas.microsoft.com/office/drawing/2014/main" xmlns="" val="20007"/>
                    </a:ext>
                  </a:extLst>
                </a:gridCol>
                <a:gridCol w="407306">
                  <a:extLst>
                    <a:ext uri="{9D8B030D-6E8A-4147-A177-3AD203B41FA5}">
                      <a16:colId xmlns:a16="http://schemas.microsoft.com/office/drawing/2014/main" xmlns="" val="20008"/>
                    </a:ext>
                  </a:extLst>
                </a:gridCol>
                <a:gridCol w="808428">
                  <a:extLst>
                    <a:ext uri="{9D8B030D-6E8A-4147-A177-3AD203B41FA5}">
                      <a16:colId xmlns:a16="http://schemas.microsoft.com/office/drawing/2014/main" xmlns="" val="20009"/>
                    </a:ext>
                  </a:extLst>
                </a:gridCol>
              </a:tblGrid>
              <a:tr h="80613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dirty="0">
                          <a:effectLst/>
                        </a:rPr>
                        <a:t> </a:t>
                      </a:r>
                      <a:endParaRPr lang="en-ZA" sz="1000" b="0"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Contract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Permanent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Temporary</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100" u="none" strike="noStrike" dirty="0">
                          <a:effectLst/>
                        </a:rPr>
                        <a:t>Other</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4972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Eastern Cape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5 328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1 824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7 311</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3951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Free State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3 551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275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3 919</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3951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Gauteng</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5 894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426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803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281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7 404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4972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err="1">
                          <a:effectLst/>
                        </a:rPr>
                        <a:t>KwaZulu</a:t>
                      </a:r>
                      <a:r>
                        <a:rPr lang="en-ZA" sz="900" b="1" u="none" strike="noStrike" dirty="0">
                          <a:effectLst/>
                        </a:rPr>
                        <a:t> Natal</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5 706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821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12</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308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6 835</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3951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Limpopo</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8 283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1 042</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9 385</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4972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Mpumalanga</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2 096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375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245</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2 791</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4972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Northern Cape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2 029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990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29</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368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3 388</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3951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North West</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2 209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771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25</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3 042</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4972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900" b="1" u="none" strike="noStrike" dirty="0">
                          <a:effectLst/>
                        </a:rPr>
                        <a:t>Western Cape</a:t>
                      </a:r>
                      <a:endParaRPr lang="en-ZA" sz="9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3 286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143</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996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138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3</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4 563</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3951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a:effectLst/>
                        </a:rPr>
                        <a:t>Total</a:t>
                      </a:r>
                      <a:endParaRPr lang="en-ZA" sz="1100" b="1" i="0" u="none" strike="noStrike" dirty="0">
                        <a:solidFill>
                          <a:srgbClr val="000000"/>
                        </a:solidFill>
                        <a:effectLst/>
                        <a:latin typeface="Calibri"/>
                      </a:endParaRPr>
                    </a:p>
                  </a:txBody>
                  <a:tcPr marL="85711" marR="9523" marT="9527"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38 382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79</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2 026</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7 254</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15</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976</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48 638</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bl>
          </a:graphicData>
        </a:graphic>
      </p:graphicFrame>
      <p:sp>
        <p:nvSpPr>
          <p:cNvPr id="96261" name="Content Placeholder 3"/>
          <p:cNvSpPr txBox="1">
            <a:spLocks/>
          </p:cNvSpPr>
          <p:nvPr/>
        </p:nvSpPr>
        <p:spPr bwMode="auto">
          <a:xfrm>
            <a:off x="6757988" y="1092200"/>
            <a:ext cx="2279650" cy="526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pPr>
            <a:endParaRPr lang="en-ZA" altLang="en-US" sz="1800">
              <a:solidFill>
                <a:srgbClr val="000000"/>
              </a:solidFill>
              <a:ea typeface="MS PGothic" panose="020B0600070205080204" pitchFamily="34" charset="-128"/>
            </a:endParaRPr>
          </a:p>
          <a:p>
            <a:pPr>
              <a:lnSpc>
                <a:spcPct val="100000"/>
              </a:lnSpc>
              <a:spcBef>
                <a:spcPct val="20000"/>
              </a:spcBef>
            </a:pPr>
            <a:r>
              <a:rPr lang="en-ZA" altLang="en-US" sz="1400">
                <a:solidFill>
                  <a:srgbClr val="000000"/>
                </a:solidFill>
                <a:ea typeface="MS PGothic" panose="020B0600070205080204" pitchFamily="34" charset="-128"/>
              </a:rPr>
              <a:t>79% (38 382) of placement are of contract type,</a:t>
            </a:r>
          </a:p>
          <a:p>
            <a:pPr>
              <a:lnSpc>
                <a:spcPct val="100000"/>
              </a:lnSpc>
              <a:spcBef>
                <a:spcPct val="20000"/>
              </a:spcBef>
            </a:pPr>
            <a:r>
              <a:rPr lang="en-ZA" altLang="en-US" sz="1400">
                <a:solidFill>
                  <a:srgbClr val="000000"/>
                </a:solidFill>
                <a:ea typeface="MS PGothic" panose="020B0600070205080204" pitchFamily="34" charset="-128"/>
              </a:rPr>
              <a:t>15% (7 254) temporary opportunities,</a:t>
            </a:r>
          </a:p>
          <a:p>
            <a:pPr>
              <a:lnSpc>
                <a:spcPct val="100000"/>
              </a:lnSpc>
              <a:spcBef>
                <a:spcPct val="20000"/>
              </a:spcBef>
            </a:pPr>
            <a:r>
              <a:rPr lang="en-ZA" altLang="en-US" sz="1400">
                <a:solidFill>
                  <a:srgbClr val="000000"/>
                </a:solidFill>
                <a:ea typeface="MS PGothic" panose="020B0600070205080204" pitchFamily="34" charset="-128"/>
              </a:rPr>
              <a:t>4% (2 026) permanent opportunities.</a:t>
            </a:r>
          </a:p>
          <a:p>
            <a:pPr>
              <a:lnSpc>
                <a:spcPct val="100000"/>
              </a:lnSpc>
              <a:spcBef>
                <a:spcPct val="20000"/>
              </a:spcBef>
            </a:pPr>
            <a:r>
              <a:rPr lang="en-ZA" altLang="en-US" sz="1400">
                <a:solidFill>
                  <a:srgbClr val="000000"/>
                </a:solidFill>
                <a:ea typeface="MS PGothic" panose="020B0600070205080204" pitchFamily="34" charset="-128"/>
              </a:rPr>
              <a:t>The remaining 2% (976) is classified as other.</a:t>
            </a:r>
          </a:p>
          <a:p>
            <a:pPr>
              <a:lnSpc>
                <a:spcPct val="100000"/>
              </a:lnSpc>
              <a:spcBef>
                <a:spcPct val="20000"/>
              </a:spcBef>
            </a:pPr>
            <a:endParaRPr lang="en-ZA" altLang="en-US" sz="1800">
              <a:solidFill>
                <a:srgbClr val="000000"/>
              </a:solidFill>
              <a:ea typeface="MS PGothic" panose="020B0600070205080204" pitchFamily="34" charset="-128"/>
            </a:endParaRPr>
          </a:p>
          <a:p>
            <a:pPr>
              <a:lnSpc>
                <a:spcPct val="100000"/>
              </a:lnSpc>
              <a:spcBef>
                <a:spcPct val="20000"/>
              </a:spcBef>
            </a:pPr>
            <a:endParaRPr lang="en-ZA" altLang="en-US">
              <a:solidFill>
                <a:srgbClr val="000000"/>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PLACEMENT BY ECONOMIC SECTOR AND PROVINCE</a:t>
            </a:r>
            <a:endParaRPr lang="en-US" altLang="en-US" sz="2400" b="1" u="sng">
              <a:solidFill>
                <a:srgbClr val="006938"/>
              </a:solidFill>
            </a:endParaRPr>
          </a:p>
        </p:txBody>
      </p:sp>
      <p:sp>
        <p:nvSpPr>
          <p:cNvPr id="99331" name="Slide Number Placeholder 2"/>
          <p:cNvSpPr>
            <a:spLocks noGrp="1"/>
          </p:cNvSpPr>
          <p:nvPr>
            <p:ph type="sldNum" sz="quarter" idx="12"/>
          </p:nvPr>
        </p:nvSpPr>
        <p:spPr bwMode="auto">
          <a:xfrm>
            <a:off x="6684963" y="6492875"/>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A35CA24-6603-4F06-9E85-2E66CF31F1E3}" type="slidenum">
              <a:rPr lang="en-US" altLang="en-US" sz="1200" smtClean="0">
                <a:solidFill>
                  <a:srgbClr val="898989"/>
                </a:solidFill>
              </a:rPr>
              <a:pPr fontAlgn="base">
                <a:lnSpc>
                  <a:spcPct val="100000"/>
                </a:lnSpc>
                <a:spcBef>
                  <a:spcPct val="0"/>
                </a:spcBef>
                <a:spcAft>
                  <a:spcPct val="0"/>
                </a:spcAft>
                <a:buFontTx/>
                <a:buNone/>
              </a:pPr>
              <a:t>75</a:t>
            </a:fld>
            <a:endParaRPr lang="en-US" altLang="en-US" sz="1200" smtClean="0">
              <a:solidFill>
                <a:srgbClr val="898989"/>
              </a:solidFill>
            </a:endParaRPr>
          </a:p>
        </p:txBody>
      </p:sp>
      <p:graphicFrame>
        <p:nvGraphicFramePr>
          <p:cNvPr id="4" name="Content Placeholder 2"/>
          <p:cNvGraphicFramePr>
            <a:graphicFrameLocks/>
          </p:cNvGraphicFramePr>
          <p:nvPr/>
        </p:nvGraphicFramePr>
        <p:xfrm>
          <a:off x="204788" y="806319"/>
          <a:ext cx="8768442" cy="5764053"/>
        </p:xfrm>
        <a:graphic>
          <a:graphicData uri="http://schemas.openxmlformats.org/drawingml/2006/table">
            <a:tbl>
              <a:tblPr firstRow="1" bandRow="1">
                <a:tableStyleId>{93296810-A885-4BE3-A3E7-6D5BEEA58F35}</a:tableStyleId>
              </a:tblPr>
              <a:tblGrid>
                <a:gridCol w="587479">
                  <a:extLst>
                    <a:ext uri="{9D8B030D-6E8A-4147-A177-3AD203B41FA5}">
                      <a16:colId xmlns:a16="http://schemas.microsoft.com/office/drawing/2014/main" xmlns="" val="20000"/>
                    </a:ext>
                  </a:extLst>
                </a:gridCol>
                <a:gridCol w="430577">
                  <a:extLst>
                    <a:ext uri="{9D8B030D-6E8A-4147-A177-3AD203B41FA5}">
                      <a16:colId xmlns:a16="http://schemas.microsoft.com/office/drawing/2014/main" xmlns="" val="20001"/>
                    </a:ext>
                  </a:extLst>
                </a:gridCol>
                <a:gridCol w="430577">
                  <a:extLst>
                    <a:ext uri="{9D8B030D-6E8A-4147-A177-3AD203B41FA5}">
                      <a16:colId xmlns:a16="http://schemas.microsoft.com/office/drawing/2014/main" xmlns="" val="20002"/>
                    </a:ext>
                  </a:extLst>
                </a:gridCol>
                <a:gridCol w="347515">
                  <a:extLst>
                    <a:ext uri="{9D8B030D-6E8A-4147-A177-3AD203B41FA5}">
                      <a16:colId xmlns:a16="http://schemas.microsoft.com/office/drawing/2014/main" xmlns="" val="20003"/>
                    </a:ext>
                  </a:extLst>
                </a:gridCol>
                <a:gridCol w="374072">
                  <a:extLst>
                    <a:ext uri="{9D8B030D-6E8A-4147-A177-3AD203B41FA5}">
                      <a16:colId xmlns:a16="http://schemas.microsoft.com/office/drawing/2014/main" xmlns="" val="20004"/>
                    </a:ext>
                  </a:extLst>
                </a:gridCol>
                <a:gridCol w="44681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446809">
                  <a:extLst>
                    <a:ext uri="{9D8B030D-6E8A-4147-A177-3AD203B41FA5}">
                      <a16:colId xmlns:a16="http://schemas.microsoft.com/office/drawing/2014/main" xmlns="" val="20007"/>
                    </a:ext>
                  </a:extLst>
                </a:gridCol>
                <a:gridCol w="342900">
                  <a:extLst>
                    <a:ext uri="{9D8B030D-6E8A-4147-A177-3AD203B41FA5}">
                      <a16:colId xmlns:a16="http://schemas.microsoft.com/office/drawing/2014/main" xmlns="" val="20008"/>
                    </a:ext>
                  </a:extLst>
                </a:gridCol>
                <a:gridCol w="446809">
                  <a:extLst>
                    <a:ext uri="{9D8B030D-6E8A-4147-A177-3AD203B41FA5}">
                      <a16:colId xmlns:a16="http://schemas.microsoft.com/office/drawing/2014/main" xmlns="" val="20009"/>
                    </a:ext>
                  </a:extLst>
                </a:gridCol>
                <a:gridCol w="446809">
                  <a:extLst>
                    <a:ext uri="{9D8B030D-6E8A-4147-A177-3AD203B41FA5}">
                      <a16:colId xmlns:a16="http://schemas.microsoft.com/office/drawing/2014/main" xmlns="" val="20010"/>
                    </a:ext>
                  </a:extLst>
                </a:gridCol>
                <a:gridCol w="405245">
                  <a:extLst>
                    <a:ext uri="{9D8B030D-6E8A-4147-A177-3AD203B41FA5}">
                      <a16:colId xmlns:a16="http://schemas.microsoft.com/office/drawing/2014/main" xmlns="" val="20011"/>
                    </a:ext>
                  </a:extLst>
                </a:gridCol>
                <a:gridCol w="332509">
                  <a:extLst>
                    <a:ext uri="{9D8B030D-6E8A-4147-A177-3AD203B41FA5}">
                      <a16:colId xmlns:a16="http://schemas.microsoft.com/office/drawing/2014/main" xmlns="" val="20012"/>
                    </a:ext>
                  </a:extLst>
                </a:gridCol>
                <a:gridCol w="446809">
                  <a:extLst>
                    <a:ext uri="{9D8B030D-6E8A-4147-A177-3AD203B41FA5}">
                      <a16:colId xmlns:a16="http://schemas.microsoft.com/office/drawing/2014/main" xmlns="" val="20013"/>
                    </a:ext>
                  </a:extLst>
                </a:gridCol>
                <a:gridCol w="498764">
                  <a:extLst>
                    <a:ext uri="{9D8B030D-6E8A-4147-A177-3AD203B41FA5}">
                      <a16:colId xmlns:a16="http://schemas.microsoft.com/office/drawing/2014/main" xmlns="" val="20014"/>
                    </a:ext>
                  </a:extLst>
                </a:gridCol>
                <a:gridCol w="498764">
                  <a:extLst>
                    <a:ext uri="{9D8B030D-6E8A-4147-A177-3AD203B41FA5}">
                      <a16:colId xmlns:a16="http://schemas.microsoft.com/office/drawing/2014/main" xmlns="" val="20015"/>
                    </a:ext>
                  </a:extLst>
                </a:gridCol>
                <a:gridCol w="342900">
                  <a:extLst>
                    <a:ext uri="{9D8B030D-6E8A-4147-A177-3AD203B41FA5}">
                      <a16:colId xmlns:a16="http://schemas.microsoft.com/office/drawing/2014/main" xmlns="" val="20016"/>
                    </a:ext>
                  </a:extLst>
                </a:gridCol>
                <a:gridCol w="384463">
                  <a:extLst>
                    <a:ext uri="{9D8B030D-6E8A-4147-A177-3AD203B41FA5}">
                      <a16:colId xmlns:a16="http://schemas.microsoft.com/office/drawing/2014/main" xmlns="" val="20017"/>
                    </a:ext>
                  </a:extLst>
                </a:gridCol>
                <a:gridCol w="571500">
                  <a:extLst>
                    <a:ext uri="{9D8B030D-6E8A-4147-A177-3AD203B41FA5}">
                      <a16:colId xmlns:a16="http://schemas.microsoft.com/office/drawing/2014/main" xmlns="" val="20018"/>
                    </a:ext>
                  </a:extLst>
                </a:gridCol>
                <a:gridCol w="529931">
                  <a:extLst>
                    <a:ext uri="{9D8B030D-6E8A-4147-A177-3AD203B41FA5}">
                      <a16:colId xmlns:a16="http://schemas.microsoft.com/office/drawing/2014/main" xmlns="" val="20019"/>
                    </a:ext>
                  </a:extLst>
                </a:gridCol>
              </a:tblGrid>
              <a:tr h="72856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Financial accounting</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a:effectLst/>
                        </a:rPr>
                        <a:t>Banking</a:t>
                      </a:r>
                      <a:endParaRPr lang="en-ZA" sz="10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a:effectLst/>
                        </a:rPr>
                        <a:t>Chemical</a:t>
                      </a:r>
                      <a:endParaRPr lang="en-ZA" sz="10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a:effectLst/>
                        </a:rPr>
                        <a:t>Clothing &amp; textile</a:t>
                      </a:r>
                      <a:endParaRPr lang="en-ZA" sz="10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a:effectLst/>
                        </a:rPr>
                        <a:t>Construction</a:t>
                      </a:r>
                      <a:endParaRPr lang="en-ZA" sz="10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Education</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Forestry</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Information systems</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Insurance</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Local government</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Media &amp; advertising</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Mining</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Manufacturing</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Safety &amp; security</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Agriculture</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Public</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Services</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Unspecified</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en-ZA" sz="1000" u="none" strike="noStrike" dirty="0">
                          <a:effectLst/>
                        </a:rPr>
                        <a:t>Total</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607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i="0" u="none" strike="noStrike" dirty="0" smtClean="0">
                          <a:solidFill>
                            <a:schemeClr val="dk1"/>
                          </a:solidFill>
                          <a:effectLst/>
                          <a:latin typeface="Calibri"/>
                        </a:rPr>
                        <a:t>EC</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158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22</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6 920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7 311</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4579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i="0" u="none" strike="noStrike" dirty="0" smtClean="0">
                          <a:solidFill>
                            <a:schemeClr val="dk1"/>
                          </a:solidFill>
                          <a:effectLst/>
                          <a:latin typeface="Calibri"/>
                        </a:rPr>
                        <a:t>FS</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180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3 687</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3 919</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3322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err="1" smtClean="0">
                          <a:effectLst/>
                        </a:rPr>
                        <a:t>Gau</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345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409</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190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1 712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4 316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7 404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607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i="0" u="none" strike="noStrike" dirty="0" smtClean="0">
                          <a:solidFill>
                            <a:schemeClr val="dk1"/>
                          </a:solidFill>
                          <a:effectLst/>
                          <a:latin typeface="Calibri"/>
                        </a:rPr>
                        <a:t>KZN</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306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6 245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6 835</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4181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smtClean="0">
                          <a:effectLst/>
                        </a:rPr>
                        <a:t>Limp</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9 364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9 385</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4579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err="1" smtClean="0">
                          <a:effectLst/>
                        </a:rPr>
                        <a:t>Mpum</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100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18</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2 574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2 791</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607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i="0" u="none" strike="noStrike" dirty="0" smtClean="0">
                          <a:solidFill>
                            <a:schemeClr val="dk1"/>
                          </a:solidFill>
                          <a:effectLst/>
                          <a:latin typeface="Calibri"/>
                        </a:rPr>
                        <a:t>NC</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163</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3 115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3 388</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607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i="0" u="none" strike="noStrike" dirty="0" smtClean="0">
                          <a:solidFill>
                            <a:schemeClr val="dk1"/>
                          </a:solidFill>
                          <a:effectLst/>
                          <a:latin typeface="Calibri"/>
                        </a:rPr>
                        <a:t>NW</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571</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128</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34</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192</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139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89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12</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9</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1 846</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3 042</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607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i="0" u="none" strike="noStrike" dirty="0" smtClean="0">
                          <a:solidFill>
                            <a:schemeClr val="dk1"/>
                          </a:solidFill>
                          <a:effectLst/>
                          <a:latin typeface="Calibri"/>
                        </a:rPr>
                        <a:t>WC</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 </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345</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 </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526</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9</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10</a:t>
                      </a:r>
                      <a:endParaRPr lang="en-ZA" sz="1100" b="0" i="0" u="none" strike="noStrike">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3 669</a:t>
                      </a:r>
                      <a:endParaRPr lang="en-ZA" sz="1100" b="0"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4 563</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3322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Total</a:t>
                      </a:r>
                      <a:endParaRPr lang="en-ZA" sz="1000" b="1" i="0" u="none" strike="noStrike" dirty="0">
                        <a:solidFill>
                          <a:srgbClr val="000000"/>
                        </a:solidFill>
                        <a:effectLst/>
                        <a:latin typeface="Calibri" panose="020F0502020204030204" pitchFamily="34" charset="0"/>
                      </a:endParaRPr>
                    </a:p>
                  </a:txBody>
                  <a:tcPr marL="857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627</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158</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74</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242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763</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345</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8</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198</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934</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101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60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169</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1 205</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1 892</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56</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50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41 736</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48 638</a:t>
                      </a:r>
                      <a:endParaRPr lang="en-ZA" sz="11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PLACEMENT BY AGE GROUP AND PROVINCE</a:t>
            </a:r>
            <a:endParaRPr lang="en-US" altLang="en-US" sz="2400" b="1" u="sng">
              <a:solidFill>
                <a:srgbClr val="006938"/>
              </a:solidFill>
            </a:endParaRPr>
          </a:p>
        </p:txBody>
      </p:sp>
      <p:sp>
        <p:nvSpPr>
          <p:cNvPr id="101379" name="Slide Number Placeholder 2"/>
          <p:cNvSpPr>
            <a:spLocks noGrp="1"/>
          </p:cNvSpPr>
          <p:nvPr>
            <p:ph type="sldNum" sz="quarter" idx="12"/>
          </p:nvPr>
        </p:nvSpPr>
        <p:spPr bwMode="auto">
          <a:xfrm>
            <a:off x="6684963" y="6481763"/>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98AA97E-3283-4B88-A02C-F6B5A75B0287}" type="slidenum">
              <a:rPr lang="en-US" altLang="en-US" sz="1200" smtClean="0">
                <a:solidFill>
                  <a:srgbClr val="898989"/>
                </a:solidFill>
              </a:rPr>
              <a:pPr fontAlgn="base">
                <a:lnSpc>
                  <a:spcPct val="100000"/>
                </a:lnSpc>
                <a:spcBef>
                  <a:spcPct val="0"/>
                </a:spcBef>
                <a:spcAft>
                  <a:spcPct val="0"/>
                </a:spcAft>
                <a:buFontTx/>
                <a:buNone/>
              </a:pPr>
              <a:t>77</a:t>
            </a:fld>
            <a:endParaRPr lang="en-US" altLang="en-US" sz="1200" smtClean="0">
              <a:solidFill>
                <a:srgbClr val="898989"/>
              </a:solidFill>
            </a:endParaRPr>
          </a:p>
        </p:txBody>
      </p:sp>
      <p:graphicFrame>
        <p:nvGraphicFramePr>
          <p:cNvPr id="4" name="Content Placeholder 2"/>
          <p:cNvGraphicFramePr>
            <a:graphicFrameLocks/>
          </p:cNvGraphicFramePr>
          <p:nvPr/>
        </p:nvGraphicFramePr>
        <p:xfrm>
          <a:off x="145478" y="923462"/>
          <a:ext cx="8821876" cy="5504773"/>
        </p:xfrm>
        <a:graphic>
          <a:graphicData uri="http://schemas.openxmlformats.org/drawingml/2006/table">
            <a:tbl>
              <a:tblPr firstRow="1" bandRow="1">
                <a:tableStyleId>{93296810-A885-4BE3-A3E7-6D5BEEA58F35}</a:tableStyleId>
              </a:tblPr>
              <a:tblGrid>
                <a:gridCol w="812465">
                  <a:extLst>
                    <a:ext uri="{9D8B030D-6E8A-4147-A177-3AD203B41FA5}">
                      <a16:colId xmlns:a16="http://schemas.microsoft.com/office/drawing/2014/main" xmlns="" val="20000"/>
                    </a:ext>
                  </a:extLst>
                </a:gridCol>
                <a:gridCol w="772886">
                  <a:extLst>
                    <a:ext uri="{9D8B030D-6E8A-4147-A177-3AD203B41FA5}">
                      <a16:colId xmlns:a16="http://schemas.microsoft.com/office/drawing/2014/main" xmlns="" val="20001"/>
                    </a:ext>
                  </a:extLst>
                </a:gridCol>
                <a:gridCol w="503216">
                  <a:extLst>
                    <a:ext uri="{9D8B030D-6E8A-4147-A177-3AD203B41FA5}">
                      <a16:colId xmlns:a16="http://schemas.microsoft.com/office/drawing/2014/main" xmlns="" val="20002"/>
                    </a:ext>
                  </a:extLst>
                </a:gridCol>
                <a:gridCol w="696191">
                  <a:extLst>
                    <a:ext uri="{9D8B030D-6E8A-4147-A177-3AD203B41FA5}">
                      <a16:colId xmlns:a16="http://schemas.microsoft.com/office/drawing/2014/main" xmlns="" val="20003"/>
                    </a:ext>
                  </a:extLst>
                </a:gridCol>
                <a:gridCol w="519546">
                  <a:extLst>
                    <a:ext uri="{9D8B030D-6E8A-4147-A177-3AD203B41FA5}">
                      <a16:colId xmlns:a16="http://schemas.microsoft.com/office/drawing/2014/main" xmlns="" val="20004"/>
                    </a:ext>
                  </a:extLst>
                </a:gridCol>
                <a:gridCol w="716973">
                  <a:extLst>
                    <a:ext uri="{9D8B030D-6E8A-4147-A177-3AD203B41FA5}">
                      <a16:colId xmlns:a16="http://schemas.microsoft.com/office/drawing/2014/main" xmlns="" val="20005"/>
                    </a:ext>
                  </a:extLst>
                </a:gridCol>
                <a:gridCol w="524988">
                  <a:extLst>
                    <a:ext uri="{9D8B030D-6E8A-4147-A177-3AD203B41FA5}">
                      <a16:colId xmlns:a16="http://schemas.microsoft.com/office/drawing/2014/main" xmlns="" val="20006"/>
                    </a:ext>
                  </a:extLst>
                </a:gridCol>
                <a:gridCol w="707571">
                  <a:extLst>
                    <a:ext uri="{9D8B030D-6E8A-4147-A177-3AD203B41FA5}">
                      <a16:colId xmlns:a16="http://schemas.microsoft.com/office/drawing/2014/main" xmlns="" val="20007"/>
                    </a:ext>
                  </a:extLst>
                </a:gridCol>
                <a:gridCol w="513113">
                  <a:extLst>
                    <a:ext uri="{9D8B030D-6E8A-4147-A177-3AD203B41FA5}">
                      <a16:colId xmlns:a16="http://schemas.microsoft.com/office/drawing/2014/main" xmlns="" val="20008"/>
                    </a:ext>
                  </a:extLst>
                </a:gridCol>
                <a:gridCol w="654628">
                  <a:extLst>
                    <a:ext uri="{9D8B030D-6E8A-4147-A177-3AD203B41FA5}">
                      <a16:colId xmlns:a16="http://schemas.microsoft.com/office/drawing/2014/main" xmlns="" val="20009"/>
                    </a:ext>
                  </a:extLst>
                </a:gridCol>
                <a:gridCol w="509897">
                  <a:extLst>
                    <a:ext uri="{9D8B030D-6E8A-4147-A177-3AD203B41FA5}">
                      <a16:colId xmlns:a16="http://schemas.microsoft.com/office/drawing/2014/main" xmlns="" val="20010"/>
                    </a:ext>
                  </a:extLst>
                </a:gridCol>
                <a:gridCol w="653884">
                  <a:extLst>
                    <a:ext uri="{9D8B030D-6E8A-4147-A177-3AD203B41FA5}">
                      <a16:colId xmlns:a16="http://schemas.microsoft.com/office/drawing/2014/main" xmlns="" val="20011"/>
                    </a:ext>
                  </a:extLst>
                </a:gridCol>
                <a:gridCol w="487878">
                  <a:extLst>
                    <a:ext uri="{9D8B030D-6E8A-4147-A177-3AD203B41FA5}">
                      <a16:colId xmlns:a16="http://schemas.microsoft.com/office/drawing/2014/main" xmlns="" val="20012"/>
                    </a:ext>
                  </a:extLst>
                </a:gridCol>
                <a:gridCol w="748640">
                  <a:extLst>
                    <a:ext uri="{9D8B030D-6E8A-4147-A177-3AD203B41FA5}">
                      <a16:colId xmlns:a16="http://schemas.microsoft.com/office/drawing/2014/main" xmlns="" val="20013"/>
                    </a:ext>
                  </a:extLst>
                </a:gridCol>
              </a:tblGrid>
              <a:tr h="7524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ZA" sz="1100" u="none" strike="noStrike" dirty="0">
                          <a:effectLst/>
                        </a:rPr>
                        <a:t> </a:t>
                      </a:r>
                      <a:endParaRPr lang="en-ZA" sz="1100" b="0" i="0" u="none" strike="noStrike" dirty="0">
                        <a:solidFill>
                          <a:srgbClr val="000000"/>
                        </a:solidFill>
                        <a:effectLst/>
                        <a:latin typeface="Calibri"/>
                      </a:endParaRPr>
                    </a:p>
                  </a:txBody>
                  <a:tcPr marL="9526" marR="9526" marT="9524"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15-25</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a:effectLst/>
                        </a:rPr>
                        <a:t>%</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26-35</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a:effectLst/>
                        </a:rPr>
                        <a:t>36-45</a:t>
                      </a:r>
                      <a:endParaRPr lang="en-ZA" sz="1100" b="1" i="0" u="none" strike="noStrike">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46-60</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61+</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Unspecified</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5" marR="9525" marT="9525" marB="0" vert="vert270" anchor="ctr"/>
                </a:tc>
                <a:extLst>
                  <a:ext uri="{0D108BD9-81ED-4DB2-BD59-A6C34878D82A}">
                    <a16:rowId xmlns:a16="http://schemas.microsoft.com/office/drawing/2014/main" xmlns="" val="10000"/>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Eastern Cape</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1 201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2 786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38</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1 770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1 395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19</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158</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7 311</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Free State</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1 123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29</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1 696</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684</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17</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391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3 919</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Gauteng</a:t>
                      </a:r>
                      <a:endParaRPr lang="en-ZA" sz="1000" b="1" i="0" u="none" strike="noStrike" dirty="0">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3 334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2 961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715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9.7</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375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7 404</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KwaZulu Natal</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1 588</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2 929</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1 487</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789</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6 835</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Limpopo</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2 133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4 176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2 216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853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9.1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9 385</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Mpumalanga</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635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1 182</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610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336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28</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2 791</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Northern Cape</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835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1 302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38</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753</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468</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3 388</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North West</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676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1 248</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41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659</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377</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55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27</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3 042</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4889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a:effectLst/>
                        </a:rPr>
                        <a:t>Western Cape</a:t>
                      </a:r>
                      <a:endParaRPr lang="en-ZA" sz="1000" b="1" i="0" u="none" strike="noStrike">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1 350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1 579</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35</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906</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20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661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14</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67</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4 563</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3516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a:effectLst/>
                        </a:rPr>
                        <a:t>Total</a:t>
                      </a:r>
                      <a:endParaRPr lang="en-ZA" sz="1100" b="1" i="0" u="none" strike="noStrike" dirty="0">
                        <a:solidFill>
                          <a:srgbClr val="000000"/>
                        </a:solidFill>
                        <a:effectLst/>
                        <a:latin typeface="Calibri"/>
                      </a:endParaRPr>
                    </a:p>
                  </a:txBody>
                  <a:tcPr marL="85730" marR="9526"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12 875</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30%</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19 859</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35%</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9 800</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20%</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5 645</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14%</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426</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1%</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33</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0%</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48 638</a:t>
                      </a:r>
                      <a:endParaRPr lang="en-ZA"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204788" y="314325"/>
            <a:ext cx="8537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PLACEMENT BY GENDER AND PROVINCE</a:t>
            </a:r>
            <a:endParaRPr lang="en-US" altLang="en-US" sz="2400" b="1" u="sng">
              <a:solidFill>
                <a:srgbClr val="006938"/>
              </a:solidFill>
            </a:endParaRPr>
          </a:p>
        </p:txBody>
      </p:sp>
      <p:sp>
        <p:nvSpPr>
          <p:cNvPr id="10240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4A3E184-A952-4493-8AFE-AAFB8E81FEBB}" type="slidenum">
              <a:rPr lang="en-US" altLang="en-US" sz="1200" smtClean="0">
                <a:solidFill>
                  <a:srgbClr val="898989"/>
                </a:solidFill>
              </a:rPr>
              <a:pPr fontAlgn="base">
                <a:lnSpc>
                  <a:spcPct val="100000"/>
                </a:lnSpc>
                <a:spcBef>
                  <a:spcPct val="0"/>
                </a:spcBef>
                <a:spcAft>
                  <a:spcPct val="0"/>
                </a:spcAft>
                <a:buFontTx/>
                <a:buNone/>
              </a:pPr>
              <a:t>78</a:t>
            </a:fld>
            <a:endParaRPr lang="en-US" altLang="en-US" sz="1200" smtClean="0">
              <a:solidFill>
                <a:srgbClr val="898989"/>
              </a:solidFill>
            </a:endParaRPr>
          </a:p>
        </p:txBody>
      </p:sp>
      <p:graphicFrame>
        <p:nvGraphicFramePr>
          <p:cNvPr id="4" name="Content Placeholder 2"/>
          <p:cNvGraphicFramePr>
            <a:graphicFrameLocks/>
          </p:cNvGraphicFramePr>
          <p:nvPr/>
        </p:nvGraphicFramePr>
        <p:xfrm>
          <a:off x="290513" y="1320800"/>
          <a:ext cx="6359525" cy="5207004"/>
        </p:xfrm>
        <a:graphic>
          <a:graphicData uri="http://schemas.openxmlformats.org/drawingml/2006/table">
            <a:tbl>
              <a:tblPr firstRow="1" bandRow="1">
                <a:tableStyleId>{93296810-A885-4BE3-A3E7-6D5BEEA58F35}</a:tableStyleId>
              </a:tblPr>
              <a:tblGrid>
                <a:gridCol w="1136726">
                  <a:extLst>
                    <a:ext uri="{9D8B030D-6E8A-4147-A177-3AD203B41FA5}">
                      <a16:colId xmlns:a16="http://schemas.microsoft.com/office/drawing/2014/main" xmlns="" val="20000"/>
                    </a:ext>
                  </a:extLst>
                </a:gridCol>
                <a:gridCol w="972875">
                  <a:extLst>
                    <a:ext uri="{9D8B030D-6E8A-4147-A177-3AD203B41FA5}">
                      <a16:colId xmlns:a16="http://schemas.microsoft.com/office/drawing/2014/main" xmlns="" val="20001"/>
                    </a:ext>
                  </a:extLst>
                </a:gridCol>
                <a:gridCol w="583724">
                  <a:extLst>
                    <a:ext uri="{9D8B030D-6E8A-4147-A177-3AD203B41FA5}">
                      <a16:colId xmlns:a16="http://schemas.microsoft.com/office/drawing/2014/main" xmlns="" val="20002"/>
                    </a:ext>
                  </a:extLst>
                </a:gridCol>
                <a:gridCol w="829503">
                  <a:extLst>
                    <a:ext uri="{9D8B030D-6E8A-4147-A177-3AD203B41FA5}">
                      <a16:colId xmlns:a16="http://schemas.microsoft.com/office/drawing/2014/main" xmlns="" val="20003"/>
                    </a:ext>
                  </a:extLst>
                </a:gridCol>
                <a:gridCol w="542761">
                  <a:extLst>
                    <a:ext uri="{9D8B030D-6E8A-4147-A177-3AD203B41FA5}">
                      <a16:colId xmlns:a16="http://schemas.microsoft.com/office/drawing/2014/main" xmlns="" val="20004"/>
                    </a:ext>
                  </a:extLst>
                </a:gridCol>
                <a:gridCol w="704053">
                  <a:extLst>
                    <a:ext uri="{9D8B030D-6E8A-4147-A177-3AD203B41FA5}">
                      <a16:colId xmlns:a16="http://schemas.microsoft.com/office/drawing/2014/main" xmlns="" val="20005"/>
                    </a:ext>
                  </a:extLst>
                </a:gridCol>
                <a:gridCol w="545323">
                  <a:extLst>
                    <a:ext uri="{9D8B030D-6E8A-4147-A177-3AD203B41FA5}">
                      <a16:colId xmlns:a16="http://schemas.microsoft.com/office/drawing/2014/main" xmlns="" val="20006"/>
                    </a:ext>
                  </a:extLst>
                </a:gridCol>
                <a:gridCol w="1044560">
                  <a:extLst>
                    <a:ext uri="{9D8B030D-6E8A-4147-A177-3AD203B41FA5}">
                      <a16:colId xmlns:a16="http://schemas.microsoft.com/office/drawing/2014/main" xmlns="" val="20007"/>
                    </a:ext>
                  </a:extLst>
                </a:gridCol>
              </a:tblGrid>
              <a:tr h="4733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ctr"/>
                      <a:r>
                        <a:rPr lang="en-ZA" sz="1000" u="none" strike="noStrike" dirty="0">
                          <a:effectLst/>
                        </a:rPr>
                        <a:t> </a:t>
                      </a:r>
                      <a:endParaRPr lang="en-ZA" sz="1000" b="0"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Female</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Male</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Unspecified</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1100" u="none" strike="noStrike" dirty="0">
                          <a:effectLst/>
                        </a:rPr>
                        <a:t>Total</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0"/>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Eastern Cape</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3 020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41</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4 290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59</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7 311</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1"/>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Free State</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2 204</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56</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1 715</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44</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3 919</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2"/>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Gauteng</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4 447</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2 951</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6</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7 404</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3"/>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KwaZulu Natal</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3 830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56</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2 993</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44</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12</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6 835</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4"/>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Limpopo</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7 162</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76</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2 222</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24</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9 385</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5"/>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Mpumalanga</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1 424</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51</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1 367</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49</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2 791</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6"/>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Northern Cape</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1 900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56</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1 488</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44</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0</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3 388</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7"/>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North West</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1 516</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50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1 499</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49</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dirty="0">
                          <a:effectLst/>
                        </a:rPr>
                        <a:t>27</a:t>
                      </a:r>
                      <a:endParaRPr lang="en-ZA" sz="1100" b="0"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1</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3 042</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8"/>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000" b="1" u="none" strike="noStrike" dirty="0">
                          <a:effectLst/>
                        </a:rPr>
                        <a:t>Western Cape</a:t>
                      </a:r>
                      <a:endParaRPr lang="en-ZA" sz="10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2 925</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64</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1 638</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36</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u="none" strike="noStrike">
                          <a:effectLst/>
                        </a:rPr>
                        <a:t>0</a:t>
                      </a:r>
                      <a:endParaRPr lang="en-ZA" sz="1100" b="0" i="0" u="none" strike="noStrike">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u="none" strike="noStrike" dirty="0">
                          <a:effectLst/>
                        </a:rPr>
                        <a:t>0</a:t>
                      </a:r>
                      <a:endParaRPr lang="en-ZA" sz="1100" b="0"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4 563</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09"/>
                  </a:ext>
                </a:extLst>
              </a:tr>
              <a:tr h="473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n-ZA" sz="1100" b="1" u="none" strike="noStrike" dirty="0" smtClean="0">
                          <a:effectLst/>
                        </a:rPr>
                        <a:t>Total</a:t>
                      </a:r>
                      <a:endParaRPr lang="en-ZA" sz="1100" b="1" i="0" u="none" strike="noStrike" dirty="0">
                        <a:solidFill>
                          <a:srgbClr val="000000"/>
                        </a:solidFill>
                        <a:effectLst/>
                        <a:latin typeface="Calibri"/>
                      </a:endParaRPr>
                    </a:p>
                  </a:txBody>
                  <a:tcPr marL="85693" marR="9522"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28 428</a:t>
                      </a:r>
                      <a:endParaRPr lang="en-ZA" sz="1100" b="1"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58%</a:t>
                      </a:r>
                      <a:endParaRPr lang="en-ZA" sz="1100" b="1"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20 163</a:t>
                      </a:r>
                      <a:endParaRPr lang="en-ZA" sz="1100" b="1"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smtClean="0">
                          <a:effectLst/>
                        </a:rPr>
                        <a:t>41%</a:t>
                      </a:r>
                      <a:endParaRPr lang="en-ZA" sz="1100" b="1"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ZA" sz="1100" b="1" u="none" strike="noStrike" dirty="0">
                          <a:effectLst/>
                        </a:rPr>
                        <a:t>47</a:t>
                      </a:r>
                      <a:endParaRPr lang="en-ZA" sz="1100" b="1" i="0" u="none" strike="noStrike" dirty="0">
                        <a:solidFill>
                          <a:srgbClr val="000000"/>
                        </a:solidFill>
                        <a:effectLst/>
                        <a:latin typeface="Arial" panose="020B060402020202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smtClean="0">
                          <a:effectLst/>
                        </a:rPr>
                        <a:t>0%</a:t>
                      </a:r>
                      <a:endParaRPr lang="en-ZA" sz="1100" b="1" i="0" u="none" strike="noStrike" dirty="0">
                        <a:solidFill>
                          <a:srgbClr val="000000"/>
                        </a:solidFill>
                        <a:effectLst/>
                        <a:latin typeface="Calibri" panose="020F050202020403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ZA" sz="1100" b="1" u="none" strike="noStrike" dirty="0">
                          <a:effectLst/>
                        </a:rPr>
                        <a:t>48 638</a:t>
                      </a:r>
                      <a:endParaRPr lang="en-ZA" sz="1100" b="1" i="0" u="none" strike="noStrike" dirty="0">
                        <a:solidFill>
                          <a:srgbClr val="000000"/>
                        </a:solidFill>
                        <a:effectLst/>
                        <a:latin typeface="Calibri" panose="020F0502020204030204" pitchFamily="34" charset="0"/>
                      </a:endParaRPr>
                    </a:p>
                  </a:txBody>
                  <a:tcPr marL="9525" marR="9525" marT="9524" marB="0" anchor="ctr"/>
                </a:tc>
                <a:extLst>
                  <a:ext uri="{0D108BD9-81ED-4DB2-BD59-A6C34878D82A}">
                    <a16:rowId xmlns:a16="http://schemas.microsoft.com/office/drawing/2014/main" xmlns="" val="10010"/>
                  </a:ext>
                </a:extLst>
              </a:tr>
            </a:tbl>
          </a:graphicData>
        </a:graphic>
      </p:graphicFrame>
      <p:sp>
        <p:nvSpPr>
          <p:cNvPr id="5" name="Content Placeholder 3"/>
          <p:cNvSpPr txBox="1">
            <a:spLocks/>
          </p:cNvSpPr>
          <p:nvPr/>
        </p:nvSpPr>
        <p:spPr bwMode="auto">
          <a:xfrm>
            <a:off x="6842125" y="1174750"/>
            <a:ext cx="2317750" cy="520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defRPr/>
            </a:pPr>
            <a:r>
              <a:rPr lang="en-ZA" altLang="en-US" sz="1800" dirty="0" smtClean="0">
                <a:solidFill>
                  <a:sysClr val="windowText" lastClr="000000"/>
                </a:solidFill>
              </a:rPr>
              <a:t>Placement by gender shows:</a:t>
            </a:r>
          </a:p>
          <a:p>
            <a:pPr>
              <a:defRPr/>
            </a:pPr>
            <a:r>
              <a:rPr lang="en-ZA" altLang="en-US" sz="1800" dirty="0" smtClean="0">
                <a:solidFill>
                  <a:sysClr val="windowText" lastClr="000000"/>
                </a:solidFill>
              </a:rPr>
              <a:t>58% (28 428) females and </a:t>
            </a:r>
          </a:p>
          <a:p>
            <a:pPr>
              <a:defRPr/>
            </a:pPr>
            <a:r>
              <a:rPr lang="en-ZA" altLang="en-US" sz="1800" dirty="0" smtClean="0">
                <a:solidFill>
                  <a:sysClr val="windowText" lastClr="000000"/>
                </a:solidFill>
              </a:rPr>
              <a:t>41% (20 163) males.</a:t>
            </a:r>
          </a:p>
          <a:p>
            <a:pPr marL="0" indent="0">
              <a:buFont typeface="Arial" panose="020B0604020202020204" pitchFamily="34" charset="0"/>
              <a:buNone/>
              <a:defRPr/>
            </a:pPr>
            <a:endParaRPr lang="en-ZA" altLang="en-US" sz="2000" dirty="0" smtClean="0">
              <a:solidFill>
                <a:sysClr val="windowText" lastClr="00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115888" y="25400"/>
            <a:ext cx="8621712"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sz="2000" b="1" u="sng" dirty="0" smtClean="0">
                <a:solidFill>
                  <a:srgbClr val="FF0000"/>
                </a:solidFill>
                <a:latin typeface="Calibri" panose="020F0502020204030204"/>
                <a:ea typeface="ＭＳ Ｐゴシック" panose="020B0600070205080204" pitchFamily="34" charset="-128"/>
                <a:cs typeface="+mj-cs"/>
              </a:rPr>
              <a:t>QUARTER 3 2021/22 </a:t>
            </a:r>
          </a:p>
          <a:p>
            <a:pPr algn="ctr" eaLnBrk="1" hangingPunct="1">
              <a:lnSpc>
                <a:spcPct val="100000"/>
              </a:lnSpc>
              <a:spcBef>
                <a:spcPct val="0"/>
              </a:spcBef>
              <a:buFont typeface="Arial" panose="020B0604020202020204" pitchFamily="34" charset="0"/>
              <a:buNone/>
              <a:defRPr/>
            </a:pPr>
            <a:r>
              <a:rPr lang="en-US" altLang="en-US" sz="2000" b="1" u="sng" dirty="0" smtClean="0">
                <a:solidFill>
                  <a:srgbClr val="006938"/>
                </a:solidFill>
                <a:latin typeface="Calibri" panose="020F0502020204030204"/>
                <a:ea typeface="ＭＳ Ｐゴシック" panose="020B0600070205080204" pitchFamily="34" charset="-128"/>
                <a:cs typeface="+mj-cs"/>
              </a:rPr>
              <a:t>INSPECTION AND ENFORCEMENT SERVICES &amp; PUBLIC EMPLOYMENT SERVICES PERFORMANCE PER PROVINCE</a:t>
            </a:r>
            <a:endParaRPr lang="en-US" altLang="en-US" sz="2000" b="1" u="sng" dirty="0">
              <a:solidFill>
                <a:srgbClr val="006938"/>
              </a:solidFill>
              <a:latin typeface="Calibri" panose="020F0502020204030204"/>
            </a:endParaRPr>
          </a:p>
        </p:txBody>
      </p:sp>
      <p:graphicFrame>
        <p:nvGraphicFramePr>
          <p:cNvPr id="4" name="Content Placeholder 5"/>
          <p:cNvGraphicFramePr>
            <a:graphicFrameLocks/>
          </p:cNvGraphicFramePr>
          <p:nvPr/>
        </p:nvGraphicFramePr>
        <p:xfrm>
          <a:off x="457200" y="1390650"/>
          <a:ext cx="8177212" cy="4756150"/>
        </p:xfrm>
        <a:graphic>
          <a:graphicData uri="http://schemas.openxmlformats.org/drawingml/2006/table">
            <a:tbl>
              <a:tblPr/>
              <a:tblGrid>
                <a:gridCol w="1156001">
                  <a:extLst>
                    <a:ext uri="{9D8B030D-6E8A-4147-A177-3AD203B41FA5}">
                      <a16:colId xmlns:a16="http://schemas.microsoft.com/office/drawing/2014/main" xmlns="" val="20000"/>
                    </a:ext>
                  </a:extLst>
                </a:gridCol>
                <a:gridCol w="694281">
                  <a:extLst>
                    <a:ext uri="{9D8B030D-6E8A-4147-A177-3AD203B41FA5}">
                      <a16:colId xmlns:a16="http://schemas.microsoft.com/office/drawing/2014/main" xmlns="" val="20001"/>
                    </a:ext>
                  </a:extLst>
                </a:gridCol>
                <a:gridCol w="780241">
                  <a:extLst>
                    <a:ext uri="{9D8B030D-6E8A-4147-A177-3AD203B41FA5}">
                      <a16:colId xmlns:a16="http://schemas.microsoft.com/office/drawing/2014/main" xmlns="" val="20002"/>
                    </a:ext>
                  </a:extLst>
                </a:gridCol>
                <a:gridCol w="886038">
                  <a:extLst>
                    <a:ext uri="{9D8B030D-6E8A-4147-A177-3AD203B41FA5}">
                      <a16:colId xmlns:a16="http://schemas.microsoft.com/office/drawing/2014/main" xmlns="" val="20003"/>
                    </a:ext>
                  </a:extLst>
                </a:gridCol>
                <a:gridCol w="971997">
                  <a:extLst>
                    <a:ext uri="{9D8B030D-6E8A-4147-A177-3AD203B41FA5}">
                      <a16:colId xmlns:a16="http://schemas.microsoft.com/office/drawing/2014/main" xmlns="" val="20004"/>
                    </a:ext>
                  </a:extLst>
                </a:gridCol>
                <a:gridCol w="839692">
                  <a:extLst>
                    <a:ext uri="{9D8B030D-6E8A-4147-A177-3AD203B41FA5}">
                      <a16:colId xmlns:a16="http://schemas.microsoft.com/office/drawing/2014/main" xmlns="" val="20005"/>
                    </a:ext>
                  </a:extLst>
                </a:gridCol>
                <a:gridCol w="896016">
                  <a:extLst>
                    <a:ext uri="{9D8B030D-6E8A-4147-A177-3AD203B41FA5}">
                      <a16:colId xmlns:a16="http://schemas.microsoft.com/office/drawing/2014/main" xmlns="" val="20006"/>
                    </a:ext>
                  </a:extLst>
                </a:gridCol>
                <a:gridCol w="971997">
                  <a:extLst>
                    <a:ext uri="{9D8B030D-6E8A-4147-A177-3AD203B41FA5}">
                      <a16:colId xmlns:a16="http://schemas.microsoft.com/office/drawing/2014/main" xmlns="" val="20007"/>
                    </a:ext>
                  </a:extLst>
                </a:gridCol>
                <a:gridCol w="980949">
                  <a:extLst>
                    <a:ext uri="{9D8B030D-6E8A-4147-A177-3AD203B41FA5}">
                      <a16:colId xmlns:a16="http://schemas.microsoft.com/office/drawing/2014/main" xmlns="" val="20008"/>
                    </a:ext>
                  </a:extLst>
                </a:gridCol>
              </a:tblGrid>
              <a:tr h="27834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600" b="1" dirty="0" smtClean="0"/>
                        <a:t>IES </a:t>
                      </a:r>
                      <a:r>
                        <a:rPr lang="en-US" sz="1600" b="1" dirty="0" smtClean="0">
                          <a:solidFill>
                            <a:srgbClr val="FF0000"/>
                          </a:solidFill>
                        </a:rPr>
                        <a:t>Q3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2021/22</a:t>
                      </a:r>
                      <a:endParaRPr lang="en-ZA" sz="1600" b="1" dirty="0">
                        <a:solidFill>
                          <a:schemeClr val="tx1"/>
                        </a:solidFill>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US" sz="1600" b="1" i="0" u="none" strike="noStrike" dirty="0" smtClean="0">
                          <a:solidFill>
                            <a:srgbClr val="000000"/>
                          </a:solidFill>
                          <a:effectLst/>
                          <a:latin typeface="+mn-lt"/>
                        </a:rPr>
                        <a:t>PES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Q3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2021/22</a:t>
                      </a:r>
                      <a:endParaRPr lang="en-ZA" sz="1600" b="1" i="0" u="none" strike="noStrike" dirty="0">
                        <a:solidFill>
                          <a:schemeClr val="tx1"/>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91383">
                <a:tc vMerge="1">
                  <a:txBody>
                    <a:bodyPr/>
                    <a:lstStyle/>
                    <a:p>
                      <a:endParaRPr lang="en-ZA"/>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a:solidFill>
                            <a:srgbClr val="000000"/>
                          </a:solidFill>
                          <a:effectLst/>
                          <a:latin typeface="+mn-lt"/>
                        </a:rPr>
                        <a:t>Planned Indictors</a:t>
                      </a: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a:solidFill>
                            <a:srgbClr val="008000"/>
                          </a:solidFill>
                          <a:effectLst/>
                          <a:latin typeface="+mn-lt"/>
                        </a:rPr>
                        <a:t>Achieved</a:t>
                      </a: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a:solidFill>
                            <a:srgbClr val="FF0000"/>
                          </a:solidFill>
                          <a:effectLst/>
                          <a:latin typeface="+mn-lt"/>
                        </a:rPr>
                        <a:t>Not Achieved</a:t>
                      </a: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a:solidFill>
                            <a:srgbClr val="000000"/>
                          </a:solidFill>
                          <a:effectLst/>
                          <a:latin typeface="+mn-lt"/>
                        </a:rPr>
                        <a:t>Planned Indictors</a:t>
                      </a:r>
                    </a:p>
                  </a:txBody>
                  <a:tcPr marL="8622" marR="8622" marT="8621"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a:solidFill>
                            <a:srgbClr val="008000"/>
                          </a:solidFill>
                          <a:effectLst/>
                          <a:latin typeface="+mn-lt"/>
                        </a:rPr>
                        <a:t>Achieved</a:t>
                      </a:r>
                    </a:p>
                  </a:txBody>
                  <a:tcPr marL="8622" marR="8622" marT="8621"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n-ZA" sz="1400" b="1" i="0" u="none" strike="noStrike" dirty="0">
                          <a:solidFill>
                            <a:srgbClr val="FF0000"/>
                          </a:solidFill>
                          <a:effectLst/>
                          <a:latin typeface="+mn-lt"/>
                        </a:rPr>
                        <a:t>Not Achieved</a:t>
                      </a:r>
                    </a:p>
                  </a:txBody>
                  <a:tcPr marL="8622" marR="8622" marT="8621"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xmlns="" val="10001"/>
                  </a:ext>
                </a:extLst>
              </a:tr>
              <a:tr h="3429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9253" marR="83280" marT="92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9253" marR="83280" marT="92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9253" marR="83280" marT="92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9253" marR="83280" marT="92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2"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2"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682F"/>
                          </a:solidFill>
                          <a:effectLst/>
                          <a:uLnTx/>
                          <a:uFillTx/>
                          <a:latin typeface="+mn-lt"/>
                          <a:ea typeface="+mn-ea"/>
                          <a:cs typeface="+mn-cs"/>
                        </a:rPr>
                        <a:t>100%</a:t>
                      </a:r>
                      <a:endParaRPr kumimoji="0" lang="en-ZA" sz="1600" b="1" i="0" u="none" strike="noStrike" kern="1200" cap="none" spc="0" normalizeH="0" baseline="0" noProof="0" dirty="0">
                        <a:ln>
                          <a:noFill/>
                        </a:ln>
                        <a:solidFill>
                          <a:srgbClr val="00682F"/>
                        </a:solidFill>
                        <a:effectLst/>
                        <a:uLnTx/>
                        <a:uFillTx/>
                        <a:latin typeface="+mn-lt"/>
                        <a:ea typeface="+mn-ea"/>
                        <a:cs typeface="+mn-cs"/>
                      </a:endParaRPr>
                    </a:p>
                  </a:txBody>
                  <a:tcPr marL="9253" marR="83280" marT="92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672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353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67%</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353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FF0000"/>
                          </a:solidFill>
                          <a:effectLst/>
                          <a:uLnTx/>
                          <a:uFillTx/>
                          <a:latin typeface="Calibri"/>
                          <a:ea typeface="+mn-ea"/>
                          <a:cs typeface="+mn-cs"/>
                        </a:rPr>
                        <a:t>67%</a:t>
                      </a:r>
                      <a:endParaRPr kumimoji="0" lang="en-ZA" sz="1600" b="1" i="0" u="none" strike="noStrike" kern="1200" cap="none" spc="0" normalizeH="0" baseline="0" noProof="0" dirty="0">
                        <a:ln>
                          <a:noFill/>
                        </a:ln>
                        <a:solidFill>
                          <a:srgbClr val="FF0000"/>
                        </a:solidFill>
                        <a:effectLst/>
                        <a:uLnTx/>
                        <a:uFillTx/>
                        <a:latin typeface="Calibri"/>
                        <a:ea typeface="+mn-ea"/>
                        <a:cs typeface="+mn-cs"/>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682F"/>
                          </a:solidFill>
                          <a:effectLst/>
                          <a:uLnTx/>
                          <a:uFillTx/>
                          <a:latin typeface="+mn-lt"/>
                          <a:ea typeface="+mn-ea"/>
                          <a:cs typeface="+mn-cs"/>
                        </a:rPr>
                        <a:t>100%</a:t>
                      </a:r>
                      <a:endParaRPr kumimoji="0" lang="en-ZA" sz="1600" b="1" i="0" u="none" strike="noStrike" kern="1200" cap="none" spc="0" normalizeH="0" baseline="0" noProof="0" dirty="0">
                        <a:ln>
                          <a:noFill/>
                        </a:ln>
                        <a:solidFill>
                          <a:srgbClr val="00682F"/>
                        </a:solidFill>
                        <a:effectLst/>
                        <a:uLnTx/>
                        <a:uFillTx/>
                        <a:latin typeface="+mn-lt"/>
                        <a:ea typeface="+mn-ea"/>
                        <a:cs typeface="+mn-cs"/>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353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FF0000"/>
                          </a:solidFill>
                          <a:effectLst/>
                          <a:uLnTx/>
                          <a:uFillTx/>
                          <a:latin typeface="Calibri"/>
                          <a:ea typeface="+mn-ea"/>
                          <a:cs typeface="+mn-cs"/>
                        </a:rPr>
                        <a:t>67%</a:t>
                      </a:r>
                      <a:endParaRPr kumimoji="0" lang="en-ZA" sz="1600" b="1" i="0" u="none" strike="noStrike" kern="1200" cap="none" spc="0" normalizeH="0" baseline="0" noProof="0" dirty="0">
                        <a:ln>
                          <a:noFill/>
                        </a:ln>
                        <a:solidFill>
                          <a:srgbClr val="FF0000"/>
                        </a:solidFill>
                        <a:effectLst/>
                        <a:uLnTx/>
                        <a:uFillTx/>
                        <a:latin typeface="Calibri"/>
                        <a:ea typeface="+mn-ea"/>
                        <a:cs typeface="+mn-cs"/>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682F"/>
                          </a:solidFill>
                          <a:effectLst/>
                          <a:uLnTx/>
                          <a:uFillTx/>
                          <a:latin typeface="+mn-lt"/>
                          <a:ea typeface="+mn-ea"/>
                          <a:cs typeface="+mn-cs"/>
                        </a:rPr>
                        <a:t>100%</a:t>
                      </a:r>
                      <a:endParaRPr kumimoji="0" lang="en-ZA" sz="1600" b="1" i="0" u="none" strike="noStrike" kern="1200" cap="none" spc="0" normalizeH="0" baseline="0" noProof="0" dirty="0">
                        <a:ln>
                          <a:noFill/>
                        </a:ln>
                        <a:solidFill>
                          <a:srgbClr val="00682F"/>
                        </a:solidFill>
                        <a:effectLst/>
                        <a:uLnTx/>
                        <a:uFillTx/>
                        <a:latin typeface="+mn-lt"/>
                        <a:ea typeface="+mn-ea"/>
                        <a:cs typeface="+mn-cs"/>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337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FF0000"/>
                          </a:solidFill>
                          <a:effectLst/>
                          <a:uLnTx/>
                          <a:uFillTx/>
                          <a:latin typeface="Calibri"/>
                          <a:ea typeface="+mn-ea"/>
                          <a:cs typeface="+mn-cs"/>
                        </a:rPr>
                        <a:t>67%</a:t>
                      </a:r>
                      <a:endParaRPr kumimoji="0" lang="en-ZA" sz="1600" b="1" i="0" u="none" strike="noStrike" kern="1200" cap="none" spc="0" normalizeH="0" baseline="0" noProof="0" dirty="0">
                        <a:ln>
                          <a:noFill/>
                        </a:ln>
                        <a:solidFill>
                          <a:srgbClr val="FF0000"/>
                        </a:solidFill>
                        <a:effectLst/>
                        <a:uLnTx/>
                        <a:uFillTx/>
                        <a:latin typeface="Calibri"/>
                        <a:ea typeface="+mn-ea"/>
                        <a:cs typeface="+mn-cs"/>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541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FF0000"/>
                          </a:solidFill>
                          <a:effectLst/>
                          <a:uLnTx/>
                          <a:uFillTx/>
                          <a:latin typeface="Calibri"/>
                          <a:ea typeface="+mn-ea"/>
                          <a:cs typeface="+mn-cs"/>
                        </a:rPr>
                        <a:t>67%</a:t>
                      </a:r>
                      <a:endParaRPr kumimoji="0" lang="en-ZA" sz="1600" b="1" i="0" u="none" strike="noStrike" kern="1200" cap="none" spc="0" normalizeH="0" baseline="0" noProof="0" dirty="0">
                        <a:ln>
                          <a:noFill/>
                        </a:ln>
                        <a:solidFill>
                          <a:srgbClr val="FF0000"/>
                        </a:solidFill>
                        <a:effectLst/>
                        <a:uLnTx/>
                        <a:uFillTx/>
                        <a:latin typeface="Calibri"/>
                        <a:ea typeface="+mn-ea"/>
                        <a:cs typeface="+mn-cs"/>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353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2" marR="8622"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Calibri"/>
                          <a:ea typeface="+mn-ea"/>
                          <a:cs typeface="+mn-cs"/>
                        </a:rPr>
                        <a:t>67%</a:t>
                      </a:r>
                      <a:endParaRPr kumimoji="0" lang="en-ZA" sz="1600" b="1" i="0" u="none" strike="noStrike" kern="1200" cap="none" spc="0" normalizeH="0" baseline="0" noProof="0" dirty="0">
                        <a:ln>
                          <a:noFill/>
                        </a:ln>
                        <a:solidFill>
                          <a:srgbClr val="FF0000"/>
                        </a:solidFill>
                        <a:effectLst/>
                        <a:uLnTx/>
                        <a:uFillTx/>
                        <a:latin typeface="Calibri"/>
                        <a:ea typeface="+mn-ea"/>
                        <a:cs typeface="+mn-cs"/>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20" marB="0" anchor="b">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6468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2" marR="8622"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Calibri"/>
                          <a:ea typeface="+mn-ea"/>
                          <a:cs typeface="+mn-cs"/>
                        </a:rPr>
                        <a:t>67%</a:t>
                      </a:r>
                      <a:endParaRPr kumimoji="0" lang="en-ZA" sz="1600" b="1" i="0" u="none" strike="noStrike" kern="1200" cap="none" spc="0" normalizeH="0" baseline="0" noProof="0" dirty="0">
                        <a:ln>
                          <a:noFill/>
                        </a:ln>
                        <a:solidFill>
                          <a:srgbClr val="FF0000"/>
                        </a:solidFill>
                        <a:effectLst/>
                        <a:uLnTx/>
                        <a:uFillTx/>
                        <a:latin typeface="Calibri"/>
                        <a:ea typeface="+mn-ea"/>
                        <a:cs typeface="+mn-cs"/>
                      </a:endParaRPr>
                    </a:p>
                  </a:txBody>
                  <a:tcPr marL="8620" marR="77585"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2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2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FF0000"/>
                        </a:solidFill>
                        <a:effectLst/>
                        <a:latin typeface="+mn-lt"/>
                      </a:endParaRPr>
                    </a:p>
                  </a:txBody>
                  <a:tcPr marL="8620" marR="77585" marT="8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2"/>
          </p:nvPr>
        </p:nvSpPr>
        <p:spPr/>
        <p:txBody>
          <a:bodyPr/>
          <a:lstStyle/>
          <a:p>
            <a:pPr>
              <a:defRPr/>
            </a:pPr>
            <a:fld id="{FCC2F92B-83E2-4D87-AF49-183D3A7319A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922338" y="369888"/>
            <a:ext cx="71723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b="1" u="sng">
                <a:solidFill>
                  <a:srgbClr val="006938"/>
                </a:solidFill>
                <a:ea typeface="MS PGothic" panose="020B0600070205080204" pitchFamily="34" charset="-128"/>
              </a:rPr>
              <a:t>IMPACT ANALYSIS REPORT : PROGRAMME 4</a:t>
            </a:r>
            <a:endParaRPr lang="en-US" altLang="en-US" b="1" u="sng">
              <a:solidFill>
                <a:srgbClr val="006938"/>
              </a:solidFill>
            </a:endParaRPr>
          </a:p>
        </p:txBody>
      </p:sp>
      <p:sp>
        <p:nvSpPr>
          <p:cNvPr id="104451" name="Rectangle 1"/>
          <p:cNvSpPr>
            <a:spLocks noChangeArrowheads="1"/>
          </p:cNvSpPr>
          <p:nvPr/>
        </p:nvSpPr>
        <p:spPr bwMode="auto">
          <a:xfrm>
            <a:off x="338138" y="3111500"/>
            <a:ext cx="840740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 typeface="Arial" panose="020B0604020202020204" pitchFamily="34" charset="0"/>
              <a:buNone/>
            </a:pPr>
            <a:r>
              <a:rPr lang="en-ZA" altLang="en-US" sz="2400" b="1">
                <a:solidFill>
                  <a:srgbClr val="000000"/>
                </a:solidFill>
                <a:ea typeface="MS PGothic" panose="020B0600070205080204" pitchFamily="34" charset="-128"/>
              </a:rPr>
              <a:t>LABOUR POLICY AND INDUSTRIAL RELATIONS</a:t>
            </a:r>
          </a:p>
          <a:p>
            <a:pPr algn="ctr">
              <a:lnSpc>
                <a:spcPct val="100000"/>
              </a:lnSpc>
              <a:spcBef>
                <a:spcPct val="20000"/>
              </a:spcBef>
              <a:buFont typeface="Arial" panose="020B0604020202020204" pitchFamily="34" charset="0"/>
              <a:buNone/>
            </a:pPr>
            <a:r>
              <a:rPr lang="en-ZA" altLang="en-US" sz="2400" b="1">
                <a:solidFill>
                  <a:srgbClr val="000000"/>
                </a:solidFill>
                <a:ea typeface="MS PGothic" panose="020B0600070205080204" pitchFamily="34" charset="-128"/>
              </a:rPr>
              <a:t>(LP&amp;IR)</a:t>
            </a:r>
          </a:p>
        </p:txBody>
      </p:sp>
      <p:sp>
        <p:nvSpPr>
          <p:cNvPr id="10445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B920211-E64D-4694-8273-979747132C6C}" type="slidenum">
              <a:rPr lang="en-US" altLang="en-US" sz="1200" smtClean="0">
                <a:solidFill>
                  <a:srgbClr val="898989"/>
                </a:solidFill>
              </a:rPr>
              <a:pPr fontAlgn="base">
                <a:lnSpc>
                  <a:spcPct val="100000"/>
                </a:lnSpc>
                <a:spcBef>
                  <a:spcPct val="0"/>
                </a:spcBef>
                <a:spcAft>
                  <a:spcPct val="0"/>
                </a:spcAft>
                <a:buFontTx/>
                <a:buNone/>
              </a:pPr>
              <a:t>80</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dirty="0">
                <a:solidFill>
                  <a:srgbClr val="006938"/>
                </a:solidFill>
                <a:ea typeface="MS PGothic" panose="020B0600070205080204" pitchFamily="34" charset="-128"/>
              </a:rPr>
              <a:t>LABOUR ORGANISATIONS ( TRADE UNIONS AND </a:t>
            </a:r>
            <a:r>
              <a:rPr lang="en-US" altLang="en-US" sz="2400" b="1" u="sng" dirty="0" smtClean="0">
                <a:solidFill>
                  <a:srgbClr val="006938"/>
                </a:solidFill>
                <a:ea typeface="MS PGothic" panose="020B0600070205080204" pitchFamily="34" charset="-128"/>
              </a:rPr>
              <a:t>EMPLOYERS </a:t>
            </a:r>
            <a:r>
              <a:rPr lang="en-US" altLang="en-US" sz="2400" b="1" u="sng" dirty="0">
                <a:solidFill>
                  <a:srgbClr val="006938"/>
                </a:solidFill>
                <a:ea typeface="MS PGothic" panose="020B0600070205080204" pitchFamily="34" charset="-128"/>
              </a:rPr>
              <a:t>ORGANISATION) </a:t>
            </a:r>
            <a:r>
              <a:rPr lang="en-US" altLang="en-US" sz="2400" b="1" u="sng" dirty="0" smtClean="0">
                <a:solidFill>
                  <a:srgbClr val="006938"/>
                </a:solidFill>
                <a:ea typeface="MS PGothic" panose="020B0600070205080204" pitchFamily="34" charset="-128"/>
              </a:rPr>
              <a:t>APPLICATIONS</a:t>
            </a:r>
            <a:r>
              <a:rPr lang="en-US" altLang="en-US" sz="2400" b="1" u="sng" dirty="0">
                <a:solidFill>
                  <a:srgbClr val="006938"/>
                </a:solidFill>
                <a:ea typeface="MS PGothic" panose="020B0600070205080204" pitchFamily="34" charset="-128"/>
              </a:rPr>
              <a:t>, </a:t>
            </a:r>
            <a:r>
              <a:rPr lang="en-US" altLang="en-US" sz="2400" b="1" u="sng" dirty="0" smtClean="0">
                <a:solidFill>
                  <a:srgbClr val="006938"/>
                </a:solidFill>
                <a:ea typeface="MS PGothic" panose="020B0600070205080204" pitchFamily="34" charset="-128"/>
              </a:rPr>
              <a:t>QUARTER </a:t>
            </a:r>
            <a:r>
              <a:rPr lang="en-US" altLang="en-US" sz="2400" b="1" u="sng" dirty="0">
                <a:solidFill>
                  <a:srgbClr val="006938"/>
                </a:solidFill>
                <a:ea typeface="MS PGothic" panose="020B0600070205080204" pitchFamily="34" charset="-128"/>
              </a:rPr>
              <a:t>3 </a:t>
            </a:r>
            <a:r>
              <a:rPr lang="en-US" altLang="en-US" sz="2400" b="1" u="sng" dirty="0">
                <a:solidFill>
                  <a:srgbClr val="FF0000"/>
                </a:solidFill>
                <a:ea typeface="MS PGothic" panose="020B0600070205080204" pitchFamily="34" charset="-128"/>
              </a:rPr>
              <a:t>2021/2022</a:t>
            </a:r>
            <a:endParaRPr lang="en-US" altLang="en-US" sz="2400" b="1" u="sng" dirty="0">
              <a:solidFill>
                <a:srgbClr val="FF0000"/>
              </a:solidFill>
            </a:endParaRPr>
          </a:p>
        </p:txBody>
      </p:sp>
      <p:sp>
        <p:nvSpPr>
          <p:cNvPr id="10547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B7D1063-BCB1-49AC-A939-B045A522914F}" type="slidenum">
              <a:rPr lang="en-US" altLang="en-US" sz="1200" smtClean="0">
                <a:solidFill>
                  <a:srgbClr val="898989"/>
                </a:solidFill>
              </a:rPr>
              <a:pPr fontAlgn="base">
                <a:lnSpc>
                  <a:spcPct val="100000"/>
                </a:lnSpc>
                <a:spcBef>
                  <a:spcPct val="0"/>
                </a:spcBef>
                <a:spcAft>
                  <a:spcPct val="0"/>
                </a:spcAft>
                <a:buFontTx/>
                <a:buNone/>
              </a:pPr>
              <a:t>81</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250825" y="1341438"/>
          <a:ext cx="8642350" cy="4741887"/>
        </p:xfrm>
        <a:graphic>
          <a:graphicData uri="http://schemas.openxmlformats.org/drawingml/2006/table">
            <a:tbl>
              <a:tblPr firstRow="1" bandRow="1">
                <a:tableStyleId>{93296810-A885-4BE3-A3E7-6D5BEEA58F35}</a:tableStyleId>
              </a:tblPr>
              <a:tblGrid>
                <a:gridCol w="3528960">
                  <a:extLst>
                    <a:ext uri="{9D8B030D-6E8A-4147-A177-3AD203B41FA5}">
                      <a16:colId xmlns:a16="http://schemas.microsoft.com/office/drawing/2014/main" xmlns="" val="20000"/>
                    </a:ext>
                  </a:extLst>
                </a:gridCol>
                <a:gridCol w="1224333">
                  <a:extLst>
                    <a:ext uri="{9D8B030D-6E8A-4147-A177-3AD203B41FA5}">
                      <a16:colId xmlns:a16="http://schemas.microsoft.com/office/drawing/2014/main" xmlns="" val="20004"/>
                    </a:ext>
                  </a:extLst>
                </a:gridCol>
                <a:gridCol w="1008274">
                  <a:extLst>
                    <a:ext uri="{9D8B030D-6E8A-4147-A177-3AD203B41FA5}">
                      <a16:colId xmlns:a16="http://schemas.microsoft.com/office/drawing/2014/main" xmlns="" val="20001"/>
                    </a:ext>
                  </a:extLst>
                </a:gridCol>
                <a:gridCol w="1224333">
                  <a:extLst>
                    <a:ext uri="{9D8B030D-6E8A-4147-A177-3AD203B41FA5}">
                      <a16:colId xmlns:a16="http://schemas.microsoft.com/office/drawing/2014/main" xmlns="" val="20002"/>
                    </a:ext>
                  </a:extLst>
                </a:gridCol>
                <a:gridCol w="1656450">
                  <a:extLst>
                    <a:ext uri="{9D8B030D-6E8A-4147-A177-3AD203B41FA5}">
                      <a16:colId xmlns:a16="http://schemas.microsoft.com/office/drawing/2014/main" xmlns="" val="20003"/>
                    </a:ext>
                  </a:extLst>
                </a:gridCol>
              </a:tblGrid>
              <a:tr h="5474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800" dirty="0" smtClean="0"/>
                        <a:t>LO Process</a:t>
                      </a:r>
                      <a:endParaRPr lang="en-ZA" sz="1800" b="1"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800" dirty="0" smtClean="0"/>
                        <a:t>Q1</a:t>
                      </a:r>
                      <a:endParaRPr lang="en-ZA" sz="1800" b="1"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800" dirty="0" smtClean="0"/>
                        <a:t>Q2</a:t>
                      </a:r>
                      <a:endParaRPr lang="en-ZA" sz="1800" b="1"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800" dirty="0" smtClean="0"/>
                        <a:t>Q3</a:t>
                      </a:r>
                      <a:endParaRPr lang="en-ZA" sz="1800" b="1"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800" dirty="0" smtClean="0"/>
                        <a:t>Q4</a:t>
                      </a:r>
                      <a:endParaRPr lang="en-ZA" sz="1800" b="1" dirty="0">
                        <a:latin typeface="+mn-lt"/>
                        <a:cs typeface="Arial" panose="020B0604020202020204" pitchFamily="34" charset="0"/>
                      </a:endParaRPr>
                    </a:p>
                  </a:txBody>
                  <a:tcPr marL="91455" marR="91455" marT="45724" marB="45724"/>
                </a:tc>
                <a:extLst>
                  <a:ext uri="{0D108BD9-81ED-4DB2-BD59-A6C34878D82A}">
                    <a16:rowId xmlns:a16="http://schemas.microsoft.com/office/drawing/2014/main" xmlns="" val="10000"/>
                  </a:ext>
                </a:extLst>
              </a:tr>
              <a:tr h="6046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dirty="0" smtClean="0"/>
                        <a:t>Applications for registration received</a:t>
                      </a:r>
                    </a:p>
                    <a:p>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32</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36</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27</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b="0" dirty="0">
                        <a:latin typeface="+mn-lt"/>
                        <a:cs typeface="Arial" panose="020B0604020202020204" pitchFamily="34" charset="0"/>
                      </a:endParaRPr>
                    </a:p>
                  </a:txBody>
                  <a:tcPr marL="91455" marR="91455" marT="45724" marB="45724"/>
                </a:tc>
                <a:extLst>
                  <a:ext uri="{0D108BD9-81ED-4DB2-BD59-A6C34878D82A}">
                    <a16:rowId xmlns:a16="http://schemas.microsoft.com/office/drawing/2014/main" xmlns="" val="10001"/>
                  </a:ext>
                </a:extLst>
              </a:tr>
              <a:tr h="5791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Approved within 90 calendar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dirty="0" smtClean="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a:t>
                      </a:r>
                      <a:endParaRPr lang="en-ZA" sz="1600" b="0" dirty="0" smtClean="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b="0" dirty="0">
                        <a:latin typeface="+mn-lt"/>
                        <a:cs typeface="Arial" panose="020B0604020202020204" pitchFamily="34" charset="0"/>
                      </a:endParaRPr>
                    </a:p>
                  </a:txBody>
                  <a:tcPr marL="91455" marR="91455" marT="45724" marB="45724"/>
                </a:tc>
                <a:extLst>
                  <a:ext uri="{0D108BD9-81ED-4DB2-BD59-A6C34878D82A}">
                    <a16:rowId xmlns:a16="http://schemas.microsoft.com/office/drawing/2014/main" xmlns="" val="10002"/>
                  </a:ext>
                </a:extLst>
              </a:tr>
              <a:tr h="5791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dirty="0" smtClean="0"/>
                        <a:t>Approved longer</a:t>
                      </a:r>
                      <a:r>
                        <a:rPr lang="en-ZA" sz="1600" baseline="0" dirty="0" smtClean="0"/>
                        <a:t> than </a:t>
                      </a:r>
                      <a:r>
                        <a:rPr lang="en-ZA" sz="1600" dirty="0" smtClean="0"/>
                        <a:t>90 calendar days</a:t>
                      </a:r>
                    </a:p>
                    <a:p>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b="0" dirty="0">
                        <a:latin typeface="+mn-lt"/>
                        <a:cs typeface="Arial" panose="020B0604020202020204" pitchFamily="34" charset="0"/>
                      </a:endParaRPr>
                    </a:p>
                  </a:txBody>
                  <a:tcPr marL="91455" marR="91455" marT="45724" marB="45724"/>
                </a:tc>
                <a:extLst>
                  <a:ext uri="{0D108BD9-81ED-4DB2-BD59-A6C34878D82A}">
                    <a16:rowId xmlns:a16="http://schemas.microsoft.com/office/drawing/2014/main" xmlns="" val="10003"/>
                  </a:ext>
                </a:extLst>
              </a:tr>
              <a:tr h="5791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dirty="0" smtClean="0"/>
                        <a:t>Applications refused</a:t>
                      </a:r>
                      <a:r>
                        <a:rPr lang="en-ZA" sz="1600" baseline="0" dirty="0" smtClean="0"/>
                        <a:t> within 90 days </a:t>
                      </a:r>
                    </a:p>
                    <a:p>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42</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32</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26</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b="0" dirty="0">
                        <a:latin typeface="+mn-lt"/>
                        <a:cs typeface="Arial" panose="020B0604020202020204" pitchFamily="34" charset="0"/>
                      </a:endParaRPr>
                    </a:p>
                  </a:txBody>
                  <a:tcPr marL="91455" marR="91455" marT="45724" marB="45724"/>
                </a:tc>
                <a:extLst>
                  <a:ext uri="{0D108BD9-81ED-4DB2-BD59-A6C34878D82A}">
                    <a16:rowId xmlns:a16="http://schemas.microsoft.com/office/drawing/2014/main" xmlns="" val="10004"/>
                  </a:ext>
                </a:extLst>
              </a:tr>
              <a:tr h="566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dirty="0" smtClean="0"/>
                        <a:t>Applications refused</a:t>
                      </a:r>
                      <a:r>
                        <a:rPr lang="en-ZA" sz="1600" baseline="0" dirty="0" smtClean="0"/>
                        <a:t> longer than 90 days </a:t>
                      </a:r>
                      <a:endParaRPr lang="en-ZA" sz="1600" b="0" baseline="0" dirty="0" smtClean="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b="0" dirty="0">
                        <a:latin typeface="+mn-lt"/>
                        <a:cs typeface="Arial" panose="020B0604020202020204" pitchFamily="34" charset="0"/>
                      </a:endParaRPr>
                    </a:p>
                  </a:txBody>
                  <a:tcPr marL="91455" marR="91455" marT="45724" marB="45724"/>
                </a:tc>
                <a:extLst>
                  <a:ext uri="{0D108BD9-81ED-4DB2-BD59-A6C34878D82A}">
                    <a16:rowId xmlns:a16="http://schemas.microsoft.com/office/drawing/2014/main" xmlns="" val="10006"/>
                  </a:ext>
                </a:extLst>
              </a:tr>
              <a:tr h="12856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dirty="0" smtClean="0"/>
                        <a:t>TU</a:t>
                      </a:r>
                      <a:r>
                        <a:rPr lang="en-ZA" sz="1600" baseline="0" dirty="0" smtClean="0"/>
                        <a:t> cancellations (de-registrations) &amp;</a:t>
                      </a:r>
                    </a:p>
                    <a:p>
                      <a:endParaRPr lang="en-ZA" sz="1600" baseline="0" dirty="0" smtClean="0"/>
                    </a:p>
                    <a:p>
                      <a:r>
                        <a:rPr lang="en-US" sz="1600" baseline="0" dirty="0" smtClean="0"/>
                        <a:t>EO cancellations (de-registrations)</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p>
                    <a:p>
                      <a:pPr algn="ctr"/>
                      <a:endParaRPr lang="en-US" sz="1600" dirty="0" smtClean="0"/>
                    </a:p>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p>
                    <a:p>
                      <a:pPr algn="ctr"/>
                      <a:endParaRPr lang="en-US" sz="1600" dirty="0" smtClean="0"/>
                    </a:p>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a:t>
                      </a:r>
                    </a:p>
                    <a:p>
                      <a:pPr algn="ctr"/>
                      <a:endParaRPr lang="en-US" sz="1600" dirty="0" smtClean="0"/>
                    </a:p>
                    <a:p>
                      <a:pPr algn="ctr"/>
                      <a:r>
                        <a:rPr lang="en-US" sz="1600" dirty="0" smtClean="0"/>
                        <a:t>0</a:t>
                      </a:r>
                      <a:endParaRPr lang="en-ZA" sz="1600" b="0" dirty="0">
                        <a:latin typeface="+mn-lt"/>
                        <a:cs typeface="Arial" panose="020B0604020202020204" pitchFamily="34" charset="0"/>
                      </a:endParaRPr>
                    </a:p>
                  </a:txBody>
                  <a:tcPr marL="91455" marR="91455" marT="45724" marB="45724"/>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b="0" dirty="0">
                        <a:latin typeface="+mn-lt"/>
                        <a:cs typeface="Arial" panose="020B0604020202020204" pitchFamily="34" charset="0"/>
                      </a:endParaRPr>
                    </a:p>
                  </a:txBody>
                  <a:tcPr marL="91455" marR="91455" marT="45724" marB="45724"/>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APPLICATIONS RECEIVED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0649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3EB7783-CB4C-4A9F-94F3-986EE5B002D6}" type="slidenum">
              <a:rPr lang="en-US" altLang="en-US" sz="1200" smtClean="0">
                <a:solidFill>
                  <a:srgbClr val="898989"/>
                </a:solidFill>
              </a:rPr>
              <a:pPr fontAlgn="base">
                <a:lnSpc>
                  <a:spcPct val="100000"/>
                </a:lnSpc>
                <a:spcBef>
                  <a:spcPct val="0"/>
                </a:spcBef>
                <a:spcAft>
                  <a:spcPct val="0"/>
                </a:spcAft>
                <a:buFontTx/>
                <a:buNone/>
              </a:pPr>
              <a:t>82</a:t>
            </a:fld>
            <a:endParaRPr lang="en-US" altLang="en-US" sz="1200" smtClean="0">
              <a:solidFill>
                <a:srgbClr val="898989"/>
              </a:solidFill>
            </a:endParaRPr>
          </a:p>
        </p:txBody>
      </p:sp>
      <p:graphicFrame>
        <p:nvGraphicFramePr>
          <p:cNvPr id="4" name="Content Placeholder 3"/>
          <p:cNvGraphicFramePr>
            <a:graphicFrameLocks/>
          </p:cNvGraphicFramePr>
          <p:nvPr/>
        </p:nvGraphicFramePr>
        <p:xfrm>
          <a:off x="261938" y="1341438"/>
          <a:ext cx="8769350" cy="4687908"/>
        </p:xfrm>
        <a:graphic>
          <a:graphicData uri="http://schemas.openxmlformats.org/drawingml/2006/table">
            <a:tbl>
              <a:tblPr firstRow="1" bandRow="1">
                <a:tableStyleId>{93296810-A885-4BE3-A3E7-6D5BEEA58F35}</a:tableStyleId>
              </a:tblPr>
              <a:tblGrid>
                <a:gridCol w="1574196">
                  <a:extLst>
                    <a:ext uri="{9D8B030D-6E8A-4147-A177-3AD203B41FA5}">
                      <a16:colId xmlns:a16="http://schemas.microsoft.com/office/drawing/2014/main" xmlns="" val="20000"/>
                    </a:ext>
                  </a:extLst>
                </a:gridCol>
                <a:gridCol w="1367941">
                  <a:extLst>
                    <a:ext uri="{9D8B030D-6E8A-4147-A177-3AD203B41FA5}">
                      <a16:colId xmlns:a16="http://schemas.microsoft.com/office/drawing/2014/main" xmlns="" val="20001"/>
                    </a:ext>
                  </a:extLst>
                </a:gridCol>
                <a:gridCol w="2515356">
                  <a:extLst>
                    <a:ext uri="{9D8B030D-6E8A-4147-A177-3AD203B41FA5}">
                      <a16:colId xmlns:a16="http://schemas.microsoft.com/office/drawing/2014/main" xmlns="" val="20002"/>
                    </a:ext>
                  </a:extLst>
                </a:gridCol>
                <a:gridCol w="1583932">
                  <a:extLst>
                    <a:ext uri="{9D8B030D-6E8A-4147-A177-3AD203B41FA5}">
                      <a16:colId xmlns:a16="http://schemas.microsoft.com/office/drawing/2014/main" xmlns="" val="20003"/>
                    </a:ext>
                  </a:extLst>
                </a:gridCol>
                <a:gridCol w="1727925">
                  <a:extLst>
                    <a:ext uri="{9D8B030D-6E8A-4147-A177-3AD203B41FA5}">
                      <a16:colId xmlns:a16="http://schemas.microsoft.com/office/drawing/2014/main" xmlns="" val="20004"/>
                    </a:ext>
                  </a:extLst>
                </a:gridCol>
              </a:tblGrid>
              <a:tr h="8246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600" smtClean="0"/>
                        <a:t>Sectors</a:t>
                      </a:r>
                      <a:endParaRPr lang="en-ZA" sz="1600" dirty="0">
                        <a:latin typeface="Arial" panose="020B0604020202020204" pitchFamily="34" charset="0"/>
                        <a:cs typeface="Arial" panose="020B0604020202020204" pitchFamily="34" charset="0"/>
                      </a:endParaRPr>
                    </a:p>
                  </a:txBody>
                  <a:tcPr marL="91426" marR="91426" marT="45704" marB="4570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Arial" panose="020B0604020202020204" pitchFamily="34" charset="0"/>
                        <a:cs typeface="Arial" panose="020B0604020202020204" pitchFamily="34" charset="0"/>
                      </a:endParaRPr>
                    </a:p>
                  </a:txBody>
                  <a:tcPr marL="91426" marR="91426" marT="45704" marB="4570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Arial" panose="020B0604020202020204" pitchFamily="34" charset="0"/>
                        <a:cs typeface="Arial" panose="020B0604020202020204" pitchFamily="34" charset="0"/>
                      </a:endParaRPr>
                    </a:p>
                  </a:txBody>
                  <a:tcPr marL="91426" marR="91426" marT="45704" marB="4570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Arial" panose="020B0604020202020204" pitchFamily="34" charset="0"/>
                        <a:cs typeface="Arial" panose="020B0604020202020204" pitchFamily="34" charset="0"/>
                      </a:endParaRPr>
                    </a:p>
                  </a:txBody>
                  <a:tcPr marL="91426" marR="91426" marT="45704" marB="4570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Arial" panose="020B0604020202020204" pitchFamily="34" charset="0"/>
                        <a:cs typeface="Arial" panose="020B0604020202020204" pitchFamily="34" charset="0"/>
                      </a:endParaRPr>
                    </a:p>
                  </a:txBody>
                  <a:tcPr marL="91426" marR="91426" marT="45704" marB="45704"/>
                </a:tc>
                <a:extLst>
                  <a:ext uri="{0D108BD9-81ED-4DB2-BD59-A6C34878D82A}">
                    <a16:rowId xmlns:a16="http://schemas.microsoft.com/office/drawing/2014/main" xmlns="" val="10000"/>
                  </a:ext>
                </a:extLst>
              </a:tr>
              <a:tr h="9751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ZA" sz="1600" kern="1200" smtClean="0">
                          <a:effectLst/>
                        </a:rPr>
                        <a:t>Agriculture &amp; Forestry </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206</a:t>
                      </a: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566 Farming &amp; 100 Forestry </a:t>
                      </a:r>
                    </a:p>
                    <a:p>
                      <a:pPr marL="285750" marR="0" indent="-285750" algn="ctr" defTabSz="4572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US" sz="1600" kern="1200" dirty="0" smtClean="0">
                          <a:effectLst/>
                        </a:rPr>
                        <a:t>4 application received</a:t>
                      </a:r>
                      <a:r>
                        <a:rPr lang="en-US" sz="1600" kern="1200" baseline="0" dirty="0" smtClean="0">
                          <a:effectLst/>
                        </a:rPr>
                        <a:t> </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200 agriculture  </a:t>
                      </a:r>
                    </a:p>
                    <a:p>
                      <a:pPr marL="285750" marR="0" indent="-285750" algn="ctr" defTabSz="4572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US" sz="1600" kern="1200" dirty="0" smtClean="0">
                          <a:effectLst/>
                        </a:rPr>
                        <a:t>1 application received</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10001"/>
                  </a:ext>
                </a:extLst>
              </a:tr>
              <a:tr h="2899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smtClean="0">
                          <a:effectLst/>
                        </a:rPr>
                        <a:t>Administration </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600" kern="1200" dirty="0" smtClean="0">
                          <a:effectLst/>
                        </a:rPr>
                        <a:t>22</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1662322417"/>
                  </a:ext>
                </a:extLst>
              </a:tr>
              <a:tr h="4201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smtClean="0">
                          <a:effectLst/>
                        </a:rPr>
                        <a:t>Aviation </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70</a:t>
                      </a: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221</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221</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2746044570"/>
                  </a:ext>
                </a:extLst>
              </a:tr>
              <a:tr h="4201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smtClean="0">
                          <a:effectLst/>
                        </a:rPr>
                        <a:t>BCEA</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138</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3054571625"/>
                  </a:ext>
                </a:extLst>
              </a:tr>
              <a:tr h="4971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smtClean="0">
                          <a:effectLst/>
                        </a:rPr>
                        <a:t>Betting</a:t>
                      </a:r>
                      <a:r>
                        <a:rPr lang="en-US" sz="1600" baseline="0" smtClean="0">
                          <a:effectLst/>
                        </a:rPr>
                        <a:t> &amp; Gambling</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203</a:t>
                      </a: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15</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72</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712855298"/>
                  </a:ext>
                </a:extLst>
              </a:tr>
              <a:tr h="4201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smtClean="0">
                          <a:effectLst/>
                        </a:rPr>
                        <a:t>Boiler makers </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47</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2357865756"/>
                  </a:ext>
                </a:extLst>
              </a:tr>
              <a:tr h="4201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smtClean="0">
                          <a:effectLst/>
                        </a:rPr>
                        <a:t>Bookkeeping</a:t>
                      </a:r>
                      <a:r>
                        <a:rPr lang="en-US" sz="1600" baseline="0" smtClean="0">
                          <a:effectLst/>
                        </a:rPr>
                        <a:t> </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11</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3918161819"/>
                  </a:ext>
                </a:extLst>
              </a:tr>
              <a:tr h="4201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Call center</a:t>
                      </a:r>
                      <a:endParaRPr lang="en-ZA" sz="1600" dirty="0">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80</a:t>
                      </a:r>
                      <a:endParaRPr lang="en-ZA" sz="1600" b="0" dirty="0" smtClean="0">
                        <a:solidFill>
                          <a:schemeClr val="tx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0</a:t>
                      </a:r>
                      <a:endParaRPr lang="en-ZA" sz="1600" kern="1200" dirty="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76</a:t>
                      </a:r>
                      <a:endParaRPr lang="en-US" sz="1600" kern="1200" dirty="0" smtClean="0">
                        <a:solidFill>
                          <a:schemeClr val="dk1"/>
                        </a:solidFill>
                        <a:effectLst/>
                        <a:latin typeface="+mn-lt"/>
                        <a:ea typeface="Calibri"/>
                        <a:cs typeface="Arial" panose="020B0604020202020204" pitchFamily="34" charset="0"/>
                      </a:endParaRPr>
                    </a:p>
                  </a:txBody>
                  <a:tcPr marL="68569" marR="68569" marT="9521"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9" marR="68569" marT="9521" marB="0"/>
                </a:tc>
                <a:extLst>
                  <a:ext uri="{0D108BD9-81ED-4DB2-BD59-A6C34878D82A}">
                    <a16:rowId xmlns:a16="http://schemas.microsoft.com/office/drawing/2014/main" xmlns="" val="1544364929"/>
                  </a:ext>
                </a:extLst>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APPLICATIONS RECEIVED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0752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ACC8672-A2B9-46A4-8202-565F5D0D6411}" type="slidenum">
              <a:rPr lang="en-US" altLang="en-US" sz="1200" smtClean="0">
                <a:solidFill>
                  <a:srgbClr val="898989"/>
                </a:solidFill>
              </a:rPr>
              <a:pPr fontAlgn="base">
                <a:lnSpc>
                  <a:spcPct val="100000"/>
                </a:lnSpc>
                <a:spcBef>
                  <a:spcPct val="0"/>
                </a:spcBef>
                <a:spcAft>
                  <a:spcPct val="0"/>
                </a:spcAft>
                <a:buFontTx/>
                <a:buNone/>
              </a:pPr>
              <a:t>83</a:t>
            </a:fld>
            <a:endParaRPr lang="en-US" altLang="en-US" sz="1200" smtClean="0">
              <a:solidFill>
                <a:srgbClr val="898989"/>
              </a:solidFill>
            </a:endParaRPr>
          </a:p>
        </p:txBody>
      </p:sp>
      <p:graphicFrame>
        <p:nvGraphicFramePr>
          <p:cNvPr id="4" name="Content Placeholder 4"/>
          <p:cNvGraphicFramePr>
            <a:graphicFrameLocks/>
          </p:cNvGraphicFramePr>
          <p:nvPr/>
        </p:nvGraphicFramePr>
        <p:xfrm>
          <a:off x="257175" y="1341438"/>
          <a:ext cx="8629650" cy="2689225"/>
        </p:xfrm>
        <a:graphic>
          <a:graphicData uri="http://schemas.openxmlformats.org/drawingml/2006/table">
            <a:tbl>
              <a:tblPr firstRow="1" bandRow="1">
                <a:tableStyleId>{93296810-A885-4BE3-A3E7-6D5BEEA58F35}</a:tableStyleId>
              </a:tblPr>
              <a:tblGrid>
                <a:gridCol w="1574151">
                  <a:extLst>
                    <a:ext uri="{9D8B030D-6E8A-4147-A177-3AD203B41FA5}">
                      <a16:colId xmlns:a16="http://schemas.microsoft.com/office/drawing/2014/main" xmlns="" val="1394363824"/>
                    </a:ext>
                  </a:extLst>
                </a:gridCol>
                <a:gridCol w="1511893">
                  <a:extLst>
                    <a:ext uri="{9D8B030D-6E8A-4147-A177-3AD203B41FA5}">
                      <a16:colId xmlns:a16="http://schemas.microsoft.com/office/drawing/2014/main" xmlns="" val="3147835104"/>
                    </a:ext>
                  </a:extLst>
                </a:gridCol>
                <a:gridCol w="2303837">
                  <a:extLst>
                    <a:ext uri="{9D8B030D-6E8A-4147-A177-3AD203B41FA5}">
                      <a16:colId xmlns:a16="http://schemas.microsoft.com/office/drawing/2014/main" xmlns="" val="3125319688"/>
                    </a:ext>
                  </a:extLst>
                </a:gridCol>
                <a:gridCol w="1367903">
                  <a:extLst>
                    <a:ext uri="{9D8B030D-6E8A-4147-A177-3AD203B41FA5}">
                      <a16:colId xmlns:a16="http://schemas.microsoft.com/office/drawing/2014/main" xmlns="" val="1340323048"/>
                    </a:ext>
                  </a:extLst>
                </a:gridCol>
                <a:gridCol w="1871866">
                  <a:extLst>
                    <a:ext uri="{9D8B030D-6E8A-4147-A177-3AD203B41FA5}">
                      <a16:colId xmlns:a16="http://schemas.microsoft.com/office/drawing/2014/main" xmlns="" val="565162315"/>
                    </a:ext>
                  </a:extLst>
                </a:gridCol>
              </a:tblGrid>
              <a:tr h="8245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600" dirty="0" smtClean="0"/>
                        <a:t>Sectors</a:t>
                      </a:r>
                      <a:endParaRPr lang="en-ZA" sz="1600" dirty="0">
                        <a:latin typeface="Arial" panose="020B0604020202020204" pitchFamily="34" charset="0"/>
                        <a:cs typeface="Arial" panose="020B0604020202020204" pitchFamily="34" charset="0"/>
                      </a:endParaRPr>
                    </a:p>
                  </a:txBody>
                  <a:tcPr marL="91423" marR="91423"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Arial" panose="020B0604020202020204" pitchFamily="34" charset="0"/>
                        <a:cs typeface="Arial" panose="020B0604020202020204" pitchFamily="34" charset="0"/>
                      </a:endParaRPr>
                    </a:p>
                  </a:txBody>
                  <a:tcPr marL="91423" marR="91423"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Arial" panose="020B0604020202020204" pitchFamily="34" charset="0"/>
                        <a:cs typeface="Arial" panose="020B0604020202020204" pitchFamily="34" charset="0"/>
                      </a:endParaRPr>
                    </a:p>
                  </a:txBody>
                  <a:tcPr marL="91423" marR="91423"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Arial" panose="020B0604020202020204" pitchFamily="34" charset="0"/>
                        <a:cs typeface="Arial" panose="020B0604020202020204" pitchFamily="34" charset="0"/>
                      </a:endParaRPr>
                    </a:p>
                  </a:txBody>
                  <a:tcPr marL="91423" marR="91423"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Arial" panose="020B0604020202020204" pitchFamily="34" charset="0"/>
                        <a:cs typeface="Arial" panose="020B0604020202020204" pitchFamily="34" charset="0"/>
                      </a:endParaRPr>
                    </a:p>
                  </a:txBody>
                  <a:tcPr marL="91423" marR="91423" marT="45700" marB="45700"/>
                </a:tc>
                <a:extLst>
                  <a:ext uri="{0D108BD9-81ED-4DB2-BD59-A6C34878D82A}">
                    <a16:rowId xmlns:a16="http://schemas.microsoft.com/office/drawing/2014/main" xmlns="" val="4118975126"/>
                  </a:ext>
                </a:extLst>
              </a:tr>
              <a:tr h="2900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Cleaning</a:t>
                      </a:r>
                      <a:endParaRPr lang="en-ZA" sz="1600" kern="1200" dirty="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689</a:t>
                      </a:r>
                      <a:endParaRPr lang="en-ZA" sz="1600" dirty="0">
                        <a:latin typeface="+mn-lt"/>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36</a:t>
                      </a:r>
                      <a:endParaRPr lang="en-ZA" sz="1600" b="0" dirty="0">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3</a:t>
                      </a:r>
                      <a:endParaRPr lang="en-US" sz="1600" kern="1200" dirty="0" smtClean="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8" marR="68568" marT="9520" marB="0"/>
                </a:tc>
                <a:extLst>
                  <a:ext uri="{0D108BD9-81ED-4DB2-BD59-A6C34878D82A}">
                    <a16:rowId xmlns:a16="http://schemas.microsoft.com/office/drawing/2014/main" xmlns="" val="3035080027"/>
                  </a:ext>
                </a:extLst>
              </a:tr>
              <a:tr h="2900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Clothing </a:t>
                      </a:r>
                      <a:endParaRPr lang="en-ZA" sz="1600" kern="1200" dirty="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a:t>
                      </a:r>
                      <a:endParaRPr lang="en-ZA" sz="1600" dirty="0">
                        <a:latin typeface="+mn-lt"/>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US" sz="1600" kern="1200" dirty="0" smtClean="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8" marR="68568" marT="9520" marB="0"/>
                </a:tc>
                <a:extLst>
                  <a:ext uri="{0D108BD9-81ED-4DB2-BD59-A6C34878D82A}">
                    <a16:rowId xmlns:a16="http://schemas.microsoft.com/office/drawing/2014/main" xmlns="" val="3058000962"/>
                  </a:ext>
                </a:extLst>
              </a:tr>
              <a:tr h="2900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Contract Building</a:t>
                      </a:r>
                      <a:endParaRPr lang="en-ZA" sz="1600" kern="1200" dirty="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67</a:t>
                      </a:r>
                      <a:endParaRPr lang="en-ZA" sz="1600" dirty="0">
                        <a:latin typeface="+mn-lt"/>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US" sz="1600" kern="1200" dirty="0" smtClean="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8" marR="68568" marT="9520" marB="0"/>
                </a:tc>
                <a:extLst>
                  <a:ext uri="{0D108BD9-81ED-4DB2-BD59-A6C34878D82A}">
                    <a16:rowId xmlns:a16="http://schemas.microsoft.com/office/drawing/2014/main" xmlns="" val="3560033946"/>
                  </a:ext>
                </a:extLst>
              </a:tr>
              <a:tr h="4973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Contract</a:t>
                      </a:r>
                      <a:r>
                        <a:rPr lang="en-US" sz="1600" kern="1200" baseline="0" dirty="0" smtClean="0">
                          <a:effectLst/>
                        </a:rPr>
                        <a:t> Workers </a:t>
                      </a:r>
                      <a:endParaRPr lang="en-ZA" sz="1600" kern="1200" dirty="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latin typeface="+mn-lt"/>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30</a:t>
                      </a:r>
                      <a:endParaRPr lang="en-ZA" sz="1600" b="0" dirty="0">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US" sz="1600" kern="1200" dirty="0" smtClean="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8" marR="68568" marT="9520" marB="0"/>
                </a:tc>
                <a:extLst>
                  <a:ext uri="{0D108BD9-81ED-4DB2-BD59-A6C34878D82A}">
                    <a16:rowId xmlns:a16="http://schemas.microsoft.com/office/drawing/2014/main" xmlns="" val="1822958549"/>
                  </a:ext>
                </a:extLst>
              </a:tr>
              <a:tr h="4973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Construction &amp; Metal </a:t>
                      </a:r>
                      <a:endParaRPr lang="en-ZA" sz="1600" kern="1200" dirty="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13</a:t>
                      </a:r>
                      <a:endParaRPr lang="en-ZA" sz="1600" dirty="0">
                        <a:latin typeface="+mn-lt"/>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27</a:t>
                      </a:r>
                      <a:endParaRPr lang="en-ZA" sz="1600" b="0" dirty="0">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680</a:t>
                      </a:r>
                      <a:endParaRPr lang="en-US" sz="1600" kern="1200" dirty="0" smtClean="0">
                        <a:solidFill>
                          <a:schemeClr val="dk1"/>
                        </a:solidFill>
                        <a:effectLst/>
                        <a:latin typeface="+mn-lt"/>
                        <a:ea typeface="Calibri"/>
                        <a:cs typeface="Arial" panose="020B0604020202020204" pitchFamily="34" charset="0"/>
                      </a:endParaRPr>
                    </a:p>
                  </a:txBody>
                  <a:tcPr marL="68568" marR="6856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68" marR="68568" marT="9520" marB="0"/>
                </a:tc>
                <a:extLst>
                  <a:ext uri="{0D108BD9-81ED-4DB2-BD59-A6C34878D82A}">
                    <a16:rowId xmlns:a16="http://schemas.microsoft.com/office/drawing/2014/main" xmlns="" val="1811084628"/>
                  </a:ext>
                </a:extLst>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APPLICATIONS RECEIVED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0854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C0A0D48-59C5-4B08-9D0E-C610C60B7179}" type="slidenum">
              <a:rPr lang="en-US" altLang="en-US" sz="1200" smtClean="0">
                <a:solidFill>
                  <a:srgbClr val="898989"/>
                </a:solidFill>
              </a:rPr>
              <a:pPr fontAlgn="base">
                <a:lnSpc>
                  <a:spcPct val="100000"/>
                </a:lnSpc>
                <a:spcBef>
                  <a:spcPct val="0"/>
                </a:spcBef>
                <a:spcAft>
                  <a:spcPct val="0"/>
                </a:spcAft>
                <a:buFontTx/>
                <a:buNone/>
              </a:pPr>
              <a:t>84</a:t>
            </a:fld>
            <a:endParaRPr lang="en-US" altLang="en-US" sz="1200" smtClean="0">
              <a:solidFill>
                <a:srgbClr val="898989"/>
              </a:solidFill>
            </a:endParaRPr>
          </a:p>
        </p:txBody>
      </p:sp>
      <p:graphicFrame>
        <p:nvGraphicFramePr>
          <p:cNvPr id="4" name="Content Placeholder 3"/>
          <p:cNvGraphicFramePr>
            <a:graphicFrameLocks/>
          </p:cNvGraphicFramePr>
          <p:nvPr/>
        </p:nvGraphicFramePr>
        <p:xfrm>
          <a:off x="250825" y="1217613"/>
          <a:ext cx="8642349" cy="3516584"/>
        </p:xfrm>
        <a:graphic>
          <a:graphicData uri="http://schemas.openxmlformats.org/drawingml/2006/table">
            <a:tbl>
              <a:tblPr firstRow="1" bandRow="1">
                <a:tableStyleId>{93296810-A885-4BE3-A3E7-6D5BEEA58F35}</a:tableStyleId>
              </a:tblPr>
              <a:tblGrid>
                <a:gridCol w="1368371">
                  <a:extLst>
                    <a:ext uri="{9D8B030D-6E8A-4147-A177-3AD203B41FA5}">
                      <a16:colId xmlns:a16="http://schemas.microsoft.com/office/drawing/2014/main" xmlns="" val="20000"/>
                    </a:ext>
                  </a:extLst>
                </a:gridCol>
                <a:gridCol w="1728470">
                  <a:extLst>
                    <a:ext uri="{9D8B030D-6E8A-4147-A177-3AD203B41FA5}">
                      <a16:colId xmlns:a16="http://schemas.microsoft.com/office/drawing/2014/main" xmlns="" val="20001"/>
                    </a:ext>
                  </a:extLst>
                </a:gridCol>
                <a:gridCol w="1800490">
                  <a:extLst>
                    <a:ext uri="{9D8B030D-6E8A-4147-A177-3AD203B41FA5}">
                      <a16:colId xmlns:a16="http://schemas.microsoft.com/office/drawing/2014/main" xmlns="" val="20002"/>
                    </a:ext>
                  </a:extLst>
                </a:gridCol>
                <a:gridCol w="2016549">
                  <a:extLst>
                    <a:ext uri="{9D8B030D-6E8A-4147-A177-3AD203B41FA5}">
                      <a16:colId xmlns:a16="http://schemas.microsoft.com/office/drawing/2014/main" xmlns="" val="20003"/>
                    </a:ext>
                  </a:extLst>
                </a:gridCol>
                <a:gridCol w="1728469">
                  <a:extLst>
                    <a:ext uri="{9D8B030D-6E8A-4147-A177-3AD203B41FA5}">
                      <a16:colId xmlns:a16="http://schemas.microsoft.com/office/drawing/2014/main" xmlns="" val="20004"/>
                    </a:ext>
                  </a:extLst>
                </a:gridCol>
              </a:tblGrid>
              <a:tr h="8228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Sectors</a:t>
                      </a:r>
                      <a:endParaRPr lang="en-ZA" sz="1600" dirty="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mn-lt"/>
                        <a:cs typeface="Arial" panose="020B0604020202020204" pitchFamily="34" charset="0"/>
                      </a:endParaRPr>
                    </a:p>
                  </a:txBody>
                  <a:tcPr marL="91455" marR="91455" marT="45697" marB="45697"/>
                </a:tc>
                <a:extLst>
                  <a:ext uri="{0D108BD9-81ED-4DB2-BD59-A6C34878D82A}">
                    <a16:rowId xmlns:a16="http://schemas.microsoft.com/office/drawing/2014/main" xmlns="" val="10000"/>
                  </a:ext>
                </a:extLst>
              </a:tr>
              <a:tr h="3085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Domestic</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18</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29</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0</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10001"/>
                  </a:ext>
                </a:extLst>
              </a:tr>
              <a:tr h="3835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Education </a:t>
                      </a:r>
                      <a:endParaRPr lang="en-ZA" sz="1600" dirty="0" smtClean="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17</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0</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2931976930"/>
                  </a:ext>
                </a:extLst>
              </a:tr>
              <a:tr h="4368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Engineering</a:t>
                      </a:r>
                      <a:endParaRPr lang="en-ZA" sz="1600" dirty="0" smtClean="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45</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effectLst/>
                        </a:rPr>
                        <a:t>0</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10008"/>
                  </a:ext>
                </a:extLst>
              </a:tr>
              <a:tr h="497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Food &amp; Beverage </a:t>
                      </a:r>
                      <a:endParaRPr lang="en-ZA" sz="160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331</a:t>
                      </a:r>
                      <a:endParaRPr lang="en-ZA" sz="1600" b="0" dirty="0" smtClean="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73</a:t>
                      </a:r>
                      <a:endParaRPr lang="en-ZA" sz="1600" b="0" dirty="0" smtClean="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26</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10002"/>
                  </a:ext>
                </a:extLst>
              </a:tr>
              <a:tr h="5702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US" sz="1600" dirty="0" smtClean="0">
                          <a:effectLst/>
                        </a:rPr>
                        <a:t>General workers </a:t>
                      </a:r>
                      <a:endParaRPr lang="en-ZA" sz="160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39</a:t>
                      </a:r>
                      <a:endParaRPr lang="en-ZA" sz="1600" b="0" dirty="0" smtClean="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265400387"/>
                  </a:ext>
                </a:extLst>
              </a:tr>
              <a:tr h="497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Good &amp;</a:t>
                      </a:r>
                      <a:r>
                        <a:rPr lang="en-US" sz="1600" baseline="0" dirty="0" smtClean="0"/>
                        <a:t> Services</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ZA" sz="1600" b="0" kern="120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28</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2287021815"/>
                  </a:ext>
                </a:extLst>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APPLICATIONS RECEIVED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0957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438ED94-CF72-4376-B2E2-48ADBAA439C1}" type="slidenum">
              <a:rPr lang="en-US" altLang="en-US" sz="1200" smtClean="0">
                <a:solidFill>
                  <a:srgbClr val="898989"/>
                </a:solidFill>
              </a:rPr>
              <a:pPr fontAlgn="base">
                <a:lnSpc>
                  <a:spcPct val="100000"/>
                </a:lnSpc>
                <a:spcBef>
                  <a:spcPct val="0"/>
                </a:spcBef>
                <a:spcAft>
                  <a:spcPct val="0"/>
                </a:spcAft>
                <a:buFontTx/>
                <a:buNone/>
              </a:pPr>
              <a:t>85</a:t>
            </a:fld>
            <a:endParaRPr lang="en-US" altLang="en-US" sz="1200" smtClean="0">
              <a:solidFill>
                <a:srgbClr val="898989"/>
              </a:solidFill>
            </a:endParaRPr>
          </a:p>
        </p:txBody>
      </p:sp>
      <p:graphicFrame>
        <p:nvGraphicFramePr>
          <p:cNvPr id="4" name="Content Placeholder 3"/>
          <p:cNvGraphicFramePr>
            <a:graphicFrameLocks/>
          </p:cNvGraphicFramePr>
          <p:nvPr/>
        </p:nvGraphicFramePr>
        <p:xfrm>
          <a:off x="250825" y="1217613"/>
          <a:ext cx="8642350" cy="4834119"/>
        </p:xfrm>
        <a:graphic>
          <a:graphicData uri="http://schemas.openxmlformats.org/drawingml/2006/table">
            <a:tbl>
              <a:tblPr firstRow="1" bandRow="1">
                <a:tableStyleId>{93296810-A885-4BE3-A3E7-6D5BEEA58F35}</a:tableStyleId>
              </a:tblPr>
              <a:tblGrid>
                <a:gridCol w="1584430">
                  <a:extLst>
                    <a:ext uri="{9D8B030D-6E8A-4147-A177-3AD203B41FA5}">
                      <a16:colId xmlns:a16="http://schemas.microsoft.com/office/drawing/2014/main" xmlns="" val="20000"/>
                    </a:ext>
                  </a:extLst>
                </a:gridCol>
                <a:gridCol w="2232608">
                  <a:extLst>
                    <a:ext uri="{9D8B030D-6E8A-4147-A177-3AD203B41FA5}">
                      <a16:colId xmlns:a16="http://schemas.microsoft.com/office/drawing/2014/main" xmlns="" val="20001"/>
                    </a:ext>
                  </a:extLst>
                </a:gridCol>
                <a:gridCol w="1584431">
                  <a:extLst>
                    <a:ext uri="{9D8B030D-6E8A-4147-A177-3AD203B41FA5}">
                      <a16:colId xmlns:a16="http://schemas.microsoft.com/office/drawing/2014/main" xmlns="" val="20002"/>
                    </a:ext>
                  </a:extLst>
                </a:gridCol>
                <a:gridCol w="1656451">
                  <a:extLst>
                    <a:ext uri="{9D8B030D-6E8A-4147-A177-3AD203B41FA5}">
                      <a16:colId xmlns:a16="http://schemas.microsoft.com/office/drawing/2014/main" xmlns="" val="20003"/>
                    </a:ext>
                  </a:extLst>
                </a:gridCol>
                <a:gridCol w="1584430">
                  <a:extLst>
                    <a:ext uri="{9D8B030D-6E8A-4147-A177-3AD203B41FA5}">
                      <a16:colId xmlns:a16="http://schemas.microsoft.com/office/drawing/2014/main" xmlns="" val="20004"/>
                    </a:ext>
                  </a:extLst>
                </a:gridCol>
              </a:tblGrid>
              <a:tr h="8228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Sectors</a:t>
                      </a:r>
                      <a:endParaRPr lang="en-ZA" sz="1600" dirty="0">
                        <a:latin typeface="+mn-lt"/>
                        <a:cs typeface="Arial" panose="020B0604020202020204" pitchFamily="34" charset="0"/>
                      </a:endParaRPr>
                    </a:p>
                  </a:txBody>
                  <a:tcPr marL="91455" marR="91455" marT="45699" marB="45699"/>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mn-lt"/>
                        <a:cs typeface="Arial" panose="020B0604020202020204" pitchFamily="34" charset="0"/>
                      </a:endParaRPr>
                    </a:p>
                  </a:txBody>
                  <a:tcPr marL="91455" marR="91455" marT="45699" marB="45699"/>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mn-lt"/>
                        <a:cs typeface="Arial" panose="020B0604020202020204" pitchFamily="34" charset="0"/>
                      </a:endParaRPr>
                    </a:p>
                  </a:txBody>
                  <a:tcPr marL="91455" marR="91455" marT="45699" marB="45699"/>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mn-lt"/>
                        <a:cs typeface="Arial" panose="020B0604020202020204" pitchFamily="34" charset="0"/>
                      </a:endParaRPr>
                    </a:p>
                  </a:txBody>
                  <a:tcPr marL="91455" marR="91455" marT="45699" marB="45699"/>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mn-lt"/>
                        <a:cs typeface="Arial" panose="020B0604020202020204" pitchFamily="34" charset="0"/>
                      </a:endParaRPr>
                    </a:p>
                  </a:txBody>
                  <a:tcPr marL="91455" marR="91455" marT="45699" marB="45699"/>
                </a:tc>
                <a:extLst>
                  <a:ext uri="{0D108BD9-81ED-4DB2-BD59-A6C34878D82A}">
                    <a16:rowId xmlns:a16="http://schemas.microsoft.com/office/drawing/2014/main" xmlns="" val="10000"/>
                  </a:ext>
                </a:extLst>
              </a:tr>
              <a:tr h="359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Health </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55</a:t>
                      </a:r>
                      <a:endParaRPr lang="en-ZA" sz="1600" b="0" kern="120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35</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3064296890"/>
                  </a:ext>
                </a:extLst>
              </a:tr>
              <a:tr h="49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Hospitality &amp; Catering </a:t>
                      </a:r>
                      <a:endParaRPr lang="en-ZA" sz="1600" dirty="0" smtClean="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32</a:t>
                      </a:r>
                      <a:endParaRPr lang="en-ZA" sz="1600" b="0" kern="120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486</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2802414027"/>
                  </a:ext>
                </a:extLst>
              </a:tr>
              <a:tr h="359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Legal </a:t>
                      </a:r>
                      <a:endParaRPr lang="en-ZA" sz="1600" dirty="0" smtClean="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ZA" sz="1600" b="0" kern="120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3889349034"/>
                  </a:ext>
                </a:extLst>
              </a:tr>
              <a:tr h="49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Local</a:t>
                      </a:r>
                      <a:r>
                        <a:rPr lang="en-US" sz="1600" baseline="0" dirty="0" smtClean="0">
                          <a:effectLst/>
                        </a:rPr>
                        <a:t> Government </a:t>
                      </a:r>
                      <a:endParaRPr lang="en-ZA" sz="1600" dirty="0" smtClean="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ZA" sz="1600" b="0" kern="120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498</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2885878653"/>
                  </a:ext>
                </a:extLst>
              </a:tr>
              <a:tr h="49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Nursing &amp; Old Age Homes </a:t>
                      </a:r>
                      <a:endParaRPr lang="en-ZA" sz="1600" dirty="0" smtClean="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154</a:t>
                      </a:r>
                      <a:endParaRPr lang="en-ZA" sz="1600" b="0" kern="120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4277049964"/>
                  </a:ext>
                </a:extLst>
              </a:tr>
              <a:tr h="359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Manufacturing </a:t>
                      </a:r>
                      <a:endParaRPr lang="en-ZA" sz="160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27</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276</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323</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10012"/>
                  </a:ext>
                </a:extLst>
              </a:tr>
              <a:tr h="359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Metal </a:t>
                      </a:r>
                      <a:endParaRPr lang="en-ZA" sz="160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577</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4</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1194168504"/>
                  </a:ext>
                </a:extLst>
              </a:tr>
              <a:tr h="359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Mining </a:t>
                      </a:r>
                      <a:endParaRPr lang="en-ZA" sz="160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307</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103</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222</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3362483403"/>
                  </a:ext>
                </a:extLst>
              </a:tr>
              <a:tr h="359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Music</a:t>
                      </a:r>
                      <a:endParaRPr lang="en-ZA" sz="160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1242773577"/>
                  </a:ext>
                </a:extLst>
              </a:tr>
              <a:tr h="3599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Packaging</a:t>
                      </a:r>
                      <a:r>
                        <a:rPr lang="en-US" sz="1600" baseline="0" dirty="0" smtClean="0">
                          <a:effectLst/>
                        </a:rPr>
                        <a:t> </a:t>
                      </a:r>
                      <a:endParaRPr lang="en-ZA" sz="160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44</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8 000</a:t>
                      </a:r>
                      <a:endParaRPr lang="en-ZA" sz="1600" b="0" dirty="0">
                        <a:solidFill>
                          <a:schemeClr val="tx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0" marB="0"/>
                </a:tc>
                <a:extLst>
                  <a:ext uri="{0D108BD9-81ED-4DB2-BD59-A6C34878D82A}">
                    <a16:rowId xmlns:a16="http://schemas.microsoft.com/office/drawing/2014/main" xmlns="" val="1621883038"/>
                  </a:ext>
                </a:extLst>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APPLICATIONS RECEIVED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1059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4884D03-E8D1-4376-8C8A-FD7465423779}" type="slidenum">
              <a:rPr lang="en-US" altLang="en-US" sz="1200" smtClean="0">
                <a:solidFill>
                  <a:srgbClr val="898989"/>
                </a:solidFill>
              </a:rPr>
              <a:pPr fontAlgn="base">
                <a:lnSpc>
                  <a:spcPct val="100000"/>
                </a:lnSpc>
                <a:spcBef>
                  <a:spcPct val="0"/>
                </a:spcBef>
                <a:spcAft>
                  <a:spcPct val="0"/>
                </a:spcAft>
                <a:buFontTx/>
                <a:buNone/>
              </a:pPr>
              <a:t>86</a:t>
            </a:fld>
            <a:endParaRPr lang="en-US" altLang="en-US" sz="1200" smtClean="0">
              <a:solidFill>
                <a:srgbClr val="898989"/>
              </a:solidFill>
            </a:endParaRPr>
          </a:p>
        </p:txBody>
      </p:sp>
      <p:graphicFrame>
        <p:nvGraphicFramePr>
          <p:cNvPr id="4" name="Content Placeholder 3"/>
          <p:cNvGraphicFramePr>
            <a:graphicFrameLocks noGrp="1"/>
          </p:cNvGraphicFramePr>
          <p:nvPr/>
        </p:nvGraphicFramePr>
        <p:xfrm>
          <a:off x="250825" y="1217613"/>
          <a:ext cx="8642350" cy="5183186"/>
        </p:xfrm>
        <a:graphic>
          <a:graphicData uri="http://schemas.openxmlformats.org/drawingml/2006/table">
            <a:tbl>
              <a:tblPr/>
              <a:tblGrid>
                <a:gridCol w="1584325">
                  <a:extLst>
                    <a:ext uri="{9D8B030D-6E8A-4147-A177-3AD203B41FA5}">
                      <a16:colId xmlns:a16="http://schemas.microsoft.com/office/drawing/2014/main" xmlns="" val="3571838738"/>
                    </a:ext>
                  </a:extLst>
                </a:gridCol>
                <a:gridCol w="2232025">
                  <a:extLst>
                    <a:ext uri="{9D8B030D-6E8A-4147-A177-3AD203B41FA5}">
                      <a16:colId xmlns:a16="http://schemas.microsoft.com/office/drawing/2014/main" xmlns="" val="1677680680"/>
                    </a:ext>
                  </a:extLst>
                </a:gridCol>
                <a:gridCol w="1584325">
                  <a:extLst>
                    <a:ext uri="{9D8B030D-6E8A-4147-A177-3AD203B41FA5}">
                      <a16:colId xmlns:a16="http://schemas.microsoft.com/office/drawing/2014/main" xmlns="" val="3378201379"/>
                    </a:ext>
                  </a:extLst>
                </a:gridCol>
                <a:gridCol w="1657350">
                  <a:extLst>
                    <a:ext uri="{9D8B030D-6E8A-4147-A177-3AD203B41FA5}">
                      <a16:colId xmlns:a16="http://schemas.microsoft.com/office/drawing/2014/main" xmlns="" val="3576979139"/>
                    </a:ext>
                  </a:extLst>
                </a:gridCol>
                <a:gridCol w="1584325">
                  <a:extLst>
                    <a:ext uri="{9D8B030D-6E8A-4147-A177-3AD203B41FA5}">
                      <a16:colId xmlns:a16="http://schemas.microsoft.com/office/drawing/2014/main" xmlns="" val="3543785595"/>
                    </a:ext>
                  </a:extLst>
                </a:gridCol>
              </a:tblGrid>
              <a:tr h="8230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Sectors</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Q1</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Q2</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Q3</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Q4</a:t>
                      </a:r>
                      <a:endParaRPr kumimoji="0" lang="en-ZA" altLang="en-US" sz="1600" b="1" i="0" u="none" strike="noStrike" cap="none" normalizeH="0" baseline="0" smtClean="0">
                        <a:ln>
                          <a:noFill/>
                        </a:ln>
                        <a:solidFill>
                          <a:srgbClr val="FFFFFF"/>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extLst>
                  <a:ext uri="{0D108BD9-81ED-4DB2-BD59-A6C34878D82A}">
                    <a16:rowId xmlns:a16="http://schemas.microsoft.com/office/drawing/2014/main" xmlns="" val="1840795470"/>
                  </a:ext>
                </a:extLst>
              </a:tr>
              <a:tr h="38105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Printing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201</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3112309508"/>
                  </a:ext>
                </a:extLst>
              </a:tr>
              <a:tr h="38105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Private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188</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 typeface="Arial" panose="020B0604020202020204" pitchFamily="34" charset="0"/>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2331183103"/>
                  </a:ext>
                </a:extLst>
              </a:tr>
              <a:tr h="38105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Private Security</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1265881565"/>
                  </a:ext>
                </a:extLst>
              </a:tr>
              <a:tr h="43186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Public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500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103</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1099936163"/>
                  </a:ext>
                </a:extLst>
              </a:tr>
              <a:tr h="43186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Pharmacy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55</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405062885"/>
                  </a:ext>
                </a:extLst>
              </a:tr>
              <a:tr h="38423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Restaurant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68</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36265276"/>
                  </a:ext>
                </a:extLst>
              </a:tr>
              <a:tr h="49727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Retail and Wholesale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617</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1 739</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3 818</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3310251924"/>
                  </a:ext>
                </a:extLst>
              </a:tr>
              <a:tr h="30643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Security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596</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353</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478</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altLang="en-US" sz="1600" b="0" i="0" u="none" strike="noStrike" cap="none" normalizeH="0" baseline="0" smtClean="0">
                        <a:ln>
                          <a:noFill/>
                        </a:ln>
                        <a:solidFill>
                          <a:srgbClr val="000000"/>
                        </a:solidFill>
                        <a:effectLst/>
                        <a:latin typeface="Calibri" panose="020F050202020403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2959579943"/>
                  </a:ext>
                </a:extLst>
              </a:tr>
              <a:tr h="57044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Transport &amp; Logistics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668</a:t>
                      </a:r>
                      <a:endParaRPr kumimoji="0" lang="en-ZA" altLang="en-US" sz="1600" b="0" i="0" u="none" strike="noStrike" cap="none" normalizeH="0" baseline="0" smtClean="0">
                        <a:ln>
                          <a:noFill/>
                        </a:ln>
                        <a:solidFill>
                          <a:srgbClr val="000000"/>
                        </a:solidFill>
                        <a:effectLst/>
                        <a:latin typeface="Calibri" panose="020F050202020403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1 085</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2 307</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2558161500"/>
                  </a:ext>
                </a:extLst>
              </a:tr>
              <a:tr h="3048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Textile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2494690879"/>
                  </a:ext>
                </a:extLst>
              </a:tr>
              <a:tr h="28998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Unspecified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227</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582</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12 533</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3917100822"/>
                  </a:ext>
                </a:extLst>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APPLICATIONS RECEIVED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1161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4F68679-BD6F-4A1C-B97B-62DF3681DFCA}" type="slidenum">
              <a:rPr lang="en-US" altLang="en-US" sz="1200" smtClean="0">
                <a:solidFill>
                  <a:srgbClr val="898989"/>
                </a:solidFill>
              </a:rPr>
              <a:pPr fontAlgn="base">
                <a:lnSpc>
                  <a:spcPct val="100000"/>
                </a:lnSpc>
                <a:spcBef>
                  <a:spcPct val="0"/>
                </a:spcBef>
                <a:spcAft>
                  <a:spcPct val="0"/>
                </a:spcAft>
                <a:buFontTx/>
                <a:buNone/>
              </a:pPr>
              <a:t>87</a:t>
            </a:fld>
            <a:endParaRPr lang="en-US" altLang="en-US" sz="1200" smtClean="0">
              <a:solidFill>
                <a:srgbClr val="898989"/>
              </a:solidFill>
            </a:endParaRPr>
          </a:p>
        </p:txBody>
      </p:sp>
      <p:graphicFrame>
        <p:nvGraphicFramePr>
          <p:cNvPr id="5" name="Table 4"/>
          <p:cNvGraphicFramePr>
            <a:graphicFrameLocks noGrp="1"/>
          </p:cNvGraphicFramePr>
          <p:nvPr/>
        </p:nvGraphicFramePr>
        <p:xfrm>
          <a:off x="250825" y="1393825"/>
          <a:ext cx="8642350" cy="2725766"/>
        </p:xfrm>
        <a:graphic>
          <a:graphicData uri="http://schemas.openxmlformats.org/drawingml/2006/table">
            <a:tbl>
              <a:tblPr firstRow="1" bandRow="1">
                <a:tableStyleId>{93296810-A885-4BE3-A3E7-6D5BEEA58F35}</a:tableStyleId>
              </a:tblPr>
              <a:tblGrid>
                <a:gridCol w="1584430">
                  <a:extLst>
                    <a:ext uri="{9D8B030D-6E8A-4147-A177-3AD203B41FA5}">
                      <a16:colId xmlns:a16="http://schemas.microsoft.com/office/drawing/2014/main" xmlns="" val="778962609"/>
                    </a:ext>
                  </a:extLst>
                </a:gridCol>
                <a:gridCol w="2232608">
                  <a:extLst>
                    <a:ext uri="{9D8B030D-6E8A-4147-A177-3AD203B41FA5}">
                      <a16:colId xmlns:a16="http://schemas.microsoft.com/office/drawing/2014/main" xmlns="" val="2792554165"/>
                    </a:ext>
                  </a:extLst>
                </a:gridCol>
                <a:gridCol w="1584431">
                  <a:extLst>
                    <a:ext uri="{9D8B030D-6E8A-4147-A177-3AD203B41FA5}">
                      <a16:colId xmlns:a16="http://schemas.microsoft.com/office/drawing/2014/main" xmlns="" val="4194236321"/>
                    </a:ext>
                  </a:extLst>
                </a:gridCol>
                <a:gridCol w="1656451">
                  <a:extLst>
                    <a:ext uri="{9D8B030D-6E8A-4147-A177-3AD203B41FA5}">
                      <a16:colId xmlns:a16="http://schemas.microsoft.com/office/drawing/2014/main" xmlns="" val="819291167"/>
                    </a:ext>
                  </a:extLst>
                </a:gridCol>
                <a:gridCol w="1584430">
                  <a:extLst>
                    <a:ext uri="{9D8B030D-6E8A-4147-A177-3AD203B41FA5}">
                      <a16:colId xmlns:a16="http://schemas.microsoft.com/office/drawing/2014/main" xmlns="" val="908559978"/>
                    </a:ext>
                  </a:extLst>
                </a:gridCol>
              </a:tblGrid>
              <a:tr h="8228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Sectors</a:t>
                      </a:r>
                      <a:endParaRPr lang="en-ZA" sz="1600" dirty="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mn-lt"/>
                        <a:cs typeface="Arial" panose="020B0604020202020204" pitchFamily="34" charset="0"/>
                      </a:endParaRPr>
                    </a:p>
                  </a:txBody>
                  <a:tcPr marL="91455" marR="91455" marT="45703" marB="45703"/>
                </a:tc>
                <a:extLst>
                  <a:ext uri="{0D108BD9-81ED-4DB2-BD59-A6C34878D82A}">
                    <a16:rowId xmlns:a16="http://schemas.microsoft.com/office/drawing/2014/main" xmlns="" val="2700431278"/>
                  </a:ext>
                </a:extLst>
              </a:tr>
              <a:tr h="3805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US" sz="1800" dirty="0" smtClean="0">
                          <a:effectLst/>
                        </a:rPr>
                        <a:t>Industrial</a:t>
                      </a:r>
                      <a:r>
                        <a:rPr lang="en-US" sz="1800" baseline="0" dirty="0" smtClean="0">
                          <a:effectLst/>
                        </a:rPr>
                        <a:t> </a:t>
                      </a:r>
                      <a:endParaRPr lang="en-ZA" sz="1800" b="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800" dirty="0" smtClean="0">
                          <a:effectLst/>
                        </a:rPr>
                        <a:t>0</a:t>
                      </a:r>
                      <a:endParaRPr lang="en-ZA" sz="1800" b="0" dirty="0">
                        <a:solidFill>
                          <a:schemeClr val="tx1"/>
                        </a:solidFill>
                        <a:effectLst/>
                        <a:latin typeface="+mn-lt"/>
                        <a:ea typeface="Calibri"/>
                        <a:cs typeface="Arial" panose="020B0604020202020204" pitchFamily="34" charset="0"/>
                      </a:endParaRPr>
                    </a:p>
                  </a:txBody>
                  <a:tcPr marL="68591" marR="68591" marT="9526"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lnSpc>
                          <a:spcPct val="115000"/>
                        </a:lnSpc>
                        <a:spcAft>
                          <a:spcPts val="0"/>
                        </a:spcAft>
                      </a:pPr>
                      <a:r>
                        <a:rPr lang="en-US" sz="1800" kern="1200" dirty="0" smtClean="0">
                          <a:effectLst/>
                        </a:rPr>
                        <a:t>0</a:t>
                      </a:r>
                      <a:endParaRPr lang="en-ZA" sz="1800" b="0" kern="120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22</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1501329159"/>
                  </a:ext>
                </a:extLst>
              </a:tr>
              <a:tr h="3805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US" sz="1800" dirty="0" smtClean="0">
                          <a:effectLst/>
                        </a:rPr>
                        <a:t>Online</a:t>
                      </a:r>
                      <a:r>
                        <a:rPr lang="en-US" sz="1800" baseline="0" dirty="0" smtClean="0">
                          <a:effectLst/>
                        </a:rPr>
                        <a:t> </a:t>
                      </a:r>
                      <a:endParaRPr lang="en-ZA" sz="1800" b="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800" dirty="0" smtClean="0">
                          <a:effectLst/>
                        </a:rPr>
                        <a:t>0</a:t>
                      </a:r>
                      <a:endParaRPr lang="en-ZA" sz="1800" b="0" dirty="0">
                        <a:solidFill>
                          <a:schemeClr val="tx1"/>
                        </a:solidFill>
                        <a:effectLst/>
                        <a:latin typeface="+mn-lt"/>
                        <a:ea typeface="Calibri"/>
                        <a:cs typeface="Arial" panose="020B0604020202020204" pitchFamily="34" charset="0"/>
                      </a:endParaRPr>
                    </a:p>
                  </a:txBody>
                  <a:tcPr marL="68591" marR="68591" marT="9526"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lnSpc>
                          <a:spcPct val="115000"/>
                        </a:lnSpc>
                        <a:spcAft>
                          <a:spcPts val="0"/>
                        </a:spcAft>
                      </a:pPr>
                      <a:r>
                        <a:rPr lang="en-US" sz="1800" kern="1200" dirty="0" smtClean="0">
                          <a:effectLst/>
                        </a:rPr>
                        <a:t>0</a:t>
                      </a:r>
                      <a:endParaRPr lang="en-ZA" sz="1800" b="0" kern="120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180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1362965927"/>
                  </a:ext>
                </a:extLst>
              </a:tr>
              <a:tr h="3805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Waste</a:t>
                      </a:r>
                      <a:r>
                        <a:rPr lang="en-US" sz="1600" baseline="0" dirty="0" smtClean="0">
                          <a:effectLst/>
                        </a:rPr>
                        <a:t> Recycling </a:t>
                      </a:r>
                      <a:endParaRPr lang="en-ZA" sz="160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26</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2625318924"/>
                  </a:ext>
                </a:extLst>
              </a:tr>
              <a:tr h="3805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Water </a:t>
                      </a:r>
                      <a:endParaRPr lang="en-ZA" sz="160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82</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3400073067"/>
                  </a:ext>
                </a:extLst>
              </a:tr>
              <a:tr h="3805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US" sz="1800" b="1" dirty="0" smtClean="0">
                          <a:effectLst/>
                        </a:rPr>
                        <a:t>TOTAL </a:t>
                      </a:r>
                      <a:endParaRPr lang="en-ZA" sz="1800" b="1"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800" b="1" dirty="0" smtClean="0">
                          <a:effectLst/>
                        </a:rPr>
                        <a:t>5 338</a:t>
                      </a:r>
                      <a:endParaRPr lang="en-ZA" sz="1800" b="1" dirty="0">
                        <a:solidFill>
                          <a:schemeClr val="tx1"/>
                        </a:solidFill>
                        <a:effectLst/>
                        <a:latin typeface="+mn-lt"/>
                        <a:ea typeface="Calibri"/>
                        <a:cs typeface="Arial" panose="020B0604020202020204" pitchFamily="34" charset="0"/>
                      </a:endParaRPr>
                    </a:p>
                  </a:txBody>
                  <a:tcPr marL="68591" marR="68591" marT="9526"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lnSpc>
                          <a:spcPct val="115000"/>
                        </a:lnSpc>
                        <a:spcAft>
                          <a:spcPts val="0"/>
                        </a:spcAft>
                      </a:pPr>
                      <a:r>
                        <a:rPr lang="en-US" sz="1800" b="1" kern="1200" dirty="0" smtClean="0">
                          <a:effectLst/>
                        </a:rPr>
                        <a:t>7 334</a:t>
                      </a:r>
                      <a:endParaRPr lang="en-ZA" sz="1800" b="1" kern="120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b="1" dirty="0" smtClean="0">
                          <a:effectLst/>
                        </a:rPr>
                        <a:t>29 249</a:t>
                      </a:r>
                      <a:endParaRPr lang="en-ZA" sz="1600" b="1"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4276490813"/>
                  </a:ext>
                </a:extLst>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2"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MEMBERS REFUSED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1264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4B3271C-20C4-4B05-90B9-5B07990F5C49}" type="slidenum">
              <a:rPr lang="en-US" altLang="en-US" sz="1200" smtClean="0">
                <a:solidFill>
                  <a:srgbClr val="898989"/>
                </a:solidFill>
              </a:rPr>
              <a:pPr fontAlgn="base">
                <a:lnSpc>
                  <a:spcPct val="100000"/>
                </a:lnSpc>
                <a:spcBef>
                  <a:spcPct val="0"/>
                </a:spcBef>
                <a:spcAft>
                  <a:spcPct val="0"/>
                </a:spcAft>
                <a:buFontTx/>
                <a:buNone/>
              </a:pPr>
              <a:t>88</a:t>
            </a:fld>
            <a:endParaRPr lang="en-US" altLang="en-US" sz="1200" smtClean="0">
              <a:solidFill>
                <a:srgbClr val="898989"/>
              </a:solidFill>
            </a:endParaRPr>
          </a:p>
        </p:txBody>
      </p:sp>
      <p:graphicFrame>
        <p:nvGraphicFramePr>
          <p:cNvPr id="4" name="Content Placeholder 3"/>
          <p:cNvGraphicFramePr>
            <a:graphicFrameLocks noGrp="1"/>
          </p:cNvGraphicFramePr>
          <p:nvPr/>
        </p:nvGraphicFramePr>
        <p:xfrm>
          <a:off x="250825" y="1217613"/>
          <a:ext cx="8642350" cy="5037137"/>
        </p:xfrm>
        <a:graphic>
          <a:graphicData uri="http://schemas.openxmlformats.org/drawingml/2006/table">
            <a:tbl>
              <a:tblPr/>
              <a:tblGrid>
                <a:gridCol w="1584325">
                  <a:extLst>
                    <a:ext uri="{9D8B030D-6E8A-4147-A177-3AD203B41FA5}">
                      <a16:colId xmlns:a16="http://schemas.microsoft.com/office/drawing/2014/main" xmlns="" val="1349679321"/>
                    </a:ext>
                  </a:extLst>
                </a:gridCol>
                <a:gridCol w="1657350">
                  <a:extLst>
                    <a:ext uri="{9D8B030D-6E8A-4147-A177-3AD203B41FA5}">
                      <a16:colId xmlns:a16="http://schemas.microsoft.com/office/drawing/2014/main" xmlns="" val="3017859357"/>
                    </a:ext>
                  </a:extLst>
                </a:gridCol>
                <a:gridCol w="1584325">
                  <a:extLst>
                    <a:ext uri="{9D8B030D-6E8A-4147-A177-3AD203B41FA5}">
                      <a16:colId xmlns:a16="http://schemas.microsoft.com/office/drawing/2014/main" xmlns="" val="1351838575"/>
                    </a:ext>
                  </a:extLst>
                </a:gridCol>
                <a:gridCol w="1871663">
                  <a:extLst>
                    <a:ext uri="{9D8B030D-6E8A-4147-A177-3AD203B41FA5}">
                      <a16:colId xmlns:a16="http://schemas.microsoft.com/office/drawing/2014/main" xmlns="" val="760940450"/>
                    </a:ext>
                  </a:extLst>
                </a:gridCol>
                <a:gridCol w="1944687">
                  <a:extLst>
                    <a:ext uri="{9D8B030D-6E8A-4147-A177-3AD203B41FA5}">
                      <a16:colId xmlns:a16="http://schemas.microsoft.com/office/drawing/2014/main" xmlns="" val="3453324989"/>
                    </a:ext>
                  </a:extLst>
                </a:gridCol>
              </a:tblGrid>
              <a:tr h="82299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Sectors</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Q1</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Q2</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Q3</a:t>
                      </a: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600" b="1" i="0" u="none" strike="noStrike" cap="none" normalizeH="0" baseline="0" smtClean="0">
                          <a:ln>
                            <a:noFill/>
                          </a:ln>
                          <a:solidFill>
                            <a:srgbClr val="FFFFFF"/>
                          </a:solidFill>
                          <a:effectLst/>
                          <a:latin typeface="Calibri" panose="020F0502020204030204" pitchFamily="34" charset="0"/>
                        </a:rPr>
                        <a:t>Members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rPr>
                        <a:t>Q4</a:t>
                      </a:r>
                      <a:endParaRPr kumimoji="0" lang="en-ZA" altLang="en-US" sz="1600" b="1" i="0" u="none" strike="noStrike" cap="none" normalizeH="0" baseline="0" smtClean="0">
                        <a:ln>
                          <a:noFill/>
                        </a:ln>
                        <a:solidFill>
                          <a:srgbClr val="FFFFFF"/>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AD47"/>
                    </a:solidFill>
                  </a:tcPr>
                </a:tc>
                <a:extLst>
                  <a:ext uri="{0D108BD9-81ED-4DB2-BD59-A6C34878D82A}">
                    <a16:rowId xmlns:a16="http://schemas.microsoft.com/office/drawing/2014/main" xmlns="" val="967626856"/>
                  </a:ext>
                </a:extLst>
              </a:tr>
              <a:tr h="141169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0" i="0" u="none" strike="noStrike" cap="none" normalizeH="0" baseline="0" smtClean="0">
                          <a:ln>
                            <a:noFill/>
                          </a:ln>
                          <a:solidFill>
                            <a:srgbClr val="000000"/>
                          </a:solidFill>
                          <a:effectLst/>
                          <a:latin typeface="Calibri" panose="020F0502020204030204" pitchFamily="34" charset="0"/>
                        </a:rPr>
                        <a:t>Agriculture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             206</a:t>
                      </a:r>
                      <a:endParaRPr kumimoji="0" lang="en-ZA"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85750" marR="0" lvl="0" indent="-285750" algn="l" defTabSz="4572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smtClean="0">
                          <a:ln>
                            <a:noFill/>
                          </a:ln>
                          <a:solidFill>
                            <a:srgbClr val="000000"/>
                          </a:solidFill>
                          <a:effectLst/>
                          <a:latin typeface="Calibri" panose="020F0502020204030204" pitchFamily="34" charset="0"/>
                        </a:rPr>
                        <a:t>566 Farming &amp; 100 Forestry </a:t>
                      </a:r>
                    </a:p>
                    <a:p>
                      <a:pPr marL="285750" marR="0" lvl="0" indent="-285750" algn="l" defTabSz="4572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smtClean="0">
                          <a:ln>
                            <a:noFill/>
                          </a:ln>
                          <a:solidFill>
                            <a:srgbClr val="000000"/>
                          </a:solidFill>
                          <a:effectLst/>
                          <a:latin typeface="Calibri" panose="020F0502020204030204" pitchFamily="34" charset="0"/>
                        </a:rPr>
                        <a:t>4 application received </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200 agriculture  </a:t>
                      </a:r>
                    </a:p>
                    <a:p>
                      <a:pPr marL="0" marR="0" lvl="0" indent="0" algn="ctr" defTabSz="457200" rtl="0" eaLnBrk="1" fontAlgn="base" latinLnBrk="0" hangingPunct="1">
                        <a:lnSpc>
                          <a:spcPct val="115000"/>
                        </a:lnSpc>
                        <a:spcBef>
                          <a:spcPct val="0"/>
                        </a:spcBef>
                        <a:spcAft>
                          <a:spcPct val="0"/>
                        </a:spcAft>
                        <a:buClrTx/>
                        <a:buSzTx/>
                        <a:buFont typeface="Wingdings" panose="05000000000000000000" pitchFamily="2" charset="2"/>
                        <a:buChar char="ü"/>
                        <a:tabLst/>
                      </a:pPr>
                      <a:r>
                        <a:rPr kumimoji="0" lang="en-US" altLang="en-US" sz="1600" b="0" i="0" u="none" strike="noStrike" cap="none" normalizeH="0" baseline="0" smtClean="0">
                          <a:ln>
                            <a:noFill/>
                          </a:ln>
                          <a:solidFill>
                            <a:srgbClr val="000000"/>
                          </a:solidFill>
                          <a:effectLst/>
                          <a:latin typeface="Calibri" panose="020F0502020204030204" pitchFamily="34" charset="0"/>
                        </a:rPr>
                        <a:t>1 application received</a:t>
                      </a:r>
                    </a:p>
                    <a:p>
                      <a:pPr marL="0" marR="0" lvl="0" indent="0" algn="l" defTabSz="4572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marL="285750" indent="-2857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285750" marR="0" lvl="0" indent="-285750" algn="l" defTabSz="914400" rtl="0" eaLnBrk="1" fontAlgn="base" latinLnBrk="0" hangingPunct="1">
                        <a:lnSpc>
                          <a:spcPct val="115000"/>
                        </a:lnSpc>
                        <a:spcBef>
                          <a:spcPct val="0"/>
                        </a:spcBef>
                        <a:spcAft>
                          <a:spcPct val="0"/>
                        </a:spcAft>
                        <a:buClrTx/>
                        <a:buSzTx/>
                        <a:buFont typeface="Arial" panose="020B0604020202020204" pitchFamily="34" charset="0"/>
                        <a:buChar char="•"/>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2864047245"/>
                  </a:ext>
                </a:extLst>
              </a:tr>
              <a:tr h="3842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Aviation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70</a:t>
                      </a:r>
                      <a:endParaRPr kumimoji="0" lang="en-ZA"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221</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363072422"/>
                  </a:ext>
                </a:extLst>
              </a:tr>
              <a:tr h="3842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Administration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22</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3077242859"/>
                  </a:ext>
                </a:extLst>
              </a:tr>
              <a:tr h="3842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BCEA</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138</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260537605"/>
                  </a:ext>
                </a:extLst>
              </a:tr>
              <a:tr h="49723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Betting &amp; Gambling</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203</a:t>
                      </a:r>
                      <a:endParaRPr kumimoji="0" lang="en-ZA"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15</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72</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2776843005"/>
                  </a:ext>
                </a:extLst>
              </a:tr>
              <a:tr h="3842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Boiler Makers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15</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1054739785"/>
                  </a:ext>
                </a:extLst>
              </a:tr>
              <a:tr h="3842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Bookkeeping </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11</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3CF"/>
                    </a:solidFill>
                  </a:tcPr>
                </a:tc>
                <a:extLst>
                  <a:ext uri="{0D108BD9-81ED-4DB2-BD59-A6C34878D82A}">
                    <a16:rowId xmlns:a16="http://schemas.microsoft.com/office/drawing/2014/main" xmlns="" val="3352629689"/>
                  </a:ext>
                </a:extLst>
              </a:tr>
              <a:tr h="3842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Call Center</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80</a:t>
                      </a:r>
                      <a:endParaRPr kumimoji="0" lang="en-ZA"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0</a:t>
                      </a:r>
                      <a:endParaRPr kumimoji="0" lang="en-ZA" altLang="en-US" sz="16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76</a:t>
                      </a:r>
                      <a:endParaRPr kumimoji="0" lang="en-ZA" altLang="en-US"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ZA"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E9"/>
                    </a:solidFill>
                  </a:tcPr>
                </a:tc>
                <a:extLst>
                  <a:ext uri="{0D108BD9-81ED-4DB2-BD59-A6C34878D82A}">
                    <a16:rowId xmlns:a16="http://schemas.microsoft.com/office/drawing/2014/main" xmlns="" val="998694292"/>
                  </a:ext>
                </a:extLst>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MEMBERS REFUSED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1366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A8DB12A-0E11-456A-8FDC-6A91A8A43379}" type="slidenum">
              <a:rPr lang="en-US" altLang="en-US" sz="1200" smtClean="0">
                <a:solidFill>
                  <a:srgbClr val="898989"/>
                </a:solidFill>
              </a:rPr>
              <a:pPr fontAlgn="base">
                <a:lnSpc>
                  <a:spcPct val="100000"/>
                </a:lnSpc>
                <a:spcBef>
                  <a:spcPct val="0"/>
                </a:spcBef>
                <a:spcAft>
                  <a:spcPct val="0"/>
                </a:spcAft>
                <a:buFontTx/>
                <a:buNone/>
              </a:pPr>
              <a:t>89</a:t>
            </a:fld>
            <a:endParaRPr lang="en-US" altLang="en-US" sz="1200" smtClean="0">
              <a:solidFill>
                <a:srgbClr val="898989"/>
              </a:solidFill>
            </a:endParaRPr>
          </a:p>
        </p:txBody>
      </p:sp>
      <p:graphicFrame>
        <p:nvGraphicFramePr>
          <p:cNvPr id="5" name="Content Placeholder 4"/>
          <p:cNvGraphicFramePr>
            <a:graphicFrameLocks/>
          </p:cNvGraphicFramePr>
          <p:nvPr/>
        </p:nvGraphicFramePr>
        <p:xfrm>
          <a:off x="250825" y="1393825"/>
          <a:ext cx="8642350" cy="3222724"/>
        </p:xfrm>
        <a:graphic>
          <a:graphicData uri="http://schemas.openxmlformats.org/drawingml/2006/table">
            <a:tbl>
              <a:tblPr firstRow="1" bandRow="1">
                <a:tableStyleId>{93296810-A885-4BE3-A3E7-6D5BEEA58F35}</a:tableStyleId>
              </a:tblPr>
              <a:tblGrid>
                <a:gridCol w="1584430">
                  <a:extLst>
                    <a:ext uri="{9D8B030D-6E8A-4147-A177-3AD203B41FA5}">
                      <a16:colId xmlns:a16="http://schemas.microsoft.com/office/drawing/2014/main" xmlns="" val="2004260659"/>
                    </a:ext>
                  </a:extLst>
                </a:gridCol>
                <a:gridCol w="2232608">
                  <a:extLst>
                    <a:ext uri="{9D8B030D-6E8A-4147-A177-3AD203B41FA5}">
                      <a16:colId xmlns:a16="http://schemas.microsoft.com/office/drawing/2014/main" xmlns="" val="757013111"/>
                    </a:ext>
                  </a:extLst>
                </a:gridCol>
                <a:gridCol w="1584431">
                  <a:extLst>
                    <a:ext uri="{9D8B030D-6E8A-4147-A177-3AD203B41FA5}">
                      <a16:colId xmlns:a16="http://schemas.microsoft.com/office/drawing/2014/main" xmlns="" val="2634343448"/>
                    </a:ext>
                  </a:extLst>
                </a:gridCol>
                <a:gridCol w="1656451">
                  <a:extLst>
                    <a:ext uri="{9D8B030D-6E8A-4147-A177-3AD203B41FA5}">
                      <a16:colId xmlns:a16="http://schemas.microsoft.com/office/drawing/2014/main" xmlns="" val="2378805917"/>
                    </a:ext>
                  </a:extLst>
                </a:gridCol>
                <a:gridCol w="1584430">
                  <a:extLst>
                    <a:ext uri="{9D8B030D-6E8A-4147-A177-3AD203B41FA5}">
                      <a16:colId xmlns:a16="http://schemas.microsoft.com/office/drawing/2014/main" xmlns="" val="4291205413"/>
                    </a:ext>
                  </a:extLst>
                </a:gridCol>
              </a:tblGrid>
              <a:tr h="82285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Sectors</a:t>
                      </a:r>
                      <a:endParaRPr lang="en-ZA" sz="1600" dirty="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mn-lt"/>
                        <a:cs typeface="Arial" panose="020B0604020202020204" pitchFamily="34" charset="0"/>
                      </a:endParaRPr>
                    </a:p>
                  </a:txBody>
                  <a:tcPr marL="91455" marR="91455" marT="45697" marB="4569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mn-lt"/>
                        <a:cs typeface="Arial" panose="020B0604020202020204" pitchFamily="34" charset="0"/>
                      </a:endParaRPr>
                    </a:p>
                  </a:txBody>
                  <a:tcPr marL="91455" marR="91455" marT="45697" marB="45697"/>
                </a:tc>
                <a:extLst>
                  <a:ext uri="{0D108BD9-81ED-4DB2-BD59-A6C34878D82A}">
                    <a16:rowId xmlns:a16="http://schemas.microsoft.com/office/drawing/2014/main" xmlns="" val="3698662911"/>
                  </a:ext>
                </a:extLst>
              </a:tr>
              <a:tr h="3805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Cleaning</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689</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36</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3</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67711312"/>
                  </a:ext>
                </a:extLst>
              </a:tr>
              <a:tr h="3805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Clothing </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29</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2058871928"/>
                  </a:ext>
                </a:extLst>
              </a:tr>
              <a:tr h="3805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Contract Building </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47</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1106837630"/>
                  </a:ext>
                </a:extLst>
              </a:tr>
              <a:tr h="3805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Contract Workers</a:t>
                      </a:r>
                      <a:r>
                        <a:rPr lang="en-US" sz="1600" kern="1200" baseline="0" dirty="0" smtClean="0">
                          <a:effectLst/>
                        </a:rPr>
                        <a:t> </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30</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3532389012"/>
                  </a:ext>
                </a:extLst>
              </a:tr>
              <a:tr h="49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Construction &amp; Metal </a:t>
                      </a:r>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13</a:t>
                      </a: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27</a:t>
                      </a: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680</a:t>
                      </a: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2172503540"/>
                  </a:ext>
                </a:extLst>
              </a:tr>
              <a:tr h="3805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ZA" sz="1600" kern="1200" dirty="0">
                        <a:solidFill>
                          <a:schemeClr val="dk1"/>
                        </a:solidFill>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latin typeface="+mn-lt"/>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0" marB="0"/>
                </a:tc>
                <a:extLst>
                  <a:ext uri="{0D108BD9-81ED-4DB2-BD59-A6C34878D82A}">
                    <a16:rowId xmlns:a16="http://schemas.microsoft.com/office/drawing/2014/main" xmlns="" val="1122372259"/>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922338" y="369888"/>
            <a:ext cx="652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altLang="en-US" b="1" u="sng" dirty="0" smtClean="0">
                <a:solidFill>
                  <a:srgbClr val="006938"/>
                </a:solidFill>
                <a:latin typeface="Calibri" panose="020F0502020204030204"/>
                <a:ea typeface="ＭＳ Ｐゴシック" panose="020B0600070205080204" pitchFamily="34" charset="-128"/>
                <a:cs typeface="+mj-cs"/>
              </a:rPr>
              <a:t>QUARTER 3 OVERALL PERFORMANCE</a:t>
            </a:r>
            <a:endParaRPr lang="en-US" altLang="en-US" b="1" u="sng" dirty="0">
              <a:solidFill>
                <a:srgbClr val="006938"/>
              </a:solidFill>
              <a:latin typeface="Calibri" panose="020F0502020204030204"/>
            </a:endParaRPr>
          </a:p>
        </p:txBody>
      </p:sp>
      <p:sp>
        <p:nvSpPr>
          <p:cNvPr id="15363" name="Rectangle 1"/>
          <p:cNvSpPr>
            <a:spLocks noChangeArrowheads="1"/>
          </p:cNvSpPr>
          <p:nvPr/>
        </p:nvSpPr>
        <p:spPr bwMode="auto">
          <a:xfrm>
            <a:off x="728663" y="2374900"/>
            <a:ext cx="7594600" cy="171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 typeface="Arial" panose="020B0604020202020204" pitchFamily="34" charset="0"/>
              <a:buNone/>
              <a:defRPr/>
            </a:pPr>
            <a:r>
              <a:rPr lang="en-US" sz="2400" b="1" dirty="0">
                <a:solidFill>
                  <a:prstClr val="black"/>
                </a:solidFill>
                <a:latin typeface="Calibri"/>
                <a:ea typeface="ＭＳ Ｐゴシック" pitchFamily="-80" charset="-128"/>
                <a:cs typeface="+mj-cs"/>
              </a:rPr>
              <a:t>OVERALL ACHIEVEMENTS PER STRATEGIC OBJECTIVE AND PER BRANCH  DURING </a:t>
            </a:r>
            <a:r>
              <a:rPr lang="en-US" sz="2400" b="1" u="sng" dirty="0">
                <a:solidFill>
                  <a:srgbClr val="FF0000"/>
                </a:solidFill>
                <a:latin typeface="Calibri"/>
                <a:ea typeface="ＭＳ Ｐゴシック" pitchFamily="-80" charset="-128"/>
                <a:cs typeface="+mj-cs"/>
              </a:rPr>
              <a:t>QUARTER 3 </a:t>
            </a:r>
          </a:p>
          <a:p>
            <a:pPr algn="ctr">
              <a:lnSpc>
                <a:spcPct val="100000"/>
              </a:lnSpc>
              <a:spcBef>
                <a:spcPct val="20000"/>
              </a:spcBef>
              <a:buFont typeface="Arial" panose="020B0604020202020204" pitchFamily="34" charset="0"/>
              <a:buNone/>
              <a:defRPr/>
            </a:pPr>
            <a:endParaRPr lang="en-US" sz="2400" b="1" dirty="0">
              <a:solidFill>
                <a:prstClr val="black"/>
              </a:solidFill>
              <a:latin typeface="Calibri"/>
              <a:ea typeface="ＭＳ Ｐゴシック" pitchFamily="-80" charset="-128"/>
              <a:cs typeface="+mj-cs"/>
            </a:endParaRPr>
          </a:p>
          <a:p>
            <a:pPr algn="ctr">
              <a:lnSpc>
                <a:spcPct val="100000"/>
              </a:lnSpc>
              <a:spcBef>
                <a:spcPct val="20000"/>
              </a:spcBef>
              <a:buFont typeface="Arial" panose="020B0604020202020204" pitchFamily="34" charset="0"/>
              <a:buNone/>
              <a:defRPr/>
            </a:pPr>
            <a:r>
              <a:rPr lang="en-ZA" altLang="en-US" sz="2400" b="1" dirty="0" smtClean="0">
                <a:solidFill>
                  <a:srgbClr val="000000"/>
                </a:solidFill>
                <a:latin typeface="Calibri"/>
                <a:ea typeface="ＭＳ Ｐゴシック" pitchFamily="34" charset="-128"/>
              </a:rPr>
              <a:t>01 OCTOBER 2021 – 31 DECEMBER 2021</a:t>
            </a:r>
            <a:endParaRPr lang="en-ZA" altLang="en-US" sz="2400" b="1" dirty="0">
              <a:solidFill>
                <a:srgbClr val="000000"/>
              </a:solidFill>
              <a:latin typeface="Calibri"/>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AE5C74D6-EE39-4E0F-90E9-D1667813000E}"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MEMBERS REFUSED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1469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90195EB-E038-491C-B457-BEBEBDDD0025}" type="slidenum">
              <a:rPr lang="en-US" altLang="en-US" sz="1200" smtClean="0">
                <a:solidFill>
                  <a:srgbClr val="898989"/>
                </a:solidFill>
              </a:rPr>
              <a:pPr fontAlgn="base">
                <a:lnSpc>
                  <a:spcPct val="100000"/>
                </a:lnSpc>
                <a:spcBef>
                  <a:spcPct val="0"/>
                </a:spcBef>
                <a:spcAft>
                  <a:spcPct val="0"/>
                </a:spcAft>
                <a:buFontTx/>
                <a:buNone/>
              </a:pPr>
              <a:t>90</a:t>
            </a:fld>
            <a:endParaRPr lang="en-US" altLang="en-US" sz="1200" smtClean="0">
              <a:solidFill>
                <a:srgbClr val="898989"/>
              </a:solidFill>
            </a:endParaRPr>
          </a:p>
        </p:txBody>
      </p:sp>
      <p:graphicFrame>
        <p:nvGraphicFramePr>
          <p:cNvPr id="4" name="Content Placeholder 3"/>
          <p:cNvGraphicFramePr>
            <a:graphicFrameLocks/>
          </p:cNvGraphicFramePr>
          <p:nvPr/>
        </p:nvGraphicFramePr>
        <p:xfrm>
          <a:off x="250825" y="1217613"/>
          <a:ext cx="8642350" cy="5203825"/>
        </p:xfrm>
        <a:graphic>
          <a:graphicData uri="http://schemas.openxmlformats.org/drawingml/2006/table">
            <a:tbl>
              <a:tblPr firstRow="1" bandRow="1">
                <a:tableStyleId>{93296810-A885-4BE3-A3E7-6D5BEEA58F35}</a:tableStyleId>
              </a:tblPr>
              <a:tblGrid>
                <a:gridCol w="1584430">
                  <a:extLst>
                    <a:ext uri="{9D8B030D-6E8A-4147-A177-3AD203B41FA5}">
                      <a16:colId xmlns:a16="http://schemas.microsoft.com/office/drawing/2014/main" xmlns="" val="20000"/>
                    </a:ext>
                  </a:extLst>
                </a:gridCol>
                <a:gridCol w="2232608">
                  <a:extLst>
                    <a:ext uri="{9D8B030D-6E8A-4147-A177-3AD203B41FA5}">
                      <a16:colId xmlns:a16="http://schemas.microsoft.com/office/drawing/2014/main" xmlns="" val="20001"/>
                    </a:ext>
                  </a:extLst>
                </a:gridCol>
                <a:gridCol w="1584431">
                  <a:extLst>
                    <a:ext uri="{9D8B030D-6E8A-4147-A177-3AD203B41FA5}">
                      <a16:colId xmlns:a16="http://schemas.microsoft.com/office/drawing/2014/main" xmlns="" val="20002"/>
                    </a:ext>
                  </a:extLst>
                </a:gridCol>
                <a:gridCol w="1656451">
                  <a:extLst>
                    <a:ext uri="{9D8B030D-6E8A-4147-A177-3AD203B41FA5}">
                      <a16:colId xmlns:a16="http://schemas.microsoft.com/office/drawing/2014/main" xmlns="" val="20003"/>
                    </a:ext>
                  </a:extLst>
                </a:gridCol>
                <a:gridCol w="1584430">
                  <a:extLst>
                    <a:ext uri="{9D8B030D-6E8A-4147-A177-3AD203B41FA5}">
                      <a16:colId xmlns:a16="http://schemas.microsoft.com/office/drawing/2014/main" xmlns="" val="20004"/>
                    </a:ext>
                  </a:extLst>
                </a:gridCol>
              </a:tblGrid>
              <a:tr h="8229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Sectors</a:t>
                      </a:r>
                      <a:endParaRPr lang="en-ZA" sz="1600" dirty="0">
                        <a:latin typeface="+mn-lt"/>
                        <a:cs typeface="Arial" panose="020B0604020202020204" pitchFamily="34" charset="0"/>
                      </a:endParaRPr>
                    </a:p>
                  </a:txBody>
                  <a:tcPr marL="91455" marR="91455" marT="45714" marB="4571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mn-lt"/>
                        <a:cs typeface="Arial" panose="020B0604020202020204" pitchFamily="34" charset="0"/>
                      </a:endParaRPr>
                    </a:p>
                  </a:txBody>
                  <a:tcPr marL="91455" marR="91455" marT="45714" marB="4571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mn-lt"/>
                        <a:cs typeface="Arial" panose="020B0604020202020204" pitchFamily="34" charset="0"/>
                      </a:endParaRPr>
                    </a:p>
                  </a:txBody>
                  <a:tcPr marL="91455" marR="91455" marT="45714" marB="4571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mn-lt"/>
                        <a:cs typeface="Arial" panose="020B0604020202020204" pitchFamily="34" charset="0"/>
                      </a:endParaRPr>
                    </a:p>
                  </a:txBody>
                  <a:tcPr marL="91455" marR="91455" marT="45714" marB="45714"/>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mn-lt"/>
                        <a:cs typeface="Arial" panose="020B0604020202020204" pitchFamily="34" charset="0"/>
                      </a:endParaRPr>
                    </a:p>
                  </a:txBody>
                  <a:tcPr marL="91455" marR="91455" marT="45714" marB="45714"/>
                </a:tc>
                <a:extLst>
                  <a:ext uri="{0D108BD9-81ED-4DB2-BD59-A6C34878D82A}">
                    <a16:rowId xmlns:a16="http://schemas.microsoft.com/office/drawing/2014/main" xmlns="" val="10000"/>
                  </a:ext>
                </a:extLst>
              </a:tr>
              <a:tr h="4972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Correctional Services </a:t>
                      </a:r>
                      <a:endParaRPr lang="en-ZA" sz="1600" kern="1200" dirty="0">
                        <a:solidFill>
                          <a:schemeClr val="dk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latin typeface="+mn-lt"/>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4" marB="0"/>
                </a:tc>
                <a:extLst>
                  <a:ext uri="{0D108BD9-81ED-4DB2-BD59-A6C34878D82A}">
                    <a16:rowId xmlns:a16="http://schemas.microsoft.com/office/drawing/2014/main" xmlns="" val="4144219913"/>
                  </a:ext>
                </a:extLst>
              </a:tr>
              <a:tr h="367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Domestic</a:t>
                      </a:r>
                      <a:endParaRPr lang="en-ZA" sz="1600" kern="1200" dirty="0">
                        <a:solidFill>
                          <a:schemeClr val="dk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latin typeface="+mn-lt"/>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29</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4" marB="0"/>
                </a:tc>
                <a:extLst>
                  <a:ext uri="{0D108BD9-81ED-4DB2-BD59-A6C34878D82A}">
                    <a16:rowId xmlns:a16="http://schemas.microsoft.com/office/drawing/2014/main" xmlns="" val="2758551987"/>
                  </a:ext>
                </a:extLst>
              </a:tr>
              <a:tr h="367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Drivers </a:t>
                      </a:r>
                      <a:endParaRPr lang="en-ZA" sz="1600" kern="1200" dirty="0">
                        <a:solidFill>
                          <a:schemeClr val="dk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latin typeface="+mn-lt"/>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4" marB="0"/>
                </a:tc>
                <a:extLst>
                  <a:ext uri="{0D108BD9-81ED-4DB2-BD59-A6C34878D82A}">
                    <a16:rowId xmlns:a16="http://schemas.microsoft.com/office/drawing/2014/main" xmlns="" val="827634990"/>
                  </a:ext>
                </a:extLst>
              </a:tr>
              <a:tr h="367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ECD</a:t>
                      </a:r>
                      <a:endParaRPr lang="en-ZA" sz="1600" dirty="0" smtClean="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847312822"/>
                  </a:ext>
                </a:extLst>
              </a:tr>
              <a:tr h="367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Education </a:t>
                      </a:r>
                      <a:endParaRPr lang="en-ZA" sz="1600" dirty="0" smtClean="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17</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2576241974"/>
                  </a:ext>
                </a:extLst>
              </a:tr>
              <a:tr h="2899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Engineering</a:t>
                      </a:r>
                      <a:endParaRPr lang="en-ZA" sz="1600" dirty="0" smtClean="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45</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1015762939"/>
                  </a:ext>
                </a:extLst>
              </a:tr>
              <a:tr h="3460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Filling stations</a:t>
                      </a:r>
                      <a:endParaRPr lang="en-ZA" sz="1600" dirty="0" smtClean="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2132163813"/>
                  </a:ext>
                </a:extLst>
              </a:tr>
              <a:tr h="2899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Fishing</a:t>
                      </a:r>
                      <a:endParaRPr lang="en-ZA" sz="1600" dirty="0" smtClean="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smtClean="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3147377785"/>
                  </a:ext>
                </a:extLst>
              </a:tr>
              <a:tr h="3460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Furniture</a:t>
                      </a:r>
                      <a:endParaRPr lang="en-ZA" sz="1600" kern="1200" dirty="0">
                        <a:solidFill>
                          <a:schemeClr val="dk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smtClean="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2998799745"/>
                  </a:ext>
                </a:extLst>
              </a:tr>
              <a:tr h="3478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Food &amp; Beverage </a:t>
                      </a:r>
                      <a:endParaRPr lang="en-ZA" sz="160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331</a:t>
                      </a:r>
                      <a:endParaRPr lang="en-ZA" sz="1600" b="0" dirty="0" smtClean="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73</a:t>
                      </a:r>
                      <a:endParaRPr lang="en-ZA" sz="1600" b="0" dirty="0" smtClean="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26</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10001"/>
                  </a:ext>
                </a:extLst>
              </a:tr>
              <a:tr h="3706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US" sz="1600" dirty="0" smtClean="0">
                          <a:effectLst/>
                        </a:rPr>
                        <a:t>General workers </a:t>
                      </a:r>
                      <a:endParaRPr lang="en-ZA" sz="1600" dirty="0">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8</a:t>
                      </a:r>
                      <a:endParaRPr lang="en-ZA" sz="1600" b="0" dirty="0">
                        <a:solidFill>
                          <a:schemeClr val="tx1"/>
                        </a:solidFill>
                        <a:effectLst/>
                        <a:latin typeface="+mn-lt"/>
                        <a:ea typeface="Calibri"/>
                        <a:cs typeface="Arial" panose="020B0604020202020204" pitchFamily="34" charset="0"/>
                      </a:endParaRPr>
                    </a:p>
                  </a:txBody>
                  <a:tcPr marL="68591" marR="68591" marT="9528"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39</a:t>
                      </a:r>
                      <a:endParaRPr lang="en-ZA" sz="1600" b="0" dirty="0" smtClean="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10007"/>
                  </a:ext>
                </a:extLst>
              </a:tr>
              <a:tr h="4221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Good &amp;</a:t>
                      </a:r>
                      <a:r>
                        <a:rPr lang="en-US" sz="1600" baseline="0" dirty="0" smtClean="0"/>
                        <a:t> Services</a:t>
                      </a:r>
                      <a:endParaRPr lang="en-ZA" sz="1600" dirty="0">
                        <a:latin typeface="+mn-lt"/>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ZA" sz="1600" b="0" kern="120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28</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4" marB="0"/>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MEMBERS REFUSED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1571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A4C8C48-0B63-4150-AD4F-2F36D33724B4}" type="slidenum">
              <a:rPr lang="en-US" altLang="en-US" sz="1200" smtClean="0">
                <a:solidFill>
                  <a:srgbClr val="898989"/>
                </a:solidFill>
              </a:rPr>
              <a:pPr fontAlgn="base">
                <a:lnSpc>
                  <a:spcPct val="100000"/>
                </a:lnSpc>
                <a:spcBef>
                  <a:spcPct val="0"/>
                </a:spcBef>
                <a:spcAft>
                  <a:spcPct val="0"/>
                </a:spcAft>
                <a:buFontTx/>
                <a:buNone/>
              </a:pPr>
              <a:t>91</a:t>
            </a:fld>
            <a:endParaRPr lang="en-US" altLang="en-US" sz="1200" smtClean="0">
              <a:solidFill>
                <a:srgbClr val="898989"/>
              </a:solidFill>
            </a:endParaRPr>
          </a:p>
        </p:txBody>
      </p:sp>
      <p:graphicFrame>
        <p:nvGraphicFramePr>
          <p:cNvPr id="4" name="Content Placeholder 3"/>
          <p:cNvGraphicFramePr>
            <a:graphicFrameLocks/>
          </p:cNvGraphicFramePr>
          <p:nvPr/>
        </p:nvGraphicFramePr>
        <p:xfrm>
          <a:off x="250825" y="1217613"/>
          <a:ext cx="8642350" cy="4718050"/>
        </p:xfrm>
        <a:graphic>
          <a:graphicData uri="http://schemas.openxmlformats.org/drawingml/2006/table">
            <a:tbl>
              <a:tblPr firstRow="1" bandRow="1">
                <a:tableStyleId>{93296810-A885-4BE3-A3E7-6D5BEEA58F35}</a:tableStyleId>
              </a:tblPr>
              <a:tblGrid>
                <a:gridCol w="1584430">
                  <a:extLst>
                    <a:ext uri="{9D8B030D-6E8A-4147-A177-3AD203B41FA5}">
                      <a16:colId xmlns:a16="http://schemas.microsoft.com/office/drawing/2014/main" xmlns="" val="20000"/>
                    </a:ext>
                  </a:extLst>
                </a:gridCol>
                <a:gridCol w="2232608">
                  <a:extLst>
                    <a:ext uri="{9D8B030D-6E8A-4147-A177-3AD203B41FA5}">
                      <a16:colId xmlns:a16="http://schemas.microsoft.com/office/drawing/2014/main" xmlns="" val="20001"/>
                    </a:ext>
                  </a:extLst>
                </a:gridCol>
                <a:gridCol w="1584431">
                  <a:extLst>
                    <a:ext uri="{9D8B030D-6E8A-4147-A177-3AD203B41FA5}">
                      <a16:colId xmlns:a16="http://schemas.microsoft.com/office/drawing/2014/main" xmlns="" val="20002"/>
                    </a:ext>
                  </a:extLst>
                </a:gridCol>
                <a:gridCol w="1656451">
                  <a:extLst>
                    <a:ext uri="{9D8B030D-6E8A-4147-A177-3AD203B41FA5}">
                      <a16:colId xmlns:a16="http://schemas.microsoft.com/office/drawing/2014/main" xmlns="" val="20003"/>
                    </a:ext>
                  </a:extLst>
                </a:gridCol>
                <a:gridCol w="1584430">
                  <a:extLst>
                    <a:ext uri="{9D8B030D-6E8A-4147-A177-3AD203B41FA5}">
                      <a16:colId xmlns:a16="http://schemas.microsoft.com/office/drawing/2014/main" xmlns="" val="20004"/>
                    </a:ext>
                  </a:extLst>
                </a:gridCol>
              </a:tblGrid>
              <a:tr h="8228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Sectors</a:t>
                      </a:r>
                      <a:endParaRPr lang="en-ZA" sz="1600" dirty="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mn-lt"/>
                        <a:cs typeface="Arial" panose="020B0604020202020204" pitchFamily="34" charset="0"/>
                      </a:endParaRPr>
                    </a:p>
                  </a:txBody>
                  <a:tcPr marL="91455" marR="91455" marT="45703" marB="45703"/>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mn-lt"/>
                        <a:cs typeface="Arial" panose="020B0604020202020204" pitchFamily="34" charset="0"/>
                      </a:endParaRPr>
                    </a:p>
                  </a:txBody>
                  <a:tcPr marL="91455" marR="91455" marT="45703" marB="45703"/>
                </a:tc>
                <a:extLst>
                  <a:ext uri="{0D108BD9-81ED-4DB2-BD59-A6C34878D82A}">
                    <a16:rowId xmlns:a16="http://schemas.microsoft.com/office/drawing/2014/main" xmlns="" val="10000"/>
                  </a:ext>
                </a:extLst>
              </a:tr>
              <a:tr h="3805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Health</a:t>
                      </a:r>
                      <a:endParaRPr lang="en-ZA" sz="160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55</a:t>
                      </a:r>
                      <a:endParaRPr lang="en-ZA" sz="1600" b="0" kern="120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35</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2615023229"/>
                  </a:ext>
                </a:extLst>
              </a:tr>
              <a:tr h="4971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Hospitality &amp; Catering</a:t>
                      </a:r>
                      <a:endParaRPr lang="en-ZA" sz="1600" dirty="0" smtClean="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32</a:t>
                      </a:r>
                      <a:endParaRPr lang="en-ZA" sz="1600" b="0" kern="120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486</a:t>
                      </a:r>
                      <a:endParaRPr lang="en-ZA" sz="1600" dirty="0"/>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a:t>
                      </a:r>
                      <a:endParaRPr lang="en-ZA" sz="1600" dirty="0"/>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2" marB="0"/>
                </a:tc>
                <a:extLst>
                  <a:ext uri="{0D108BD9-81ED-4DB2-BD59-A6C34878D82A}">
                    <a16:rowId xmlns:a16="http://schemas.microsoft.com/office/drawing/2014/main" xmlns="" val="2581444243"/>
                  </a:ext>
                </a:extLst>
              </a:tr>
              <a:tr h="3805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Legal</a:t>
                      </a:r>
                      <a:endParaRPr lang="en-ZA" sz="1600" dirty="0" smtClean="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kern="1200" dirty="0" smtClean="0">
                          <a:effectLst/>
                        </a:rPr>
                        <a:t>0</a:t>
                      </a:r>
                      <a:endParaRPr lang="en-ZA" sz="1600" b="0" kern="120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a:t>
                      </a:r>
                      <a:endParaRPr lang="en-ZA" sz="1600" dirty="0"/>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0</a:t>
                      </a:r>
                      <a:endParaRPr lang="en-ZA" sz="1600" dirty="0"/>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91" marR="68591" marT="9522" marB="0"/>
                </a:tc>
                <a:extLst>
                  <a:ext uri="{0D108BD9-81ED-4DB2-BD59-A6C34878D82A}">
                    <a16:rowId xmlns:a16="http://schemas.microsoft.com/office/drawing/2014/main" xmlns="" val="4007397956"/>
                  </a:ext>
                </a:extLst>
              </a:tr>
              <a:tr h="4971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Nursing &amp; Old Age Homes </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154</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0</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0</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4138465983"/>
                  </a:ext>
                </a:extLst>
              </a:tr>
              <a:tr h="3836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Manufacturing </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27</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276</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236</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10007"/>
                  </a:ext>
                </a:extLst>
              </a:tr>
              <a:tr h="4368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Metal </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0</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577</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4</a:t>
                      </a:r>
                      <a:endParaRPr lang="en-ZA" sz="1600" kern="1200" dirty="0">
                        <a:solidFill>
                          <a:schemeClr val="dk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10008"/>
                  </a:ext>
                </a:extLst>
              </a:tr>
              <a:tr h="3066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Mining</a:t>
                      </a:r>
                      <a:endParaRPr lang="en-ZA" sz="1800" dirty="0"/>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307</a:t>
                      </a:r>
                      <a:endParaRPr lang="en-ZA" sz="1800" dirty="0"/>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t>103</a:t>
                      </a:r>
                      <a:endParaRPr lang="en-ZA" sz="1800" dirty="0"/>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222</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10009"/>
                  </a:ext>
                </a:extLst>
              </a:tr>
              <a:tr h="2925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Packaging</a:t>
                      </a:r>
                      <a:r>
                        <a:rPr lang="en-US" sz="1600" baseline="0" dirty="0" smtClean="0">
                          <a:effectLst/>
                        </a:rPr>
                        <a:t> </a:t>
                      </a:r>
                      <a:endParaRPr lang="en-ZA" sz="160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44</a:t>
                      </a:r>
                      <a:endParaRPr lang="en-ZA" sz="1600" b="0" dirty="0" smtClean="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8 000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10002"/>
                  </a:ext>
                </a:extLst>
              </a:tr>
              <a:tr h="3599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Printing </a:t>
                      </a:r>
                      <a:endParaRPr lang="en-ZA" sz="160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201</a:t>
                      </a:r>
                      <a:endParaRPr lang="en-ZA" sz="1600" b="0" dirty="0" smtClean="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smtClean="0">
                          <a:effectLst/>
                        </a:rPr>
                        <a:t>0</a:t>
                      </a: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10012"/>
                  </a:ext>
                </a:extLst>
              </a:tr>
              <a:tr h="3599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endParaRPr lang="en-ZA" sz="1600" dirty="0">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600" b="0" dirty="0" smtClean="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600" b="0" dirty="0" smtClean="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91" marR="68591" marT="9522"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91" marR="68591" marT="9522" marB="0"/>
                </a:tc>
                <a:extLst>
                  <a:ext uri="{0D108BD9-81ED-4DB2-BD59-A6C34878D82A}">
                    <a16:rowId xmlns:a16="http://schemas.microsoft.com/office/drawing/2014/main" xmlns="" val="255592969"/>
                  </a:ext>
                </a:extLst>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204788" y="314325"/>
            <a:ext cx="85375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2400" b="1" u="sng">
                <a:solidFill>
                  <a:srgbClr val="006938"/>
                </a:solidFill>
                <a:ea typeface="MS PGothic" panose="020B0600070205080204" pitchFamily="34" charset="-128"/>
              </a:rPr>
              <a:t>TRADE UNION MEMBERS REFUSED PER SECTOR: QUARTER 3  </a:t>
            </a:r>
            <a:r>
              <a:rPr lang="en-US" altLang="en-US" sz="2400" b="1" u="sng">
                <a:solidFill>
                  <a:srgbClr val="FF0000"/>
                </a:solidFill>
                <a:ea typeface="MS PGothic" panose="020B0600070205080204" pitchFamily="34" charset="-128"/>
              </a:rPr>
              <a:t>2021/22</a:t>
            </a:r>
            <a:endParaRPr lang="en-US" altLang="en-US" sz="2400" b="1" u="sng">
              <a:solidFill>
                <a:srgbClr val="FF0000"/>
              </a:solidFill>
            </a:endParaRPr>
          </a:p>
        </p:txBody>
      </p:sp>
      <p:sp>
        <p:nvSpPr>
          <p:cNvPr id="11673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0F11092-09D5-40E9-8943-8DAF55AE7DF7}" type="slidenum">
              <a:rPr lang="en-US" altLang="en-US" sz="1200" smtClean="0">
                <a:solidFill>
                  <a:srgbClr val="898989"/>
                </a:solidFill>
              </a:rPr>
              <a:pPr fontAlgn="base">
                <a:lnSpc>
                  <a:spcPct val="100000"/>
                </a:lnSpc>
                <a:spcBef>
                  <a:spcPct val="0"/>
                </a:spcBef>
                <a:spcAft>
                  <a:spcPct val="0"/>
                </a:spcAft>
                <a:buFontTx/>
                <a:buNone/>
              </a:pPr>
              <a:t>92</a:t>
            </a:fld>
            <a:endParaRPr lang="en-US" altLang="en-US" sz="1200" smtClean="0">
              <a:solidFill>
                <a:srgbClr val="898989"/>
              </a:solidFill>
            </a:endParaRPr>
          </a:p>
        </p:txBody>
      </p:sp>
      <p:graphicFrame>
        <p:nvGraphicFramePr>
          <p:cNvPr id="4" name="Content Placeholder 3"/>
          <p:cNvGraphicFramePr>
            <a:graphicFrameLocks/>
          </p:cNvGraphicFramePr>
          <p:nvPr/>
        </p:nvGraphicFramePr>
        <p:xfrm>
          <a:off x="398463" y="1146175"/>
          <a:ext cx="8640762" cy="5318125"/>
        </p:xfrm>
        <a:graphic>
          <a:graphicData uri="http://schemas.openxmlformats.org/drawingml/2006/table">
            <a:tbl>
              <a:tblPr firstRow="1" bandRow="1">
                <a:tableStyleId>{93296810-A885-4BE3-A3E7-6D5BEEA58F35}</a:tableStyleId>
              </a:tblPr>
              <a:tblGrid>
                <a:gridCol w="1584139">
                  <a:extLst>
                    <a:ext uri="{9D8B030D-6E8A-4147-A177-3AD203B41FA5}">
                      <a16:colId xmlns:a16="http://schemas.microsoft.com/office/drawing/2014/main" xmlns="" val="20000"/>
                    </a:ext>
                  </a:extLst>
                </a:gridCol>
                <a:gridCol w="2232197">
                  <a:extLst>
                    <a:ext uri="{9D8B030D-6E8A-4147-A177-3AD203B41FA5}">
                      <a16:colId xmlns:a16="http://schemas.microsoft.com/office/drawing/2014/main" xmlns="" val="20001"/>
                    </a:ext>
                  </a:extLst>
                </a:gridCol>
                <a:gridCol w="1584140">
                  <a:extLst>
                    <a:ext uri="{9D8B030D-6E8A-4147-A177-3AD203B41FA5}">
                      <a16:colId xmlns:a16="http://schemas.microsoft.com/office/drawing/2014/main" xmlns="" val="20002"/>
                    </a:ext>
                  </a:extLst>
                </a:gridCol>
                <a:gridCol w="1656146">
                  <a:extLst>
                    <a:ext uri="{9D8B030D-6E8A-4147-A177-3AD203B41FA5}">
                      <a16:colId xmlns:a16="http://schemas.microsoft.com/office/drawing/2014/main" xmlns="" val="20003"/>
                    </a:ext>
                  </a:extLst>
                </a:gridCol>
                <a:gridCol w="1584139">
                  <a:extLst>
                    <a:ext uri="{9D8B030D-6E8A-4147-A177-3AD203B41FA5}">
                      <a16:colId xmlns:a16="http://schemas.microsoft.com/office/drawing/2014/main" xmlns="" val="20004"/>
                    </a:ext>
                  </a:extLst>
                </a:gridCol>
              </a:tblGrid>
              <a:tr h="82286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Sectors</a:t>
                      </a:r>
                      <a:endParaRPr lang="en-ZA" sz="1600" dirty="0">
                        <a:latin typeface="+mn-lt"/>
                        <a:cs typeface="Arial" panose="020B0604020202020204" pitchFamily="34" charset="0"/>
                      </a:endParaRPr>
                    </a:p>
                  </a:txBody>
                  <a:tcPr marL="91438" marR="91438"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Q1</a:t>
                      </a:r>
                      <a:endParaRPr lang="en-ZA" sz="1600" dirty="0">
                        <a:latin typeface="+mn-lt"/>
                        <a:cs typeface="Arial" panose="020B0604020202020204" pitchFamily="34" charset="0"/>
                      </a:endParaRPr>
                    </a:p>
                  </a:txBody>
                  <a:tcPr marL="91438" marR="91438"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Q2</a:t>
                      </a:r>
                      <a:endParaRPr lang="en-ZA" sz="1600" dirty="0" smtClean="0">
                        <a:latin typeface="+mn-lt"/>
                        <a:cs typeface="Arial" panose="020B0604020202020204" pitchFamily="34" charset="0"/>
                      </a:endParaRPr>
                    </a:p>
                  </a:txBody>
                  <a:tcPr marL="91438" marR="91438"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Q3</a:t>
                      </a:r>
                      <a:endParaRPr lang="en-ZA" sz="1600" dirty="0" smtClean="0">
                        <a:latin typeface="+mn-lt"/>
                        <a:cs typeface="Arial" panose="020B0604020202020204" pitchFamily="34" charset="0"/>
                      </a:endParaRPr>
                    </a:p>
                  </a:txBody>
                  <a:tcPr marL="91438" marR="91438" marT="45700" marB="4570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smtClean="0"/>
                        <a:t>Members</a:t>
                      </a:r>
                    </a:p>
                    <a:p>
                      <a:pPr algn="ctr"/>
                      <a:r>
                        <a:rPr lang="en-US" sz="1600" dirty="0" smtClean="0"/>
                        <a:t>Q4</a:t>
                      </a:r>
                      <a:endParaRPr lang="en-ZA" sz="1600" dirty="0" smtClean="0"/>
                    </a:p>
                    <a:p>
                      <a:pPr algn="ctr"/>
                      <a:endParaRPr lang="en-ZA" sz="1600" dirty="0" smtClean="0">
                        <a:latin typeface="+mn-lt"/>
                        <a:cs typeface="Arial" panose="020B0604020202020204" pitchFamily="34" charset="0"/>
                      </a:endParaRPr>
                    </a:p>
                  </a:txBody>
                  <a:tcPr marL="91438" marR="91438" marT="45700" marB="45700"/>
                </a:tc>
                <a:extLst>
                  <a:ext uri="{0D108BD9-81ED-4DB2-BD59-A6C34878D82A}">
                    <a16:rowId xmlns:a16="http://schemas.microsoft.com/office/drawing/2014/main" xmlns="" val="10000"/>
                  </a:ext>
                </a:extLst>
              </a:tr>
              <a:tr h="3331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Private </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188</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4138465983"/>
                  </a:ext>
                </a:extLst>
              </a:tr>
              <a:tr h="3331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Public</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500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100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841408093"/>
                  </a:ext>
                </a:extLst>
              </a:tr>
              <a:tr h="3331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Pharmacy</a:t>
                      </a:r>
                      <a:r>
                        <a:rPr lang="en-US" sz="1600" baseline="0" dirty="0" smtClean="0">
                          <a:effectLst/>
                        </a:rPr>
                        <a:t> </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55</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1754882353"/>
                  </a:ext>
                </a:extLst>
              </a:tr>
              <a:tr h="3358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Restaurant </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63</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5</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10007"/>
                  </a:ext>
                </a:extLst>
              </a:tr>
              <a:tr h="4971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lnSpc>
                          <a:spcPct val="100000"/>
                        </a:lnSpc>
                        <a:spcAft>
                          <a:spcPts val="0"/>
                        </a:spcAft>
                      </a:pPr>
                      <a:r>
                        <a:rPr lang="en-US" sz="1600" kern="1200" dirty="0" smtClean="0">
                          <a:effectLst/>
                        </a:rPr>
                        <a:t>Retail and Wholesale </a:t>
                      </a:r>
                      <a:endParaRPr lang="en-ZA" sz="1600" kern="1200" dirty="0">
                        <a:solidFill>
                          <a:schemeClr val="dk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lnSpc>
                          <a:spcPct val="100000"/>
                        </a:lnSpc>
                        <a:spcAft>
                          <a:spcPts val="0"/>
                        </a:spcAft>
                      </a:pPr>
                      <a:r>
                        <a:rPr lang="en-US" sz="1600" kern="1200" dirty="0" smtClean="0">
                          <a:effectLst/>
                        </a:rPr>
                        <a:t>617</a:t>
                      </a:r>
                      <a:endParaRPr lang="en-ZA" sz="1600" kern="1200" dirty="0">
                        <a:solidFill>
                          <a:schemeClr val="dk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lnSpc>
                          <a:spcPct val="100000"/>
                        </a:lnSpc>
                        <a:spcAft>
                          <a:spcPts val="0"/>
                        </a:spcAft>
                      </a:pPr>
                      <a:r>
                        <a:rPr lang="en-US" sz="1600" kern="1200" dirty="0" smtClean="0">
                          <a:effectLst/>
                        </a:rPr>
                        <a:t>1 739</a:t>
                      </a:r>
                      <a:endParaRPr lang="en-ZA" sz="1600" kern="1200" dirty="0">
                        <a:solidFill>
                          <a:schemeClr val="dk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3697</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10008"/>
                  </a:ext>
                </a:extLst>
              </a:tr>
              <a:tr h="2899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effectLst/>
                        </a:rPr>
                        <a:t>Security </a:t>
                      </a:r>
                      <a:endParaRPr lang="en-ZA" sz="1600" kern="1200" dirty="0">
                        <a:solidFill>
                          <a:schemeClr val="dk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596</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353</a:t>
                      </a:r>
                      <a:endParaRPr lang="en-ZA" sz="1600" b="0" dirty="0" smtClean="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478</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10009"/>
                  </a:ext>
                </a:extLst>
              </a:tr>
              <a:tr h="4971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Transport &amp;</a:t>
                      </a:r>
                      <a:r>
                        <a:rPr lang="en-US" sz="1600" baseline="0" dirty="0" smtClean="0">
                          <a:effectLst/>
                        </a:rPr>
                        <a:t> Logistics </a:t>
                      </a:r>
                      <a:endParaRPr lang="en-ZA" sz="1600" dirty="0" smtClean="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668</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981</a:t>
                      </a:r>
                      <a:endParaRPr lang="en-ZA" sz="1600" b="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2307</a:t>
                      </a:r>
                      <a:endParaRPr lang="en-ZA" sz="1600" dirty="0"/>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78" marR="68578" marT="9520" marB="0"/>
                </a:tc>
                <a:extLst>
                  <a:ext uri="{0D108BD9-81ED-4DB2-BD59-A6C34878D82A}">
                    <a16:rowId xmlns:a16="http://schemas.microsoft.com/office/drawing/2014/main" xmlns="" val="10002"/>
                  </a:ext>
                </a:extLst>
              </a:tr>
              <a:tr h="2899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Textile </a:t>
                      </a:r>
                      <a:endParaRPr lang="en-ZA" sz="1600" dirty="0" smtClean="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0</a:t>
                      </a:r>
                      <a:endParaRPr lang="en-ZA" sz="1600" b="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smtClean="0"/>
                        <a:t>1</a:t>
                      </a:r>
                      <a:endParaRPr lang="en-ZA" sz="1600" dirty="0"/>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sz="1600" dirty="0"/>
                    </a:p>
                  </a:txBody>
                  <a:tcPr marL="68578" marR="68578" marT="9520" marB="0"/>
                </a:tc>
                <a:extLst>
                  <a:ext uri="{0D108BD9-81ED-4DB2-BD59-A6C34878D82A}">
                    <a16:rowId xmlns:a16="http://schemas.microsoft.com/office/drawing/2014/main" xmlns="" val="1508684448"/>
                  </a:ext>
                </a:extLst>
              </a:tr>
              <a:tr h="3151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Unspecified </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227</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187</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12533</a:t>
                      </a:r>
                      <a:endParaRPr lang="en-ZA" sz="1600" b="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10011"/>
                  </a:ext>
                </a:extLst>
              </a:tr>
              <a:tr h="3151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Online</a:t>
                      </a:r>
                      <a:r>
                        <a:rPr lang="en-US" sz="1600" baseline="0" dirty="0" smtClean="0">
                          <a:effectLst/>
                        </a:rPr>
                        <a:t> </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180</a:t>
                      </a:r>
                      <a:endParaRPr lang="en-ZA" sz="1600" b="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823485636"/>
                  </a:ext>
                </a:extLst>
              </a:tr>
              <a:tr h="3151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Industrial</a:t>
                      </a:r>
                      <a:r>
                        <a:rPr lang="en-US" sz="1600" baseline="0" dirty="0" smtClean="0">
                          <a:effectLst/>
                        </a:rPr>
                        <a:t> </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22</a:t>
                      </a:r>
                      <a:endParaRPr lang="en-ZA" sz="1600" b="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3114838012"/>
                  </a:ext>
                </a:extLst>
              </a:tr>
              <a:tr h="3151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600" dirty="0" smtClean="0">
                          <a:effectLst/>
                        </a:rPr>
                        <a:t>Water</a:t>
                      </a:r>
                      <a:r>
                        <a:rPr lang="en-US" sz="1600" baseline="0" dirty="0" smtClean="0">
                          <a:effectLst/>
                        </a:rPr>
                        <a:t> </a:t>
                      </a:r>
                      <a:endParaRPr lang="en-ZA" sz="160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dirty="0" smtClean="0">
                          <a:effectLst/>
                        </a:rPr>
                        <a:t>0</a:t>
                      </a:r>
                      <a:endParaRPr lang="en-ZA" sz="1600" b="0"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600" dirty="0" smtClean="0">
                          <a:effectLst/>
                        </a:rPr>
                        <a:t>82</a:t>
                      </a:r>
                      <a:endParaRPr lang="en-ZA" sz="1600" b="0"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endParaRPr lang="en-ZA" sz="1600" b="0" dirty="0">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2754025217"/>
                  </a:ext>
                </a:extLst>
              </a:tr>
              <a:tr h="3249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15000"/>
                        </a:lnSpc>
                        <a:spcAft>
                          <a:spcPts val="1000"/>
                        </a:spcAft>
                      </a:pPr>
                      <a:r>
                        <a:rPr lang="en-US" sz="1800" b="1" dirty="0" smtClean="0">
                          <a:effectLst/>
                        </a:rPr>
                        <a:t>TOTAL </a:t>
                      </a:r>
                      <a:endParaRPr lang="en-ZA" sz="1800" b="1" dirty="0">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0"/>
                        </a:spcAft>
                      </a:pPr>
                      <a:r>
                        <a:rPr lang="en-US" sz="1800" b="1" dirty="0" smtClean="0">
                          <a:effectLst/>
                        </a:rPr>
                        <a:t>5 328</a:t>
                      </a:r>
                      <a:endParaRPr lang="en-ZA" sz="1800" b="1" dirty="0">
                        <a:solidFill>
                          <a:schemeClr val="tx1"/>
                        </a:solidFill>
                        <a:effectLst/>
                        <a:latin typeface="+mn-lt"/>
                        <a:ea typeface="Calibri"/>
                        <a:cs typeface="Arial" panose="020B0604020202020204" pitchFamily="34" charset="0"/>
                      </a:endParaRPr>
                    </a:p>
                  </a:txBody>
                  <a:tcPr marL="68578" marR="68578" marT="9524"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b="1" dirty="0" smtClean="0">
                          <a:effectLst/>
                        </a:rPr>
                        <a:t>6 334</a:t>
                      </a:r>
                      <a:endParaRPr lang="en-ZA" sz="1800" b="1" dirty="0" smtClean="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b="1" kern="1200" dirty="0" smtClean="0">
                          <a:effectLst/>
                        </a:rPr>
                        <a:t>28 820</a:t>
                      </a:r>
                      <a:endParaRPr lang="en-ZA" sz="1800" b="1" kern="1200" dirty="0">
                        <a:solidFill>
                          <a:schemeClr val="tx1"/>
                        </a:solidFill>
                        <a:effectLst/>
                        <a:latin typeface="+mn-lt"/>
                        <a:ea typeface="Calibri"/>
                        <a:cs typeface="Arial" panose="020B0604020202020204" pitchFamily="34" charset="0"/>
                      </a:endParaRPr>
                    </a:p>
                  </a:txBody>
                  <a:tcPr marL="68578" marR="68578" marT="952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800" b="1" kern="1200" dirty="0">
                        <a:solidFill>
                          <a:schemeClr val="tx1"/>
                        </a:solidFill>
                        <a:effectLst/>
                        <a:latin typeface="+mn-lt"/>
                        <a:ea typeface="Calibri"/>
                        <a:cs typeface="Arial" panose="020B0604020202020204" pitchFamily="34" charset="0"/>
                      </a:endParaRPr>
                    </a:p>
                  </a:txBody>
                  <a:tcPr marL="68578" marR="68578" marT="9520" marB="0"/>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62" name="Title 1"/>
          <p:cNvSpPr txBox="1">
            <a:spLocks/>
          </p:cNvSpPr>
          <p:nvPr/>
        </p:nvSpPr>
        <p:spPr bwMode="auto">
          <a:xfrm>
            <a:off x="1054100" y="1646238"/>
            <a:ext cx="2252663"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00" b="1">
                <a:solidFill>
                  <a:srgbClr val="006938"/>
                </a:solidFill>
                <a:latin typeface="Arial" panose="020B0604020202020204" pitchFamily="34" charset="0"/>
                <a:ea typeface="MS PGothic" panose="020B0600070205080204" pitchFamily="34" charset="-128"/>
              </a:rPr>
              <a:t>Thank</a:t>
            </a:r>
            <a:r>
              <a:rPr lang="en-US" altLang="en-US" sz="2700" b="1">
                <a:solidFill>
                  <a:srgbClr val="FFAB16"/>
                </a:solidFill>
                <a:latin typeface="Arial" panose="020B0604020202020204" pitchFamily="34" charset="0"/>
                <a:ea typeface="MS PGothic" panose="020B0600070205080204" pitchFamily="34" charset="-128"/>
              </a:rPr>
              <a:t> </a:t>
            </a:r>
            <a:r>
              <a:rPr lang="en-US" altLang="en-US" sz="2700" b="1">
                <a:solidFill>
                  <a:srgbClr val="00B050"/>
                </a:solidFill>
                <a:latin typeface="Arial" panose="020B0604020202020204" pitchFamily="34" charset="0"/>
                <a:ea typeface="MS PGothic" panose="020B0600070205080204" pitchFamily="34" charset="-128"/>
              </a:rPr>
              <a:t>You</a:t>
            </a:r>
            <a:r>
              <a:rPr lang="en-US" altLang="en-US" sz="2700" b="1">
                <a:solidFill>
                  <a:srgbClr val="006938"/>
                </a:solidFill>
                <a:latin typeface="Arial" panose="020B0604020202020204" pitchFamily="34" charset="0"/>
                <a:ea typeface="MS PGothic" panose="020B0600070205080204" pitchFamily="34" charset="-128"/>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TotalTime>
  <Words>8296</Words>
  <Application>Microsoft Office PowerPoint</Application>
  <PresentationFormat>On-screen Show (4:3)</PresentationFormat>
  <Paragraphs>4706</Paragraphs>
  <Slides>93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Office Theme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126</cp:revision>
  <dcterms:created xsi:type="dcterms:W3CDTF">2022-07-08T12:32:38Z</dcterms:created>
  <dcterms:modified xsi:type="dcterms:W3CDTF">2022-08-31T06:36:32Z</dcterms:modified>
</cp:coreProperties>
</file>