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732" r:id="rId3"/>
  </p:sldMasterIdLst>
  <p:sldIdLst>
    <p:sldId id="258" r:id="rId4"/>
    <p:sldId id="257" r:id="rId5"/>
    <p:sldId id="259" r:id="rId6"/>
    <p:sldId id="266" r:id="rId7"/>
    <p:sldId id="267" r:id="rId8"/>
    <p:sldId id="269"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62">
          <p15:clr>
            <a:srgbClr val="A4A3A4"/>
          </p15:clr>
        </p15:guide>
        <p15:guide id="2" pos="19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3306F"/>
    <a:srgbClr val="75746F"/>
    <a:srgbClr val="06264E"/>
    <a:srgbClr val="1D2C71"/>
    <a:srgbClr val="0088C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186685-7D8A-4B29-A213-4F0B6DD5D423}" v="1" dt="2022-08-31T04:31:46.85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68" d="100"/>
          <a:sy n="68" d="100"/>
        </p:scale>
        <p:origin x="-1446" y="-96"/>
      </p:cViewPr>
      <p:guideLst>
        <p:guide orient="horz" pos="462"/>
        <p:guide pos="191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ani Mthembu" userId="5737dad881e98273" providerId="LiveId" clId="{74186685-7D8A-4B29-A213-4F0B6DD5D423}"/>
    <pc:docChg chg="undo custSel delSld modSld">
      <pc:chgData name="Philani Mthembu" userId="5737dad881e98273" providerId="LiveId" clId="{74186685-7D8A-4B29-A213-4F0B6DD5D423}" dt="2022-08-31T05:27:48.839" v="3470" actId="113"/>
      <pc:docMkLst>
        <pc:docMk/>
      </pc:docMkLst>
      <pc:sldChg chg="modSp mod">
        <pc:chgData name="Philani Mthembu" userId="5737dad881e98273" providerId="LiveId" clId="{74186685-7D8A-4B29-A213-4F0B6DD5D423}" dt="2022-08-31T05:22:49.360" v="3263" actId="20577"/>
        <pc:sldMkLst>
          <pc:docMk/>
          <pc:sldMk cId="559215617" sldId="257"/>
        </pc:sldMkLst>
        <pc:spChg chg="mod">
          <ac:chgData name="Philani Mthembu" userId="5737dad881e98273" providerId="LiveId" clId="{74186685-7D8A-4B29-A213-4F0B6DD5D423}" dt="2022-08-31T04:01:00.121" v="40" actId="20577"/>
          <ac:spMkLst>
            <pc:docMk/>
            <pc:sldMk cId="559215617" sldId="257"/>
            <ac:spMk id="4" creationId="{00000000-0000-0000-0000-000000000000}"/>
          </ac:spMkLst>
        </pc:spChg>
        <pc:spChg chg="mod">
          <ac:chgData name="Philani Mthembu" userId="5737dad881e98273" providerId="LiveId" clId="{74186685-7D8A-4B29-A213-4F0B6DD5D423}" dt="2022-08-31T05:22:49.360" v="3263" actId="20577"/>
          <ac:spMkLst>
            <pc:docMk/>
            <pc:sldMk cId="559215617" sldId="257"/>
            <ac:spMk id="6" creationId="{00000000-0000-0000-0000-000000000000}"/>
          </ac:spMkLst>
        </pc:spChg>
      </pc:sldChg>
      <pc:sldChg chg="modSp mod">
        <pc:chgData name="Philani Mthembu" userId="5737dad881e98273" providerId="LiveId" clId="{74186685-7D8A-4B29-A213-4F0B6DD5D423}" dt="2022-08-31T04:00:04.853" v="1"/>
        <pc:sldMkLst>
          <pc:docMk/>
          <pc:sldMk cId="1940685797" sldId="258"/>
        </pc:sldMkLst>
        <pc:spChg chg="mod">
          <ac:chgData name="Philani Mthembu" userId="5737dad881e98273" providerId="LiveId" clId="{74186685-7D8A-4B29-A213-4F0B6DD5D423}" dt="2022-08-31T04:00:04.853" v="1"/>
          <ac:spMkLst>
            <pc:docMk/>
            <pc:sldMk cId="1940685797" sldId="258"/>
            <ac:spMk id="2" creationId="{00000000-0000-0000-0000-000000000000}"/>
          </ac:spMkLst>
        </pc:spChg>
      </pc:sldChg>
      <pc:sldChg chg="modSp mod">
        <pc:chgData name="Philani Mthembu" userId="5737dad881e98273" providerId="LiveId" clId="{74186685-7D8A-4B29-A213-4F0B6DD5D423}" dt="2022-08-31T05:25:36.218" v="3436" actId="20577"/>
        <pc:sldMkLst>
          <pc:docMk/>
          <pc:sldMk cId="4278288740" sldId="259"/>
        </pc:sldMkLst>
        <pc:spChg chg="mod">
          <ac:chgData name="Philani Mthembu" userId="5737dad881e98273" providerId="LiveId" clId="{74186685-7D8A-4B29-A213-4F0B6DD5D423}" dt="2022-08-31T05:25:36.218" v="3436" actId="20577"/>
          <ac:spMkLst>
            <pc:docMk/>
            <pc:sldMk cId="4278288740" sldId="259"/>
            <ac:spMk id="3" creationId="{00000000-0000-0000-0000-000000000000}"/>
          </ac:spMkLst>
        </pc:spChg>
      </pc:sldChg>
      <pc:sldChg chg="del">
        <pc:chgData name="Philani Mthembu" userId="5737dad881e98273" providerId="LiveId" clId="{74186685-7D8A-4B29-A213-4F0B6DD5D423}" dt="2022-08-31T05:01:34.208" v="2392" actId="2696"/>
        <pc:sldMkLst>
          <pc:docMk/>
          <pc:sldMk cId="733396070" sldId="260"/>
        </pc:sldMkLst>
      </pc:sldChg>
      <pc:sldChg chg="del">
        <pc:chgData name="Philani Mthembu" userId="5737dad881e98273" providerId="LiveId" clId="{74186685-7D8A-4B29-A213-4F0B6DD5D423}" dt="2022-08-31T04:07:03.757" v="315" actId="2696"/>
        <pc:sldMkLst>
          <pc:docMk/>
          <pc:sldMk cId="3188228638" sldId="262"/>
        </pc:sldMkLst>
      </pc:sldChg>
      <pc:sldChg chg="del">
        <pc:chgData name="Philani Mthembu" userId="5737dad881e98273" providerId="LiveId" clId="{74186685-7D8A-4B29-A213-4F0B6DD5D423}" dt="2022-08-31T04:07:11.619" v="316" actId="2696"/>
        <pc:sldMkLst>
          <pc:docMk/>
          <pc:sldMk cId="352004752" sldId="263"/>
        </pc:sldMkLst>
      </pc:sldChg>
      <pc:sldChg chg="del">
        <pc:chgData name="Philani Mthembu" userId="5737dad881e98273" providerId="LiveId" clId="{74186685-7D8A-4B29-A213-4F0B6DD5D423}" dt="2022-08-31T04:07:27.441" v="317" actId="2696"/>
        <pc:sldMkLst>
          <pc:docMk/>
          <pc:sldMk cId="3597244514" sldId="264"/>
        </pc:sldMkLst>
      </pc:sldChg>
      <pc:sldChg chg="delSp modSp mod">
        <pc:chgData name="Philani Mthembu" userId="5737dad881e98273" providerId="LiveId" clId="{74186685-7D8A-4B29-A213-4F0B6DD5D423}" dt="2022-08-31T05:26:27.168" v="3463" actId="20577"/>
        <pc:sldMkLst>
          <pc:docMk/>
          <pc:sldMk cId="2889680484" sldId="266"/>
        </pc:sldMkLst>
        <pc:spChg chg="mod">
          <ac:chgData name="Philani Mthembu" userId="5737dad881e98273" providerId="LiveId" clId="{74186685-7D8A-4B29-A213-4F0B6DD5D423}" dt="2022-08-31T05:26:27.168" v="3463" actId="20577"/>
          <ac:spMkLst>
            <pc:docMk/>
            <pc:sldMk cId="2889680484" sldId="266"/>
            <ac:spMk id="3" creationId="{00000000-0000-0000-0000-000000000000}"/>
          </ac:spMkLst>
        </pc:spChg>
        <pc:picChg chg="del">
          <ac:chgData name="Philani Mthembu" userId="5737dad881e98273" providerId="LiveId" clId="{74186685-7D8A-4B29-A213-4F0B6DD5D423}" dt="2022-08-31T04:24:27.820" v="1489" actId="478"/>
          <ac:picMkLst>
            <pc:docMk/>
            <pc:sldMk cId="2889680484" sldId="266"/>
            <ac:picMk id="4" creationId="{00000000-0000-0000-0000-000000000000}"/>
          </ac:picMkLst>
        </pc:picChg>
      </pc:sldChg>
      <pc:sldChg chg="modSp mod">
        <pc:chgData name="Philani Mthembu" userId="5737dad881e98273" providerId="LiveId" clId="{74186685-7D8A-4B29-A213-4F0B6DD5D423}" dt="2022-08-31T05:27:09.938" v="3468" actId="20577"/>
        <pc:sldMkLst>
          <pc:docMk/>
          <pc:sldMk cId="854838967" sldId="267"/>
        </pc:sldMkLst>
        <pc:spChg chg="mod">
          <ac:chgData name="Philani Mthembu" userId="5737dad881e98273" providerId="LiveId" clId="{74186685-7D8A-4B29-A213-4F0B6DD5D423}" dt="2022-08-31T05:27:09.938" v="3468" actId="20577"/>
          <ac:spMkLst>
            <pc:docMk/>
            <pc:sldMk cId="854838967" sldId="267"/>
            <ac:spMk id="3" creationId="{00000000-0000-0000-0000-000000000000}"/>
          </ac:spMkLst>
        </pc:spChg>
      </pc:sldChg>
      <pc:sldChg chg="del">
        <pc:chgData name="Philani Mthembu" userId="5737dad881e98273" providerId="LiveId" clId="{74186685-7D8A-4B29-A213-4F0B6DD5D423}" dt="2022-08-31T05:01:42.319" v="2393" actId="2696"/>
        <pc:sldMkLst>
          <pc:docMk/>
          <pc:sldMk cId="380289144" sldId="268"/>
        </pc:sldMkLst>
      </pc:sldChg>
      <pc:sldChg chg="modSp mod">
        <pc:chgData name="Philani Mthembu" userId="5737dad881e98273" providerId="LiveId" clId="{74186685-7D8A-4B29-A213-4F0B6DD5D423}" dt="2022-08-31T05:27:48.839" v="3470" actId="113"/>
        <pc:sldMkLst>
          <pc:docMk/>
          <pc:sldMk cId="1028664945" sldId="269"/>
        </pc:sldMkLst>
        <pc:spChg chg="mod">
          <ac:chgData name="Philani Mthembu" userId="5737dad881e98273" providerId="LiveId" clId="{74186685-7D8A-4B29-A213-4F0B6DD5D423}" dt="2022-08-31T05:27:48.839" v="3470" actId="113"/>
          <ac:spMkLst>
            <pc:docMk/>
            <pc:sldMk cId="1028664945" sldId="269"/>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58147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16115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13460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7E6F0F-ACDD-BD42-986D-708810F7CC17}" type="datetimeFigureOut">
              <a:rPr lang="en-US" smtClean="0"/>
              <a:pPr/>
              <a:t>9/2/2022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61C7873-9F13-1E49-8E7C-92B67597D79F}" type="slidenum">
              <a:rPr lang="en-US" smtClean="0"/>
              <a:pPr/>
              <a:t>‹#›</a:t>
            </a:fld>
            <a:endParaRPr lang="en-US" dirty="0"/>
          </a:p>
        </p:txBody>
      </p:sp>
    </p:spTree>
    <p:extLst>
      <p:ext uri="{BB962C8B-B14F-4D97-AF65-F5344CB8AC3E}">
        <p14:creationId xmlns:p14="http://schemas.microsoft.com/office/powerpoint/2010/main" xmlns="" val="3683313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7E6F0F-ACDD-BD42-986D-708810F7CC17}" type="datetimeFigureOut">
              <a:rPr lang="en-US" smtClean="0"/>
              <a:pPr/>
              <a:t>9/2/2022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61C7873-9F13-1E49-8E7C-92B67597D79F}" type="slidenum">
              <a:rPr lang="en-US" smtClean="0"/>
              <a:pPr/>
              <a:t>‹#›</a:t>
            </a:fld>
            <a:endParaRPr lang="en-US" dirty="0"/>
          </a:p>
        </p:txBody>
      </p:sp>
    </p:spTree>
    <p:extLst>
      <p:ext uri="{BB962C8B-B14F-4D97-AF65-F5344CB8AC3E}">
        <p14:creationId xmlns:p14="http://schemas.microsoft.com/office/powerpoint/2010/main" xmlns="" val="3695681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7E6F0F-ACDD-BD42-986D-708810F7CC17}" type="datetimeFigureOut">
              <a:rPr lang="en-US" smtClean="0"/>
              <a:pPr/>
              <a:t>9/2/2022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61C7873-9F13-1E49-8E7C-92B67597D79F}" type="slidenum">
              <a:rPr lang="en-US" smtClean="0"/>
              <a:pPr/>
              <a:t>‹#›</a:t>
            </a:fld>
            <a:endParaRPr lang="en-US" dirty="0"/>
          </a:p>
        </p:txBody>
      </p:sp>
    </p:spTree>
    <p:extLst>
      <p:ext uri="{BB962C8B-B14F-4D97-AF65-F5344CB8AC3E}">
        <p14:creationId xmlns:p14="http://schemas.microsoft.com/office/powerpoint/2010/main" xmlns="" val="3254286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77E6F0F-ACDD-BD42-986D-708810F7CC17}" type="datetimeFigureOut">
              <a:rPr lang="en-US" smtClean="0"/>
              <a:pPr/>
              <a:t>9/2/2022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61C7873-9F13-1E49-8E7C-92B67597D79F}" type="slidenum">
              <a:rPr lang="en-US" smtClean="0"/>
              <a:pPr/>
              <a:t>‹#›</a:t>
            </a:fld>
            <a:endParaRPr lang="en-US" dirty="0"/>
          </a:p>
        </p:txBody>
      </p:sp>
    </p:spTree>
    <p:extLst>
      <p:ext uri="{BB962C8B-B14F-4D97-AF65-F5344CB8AC3E}">
        <p14:creationId xmlns:p14="http://schemas.microsoft.com/office/powerpoint/2010/main" xmlns="" val="309827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77E6F0F-ACDD-BD42-986D-708810F7CC17}" type="datetimeFigureOut">
              <a:rPr lang="en-US" smtClean="0"/>
              <a:pPr/>
              <a:t>9/2/2022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61C7873-9F13-1E49-8E7C-92B67597D79F}" type="slidenum">
              <a:rPr lang="en-US" smtClean="0"/>
              <a:pPr/>
              <a:t>‹#›</a:t>
            </a:fld>
            <a:endParaRPr lang="en-US" dirty="0"/>
          </a:p>
        </p:txBody>
      </p:sp>
    </p:spTree>
    <p:extLst>
      <p:ext uri="{BB962C8B-B14F-4D97-AF65-F5344CB8AC3E}">
        <p14:creationId xmlns:p14="http://schemas.microsoft.com/office/powerpoint/2010/main" xmlns="" val="1494508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77E6F0F-ACDD-BD42-986D-708810F7CC17}" type="datetimeFigureOut">
              <a:rPr lang="en-US" smtClean="0"/>
              <a:pPr/>
              <a:t>9/2/2022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61C7873-9F13-1E49-8E7C-92B67597D79F}" type="slidenum">
              <a:rPr lang="en-US" smtClean="0"/>
              <a:pPr/>
              <a:t>‹#›</a:t>
            </a:fld>
            <a:endParaRPr lang="en-US" dirty="0"/>
          </a:p>
        </p:txBody>
      </p:sp>
    </p:spTree>
    <p:extLst>
      <p:ext uri="{BB962C8B-B14F-4D97-AF65-F5344CB8AC3E}">
        <p14:creationId xmlns:p14="http://schemas.microsoft.com/office/powerpoint/2010/main" xmlns="" val="1650325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77E6F0F-ACDD-BD42-986D-708810F7CC17}" type="datetimeFigureOut">
              <a:rPr lang="en-US" smtClean="0"/>
              <a:pPr/>
              <a:t>9/2/2022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61C7873-9F13-1E49-8E7C-92B67597D79F}" type="slidenum">
              <a:rPr lang="en-US" smtClean="0"/>
              <a:pPr/>
              <a:t>‹#›</a:t>
            </a:fld>
            <a:endParaRPr lang="en-US" dirty="0"/>
          </a:p>
        </p:txBody>
      </p:sp>
    </p:spTree>
    <p:extLst>
      <p:ext uri="{BB962C8B-B14F-4D97-AF65-F5344CB8AC3E}">
        <p14:creationId xmlns:p14="http://schemas.microsoft.com/office/powerpoint/2010/main" xmlns="" val="2991679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77E6F0F-ACDD-BD42-986D-708810F7CC17}" type="datetimeFigureOut">
              <a:rPr lang="en-US" smtClean="0"/>
              <a:pPr/>
              <a:t>9/2/2022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61C7873-9F13-1E49-8E7C-92B67597D79F}" type="slidenum">
              <a:rPr lang="en-US" smtClean="0"/>
              <a:pPr/>
              <a:t>‹#›</a:t>
            </a:fld>
            <a:endParaRPr lang="en-US" dirty="0"/>
          </a:p>
        </p:txBody>
      </p:sp>
    </p:spTree>
    <p:extLst>
      <p:ext uri="{BB962C8B-B14F-4D97-AF65-F5344CB8AC3E}">
        <p14:creationId xmlns:p14="http://schemas.microsoft.com/office/powerpoint/2010/main" xmlns="" val="4810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19987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77E6F0F-ACDD-BD42-986D-708810F7CC17}" type="datetimeFigureOut">
              <a:rPr lang="en-US" smtClean="0"/>
              <a:pPr/>
              <a:t>9/2/2022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61C7873-9F13-1E49-8E7C-92B67597D79F}" type="slidenum">
              <a:rPr lang="en-US" smtClean="0"/>
              <a:pPr/>
              <a:t>‹#›</a:t>
            </a:fld>
            <a:endParaRPr lang="en-US" dirty="0"/>
          </a:p>
        </p:txBody>
      </p:sp>
    </p:spTree>
    <p:extLst>
      <p:ext uri="{BB962C8B-B14F-4D97-AF65-F5344CB8AC3E}">
        <p14:creationId xmlns:p14="http://schemas.microsoft.com/office/powerpoint/2010/main" xmlns="" val="3921073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7E6F0F-ACDD-BD42-986D-708810F7CC17}" type="datetimeFigureOut">
              <a:rPr lang="en-US" smtClean="0"/>
              <a:pPr/>
              <a:t>9/2/2022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61C7873-9F13-1E49-8E7C-92B67597D79F}" type="slidenum">
              <a:rPr lang="en-US" smtClean="0"/>
              <a:pPr/>
              <a:t>‹#›</a:t>
            </a:fld>
            <a:endParaRPr lang="en-US" dirty="0"/>
          </a:p>
        </p:txBody>
      </p:sp>
    </p:spTree>
    <p:extLst>
      <p:ext uri="{BB962C8B-B14F-4D97-AF65-F5344CB8AC3E}">
        <p14:creationId xmlns:p14="http://schemas.microsoft.com/office/powerpoint/2010/main" xmlns="" val="547273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7E6F0F-ACDD-BD42-986D-708810F7CC17}" type="datetimeFigureOut">
              <a:rPr lang="en-US" smtClean="0"/>
              <a:pPr/>
              <a:t>9/2/2022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61C7873-9F13-1E49-8E7C-92B67597D79F}" type="slidenum">
              <a:rPr lang="en-US" smtClean="0"/>
              <a:pPr/>
              <a:t>‹#›</a:t>
            </a:fld>
            <a:endParaRPr lang="en-US" dirty="0"/>
          </a:p>
        </p:txBody>
      </p:sp>
    </p:spTree>
    <p:extLst>
      <p:ext uri="{BB962C8B-B14F-4D97-AF65-F5344CB8AC3E}">
        <p14:creationId xmlns:p14="http://schemas.microsoft.com/office/powerpoint/2010/main" xmlns="" val="23366604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69550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1B5203A-FE4B-B24F-BD48-A574C10FCB92}" type="datetimeFigureOut">
              <a:rPr lang="en-US" smtClean="0"/>
              <a:pPr/>
              <a:t>9/2/2022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E63EF7-C269-6F46-97D7-259C76E67A12}" type="slidenum">
              <a:rPr lang="en-US" smtClean="0"/>
              <a:pPr/>
              <a:t>‹#›</a:t>
            </a:fld>
            <a:endParaRPr lang="en-US" dirty="0"/>
          </a:p>
        </p:txBody>
      </p:sp>
    </p:spTree>
    <p:extLst>
      <p:ext uri="{BB962C8B-B14F-4D97-AF65-F5344CB8AC3E}">
        <p14:creationId xmlns:p14="http://schemas.microsoft.com/office/powerpoint/2010/main" xmlns="" val="935679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1B5203A-FE4B-B24F-BD48-A574C10FCB92}" type="datetimeFigureOut">
              <a:rPr lang="en-US" smtClean="0"/>
              <a:pPr/>
              <a:t>9/2/2022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E63EF7-C269-6F46-97D7-259C76E67A12}" type="slidenum">
              <a:rPr lang="en-US" smtClean="0"/>
              <a:pPr/>
              <a:t>‹#›</a:t>
            </a:fld>
            <a:endParaRPr lang="en-US" dirty="0"/>
          </a:p>
        </p:txBody>
      </p:sp>
    </p:spTree>
    <p:extLst>
      <p:ext uri="{BB962C8B-B14F-4D97-AF65-F5344CB8AC3E}">
        <p14:creationId xmlns:p14="http://schemas.microsoft.com/office/powerpoint/2010/main" xmlns="" val="1312426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1B5203A-FE4B-B24F-BD48-A574C10FCB92}" type="datetimeFigureOut">
              <a:rPr lang="en-US" smtClean="0"/>
              <a:pPr/>
              <a:t>9/2/2022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E63EF7-C269-6F46-97D7-259C76E67A12}" type="slidenum">
              <a:rPr lang="en-US" smtClean="0"/>
              <a:pPr/>
              <a:t>‹#›</a:t>
            </a:fld>
            <a:endParaRPr lang="en-US" dirty="0"/>
          </a:p>
        </p:txBody>
      </p:sp>
    </p:spTree>
    <p:extLst>
      <p:ext uri="{BB962C8B-B14F-4D97-AF65-F5344CB8AC3E}">
        <p14:creationId xmlns:p14="http://schemas.microsoft.com/office/powerpoint/2010/main" xmlns="" val="3026237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1B5203A-FE4B-B24F-BD48-A574C10FCB92}" type="datetimeFigureOut">
              <a:rPr lang="en-US" smtClean="0"/>
              <a:pPr/>
              <a:t>9/2/2022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BE63EF7-C269-6F46-97D7-259C76E67A12}" type="slidenum">
              <a:rPr lang="en-US" smtClean="0"/>
              <a:pPr/>
              <a:t>‹#›</a:t>
            </a:fld>
            <a:endParaRPr lang="en-US" dirty="0"/>
          </a:p>
        </p:txBody>
      </p:sp>
    </p:spTree>
    <p:extLst>
      <p:ext uri="{BB962C8B-B14F-4D97-AF65-F5344CB8AC3E}">
        <p14:creationId xmlns:p14="http://schemas.microsoft.com/office/powerpoint/2010/main" xmlns="" val="4174633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1B5203A-FE4B-B24F-BD48-A574C10FCB92}" type="datetimeFigureOut">
              <a:rPr lang="en-US" smtClean="0"/>
              <a:pPr/>
              <a:t>9/2/2022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BE63EF7-C269-6F46-97D7-259C76E67A12}" type="slidenum">
              <a:rPr lang="en-US" smtClean="0"/>
              <a:pPr/>
              <a:t>‹#›</a:t>
            </a:fld>
            <a:endParaRPr lang="en-US" dirty="0"/>
          </a:p>
        </p:txBody>
      </p:sp>
    </p:spTree>
    <p:extLst>
      <p:ext uri="{BB962C8B-B14F-4D97-AF65-F5344CB8AC3E}">
        <p14:creationId xmlns:p14="http://schemas.microsoft.com/office/powerpoint/2010/main" xmlns="" val="2431558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1B5203A-FE4B-B24F-BD48-A574C10FCB92}" type="datetimeFigureOut">
              <a:rPr lang="en-US" smtClean="0"/>
              <a:pPr/>
              <a:t>9/2/2022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BE63EF7-C269-6F46-97D7-259C76E67A12}" type="slidenum">
              <a:rPr lang="en-US" smtClean="0"/>
              <a:pPr/>
              <a:t>‹#›</a:t>
            </a:fld>
            <a:endParaRPr lang="en-US" dirty="0"/>
          </a:p>
        </p:txBody>
      </p:sp>
    </p:spTree>
    <p:extLst>
      <p:ext uri="{BB962C8B-B14F-4D97-AF65-F5344CB8AC3E}">
        <p14:creationId xmlns:p14="http://schemas.microsoft.com/office/powerpoint/2010/main" xmlns="" val="415422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50759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1B5203A-FE4B-B24F-BD48-A574C10FCB92}" type="datetimeFigureOut">
              <a:rPr lang="en-US" smtClean="0"/>
              <a:pPr/>
              <a:t>9/2/2022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E63EF7-C269-6F46-97D7-259C76E67A12}" type="slidenum">
              <a:rPr lang="en-US" smtClean="0"/>
              <a:pPr/>
              <a:t>‹#›</a:t>
            </a:fld>
            <a:endParaRPr lang="en-US" dirty="0"/>
          </a:p>
        </p:txBody>
      </p:sp>
    </p:spTree>
    <p:extLst>
      <p:ext uri="{BB962C8B-B14F-4D97-AF65-F5344CB8AC3E}">
        <p14:creationId xmlns:p14="http://schemas.microsoft.com/office/powerpoint/2010/main" xmlns="" val="4289115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1B5203A-FE4B-B24F-BD48-A574C10FCB92}" type="datetimeFigureOut">
              <a:rPr lang="en-US" smtClean="0"/>
              <a:pPr/>
              <a:t>9/2/2022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E63EF7-C269-6F46-97D7-259C76E67A12}" type="slidenum">
              <a:rPr lang="en-US" smtClean="0"/>
              <a:pPr/>
              <a:t>‹#›</a:t>
            </a:fld>
            <a:endParaRPr lang="en-US" dirty="0"/>
          </a:p>
        </p:txBody>
      </p:sp>
    </p:spTree>
    <p:extLst>
      <p:ext uri="{BB962C8B-B14F-4D97-AF65-F5344CB8AC3E}">
        <p14:creationId xmlns:p14="http://schemas.microsoft.com/office/powerpoint/2010/main" xmlns="" val="3359877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1B5203A-FE4B-B24F-BD48-A574C10FCB92}" type="datetimeFigureOut">
              <a:rPr lang="en-US" smtClean="0"/>
              <a:pPr/>
              <a:t>9/2/2022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E63EF7-C269-6F46-97D7-259C76E67A12}" type="slidenum">
              <a:rPr lang="en-US" smtClean="0"/>
              <a:pPr/>
              <a:t>‹#›</a:t>
            </a:fld>
            <a:endParaRPr lang="en-US" dirty="0"/>
          </a:p>
        </p:txBody>
      </p:sp>
    </p:spTree>
    <p:extLst>
      <p:ext uri="{BB962C8B-B14F-4D97-AF65-F5344CB8AC3E}">
        <p14:creationId xmlns:p14="http://schemas.microsoft.com/office/powerpoint/2010/main" xmlns="" val="2142664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1B5203A-FE4B-B24F-BD48-A574C10FCB92}" type="datetimeFigureOut">
              <a:rPr lang="en-US" smtClean="0"/>
              <a:pPr/>
              <a:t>9/2/2022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E63EF7-C269-6F46-97D7-259C76E67A12}" type="slidenum">
              <a:rPr lang="en-US" smtClean="0"/>
              <a:pPr/>
              <a:t>‹#›</a:t>
            </a:fld>
            <a:endParaRPr lang="en-US" dirty="0"/>
          </a:p>
        </p:txBody>
      </p:sp>
    </p:spTree>
    <p:extLst>
      <p:ext uri="{BB962C8B-B14F-4D97-AF65-F5344CB8AC3E}">
        <p14:creationId xmlns:p14="http://schemas.microsoft.com/office/powerpoint/2010/main" xmlns="" val="96542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22350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94961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2049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24183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56692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27184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448229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0" y="0"/>
            <a:ext cx="9144000" cy="1935012"/>
          </a:xfrm>
          <a:prstGeom prst="rect">
            <a:avLst/>
          </a:prstGeom>
        </p:spPr>
      </p:pic>
    </p:spTree>
    <p:extLst>
      <p:ext uri="{BB962C8B-B14F-4D97-AF65-F5344CB8AC3E}">
        <p14:creationId xmlns:p14="http://schemas.microsoft.com/office/powerpoint/2010/main" xmlns="" val="3065207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341400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4795" y="5617864"/>
            <a:ext cx="4597285" cy="646331"/>
          </a:xfrm>
          <a:prstGeom prst="rect">
            <a:avLst/>
          </a:prstGeom>
          <a:noFill/>
        </p:spPr>
        <p:txBody>
          <a:bodyPr wrap="square" rtlCol="0">
            <a:spAutoFit/>
          </a:bodyPr>
          <a:lstStyle/>
          <a:p>
            <a:r>
              <a:rPr lang="en-US" sz="1800" dirty="0"/>
              <a:t>PUBLIC ADMINISTRATION LAWS GENERAL AMENDMENT BILL</a:t>
            </a:r>
            <a:endParaRPr lang="en-ZA" dirty="0"/>
          </a:p>
        </p:txBody>
      </p:sp>
    </p:spTree>
    <p:extLst>
      <p:ext uri="{BB962C8B-B14F-4D97-AF65-F5344CB8AC3E}">
        <p14:creationId xmlns:p14="http://schemas.microsoft.com/office/powerpoint/2010/main" xmlns="" val="1940685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3750" y="2143144"/>
            <a:ext cx="7262091" cy="338554"/>
          </a:xfrm>
          <a:prstGeom prst="rect">
            <a:avLst/>
          </a:prstGeom>
          <a:noFill/>
        </p:spPr>
        <p:txBody>
          <a:bodyPr wrap="square" rtlCol="0">
            <a:spAutoFit/>
          </a:bodyPr>
          <a:lstStyle/>
          <a:p>
            <a:r>
              <a:rPr lang="en-ZA" sz="1600" b="1" dirty="0"/>
              <a:t>1. About the Institute for Global Dialogue</a:t>
            </a:r>
          </a:p>
        </p:txBody>
      </p:sp>
      <p:sp>
        <p:nvSpPr>
          <p:cNvPr id="6" name="TextBox 5"/>
          <p:cNvSpPr txBox="1"/>
          <p:nvPr/>
        </p:nvSpPr>
        <p:spPr>
          <a:xfrm>
            <a:off x="793750" y="2651144"/>
            <a:ext cx="7635702" cy="4806637"/>
          </a:xfrm>
          <a:prstGeom prst="rect">
            <a:avLst/>
          </a:prstGeom>
          <a:noFill/>
        </p:spPr>
        <p:txBody>
          <a:bodyPr wrap="square" rtlCol="0">
            <a:spAutoFit/>
          </a:bodyPr>
          <a:lstStyle/>
          <a:p>
            <a:pPr>
              <a:lnSpc>
                <a:spcPct val="120000"/>
              </a:lnSpc>
            </a:pPr>
            <a:r>
              <a:rPr lang="en-US" sz="1600" dirty="0"/>
              <a:t>The Institute for Global Dialogue is an independent foreign policy think tank based in Tshwane (Pretoria), South Africa. It advances a balanced, relevant and policy-oriented analysis, debate and documentation of South Africa and Africa’s global politics and diplomacy. It strives to promote a broader understanding of the role of foreign policy and diplomacy in the pursuit of national and international development goals.</a:t>
            </a:r>
          </a:p>
          <a:p>
            <a:pPr>
              <a:lnSpc>
                <a:spcPct val="120000"/>
              </a:lnSpc>
            </a:pPr>
            <a:endParaRPr lang="en-US" sz="1600" dirty="0"/>
          </a:p>
          <a:p>
            <a:pPr>
              <a:lnSpc>
                <a:spcPct val="120000"/>
              </a:lnSpc>
            </a:pPr>
            <a:r>
              <a:rPr lang="en-US" sz="1600" dirty="0"/>
              <a:t>Programmatic Areas:</a:t>
            </a:r>
          </a:p>
          <a:p>
            <a:pPr>
              <a:lnSpc>
                <a:spcPct val="120000"/>
              </a:lnSpc>
            </a:pPr>
            <a:endParaRPr lang="en-US" sz="1600" dirty="0"/>
          </a:p>
          <a:p>
            <a:pPr marL="285750" indent="-285750">
              <a:lnSpc>
                <a:spcPct val="120000"/>
              </a:lnSpc>
              <a:buFont typeface="Arial" panose="020B0604020202020204" pitchFamily="34" charset="0"/>
              <a:buChar char="•"/>
            </a:pPr>
            <a:r>
              <a:rPr lang="en-US" sz="1600" dirty="0"/>
              <a:t>Foreign Policy Analysis</a:t>
            </a:r>
          </a:p>
          <a:p>
            <a:pPr marL="285750" indent="-285750">
              <a:lnSpc>
                <a:spcPct val="120000"/>
              </a:lnSpc>
              <a:buFont typeface="Arial" panose="020B0604020202020204" pitchFamily="34" charset="0"/>
              <a:buChar char="•"/>
            </a:pPr>
            <a:r>
              <a:rPr lang="en-US" sz="1600" dirty="0"/>
              <a:t>Geopolitical Dynamics and Governance</a:t>
            </a:r>
          </a:p>
          <a:p>
            <a:pPr marL="285750" indent="-285750">
              <a:lnSpc>
                <a:spcPct val="120000"/>
              </a:lnSpc>
              <a:buFont typeface="Arial" panose="020B0604020202020204" pitchFamily="34" charset="0"/>
              <a:buChar char="•"/>
            </a:pPr>
            <a:r>
              <a:rPr lang="en-US" sz="1600" dirty="0"/>
              <a:t>International Diplomacy</a:t>
            </a:r>
          </a:p>
          <a:p>
            <a:pPr marL="285750" indent="-285750">
              <a:lnSpc>
                <a:spcPct val="120000"/>
              </a:lnSpc>
              <a:buFont typeface="Arial" panose="020B0604020202020204" pitchFamily="34" charset="0"/>
              <a:buChar char="•"/>
            </a:pPr>
            <a:r>
              <a:rPr lang="en-US" sz="1600" dirty="0"/>
              <a:t>Latin America and the Caribbean</a:t>
            </a:r>
          </a:p>
          <a:p>
            <a:pPr>
              <a:lnSpc>
                <a:spcPct val="120000"/>
              </a:lnSpc>
            </a:pPr>
            <a:endParaRPr lang="en-US" sz="1600" dirty="0"/>
          </a:p>
          <a:p>
            <a:pPr>
              <a:lnSpc>
                <a:spcPct val="120000"/>
              </a:lnSpc>
            </a:pPr>
            <a:endParaRPr lang="en-US" sz="1600" dirty="0"/>
          </a:p>
          <a:p>
            <a:pPr>
              <a:lnSpc>
                <a:spcPct val="120000"/>
              </a:lnSpc>
            </a:pPr>
            <a:endParaRPr lang="en-US" sz="1600" baseline="30000" dirty="0">
              <a:solidFill>
                <a:srgbClr val="75746F"/>
              </a:solidFill>
              <a:cs typeface="Arial"/>
            </a:endParaRPr>
          </a:p>
          <a:p>
            <a:pPr>
              <a:lnSpc>
                <a:spcPct val="120000"/>
              </a:lnSpc>
            </a:pPr>
            <a:endParaRPr lang="en-US" sz="1600" baseline="30000" dirty="0">
              <a:solidFill>
                <a:srgbClr val="75746F"/>
              </a:solidFill>
              <a:cs typeface="Arial"/>
            </a:endParaRPr>
          </a:p>
          <a:p>
            <a:pPr>
              <a:lnSpc>
                <a:spcPct val="120000"/>
              </a:lnSpc>
            </a:pPr>
            <a:endParaRPr lang="en-GB" sz="1600" baseline="30000" dirty="0">
              <a:solidFill>
                <a:srgbClr val="75746F"/>
              </a:solidFill>
              <a:cs typeface="Arial"/>
            </a:endParaRPr>
          </a:p>
        </p:txBody>
      </p:sp>
    </p:spTree>
    <p:extLst>
      <p:ext uri="{BB962C8B-B14F-4D97-AF65-F5344CB8AC3E}">
        <p14:creationId xmlns:p14="http://schemas.microsoft.com/office/powerpoint/2010/main" xmlns="" val="559215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99364"/>
          </a:xfrm>
        </p:spPr>
        <p:txBody>
          <a:bodyPr/>
          <a:lstStyle/>
          <a:p>
            <a:pPr marL="0" indent="0">
              <a:buNone/>
            </a:pPr>
            <a:endParaRPr lang="en-ZA" sz="1600" dirty="0"/>
          </a:p>
          <a:p>
            <a:pPr marL="0" indent="0">
              <a:buNone/>
            </a:pPr>
            <a:r>
              <a:rPr lang="en-ZA" sz="1600" b="1" dirty="0"/>
              <a:t>2. South Africa in the World: What Role for the Public Administration?</a:t>
            </a:r>
          </a:p>
          <a:p>
            <a:pPr marL="0" indent="0">
              <a:buNone/>
            </a:pPr>
            <a:endParaRPr lang="en-US" sz="1600" dirty="0"/>
          </a:p>
          <a:p>
            <a:pPr marL="0" indent="0">
              <a:buNone/>
            </a:pPr>
            <a:r>
              <a:rPr lang="en-US" sz="1600" dirty="0"/>
              <a:t>Understanding the relationship between the strength of South Africa’s public administration and the country’s place in Africa and the world</a:t>
            </a:r>
          </a:p>
          <a:p>
            <a:pPr marL="0" indent="0">
              <a:buNone/>
            </a:pPr>
            <a:endParaRPr lang="en-US" sz="1600" dirty="0"/>
          </a:p>
          <a:p>
            <a:pPr marL="0" indent="0">
              <a:buNone/>
            </a:pPr>
            <a:r>
              <a:rPr lang="en-US" sz="1600" dirty="0"/>
              <a:t>While there is a growing consensus across party lines emerging of the need for a professional public service, it is important that this is translated into meaningful and far-reaching actions, especially in an increasingly competitive political environment nationally, provincially, and at the level of local government. </a:t>
            </a:r>
          </a:p>
          <a:p>
            <a:pPr marL="0" indent="0">
              <a:buNone/>
            </a:pPr>
            <a:endParaRPr lang="en-US" sz="1600" dirty="0"/>
          </a:p>
          <a:p>
            <a:pPr marL="0" indent="0">
              <a:buNone/>
            </a:pPr>
            <a:r>
              <a:rPr lang="en-US" sz="1600" dirty="0"/>
              <a:t>Drawing lessons from the recently concluded Commission of Inquiry on Allegations of State Capture, which has impacted South Africa’s place in the world and perceptions towards the country</a:t>
            </a:r>
          </a:p>
          <a:p>
            <a:pPr marL="0" indent="0">
              <a:buNone/>
            </a:pPr>
            <a:endParaRPr lang="en-US" sz="1600" dirty="0"/>
          </a:p>
          <a:p>
            <a:pPr marL="0" indent="0">
              <a:buNone/>
            </a:pPr>
            <a:r>
              <a:rPr lang="en-US" sz="1600" dirty="0"/>
              <a:t>While discussions about a developmental state have been fairly consistent in the past two decades, absent from this has been a clear focus on the accompanying apparatus and capacity needed to drive development at all levels of government. Good policy may be necessary, but it is not sufficient to drive the process of development. </a:t>
            </a:r>
          </a:p>
          <a:p>
            <a:pPr marL="0" indent="0">
              <a:buNone/>
            </a:pPr>
            <a:endParaRPr lang="en-US" sz="1600" dirty="0"/>
          </a:p>
          <a:p>
            <a:pPr marL="0" indent="0">
              <a:buNone/>
            </a:pPr>
            <a:endParaRPr lang="en-US" sz="1600" dirty="0"/>
          </a:p>
          <a:p>
            <a:pPr marL="0" indent="0">
              <a:buNone/>
            </a:pPr>
            <a:endParaRPr lang="en-GB" sz="1600" dirty="0"/>
          </a:p>
          <a:p>
            <a:pPr marL="0" indent="0">
              <a:buNone/>
            </a:pPr>
            <a:endParaRPr lang="en-GB" sz="1600" dirty="0"/>
          </a:p>
        </p:txBody>
      </p:sp>
    </p:spTree>
    <p:extLst>
      <p:ext uri="{BB962C8B-B14F-4D97-AF65-F5344CB8AC3E}">
        <p14:creationId xmlns:p14="http://schemas.microsoft.com/office/powerpoint/2010/main" xmlns="" val="4278288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56239"/>
          </a:xfrm>
        </p:spPr>
        <p:txBody>
          <a:bodyPr/>
          <a:lstStyle/>
          <a:p>
            <a:pPr marL="0" indent="0">
              <a:buNone/>
            </a:pPr>
            <a:endParaRPr lang="en-US" sz="1600" dirty="0"/>
          </a:p>
          <a:p>
            <a:pPr marL="0" indent="0">
              <a:buNone/>
            </a:pPr>
            <a:r>
              <a:rPr lang="en-US" sz="1600" b="1" dirty="0"/>
              <a:t>3. Towards a capable and professional state?</a:t>
            </a:r>
          </a:p>
          <a:p>
            <a:pPr marL="0" indent="0">
              <a:buNone/>
            </a:pPr>
            <a:endParaRPr lang="en-US" sz="1600" b="1" dirty="0"/>
          </a:p>
          <a:p>
            <a:pPr marL="0" indent="0">
              <a:buNone/>
            </a:pPr>
            <a:r>
              <a:rPr lang="en-US" sz="1600" dirty="0"/>
              <a:t>Various outward and inward looking measures have been underway in recent years with the aim of strengthening the capacity of the South African state</a:t>
            </a:r>
          </a:p>
          <a:p>
            <a:pPr marL="0" indent="0">
              <a:buNone/>
            </a:pPr>
            <a:endParaRPr lang="en-US" sz="1600" dirty="0"/>
          </a:p>
          <a:p>
            <a:pPr marL="0" indent="0">
              <a:buNone/>
            </a:pPr>
            <a:r>
              <a:rPr lang="en-US" sz="1600" dirty="0"/>
              <a:t>In the realm of International Relations, the </a:t>
            </a:r>
            <a:r>
              <a:rPr lang="en-US" sz="1600" b="1" dirty="0"/>
              <a:t>Foreign Service Act 26 of 2019 </a:t>
            </a:r>
            <a:r>
              <a:rPr lang="en-US" sz="1600" dirty="0"/>
              <a:t>aims to:</a:t>
            </a:r>
          </a:p>
          <a:p>
            <a:pPr marL="0" indent="0">
              <a:buNone/>
            </a:pPr>
            <a:endParaRPr lang="en-US" sz="1600" dirty="0"/>
          </a:p>
          <a:p>
            <a:r>
              <a:rPr lang="en-US" sz="1600" dirty="0"/>
              <a:t>to provide for the management, administration, accountability, and functioning of a professional Foreign Service of the Republic of South Africa;</a:t>
            </a:r>
          </a:p>
          <a:p>
            <a:r>
              <a:rPr lang="en-US" sz="1600" dirty="0"/>
              <a:t>to provide for the operational requirements that are suitable and supportive of the operations of the Foreign Service in a global environment;</a:t>
            </a:r>
          </a:p>
          <a:p>
            <a:endParaRPr lang="en-US" sz="1600" dirty="0"/>
          </a:p>
          <a:p>
            <a:pPr marL="0" indent="0">
              <a:buNone/>
            </a:pPr>
            <a:r>
              <a:rPr lang="en-US" sz="1600" dirty="0"/>
              <a:t>While the recently released </a:t>
            </a:r>
            <a:r>
              <a:rPr lang="en-US" sz="1600" b="1" dirty="0"/>
              <a:t>Framework Document on SA’s National Interest and Its Advancement in a Global Environment </a:t>
            </a:r>
            <a:r>
              <a:rPr lang="en-US" sz="1600" dirty="0"/>
              <a:t>seeks to define the principles and values that guide the country’s interaction with the rest of the world, it became clear during its launch that a professional public service was fundamental to positioning the country favorably in a changing international landscape</a:t>
            </a:r>
          </a:p>
          <a:p>
            <a:pPr marL="0" indent="0">
              <a:buNone/>
            </a:pPr>
            <a:endParaRPr lang="en-US" sz="1600" b="1"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xmlns="" val="2889680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74226"/>
          </a:xfrm>
        </p:spPr>
        <p:txBody>
          <a:bodyPr/>
          <a:lstStyle/>
          <a:p>
            <a:pPr marL="0" indent="0">
              <a:buNone/>
            </a:pPr>
            <a:endParaRPr lang="en-US" dirty="0"/>
          </a:p>
          <a:p>
            <a:pPr marL="0" indent="0">
              <a:buNone/>
            </a:pPr>
            <a:r>
              <a:rPr lang="en-US" sz="1600" b="1" dirty="0"/>
              <a:t>Municipal Structures Amendment Act 3 of 2021 </a:t>
            </a:r>
            <a:r>
              <a:rPr lang="en-US" sz="1600" dirty="0"/>
              <a:t>prohibits all municipal officials from holding political office and also empowers MECs to take appropriate steps, which includes the application of declaratory orders on the validity of appointments to enforce compliance. </a:t>
            </a:r>
          </a:p>
          <a:p>
            <a:pPr marL="0" indent="0">
              <a:buNone/>
            </a:pPr>
            <a:endParaRPr lang="en-US" sz="1600" dirty="0"/>
          </a:p>
          <a:p>
            <a:pPr marL="0" indent="0">
              <a:buNone/>
            </a:pPr>
            <a:r>
              <a:rPr lang="en-US" sz="1600" dirty="0"/>
              <a:t>Restrictions towards those holding political office is also outlined in the </a:t>
            </a:r>
            <a:r>
              <a:rPr lang="en-US" sz="1600" b="1" dirty="0"/>
              <a:t>Public Administration Laws General Amendment Bill</a:t>
            </a:r>
          </a:p>
          <a:p>
            <a:pPr marL="0" indent="0">
              <a:buNone/>
            </a:pPr>
            <a:endParaRPr lang="en-US" sz="1600" b="1" dirty="0"/>
          </a:p>
          <a:p>
            <a:pPr marL="0" indent="0">
              <a:buNone/>
            </a:pPr>
            <a:r>
              <a:rPr lang="en-US" sz="1600" dirty="0"/>
              <a:t>The </a:t>
            </a:r>
            <a:r>
              <a:rPr lang="en-US" sz="1600" b="1" dirty="0"/>
              <a:t>Political Party Funding Act (6 of 2018)</a:t>
            </a:r>
            <a:r>
              <a:rPr lang="en-US" sz="1600" dirty="0"/>
              <a:t>, provides legislation for three key areas, namely:</a:t>
            </a:r>
          </a:p>
          <a:p>
            <a:r>
              <a:rPr lang="en-US" sz="1600" dirty="0"/>
              <a:t>The annual disbursement of public money to political parties represented in national and provincial legislatures through the Represented Political Parties Fund (RPPF) (It repeals the Public Funding of Represented Political Parties Act, 103 of 1997).</a:t>
            </a:r>
          </a:p>
          <a:p>
            <a:r>
              <a:rPr lang="en-US" sz="1600" dirty="0"/>
              <a:t>The establishment of a new Multiparty Democracy Fund (MPDF) which will accept private donations and disburse these to political parties represented in national and provincial legislatures.</a:t>
            </a:r>
          </a:p>
          <a:p>
            <a:r>
              <a:rPr lang="en-US" sz="1600" dirty="0"/>
              <a:t>The regulation of private funding (donations) to political parties, including requiring the disclosure of all donations above R100 000 by political parties and their donors, and imposing certain restrictions on the source and use of such donations.</a:t>
            </a:r>
          </a:p>
          <a:p>
            <a:pPr marL="0" indent="0">
              <a:buNone/>
            </a:pPr>
            <a:endParaRPr lang="en-US" sz="1600" b="1" dirty="0"/>
          </a:p>
        </p:txBody>
      </p:sp>
    </p:spTree>
    <p:extLst>
      <p:ext uri="{BB962C8B-B14F-4D97-AF65-F5344CB8AC3E}">
        <p14:creationId xmlns:p14="http://schemas.microsoft.com/office/powerpoint/2010/main" xmlns="" val="854838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90311"/>
          </a:xfrm>
        </p:spPr>
        <p:txBody>
          <a:bodyPr/>
          <a:lstStyle/>
          <a:p>
            <a:pPr marL="0" indent="0">
              <a:buNone/>
            </a:pPr>
            <a:endParaRPr lang="en-US" dirty="0"/>
          </a:p>
          <a:p>
            <a:pPr marL="0" indent="0">
              <a:buNone/>
            </a:pPr>
            <a:r>
              <a:rPr lang="en-ZA" sz="1600" b="1" dirty="0"/>
              <a:t>4. The Role of Public Institutions in Achieving the Sustainable Development Goals (SDGs)</a:t>
            </a:r>
          </a:p>
          <a:p>
            <a:pPr marL="0" indent="0">
              <a:buNone/>
            </a:pPr>
            <a:endParaRPr lang="en-ZA" sz="1600" b="1" dirty="0"/>
          </a:p>
          <a:p>
            <a:pPr marL="0" indent="0">
              <a:buNone/>
            </a:pPr>
            <a:r>
              <a:rPr lang="en-US" sz="1600" dirty="0"/>
              <a:t>Effective, accountable and inclusive institutions are essential to achieving the Sustainable Development Goals (SDGs). This is recognized by SDG 16 and the 2030 Agenda for Sustainable Development, which focuses on ‘peace, justice , and strong institutions.’</a:t>
            </a:r>
          </a:p>
          <a:p>
            <a:pPr marL="0" indent="0">
              <a:buNone/>
            </a:pPr>
            <a:endParaRPr lang="en-US" sz="1600" dirty="0"/>
          </a:p>
          <a:p>
            <a:pPr marL="0" indent="0">
              <a:buNone/>
            </a:pPr>
            <a:r>
              <a:rPr lang="en-US" sz="1600" dirty="0"/>
              <a:t>All efforts to strengthen South Africa’s public administration should thus be seen in this context as they ultimately enhance our own efforts to </a:t>
            </a:r>
            <a:r>
              <a:rPr lang="en-US" sz="1600" dirty="0" err="1"/>
              <a:t>realise</a:t>
            </a:r>
            <a:r>
              <a:rPr lang="en-US" sz="1600" dirty="0"/>
              <a:t> the aims of our Constitutional order, supported by the Bill of Rights which enshrines the right to development. They also ensure that South Africa is better able to contribute to the provision of global public goods and meet its international obligations through the SDGs.</a:t>
            </a:r>
          </a:p>
          <a:p>
            <a:pPr marL="0" indent="0">
              <a:buNone/>
            </a:pPr>
            <a:endParaRPr lang="en-US" sz="1600" dirty="0"/>
          </a:p>
          <a:p>
            <a:pPr marL="0" indent="0">
              <a:buNone/>
            </a:pPr>
            <a:r>
              <a:rPr lang="en-US" sz="1600" b="1" dirty="0"/>
              <a:t>United Nation Department of Economic and Social Affairs Public Institutions </a:t>
            </a:r>
            <a:r>
              <a:rPr lang="en-US" sz="1600" dirty="0"/>
              <a:t>- ‘Reinventing public administration is a positive and necessary way forward. Without public administration modernization and transformation to adapt to today’s needs, realizing a better future for all will be impossible. Where capable administrations are lacking, governments are incapacitated; and where governments are incapacitated, sustainable development falls short.’</a:t>
            </a:r>
            <a:endParaRPr lang="en-ZA" sz="1600" dirty="0"/>
          </a:p>
        </p:txBody>
      </p:sp>
    </p:spTree>
    <p:extLst>
      <p:ext uri="{BB962C8B-B14F-4D97-AF65-F5344CB8AC3E}">
        <p14:creationId xmlns:p14="http://schemas.microsoft.com/office/powerpoint/2010/main" xmlns="" val="1028664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6519</TotalTime>
  <Words>812</Words>
  <Application>Microsoft Office PowerPoint</Application>
  <PresentationFormat>On-screen Show (4:3)</PresentationFormat>
  <Paragraphs>56</Paragraphs>
  <Slides>6</Slides>
  <Notes>0</Notes>
  <HiddenSlides>0</HiddenSlides>
  <MMClips>0</MMClips>
  <ScaleCrop>false</ScaleCrop>
  <HeadingPairs>
    <vt:vector size="4" baseType="variant">
      <vt:variant>
        <vt:lpstr>Theme</vt:lpstr>
      </vt:variant>
      <vt:variant>
        <vt:i4>3</vt:i4>
      </vt:variant>
      <vt:variant>
        <vt:lpstr>Slide Titles</vt:lpstr>
      </vt:variant>
      <vt:variant>
        <vt:i4>6</vt:i4>
      </vt:variant>
    </vt:vector>
  </HeadingPairs>
  <TitlesOfParts>
    <vt:vector size="9" baseType="lpstr">
      <vt:lpstr>Office Theme</vt:lpstr>
      <vt:lpstr>Custom Design</vt:lpstr>
      <vt:lpstr>6_Custom Design</vt:lpstr>
      <vt:lpstr>Slide 1</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PROFILE</dc:title>
  <dc:creator>Melanie Snyman</dc:creator>
  <cp:lastModifiedBy>USER</cp:lastModifiedBy>
  <cp:revision>78</cp:revision>
  <dcterms:created xsi:type="dcterms:W3CDTF">2015-02-03T09:37:37Z</dcterms:created>
  <dcterms:modified xsi:type="dcterms:W3CDTF">2022-09-02T07:39:17Z</dcterms:modified>
</cp:coreProperties>
</file>