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36"/>
  </p:notesMasterIdLst>
  <p:sldIdLst>
    <p:sldId id="256" r:id="rId2"/>
    <p:sldId id="3239" r:id="rId3"/>
    <p:sldId id="3242" r:id="rId4"/>
    <p:sldId id="3153" r:id="rId5"/>
    <p:sldId id="300" r:id="rId6"/>
    <p:sldId id="260" r:id="rId7"/>
    <p:sldId id="3247" r:id="rId8"/>
    <p:sldId id="3216" r:id="rId9"/>
    <p:sldId id="3226" r:id="rId10"/>
    <p:sldId id="3246" r:id="rId11"/>
    <p:sldId id="3195" r:id="rId12"/>
    <p:sldId id="3209" r:id="rId13"/>
    <p:sldId id="3250" r:id="rId14"/>
    <p:sldId id="3249" r:id="rId15"/>
    <p:sldId id="3217" r:id="rId16"/>
    <p:sldId id="3218" r:id="rId17"/>
    <p:sldId id="3220" r:id="rId18"/>
    <p:sldId id="3219" r:id="rId19"/>
    <p:sldId id="3221" r:id="rId20"/>
    <p:sldId id="3222" r:id="rId21"/>
    <p:sldId id="3230" r:id="rId22"/>
    <p:sldId id="3231" r:id="rId23"/>
    <p:sldId id="3233" r:id="rId24"/>
    <p:sldId id="3232" r:id="rId25"/>
    <p:sldId id="3234" r:id="rId26"/>
    <p:sldId id="3235" r:id="rId27"/>
    <p:sldId id="3236" r:id="rId28"/>
    <p:sldId id="3237" r:id="rId29"/>
    <p:sldId id="3223" r:id="rId30"/>
    <p:sldId id="3238" r:id="rId31"/>
    <p:sldId id="3224" r:id="rId32"/>
    <p:sldId id="3180" r:id="rId33"/>
    <p:sldId id="3251" r:id="rId34"/>
    <p:sldId id="324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7C5F44-827B-8AC6-D9A0-E4DF87CFD657}" name="Poovindree Naidoo" initials="PN" userId="S::Poovindree.Naidoo@fic.gov.za::5b5c537a-12c4-4774-b266-0d2bcdc1ab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rol Makhubela" initials="EM" lastIdx="2" clrIdx="0">
    <p:extLst>
      <p:ext uri="{19B8F6BF-5375-455C-9EA6-DF929625EA0E}">
        <p15:presenceInfo xmlns:p15="http://schemas.microsoft.com/office/powerpoint/2012/main" userId="S::Errol.Makhubela@Treasury.gov.za::32d22b47-f541-4ce5-a5ed-427984afa5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7" autoAdjust="0"/>
    <p:restoredTop sz="91433"/>
  </p:normalViewPr>
  <p:slideViewPr>
    <p:cSldViewPr snapToGrid="0" snapToObjects="1">
      <p:cViewPr varScale="1">
        <p:scale>
          <a:sx n="67" d="100"/>
          <a:sy n="67" d="100"/>
        </p:scale>
        <p:origin x="1644" y="72"/>
      </p:cViewPr>
      <p:guideLst>
        <p:guide orient="horz" pos="1049"/>
        <p:guide pos="2880"/>
        <p:guide orient="horz" pos="777"/>
        <p:guide orient="horz" pos="157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22B59B-F07E-4D22-AA39-491260A4E2E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ZA"/>
        </a:p>
      </dgm:t>
    </dgm:pt>
    <dgm:pt modelId="{51FE5DD6-B66E-4D63-BEBF-29670389F8A1}">
      <dgm:prSet phldrT="[Text]"/>
      <dgm:spPr/>
      <dgm:t>
        <a:bodyPr/>
        <a:lstStyle/>
        <a:p>
          <a:r>
            <a:rPr lang="en-GB" dirty="0"/>
            <a:t>Inter-Departmental Committee on Anti-Money Laundering</a:t>
          </a:r>
          <a:endParaRPr lang="en-ZA" dirty="0"/>
        </a:p>
      </dgm:t>
    </dgm:pt>
    <dgm:pt modelId="{9D4B5C59-91D3-4D96-8BA3-04C1B36608A4}" type="parTrans" cxnId="{791D4F53-4E0A-4249-A7ED-29804742CA18}">
      <dgm:prSet/>
      <dgm:spPr/>
      <dgm:t>
        <a:bodyPr/>
        <a:lstStyle/>
        <a:p>
          <a:endParaRPr lang="en-ZA"/>
        </a:p>
      </dgm:t>
    </dgm:pt>
    <dgm:pt modelId="{4FC3E666-EF58-461B-8AC4-802DCE8D795E}" type="sibTrans" cxnId="{791D4F53-4E0A-4249-A7ED-29804742CA18}">
      <dgm:prSet/>
      <dgm:spPr/>
      <dgm:t>
        <a:bodyPr/>
        <a:lstStyle/>
        <a:p>
          <a:endParaRPr lang="en-ZA"/>
        </a:p>
      </dgm:t>
    </dgm:pt>
    <dgm:pt modelId="{9B5D34BB-7E8E-4203-BC00-09CAEA251273}">
      <dgm:prSet phldrT="[Text]"/>
      <dgm:spPr>
        <a:solidFill>
          <a:srgbClr val="FFC000"/>
        </a:solidFill>
      </dgm:spPr>
      <dgm:t>
        <a:bodyPr/>
        <a:lstStyle/>
        <a:p>
          <a:r>
            <a:rPr lang="en-GB" dirty="0"/>
            <a:t>DG Level Committee on Effectiveness</a:t>
          </a:r>
        </a:p>
        <a:p>
          <a:r>
            <a:rPr lang="en-ZA" dirty="0"/>
            <a:t>Non Financial Sector</a:t>
          </a:r>
        </a:p>
      </dgm:t>
    </dgm:pt>
    <dgm:pt modelId="{2BBADC26-F1EC-468C-AA0E-4176F1B075A8}" type="parTrans" cxnId="{920BB1A6-BF5B-4113-96BD-770E28D4F0B0}">
      <dgm:prSet/>
      <dgm:spPr/>
      <dgm:t>
        <a:bodyPr/>
        <a:lstStyle/>
        <a:p>
          <a:endParaRPr lang="en-ZA"/>
        </a:p>
      </dgm:t>
    </dgm:pt>
    <dgm:pt modelId="{8E0A4B15-71B0-459C-8B40-DF5945F0108F}" type="sibTrans" cxnId="{920BB1A6-BF5B-4113-96BD-770E28D4F0B0}">
      <dgm:prSet/>
      <dgm:spPr/>
      <dgm:t>
        <a:bodyPr/>
        <a:lstStyle/>
        <a:p>
          <a:endParaRPr lang="en-ZA"/>
        </a:p>
      </dgm:t>
    </dgm:pt>
    <dgm:pt modelId="{4108ACA4-2259-4ACB-9823-80ECAD2C41B3}">
      <dgm:prSet phldrT="[Text]"/>
      <dgm:spPr>
        <a:solidFill>
          <a:srgbClr val="FFC000"/>
        </a:solidFill>
      </dgm:spPr>
      <dgm:t>
        <a:bodyPr/>
        <a:lstStyle/>
        <a:p>
          <a:r>
            <a:rPr lang="en-GB" dirty="0"/>
            <a:t>Technical Compliance Working Group</a:t>
          </a:r>
          <a:endParaRPr lang="en-ZA" dirty="0"/>
        </a:p>
      </dgm:t>
    </dgm:pt>
    <dgm:pt modelId="{DFC3FE20-8A90-4E56-8ACD-D2C2EF6D6C86}" type="parTrans" cxnId="{7F271105-227D-4703-A015-F88620FC25BE}">
      <dgm:prSet/>
      <dgm:spPr/>
      <dgm:t>
        <a:bodyPr/>
        <a:lstStyle/>
        <a:p>
          <a:endParaRPr lang="en-ZA"/>
        </a:p>
      </dgm:t>
    </dgm:pt>
    <dgm:pt modelId="{5E815D1C-D818-4797-A860-9162DCC12AA3}" type="sibTrans" cxnId="{7F271105-227D-4703-A015-F88620FC25BE}">
      <dgm:prSet/>
      <dgm:spPr/>
      <dgm:t>
        <a:bodyPr/>
        <a:lstStyle/>
        <a:p>
          <a:endParaRPr lang="en-ZA"/>
        </a:p>
      </dgm:t>
    </dgm:pt>
    <dgm:pt modelId="{9874C47F-FDDA-4477-A396-55EA2D83248F}">
      <dgm:prSet phldrT="[Text]"/>
      <dgm:spPr/>
      <dgm:t>
        <a:bodyPr/>
        <a:lstStyle/>
        <a:p>
          <a:r>
            <a:rPr lang="en-GB" dirty="0"/>
            <a:t>National Treasury leads</a:t>
          </a:r>
          <a:endParaRPr lang="en-ZA" dirty="0"/>
        </a:p>
      </dgm:t>
    </dgm:pt>
    <dgm:pt modelId="{EF466F9F-FC99-46E2-AF22-E56C22A3EF0B}" type="parTrans" cxnId="{77D7D55E-1409-403F-9619-4B3E5D3D7A14}">
      <dgm:prSet/>
      <dgm:spPr/>
      <dgm:t>
        <a:bodyPr/>
        <a:lstStyle/>
        <a:p>
          <a:endParaRPr lang="en-ZA"/>
        </a:p>
      </dgm:t>
    </dgm:pt>
    <dgm:pt modelId="{36A69AAC-D0CF-48F6-9096-D602412CC21F}" type="sibTrans" cxnId="{77D7D55E-1409-403F-9619-4B3E5D3D7A14}">
      <dgm:prSet/>
      <dgm:spPr/>
      <dgm:t>
        <a:bodyPr/>
        <a:lstStyle/>
        <a:p>
          <a:endParaRPr lang="en-ZA"/>
        </a:p>
      </dgm:t>
    </dgm:pt>
    <dgm:pt modelId="{75656017-C4AD-4FD3-B7E4-D20E3973A1A4}">
      <dgm:prSet phldrT="[Text]"/>
      <dgm:spPr/>
      <dgm:t>
        <a:bodyPr/>
        <a:lstStyle/>
        <a:p>
          <a:r>
            <a:rPr lang="en-GB" dirty="0"/>
            <a:t>Interdepartmental</a:t>
          </a:r>
          <a:endParaRPr lang="en-ZA" dirty="0"/>
        </a:p>
      </dgm:t>
    </dgm:pt>
    <dgm:pt modelId="{CEC021D1-CBAD-4474-9A5F-F2CE98ED7347}" type="parTrans" cxnId="{AE1366EC-8D07-469A-8832-CC90AF0B5183}">
      <dgm:prSet/>
      <dgm:spPr/>
      <dgm:t>
        <a:bodyPr/>
        <a:lstStyle/>
        <a:p>
          <a:endParaRPr lang="en-ZA"/>
        </a:p>
      </dgm:t>
    </dgm:pt>
    <dgm:pt modelId="{4ADC1DEF-C811-45D9-BFFA-008D2594C996}" type="sibTrans" cxnId="{AE1366EC-8D07-469A-8832-CC90AF0B5183}">
      <dgm:prSet/>
      <dgm:spPr/>
      <dgm:t>
        <a:bodyPr/>
        <a:lstStyle/>
        <a:p>
          <a:endParaRPr lang="en-ZA"/>
        </a:p>
      </dgm:t>
    </dgm:pt>
    <dgm:pt modelId="{4D7A7305-BB78-4D3C-A695-573DC462317B}">
      <dgm:prSet phldrT="[Text]"/>
      <dgm:spPr/>
      <dgm:t>
        <a:bodyPr/>
        <a:lstStyle/>
        <a:p>
          <a:r>
            <a:rPr lang="en-GB" dirty="0"/>
            <a:t>Interdepartmental</a:t>
          </a:r>
          <a:endParaRPr lang="en-ZA" dirty="0"/>
        </a:p>
      </dgm:t>
    </dgm:pt>
    <dgm:pt modelId="{6F009CCC-153A-4AFA-93C8-C8CF36D227CE}" type="parTrans" cxnId="{3A8B9AD9-7F3C-4882-B716-F8E0904F2DA1}">
      <dgm:prSet/>
      <dgm:spPr/>
      <dgm:t>
        <a:bodyPr/>
        <a:lstStyle/>
        <a:p>
          <a:endParaRPr lang="en-ZA"/>
        </a:p>
      </dgm:t>
    </dgm:pt>
    <dgm:pt modelId="{378A8EEF-8799-4F91-AAE7-71FF7B9D1694}" type="sibTrans" cxnId="{3A8B9AD9-7F3C-4882-B716-F8E0904F2DA1}">
      <dgm:prSet/>
      <dgm:spPr/>
      <dgm:t>
        <a:bodyPr/>
        <a:lstStyle/>
        <a:p>
          <a:endParaRPr lang="en-ZA"/>
        </a:p>
      </dgm:t>
    </dgm:pt>
    <dgm:pt modelId="{D9D0CDF3-6677-4F1C-9008-E25266F28E1E}">
      <dgm:prSet phldrT="[Text]"/>
      <dgm:spPr>
        <a:solidFill>
          <a:srgbClr val="00B050"/>
        </a:solidFill>
      </dgm:spPr>
      <dgm:t>
        <a:bodyPr/>
        <a:lstStyle/>
        <a:p>
          <a:r>
            <a:rPr lang="en-GB" dirty="0"/>
            <a:t>Immediate Outcome 3,4,5</a:t>
          </a:r>
        </a:p>
        <a:p>
          <a:r>
            <a:rPr lang="en-GB" dirty="0"/>
            <a:t>Supervision, Private Sector &amp; Beneficial Ownership</a:t>
          </a:r>
          <a:endParaRPr lang="en-ZA" dirty="0"/>
        </a:p>
        <a:p>
          <a:endParaRPr lang="en-ZA" dirty="0"/>
        </a:p>
      </dgm:t>
    </dgm:pt>
    <dgm:pt modelId="{4D741071-B2B2-40F8-A995-2E55FB27672B}" type="parTrans" cxnId="{06C26490-F725-4551-90BC-7C45DC757C05}">
      <dgm:prSet/>
      <dgm:spPr/>
      <dgm:t>
        <a:bodyPr/>
        <a:lstStyle/>
        <a:p>
          <a:endParaRPr lang="en-ZA"/>
        </a:p>
      </dgm:t>
    </dgm:pt>
    <dgm:pt modelId="{BC296F9E-7D3E-4FC4-98E5-D25013DE2905}" type="sibTrans" cxnId="{06C26490-F725-4551-90BC-7C45DC757C05}">
      <dgm:prSet/>
      <dgm:spPr/>
      <dgm:t>
        <a:bodyPr/>
        <a:lstStyle/>
        <a:p>
          <a:endParaRPr lang="en-ZA"/>
        </a:p>
      </dgm:t>
    </dgm:pt>
    <dgm:pt modelId="{7CD18184-FBE7-4920-9AAB-8E3EC3D0BB76}">
      <dgm:prSet/>
      <dgm:spPr>
        <a:solidFill>
          <a:srgbClr val="FFC000"/>
        </a:solidFill>
      </dgm:spPr>
      <dgm:t>
        <a:bodyPr/>
        <a:lstStyle/>
        <a:p>
          <a:r>
            <a:rPr lang="en-GB" dirty="0"/>
            <a:t> </a:t>
          </a:r>
          <a:r>
            <a:rPr lang="en-ZA" dirty="0"/>
            <a:t>Immediate Outcome 2, 6, 7 &amp; 8</a:t>
          </a:r>
        </a:p>
        <a:p>
          <a:r>
            <a:rPr lang="en-GB" dirty="0"/>
            <a:t> International Cooperation, Money laundering investigations, prosecutions &amp; asset forfeiture </a:t>
          </a:r>
          <a:endParaRPr lang="en-ZA" dirty="0"/>
        </a:p>
      </dgm:t>
    </dgm:pt>
    <dgm:pt modelId="{C1F461E4-FF71-44DB-8333-2BCF291B3A07}" type="parTrans" cxnId="{E50874C4-2561-414B-BF68-2489A33E4157}">
      <dgm:prSet/>
      <dgm:spPr/>
      <dgm:t>
        <a:bodyPr/>
        <a:lstStyle/>
        <a:p>
          <a:endParaRPr lang="en-ZA"/>
        </a:p>
      </dgm:t>
    </dgm:pt>
    <dgm:pt modelId="{49D21D7F-9B56-4536-859A-61DEF84AD98C}" type="sibTrans" cxnId="{E50874C4-2561-414B-BF68-2489A33E4157}">
      <dgm:prSet/>
      <dgm:spPr/>
      <dgm:t>
        <a:bodyPr/>
        <a:lstStyle/>
        <a:p>
          <a:endParaRPr lang="en-ZA"/>
        </a:p>
      </dgm:t>
    </dgm:pt>
    <dgm:pt modelId="{27436159-6A44-40B9-A9FC-E984ABA60E21}">
      <dgm:prSet/>
      <dgm:spPr>
        <a:solidFill>
          <a:srgbClr val="FFC000"/>
        </a:solidFill>
      </dgm:spPr>
      <dgm:t>
        <a:bodyPr/>
        <a:lstStyle/>
        <a:p>
          <a:r>
            <a:rPr lang="en-ZA" dirty="0"/>
            <a:t>Immediate Outcomes  2, 6, 8, 9, 10 &amp; 11</a:t>
          </a:r>
        </a:p>
        <a:p>
          <a:r>
            <a:rPr lang="en-GB" dirty="0"/>
            <a:t>International Cooperation, Terrorist financing investigations &amp; prosecutions</a:t>
          </a:r>
          <a:endParaRPr lang="en-ZA" dirty="0"/>
        </a:p>
      </dgm:t>
    </dgm:pt>
    <dgm:pt modelId="{EF1C8F25-2A54-4471-96B8-0B98DA18A21C}" type="parTrans" cxnId="{FABEAB0A-F443-45F8-AEAD-5E9E9F146B15}">
      <dgm:prSet/>
      <dgm:spPr/>
      <dgm:t>
        <a:bodyPr/>
        <a:lstStyle/>
        <a:p>
          <a:endParaRPr lang="en-ZA"/>
        </a:p>
      </dgm:t>
    </dgm:pt>
    <dgm:pt modelId="{C749037B-06A4-4B59-9146-7F46755F500F}" type="sibTrans" cxnId="{FABEAB0A-F443-45F8-AEAD-5E9E9F146B15}">
      <dgm:prSet/>
      <dgm:spPr/>
      <dgm:t>
        <a:bodyPr/>
        <a:lstStyle/>
        <a:p>
          <a:endParaRPr lang="en-ZA"/>
        </a:p>
      </dgm:t>
    </dgm:pt>
    <dgm:pt modelId="{548C85E3-03D0-4809-9E70-7444EB0F593E}">
      <dgm:prSet phldrT="[Text]"/>
      <dgm:spPr>
        <a:solidFill>
          <a:srgbClr val="FFC000"/>
        </a:solidFill>
      </dgm:spPr>
      <dgm:t>
        <a:bodyPr/>
        <a:lstStyle/>
        <a:p>
          <a:r>
            <a:rPr lang="en-GB" dirty="0"/>
            <a:t>DG level Committee on Technical Compliance (Legislative Changes)</a:t>
          </a:r>
          <a:endParaRPr lang="en-ZA" dirty="0"/>
        </a:p>
      </dgm:t>
    </dgm:pt>
    <dgm:pt modelId="{89937A6F-BFCF-4F5C-9AF1-16246DE47461}" type="sibTrans" cxnId="{B4B4EE42-BDD9-478C-A955-9236B0C27FD5}">
      <dgm:prSet/>
      <dgm:spPr/>
      <dgm:t>
        <a:bodyPr/>
        <a:lstStyle/>
        <a:p>
          <a:endParaRPr lang="en-ZA"/>
        </a:p>
      </dgm:t>
    </dgm:pt>
    <dgm:pt modelId="{54750328-2277-48F6-9EF7-7FA17EDE2F15}" type="parTrans" cxnId="{B4B4EE42-BDD9-478C-A955-9236B0C27FD5}">
      <dgm:prSet/>
      <dgm:spPr/>
      <dgm:t>
        <a:bodyPr/>
        <a:lstStyle/>
        <a:p>
          <a:endParaRPr lang="en-ZA"/>
        </a:p>
      </dgm:t>
    </dgm:pt>
    <dgm:pt modelId="{65C7C2DC-C446-499E-BDBF-A73F0D1B1E0F}">
      <dgm:prSet phldrT="[Text]"/>
      <dgm:spPr>
        <a:solidFill>
          <a:srgbClr val="00B050"/>
        </a:solidFill>
      </dgm:spPr>
      <dgm:t>
        <a:bodyPr/>
        <a:lstStyle/>
        <a:p>
          <a:r>
            <a:rPr lang="en-GB" dirty="0"/>
            <a:t>DG Level Committee on </a:t>
          </a:r>
          <a:r>
            <a:rPr lang="en-ZA" dirty="0"/>
            <a:t>Risk, Policy and Coordination</a:t>
          </a:r>
        </a:p>
      </dgm:t>
    </dgm:pt>
    <dgm:pt modelId="{EA46EE2F-6AAC-4B76-8131-1F1699875F32}" type="parTrans" cxnId="{73E32578-C83F-4AB4-AD54-E7F5F40E748D}">
      <dgm:prSet/>
      <dgm:spPr/>
      <dgm:t>
        <a:bodyPr/>
        <a:lstStyle/>
        <a:p>
          <a:endParaRPr lang="en-ZA"/>
        </a:p>
      </dgm:t>
    </dgm:pt>
    <dgm:pt modelId="{55996070-8194-4429-99ED-51685C10FB01}" type="sibTrans" cxnId="{73E32578-C83F-4AB4-AD54-E7F5F40E748D}">
      <dgm:prSet/>
      <dgm:spPr/>
      <dgm:t>
        <a:bodyPr/>
        <a:lstStyle/>
        <a:p>
          <a:endParaRPr lang="en-ZA"/>
        </a:p>
      </dgm:t>
    </dgm:pt>
    <dgm:pt modelId="{7FAEA2C3-F968-4247-9134-47142E696905}">
      <dgm:prSet phldrT="[Text]"/>
      <dgm:spPr>
        <a:solidFill>
          <a:srgbClr val="00B050"/>
        </a:solidFill>
      </dgm:spPr>
      <dgm:t>
        <a:bodyPr/>
        <a:lstStyle/>
        <a:p>
          <a:r>
            <a:rPr lang="en-GB" dirty="0"/>
            <a:t>DG Level Committee on Effectiveness </a:t>
          </a:r>
        </a:p>
        <a:p>
          <a:r>
            <a:rPr lang="en-GB" dirty="0"/>
            <a:t>Financial Sector  </a:t>
          </a:r>
          <a:endParaRPr lang="en-ZA" dirty="0"/>
        </a:p>
      </dgm:t>
    </dgm:pt>
    <dgm:pt modelId="{C015AD46-4843-40FE-9939-4D72A2C1CF21}" type="sibTrans" cxnId="{F58CC876-BF21-4C96-8A6C-0D2D6351C220}">
      <dgm:prSet/>
      <dgm:spPr/>
      <dgm:t>
        <a:bodyPr/>
        <a:lstStyle/>
        <a:p>
          <a:endParaRPr lang="en-ZA"/>
        </a:p>
      </dgm:t>
    </dgm:pt>
    <dgm:pt modelId="{139E0A2B-C39B-43B2-980A-7ED13A4CAC6C}" type="parTrans" cxnId="{F58CC876-BF21-4C96-8A6C-0D2D6351C220}">
      <dgm:prSet/>
      <dgm:spPr/>
      <dgm:t>
        <a:bodyPr/>
        <a:lstStyle/>
        <a:p>
          <a:endParaRPr lang="en-ZA"/>
        </a:p>
      </dgm:t>
    </dgm:pt>
    <dgm:pt modelId="{A7892944-1879-46C2-AF21-F6E3DB183EAF}">
      <dgm:prSet phldrT="[Text]"/>
      <dgm:spPr>
        <a:solidFill>
          <a:srgbClr val="00B050"/>
        </a:solidFill>
      </dgm:spPr>
      <dgm:t>
        <a:bodyPr/>
        <a:lstStyle/>
        <a:p>
          <a:r>
            <a:rPr lang="en-GB" dirty="0"/>
            <a:t>Immediate Outcome 1 on Risk, Policy and Coordination</a:t>
          </a:r>
          <a:endParaRPr lang="en-ZA" dirty="0"/>
        </a:p>
      </dgm:t>
    </dgm:pt>
    <dgm:pt modelId="{89D279CC-DB13-4112-BA3D-85C37CB2ACF3}" type="parTrans" cxnId="{3AF79D64-E157-405A-963C-8A8A5692167C}">
      <dgm:prSet/>
      <dgm:spPr/>
      <dgm:t>
        <a:bodyPr/>
        <a:lstStyle/>
        <a:p>
          <a:endParaRPr lang="en-ZA"/>
        </a:p>
      </dgm:t>
    </dgm:pt>
    <dgm:pt modelId="{5FA6BE82-B75A-47E6-AFB0-9E5037509E19}" type="sibTrans" cxnId="{3AF79D64-E157-405A-963C-8A8A5692167C}">
      <dgm:prSet/>
      <dgm:spPr/>
      <dgm:t>
        <a:bodyPr/>
        <a:lstStyle/>
        <a:p>
          <a:endParaRPr lang="en-ZA"/>
        </a:p>
      </dgm:t>
    </dgm:pt>
    <dgm:pt modelId="{BBBBE32A-E9F6-4980-88FC-F80E1AC999E9}" type="pres">
      <dgm:prSet presAssocID="{1422B59B-F07E-4D22-AA39-491260A4E2EB}" presName="mainComposite" presStyleCnt="0">
        <dgm:presLayoutVars>
          <dgm:chPref val="1"/>
          <dgm:dir/>
          <dgm:animOne val="branch"/>
          <dgm:animLvl val="lvl"/>
          <dgm:resizeHandles val="exact"/>
        </dgm:presLayoutVars>
      </dgm:prSet>
      <dgm:spPr/>
      <dgm:t>
        <a:bodyPr/>
        <a:lstStyle/>
        <a:p>
          <a:endParaRPr lang="en-US"/>
        </a:p>
      </dgm:t>
    </dgm:pt>
    <dgm:pt modelId="{91FDBB7C-05BD-4ED6-A7EC-36ABABAD9677}" type="pres">
      <dgm:prSet presAssocID="{1422B59B-F07E-4D22-AA39-491260A4E2EB}" presName="hierFlow" presStyleCnt="0"/>
      <dgm:spPr/>
    </dgm:pt>
    <dgm:pt modelId="{2C888590-C1B7-4EF3-A34D-F6CAF730BC3E}" type="pres">
      <dgm:prSet presAssocID="{1422B59B-F07E-4D22-AA39-491260A4E2EB}" presName="firstBuf" presStyleCnt="0"/>
      <dgm:spPr/>
    </dgm:pt>
    <dgm:pt modelId="{AFD204E3-D5AF-49E9-A738-F5C9E757E19A}" type="pres">
      <dgm:prSet presAssocID="{1422B59B-F07E-4D22-AA39-491260A4E2EB}" presName="hierChild1" presStyleCnt="0">
        <dgm:presLayoutVars>
          <dgm:chPref val="1"/>
          <dgm:animOne val="branch"/>
          <dgm:animLvl val="lvl"/>
        </dgm:presLayoutVars>
      </dgm:prSet>
      <dgm:spPr/>
    </dgm:pt>
    <dgm:pt modelId="{CDD20A11-D6BB-4656-8B20-71459A82FFEB}" type="pres">
      <dgm:prSet presAssocID="{51FE5DD6-B66E-4D63-BEBF-29670389F8A1}" presName="Name14" presStyleCnt="0"/>
      <dgm:spPr/>
    </dgm:pt>
    <dgm:pt modelId="{D20498CE-DA7E-4224-A4D7-7F0DC29171A2}" type="pres">
      <dgm:prSet presAssocID="{51FE5DD6-B66E-4D63-BEBF-29670389F8A1}" presName="level1Shape" presStyleLbl="node0" presStyleIdx="0" presStyleCnt="1">
        <dgm:presLayoutVars>
          <dgm:chPref val="3"/>
        </dgm:presLayoutVars>
      </dgm:prSet>
      <dgm:spPr/>
      <dgm:t>
        <a:bodyPr/>
        <a:lstStyle/>
        <a:p>
          <a:endParaRPr lang="en-US"/>
        </a:p>
      </dgm:t>
    </dgm:pt>
    <dgm:pt modelId="{935D4AB9-EFC5-4F7D-92FA-0F9C91A8B3A8}" type="pres">
      <dgm:prSet presAssocID="{51FE5DD6-B66E-4D63-BEBF-29670389F8A1}" presName="hierChild2" presStyleCnt="0"/>
      <dgm:spPr/>
    </dgm:pt>
    <dgm:pt modelId="{3F75A1FA-54AA-46D4-AFD7-E20F5A6BE4AD}" type="pres">
      <dgm:prSet presAssocID="{EA46EE2F-6AAC-4B76-8131-1F1699875F32}" presName="Name19" presStyleLbl="parChTrans1D2" presStyleIdx="0" presStyleCnt="4"/>
      <dgm:spPr/>
      <dgm:t>
        <a:bodyPr/>
        <a:lstStyle/>
        <a:p>
          <a:endParaRPr lang="en-US"/>
        </a:p>
      </dgm:t>
    </dgm:pt>
    <dgm:pt modelId="{F60629CE-F700-468C-8F8C-ED5767A87CAC}" type="pres">
      <dgm:prSet presAssocID="{65C7C2DC-C446-499E-BDBF-A73F0D1B1E0F}" presName="Name21" presStyleCnt="0"/>
      <dgm:spPr/>
    </dgm:pt>
    <dgm:pt modelId="{4BB25247-B232-46D7-8C3E-E37ADFF33D49}" type="pres">
      <dgm:prSet presAssocID="{65C7C2DC-C446-499E-BDBF-A73F0D1B1E0F}" presName="level2Shape" presStyleLbl="node2" presStyleIdx="0" presStyleCnt="4" custLinFactNeighborY="-2773"/>
      <dgm:spPr/>
      <dgm:t>
        <a:bodyPr/>
        <a:lstStyle/>
        <a:p>
          <a:endParaRPr lang="en-US"/>
        </a:p>
      </dgm:t>
    </dgm:pt>
    <dgm:pt modelId="{8BC375E6-23AB-473F-8B03-AEC1C90A87BF}" type="pres">
      <dgm:prSet presAssocID="{65C7C2DC-C446-499E-BDBF-A73F0D1B1E0F}" presName="hierChild3" presStyleCnt="0"/>
      <dgm:spPr/>
    </dgm:pt>
    <dgm:pt modelId="{71E7CCD0-487B-4D6A-A32F-7E7A25B055C9}" type="pres">
      <dgm:prSet presAssocID="{89D279CC-DB13-4112-BA3D-85C37CB2ACF3}" presName="Name19" presStyleLbl="parChTrans1D3" presStyleIdx="0" presStyleCnt="5"/>
      <dgm:spPr/>
      <dgm:t>
        <a:bodyPr/>
        <a:lstStyle/>
        <a:p>
          <a:endParaRPr lang="en-US"/>
        </a:p>
      </dgm:t>
    </dgm:pt>
    <dgm:pt modelId="{2E2F27B9-CFD7-48E1-8FD7-560B7308F6F7}" type="pres">
      <dgm:prSet presAssocID="{A7892944-1879-46C2-AF21-F6E3DB183EAF}" presName="Name21" presStyleCnt="0"/>
      <dgm:spPr/>
    </dgm:pt>
    <dgm:pt modelId="{B8B54B58-4F6B-433B-A78D-642F0E03EF83}" type="pres">
      <dgm:prSet presAssocID="{A7892944-1879-46C2-AF21-F6E3DB183EAF}" presName="level2Shape" presStyleLbl="node3" presStyleIdx="0" presStyleCnt="5" custAng="0" custScaleY="364440"/>
      <dgm:spPr/>
      <dgm:t>
        <a:bodyPr/>
        <a:lstStyle/>
        <a:p>
          <a:endParaRPr lang="en-US"/>
        </a:p>
      </dgm:t>
    </dgm:pt>
    <dgm:pt modelId="{46F0782D-5167-45DD-A422-E69354124B12}" type="pres">
      <dgm:prSet presAssocID="{A7892944-1879-46C2-AF21-F6E3DB183EAF}" presName="hierChild3" presStyleCnt="0"/>
      <dgm:spPr/>
    </dgm:pt>
    <dgm:pt modelId="{CA219F2D-03AC-4F50-9479-32CC3D158F19}" type="pres">
      <dgm:prSet presAssocID="{139E0A2B-C39B-43B2-980A-7ED13A4CAC6C}" presName="Name19" presStyleLbl="parChTrans1D2" presStyleIdx="1" presStyleCnt="4"/>
      <dgm:spPr/>
      <dgm:t>
        <a:bodyPr/>
        <a:lstStyle/>
        <a:p>
          <a:endParaRPr lang="en-US"/>
        </a:p>
      </dgm:t>
    </dgm:pt>
    <dgm:pt modelId="{A4A769EF-5537-4D2B-9B86-0744639C8AF2}" type="pres">
      <dgm:prSet presAssocID="{7FAEA2C3-F968-4247-9134-47142E696905}" presName="Name21" presStyleCnt="0"/>
      <dgm:spPr/>
    </dgm:pt>
    <dgm:pt modelId="{D887CEC9-BA63-4C21-B4D3-35C7DCB2F94D}" type="pres">
      <dgm:prSet presAssocID="{7FAEA2C3-F968-4247-9134-47142E696905}" presName="level2Shape" presStyleLbl="node2" presStyleIdx="1" presStyleCnt="4"/>
      <dgm:spPr/>
      <dgm:t>
        <a:bodyPr/>
        <a:lstStyle/>
        <a:p>
          <a:endParaRPr lang="en-US"/>
        </a:p>
      </dgm:t>
    </dgm:pt>
    <dgm:pt modelId="{BF22B658-8211-42C6-B58E-E7CE1C14E441}" type="pres">
      <dgm:prSet presAssocID="{7FAEA2C3-F968-4247-9134-47142E696905}" presName="hierChild3" presStyleCnt="0"/>
      <dgm:spPr/>
    </dgm:pt>
    <dgm:pt modelId="{70E6E5B4-33C5-4926-A743-0AC26A978EBC}" type="pres">
      <dgm:prSet presAssocID="{4D741071-B2B2-40F8-A995-2E55FB27672B}" presName="Name19" presStyleLbl="parChTrans1D3" presStyleIdx="1" presStyleCnt="5"/>
      <dgm:spPr/>
      <dgm:t>
        <a:bodyPr/>
        <a:lstStyle/>
        <a:p>
          <a:endParaRPr lang="en-US"/>
        </a:p>
      </dgm:t>
    </dgm:pt>
    <dgm:pt modelId="{7CF08157-676D-48E2-8932-0B29BFA83F7B}" type="pres">
      <dgm:prSet presAssocID="{D9D0CDF3-6677-4F1C-9008-E25266F28E1E}" presName="Name21" presStyleCnt="0"/>
      <dgm:spPr/>
    </dgm:pt>
    <dgm:pt modelId="{B923EEC0-E599-4DEB-8F2B-5912651158BB}" type="pres">
      <dgm:prSet presAssocID="{D9D0CDF3-6677-4F1C-9008-E25266F28E1E}" presName="level2Shape" presStyleLbl="node3" presStyleIdx="1" presStyleCnt="5" custScaleY="361658"/>
      <dgm:spPr/>
      <dgm:t>
        <a:bodyPr/>
        <a:lstStyle/>
        <a:p>
          <a:endParaRPr lang="en-US"/>
        </a:p>
      </dgm:t>
    </dgm:pt>
    <dgm:pt modelId="{5C894EB3-16AD-4496-A1C6-F4B874C98450}" type="pres">
      <dgm:prSet presAssocID="{D9D0CDF3-6677-4F1C-9008-E25266F28E1E}" presName="hierChild3" presStyleCnt="0"/>
      <dgm:spPr/>
    </dgm:pt>
    <dgm:pt modelId="{2901AD1B-24EB-4814-8358-A59A9901F3A4}" type="pres">
      <dgm:prSet presAssocID="{2BBADC26-F1EC-468C-AA0E-4176F1B075A8}" presName="Name19" presStyleLbl="parChTrans1D2" presStyleIdx="2" presStyleCnt="4"/>
      <dgm:spPr/>
      <dgm:t>
        <a:bodyPr/>
        <a:lstStyle/>
        <a:p>
          <a:endParaRPr lang="en-US"/>
        </a:p>
      </dgm:t>
    </dgm:pt>
    <dgm:pt modelId="{E2EA5C2D-9059-4D9F-AB5A-277F695A7D6E}" type="pres">
      <dgm:prSet presAssocID="{9B5D34BB-7E8E-4203-BC00-09CAEA251273}" presName="Name21" presStyleCnt="0"/>
      <dgm:spPr/>
    </dgm:pt>
    <dgm:pt modelId="{01A72A43-CDC5-4672-B735-752E95EA33F4}" type="pres">
      <dgm:prSet presAssocID="{9B5D34BB-7E8E-4203-BC00-09CAEA251273}" presName="level2Shape" presStyleLbl="node2" presStyleIdx="2" presStyleCnt="4"/>
      <dgm:spPr/>
      <dgm:t>
        <a:bodyPr/>
        <a:lstStyle/>
        <a:p>
          <a:endParaRPr lang="en-US"/>
        </a:p>
      </dgm:t>
    </dgm:pt>
    <dgm:pt modelId="{9F56ACA1-709A-4E4F-83ED-47C0DA09A08D}" type="pres">
      <dgm:prSet presAssocID="{9B5D34BB-7E8E-4203-BC00-09CAEA251273}" presName="hierChild3" presStyleCnt="0"/>
      <dgm:spPr/>
    </dgm:pt>
    <dgm:pt modelId="{0CC24BCE-BEF8-4907-9349-7519E9AB1B1F}" type="pres">
      <dgm:prSet presAssocID="{C1F461E4-FF71-44DB-8333-2BCF291B3A07}" presName="Name19" presStyleLbl="parChTrans1D3" presStyleIdx="2" presStyleCnt="5"/>
      <dgm:spPr/>
      <dgm:t>
        <a:bodyPr/>
        <a:lstStyle/>
        <a:p>
          <a:endParaRPr lang="en-US"/>
        </a:p>
      </dgm:t>
    </dgm:pt>
    <dgm:pt modelId="{3B083D1A-E467-4421-A59E-76190314CC8B}" type="pres">
      <dgm:prSet presAssocID="{7CD18184-FBE7-4920-9AAB-8E3EC3D0BB76}" presName="Name21" presStyleCnt="0"/>
      <dgm:spPr/>
    </dgm:pt>
    <dgm:pt modelId="{4DDB6A7D-F0A5-4926-B194-5329B06EF6A4}" type="pres">
      <dgm:prSet presAssocID="{7CD18184-FBE7-4920-9AAB-8E3EC3D0BB76}" presName="level2Shape" presStyleLbl="node3" presStyleIdx="2" presStyleCnt="5" custScaleY="361659"/>
      <dgm:spPr/>
      <dgm:t>
        <a:bodyPr/>
        <a:lstStyle/>
        <a:p>
          <a:endParaRPr lang="en-US"/>
        </a:p>
      </dgm:t>
    </dgm:pt>
    <dgm:pt modelId="{32F60E04-7535-4DD4-8A6B-88262CD98357}" type="pres">
      <dgm:prSet presAssocID="{7CD18184-FBE7-4920-9AAB-8E3EC3D0BB76}" presName="hierChild3" presStyleCnt="0"/>
      <dgm:spPr/>
    </dgm:pt>
    <dgm:pt modelId="{A00D748E-3313-4D1A-AF25-4D5502C4E55D}" type="pres">
      <dgm:prSet presAssocID="{EF1C8F25-2A54-4471-96B8-0B98DA18A21C}" presName="Name19" presStyleLbl="parChTrans1D3" presStyleIdx="3" presStyleCnt="5"/>
      <dgm:spPr/>
      <dgm:t>
        <a:bodyPr/>
        <a:lstStyle/>
        <a:p>
          <a:endParaRPr lang="en-US"/>
        </a:p>
      </dgm:t>
    </dgm:pt>
    <dgm:pt modelId="{BFF13445-A359-4057-A238-2EB52FD4FF02}" type="pres">
      <dgm:prSet presAssocID="{27436159-6A44-40B9-A9FC-E984ABA60E21}" presName="Name21" presStyleCnt="0"/>
      <dgm:spPr/>
    </dgm:pt>
    <dgm:pt modelId="{98255C53-E7C7-42F1-9578-3F3A0BDEB1FF}" type="pres">
      <dgm:prSet presAssocID="{27436159-6A44-40B9-A9FC-E984ABA60E21}" presName="level2Shape" presStyleLbl="node3" presStyleIdx="3" presStyleCnt="5" custScaleY="359656"/>
      <dgm:spPr/>
      <dgm:t>
        <a:bodyPr/>
        <a:lstStyle/>
        <a:p>
          <a:endParaRPr lang="en-US"/>
        </a:p>
      </dgm:t>
    </dgm:pt>
    <dgm:pt modelId="{4DFDD9B5-F89B-461D-9968-65AB30315968}" type="pres">
      <dgm:prSet presAssocID="{27436159-6A44-40B9-A9FC-E984ABA60E21}" presName="hierChild3" presStyleCnt="0"/>
      <dgm:spPr/>
    </dgm:pt>
    <dgm:pt modelId="{1FE25126-12A1-48C5-B142-31F1A6E19385}" type="pres">
      <dgm:prSet presAssocID="{54750328-2277-48F6-9EF7-7FA17EDE2F15}" presName="Name19" presStyleLbl="parChTrans1D2" presStyleIdx="3" presStyleCnt="4"/>
      <dgm:spPr/>
      <dgm:t>
        <a:bodyPr/>
        <a:lstStyle/>
        <a:p>
          <a:endParaRPr lang="en-US"/>
        </a:p>
      </dgm:t>
    </dgm:pt>
    <dgm:pt modelId="{C98586A8-350E-4EF4-B8DA-F153891372CE}" type="pres">
      <dgm:prSet presAssocID="{548C85E3-03D0-4809-9E70-7444EB0F593E}" presName="Name21" presStyleCnt="0"/>
      <dgm:spPr/>
    </dgm:pt>
    <dgm:pt modelId="{743567DE-3E3F-4287-8168-2E47D0EF1FD8}" type="pres">
      <dgm:prSet presAssocID="{548C85E3-03D0-4809-9E70-7444EB0F593E}" presName="level2Shape" presStyleLbl="node2" presStyleIdx="3" presStyleCnt="4"/>
      <dgm:spPr/>
      <dgm:t>
        <a:bodyPr/>
        <a:lstStyle/>
        <a:p>
          <a:endParaRPr lang="en-US"/>
        </a:p>
      </dgm:t>
    </dgm:pt>
    <dgm:pt modelId="{95FA9560-837D-459E-9942-15126A24D971}" type="pres">
      <dgm:prSet presAssocID="{548C85E3-03D0-4809-9E70-7444EB0F593E}" presName="hierChild3" presStyleCnt="0"/>
      <dgm:spPr/>
    </dgm:pt>
    <dgm:pt modelId="{95F02994-3940-4AD0-8D7B-4282C7C6D52F}" type="pres">
      <dgm:prSet presAssocID="{DFC3FE20-8A90-4E56-8ACD-D2C2EF6D6C86}" presName="Name19" presStyleLbl="parChTrans1D3" presStyleIdx="4" presStyleCnt="5"/>
      <dgm:spPr/>
      <dgm:t>
        <a:bodyPr/>
        <a:lstStyle/>
        <a:p>
          <a:endParaRPr lang="en-US"/>
        </a:p>
      </dgm:t>
    </dgm:pt>
    <dgm:pt modelId="{4F4041A5-5071-43AE-A380-DCF4738BD14C}" type="pres">
      <dgm:prSet presAssocID="{4108ACA4-2259-4ACB-9823-80ECAD2C41B3}" presName="Name21" presStyleCnt="0"/>
      <dgm:spPr/>
    </dgm:pt>
    <dgm:pt modelId="{DA8C232C-2F7A-4EE0-BBA5-67C57F26C4AB}" type="pres">
      <dgm:prSet presAssocID="{4108ACA4-2259-4ACB-9823-80ECAD2C41B3}" presName="level2Shape" presStyleLbl="node3" presStyleIdx="4" presStyleCnt="5" custScaleY="363219"/>
      <dgm:spPr/>
      <dgm:t>
        <a:bodyPr/>
        <a:lstStyle/>
        <a:p>
          <a:endParaRPr lang="en-US"/>
        </a:p>
      </dgm:t>
    </dgm:pt>
    <dgm:pt modelId="{A70A1EB2-349A-49F9-9B86-6F3610AD3BA0}" type="pres">
      <dgm:prSet presAssocID="{4108ACA4-2259-4ACB-9823-80ECAD2C41B3}" presName="hierChild3" presStyleCnt="0"/>
      <dgm:spPr/>
    </dgm:pt>
    <dgm:pt modelId="{35FC49FD-FA5B-4BE4-90AD-E5BB4DF96693}" type="pres">
      <dgm:prSet presAssocID="{1422B59B-F07E-4D22-AA39-491260A4E2EB}" presName="bgShapesFlow" presStyleCnt="0"/>
      <dgm:spPr/>
    </dgm:pt>
    <dgm:pt modelId="{4AE7D778-941B-4496-9C4E-8817BA600CC2}" type="pres">
      <dgm:prSet presAssocID="{9874C47F-FDDA-4477-A396-55EA2D83248F}" presName="rectComp" presStyleCnt="0"/>
      <dgm:spPr/>
    </dgm:pt>
    <dgm:pt modelId="{4111EB3B-146B-4657-AD17-797443E82F3A}" type="pres">
      <dgm:prSet presAssocID="{9874C47F-FDDA-4477-A396-55EA2D83248F}" presName="bgRect" presStyleLbl="bgShp" presStyleIdx="0" presStyleCnt="3"/>
      <dgm:spPr/>
      <dgm:t>
        <a:bodyPr/>
        <a:lstStyle/>
        <a:p>
          <a:endParaRPr lang="en-US"/>
        </a:p>
      </dgm:t>
    </dgm:pt>
    <dgm:pt modelId="{5028A744-9838-4B9F-9B37-C829A29F4B3F}" type="pres">
      <dgm:prSet presAssocID="{9874C47F-FDDA-4477-A396-55EA2D83248F}" presName="bgRectTx" presStyleLbl="bgShp" presStyleIdx="0" presStyleCnt="3">
        <dgm:presLayoutVars>
          <dgm:bulletEnabled val="1"/>
        </dgm:presLayoutVars>
      </dgm:prSet>
      <dgm:spPr/>
      <dgm:t>
        <a:bodyPr/>
        <a:lstStyle/>
        <a:p>
          <a:endParaRPr lang="en-US"/>
        </a:p>
      </dgm:t>
    </dgm:pt>
    <dgm:pt modelId="{53F4E9BD-9E55-4A1C-91E2-D2FA3BA661A4}" type="pres">
      <dgm:prSet presAssocID="{9874C47F-FDDA-4477-A396-55EA2D83248F}" presName="spComp" presStyleCnt="0"/>
      <dgm:spPr/>
    </dgm:pt>
    <dgm:pt modelId="{FD7F74D6-7EF5-4784-93FE-563965857314}" type="pres">
      <dgm:prSet presAssocID="{9874C47F-FDDA-4477-A396-55EA2D83248F}" presName="vSp" presStyleCnt="0"/>
      <dgm:spPr/>
    </dgm:pt>
    <dgm:pt modelId="{33ECC819-6489-412C-A87B-8B86AAC801CF}" type="pres">
      <dgm:prSet presAssocID="{75656017-C4AD-4FD3-B7E4-D20E3973A1A4}" presName="rectComp" presStyleCnt="0"/>
      <dgm:spPr/>
    </dgm:pt>
    <dgm:pt modelId="{ED3A31D4-FEDC-4139-8FC9-98849B39B356}" type="pres">
      <dgm:prSet presAssocID="{75656017-C4AD-4FD3-B7E4-D20E3973A1A4}" presName="bgRect" presStyleLbl="bgShp" presStyleIdx="1" presStyleCnt="3"/>
      <dgm:spPr/>
      <dgm:t>
        <a:bodyPr/>
        <a:lstStyle/>
        <a:p>
          <a:endParaRPr lang="en-US"/>
        </a:p>
      </dgm:t>
    </dgm:pt>
    <dgm:pt modelId="{F015C526-629E-4C8F-9838-A5A27EEBE950}" type="pres">
      <dgm:prSet presAssocID="{75656017-C4AD-4FD3-B7E4-D20E3973A1A4}" presName="bgRectTx" presStyleLbl="bgShp" presStyleIdx="1" presStyleCnt="3">
        <dgm:presLayoutVars>
          <dgm:bulletEnabled val="1"/>
        </dgm:presLayoutVars>
      </dgm:prSet>
      <dgm:spPr/>
      <dgm:t>
        <a:bodyPr/>
        <a:lstStyle/>
        <a:p>
          <a:endParaRPr lang="en-US"/>
        </a:p>
      </dgm:t>
    </dgm:pt>
    <dgm:pt modelId="{6872EA13-1DD7-4C7B-9535-1063EC8526E3}" type="pres">
      <dgm:prSet presAssocID="{75656017-C4AD-4FD3-B7E4-D20E3973A1A4}" presName="spComp" presStyleCnt="0"/>
      <dgm:spPr/>
    </dgm:pt>
    <dgm:pt modelId="{B57C9A5D-2749-4548-AA1E-EBC376E3F28C}" type="pres">
      <dgm:prSet presAssocID="{75656017-C4AD-4FD3-B7E4-D20E3973A1A4}" presName="vSp" presStyleCnt="0"/>
      <dgm:spPr/>
    </dgm:pt>
    <dgm:pt modelId="{93F087B6-EE24-4EAD-A088-61065C40AF89}" type="pres">
      <dgm:prSet presAssocID="{4D7A7305-BB78-4D3C-A695-573DC462317B}" presName="rectComp" presStyleCnt="0"/>
      <dgm:spPr/>
    </dgm:pt>
    <dgm:pt modelId="{BAECB399-3ECC-434F-8BE5-E12BD7ADAF29}" type="pres">
      <dgm:prSet presAssocID="{4D7A7305-BB78-4D3C-A695-573DC462317B}" presName="bgRect" presStyleLbl="bgShp" presStyleIdx="2" presStyleCnt="3" custLinFactNeighborX="310" custLinFactNeighborY="1604"/>
      <dgm:spPr/>
      <dgm:t>
        <a:bodyPr/>
        <a:lstStyle/>
        <a:p>
          <a:endParaRPr lang="en-US"/>
        </a:p>
      </dgm:t>
    </dgm:pt>
    <dgm:pt modelId="{6ED8B7EE-86AB-4C25-A6AC-1AA01C9E172C}" type="pres">
      <dgm:prSet presAssocID="{4D7A7305-BB78-4D3C-A695-573DC462317B}" presName="bgRectTx" presStyleLbl="bgShp" presStyleIdx="2" presStyleCnt="3">
        <dgm:presLayoutVars>
          <dgm:bulletEnabled val="1"/>
        </dgm:presLayoutVars>
      </dgm:prSet>
      <dgm:spPr/>
      <dgm:t>
        <a:bodyPr/>
        <a:lstStyle/>
        <a:p>
          <a:endParaRPr lang="en-US"/>
        </a:p>
      </dgm:t>
    </dgm:pt>
  </dgm:ptLst>
  <dgm:cxnLst>
    <dgm:cxn modelId="{AE1366EC-8D07-469A-8832-CC90AF0B5183}" srcId="{1422B59B-F07E-4D22-AA39-491260A4E2EB}" destId="{75656017-C4AD-4FD3-B7E4-D20E3973A1A4}" srcOrd="2" destOrd="0" parTransId="{CEC021D1-CBAD-4474-9A5F-F2CE98ED7347}" sibTransId="{4ADC1DEF-C811-45D9-BFFA-008D2594C996}"/>
    <dgm:cxn modelId="{D59D67B7-5E09-4FAF-86AF-EC1C94718604}" type="presOf" srcId="{7CD18184-FBE7-4920-9AAB-8E3EC3D0BB76}" destId="{4DDB6A7D-F0A5-4926-B194-5329B06EF6A4}" srcOrd="0" destOrd="0" presId="urn:microsoft.com/office/officeart/2005/8/layout/hierarchy6"/>
    <dgm:cxn modelId="{AC2CED64-FB38-4165-89D6-69AA65E56244}" type="presOf" srcId="{2BBADC26-F1EC-468C-AA0E-4176F1B075A8}" destId="{2901AD1B-24EB-4814-8358-A59A9901F3A4}" srcOrd="0" destOrd="0" presId="urn:microsoft.com/office/officeart/2005/8/layout/hierarchy6"/>
    <dgm:cxn modelId="{551235AA-2388-4054-9148-8A4B235AC7E8}" type="presOf" srcId="{4D741071-B2B2-40F8-A995-2E55FB27672B}" destId="{70E6E5B4-33C5-4926-A743-0AC26A978EBC}" srcOrd="0" destOrd="0" presId="urn:microsoft.com/office/officeart/2005/8/layout/hierarchy6"/>
    <dgm:cxn modelId="{86612E56-DFA8-4664-8179-2115708C6896}" type="presOf" srcId="{4D7A7305-BB78-4D3C-A695-573DC462317B}" destId="{BAECB399-3ECC-434F-8BE5-E12BD7ADAF29}" srcOrd="0" destOrd="0" presId="urn:microsoft.com/office/officeart/2005/8/layout/hierarchy6"/>
    <dgm:cxn modelId="{474BEAB2-A770-49D5-BBAF-702B7521BBD0}" type="presOf" srcId="{9874C47F-FDDA-4477-A396-55EA2D83248F}" destId="{4111EB3B-146B-4657-AD17-797443E82F3A}" srcOrd="0" destOrd="0" presId="urn:microsoft.com/office/officeart/2005/8/layout/hierarchy6"/>
    <dgm:cxn modelId="{2FBF695F-ACD2-4EFC-84CC-6F751F7A640C}" type="presOf" srcId="{89D279CC-DB13-4112-BA3D-85C37CB2ACF3}" destId="{71E7CCD0-487B-4D6A-A32F-7E7A25B055C9}" srcOrd="0" destOrd="0" presId="urn:microsoft.com/office/officeart/2005/8/layout/hierarchy6"/>
    <dgm:cxn modelId="{73E32578-C83F-4AB4-AD54-E7F5F40E748D}" srcId="{51FE5DD6-B66E-4D63-BEBF-29670389F8A1}" destId="{65C7C2DC-C446-499E-BDBF-A73F0D1B1E0F}" srcOrd="0" destOrd="0" parTransId="{EA46EE2F-6AAC-4B76-8131-1F1699875F32}" sibTransId="{55996070-8194-4429-99ED-51685C10FB01}"/>
    <dgm:cxn modelId="{120EC76C-650B-4D01-99BD-50E3B42B189F}" type="presOf" srcId="{54750328-2277-48F6-9EF7-7FA17EDE2F15}" destId="{1FE25126-12A1-48C5-B142-31F1A6E19385}" srcOrd="0" destOrd="0" presId="urn:microsoft.com/office/officeart/2005/8/layout/hierarchy6"/>
    <dgm:cxn modelId="{83AA6EB4-0AFA-440E-9058-84E15599EEE8}" type="presOf" srcId="{9874C47F-FDDA-4477-A396-55EA2D83248F}" destId="{5028A744-9838-4B9F-9B37-C829A29F4B3F}" srcOrd="1" destOrd="0" presId="urn:microsoft.com/office/officeart/2005/8/layout/hierarchy6"/>
    <dgm:cxn modelId="{06C26490-F725-4551-90BC-7C45DC757C05}" srcId="{7FAEA2C3-F968-4247-9134-47142E696905}" destId="{D9D0CDF3-6677-4F1C-9008-E25266F28E1E}" srcOrd="0" destOrd="0" parTransId="{4D741071-B2B2-40F8-A995-2E55FB27672B}" sibTransId="{BC296F9E-7D3E-4FC4-98E5-D25013DE2905}"/>
    <dgm:cxn modelId="{FABEAB0A-F443-45F8-AEAD-5E9E9F146B15}" srcId="{9B5D34BB-7E8E-4203-BC00-09CAEA251273}" destId="{27436159-6A44-40B9-A9FC-E984ABA60E21}" srcOrd="1" destOrd="0" parTransId="{EF1C8F25-2A54-4471-96B8-0B98DA18A21C}" sibTransId="{C749037B-06A4-4B59-9146-7F46755F500F}"/>
    <dgm:cxn modelId="{F58CC876-BF21-4C96-8A6C-0D2D6351C220}" srcId="{51FE5DD6-B66E-4D63-BEBF-29670389F8A1}" destId="{7FAEA2C3-F968-4247-9134-47142E696905}" srcOrd="1" destOrd="0" parTransId="{139E0A2B-C39B-43B2-980A-7ED13A4CAC6C}" sibTransId="{C015AD46-4843-40FE-9939-4D72A2C1CF21}"/>
    <dgm:cxn modelId="{920BB1A6-BF5B-4113-96BD-770E28D4F0B0}" srcId="{51FE5DD6-B66E-4D63-BEBF-29670389F8A1}" destId="{9B5D34BB-7E8E-4203-BC00-09CAEA251273}" srcOrd="2" destOrd="0" parTransId="{2BBADC26-F1EC-468C-AA0E-4176F1B075A8}" sibTransId="{8E0A4B15-71B0-459C-8B40-DF5945F0108F}"/>
    <dgm:cxn modelId="{CE6066D8-1691-4C32-989D-604C7DBB05DB}" type="presOf" srcId="{139E0A2B-C39B-43B2-980A-7ED13A4CAC6C}" destId="{CA219F2D-03AC-4F50-9479-32CC3D158F19}" srcOrd="0" destOrd="0" presId="urn:microsoft.com/office/officeart/2005/8/layout/hierarchy6"/>
    <dgm:cxn modelId="{E50874C4-2561-414B-BF68-2489A33E4157}" srcId="{9B5D34BB-7E8E-4203-BC00-09CAEA251273}" destId="{7CD18184-FBE7-4920-9AAB-8E3EC3D0BB76}" srcOrd="0" destOrd="0" parTransId="{C1F461E4-FF71-44DB-8333-2BCF291B3A07}" sibTransId="{49D21D7F-9B56-4536-859A-61DEF84AD98C}"/>
    <dgm:cxn modelId="{892AB399-5509-4F42-924E-6A9DEDFDAFFB}" type="presOf" srcId="{4108ACA4-2259-4ACB-9823-80ECAD2C41B3}" destId="{DA8C232C-2F7A-4EE0-BBA5-67C57F26C4AB}" srcOrd="0" destOrd="0" presId="urn:microsoft.com/office/officeart/2005/8/layout/hierarchy6"/>
    <dgm:cxn modelId="{3AF79D64-E157-405A-963C-8A8A5692167C}" srcId="{65C7C2DC-C446-499E-BDBF-A73F0D1B1E0F}" destId="{A7892944-1879-46C2-AF21-F6E3DB183EAF}" srcOrd="0" destOrd="0" parTransId="{89D279CC-DB13-4112-BA3D-85C37CB2ACF3}" sibTransId="{5FA6BE82-B75A-47E6-AFB0-9E5037509E19}"/>
    <dgm:cxn modelId="{038631CB-2ECF-4E96-B3C0-E9A5513ED731}" type="presOf" srcId="{EA46EE2F-6AAC-4B76-8131-1F1699875F32}" destId="{3F75A1FA-54AA-46D4-AFD7-E20F5A6BE4AD}" srcOrd="0" destOrd="0" presId="urn:microsoft.com/office/officeart/2005/8/layout/hierarchy6"/>
    <dgm:cxn modelId="{F81CAFEE-6B5F-41EE-BDD5-1C8CDB7D4A3B}" type="presOf" srcId="{65C7C2DC-C446-499E-BDBF-A73F0D1B1E0F}" destId="{4BB25247-B232-46D7-8C3E-E37ADFF33D49}" srcOrd="0" destOrd="0" presId="urn:microsoft.com/office/officeart/2005/8/layout/hierarchy6"/>
    <dgm:cxn modelId="{B4B4EE42-BDD9-478C-A955-9236B0C27FD5}" srcId="{51FE5DD6-B66E-4D63-BEBF-29670389F8A1}" destId="{548C85E3-03D0-4809-9E70-7444EB0F593E}" srcOrd="3" destOrd="0" parTransId="{54750328-2277-48F6-9EF7-7FA17EDE2F15}" sibTransId="{89937A6F-BFCF-4F5C-9AF1-16246DE47461}"/>
    <dgm:cxn modelId="{38931418-3E92-4F39-A81E-070E05C1A9BE}" type="presOf" srcId="{D9D0CDF3-6677-4F1C-9008-E25266F28E1E}" destId="{B923EEC0-E599-4DEB-8F2B-5912651158BB}" srcOrd="0" destOrd="0" presId="urn:microsoft.com/office/officeart/2005/8/layout/hierarchy6"/>
    <dgm:cxn modelId="{C894724B-AD2B-46B2-B031-F1A8CCE07DD5}" type="presOf" srcId="{A7892944-1879-46C2-AF21-F6E3DB183EAF}" destId="{B8B54B58-4F6B-433B-A78D-642F0E03EF83}" srcOrd="0" destOrd="0" presId="urn:microsoft.com/office/officeart/2005/8/layout/hierarchy6"/>
    <dgm:cxn modelId="{791D4F53-4E0A-4249-A7ED-29804742CA18}" srcId="{1422B59B-F07E-4D22-AA39-491260A4E2EB}" destId="{51FE5DD6-B66E-4D63-BEBF-29670389F8A1}" srcOrd="0" destOrd="0" parTransId="{9D4B5C59-91D3-4D96-8BA3-04C1B36608A4}" sibTransId="{4FC3E666-EF58-461B-8AC4-802DCE8D795E}"/>
    <dgm:cxn modelId="{D1DDD2C9-F254-4F3D-86BB-D0D0403B0CE6}" type="presOf" srcId="{7FAEA2C3-F968-4247-9134-47142E696905}" destId="{D887CEC9-BA63-4C21-B4D3-35C7DCB2F94D}" srcOrd="0" destOrd="0" presId="urn:microsoft.com/office/officeart/2005/8/layout/hierarchy6"/>
    <dgm:cxn modelId="{E1E286B8-BFA7-4B8B-A923-C4AD28CF71DE}" type="presOf" srcId="{75656017-C4AD-4FD3-B7E4-D20E3973A1A4}" destId="{F015C526-629E-4C8F-9838-A5A27EEBE950}" srcOrd="1" destOrd="0" presId="urn:microsoft.com/office/officeart/2005/8/layout/hierarchy6"/>
    <dgm:cxn modelId="{EE89D692-8568-4195-8257-21D82987AF2F}" type="presOf" srcId="{9B5D34BB-7E8E-4203-BC00-09CAEA251273}" destId="{01A72A43-CDC5-4672-B735-752E95EA33F4}" srcOrd="0" destOrd="0" presId="urn:microsoft.com/office/officeart/2005/8/layout/hierarchy6"/>
    <dgm:cxn modelId="{BC2A4FDF-C05C-4B8C-999C-B960BD27AA1C}" type="presOf" srcId="{51FE5DD6-B66E-4D63-BEBF-29670389F8A1}" destId="{D20498CE-DA7E-4224-A4D7-7F0DC29171A2}" srcOrd="0" destOrd="0" presId="urn:microsoft.com/office/officeart/2005/8/layout/hierarchy6"/>
    <dgm:cxn modelId="{2D897557-30CC-4F07-8AA2-808D4261C33A}" type="presOf" srcId="{4D7A7305-BB78-4D3C-A695-573DC462317B}" destId="{6ED8B7EE-86AB-4C25-A6AC-1AA01C9E172C}" srcOrd="1" destOrd="0" presId="urn:microsoft.com/office/officeart/2005/8/layout/hierarchy6"/>
    <dgm:cxn modelId="{3A8B9AD9-7F3C-4882-B716-F8E0904F2DA1}" srcId="{1422B59B-F07E-4D22-AA39-491260A4E2EB}" destId="{4D7A7305-BB78-4D3C-A695-573DC462317B}" srcOrd="3" destOrd="0" parTransId="{6F009CCC-153A-4AFA-93C8-C8CF36D227CE}" sibTransId="{378A8EEF-8799-4F91-AAE7-71FF7B9D1694}"/>
    <dgm:cxn modelId="{C564B65B-6951-4C84-9546-73BA3F6857CD}" type="presOf" srcId="{EF1C8F25-2A54-4471-96B8-0B98DA18A21C}" destId="{A00D748E-3313-4D1A-AF25-4D5502C4E55D}" srcOrd="0" destOrd="0" presId="urn:microsoft.com/office/officeart/2005/8/layout/hierarchy6"/>
    <dgm:cxn modelId="{7F271105-227D-4703-A015-F88620FC25BE}" srcId="{548C85E3-03D0-4809-9E70-7444EB0F593E}" destId="{4108ACA4-2259-4ACB-9823-80ECAD2C41B3}" srcOrd="0" destOrd="0" parTransId="{DFC3FE20-8A90-4E56-8ACD-D2C2EF6D6C86}" sibTransId="{5E815D1C-D818-4797-A860-9162DCC12AA3}"/>
    <dgm:cxn modelId="{54A96D30-AFFE-467F-BD04-2C54A4F40D9D}" type="presOf" srcId="{548C85E3-03D0-4809-9E70-7444EB0F593E}" destId="{743567DE-3E3F-4287-8168-2E47D0EF1FD8}" srcOrd="0" destOrd="0" presId="urn:microsoft.com/office/officeart/2005/8/layout/hierarchy6"/>
    <dgm:cxn modelId="{DBAA8E35-2E22-4AA2-BC29-198EEB6B3FC9}" type="presOf" srcId="{1422B59B-F07E-4D22-AA39-491260A4E2EB}" destId="{BBBBE32A-E9F6-4980-88FC-F80E1AC999E9}" srcOrd="0" destOrd="0" presId="urn:microsoft.com/office/officeart/2005/8/layout/hierarchy6"/>
    <dgm:cxn modelId="{77D7D55E-1409-403F-9619-4B3E5D3D7A14}" srcId="{1422B59B-F07E-4D22-AA39-491260A4E2EB}" destId="{9874C47F-FDDA-4477-A396-55EA2D83248F}" srcOrd="1" destOrd="0" parTransId="{EF466F9F-FC99-46E2-AF22-E56C22A3EF0B}" sibTransId="{36A69AAC-D0CF-48F6-9096-D602412CC21F}"/>
    <dgm:cxn modelId="{2A285202-8F1A-4BA5-AE8E-64F17A9DDC6C}" type="presOf" srcId="{75656017-C4AD-4FD3-B7E4-D20E3973A1A4}" destId="{ED3A31D4-FEDC-4139-8FC9-98849B39B356}" srcOrd="0" destOrd="0" presId="urn:microsoft.com/office/officeart/2005/8/layout/hierarchy6"/>
    <dgm:cxn modelId="{C323776C-CF5B-4922-B861-0720DDD62A6D}" type="presOf" srcId="{C1F461E4-FF71-44DB-8333-2BCF291B3A07}" destId="{0CC24BCE-BEF8-4907-9349-7519E9AB1B1F}" srcOrd="0" destOrd="0" presId="urn:microsoft.com/office/officeart/2005/8/layout/hierarchy6"/>
    <dgm:cxn modelId="{3F10D1F0-E57B-49A8-AB08-C470A93BEDB8}" type="presOf" srcId="{DFC3FE20-8A90-4E56-8ACD-D2C2EF6D6C86}" destId="{95F02994-3940-4AD0-8D7B-4282C7C6D52F}" srcOrd="0" destOrd="0" presId="urn:microsoft.com/office/officeart/2005/8/layout/hierarchy6"/>
    <dgm:cxn modelId="{450833B5-A3D1-4565-8439-E6C6D3ABA133}" type="presOf" srcId="{27436159-6A44-40B9-A9FC-E984ABA60E21}" destId="{98255C53-E7C7-42F1-9578-3F3A0BDEB1FF}" srcOrd="0" destOrd="0" presId="urn:microsoft.com/office/officeart/2005/8/layout/hierarchy6"/>
    <dgm:cxn modelId="{6377ACE7-DF08-4343-A95F-CB9181F59AD4}" type="presParOf" srcId="{BBBBE32A-E9F6-4980-88FC-F80E1AC999E9}" destId="{91FDBB7C-05BD-4ED6-A7EC-36ABABAD9677}" srcOrd="0" destOrd="0" presId="urn:microsoft.com/office/officeart/2005/8/layout/hierarchy6"/>
    <dgm:cxn modelId="{A1B553B1-93A7-46BB-863D-1E5FD347998D}" type="presParOf" srcId="{91FDBB7C-05BD-4ED6-A7EC-36ABABAD9677}" destId="{2C888590-C1B7-4EF3-A34D-F6CAF730BC3E}" srcOrd="0" destOrd="0" presId="urn:microsoft.com/office/officeart/2005/8/layout/hierarchy6"/>
    <dgm:cxn modelId="{E2D7B4E5-27E5-471C-AC70-422380078FDA}" type="presParOf" srcId="{91FDBB7C-05BD-4ED6-A7EC-36ABABAD9677}" destId="{AFD204E3-D5AF-49E9-A738-F5C9E757E19A}" srcOrd="1" destOrd="0" presId="urn:microsoft.com/office/officeart/2005/8/layout/hierarchy6"/>
    <dgm:cxn modelId="{882CFD45-592D-4089-BE28-12BE83E49B8F}" type="presParOf" srcId="{AFD204E3-D5AF-49E9-A738-F5C9E757E19A}" destId="{CDD20A11-D6BB-4656-8B20-71459A82FFEB}" srcOrd="0" destOrd="0" presId="urn:microsoft.com/office/officeart/2005/8/layout/hierarchy6"/>
    <dgm:cxn modelId="{5ACA62C8-5276-471A-BCD8-A46B0882431E}" type="presParOf" srcId="{CDD20A11-D6BB-4656-8B20-71459A82FFEB}" destId="{D20498CE-DA7E-4224-A4D7-7F0DC29171A2}" srcOrd="0" destOrd="0" presId="urn:microsoft.com/office/officeart/2005/8/layout/hierarchy6"/>
    <dgm:cxn modelId="{2F9D0895-496D-4B84-8189-9994750B359A}" type="presParOf" srcId="{CDD20A11-D6BB-4656-8B20-71459A82FFEB}" destId="{935D4AB9-EFC5-4F7D-92FA-0F9C91A8B3A8}" srcOrd="1" destOrd="0" presId="urn:microsoft.com/office/officeart/2005/8/layout/hierarchy6"/>
    <dgm:cxn modelId="{C12302D7-99CF-4AA4-B79C-C3BC0C0F5D74}" type="presParOf" srcId="{935D4AB9-EFC5-4F7D-92FA-0F9C91A8B3A8}" destId="{3F75A1FA-54AA-46D4-AFD7-E20F5A6BE4AD}" srcOrd="0" destOrd="0" presId="urn:microsoft.com/office/officeart/2005/8/layout/hierarchy6"/>
    <dgm:cxn modelId="{F1766D15-F227-4C20-A961-26C4B94EF3EC}" type="presParOf" srcId="{935D4AB9-EFC5-4F7D-92FA-0F9C91A8B3A8}" destId="{F60629CE-F700-468C-8F8C-ED5767A87CAC}" srcOrd="1" destOrd="0" presId="urn:microsoft.com/office/officeart/2005/8/layout/hierarchy6"/>
    <dgm:cxn modelId="{93EB3799-3238-44A0-B4D5-97FDB305510E}" type="presParOf" srcId="{F60629CE-F700-468C-8F8C-ED5767A87CAC}" destId="{4BB25247-B232-46D7-8C3E-E37ADFF33D49}" srcOrd="0" destOrd="0" presId="urn:microsoft.com/office/officeart/2005/8/layout/hierarchy6"/>
    <dgm:cxn modelId="{870415C9-E3BC-4C5C-A6EB-DC3D99013D29}" type="presParOf" srcId="{F60629CE-F700-468C-8F8C-ED5767A87CAC}" destId="{8BC375E6-23AB-473F-8B03-AEC1C90A87BF}" srcOrd="1" destOrd="0" presId="urn:microsoft.com/office/officeart/2005/8/layout/hierarchy6"/>
    <dgm:cxn modelId="{23C8CB48-EDF9-4E2C-81D9-A860EDBB4FA4}" type="presParOf" srcId="{8BC375E6-23AB-473F-8B03-AEC1C90A87BF}" destId="{71E7CCD0-487B-4D6A-A32F-7E7A25B055C9}" srcOrd="0" destOrd="0" presId="urn:microsoft.com/office/officeart/2005/8/layout/hierarchy6"/>
    <dgm:cxn modelId="{8C4B8B55-C2ED-4568-8C8C-1B089663BDB3}" type="presParOf" srcId="{8BC375E6-23AB-473F-8B03-AEC1C90A87BF}" destId="{2E2F27B9-CFD7-48E1-8FD7-560B7308F6F7}" srcOrd="1" destOrd="0" presId="urn:microsoft.com/office/officeart/2005/8/layout/hierarchy6"/>
    <dgm:cxn modelId="{1EDFA9AA-D7CB-4E57-AC16-4FA522346081}" type="presParOf" srcId="{2E2F27B9-CFD7-48E1-8FD7-560B7308F6F7}" destId="{B8B54B58-4F6B-433B-A78D-642F0E03EF83}" srcOrd="0" destOrd="0" presId="urn:microsoft.com/office/officeart/2005/8/layout/hierarchy6"/>
    <dgm:cxn modelId="{99FA5575-EE5A-43B9-816B-92523D367ED6}" type="presParOf" srcId="{2E2F27B9-CFD7-48E1-8FD7-560B7308F6F7}" destId="{46F0782D-5167-45DD-A422-E69354124B12}" srcOrd="1" destOrd="0" presId="urn:microsoft.com/office/officeart/2005/8/layout/hierarchy6"/>
    <dgm:cxn modelId="{05F435C9-F498-408D-87F7-6182B4F6C941}" type="presParOf" srcId="{935D4AB9-EFC5-4F7D-92FA-0F9C91A8B3A8}" destId="{CA219F2D-03AC-4F50-9479-32CC3D158F19}" srcOrd="2" destOrd="0" presId="urn:microsoft.com/office/officeart/2005/8/layout/hierarchy6"/>
    <dgm:cxn modelId="{CB50EAB9-8E6A-4CFB-B692-BD9198F4CFDB}" type="presParOf" srcId="{935D4AB9-EFC5-4F7D-92FA-0F9C91A8B3A8}" destId="{A4A769EF-5537-4D2B-9B86-0744639C8AF2}" srcOrd="3" destOrd="0" presId="urn:microsoft.com/office/officeart/2005/8/layout/hierarchy6"/>
    <dgm:cxn modelId="{D16EBBB1-FF21-4135-A194-24739A3ABA0D}" type="presParOf" srcId="{A4A769EF-5537-4D2B-9B86-0744639C8AF2}" destId="{D887CEC9-BA63-4C21-B4D3-35C7DCB2F94D}" srcOrd="0" destOrd="0" presId="urn:microsoft.com/office/officeart/2005/8/layout/hierarchy6"/>
    <dgm:cxn modelId="{CD7AD0BB-52F7-4776-A1B1-74CDB731810A}" type="presParOf" srcId="{A4A769EF-5537-4D2B-9B86-0744639C8AF2}" destId="{BF22B658-8211-42C6-B58E-E7CE1C14E441}" srcOrd="1" destOrd="0" presId="urn:microsoft.com/office/officeart/2005/8/layout/hierarchy6"/>
    <dgm:cxn modelId="{F8DA66C9-BB64-4E58-8AE0-78BD9E9D0D2B}" type="presParOf" srcId="{BF22B658-8211-42C6-B58E-E7CE1C14E441}" destId="{70E6E5B4-33C5-4926-A743-0AC26A978EBC}" srcOrd="0" destOrd="0" presId="urn:microsoft.com/office/officeart/2005/8/layout/hierarchy6"/>
    <dgm:cxn modelId="{B6F093EB-4511-4D57-8DCE-C36C6DC9A3A0}" type="presParOf" srcId="{BF22B658-8211-42C6-B58E-E7CE1C14E441}" destId="{7CF08157-676D-48E2-8932-0B29BFA83F7B}" srcOrd="1" destOrd="0" presId="urn:microsoft.com/office/officeart/2005/8/layout/hierarchy6"/>
    <dgm:cxn modelId="{B83B1305-5544-4B5E-8A62-63EEAE2554FE}" type="presParOf" srcId="{7CF08157-676D-48E2-8932-0B29BFA83F7B}" destId="{B923EEC0-E599-4DEB-8F2B-5912651158BB}" srcOrd="0" destOrd="0" presId="urn:microsoft.com/office/officeart/2005/8/layout/hierarchy6"/>
    <dgm:cxn modelId="{44E674C1-06F9-47E1-8490-F5541D57F042}" type="presParOf" srcId="{7CF08157-676D-48E2-8932-0B29BFA83F7B}" destId="{5C894EB3-16AD-4496-A1C6-F4B874C98450}" srcOrd="1" destOrd="0" presId="urn:microsoft.com/office/officeart/2005/8/layout/hierarchy6"/>
    <dgm:cxn modelId="{16C31CB7-EBFC-4D36-BEDE-90B911D231A0}" type="presParOf" srcId="{935D4AB9-EFC5-4F7D-92FA-0F9C91A8B3A8}" destId="{2901AD1B-24EB-4814-8358-A59A9901F3A4}" srcOrd="4" destOrd="0" presId="urn:microsoft.com/office/officeart/2005/8/layout/hierarchy6"/>
    <dgm:cxn modelId="{DC539AB2-7789-4593-A68B-556B77ED1606}" type="presParOf" srcId="{935D4AB9-EFC5-4F7D-92FA-0F9C91A8B3A8}" destId="{E2EA5C2D-9059-4D9F-AB5A-277F695A7D6E}" srcOrd="5" destOrd="0" presId="urn:microsoft.com/office/officeart/2005/8/layout/hierarchy6"/>
    <dgm:cxn modelId="{E8B3ADA2-543E-4547-9738-22E986146F14}" type="presParOf" srcId="{E2EA5C2D-9059-4D9F-AB5A-277F695A7D6E}" destId="{01A72A43-CDC5-4672-B735-752E95EA33F4}" srcOrd="0" destOrd="0" presId="urn:microsoft.com/office/officeart/2005/8/layout/hierarchy6"/>
    <dgm:cxn modelId="{6CA0762F-970C-4A43-9745-7C6160116C21}" type="presParOf" srcId="{E2EA5C2D-9059-4D9F-AB5A-277F695A7D6E}" destId="{9F56ACA1-709A-4E4F-83ED-47C0DA09A08D}" srcOrd="1" destOrd="0" presId="urn:microsoft.com/office/officeart/2005/8/layout/hierarchy6"/>
    <dgm:cxn modelId="{947C170E-9E79-4605-8B6C-B0B94527C5FA}" type="presParOf" srcId="{9F56ACA1-709A-4E4F-83ED-47C0DA09A08D}" destId="{0CC24BCE-BEF8-4907-9349-7519E9AB1B1F}" srcOrd="0" destOrd="0" presId="urn:microsoft.com/office/officeart/2005/8/layout/hierarchy6"/>
    <dgm:cxn modelId="{46BEC463-B0F7-4A56-9C6C-8A2C5482DA68}" type="presParOf" srcId="{9F56ACA1-709A-4E4F-83ED-47C0DA09A08D}" destId="{3B083D1A-E467-4421-A59E-76190314CC8B}" srcOrd="1" destOrd="0" presId="urn:microsoft.com/office/officeart/2005/8/layout/hierarchy6"/>
    <dgm:cxn modelId="{FE8C6A50-AB96-42DE-AA23-CBB891E8269C}" type="presParOf" srcId="{3B083D1A-E467-4421-A59E-76190314CC8B}" destId="{4DDB6A7D-F0A5-4926-B194-5329B06EF6A4}" srcOrd="0" destOrd="0" presId="urn:microsoft.com/office/officeart/2005/8/layout/hierarchy6"/>
    <dgm:cxn modelId="{6A8A7C36-67D0-4963-93A8-7BB91EFA5779}" type="presParOf" srcId="{3B083D1A-E467-4421-A59E-76190314CC8B}" destId="{32F60E04-7535-4DD4-8A6B-88262CD98357}" srcOrd="1" destOrd="0" presId="urn:microsoft.com/office/officeart/2005/8/layout/hierarchy6"/>
    <dgm:cxn modelId="{293312B0-4119-49D8-BAF3-FCD67730E6C4}" type="presParOf" srcId="{9F56ACA1-709A-4E4F-83ED-47C0DA09A08D}" destId="{A00D748E-3313-4D1A-AF25-4D5502C4E55D}" srcOrd="2" destOrd="0" presId="urn:microsoft.com/office/officeart/2005/8/layout/hierarchy6"/>
    <dgm:cxn modelId="{C23C62FB-DD0B-48CE-9DB0-4316EA6087F2}" type="presParOf" srcId="{9F56ACA1-709A-4E4F-83ED-47C0DA09A08D}" destId="{BFF13445-A359-4057-A238-2EB52FD4FF02}" srcOrd="3" destOrd="0" presId="urn:microsoft.com/office/officeart/2005/8/layout/hierarchy6"/>
    <dgm:cxn modelId="{EFEECDBE-6E05-497C-8D7B-CEB8CF732E76}" type="presParOf" srcId="{BFF13445-A359-4057-A238-2EB52FD4FF02}" destId="{98255C53-E7C7-42F1-9578-3F3A0BDEB1FF}" srcOrd="0" destOrd="0" presId="urn:microsoft.com/office/officeart/2005/8/layout/hierarchy6"/>
    <dgm:cxn modelId="{CEA0E112-9E35-494B-B9B3-98DF9468C7D6}" type="presParOf" srcId="{BFF13445-A359-4057-A238-2EB52FD4FF02}" destId="{4DFDD9B5-F89B-461D-9968-65AB30315968}" srcOrd="1" destOrd="0" presId="urn:microsoft.com/office/officeart/2005/8/layout/hierarchy6"/>
    <dgm:cxn modelId="{998F1900-7A45-41E8-BFF9-FC9CF84BE950}" type="presParOf" srcId="{935D4AB9-EFC5-4F7D-92FA-0F9C91A8B3A8}" destId="{1FE25126-12A1-48C5-B142-31F1A6E19385}" srcOrd="6" destOrd="0" presId="urn:microsoft.com/office/officeart/2005/8/layout/hierarchy6"/>
    <dgm:cxn modelId="{59FC81B7-4580-4511-8D1E-47D295BE7156}" type="presParOf" srcId="{935D4AB9-EFC5-4F7D-92FA-0F9C91A8B3A8}" destId="{C98586A8-350E-4EF4-B8DA-F153891372CE}" srcOrd="7" destOrd="0" presId="urn:microsoft.com/office/officeart/2005/8/layout/hierarchy6"/>
    <dgm:cxn modelId="{D1716243-85AF-4FB1-8DD5-9F5A583D39BE}" type="presParOf" srcId="{C98586A8-350E-4EF4-B8DA-F153891372CE}" destId="{743567DE-3E3F-4287-8168-2E47D0EF1FD8}" srcOrd="0" destOrd="0" presId="urn:microsoft.com/office/officeart/2005/8/layout/hierarchy6"/>
    <dgm:cxn modelId="{251CE598-C600-4049-B35B-F1400D0E64DD}" type="presParOf" srcId="{C98586A8-350E-4EF4-B8DA-F153891372CE}" destId="{95FA9560-837D-459E-9942-15126A24D971}" srcOrd="1" destOrd="0" presId="urn:microsoft.com/office/officeart/2005/8/layout/hierarchy6"/>
    <dgm:cxn modelId="{98AAD1DB-FCF6-43A1-AAAB-587A913E8DCB}" type="presParOf" srcId="{95FA9560-837D-459E-9942-15126A24D971}" destId="{95F02994-3940-4AD0-8D7B-4282C7C6D52F}" srcOrd="0" destOrd="0" presId="urn:microsoft.com/office/officeart/2005/8/layout/hierarchy6"/>
    <dgm:cxn modelId="{060CC555-151F-49CD-B815-4080840B5271}" type="presParOf" srcId="{95FA9560-837D-459E-9942-15126A24D971}" destId="{4F4041A5-5071-43AE-A380-DCF4738BD14C}" srcOrd="1" destOrd="0" presId="urn:microsoft.com/office/officeart/2005/8/layout/hierarchy6"/>
    <dgm:cxn modelId="{E4BF91EB-E9B8-4630-AA04-CAFB19B08A53}" type="presParOf" srcId="{4F4041A5-5071-43AE-A380-DCF4738BD14C}" destId="{DA8C232C-2F7A-4EE0-BBA5-67C57F26C4AB}" srcOrd="0" destOrd="0" presId="urn:microsoft.com/office/officeart/2005/8/layout/hierarchy6"/>
    <dgm:cxn modelId="{ED1225C4-581D-4D21-A553-4620FEB56285}" type="presParOf" srcId="{4F4041A5-5071-43AE-A380-DCF4738BD14C}" destId="{A70A1EB2-349A-49F9-9B86-6F3610AD3BA0}" srcOrd="1" destOrd="0" presId="urn:microsoft.com/office/officeart/2005/8/layout/hierarchy6"/>
    <dgm:cxn modelId="{68E86085-5284-487D-A0B3-E273D9B2E0F2}" type="presParOf" srcId="{BBBBE32A-E9F6-4980-88FC-F80E1AC999E9}" destId="{35FC49FD-FA5B-4BE4-90AD-E5BB4DF96693}" srcOrd="1" destOrd="0" presId="urn:microsoft.com/office/officeart/2005/8/layout/hierarchy6"/>
    <dgm:cxn modelId="{7621983D-AA3D-4347-9E52-B40AC2DB0458}" type="presParOf" srcId="{35FC49FD-FA5B-4BE4-90AD-E5BB4DF96693}" destId="{4AE7D778-941B-4496-9C4E-8817BA600CC2}" srcOrd="0" destOrd="0" presId="urn:microsoft.com/office/officeart/2005/8/layout/hierarchy6"/>
    <dgm:cxn modelId="{D71CF445-7F94-46C1-91E3-FC734979BA71}" type="presParOf" srcId="{4AE7D778-941B-4496-9C4E-8817BA600CC2}" destId="{4111EB3B-146B-4657-AD17-797443E82F3A}" srcOrd="0" destOrd="0" presId="urn:microsoft.com/office/officeart/2005/8/layout/hierarchy6"/>
    <dgm:cxn modelId="{1E1FE1FC-9A33-4F07-9D83-1462EAA633AF}" type="presParOf" srcId="{4AE7D778-941B-4496-9C4E-8817BA600CC2}" destId="{5028A744-9838-4B9F-9B37-C829A29F4B3F}" srcOrd="1" destOrd="0" presId="urn:microsoft.com/office/officeart/2005/8/layout/hierarchy6"/>
    <dgm:cxn modelId="{2D30AC5B-55F7-4E51-B1CA-E11F748E5793}" type="presParOf" srcId="{35FC49FD-FA5B-4BE4-90AD-E5BB4DF96693}" destId="{53F4E9BD-9E55-4A1C-91E2-D2FA3BA661A4}" srcOrd="1" destOrd="0" presId="urn:microsoft.com/office/officeart/2005/8/layout/hierarchy6"/>
    <dgm:cxn modelId="{AEE5D936-4C60-422D-A2BE-ACC34033985D}" type="presParOf" srcId="{53F4E9BD-9E55-4A1C-91E2-D2FA3BA661A4}" destId="{FD7F74D6-7EF5-4784-93FE-563965857314}" srcOrd="0" destOrd="0" presId="urn:microsoft.com/office/officeart/2005/8/layout/hierarchy6"/>
    <dgm:cxn modelId="{32BFC188-1E2B-4C2C-9AA7-F72A624C6C86}" type="presParOf" srcId="{35FC49FD-FA5B-4BE4-90AD-E5BB4DF96693}" destId="{33ECC819-6489-412C-A87B-8B86AAC801CF}" srcOrd="2" destOrd="0" presId="urn:microsoft.com/office/officeart/2005/8/layout/hierarchy6"/>
    <dgm:cxn modelId="{1E9E39AC-E1AA-4EF0-B758-4C18844384B4}" type="presParOf" srcId="{33ECC819-6489-412C-A87B-8B86AAC801CF}" destId="{ED3A31D4-FEDC-4139-8FC9-98849B39B356}" srcOrd="0" destOrd="0" presId="urn:microsoft.com/office/officeart/2005/8/layout/hierarchy6"/>
    <dgm:cxn modelId="{1A1ADC2A-8EFA-4A27-A2DF-31111B6C82E7}" type="presParOf" srcId="{33ECC819-6489-412C-A87B-8B86AAC801CF}" destId="{F015C526-629E-4C8F-9838-A5A27EEBE950}" srcOrd="1" destOrd="0" presId="urn:microsoft.com/office/officeart/2005/8/layout/hierarchy6"/>
    <dgm:cxn modelId="{86F1D0AC-F962-4072-A83D-C5BDB34EA496}" type="presParOf" srcId="{35FC49FD-FA5B-4BE4-90AD-E5BB4DF96693}" destId="{6872EA13-1DD7-4C7B-9535-1063EC8526E3}" srcOrd="3" destOrd="0" presId="urn:microsoft.com/office/officeart/2005/8/layout/hierarchy6"/>
    <dgm:cxn modelId="{D2DCF553-7CC3-41D0-8039-264558203DDF}" type="presParOf" srcId="{6872EA13-1DD7-4C7B-9535-1063EC8526E3}" destId="{B57C9A5D-2749-4548-AA1E-EBC376E3F28C}" srcOrd="0" destOrd="0" presId="urn:microsoft.com/office/officeart/2005/8/layout/hierarchy6"/>
    <dgm:cxn modelId="{7755CF16-B5DB-460F-8E32-4D6CC7D87A60}" type="presParOf" srcId="{35FC49FD-FA5B-4BE4-90AD-E5BB4DF96693}" destId="{93F087B6-EE24-4EAD-A088-61065C40AF89}" srcOrd="4" destOrd="0" presId="urn:microsoft.com/office/officeart/2005/8/layout/hierarchy6"/>
    <dgm:cxn modelId="{FCFA13B0-3D19-4214-BA57-A2FDA41FC3C7}" type="presParOf" srcId="{93F087B6-EE24-4EAD-A088-61065C40AF89}" destId="{BAECB399-3ECC-434F-8BE5-E12BD7ADAF29}" srcOrd="0" destOrd="0" presId="urn:microsoft.com/office/officeart/2005/8/layout/hierarchy6"/>
    <dgm:cxn modelId="{4DD8B432-8D5B-4240-8F62-3FEBADAF2B83}" type="presParOf" srcId="{93F087B6-EE24-4EAD-A088-61065C40AF89}" destId="{6ED8B7EE-86AB-4C25-A6AC-1AA01C9E172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CB399-3ECC-434F-8BE5-E12BD7ADAF29}">
      <dsp:nvSpPr>
        <dsp:cNvPr id="0" name=""/>
        <dsp:cNvSpPr/>
      </dsp:nvSpPr>
      <dsp:spPr>
        <a:xfrm>
          <a:off x="0" y="2128012"/>
          <a:ext cx="8537576" cy="7487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a:t>Interdepartmental</a:t>
          </a:r>
          <a:endParaRPr lang="en-ZA" sz="1900" kern="1200" dirty="0"/>
        </a:p>
      </dsp:txBody>
      <dsp:txXfrm>
        <a:off x="0" y="2128012"/>
        <a:ext cx="2561272" cy="748705"/>
      </dsp:txXfrm>
    </dsp:sp>
    <dsp:sp modelId="{ED3A31D4-FEDC-4139-8FC9-98849B39B356}">
      <dsp:nvSpPr>
        <dsp:cNvPr id="0" name=""/>
        <dsp:cNvSpPr/>
      </dsp:nvSpPr>
      <dsp:spPr>
        <a:xfrm>
          <a:off x="0" y="1242513"/>
          <a:ext cx="8537576" cy="7487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a:t>Interdepartmental</a:t>
          </a:r>
          <a:endParaRPr lang="en-ZA" sz="1900" kern="1200" dirty="0"/>
        </a:p>
      </dsp:txBody>
      <dsp:txXfrm>
        <a:off x="0" y="1242513"/>
        <a:ext cx="2561272" cy="748705"/>
      </dsp:txXfrm>
    </dsp:sp>
    <dsp:sp modelId="{4111EB3B-146B-4657-AD17-797443E82F3A}">
      <dsp:nvSpPr>
        <dsp:cNvPr id="0" name=""/>
        <dsp:cNvSpPr/>
      </dsp:nvSpPr>
      <dsp:spPr>
        <a:xfrm>
          <a:off x="0" y="369023"/>
          <a:ext cx="8537576" cy="7487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a:t>National Treasury leads</a:t>
          </a:r>
          <a:endParaRPr lang="en-ZA" sz="1900" kern="1200" dirty="0"/>
        </a:p>
      </dsp:txBody>
      <dsp:txXfrm>
        <a:off x="0" y="369023"/>
        <a:ext cx="2561272" cy="748705"/>
      </dsp:txXfrm>
    </dsp:sp>
    <dsp:sp modelId="{D20498CE-DA7E-4224-A4D7-7F0DC29171A2}">
      <dsp:nvSpPr>
        <dsp:cNvPr id="0" name=""/>
        <dsp:cNvSpPr/>
      </dsp:nvSpPr>
      <dsp:spPr>
        <a:xfrm>
          <a:off x="4996107" y="431415"/>
          <a:ext cx="935881" cy="623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a:t>Inter-Departmental Committee on Anti-Money Laundering</a:t>
          </a:r>
          <a:endParaRPr lang="en-ZA" sz="700" kern="1200" dirty="0"/>
        </a:p>
      </dsp:txBody>
      <dsp:txXfrm>
        <a:off x="5014381" y="449689"/>
        <a:ext cx="899333" cy="587373"/>
      </dsp:txXfrm>
    </dsp:sp>
    <dsp:sp modelId="{3F75A1FA-54AA-46D4-AFD7-E20F5A6BE4AD}">
      <dsp:nvSpPr>
        <dsp:cNvPr id="0" name=""/>
        <dsp:cNvSpPr/>
      </dsp:nvSpPr>
      <dsp:spPr>
        <a:xfrm>
          <a:off x="3030756" y="1055336"/>
          <a:ext cx="2433292" cy="232267"/>
        </a:xfrm>
        <a:custGeom>
          <a:avLst/>
          <a:gdLst/>
          <a:ahLst/>
          <a:cxnLst/>
          <a:rect l="0" t="0" r="0" b="0"/>
          <a:pathLst>
            <a:path>
              <a:moveTo>
                <a:pt x="2433292" y="0"/>
              </a:moveTo>
              <a:lnTo>
                <a:pt x="2433292" y="116133"/>
              </a:lnTo>
              <a:lnTo>
                <a:pt x="0" y="116133"/>
              </a:lnTo>
              <a:lnTo>
                <a:pt x="0" y="2322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B25247-B232-46D7-8C3E-E37ADFF33D49}">
      <dsp:nvSpPr>
        <dsp:cNvPr id="0" name=""/>
        <dsp:cNvSpPr/>
      </dsp:nvSpPr>
      <dsp:spPr>
        <a:xfrm>
          <a:off x="2562815" y="1287604"/>
          <a:ext cx="935881" cy="62392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a:t>DG Level Committee on </a:t>
          </a:r>
          <a:r>
            <a:rPr lang="en-ZA" sz="700" kern="1200" dirty="0"/>
            <a:t>Risk, Policy and Coordination</a:t>
          </a:r>
        </a:p>
      </dsp:txBody>
      <dsp:txXfrm>
        <a:off x="2581089" y="1305878"/>
        <a:ext cx="899333" cy="587373"/>
      </dsp:txXfrm>
    </dsp:sp>
    <dsp:sp modelId="{71E7CCD0-487B-4D6A-A32F-7E7A25B055C9}">
      <dsp:nvSpPr>
        <dsp:cNvPr id="0" name=""/>
        <dsp:cNvSpPr/>
      </dsp:nvSpPr>
      <dsp:spPr>
        <a:xfrm>
          <a:off x="2985036" y="1911525"/>
          <a:ext cx="91440" cy="266869"/>
        </a:xfrm>
        <a:custGeom>
          <a:avLst/>
          <a:gdLst/>
          <a:ahLst/>
          <a:cxnLst/>
          <a:rect l="0" t="0" r="0" b="0"/>
          <a:pathLst>
            <a:path>
              <a:moveTo>
                <a:pt x="45720" y="0"/>
              </a:moveTo>
              <a:lnTo>
                <a:pt x="45720" y="2668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B54B58-4F6B-433B-A78D-642F0E03EF83}">
      <dsp:nvSpPr>
        <dsp:cNvPr id="0" name=""/>
        <dsp:cNvSpPr/>
      </dsp:nvSpPr>
      <dsp:spPr>
        <a:xfrm>
          <a:off x="2562815" y="2178395"/>
          <a:ext cx="935881" cy="227381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a:t>Immediate Outcome 1 on Risk, Policy and Coordination</a:t>
          </a:r>
          <a:endParaRPr lang="en-ZA" sz="700" kern="1200" dirty="0"/>
        </a:p>
      </dsp:txBody>
      <dsp:txXfrm>
        <a:off x="2590226" y="2205806"/>
        <a:ext cx="881059" cy="2218996"/>
      </dsp:txXfrm>
    </dsp:sp>
    <dsp:sp modelId="{CA219F2D-03AC-4F50-9479-32CC3D158F19}">
      <dsp:nvSpPr>
        <dsp:cNvPr id="0" name=""/>
        <dsp:cNvSpPr/>
      </dsp:nvSpPr>
      <dsp:spPr>
        <a:xfrm>
          <a:off x="4247402" y="1055336"/>
          <a:ext cx="1216646" cy="249568"/>
        </a:xfrm>
        <a:custGeom>
          <a:avLst/>
          <a:gdLst/>
          <a:ahLst/>
          <a:cxnLst/>
          <a:rect l="0" t="0" r="0" b="0"/>
          <a:pathLst>
            <a:path>
              <a:moveTo>
                <a:pt x="1216646" y="0"/>
              </a:moveTo>
              <a:lnTo>
                <a:pt x="1216646" y="124784"/>
              </a:lnTo>
              <a:lnTo>
                <a:pt x="0" y="124784"/>
              </a:lnTo>
              <a:lnTo>
                <a:pt x="0" y="249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87CEC9-BA63-4C21-B4D3-35C7DCB2F94D}">
      <dsp:nvSpPr>
        <dsp:cNvPr id="0" name=""/>
        <dsp:cNvSpPr/>
      </dsp:nvSpPr>
      <dsp:spPr>
        <a:xfrm>
          <a:off x="3779461" y="1304905"/>
          <a:ext cx="935881" cy="62392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a:t>DG Level Committee on Effectiveness </a:t>
          </a:r>
        </a:p>
        <a:p>
          <a:pPr lvl="0" algn="ctr" defTabSz="311150">
            <a:lnSpc>
              <a:spcPct val="90000"/>
            </a:lnSpc>
            <a:spcBef>
              <a:spcPct val="0"/>
            </a:spcBef>
            <a:spcAft>
              <a:spcPct val="35000"/>
            </a:spcAft>
          </a:pPr>
          <a:r>
            <a:rPr lang="en-GB" sz="700" kern="1200" dirty="0"/>
            <a:t>Financial Sector  </a:t>
          </a:r>
          <a:endParaRPr lang="en-ZA" sz="700" kern="1200" dirty="0"/>
        </a:p>
      </dsp:txBody>
      <dsp:txXfrm>
        <a:off x="3797735" y="1323179"/>
        <a:ext cx="899333" cy="587373"/>
      </dsp:txXfrm>
    </dsp:sp>
    <dsp:sp modelId="{70E6E5B4-33C5-4926-A743-0AC26A978EBC}">
      <dsp:nvSpPr>
        <dsp:cNvPr id="0" name=""/>
        <dsp:cNvSpPr/>
      </dsp:nvSpPr>
      <dsp:spPr>
        <a:xfrm>
          <a:off x="4201682" y="1928826"/>
          <a:ext cx="91440" cy="249568"/>
        </a:xfrm>
        <a:custGeom>
          <a:avLst/>
          <a:gdLst/>
          <a:ahLst/>
          <a:cxnLst/>
          <a:rect l="0" t="0" r="0" b="0"/>
          <a:pathLst>
            <a:path>
              <a:moveTo>
                <a:pt x="45720" y="0"/>
              </a:moveTo>
              <a:lnTo>
                <a:pt x="45720" y="2495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23EEC0-E599-4DEB-8F2B-5912651158BB}">
      <dsp:nvSpPr>
        <dsp:cNvPr id="0" name=""/>
        <dsp:cNvSpPr/>
      </dsp:nvSpPr>
      <dsp:spPr>
        <a:xfrm>
          <a:off x="3779461" y="2178395"/>
          <a:ext cx="935881" cy="225646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a:t>Immediate Outcome 3,4,5</a:t>
          </a:r>
        </a:p>
        <a:p>
          <a:pPr lvl="0" algn="ctr" defTabSz="311150">
            <a:lnSpc>
              <a:spcPct val="90000"/>
            </a:lnSpc>
            <a:spcBef>
              <a:spcPct val="0"/>
            </a:spcBef>
            <a:spcAft>
              <a:spcPct val="35000"/>
            </a:spcAft>
          </a:pPr>
          <a:r>
            <a:rPr lang="en-GB" sz="700" kern="1200" dirty="0"/>
            <a:t>Supervision, Private Sector &amp; Beneficial Ownership</a:t>
          </a:r>
          <a:endParaRPr lang="en-ZA" sz="700" kern="1200" dirty="0"/>
        </a:p>
        <a:p>
          <a:pPr lvl="0" algn="ctr" defTabSz="311150">
            <a:lnSpc>
              <a:spcPct val="90000"/>
            </a:lnSpc>
            <a:spcBef>
              <a:spcPct val="0"/>
            </a:spcBef>
            <a:spcAft>
              <a:spcPct val="35000"/>
            </a:spcAft>
          </a:pPr>
          <a:endParaRPr lang="en-ZA" sz="700" kern="1200" dirty="0"/>
        </a:p>
      </dsp:txBody>
      <dsp:txXfrm>
        <a:off x="3806872" y="2205806"/>
        <a:ext cx="881059" cy="2201638"/>
      </dsp:txXfrm>
    </dsp:sp>
    <dsp:sp modelId="{2901AD1B-24EB-4814-8358-A59A9901F3A4}">
      <dsp:nvSpPr>
        <dsp:cNvPr id="0" name=""/>
        <dsp:cNvSpPr/>
      </dsp:nvSpPr>
      <dsp:spPr>
        <a:xfrm>
          <a:off x="5464048" y="1055336"/>
          <a:ext cx="608323" cy="249568"/>
        </a:xfrm>
        <a:custGeom>
          <a:avLst/>
          <a:gdLst/>
          <a:ahLst/>
          <a:cxnLst/>
          <a:rect l="0" t="0" r="0" b="0"/>
          <a:pathLst>
            <a:path>
              <a:moveTo>
                <a:pt x="0" y="0"/>
              </a:moveTo>
              <a:lnTo>
                <a:pt x="0" y="124784"/>
              </a:lnTo>
              <a:lnTo>
                <a:pt x="608323" y="124784"/>
              </a:lnTo>
              <a:lnTo>
                <a:pt x="608323" y="249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72A43-CDC5-4672-B735-752E95EA33F4}">
      <dsp:nvSpPr>
        <dsp:cNvPr id="0" name=""/>
        <dsp:cNvSpPr/>
      </dsp:nvSpPr>
      <dsp:spPr>
        <a:xfrm>
          <a:off x="5604430" y="1304905"/>
          <a:ext cx="935881" cy="62392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a:t>DG Level Committee on Effectiveness</a:t>
          </a:r>
        </a:p>
        <a:p>
          <a:pPr lvl="0" algn="ctr" defTabSz="311150">
            <a:lnSpc>
              <a:spcPct val="90000"/>
            </a:lnSpc>
            <a:spcBef>
              <a:spcPct val="0"/>
            </a:spcBef>
            <a:spcAft>
              <a:spcPct val="35000"/>
            </a:spcAft>
          </a:pPr>
          <a:r>
            <a:rPr lang="en-ZA" sz="700" kern="1200" dirty="0"/>
            <a:t>Non Financial Sector</a:t>
          </a:r>
        </a:p>
      </dsp:txBody>
      <dsp:txXfrm>
        <a:off x="5622704" y="1323179"/>
        <a:ext cx="899333" cy="587373"/>
      </dsp:txXfrm>
    </dsp:sp>
    <dsp:sp modelId="{0CC24BCE-BEF8-4907-9349-7519E9AB1B1F}">
      <dsp:nvSpPr>
        <dsp:cNvPr id="0" name=""/>
        <dsp:cNvSpPr/>
      </dsp:nvSpPr>
      <dsp:spPr>
        <a:xfrm>
          <a:off x="5464048" y="1928826"/>
          <a:ext cx="608323" cy="249568"/>
        </a:xfrm>
        <a:custGeom>
          <a:avLst/>
          <a:gdLst/>
          <a:ahLst/>
          <a:cxnLst/>
          <a:rect l="0" t="0" r="0" b="0"/>
          <a:pathLst>
            <a:path>
              <a:moveTo>
                <a:pt x="608323" y="0"/>
              </a:moveTo>
              <a:lnTo>
                <a:pt x="608323" y="124784"/>
              </a:lnTo>
              <a:lnTo>
                <a:pt x="0" y="124784"/>
              </a:lnTo>
              <a:lnTo>
                <a:pt x="0" y="2495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DB6A7D-F0A5-4926-B194-5329B06EF6A4}">
      <dsp:nvSpPr>
        <dsp:cNvPr id="0" name=""/>
        <dsp:cNvSpPr/>
      </dsp:nvSpPr>
      <dsp:spPr>
        <a:xfrm>
          <a:off x="4996107" y="2178395"/>
          <a:ext cx="935881" cy="2256467"/>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a:t> </a:t>
          </a:r>
          <a:r>
            <a:rPr lang="en-ZA" sz="700" kern="1200" dirty="0"/>
            <a:t>Immediate Outcome 2, 6, 7 &amp; 8</a:t>
          </a:r>
        </a:p>
        <a:p>
          <a:pPr lvl="0" algn="ctr" defTabSz="311150">
            <a:lnSpc>
              <a:spcPct val="90000"/>
            </a:lnSpc>
            <a:spcBef>
              <a:spcPct val="0"/>
            </a:spcBef>
            <a:spcAft>
              <a:spcPct val="35000"/>
            </a:spcAft>
          </a:pPr>
          <a:r>
            <a:rPr lang="en-GB" sz="700" kern="1200" dirty="0"/>
            <a:t> International Cooperation, Money laundering investigations, prosecutions &amp; asset forfeiture </a:t>
          </a:r>
          <a:endParaRPr lang="en-ZA" sz="700" kern="1200" dirty="0"/>
        </a:p>
      </dsp:txBody>
      <dsp:txXfrm>
        <a:off x="5023518" y="2205806"/>
        <a:ext cx="881059" cy="2201645"/>
      </dsp:txXfrm>
    </dsp:sp>
    <dsp:sp modelId="{A00D748E-3313-4D1A-AF25-4D5502C4E55D}">
      <dsp:nvSpPr>
        <dsp:cNvPr id="0" name=""/>
        <dsp:cNvSpPr/>
      </dsp:nvSpPr>
      <dsp:spPr>
        <a:xfrm>
          <a:off x="6072371" y="1928826"/>
          <a:ext cx="608323" cy="249568"/>
        </a:xfrm>
        <a:custGeom>
          <a:avLst/>
          <a:gdLst/>
          <a:ahLst/>
          <a:cxnLst/>
          <a:rect l="0" t="0" r="0" b="0"/>
          <a:pathLst>
            <a:path>
              <a:moveTo>
                <a:pt x="0" y="0"/>
              </a:moveTo>
              <a:lnTo>
                <a:pt x="0" y="124784"/>
              </a:lnTo>
              <a:lnTo>
                <a:pt x="608323" y="124784"/>
              </a:lnTo>
              <a:lnTo>
                <a:pt x="608323" y="2495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255C53-E7C7-42F1-9578-3F3A0BDEB1FF}">
      <dsp:nvSpPr>
        <dsp:cNvPr id="0" name=""/>
        <dsp:cNvSpPr/>
      </dsp:nvSpPr>
      <dsp:spPr>
        <a:xfrm>
          <a:off x="6212754" y="2178395"/>
          <a:ext cx="935881" cy="2243969"/>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ZA" sz="700" kern="1200" dirty="0"/>
            <a:t>Immediate Outcomes  2, 6, 8, 9, 10 &amp; 11</a:t>
          </a:r>
        </a:p>
        <a:p>
          <a:pPr lvl="0" algn="ctr" defTabSz="311150">
            <a:lnSpc>
              <a:spcPct val="90000"/>
            </a:lnSpc>
            <a:spcBef>
              <a:spcPct val="0"/>
            </a:spcBef>
            <a:spcAft>
              <a:spcPct val="35000"/>
            </a:spcAft>
          </a:pPr>
          <a:r>
            <a:rPr lang="en-GB" sz="700" kern="1200" dirty="0"/>
            <a:t>International Cooperation, Terrorist financing investigations &amp; prosecutions</a:t>
          </a:r>
          <a:endParaRPr lang="en-ZA" sz="700" kern="1200" dirty="0"/>
        </a:p>
      </dsp:txBody>
      <dsp:txXfrm>
        <a:off x="6240165" y="2205806"/>
        <a:ext cx="881059" cy="2189147"/>
      </dsp:txXfrm>
    </dsp:sp>
    <dsp:sp modelId="{1FE25126-12A1-48C5-B142-31F1A6E19385}">
      <dsp:nvSpPr>
        <dsp:cNvPr id="0" name=""/>
        <dsp:cNvSpPr/>
      </dsp:nvSpPr>
      <dsp:spPr>
        <a:xfrm>
          <a:off x="5464048" y="1055336"/>
          <a:ext cx="2433292" cy="249568"/>
        </a:xfrm>
        <a:custGeom>
          <a:avLst/>
          <a:gdLst/>
          <a:ahLst/>
          <a:cxnLst/>
          <a:rect l="0" t="0" r="0" b="0"/>
          <a:pathLst>
            <a:path>
              <a:moveTo>
                <a:pt x="0" y="0"/>
              </a:moveTo>
              <a:lnTo>
                <a:pt x="0" y="124784"/>
              </a:lnTo>
              <a:lnTo>
                <a:pt x="2433292" y="124784"/>
              </a:lnTo>
              <a:lnTo>
                <a:pt x="2433292" y="249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3567DE-3E3F-4287-8168-2E47D0EF1FD8}">
      <dsp:nvSpPr>
        <dsp:cNvPr id="0" name=""/>
        <dsp:cNvSpPr/>
      </dsp:nvSpPr>
      <dsp:spPr>
        <a:xfrm>
          <a:off x="7429400" y="1304905"/>
          <a:ext cx="935881" cy="62392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a:t>DG level Committee on Technical Compliance (Legislative Changes)</a:t>
          </a:r>
          <a:endParaRPr lang="en-ZA" sz="700" kern="1200" dirty="0"/>
        </a:p>
      </dsp:txBody>
      <dsp:txXfrm>
        <a:off x="7447674" y="1323179"/>
        <a:ext cx="899333" cy="587373"/>
      </dsp:txXfrm>
    </dsp:sp>
    <dsp:sp modelId="{95F02994-3940-4AD0-8D7B-4282C7C6D52F}">
      <dsp:nvSpPr>
        <dsp:cNvPr id="0" name=""/>
        <dsp:cNvSpPr/>
      </dsp:nvSpPr>
      <dsp:spPr>
        <a:xfrm>
          <a:off x="7851621" y="1928826"/>
          <a:ext cx="91440" cy="249568"/>
        </a:xfrm>
        <a:custGeom>
          <a:avLst/>
          <a:gdLst/>
          <a:ahLst/>
          <a:cxnLst/>
          <a:rect l="0" t="0" r="0" b="0"/>
          <a:pathLst>
            <a:path>
              <a:moveTo>
                <a:pt x="45720" y="0"/>
              </a:moveTo>
              <a:lnTo>
                <a:pt x="45720" y="2495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8C232C-2F7A-4EE0-BBA5-67C57F26C4AB}">
      <dsp:nvSpPr>
        <dsp:cNvPr id="0" name=""/>
        <dsp:cNvSpPr/>
      </dsp:nvSpPr>
      <dsp:spPr>
        <a:xfrm>
          <a:off x="7429400" y="2178395"/>
          <a:ext cx="935881" cy="2266200"/>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a:t>Technical Compliance Working Group</a:t>
          </a:r>
          <a:endParaRPr lang="en-ZA" sz="700" kern="1200" dirty="0"/>
        </a:p>
      </dsp:txBody>
      <dsp:txXfrm>
        <a:off x="7456811" y="2205806"/>
        <a:ext cx="881059" cy="22113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8/31/2022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2022/08/31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2022/08/31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2022/08/31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2022/08/31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2022/08/31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2022/08/31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2022/08/31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2022/08/31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2022/08/31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2022/08/31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2022/08/31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781050"/>
            <a:ext cx="4960460" cy="1844087"/>
          </a:xfrm>
        </p:spPr>
        <p:txBody>
          <a:bodyPr lIns="0" tIns="0" anchor="b">
            <a:normAutofit fontScale="90000"/>
          </a:bodyPr>
          <a:lstStyle/>
          <a:p>
            <a:pPr algn="r">
              <a:lnSpc>
                <a:spcPts val="3600"/>
              </a:lnSpc>
            </a:pPr>
            <a:r>
              <a:rPr lang="en-US" sz="2700" b="1" cap="all" dirty="0">
                <a:solidFill>
                  <a:schemeClr val="bg1"/>
                </a:solidFill>
                <a:latin typeface="+mn-lt"/>
              </a:rPr>
              <a:t/>
            </a:r>
            <a:br>
              <a:rPr lang="en-US" sz="2700" b="1" cap="all" dirty="0">
                <a:solidFill>
                  <a:schemeClr val="bg1"/>
                </a:solidFill>
                <a:latin typeface="+mn-lt"/>
              </a:rPr>
            </a:br>
            <a:r>
              <a:rPr lang="en-US" sz="2700" b="1" cap="all" dirty="0">
                <a:solidFill>
                  <a:schemeClr val="bg1"/>
                </a:solidFill>
                <a:latin typeface="+mn-lt"/>
              </a:rPr>
              <a:t/>
            </a:r>
            <a:br>
              <a:rPr lang="en-US" sz="2700" b="1" cap="all" dirty="0">
                <a:solidFill>
                  <a:schemeClr val="bg1"/>
                </a:solidFill>
                <a:latin typeface="+mn-lt"/>
              </a:rPr>
            </a:br>
            <a:r>
              <a:rPr lang="en-US" sz="2700" b="1" cap="all" dirty="0">
                <a:solidFill>
                  <a:schemeClr val="bg1"/>
                </a:solidFill>
                <a:latin typeface="+mn-lt"/>
              </a:rPr>
              <a:t/>
            </a:r>
            <a:br>
              <a:rPr lang="en-US" sz="2700" b="1" cap="all" dirty="0">
                <a:solidFill>
                  <a:schemeClr val="bg1"/>
                </a:solidFill>
                <a:latin typeface="+mn-lt"/>
              </a:rPr>
            </a:br>
            <a:r>
              <a:rPr lang="en-US" sz="2700" b="1" cap="all" dirty="0">
                <a:solidFill>
                  <a:schemeClr val="bg1"/>
                </a:solidFill>
                <a:latin typeface="+mn-lt"/>
              </a:rPr>
              <a:t/>
            </a:r>
            <a:br>
              <a:rPr lang="en-US" sz="2700" b="1" cap="all" dirty="0">
                <a:solidFill>
                  <a:schemeClr val="bg1"/>
                </a:solidFill>
                <a:latin typeface="+mn-lt"/>
              </a:rPr>
            </a:br>
            <a:r>
              <a:rPr lang="en-US" sz="3100" b="1" cap="all" dirty="0">
                <a:solidFill>
                  <a:schemeClr val="bg1"/>
                </a:solidFill>
                <a:latin typeface="+mn-lt"/>
              </a:rPr>
              <a:t>GENERAL LAWS (ANTI-MONEY LAUNDERING AND COMBATING OF TERRORISM FINANCING) AMENDMENT Bill</a:t>
            </a:r>
            <a:r>
              <a:rPr lang="en-US" sz="2700" b="1" cap="all" dirty="0">
                <a:solidFill>
                  <a:schemeClr val="bg1"/>
                </a:solidFill>
                <a:latin typeface="+mn-lt"/>
              </a:rPr>
              <a:t>                  </a:t>
            </a:r>
          </a:p>
        </p:txBody>
      </p:sp>
      <p:sp>
        <p:nvSpPr>
          <p:cNvPr id="3" name="Subtitle 2"/>
          <p:cNvSpPr>
            <a:spLocks noGrp="1"/>
          </p:cNvSpPr>
          <p:nvPr>
            <p:ph type="subTitle" idx="1"/>
          </p:nvPr>
        </p:nvSpPr>
        <p:spPr>
          <a:xfrm>
            <a:off x="1249471" y="2842800"/>
            <a:ext cx="4436954" cy="1088648"/>
          </a:xfrm>
        </p:spPr>
        <p:txBody>
          <a:bodyPr>
            <a:normAutofit/>
          </a:bodyPr>
          <a:lstStyle/>
          <a:p>
            <a:pPr algn="r">
              <a:tabLst>
                <a:tab pos="1193800" algn="l"/>
              </a:tabLst>
            </a:pPr>
            <a:r>
              <a:rPr lang="en-US" sz="2200" dirty="0">
                <a:solidFill>
                  <a:schemeClr val="bg1"/>
                </a:solidFill>
              </a:rPr>
              <a:t>Presentation to the Standing Committee on Finance</a:t>
            </a:r>
          </a:p>
        </p:txBody>
      </p:sp>
      <p:sp>
        <p:nvSpPr>
          <p:cNvPr id="6" name="TextBox 5"/>
          <p:cNvSpPr txBox="1"/>
          <p:nvPr/>
        </p:nvSpPr>
        <p:spPr>
          <a:xfrm>
            <a:off x="6569901" y="1135366"/>
            <a:ext cx="1935272" cy="1611275"/>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ISMAIL MOMONIAT</a:t>
            </a:r>
          </a:p>
          <a:p>
            <a:pPr>
              <a:lnSpc>
                <a:spcPts val="1720"/>
              </a:lnSpc>
            </a:pPr>
            <a:endParaRPr lang="en-US" sz="1400" b="1" dirty="0">
              <a:solidFill>
                <a:schemeClr val="bg1"/>
              </a:solidFill>
            </a:endParaRPr>
          </a:p>
          <a:p>
            <a:pPr>
              <a:lnSpc>
                <a:spcPts val="1720"/>
              </a:lnSpc>
            </a:pPr>
            <a:r>
              <a:rPr lang="en-US" sz="1400" b="1" dirty="0">
                <a:solidFill>
                  <a:schemeClr val="bg1"/>
                </a:solidFill>
              </a:rPr>
              <a:t>NATIONAL TREASURY</a:t>
            </a:r>
            <a:endParaRPr lang="en-US" sz="1400" i="1"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31 August 2022</a:t>
            </a: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14F3-C161-8B7B-3A29-7C91E5C01F65}"/>
              </a:ext>
            </a:extLst>
          </p:cNvPr>
          <p:cNvSpPr>
            <a:spLocks noGrp="1"/>
          </p:cNvSpPr>
          <p:nvPr>
            <p:ph type="title"/>
          </p:nvPr>
        </p:nvSpPr>
        <p:spPr/>
        <p:txBody>
          <a:bodyPr/>
          <a:lstStyle/>
          <a:p>
            <a:r>
              <a:rPr lang="en-ZA" dirty="0"/>
              <a:t>Big challenge will be demonstrating effectiveness</a:t>
            </a:r>
          </a:p>
        </p:txBody>
      </p:sp>
      <p:sp>
        <p:nvSpPr>
          <p:cNvPr id="3" name="Content Placeholder 2">
            <a:extLst>
              <a:ext uri="{FF2B5EF4-FFF2-40B4-BE49-F238E27FC236}">
                <a16:creationId xmlns:a16="http://schemas.microsoft.com/office/drawing/2014/main" id="{88D62109-91DF-BAAA-2F13-00FB74D3757A}"/>
              </a:ext>
            </a:extLst>
          </p:cNvPr>
          <p:cNvSpPr>
            <a:spLocks noGrp="1"/>
          </p:cNvSpPr>
          <p:nvPr>
            <p:ph idx="1"/>
          </p:nvPr>
        </p:nvSpPr>
        <p:spPr/>
        <p:txBody>
          <a:bodyPr>
            <a:normAutofit lnSpcReduction="10000"/>
          </a:bodyPr>
          <a:lstStyle/>
          <a:p>
            <a:r>
              <a:rPr lang="en-US" dirty="0"/>
              <a:t>IO1 – National Risk Assessment</a:t>
            </a:r>
          </a:p>
          <a:p>
            <a:endParaRPr lang="en-US" dirty="0"/>
          </a:p>
          <a:p>
            <a:r>
              <a:rPr lang="en-US" dirty="0"/>
              <a:t>IO3-5 Regulatory issues involving various supervisory requirements and Beneficial Ownership information</a:t>
            </a:r>
          </a:p>
          <a:p>
            <a:endParaRPr lang="en-US" dirty="0"/>
          </a:p>
          <a:p>
            <a:r>
              <a:rPr lang="en-US" dirty="0"/>
              <a:t>IO6-8 and IO2: Investigations, prosecutions, forfeitures relating to money laundering</a:t>
            </a:r>
          </a:p>
          <a:p>
            <a:endParaRPr lang="en-US" dirty="0"/>
          </a:p>
          <a:p>
            <a:r>
              <a:rPr lang="en-US" dirty="0"/>
              <a:t>IO9-11 – Terrorist Financing investigation and prosecution as well as  targeted financial sanctions relating to terrorism financing and proliferation financing</a:t>
            </a:r>
          </a:p>
          <a:p>
            <a:endParaRPr lang="en-US" dirty="0"/>
          </a:p>
          <a:p>
            <a:r>
              <a:rPr lang="en-US" dirty="0"/>
              <a:t>We will have to demonstrate substantial progress in implementing recommended actions, and have our own ACTION Plans per IO, by Feb 2023</a:t>
            </a:r>
          </a:p>
          <a:p>
            <a:endParaRPr lang="en-ZA" dirty="0"/>
          </a:p>
        </p:txBody>
      </p:sp>
    </p:spTree>
    <p:extLst>
      <p:ext uri="{BB962C8B-B14F-4D97-AF65-F5344CB8AC3E}">
        <p14:creationId xmlns:p14="http://schemas.microsoft.com/office/powerpoint/2010/main" val="139857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A1FE-21B1-0FB5-4568-B67E3F56706D}"/>
              </a:ext>
            </a:extLst>
          </p:cNvPr>
          <p:cNvSpPr>
            <a:spLocks noGrp="1"/>
          </p:cNvSpPr>
          <p:nvPr>
            <p:ph type="title"/>
          </p:nvPr>
        </p:nvSpPr>
        <p:spPr>
          <a:xfrm>
            <a:off x="0" y="620038"/>
            <a:ext cx="9318812" cy="945715"/>
          </a:xfrm>
        </p:spPr>
        <p:txBody>
          <a:bodyPr/>
          <a:lstStyle/>
          <a:p>
            <a:r>
              <a:rPr lang="en-ZA" dirty="0"/>
              <a:t>HOW DOES FATF ASSESS PROGRESS ON EACH IO?</a:t>
            </a:r>
          </a:p>
        </p:txBody>
      </p:sp>
      <p:sp>
        <p:nvSpPr>
          <p:cNvPr id="3" name="Content Placeholder 2">
            <a:extLst>
              <a:ext uri="{FF2B5EF4-FFF2-40B4-BE49-F238E27FC236}">
                <a16:creationId xmlns:a16="http://schemas.microsoft.com/office/drawing/2014/main" id="{D529103F-724A-E66A-A163-4C6A3E5C6737}"/>
              </a:ext>
            </a:extLst>
          </p:cNvPr>
          <p:cNvSpPr>
            <a:spLocks noGrp="1"/>
          </p:cNvSpPr>
          <p:nvPr>
            <p:ph idx="1"/>
          </p:nvPr>
        </p:nvSpPr>
        <p:spPr/>
        <p:txBody>
          <a:bodyPr>
            <a:normAutofit lnSpcReduction="10000"/>
          </a:bodyPr>
          <a:lstStyle/>
          <a:p>
            <a:r>
              <a:rPr lang="en-ZA" sz="1800" b="1" dirty="0">
                <a:solidFill>
                  <a:srgbClr val="C00000"/>
                </a:solidFill>
              </a:rPr>
              <a:t>Effectiveness is assessed in a fundamentally different way to technical compliance</a:t>
            </a:r>
            <a:r>
              <a:rPr lang="en-ZA" sz="1800" dirty="0">
                <a:solidFill>
                  <a:srgbClr val="C00000"/>
                </a:solidFill>
              </a:rPr>
              <a:t>. </a:t>
            </a:r>
            <a:r>
              <a:rPr lang="en-ZA" sz="1800" dirty="0"/>
              <a:t>Assessors’ conclusions about the extent to which a country is more or less effective should be based on an overall understanding of the degree to which the country is achieving the outcome. </a:t>
            </a:r>
            <a:r>
              <a:rPr lang="en-ZA" sz="1800" b="1" dirty="0">
                <a:solidFill>
                  <a:srgbClr val="C00000"/>
                </a:solidFill>
              </a:rPr>
              <a:t>The Core Issues should not be considered as a checklist of criteria </a:t>
            </a:r>
            <a:endParaRPr lang="en-ZA" sz="1800" dirty="0">
              <a:solidFill>
                <a:srgbClr val="C00000"/>
              </a:solidFill>
            </a:endParaRPr>
          </a:p>
          <a:p>
            <a:pPr marL="0" indent="0">
              <a:buNone/>
            </a:pPr>
            <a:endParaRPr lang="en-ZA" sz="1800" dirty="0"/>
          </a:p>
          <a:p>
            <a:r>
              <a:rPr lang="en-ZA" sz="1800" dirty="0"/>
              <a:t>For each of the Immediate Outcomes, there are two overarching questions which assessors should try to answer: </a:t>
            </a:r>
            <a:endParaRPr lang="en-ZA" sz="1800" b="1" dirty="0"/>
          </a:p>
          <a:p>
            <a:pPr lvl="1"/>
            <a:r>
              <a:rPr lang="en-ZA" b="1" dirty="0">
                <a:solidFill>
                  <a:srgbClr val="C00000"/>
                </a:solidFill>
              </a:rPr>
              <a:t>To what extent is the outcome being achieved? </a:t>
            </a:r>
            <a:r>
              <a:rPr lang="en-ZA" dirty="0"/>
              <a:t>Assessors should assess whether the country is effective in relation to that outcome (i.e. whether the country is achieving the results expected of a well-performing AML/CFT system). They should base their conclusions principally on the Core Issues, supported by the examples of information and the examples of specific factors; and taking into account the level of technical compliance, and contextual factors. </a:t>
            </a:r>
            <a:endParaRPr lang="en-ZA" b="1" dirty="0"/>
          </a:p>
          <a:p>
            <a:pPr lvl="1"/>
            <a:r>
              <a:rPr lang="en-ZA" b="1" dirty="0">
                <a:solidFill>
                  <a:srgbClr val="C00000"/>
                </a:solidFill>
              </a:rPr>
              <a:t>What can be done to improve effectiveness?</a:t>
            </a:r>
            <a:r>
              <a:rPr lang="en-ZA" b="1" dirty="0"/>
              <a:t> </a:t>
            </a:r>
            <a:r>
              <a:rPr lang="en-ZA" dirty="0"/>
              <a:t>Assessors should understand the reasons why the country may not have reached a high level of effectiveness and, where possible, make recommendations to improve its ability to achieve the specific outcome. </a:t>
            </a:r>
          </a:p>
          <a:p>
            <a:endParaRPr lang="en-ZA" sz="2400" b="1" dirty="0"/>
          </a:p>
          <a:p>
            <a:pPr lvl="1"/>
            <a:endParaRPr lang="en-ZA" sz="2100" b="1" dirty="0"/>
          </a:p>
          <a:p>
            <a:endParaRPr lang="en-ZA" sz="2400" dirty="0"/>
          </a:p>
          <a:p>
            <a:endParaRPr lang="en-ZA" sz="2400" dirty="0"/>
          </a:p>
          <a:p>
            <a:endParaRPr lang="en-ZA" dirty="0"/>
          </a:p>
        </p:txBody>
      </p:sp>
    </p:spTree>
    <p:extLst>
      <p:ext uri="{BB962C8B-B14F-4D97-AF65-F5344CB8AC3E}">
        <p14:creationId xmlns:p14="http://schemas.microsoft.com/office/powerpoint/2010/main" val="297986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37B2-6E48-CF90-DF38-F31CE50F286C}"/>
              </a:ext>
            </a:extLst>
          </p:cNvPr>
          <p:cNvSpPr>
            <a:spLocks noGrp="1"/>
          </p:cNvSpPr>
          <p:nvPr>
            <p:ph type="title"/>
          </p:nvPr>
        </p:nvSpPr>
        <p:spPr/>
        <p:txBody>
          <a:bodyPr/>
          <a:lstStyle/>
          <a:p>
            <a:r>
              <a:rPr lang="en-GB" altLang="en-US" dirty="0"/>
              <a:t>SOUTH AFRICA’S ME FOLLOW-UP COORDINATION STRUCTURE</a:t>
            </a:r>
            <a:endParaRPr lang="en-ZA" dirty="0"/>
          </a:p>
        </p:txBody>
      </p:sp>
      <p:sp>
        <p:nvSpPr>
          <p:cNvPr id="20" name="Content Placeholder 19">
            <a:extLst>
              <a:ext uri="{FF2B5EF4-FFF2-40B4-BE49-F238E27FC236}">
                <a16:creationId xmlns:a16="http://schemas.microsoft.com/office/drawing/2014/main" id="{55706E31-56BA-7E4F-3DA8-EC3423B7D9C3}"/>
              </a:ext>
            </a:extLst>
          </p:cNvPr>
          <p:cNvSpPr txBox="1">
            <a:spLocks noGrp="1"/>
          </p:cNvSpPr>
          <p:nvPr>
            <p:ph idx="1"/>
          </p:nvPr>
        </p:nvSpPr>
        <p:spPr>
          <a:xfrm>
            <a:off x="287338" y="1825625"/>
            <a:ext cx="8537575" cy="4821238"/>
          </a:xfrm>
          <a:prstGeom prst="rect">
            <a:avLst/>
          </a:prstGeom>
          <a:noFill/>
        </p:spPr>
        <p:txBody>
          <a:bodyPr wrap="square">
            <a:spAutoFit/>
          </a:bodyPr>
          <a:lstStyle/>
          <a:p>
            <a:pPr algn="ctr">
              <a:defRPr/>
            </a:pPr>
            <a:r>
              <a:rPr lang="en-ZA" altLang="en-US" sz="1500" dirty="0">
                <a:solidFill>
                  <a:schemeClr val="tx1">
                    <a:lumMod val="65000"/>
                    <a:lumOff val="35000"/>
                  </a:schemeClr>
                </a:solidFill>
                <a:latin typeface="Arial" panose="020B0604020202020204" pitchFamily="34" charset="0"/>
                <a:cs typeface="Arial" panose="020B0604020202020204" pitchFamily="34" charset="0"/>
              </a:rPr>
              <a:t>Cabinet-approved coordination mechanism</a:t>
            </a:r>
          </a:p>
        </p:txBody>
      </p:sp>
      <p:graphicFrame>
        <p:nvGraphicFramePr>
          <p:cNvPr id="3" name="Diagram 2">
            <a:extLst>
              <a:ext uri="{FF2B5EF4-FFF2-40B4-BE49-F238E27FC236}">
                <a16:creationId xmlns:a16="http://schemas.microsoft.com/office/drawing/2014/main" id="{D20186B7-47CB-D435-ACFF-77A3E0B5BAE1}"/>
              </a:ext>
            </a:extLst>
          </p:cNvPr>
          <p:cNvGraphicFramePr/>
          <p:nvPr/>
        </p:nvGraphicFramePr>
        <p:xfrm>
          <a:off x="319087" y="1825626"/>
          <a:ext cx="8537576" cy="4821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94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E68D-FB3C-9393-7B9B-C64DFA7286E4}"/>
              </a:ext>
            </a:extLst>
          </p:cNvPr>
          <p:cNvSpPr>
            <a:spLocks noGrp="1"/>
          </p:cNvSpPr>
          <p:nvPr>
            <p:ph type="title"/>
          </p:nvPr>
        </p:nvSpPr>
        <p:spPr/>
        <p:txBody>
          <a:bodyPr/>
          <a:lstStyle/>
          <a:p>
            <a:r>
              <a:rPr lang="en-US" dirty="0"/>
              <a:t>FATF Process from now till Feb 2023</a:t>
            </a:r>
            <a:endParaRPr lang="en-ZA" dirty="0"/>
          </a:p>
        </p:txBody>
      </p:sp>
      <p:sp>
        <p:nvSpPr>
          <p:cNvPr id="3" name="Content Placeholder 2">
            <a:extLst>
              <a:ext uri="{FF2B5EF4-FFF2-40B4-BE49-F238E27FC236}">
                <a16:creationId xmlns:a16="http://schemas.microsoft.com/office/drawing/2014/main" id="{A74975A2-D1F0-B154-310C-2B3D23C9D4A7}"/>
              </a:ext>
            </a:extLst>
          </p:cNvPr>
          <p:cNvSpPr>
            <a:spLocks noGrp="1"/>
          </p:cNvSpPr>
          <p:nvPr>
            <p:ph idx="1"/>
          </p:nvPr>
        </p:nvSpPr>
        <p:spPr/>
        <p:txBody>
          <a:bodyPr/>
          <a:lstStyle/>
          <a:p>
            <a:r>
              <a:rPr lang="en-US" dirty="0"/>
              <a:t>We can update Oct report in Nov 2022, when we will begin to engage with the FATF </a:t>
            </a:r>
          </a:p>
          <a:p>
            <a:endParaRPr lang="en-US" dirty="0"/>
          </a:p>
          <a:p>
            <a:r>
              <a:rPr lang="en-US" dirty="0"/>
              <a:t>We will then face a meeting with the JOINT GROUP for Africa and the Middle East, in January 2023, to demonstrate substantial progress on recommended actions </a:t>
            </a:r>
          </a:p>
          <a:p>
            <a:endParaRPr lang="en-US" dirty="0"/>
          </a:p>
          <a:p>
            <a:r>
              <a:rPr lang="en-US" dirty="0"/>
              <a:t>The Joint Group will then provide a report to FATF Feb 2023 PLENARY, where final decision will be made on </a:t>
            </a:r>
            <a:r>
              <a:rPr lang="en-US" dirty="0" err="1"/>
              <a:t>greylisting</a:t>
            </a:r>
            <a:endParaRPr lang="en-US" dirty="0"/>
          </a:p>
          <a:p>
            <a:endParaRPr lang="en-US" dirty="0"/>
          </a:p>
          <a:p>
            <a:r>
              <a:rPr lang="en-US" dirty="0" err="1"/>
              <a:t>Greylisting</a:t>
            </a:r>
            <a:r>
              <a:rPr lang="en-US" dirty="0"/>
              <a:t> involves putting in an ACTION PLAN on the country</a:t>
            </a:r>
          </a:p>
          <a:p>
            <a:endParaRPr lang="en-ZA" dirty="0"/>
          </a:p>
        </p:txBody>
      </p:sp>
    </p:spTree>
    <p:extLst>
      <p:ext uri="{BB962C8B-B14F-4D97-AF65-F5344CB8AC3E}">
        <p14:creationId xmlns:p14="http://schemas.microsoft.com/office/powerpoint/2010/main" val="772801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2F01-A50B-4069-100B-62295620C20E}"/>
              </a:ext>
            </a:extLst>
          </p:cNvPr>
          <p:cNvSpPr>
            <a:spLocks noGrp="1"/>
          </p:cNvSpPr>
          <p:nvPr>
            <p:ph type="title"/>
          </p:nvPr>
        </p:nvSpPr>
        <p:spPr>
          <a:xfrm>
            <a:off x="623888" y="1518442"/>
            <a:ext cx="7886700" cy="1500187"/>
          </a:xfrm>
        </p:spPr>
        <p:txBody>
          <a:bodyPr/>
          <a:lstStyle/>
          <a:p>
            <a:r>
              <a:rPr lang="en-US" dirty="0"/>
              <a:t>GENERAL LAWS AML/CFT BILL: CLAUSE-BY-CLAUSE</a:t>
            </a:r>
          </a:p>
        </p:txBody>
      </p:sp>
      <p:sp>
        <p:nvSpPr>
          <p:cNvPr id="3" name="Text Placeholder 2">
            <a:extLst>
              <a:ext uri="{FF2B5EF4-FFF2-40B4-BE49-F238E27FC236}">
                <a16:creationId xmlns:a16="http://schemas.microsoft.com/office/drawing/2014/main" id="{3A835A9B-8E17-E8A0-B3D0-11BBF24EB6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39712E-FDA3-2B40-0475-109427CF5AFD}"/>
              </a:ext>
            </a:extLst>
          </p:cNvPr>
          <p:cNvSpPr>
            <a:spLocks noGrp="1"/>
          </p:cNvSpPr>
          <p:nvPr>
            <p:ph type="sldNum" sz="quarter" idx="12"/>
          </p:nvPr>
        </p:nvSpPr>
        <p:spPr/>
        <p:txBody>
          <a:bodyPr/>
          <a:lstStyle/>
          <a:p>
            <a:fld id="{ACF6FBCE-0EFB-9341-AF14-772DDDB8FE9A}" type="slidenum">
              <a:rPr lang="en-US" smtClean="0"/>
              <a:t>14</a:t>
            </a:fld>
            <a:endParaRPr lang="en-US"/>
          </a:p>
        </p:txBody>
      </p:sp>
    </p:spTree>
    <p:extLst>
      <p:ext uri="{BB962C8B-B14F-4D97-AF65-F5344CB8AC3E}">
        <p14:creationId xmlns:p14="http://schemas.microsoft.com/office/powerpoint/2010/main" val="465472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07C-F1F5-0952-B623-F9EFC05629CC}"/>
              </a:ext>
            </a:extLst>
          </p:cNvPr>
          <p:cNvSpPr>
            <a:spLocks noGrp="1"/>
          </p:cNvSpPr>
          <p:nvPr>
            <p:ph type="title"/>
          </p:nvPr>
        </p:nvSpPr>
        <p:spPr/>
        <p:txBody>
          <a:bodyPr>
            <a:normAutofit fontScale="90000"/>
          </a:bodyPr>
          <a:lstStyle/>
          <a:p>
            <a:r>
              <a:rPr lang="en-ZA" dirty="0"/>
              <a:t>Amendments to the TPCA </a:t>
            </a:r>
            <a:r>
              <a:rPr lang="en-US" dirty="0"/>
              <a:t>(clauses 1-7 of the Bill)</a:t>
            </a:r>
            <a:r>
              <a:rPr lang="en-ZA" sz="1800" dirty="0">
                <a:effectLst/>
                <a:latin typeface="Calibri" panose="020F0502020204030204" pitchFamily="34" charset="0"/>
                <a:ea typeface="Batang" panose="02030600000101010101" pitchFamily="18" charset="-127"/>
                <a:cs typeface="Times New Roman" panose="02020603050405020304" pitchFamily="18" charset="0"/>
              </a:rPr>
              <a:t/>
            </a:r>
            <a:br>
              <a:rPr lang="en-ZA" sz="1800" dirty="0">
                <a:effectLst/>
                <a:latin typeface="Calibri" panose="020F0502020204030204" pitchFamily="34" charset="0"/>
                <a:ea typeface="Batang" panose="02030600000101010101" pitchFamily="18" charset="-127"/>
                <a:cs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734E754E-9DE1-DBD0-328C-230B1A7C5A9B}"/>
              </a:ext>
            </a:extLst>
          </p:cNvPr>
          <p:cNvSpPr>
            <a:spLocks noGrp="1"/>
          </p:cNvSpPr>
          <p:nvPr>
            <p:ph idx="1"/>
          </p:nvPr>
        </p:nvSpPr>
        <p:spPr/>
        <p:txBody>
          <a:bodyPr>
            <a:normAutofit fontScale="92500" lnSpcReduction="10000"/>
          </a:bodyPr>
          <a:lstStyle/>
          <a:p>
            <a:r>
              <a:rPr lang="en-US" dirty="0"/>
              <a:t>FATF Recommendation 25 requires countries to take measures to prevent the misuse of trusts for money laundering or terrorist financing</a:t>
            </a:r>
          </a:p>
          <a:p>
            <a:r>
              <a:rPr lang="en-US" dirty="0"/>
              <a:t>Countries should ensure that there is adequate, accurate and timely information on trusts, including information on the trustee and beneficiaries, that can be obtained or accessed in a timely fashion by the authorities</a:t>
            </a:r>
          </a:p>
          <a:p>
            <a:r>
              <a:rPr lang="en-US" dirty="0"/>
              <a:t>The amendments to the Trust Property Control Act address the deficiencies relating to trustees being required to obtain full information on beneficial ownership when they are creating trusts</a:t>
            </a:r>
          </a:p>
          <a:p>
            <a:r>
              <a:rPr lang="en-ZA" dirty="0"/>
              <a:t>Amendments to the Trust Property Control Act entail:</a:t>
            </a:r>
          </a:p>
          <a:p>
            <a:pPr marL="0" indent="0">
              <a:buNone/>
            </a:pPr>
            <a:r>
              <a:rPr lang="en-ZA" dirty="0"/>
              <a:t>  - </a:t>
            </a:r>
            <a:r>
              <a:rPr lang="en-US" sz="1800" b="1" i="1" dirty="0">
                <a:effectLst/>
                <a:ea typeface="Batang" panose="02030600000101010101" pitchFamily="18" charset="-127"/>
                <a:cs typeface="Times New Roman" panose="02020603050405020304" pitchFamily="18" charset="0"/>
              </a:rPr>
              <a:t>Clause 1</a:t>
            </a:r>
            <a:r>
              <a:rPr lang="en-US" sz="1800" b="1" dirty="0">
                <a:effectLst/>
                <a:ea typeface="Batang" panose="02030600000101010101" pitchFamily="18" charset="-127"/>
                <a:cs typeface="Times New Roman" panose="02020603050405020304" pitchFamily="18" charset="0"/>
              </a:rPr>
              <a:t> </a:t>
            </a:r>
            <a:r>
              <a:rPr lang="en-US" sz="1800" dirty="0">
                <a:effectLst/>
                <a:ea typeface="Batang" panose="02030600000101010101" pitchFamily="18" charset="-127"/>
                <a:cs typeface="Times New Roman" panose="02020603050405020304" pitchFamily="18" charset="0"/>
              </a:rPr>
              <a:t>inserts definitions of “accountable institution” and “beneficial owner” in section 1</a:t>
            </a:r>
            <a:endParaRPr lang="en-ZA" sz="1800" dirty="0">
              <a:effectLst/>
              <a:ea typeface="Batang" panose="02030600000101010101" pitchFamily="18" charset="-127"/>
              <a:cs typeface="Times New Roman" panose="02020603050405020304" pitchFamily="18" charset="0"/>
            </a:endParaRPr>
          </a:p>
          <a:p>
            <a:pPr marL="0" indent="0">
              <a:buNone/>
            </a:pPr>
            <a:r>
              <a:rPr lang="en-ZA" dirty="0"/>
              <a:t>  </a:t>
            </a:r>
            <a:r>
              <a:rPr lang="en-US" sz="1800" dirty="0">
                <a:ea typeface="Batang" panose="02030600000101010101" pitchFamily="18" charset="-127"/>
              </a:rPr>
              <a:t>- </a:t>
            </a:r>
            <a:r>
              <a:rPr lang="en-US" sz="1800" b="1" i="1" dirty="0">
                <a:effectLst/>
                <a:ea typeface="Batang" panose="02030600000101010101" pitchFamily="18" charset="-127"/>
              </a:rPr>
              <a:t>Clause 2</a:t>
            </a:r>
            <a:r>
              <a:rPr lang="en-US" sz="1800" b="1" dirty="0">
                <a:effectLst/>
                <a:ea typeface="Batang" panose="02030600000101010101" pitchFamily="18" charset="-127"/>
              </a:rPr>
              <a:t> </a:t>
            </a:r>
            <a:r>
              <a:rPr lang="en-US" sz="1800" dirty="0">
                <a:effectLst/>
                <a:ea typeface="Batang" panose="02030600000101010101" pitchFamily="18" charset="-127"/>
              </a:rPr>
              <a:t>amends section 6 to specify matters disqualifying a person from acting or continuing to act as a trustee</a:t>
            </a:r>
          </a:p>
          <a:p>
            <a:pPr marL="0" indent="0" algn="just">
              <a:lnSpc>
                <a:spcPct val="100000"/>
              </a:lnSpc>
              <a:spcAft>
                <a:spcPts val="1000"/>
              </a:spcAft>
              <a:buNone/>
            </a:pPr>
            <a:r>
              <a:rPr lang="en-US" sz="1800" i="1" dirty="0">
                <a:ea typeface="Batang" panose="02030600000101010101" pitchFamily="18" charset="-127"/>
              </a:rPr>
              <a:t> </a:t>
            </a:r>
            <a:r>
              <a:rPr lang="en-US" sz="1800" dirty="0">
                <a:ea typeface="Batang" panose="02030600000101010101" pitchFamily="18" charset="-127"/>
              </a:rPr>
              <a:t>- </a:t>
            </a:r>
            <a:r>
              <a:rPr lang="en-US" sz="1800" b="1" i="1" dirty="0">
                <a:ea typeface="Batang" panose="02030600000101010101" pitchFamily="18" charset="-127"/>
              </a:rPr>
              <a:t>Clause 3 </a:t>
            </a:r>
            <a:r>
              <a:rPr lang="en-US" sz="1800" dirty="0">
                <a:ea typeface="Batang" panose="02030600000101010101" pitchFamily="18" charset="-127"/>
              </a:rPr>
              <a:t>amends section 10 to require a trustee to disclose their position as trustee to any accountable institution with which the trustee engages in that capacity, and to make it known to the accountable institution that the relevant transaction or business relationship relates to trust property. </a:t>
            </a:r>
          </a:p>
        </p:txBody>
      </p:sp>
    </p:spTree>
    <p:extLst>
      <p:ext uri="{BB962C8B-B14F-4D97-AF65-F5344CB8AC3E}">
        <p14:creationId xmlns:p14="http://schemas.microsoft.com/office/powerpoint/2010/main" val="377844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C4F5-24CF-988B-2EB3-9109A1219A52}"/>
              </a:ext>
            </a:extLst>
          </p:cNvPr>
          <p:cNvSpPr>
            <a:spLocks noGrp="1"/>
          </p:cNvSpPr>
          <p:nvPr>
            <p:ph type="title"/>
          </p:nvPr>
        </p:nvSpPr>
        <p:spPr/>
        <p:txBody>
          <a:bodyPr/>
          <a:lstStyle/>
          <a:p>
            <a:r>
              <a:rPr lang="en-ZA" dirty="0"/>
              <a:t>Amendments to the TPCA </a:t>
            </a:r>
            <a:r>
              <a:rPr lang="en-US" dirty="0"/>
              <a:t>(clauses 1-7 of the Bill)</a:t>
            </a:r>
            <a:endParaRPr lang="en-ZA" dirty="0"/>
          </a:p>
        </p:txBody>
      </p:sp>
      <p:sp>
        <p:nvSpPr>
          <p:cNvPr id="3" name="Content Placeholder 2">
            <a:extLst>
              <a:ext uri="{FF2B5EF4-FFF2-40B4-BE49-F238E27FC236}">
                <a16:creationId xmlns:a16="http://schemas.microsoft.com/office/drawing/2014/main" id="{36E0DCD8-485F-6FD6-DB9D-8A6C07A68901}"/>
              </a:ext>
            </a:extLst>
          </p:cNvPr>
          <p:cNvSpPr>
            <a:spLocks noGrp="1"/>
          </p:cNvSpPr>
          <p:nvPr>
            <p:ph idx="1"/>
          </p:nvPr>
        </p:nvSpPr>
        <p:spPr/>
        <p:txBody>
          <a:bodyPr>
            <a:normAutofit/>
          </a:bodyPr>
          <a:lstStyle/>
          <a:p>
            <a:pPr marL="0" indent="0" algn="just">
              <a:lnSpc>
                <a:spcPct val="115000"/>
              </a:lnSpc>
              <a:spcAft>
                <a:spcPts val="1000"/>
              </a:spcAft>
              <a:buNone/>
            </a:pPr>
            <a:r>
              <a:rPr lang="en-US" sz="1800" b="1" i="1" dirty="0">
                <a:ea typeface="Batang" panose="02030600000101010101" pitchFamily="18" charset="-127"/>
              </a:rPr>
              <a:t>- Clause 4</a:t>
            </a:r>
            <a:r>
              <a:rPr lang="en-US" sz="1800" b="1" dirty="0">
                <a:ea typeface="Batang" panose="02030600000101010101" pitchFamily="18" charset="-127"/>
              </a:rPr>
              <a:t> </a:t>
            </a:r>
            <a:r>
              <a:rPr lang="en-US" sz="1800" dirty="0">
                <a:ea typeface="Batang" panose="02030600000101010101" pitchFamily="18" charset="-127"/>
              </a:rPr>
              <a:t>amends section 11(1) to require that a trustee records the prescribed details relating to accountable institutions which the trustee uses as agents to perform any of the trustee’s functions relating to trust property and from which the trustee obtains any services in respect of their functions relating to trust property. </a:t>
            </a:r>
          </a:p>
          <a:p>
            <a:pPr marL="0" indent="0" algn="just">
              <a:lnSpc>
                <a:spcPct val="115000"/>
              </a:lnSpc>
              <a:spcAft>
                <a:spcPts val="1000"/>
              </a:spcAft>
              <a:buNone/>
            </a:pPr>
            <a:r>
              <a:rPr lang="en-US" sz="1800" dirty="0">
                <a:ea typeface="Batang" panose="02030600000101010101" pitchFamily="18" charset="-127"/>
              </a:rPr>
              <a:t>- </a:t>
            </a:r>
            <a:r>
              <a:rPr lang="en-US" sz="1800" b="1" i="1" dirty="0">
                <a:effectLst/>
                <a:ea typeface="Batang" panose="02030600000101010101" pitchFamily="18" charset="-127"/>
              </a:rPr>
              <a:t>Clause 5</a:t>
            </a:r>
            <a:r>
              <a:rPr lang="en-US" sz="1800" b="1" dirty="0">
                <a:effectLst/>
                <a:ea typeface="Batang" panose="02030600000101010101" pitchFamily="18" charset="-127"/>
              </a:rPr>
              <a:t> </a:t>
            </a:r>
            <a:r>
              <a:rPr lang="en-US" sz="1800" dirty="0">
                <a:effectLst/>
                <a:ea typeface="Batang" panose="02030600000101010101" pitchFamily="18" charset="-127"/>
              </a:rPr>
              <a:t>inserts a new section 11A that specifies information that must be kept by trustees in relation to the beneficial ownership of the trust, </a:t>
            </a:r>
            <a:r>
              <a:rPr lang="en-ZA" sz="1800" dirty="0">
                <a:effectLst/>
                <a:ea typeface="Batang" panose="02030600000101010101" pitchFamily="18" charset="-127"/>
              </a:rPr>
              <a:t>requires the Master to maintain a register containing information relating to the beneficial ownership of trusts, and provides for the access to information regarding beneficial ownership</a:t>
            </a:r>
            <a:r>
              <a:rPr lang="en-US" sz="1800" dirty="0">
                <a:effectLst/>
                <a:ea typeface="Batang" panose="02030600000101010101" pitchFamily="18" charset="-127"/>
              </a:rPr>
              <a:t>. </a:t>
            </a:r>
            <a:endParaRPr lang="en-ZA" sz="1800" dirty="0"/>
          </a:p>
          <a:p>
            <a:pPr marL="0" indent="0" algn="just">
              <a:lnSpc>
                <a:spcPct val="115000"/>
              </a:lnSpc>
              <a:spcAft>
                <a:spcPts val="1000"/>
              </a:spcAft>
              <a:buNone/>
            </a:pPr>
            <a:r>
              <a:rPr lang="en-ZA" dirty="0"/>
              <a:t>- </a:t>
            </a:r>
            <a:r>
              <a:rPr lang="en-US" sz="1800" b="1" i="1" dirty="0">
                <a:effectLst/>
                <a:ea typeface="Batang" panose="02030600000101010101" pitchFamily="18" charset="-127"/>
                <a:cs typeface="Times New Roman" panose="02020603050405020304" pitchFamily="18" charset="0"/>
              </a:rPr>
              <a:t>Clause 6</a:t>
            </a:r>
            <a:r>
              <a:rPr lang="en-US" sz="1800" b="1" dirty="0">
                <a:effectLst/>
                <a:ea typeface="Batang" panose="02030600000101010101" pitchFamily="18" charset="-127"/>
                <a:cs typeface="Times New Roman" panose="02020603050405020304" pitchFamily="18" charset="0"/>
              </a:rPr>
              <a:t> </a:t>
            </a:r>
            <a:r>
              <a:rPr lang="en-US" sz="1800" dirty="0">
                <a:effectLst/>
                <a:ea typeface="Batang" panose="02030600000101010101" pitchFamily="18" charset="-127"/>
                <a:cs typeface="Times New Roman" panose="02020603050405020304" pitchFamily="18" charset="0"/>
              </a:rPr>
              <a:t>amends section 19 to specify that a failure by a trustee to perform duties in terms of </a:t>
            </a:r>
            <a:r>
              <a:rPr lang="en-ZA" sz="1800" dirty="0">
                <a:effectLst/>
                <a:ea typeface="Batang" panose="02030600000101010101" pitchFamily="18" charset="-127"/>
                <a:cs typeface="Times New Roman" panose="02020603050405020304" pitchFamily="18" charset="0"/>
              </a:rPr>
              <a:t>sections 10(2), 11(1)</a:t>
            </a:r>
            <a:r>
              <a:rPr lang="en-ZA" sz="1800" i="1" dirty="0">
                <a:effectLst/>
                <a:ea typeface="Batang" panose="02030600000101010101" pitchFamily="18" charset="-127"/>
                <a:cs typeface="Times New Roman" panose="02020603050405020304" pitchFamily="18" charset="0"/>
              </a:rPr>
              <a:t>(</a:t>
            </a:r>
            <a:r>
              <a:rPr lang="en-ZA" sz="1800" i="1" dirty="0" err="1">
                <a:effectLst/>
                <a:ea typeface="Batang" panose="02030600000101010101" pitchFamily="18" charset="-127"/>
                <a:cs typeface="Times New Roman" panose="02020603050405020304" pitchFamily="18" charset="0"/>
              </a:rPr>
              <a:t>dA</a:t>
            </a:r>
            <a:r>
              <a:rPr lang="en-ZA" sz="1800" i="1" dirty="0">
                <a:effectLst/>
                <a:ea typeface="Batang" panose="02030600000101010101" pitchFamily="18" charset="-127"/>
                <a:cs typeface="Times New Roman" panose="02020603050405020304" pitchFamily="18" charset="0"/>
              </a:rPr>
              <a:t>)</a:t>
            </a:r>
            <a:r>
              <a:rPr lang="en-ZA" sz="1800" dirty="0">
                <a:effectLst/>
                <a:ea typeface="Batang" panose="02030600000101010101" pitchFamily="18" charset="-127"/>
                <a:cs typeface="Times New Roman" panose="02020603050405020304" pitchFamily="18" charset="0"/>
              </a:rPr>
              <a:t>, and 11A(1) </a:t>
            </a:r>
            <a:r>
              <a:rPr lang="en-US" sz="1800" dirty="0">
                <a:effectLst/>
                <a:ea typeface="Batang" panose="02030600000101010101" pitchFamily="18" charset="-127"/>
                <a:cs typeface="Times New Roman" panose="02020603050405020304" pitchFamily="18" charset="0"/>
              </a:rPr>
              <a:t>of the Act is a criminal offence. </a:t>
            </a:r>
          </a:p>
          <a:p>
            <a:pPr marL="0" indent="0" algn="just">
              <a:lnSpc>
                <a:spcPct val="115000"/>
              </a:lnSpc>
              <a:spcAft>
                <a:spcPts val="1000"/>
              </a:spcAft>
              <a:buNone/>
            </a:pPr>
            <a:r>
              <a:rPr lang="en-US" sz="1800" i="1" dirty="0">
                <a:ea typeface="Batang" panose="02030600000101010101" pitchFamily="18" charset="-127"/>
                <a:cs typeface="Times New Roman" panose="02020603050405020304" pitchFamily="18" charset="0"/>
              </a:rPr>
              <a:t> -  </a:t>
            </a:r>
            <a:r>
              <a:rPr lang="en-US" sz="1800" b="1" i="1" dirty="0">
                <a:effectLst/>
                <a:ea typeface="Batang" panose="02030600000101010101" pitchFamily="18" charset="-127"/>
                <a:cs typeface="Times New Roman" panose="02020603050405020304" pitchFamily="18" charset="0"/>
              </a:rPr>
              <a:t>Clause 7</a:t>
            </a:r>
            <a:r>
              <a:rPr lang="en-US" sz="1800" b="1" dirty="0">
                <a:effectLst/>
                <a:ea typeface="Batang" panose="02030600000101010101" pitchFamily="18" charset="-127"/>
                <a:cs typeface="Times New Roman" panose="02020603050405020304" pitchFamily="18" charset="0"/>
              </a:rPr>
              <a:t> </a:t>
            </a:r>
            <a:r>
              <a:rPr lang="en-US" sz="1800" dirty="0">
                <a:effectLst/>
                <a:ea typeface="Batang" panose="02030600000101010101" pitchFamily="18" charset="-127"/>
                <a:cs typeface="Times New Roman" panose="02020603050405020304" pitchFamily="18" charset="0"/>
              </a:rPr>
              <a:t>amends section 20 to specify that a trustee may be removed by the Master if the trustee becomes disqualified to continue to act as a trustee. </a:t>
            </a:r>
            <a:endParaRPr lang="en-ZA" sz="1800" dirty="0">
              <a:effectLst/>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1100606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2864-9241-A0A6-A88C-0F173C6F1DD6}"/>
              </a:ext>
            </a:extLst>
          </p:cNvPr>
          <p:cNvSpPr>
            <a:spLocks noGrp="1"/>
          </p:cNvSpPr>
          <p:nvPr>
            <p:ph type="title"/>
          </p:nvPr>
        </p:nvSpPr>
        <p:spPr/>
        <p:txBody>
          <a:bodyPr>
            <a:normAutofit fontScale="90000"/>
          </a:bodyPr>
          <a:lstStyle/>
          <a:p>
            <a:r>
              <a:rPr lang="en-US" dirty="0"/>
              <a:t>Amendments to the NPO Act (clauses 8-14 </a:t>
            </a:r>
            <a:r>
              <a:rPr lang="en-US"/>
              <a:t>of the Bill</a:t>
            </a:r>
            <a:r>
              <a:rPr lang="en-US" dirty="0"/>
              <a:t>) </a:t>
            </a:r>
            <a:r>
              <a:rPr lang="en-ZA" sz="1800" dirty="0">
                <a:effectLst/>
                <a:latin typeface="Calibri" panose="020F0502020204030204" pitchFamily="34" charset="0"/>
                <a:ea typeface="Batang" panose="02030600000101010101" pitchFamily="18" charset="-127"/>
                <a:cs typeface="Times New Roman" panose="02020603050405020304" pitchFamily="18" charset="0"/>
              </a:rPr>
              <a:t/>
            </a:r>
            <a:br>
              <a:rPr lang="en-ZA" sz="1800" dirty="0">
                <a:effectLst/>
                <a:latin typeface="Calibri" panose="020F0502020204030204" pitchFamily="34" charset="0"/>
                <a:ea typeface="Batang" panose="02030600000101010101" pitchFamily="18" charset="-127"/>
                <a:cs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D8DE68D9-1F44-4F9E-94E4-7236AC3ACA87}"/>
              </a:ext>
            </a:extLst>
          </p:cNvPr>
          <p:cNvSpPr>
            <a:spLocks noGrp="1"/>
          </p:cNvSpPr>
          <p:nvPr>
            <p:ph idx="1"/>
          </p:nvPr>
        </p:nvSpPr>
        <p:spPr/>
        <p:txBody>
          <a:bodyPr>
            <a:normAutofit/>
          </a:bodyPr>
          <a:lstStyle/>
          <a:p>
            <a:pPr algn="just">
              <a:lnSpc>
                <a:spcPct val="100000"/>
              </a:lnSpc>
              <a:spcAft>
                <a:spcPts val="1000"/>
              </a:spcAft>
            </a:pPr>
            <a:r>
              <a:rPr lang="en-US" sz="1800" dirty="0">
                <a:effectLst/>
                <a:ea typeface="Batang" panose="02030600000101010101" pitchFamily="18" charset="-127"/>
                <a:cs typeface="Times New Roman" panose="02020603050405020304" pitchFamily="18" charset="0"/>
              </a:rPr>
              <a:t>The objective of FATF Recommendation 8 is to ensure that NPOs are not misused by terrorist </a:t>
            </a:r>
            <a:r>
              <a:rPr lang="en-US" sz="1800" dirty="0" err="1">
                <a:effectLst/>
                <a:ea typeface="Batang" panose="02030600000101010101" pitchFamily="18" charset="-127"/>
                <a:cs typeface="Times New Roman" panose="02020603050405020304" pitchFamily="18" charset="0"/>
              </a:rPr>
              <a:t>organisations</a:t>
            </a:r>
            <a:r>
              <a:rPr lang="en-US" sz="1800" dirty="0">
                <a:effectLst/>
                <a:ea typeface="Batang" panose="02030600000101010101" pitchFamily="18" charset="-127"/>
                <a:cs typeface="Times New Roman" panose="02020603050405020304" pitchFamily="18" charset="0"/>
              </a:rPr>
              <a:t>. It requires countries to review the adequacy of laws and regulations that relate to NPOs which the country has identified as being vulnerable to terrorist financing abuse</a:t>
            </a:r>
          </a:p>
          <a:p>
            <a:pPr marL="0" indent="0" algn="just">
              <a:lnSpc>
                <a:spcPct val="100000"/>
              </a:lnSpc>
              <a:spcAft>
                <a:spcPts val="1000"/>
              </a:spcAft>
              <a:buNone/>
            </a:pPr>
            <a:r>
              <a:rPr lang="en-US" sz="1800" i="1" dirty="0">
                <a:effectLst/>
                <a:ea typeface="Batang" panose="02030600000101010101" pitchFamily="18" charset="-127"/>
                <a:cs typeface="Times New Roman" panose="02020603050405020304" pitchFamily="18" charset="0"/>
              </a:rPr>
              <a:t> - </a:t>
            </a:r>
            <a:r>
              <a:rPr lang="en-US" sz="1800" b="1" i="1" dirty="0">
                <a:effectLst/>
                <a:ea typeface="Batang" panose="02030600000101010101" pitchFamily="18" charset="-127"/>
                <a:cs typeface="Times New Roman" panose="02020603050405020304" pitchFamily="18" charset="0"/>
              </a:rPr>
              <a:t>Clause 8</a:t>
            </a:r>
            <a:r>
              <a:rPr lang="en-US" sz="1800" dirty="0">
                <a:effectLst/>
                <a:ea typeface="Batang" panose="02030600000101010101" pitchFamily="18" charset="-127"/>
                <a:cs typeface="Times New Roman" panose="02020603050405020304" pitchFamily="18" charset="0"/>
              </a:rPr>
              <a:t> amends section 2</a:t>
            </a:r>
            <a:r>
              <a:rPr lang="en-ZA" sz="1800" dirty="0">
                <a:effectLst/>
                <a:ea typeface="Batang" panose="02030600000101010101" pitchFamily="18" charset="-127"/>
                <a:cs typeface="Times New Roman" panose="02020603050405020304" pitchFamily="18" charset="0"/>
              </a:rPr>
              <a:t>, to update the objects of the Act to align with the other proposed amendments making the registration of </a:t>
            </a:r>
            <a:r>
              <a:rPr lang="en-ZA" sz="1800" dirty="0" err="1">
                <a:effectLst/>
                <a:ea typeface="Batang" panose="02030600000101010101" pitchFamily="18" charset="-127"/>
                <a:cs typeface="Times New Roman" panose="02020603050405020304" pitchFamily="18" charset="0"/>
              </a:rPr>
              <a:t>nonprofit</a:t>
            </a:r>
            <a:r>
              <a:rPr lang="en-ZA" sz="1800" dirty="0">
                <a:effectLst/>
                <a:ea typeface="Batang" panose="02030600000101010101" pitchFamily="18" charset="-127"/>
                <a:cs typeface="Times New Roman" panose="02020603050405020304" pitchFamily="18" charset="0"/>
              </a:rPr>
              <a:t> organisations mandatory, and requiring compliance with the Act, in particular requirements relating to governance, transparency and accountability. </a:t>
            </a:r>
          </a:p>
          <a:p>
            <a:pPr marL="0" indent="0" algn="just">
              <a:lnSpc>
                <a:spcPct val="100000"/>
              </a:lnSpc>
              <a:spcAft>
                <a:spcPts val="1000"/>
              </a:spcAft>
              <a:buNone/>
            </a:pPr>
            <a:r>
              <a:rPr lang="en-US" sz="1800" i="1" dirty="0">
                <a:effectLst/>
                <a:ea typeface="Batang" panose="02030600000101010101" pitchFamily="18" charset="-127"/>
                <a:cs typeface="Times New Roman" panose="02020603050405020304" pitchFamily="18" charset="0"/>
              </a:rPr>
              <a:t>- </a:t>
            </a:r>
            <a:r>
              <a:rPr lang="en-US" sz="1800" b="1" i="1" dirty="0">
                <a:effectLst/>
                <a:ea typeface="Batang" panose="02030600000101010101" pitchFamily="18" charset="-127"/>
                <a:cs typeface="Times New Roman" panose="02020603050405020304" pitchFamily="18" charset="0"/>
              </a:rPr>
              <a:t>Clause </a:t>
            </a:r>
            <a:r>
              <a:rPr lang="en-US" sz="1800" b="1" i="1" dirty="0">
                <a:ea typeface="Batang" panose="02030600000101010101" pitchFamily="18" charset="-127"/>
                <a:cs typeface="Times New Roman" panose="02020603050405020304" pitchFamily="18" charset="0"/>
              </a:rPr>
              <a:t>9</a:t>
            </a:r>
            <a:r>
              <a:rPr lang="en-US" sz="1800" b="1" dirty="0">
                <a:effectLst/>
                <a:ea typeface="Batang" panose="02030600000101010101" pitchFamily="18" charset="-127"/>
                <a:cs typeface="Times New Roman" panose="02020603050405020304" pitchFamily="18" charset="0"/>
              </a:rPr>
              <a:t> </a:t>
            </a:r>
            <a:r>
              <a:rPr lang="en-US" sz="1800" dirty="0">
                <a:effectLst/>
                <a:ea typeface="Batang" panose="02030600000101010101" pitchFamily="18" charset="-127"/>
                <a:cs typeface="Times New Roman" panose="02020603050405020304" pitchFamily="18" charset="0"/>
              </a:rPr>
              <a:t>amends section 5 to insert a new subsection (2), to provide that in order to perform its functions, </a:t>
            </a:r>
            <a:r>
              <a:rPr lang="en-ZA" sz="1800" dirty="0">
                <a:effectLst/>
                <a:ea typeface="Batang" panose="02030600000101010101" pitchFamily="18" charset="-127"/>
                <a:cs typeface="Times New Roman" panose="02020603050405020304" pitchFamily="18" charset="0"/>
              </a:rPr>
              <a:t>the Directorate may collaborate, co-operate, co-ordinate and enter into arrangements with other organs of state.</a:t>
            </a:r>
            <a:r>
              <a:rPr lang="en-ZA" sz="1800" dirty="0">
                <a:effectLst/>
                <a:ea typeface="Batang" panose="02030600000101010101" pitchFamily="18" charset="-127"/>
                <a:cs typeface="Arial" panose="020B0604020202020204" pitchFamily="34" charset="0"/>
              </a:rPr>
              <a:t> </a:t>
            </a:r>
            <a:endParaRPr lang="en-ZA" sz="1800" dirty="0">
              <a:effectLst/>
              <a:ea typeface="Batang" panose="02030600000101010101" pitchFamily="18" charset="-127"/>
              <a:cs typeface="Times New Roman" panose="02020603050405020304" pitchFamily="18" charset="0"/>
            </a:endParaRPr>
          </a:p>
          <a:p>
            <a:pPr marL="0" indent="0" algn="just">
              <a:lnSpc>
                <a:spcPct val="100000"/>
              </a:lnSpc>
              <a:spcAft>
                <a:spcPts val="1000"/>
              </a:spcAft>
              <a:buNone/>
            </a:pPr>
            <a:r>
              <a:rPr lang="en-US" sz="1800" i="1" dirty="0">
                <a:effectLst/>
                <a:ea typeface="Batang" panose="02030600000101010101" pitchFamily="18" charset="-127"/>
                <a:cs typeface="Times New Roman" panose="02020603050405020304" pitchFamily="18" charset="0"/>
              </a:rPr>
              <a:t>- </a:t>
            </a:r>
            <a:r>
              <a:rPr lang="en-US" sz="1800" b="1" i="1" dirty="0">
                <a:effectLst/>
                <a:ea typeface="Batang" panose="02030600000101010101" pitchFamily="18" charset="-127"/>
                <a:cs typeface="Times New Roman" panose="02020603050405020304" pitchFamily="18" charset="0"/>
              </a:rPr>
              <a:t>Clause 10</a:t>
            </a:r>
            <a:r>
              <a:rPr lang="en-US" sz="1800" b="1" dirty="0">
                <a:effectLst/>
                <a:ea typeface="Batang" panose="02030600000101010101" pitchFamily="18" charset="-127"/>
                <a:cs typeface="Times New Roman" panose="02020603050405020304" pitchFamily="18" charset="0"/>
              </a:rPr>
              <a:t> </a:t>
            </a:r>
            <a:r>
              <a:rPr lang="en-US" sz="1800" dirty="0">
                <a:effectLst/>
                <a:ea typeface="Batang" panose="02030600000101010101" pitchFamily="18" charset="-127"/>
                <a:cs typeface="Times New Roman" panose="02020603050405020304" pitchFamily="18" charset="0"/>
              </a:rPr>
              <a:t>amends section 12, to make registration of nonprofit </a:t>
            </a:r>
            <a:r>
              <a:rPr lang="en-US" sz="1800" dirty="0" err="1">
                <a:effectLst/>
                <a:ea typeface="Batang" panose="02030600000101010101" pitchFamily="18" charset="-127"/>
                <a:cs typeface="Times New Roman" panose="02020603050405020304" pitchFamily="18" charset="0"/>
              </a:rPr>
              <a:t>organisations</a:t>
            </a:r>
            <a:r>
              <a:rPr lang="en-US" sz="1800" dirty="0">
                <a:effectLst/>
                <a:ea typeface="Batang" panose="02030600000101010101" pitchFamily="18" charset="-127"/>
                <a:cs typeface="Times New Roman" panose="02020603050405020304" pitchFamily="18" charset="0"/>
              </a:rPr>
              <a:t> mandatory, so that the Nonprofit </a:t>
            </a:r>
            <a:r>
              <a:rPr lang="en-US" sz="1800" dirty="0" err="1">
                <a:effectLst/>
                <a:ea typeface="Batang" panose="02030600000101010101" pitchFamily="18" charset="-127"/>
                <a:cs typeface="Times New Roman" panose="02020603050405020304" pitchFamily="18" charset="0"/>
              </a:rPr>
              <a:t>Organisations</a:t>
            </a:r>
            <a:r>
              <a:rPr lang="en-US" sz="1800" dirty="0">
                <a:effectLst/>
                <a:ea typeface="Batang" panose="02030600000101010101" pitchFamily="18" charset="-127"/>
                <a:cs typeface="Times New Roman" panose="02020603050405020304" pitchFamily="18" charset="0"/>
              </a:rPr>
              <a:t> Directorate’s oversight will apply to all nonprofit </a:t>
            </a:r>
            <a:r>
              <a:rPr lang="en-US" sz="1800" dirty="0" err="1">
                <a:effectLst/>
                <a:ea typeface="Batang" panose="02030600000101010101" pitchFamily="18" charset="-127"/>
                <a:cs typeface="Times New Roman" panose="02020603050405020304" pitchFamily="18" charset="0"/>
              </a:rPr>
              <a:t>organisations</a:t>
            </a:r>
            <a:r>
              <a:rPr lang="en-US" sz="1800" dirty="0">
                <a:effectLst/>
                <a:ea typeface="Batang" panose="02030600000101010101" pitchFamily="18" charset="-127"/>
                <a:cs typeface="Times New Roman" panose="02020603050405020304" pitchFamily="18" charset="0"/>
              </a:rPr>
              <a:t>. </a:t>
            </a:r>
            <a:endParaRPr lang="en-ZA" sz="1800" dirty="0">
              <a:effectLst/>
              <a:ea typeface="Batang" panose="02030600000101010101" pitchFamily="18" charset="-127"/>
              <a:cs typeface="Times New Roman" panose="02020603050405020304" pitchFamily="18" charset="0"/>
            </a:endParaRPr>
          </a:p>
          <a:p>
            <a:endParaRPr lang="en-ZA" dirty="0"/>
          </a:p>
        </p:txBody>
      </p:sp>
    </p:spTree>
    <p:extLst>
      <p:ext uri="{BB962C8B-B14F-4D97-AF65-F5344CB8AC3E}">
        <p14:creationId xmlns:p14="http://schemas.microsoft.com/office/powerpoint/2010/main" val="105288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AD7A-5729-35D0-B7FE-4F0759884A0B}"/>
              </a:ext>
            </a:extLst>
          </p:cNvPr>
          <p:cNvSpPr>
            <a:spLocks noGrp="1"/>
          </p:cNvSpPr>
          <p:nvPr>
            <p:ph type="title"/>
          </p:nvPr>
        </p:nvSpPr>
        <p:spPr/>
        <p:txBody>
          <a:bodyPr/>
          <a:lstStyle/>
          <a:p>
            <a:r>
              <a:rPr lang="en-US" dirty="0"/>
              <a:t>Amendments to the NPO Act (clauses 8-14 of the Bill) (</a:t>
            </a:r>
            <a:r>
              <a:rPr lang="en-US" dirty="0" err="1"/>
              <a:t>cont</a:t>
            </a:r>
            <a:r>
              <a:rPr lang="en-US" dirty="0"/>
              <a:t>…)</a:t>
            </a:r>
            <a:endParaRPr lang="en-ZA" dirty="0"/>
          </a:p>
        </p:txBody>
      </p:sp>
      <p:sp>
        <p:nvSpPr>
          <p:cNvPr id="3" name="Content Placeholder 2">
            <a:extLst>
              <a:ext uri="{FF2B5EF4-FFF2-40B4-BE49-F238E27FC236}">
                <a16:creationId xmlns:a16="http://schemas.microsoft.com/office/drawing/2014/main" id="{F56B064A-0A6C-D55E-9108-C51E5029558E}"/>
              </a:ext>
            </a:extLst>
          </p:cNvPr>
          <p:cNvSpPr>
            <a:spLocks noGrp="1"/>
          </p:cNvSpPr>
          <p:nvPr>
            <p:ph idx="1"/>
          </p:nvPr>
        </p:nvSpPr>
        <p:spPr/>
        <p:txBody>
          <a:bodyPr>
            <a:noAutofit/>
          </a:bodyPr>
          <a:lstStyle/>
          <a:p>
            <a:pPr algn="just">
              <a:lnSpc>
                <a:spcPct val="115000"/>
              </a:lnSpc>
              <a:spcAft>
                <a:spcPts val="1000"/>
              </a:spcAft>
            </a:pPr>
            <a:r>
              <a:rPr lang="en-US" sz="1700" b="1" i="1" dirty="0">
                <a:ea typeface="Batang" panose="02030600000101010101" pitchFamily="18" charset="-127"/>
                <a:cs typeface="Times New Roman" panose="02020603050405020304" pitchFamily="18" charset="0"/>
              </a:rPr>
              <a:t>Clause 11</a:t>
            </a:r>
            <a:r>
              <a:rPr lang="en-US" sz="1700" b="1" dirty="0">
                <a:ea typeface="Batang" panose="02030600000101010101" pitchFamily="18" charset="-127"/>
                <a:cs typeface="Times New Roman" panose="02020603050405020304" pitchFamily="18" charset="0"/>
              </a:rPr>
              <a:t> </a:t>
            </a:r>
            <a:r>
              <a:rPr lang="en-US" sz="1700" dirty="0">
                <a:ea typeface="Batang" panose="02030600000101010101" pitchFamily="18" charset="-127"/>
                <a:cs typeface="Times New Roman" panose="02020603050405020304" pitchFamily="18" charset="0"/>
              </a:rPr>
              <a:t>amends section 18 to </a:t>
            </a:r>
            <a:r>
              <a:rPr lang="en-ZA" sz="1700" dirty="0">
                <a:ea typeface="Batang" panose="02030600000101010101" pitchFamily="18" charset="-127"/>
                <a:cs typeface="Times New Roman" panose="02020603050405020304" pitchFamily="18" charset="0"/>
              </a:rPr>
              <a:t>require </a:t>
            </a:r>
            <a:r>
              <a:rPr lang="en-ZA" sz="1700" dirty="0" err="1">
                <a:ea typeface="Batang" panose="02030600000101010101" pitchFamily="18" charset="-127"/>
                <a:cs typeface="Times New Roman" panose="02020603050405020304" pitchFamily="18" charset="0"/>
              </a:rPr>
              <a:t>nonprofit</a:t>
            </a:r>
            <a:r>
              <a:rPr lang="en-ZA" sz="1700" dirty="0">
                <a:ea typeface="Batang" panose="02030600000101010101" pitchFamily="18" charset="-127"/>
                <a:cs typeface="Times New Roman" panose="02020603050405020304" pitchFamily="18" charset="0"/>
              </a:rPr>
              <a:t> organisations to submit prescribed information about the office-bearers, the control structure, governance, management, administration, and operations of </a:t>
            </a:r>
            <a:r>
              <a:rPr lang="en-ZA" sz="1700" dirty="0" err="1">
                <a:ea typeface="Batang" panose="02030600000101010101" pitchFamily="18" charset="-127"/>
                <a:cs typeface="Times New Roman" panose="02020603050405020304" pitchFamily="18" charset="0"/>
              </a:rPr>
              <a:t>nonprofit</a:t>
            </a:r>
            <a:r>
              <a:rPr lang="en-ZA" sz="1700" dirty="0">
                <a:ea typeface="Batang" panose="02030600000101010101" pitchFamily="18" charset="-127"/>
                <a:cs typeface="Times New Roman" panose="02020603050405020304" pitchFamily="18" charset="0"/>
              </a:rPr>
              <a:t> organisations to the director.</a:t>
            </a:r>
            <a:r>
              <a:rPr lang="en-ZA" sz="1700" b="1" dirty="0">
                <a:ea typeface="Batang" panose="02030600000101010101" pitchFamily="18" charset="-127"/>
                <a:cs typeface="Times New Roman" panose="02020603050405020304" pitchFamily="18" charset="0"/>
              </a:rPr>
              <a:t> </a:t>
            </a:r>
            <a:endParaRPr lang="en-ZA" sz="1700" dirty="0">
              <a:ea typeface="Batang" panose="02030600000101010101" pitchFamily="18" charset="-127"/>
              <a:cs typeface="Times New Roman" panose="02020603050405020304" pitchFamily="18" charset="0"/>
            </a:endParaRPr>
          </a:p>
          <a:p>
            <a:pPr algn="just">
              <a:lnSpc>
                <a:spcPct val="115000"/>
              </a:lnSpc>
              <a:spcAft>
                <a:spcPts val="1000"/>
              </a:spcAft>
            </a:pPr>
            <a:r>
              <a:rPr lang="en-US" sz="1700" b="1" i="1" dirty="0">
                <a:effectLst/>
                <a:ea typeface="Batang" panose="02030600000101010101" pitchFamily="18" charset="-127"/>
                <a:cs typeface="Times New Roman" panose="02020603050405020304" pitchFamily="18" charset="0"/>
              </a:rPr>
              <a:t>Clause 12</a:t>
            </a:r>
            <a:r>
              <a:rPr lang="en-US" sz="1700" b="1" dirty="0">
                <a:effectLst/>
                <a:ea typeface="Batang" panose="02030600000101010101" pitchFamily="18" charset="-127"/>
                <a:cs typeface="Times New Roman" panose="02020603050405020304" pitchFamily="18" charset="0"/>
              </a:rPr>
              <a:t> </a:t>
            </a:r>
            <a:r>
              <a:rPr lang="en-US" sz="1700" dirty="0">
                <a:effectLst/>
                <a:ea typeface="Batang" panose="02030600000101010101" pitchFamily="18" charset="-127"/>
                <a:cs typeface="Times New Roman" panose="02020603050405020304" pitchFamily="18" charset="0"/>
              </a:rPr>
              <a:t>amends section 24 to include information about </a:t>
            </a:r>
            <a:r>
              <a:rPr lang="en-ZA" sz="1700" u="sng" dirty="0">
                <a:effectLst/>
                <a:ea typeface="Batang" panose="02030600000101010101" pitchFamily="18" charset="-127"/>
                <a:cs typeface="Times New Roman" panose="02020603050405020304" pitchFamily="18" charset="0"/>
              </a:rPr>
              <a:t>t</a:t>
            </a:r>
            <a:r>
              <a:rPr lang="en-ZA" sz="1700" dirty="0">
                <a:effectLst/>
                <a:ea typeface="Batang" panose="02030600000101010101" pitchFamily="18" charset="-127"/>
                <a:cs typeface="Times New Roman" panose="02020603050405020304" pitchFamily="18" charset="0"/>
              </a:rPr>
              <a:t>he control structure, governance, management, administration, and operations of </a:t>
            </a:r>
            <a:r>
              <a:rPr lang="en-ZA" sz="1700" dirty="0" err="1">
                <a:effectLst/>
                <a:ea typeface="Batang" panose="02030600000101010101" pitchFamily="18" charset="-127"/>
                <a:cs typeface="Times New Roman" panose="02020603050405020304" pitchFamily="18" charset="0"/>
              </a:rPr>
              <a:t>nonprofit</a:t>
            </a:r>
            <a:r>
              <a:rPr lang="en-ZA" sz="1700" dirty="0">
                <a:effectLst/>
                <a:ea typeface="Batang" panose="02030600000101010101" pitchFamily="18" charset="-127"/>
                <a:cs typeface="Times New Roman" panose="02020603050405020304" pitchFamily="18" charset="0"/>
              </a:rPr>
              <a:t> organisations </a:t>
            </a:r>
            <a:r>
              <a:rPr lang="en-US" sz="1700" dirty="0">
                <a:effectLst/>
                <a:ea typeface="Batang" panose="02030600000101010101" pitchFamily="18" charset="-127"/>
                <a:cs typeface="Times New Roman" panose="02020603050405020304" pitchFamily="18" charset="0"/>
              </a:rPr>
              <a:t>in the register that the director must keep, </a:t>
            </a:r>
            <a:r>
              <a:rPr lang="en-ZA" sz="1700" dirty="0">
                <a:effectLst/>
                <a:ea typeface="Batang" panose="02030600000101010101" pitchFamily="18" charset="-127"/>
                <a:cs typeface="Times New Roman" panose="02020603050405020304" pitchFamily="18" charset="0"/>
              </a:rPr>
              <a:t>and provides for access to that required information</a:t>
            </a:r>
            <a:r>
              <a:rPr lang="en-US" sz="1700" dirty="0">
                <a:effectLst/>
                <a:ea typeface="Batang" panose="02030600000101010101" pitchFamily="18" charset="-127"/>
                <a:cs typeface="Times New Roman" panose="02020603050405020304" pitchFamily="18" charset="0"/>
              </a:rPr>
              <a:t>. </a:t>
            </a:r>
            <a:endParaRPr lang="en-ZA" sz="1700" dirty="0">
              <a:effectLst/>
              <a:ea typeface="Batang" panose="02030600000101010101" pitchFamily="18" charset="-127"/>
              <a:cs typeface="Times New Roman" panose="02020603050405020304" pitchFamily="18" charset="0"/>
            </a:endParaRPr>
          </a:p>
          <a:p>
            <a:pPr algn="just">
              <a:lnSpc>
                <a:spcPct val="115000"/>
              </a:lnSpc>
              <a:spcAft>
                <a:spcPts val="1000"/>
              </a:spcAft>
            </a:pPr>
            <a:r>
              <a:rPr lang="en-US" sz="1700" b="1" i="1" dirty="0">
                <a:effectLst/>
                <a:ea typeface="Batang" panose="02030600000101010101" pitchFamily="18" charset="-127"/>
                <a:cs typeface="Times New Roman" panose="02020603050405020304" pitchFamily="18" charset="0"/>
              </a:rPr>
              <a:t>Clause 13</a:t>
            </a:r>
            <a:r>
              <a:rPr lang="en-US" sz="1700" b="1" dirty="0">
                <a:effectLst/>
                <a:ea typeface="Batang" panose="02030600000101010101" pitchFamily="18" charset="-127"/>
                <a:cs typeface="Times New Roman" panose="02020603050405020304" pitchFamily="18" charset="0"/>
              </a:rPr>
              <a:t> </a:t>
            </a:r>
            <a:r>
              <a:rPr lang="en-US" sz="1700" dirty="0">
                <a:effectLst/>
                <a:ea typeface="Batang" panose="02030600000101010101" pitchFamily="18" charset="-127"/>
                <a:cs typeface="Times New Roman" panose="02020603050405020304" pitchFamily="18" charset="0"/>
              </a:rPr>
              <a:t>inserts a new Chapter 3 and section 25A to provide for grounds for disqualification to be appointed as an office-bearer of a nonprofit </a:t>
            </a:r>
            <a:r>
              <a:rPr lang="en-US" sz="1700" dirty="0" err="1">
                <a:effectLst/>
                <a:ea typeface="Batang" panose="02030600000101010101" pitchFamily="18" charset="-127"/>
                <a:cs typeface="Times New Roman" panose="02020603050405020304" pitchFamily="18" charset="0"/>
              </a:rPr>
              <a:t>organisation</a:t>
            </a:r>
            <a:r>
              <a:rPr lang="en-US" sz="1700" dirty="0">
                <a:effectLst/>
                <a:ea typeface="Batang" panose="02030600000101010101" pitchFamily="18" charset="-127"/>
                <a:cs typeface="Times New Roman" panose="02020603050405020304" pitchFamily="18" charset="0"/>
              </a:rPr>
              <a:t>, and to enable the director to remove an office-bearer of a nonprofit </a:t>
            </a:r>
            <a:r>
              <a:rPr lang="en-US" sz="1700" dirty="0" err="1">
                <a:effectLst/>
                <a:ea typeface="Batang" panose="02030600000101010101" pitchFamily="18" charset="-127"/>
                <a:cs typeface="Times New Roman" panose="02020603050405020304" pitchFamily="18" charset="0"/>
              </a:rPr>
              <a:t>organisation</a:t>
            </a:r>
            <a:r>
              <a:rPr lang="en-US" sz="1700" dirty="0">
                <a:effectLst/>
                <a:ea typeface="Batang" panose="02030600000101010101" pitchFamily="18" charset="-127"/>
                <a:cs typeface="Times New Roman" panose="02020603050405020304" pitchFamily="18" charset="0"/>
              </a:rPr>
              <a:t> when that person fails to comply with the requirements of the Act, or becomes a disqualified person. </a:t>
            </a:r>
            <a:endParaRPr lang="en-ZA" sz="1700" dirty="0">
              <a:effectLst/>
              <a:ea typeface="Batang" panose="02030600000101010101" pitchFamily="18" charset="-127"/>
              <a:cs typeface="Times New Roman" panose="02020603050405020304" pitchFamily="18" charset="0"/>
            </a:endParaRPr>
          </a:p>
          <a:p>
            <a:pPr algn="just">
              <a:lnSpc>
                <a:spcPct val="115000"/>
              </a:lnSpc>
              <a:spcAft>
                <a:spcPts val="1000"/>
              </a:spcAft>
            </a:pPr>
            <a:r>
              <a:rPr lang="en-US" sz="1700" b="1" i="1" dirty="0">
                <a:effectLst/>
                <a:ea typeface="Batang" panose="02030600000101010101" pitchFamily="18" charset="-127"/>
                <a:cs typeface="Times New Roman" panose="02020603050405020304" pitchFamily="18" charset="0"/>
              </a:rPr>
              <a:t>Clause 14 </a:t>
            </a:r>
            <a:r>
              <a:rPr lang="en-US" sz="1700" dirty="0">
                <a:effectLst/>
                <a:ea typeface="Batang" panose="02030600000101010101" pitchFamily="18" charset="-127"/>
                <a:cs typeface="Times New Roman" panose="02020603050405020304" pitchFamily="18" charset="0"/>
              </a:rPr>
              <a:t>amends section 29 to include offences relating to the failure to comply with </a:t>
            </a:r>
            <a:r>
              <a:rPr lang="en-ZA" sz="1700" dirty="0">
                <a:effectLst/>
                <a:ea typeface="Batang" panose="02030600000101010101" pitchFamily="18" charset="-127"/>
                <a:cs typeface="Times New Roman" panose="02020603050405020304" pitchFamily="18" charset="0"/>
              </a:rPr>
              <a:t>section 12 and section 18(1)</a:t>
            </a:r>
            <a:r>
              <a:rPr lang="en-ZA" sz="1700" i="1" dirty="0">
                <a:effectLst/>
                <a:ea typeface="Batang" panose="02030600000101010101" pitchFamily="18" charset="-127"/>
                <a:cs typeface="Times New Roman" panose="02020603050405020304" pitchFamily="18" charset="0"/>
              </a:rPr>
              <a:t>(</a:t>
            </a:r>
            <a:r>
              <a:rPr lang="en-ZA" sz="1700" i="1" dirty="0" err="1">
                <a:effectLst/>
                <a:ea typeface="Batang" panose="02030600000101010101" pitchFamily="18" charset="-127"/>
                <a:cs typeface="Times New Roman" panose="02020603050405020304" pitchFamily="18" charset="0"/>
              </a:rPr>
              <a:t>b</a:t>
            </a:r>
            <a:r>
              <a:rPr lang="en-ZA" sz="1700" dirty="0" err="1">
                <a:effectLst/>
                <a:ea typeface="Batang" panose="02030600000101010101" pitchFamily="18" charset="-127"/>
                <a:cs typeface="Times New Roman" panose="02020603050405020304" pitchFamily="18" charset="0"/>
              </a:rPr>
              <a:t>A</a:t>
            </a:r>
            <a:r>
              <a:rPr lang="en-ZA" sz="1700" i="1" dirty="0">
                <a:effectLst/>
                <a:ea typeface="Batang" panose="02030600000101010101" pitchFamily="18" charset="-127"/>
                <a:cs typeface="Times New Roman" panose="02020603050405020304" pitchFamily="18" charset="0"/>
              </a:rPr>
              <a:t>)</a:t>
            </a:r>
            <a:r>
              <a:rPr lang="en-ZA" sz="1700" dirty="0">
                <a:effectLst/>
                <a:ea typeface="Batang" panose="02030600000101010101" pitchFamily="18" charset="-127"/>
                <a:cs typeface="Times New Roman" panose="02020603050405020304" pitchFamily="18" charset="0"/>
              </a:rPr>
              <a:t> </a:t>
            </a:r>
            <a:r>
              <a:rPr lang="en-US" sz="1700" dirty="0">
                <a:effectLst/>
                <a:ea typeface="Batang" panose="02030600000101010101" pitchFamily="18" charset="-127"/>
                <a:cs typeface="Times New Roman" panose="02020603050405020304" pitchFamily="18" charset="0"/>
              </a:rPr>
              <a:t>of the Act. </a:t>
            </a:r>
            <a:endParaRPr lang="en-ZA" sz="1700" dirty="0">
              <a:effectLst/>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360423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FEE9-B06D-9CF2-D1FA-5F9A9D06DA04}"/>
              </a:ext>
            </a:extLst>
          </p:cNvPr>
          <p:cNvSpPr>
            <a:spLocks noGrp="1"/>
          </p:cNvSpPr>
          <p:nvPr>
            <p:ph type="title"/>
          </p:nvPr>
        </p:nvSpPr>
        <p:spPr/>
        <p:txBody>
          <a:bodyPr>
            <a:normAutofit fontScale="90000"/>
          </a:bodyPr>
          <a:lstStyle/>
          <a:p>
            <a:pPr algn="ctr"/>
            <a:r>
              <a:rPr lang="en-US" altLang="en-US" sz="3200" dirty="0"/>
              <a:t>Mutual Evaluation Report Findings requiring amendments to the FIC Act</a:t>
            </a:r>
            <a:r>
              <a:rPr lang="en-ZA" sz="1800" dirty="0">
                <a:effectLst/>
                <a:latin typeface="Calibri" panose="020F0502020204030204" pitchFamily="34" charset="0"/>
                <a:ea typeface="Batang" panose="02030600000101010101" pitchFamily="18" charset="-127"/>
                <a:cs typeface="Times New Roman" panose="02020603050405020304" pitchFamily="18" charset="0"/>
              </a:rPr>
              <a:t/>
            </a:r>
            <a:br>
              <a:rPr lang="en-ZA" sz="1800" dirty="0">
                <a:effectLst/>
                <a:latin typeface="Calibri" panose="020F0502020204030204" pitchFamily="34" charset="0"/>
                <a:ea typeface="Batang" panose="02030600000101010101" pitchFamily="18" charset="-127"/>
                <a:cs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FD18FEBD-CEB7-2831-3DEB-16A474F799DD}"/>
              </a:ext>
            </a:extLst>
          </p:cNvPr>
          <p:cNvSpPr>
            <a:spLocks noGrp="1"/>
          </p:cNvSpPr>
          <p:nvPr>
            <p:ph idx="1"/>
          </p:nvPr>
        </p:nvSpPr>
        <p:spPr/>
        <p:txBody>
          <a:bodyPr>
            <a:normAutofit fontScale="92500" lnSpcReduction="10000"/>
          </a:bodyPr>
          <a:lstStyle/>
          <a:p>
            <a:pPr marL="533400" lvl="0" indent="-446088" defTabSz="914400" fontAlgn="base">
              <a:lnSpc>
                <a:spcPct val="150000"/>
              </a:lnSpc>
              <a:spcBef>
                <a:spcPts val="1000"/>
              </a:spcBef>
              <a:spcAft>
                <a:spcPct val="0"/>
              </a:spcAft>
              <a:buFont typeface="Arial" panose="020B0604020202020204" pitchFamily="34" charset="0"/>
              <a:buChar char="•"/>
              <a:defRPr/>
            </a:pPr>
            <a:r>
              <a:rPr lang="en-ZA" altLang="en-US" sz="1800" dirty="0">
                <a:solidFill>
                  <a:prstClr val="black"/>
                </a:solidFill>
              </a:rPr>
              <a:t>The following Recommendations in the Mutual Evaluation Report where deficiencies have been identified as requiring amendments to the FIC Act - </a:t>
            </a:r>
          </a:p>
          <a:p>
            <a:pPr marL="896938" lvl="0" indent="-342900" defTabSz="914400" fontAlgn="base">
              <a:lnSpc>
                <a:spcPct val="150000"/>
              </a:lnSpc>
              <a:spcBef>
                <a:spcPts val="1000"/>
              </a:spcBef>
              <a:spcAft>
                <a:spcPct val="0"/>
              </a:spcAft>
              <a:buFont typeface="Wingdings" panose="05000000000000000000" pitchFamily="2" charset="2"/>
              <a:buChar char="Ø"/>
              <a:defRPr/>
            </a:pPr>
            <a:r>
              <a:rPr lang="en-ZA" altLang="en-US" sz="1800" dirty="0">
                <a:solidFill>
                  <a:prstClr val="black"/>
                </a:solidFill>
              </a:rPr>
              <a:t>Recommendations 7 (Targeted Financial Sanctions on Proliferation Financing)</a:t>
            </a:r>
          </a:p>
          <a:p>
            <a:pPr marL="896938" indent="-342900">
              <a:buFont typeface="Wingdings" panose="05000000000000000000" pitchFamily="2" charset="2"/>
              <a:buChar char="Ø"/>
              <a:defRPr/>
            </a:pPr>
            <a:r>
              <a:rPr lang="en-ZA" altLang="en-US" sz="1800" dirty="0">
                <a:solidFill>
                  <a:prstClr val="black"/>
                </a:solidFill>
              </a:rPr>
              <a:t>Recommendations 10, 22, 23 (customer due diligence)</a:t>
            </a:r>
          </a:p>
          <a:p>
            <a:pPr marL="896938" lvl="0" indent="-342900" defTabSz="914400" fontAlgn="base">
              <a:lnSpc>
                <a:spcPct val="150000"/>
              </a:lnSpc>
              <a:spcBef>
                <a:spcPts val="1000"/>
              </a:spcBef>
              <a:spcAft>
                <a:spcPct val="0"/>
              </a:spcAft>
              <a:buFont typeface="Wingdings" panose="05000000000000000000" pitchFamily="2" charset="2"/>
              <a:buChar char="Ø"/>
              <a:defRPr/>
            </a:pPr>
            <a:r>
              <a:rPr lang="en-ZA" altLang="en-US" sz="1800" dirty="0">
                <a:solidFill>
                  <a:prstClr val="black"/>
                </a:solidFill>
              </a:rPr>
              <a:t>Recommendation 12 (Politically Exposed persons)</a:t>
            </a:r>
          </a:p>
          <a:p>
            <a:pPr marL="896938" lvl="0" indent="-342900" defTabSz="914400" fontAlgn="base">
              <a:lnSpc>
                <a:spcPct val="150000"/>
              </a:lnSpc>
              <a:spcBef>
                <a:spcPts val="1000"/>
              </a:spcBef>
              <a:spcAft>
                <a:spcPct val="0"/>
              </a:spcAft>
              <a:buFont typeface="Wingdings" panose="05000000000000000000" pitchFamily="2" charset="2"/>
              <a:buChar char="Ø"/>
              <a:defRPr/>
            </a:pPr>
            <a:r>
              <a:rPr lang="en-ZA" altLang="en-US" sz="1800" dirty="0">
                <a:solidFill>
                  <a:prstClr val="black"/>
                </a:solidFill>
              </a:rPr>
              <a:t>Recommendation 17 (Reliance on Third Parties) </a:t>
            </a:r>
          </a:p>
          <a:p>
            <a:pPr marL="896938" lvl="0" indent="-342900" defTabSz="914400" fontAlgn="base">
              <a:lnSpc>
                <a:spcPct val="150000"/>
              </a:lnSpc>
              <a:spcBef>
                <a:spcPts val="1000"/>
              </a:spcBef>
              <a:spcAft>
                <a:spcPct val="0"/>
              </a:spcAft>
              <a:buFont typeface="Wingdings" panose="05000000000000000000" pitchFamily="2" charset="2"/>
              <a:buChar char="Ø"/>
              <a:defRPr/>
            </a:pPr>
            <a:r>
              <a:rPr lang="en-ZA" altLang="en-US" sz="1800" dirty="0">
                <a:solidFill>
                  <a:prstClr val="black"/>
                </a:solidFill>
              </a:rPr>
              <a:t>Recommendation18 (Internal Controls and Foreign Branches and subsidiaries)</a:t>
            </a:r>
          </a:p>
          <a:p>
            <a:pPr marL="896938" lvl="0" indent="-342900" defTabSz="914400" fontAlgn="base">
              <a:lnSpc>
                <a:spcPct val="150000"/>
              </a:lnSpc>
              <a:spcBef>
                <a:spcPts val="1000"/>
              </a:spcBef>
              <a:spcAft>
                <a:spcPct val="0"/>
              </a:spcAft>
              <a:buFont typeface="Wingdings" panose="05000000000000000000" pitchFamily="2" charset="2"/>
              <a:buChar char="Ø"/>
              <a:defRPr/>
            </a:pPr>
            <a:r>
              <a:rPr lang="en-ZA" altLang="en-US" sz="1800" dirty="0">
                <a:solidFill>
                  <a:prstClr val="black"/>
                </a:solidFill>
                <a:cs typeface="Arial" panose="020B0604020202020204" pitchFamily="34" charset="0"/>
              </a:rPr>
              <a:t>Recommendations 26, 27, </a:t>
            </a:r>
            <a:r>
              <a:rPr lang="en-ZA" altLang="en-US" sz="1800" dirty="0">
                <a:solidFill>
                  <a:prstClr val="black"/>
                </a:solidFill>
              </a:rPr>
              <a:t>28 (Schedule 2 of FIC Act: supervision and enforcement)</a:t>
            </a:r>
            <a:endParaRPr lang="en-ZA" altLang="en-US" sz="18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1800" dirty="0"/>
              <a:t>The following Immediate Outcomes will be positively impacted by the proposed amendments to the FIC Act –</a:t>
            </a:r>
          </a:p>
          <a:p>
            <a:pPr marL="342900" indent="-342900">
              <a:buFont typeface="Arial" panose="020B0604020202020204" pitchFamily="34" charset="0"/>
              <a:buChar char="•"/>
            </a:pPr>
            <a:r>
              <a:rPr lang="en-ZA" sz="1800" dirty="0"/>
              <a:t>Immediate Outcome 3 and 4 (Regulation and supervision)</a:t>
            </a:r>
          </a:p>
          <a:p>
            <a:pPr marL="342900" indent="-342900">
              <a:buFont typeface="Arial" panose="020B0604020202020204" pitchFamily="34" charset="0"/>
              <a:buChar char="•"/>
            </a:pPr>
            <a:r>
              <a:rPr lang="en-ZA" sz="1800" dirty="0"/>
              <a:t>Immediate Outcome 6 (Use of financial intelligence)</a:t>
            </a:r>
          </a:p>
          <a:p>
            <a:endParaRPr lang="en-ZA" sz="1700" dirty="0">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118871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2F81-0495-41F4-8C75-ADDFF706C890}"/>
              </a:ext>
            </a:extLst>
          </p:cNvPr>
          <p:cNvSpPr>
            <a:spLocks noGrp="1"/>
          </p:cNvSpPr>
          <p:nvPr>
            <p:ph type="title"/>
          </p:nvPr>
        </p:nvSpPr>
        <p:spPr/>
        <p:txBody>
          <a:bodyPr/>
          <a:lstStyle/>
          <a:p>
            <a:pPr algn="ctr"/>
            <a:r>
              <a:rPr lang="en-ZA" dirty="0"/>
              <a:t>INTRODUCTIONS</a:t>
            </a:r>
          </a:p>
        </p:txBody>
      </p:sp>
      <p:sp>
        <p:nvSpPr>
          <p:cNvPr id="3" name="Content Placeholder 2">
            <a:extLst>
              <a:ext uri="{FF2B5EF4-FFF2-40B4-BE49-F238E27FC236}">
                <a16:creationId xmlns:a16="http://schemas.microsoft.com/office/drawing/2014/main" id="{F59CD064-B8EA-4B56-BE50-97F18D3B089F}"/>
              </a:ext>
            </a:extLst>
          </p:cNvPr>
          <p:cNvSpPr>
            <a:spLocks noGrp="1"/>
          </p:cNvSpPr>
          <p:nvPr>
            <p:ph idx="1"/>
          </p:nvPr>
        </p:nvSpPr>
        <p:spPr/>
        <p:txBody>
          <a:bodyPr>
            <a:normAutofit fontScale="92500" lnSpcReduction="10000"/>
          </a:bodyPr>
          <a:lstStyle/>
          <a:p>
            <a:pPr marL="0" indent="0" algn="just">
              <a:buNone/>
            </a:pPr>
            <a:r>
              <a:rPr lang="en-GB" sz="2400" b="1" dirty="0"/>
              <a:t>National Treasury</a:t>
            </a:r>
          </a:p>
          <a:p>
            <a:pPr algn="just"/>
            <a:r>
              <a:rPr lang="en-GB" sz="2400" dirty="0"/>
              <a:t>Ismail Momoniat: Acting Director General: National Treasury </a:t>
            </a:r>
          </a:p>
          <a:p>
            <a:pPr algn="just"/>
            <a:r>
              <a:rPr lang="en-GB" sz="2400" dirty="0" err="1"/>
              <a:t>Vukile</a:t>
            </a:r>
            <a:r>
              <a:rPr lang="en-GB" sz="2400" dirty="0"/>
              <a:t> Davidson: Chief Director: Financial Markets and Stability</a:t>
            </a:r>
          </a:p>
          <a:p>
            <a:pPr algn="just"/>
            <a:r>
              <a:rPr lang="en-ZA" sz="2400" dirty="0"/>
              <a:t>Errol Makhubela: Director, Prudential Regulation</a:t>
            </a:r>
            <a:endParaRPr lang="en-GB" sz="2400" dirty="0"/>
          </a:p>
          <a:p>
            <a:pPr algn="just"/>
            <a:r>
              <a:rPr lang="en-GB" sz="2400" dirty="0"/>
              <a:t>Ngoni Mangoyi:</a:t>
            </a:r>
            <a:r>
              <a:rPr lang="en-ZA" sz="2400" dirty="0"/>
              <a:t> Acting Director, Financial Stability </a:t>
            </a:r>
            <a:endParaRPr lang="en-GB" sz="2400" dirty="0"/>
          </a:p>
          <a:p>
            <a:pPr algn="just"/>
            <a:r>
              <a:rPr lang="en-GB" sz="2400" dirty="0"/>
              <a:t>Adv Empie Van Schoor: Chief Director: Legislation</a:t>
            </a:r>
          </a:p>
          <a:p>
            <a:pPr algn="just"/>
            <a:r>
              <a:rPr lang="en-GB" sz="2400" dirty="0"/>
              <a:t>Adv Jeannine Bednar-Giyose: Director: Financial Sector Regulation and Legislation</a:t>
            </a:r>
          </a:p>
          <a:p>
            <a:pPr algn="just"/>
            <a:r>
              <a:rPr lang="en-GB" sz="2400" dirty="0"/>
              <a:t>Antony Altbeker: Government Technical Advisory Centre</a:t>
            </a:r>
          </a:p>
          <a:p>
            <a:pPr marL="0" indent="0" algn="just">
              <a:buNone/>
            </a:pPr>
            <a:r>
              <a:rPr lang="en-ZA" sz="2400" b="1" dirty="0"/>
              <a:t>Financial Intelligence Centre:</a:t>
            </a:r>
          </a:p>
          <a:p>
            <a:pPr marL="0" indent="0">
              <a:buNone/>
            </a:pPr>
            <a:r>
              <a:rPr lang="en-ZA" sz="2400" dirty="0"/>
              <a:t>Pieter Smit: Executive Manager, Legal and Policy</a:t>
            </a:r>
          </a:p>
          <a:p>
            <a:pPr marL="0" indent="0">
              <a:buNone/>
            </a:pPr>
            <a:r>
              <a:rPr lang="en-ZA" sz="2400" dirty="0"/>
              <a:t>Christopher Malan: Executive Manager, Compliance and Prevention</a:t>
            </a:r>
          </a:p>
          <a:p>
            <a:pPr marL="0" indent="0">
              <a:buNone/>
            </a:pPr>
            <a:r>
              <a:rPr lang="en-ZA" sz="2400" dirty="0"/>
              <a:t>Poovindree Naidoo: Senior Legal and Policy Adviser Specialist</a:t>
            </a:r>
          </a:p>
          <a:p>
            <a:pPr marL="0" indent="0" algn="just">
              <a:buNone/>
            </a:pPr>
            <a:endParaRPr lang="en-GB" sz="2400" dirty="0"/>
          </a:p>
        </p:txBody>
      </p:sp>
    </p:spTree>
    <p:extLst>
      <p:ext uri="{BB962C8B-B14F-4D97-AF65-F5344CB8AC3E}">
        <p14:creationId xmlns:p14="http://schemas.microsoft.com/office/powerpoint/2010/main" val="386382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5B72-47F9-1C76-B946-3E653844C235}"/>
              </a:ext>
            </a:extLst>
          </p:cNvPr>
          <p:cNvSpPr>
            <a:spLocks noGrp="1"/>
          </p:cNvSpPr>
          <p:nvPr>
            <p:ph type="title"/>
          </p:nvPr>
        </p:nvSpPr>
        <p:spPr/>
        <p:txBody>
          <a:bodyPr/>
          <a:lstStyle/>
          <a:p>
            <a:pPr algn="ctr"/>
            <a:r>
              <a:rPr lang="en-US" altLang="en-US" sz="3600" dirty="0"/>
              <a:t>Mutual Evaluation Report Findings requiring amendments to FIC Act</a:t>
            </a:r>
            <a:endParaRPr lang="en-ZA" dirty="0"/>
          </a:p>
        </p:txBody>
      </p:sp>
      <p:sp>
        <p:nvSpPr>
          <p:cNvPr id="3" name="Content Placeholder 2">
            <a:extLst>
              <a:ext uri="{FF2B5EF4-FFF2-40B4-BE49-F238E27FC236}">
                <a16:creationId xmlns:a16="http://schemas.microsoft.com/office/drawing/2014/main" id="{954D607E-43DB-97AF-056D-4523A9E60596}"/>
              </a:ext>
            </a:extLst>
          </p:cNvPr>
          <p:cNvSpPr>
            <a:spLocks noGrp="1"/>
          </p:cNvSpPr>
          <p:nvPr>
            <p:ph idx="1"/>
          </p:nvPr>
        </p:nvSpPr>
        <p:spPr/>
        <p:txBody>
          <a:bodyPr>
            <a:normAutofit/>
          </a:bodyPr>
          <a:lstStyle/>
          <a:p>
            <a:pPr marL="533400" indent="-446088" algn="just">
              <a:lnSpc>
                <a:spcPct val="110000"/>
              </a:lnSpc>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 large portion of the technical compliance deficiencies that South Africa is required to address involve amendments to the FIC Act, including the amendment to the Schedules to the FIC Act</a:t>
            </a:r>
          </a:p>
          <a:p>
            <a:pPr marL="533400" indent="-446088" algn="just">
              <a:lnSpc>
                <a:spcPct val="110000"/>
              </a:lnSpc>
              <a:buFont typeface="Arial" panose="020B0604020202020204" pitchFamily="34" charset="0"/>
              <a:buChar char="•"/>
              <a:defRPr/>
            </a:pPr>
            <a:endParaRPr lang="en-US" sz="1800" dirty="0">
              <a:ea typeface="Calibri" panose="020F0502020204030204" pitchFamily="34" charset="0"/>
              <a:cs typeface="Times New Roman" panose="02020603050405020304" pitchFamily="18" charset="0"/>
            </a:endParaRPr>
          </a:p>
          <a:p>
            <a:pPr marL="533400" indent="-446088" algn="just">
              <a:lnSpc>
                <a:spcPct val="110000"/>
              </a:lnSpc>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The amendment to Schedule 1 of the FIC Act, containing the list of accountable institutions falling within the scope of the FIC Act, will address the scope issue that affect the customer due diligence Recommendations and is being dealt with in a parallel process and is currently before Parliament for approval </a:t>
            </a:r>
          </a:p>
          <a:p>
            <a:pPr marL="533400" indent="-446088" algn="just">
              <a:lnSpc>
                <a:spcPct val="110000"/>
              </a:lnSpc>
              <a:buFont typeface="Arial" panose="020B0604020202020204" pitchFamily="34" charset="0"/>
              <a:buChar char="•"/>
              <a:defRPr/>
            </a:pPr>
            <a:endParaRPr lang="en-ZA" altLang="en-US" sz="1800" dirty="0">
              <a:solidFill>
                <a:prstClr val="black"/>
              </a:solidFill>
            </a:endParaRPr>
          </a:p>
          <a:p>
            <a:pPr marL="568325" lvl="0" indent="-508000" algn="just" defTabSz="914400" fontAlgn="base">
              <a:lnSpc>
                <a:spcPct val="110000"/>
              </a:lnSpc>
              <a:spcBef>
                <a:spcPts val="1000"/>
              </a:spcBef>
              <a:spcAft>
                <a:spcPct val="0"/>
              </a:spcAft>
              <a:buFont typeface="Arial" panose="020B0604020202020204" pitchFamily="34" charset="0"/>
              <a:buChar char="•"/>
              <a:defRPr/>
            </a:pPr>
            <a:r>
              <a:rPr lang="en-US" sz="1800" dirty="0">
                <a:ea typeface="Calibri" panose="020F0502020204030204" pitchFamily="34" charset="0"/>
              </a:rPr>
              <a:t>The amendments to the FIC Act are technical in nature and do not substantially change the principles on which the customer due diligence provisions are based.  The proposed amendments however do result in the establishment of a stronger AML/CFT/PF regulatory framework</a:t>
            </a:r>
          </a:p>
        </p:txBody>
      </p:sp>
    </p:spTree>
    <p:extLst>
      <p:ext uri="{BB962C8B-B14F-4D97-AF65-F5344CB8AC3E}">
        <p14:creationId xmlns:p14="http://schemas.microsoft.com/office/powerpoint/2010/main" val="2944712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A1F6-43B6-4487-B407-AC4E0C3C93FA}"/>
              </a:ext>
            </a:extLst>
          </p:cNvPr>
          <p:cNvSpPr>
            <a:spLocks noGrp="1"/>
          </p:cNvSpPr>
          <p:nvPr>
            <p:ph type="title"/>
          </p:nvPr>
        </p:nvSpPr>
        <p:spPr/>
        <p:txBody>
          <a:bodyPr/>
          <a:lstStyle/>
          <a:p>
            <a:r>
              <a:rPr lang="en-US" sz="3600" dirty="0"/>
              <a:t>Proposed amendments to the objectives of the FIC (clause 16 of the Bill)</a:t>
            </a:r>
            <a:endParaRPr lang="en-ZA" dirty="0"/>
          </a:p>
        </p:txBody>
      </p:sp>
      <p:sp>
        <p:nvSpPr>
          <p:cNvPr id="3" name="Content Placeholder 2">
            <a:extLst>
              <a:ext uri="{FF2B5EF4-FFF2-40B4-BE49-F238E27FC236}">
                <a16:creationId xmlns:a16="http://schemas.microsoft.com/office/drawing/2014/main" id="{31976659-A0A0-43BC-941D-E3632C4225F9}"/>
              </a:ext>
            </a:extLst>
          </p:cNvPr>
          <p:cNvSpPr>
            <a:spLocks noGrp="1"/>
          </p:cNvSpPr>
          <p:nvPr>
            <p:ph idx="1"/>
          </p:nvPr>
        </p:nvSpPr>
        <p:spPr/>
        <p:txBody>
          <a:bodyPr>
            <a:normAutofit fontScale="92500" lnSpcReduction="20000"/>
          </a:bodyPr>
          <a:lstStyle/>
          <a:p>
            <a:pPr marL="285750" indent="-285750" algn="just">
              <a:buFont typeface="Arial" panose="020B0604020202020204" pitchFamily="34" charset="0"/>
              <a:buChar char="•"/>
            </a:pPr>
            <a:r>
              <a:rPr lang="en-ZA" sz="2400" dirty="0"/>
              <a:t>The objectives of the FIC are expanded  – </a:t>
            </a:r>
          </a:p>
          <a:p>
            <a:pPr marL="285750" indent="-285750" algn="just">
              <a:buFont typeface="Arial" panose="020B0604020202020204" pitchFamily="34" charset="0"/>
              <a:buChar char="•"/>
            </a:pPr>
            <a:endParaRPr lang="en-ZA" sz="2400" dirty="0"/>
          </a:p>
          <a:p>
            <a:pPr marL="342900" indent="-342900" algn="just">
              <a:buFont typeface="Wingdings" panose="05000000000000000000" pitchFamily="2" charset="2"/>
              <a:buChar char="Ø"/>
            </a:pPr>
            <a:r>
              <a:rPr lang="en-ZA" sz="2400" dirty="0"/>
              <a:t>to include the identification of persons involved in money laundering activities, terrorist financing and related activities as well as proliferation financing activities</a:t>
            </a:r>
          </a:p>
          <a:p>
            <a:pPr marL="342900" indent="-342900" algn="just">
              <a:buFont typeface="Wingdings" panose="05000000000000000000" pitchFamily="2" charset="2"/>
              <a:buChar char="Ø"/>
            </a:pPr>
            <a:endParaRPr lang="en-ZA" sz="2400" dirty="0"/>
          </a:p>
          <a:p>
            <a:pPr marL="342900" indent="-342900" algn="just">
              <a:buFont typeface="Wingdings" panose="05000000000000000000" pitchFamily="2" charset="2"/>
              <a:buChar char="Ø"/>
            </a:pPr>
            <a:r>
              <a:rPr lang="en-ZA" sz="2400" dirty="0"/>
              <a:t>to produce forensic evidence relating to the flow of financial transactions</a:t>
            </a:r>
          </a:p>
          <a:p>
            <a:pPr marL="342900" indent="-342900" algn="just">
              <a:buFont typeface="Wingdings" panose="05000000000000000000" pitchFamily="2" charset="2"/>
              <a:buChar char="Ø"/>
            </a:pPr>
            <a:endParaRPr lang="en-ZA" sz="2400" dirty="0"/>
          </a:p>
          <a:p>
            <a:pPr marL="342900" indent="-342900" algn="just">
              <a:buFont typeface="Wingdings" panose="05000000000000000000" pitchFamily="2" charset="2"/>
              <a:buChar char="Ø"/>
            </a:pPr>
            <a:r>
              <a:rPr lang="en-US" sz="2400" dirty="0">
                <a:ea typeface="Calibri" panose="020F0502020204030204" pitchFamily="34" charset="0"/>
                <a:cs typeface="Times New Roman" panose="02020603050405020304" pitchFamily="18" charset="0"/>
              </a:rPr>
              <a:t>allow the FIC to share information with the office of the Auditor General</a:t>
            </a:r>
          </a:p>
          <a:p>
            <a:pPr marL="342900" indent="-342900" algn="just">
              <a:buFont typeface="Wingdings" panose="05000000000000000000" pitchFamily="2" charset="2"/>
              <a:buChar char="Ø"/>
            </a:pPr>
            <a:endParaRPr lang="en-US" sz="2400" dirty="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r>
              <a:rPr lang="en-US" sz="2400" dirty="0">
                <a:ea typeface="Calibri" panose="020F0502020204030204" pitchFamily="34" charset="0"/>
                <a:cs typeface="Times New Roman" panose="02020603050405020304" pitchFamily="18" charset="0"/>
              </a:rPr>
              <a:t>by amending ‘an investigative division in an organ of state’ to read ‘a national department’ to remove any ambiguity as to whom the FIC may share information with</a:t>
            </a:r>
          </a:p>
        </p:txBody>
      </p:sp>
    </p:spTree>
    <p:extLst>
      <p:ext uri="{BB962C8B-B14F-4D97-AF65-F5344CB8AC3E}">
        <p14:creationId xmlns:p14="http://schemas.microsoft.com/office/powerpoint/2010/main" val="2902790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D3C0-C4BB-49CC-8BF5-C6A098D5B821}"/>
              </a:ext>
            </a:extLst>
          </p:cNvPr>
          <p:cNvSpPr>
            <a:spLocks noGrp="1"/>
          </p:cNvSpPr>
          <p:nvPr>
            <p:ph type="title"/>
          </p:nvPr>
        </p:nvSpPr>
        <p:spPr/>
        <p:txBody>
          <a:bodyPr/>
          <a:lstStyle/>
          <a:p>
            <a:r>
              <a:rPr lang="en-US" sz="3600" dirty="0"/>
              <a:t>Proposed amendments to the general powers of the FIC (clause 18 of the Bill)</a:t>
            </a:r>
            <a:endParaRPr lang="en-ZA" dirty="0"/>
          </a:p>
        </p:txBody>
      </p:sp>
      <p:sp>
        <p:nvSpPr>
          <p:cNvPr id="3" name="Content Placeholder 2">
            <a:extLst>
              <a:ext uri="{FF2B5EF4-FFF2-40B4-BE49-F238E27FC236}">
                <a16:creationId xmlns:a16="http://schemas.microsoft.com/office/drawing/2014/main" id="{36134C92-3C8B-45C1-B513-576E5DEDBFE8}"/>
              </a:ext>
            </a:extLst>
          </p:cNvPr>
          <p:cNvSpPr>
            <a:spLocks noGrp="1"/>
          </p:cNvSpPr>
          <p:nvPr>
            <p:ph idx="1"/>
          </p:nvPr>
        </p:nvSpPr>
        <p:spPr/>
        <p:txBody>
          <a:bodyPr>
            <a:normAutofit/>
          </a:bodyPr>
          <a:lstStyle/>
          <a:p>
            <a:pPr marL="285750" indent="-285750" algn="just">
              <a:buFont typeface="Arial" panose="020B0604020202020204" pitchFamily="34" charset="0"/>
              <a:buChar char="•"/>
            </a:pPr>
            <a:r>
              <a:rPr lang="en-ZA" sz="2400" dirty="0"/>
              <a:t>New powers for the FIC include-</a:t>
            </a:r>
          </a:p>
          <a:p>
            <a:pPr marL="285750" indent="-285750" algn="just">
              <a:buFont typeface="Arial" panose="020B0604020202020204" pitchFamily="34" charset="0"/>
              <a:buChar char="•"/>
            </a:pPr>
            <a:endParaRPr lang="en-ZA" sz="2400" dirty="0"/>
          </a:p>
          <a:p>
            <a:pPr marL="914400" indent="-568325" algn="just">
              <a:buFont typeface="Wingdings" panose="05000000000000000000" pitchFamily="2" charset="2"/>
              <a:buChar char="Ø"/>
            </a:pPr>
            <a:r>
              <a:rPr lang="en-US" sz="2400" dirty="0"/>
              <a:t>the power to enter into public private partnerships for the purposes of achieving any of the objectives of the Centre </a:t>
            </a:r>
          </a:p>
          <a:p>
            <a:pPr marL="914400" indent="-568325" algn="just">
              <a:buFont typeface="Wingdings" panose="05000000000000000000" pitchFamily="2" charset="2"/>
              <a:buChar char="Ø"/>
            </a:pPr>
            <a:endParaRPr lang="en-ZA" sz="2400" dirty="0"/>
          </a:p>
          <a:p>
            <a:pPr marL="914400" indent="-568325" algn="just">
              <a:buFont typeface="Wingdings" panose="05000000000000000000" pitchFamily="2" charset="2"/>
              <a:buChar char="Ø"/>
            </a:pPr>
            <a:r>
              <a:rPr lang="en-US" sz="2400" dirty="0"/>
              <a:t>for the FIC to perform its functions effectively, the power of the FIC is extended to request for information or for access to any database held by any organ of state as well as to have access to information contained in a register that is kept by an organ of state</a:t>
            </a:r>
            <a:endParaRPr lang="en-ZA" sz="2400" dirty="0"/>
          </a:p>
          <a:p>
            <a:pPr marL="0" indent="0">
              <a:buNone/>
            </a:pPr>
            <a:endParaRPr lang="en-ZA" dirty="0"/>
          </a:p>
        </p:txBody>
      </p:sp>
    </p:spTree>
    <p:extLst>
      <p:ext uri="{BB962C8B-B14F-4D97-AF65-F5344CB8AC3E}">
        <p14:creationId xmlns:p14="http://schemas.microsoft.com/office/powerpoint/2010/main" val="156088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01C5-94DA-4D55-81D1-2BED65D2B15E}"/>
              </a:ext>
            </a:extLst>
          </p:cNvPr>
          <p:cNvSpPr>
            <a:spLocks noGrp="1"/>
          </p:cNvSpPr>
          <p:nvPr>
            <p:ph type="title"/>
          </p:nvPr>
        </p:nvSpPr>
        <p:spPr/>
        <p:txBody>
          <a:bodyPr>
            <a:normAutofit fontScale="90000"/>
          </a:bodyPr>
          <a:lstStyle/>
          <a:p>
            <a:r>
              <a:rPr lang="en-US" sz="3600" dirty="0"/>
              <a:t>Proposed amendments relating to Customer Due Diligence (CDD) (clauses 20,21, 37-42 of the Bill)</a:t>
            </a:r>
            <a:endParaRPr lang="en-ZA" dirty="0"/>
          </a:p>
        </p:txBody>
      </p:sp>
      <p:sp>
        <p:nvSpPr>
          <p:cNvPr id="3" name="Content Placeholder 2">
            <a:extLst>
              <a:ext uri="{FF2B5EF4-FFF2-40B4-BE49-F238E27FC236}">
                <a16:creationId xmlns:a16="http://schemas.microsoft.com/office/drawing/2014/main" id="{39647F61-8086-4ADA-9C43-316386CBF182}"/>
              </a:ext>
            </a:extLst>
          </p:cNvPr>
          <p:cNvSpPr>
            <a:spLocks noGrp="1"/>
          </p:cNvSpPr>
          <p:nvPr>
            <p:ph idx="1"/>
          </p:nvPr>
        </p:nvSpPr>
        <p:spPr>
          <a:xfrm>
            <a:off x="288099" y="1476260"/>
            <a:ext cx="8536487" cy="5171029"/>
          </a:xfrm>
        </p:spPr>
        <p:txBody>
          <a:bodyPr>
            <a:normAutofit/>
          </a:bodyPr>
          <a:lstStyle/>
          <a:p>
            <a:pPr marL="285750" indent="-285750" algn="just">
              <a:buFont typeface="Arial" panose="020B0604020202020204" pitchFamily="34" charset="0"/>
              <a:buChar char="•"/>
            </a:pPr>
            <a:r>
              <a:rPr lang="en-US" sz="2400" dirty="0"/>
              <a:t>Section 21C to provide for instances where the accountable institution suspects that a transaction or activity is suspicious in terms of section 29 (STR) and the institution reasonably believes that performing the CDD measures in terms of section 21C will disclose to the client that a STR will be made to the FIC, it may discontinue the CDD process and consider filing an STR</a:t>
            </a:r>
          </a:p>
          <a:p>
            <a:pPr marL="285750" indent="-285750" algn="just">
              <a:buFont typeface="Arial" panose="020B0604020202020204" pitchFamily="34" charset="0"/>
              <a:buChar char="•"/>
            </a:pPr>
            <a:r>
              <a:rPr lang="en-US" sz="2400" dirty="0"/>
              <a:t>Section 21D of the FIC Act deals with the process to be followed by accountable institutions when there are doubts about previously obtained CDD information from a client.  The amendment to section 21D extends this obligation to instances where an STR report is made to the FIC</a:t>
            </a:r>
          </a:p>
          <a:p>
            <a:pPr marL="285750" indent="-285750" algn="just">
              <a:buFont typeface="Arial" panose="020B0604020202020204" pitchFamily="34" charset="0"/>
              <a:buChar char="•"/>
            </a:pPr>
            <a:r>
              <a:rPr lang="en-US" sz="2400" dirty="0"/>
              <a:t>Clauses 37-42 amend the sections of the Act that did not provide for administrative sanctions to be imposed for failing to comply with a particular section in the Act </a:t>
            </a:r>
          </a:p>
        </p:txBody>
      </p:sp>
    </p:spTree>
    <p:extLst>
      <p:ext uri="{BB962C8B-B14F-4D97-AF65-F5344CB8AC3E}">
        <p14:creationId xmlns:p14="http://schemas.microsoft.com/office/powerpoint/2010/main" val="3142171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FF8A-DDDB-4082-B839-6D7D45B8168A}"/>
              </a:ext>
            </a:extLst>
          </p:cNvPr>
          <p:cNvSpPr>
            <a:spLocks noGrp="1"/>
          </p:cNvSpPr>
          <p:nvPr>
            <p:ph type="title"/>
          </p:nvPr>
        </p:nvSpPr>
        <p:spPr/>
        <p:txBody>
          <a:bodyPr/>
          <a:lstStyle/>
          <a:p>
            <a:r>
              <a:rPr lang="en-US" sz="3600" dirty="0"/>
              <a:t>Proposed amendments relating to beneficial owner (clauses 15, 19 of the Bill)</a:t>
            </a:r>
            <a:endParaRPr lang="en-ZA" dirty="0"/>
          </a:p>
        </p:txBody>
      </p:sp>
      <p:sp>
        <p:nvSpPr>
          <p:cNvPr id="3" name="Content Placeholder 2">
            <a:extLst>
              <a:ext uri="{FF2B5EF4-FFF2-40B4-BE49-F238E27FC236}">
                <a16:creationId xmlns:a16="http://schemas.microsoft.com/office/drawing/2014/main" id="{F2966EE7-764C-46A0-822B-94EB85C2C795}"/>
              </a:ext>
            </a:extLst>
          </p:cNvPr>
          <p:cNvSpPr>
            <a:spLocks noGrp="1"/>
          </p:cNvSpPr>
          <p:nvPr>
            <p:ph idx="1"/>
          </p:nvPr>
        </p:nvSpPr>
        <p:spPr/>
        <p:txBody>
          <a:bodyPr/>
          <a:lstStyle/>
          <a:p>
            <a:pPr marL="285750" indent="-285750" algn="just">
              <a:buFont typeface="Arial" panose="020B0604020202020204" pitchFamily="34" charset="0"/>
              <a:buChar char="•"/>
            </a:pPr>
            <a:r>
              <a:rPr lang="en-ZA" dirty="0"/>
              <a:t>The definition of ‘beneficial owner’ is amended to ensure that the definition encapsulates every natural person who is a beneficial owner of a client that is a legal person, partnership or trust</a:t>
            </a:r>
            <a:r>
              <a:rPr lang="en-US" dirty="0"/>
              <a:t> – ‘look through’ principle</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US" dirty="0"/>
              <a:t>Section 21B is amended to provide for instances where the partners in a partnership or, in the case of trusts,  trustees or beneficiaries are legal persons</a:t>
            </a:r>
          </a:p>
          <a:p>
            <a:pPr marL="285750" indent="-28575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The amendment to section 21B(4) relates to the additional CDD measures to be taken in respect of all parties to a trust </a:t>
            </a:r>
            <a:r>
              <a:rPr lang="en-US" dirty="0" err="1"/>
              <a:t>ie</a:t>
            </a:r>
            <a:r>
              <a:rPr lang="en-US" dirty="0"/>
              <a:t>, founders, trustees and beneficiaries</a:t>
            </a:r>
          </a:p>
        </p:txBody>
      </p:sp>
    </p:spTree>
    <p:extLst>
      <p:ext uri="{BB962C8B-B14F-4D97-AF65-F5344CB8AC3E}">
        <p14:creationId xmlns:p14="http://schemas.microsoft.com/office/powerpoint/2010/main" val="2353087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88D1-0496-4B9F-B11E-D01084521747}"/>
              </a:ext>
            </a:extLst>
          </p:cNvPr>
          <p:cNvSpPr>
            <a:spLocks noGrp="1"/>
          </p:cNvSpPr>
          <p:nvPr>
            <p:ph type="title"/>
          </p:nvPr>
        </p:nvSpPr>
        <p:spPr/>
        <p:txBody>
          <a:bodyPr>
            <a:normAutofit fontScale="90000"/>
          </a:bodyPr>
          <a:lstStyle/>
          <a:p>
            <a:r>
              <a:rPr lang="en-US" sz="3600" dirty="0"/>
              <a:t>Proposed amendments relating to Politically Exposed Persons- (PEP) (clauses 44, 45, 46, 48, 49, 50 of the Bill)</a:t>
            </a:r>
            <a:endParaRPr lang="en-ZA" dirty="0"/>
          </a:p>
        </p:txBody>
      </p:sp>
      <p:sp>
        <p:nvSpPr>
          <p:cNvPr id="3" name="Content Placeholder 2">
            <a:extLst>
              <a:ext uri="{FF2B5EF4-FFF2-40B4-BE49-F238E27FC236}">
                <a16:creationId xmlns:a16="http://schemas.microsoft.com/office/drawing/2014/main" id="{48019D02-C4A3-4314-86D0-310C38D3DBE9}"/>
              </a:ext>
            </a:extLst>
          </p:cNvPr>
          <p:cNvSpPr>
            <a:spLocks noGrp="1"/>
          </p:cNvSpPr>
          <p:nvPr>
            <p:ph idx="1"/>
          </p:nvPr>
        </p:nvSpPr>
        <p:spPr/>
        <p:txBody>
          <a:bodyPr>
            <a:normAutofit fontScale="77500" lnSpcReduction="20000"/>
          </a:bodyPr>
          <a:lstStyle/>
          <a:p>
            <a:pPr marL="285750" indent="-285750" algn="just">
              <a:buFont typeface="Arial" panose="020B0604020202020204" pitchFamily="34" charset="0"/>
              <a:buChar char="•"/>
            </a:pPr>
            <a:r>
              <a:rPr lang="en-ZA" sz="2400" dirty="0"/>
              <a:t>Schedule 3A lists the individuals who are considered domestic prominent influential persons.  Such individuals are those that currently hold, including in an acting position for a period exceeding six months or has held the position at any time in the preceding 12 months.  Schedule 3A is amended to change the name to ‘domestic politically exposed persons’ and to provide for those individuals to be considered a domestic politically exposed person if that person currently holds or has held the position at any time</a:t>
            </a:r>
          </a:p>
          <a:p>
            <a:pPr marL="285750" indent="-285750" algn="just">
              <a:buFont typeface="Arial" panose="020B0604020202020204" pitchFamily="34" charset="0"/>
              <a:buChar char="•"/>
            </a:pPr>
            <a:r>
              <a:rPr lang="en-ZA" sz="2400" dirty="0"/>
              <a:t>In respect of individuals listed in paragraph (b) the amendment provides for a new Schedule 3C  named ‘prominent influential persons’.  An individual is considered to be a prominent influential person if the person currently holds the position, including in an acting position for a period exceeding six months or has held the position at any time in the preceding 12 months</a:t>
            </a:r>
          </a:p>
          <a:p>
            <a:pPr marL="285750" indent="-285750" algn="just">
              <a:buFont typeface="Arial" panose="020B0604020202020204" pitchFamily="34" charset="0"/>
              <a:buChar char="•"/>
            </a:pPr>
            <a:r>
              <a:rPr lang="en-ZA" sz="2400" dirty="0"/>
              <a:t>Schedule 3B lists the individuals who are considered foreign prominent public officials.  Schedule 3B is amended to change the name to ‘foreign politically exposed persons’ and the term ‘at any time in the preceding 12 months’ is deleted to provide that such an individual is considered a foreign politically exposed person if the person currently holds or has held the position listed in Schedule 3B</a:t>
            </a:r>
          </a:p>
          <a:p>
            <a:pPr marL="285750" indent="-285750" algn="just">
              <a:buFont typeface="Arial" panose="020B0604020202020204" pitchFamily="34" charset="0"/>
              <a:buChar char="•"/>
            </a:pPr>
            <a:r>
              <a:rPr lang="en-US" sz="2400" dirty="0"/>
              <a:t>Section 42 also extends the obligation to provide in the RMCP for the manner and process by which an AI determines whether an existing client is a foreign or a domestic politically person</a:t>
            </a:r>
            <a:endParaRPr lang="en-ZA" sz="2400" dirty="0"/>
          </a:p>
          <a:p>
            <a:endParaRPr lang="en-ZA" dirty="0"/>
          </a:p>
        </p:txBody>
      </p:sp>
    </p:spTree>
    <p:extLst>
      <p:ext uri="{BB962C8B-B14F-4D97-AF65-F5344CB8AC3E}">
        <p14:creationId xmlns:p14="http://schemas.microsoft.com/office/powerpoint/2010/main" val="2660102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521B-7280-4997-A2A2-3F09D120D597}"/>
              </a:ext>
            </a:extLst>
          </p:cNvPr>
          <p:cNvSpPr>
            <a:spLocks noGrp="1"/>
          </p:cNvSpPr>
          <p:nvPr>
            <p:ph type="title"/>
          </p:nvPr>
        </p:nvSpPr>
        <p:spPr/>
        <p:txBody>
          <a:bodyPr>
            <a:normAutofit fontScale="90000"/>
          </a:bodyPr>
          <a:lstStyle/>
          <a:p>
            <a:pPr algn="ctr"/>
            <a:r>
              <a:rPr lang="en-US" sz="3600" dirty="0"/>
              <a:t>Proposed amendments relating to the Risk Management and Compliance Programme (clause 36 of the Bill)</a:t>
            </a:r>
            <a:endParaRPr lang="en-ZA" dirty="0"/>
          </a:p>
        </p:txBody>
      </p:sp>
      <p:sp>
        <p:nvSpPr>
          <p:cNvPr id="3" name="Content Placeholder 2">
            <a:extLst>
              <a:ext uri="{FF2B5EF4-FFF2-40B4-BE49-F238E27FC236}">
                <a16:creationId xmlns:a16="http://schemas.microsoft.com/office/drawing/2014/main" id="{341F70A7-4DDC-4B06-B090-8510CE7022EE}"/>
              </a:ext>
            </a:extLst>
          </p:cNvPr>
          <p:cNvSpPr>
            <a:spLocks noGrp="1"/>
          </p:cNvSpPr>
          <p:nvPr>
            <p:ph idx="1"/>
          </p:nvPr>
        </p:nvSpPr>
        <p:spPr/>
        <p:txBody>
          <a:bodyPr/>
          <a:lstStyle/>
          <a:p>
            <a:pPr marL="285750" indent="-285750" algn="just">
              <a:buFont typeface="Arial" panose="020B0604020202020204" pitchFamily="34" charset="0"/>
              <a:buChar char="•"/>
            </a:pPr>
            <a:r>
              <a:rPr lang="en-US" dirty="0"/>
              <a:t>Section 42 is amended to include the requirement that accountable institutions must take into account the proliferation financing risks when developing its RMCP</a:t>
            </a:r>
          </a:p>
          <a:p>
            <a:pPr marL="285750" indent="-285750" algn="just">
              <a:buFont typeface="Arial" panose="020B0604020202020204" pitchFamily="34" charset="0"/>
              <a:buChar char="•"/>
            </a:pPr>
            <a:r>
              <a:rPr lang="en-US" dirty="0"/>
              <a:t>Section 42 is amended to provide for the manner and processes by which group-wide </a:t>
            </a:r>
            <a:r>
              <a:rPr lang="en-US" dirty="0" err="1"/>
              <a:t>programmes</a:t>
            </a:r>
            <a:r>
              <a:rPr lang="en-US" dirty="0"/>
              <a:t> of an accountable institution for all its branches and majority owned subsidiaries is implemented so as to enable the institution to comply with the requirements of the Act.  This also extends to the exchange of information within its branches or subsidiaries relating to the analysis of STRs.  Institutions are now also required to have adequate safeguards to protect the confidentiality of information exchanged</a:t>
            </a:r>
          </a:p>
          <a:p>
            <a:pPr marL="285750" indent="-285750" algn="just">
              <a:buFont typeface="Arial" panose="020B0604020202020204" pitchFamily="34" charset="0"/>
              <a:buChar char="•"/>
            </a:pPr>
            <a:r>
              <a:rPr lang="en-US" dirty="0"/>
              <a:t>Section 42 also provides for the additional obligation for AIs to provide for the manner in which the AI will apply appropriate additional measures to manage the risks if the host country does not permit the implementation of measures required in terms of the Act</a:t>
            </a:r>
          </a:p>
          <a:p>
            <a:endParaRPr lang="en-ZA" dirty="0"/>
          </a:p>
        </p:txBody>
      </p:sp>
    </p:spTree>
    <p:extLst>
      <p:ext uri="{BB962C8B-B14F-4D97-AF65-F5344CB8AC3E}">
        <p14:creationId xmlns:p14="http://schemas.microsoft.com/office/powerpoint/2010/main" val="2451312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0CFD-6941-49C9-AB69-C63C29B8B8B3}"/>
              </a:ext>
            </a:extLst>
          </p:cNvPr>
          <p:cNvSpPr>
            <a:spLocks noGrp="1"/>
          </p:cNvSpPr>
          <p:nvPr>
            <p:ph type="title"/>
          </p:nvPr>
        </p:nvSpPr>
        <p:spPr/>
        <p:txBody>
          <a:bodyPr>
            <a:normAutofit fontScale="90000"/>
          </a:bodyPr>
          <a:lstStyle/>
          <a:p>
            <a:r>
              <a:rPr lang="en-US" sz="3600" dirty="0"/>
              <a:t>Proposed amendments relating to targeted financial sanctions (clauses 15, 25, 26, 27 of the Bill)</a:t>
            </a:r>
            <a:endParaRPr lang="en-ZA" dirty="0"/>
          </a:p>
        </p:txBody>
      </p:sp>
      <p:sp>
        <p:nvSpPr>
          <p:cNvPr id="3" name="Content Placeholder 2">
            <a:extLst>
              <a:ext uri="{FF2B5EF4-FFF2-40B4-BE49-F238E27FC236}">
                <a16:creationId xmlns:a16="http://schemas.microsoft.com/office/drawing/2014/main" id="{85F517D4-96A3-4F66-BA5B-19A83B1EDEAF}"/>
              </a:ext>
            </a:extLst>
          </p:cNvPr>
          <p:cNvSpPr>
            <a:spLocks noGrp="1"/>
          </p:cNvSpPr>
          <p:nvPr>
            <p:ph idx="1"/>
          </p:nvPr>
        </p:nvSpPr>
        <p:spPr/>
        <p:txBody>
          <a:bodyPr>
            <a:normAutofit lnSpcReduction="10000"/>
          </a:bodyPr>
          <a:lstStyle/>
          <a:p>
            <a:pPr marL="285750" indent="-285750" algn="just">
              <a:buFont typeface="Arial" panose="020B0604020202020204" pitchFamily="34" charset="0"/>
              <a:buChar char="•"/>
            </a:pPr>
            <a:r>
              <a:rPr lang="en-US" sz="2400" dirty="0">
                <a:ea typeface="Calibri" panose="020F0502020204030204" pitchFamily="34" charset="0"/>
              </a:rPr>
              <a:t>The definition of “‘proliferation financing” is added consistent with the term being introduced through the amendments contained in the Bill</a:t>
            </a:r>
          </a:p>
          <a:p>
            <a:pPr marL="285750" indent="-285750" algn="just">
              <a:buFont typeface="Arial" panose="020B0604020202020204" pitchFamily="34" charset="0"/>
              <a:buChar char="•"/>
            </a:pPr>
            <a:endParaRPr lang="en-US" sz="2400" dirty="0">
              <a:ea typeface="Calibri" panose="020F0502020204030204" pitchFamily="34" charset="0"/>
            </a:endParaRPr>
          </a:p>
          <a:p>
            <a:pPr marL="285750" indent="-285750" algn="just">
              <a:buFont typeface="Arial" panose="020B0604020202020204" pitchFamily="34" charset="0"/>
              <a:buChar char="•"/>
            </a:pPr>
            <a:r>
              <a:rPr lang="en-US" sz="2400" dirty="0">
                <a:ea typeface="Calibri" panose="020F0502020204030204" pitchFamily="34" charset="0"/>
              </a:rPr>
              <a:t>Section 26A is amended to provide for the resolutions of the United Nations Security Council to become enforceable immediately on the adoption of a resolution</a:t>
            </a:r>
          </a:p>
          <a:p>
            <a:pPr marL="285750" indent="-285750" algn="just">
              <a:buFont typeface="Arial" panose="020B0604020202020204" pitchFamily="34" charset="0"/>
              <a:buChar char="•"/>
            </a:pPr>
            <a:endParaRPr lang="en-ZA" sz="2400" dirty="0"/>
          </a:p>
          <a:p>
            <a:pPr marL="285750" indent="-285750" algn="just">
              <a:buFont typeface="Arial" panose="020B0604020202020204" pitchFamily="34" charset="0"/>
              <a:buChar char="•"/>
            </a:pPr>
            <a:r>
              <a:rPr lang="en-ZA" sz="2400" dirty="0"/>
              <a:t>Section 26B prohibits, among others, any person from transacting with a person or entity identified in terms of a resolution of the United Nations Security Council.  The amendment extends this prohibition to also include persons who are acting on behalf of or at the direction of the designated person or entity</a:t>
            </a:r>
          </a:p>
        </p:txBody>
      </p:sp>
    </p:spTree>
    <p:extLst>
      <p:ext uri="{BB962C8B-B14F-4D97-AF65-F5344CB8AC3E}">
        <p14:creationId xmlns:p14="http://schemas.microsoft.com/office/powerpoint/2010/main" val="405056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1199-F356-4E6F-A486-EA7D80D8269F}"/>
              </a:ext>
            </a:extLst>
          </p:cNvPr>
          <p:cNvSpPr>
            <a:spLocks noGrp="1"/>
          </p:cNvSpPr>
          <p:nvPr>
            <p:ph type="title"/>
          </p:nvPr>
        </p:nvSpPr>
        <p:spPr/>
        <p:txBody>
          <a:bodyPr>
            <a:normAutofit fontScale="90000"/>
          </a:bodyPr>
          <a:lstStyle/>
          <a:p>
            <a:r>
              <a:rPr lang="en-US" sz="3600" dirty="0"/>
              <a:t>Proposed amendments relating to Schedule 2 of the FIC Act (clauses 17, 43, 47 of the Bill)</a:t>
            </a:r>
            <a:endParaRPr lang="en-ZA" dirty="0"/>
          </a:p>
        </p:txBody>
      </p:sp>
      <p:sp>
        <p:nvSpPr>
          <p:cNvPr id="3" name="Content Placeholder 2">
            <a:extLst>
              <a:ext uri="{FF2B5EF4-FFF2-40B4-BE49-F238E27FC236}">
                <a16:creationId xmlns:a16="http://schemas.microsoft.com/office/drawing/2014/main" id="{65149F18-0978-42D1-BAF9-6DDD4A6A8D62}"/>
              </a:ext>
            </a:extLst>
          </p:cNvPr>
          <p:cNvSpPr>
            <a:spLocks noGrp="1"/>
          </p:cNvSpPr>
          <p:nvPr>
            <p:ph idx="1"/>
          </p:nvPr>
        </p:nvSpPr>
        <p:spPr/>
        <p:txBody>
          <a:bodyPr>
            <a:normAutofit fontScale="92500" lnSpcReduction="20000"/>
          </a:bodyPr>
          <a:lstStyle/>
          <a:p>
            <a:pPr marL="285750" indent="-285750" algn="just">
              <a:buFont typeface="Arial" panose="020B0604020202020204" pitchFamily="34" charset="0"/>
              <a:buChar char="•"/>
            </a:pPr>
            <a:r>
              <a:rPr lang="en-US" sz="2400" dirty="0">
                <a:ea typeface="Batang" panose="02030600000101010101" pitchFamily="18" charset="-127"/>
              </a:rPr>
              <a:t>Section 75 of the FIC Act to provide for the Minister to have the discretionary power, consistent in sections 73 and 76, to add to the list of supervisory bodies in Schedule 2 of the Act a supervisory body which will be responsible for supervising and enforcing compliance with the Act </a:t>
            </a:r>
          </a:p>
          <a:p>
            <a:pPr marL="285750" indent="-285750" algn="just">
              <a:buFont typeface="Arial" panose="020B0604020202020204" pitchFamily="34" charset="0"/>
              <a:buChar char="•"/>
            </a:pPr>
            <a:r>
              <a:rPr lang="en-US" sz="2400" dirty="0">
                <a:ea typeface="Batang" panose="02030600000101010101" pitchFamily="18" charset="-127"/>
              </a:rPr>
              <a:t>The amendment also makes provision for the Minister to delete any supervisory body from Schedule 2 if the Minister reasonably believes that a supervisory body is not satisfactorily performing its supervisory or enforcement functions in terms of the Act</a:t>
            </a:r>
          </a:p>
          <a:p>
            <a:pPr marL="285750" indent="-285750" algn="just">
              <a:buFont typeface="Arial" panose="020B0604020202020204" pitchFamily="34" charset="0"/>
              <a:buChar char="•"/>
            </a:pPr>
            <a:r>
              <a:rPr lang="en-US" sz="2400" dirty="0">
                <a:ea typeface="Batang" panose="02030600000101010101" pitchFamily="18" charset="-127"/>
              </a:rPr>
              <a:t>The deletion of the Estate Agency Affairs Board and the provincial licensing authorities.  The FIC will be responsible for supervising and enforcing compliance of the Act for both estate agents and gambling sector</a:t>
            </a:r>
          </a:p>
          <a:p>
            <a:pPr marL="285750" indent="-285750" algn="just">
              <a:buFont typeface="Arial" panose="020B0604020202020204" pitchFamily="34" charset="0"/>
              <a:buChar char="•"/>
            </a:pPr>
            <a:r>
              <a:rPr lang="en-US" sz="2400" dirty="0">
                <a:ea typeface="Batang" panose="02030600000101010101" pitchFamily="18" charset="-127"/>
              </a:rPr>
              <a:t>Section 4 is amended by removing the reference to accountable institutions being regulated by any other law consistent with the recent amendments to Schedule 2 that removed a number of supervisory bodies and for which the FIC is now responsible for supervising and enforcing compliance of the Act</a:t>
            </a:r>
          </a:p>
          <a:p>
            <a:endParaRPr lang="en-ZA" dirty="0"/>
          </a:p>
        </p:txBody>
      </p:sp>
    </p:spTree>
    <p:extLst>
      <p:ext uri="{BB962C8B-B14F-4D97-AF65-F5344CB8AC3E}">
        <p14:creationId xmlns:p14="http://schemas.microsoft.com/office/powerpoint/2010/main" val="164319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E198-AF4F-F044-E397-8F14122173F4}"/>
              </a:ext>
            </a:extLst>
          </p:cNvPr>
          <p:cNvSpPr>
            <a:spLocks noGrp="1"/>
          </p:cNvSpPr>
          <p:nvPr>
            <p:ph type="title"/>
          </p:nvPr>
        </p:nvSpPr>
        <p:spPr/>
        <p:txBody>
          <a:bodyPr>
            <a:normAutofit fontScale="90000"/>
          </a:bodyPr>
          <a:lstStyle/>
          <a:p>
            <a:r>
              <a:rPr lang="en-US" sz="3600" dirty="0"/>
              <a:t/>
            </a:r>
            <a:br>
              <a:rPr lang="en-US" sz="3600" dirty="0"/>
            </a:br>
            <a:r>
              <a:rPr lang="en-US" sz="3600" dirty="0"/>
              <a:t>Amendments to the Companies Act (clauses 52-57 of the Bill)</a:t>
            </a:r>
            <a:r>
              <a:rPr lang="en-ZA" sz="3600" dirty="0"/>
              <a:t/>
            </a:r>
            <a:br>
              <a:rPr lang="en-ZA" sz="3600" dirty="0"/>
            </a:br>
            <a:endParaRPr lang="en-ZA" sz="3600" dirty="0"/>
          </a:p>
        </p:txBody>
      </p:sp>
      <p:sp>
        <p:nvSpPr>
          <p:cNvPr id="3" name="Content Placeholder 2">
            <a:extLst>
              <a:ext uri="{FF2B5EF4-FFF2-40B4-BE49-F238E27FC236}">
                <a16:creationId xmlns:a16="http://schemas.microsoft.com/office/drawing/2014/main" id="{75FFA7E5-6831-0F3A-FE8B-666065F20A34}"/>
              </a:ext>
            </a:extLst>
          </p:cNvPr>
          <p:cNvSpPr>
            <a:spLocks noGrp="1"/>
          </p:cNvSpPr>
          <p:nvPr>
            <p:ph idx="1"/>
          </p:nvPr>
        </p:nvSpPr>
        <p:spPr/>
        <p:txBody>
          <a:bodyPr>
            <a:normAutofit lnSpcReduction="10000"/>
          </a:bodyPr>
          <a:lstStyle/>
          <a:p>
            <a:pPr marL="342900" indent="-342900" algn="just">
              <a:lnSpc>
                <a:spcPct val="100000"/>
              </a:lnSpc>
              <a:buFont typeface="Arial" panose="020B0604020202020204" pitchFamily="34" charset="0"/>
              <a:buChar char="•"/>
            </a:pPr>
            <a:r>
              <a:rPr lang="en-US" sz="1800" dirty="0">
                <a:ea typeface="Batang" panose="02030600000101010101" pitchFamily="18" charset="-127"/>
                <a:cs typeface="Times New Roman" panose="02020603050405020304" pitchFamily="18" charset="0"/>
              </a:rPr>
              <a:t>FATF Recommendation 24 requires countries to ensure that there is adequate, accurate and up-to-date information on the beneficial ownership and control of legal persons that can be obtained or accessed rapidly and efficiently by the authorities, through either a register of beneficial ownership or an alternative mechanism The main deficiencies addressed in the amendment to the Companies Act relate to the finding that beneficial ownership information is not always timely available to the authorities </a:t>
            </a:r>
          </a:p>
          <a:p>
            <a:pPr marL="457200" indent="-457200" algn="just">
              <a:lnSpc>
                <a:spcPct val="115000"/>
              </a:lnSpc>
              <a:spcAft>
                <a:spcPts val="1000"/>
              </a:spcAft>
            </a:pPr>
            <a:r>
              <a:rPr lang="en-US" sz="1800" b="1" i="1" dirty="0">
                <a:effectLst/>
                <a:ea typeface="Batang" panose="02030600000101010101" pitchFamily="18" charset="-127"/>
                <a:cs typeface="Times New Roman" panose="02020603050405020304" pitchFamily="18" charset="0"/>
              </a:rPr>
              <a:t>Clause 52</a:t>
            </a:r>
            <a:r>
              <a:rPr lang="en-US" sz="1800" b="1" dirty="0">
                <a:effectLst/>
                <a:ea typeface="Batang" panose="02030600000101010101" pitchFamily="18" charset="-127"/>
                <a:cs typeface="Times New Roman" panose="02020603050405020304" pitchFamily="18" charset="0"/>
              </a:rPr>
              <a:t> </a:t>
            </a:r>
            <a:r>
              <a:rPr lang="en-US" sz="1800" dirty="0">
                <a:effectLst/>
                <a:ea typeface="Batang" panose="02030600000101010101" pitchFamily="18" charset="-127"/>
                <a:cs typeface="Times New Roman" panose="02020603050405020304" pitchFamily="18" charset="0"/>
              </a:rPr>
              <a:t>inserts a definition of “beneficial owner” in section 1. </a:t>
            </a:r>
            <a:endParaRPr lang="en-ZA" sz="1800" dirty="0">
              <a:effectLst/>
              <a:ea typeface="Batang" panose="02030600000101010101" pitchFamily="18" charset="-127"/>
              <a:cs typeface="Times New Roman" panose="02020603050405020304" pitchFamily="18" charset="0"/>
            </a:endParaRPr>
          </a:p>
          <a:p>
            <a:pPr marL="457200" algn="just">
              <a:lnSpc>
                <a:spcPct val="115000"/>
              </a:lnSpc>
              <a:spcAft>
                <a:spcPts val="1000"/>
              </a:spcAft>
            </a:pPr>
            <a:r>
              <a:rPr lang="en-US" sz="1800" b="1" i="1" dirty="0">
                <a:effectLst/>
                <a:ea typeface="Batang" panose="02030600000101010101" pitchFamily="18" charset="-127"/>
                <a:cs typeface="Times New Roman" panose="02020603050405020304" pitchFamily="18" charset="0"/>
              </a:rPr>
              <a:t>Clause 53</a:t>
            </a:r>
            <a:r>
              <a:rPr lang="en-US" sz="1800" b="1" dirty="0">
                <a:effectLst/>
                <a:ea typeface="Batang" panose="02030600000101010101" pitchFamily="18" charset="-127"/>
                <a:cs typeface="Times New Roman" panose="02020603050405020304" pitchFamily="18" charset="0"/>
              </a:rPr>
              <a:t> </a:t>
            </a:r>
            <a:r>
              <a:rPr lang="en-US" sz="1800" dirty="0">
                <a:effectLst/>
                <a:ea typeface="Batang" panose="02030600000101010101" pitchFamily="18" charset="-127"/>
                <a:cs typeface="Times New Roman" panose="02020603050405020304" pitchFamily="18" charset="0"/>
              </a:rPr>
              <a:t>amends section 33 to provide for a comprehensive mechanism through which the Commission can keep accurate and updated beneficial ownership information. </a:t>
            </a:r>
            <a:endParaRPr lang="en-ZA" sz="1800" dirty="0">
              <a:effectLst/>
              <a:ea typeface="Batang" panose="02030600000101010101" pitchFamily="18" charset="-127"/>
              <a:cs typeface="Times New Roman" panose="02020603050405020304" pitchFamily="18" charset="0"/>
            </a:endParaRPr>
          </a:p>
          <a:p>
            <a:pPr marL="457200" algn="just">
              <a:lnSpc>
                <a:spcPct val="115000"/>
              </a:lnSpc>
              <a:spcAft>
                <a:spcPts val="1000"/>
              </a:spcAft>
            </a:pPr>
            <a:r>
              <a:rPr lang="en-US" sz="1800" b="1" i="1" dirty="0">
                <a:effectLst/>
                <a:ea typeface="Batang" panose="02030600000101010101" pitchFamily="18" charset="-127"/>
                <a:cs typeface="Times New Roman" panose="02020603050405020304" pitchFamily="18" charset="0"/>
              </a:rPr>
              <a:t>Clause 54</a:t>
            </a:r>
            <a:r>
              <a:rPr lang="en-US" sz="1800" b="1" dirty="0">
                <a:effectLst/>
                <a:ea typeface="Batang" panose="02030600000101010101" pitchFamily="18" charset="-127"/>
                <a:cs typeface="Times New Roman" panose="02020603050405020304" pitchFamily="18" charset="0"/>
              </a:rPr>
              <a:t> </a:t>
            </a:r>
            <a:r>
              <a:rPr lang="en-US" sz="1800" dirty="0">
                <a:effectLst/>
                <a:ea typeface="Batang" panose="02030600000101010101" pitchFamily="18" charset="-127"/>
                <a:cs typeface="Times New Roman" panose="02020603050405020304" pitchFamily="18" charset="0"/>
              </a:rPr>
              <a:t>inserts new subsection (3A) in section 50, to provide for a requirement for a company to keep a record of the natural person(s) who owns or controls the company as per the definition of “beneficial owner”, and to provide for specified timelines within which the company must record any changes in this information. </a:t>
            </a:r>
            <a:endParaRPr lang="en-ZA" sz="1800" dirty="0">
              <a:effectLst/>
              <a:ea typeface="Batang" panose="02030600000101010101" pitchFamily="18" charset="-127"/>
              <a:cs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414659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52C3-3770-8DFB-2416-47216619D5B4}"/>
              </a:ext>
            </a:extLst>
          </p:cNvPr>
          <p:cNvSpPr>
            <a:spLocks noGrp="1"/>
          </p:cNvSpPr>
          <p:nvPr>
            <p:ph type="title"/>
          </p:nvPr>
        </p:nvSpPr>
        <p:spPr/>
        <p:txBody>
          <a:bodyPr/>
          <a:lstStyle/>
          <a:p>
            <a:r>
              <a:rPr lang="en-US" dirty="0"/>
              <a:t>BACKGROUND: FATF Mutual Evaluation and the GREYLISTING notice</a:t>
            </a:r>
          </a:p>
        </p:txBody>
      </p:sp>
      <p:sp>
        <p:nvSpPr>
          <p:cNvPr id="3" name="Content Placeholder 2">
            <a:extLst>
              <a:ext uri="{FF2B5EF4-FFF2-40B4-BE49-F238E27FC236}">
                <a16:creationId xmlns:a16="http://schemas.microsoft.com/office/drawing/2014/main" id="{8426B54F-18B1-50B5-E715-95209FC957B7}"/>
              </a:ext>
            </a:extLst>
          </p:cNvPr>
          <p:cNvSpPr>
            <a:spLocks noGrp="1"/>
          </p:cNvSpPr>
          <p:nvPr>
            <p:ph idx="1"/>
          </p:nvPr>
        </p:nvSpPr>
        <p:spPr>
          <a:xfrm>
            <a:off x="288099" y="1565753"/>
            <a:ext cx="8536487" cy="5081537"/>
          </a:xfrm>
        </p:spPr>
        <p:txBody>
          <a:bodyPr>
            <a:normAutofit fontScale="92500" lnSpcReduction="10000"/>
          </a:bodyPr>
          <a:lstStyle/>
          <a:p>
            <a:pPr marL="0" indent="0">
              <a:buNone/>
            </a:pPr>
            <a:endParaRPr lang="en-US" dirty="0"/>
          </a:p>
          <a:p>
            <a:r>
              <a:rPr lang="en-ZA" sz="2400" dirty="0"/>
              <a:t>SA a member of FATF, which conducted a mutual evaluation (peer review) conducted in 2019 of its Anti-Money Laundering and Combating of the Financing of Terrorism (AML/CFT) system;</a:t>
            </a:r>
            <a:endParaRPr lang="en-US" u="sng" dirty="0"/>
          </a:p>
          <a:p>
            <a:r>
              <a:rPr lang="en-US" dirty="0"/>
              <a:t>SA rated poorly in the Mutual Evaluation Report (MER) published in Oct 2021</a:t>
            </a:r>
          </a:p>
          <a:p>
            <a:pPr lvl="1"/>
            <a:r>
              <a:rPr lang="en-US" b="1" dirty="0">
                <a:solidFill>
                  <a:srgbClr val="FF0000"/>
                </a:solidFill>
              </a:rPr>
              <a:t>Failed in 20 of the 40 FATF core standards/recommendations </a:t>
            </a:r>
            <a:r>
              <a:rPr lang="en-US" dirty="0"/>
              <a:t>(Technical Compliance)</a:t>
            </a:r>
          </a:p>
          <a:p>
            <a:pPr lvl="1"/>
            <a:r>
              <a:rPr lang="en-US" b="1" dirty="0">
                <a:solidFill>
                  <a:srgbClr val="FF0000"/>
                </a:solidFill>
              </a:rPr>
              <a:t>Failed in all 11 effectiveness measures</a:t>
            </a:r>
            <a:r>
              <a:rPr lang="en-US" dirty="0"/>
              <a:t> (Immediate Outcomes), scoring moderate and low effectiveness</a:t>
            </a:r>
          </a:p>
          <a:p>
            <a:r>
              <a:rPr lang="en-US" u="sng" dirty="0"/>
              <a:t>SA faces </a:t>
            </a:r>
            <a:r>
              <a:rPr lang="en-US" u="sng" dirty="0" err="1"/>
              <a:t>greylisting</a:t>
            </a:r>
            <a:r>
              <a:rPr lang="en-US" u="sng" dirty="0"/>
              <a:t> by FATF at its February 2023 Plenary</a:t>
            </a:r>
            <a:endParaRPr lang="en-US" dirty="0"/>
          </a:p>
          <a:p>
            <a:r>
              <a:rPr lang="en-US" dirty="0"/>
              <a:t>SA has been put under </a:t>
            </a:r>
            <a:r>
              <a:rPr lang="en-US" i="1" dirty="0"/>
              <a:t>International Co-operation Review Group </a:t>
            </a:r>
            <a:r>
              <a:rPr lang="en-US" dirty="0"/>
              <a:t>(ICRG) OBSERVATION period for one year, ending in Oct 2022. SA also under ENHANCED FOLLOW-UP process (more frequent report back to FATF)</a:t>
            </a:r>
          </a:p>
          <a:p>
            <a:pPr lvl="1"/>
            <a:r>
              <a:rPr lang="en-US" dirty="0"/>
              <a:t>Will be followed by POST-OBSERVATION PERIOD REPORTS </a:t>
            </a:r>
            <a:r>
              <a:rPr lang="en-ZA" dirty="0"/>
              <a:t>(POPRs)</a:t>
            </a:r>
            <a:endParaRPr lang="en-US" dirty="0"/>
          </a:p>
          <a:p>
            <a:r>
              <a:rPr lang="en-US" dirty="0"/>
              <a:t>SA will submit a first brief report end of August (Technical Compliance), and a more detailed report end of Oct 2022 (on TC and all 11 effectiveness measures)</a:t>
            </a:r>
          </a:p>
          <a:p>
            <a:r>
              <a:rPr lang="en-US" dirty="0"/>
              <a:t>FATF Plenary will meet in Feb 2023 to consider recommendation of Joint Group on </a:t>
            </a:r>
            <a:r>
              <a:rPr lang="en-US" dirty="0" err="1"/>
              <a:t>greylisting</a:t>
            </a:r>
            <a:r>
              <a:rPr lang="en-US" dirty="0"/>
              <a:t> of SA</a:t>
            </a:r>
          </a:p>
        </p:txBody>
      </p:sp>
    </p:spTree>
    <p:extLst>
      <p:ext uri="{BB962C8B-B14F-4D97-AF65-F5344CB8AC3E}">
        <p14:creationId xmlns:p14="http://schemas.microsoft.com/office/powerpoint/2010/main" val="2583580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E561-8299-4964-8205-4EB04FB6E5BA}"/>
              </a:ext>
            </a:extLst>
          </p:cNvPr>
          <p:cNvSpPr>
            <a:spLocks noGrp="1"/>
          </p:cNvSpPr>
          <p:nvPr>
            <p:ph type="title"/>
          </p:nvPr>
        </p:nvSpPr>
        <p:spPr/>
        <p:txBody>
          <a:bodyPr>
            <a:normAutofit/>
          </a:bodyPr>
          <a:lstStyle/>
          <a:p>
            <a:pPr algn="ctr"/>
            <a:r>
              <a:rPr lang="en-US" sz="3200" dirty="0"/>
              <a:t>Amendments to the Companies Act (clauses 52-57 of the Bill)</a:t>
            </a:r>
            <a:endParaRPr lang="en-ZA" dirty="0"/>
          </a:p>
        </p:txBody>
      </p:sp>
      <p:sp>
        <p:nvSpPr>
          <p:cNvPr id="3" name="Content Placeholder 2">
            <a:extLst>
              <a:ext uri="{FF2B5EF4-FFF2-40B4-BE49-F238E27FC236}">
                <a16:creationId xmlns:a16="http://schemas.microsoft.com/office/drawing/2014/main" id="{8FC89E70-DF3C-43BE-A63F-30B2DC3CE1FD}"/>
              </a:ext>
            </a:extLst>
          </p:cNvPr>
          <p:cNvSpPr>
            <a:spLocks noGrp="1"/>
          </p:cNvSpPr>
          <p:nvPr>
            <p:ph idx="1"/>
          </p:nvPr>
        </p:nvSpPr>
        <p:spPr/>
        <p:txBody>
          <a:bodyPr>
            <a:normAutofit fontScale="92500" lnSpcReduction="20000"/>
          </a:bodyPr>
          <a:lstStyle/>
          <a:p>
            <a:pPr marL="457200" algn="just">
              <a:lnSpc>
                <a:spcPct val="115000"/>
              </a:lnSpc>
              <a:spcAft>
                <a:spcPts val="1000"/>
              </a:spcAft>
            </a:pPr>
            <a:r>
              <a:rPr lang="en-US" sz="2400" b="1" i="1" dirty="0">
                <a:ea typeface="Batang" panose="02030600000101010101" pitchFamily="18" charset="-127"/>
                <a:cs typeface="Times New Roman" panose="02020603050405020304" pitchFamily="18" charset="0"/>
              </a:rPr>
              <a:t>Clause 55</a:t>
            </a:r>
            <a:r>
              <a:rPr lang="en-US" sz="2400" b="1" dirty="0">
                <a:ea typeface="Batang" panose="02030600000101010101" pitchFamily="18" charset="-127"/>
                <a:cs typeface="Times New Roman" panose="02020603050405020304" pitchFamily="18" charset="0"/>
              </a:rPr>
              <a:t> </a:t>
            </a:r>
            <a:r>
              <a:rPr lang="en-US" sz="2400" dirty="0">
                <a:ea typeface="Batang" panose="02030600000101010101" pitchFamily="18" charset="-127"/>
                <a:cs typeface="Times New Roman" panose="02020603050405020304" pitchFamily="18" charset="0"/>
              </a:rPr>
              <a:t>amends section 56 to insert a new subsection (12) that provides a requirement for a company to file a record of the natural person(s) who owns or controls the company as per the definition of “beneficial owner”, with the Commission. </a:t>
            </a:r>
          </a:p>
          <a:p>
            <a:pPr marL="457200" algn="just">
              <a:lnSpc>
                <a:spcPct val="115000"/>
              </a:lnSpc>
              <a:spcAft>
                <a:spcPts val="1000"/>
              </a:spcAft>
            </a:pPr>
            <a:r>
              <a:rPr lang="en-GB" sz="2400" b="1" i="1" dirty="0"/>
              <a:t>Clause 56 </a:t>
            </a:r>
            <a:r>
              <a:rPr lang="en-GB" sz="2400" dirty="0"/>
              <a:t>amends section 69 to insert references in subsection (8)(iv) to include references to offences relating to money laundering, terrorist financing or proliferation financing activities as defined in section 1(1) of the Financial Intelligence Centre Act, 2001 (Act No. 38 of 2001), the Protection of Constitutional Democracy Against Terrorist and Related Activities Act, 2004 (Act No. 33 of 2004), or the Tax Administration Act, 2011 (Act No. 28 of 2011).</a:t>
            </a:r>
          </a:p>
          <a:p>
            <a:pPr marL="457200" algn="just">
              <a:lnSpc>
                <a:spcPct val="115000"/>
              </a:lnSpc>
              <a:spcAft>
                <a:spcPts val="1000"/>
              </a:spcAft>
            </a:pPr>
            <a:r>
              <a:rPr lang="en-GB" sz="2400" b="1" i="1" dirty="0"/>
              <a:t>Clause 57 </a:t>
            </a:r>
            <a:r>
              <a:rPr lang="en-GB" sz="2400" dirty="0"/>
              <a:t>amends the Arrangement of Sections of the Act.</a:t>
            </a:r>
          </a:p>
          <a:p>
            <a:pPr marL="457200" algn="just">
              <a:lnSpc>
                <a:spcPct val="115000"/>
              </a:lnSpc>
              <a:spcAft>
                <a:spcPts val="1000"/>
              </a:spcAft>
            </a:pPr>
            <a:endParaRPr lang="en-ZA" sz="2400" dirty="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2436319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8D6C6-4AB4-2E8D-6BFF-C1A770D4393B}"/>
              </a:ext>
            </a:extLst>
          </p:cNvPr>
          <p:cNvSpPr>
            <a:spLocks noGrp="1"/>
          </p:cNvSpPr>
          <p:nvPr>
            <p:ph type="title"/>
          </p:nvPr>
        </p:nvSpPr>
        <p:spPr/>
        <p:txBody>
          <a:bodyPr>
            <a:normAutofit fontScale="90000"/>
          </a:bodyPr>
          <a:lstStyle/>
          <a:p>
            <a:r>
              <a:rPr lang="en-US" sz="3200" dirty="0"/>
              <a:t/>
            </a:r>
            <a:br>
              <a:rPr lang="en-US" sz="3200" dirty="0"/>
            </a:br>
            <a:r>
              <a:rPr lang="en-US" sz="3200" dirty="0"/>
              <a:t>Amendments to the Financial Sector Regulation Act (clauses 58-61 of the Bill)</a:t>
            </a:r>
            <a:r>
              <a:rPr lang="en-ZA" sz="3200" dirty="0"/>
              <a:t/>
            </a:r>
            <a:br>
              <a:rPr lang="en-ZA" sz="3200" dirty="0"/>
            </a:br>
            <a:endParaRPr lang="en-ZA" sz="3200" dirty="0"/>
          </a:p>
        </p:txBody>
      </p:sp>
      <p:sp>
        <p:nvSpPr>
          <p:cNvPr id="3" name="Content Placeholder 2">
            <a:extLst>
              <a:ext uri="{FF2B5EF4-FFF2-40B4-BE49-F238E27FC236}">
                <a16:creationId xmlns:a16="http://schemas.microsoft.com/office/drawing/2014/main" id="{18AF7EFC-6548-0AAD-DC81-D87F4562076C}"/>
              </a:ext>
            </a:extLst>
          </p:cNvPr>
          <p:cNvSpPr>
            <a:spLocks noGrp="1"/>
          </p:cNvSpPr>
          <p:nvPr>
            <p:ph idx="1"/>
          </p:nvPr>
        </p:nvSpPr>
        <p:spPr/>
        <p:txBody>
          <a:bodyPr>
            <a:normAutofit/>
          </a:bodyPr>
          <a:lstStyle/>
          <a:p>
            <a:pPr marL="457200" indent="-457200" algn="just">
              <a:lnSpc>
                <a:spcPct val="115000"/>
              </a:lnSpc>
              <a:spcAft>
                <a:spcPts val="1000"/>
              </a:spcAft>
            </a:pPr>
            <a:r>
              <a:rPr lang="en-US" sz="1800" b="1" i="1" dirty="0">
                <a:effectLst/>
                <a:latin typeface="Arial" panose="020B0604020202020204" pitchFamily="34" charset="0"/>
                <a:ea typeface="Batang" panose="02030600000101010101" pitchFamily="18" charset="-127"/>
                <a:cs typeface="Times New Roman" panose="02020603050405020304" pitchFamily="18" charset="0"/>
              </a:rPr>
              <a:t>Clause 58</a:t>
            </a:r>
            <a:r>
              <a:rPr lang="en-US" sz="1800" b="1" dirty="0">
                <a:effectLst/>
                <a:latin typeface="Arial" panose="020B0604020202020204" pitchFamily="34" charset="0"/>
                <a:ea typeface="Batang" panose="02030600000101010101" pitchFamily="18" charset="-127"/>
                <a:cs typeface="Times New Roman" panose="02020603050405020304" pitchFamily="18" charset="0"/>
              </a:rPr>
              <a:t> </a:t>
            </a:r>
            <a:r>
              <a:rPr lang="en-US" sz="1800" dirty="0">
                <a:effectLst/>
                <a:latin typeface="Arial" panose="020B0604020202020204" pitchFamily="34" charset="0"/>
                <a:ea typeface="Batang" panose="02030600000101010101" pitchFamily="18" charset="-127"/>
                <a:cs typeface="Times New Roman" panose="02020603050405020304" pitchFamily="18" charset="0"/>
              </a:rPr>
              <a:t>amends section 159 of the Financial Sector Regulation Act, to </a:t>
            </a:r>
            <a:r>
              <a:rPr lang="en-ZA" sz="1800" dirty="0">
                <a:effectLst/>
                <a:latin typeface="Arial" panose="020B0604020202020204" pitchFamily="34" charset="0"/>
                <a:ea typeface="Times New Roman" panose="02020603050405020304" pitchFamily="18" charset="0"/>
                <a:cs typeface="Times New Roman" panose="02020603050405020304" pitchFamily="18" charset="0"/>
              </a:rPr>
              <a:t>provide that a financial institution, key person, representative or contractor to which a regulator’s directive in terms of Part 2 of Chapter 10 has been issued must comply with the directive.</a:t>
            </a:r>
            <a:endParaRPr lang="en-ZA" sz="1800" dirty="0">
              <a:effectLst/>
              <a:latin typeface="Calibri" panose="020F0502020204030204" pitchFamily="34" charset="0"/>
              <a:ea typeface="Batang" panose="02030600000101010101" pitchFamily="18" charset="-127"/>
              <a:cs typeface="Times New Roman" panose="02020603050405020304" pitchFamily="18" charset="0"/>
            </a:endParaRPr>
          </a:p>
          <a:p>
            <a:pPr marL="457200" indent="-457200" algn="just">
              <a:lnSpc>
                <a:spcPct val="115000"/>
              </a:lnSpc>
              <a:spcAft>
                <a:spcPts val="1000"/>
              </a:spcAft>
            </a:pPr>
            <a:r>
              <a:rPr lang="en-US" sz="1800" b="1" i="1" dirty="0">
                <a:effectLst/>
                <a:latin typeface="Arial" panose="020B0604020202020204" pitchFamily="34" charset="0"/>
                <a:ea typeface="Batang" panose="02030600000101010101" pitchFamily="18" charset="-127"/>
                <a:cs typeface="Times New Roman" panose="02020603050405020304" pitchFamily="18" charset="0"/>
              </a:rPr>
              <a:t>Clause </a:t>
            </a:r>
            <a:r>
              <a:rPr lang="en-US" sz="1800" b="1" i="1" dirty="0">
                <a:latin typeface="Arial" panose="020B0604020202020204" pitchFamily="34" charset="0"/>
                <a:ea typeface="Batang" panose="02030600000101010101" pitchFamily="18" charset="-127"/>
                <a:cs typeface="Times New Roman" panose="02020603050405020304" pitchFamily="18" charset="0"/>
              </a:rPr>
              <a:t>59</a:t>
            </a:r>
            <a:r>
              <a:rPr lang="en-US" sz="1800" b="1" dirty="0">
                <a:effectLst/>
                <a:latin typeface="Arial" panose="020B0604020202020204" pitchFamily="34" charset="0"/>
                <a:ea typeface="Batang" panose="02030600000101010101" pitchFamily="18" charset="-127"/>
                <a:cs typeface="Times New Roman" panose="02020603050405020304" pitchFamily="18" charset="0"/>
              </a:rPr>
              <a:t> </a:t>
            </a:r>
            <a:r>
              <a:rPr lang="en-US" sz="1800" dirty="0">
                <a:effectLst/>
                <a:latin typeface="Arial" panose="020B0604020202020204" pitchFamily="34" charset="0"/>
                <a:ea typeface="Batang" panose="02030600000101010101" pitchFamily="18" charset="-127"/>
                <a:cs typeface="Times New Roman" panose="02020603050405020304" pitchFamily="18" charset="0"/>
              </a:rPr>
              <a:t>inserts a new Chapter 11A and sections 159A to 159C in the Financial Sector Regulation Act dealing with beneficial owners. </a:t>
            </a:r>
          </a:p>
          <a:p>
            <a:pPr marL="800100" lvl="1" indent="-457200" algn="just">
              <a:lnSpc>
                <a:spcPct val="115000"/>
              </a:lnSpc>
              <a:spcAft>
                <a:spcPts val="1000"/>
              </a:spcAft>
            </a:pPr>
            <a:r>
              <a:rPr lang="en-US" sz="1500" dirty="0">
                <a:effectLst/>
                <a:latin typeface="Arial" panose="020B0604020202020204" pitchFamily="34" charset="0"/>
                <a:ea typeface="Batang" panose="02030600000101010101" pitchFamily="18" charset="-127"/>
                <a:cs typeface="Times New Roman" panose="02020603050405020304" pitchFamily="18" charset="0"/>
              </a:rPr>
              <a:t>Section 159A provides a definition of “beneficial owner” for the purposes of the Chapter. </a:t>
            </a:r>
          </a:p>
          <a:p>
            <a:pPr marL="800100" lvl="1" indent="-457200" algn="just">
              <a:lnSpc>
                <a:spcPct val="115000"/>
              </a:lnSpc>
              <a:spcAft>
                <a:spcPts val="1000"/>
              </a:spcAft>
            </a:pPr>
            <a:r>
              <a:rPr lang="en-US" sz="1500" dirty="0">
                <a:effectLst/>
                <a:latin typeface="Arial" panose="020B0604020202020204" pitchFamily="34" charset="0"/>
                <a:ea typeface="Batang" panose="02030600000101010101" pitchFamily="18" charset="-127"/>
                <a:cs typeface="Times New Roman" panose="02020603050405020304" pitchFamily="18" charset="0"/>
              </a:rPr>
              <a:t>Section 159B addresses standards in relation to beneficial owners. </a:t>
            </a:r>
          </a:p>
          <a:p>
            <a:pPr marL="800100" lvl="1" indent="-457200" algn="just">
              <a:lnSpc>
                <a:spcPct val="115000"/>
              </a:lnSpc>
              <a:spcAft>
                <a:spcPts val="1000"/>
              </a:spcAft>
            </a:pPr>
            <a:r>
              <a:rPr lang="en-US" sz="1500" dirty="0">
                <a:effectLst/>
                <a:latin typeface="Arial" panose="020B0604020202020204" pitchFamily="34" charset="0"/>
                <a:ea typeface="Batang" panose="02030600000101010101" pitchFamily="18" charset="-127"/>
                <a:cs typeface="Times New Roman" panose="02020603050405020304" pitchFamily="18" charset="0"/>
              </a:rPr>
              <a:t>Section </a:t>
            </a:r>
            <a:r>
              <a:rPr lang="en-ZA" sz="1500" dirty="0">
                <a:effectLst/>
                <a:latin typeface="Arial" panose="020B0604020202020204" pitchFamily="34" charset="0"/>
                <a:ea typeface="Batang" panose="02030600000101010101" pitchFamily="18" charset="-127"/>
                <a:cs typeface="Times New Roman" panose="02020603050405020304" pitchFamily="18" charset="0"/>
              </a:rPr>
              <a:t>159C empowers regulator’s directives to be made in relation to beneficial owners.</a:t>
            </a:r>
          </a:p>
          <a:p>
            <a:pPr marL="457200" indent="-457200" algn="just">
              <a:lnSpc>
                <a:spcPct val="115000"/>
              </a:lnSpc>
              <a:spcAft>
                <a:spcPts val="1000"/>
              </a:spcAft>
            </a:pPr>
            <a:r>
              <a:rPr lang="en-ZA" sz="1800" b="1" i="1" dirty="0">
                <a:latin typeface="Arial" panose="020B0604020202020204" pitchFamily="34" charset="0"/>
                <a:ea typeface="Batang" panose="02030600000101010101" pitchFamily="18" charset="-127"/>
                <a:cs typeface="Times New Roman" panose="02020603050405020304" pitchFamily="18" charset="0"/>
              </a:rPr>
              <a:t>Clause 60 </a:t>
            </a:r>
            <a:r>
              <a:rPr lang="en-ZA" sz="1800" dirty="0">
                <a:latin typeface="Arial" panose="020B0604020202020204" pitchFamily="34" charset="0"/>
                <a:ea typeface="Batang" panose="02030600000101010101" pitchFamily="18" charset="-127"/>
                <a:cs typeface="Times New Roman" panose="02020603050405020304" pitchFamily="18" charset="0"/>
              </a:rPr>
              <a:t>amends the long-title of the Financial Sector Regulation Act, and </a:t>
            </a:r>
            <a:r>
              <a:rPr lang="en-ZA" sz="1800" b="1" i="1" dirty="0">
                <a:latin typeface="Arial" panose="020B0604020202020204" pitchFamily="34" charset="0"/>
                <a:ea typeface="Batang" panose="02030600000101010101" pitchFamily="18" charset="-127"/>
                <a:cs typeface="Times New Roman" panose="02020603050405020304" pitchFamily="18" charset="0"/>
              </a:rPr>
              <a:t>Clause 61 </a:t>
            </a:r>
            <a:r>
              <a:rPr lang="en-ZA" sz="1800" dirty="0">
                <a:latin typeface="Arial" panose="020B0604020202020204" pitchFamily="34" charset="0"/>
                <a:ea typeface="Batang" panose="02030600000101010101" pitchFamily="18" charset="-127"/>
                <a:cs typeface="Times New Roman" panose="02020603050405020304" pitchFamily="18" charset="0"/>
              </a:rPr>
              <a:t>amends the Arrangement of Sections of the Act.</a:t>
            </a:r>
            <a:endParaRPr lang="en-ZA" sz="1800" b="1" dirty="0">
              <a:effectLst/>
              <a:latin typeface="Calibri" panose="020F0502020204030204" pitchFamily="34" charset="0"/>
              <a:ea typeface="Batang" panose="02030600000101010101" pitchFamily="18" charset="-127"/>
              <a:cs typeface="Times New Roman" panose="02020603050405020304" pitchFamily="18" charset="0"/>
            </a:endParaRPr>
          </a:p>
          <a:p>
            <a:endParaRPr lang="en-ZA" dirty="0"/>
          </a:p>
        </p:txBody>
      </p:sp>
    </p:spTree>
    <p:extLst>
      <p:ext uri="{BB962C8B-B14F-4D97-AF65-F5344CB8AC3E}">
        <p14:creationId xmlns:p14="http://schemas.microsoft.com/office/powerpoint/2010/main" val="12732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96713-418D-6E42-A818-2318E5368E42}"/>
              </a:ext>
            </a:extLst>
          </p:cNvPr>
          <p:cNvSpPr>
            <a:spLocks noGrp="1"/>
          </p:cNvSpPr>
          <p:nvPr>
            <p:ph type="title"/>
          </p:nvPr>
        </p:nvSpPr>
        <p:spPr/>
        <p:txBody>
          <a:bodyPr/>
          <a:lstStyle/>
          <a:p>
            <a:r>
              <a:rPr lang="en-US" dirty="0"/>
              <a:t>TIMELINES for FATF process</a:t>
            </a:r>
          </a:p>
        </p:txBody>
      </p:sp>
      <p:sp>
        <p:nvSpPr>
          <p:cNvPr id="4" name="Slide Number Placeholder 3">
            <a:extLst>
              <a:ext uri="{FF2B5EF4-FFF2-40B4-BE49-F238E27FC236}">
                <a16:creationId xmlns:a16="http://schemas.microsoft.com/office/drawing/2014/main" id="{38A3535A-9677-8341-ADC5-F011E8A8C3B5}"/>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1" kern="1200">
                <a:solidFill>
                  <a:schemeClr val="bg2"/>
                </a:solidFill>
                <a:latin typeface="Arial Bold Italic" pitchFamily="1"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0E4C5C3-D624-4E7B-AB57-32534D2E60B9}" type="slidenum">
              <a:rPr lang="en-US" smtClean="0">
                <a:solidFill>
                  <a:srgbClr val="808080"/>
                </a:solidFill>
              </a:rPr>
              <a:pPr>
                <a:defRPr/>
              </a:pPr>
              <a:t>32</a:t>
            </a:fld>
            <a:endParaRPr lang="en-US" sz="1400" b="0" dirty="0">
              <a:solidFill>
                <a:srgbClr val="000000"/>
              </a:solidFill>
              <a:latin typeface="Arial"/>
            </a:endParaRPr>
          </a:p>
        </p:txBody>
      </p:sp>
      <p:graphicFrame>
        <p:nvGraphicFramePr>
          <p:cNvPr id="5" name="Table 5">
            <a:extLst>
              <a:ext uri="{FF2B5EF4-FFF2-40B4-BE49-F238E27FC236}">
                <a16:creationId xmlns:a16="http://schemas.microsoft.com/office/drawing/2014/main" id="{51C095C2-D9FE-A93C-52BA-C79FED312836}"/>
              </a:ext>
            </a:extLst>
          </p:cNvPr>
          <p:cNvGraphicFramePr>
            <a:graphicFrameLocks noGrp="1"/>
          </p:cNvGraphicFramePr>
          <p:nvPr>
            <p:extLst>
              <p:ext uri="{D42A27DB-BD31-4B8C-83A1-F6EECF244321}">
                <p14:modId xmlns:p14="http://schemas.microsoft.com/office/powerpoint/2010/main" val="330587913"/>
              </p:ext>
            </p:extLst>
          </p:nvPr>
        </p:nvGraphicFramePr>
        <p:xfrm>
          <a:off x="288098" y="1665514"/>
          <a:ext cx="8551102" cy="4887687"/>
        </p:xfrm>
        <a:graphic>
          <a:graphicData uri="http://schemas.openxmlformats.org/drawingml/2006/table">
            <a:tbl>
              <a:tblPr firstRow="1" bandRow="1">
                <a:tableStyleId>{5C22544A-7EE6-4342-B048-85BDC9FD1C3A}</a:tableStyleId>
              </a:tblPr>
              <a:tblGrid>
                <a:gridCol w="4275551">
                  <a:extLst>
                    <a:ext uri="{9D8B030D-6E8A-4147-A177-3AD203B41FA5}">
                      <a16:colId xmlns:a16="http://schemas.microsoft.com/office/drawing/2014/main" val="1969154691"/>
                    </a:ext>
                  </a:extLst>
                </a:gridCol>
                <a:gridCol w="4275551">
                  <a:extLst>
                    <a:ext uri="{9D8B030D-6E8A-4147-A177-3AD203B41FA5}">
                      <a16:colId xmlns:a16="http://schemas.microsoft.com/office/drawing/2014/main" val="1970586573"/>
                    </a:ext>
                  </a:extLst>
                </a:gridCol>
              </a:tblGrid>
              <a:tr h="437783">
                <a:tc>
                  <a:txBody>
                    <a:bodyPr/>
                    <a:lstStyle/>
                    <a:p>
                      <a:r>
                        <a:rPr lang="en-GB" b="1" dirty="0"/>
                        <a:t>DATE</a:t>
                      </a:r>
                      <a:endParaRPr lang="en-ZA" b="1" dirty="0"/>
                    </a:p>
                  </a:txBody>
                  <a:tcPr/>
                </a:tc>
                <a:tc>
                  <a:txBody>
                    <a:bodyPr/>
                    <a:lstStyle/>
                    <a:p>
                      <a:endParaRPr lang="en-ZA"/>
                    </a:p>
                  </a:txBody>
                  <a:tcPr/>
                </a:tc>
                <a:extLst>
                  <a:ext uri="{0D108BD9-81ED-4DB2-BD59-A6C34878D82A}">
                    <a16:rowId xmlns:a16="http://schemas.microsoft.com/office/drawing/2014/main" val="1107382967"/>
                  </a:ext>
                </a:extLst>
              </a:tr>
              <a:tr h="595414">
                <a:tc>
                  <a:txBody>
                    <a:bodyPr/>
                    <a:lstStyle/>
                    <a:p>
                      <a:r>
                        <a:rPr lang="en-ZA" b="1" dirty="0">
                          <a:solidFill>
                            <a:schemeClr val="bg1">
                              <a:lumMod val="65000"/>
                            </a:schemeClr>
                          </a:solidFill>
                        </a:rPr>
                        <a:t>21-25 June 2021</a:t>
                      </a:r>
                    </a:p>
                  </a:txBody>
                  <a:tcPr/>
                </a:tc>
                <a:tc>
                  <a:txBody>
                    <a:bodyPr/>
                    <a:lstStyle/>
                    <a:p>
                      <a:r>
                        <a:rPr lang="en-GB" dirty="0">
                          <a:solidFill>
                            <a:schemeClr val="bg1">
                              <a:lumMod val="65000"/>
                            </a:schemeClr>
                          </a:solidFill>
                        </a:rPr>
                        <a:t>MER ADOPTED BY FATF PLENARY</a:t>
                      </a:r>
                    </a:p>
                    <a:p>
                      <a:endParaRPr lang="en-ZA" dirty="0">
                        <a:solidFill>
                          <a:schemeClr val="bg1">
                            <a:lumMod val="65000"/>
                          </a:schemeClr>
                        </a:solidFill>
                      </a:endParaRPr>
                    </a:p>
                  </a:txBody>
                  <a:tcPr/>
                </a:tc>
                <a:extLst>
                  <a:ext uri="{0D108BD9-81ED-4DB2-BD59-A6C34878D82A}">
                    <a16:rowId xmlns:a16="http://schemas.microsoft.com/office/drawing/2014/main" val="2862145266"/>
                  </a:ext>
                </a:extLst>
              </a:tr>
              <a:tr h="595414">
                <a:tc>
                  <a:txBody>
                    <a:bodyPr/>
                    <a:lstStyle/>
                    <a:p>
                      <a:r>
                        <a:rPr lang="en-ZA" b="1" dirty="0">
                          <a:solidFill>
                            <a:schemeClr val="bg1">
                              <a:lumMod val="65000"/>
                            </a:schemeClr>
                          </a:solidFill>
                        </a:rPr>
                        <a:t>19-21 OCT 2021 </a:t>
                      </a:r>
                    </a:p>
                  </a:txBody>
                  <a:tcPr/>
                </a:tc>
                <a:tc>
                  <a:txBody>
                    <a:bodyPr/>
                    <a:lstStyle/>
                    <a:p>
                      <a:r>
                        <a:rPr lang="en-GB" dirty="0">
                          <a:solidFill>
                            <a:schemeClr val="bg1">
                              <a:lumMod val="65000"/>
                            </a:schemeClr>
                          </a:solidFill>
                        </a:rPr>
                        <a:t>ICRG and FATF plenary endorse schedule</a:t>
                      </a:r>
                    </a:p>
                    <a:p>
                      <a:endParaRPr lang="en-ZA" dirty="0">
                        <a:solidFill>
                          <a:schemeClr val="bg1">
                            <a:lumMod val="65000"/>
                          </a:schemeClr>
                        </a:solidFill>
                      </a:endParaRPr>
                    </a:p>
                  </a:txBody>
                  <a:tcPr/>
                </a:tc>
                <a:extLst>
                  <a:ext uri="{0D108BD9-81ED-4DB2-BD59-A6C34878D82A}">
                    <a16:rowId xmlns:a16="http://schemas.microsoft.com/office/drawing/2014/main" val="2752298094"/>
                  </a:ext>
                </a:extLst>
              </a:tr>
              <a:tr h="439042">
                <a:tc>
                  <a:txBody>
                    <a:bodyPr/>
                    <a:lstStyle/>
                    <a:p>
                      <a:r>
                        <a:rPr lang="en-ZA" b="1" dirty="0"/>
                        <a:t>16-21 OCT 2022 </a:t>
                      </a:r>
                    </a:p>
                  </a:txBody>
                  <a:tcPr/>
                </a:tc>
                <a:tc>
                  <a:txBody>
                    <a:bodyPr/>
                    <a:lstStyle/>
                    <a:p>
                      <a:r>
                        <a:rPr lang="en-GB" dirty="0"/>
                        <a:t>OBSERVATION PERIOD ENDS (FATF PLENARY)</a:t>
                      </a:r>
                    </a:p>
                  </a:txBody>
                  <a:tcPr/>
                </a:tc>
                <a:extLst>
                  <a:ext uri="{0D108BD9-81ED-4DB2-BD59-A6C34878D82A}">
                    <a16:rowId xmlns:a16="http://schemas.microsoft.com/office/drawing/2014/main" val="2456673633"/>
                  </a:ext>
                </a:extLst>
              </a:tr>
              <a:tr h="838992">
                <a:tc>
                  <a:txBody>
                    <a:bodyPr/>
                    <a:lstStyle/>
                    <a:p>
                      <a:r>
                        <a:rPr lang="en-ZA" b="1" dirty="0"/>
                        <a:t>Late OCT 2022</a:t>
                      </a:r>
                    </a:p>
                  </a:txBody>
                  <a:tcPr/>
                </a:tc>
                <a:tc>
                  <a:txBody>
                    <a:bodyPr/>
                    <a:lstStyle/>
                    <a:p>
                      <a:r>
                        <a:rPr lang="en-GB" dirty="0"/>
                        <a:t>FATF informs SA of detailed timelines for steps in POPR process</a:t>
                      </a:r>
                    </a:p>
                    <a:p>
                      <a:endParaRPr lang="en-ZA" dirty="0"/>
                    </a:p>
                  </a:txBody>
                  <a:tcPr/>
                </a:tc>
                <a:extLst>
                  <a:ext uri="{0D108BD9-81ED-4DB2-BD59-A6C34878D82A}">
                    <a16:rowId xmlns:a16="http://schemas.microsoft.com/office/drawing/2014/main" val="1918342955"/>
                  </a:ext>
                </a:extLst>
              </a:tr>
              <a:tr h="838992">
                <a:tc>
                  <a:txBody>
                    <a:bodyPr/>
                    <a:lstStyle/>
                    <a:p>
                      <a:r>
                        <a:rPr lang="en-ZA" b="1" dirty="0"/>
                        <a:t>DEC 2022 </a:t>
                      </a:r>
                    </a:p>
                  </a:txBody>
                  <a:tcPr/>
                </a:tc>
                <a:tc>
                  <a:txBody>
                    <a:bodyPr/>
                    <a:lstStyle/>
                    <a:p>
                      <a:r>
                        <a:rPr lang="en-GB" dirty="0"/>
                        <a:t>Joint Group sends draft POPR to SA, and country to provide a written response</a:t>
                      </a:r>
                    </a:p>
                    <a:p>
                      <a:endParaRPr lang="en-ZA" dirty="0"/>
                    </a:p>
                  </a:txBody>
                  <a:tcPr/>
                </a:tc>
                <a:extLst>
                  <a:ext uri="{0D108BD9-81ED-4DB2-BD59-A6C34878D82A}">
                    <a16:rowId xmlns:a16="http://schemas.microsoft.com/office/drawing/2014/main" val="4063579962"/>
                  </a:ext>
                </a:extLst>
              </a:tr>
              <a:tr h="546636">
                <a:tc>
                  <a:txBody>
                    <a:bodyPr/>
                    <a:lstStyle/>
                    <a:p>
                      <a:r>
                        <a:rPr lang="en-ZA" b="1" dirty="0"/>
                        <a:t>1-10 JAN 2023 </a:t>
                      </a:r>
                    </a:p>
                  </a:txBody>
                  <a:tcPr/>
                </a:tc>
                <a:tc>
                  <a:txBody>
                    <a:bodyPr/>
                    <a:lstStyle/>
                    <a:p>
                      <a:r>
                        <a:rPr lang="en-ZA" dirty="0"/>
                        <a:t>Face-to-face meetings</a:t>
                      </a:r>
                    </a:p>
                    <a:p>
                      <a:endParaRPr lang="en-ZA" dirty="0"/>
                    </a:p>
                  </a:txBody>
                  <a:tcPr/>
                </a:tc>
                <a:extLst>
                  <a:ext uri="{0D108BD9-81ED-4DB2-BD59-A6C34878D82A}">
                    <a16:rowId xmlns:a16="http://schemas.microsoft.com/office/drawing/2014/main" val="3266711318"/>
                  </a:ext>
                </a:extLst>
              </a:tr>
              <a:tr h="595414">
                <a:tc>
                  <a:txBody>
                    <a:bodyPr/>
                    <a:lstStyle/>
                    <a:p>
                      <a:r>
                        <a:rPr lang="en-ZA" b="1" dirty="0"/>
                        <a:t>12-17 Feb 2023 </a:t>
                      </a:r>
                    </a:p>
                  </a:txBody>
                  <a:tcPr/>
                </a:tc>
                <a:tc>
                  <a:txBody>
                    <a:bodyPr/>
                    <a:lstStyle/>
                    <a:p>
                      <a:r>
                        <a:rPr lang="en-GB" dirty="0"/>
                        <a:t>ICRG and FATF adopt an ACTION PLAN</a:t>
                      </a:r>
                    </a:p>
                    <a:p>
                      <a:endParaRPr lang="en-ZA" dirty="0"/>
                    </a:p>
                  </a:txBody>
                  <a:tcPr/>
                </a:tc>
                <a:extLst>
                  <a:ext uri="{0D108BD9-81ED-4DB2-BD59-A6C34878D82A}">
                    <a16:rowId xmlns:a16="http://schemas.microsoft.com/office/drawing/2014/main" val="1951859011"/>
                  </a:ext>
                </a:extLst>
              </a:tr>
            </a:tbl>
          </a:graphicData>
        </a:graphic>
      </p:graphicFrame>
    </p:spTree>
    <p:extLst>
      <p:ext uri="{BB962C8B-B14F-4D97-AF65-F5344CB8AC3E}">
        <p14:creationId xmlns:p14="http://schemas.microsoft.com/office/powerpoint/2010/main" val="1496554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E68D-FB3C-9393-7B9B-C64DFA7286E4}"/>
              </a:ext>
            </a:extLst>
          </p:cNvPr>
          <p:cNvSpPr>
            <a:spLocks noGrp="1"/>
          </p:cNvSpPr>
          <p:nvPr>
            <p:ph type="title"/>
          </p:nvPr>
        </p:nvSpPr>
        <p:spPr/>
        <p:txBody>
          <a:bodyPr/>
          <a:lstStyle/>
          <a:p>
            <a:r>
              <a:rPr lang="en-US" dirty="0"/>
              <a:t>Process for POCDATARA and GEN LAWS Bill</a:t>
            </a:r>
            <a:endParaRPr lang="en-ZA" dirty="0"/>
          </a:p>
        </p:txBody>
      </p:sp>
      <p:sp>
        <p:nvSpPr>
          <p:cNvPr id="3" name="Content Placeholder 2">
            <a:extLst>
              <a:ext uri="{FF2B5EF4-FFF2-40B4-BE49-F238E27FC236}">
                <a16:creationId xmlns:a16="http://schemas.microsoft.com/office/drawing/2014/main" id="{A74975A2-D1F0-B154-310C-2B3D23C9D4A7}"/>
              </a:ext>
            </a:extLst>
          </p:cNvPr>
          <p:cNvSpPr>
            <a:spLocks noGrp="1"/>
          </p:cNvSpPr>
          <p:nvPr>
            <p:ph idx="1"/>
          </p:nvPr>
        </p:nvSpPr>
        <p:spPr/>
        <p:txBody>
          <a:bodyPr>
            <a:normAutofit fontScale="92500" lnSpcReduction="10000"/>
          </a:bodyPr>
          <a:lstStyle/>
          <a:p>
            <a:r>
              <a:rPr lang="en-ZA" b="1" dirty="0"/>
              <a:t>POCDATARA Amendment Bill </a:t>
            </a:r>
            <a:r>
              <a:rPr lang="en-ZA" dirty="0"/>
              <a:t>published by Parliament around 19 July 2022, request for public comments by 19 August 2022</a:t>
            </a:r>
            <a:endParaRPr lang="en-ZA" b="1" dirty="0"/>
          </a:p>
          <a:p>
            <a:r>
              <a:rPr lang="en-ZA" b="1" dirty="0"/>
              <a:t>PORTFOLIO COMMITTEE ON POLICE schedule indicates following process:</a:t>
            </a:r>
          </a:p>
          <a:p>
            <a:pPr lvl="1"/>
            <a:r>
              <a:rPr lang="en-ZA" b="1" dirty="0"/>
              <a:t>Hearing 31 August 2022 includes the “</a:t>
            </a:r>
            <a:r>
              <a:rPr lang="en-ZA" dirty="0"/>
              <a:t>Introduction of the Protection of Constitutional Democracy against Terrorist and Related Activities Amendment Bill [B15-2022] by the Civilian Secretariat for Police Service (CSPS); Briefing on Public submissions on the Protection of Constitutional Democracy against Terrorist and Related Activities Amendment Bill [B15-2022]]” </a:t>
            </a:r>
          </a:p>
          <a:p>
            <a:pPr lvl="1"/>
            <a:r>
              <a:rPr lang="en-ZA" dirty="0"/>
              <a:t> </a:t>
            </a:r>
            <a:r>
              <a:rPr lang="en-ZA" b="1" dirty="0"/>
              <a:t>7</a:t>
            </a:r>
            <a:r>
              <a:rPr lang="en-ZA" b="1" baseline="30000" dirty="0"/>
              <a:t>th</a:t>
            </a:r>
            <a:r>
              <a:rPr lang="en-ZA" b="1" dirty="0"/>
              <a:t> of September Public hearings </a:t>
            </a:r>
            <a:r>
              <a:rPr lang="en-ZA" dirty="0"/>
              <a:t> </a:t>
            </a:r>
          </a:p>
          <a:p>
            <a:pPr lvl="1"/>
            <a:r>
              <a:rPr lang="en-ZA" b="1" dirty="0"/>
              <a:t>14</a:t>
            </a:r>
            <a:r>
              <a:rPr lang="en-ZA" b="1" baseline="30000" dirty="0"/>
              <a:t>th</a:t>
            </a:r>
            <a:r>
              <a:rPr lang="en-ZA" b="1" dirty="0"/>
              <a:t> of September</a:t>
            </a:r>
            <a:r>
              <a:rPr lang="en-ZA" dirty="0"/>
              <a:t> </a:t>
            </a:r>
            <a:r>
              <a:rPr lang="en-ZA" b="1" dirty="0"/>
              <a:t>Report-back</a:t>
            </a:r>
          </a:p>
          <a:p>
            <a:pPr lvl="1"/>
            <a:r>
              <a:rPr lang="en-ZA" dirty="0"/>
              <a:t> </a:t>
            </a:r>
            <a:r>
              <a:rPr lang="en-ZA" b="1" dirty="0"/>
              <a:t>16</a:t>
            </a:r>
            <a:r>
              <a:rPr lang="en-ZA" b="1" baseline="30000" dirty="0"/>
              <a:t>th</a:t>
            </a:r>
            <a:r>
              <a:rPr lang="en-ZA" b="1" dirty="0"/>
              <a:t> of September Deliberations </a:t>
            </a:r>
            <a:r>
              <a:rPr lang="en-ZA" dirty="0"/>
              <a:t> </a:t>
            </a:r>
          </a:p>
          <a:p>
            <a:pPr lvl="1"/>
            <a:r>
              <a:rPr lang="en-ZA" b="1" dirty="0"/>
              <a:t>28 </a:t>
            </a:r>
            <a:r>
              <a:rPr lang="en-ZA" b="1" dirty="0" err="1"/>
              <a:t>th</a:t>
            </a:r>
            <a:r>
              <a:rPr lang="en-ZA" b="1" dirty="0"/>
              <a:t> Sept Consideration of A-list</a:t>
            </a:r>
          </a:p>
          <a:p>
            <a:pPr lvl="1"/>
            <a:r>
              <a:rPr lang="en-ZA" b="1" dirty="0"/>
              <a:t>30</a:t>
            </a:r>
            <a:r>
              <a:rPr lang="en-ZA" b="1" baseline="30000" dirty="0"/>
              <a:t>th</a:t>
            </a:r>
            <a:r>
              <a:rPr lang="en-ZA" b="1" dirty="0"/>
              <a:t> September Adoption of Committee Report</a:t>
            </a:r>
          </a:p>
          <a:p>
            <a:r>
              <a:rPr lang="en-ZA" b="1" dirty="0"/>
              <a:t>Gen Laws AML/CFT Amendment Bill published month later around 27 Aug 2022</a:t>
            </a:r>
          </a:p>
          <a:p>
            <a:pPr lvl="1"/>
            <a:r>
              <a:rPr lang="en-ZA" b="1" dirty="0"/>
              <a:t>SCOF to determine advert and deadline date for public comments</a:t>
            </a:r>
          </a:p>
          <a:p>
            <a:pPr lvl="1"/>
            <a:r>
              <a:rPr lang="en-ZA" b="1" dirty="0"/>
              <a:t>Provide direction on further process for Gen Laws AML/CFT Amendment Bill</a:t>
            </a:r>
          </a:p>
          <a:p>
            <a:pPr lvl="1"/>
            <a:r>
              <a:rPr lang="en-ZA" b="1" dirty="0"/>
              <a:t>How will process involve relevant </a:t>
            </a:r>
            <a:r>
              <a:rPr lang="en-ZA" b="1"/>
              <a:t>portfolio committees?</a:t>
            </a:r>
            <a:endParaRPr lang="en-ZA" dirty="0"/>
          </a:p>
        </p:txBody>
      </p:sp>
    </p:spTree>
    <p:extLst>
      <p:ext uri="{BB962C8B-B14F-4D97-AF65-F5344CB8AC3E}">
        <p14:creationId xmlns:p14="http://schemas.microsoft.com/office/powerpoint/2010/main" val="859903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8B8C-BB24-8CCD-3CB3-9144D1167B06}"/>
              </a:ext>
            </a:extLst>
          </p:cNvPr>
          <p:cNvSpPr>
            <a:spLocks noGrp="1"/>
          </p:cNvSpPr>
          <p:nvPr>
            <p:ph type="title"/>
          </p:nvPr>
        </p:nvSpPr>
        <p:spPr/>
        <p:txBody>
          <a:bodyPr/>
          <a:lstStyle/>
          <a:p>
            <a:r>
              <a:rPr lang="en-ZA" dirty="0"/>
              <a:t>CONCLUSION</a:t>
            </a:r>
          </a:p>
        </p:txBody>
      </p:sp>
      <p:sp>
        <p:nvSpPr>
          <p:cNvPr id="3" name="Content Placeholder 2">
            <a:extLst>
              <a:ext uri="{FF2B5EF4-FFF2-40B4-BE49-F238E27FC236}">
                <a16:creationId xmlns:a16="http://schemas.microsoft.com/office/drawing/2014/main" id="{F52E809C-997C-0C12-B23E-ADE884A7B48E}"/>
              </a:ext>
            </a:extLst>
          </p:cNvPr>
          <p:cNvSpPr>
            <a:spLocks noGrp="1"/>
          </p:cNvSpPr>
          <p:nvPr>
            <p:ph idx="1"/>
          </p:nvPr>
        </p:nvSpPr>
        <p:spPr/>
        <p:txBody>
          <a:bodyPr>
            <a:normAutofit lnSpcReduction="10000"/>
          </a:bodyPr>
          <a:lstStyle/>
          <a:p>
            <a:r>
              <a:rPr lang="en-US" dirty="0"/>
              <a:t>South Africa can demonstrate significant progress in taking remedial steps for TECHNICAL COMPLIANCE by Feb 2023 if we enact the Bill and have it in force by Dec/Jan 2023</a:t>
            </a:r>
          </a:p>
          <a:p>
            <a:pPr lvl="1"/>
            <a:r>
              <a:rPr lang="en-US" dirty="0"/>
              <a:t>KEY CHALLENGE IS can we pass both Bills by the end of the year? Can we show demonstrable progress by end Oct?  </a:t>
            </a:r>
          </a:p>
          <a:p>
            <a:pPr lvl="1"/>
            <a:r>
              <a:rPr lang="en-US" dirty="0"/>
              <a:t>Key process challenge for SCOF/SECOF on Gen Laws AML/CFT Amendment Bill – how to involve the other portfolio and select committees who have an interest in the Bill?</a:t>
            </a:r>
          </a:p>
          <a:p>
            <a:pPr lvl="2"/>
            <a:r>
              <a:rPr lang="en-US" dirty="0"/>
              <a:t>Justice, Social Development, Justice (and Police)</a:t>
            </a:r>
          </a:p>
          <a:p>
            <a:r>
              <a:rPr lang="en-ZA" dirty="0"/>
              <a:t>We will also have to show significant progress on all 11 EFFECTIVENESS IMMEDIATE OUTCOMES by Feb 2023</a:t>
            </a:r>
          </a:p>
          <a:p>
            <a:r>
              <a:rPr lang="en-ZA" dirty="0"/>
              <a:t>We need to develop ACTION PLANS for each effectiveness measure (11 Immediate Outcomes)</a:t>
            </a:r>
          </a:p>
          <a:p>
            <a:r>
              <a:rPr lang="en-ZA" dirty="0"/>
              <a:t>WE CAN PREVENT GREYLISTING, we CAN DO IT! </a:t>
            </a:r>
          </a:p>
          <a:p>
            <a:r>
              <a:rPr lang="en-ZA" dirty="0"/>
              <a:t>Steps taken to prevent </a:t>
            </a:r>
            <a:r>
              <a:rPr lang="en-ZA" dirty="0" err="1"/>
              <a:t>greylisting</a:t>
            </a:r>
            <a:r>
              <a:rPr lang="en-ZA" dirty="0"/>
              <a:t> will be in SA interest in the first instance, as it will strengthen our capability to prevent/punish all financial crimes (in both public and private sectors!)</a:t>
            </a:r>
          </a:p>
        </p:txBody>
      </p:sp>
    </p:spTree>
    <p:extLst>
      <p:ext uri="{BB962C8B-B14F-4D97-AF65-F5344CB8AC3E}">
        <p14:creationId xmlns:p14="http://schemas.microsoft.com/office/powerpoint/2010/main" val="57140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33424" y="1746116"/>
            <a:ext cx="3616601" cy="4214386"/>
          </a:xfrm>
          <a:prstGeom prst="rect">
            <a:avLst/>
          </a:prstGeom>
        </p:spPr>
      </p:pic>
      <p:sp>
        <p:nvSpPr>
          <p:cNvPr id="4" name="Slide Number Placeholder 3"/>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1" kern="1200">
                <a:solidFill>
                  <a:schemeClr val="bg2"/>
                </a:solidFill>
                <a:latin typeface="Arial Bold Italic" pitchFamily="1"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0E4C5C3-D624-4E7B-AB57-32534D2E60B9}" type="slidenum">
              <a:rPr lang="en-US" smtClean="0">
                <a:solidFill>
                  <a:srgbClr val="808080"/>
                </a:solidFill>
              </a:rPr>
              <a:pPr>
                <a:defRPr/>
              </a:pPr>
              <a:t>4</a:t>
            </a:fld>
            <a:endParaRPr lang="en-US" sz="1400" b="0" dirty="0">
              <a:solidFill>
                <a:srgbClr val="000000"/>
              </a:solidFill>
              <a:latin typeface="Arial"/>
            </a:endParaRPr>
          </a:p>
        </p:txBody>
      </p:sp>
      <p:pic>
        <p:nvPicPr>
          <p:cNvPr id="7" name="Picture 6"/>
          <p:cNvPicPr>
            <a:picLocks noChangeAspect="1"/>
          </p:cNvPicPr>
          <p:nvPr/>
        </p:nvPicPr>
        <p:blipFill>
          <a:blip r:embed="rId3"/>
          <a:stretch>
            <a:fillRect/>
          </a:stretch>
        </p:blipFill>
        <p:spPr>
          <a:xfrm>
            <a:off x="4350026" y="1778284"/>
            <a:ext cx="3944454" cy="4182218"/>
          </a:xfrm>
          <a:prstGeom prst="rect">
            <a:avLst/>
          </a:prstGeom>
        </p:spPr>
      </p:pic>
      <p:sp>
        <p:nvSpPr>
          <p:cNvPr id="8" name="Title 1">
            <a:extLst>
              <a:ext uri="{FF2B5EF4-FFF2-40B4-BE49-F238E27FC236}">
                <a16:creationId xmlns:a16="http://schemas.microsoft.com/office/drawing/2014/main" id="{A1FDD0AA-03CD-42F1-8E5D-92C7F98610BF}"/>
              </a:ext>
            </a:extLst>
          </p:cNvPr>
          <p:cNvSpPr>
            <a:spLocks noGrp="1"/>
          </p:cNvSpPr>
          <p:nvPr>
            <p:ph type="title"/>
          </p:nvPr>
        </p:nvSpPr>
        <p:spPr/>
        <p:txBody>
          <a:bodyPr>
            <a:normAutofit fontScale="90000"/>
          </a:bodyPr>
          <a:lstStyle/>
          <a:p>
            <a:pPr>
              <a:defRPr/>
            </a:pPr>
            <a:r>
              <a:rPr lang="en-US" altLang="en-US" dirty="0"/>
              <a:t/>
            </a:r>
            <a:br>
              <a:rPr lang="en-US" altLang="en-US" dirty="0"/>
            </a:br>
            <a:r>
              <a:rPr lang="en-US" altLang="en-US" dirty="0"/>
              <a:t>SUMMARY OF COMPLIANCE TO FATF RECOMMENDATIONS</a:t>
            </a:r>
            <a:r>
              <a:rPr lang="en-ZA" sz="2700" dirty="0">
                <a:ea typeface="Calibri" panose="020F0502020204030204" pitchFamily="34" charset="0"/>
              </a:rPr>
              <a:t/>
            </a:r>
            <a:br>
              <a:rPr lang="en-ZA" sz="2700" dirty="0">
                <a:ea typeface="Calibri" panose="020F0502020204030204" pitchFamily="34" charset="0"/>
              </a:rPr>
            </a:br>
            <a:endParaRPr lang="en-GB" altLang="en-US" dirty="0"/>
          </a:p>
        </p:txBody>
      </p:sp>
      <p:sp>
        <p:nvSpPr>
          <p:cNvPr id="9" name="TextBox 8">
            <a:extLst>
              <a:ext uri="{FF2B5EF4-FFF2-40B4-BE49-F238E27FC236}">
                <a16:creationId xmlns:a16="http://schemas.microsoft.com/office/drawing/2014/main" id="{EDF37445-E584-4152-AA36-824E595FF55A}"/>
              </a:ext>
            </a:extLst>
          </p:cNvPr>
          <p:cNvSpPr txBox="1"/>
          <p:nvPr/>
        </p:nvSpPr>
        <p:spPr>
          <a:xfrm>
            <a:off x="770355" y="1488275"/>
            <a:ext cx="8108995" cy="219291"/>
          </a:xfrm>
          <a:prstGeom prst="rect">
            <a:avLst/>
          </a:prstGeom>
          <a:noFill/>
        </p:spPr>
        <p:txBody>
          <a:bodyPr wrap="square">
            <a:spAutoFit/>
          </a:bodyPr>
          <a:lstStyle/>
          <a:p>
            <a:pPr algn="ctr">
              <a:spcAft>
                <a:spcPts val="600"/>
              </a:spcAft>
            </a:pPr>
            <a:r>
              <a:rPr lang="en-ZA" sz="825" b="1" dirty="0">
                <a:solidFill>
                  <a:schemeClr val="bg1"/>
                </a:solidFill>
                <a:highlight>
                  <a:srgbClr val="C00000"/>
                </a:highlight>
                <a:latin typeface="Arial" panose="020B0604020202020204" pitchFamily="34" charset="0"/>
                <a:ea typeface="Calibri" panose="020F0502020204030204" pitchFamily="34" charset="0"/>
                <a:cs typeface="Arial" panose="020B0604020202020204" pitchFamily="34" charset="0"/>
              </a:rPr>
              <a:t> NC </a:t>
            </a:r>
            <a:r>
              <a:rPr lang="en-ZA" sz="825" dirty="0">
                <a:solidFill>
                  <a:schemeClr val="bg1"/>
                </a:solidFill>
                <a:highlight>
                  <a:srgbClr val="C00000"/>
                </a:highlight>
                <a:latin typeface="Arial" panose="020B0604020202020204" pitchFamily="34" charset="0"/>
                <a:ea typeface="Calibri" panose="020F0502020204030204" pitchFamily="34" charset="0"/>
                <a:cs typeface="Arial" panose="020B0604020202020204" pitchFamily="34" charset="0"/>
              </a:rPr>
              <a:t>Non-compliant </a:t>
            </a:r>
            <a:r>
              <a:rPr lang="en-ZA" sz="825"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ZA" sz="825" dirty="0">
                <a:solidFill>
                  <a:schemeClr val="bg1"/>
                </a:solidFill>
                <a:highlight>
                  <a:srgbClr val="FF0000"/>
                </a:highlight>
                <a:latin typeface="Arial" panose="020B0604020202020204" pitchFamily="34" charset="0"/>
                <a:ea typeface="Calibri" panose="020F0502020204030204" pitchFamily="34" charset="0"/>
                <a:cs typeface="Arial" panose="020B0604020202020204" pitchFamily="34" charset="0"/>
              </a:rPr>
              <a:t> </a:t>
            </a:r>
            <a:r>
              <a:rPr lang="en-ZA" sz="825" b="1" dirty="0">
                <a:solidFill>
                  <a:schemeClr val="bg1"/>
                </a:solidFill>
                <a:highlight>
                  <a:srgbClr val="FF0000"/>
                </a:highlight>
                <a:latin typeface="Arial" panose="020B0604020202020204" pitchFamily="34" charset="0"/>
                <a:ea typeface="Calibri" panose="020F0502020204030204" pitchFamily="34" charset="0"/>
                <a:cs typeface="Arial" panose="020B0604020202020204" pitchFamily="34" charset="0"/>
              </a:rPr>
              <a:t>PC</a:t>
            </a:r>
            <a:r>
              <a:rPr lang="en-ZA" sz="825" b="1" dirty="0">
                <a:highlight>
                  <a:srgbClr val="FF0000"/>
                </a:highlight>
                <a:latin typeface="Arial" panose="020B0604020202020204" pitchFamily="34" charset="0"/>
                <a:ea typeface="Calibri" panose="020F0502020204030204" pitchFamily="34" charset="0"/>
                <a:cs typeface="Arial" panose="020B0604020202020204" pitchFamily="34" charset="0"/>
              </a:rPr>
              <a:t> </a:t>
            </a:r>
            <a:r>
              <a:rPr lang="en-ZA" sz="825" dirty="0">
                <a:solidFill>
                  <a:schemeClr val="bg1"/>
                </a:solidFill>
                <a:highlight>
                  <a:srgbClr val="FF0000"/>
                </a:highlight>
                <a:latin typeface="Arial" panose="020B0604020202020204" pitchFamily="34" charset="0"/>
                <a:ea typeface="Calibri" panose="020F0502020204030204" pitchFamily="34" charset="0"/>
                <a:cs typeface="Arial" panose="020B0604020202020204" pitchFamily="34" charset="0"/>
              </a:rPr>
              <a:t>Partially compliant </a:t>
            </a:r>
            <a:r>
              <a:rPr lang="en-ZA" sz="825"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ZA" sz="825" dirty="0">
                <a:highlight>
                  <a:srgbClr val="D3D5AF"/>
                </a:highlight>
                <a:latin typeface="Arial" panose="020B0604020202020204" pitchFamily="34" charset="0"/>
                <a:ea typeface="Calibri" panose="020F0502020204030204" pitchFamily="34" charset="0"/>
                <a:cs typeface="Arial" panose="020B0604020202020204" pitchFamily="34" charset="0"/>
              </a:rPr>
              <a:t> </a:t>
            </a:r>
            <a:r>
              <a:rPr lang="en-ZA" sz="825" b="1" dirty="0">
                <a:highlight>
                  <a:srgbClr val="D3D5AF"/>
                </a:highlight>
                <a:latin typeface="Arial" panose="020B0604020202020204" pitchFamily="34" charset="0"/>
                <a:ea typeface="Calibri" panose="020F0502020204030204" pitchFamily="34" charset="0"/>
                <a:cs typeface="Arial" panose="020B0604020202020204" pitchFamily="34" charset="0"/>
              </a:rPr>
              <a:t>LC</a:t>
            </a:r>
            <a:r>
              <a:rPr lang="en-ZA" sz="825" dirty="0">
                <a:highlight>
                  <a:srgbClr val="D3D5AF"/>
                </a:highlight>
                <a:latin typeface="Arial" panose="020B0604020202020204" pitchFamily="34" charset="0"/>
                <a:ea typeface="Calibri" panose="020F0502020204030204" pitchFamily="34" charset="0"/>
                <a:cs typeface="Arial" panose="020B0604020202020204" pitchFamily="34" charset="0"/>
              </a:rPr>
              <a:t> Largely compliant </a:t>
            </a:r>
            <a:r>
              <a:rPr lang="en-ZA" sz="825"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ZA" sz="825" dirty="0">
                <a:solidFill>
                  <a:schemeClr val="bg1"/>
                </a:solidFill>
                <a:highlight>
                  <a:srgbClr val="C8D5DE"/>
                </a:highlight>
                <a:latin typeface="Arial" panose="020B0604020202020204" pitchFamily="34" charset="0"/>
                <a:ea typeface="Calibri" panose="020F0502020204030204" pitchFamily="34" charset="0"/>
                <a:cs typeface="Arial" panose="020B0604020202020204" pitchFamily="34" charset="0"/>
              </a:rPr>
              <a:t> </a:t>
            </a:r>
            <a:r>
              <a:rPr lang="en-ZA" sz="825" b="1" dirty="0">
                <a:highlight>
                  <a:srgbClr val="C8D5DE"/>
                </a:highlight>
                <a:latin typeface="Arial" panose="020B0604020202020204" pitchFamily="34" charset="0"/>
                <a:ea typeface="Calibri" panose="020F0502020204030204" pitchFamily="34" charset="0"/>
                <a:cs typeface="Arial" panose="020B0604020202020204" pitchFamily="34" charset="0"/>
              </a:rPr>
              <a:t>C</a:t>
            </a:r>
            <a:r>
              <a:rPr lang="en-ZA" sz="825" dirty="0">
                <a:highlight>
                  <a:srgbClr val="C8D5DE"/>
                </a:highlight>
                <a:latin typeface="Arial" panose="020B0604020202020204" pitchFamily="34" charset="0"/>
                <a:ea typeface="Calibri" panose="020F0502020204030204" pitchFamily="34" charset="0"/>
                <a:cs typeface="Arial" panose="020B0604020202020204" pitchFamily="34" charset="0"/>
              </a:rPr>
              <a:t> Compliant </a:t>
            </a:r>
            <a:r>
              <a:rPr lang="en-ZA" sz="825"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ZA" sz="825" dirty="0">
                <a:solidFill>
                  <a:schemeClr val="bg1"/>
                </a:solidFill>
                <a:highlight>
                  <a:srgbClr val="7D9BC0"/>
                </a:highlight>
                <a:latin typeface="Arial" panose="020B0604020202020204" pitchFamily="34" charset="0"/>
                <a:ea typeface="Calibri" panose="020F0502020204030204" pitchFamily="34" charset="0"/>
                <a:cs typeface="Arial" panose="020B0604020202020204" pitchFamily="34" charset="0"/>
              </a:rPr>
              <a:t> </a:t>
            </a:r>
            <a:r>
              <a:rPr lang="en-ZA" sz="825" dirty="0">
                <a:solidFill>
                  <a:schemeClr val="bg1"/>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38065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t>Summary of SA’s compliance with 11 Immediate Outcomes</a:t>
            </a:r>
            <a:endParaRPr lang="en-ZA" dirty="0"/>
          </a:p>
        </p:txBody>
      </p:sp>
      <p:graphicFrame>
        <p:nvGraphicFramePr>
          <p:cNvPr id="8" name="Content Placeholder 7"/>
          <p:cNvGraphicFramePr>
            <a:graphicFrameLocks noGrp="1"/>
          </p:cNvGraphicFramePr>
          <p:nvPr>
            <p:ph idx="1"/>
          </p:nvPr>
        </p:nvGraphicFramePr>
        <p:xfrm>
          <a:off x="609599" y="1447799"/>
          <a:ext cx="7086600" cy="3657600"/>
        </p:xfrm>
        <a:graphic>
          <a:graphicData uri="http://schemas.openxmlformats.org/drawingml/2006/table">
            <a:tbl>
              <a:tblPr firstRow="1" firstCol="1" bandRow="1"/>
              <a:tblGrid>
                <a:gridCol w="1158232">
                  <a:extLst>
                    <a:ext uri="{9D8B030D-6E8A-4147-A177-3AD203B41FA5}">
                      <a16:colId xmlns:a16="http://schemas.microsoft.com/office/drawing/2014/main" val="257753872"/>
                    </a:ext>
                  </a:extLst>
                </a:gridCol>
                <a:gridCol w="3986416">
                  <a:extLst>
                    <a:ext uri="{9D8B030D-6E8A-4147-A177-3AD203B41FA5}">
                      <a16:colId xmlns:a16="http://schemas.microsoft.com/office/drawing/2014/main" val="1276353943"/>
                    </a:ext>
                  </a:extLst>
                </a:gridCol>
                <a:gridCol w="1029897">
                  <a:extLst>
                    <a:ext uri="{9D8B030D-6E8A-4147-A177-3AD203B41FA5}">
                      <a16:colId xmlns:a16="http://schemas.microsoft.com/office/drawing/2014/main" val="3357521433"/>
                    </a:ext>
                  </a:extLst>
                </a:gridCol>
                <a:gridCol w="912055">
                  <a:extLst>
                    <a:ext uri="{9D8B030D-6E8A-4147-A177-3AD203B41FA5}">
                      <a16:colId xmlns:a16="http://schemas.microsoft.com/office/drawing/2014/main" val="1074167240"/>
                    </a:ext>
                  </a:extLst>
                </a:gridCol>
              </a:tblGrid>
              <a:tr h="786944">
                <a:tc>
                  <a:txBody>
                    <a:bodyPr/>
                    <a:lstStyle/>
                    <a:p>
                      <a:pPr algn="ctr">
                        <a:lnSpc>
                          <a:spcPct val="115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Immediate Outcomes (IOs)</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Description</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Rating</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9856"/>
                  </a:ext>
                </a:extLst>
              </a:tr>
              <a:tr h="240454">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IO.1</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Risk, Policy and Coordination</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Moderate</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064756422"/>
                  </a:ext>
                </a:extLst>
              </a:tr>
              <a:tr h="240454">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IO.2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International Cooperation</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Moderate</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861844320"/>
                  </a:ext>
                </a:extLst>
              </a:tr>
              <a:tr h="240454">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IO.3</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Supervision</a:t>
                      </a:r>
                      <a:endParaRPr lang="en-ZA" sz="11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Moderate</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890396550"/>
                  </a:ext>
                </a:extLst>
              </a:tr>
              <a:tr h="225660">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IO.4</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Preventive Measures</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Moderate</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310200373"/>
                  </a:ext>
                </a:extLst>
              </a:tr>
              <a:tr h="240454">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IO.5</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Legal Persons and Arrangements</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Low</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260588449"/>
                  </a:ext>
                </a:extLst>
              </a:tr>
              <a:tr h="240454">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IO.6</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Financial Intelligence ML/TF</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Moderate</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752306727"/>
                  </a:ext>
                </a:extLst>
              </a:tr>
              <a:tr h="240454">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IO.7</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ML investigation and prosecution</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Moderate</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865427514"/>
                  </a:ext>
                </a:extLst>
              </a:tr>
              <a:tr h="240454">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IO.8</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Confiscation</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Moderate</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223081498"/>
                  </a:ext>
                </a:extLst>
              </a:tr>
              <a:tr h="240454">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IO.9</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TF investigation and prosecution</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Low</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4226139589"/>
                  </a:ext>
                </a:extLst>
              </a:tr>
              <a:tr h="480910">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IO.10</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Terror Financing preventive measures and financial sanctions</a:t>
                      </a:r>
                      <a:endParaRPr lang="en-ZA" sz="11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Low</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859620457"/>
                  </a:ext>
                </a:extLst>
              </a:tr>
              <a:tr h="240454">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IO.11</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Proliferation Financing financial sanctions</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Moderate</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209124815"/>
                  </a:ext>
                </a:extLst>
              </a:tr>
            </a:tbl>
          </a:graphicData>
        </a:graphic>
      </p:graphicFrame>
      <p:sp>
        <p:nvSpPr>
          <p:cNvPr id="4" name="Slide Number Placeholder 3"/>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1" kern="1200">
                <a:solidFill>
                  <a:schemeClr val="bg2"/>
                </a:solidFill>
                <a:latin typeface="Arial Bold Italic" pitchFamily="1"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0E4C5C3-D624-4E7B-AB57-32534D2E60B9}" type="slidenum">
              <a:rPr lang="en-US" smtClean="0">
                <a:solidFill>
                  <a:srgbClr val="808080"/>
                </a:solidFill>
              </a:rPr>
              <a:pPr>
                <a:defRPr/>
              </a:pPr>
              <a:t>5</a:t>
            </a:fld>
            <a:endParaRPr lang="en-US" sz="1400" b="0" dirty="0">
              <a:solidFill>
                <a:srgbClr val="000000"/>
              </a:solidFill>
              <a:latin typeface="Arial"/>
            </a:endParaRPr>
          </a:p>
        </p:txBody>
      </p:sp>
      <p:graphicFrame>
        <p:nvGraphicFramePr>
          <p:cNvPr id="11" name="Table 10"/>
          <p:cNvGraphicFramePr>
            <a:graphicFrameLocks noGrp="1"/>
          </p:cNvGraphicFramePr>
          <p:nvPr/>
        </p:nvGraphicFramePr>
        <p:xfrm>
          <a:off x="1066800" y="5418127"/>
          <a:ext cx="4810125" cy="327914"/>
        </p:xfrm>
        <a:graphic>
          <a:graphicData uri="http://schemas.openxmlformats.org/drawingml/2006/table">
            <a:tbl>
              <a:tblPr firstRow="1" firstCol="1" bandRow="1"/>
              <a:tblGrid>
                <a:gridCol w="361950">
                  <a:extLst>
                    <a:ext uri="{9D8B030D-6E8A-4147-A177-3AD203B41FA5}">
                      <a16:colId xmlns:a16="http://schemas.microsoft.com/office/drawing/2014/main" val="66101500"/>
                    </a:ext>
                  </a:extLst>
                </a:gridCol>
                <a:gridCol w="1118235">
                  <a:extLst>
                    <a:ext uri="{9D8B030D-6E8A-4147-A177-3AD203B41FA5}">
                      <a16:colId xmlns:a16="http://schemas.microsoft.com/office/drawing/2014/main" val="3831978081"/>
                    </a:ext>
                  </a:extLst>
                </a:gridCol>
                <a:gridCol w="1085850">
                  <a:extLst>
                    <a:ext uri="{9D8B030D-6E8A-4147-A177-3AD203B41FA5}">
                      <a16:colId xmlns:a16="http://schemas.microsoft.com/office/drawing/2014/main" val="2813362953"/>
                    </a:ext>
                  </a:extLst>
                </a:gridCol>
                <a:gridCol w="361950">
                  <a:extLst>
                    <a:ext uri="{9D8B030D-6E8A-4147-A177-3AD203B41FA5}">
                      <a16:colId xmlns:a16="http://schemas.microsoft.com/office/drawing/2014/main" val="208940641"/>
                    </a:ext>
                  </a:extLst>
                </a:gridCol>
                <a:gridCol w="941070">
                  <a:extLst>
                    <a:ext uri="{9D8B030D-6E8A-4147-A177-3AD203B41FA5}">
                      <a16:colId xmlns:a16="http://schemas.microsoft.com/office/drawing/2014/main" val="1963765524"/>
                    </a:ext>
                  </a:extLst>
                </a:gridCol>
                <a:gridCol w="941070">
                  <a:extLst>
                    <a:ext uri="{9D8B030D-6E8A-4147-A177-3AD203B41FA5}">
                      <a16:colId xmlns:a16="http://schemas.microsoft.com/office/drawing/2014/main" val="2438598947"/>
                    </a:ext>
                  </a:extLst>
                </a:gridCol>
              </a:tblGrid>
              <a:tr h="0">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High</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Excellent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Moderate</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Poor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052459"/>
                  </a:ext>
                </a:extLst>
              </a:tr>
              <a:tr h="0">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Substantial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Good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lnSpc>
                          <a:spcPct val="115000"/>
                        </a:lnSpc>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Low</a:t>
                      </a:r>
                      <a:endParaRPr lang="en-ZA" sz="11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Very Poor</a:t>
                      </a:r>
                      <a:endParaRPr lang="en-ZA" sz="11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373717"/>
                  </a:ext>
                </a:extLst>
              </a:tr>
            </a:tbl>
          </a:graphicData>
        </a:graphic>
      </p:graphicFrame>
    </p:spTree>
    <p:extLst>
      <p:ext uri="{BB962C8B-B14F-4D97-AF65-F5344CB8AC3E}">
        <p14:creationId xmlns:p14="http://schemas.microsoft.com/office/powerpoint/2010/main" val="69969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62EC-09EB-9ED1-49E5-CCCA48C0A5FD}"/>
              </a:ext>
            </a:extLst>
          </p:cNvPr>
          <p:cNvSpPr>
            <a:spLocks noGrp="1"/>
          </p:cNvSpPr>
          <p:nvPr>
            <p:ph type="title"/>
          </p:nvPr>
        </p:nvSpPr>
        <p:spPr/>
        <p:txBody>
          <a:bodyPr/>
          <a:lstStyle/>
          <a:p>
            <a:r>
              <a:rPr lang="en-US" dirty="0"/>
              <a:t>WHAT IS THE CORE OF REMEDIAL MEASURES THAT WE HAVE TO ADDRESS?</a:t>
            </a:r>
            <a:endParaRPr lang="en-ZA" dirty="0"/>
          </a:p>
        </p:txBody>
      </p:sp>
      <p:sp>
        <p:nvSpPr>
          <p:cNvPr id="3" name="Content Placeholder 2">
            <a:extLst>
              <a:ext uri="{FF2B5EF4-FFF2-40B4-BE49-F238E27FC236}">
                <a16:creationId xmlns:a16="http://schemas.microsoft.com/office/drawing/2014/main" id="{0D19F1A4-8664-D512-3AFA-AF6C991049DB}"/>
              </a:ext>
            </a:extLst>
          </p:cNvPr>
          <p:cNvSpPr>
            <a:spLocks noGrp="1"/>
          </p:cNvSpPr>
          <p:nvPr>
            <p:ph idx="1"/>
          </p:nvPr>
        </p:nvSpPr>
        <p:spPr/>
        <p:txBody>
          <a:bodyPr>
            <a:normAutofit fontScale="77500" lnSpcReduction="20000"/>
          </a:bodyPr>
          <a:lstStyle/>
          <a:p>
            <a:pPr marL="0" indent="0">
              <a:buNone/>
            </a:pPr>
            <a:r>
              <a:rPr lang="en-ZA" sz="2400" b="1" i="1" dirty="0"/>
              <a:t>How the FAFT Assessment works:</a:t>
            </a:r>
          </a:p>
          <a:p>
            <a:pPr marL="0" indent="0">
              <a:buNone/>
            </a:pPr>
            <a:endParaRPr lang="en-ZA" sz="2400" b="1" i="1" dirty="0"/>
          </a:p>
          <a:p>
            <a:pPr marL="0" indent="0">
              <a:buNone/>
            </a:pPr>
            <a:r>
              <a:rPr lang="en-ZA" sz="2400" b="1" i="1" dirty="0"/>
              <a:t>TWO ASPECTS.</a:t>
            </a:r>
          </a:p>
          <a:p>
            <a:pPr marL="0" indent="0">
              <a:buNone/>
            </a:pPr>
            <a:endParaRPr lang="en-ZA" sz="2200" dirty="0"/>
          </a:p>
          <a:p>
            <a:pPr marL="0" indent="0">
              <a:buNone/>
            </a:pPr>
            <a:r>
              <a:rPr lang="en-ZA" sz="2200" b="1" dirty="0"/>
              <a:t>1. Assessment on the letter of the law (legal framework):</a:t>
            </a:r>
          </a:p>
          <a:p>
            <a:pPr lvl="2"/>
            <a:r>
              <a:rPr lang="en-ZA" sz="2200" b="1" dirty="0"/>
              <a:t>40 FATF RECOMMENDATIONS for AML/CFT (standards);</a:t>
            </a:r>
          </a:p>
          <a:p>
            <a:pPr lvl="2"/>
            <a:endParaRPr lang="en-ZA" sz="2200" b="1" dirty="0"/>
          </a:p>
          <a:p>
            <a:pPr>
              <a:spcBef>
                <a:spcPts val="0"/>
              </a:spcBef>
              <a:spcAft>
                <a:spcPts val="1000"/>
              </a:spcAft>
              <a:defRPr/>
            </a:pPr>
            <a:r>
              <a:rPr kumimoji="0" lang="en-US" altLang="en-US" sz="2200" b="0" i="1" u="sng" strike="noStrike" kern="1200" cap="none" spc="0" normalizeH="0" baseline="0" noProof="0" dirty="0">
                <a:ln>
                  <a:noFill/>
                </a:ln>
                <a:solidFill>
                  <a:prstClr val="black"/>
                </a:solidFill>
                <a:effectLst/>
                <a:uLnTx/>
                <a:uFillTx/>
                <a:latin typeface="Calibri" panose="020F0502020204030204"/>
                <a:ea typeface="+mn-ea"/>
                <a:cs typeface="+mn-cs"/>
              </a:rPr>
              <a:t>TECHNICAL COMPLIANCE</a:t>
            </a:r>
            <a:r>
              <a:rPr kumimoji="0" lang="en-US" altLang="en-US" sz="2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looks at the adequacy of a country’s AML/CFT laws and frameworks (RELATES TO THE 40 FATF STDS)</a:t>
            </a:r>
          </a:p>
          <a:p>
            <a:pPr>
              <a:spcBef>
                <a:spcPts val="0"/>
              </a:spcBef>
              <a:spcAft>
                <a:spcPts val="1000"/>
              </a:spcAft>
              <a:defRPr/>
            </a:pPr>
            <a:r>
              <a:rPr kumimoji="0" lang="en-US" altLang="en-US" sz="2200" b="0" i="0" u="none" strike="noStrike" kern="1200" cap="none" spc="0" normalizeH="0" baseline="0" noProof="0" dirty="0">
                <a:ln>
                  <a:noFill/>
                </a:ln>
                <a:solidFill>
                  <a:srgbClr val="C00000"/>
                </a:solidFill>
                <a:effectLst/>
                <a:uLnTx/>
                <a:uFillTx/>
                <a:latin typeface="Calibri" panose="020F0502020204030204"/>
                <a:ea typeface="+mn-ea"/>
                <a:cs typeface="+mn-cs"/>
              </a:rPr>
              <a:t>This is the easy part, as it involves amending and enacting laws!</a:t>
            </a:r>
          </a:p>
          <a:p>
            <a:pPr marL="342900" lvl="1" indent="0">
              <a:buNone/>
            </a:pPr>
            <a:endParaRPr lang="en-ZA" sz="2200" b="1" dirty="0"/>
          </a:p>
          <a:p>
            <a:pPr marL="0" indent="0">
              <a:buNone/>
            </a:pPr>
            <a:r>
              <a:rPr lang="en-ZA" sz="2200" b="1" dirty="0"/>
              <a:t>2. Assessment on the spirit of the law (effectiveness)</a:t>
            </a:r>
          </a:p>
          <a:p>
            <a:pPr lvl="2"/>
            <a:r>
              <a:rPr lang="en-ZA" sz="2200" b="1" dirty="0"/>
              <a:t>11 IMMEDIATE OUTCOMES</a:t>
            </a:r>
          </a:p>
          <a:p>
            <a:pPr marL="457200" indent="-457200">
              <a:spcBef>
                <a:spcPts val="0"/>
              </a:spcBef>
              <a:spcAft>
                <a:spcPts val="1000"/>
              </a:spcAft>
              <a:buFont typeface="Arial" panose="020B0604020202020204" pitchFamily="34" charset="0"/>
              <a:buChar char="•"/>
              <a:defRPr/>
            </a:pPr>
            <a:endParaRPr lang="en-US" altLang="en-US" sz="2200" u="sng" dirty="0"/>
          </a:p>
          <a:p>
            <a:r>
              <a:rPr lang="en-ZA" sz="2200" i="1" u="sng" dirty="0"/>
              <a:t>EFFECTIVENESS</a:t>
            </a:r>
            <a:r>
              <a:rPr lang="en-ZA" sz="2200" dirty="0"/>
              <a:t> measures refer to 11 IMMEDIATE OUTCOMES </a:t>
            </a:r>
          </a:p>
          <a:p>
            <a:r>
              <a:rPr lang="en-US" sz="2200" dirty="0">
                <a:solidFill>
                  <a:srgbClr val="C00000"/>
                </a:solidFill>
              </a:rPr>
              <a:t>THIS IS GOING TO BE TOUGH, as we need to demonstrate the success of IMPLEMENTATION  (e.g.  number of SUCCESSFUL prosecutions, number of freezing orders of funds, policy and operational documentation)</a:t>
            </a:r>
          </a:p>
          <a:p>
            <a:endParaRPr lang="en-ZA" dirty="0"/>
          </a:p>
        </p:txBody>
      </p:sp>
    </p:spTree>
    <p:extLst>
      <p:ext uri="{BB962C8B-B14F-4D97-AF65-F5344CB8AC3E}">
        <p14:creationId xmlns:p14="http://schemas.microsoft.com/office/powerpoint/2010/main" val="181635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D8D5-55BA-3F47-8631-03D5F908BD5E}"/>
              </a:ext>
            </a:extLst>
          </p:cNvPr>
          <p:cNvSpPr>
            <a:spLocks noGrp="1"/>
          </p:cNvSpPr>
          <p:nvPr>
            <p:ph type="title"/>
          </p:nvPr>
        </p:nvSpPr>
        <p:spPr>
          <a:xfrm>
            <a:off x="288099" y="434341"/>
            <a:ext cx="8536487" cy="857250"/>
          </a:xfrm>
        </p:spPr>
        <p:txBody>
          <a:bodyPr>
            <a:normAutofit fontScale="90000"/>
          </a:bodyPr>
          <a:lstStyle/>
          <a:p>
            <a:r>
              <a:rPr lang="en-US" dirty="0"/>
              <a:t>SIGNIFICANT PROGRESS ON TECHNICAL COMPLIANCE POSSIBLE TO ACHIEVE BY FEB 2023</a:t>
            </a:r>
          </a:p>
        </p:txBody>
      </p:sp>
      <p:sp>
        <p:nvSpPr>
          <p:cNvPr id="3" name="Content Placeholder 2">
            <a:extLst>
              <a:ext uri="{FF2B5EF4-FFF2-40B4-BE49-F238E27FC236}">
                <a16:creationId xmlns:a16="http://schemas.microsoft.com/office/drawing/2014/main" id="{520C855C-4F22-E740-930D-8FD380B2F859}"/>
              </a:ext>
            </a:extLst>
          </p:cNvPr>
          <p:cNvSpPr>
            <a:spLocks noGrp="1"/>
          </p:cNvSpPr>
          <p:nvPr>
            <p:ph idx="1"/>
          </p:nvPr>
        </p:nvSpPr>
        <p:spPr>
          <a:xfrm>
            <a:off x="288099" y="1291591"/>
            <a:ext cx="8536487" cy="5795009"/>
          </a:xfrm>
        </p:spPr>
        <p:txBody>
          <a:bodyPr>
            <a:normAutofit fontScale="85000" lnSpcReduction="20000"/>
          </a:bodyPr>
          <a:lstStyle/>
          <a:p>
            <a:r>
              <a:rPr lang="en-US" sz="1900" dirty="0"/>
              <a:t>PRIORITISE the 3 CORE FATF RECOMMENDATIONS but also deal with the remaining 17 Recommendations via amendments to current Acts of Parliament</a:t>
            </a:r>
          </a:p>
          <a:p>
            <a:pPr lvl="1"/>
            <a:r>
              <a:rPr lang="en-US" sz="1600" dirty="0"/>
              <a:t>Given the time constraint, Treasury developed an OMNIBUS BILL to amend 5 Acts, falling under 4 different Ministries – taken to CABINET AUG 2022, deals with ONE of the CORE RECOMMENDATIONS</a:t>
            </a:r>
          </a:p>
          <a:p>
            <a:pPr lvl="1"/>
            <a:r>
              <a:rPr lang="en-US" sz="1600" dirty="0"/>
              <a:t>Separate POCDATARA Amendment Bill tabled by Min of Safety and Security in July 2022, deals with 2 CORE RECOMMENDATIONS</a:t>
            </a:r>
          </a:p>
          <a:p>
            <a:r>
              <a:rPr lang="en-US" sz="1900" dirty="0"/>
              <a:t>Given the time constraints, the IDC-AML/CFT constituted a working group to urgently work on an Omnibus Bill, comprising:</a:t>
            </a:r>
          </a:p>
          <a:p>
            <a:pPr marL="0" indent="0">
              <a:lnSpc>
                <a:spcPct val="120000"/>
              </a:lnSpc>
              <a:buNone/>
            </a:pPr>
            <a:r>
              <a:rPr lang="en-US" sz="1900" dirty="0"/>
              <a:t>    - National Treasury</a:t>
            </a:r>
            <a:endParaRPr lang="en-ZA" sz="1900" dirty="0"/>
          </a:p>
          <a:p>
            <a:pPr marL="0" indent="0">
              <a:lnSpc>
                <a:spcPct val="120000"/>
              </a:lnSpc>
              <a:buNone/>
            </a:pPr>
            <a:r>
              <a:rPr lang="en-ZA" sz="1900" dirty="0">
                <a:ea typeface="Batang" panose="02030600000101010101" pitchFamily="18" charset="-127"/>
                <a:cs typeface="Times New Roman" panose="02020603050405020304" pitchFamily="18" charset="0"/>
              </a:rPr>
              <a:t>    - </a:t>
            </a:r>
            <a:r>
              <a:rPr lang="en-ZA" sz="1800" dirty="0">
                <a:ea typeface="Batang" panose="02030600000101010101" pitchFamily="18" charset="-127"/>
                <a:cs typeface="Times New Roman" panose="02020603050405020304" pitchFamily="18" charset="0"/>
              </a:rPr>
              <a:t>Financial Intelligence Centre</a:t>
            </a:r>
          </a:p>
          <a:p>
            <a:pPr marL="0" indent="0">
              <a:lnSpc>
                <a:spcPct val="120000"/>
              </a:lnSpc>
              <a:buNone/>
            </a:pPr>
            <a:r>
              <a:rPr lang="en-ZA" sz="1800" dirty="0">
                <a:ea typeface="Batang" panose="02030600000101010101" pitchFamily="18" charset="-127"/>
                <a:cs typeface="Times New Roman" panose="02020603050405020304" pitchFamily="18" charset="0"/>
              </a:rPr>
              <a:t>    - Department of Justice and Constitutional Development </a:t>
            </a:r>
          </a:p>
          <a:p>
            <a:pPr marL="0" indent="0">
              <a:lnSpc>
                <a:spcPct val="120000"/>
              </a:lnSpc>
              <a:buNone/>
            </a:pPr>
            <a:r>
              <a:rPr lang="en-ZA" sz="1800" dirty="0">
                <a:ea typeface="Batang" panose="02030600000101010101" pitchFamily="18" charset="-127"/>
                <a:cs typeface="Times New Roman" panose="02020603050405020304" pitchFamily="18" charset="0"/>
              </a:rPr>
              <a:t>    - Department of Social Development </a:t>
            </a:r>
          </a:p>
          <a:p>
            <a:pPr marL="0" indent="0">
              <a:lnSpc>
                <a:spcPct val="120000"/>
              </a:lnSpc>
              <a:buNone/>
            </a:pPr>
            <a:r>
              <a:rPr lang="en-ZA" sz="1800" dirty="0">
                <a:ea typeface="Batang" panose="02030600000101010101" pitchFamily="18" charset="-127"/>
                <a:cs typeface="Times New Roman" panose="02020603050405020304" pitchFamily="18" charset="0"/>
              </a:rPr>
              <a:t>     - Civilian Secretariat for Police Service </a:t>
            </a:r>
          </a:p>
          <a:p>
            <a:pPr marL="0" indent="0">
              <a:lnSpc>
                <a:spcPct val="120000"/>
              </a:lnSpc>
              <a:buNone/>
            </a:pPr>
            <a:r>
              <a:rPr lang="en-ZA" sz="1800" dirty="0">
                <a:ea typeface="Batang" panose="02030600000101010101" pitchFamily="18" charset="-127"/>
                <a:cs typeface="Times New Roman" panose="02020603050405020304" pitchFamily="18" charset="0"/>
              </a:rPr>
              <a:t>     - Department of Trade, Industry and Competition </a:t>
            </a:r>
          </a:p>
          <a:p>
            <a:pPr marL="0" indent="0">
              <a:lnSpc>
                <a:spcPct val="120000"/>
              </a:lnSpc>
              <a:buNone/>
            </a:pPr>
            <a:r>
              <a:rPr lang="en-ZA" sz="1800" dirty="0">
                <a:ea typeface="Batang" panose="02030600000101010101" pitchFamily="18" charset="-127"/>
                <a:cs typeface="Times New Roman" panose="02020603050405020304" pitchFamily="18" charset="0"/>
              </a:rPr>
              <a:t>     - Companies and Intellectual Property Commission </a:t>
            </a:r>
          </a:p>
          <a:p>
            <a:pPr marL="0" indent="0">
              <a:lnSpc>
                <a:spcPct val="120000"/>
              </a:lnSpc>
              <a:buNone/>
            </a:pPr>
            <a:r>
              <a:rPr lang="en-ZA" sz="1800" dirty="0">
                <a:ea typeface="Batang" panose="02030600000101010101" pitchFamily="18" charset="-127"/>
                <a:cs typeface="Times New Roman" panose="02020603050405020304" pitchFamily="18" charset="0"/>
              </a:rPr>
              <a:t>     - South African Reserve Bank </a:t>
            </a:r>
          </a:p>
          <a:p>
            <a:pPr marL="0" indent="0">
              <a:lnSpc>
                <a:spcPct val="120000"/>
              </a:lnSpc>
              <a:buNone/>
            </a:pPr>
            <a:r>
              <a:rPr lang="en-ZA" sz="1800" dirty="0">
                <a:ea typeface="Batang" panose="02030600000101010101" pitchFamily="18" charset="-127"/>
                <a:cs typeface="Times New Roman" panose="02020603050405020304" pitchFamily="18" charset="0"/>
              </a:rPr>
              <a:t>     - South African Revenue Service </a:t>
            </a:r>
          </a:p>
          <a:p>
            <a:pPr marL="0" indent="0">
              <a:lnSpc>
                <a:spcPct val="120000"/>
              </a:lnSpc>
              <a:buNone/>
            </a:pPr>
            <a:r>
              <a:rPr lang="en-ZA" sz="1800" dirty="0">
                <a:ea typeface="Batang" panose="02030600000101010101" pitchFamily="18" charset="-127"/>
                <a:cs typeface="Times New Roman" panose="02020603050405020304" pitchFamily="18" charset="0"/>
              </a:rPr>
              <a:t>     - Prudential Authority </a:t>
            </a:r>
          </a:p>
          <a:p>
            <a:pPr marL="0" indent="0">
              <a:lnSpc>
                <a:spcPct val="120000"/>
              </a:lnSpc>
              <a:buNone/>
            </a:pPr>
            <a:r>
              <a:rPr lang="en-ZA" sz="1800" dirty="0">
                <a:ea typeface="Batang" panose="02030600000101010101" pitchFamily="18" charset="-127"/>
                <a:cs typeface="Times New Roman" panose="02020603050405020304" pitchFamily="18" charset="0"/>
              </a:rPr>
              <a:t>     - Financial Sector Conduct Authority </a:t>
            </a:r>
          </a:p>
          <a:p>
            <a:r>
              <a:rPr lang="en-US" dirty="0"/>
              <a:t>HARDER TASK is to deal with EFFECTIVENESS, or measures related to the 11 IMMEDIATE OUTCOMES</a:t>
            </a:r>
          </a:p>
        </p:txBody>
      </p:sp>
      <p:sp>
        <p:nvSpPr>
          <p:cNvPr id="4" name="Slide Number Placeholder 3">
            <a:extLst>
              <a:ext uri="{FF2B5EF4-FFF2-40B4-BE49-F238E27FC236}">
                <a16:creationId xmlns:a16="http://schemas.microsoft.com/office/drawing/2014/main" id="{44EB3E97-4DE7-A140-B111-5D0B1747A37A}"/>
              </a:ext>
            </a:extLst>
          </p:cNvPr>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1" kern="1200">
                <a:solidFill>
                  <a:schemeClr val="bg2"/>
                </a:solidFill>
                <a:latin typeface="Arial Bold Italic" pitchFamily="1"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0E4C5C3-D624-4E7B-AB57-32534D2E60B9}" type="slidenum">
              <a:rPr lang="en-US" smtClean="0">
                <a:solidFill>
                  <a:srgbClr val="808080"/>
                </a:solidFill>
              </a:rPr>
              <a:pPr>
                <a:defRPr/>
              </a:pPr>
              <a:t>7</a:t>
            </a:fld>
            <a:endParaRPr lang="en-US" sz="1400" b="0" dirty="0">
              <a:solidFill>
                <a:srgbClr val="000000"/>
              </a:solidFill>
              <a:latin typeface="Arial"/>
            </a:endParaRPr>
          </a:p>
        </p:txBody>
      </p:sp>
    </p:spTree>
    <p:extLst>
      <p:ext uri="{BB962C8B-B14F-4D97-AF65-F5344CB8AC3E}">
        <p14:creationId xmlns:p14="http://schemas.microsoft.com/office/powerpoint/2010/main" val="316532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AD10-45A6-E132-E5C0-8F3B317997DE}"/>
              </a:ext>
            </a:extLst>
          </p:cNvPr>
          <p:cNvSpPr>
            <a:spLocks noGrp="1"/>
          </p:cNvSpPr>
          <p:nvPr>
            <p:ph type="title"/>
          </p:nvPr>
        </p:nvSpPr>
        <p:spPr/>
        <p:txBody>
          <a:bodyPr/>
          <a:lstStyle/>
          <a:p>
            <a:r>
              <a:rPr lang="en-ZA" dirty="0"/>
              <a:t>BILL ADDRESSES 14 TECHNICAL COMPLIANCE DEFICIENCIES</a:t>
            </a:r>
          </a:p>
        </p:txBody>
      </p:sp>
      <p:sp>
        <p:nvSpPr>
          <p:cNvPr id="3" name="Content Placeholder 2">
            <a:extLst>
              <a:ext uri="{FF2B5EF4-FFF2-40B4-BE49-F238E27FC236}">
                <a16:creationId xmlns:a16="http://schemas.microsoft.com/office/drawing/2014/main" id="{E274CF4F-95B2-F395-5DD4-2EFA833A5668}"/>
              </a:ext>
            </a:extLst>
          </p:cNvPr>
          <p:cNvSpPr>
            <a:spLocks noGrp="1"/>
          </p:cNvSpPr>
          <p:nvPr>
            <p:ph idx="1"/>
          </p:nvPr>
        </p:nvSpPr>
        <p:spPr/>
        <p:txBody>
          <a:bodyPr/>
          <a:lstStyle/>
          <a:p>
            <a:r>
              <a:rPr lang="en-ZA" dirty="0"/>
              <a:t>Omnibus Bill. Amends the following laws:</a:t>
            </a:r>
          </a:p>
          <a:p>
            <a:pPr marL="0" indent="0">
              <a:buNone/>
            </a:pPr>
            <a:r>
              <a:rPr lang="en-US" dirty="0"/>
              <a:t>      (a) the Financial Intelligence Centre Act, 2001 (Act No. 38 of 2001);</a:t>
            </a:r>
          </a:p>
          <a:p>
            <a:pPr marL="0" indent="0">
              <a:buNone/>
            </a:pPr>
            <a:r>
              <a:rPr lang="en-US" dirty="0"/>
              <a:t>      (b)	the Nonprofit </a:t>
            </a:r>
            <a:r>
              <a:rPr lang="en-US" dirty="0" err="1"/>
              <a:t>Organisations</a:t>
            </a:r>
            <a:r>
              <a:rPr lang="en-US" dirty="0"/>
              <a:t> Act, 1997 (Act No. 71 of 1997);</a:t>
            </a:r>
          </a:p>
          <a:p>
            <a:pPr marL="0" indent="0">
              <a:buNone/>
            </a:pPr>
            <a:r>
              <a:rPr lang="en-US" dirty="0"/>
              <a:t>      (c)	the Trust Property Control Act, 1988 (Act No. 57 of 1988);</a:t>
            </a:r>
          </a:p>
          <a:p>
            <a:pPr marL="0" indent="0">
              <a:buNone/>
            </a:pPr>
            <a:r>
              <a:rPr lang="en-US" dirty="0"/>
              <a:t>      (d)	the Companies Act, 2008 (Act No. 71 of 2008), and </a:t>
            </a:r>
          </a:p>
          <a:p>
            <a:pPr marL="0" indent="0">
              <a:buNone/>
            </a:pPr>
            <a:r>
              <a:rPr lang="en-US" dirty="0"/>
              <a:t>      (e)	the Financial Sector Regulation Act, 2017 (Act No. 9 of 2017). </a:t>
            </a:r>
            <a:endParaRPr lang="en-ZA" dirty="0"/>
          </a:p>
          <a:p>
            <a:pPr marL="0" indent="0">
              <a:buNone/>
            </a:pPr>
            <a:endParaRPr lang="en-ZA" dirty="0"/>
          </a:p>
          <a:p>
            <a:r>
              <a:rPr lang="en-ZA" dirty="0"/>
              <a:t>Bill addresses 14 of the technical compliance deficiencies (Recommendations </a:t>
            </a:r>
            <a:r>
              <a:rPr lang="en-GB" sz="1800" dirty="0">
                <a:effectLst/>
                <a:latin typeface="Arial" panose="020B0604020202020204" pitchFamily="34" charset="0"/>
                <a:ea typeface="Batang" panose="02030600000101010101" pitchFamily="18" charset="-127"/>
              </a:rPr>
              <a:t>7, 8, 12, 15, 17, 18 and 22 to 28)</a:t>
            </a:r>
          </a:p>
          <a:p>
            <a:r>
              <a:rPr lang="en-GB" dirty="0"/>
              <a:t>POCDATARA Amendment Bill currently in Parliament addresses 2 deficiencies (Recommendations 5 and 6)</a:t>
            </a:r>
          </a:p>
          <a:p>
            <a:r>
              <a:rPr lang="en-GB" dirty="0"/>
              <a:t>Remaining 4 deficiencies (Recommendations 1, 2, 14 and 32) will be dealt with via regulatory and policy interventions.</a:t>
            </a:r>
            <a:endParaRPr lang="en-ZA" dirty="0"/>
          </a:p>
          <a:p>
            <a:endParaRPr lang="en-ZA" dirty="0"/>
          </a:p>
        </p:txBody>
      </p:sp>
    </p:spTree>
    <p:extLst>
      <p:ext uri="{BB962C8B-B14F-4D97-AF65-F5344CB8AC3E}">
        <p14:creationId xmlns:p14="http://schemas.microsoft.com/office/powerpoint/2010/main" val="205207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712F-020D-C5D3-1019-B5BA37EAD1DD}"/>
              </a:ext>
            </a:extLst>
          </p:cNvPr>
          <p:cNvSpPr>
            <a:spLocks noGrp="1"/>
          </p:cNvSpPr>
          <p:nvPr>
            <p:ph type="title"/>
          </p:nvPr>
        </p:nvSpPr>
        <p:spPr/>
        <p:txBody>
          <a:bodyPr/>
          <a:lstStyle/>
          <a:p>
            <a:r>
              <a:rPr lang="en-ZA" dirty="0"/>
              <a:t>Where do these amendments fit in with FATF </a:t>
            </a:r>
            <a:r>
              <a:rPr lang="en-ZA" dirty="0" err="1"/>
              <a:t>greylisting</a:t>
            </a:r>
            <a:r>
              <a:rPr lang="en-ZA" dirty="0"/>
              <a:t> notice?</a:t>
            </a:r>
          </a:p>
        </p:txBody>
      </p:sp>
      <p:sp>
        <p:nvSpPr>
          <p:cNvPr id="3" name="Content Placeholder 2">
            <a:extLst>
              <a:ext uri="{FF2B5EF4-FFF2-40B4-BE49-F238E27FC236}">
                <a16:creationId xmlns:a16="http://schemas.microsoft.com/office/drawing/2014/main" id="{AA8B9EBC-DB51-67DB-1EE4-11223F1E2D5F}"/>
              </a:ext>
            </a:extLst>
          </p:cNvPr>
          <p:cNvSpPr>
            <a:spLocks noGrp="1"/>
          </p:cNvSpPr>
          <p:nvPr>
            <p:ph idx="1"/>
          </p:nvPr>
        </p:nvSpPr>
        <p:spPr/>
        <p:txBody>
          <a:bodyPr>
            <a:normAutofit/>
          </a:bodyPr>
          <a:lstStyle/>
          <a:p>
            <a:r>
              <a:rPr lang="en-ZA" dirty="0"/>
              <a:t>The legislative amendments in the two Bills address technical compliance deficiencies (dealing with 16 of the 20 deficiencies), are the first important, and very significant, remedial steps to prevent </a:t>
            </a:r>
            <a:r>
              <a:rPr lang="en-ZA" dirty="0" err="1"/>
              <a:t>greylisting</a:t>
            </a:r>
            <a:endParaRPr lang="en-ZA" dirty="0"/>
          </a:p>
          <a:p>
            <a:r>
              <a:rPr lang="en-US" dirty="0"/>
              <a:t>We will report in our end-Aug report to FATF that the two Bills have been tabled in Parliament</a:t>
            </a:r>
          </a:p>
          <a:p>
            <a:r>
              <a:rPr lang="en-US" dirty="0"/>
              <a:t>Our hope is that we can report by end Oct that Parliament has made significant progress in passing the two Bills, and report in Dec that both Bills have been passed</a:t>
            </a:r>
          </a:p>
          <a:p>
            <a:r>
              <a:rPr lang="en-US" dirty="0"/>
              <a:t>We will have to make both Bills are in effect by early Jan 2023</a:t>
            </a:r>
            <a:endParaRPr lang="en-ZA" dirty="0"/>
          </a:p>
          <a:p>
            <a:r>
              <a:rPr lang="en-ZA" dirty="0"/>
              <a:t>However, these amendments to the laws are not enough to fend off a FATF </a:t>
            </a:r>
            <a:r>
              <a:rPr lang="en-ZA" dirty="0" err="1"/>
              <a:t>greylisting</a:t>
            </a:r>
            <a:r>
              <a:rPr lang="en-ZA" dirty="0"/>
              <a:t>, as we still need to demonstrate EFFECTIVENESS in implementation</a:t>
            </a:r>
          </a:p>
          <a:p>
            <a:r>
              <a:rPr lang="en-ZA" dirty="0"/>
              <a:t>South Africa will have to demonstrate to the FATF Plenary in Feb 2023 that we have started to be effective to avoid being </a:t>
            </a:r>
            <a:r>
              <a:rPr lang="en-ZA"/>
              <a:t>greylisted </a:t>
            </a:r>
            <a:endParaRPr lang="en-ZA" dirty="0"/>
          </a:p>
        </p:txBody>
      </p:sp>
    </p:spTree>
    <p:extLst>
      <p:ext uri="{BB962C8B-B14F-4D97-AF65-F5344CB8AC3E}">
        <p14:creationId xmlns:p14="http://schemas.microsoft.com/office/powerpoint/2010/main" val="2681768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6889</TotalTime>
  <Words>4474</Words>
  <Application>Microsoft Office PowerPoint</Application>
  <PresentationFormat>On-screen Show (4:3)</PresentationFormat>
  <Paragraphs>341</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Bold Italic</vt:lpstr>
      <vt:lpstr>Batang</vt:lpstr>
      <vt:lpstr>Calibri</vt:lpstr>
      <vt:lpstr>Times New Roman</vt:lpstr>
      <vt:lpstr>Wingdings</vt:lpstr>
      <vt:lpstr>Office Theme</vt:lpstr>
      <vt:lpstr>    GENERAL LAWS (ANTI-MONEY LAUNDERING AND COMBATING OF TERRORISM FINANCING) AMENDMENT Bill                  </vt:lpstr>
      <vt:lpstr>INTRODUCTIONS</vt:lpstr>
      <vt:lpstr>BACKGROUND: FATF Mutual Evaluation and the GREYLISTING notice</vt:lpstr>
      <vt:lpstr> SUMMARY OF COMPLIANCE TO FATF RECOMMENDATIONS </vt:lpstr>
      <vt:lpstr>Summary of SA’s compliance with 11 Immediate Outcomes</vt:lpstr>
      <vt:lpstr>WHAT IS THE CORE OF REMEDIAL MEASURES THAT WE HAVE TO ADDRESS?</vt:lpstr>
      <vt:lpstr>SIGNIFICANT PROGRESS ON TECHNICAL COMPLIANCE POSSIBLE TO ACHIEVE BY FEB 2023</vt:lpstr>
      <vt:lpstr>BILL ADDRESSES 14 TECHNICAL COMPLIANCE DEFICIENCIES</vt:lpstr>
      <vt:lpstr>Where do these amendments fit in with FATF greylisting notice?</vt:lpstr>
      <vt:lpstr>Big challenge will be demonstrating effectiveness</vt:lpstr>
      <vt:lpstr>HOW DOES FATF ASSESS PROGRESS ON EACH IO?</vt:lpstr>
      <vt:lpstr>SOUTH AFRICA’S ME FOLLOW-UP COORDINATION STRUCTURE</vt:lpstr>
      <vt:lpstr>FATF Process from now till Feb 2023</vt:lpstr>
      <vt:lpstr>GENERAL LAWS AML/CFT BILL: CLAUSE-BY-CLAUSE</vt:lpstr>
      <vt:lpstr>Amendments to the TPCA (clauses 1-7 of the Bill) </vt:lpstr>
      <vt:lpstr>Amendments to the TPCA (clauses 1-7 of the Bill)</vt:lpstr>
      <vt:lpstr>Amendments to the NPO Act (clauses 8-14 of the Bill)  </vt:lpstr>
      <vt:lpstr>Amendments to the NPO Act (clauses 8-14 of the Bill) (cont…)</vt:lpstr>
      <vt:lpstr>Mutual Evaluation Report Findings requiring amendments to the FIC Act </vt:lpstr>
      <vt:lpstr>Mutual Evaluation Report Findings requiring amendments to FIC Act</vt:lpstr>
      <vt:lpstr>Proposed amendments to the objectives of the FIC (clause 16 of the Bill)</vt:lpstr>
      <vt:lpstr>Proposed amendments to the general powers of the FIC (clause 18 of the Bill)</vt:lpstr>
      <vt:lpstr>Proposed amendments relating to Customer Due Diligence (CDD) (clauses 20,21, 37-42 of the Bill)</vt:lpstr>
      <vt:lpstr>Proposed amendments relating to beneficial owner (clauses 15, 19 of the Bill)</vt:lpstr>
      <vt:lpstr>Proposed amendments relating to Politically Exposed Persons- (PEP) (clauses 44, 45, 46, 48, 49, 50 of the Bill)</vt:lpstr>
      <vt:lpstr>Proposed amendments relating to the Risk Management and Compliance Programme (clause 36 of the Bill)</vt:lpstr>
      <vt:lpstr>Proposed amendments relating to targeted financial sanctions (clauses 15, 25, 26, 27 of the Bill)</vt:lpstr>
      <vt:lpstr>Proposed amendments relating to Schedule 2 of the FIC Act (clauses 17, 43, 47 of the Bill)</vt:lpstr>
      <vt:lpstr> Amendments to the Companies Act (clauses 52-57 of the Bill) </vt:lpstr>
      <vt:lpstr>Amendments to the Companies Act (clauses 52-57 of the Bill)</vt:lpstr>
      <vt:lpstr> Amendments to the Financial Sector Regulation Act (clauses 58-61 of the Bill) </vt:lpstr>
      <vt:lpstr>TIMELINES for FATF process</vt:lpstr>
      <vt:lpstr>Process for POCDATARA and GEN LAWS Bill</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Ngoni Mangoyi</dc:creator>
  <cp:lastModifiedBy>Justice Molafo</cp:lastModifiedBy>
  <cp:revision>126</cp:revision>
  <dcterms:created xsi:type="dcterms:W3CDTF">2017-06-12T08:43:34Z</dcterms:created>
  <dcterms:modified xsi:type="dcterms:W3CDTF">2022-08-31T08:16:14Z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75612e-792a-4e01-a282-15cf1e626282_Enabled">
    <vt:lpwstr>true</vt:lpwstr>
  </property>
  <property fmtid="{D5CDD505-2E9C-101B-9397-08002B2CF9AE}" pid="3" name="MSIP_Label_af75612e-792a-4e01-a282-15cf1e626282_SetDate">
    <vt:lpwstr>2022-08-30T16:24:49Z</vt:lpwstr>
  </property>
  <property fmtid="{D5CDD505-2E9C-101B-9397-08002B2CF9AE}" pid="4" name="MSIP_Label_af75612e-792a-4e01-a282-15cf1e626282_Method">
    <vt:lpwstr>Standard</vt:lpwstr>
  </property>
  <property fmtid="{D5CDD505-2E9C-101B-9397-08002B2CF9AE}" pid="5" name="MSIP_Label_af75612e-792a-4e01-a282-15cf1e626282_Name">
    <vt:lpwstr>Public</vt:lpwstr>
  </property>
  <property fmtid="{D5CDD505-2E9C-101B-9397-08002B2CF9AE}" pid="6" name="MSIP_Label_af75612e-792a-4e01-a282-15cf1e626282_SiteId">
    <vt:lpwstr>1c5235b3-a463-4a01-96a7-dc2634b2aa74</vt:lpwstr>
  </property>
  <property fmtid="{D5CDD505-2E9C-101B-9397-08002B2CF9AE}" pid="7" name="MSIP_Label_af75612e-792a-4e01-a282-15cf1e626282_ActionId">
    <vt:lpwstr>91d87e5c-d5e6-4a5f-a9f5-3951b72e824b</vt:lpwstr>
  </property>
  <property fmtid="{D5CDD505-2E9C-101B-9397-08002B2CF9AE}" pid="8" name="MSIP_Label_af75612e-792a-4e01-a282-15cf1e626282_ContentBits">
    <vt:lpwstr>0</vt:lpwstr>
  </property>
</Properties>
</file>