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85" r:id="rId2"/>
    <p:sldMasterId id="2147483697" r:id="rId3"/>
  </p:sldMasterIdLst>
  <p:notesMasterIdLst>
    <p:notesMasterId r:id="rId27"/>
  </p:notesMasterIdLst>
  <p:handoutMasterIdLst>
    <p:handoutMasterId r:id="rId28"/>
  </p:handoutMasterIdLst>
  <p:sldIdLst>
    <p:sldId id="256" r:id="rId4"/>
    <p:sldId id="257" r:id="rId5"/>
    <p:sldId id="258" r:id="rId6"/>
    <p:sldId id="1430" r:id="rId7"/>
    <p:sldId id="1419" r:id="rId8"/>
    <p:sldId id="1421" r:id="rId9"/>
    <p:sldId id="1422" r:id="rId10"/>
    <p:sldId id="1423" r:id="rId11"/>
    <p:sldId id="1424" r:id="rId12"/>
    <p:sldId id="1425" r:id="rId13"/>
    <p:sldId id="1426" r:id="rId14"/>
    <p:sldId id="1420" r:id="rId15"/>
    <p:sldId id="1415" r:id="rId16"/>
    <p:sldId id="1414" r:id="rId17"/>
    <p:sldId id="1431" r:id="rId18"/>
    <p:sldId id="1418" r:id="rId19"/>
    <p:sldId id="1407" r:id="rId20"/>
    <p:sldId id="1412" r:id="rId21"/>
    <p:sldId id="1427" r:id="rId22"/>
    <p:sldId id="1428" r:id="rId23"/>
    <p:sldId id="1429" r:id="rId24"/>
    <p:sldId id="298" r:id="rId25"/>
    <p:sldId id="299"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yd Motshwanedi" initials="FM" lastIdx="2" clrIdx="0">
    <p:extLst>
      <p:ext uri="{19B8F6BF-5375-455C-9EA6-DF929625EA0E}">
        <p15:presenceInfo xmlns:p15="http://schemas.microsoft.com/office/powerpoint/2012/main" userId="S-1-5-21-1204054820-1125754781-535949388-11053" providerId="AD"/>
      </p:ext>
    </p:extLst>
  </p:cmAuthor>
  <p:cmAuthor id="2" name="Carin Koster" initials="CK" lastIdx="9" clrIdx="1">
    <p:extLst>
      <p:ext uri="{19B8F6BF-5375-455C-9EA6-DF929625EA0E}">
        <p15:presenceInfo xmlns:p15="http://schemas.microsoft.com/office/powerpoint/2012/main" userId="S-1-5-21-1204054820-1125754781-535949388-10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DE9B"/>
    <a:srgbClr val="C0D89B"/>
    <a:srgbClr val="CDCDCD"/>
    <a:srgbClr val="B1A021"/>
    <a:srgbClr val="FDB81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7" autoAdjust="0"/>
    <p:restoredTop sz="94434" autoAdjust="0"/>
  </p:normalViewPr>
  <p:slideViewPr>
    <p:cSldViewPr>
      <p:cViewPr varScale="1">
        <p:scale>
          <a:sx n="68" d="100"/>
          <a:sy n="68" d="100"/>
        </p:scale>
        <p:origin x="129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980" cy="4673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7531" y="2"/>
            <a:ext cx="3043980" cy="467362"/>
          </a:xfrm>
          <a:prstGeom prst="rect">
            <a:avLst/>
          </a:prstGeom>
        </p:spPr>
        <p:txBody>
          <a:bodyPr vert="horz" lIns="91440" tIns="45720" rIns="91440" bIns="45720" rtlCol="0"/>
          <a:lstStyle>
            <a:lvl1pPr algn="r">
              <a:defRPr sz="1200"/>
            </a:lvl1pPr>
          </a:lstStyle>
          <a:p>
            <a:fld id="{26AA4938-7C0C-4893-89A1-763224FF6471}" type="datetimeFigureOut">
              <a:rPr lang="en-US" smtClean="0"/>
              <a:t>8/24/2022</a:t>
            </a:fld>
            <a:endParaRPr lang="en-US"/>
          </a:p>
        </p:txBody>
      </p:sp>
      <p:sp>
        <p:nvSpPr>
          <p:cNvPr id="4" name="Footer Placeholder 3"/>
          <p:cNvSpPr>
            <a:spLocks noGrp="1"/>
          </p:cNvSpPr>
          <p:nvPr>
            <p:ph type="ftr" sz="quarter" idx="2"/>
          </p:nvPr>
        </p:nvSpPr>
        <p:spPr>
          <a:xfrm>
            <a:off x="0" y="8841738"/>
            <a:ext cx="3043980" cy="467362"/>
          </a:xfrm>
          <a:prstGeom prst="rect">
            <a:avLst/>
          </a:prstGeom>
        </p:spPr>
        <p:txBody>
          <a:bodyPr vert="horz" lIns="91440" tIns="45720" rIns="91440" bIns="45720" rtlCol="0" anchor="b"/>
          <a:lstStyle>
            <a:lvl1pPr algn="l">
              <a:defRPr sz="1200"/>
            </a:lvl1pPr>
          </a:lstStyle>
          <a:p>
            <a:r>
              <a:rPr lang="en-US" smtClean="0"/>
              <a:t>2</a:t>
            </a:r>
            <a:endParaRPr lang="en-US"/>
          </a:p>
        </p:txBody>
      </p:sp>
      <p:sp>
        <p:nvSpPr>
          <p:cNvPr id="5" name="Slide Number Placeholder 4"/>
          <p:cNvSpPr>
            <a:spLocks noGrp="1"/>
          </p:cNvSpPr>
          <p:nvPr>
            <p:ph type="sldNum" sz="quarter" idx="3"/>
          </p:nvPr>
        </p:nvSpPr>
        <p:spPr>
          <a:xfrm>
            <a:off x="3977531" y="8841738"/>
            <a:ext cx="3043980" cy="467362"/>
          </a:xfrm>
          <a:prstGeom prst="rect">
            <a:avLst/>
          </a:prstGeom>
        </p:spPr>
        <p:txBody>
          <a:bodyPr vert="horz" lIns="91440" tIns="45720" rIns="91440" bIns="45720" rtlCol="0" anchor="b"/>
          <a:lstStyle>
            <a:lvl1pPr algn="r">
              <a:defRPr sz="1200"/>
            </a:lvl1pPr>
          </a:lstStyle>
          <a:p>
            <a:fld id="{80C19EE4-37FB-4764-BB99-C7BD12258492}" type="slidenum">
              <a:rPr lang="en-US" smtClean="0"/>
              <a:t>‹#›</a:t>
            </a:fld>
            <a:endParaRPr lang="en-US"/>
          </a:p>
        </p:txBody>
      </p:sp>
    </p:spTree>
    <p:extLst>
      <p:ext uri="{BB962C8B-B14F-4D97-AF65-F5344CB8AC3E}">
        <p14:creationId xmlns:p14="http://schemas.microsoft.com/office/powerpoint/2010/main" val="229452711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109" cy="465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7352" y="1"/>
            <a:ext cx="3044109" cy="465975"/>
          </a:xfrm>
          <a:prstGeom prst="rect">
            <a:avLst/>
          </a:prstGeom>
        </p:spPr>
        <p:txBody>
          <a:bodyPr vert="horz" lIns="91440" tIns="45720" rIns="91440" bIns="45720" rtlCol="0"/>
          <a:lstStyle>
            <a:lvl1pPr algn="r">
              <a:defRPr sz="1200"/>
            </a:lvl1pPr>
          </a:lstStyle>
          <a:p>
            <a:fld id="{7F192ACE-2D21-4B70-937C-B6E5FD56D36A}" type="datetimeFigureOut">
              <a:rPr lang="en-US" smtClean="0"/>
              <a:t>8/24/2022</a:t>
            </a:fld>
            <a:endParaRPr lang="en-US"/>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983" y="4421563"/>
            <a:ext cx="5619137" cy="41893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637"/>
            <a:ext cx="3044109" cy="465974"/>
          </a:xfrm>
          <a:prstGeom prst="rect">
            <a:avLst/>
          </a:prstGeom>
        </p:spPr>
        <p:txBody>
          <a:bodyPr vert="horz" lIns="91440" tIns="45720" rIns="91440" bIns="45720" rtlCol="0" anchor="b"/>
          <a:lstStyle>
            <a:lvl1pPr algn="l">
              <a:defRPr sz="1200"/>
            </a:lvl1pPr>
          </a:lstStyle>
          <a:p>
            <a:r>
              <a:rPr lang="en-US" smtClean="0"/>
              <a:t>2</a:t>
            </a:r>
            <a:endParaRPr lang="en-US"/>
          </a:p>
        </p:txBody>
      </p:sp>
      <p:sp>
        <p:nvSpPr>
          <p:cNvPr id="7" name="Slide Number Placeholder 6"/>
          <p:cNvSpPr>
            <a:spLocks noGrp="1"/>
          </p:cNvSpPr>
          <p:nvPr>
            <p:ph type="sldNum" sz="quarter" idx="5"/>
          </p:nvPr>
        </p:nvSpPr>
        <p:spPr>
          <a:xfrm>
            <a:off x="3977352" y="8841637"/>
            <a:ext cx="3044109" cy="465974"/>
          </a:xfrm>
          <a:prstGeom prst="rect">
            <a:avLst/>
          </a:prstGeom>
        </p:spPr>
        <p:txBody>
          <a:bodyPr vert="horz" lIns="91440" tIns="45720" rIns="91440" bIns="45720" rtlCol="0" anchor="b"/>
          <a:lstStyle>
            <a:lvl1pPr algn="r">
              <a:defRPr sz="1200"/>
            </a:lvl1pPr>
          </a:lstStyle>
          <a:p>
            <a:fld id="{25E1B3CF-CA6E-4D24-9A39-11B9B37742FA}" type="slidenum">
              <a:rPr lang="en-US" smtClean="0"/>
              <a:t>‹#›</a:t>
            </a:fld>
            <a:endParaRPr lang="en-US"/>
          </a:p>
        </p:txBody>
      </p:sp>
    </p:spTree>
    <p:extLst>
      <p:ext uri="{BB962C8B-B14F-4D97-AF65-F5344CB8AC3E}">
        <p14:creationId xmlns:p14="http://schemas.microsoft.com/office/powerpoint/2010/main" val="422555427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t>1</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9246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2</a:t>
            </a:r>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2</a:t>
            </a:fld>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70631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1B3CF-CA6E-4D24-9A39-11B9B37742FA}"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18893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1B3CF-CA6E-4D24-9A39-11B9B37742FA}"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94790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25E1B3CF-CA6E-4D24-9A39-11B9B37742FA}" type="slidenum">
              <a:rPr lang="en-US" smtClean="0"/>
              <a:t>15</a:t>
            </a:fld>
            <a:endParaRPr lang="en-US"/>
          </a:p>
        </p:txBody>
      </p:sp>
    </p:spTree>
    <p:extLst>
      <p:ext uri="{BB962C8B-B14F-4D97-AF65-F5344CB8AC3E}">
        <p14:creationId xmlns:p14="http://schemas.microsoft.com/office/powerpoint/2010/main" val="162790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1B3CF-CA6E-4D24-9A39-11B9B37742FA}"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18625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1B3CF-CA6E-4D24-9A39-11B9B37742FA}"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50246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6921">
              <a:defRPr sz="2400">
                <a:solidFill>
                  <a:schemeClr val="tx1"/>
                </a:solidFill>
                <a:latin typeface="Arial" charset="0"/>
                <a:ea typeface="ＭＳ Ｐゴシック" pitchFamily="34" charset="-128"/>
              </a:defRPr>
            </a:lvl1pPr>
            <a:lvl2pPr marL="757066" indent="-291179" defTabSz="926921">
              <a:defRPr sz="2400">
                <a:solidFill>
                  <a:schemeClr val="tx1"/>
                </a:solidFill>
                <a:latin typeface="Arial" charset="0"/>
                <a:ea typeface="ＭＳ Ｐゴシック" pitchFamily="34" charset="-128"/>
              </a:defRPr>
            </a:lvl2pPr>
            <a:lvl3pPr marL="1164717" indent="-232943" defTabSz="926921">
              <a:defRPr sz="2400">
                <a:solidFill>
                  <a:schemeClr val="tx1"/>
                </a:solidFill>
                <a:latin typeface="Arial" charset="0"/>
                <a:ea typeface="ＭＳ Ｐゴシック" pitchFamily="34" charset="-128"/>
              </a:defRPr>
            </a:lvl3pPr>
            <a:lvl4pPr marL="1630604" indent="-232943" defTabSz="926921">
              <a:defRPr sz="2400">
                <a:solidFill>
                  <a:schemeClr val="tx1"/>
                </a:solidFill>
                <a:latin typeface="Arial" charset="0"/>
                <a:ea typeface="ＭＳ Ｐゴシック" pitchFamily="34" charset="-128"/>
              </a:defRPr>
            </a:lvl4pPr>
            <a:lvl5pPr marL="2096491" indent="-232943" defTabSz="926921">
              <a:defRPr sz="2400">
                <a:solidFill>
                  <a:schemeClr val="tx1"/>
                </a:solidFill>
                <a:latin typeface="Arial" charset="0"/>
                <a:ea typeface="ＭＳ Ｐゴシック" pitchFamily="34" charset="-128"/>
              </a:defRPr>
            </a:lvl5pPr>
            <a:lvl6pPr marL="2562377"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45638E0-137C-4FA8-BB40-A4FDE4A811BB}" type="slidenum">
              <a:rPr lang="en-US" altLang="en-US" sz="1200"/>
              <a:pPr eaLnBrk="1" hangingPunct="1"/>
              <a:t>23</a:t>
            </a:fld>
            <a:endParaRPr lang="en-US" altLang="en-US" sz="1200"/>
          </a:p>
        </p:txBody>
      </p:sp>
      <p:sp>
        <p:nvSpPr>
          <p:cNvPr id="33795" name="Rectangle 7"/>
          <p:cNvSpPr txBox="1">
            <a:spLocks noGrp="1" noChangeArrowheads="1"/>
          </p:cNvSpPr>
          <p:nvPr/>
        </p:nvSpPr>
        <p:spPr bwMode="auto">
          <a:xfrm>
            <a:off x="3947461" y="9603485"/>
            <a:ext cx="3013862" cy="50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8" tIns="45489" rIns="90978" bIns="45489" anchor="b"/>
          <a:lstStyle>
            <a:lvl1pPr defTabSz="892175">
              <a:defRPr sz="2400">
                <a:solidFill>
                  <a:schemeClr val="tx1"/>
                </a:solidFill>
                <a:latin typeface="Arial" charset="0"/>
                <a:ea typeface="ＭＳ Ｐゴシック" pitchFamily="34" charset="-128"/>
              </a:defRPr>
            </a:lvl1pPr>
            <a:lvl2pPr marL="742950" indent="-285750" defTabSz="892175">
              <a:defRPr sz="2400">
                <a:solidFill>
                  <a:schemeClr val="tx1"/>
                </a:solidFill>
                <a:latin typeface="Arial" charset="0"/>
                <a:ea typeface="ＭＳ Ｐゴシック" pitchFamily="34" charset="-128"/>
              </a:defRPr>
            </a:lvl2pPr>
            <a:lvl3pPr marL="1143000" indent="-228600" defTabSz="892175">
              <a:defRPr sz="2400">
                <a:solidFill>
                  <a:schemeClr val="tx1"/>
                </a:solidFill>
                <a:latin typeface="Arial" charset="0"/>
                <a:ea typeface="ＭＳ Ｐゴシック" pitchFamily="34" charset="-128"/>
              </a:defRPr>
            </a:lvl3pPr>
            <a:lvl4pPr marL="1600200" indent="-228600" defTabSz="892175">
              <a:defRPr sz="2400">
                <a:solidFill>
                  <a:schemeClr val="tx1"/>
                </a:solidFill>
                <a:latin typeface="Arial" charset="0"/>
                <a:ea typeface="ＭＳ Ｐゴシック" pitchFamily="34" charset="-128"/>
              </a:defRPr>
            </a:lvl4pPr>
            <a:lvl5pPr marL="2057400" indent="-228600" defTabSz="892175">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097B7487-1865-4306-AB65-2FA50177F601}" type="slidenum">
              <a:rPr lang="en-US" altLang="en-US" sz="1200"/>
              <a:pPr algn="r"/>
              <a:t>23</a:t>
            </a:fld>
            <a:endParaRPr lang="en-US" altLang="en-US" sz="1200"/>
          </a:p>
        </p:txBody>
      </p:sp>
      <p:sp>
        <p:nvSpPr>
          <p:cNvPr id="33796" name="Rectangle 2"/>
          <p:cNvSpPr>
            <a:spLocks noGrp="1" noRot="1" noChangeAspect="1" noChangeArrowheads="1" noTextEdit="1"/>
          </p:cNvSpPr>
          <p:nvPr>
            <p:ph type="sldImg"/>
          </p:nvPr>
        </p:nvSpPr>
        <p:spPr>
          <a:xfrm>
            <a:off x="954088" y="758825"/>
            <a:ext cx="5049837" cy="3787775"/>
          </a:xfrm>
          <a:ln/>
        </p:spPr>
      </p:sp>
      <p:sp>
        <p:nvSpPr>
          <p:cNvPr id="33797" name="Rectangle 3"/>
          <p:cNvSpPr>
            <a:spLocks noGrp="1" noChangeArrowheads="1"/>
          </p:cNvSpPr>
          <p:nvPr>
            <p:ph type="body" idx="1"/>
          </p:nvPr>
        </p:nvSpPr>
        <p:spPr>
          <a:xfrm>
            <a:off x="696134" y="4802552"/>
            <a:ext cx="5570684" cy="4545702"/>
          </a:xfrm>
          <a:noFill/>
        </p:spPr>
        <p:txBody>
          <a:bodyPr lIns="90978" tIns="45489" rIns="90978" bIns="45489"/>
          <a:lstStyle/>
          <a:p>
            <a:pPr eaLnBrk="1" hangingPunct="1"/>
            <a:endParaRPr lang="en-US" altLang="en-US"/>
          </a:p>
        </p:txBody>
      </p:sp>
      <p:sp>
        <p:nvSpPr>
          <p:cNvPr id="2" name="Footer Placeholder 1"/>
          <p:cNvSpPr>
            <a:spLocks noGrp="1"/>
          </p:cNvSpPr>
          <p:nvPr>
            <p:ph type="ftr" sz="quarter" idx="10"/>
          </p:nvPr>
        </p:nvSpPr>
        <p:spPr/>
        <p:txBody>
          <a:bodyPr/>
          <a:lstStyle/>
          <a:p>
            <a:r>
              <a:rPr lang="en-US" smtClean="0"/>
              <a:t>2</a:t>
            </a:r>
            <a:endParaRPr lang="en-US"/>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8118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0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89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698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42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671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252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89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65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F08724-C1A8-4887-964B-376B776DD3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918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735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55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86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74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692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990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53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4419600"/>
          </a:xfrm>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7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225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32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8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3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0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850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11575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241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17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05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43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45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lgn="ctr">
              <a:defRPr/>
            </a:lvl1pPr>
          </a:lstStyle>
          <a:p>
            <a:pPr>
              <a:defRPr/>
            </a:pPr>
            <a:fld id="{25EEB38F-EFDF-4CFE-BF9B-45B716C9F756}" type="slidenum">
              <a:rPr lang="en-US" smtClean="0">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31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51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76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24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0000"/>
        </a:lnSpc>
        <a:spcBef>
          <a:spcPts val="0"/>
        </a:spcBef>
        <a:spcAft>
          <a:spcPct val="0"/>
        </a:spcAft>
        <a:buChar char="•"/>
        <a:defRPr sz="2400">
          <a:solidFill>
            <a:schemeClr val="tx1"/>
          </a:solidFill>
          <a:latin typeface="+mn-lt"/>
          <a:ea typeface="+mn-ea"/>
          <a:cs typeface="+mn-cs"/>
        </a:defRPr>
      </a:lvl1pPr>
      <a:lvl2pPr marL="742950" indent="-285750" algn="l" rtl="0" eaLnBrk="0" fontAlgn="base" hangingPunct="0">
        <a:lnSpc>
          <a:spcPct val="100000"/>
        </a:lnSpc>
        <a:spcBef>
          <a:spcPts val="0"/>
        </a:spcBef>
        <a:spcAft>
          <a:spcPct val="0"/>
        </a:spcAft>
        <a:buChar char="–"/>
        <a:defRPr sz="2400">
          <a:solidFill>
            <a:schemeClr val="tx1"/>
          </a:solidFill>
          <a:latin typeface="+mn-lt"/>
        </a:defRPr>
      </a:lvl2pPr>
      <a:lvl3pPr marL="1143000" indent="-228600" algn="l" rtl="0" eaLnBrk="0" fontAlgn="base" hangingPunct="0">
        <a:lnSpc>
          <a:spcPct val="100000"/>
        </a:lnSpc>
        <a:spcBef>
          <a:spcPts val="0"/>
        </a:spcBef>
        <a:spcAft>
          <a:spcPct val="0"/>
        </a:spcAft>
        <a:buChar char="•"/>
        <a:defRPr sz="2400">
          <a:solidFill>
            <a:schemeClr val="tx1"/>
          </a:solidFill>
          <a:latin typeface="+mn-lt"/>
        </a:defRPr>
      </a:lvl3pPr>
      <a:lvl4pPr marL="1600200" indent="-228600" algn="l" rtl="0" eaLnBrk="0" fontAlgn="base" hangingPunct="0">
        <a:lnSpc>
          <a:spcPct val="100000"/>
        </a:lnSpc>
        <a:spcBef>
          <a:spcPts val="0"/>
        </a:spcBef>
        <a:spcAft>
          <a:spcPct val="0"/>
        </a:spcAft>
        <a:buChar char="–"/>
        <a:defRPr sz="2400">
          <a:solidFill>
            <a:schemeClr val="tx1"/>
          </a:solidFill>
          <a:latin typeface="+mn-lt"/>
        </a:defRPr>
      </a:lvl4pPr>
      <a:lvl5pPr marL="2057400" indent="-228600" algn="l" rtl="0" eaLnBrk="0" fontAlgn="base" hangingPunct="0">
        <a:lnSpc>
          <a:spcPct val="100000"/>
        </a:lnSpc>
        <a:spcBef>
          <a:spcPts val="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1031" name="Picture 7" descr="presentation top"/>
          <p:cNvPicPr>
            <a:picLocks noChangeAspect="1" noChangeArrowheads="1"/>
          </p:cNvPicPr>
          <p:nvPr userDrawn="1"/>
        </p:nvPicPr>
        <p:blipFill>
          <a:blip r:embed="rId14"/>
          <a:srcRect/>
          <a:stretch>
            <a:fillRect/>
          </a:stretch>
        </p:blipFill>
        <p:spPr bwMode="auto">
          <a:xfrm>
            <a:off x="0" y="-26988"/>
            <a:ext cx="9144000" cy="2073276"/>
          </a:xfrm>
          <a:prstGeom prst="rect">
            <a:avLst/>
          </a:prstGeom>
          <a:noFill/>
          <a:ln w="9525">
            <a:noFill/>
            <a:miter lim="800000"/>
            <a:headEnd/>
            <a:tailEnd/>
          </a:ln>
        </p:spPr>
      </p:pic>
    </p:spTree>
    <p:extLst>
      <p:ext uri="{BB962C8B-B14F-4D97-AF65-F5344CB8AC3E}">
        <p14:creationId xmlns:p14="http://schemas.microsoft.com/office/powerpoint/2010/main" val="11290529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534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9" r:id="rId8"/>
    <p:sldLayoutId id="2147483710" r:id="rId9"/>
    <p:sldLayoutId id="2147483705" r:id="rId10"/>
    <p:sldLayoutId id="2147483706" r:id="rId11"/>
    <p:sldLayoutId id="2147483707" r:id="rId12"/>
    <p:sldLayoutId id="2147483708" r:id="rId13"/>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8.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8.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133600"/>
            <a:ext cx="8610600" cy="2057399"/>
          </a:xfrm>
        </p:spPr>
        <p:txBody>
          <a:bodyPr>
            <a:noAutofit/>
          </a:bodyPr>
          <a:lstStyle/>
          <a:p>
            <a:r>
              <a:rPr lang="en-ZA" altLang="en-US" sz="3200" dirty="0" smtClean="0">
                <a:latin typeface="Arial" panose="020B0604020202020204" pitchFamily="34" charset="0"/>
                <a:ea typeface="ヒラギノ角ゴ Pro W3" pitchFamily="1" charset="-128"/>
                <a:cs typeface="Arial" panose="020B0604020202020204" pitchFamily="34" charset="0"/>
              </a:rPr>
              <a:t>SASSA </a:t>
            </a:r>
            <a:r>
              <a:rPr lang="en-ZA" altLang="en-US" sz="3200" dirty="0" smtClean="0">
                <a:latin typeface="Arial" panose="020B0604020202020204" pitchFamily="34" charset="0"/>
                <a:ea typeface="ヒラギノ角ゴ Pro W3" pitchFamily="1" charset="-128"/>
                <a:cs typeface="Arial" panose="020B0604020202020204" pitchFamily="34" charset="0"/>
              </a:rPr>
              <a:t>BRIEFING TO THE PORTFOLIO COMMITTEE ON SOCIAL DEVELOPMENT ON AUDIT ACTION PLANS 2020/21</a:t>
            </a:r>
            <a:endParaRPr lang="en-ZA" sz="3200" dirty="0"/>
          </a:p>
        </p:txBody>
      </p:sp>
      <p:sp>
        <p:nvSpPr>
          <p:cNvPr id="6" name="Text Box 5"/>
          <p:cNvSpPr txBox="1">
            <a:spLocks noChangeArrowheads="1"/>
          </p:cNvSpPr>
          <p:nvPr/>
        </p:nvSpPr>
        <p:spPr bwMode="auto">
          <a:xfrm>
            <a:off x="1257301" y="4326507"/>
            <a:ext cx="701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smtClean="0">
                <a:latin typeface="Arial" panose="020B0604020202020204" pitchFamily="34" charset="0"/>
                <a:cs typeface="Arial" panose="020B0604020202020204" pitchFamily="34" charset="0"/>
              </a:rPr>
              <a:t>31 August 2022</a:t>
            </a:r>
            <a:endParaRPr lang="en-ZA" sz="28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D56938B-8917-4869-91D0-F9F507C443EE}"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5527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a:bodyPr>
          <a:lstStyle/>
          <a:p>
            <a:r>
              <a:rPr lang="en-US" sz="2000" dirty="0" smtClean="0"/>
              <a:t>ICT </a:t>
            </a:r>
            <a:r>
              <a:rPr lang="en-US" sz="2000" dirty="0"/>
              <a:t>BRANCH</a:t>
            </a:r>
          </a:p>
        </p:txBody>
      </p:sp>
      <p:pic>
        <p:nvPicPr>
          <p:cNvPr id="5" name="Picture 4"/>
          <p:cNvPicPr>
            <a:picLocks noChangeAspect="1"/>
          </p:cNvPicPr>
          <p:nvPr/>
        </p:nvPicPr>
        <p:blipFill>
          <a:blip r:embed="rId2"/>
          <a:stretch>
            <a:fillRect/>
          </a:stretch>
        </p:blipFill>
        <p:spPr>
          <a:xfrm>
            <a:off x="321187" y="1066800"/>
            <a:ext cx="8501626" cy="2514600"/>
          </a:xfrm>
          <a:prstGeom prst="rect">
            <a:avLst/>
          </a:prstGeom>
        </p:spPr>
      </p:pic>
      <p:sp>
        <p:nvSpPr>
          <p:cNvPr id="4" name="Footer Placeholder 3"/>
          <p:cNvSpPr txBox="1">
            <a:spLocks/>
          </p:cNvSpPr>
          <p:nvPr/>
        </p:nvSpPr>
        <p:spPr>
          <a:xfrm>
            <a:off x="5334000" y="6248400"/>
            <a:ext cx="12192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6961A-3A77-4728-BD07-A5F00928EA63}" type="slidenum">
              <a:rPr lang="en-US" smtClean="0">
                <a:solidFill>
                  <a:prstClr val="black">
                    <a:tint val="75000"/>
                  </a:prstClr>
                </a:solidFill>
              </a:rPr>
              <a:t>10</a:t>
            </a:fld>
            <a:endParaRPr lang="en-US" dirty="0">
              <a:solidFill>
                <a:prstClr val="black">
                  <a:tint val="75000"/>
                </a:prstClr>
              </a:solidFill>
            </a:endParaRPr>
          </a:p>
        </p:txBody>
      </p:sp>
    </p:spTree>
    <p:extLst>
      <p:ext uri="{BB962C8B-B14F-4D97-AF65-F5344CB8AC3E}">
        <p14:creationId xmlns:p14="http://schemas.microsoft.com/office/powerpoint/2010/main" val="3271363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1187" y="608765"/>
            <a:ext cx="8501626" cy="5640469"/>
          </a:xfrm>
          <a:prstGeom prst="rect">
            <a:avLst/>
          </a:prstGeom>
        </p:spPr>
      </p:pic>
      <p:sp>
        <p:nvSpPr>
          <p:cNvPr id="3" name="Footer Placeholder 3"/>
          <p:cNvSpPr txBox="1">
            <a:spLocks/>
          </p:cNvSpPr>
          <p:nvPr/>
        </p:nvSpPr>
        <p:spPr>
          <a:xfrm>
            <a:off x="5334000" y="6248400"/>
            <a:ext cx="12192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F3C1C3-162E-40DF-A8E0-355C9D6DDF94}" type="slidenum">
              <a:rPr lang="en-US" smtClean="0">
                <a:solidFill>
                  <a:prstClr val="black">
                    <a:tint val="75000"/>
                  </a:prstClr>
                </a:solidFill>
              </a:rPr>
              <a:t>11</a:t>
            </a:fld>
            <a:endParaRPr lang="en-US" dirty="0">
              <a:solidFill>
                <a:prstClr val="black">
                  <a:tint val="75000"/>
                </a:prstClr>
              </a:solidFill>
            </a:endParaRPr>
          </a:p>
        </p:txBody>
      </p:sp>
    </p:spTree>
    <p:extLst>
      <p:ext uri="{BB962C8B-B14F-4D97-AF65-F5344CB8AC3E}">
        <p14:creationId xmlns:p14="http://schemas.microsoft.com/office/powerpoint/2010/main" val="842976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533400"/>
          </a:xfrm>
        </p:spPr>
        <p:txBody>
          <a:bodyPr>
            <a:normAutofit/>
          </a:bodyPr>
          <a:lstStyle/>
          <a:p>
            <a:r>
              <a:rPr lang="en-ZA" sz="2000" dirty="0"/>
              <a:t>AUDIT FINDINGS 2020/21 – WORK IN PROGRESS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9140459"/>
              </p:ext>
            </p:extLst>
          </p:nvPr>
        </p:nvGraphicFramePr>
        <p:xfrm>
          <a:off x="228600" y="849923"/>
          <a:ext cx="8610600" cy="5394960"/>
        </p:xfrm>
        <a:graphic>
          <a:graphicData uri="http://schemas.openxmlformats.org/drawingml/2006/table">
            <a:tbl>
              <a:tblPr firstRow="1" bandRow="1">
                <a:tableStyleId>{5940675A-B579-460E-94D1-54222C63F5DA}</a:tableStyleId>
              </a:tblPr>
              <a:tblGrid>
                <a:gridCol w="1676400"/>
                <a:gridCol w="1676400"/>
                <a:gridCol w="2057400"/>
                <a:gridCol w="3200400"/>
              </a:tblGrid>
              <a:tr h="334962">
                <a:tc>
                  <a:txBody>
                    <a:bodyPr/>
                    <a:lstStyle/>
                    <a:p>
                      <a:r>
                        <a:rPr lang="en-US" b="1" dirty="0" smtClean="0"/>
                        <a:t>Area</a:t>
                      </a:r>
                      <a:endParaRPr lang="en-US" b="1" dirty="0"/>
                    </a:p>
                  </a:txBody>
                  <a:tcPr>
                    <a:solidFill>
                      <a:srgbClr val="FFC000"/>
                    </a:solidFill>
                  </a:tcPr>
                </a:tc>
                <a:tc>
                  <a:txBody>
                    <a:bodyPr/>
                    <a:lstStyle/>
                    <a:p>
                      <a:r>
                        <a:rPr lang="en-US" b="1" dirty="0" smtClean="0"/>
                        <a:t>Commitment</a:t>
                      </a:r>
                      <a:endParaRPr lang="en-US" b="1" dirty="0"/>
                    </a:p>
                  </a:txBody>
                  <a:tcPr>
                    <a:solidFill>
                      <a:srgbClr val="FFC000"/>
                    </a:solidFill>
                  </a:tcPr>
                </a:tc>
                <a:tc>
                  <a:txBody>
                    <a:bodyPr/>
                    <a:lstStyle/>
                    <a:p>
                      <a:r>
                        <a:rPr lang="en-US" b="1" dirty="0" smtClean="0"/>
                        <a:t>Challenges</a:t>
                      </a:r>
                      <a:endParaRPr lang="en-US" b="1" dirty="0"/>
                    </a:p>
                  </a:txBody>
                  <a:tcPr>
                    <a:solidFill>
                      <a:srgbClr val="FFC000"/>
                    </a:solidFill>
                  </a:tcPr>
                </a:tc>
                <a:tc>
                  <a:txBody>
                    <a:bodyPr/>
                    <a:lstStyle/>
                    <a:p>
                      <a:r>
                        <a:rPr lang="en-US" b="1" dirty="0" smtClean="0"/>
                        <a:t>Progress to date</a:t>
                      </a:r>
                      <a:endParaRPr lang="en-US" b="1" dirty="0"/>
                    </a:p>
                  </a:txBody>
                  <a:tcPr>
                    <a:solidFill>
                      <a:srgbClr val="FFC000"/>
                    </a:solidFill>
                  </a:tcPr>
                </a:tc>
              </a:tr>
              <a:tr h="2808171">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800" kern="1200" dirty="0" smtClean="0">
                          <a:solidFill>
                            <a:schemeClr val="tx1"/>
                          </a:solidFill>
                          <a:effectLst/>
                          <a:latin typeface="+mn-lt"/>
                          <a:ea typeface="+mn-ea"/>
                          <a:cs typeface="+mn-cs"/>
                        </a:rPr>
                        <a:t>Irregular Expenditure– Long outstanding cases not resolved and finalized within a reasonable time</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mn-lt"/>
                          <a:ea typeface="+mn-ea"/>
                          <a:cs typeface="+mn-cs"/>
                        </a:rPr>
                        <a:t>Develop</a:t>
                      </a:r>
                      <a:r>
                        <a:rPr lang="en-ZA" sz="1800" kern="1200" baseline="0" dirty="0" smtClean="0">
                          <a:solidFill>
                            <a:schemeClr val="tx1"/>
                          </a:solidFill>
                          <a:effectLst/>
                          <a:latin typeface="+mn-lt"/>
                          <a:ea typeface="+mn-ea"/>
                          <a:cs typeface="+mn-cs"/>
                        </a:rPr>
                        <a:t> and implement </a:t>
                      </a:r>
                      <a:r>
                        <a:rPr lang="en-ZA" sz="1800" kern="1200" dirty="0" smtClean="0">
                          <a:solidFill>
                            <a:schemeClr val="tx1"/>
                          </a:solidFill>
                          <a:effectLst/>
                          <a:latin typeface="+mn-lt"/>
                          <a:ea typeface="+mn-ea"/>
                          <a:cs typeface="+mn-cs"/>
                        </a:rPr>
                        <a:t>project plan(s) to finalise backlog cases </a:t>
                      </a:r>
                      <a:endParaRPr lang="en-US" dirty="0" smtClean="0">
                        <a:effectLst/>
                      </a:endParaRPr>
                    </a:p>
                    <a:p>
                      <a:endParaRPr lang="en-US" dirty="0"/>
                    </a:p>
                  </a:txBody>
                  <a:tcPr/>
                </a:tc>
                <a:tc>
                  <a:txBody>
                    <a:bodyPr/>
                    <a:lstStyle/>
                    <a:p>
                      <a:pPr marL="342900" indent="-342900" algn="just">
                        <a:buFont typeface="Arial" panose="020B0604020202020204" pitchFamily="34" charset="0"/>
                        <a:buAutoNum type="arabicPeriod"/>
                      </a:pPr>
                      <a:r>
                        <a:rPr lang="en-GB" sz="1800" baseline="0" dirty="0" smtClean="0"/>
                        <a:t>Complexity of </a:t>
                      </a:r>
                      <a:r>
                        <a:rPr lang="en-GB" sz="1800" baseline="0" dirty="0" smtClean="0"/>
                        <a:t>cases</a:t>
                      </a:r>
                    </a:p>
                    <a:p>
                      <a:pPr marL="342900" indent="-342900" algn="just">
                        <a:buFont typeface="Arial" panose="020B0604020202020204" pitchFamily="34" charset="0"/>
                        <a:buAutoNum type="arabicPeriod"/>
                      </a:pPr>
                      <a:r>
                        <a:rPr lang="en-GB" sz="1800" baseline="0" dirty="0" smtClean="0"/>
                        <a:t>Cases being investigated by third parties</a:t>
                      </a:r>
                      <a:endParaRPr lang="en-GB" sz="1800" baseline="0" dirty="0" smtClean="0"/>
                    </a:p>
                    <a:p>
                      <a:pPr marL="342900" indent="-342900" algn="just">
                        <a:buFont typeface="Arial" panose="020B0604020202020204" pitchFamily="34" charset="0"/>
                        <a:buAutoNum type="arabicPeriod"/>
                      </a:pPr>
                      <a:r>
                        <a:rPr lang="en-GB" sz="1800" baseline="0" dirty="0" smtClean="0"/>
                        <a:t>No of backlog cases affected investigations as some officials are no longer with SASSA</a:t>
                      </a:r>
                    </a:p>
                    <a:p>
                      <a:pPr marL="342900" indent="-342900" algn="just">
                        <a:buFont typeface="Arial" panose="020B0604020202020204" pitchFamily="34" charset="0"/>
                        <a:buAutoNum type="arabicPeriod"/>
                      </a:pPr>
                      <a:r>
                        <a:rPr lang="en-GB" sz="1800" baseline="0" dirty="0" smtClean="0"/>
                        <a:t>Postponement and additional information required during hearings</a:t>
                      </a:r>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88.47% (829 of 937) of financial misconduct cases (Irregular expenditure, Fruitless and wasteful</a:t>
                      </a:r>
                      <a:r>
                        <a:rPr lang="en-US" sz="1800" kern="1200" baseline="0" dirty="0" smtClean="0">
                          <a:solidFill>
                            <a:schemeClr val="dk1"/>
                          </a:solidFill>
                          <a:latin typeface="+mn-lt"/>
                          <a:ea typeface="+mn-ea"/>
                          <a:cs typeface="+mn-cs"/>
                        </a:rPr>
                        <a:t> expenditure, Damages and losses)</a:t>
                      </a:r>
                      <a:r>
                        <a:rPr lang="en-US" sz="1800" kern="1200" dirty="0" smtClean="0">
                          <a:solidFill>
                            <a:schemeClr val="dk1"/>
                          </a:solidFill>
                          <a:latin typeface="+mn-lt"/>
                          <a:ea typeface="+mn-ea"/>
                          <a:cs typeface="+mn-cs"/>
                        </a:rPr>
                        <a:t> were finalised (backlog) during 2021/22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95% (730 out 771) of irregular</a:t>
                      </a:r>
                      <a:r>
                        <a:rPr lang="en-US" sz="1800" kern="1200" baseline="0" dirty="0" smtClean="0">
                          <a:solidFill>
                            <a:schemeClr val="dk1"/>
                          </a:solidFill>
                          <a:latin typeface="+mn-lt"/>
                          <a:ea typeface="+mn-ea"/>
                          <a:cs typeface="+mn-cs"/>
                        </a:rPr>
                        <a:t> expenditure cases’ </a:t>
                      </a:r>
                      <a:r>
                        <a:rPr lang="en-US" sz="1800" kern="1200" dirty="0" smtClean="0">
                          <a:solidFill>
                            <a:schemeClr val="dk1"/>
                          </a:solidFill>
                          <a:latin typeface="+mn-lt"/>
                          <a:ea typeface="+mn-ea"/>
                          <a:cs typeface="+mn-cs"/>
                        </a:rPr>
                        <a:t>disciplinary corrective measures</a:t>
                      </a:r>
                      <a:r>
                        <a:rPr lang="en-US" sz="1800" kern="1200" baseline="0" dirty="0" smtClean="0">
                          <a:solidFill>
                            <a:schemeClr val="dk1"/>
                          </a:solidFill>
                          <a:latin typeface="+mn-lt"/>
                          <a:ea typeface="+mn-ea"/>
                          <a:cs typeface="+mn-cs"/>
                        </a:rPr>
                        <a:t> finalised.</a:t>
                      </a:r>
                      <a:endParaRPr lang="en-US" sz="1800" kern="1200" dirty="0" smtClean="0">
                        <a:solidFill>
                          <a:schemeClr val="dk1"/>
                        </a:solidFill>
                        <a:latin typeface="+mn-lt"/>
                        <a:ea typeface="+mn-ea"/>
                        <a:cs typeface="+mn-cs"/>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Residual</a:t>
                      </a:r>
                      <a:r>
                        <a:rPr lang="en-US" sz="1800" kern="1200" baseline="0" dirty="0" smtClean="0">
                          <a:solidFill>
                            <a:schemeClr val="dk1"/>
                          </a:solidFill>
                          <a:latin typeface="+mn-lt"/>
                          <a:ea typeface="+mn-ea"/>
                          <a:cs typeface="+mn-cs"/>
                        </a:rPr>
                        <a:t> cases (2020/21 and 2021/22) as at the end of March 2022 will be finalised during 2022/23</a:t>
                      </a:r>
                      <a:endParaRPr lang="en-US" dirty="0" smtClean="0"/>
                    </a:p>
                  </a:txBody>
                  <a:tcPr/>
                </a:tc>
              </a:tr>
            </a:tbl>
          </a:graphicData>
        </a:graphic>
      </p:graphicFrame>
      <p:sp>
        <p:nvSpPr>
          <p:cNvPr id="5" name="Footer Placeholder 3"/>
          <p:cNvSpPr txBox="1">
            <a:spLocks/>
          </p:cNvSpPr>
          <p:nvPr/>
        </p:nvSpPr>
        <p:spPr>
          <a:xfrm>
            <a:off x="5334000" y="6248400"/>
            <a:ext cx="12192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4E631-629A-457B-82B3-A950AB2F801F}" type="slidenum">
              <a:rPr lang="en-US" smtClean="0">
                <a:solidFill>
                  <a:prstClr val="black">
                    <a:tint val="75000"/>
                  </a:prstClr>
                </a:solidFill>
              </a:rPr>
              <a:t>12</a:t>
            </a:fld>
            <a:endParaRPr lang="en-US" dirty="0">
              <a:solidFill>
                <a:prstClr val="black">
                  <a:tint val="75000"/>
                </a:prstClr>
              </a:solidFill>
            </a:endParaRPr>
          </a:p>
        </p:txBody>
      </p:sp>
    </p:spTree>
    <p:extLst>
      <p:ext uri="{BB962C8B-B14F-4D97-AF65-F5344CB8AC3E}">
        <p14:creationId xmlns:p14="http://schemas.microsoft.com/office/powerpoint/2010/main" val="2693672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533400"/>
          </a:xfrm>
        </p:spPr>
        <p:txBody>
          <a:bodyPr>
            <a:normAutofit/>
          </a:bodyPr>
          <a:lstStyle/>
          <a:p>
            <a:r>
              <a:rPr lang="en-ZA" sz="2000" dirty="0"/>
              <a:t>AUDIT FINDINGS 2020/21 – WORK IN PROGRESS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6634117"/>
              </p:ext>
            </p:extLst>
          </p:nvPr>
        </p:nvGraphicFramePr>
        <p:xfrm>
          <a:off x="228600" y="849923"/>
          <a:ext cx="8610600" cy="3474720"/>
        </p:xfrm>
        <a:graphic>
          <a:graphicData uri="http://schemas.openxmlformats.org/drawingml/2006/table">
            <a:tbl>
              <a:tblPr firstRow="1" bandRow="1">
                <a:tableStyleId>{5940675A-B579-460E-94D1-54222C63F5DA}</a:tableStyleId>
              </a:tblPr>
              <a:tblGrid>
                <a:gridCol w="2152650"/>
                <a:gridCol w="1885950"/>
                <a:gridCol w="2057400"/>
                <a:gridCol w="2514600"/>
              </a:tblGrid>
              <a:tr h="334962">
                <a:tc>
                  <a:txBody>
                    <a:bodyPr/>
                    <a:lstStyle/>
                    <a:p>
                      <a:r>
                        <a:rPr lang="en-US" b="1" dirty="0" smtClean="0"/>
                        <a:t>Area</a:t>
                      </a:r>
                      <a:endParaRPr lang="en-US" b="1" dirty="0"/>
                    </a:p>
                  </a:txBody>
                  <a:tcPr>
                    <a:solidFill>
                      <a:srgbClr val="FFC000"/>
                    </a:solidFill>
                  </a:tcPr>
                </a:tc>
                <a:tc>
                  <a:txBody>
                    <a:bodyPr/>
                    <a:lstStyle/>
                    <a:p>
                      <a:r>
                        <a:rPr lang="en-US" b="1" dirty="0" smtClean="0"/>
                        <a:t>Commitment</a:t>
                      </a:r>
                      <a:endParaRPr lang="en-US" b="1" dirty="0"/>
                    </a:p>
                  </a:txBody>
                  <a:tcPr>
                    <a:solidFill>
                      <a:srgbClr val="FFC000"/>
                    </a:solidFill>
                  </a:tcPr>
                </a:tc>
                <a:tc>
                  <a:txBody>
                    <a:bodyPr/>
                    <a:lstStyle/>
                    <a:p>
                      <a:r>
                        <a:rPr lang="en-US" b="1" dirty="0" smtClean="0"/>
                        <a:t>Challenges</a:t>
                      </a:r>
                      <a:endParaRPr lang="en-US" b="1" dirty="0"/>
                    </a:p>
                  </a:txBody>
                  <a:tcPr>
                    <a:solidFill>
                      <a:srgbClr val="FFC000"/>
                    </a:solidFill>
                  </a:tcPr>
                </a:tc>
                <a:tc>
                  <a:txBody>
                    <a:bodyPr/>
                    <a:lstStyle/>
                    <a:p>
                      <a:r>
                        <a:rPr lang="en-US" b="1" dirty="0" smtClean="0"/>
                        <a:t>Progress to date</a:t>
                      </a:r>
                      <a:endParaRPr lang="en-US" b="1" dirty="0"/>
                    </a:p>
                  </a:txBody>
                  <a:tcPr>
                    <a:solidFill>
                      <a:srgbClr val="FFC000"/>
                    </a:solidFill>
                  </a:tcPr>
                </a:tc>
              </a:tr>
              <a:tr h="2808171">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1800" kern="1200" dirty="0" smtClean="0">
                          <a:solidFill>
                            <a:schemeClr val="tx1"/>
                          </a:solidFill>
                          <a:effectLst/>
                          <a:latin typeface="+mn-lt"/>
                          <a:ea typeface="+mn-ea"/>
                          <a:cs typeface="+mn-cs"/>
                        </a:rPr>
                        <a:t>Fruitless and Wasteful expenditure– Long outstanding cases not resolved and finalized within a reasonable time</a:t>
                      </a:r>
                      <a:endParaRPr lang="en-US" sz="1800" kern="1200" dirty="0">
                        <a:solidFill>
                          <a:schemeClr val="tx1"/>
                        </a:solidFill>
                        <a:effectLst/>
                        <a:latin typeface="+mn-lt"/>
                        <a:ea typeface="+mn-ea"/>
                        <a:cs typeface="+mn-cs"/>
                      </a:endParaRP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mn-lt"/>
                          <a:ea typeface="+mn-ea"/>
                          <a:cs typeface="+mn-cs"/>
                        </a:rPr>
                        <a:t>Develop</a:t>
                      </a:r>
                      <a:r>
                        <a:rPr lang="en-ZA" sz="1800" kern="1200" baseline="0" dirty="0" smtClean="0">
                          <a:solidFill>
                            <a:schemeClr val="tx1"/>
                          </a:solidFill>
                          <a:effectLst/>
                          <a:latin typeface="+mn-lt"/>
                          <a:ea typeface="+mn-ea"/>
                          <a:cs typeface="+mn-cs"/>
                        </a:rPr>
                        <a:t> and implement </a:t>
                      </a:r>
                      <a:r>
                        <a:rPr lang="en-ZA" sz="1800" kern="1200" dirty="0" smtClean="0">
                          <a:solidFill>
                            <a:schemeClr val="tx1"/>
                          </a:solidFill>
                          <a:effectLst/>
                          <a:latin typeface="+mn-lt"/>
                          <a:ea typeface="+mn-ea"/>
                          <a:cs typeface="+mn-cs"/>
                        </a:rPr>
                        <a:t>project plan(s) to finalise backlog cases </a:t>
                      </a:r>
                      <a:endParaRPr lang="en-US" dirty="0" smtClean="0">
                        <a:effectLst/>
                      </a:endParaRPr>
                    </a:p>
                    <a:p>
                      <a:endParaRPr lang="en-US" dirty="0"/>
                    </a:p>
                  </a:txBody>
                  <a:tcPr/>
                </a:tc>
                <a:tc>
                  <a:txBody>
                    <a:bodyPr/>
                    <a:lstStyle/>
                    <a:p>
                      <a:pPr marL="342900" indent="-342900" algn="just">
                        <a:buFont typeface="Arial" panose="020B0604020202020204" pitchFamily="34" charset="0"/>
                        <a:buAutoNum type="arabicPeriod"/>
                      </a:pPr>
                      <a:r>
                        <a:rPr lang="en-GB" sz="1800" baseline="0" dirty="0" smtClean="0"/>
                        <a:t>Complexity of cases – investigations </a:t>
                      </a:r>
                      <a:r>
                        <a:rPr lang="en-GB" sz="1800" baseline="0" dirty="0" smtClean="0"/>
                        <a:t>extended</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GB" sz="1800" baseline="0" dirty="0" smtClean="0"/>
                        <a:t>Cases being investigated by third parties</a:t>
                      </a:r>
                    </a:p>
                    <a:p>
                      <a:pPr marL="342900" indent="-342900" algn="just">
                        <a:buFont typeface="Arial" panose="020B0604020202020204" pitchFamily="34" charset="0"/>
                        <a:buAutoNum type="arabicPeriod"/>
                      </a:pPr>
                      <a:r>
                        <a:rPr lang="en-GB" sz="1800" baseline="0" dirty="0" smtClean="0"/>
                        <a:t>Cases </a:t>
                      </a:r>
                      <a:r>
                        <a:rPr lang="en-GB" sz="1800" baseline="0" dirty="0" smtClean="0"/>
                        <a:t>that are before the court</a:t>
                      </a:r>
                    </a:p>
                    <a:p>
                      <a:pPr marL="342900" indent="-342900" algn="just">
                        <a:buFont typeface="Arial" panose="020B0604020202020204" pitchFamily="34" charset="0"/>
                        <a:buAutoNum type="arabicPeriod"/>
                      </a:pPr>
                      <a:endParaRPr lang="en-GB" sz="1800" baseline="0" dirty="0" smtClean="0"/>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63</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(24 of 38) of fruitless and wasteful cases finalised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latin typeface="+mn-lt"/>
                          <a:ea typeface="+mn-ea"/>
                          <a:cs typeface="+mn-cs"/>
                        </a:rPr>
                        <a:t>Residual</a:t>
                      </a:r>
                      <a:r>
                        <a:rPr lang="en-US" sz="1800" kern="1200" baseline="0" dirty="0" smtClean="0">
                          <a:solidFill>
                            <a:schemeClr val="dk1"/>
                          </a:solidFill>
                          <a:latin typeface="+mn-lt"/>
                          <a:ea typeface="+mn-ea"/>
                          <a:cs typeface="+mn-cs"/>
                        </a:rPr>
                        <a:t> cases (2020/21 and 2021/22) as at the end of March 2022 will be finalised during 2022/23</a:t>
                      </a:r>
                      <a:endParaRPr lang="en-US" dirty="0" smtClean="0"/>
                    </a:p>
                  </a:txBody>
                  <a:tcPr/>
                </a:tc>
              </a:tr>
            </a:tbl>
          </a:graphicData>
        </a:graphic>
      </p:graphicFrame>
      <p:sp>
        <p:nvSpPr>
          <p:cNvPr id="5" name="Footer Placeholder 3"/>
          <p:cNvSpPr txBox="1">
            <a:spLocks/>
          </p:cNvSpPr>
          <p:nvPr/>
        </p:nvSpPr>
        <p:spPr>
          <a:xfrm>
            <a:off x="5181600" y="6172200"/>
            <a:ext cx="16764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EAECF-D66A-479B-83E5-9C8F8027E504}" type="slidenum">
              <a:rPr lang="en-US" smtClean="0">
                <a:solidFill>
                  <a:prstClr val="black">
                    <a:tint val="75000"/>
                  </a:prstClr>
                </a:solidFill>
              </a:rPr>
              <a:t>13</a:t>
            </a:fld>
            <a:endParaRPr lang="en-US" dirty="0">
              <a:solidFill>
                <a:prstClr val="black">
                  <a:tint val="75000"/>
                </a:prstClr>
              </a:solidFill>
            </a:endParaRPr>
          </a:p>
        </p:txBody>
      </p:sp>
    </p:spTree>
    <p:extLst>
      <p:ext uri="{BB962C8B-B14F-4D97-AF65-F5344CB8AC3E}">
        <p14:creationId xmlns:p14="http://schemas.microsoft.com/office/powerpoint/2010/main" val="328518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010400" cy="533400"/>
          </a:xfrm>
        </p:spPr>
        <p:txBody>
          <a:bodyPr>
            <a:normAutofit/>
          </a:bodyPr>
          <a:lstStyle/>
          <a:p>
            <a:r>
              <a:rPr lang="en-ZA" sz="2000" dirty="0"/>
              <a:t>AUDIT FINDINGS 2020/21 – WORK IN PROGRESS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8847639"/>
              </p:ext>
            </p:extLst>
          </p:nvPr>
        </p:nvGraphicFramePr>
        <p:xfrm>
          <a:off x="228600" y="838200"/>
          <a:ext cx="8610600" cy="5075936"/>
        </p:xfrm>
        <a:graphic>
          <a:graphicData uri="http://schemas.openxmlformats.org/drawingml/2006/table">
            <a:tbl>
              <a:tblPr firstRow="1" bandRow="1">
                <a:tableStyleId>{5940675A-B579-460E-94D1-54222C63F5DA}</a:tableStyleId>
              </a:tblPr>
              <a:tblGrid>
                <a:gridCol w="1905000"/>
                <a:gridCol w="1600200"/>
                <a:gridCol w="2362200"/>
                <a:gridCol w="2743200"/>
              </a:tblGrid>
              <a:tr h="370840">
                <a:tc>
                  <a:txBody>
                    <a:bodyPr/>
                    <a:lstStyle/>
                    <a:p>
                      <a:r>
                        <a:rPr lang="en-US" b="1" dirty="0" smtClean="0"/>
                        <a:t>Area</a:t>
                      </a:r>
                      <a:endParaRPr lang="en-US" b="1" dirty="0"/>
                    </a:p>
                  </a:txBody>
                  <a:tcPr>
                    <a:solidFill>
                      <a:srgbClr val="FFC000"/>
                    </a:solidFill>
                  </a:tcPr>
                </a:tc>
                <a:tc>
                  <a:txBody>
                    <a:bodyPr/>
                    <a:lstStyle/>
                    <a:p>
                      <a:r>
                        <a:rPr lang="en-US" b="1" dirty="0" smtClean="0"/>
                        <a:t>Commitment</a:t>
                      </a:r>
                      <a:endParaRPr lang="en-US" b="1" dirty="0"/>
                    </a:p>
                  </a:txBody>
                  <a:tcPr>
                    <a:solidFill>
                      <a:srgbClr val="FFC000"/>
                    </a:solidFill>
                  </a:tcPr>
                </a:tc>
                <a:tc>
                  <a:txBody>
                    <a:bodyPr/>
                    <a:lstStyle/>
                    <a:p>
                      <a:r>
                        <a:rPr lang="en-US" b="1" dirty="0" smtClean="0"/>
                        <a:t>Challenges</a:t>
                      </a:r>
                      <a:endParaRPr lang="en-US" b="1" dirty="0"/>
                    </a:p>
                  </a:txBody>
                  <a:tcPr>
                    <a:solidFill>
                      <a:srgbClr val="FFC000"/>
                    </a:solidFill>
                  </a:tcPr>
                </a:tc>
                <a:tc>
                  <a:txBody>
                    <a:bodyPr/>
                    <a:lstStyle/>
                    <a:p>
                      <a:r>
                        <a:rPr lang="en-US" b="1" dirty="0" smtClean="0"/>
                        <a:t>Interventions to date</a:t>
                      </a:r>
                      <a:endParaRPr lang="en-US" b="1" dirty="0"/>
                    </a:p>
                  </a:txBody>
                  <a:tcPr>
                    <a:solidFill>
                      <a:srgbClr val="FFC000"/>
                    </a:solidFill>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600" kern="1200" dirty="0" smtClean="0">
                          <a:solidFill>
                            <a:schemeClr val="tx1"/>
                          </a:solidFill>
                          <a:effectLst/>
                          <a:latin typeface="+mn-lt"/>
                          <a:ea typeface="+mn-ea"/>
                          <a:cs typeface="+mn-cs"/>
                        </a:rPr>
                        <a:t>Lack </a:t>
                      </a:r>
                      <a:r>
                        <a:rPr lang="en-US" sz="1600" kern="1200" dirty="0" smtClean="0">
                          <a:solidFill>
                            <a:schemeClr val="tx1"/>
                          </a:solidFill>
                          <a:effectLst/>
                          <a:latin typeface="+mn-lt"/>
                          <a:ea typeface="+mn-ea"/>
                          <a:cs typeface="+mn-cs"/>
                        </a:rPr>
                        <a:t>of External Quality Assessment</a:t>
                      </a:r>
                      <a:r>
                        <a:rPr lang="en-US" sz="1600" kern="1200" baseline="0" dirty="0" smtClean="0">
                          <a:solidFill>
                            <a:schemeClr val="tx1"/>
                          </a:solidFill>
                          <a:effectLst/>
                          <a:latin typeface="+mn-lt"/>
                          <a:ea typeface="+mn-ea"/>
                          <a:cs typeface="+mn-cs"/>
                        </a:rPr>
                        <a:t> (EOA)</a:t>
                      </a:r>
                      <a:r>
                        <a:rPr lang="en-US" sz="1600" kern="1200" dirty="0" smtClean="0">
                          <a:solidFill>
                            <a:schemeClr val="tx1"/>
                          </a:solidFill>
                          <a:effectLst/>
                          <a:latin typeface="+mn-lt"/>
                          <a:ea typeface="+mn-ea"/>
                          <a:cs typeface="+mn-cs"/>
                        </a:rPr>
                        <a:t> of the Internal Audit Unit</a:t>
                      </a:r>
                      <a:endParaRPr lang="en-US" sz="1600" kern="1200" dirty="0">
                        <a:solidFill>
                          <a:schemeClr val="tx1"/>
                        </a:solidFill>
                        <a:effectLst/>
                        <a:latin typeface="+mn-lt"/>
                        <a:ea typeface="+mn-ea"/>
                        <a:cs typeface="+mn-cs"/>
                      </a:endParaRPr>
                    </a:p>
                  </a:txBody>
                  <a:tcPr marL="9525" marR="9525" marT="9525" marB="0"/>
                </a:tc>
                <a:tc>
                  <a:txBody>
                    <a:bodyPr/>
                    <a:lstStyle/>
                    <a:p>
                      <a:r>
                        <a:rPr lang="en-US" sz="1600" dirty="0" smtClean="0"/>
                        <a:t>To procure services of and external service provider and to conduct quality assessment review of the internal</a:t>
                      </a:r>
                      <a:r>
                        <a:rPr lang="en-US" sz="1600" baseline="0" dirty="0" smtClean="0"/>
                        <a:t> Audit function </a:t>
                      </a:r>
                      <a:endParaRPr lang="en-US" sz="1600" dirty="0"/>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baseline="0" dirty="0" smtClean="0">
                          <a:solidFill>
                            <a:schemeClr val="dk1"/>
                          </a:solidFill>
                          <a:latin typeface="+mn-lt"/>
                          <a:ea typeface="+mn-ea"/>
                          <a:cs typeface="+mn-cs"/>
                        </a:rPr>
                        <a:t>Non responsive bids when appointing external quality assessment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baseline="0" dirty="0" smtClean="0">
                          <a:solidFill>
                            <a:schemeClr val="dk1"/>
                          </a:solidFill>
                          <a:latin typeface="+mn-lt"/>
                          <a:ea typeface="+mn-ea"/>
                          <a:cs typeface="+mn-cs"/>
                        </a:rPr>
                        <a:t>Three (3) attempts were made to appoint the service provider: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600" kern="1200" baseline="0" dirty="0" smtClean="0">
                          <a:solidFill>
                            <a:schemeClr val="dk1"/>
                          </a:solidFill>
                          <a:latin typeface="+mn-lt"/>
                          <a:ea typeface="+mn-ea"/>
                          <a:cs typeface="+mn-cs"/>
                        </a:rPr>
                        <a:t>Quotation process became above the threshold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600" kern="1200" baseline="0" dirty="0" smtClean="0">
                          <a:solidFill>
                            <a:schemeClr val="dk1"/>
                          </a:solidFill>
                          <a:latin typeface="+mn-lt"/>
                          <a:ea typeface="+mn-ea"/>
                          <a:cs typeface="+mn-cs"/>
                        </a:rPr>
                        <a:t>Deviation not approved by NT</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600" kern="1200" baseline="0" dirty="0" smtClean="0">
                          <a:solidFill>
                            <a:schemeClr val="dk1"/>
                          </a:solidFill>
                          <a:latin typeface="+mn-lt"/>
                          <a:ea typeface="+mn-ea"/>
                          <a:cs typeface="+mn-cs"/>
                        </a:rPr>
                        <a:t>Open tender process –Bid non-responsive</a:t>
                      </a:r>
                    </a:p>
                  </a:txBody>
                  <a:tcPr/>
                </a:tc>
                <a:tc>
                  <a:txBody>
                    <a:bodyPr/>
                    <a:lstStyle/>
                    <a:p>
                      <a:pPr marL="285750" marR="0" indent="-285750" algn="just">
                        <a:lnSpc>
                          <a:spcPct val="115000"/>
                        </a:lnSpc>
                        <a:spcBef>
                          <a:spcPts val="0"/>
                        </a:spcBef>
                        <a:spcAft>
                          <a:spcPts val="1000"/>
                        </a:spcAft>
                        <a:buFont typeface="Arial" panose="020B0604020202020204" pitchFamily="34" charset="0"/>
                        <a:buChar char="•"/>
                      </a:pPr>
                      <a:r>
                        <a:rPr lang="en-US" sz="1600" dirty="0" smtClean="0">
                          <a:solidFill>
                            <a:schemeClr val="tx1"/>
                          </a:solidFill>
                          <a:effectLst/>
                          <a:latin typeface="Arial" panose="020B0604020202020204" pitchFamily="34" charset="0"/>
                          <a:ea typeface="Arial Unicode MS" panose="020B0604020202020204" pitchFamily="34" charset="-128"/>
                          <a:cs typeface="Times New Roman" panose="02020603050405020304" pitchFamily="18" charset="0"/>
                        </a:rPr>
                        <a:t>Reviewed approached,</a:t>
                      </a:r>
                      <a:r>
                        <a:rPr lang="en-US" sz="1600" baseline="0" dirty="0" smtClean="0">
                          <a:solidFill>
                            <a:schemeClr val="tx1"/>
                          </a:solidFill>
                          <a:effectLst/>
                          <a:latin typeface="Arial" panose="020B0604020202020204" pitchFamily="34" charset="0"/>
                          <a:ea typeface="Arial Unicode MS" panose="020B0604020202020204" pitchFamily="34" charset="-128"/>
                          <a:cs typeface="Times New Roman" panose="02020603050405020304" pitchFamily="18" charset="0"/>
                        </a:rPr>
                        <a:t> currently SASSA is engaging NT for status of readiness- NT confirmed to assist on SASSA readiness</a:t>
                      </a:r>
                    </a:p>
                    <a:p>
                      <a:pPr marL="285750" marR="0" indent="-285750" algn="just">
                        <a:lnSpc>
                          <a:spcPct val="115000"/>
                        </a:lnSpc>
                        <a:spcBef>
                          <a:spcPts val="0"/>
                        </a:spcBef>
                        <a:spcAft>
                          <a:spcPts val="1000"/>
                        </a:spcAft>
                        <a:buFont typeface="Arial" panose="020B0604020202020204" pitchFamily="34" charset="0"/>
                        <a:buChar char="•"/>
                      </a:pPr>
                      <a:r>
                        <a:rPr lang="en-US" sz="1600" baseline="0" dirty="0" smtClean="0">
                          <a:solidFill>
                            <a:schemeClr val="tx1"/>
                          </a:solidFill>
                          <a:effectLst/>
                          <a:latin typeface="Arial" panose="020B0604020202020204" pitchFamily="34" charset="0"/>
                          <a:ea typeface="Arial Unicode MS" panose="020B0604020202020204" pitchFamily="34" charset="-128"/>
                          <a:cs typeface="Times New Roman" panose="02020603050405020304" pitchFamily="18" charset="0"/>
                        </a:rPr>
                        <a:t>The NT outcome will now guide on the way forward- Confirm readiness or improvement plan before TOR review and implementing a new open competitive bidding process to be embarked upon during 2022/23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
        <p:nvSpPr>
          <p:cNvPr id="5" name="Footer Placeholder 3"/>
          <p:cNvSpPr txBox="1">
            <a:spLocks/>
          </p:cNvSpPr>
          <p:nvPr/>
        </p:nvSpPr>
        <p:spPr>
          <a:xfrm>
            <a:off x="5867400" y="6324600"/>
            <a:ext cx="1600200" cy="349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51A8E9-A69F-49A9-B598-D23AE955060D}" type="slidenum">
              <a:rPr lang="en-US" smtClean="0">
                <a:solidFill>
                  <a:prstClr val="black">
                    <a:tint val="75000"/>
                  </a:prstClr>
                </a:solidFill>
              </a:rPr>
              <a:t>14</a:t>
            </a:fld>
            <a:endParaRPr lang="en-US" dirty="0">
              <a:solidFill>
                <a:prstClr val="black">
                  <a:tint val="75000"/>
                </a:prstClr>
              </a:solidFill>
            </a:endParaRPr>
          </a:p>
        </p:txBody>
      </p:sp>
    </p:spTree>
    <p:extLst>
      <p:ext uri="{BB962C8B-B14F-4D97-AF65-F5344CB8AC3E}">
        <p14:creationId xmlns:p14="http://schemas.microsoft.com/office/powerpoint/2010/main" val="3222007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609600"/>
          </a:xfrm>
        </p:spPr>
        <p:txBody>
          <a:bodyPr>
            <a:normAutofit/>
          </a:bodyPr>
          <a:lstStyle/>
          <a:p>
            <a:r>
              <a:rPr lang="en-ZA" sz="2000" dirty="0"/>
              <a:t>AUDIT FINDINGS 2020/21 – WORK IN PROGRESS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5477837"/>
              </p:ext>
            </p:extLst>
          </p:nvPr>
        </p:nvGraphicFramePr>
        <p:xfrm>
          <a:off x="228600" y="838200"/>
          <a:ext cx="8610600" cy="5334000"/>
        </p:xfrm>
        <a:graphic>
          <a:graphicData uri="http://schemas.openxmlformats.org/drawingml/2006/table">
            <a:tbl>
              <a:tblPr firstRow="1" bandRow="1">
                <a:tableStyleId>{5940675A-B579-460E-94D1-54222C63F5DA}</a:tableStyleId>
              </a:tblPr>
              <a:tblGrid>
                <a:gridCol w="1676400"/>
                <a:gridCol w="3124200"/>
                <a:gridCol w="1657350"/>
                <a:gridCol w="2152650"/>
              </a:tblGrid>
              <a:tr h="396807">
                <a:tc>
                  <a:txBody>
                    <a:bodyPr/>
                    <a:lstStyle/>
                    <a:p>
                      <a:r>
                        <a:rPr lang="en-US" b="1" dirty="0" smtClean="0"/>
                        <a:t>Area</a:t>
                      </a:r>
                      <a:endParaRPr lang="en-US" b="1" dirty="0"/>
                    </a:p>
                  </a:txBody>
                  <a:tcPr>
                    <a:solidFill>
                      <a:srgbClr val="FFC000"/>
                    </a:solidFill>
                  </a:tcPr>
                </a:tc>
                <a:tc>
                  <a:txBody>
                    <a:bodyPr/>
                    <a:lstStyle/>
                    <a:p>
                      <a:r>
                        <a:rPr lang="en-US" b="1" dirty="0" smtClean="0"/>
                        <a:t>Commitment</a:t>
                      </a:r>
                      <a:endParaRPr lang="en-US" b="1" dirty="0"/>
                    </a:p>
                  </a:txBody>
                  <a:tcPr>
                    <a:solidFill>
                      <a:srgbClr val="FFC000"/>
                    </a:solidFill>
                  </a:tcPr>
                </a:tc>
                <a:tc>
                  <a:txBody>
                    <a:bodyPr/>
                    <a:lstStyle/>
                    <a:p>
                      <a:r>
                        <a:rPr lang="en-US" b="1" dirty="0" smtClean="0"/>
                        <a:t>Challenges</a:t>
                      </a:r>
                      <a:endParaRPr lang="en-US" b="1" dirty="0"/>
                    </a:p>
                  </a:txBody>
                  <a:tcPr>
                    <a:solidFill>
                      <a:srgbClr val="FFC000"/>
                    </a:solidFill>
                  </a:tcPr>
                </a:tc>
                <a:tc>
                  <a:txBody>
                    <a:bodyPr/>
                    <a:lstStyle/>
                    <a:p>
                      <a:r>
                        <a:rPr lang="en-US" b="1" dirty="0" smtClean="0"/>
                        <a:t>Progress to date</a:t>
                      </a:r>
                      <a:endParaRPr lang="en-US" b="1" dirty="0"/>
                    </a:p>
                  </a:txBody>
                  <a:tcPr>
                    <a:solidFill>
                      <a:srgbClr val="FFC000"/>
                    </a:solidFill>
                  </a:tcPr>
                </a:tc>
              </a:tr>
              <a:tr h="4937193">
                <a:tc>
                  <a:txBody>
                    <a:bodyPr/>
                    <a:lstStyle/>
                    <a:p>
                      <a:pPr marL="342900" marR="0" indent="-342900" algn="just">
                        <a:lnSpc>
                          <a:spcPct val="115000"/>
                        </a:lnSpc>
                        <a:spcBef>
                          <a:spcPts val="0"/>
                        </a:spcBef>
                        <a:spcAft>
                          <a:spcPts val="600"/>
                        </a:spcAft>
                        <a:buFont typeface="+mj-lt"/>
                        <a:buAutoNum type="arabicPeriod" startAt="4"/>
                      </a:pPr>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Network </a:t>
                      </a:r>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security: firewall assessment. Firewall rules were not adequately restricted and allowed access to clear-text protocols.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txBody>
                  <a:tcPr marL="9525" marR="9525" marT="9525" marB="0"/>
                </a:tc>
                <a:tc>
                  <a:txBody>
                    <a:bodyPr/>
                    <a:lstStyle/>
                    <a:p>
                      <a:pPr marL="571500" marR="0" lvl="0" indent="-342900" algn="just">
                        <a:lnSpc>
                          <a:spcPct val="115000"/>
                        </a:lnSpc>
                        <a:spcBef>
                          <a:spcPts val="0"/>
                        </a:spcBef>
                        <a:spcAft>
                          <a:spcPts val="0"/>
                        </a:spcAft>
                        <a:buFont typeface="+mj-lt"/>
                        <a:buAutoNum type="alphaLcPeriod"/>
                      </a:pPr>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Firewall </a:t>
                      </a:r>
                      <a:r>
                        <a:rPr lang="en-US"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rules should be locked down to allow access to only hosts that require access. Management should avoid the use of clear-text protocols, where possible on the SASSA firewall services. Replace HTTP with HTTPS, SMTP with STMPS, FTP with SFTP and disable X-windows. </a:t>
                      </a:r>
                    </a:p>
                    <a:p>
                      <a:pPr marL="571500" marR="0" indent="-342900" algn="just">
                        <a:lnSpc>
                          <a:spcPct val="115000"/>
                        </a:lnSpc>
                        <a:spcBef>
                          <a:spcPts val="0"/>
                        </a:spcBef>
                        <a:spcAft>
                          <a:spcPts val="0"/>
                        </a:spcAft>
                        <a:buFont typeface="+mj-lt"/>
                        <a:buAutoNum type="alphaLcPeriod"/>
                      </a:pPr>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Firewall </a:t>
                      </a:r>
                      <a:r>
                        <a:rPr lang="en-US"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rules should be accompanied by meta-data or comments that describe the purpose of the firewall rule to assist administrators in maintaining an accurate list of rules that are required for business operations.</a:t>
                      </a:r>
                    </a:p>
                  </a:txBody>
                  <a:tcPr marL="68580" marR="68580" marT="0" marB="0"/>
                </a:tc>
                <a:tc>
                  <a:txBody>
                    <a:bodyPr/>
                    <a:lstStyle/>
                    <a:p>
                      <a:pPr algn="just"/>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is a </a:t>
                      </a:r>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major configuration/ </a:t>
                      </a:r>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change which impacts on a number of </a:t>
                      </a:r>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system</a:t>
                      </a:r>
                      <a:r>
                        <a:rPr lang="en-US" sz="14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environments</a:t>
                      </a:r>
                      <a:r>
                        <a:rPr lang="en-US" sz="14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within </a:t>
                      </a:r>
                      <a:r>
                        <a:rPr lang="en-US" sz="14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SASSA, such as Oracle, biometrics etc. </a:t>
                      </a:r>
                      <a:endParaRPr lang="en-US" sz="14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285750" marR="0" indent="-2857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4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ICT team is implementing the changes slowly - ensuring that proper testing is conducted after the changes.  </a:t>
                      </a:r>
                    </a:p>
                    <a:p>
                      <a:pPr marL="285750" marR="0" indent="-2857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400" kern="1200"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ICT is also considering the best periods within the year, as well as the specific months to ensure the least possible disruption to core business functions.  The change is earmarked for completion by 31 December 2022  </a:t>
                      </a:r>
                      <a:endParaRPr lang="en-US" sz="1400" kern="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tr>
            </a:tbl>
          </a:graphicData>
        </a:graphic>
      </p:graphicFrame>
      <p:sp>
        <p:nvSpPr>
          <p:cNvPr id="5" name="Footer Placeholder 3"/>
          <p:cNvSpPr txBox="1">
            <a:spLocks/>
          </p:cNvSpPr>
          <p:nvPr/>
        </p:nvSpPr>
        <p:spPr>
          <a:xfrm>
            <a:off x="5486400" y="6248400"/>
            <a:ext cx="1562100" cy="349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AEBE42-8CA7-40D4-903B-751E283483AC}" type="slidenum">
              <a:rPr lang="en-US" smtClean="0">
                <a:solidFill>
                  <a:prstClr val="black">
                    <a:tint val="75000"/>
                  </a:prstClr>
                </a:solidFill>
              </a:rPr>
              <a:t>15</a:t>
            </a:fld>
            <a:endParaRPr lang="en-US" dirty="0">
              <a:solidFill>
                <a:prstClr val="black">
                  <a:tint val="75000"/>
                </a:prstClr>
              </a:solidFill>
            </a:endParaRPr>
          </a:p>
        </p:txBody>
      </p:sp>
    </p:spTree>
    <p:extLst>
      <p:ext uri="{BB962C8B-B14F-4D97-AF65-F5344CB8AC3E}">
        <p14:creationId xmlns:p14="http://schemas.microsoft.com/office/powerpoint/2010/main" val="1763787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533400"/>
          </a:xfrm>
        </p:spPr>
        <p:txBody>
          <a:bodyPr>
            <a:normAutofit/>
          </a:bodyPr>
          <a:lstStyle/>
          <a:p>
            <a:r>
              <a:rPr lang="en-ZA" sz="2000" dirty="0"/>
              <a:t>AUDIT FINDINGS 2020/21 – WORK IN PROGRESS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823254"/>
              </p:ext>
            </p:extLst>
          </p:nvPr>
        </p:nvGraphicFramePr>
        <p:xfrm>
          <a:off x="304800" y="838200"/>
          <a:ext cx="8610600" cy="4582541"/>
        </p:xfrm>
        <a:graphic>
          <a:graphicData uri="http://schemas.openxmlformats.org/drawingml/2006/table">
            <a:tbl>
              <a:tblPr firstRow="1" bandRow="1">
                <a:tableStyleId>{5940675A-B579-460E-94D1-54222C63F5DA}</a:tableStyleId>
              </a:tblPr>
              <a:tblGrid>
                <a:gridCol w="1600200"/>
                <a:gridCol w="1981200"/>
                <a:gridCol w="1600200"/>
                <a:gridCol w="3429000"/>
              </a:tblGrid>
              <a:tr h="370840">
                <a:tc>
                  <a:txBody>
                    <a:bodyPr/>
                    <a:lstStyle/>
                    <a:p>
                      <a:r>
                        <a:rPr lang="en-US" b="1" dirty="0" smtClean="0"/>
                        <a:t>Area</a:t>
                      </a:r>
                      <a:endParaRPr lang="en-US" b="1" dirty="0"/>
                    </a:p>
                  </a:txBody>
                  <a:tcPr>
                    <a:solidFill>
                      <a:srgbClr val="FFC000"/>
                    </a:solidFill>
                  </a:tcPr>
                </a:tc>
                <a:tc>
                  <a:txBody>
                    <a:bodyPr/>
                    <a:lstStyle/>
                    <a:p>
                      <a:r>
                        <a:rPr lang="en-US" b="1" dirty="0" smtClean="0"/>
                        <a:t>Commitment</a:t>
                      </a:r>
                      <a:endParaRPr lang="en-US" b="1" dirty="0"/>
                    </a:p>
                  </a:txBody>
                  <a:tcPr>
                    <a:solidFill>
                      <a:srgbClr val="FFC000"/>
                    </a:solidFill>
                  </a:tcPr>
                </a:tc>
                <a:tc>
                  <a:txBody>
                    <a:bodyPr/>
                    <a:lstStyle/>
                    <a:p>
                      <a:r>
                        <a:rPr lang="en-US" b="1" dirty="0" smtClean="0"/>
                        <a:t>Challenges</a:t>
                      </a:r>
                      <a:endParaRPr lang="en-US" b="1" dirty="0"/>
                    </a:p>
                  </a:txBody>
                  <a:tcPr>
                    <a:solidFill>
                      <a:srgbClr val="FFC000"/>
                    </a:solidFill>
                  </a:tcPr>
                </a:tc>
                <a:tc>
                  <a:txBody>
                    <a:bodyPr/>
                    <a:lstStyle/>
                    <a:p>
                      <a:r>
                        <a:rPr lang="en-US" b="1" dirty="0" smtClean="0"/>
                        <a:t>Current Interventions</a:t>
                      </a:r>
                      <a:endParaRPr lang="en-US" b="1" dirty="0"/>
                    </a:p>
                  </a:txBody>
                  <a:tcPr>
                    <a:solidFill>
                      <a:srgbClr val="FFC000"/>
                    </a:solidFill>
                  </a:tcPr>
                </a:tc>
              </a:tr>
              <a:tr h="370840">
                <a:tc>
                  <a:txBody>
                    <a:bodyPr/>
                    <a:lstStyle/>
                    <a:p>
                      <a:pPr marL="342900" marR="0" indent="-342900" algn="just">
                        <a:lnSpc>
                          <a:spcPct val="107000"/>
                        </a:lnSpc>
                        <a:spcBef>
                          <a:spcPts val="0"/>
                        </a:spcBef>
                        <a:spcAft>
                          <a:spcPts val="800"/>
                        </a:spcAft>
                        <a:buFont typeface="+mj-lt"/>
                        <a:buAutoNum type="arabicPeriod" startAt="5"/>
                      </a:pPr>
                      <a:r>
                        <a:rPr lang="en-US" sz="1800" dirty="0" smtClean="0">
                          <a:effectLst/>
                          <a:latin typeface="Arial" panose="020B0604020202020204" pitchFamily="34" charset="0"/>
                          <a:ea typeface="Calibri" panose="020F0502020204030204" pitchFamily="34" charset="0"/>
                          <a:cs typeface="Arial" panose="020B0604020202020204" pitchFamily="34" charset="0"/>
                        </a:rPr>
                        <a:t>Updated </a:t>
                      </a:r>
                      <a:r>
                        <a:rPr lang="en-US" sz="1800" dirty="0" smtClean="0">
                          <a:effectLst/>
                          <a:latin typeface="Arial" panose="020B0604020202020204" pitchFamily="34" charset="0"/>
                          <a:ea typeface="Calibri" panose="020F0502020204030204" pitchFamily="34" charset="0"/>
                          <a:cs typeface="Arial" panose="020B0604020202020204" pitchFamily="34" charset="0"/>
                        </a:rPr>
                        <a:t>R350 Grants exceptions as at 31 March 2021</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tc>
                <a:tc>
                  <a:txBody>
                    <a:bodyPr/>
                    <a:lstStyle/>
                    <a:p>
                      <a:pPr marL="0" marR="0" algn="just">
                        <a:lnSpc>
                          <a:spcPct val="107000"/>
                        </a:lnSpc>
                        <a:spcBef>
                          <a:spcPts val="0"/>
                        </a:spcBef>
                        <a:spcAft>
                          <a:spcPts val="80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SASSA and AGSA to have continuous discussions on the audit findings, the differences and how both can contribute to resolve same. </a:t>
                      </a:r>
                    </a:p>
                    <a:p>
                      <a:pPr marL="228600" marR="0" algn="just">
                        <a:lnSpc>
                          <a:spcPct val="115000"/>
                        </a:lnSpc>
                        <a:spcBef>
                          <a:spcPts val="0"/>
                        </a:spcBef>
                        <a:spcAft>
                          <a:spcPts val="0"/>
                        </a:spcAft>
                      </a:pPr>
                      <a:endParaRPr lang="en-US"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indent="-285750" algn="just">
                        <a:buFont typeface="Arial" panose="020B0604020202020204" pitchFamily="34" charset="0"/>
                        <a:buChar char="•"/>
                      </a:pPr>
                      <a:r>
                        <a:rPr lang="en-US"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Difference of opinion with AGSA on approach on</a:t>
                      </a:r>
                      <a:r>
                        <a:rPr lang="en-US" sz="18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recognition of databases and timing </a:t>
                      </a:r>
                      <a:r>
                        <a:rPr lang="en-US"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 the validation</a:t>
                      </a:r>
                      <a:r>
                        <a:rPr lang="en-US" sz="18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of data.</a:t>
                      </a:r>
                    </a:p>
                  </a:txBody>
                  <a:tcPr/>
                </a:tc>
                <a:tc>
                  <a:txBody>
                    <a:bodyPr/>
                    <a:lstStyle/>
                    <a:p>
                      <a:pPr marL="285750" marR="0" indent="-285750" algn="just">
                        <a:lnSpc>
                          <a:spcPct val="107000"/>
                        </a:lnSpc>
                        <a:spcBef>
                          <a:spcPts val="0"/>
                        </a:spcBef>
                        <a:spcAft>
                          <a:spcPts val="800"/>
                        </a:spcAft>
                        <a:buFont typeface="Arial" panose="020B0604020202020204" pitchFamily="34" charset="0"/>
                        <a:buChar char="•"/>
                      </a:pPr>
                      <a:r>
                        <a:rPr lang="en-US" sz="1800" dirty="0" smtClean="0">
                          <a:effectLst/>
                          <a:latin typeface="Arial" panose="020B0604020202020204" pitchFamily="34" charset="0"/>
                          <a:ea typeface="Calibri" panose="020F0502020204030204" pitchFamily="34" charset="0"/>
                          <a:cs typeface="Arial" panose="020B0604020202020204" pitchFamily="34" charset="0"/>
                        </a:rPr>
                        <a:t>Engaged </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with DSD and AGSA on availability and usage of databases.</a:t>
                      </a:r>
                    </a:p>
                    <a:p>
                      <a:pPr marL="285750" marR="0" indent="-285750" algn="just">
                        <a:lnSpc>
                          <a:spcPct val="107000"/>
                        </a:lnSpc>
                        <a:spcBef>
                          <a:spcPts val="0"/>
                        </a:spcBef>
                        <a:spcAft>
                          <a:spcPts val="800"/>
                        </a:spcAft>
                        <a:buFont typeface="Arial" panose="020B0604020202020204" pitchFamily="34" charset="0"/>
                        <a:buChar char="•"/>
                      </a:pP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Investigating any alleged inclusion errors</a:t>
                      </a:r>
                    </a:p>
                    <a:p>
                      <a:pPr marL="285750" marR="0" indent="-285750" algn="just">
                        <a:lnSpc>
                          <a:spcPct val="107000"/>
                        </a:lnSpc>
                        <a:spcBef>
                          <a:spcPts val="0"/>
                        </a:spcBef>
                        <a:spcAft>
                          <a:spcPts val="800"/>
                        </a:spcAft>
                        <a:buFont typeface="Arial" panose="020B0604020202020204" pitchFamily="34" charset="0"/>
                        <a:buChar char="•"/>
                      </a:pPr>
                      <a:r>
                        <a:rPr lang="en-US" sz="1800" dirty="0" smtClean="0">
                          <a:effectLst/>
                          <a:latin typeface="Arial" panose="020B0604020202020204" pitchFamily="34" charset="0"/>
                          <a:ea typeface="Calibri" panose="020F0502020204030204" pitchFamily="34" charset="0"/>
                          <a:cs typeface="Arial" panose="020B0604020202020204" pitchFamily="34" charset="0"/>
                        </a:rPr>
                        <a:t>Signed </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MOUs with the key affected organizations SASSA share information with</a:t>
                      </a:r>
                    </a:p>
                    <a:p>
                      <a:pPr marL="285750" marR="0" indent="-285750" algn="just">
                        <a:lnSpc>
                          <a:spcPct val="107000"/>
                        </a:lnSpc>
                        <a:spcBef>
                          <a:spcPts val="0"/>
                        </a:spcBef>
                        <a:spcAft>
                          <a:spcPts val="800"/>
                        </a:spcAft>
                        <a:buFont typeface="Arial" panose="020B0604020202020204" pitchFamily="34" charset="0"/>
                        <a:buChar char="•"/>
                      </a:pP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Continue to engage  AGSA to use same database used for payment processing to audit</a:t>
                      </a:r>
                      <a:endParaRPr lang="en-US"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r>
            </a:tbl>
          </a:graphicData>
        </a:graphic>
      </p:graphicFrame>
      <p:sp>
        <p:nvSpPr>
          <p:cNvPr id="5" name="Footer Placeholder 3"/>
          <p:cNvSpPr txBox="1">
            <a:spLocks/>
          </p:cNvSpPr>
          <p:nvPr/>
        </p:nvSpPr>
        <p:spPr>
          <a:xfrm>
            <a:off x="5105400" y="6248400"/>
            <a:ext cx="15240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DECC9-F0B8-46B9-ABB1-59263972C834}" type="slidenum">
              <a:rPr lang="en-US" smtClean="0">
                <a:solidFill>
                  <a:prstClr val="black">
                    <a:tint val="75000"/>
                  </a:prstClr>
                </a:solidFill>
              </a:rPr>
              <a:t>16</a:t>
            </a:fld>
            <a:endParaRPr lang="en-US" dirty="0">
              <a:solidFill>
                <a:prstClr val="black">
                  <a:tint val="75000"/>
                </a:prstClr>
              </a:solidFill>
            </a:endParaRPr>
          </a:p>
        </p:txBody>
      </p:sp>
    </p:spTree>
    <p:extLst>
      <p:ext uri="{BB962C8B-B14F-4D97-AF65-F5344CB8AC3E}">
        <p14:creationId xmlns:p14="http://schemas.microsoft.com/office/powerpoint/2010/main" val="4013739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492896"/>
            <a:ext cx="8458200" cy="1368152"/>
          </a:xfrm>
          <a:prstGeom prst="rect">
            <a:avLst/>
          </a:prstGeom>
          <a:solidFill>
            <a:srgbClr val="FFCC66"/>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endParaRPr lang="en-US" altLang="en-US" sz="2800" b="1" dirty="0" smtClean="0">
              <a:solidFill>
                <a:srgbClr val="FFFFFF"/>
              </a:solidFill>
              <a:cs typeface="Arial" panose="020B0604020202020204" pitchFamily="34" charset="0"/>
            </a:endParaRPr>
          </a:p>
          <a:p>
            <a:pPr fontAlgn="base">
              <a:spcAft>
                <a:spcPct val="0"/>
              </a:spcAft>
            </a:pPr>
            <a:r>
              <a:rPr lang="en-ZA" sz="2800" b="1" dirty="0"/>
              <a:t>IRREGULAR EXPENDITURE CASES STILL WITH </a:t>
            </a:r>
            <a:r>
              <a:rPr lang="en-ZA" sz="2800" b="1" dirty="0" smtClean="0"/>
              <a:t>NATIONAL TREASURY </a:t>
            </a:r>
            <a:r>
              <a:rPr lang="en-US" sz="2800" b="1" dirty="0" smtClean="0">
                <a:solidFill>
                  <a:srgbClr val="000000"/>
                </a:solidFill>
                <a:cs typeface="Arial" pitchFamily="34" charset="0"/>
              </a:rPr>
              <a:t> </a:t>
            </a:r>
            <a:endParaRPr lang="en-US" sz="2800" b="1" dirty="0">
              <a:solidFill>
                <a:srgbClr val="000000"/>
              </a:solidFill>
              <a:cs typeface="Arial" pitchFamily="34" charset="0"/>
            </a:endParaRPr>
          </a:p>
        </p:txBody>
      </p:sp>
      <p:sp>
        <p:nvSpPr>
          <p:cNvPr id="4" name="Slide Number Placeholder 4"/>
          <p:cNvSpPr txBox="1">
            <a:spLocks/>
          </p:cNvSpPr>
          <p:nvPr/>
        </p:nvSpPr>
        <p:spPr>
          <a:xfrm>
            <a:off x="5638800" y="60198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353457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51620"/>
            <a:ext cx="7750935" cy="586580"/>
          </a:xfrm>
        </p:spPr>
        <p:txBody>
          <a:bodyPr>
            <a:noAutofit/>
          </a:bodyPr>
          <a:lstStyle/>
          <a:p>
            <a:r>
              <a:rPr lang="en-ZA" sz="2000" dirty="0" smtClean="0"/>
              <a:t>IRREGULAR EXPENDITURE CASES STILL WITH TREASURY @ 31 JULY 2022</a:t>
            </a:r>
            <a:endParaRPr lang="en-ZA" sz="2000" dirty="0"/>
          </a:p>
        </p:txBody>
      </p:sp>
      <p:graphicFrame>
        <p:nvGraphicFramePr>
          <p:cNvPr id="3" name="Object 2"/>
          <p:cNvGraphicFramePr>
            <a:graphicFrameLocks noChangeAspect="1"/>
          </p:cNvGraphicFramePr>
          <p:nvPr>
            <p:extLst>
              <p:ext uri="{D42A27DB-BD31-4B8C-83A1-F6EECF244321}">
                <p14:modId xmlns:p14="http://schemas.microsoft.com/office/powerpoint/2010/main" val="2330739947"/>
              </p:ext>
            </p:extLst>
          </p:nvPr>
        </p:nvGraphicFramePr>
        <p:xfrm>
          <a:off x="304800" y="1027467"/>
          <a:ext cx="8382000" cy="4683918"/>
        </p:xfrm>
        <a:graphic>
          <a:graphicData uri="http://schemas.openxmlformats.org/presentationml/2006/ole">
            <mc:AlternateContent xmlns:mc="http://schemas.openxmlformats.org/markup-compatibility/2006">
              <mc:Choice xmlns:v="urn:schemas-microsoft-com:vml" Requires="v">
                <p:oleObj spid="_x0000_s7212" name="Worksheet" r:id="rId3" imgW="6470835" imgH="3575225" progId="Excel.Sheet.12">
                  <p:embed/>
                </p:oleObj>
              </mc:Choice>
              <mc:Fallback>
                <p:oleObj name="Worksheet" r:id="rId3" imgW="6470835" imgH="3575225" progId="Excel.Sheet.12">
                  <p:embed/>
                  <p:pic>
                    <p:nvPicPr>
                      <p:cNvPr id="0" name=""/>
                      <p:cNvPicPr/>
                      <p:nvPr/>
                    </p:nvPicPr>
                    <p:blipFill>
                      <a:blip r:embed="rId4"/>
                      <a:stretch>
                        <a:fillRect/>
                      </a:stretch>
                    </p:blipFill>
                    <p:spPr>
                      <a:xfrm>
                        <a:off x="304800" y="1027467"/>
                        <a:ext cx="8382000" cy="4683918"/>
                      </a:xfrm>
                      <a:prstGeom prst="rect">
                        <a:avLst/>
                      </a:prstGeom>
                    </p:spPr>
                  </p:pic>
                </p:oleObj>
              </mc:Fallback>
            </mc:AlternateContent>
          </a:graphicData>
        </a:graphic>
      </p:graphicFrame>
      <p:sp>
        <p:nvSpPr>
          <p:cNvPr id="9" name="Slide Number Placeholder 8"/>
          <p:cNvSpPr>
            <a:spLocks noGrp="1"/>
          </p:cNvSpPr>
          <p:nvPr>
            <p:ph type="sldNum" sz="quarter" idx="12"/>
          </p:nvPr>
        </p:nvSpPr>
        <p:spPr>
          <a:xfrm>
            <a:off x="6553200" y="6356352"/>
            <a:ext cx="1600200" cy="365125"/>
          </a:xfrm>
        </p:spPr>
        <p:txBody>
          <a:bodyPr/>
          <a:lstStyle/>
          <a:p>
            <a:fld id="{9D56938B-8917-4869-91D0-F9F507C443EE}"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776813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64"/>
            <a:ext cx="8229600" cy="457200"/>
          </a:xfrm>
        </p:spPr>
        <p:txBody>
          <a:bodyPr>
            <a:normAutofit/>
          </a:bodyPr>
          <a:lstStyle/>
          <a:p>
            <a:r>
              <a:rPr lang="en-US" sz="2000" dirty="0" smtClean="0"/>
              <a:t>NATURE OF CASES SUBMITTED TO NATIONAL TREASURY</a:t>
            </a:r>
            <a:endParaRPr lang="en-US" sz="2000" dirty="0"/>
          </a:p>
        </p:txBody>
      </p:sp>
      <p:sp>
        <p:nvSpPr>
          <p:cNvPr id="4" name="Slide Number Placeholder 3"/>
          <p:cNvSpPr>
            <a:spLocks noGrp="1"/>
          </p:cNvSpPr>
          <p:nvPr>
            <p:ph type="sldNum" sz="quarter" idx="12"/>
          </p:nvPr>
        </p:nvSpPr>
        <p:spPr>
          <a:xfrm>
            <a:off x="5998698" y="6115273"/>
            <a:ext cx="2133600" cy="365125"/>
          </a:xfrm>
        </p:spPr>
        <p:txBody>
          <a:bodyPr/>
          <a:lstStyle/>
          <a:p>
            <a:fld id="{9D56938B-8917-4869-91D0-F9F507C443EE}" type="slidenum">
              <a:rPr lang="en-US" smtClean="0">
                <a:solidFill>
                  <a:prstClr val="black">
                    <a:tint val="75000"/>
                  </a:prstClr>
                </a:solidFill>
              </a:rPr>
              <a:pPr/>
              <a:t>19</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457200" y="609600"/>
            <a:ext cx="8001000" cy="4557657"/>
          </a:xfrm>
          <a:prstGeom prst="rect">
            <a:avLst/>
          </a:prstGeom>
        </p:spPr>
      </p:pic>
    </p:spTree>
    <p:extLst>
      <p:ext uri="{BB962C8B-B14F-4D97-AF65-F5344CB8AC3E}">
        <p14:creationId xmlns:p14="http://schemas.microsoft.com/office/powerpoint/2010/main" val="111080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ZA" sz="4000" dirty="0">
                <a:latin typeface="Arial" panose="020B0604020202020204" pitchFamily="34" charset="0"/>
                <a:cs typeface="Arial" panose="020B0604020202020204" pitchFamily="34" charset="0"/>
              </a:rPr>
              <a:t>Presentation Outline</a:t>
            </a:r>
          </a:p>
        </p:txBody>
      </p:sp>
      <p:sp>
        <p:nvSpPr>
          <p:cNvPr id="3" name="Content Placeholder 2"/>
          <p:cNvSpPr>
            <a:spLocks noGrp="1"/>
          </p:cNvSpPr>
          <p:nvPr>
            <p:ph idx="1"/>
          </p:nvPr>
        </p:nvSpPr>
        <p:spPr/>
        <p:txBody>
          <a:bodyPr>
            <a:normAutofit fontScale="92500" lnSpcReduction="10000"/>
          </a:bodyPr>
          <a:lstStyle/>
          <a:p>
            <a:r>
              <a:rPr lang="en-ZA" dirty="0">
                <a:latin typeface="Arial" panose="020B0604020202020204" pitchFamily="34" charset="0"/>
                <a:cs typeface="Arial" panose="020B0604020202020204" pitchFamily="34" charset="0"/>
              </a:rPr>
              <a:t>Purpose </a:t>
            </a:r>
            <a:endParaRPr lang="en-ZA" dirty="0" smtClean="0">
              <a:latin typeface="Arial" panose="020B0604020202020204" pitchFamily="34" charset="0"/>
              <a:cs typeface="Arial" panose="020B0604020202020204" pitchFamily="34" charset="0"/>
            </a:endParaRPr>
          </a:p>
          <a:p>
            <a:r>
              <a:rPr lang="en-ZA" dirty="0"/>
              <a:t>AGSA audit outcome 2020/21 </a:t>
            </a:r>
            <a:r>
              <a:rPr lang="en-ZA" dirty="0" smtClean="0"/>
              <a:t>dashboard</a:t>
            </a:r>
          </a:p>
          <a:p>
            <a:r>
              <a:rPr lang="en-ZA" dirty="0" smtClean="0">
                <a:latin typeface="Arial" panose="020B0604020202020204" pitchFamily="34" charset="0"/>
                <a:cs typeface="Arial" panose="020B0604020202020204" pitchFamily="34" charset="0"/>
              </a:rPr>
              <a:t>Summary </a:t>
            </a:r>
            <a:r>
              <a:rPr lang="en-ZA" dirty="0">
                <a:latin typeface="Arial" panose="020B0604020202020204" pitchFamily="34" charset="0"/>
                <a:cs typeface="Arial" panose="020B0604020202020204" pitchFamily="34" charset="0"/>
              </a:rPr>
              <a:t>of the 2020/21 Audit Action Plans</a:t>
            </a:r>
          </a:p>
          <a:p>
            <a:r>
              <a:rPr lang="en-US" dirty="0" smtClean="0"/>
              <a:t>Detailed </a:t>
            </a:r>
            <a:r>
              <a:rPr lang="en-US" dirty="0"/>
              <a:t>breakdown of the consolidated audit action plan per affected </a:t>
            </a:r>
            <a:r>
              <a:rPr lang="en-US" dirty="0" smtClean="0"/>
              <a:t>areas </a:t>
            </a:r>
            <a:endParaRPr lang="en-US" dirty="0"/>
          </a:p>
          <a:p>
            <a:r>
              <a:rPr lang="en-ZA" dirty="0" smtClean="0"/>
              <a:t>Audit findings 2020/21 – work in progress</a:t>
            </a:r>
          </a:p>
          <a:p>
            <a:r>
              <a:rPr lang="en-ZA" dirty="0" smtClean="0"/>
              <a:t>Irregular expenditure cases still with Treasury @ 31 July 2022</a:t>
            </a:r>
          </a:p>
          <a:p>
            <a:r>
              <a:rPr lang="en-ZA" dirty="0" smtClean="0"/>
              <a:t>Disciplinary corrective actions not yet finalised as at 31 July 2022</a:t>
            </a:r>
          </a:p>
          <a:p>
            <a:r>
              <a:rPr lang="en-ZA" dirty="0" smtClean="0">
                <a:latin typeface="Arial" panose="020B0604020202020204" pitchFamily="34" charset="0"/>
                <a:cs typeface="Arial" panose="020B0604020202020204" pitchFamily="34" charset="0"/>
              </a:rPr>
              <a:t>Recommendations </a:t>
            </a:r>
            <a:endParaRPr lang="en-ZA" dirty="0">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4267200" y="6248400"/>
            <a:ext cx="5334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2</a:t>
            </a:r>
          </a:p>
        </p:txBody>
      </p:sp>
    </p:spTree>
    <p:extLst>
      <p:ext uri="{BB962C8B-B14F-4D97-AF65-F5344CB8AC3E}">
        <p14:creationId xmlns:p14="http://schemas.microsoft.com/office/powerpoint/2010/main" val="146689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487362"/>
          </a:xfrm>
        </p:spPr>
        <p:txBody>
          <a:bodyPr>
            <a:normAutofit/>
          </a:bodyPr>
          <a:lstStyle/>
          <a:p>
            <a:r>
              <a:rPr lang="en-US" sz="1800" dirty="0"/>
              <a:t>NATURE OF CASES SUBMITTED TO NATIONAL TREASURY</a:t>
            </a:r>
          </a:p>
        </p:txBody>
      </p:sp>
      <p:sp>
        <p:nvSpPr>
          <p:cNvPr id="4" name="Slide Number Placeholder 3"/>
          <p:cNvSpPr>
            <a:spLocks noGrp="1"/>
          </p:cNvSpPr>
          <p:nvPr>
            <p:ph type="sldNum" sz="quarter" idx="12"/>
          </p:nvPr>
        </p:nvSpPr>
        <p:spPr>
          <a:xfrm>
            <a:off x="6096000" y="6248400"/>
            <a:ext cx="2133600" cy="365125"/>
          </a:xfrm>
        </p:spPr>
        <p:txBody>
          <a:bodyPr/>
          <a:lstStyle/>
          <a:p>
            <a:fld id="{9D56938B-8917-4869-91D0-F9F507C443EE}" type="slidenum">
              <a:rPr lang="en-US" smtClean="0">
                <a:solidFill>
                  <a:prstClr val="black">
                    <a:tint val="75000"/>
                  </a:prstClr>
                </a:solidFill>
              </a:rPr>
              <a:pPr/>
              <a:t>20</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533400" y="914400"/>
            <a:ext cx="8153400" cy="4655738"/>
          </a:xfrm>
          <a:prstGeom prst="rect">
            <a:avLst/>
          </a:prstGeom>
        </p:spPr>
      </p:pic>
    </p:spTree>
    <p:extLst>
      <p:ext uri="{BB962C8B-B14F-4D97-AF65-F5344CB8AC3E}">
        <p14:creationId xmlns:p14="http://schemas.microsoft.com/office/powerpoint/2010/main" val="1113522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251620"/>
            <a:ext cx="7674734" cy="411162"/>
          </a:xfrm>
        </p:spPr>
        <p:txBody>
          <a:bodyPr>
            <a:noAutofit/>
          </a:bodyPr>
          <a:lstStyle/>
          <a:p>
            <a:r>
              <a:rPr lang="en-ZA" sz="2000" dirty="0" smtClean="0"/>
              <a:t>CORRECTIVE ACTIONS NOT YET FINALISED 31 JULY 2022</a:t>
            </a:r>
            <a:endParaRPr lang="en-ZA"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4167079487"/>
              </p:ext>
            </p:extLst>
          </p:nvPr>
        </p:nvGraphicFramePr>
        <p:xfrm>
          <a:off x="478665" y="708777"/>
          <a:ext cx="8208135" cy="5657850"/>
        </p:xfrm>
        <a:graphic>
          <a:graphicData uri="http://schemas.openxmlformats.org/presentationml/2006/ole">
            <mc:AlternateContent xmlns:mc="http://schemas.openxmlformats.org/markup-compatibility/2006">
              <mc:Choice xmlns:v="urn:schemas-microsoft-com:vml" Requires="v">
                <p:oleObj spid="_x0000_s10251" name="Worksheet" r:id="rId3" imgW="6800663" imgH="4019384" progId="Excel.Sheet.12">
                  <p:embed/>
                </p:oleObj>
              </mc:Choice>
              <mc:Fallback>
                <p:oleObj name="Worksheet" r:id="rId3" imgW="6800663" imgH="4019384" progId="Excel.Sheet.12">
                  <p:embed/>
                  <p:pic>
                    <p:nvPicPr>
                      <p:cNvPr id="0" name=""/>
                      <p:cNvPicPr/>
                      <p:nvPr/>
                    </p:nvPicPr>
                    <p:blipFill>
                      <a:blip r:embed="rId4"/>
                      <a:stretch>
                        <a:fillRect/>
                      </a:stretch>
                    </p:blipFill>
                    <p:spPr>
                      <a:xfrm>
                        <a:off x="478665" y="708777"/>
                        <a:ext cx="8208135" cy="5657850"/>
                      </a:xfrm>
                      <a:prstGeom prst="rect">
                        <a:avLst/>
                      </a:prstGeom>
                    </p:spPr>
                  </p:pic>
                </p:oleObj>
              </mc:Fallback>
            </mc:AlternateContent>
          </a:graphicData>
        </a:graphic>
      </p:graphicFrame>
      <p:sp>
        <p:nvSpPr>
          <p:cNvPr id="9" name="Slide Number Placeholder 8"/>
          <p:cNvSpPr>
            <a:spLocks noGrp="1"/>
          </p:cNvSpPr>
          <p:nvPr>
            <p:ph type="sldNum" sz="quarter" idx="12"/>
          </p:nvPr>
        </p:nvSpPr>
        <p:spPr>
          <a:xfrm>
            <a:off x="5867400" y="6338492"/>
            <a:ext cx="2133600" cy="365125"/>
          </a:xfrm>
        </p:spPr>
        <p:txBody>
          <a:bodyPr/>
          <a:lstStyle/>
          <a:p>
            <a:fld id="{9D56938B-8917-4869-91D0-F9F507C443EE}"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509820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Recommendations</a:t>
            </a:r>
            <a:endParaRPr lang="en-GB" dirty="0"/>
          </a:p>
        </p:txBody>
      </p:sp>
      <p:sp>
        <p:nvSpPr>
          <p:cNvPr id="3" name="Content Placeholder 2"/>
          <p:cNvSpPr>
            <a:spLocks noGrp="1"/>
          </p:cNvSpPr>
          <p:nvPr>
            <p:ph idx="1"/>
          </p:nvPr>
        </p:nvSpPr>
        <p:spPr/>
        <p:txBody>
          <a:bodyPr>
            <a:normAutofit/>
          </a:bodyPr>
          <a:lstStyle/>
          <a:p>
            <a:pPr algn="just"/>
            <a:r>
              <a:rPr lang="en-US" altLang="en-US" dirty="0"/>
              <a:t>It is recommended that the </a:t>
            </a:r>
            <a:r>
              <a:rPr lang="en-US" altLang="en-US" dirty="0" smtClean="0"/>
              <a:t>Portfolio Committee on Social Development take note of SASSA’s;</a:t>
            </a:r>
            <a:endParaRPr lang="en-US" altLang="en-US" dirty="0"/>
          </a:p>
          <a:p>
            <a:pPr lvl="1" algn="just"/>
            <a:r>
              <a:rPr lang="en-US" altLang="en-US" dirty="0" smtClean="0"/>
              <a:t>Progress on 2020/21 Audit Action Plan. </a:t>
            </a:r>
          </a:p>
          <a:p>
            <a:pPr lvl="1" algn="just"/>
            <a:r>
              <a:rPr lang="en-US" dirty="0" smtClean="0"/>
              <a:t>Nature of Irregular Expenditure Cases submitted to National Treasury</a:t>
            </a:r>
          </a:p>
          <a:p>
            <a:pPr lvl="1" algn="just"/>
            <a:endParaRPr lang="en-GB" dirty="0"/>
          </a:p>
        </p:txBody>
      </p:sp>
      <p:sp>
        <p:nvSpPr>
          <p:cNvPr id="5" name="Rectangle 4"/>
          <p:cNvSpPr/>
          <p:nvPr/>
        </p:nvSpPr>
        <p:spPr>
          <a:xfrm>
            <a:off x="5486400" y="6202364"/>
            <a:ext cx="1905000" cy="369332"/>
          </a:xfrm>
          <a:prstGeom prst="rect">
            <a:avLst/>
          </a:prstGeom>
        </p:spPr>
        <p:txBody>
          <a:bodyPr wrap="square">
            <a:spAutoFit/>
          </a:bodyPr>
          <a:lstStyle/>
          <a:p>
            <a:fld id="{ED611C1B-2CD3-4A91-9D22-3513F61F2D8C}" type="slidenum">
              <a:rPr lang="en-US" smtClean="0">
                <a:solidFill>
                  <a:prstClr val="black">
                    <a:tint val="75000"/>
                  </a:prstClr>
                </a:solidFill>
              </a:rPr>
              <a:t>22</a:t>
            </a:fld>
            <a:endParaRPr lang="en-US" dirty="0"/>
          </a:p>
        </p:txBody>
      </p:sp>
    </p:spTree>
    <p:extLst>
      <p:ext uri="{BB962C8B-B14F-4D97-AF65-F5344CB8AC3E}">
        <p14:creationId xmlns:p14="http://schemas.microsoft.com/office/powerpoint/2010/main" val="2727803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Placeholder 3"/>
          <p:cNvSpPr>
            <a:spLocks noGrp="1"/>
          </p:cNvSpPr>
          <p:nvPr>
            <p:ph type="body" idx="1"/>
          </p:nvPr>
        </p:nvSpPr>
        <p:spPr>
          <a:xfrm>
            <a:off x="685800" y="3200400"/>
            <a:ext cx="7772400" cy="914400"/>
          </a:xfrm>
          <a:solidFill>
            <a:srgbClr val="FFCC66"/>
          </a:solidFill>
        </p:spPr>
        <p:txBody>
          <a:bodyPr/>
          <a:lstStyle/>
          <a:p>
            <a:pPr algn="ctr"/>
            <a:r>
              <a:rPr lang="en-US" altLang="en-US" sz="5400" b="1" dirty="0">
                <a:solidFill>
                  <a:schemeClr val="tx2"/>
                </a:solidFill>
                <a:latin typeface="Arial" panose="020B0604020202020204" pitchFamily="34" charset="0"/>
                <a:cs typeface="Arial" panose="020B0604020202020204" pitchFamily="34" charset="0"/>
              </a:rPr>
              <a:t>Thank you</a:t>
            </a:r>
            <a:endParaRPr lang="en-GB" altLang="en-US" sz="5400" b="1" dirty="0">
              <a:solidFill>
                <a:schemeClr val="tx2"/>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5791200" y="6248400"/>
            <a:ext cx="2133600" cy="365125"/>
          </a:xfrm>
        </p:spPr>
        <p:txBody>
          <a:bodyPr/>
          <a:lstStyle/>
          <a:p>
            <a:fld id="{9D56938B-8917-4869-91D0-F9F507C443EE}"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97695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1143000"/>
          </a:xfrm>
          <a:noFill/>
        </p:spPr>
        <p:txBody>
          <a:bodyPr vert="horz" lIns="91440" tIns="45720" rIns="91440" bIns="45720" rtlCol="0" anchor="ctr">
            <a:normAutofit/>
          </a:bodyPr>
          <a:lstStyle/>
          <a:p>
            <a:pPr algn="ctr"/>
            <a:r>
              <a:rPr lang="en-ZA" sz="4000" dirty="0">
                <a:latin typeface="Arial" panose="020B0604020202020204" pitchFamily="34" charset="0"/>
                <a:cs typeface="Arial" panose="020B0604020202020204" pitchFamily="34" charset="0"/>
              </a:rPr>
              <a:t>Purpose</a:t>
            </a:r>
          </a:p>
        </p:txBody>
      </p:sp>
      <p:sp>
        <p:nvSpPr>
          <p:cNvPr id="3" name="Content Placeholder 2"/>
          <p:cNvSpPr>
            <a:spLocks noGrp="1"/>
          </p:cNvSpPr>
          <p:nvPr>
            <p:ph idx="1"/>
          </p:nvPr>
        </p:nvSpPr>
        <p:spPr>
          <a:xfrm>
            <a:off x="457200" y="1722437"/>
            <a:ext cx="8229600" cy="4373563"/>
          </a:xfrm>
        </p:spPr>
        <p:txBody>
          <a:bodyPr>
            <a:noAutofit/>
          </a:bodyPr>
          <a:lstStyle/>
          <a:p>
            <a:pPr algn="just">
              <a:defRPr/>
            </a:pPr>
            <a:r>
              <a:rPr lang="en-US" dirty="0"/>
              <a:t>The purpose of the presentation is to brief </a:t>
            </a:r>
            <a:r>
              <a:rPr lang="en-US" dirty="0" smtClean="0"/>
              <a:t>the Portfolio Committee on Social Development on SASSA Audit Action Plans 2021/22</a:t>
            </a:r>
            <a:endParaRPr lang="en-US" dirty="0">
              <a:latin typeface="Arial" panose="020B0604020202020204" pitchFamily="34" charset="0"/>
              <a:cs typeface="Arial" panose="020B0604020202020204" pitchFamily="34" charset="0"/>
            </a:endParaRPr>
          </a:p>
          <a:p>
            <a:pPr lvl="1" algn="just">
              <a:spcAft>
                <a:spcPts val="600"/>
              </a:spcAft>
              <a:defRPr/>
            </a:pPr>
            <a:endParaRPr lang="en-US" dirty="0">
              <a:latin typeface="Arial" panose="020B0604020202020204" pitchFamily="34" charset="0"/>
              <a:cs typeface="Arial" panose="020B0604020202020204" pitchFamily="34" charset="0"/>
            </a:endParaRPr>
          </a:p>
        </p:txBody>
      </p:sp>
      <p:sp>
        <p:nvSpPr>
          <p:cNvPr id="4" name="Footer Placeholder 3"/>
          <p:cNvSpPr txBox="1">
            <a:spLocks/>
          </p:cNvSpPr>
          <p:nvPr/>
        </p:nvSpPr>
        <p:spPr>
          <a:xfrm>
            <a:off x="5562600" y="6272213"/>
            <a:ext cx="1600200" cy="349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3</a:t>
            </a:r>
          </a:p>
        </p:txBody>
      </p:sp>
    </p:spTree>
    <p:extLst>
      <p:ext uri="{BB962C8B-B14F-4D97-AF65-F5344CB8AC3E}">
        <p14:creationId xmlns:p14="http://schemas.microsoft.com/office/powerpoint/2010/main" val="1297336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0"/>
            <a:ext cx="7772400" cy="746449"/>
          </a:xfrm>
        </p:spPr>
        <p:txBody>
          <a:bodyPr>
            <a:normAutofit/>
          </a:bodyPr>
          <a:lstStyle/>
          <a:p>
            <a:r>
              <a:rPr lang="en-ZA" sz="2800" dirty="0" smtClean="0"/>
              <a:t>AGSA a</a:t>
            </a:r>
            <a:r>
              <a:rPr lang="en-ZA" sz="2800" dirty="0" smtClean="0"/>
              <a:t>udit outcome 2020/21 dashboard</a:t>
            </a:r>
            <a:endParaRPr lang="en-GB" sz="2800" dirty="0"/>
          </a:p>
        </p:txBody>
      </p:sp>
      <p:sp>
        <p:nvSpPr>
          <p:cNvPr id="4" name="Slide Number Placeholder 3"/>
          <p:cNvSpPr>
            <a:spLocks noGrp="1"/>
          </p:cNvSpPr>
          <p:nvPr>
            <p:ph type="sldNum" sz="quarter" idx="4294967295"/>
          </p:nvPr>
        </p:nvSpPr>
        <p:spPr>
          <a:xfrm>
            <a:off x="6553200" y="6356350"/>
            <a:ext cx="1447800" cy="365125"/>
          </a:xfrm>
          <a:prstGeom prst="rect">
            <a:avLst/>
          </a:prstGeom>
        </p:spPr>
        <p:txBody>
          <a:bodyPr/>
          <a:lstStyle/>
          <a:p>
            <a:fld id="{9D56938B-8917-4869-91D0-F9F507C443EE}" type="slidenum">
              <a:rPr lang="en-US" smtClean="0">
                <a:solidFill>
                  <a:prstClr val="black">
                    <a:tint val="75000"/>
                  </a:prstClr>
                </a:solidFill>
              </a:rPr>
              <a:pPr/>
              <a:t>4</a:t>
            </a:fld>
            <a:endParaRPr lang="en-US" dirty="0">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04800" y="762000"/>
            <a:ext cx="8382000" cy="5410200"/>
          </a:xfrm>
          <a:prstGeom prst="rect">
            <a:avLst/>
          </a:prstGeom>
        </p:spPr>
      </p:pic>
    </p:spTree>
    <p:extLst>
      <p:ext uri="{BB962C8B-B14F-4D97-AF65-F5344CB8AC3E}">
        <p14:creationId xmlns:p14="http://schemas.microsoft.com/office/powerpoint/2010/main" val="136029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467600" cy="504825"/>
          </a:xfrm>
          <a:solidFill>
            <a:schemeClr val="bg2"/>
          </a:solidFill>
        </p:spPr>
        <p:txBody>
          <a:bodyPr>
            <a:noAutofit/>
          </a:bodyPr>
          <a:lstStyle/>
          <a:p>
            <a:r>
              <a:rPr lang="en-ZA" sz="1800" dirty="0" smtClean="0">
                <a:latin typeface="Arial" panose="020B0604020202020204" pitchFamily="34" charset="0"/>
                <a:cs typeface="Arial" panose="020B0604020202020204" pitchFamily="34" charset="0"/>
              </a:rPr>
              <a:t>SUMMARY PROGRESS REPORT ON </a:t>
            </a:r>
            <a:r>
              <a:rPr lang="en-ZA" sz="1800" dirty="0">
                <a:latin typeface="Arial" panose="020B0604020202020204" pitchFamily="34" charset="0"/>
                <a:cs typeface="Arial" panose="020B0604020202020204" pitchFamily="34" charset="0"/>
              </a:rPr>
              <a:t>IMPLEMENTATION OF CORRECTIVE ACTIONS AT @ 31 </a:t>
            </a:r>
            <a:r>
              <a:rPr lang="en-ZA" sz="1800" dirty="0" smtClean="0">
                <a:latin typeface="Arial" panose="020B0604020202020204" pitchFamily="34" charset="0"/>
                <a:cs typeface="Arial" panose="020B0604020202020204" pitchFamily="34" charset="0"/>
              </a:rPr>
              <a:t>JULY 2022</a:t>
            </a:r>
            <a:endParaRPr lang="en-ZA" sz="44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t>5</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718126994"/>
              </p:ext>
            </p:extLst>
          </p:nvPr>
        </p:nvGraphicFramePr>
        <p:xfrm>
          <a:off x="441027" y="1093141"/>
          <a:ext cx="8245773" cy="4953000"/>
        </p:xfrm>
        <a:graphic>
          <a:graphicData uri="http://schemas.openxmlformats.org/presentationml/2006/ole">
            <mc:AlternateContent xmlns:mc="http://schemas.openxmlformats.org/markup-compatibility/2006">
              <mc:Choice xmlns:v="urn:schemas-microsoft-com:vml" Requires="v">
                <p:oleObj spid="_x0000_s9231" name="Worksheet" r:id="rId3" imgW="8115353" imgH="4086260" progId="Excel.Sheet.12">
                  <p:embed/>
                </p:oleObj>
              </mc:Choice>
              <mc:Fallback>
                <p:oleObj name="Worksheet" r:id="rId3" imgW="8115353" imgH="4086260" progId="Excel.Sheet.12">
                  <p:embed/>
                  <p:pic>
                    <p:nvPicPr>
                      <p:cNvPr id="0" name=""/>
                      <p:cNvPicPr/>
                      <p:nvPr/>
                    </p:nvPicPr>
                    <p:blipFill>
                      <a:blip r:embed="rId4"/>
                      <a:stretch>
                        <a:fillRect/>
                      </a:stretch>
                    </p:blipFill>
                    <p:spPr>
                      <a:xfrm>
                        <a:off x="441027" y="1093141"/>
                        <a:ext cx="8245773" cy="4953000"/>
                      </a:xfrm>
                      <a:prstGeom prst="rect">
                        <a:avLst/>
                      </a:prstGeom>
                    </p:spPr>
                  </p:pic>
                </p:oleObj>
              </mc:Fallback>
            </mc:AlternateContent>
          </a:graphicData>
        </a:graphic>
      </p:graphicFrame>
      <p:sp>
        <p:nvSpPr>
          <p:cNvPr id="6" name="Footer Placeholder 3"/>
          <p:cNvSpPr txBox="1">
            <a:spLocks/>
          </p:cNvSpPr>
          <p:nvPr/>
        </p:nvSpPr>
        <p:spPr>
          <a:xfrm>
            <a:off x="5562600" y="6272213"/>
            <a:ext cx="1600200" cy="349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7A5B66-FE7D-4F90-AF05-BA48EAB6CED6}" type="slidenum">
              <a:rPr lang="en-US" dirty="0">
                <a:solidFill>
                  <a:prstClr val="black">
                    <a:tint val="75000"/>
                  </a:prstClr>
                </a:solidFill>
              </a:rPr>
              <a:t>5</a:t>
            </a:fld>
            <a:endParaRPr lang="en-US" dirty="0">
              <a:solidFill>
                <a:prstClr val="black">
                  <a:tint val="75000"/>
                </a:prstClr>
              </a:solidFill>
            </a:endParaRPr>
          </a:p>
        </p:txBody>
      </p:sp>
    </p:spTree>
    <p:extLst>
      <p:ext uri="{BB962C8B-B14F-4D97-AF65-F5344CB8AC3E}">
        <p14:creationId xmlns:p14="http://schemas.microsoft.com/office/powerpoint/2010/main" val="13825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391400" cy="487362"/>
          </a:xfrm>
        </p:spPr>
        <p:txBody>
          <a:bodyPr>
            <a:noAutofit/>
          </a:bodyPr>
          <a:lstStyle/>
          <a:p>
            <a:r>
              <a:rPr lang="en-US" sz="1800" dirty="0" smtClean="0"/>
              <a:t>FINANCE</a:t>
            </a:r>
            <a:endParaRPr lang="en-US" sz="1800" dirty="0"/>
          </a:p>
        </p:txBody>
      </p:sp>
      <p:pic>
        <p:nvPicPr>
          <p:cNvPr id="4" name="Picture 3"/>
          <p:cNvPicPr>
            <a:picLocks noChangeAspect="1"/>
          </p:cNvPicPr>
          <p:nvPr/>
        </p:nvPicPr>
        <p:blipFill>
          <a:blip r:embed="rId2"/>
          <a:stretch>
            <a:fillRect/>
          </a:stretch>
        </p:blipFill>
        <p:spPr>
          <a:xfrm>
            <a:off x="185174" y="928468"/>
            <a:ext cx="8501626" cy="4016250"/>
          </a:xfrm>
          <a:prstGeom prst="rect">
            <a:avLst/>
          </a:prstGeom>
        </p:spPr>
      </p:pic>
      <p:sp>
        <p:nvSpPr>
          <p:cNvPr id="5" name="Footer Placeholder 3"/>
          <p:cNvSpPr txBox="1">
            <a:spLocks/>
          </p:cNvSpPr>
          <p:nvPr/>
        </p:nvSpPr>
        <p:spPr>
          <a:xfrm>
            <a:off x="5562600" y="6272213"/>
            <a:ext cx="1600200" cy="349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B28D6B-4D7D-4B06-9FE3-47DDDB0AEEE1}" type="slidenum">
              <a:rPr lang="en-US" smtClean="0">
                <a:solidFill>
                  <a:prstClr val="black">
                    <a:tint val="75000"/>
                  </a:prstClr>
                </a:solidFill>
              </a:rPr>
              <a:t>6</a:t>
            </a:fld>
            <a:endParaRPr lang="en-US" dirty="0">
              <a:solidFill>
                <a:prstClr val="black">
                  <a:tint val="75000"/>
                </a:prstClr>
              </a:solidFill>
            </a:endParaRPr>
          </a:p>
        </p:txBody>
      </p:sp>
    </p:spTree>
    <p:extLst>
      <p:ext uri="{BB962C8B-B14F-4D97-AF65-F5344CB8AC3E}">
        <p14:creationId xmlns:p14="http://schemas.microsoft.com/office/powerpoint/2010/main" val="2937646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391400" cy="487362"/>
          </a:xfrm>
        </p:spPr>
        <p:txBody>
          <a:bodyPr>
            <a:noAutofit/>
          </a:bodyPr>
          <a:lstStyle/>
          <a:p>
            <a:r>
              <a:rPr lang="en-US" sz="2000" dirty="0" smtClean="0"/>
              <a:t>FINANCE </a:t>
            </a:r>
            <a:r>
              <a:rPr lang="en-US" sz="2000" dirty="0" err="1" smtClean="0"/>
              <a:t>Cont</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321187" y="1361812"/>
            <a:ext cx="8501626" cy="4134375"/>
          </a:xfrm>
          <a:prstGeom prst="rect">
            <a:avLst/>
          </a:prstGeom>
        </p:spPr>
      </p:pic>
      <p:sp>
        <p:nvSpPr>
          <p:cNvPr id="5" name="Footer Placeholder 3"/>
          <p:cNvSpPr txBox="1">
            <a:spLocks/>
          </p:cNvSpPr>
          <p:nvPr/>
        </p:nvSpPr>
        <p:spPr>
          <a:xfrm>
            <a:off x="5562600" y="6272213"/>
            <a:ext cx="1600200" cy="349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C696D-62A6-4CF9-925D-41AE42A66C88}" type="slidenum">
              <a:rPr lang="en-US" smtClean="0">
                <a:solidFill>
                  <a:prstClr val="black">
                    <a:tint val="75000"/>
                  </a:prstClr>
                </a:solidFill>
              </a:rPr>
              <a:t>7</a:t>
            </a:fld>
            <a:endParaRPr lang="en-US" dirty="0">
              <a:solidFill>
                <a:prstClr val="black">
                  <a:tint val="75000"/>
                </a:prstClr>
              </a:solidFill>
            </a:endParaRPr>
          </a:p>
        </p:txBody>
      </p:sp>
    </p:spTree>
    <p:extLst>
      <p:ext uri="{BB962C8B-B14F-4D97-AF65-F5344CB8AC3E}">
        <p14:creationId xmlns:p14="http://schemas.microsoft.com/office/powerpoint/2010/main" val="2052040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219175"/>
            <a:ext cx="6874387" cy="487362"/>
          </a:xfrm>
        </p:spPr>
        <p:txBody>
          <a:bodyPr>
            <a:noAutofit/>
          </a:bodyPr>
          <a:lstStyle/>
          <a:p>
            <a:r>
              <a:rPr lang="en-US" sz="2000" dirty="0" smtClean="0"/>
              <a:t>FINANCE </a:t>
            </a:r>
            <a:r>
              <a:rPr lang="en-US" sz="2000" dirty="0" err="1" smtClean="0"/>
              <a:t>Cont</a:t>
            </a:r>
            <a:r>
              <a:rPr lang="en-US" sz="2000" dirty="0" smtClean="0"/>
              <a:t>………</a:t>
            </a:r>
            <a:endParaRPr lang="en-US" sz="2000" dirty="0"/>
          </a:p>
        </p:txBody>
      </p:sp>
      <p:pic>
        <p:nvPicPr>
          <p:cNvPr id="3" name="Picture 2"/>
          <p:cNvPicPr>
            <a:picLocks noChangeAspect="1"/>
          </p:cNvPicPr>
          <p:nvPr/>
        </p:nvPicPr>
        <p:blipFill>
          <a:blip r:embed="rId2"/>
          <a:stretch>
            <a:fillRect/>
          </a:stretch>
        </p:blipFill>
        <p:spPr>
          <a:xfrm>
            <a:off x="321187" y="990601"/>
            <a:ext cx="8501626" cy="5029200"/>
          </a:xfrm>
          <a:prstGeom prst="rect">
            <a:avLst/>
          </a:prstGeom>
        </p:spPr>
      </p:pic>
      <p:sp>
        <p:nvSpPr>
          <p:cNvPr id="4" name="Footer Placeholder 3"/>
          <p:cNvSpPr txBox="1">
            <a:spLocks/>
          </p:cNvSpPr>
          <p:nvPr/>
        </p:nvSpPr>
        <p:spPr>
          <a:xfrm>
            <a:off x="5562600" y="6272213"/>
            <a:ext cx="1600200" cy="349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C353AA-4F98-4641-9273-DA73C6AF2047}" type="slidenum">
              <a:rPr lang="en-US" smtClean="0">
                <a:solidFill>
                  <a:prstClr val="black">
                    <a:tint val="75000"/>
                  </a:prstClr>
                </a:solidFill>
              </a:rPr>
              <a:t>8</a:t>
            </a:fld>
            <a:endParaRPr lang="en-US" dirty="0">
              <a:solidFill>
                <a:prstClr val="black">
                  <a:tint val="75000"/>
                </a:prstClr>
              </a:solidFill>
            </a:endParaRPr>
          </a:p>
        </p:txBody>
      </p:sp>
    </p:spTree>
    <p:extLst>
      <p:ext uri="{BB962C8B-B14F-4D97-AF65-F5344CB8AC3E}">
        <p14:creationId xmlns:p14="http://schemas.microsoft.com/office/powerpoint/2010/main" val="352874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a:bodyPr>
          <a:lstStyle/>
          <a:p>
            <a:r>
              <a:rPr lang="en-US" sz="2000" dirty="0" smtClean="0"/>
              <a:t>GRANT ADMINISTRATION</a:t>
            </a:r>
            <a:endParaRPr lang="en-US" sz="2000" dirty="0"/>
          </a:p>
        </p:txBody>
      </p:sp>
      <p:pic>
        <p:nvPicPr>
          <p:cNvPr id="3" name="Picture 2"/>
          <p:cNvPicPr>
            <a:picLocks noChangeAspect="1"/>
          </p:cNvPicPr>
          <p:nvPr/>
        </p:nvPicPr>
        <p:blipFill>
          <a:blip r:embed="rId2"/>
          <a:stretch>
            <a:fillRect/>
          </a:stretch>
        </p:blipFill>
        <p:spPr>
          <a:xfrm>
            <a:off x="304800" y="990600"/>
            <a:ext cx="8501626" cy="3428999"/>
          </a:xfrm>
          <a:prstGeom prst="rect">
            <a:avLst/>
          </a:prstGeom>
        </p:spPr>
      </p:pic>
      <p:sp>
        <p:nvSpPr>
          <p:cNvPr id="4" name="Footer Placeholder 3"/>
          <p:cNvSpPr txBox="1">
            <a:spLocks/>
          </p:cNvSpPr>
          <p:nvPr/>
        </p:nvSpPr>
        <p:spPr>
          <a:xfrm>
            <a:off x="5562600" y="6272213"/>
            <a:ext cx="1600200" cy="3492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FA97D-66E1-486C-8546-58A7BBFAE31B}" type="slidenum">
              <a:rPr lang="en-US" smtClean="0">
                <a:solidFill>
                  <a:prstClr val="black">
                    <a:tint val="75000"/>
                  </a:prstClr>
                </a:solidFill>
              </a:rPr>
              <a:t>9</a:t>
            </a:fld>
            <a:endParaRPr lang="en-US" dirty="0">
              <a:solidFill>
                <a:prstClr val="black">
                  <a:tint val="75000"/>
                </a:prstClr>
              </a:solidFill>
            </a:endParaRPr>
          </a:p>
        </p:txBody>
      </p:sp>
    </p:spTree>
    <p:extLst>
      <p:ext uri="{BB962C8B-B14F-4D97-AF65-F5344CB8AC3E}">
        <p14:creationId xmlns:p14="http://schemas.microsoft.com/office/powerpoint/2010/main" val="863936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26046</TotalTime>
  <Words>894</Words>
  <Application>Microsoft Office PowerPoint</Application>
  <PresentationFormat>On-screen Show (4:3)</PresentationFormat>
  <Paragraphs>134</Paragraphs>
  <Slides>23</Slides>
  <Notes>8</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4" baseType="lpstr">
      <vt:lpstr>Arial Unicode MS</vt:lpstr>
      <vt:lpstr>ＭＳ Ｐゴシック</vt:lpstr>
      <vt:lpstr>Arial</vt:lpstr>
      <vt:lpstr>Calibri</vt:lpstr>
      <vt:lpstr>Times New Roman</vt:lpstr>
      <vt:lpstr>Wingdings</vt:lpstr>
      <vt:lpstr>ヒラギノ角ゴ Pro W3</vt:lpstr>
      <vt:lpstr>Custom Design</vt:lpstr>
      <vt:lpstr>29_Custom Design</vt:lpstr>
      <vt:lpstr>1_Office Theme</vt:lpstr>
      <vt:lpstr>Worksheet</vt:lpstr>
      <vt:lpstr>SASSA BRIEFING TO THE PORTFOLIO COMMITTEE ON SOCIAL DEVELOPMENT ON AUDIT ACTION PLANS 2020/21</vt:lpstr>
      <vt:lpstr>Presentation Outline</vt:lpstr>
      <vt:lpstr>Purpose</vt:lpstr>
      <vt:lpstr>AGSA audit outcome 2020/21 dashboard</vt:lpstr>
      <vt:lpstr>SUMMARY PROGRESS REPORT ON IMPLEMENTATION OF CORRECTIVE ACTIONS AT @ 31 JULY 2022</vt:lpstr>
      <vt:lpstr>FINANCE</vt:lpstr>
      <vt:lpstr>FINANCE Cont…….</vt:lpstr>
      <vt:lpstr>FINANCE Cont………</vt:lpstr>
      <vt:lpstr>GRANT ADMINISTRATION</vt:lpstr>
      <vt:lpstr>ICT BRANCH</vt:lpstr>
      <vt:lpstr>PowerPoint Presentation</vt:lpstr>
      <vt:lpstr>AUDIT FINDINGS 2020/21 – WORK IN PROGRESS</vt:lpstr>
      <vt:lpstr>AUDIT FINDINGS 2020/21 – WORK IN PROGRESS</vt:lpstr>
      <vt:lpstr>AUDIT FINDINGS 2020/21 – WORK IN PROGRESS</vt:lpstr>
      <vt:lpstr>AUDIT FINDINGS 2020/21 – WORK IN PROGRESS</vt:lpstr>
      <vt:lpstr>AUDIT FINDINGS 2020/21 – WORK IN PROGRESS</vt:lpstr>
      <vt:lpstr>PowerPoint Presentation</vt:lpstr>
      <vt:lpstr>IRREGULAR EXPENDITURE CASES STILL WITH TREASURY @ 31 JULY 2022</vt:lpstr>
      <vt:lpstr>NATURE OF CASES SUBMITTED TO NATIONAL TREASURY</vt:lpstr>
      <vt:lpstr>NATURE OF CASES SUBMITTED TO NATIONAL TREASURY</vt:lpstr>
      <vt:lpstr>CORRECTIVE ACTIONS NOT YET FINALISED 31 JULY 2022</vt:lpstr>
      <vt:lpstr>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Tsakeriwa  Chauke</cp:lastModifiedBy>
  <cp:revision>1027</cp:revision>
  <cp:lastPrinted>2022-08-23T10:52:00Z</cp:lastPrinted>
  <dcterms:created xsi:type="dcterms:W3CDTF">2016-03-01T10:31:26Z</dcterms:created>
  <dcterms:modified xsi:type="dcterms:W3CDTF">2022-08-24T08:08:20Z</dcterms:modified>
</cp:coreProperties>
</file>