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566" r:id="rId3"/>
    <p:sldId id="571" r:id="rId4"/>
    <p:sldId id="570" r:id="rId5"/>
    <p:sldId id="567" r:id="rId6"/>
    <p:sldId id="568" r:id="rId7"/>
    <p:sldId id="573" r:id="rId8"/>
    <p:sldId id="575" r:id="rId9"/>
    <p:sldId id="527"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057"/>
    <a:srgbClr val="F8DF61"/>
    <a:srgbClr val="C4E8C7"/>
    <a:srgbClr val="B3C9E8"/>
    <a:srgbClr val="DD3D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689" autoAdjust="0"/>
  </p:normalViewPr>
  <p:slideViewPr>
    <p:cSldViewPr snapToGrid="0" snapToObjects="1">
      <p:cViewPr varScale="1">
        <p:scale>
          <a:sx n="73" d="100"/>
          <a:sy n="73" d="100"/>
        </p:scale>
        <p:origin x="-1320" y="-10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3FD0FD-6CC0-EB4A-98C8-D58B3E0829A6}" type="datetimeFigureOut">
              <a:rPr lang="en-US" smtClean="0"/>
              <a:pPr/>
              <a:t>8/31/2022</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dirty="0"/>
          </a:p>
        </p:txBody>
      </p:sp>
    </p:spTree>
    <p:extLst>
      <p:ext uri="{BB962C8B-B14F-4D97-AF65-F5344CB8AC3E}">
        <p14:creationId xmlns:p14="http://schemas.microsoft.com/office/powerpoint/2010/main" xmlns=""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127280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2" y="129157"/>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128181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pPr/>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dirty="0"/>
          </a:p>
        </p:txBody>
      </p:sp>
    </p:spTree>
    <p:extLst>
      <p:ext uri="{BB962C8B-B14F-4D97-AF65-F5344CB8AC3E}">
        <p14:creationId xmlns:p14="http://schemas.microsoft.com/office/powerpoint/2010/main" xmlns=""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1" y="289730"/>
            <a:ext cx="9144000" cy="6855236"/>
          </a:xfrm>
          <a:prstGeom prst="rect">
            <a:avLst/>
          </a:prstGeom>
        </p:spPr>
      </p:pic>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471243" y="4787727"/>
            <a:ext cx="5455044" cy="1655762"/>
          </a:xfrm>
        </p:spPr>
        <p:txBody>
          <a:bodyPr>
            <a:normAutofit/>
          </a:bodyPr>
          <a:lstStyle/>
          <a:p>
            <a:pPr marL="0" indent="0" algn="ctr">
              <a:buNone/>
            </a:pPr>
            <a:r>
              <a:rPr lang="en-US" b="1" dirty="0">
                <a:latin typeface="Arial" panose="020B0604020202020204" pitchFamily="34" charset="0"/>
                <a:cs typeface="Arial" panose="020B0604020202020204" pitchFamily="34" charset="0"/>
              </a:rPr>
              <a:t>DOJCD</a:t>
            </a:r>
          </a:p>
          <a:p>
            <a:pPr marL="0" indent="0" algn="ctr">
              <a:buNone/>
            </a:pPr>
            <a:r>
              <a:rPr lang="en-US" b="1" dirty="0">
                <a:latin typeface="Arial" panose="020B0604020202020204" pitchFamily="34" charset="0"/>
                <a:cs typeface="Arial" panose="020B0604020202020204" pitchFamily="34" charset="0"/>
              </a:rPr>
              <a:t>August 2022</a:t>
            </a:r>
          </a:p>
          <a:p>
            <a:pPr marL="0" indent="0" algn="ctr">
              <a:buNone/>
            </a:pPr>
            <a:endParaRPr lang="en-US"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9296" y="535692"/>
            <a:ext cx="2811946" cy="5217133"/>
          </a:xfrm>
          <a:prstGeom prst="rect">
            <a:avLst/>
          </a:prstGeom>
        </p:spPr>
      </p:pic>
      <p:sp>
        <p:nvSpPr>
          <p:cNvPr id="6" name="TextBox 5">
            <a:extLst>
              <a:ext uri="{FF2B5EF4-FFF2-40B4-BE49-F238E27FC236}">
                <a16:creationId xmlns:a16="http://schemas.microsoft.com/office/drawing/2014/main" xmlns="" id="{A6A83795-A5F3-5645-9A36-BF34EA8CCE37}"/>
              </a:ext>
            </a:extLst>
          </p:cNvPr>
          <p:cNvSpPr txBox="1"/>
          <p:nvPr/>
        </p:nvSpPr>
        <p:spPr>
          <a:xfrm>
            <a:off x="3471242" y="1635616"/>
            <a:ext cx="5672757" cy="2677656"/>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ACCESSION TO THE INTERNATIONAL CONVENTION ON THE SUPPRESSION AND PUNISHMENT OF THE CRIME OF APARTHEID</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16553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Presentation Outline</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487111" cy="5078313"/>
          </a:xfrm>
          <a:prstGeom prst="rect">
            <a:avLst/>
          </a:prstGeom>
        </p:spPr>
        <p:txBody>
          <a:bodyPr wrap="square">
            <a:spAutoFit/>
          </a:bodyPr>
          <a:lstStyle/>
          <a:p>
            <a:pPr marL="342900" indent="-342900">
              <a:buFont typeface="+mj-lt"/>
              <a:buAutoNum type="arabicParenR"/>
            </a:pPr>
            <a:r>
              <a:rPr lang="en-GB" dirty="0">
                <a:latin typeface="Arial" panose="020B0604020202020204" pitchFamily="34" charset="0"/>
                <a:cs typeface="Arial" panose="020B0604020202020204" pitchFamily="34" charset="0"/>
              </a:rPr>
              <a:t>Purpose</a:t>
            </a: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r>
              <a:rPr lang="en-GB" dirty="0">
                <a:latin typeface="Arial" panose="020B0604020202020204" pitchFamily="34" charset="0"/>
                <a:cs typeface="Arial" panose="020B0604020202020204" pitchFamily="34" charset="0"/>
              </a:rPr>
              <a:t>Introduction</a:t>
            </a: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r>
              <a:rPr lang="en-GB" dirty="0">
                <a:latin typeface="Arial" panose="020B0604020202020204" pitchFamily="34" charset="0"/>
                <a:cs typeface="Arial" panose="020B0604020202020204" pitchFamily="34" charset="0"/>
              </a:rPr>
              <a:t>Acts/practices constituting the crime of apartheid and prevented by ISCPCA</a:t>
            </a: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r>
              <a:rPr lang="en-GB" dirty="0">
                <a:latin typeface="Arial" panose="020B0604020202020204" pitchFamily="34" charset="0"/>
                <a:cs typeface="Arial" panose="020B0604020202020204" pitchFamily="34" charset="0"/>
              </a:rPr>
              <a:t>Obligations placed on State Party</a:t>
            </a: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r>
              <a:rPr lang="en-GB" dirty="0">
                <a:latin typeface="Arial" panose="020B0604020202020204" pitchFamily="34" charset="0"/>
                <a:cs typeface="Arial" panose="020B0604020202020204" pitchFamily="34" charset="0"/>
              </a:rPr>
              <a:t>Why should SA accede to the ICSPCA?</a:t>
            </a: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endParaRPr lang="en-GB" dirty="0">
              <a:latin typeface="Arial" panose="020B0604020202020204" pitchFamily="34" charset="0"/>
              <a:cs typeface="Arial" panose="020B0604020202020204" pitchFamily="34" charset="0"/>
            </a:endParaRPr>
          </a:p>
          <a:p>
            <a:pPr marL="342900" indent="-342900">
              <a:buFont typeface="+mj-lt"/>
              <a:buAutoNum type="arabicParenR"/>
            </a:pPr>
            <a:r>
              <a:rPr lang="en-GB" dirty="0">
                <a:latin typeface="Arial" panose="020B0604020202020204" pitchFamily="34" charset="0"/>
                <a:cs typeface="Arial" panose="020B0604020202020204" pitchFamily="34" charset="0"/>
              </a:rPr>
              <a:t>Recommendation</a:t>
            </a:r>
          </a:p>
          <a:p>
            <a:pPr marL="342900" indent="-342900">
              <a:buFont typeface="+mj-lt"/>
              <a:buAutoNum type="arabicParen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80670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Purpose</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487111" cy="4801314"/>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obtain Parliaments approval for the accession to the International Convention on the Suppression and Punishment of the Crime of Apartheid (ICSPCA) in terms of section 231(2) of the Constitution of the Republic of South Africa,1996.</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Documents attached to the Presentation: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Annexure A: </a:t>
            </a:r>
            <a:r>
              <a:rPr lang="en-GB" dirty="0">
                <a:latin typeface="Arial" panose="020B0604020202020204" pitchFamily="34" charset="0"/>
                <a:cs typeface="Arial" panose="020B0604020202020204" pitchFamily="34" charset="0"/>
              </a:rPr>
              <a:t>Text of the Convention</a:t>
            </a:r>
          </a:p>
          <a:p>
            <a:r>
              <a:rPr lang="en-GB" b="1" dirty="0">
                <a:latin typeface="Arial" panose="020B0604020202020204" pitchFamily="34" charset="0"/>
                <a:cs typeface="Arial" panose="020B0604020202020204" pitchFamily="34" charset="0"/>
              </a:rPr>
              <a:t>Annexure B: </a:t>
            </a:r>
            <a:r>
              <a:rPr lang="en-GB" dirty="0">
                <a:latin typeface="Arial" panose="020B0604020202020204" pitchFamily="34" charset="0"/>
                <a:cs typeface="Arial" panose="020B0604020202020204" pitchFamily="34" charset="0"/>
              </a:rPr>
              <a:t>List of State Parties to the Convention</a:t>
            </a:r>
          </a:p>
          <a:p>
            <a:r>
              <a:rPr lang="en-GB" b="1" dirty="0">
                <a:latin typeface="Arial" panose="020B0604020202020204" pitchFamily="34" charset="0"/>
                <a:cs typeface="Arial" panose="020B0604020202020204" pitchFamily="34" charset="0"/>
              </a:rPr>
              <a:t>Annexure C: </a:t>
            </a:r>
            <a:r>
              <a:rPr lang="en-GB" dirty="0">
                <a:latin typeface="Arial" panose="020B0604020202020204" pitchFamily="34" charset="0"/>
                <a:cs typeface="Arial" panose="020B0604020202020204" pitchFamily="34" charset="0"/>
              </a:rPr>
              <a:t>DoJ&amp;CD Legal Opinion</a:t>
            </a:r>
          </a:p>
          <a:p>
            <a:r>
              <a:rPr lang="en-GB" b="1" dirty="0">
                <a:latin typeface="Arial" panose="020B0604020202020204" pitchFamily="34" charset="0"/>
                <a:cs typeface="Arial" panose="020B0604020202020204" pitchFamily="34" charset="0"/>
              </a:rPr>
              <a:t>Annexure D: </a:t>
            </a:r>
            <a:r>
              <a:rPr lang="en-GB" dirty="0">
                <a:latin typeface="Arial" panose="020B0604020202020204" pitchFamily="34" charset="0"/>
                <a:cs typeface="Arial" panose="020B0604020202020204" pitchFamily="34" charset="0"/>
              </a:rPr>
              <a:t>DIRCO Legal Opinion</a:t>
            </a:r>
          </a:p>
          <a:p>
            <a:r>
              <a:rPr lang="en-GB" b="1" dirty="0">
                <a:latin typeface="Arial" panose="020B0604020202020204" pitchFamily="34" charset="0"/>
                <a:cs typeface="Arial" panose="020B0604020202020204" pitchFamily="34" charset="0"/>
              </a:rPr>
              <a:t>Annexure E: </a:t>
            </a:r>
            <a:r>
              <a:rPr lang="en-GB" dirty="0">
                <a:latin typeface="Arial" panose="020B0604020202020204" pitchFamily="34" charset="0"/>
                <a:cs typeface="Arial" panose="020B0604020202020204" pitchFamily="34" charset="0"/>
              </a:rPr>
              <a:t>SEIAS Exemption Certificate</a:t>
            </a:r>
          </a:p>
          <a:p>
            <a:r>
              <a:rPr lang="en-GB" b="1" dirty="0">
                <a:latin typeface="Arial" panose="020B0604020202020204" pitchFamily="34" charset="0"/>
                <a:cs typeface="Arial" panose="020B0604020202020204" pitchFamily="34" charset="0"/>
              </a:rPr>
              <a:t>Annexure F: </a:t>
            </a:r>
            <a:r>
              <a:rPr lang="en-GB" dirty="0">
                <a:latin typeface="Arial" panose="020B0604020202020204" pitchFamily="34" charset="0"/>
                <a:cs typeface="Arial" panose="020B0604020202020204" pitchFamily="34" charset="0"/>
              </a:rPr>
              <a:t>Letter to the NCOP Chairperson</a:t>
            </a:r>
          </a:p>
          <a:p>
            <a:r>
              <a:rPr lang="en-GB" b="1" dirty="0">
                <a:latin typeface="Arial" panose="020B0604020202020204" pitchFamily="34" charset="0"/>
                <a:cs typeface="Arial" panose="020B0604020202020204" pitchFamily="34" charset="0"/>
              </a:rPr>
              <a:t>Annexure G:</a:t>
            </a:r>
            <a:r>
              <a:rPr lang="en-GB" dirty="0">
                <a:latin typeface="Arial" panose="020B0604020202020204" pitchFamily="34" charset="0"/>
                <a:cs typeface="Arial" panose="020B0604020202020204" pitchFamily="34" charset="0"/>
              </a:rPr>
              <a:t>Letter to the National Speaker</a:t>
            </a:r>
          </a:p>
          <a:p>
            <a:r>
              <a:rPr lang="en-GB" b="1" dirty="0">
                <a:latin typeface="Arial" panose="020B0604020202020204" pitchFamily="34" charset="0"/>
                <a:cs typeface="Arial" panose="020B0604020202020204" pitchFamily="34" charset="0"/>
              </a:rPr>
              <a:t> </a:t>
            </a:r>
            <a:endParaRPr lang="en-GB" dirty="0"/>
          </a:p>
          <a:p>
            <a:endParaRPr lang="en-GB" dirty="0"/>
          </a:p>
          <a:p>
            <a:endParaRPr lang="en-GB" dirty="0"/>
          </a:p>
        </p:txBody>
      </p:sp>
    </p:spTree>
    <p:extLst>
      <p:ext uri="{BB962C8B-B14F-4D97-AF65-F5344CB8AC3E}">
        <p14:creationId xmlns:p14="http://schemas.microsoft.com/office/powerpoint/2010/main" xmlns="" val="677017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Summary</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487111" cy="5078313"/>
          </a:xfrm>
          <a:prstGeom prst="rect">
            <a:avLst/>
          </a:prstGeom>
        </p:spPr>
        <p:txBody>
          <a:bodyPr wrap="square">
            <a:spAutoFit/>
          </a:bodyPr>
          <a:lstStyle/>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The Convention on the Suppression and Punishment of the Crime of Apartheid (“the Convention”) has its roots in the opposition by the United Nations to the discriminatory racial policies of the South African apartheid government. </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The Convention was adopted by the General Assembly on 30 November 1973 and came into force on 18 July 1976.</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There are 110 State Parties to the Convention as of 24-08-2022.</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The State of Palestine was the last to accede to the Convention in 2014.</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The Convention declares in Article I that:</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Apartheid is a crime against humanity;</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Inhuman acts resulting from the policies and practices of apartheid are crimes  violating the principles of international law; the UN Charter and</a:t>
            </a:r>
          </a:p>
          <a:p>
            <a:r>
              <a:rPr lang="en-GB" dirty="0">
                <a:latin typeface="Arial" panose="020B0604020202020204" pitchFamily="34" charset="0"/>
                <a:cs typeface="Arial" panose="020B0604020202020204" pitchFamily="34" charset="0"/>
              </a:rPr>
              <a:t>    constitute a serious threat to international peace and security.</a:t>
            </a:r>
          </a:p>
        </p:txBody>
      </p:sp>
    </p:spTree>
    <p:extLst>
      <p:ext uri="{BB962C8B-B14F-4D97-AF65-F5344CB8AC3E}">
        <p14:creationId xmlns:p14="http://schemas.microsoft.com/office/powerpoint/2010/main" xmlns="" val="2591789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STRATEGIC FOCUS OF THE MEMORANDUM </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744506" cy="5016758"/>
          </a:xfrm>
          <a:prstGeom prst="rect">
            <a:avLst/>
          </a:prstGeom>
        </p:spPr>
        <p:txBody>
          <a:bodyPr wrap="square">
            <a:spAutoFit/>
          </a:bodyPr>
          <a:lstStyle/>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The accession to the Convention is in accordance with South Africa’s international obligations and other international instruments to which it is already a party such as the International Convention for the Elimination of All Forms of Racial Discrimination (ICERD). </a:t>
            </a:r>
          </a:p>
          <a:p>
            <a:pPr algn="just"/>
            <a:endParaRPr lang="en-GB"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It is aligned to the Medium-Term Strategic Framework’s Priority 6 (“Social cohesion and safe communities) and Priority 7 (“A better Africa and World”). </a:t>
            </a:r>
          </a:p>
          <a:p>
            <a:pPr algn="just"/>
            <a:endParaRPr lang="en-GB"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dirty="0">
                <a:latin typeface="Arial" panose="020B0604020202020204" pitchFamily="34" charset="0"/>
                <a:cs typeface="Arial" panose="020B0604020202020204" pitchFamily="34" charset="0"/>
              </a:rPr>
              <a:t>Further, the accession is in line with:</a:t>
            </a:r>
          </a:p>
          <a:p>
            <a:pPr algn="just"/>
            <a:endParaRPr lang="en-GB"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dirty="0">
                <a:latin typeface="Arial" panose="020B0604020202020204" pitchFamily="34" charset="0"/>
                <a:cs typeface="Arial" panose="020B0604020202020204" pitchFamily="34" charset="0"/>
              </a:rPr>
              <a:t>	Chapter 13 of the National Development Plan (Building a Capable State), </a:t>
            </a:r>
          </a:p>
          <a:p>
            <a:pPr algn="just"/>
            <a:endParaRPr lang="en-GB"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dirty="0">
                <a:latin typeface="Arial" panose="020B0604020202020204" pitchFamily="34" charset="0"/>
                <a:cs typeface="Arial" panose="020B0604020202020204" pitchFamily="34" charset="0"/>
              </a:rPr>
              <a:t>	the National Action Plan to Combat Racism, Racial Discrimination, 	Xenophobia and Related Intolerance (NAP), </a:t>
            </a:r>
          </a:p>
          <a:p>
            <a:pPr algn="just"/>
            <a:endParaRPr lang="en-GB"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dirty="0">
                <a:latin typeface="Arial" panose="020B0604020202020204" pitchFamily="34" charset="0"/>
                <a:cs typeface="Arial" panose="020B0604020202020204" pitchFamily="34" charset="0"/>
              </a:rPr>
              <a:t>	the Promotion of Equality and Prevention of Unfair Discrimination Act, 2000 	(PEPUDA); and </a:t>
            </a:r>
          </a:p>
          <a:p>
            <a:pPr algn="just"/>
            <a:endParaRPr lang="en-GB" sz="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dirty="0">
                <a:latin typeface="Arial" panose="020B0604020202020204" pitchFamily="34" charset="0"/>
                <a:cs typeface="Arial" panose="020B0604020202020204" pitchFamily="34" charset="0"/>
              </a:rPr>
              <a:t>	the Department of Justice and Constitutional Development’s strategic goal 	of “Advancement of constitutionalism, human rights and the rule of law.”</a:t>
            </a:r>
          </a:p>
        </p:txBody>
      </p:sp>
    </p:spTree>
    <p:extLst>
      <p:ext uri="{BB962C8B-B14F-4D97-AF65-F5344CB8AC3E}">
        <p14:creationId xmlns:p14="http://schemas.microsoft.com/office/powerpoint/2010/main" xmlns="" val="2973543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DISCUSSION</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487111" cy="3970318"/>
          </a:xfrm>
          <a:prstGeom prst="rect">
            <a:avLst/>
          </a:prstGeom>
        </p:spPr>
        <p:txBody>
          <a:bodyPr wrap="square">
            <a:spAutoFit/>
          </a:bodyPr>
          <a:lstStyle/>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Article II defines acts/practices constituting the crime of apartheid as:</a:t>
            </a: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Denial of the right to life and liberty of the person of a racial group/s through murder, torture, imprisonment etc;</a:t>
            </a: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Deliberate imposition of living conditions calculated to cause destruction of a racial group/s;</a:t>
            </a: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Preventing a racial group/s from participating in the political, social, economic and cultural life of the country and deliberate measures to limit the exercise of basic human rights by a racial group/s;</a:t>
            </a:r>
          </a:p>
        </p:txBody>
      </p:sp>
    </p:spTree>
    <p:extLst>
      <p:ext uri="{BB962C8B-B14F-4D97-AF65-F5344CB8AC3E}">
        <p14:creationId xmlns:p14="http://schemas.microsoft.com/office/powerpoint/2010/main" xmlns="" val="4273896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 CONSTITUTIONAL  IMPLICATIONS AND PROCESS </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487111" cy="6740307"/>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Convention supports the implementation of the rights contained in the Constitution as it seeks to uphold and enforce the rights to human dignity, freedom and equality.</a:t>
            </a:r>
          </a:p>
          <a:p>
            <a:r>
              <a:rPr lang="en-GB" dirty="0">
                <a:latin typeface="Arial" panose="020B0604020202020204" pitchFamily="34" charset="0"/>
                <a:cs typeface="Arial" panose="020B0604020202020204" pitchFamily="34" charset="0"/>
              </a:rPr>
              <a:t>According to the Offices of the Chief State Law Advisers legal opinions, the Convention is also in line with our domestic law and international obligations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FINANCIAL IMPLICATIONS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accession will not have financial implications as the UN Treaty Bodies are implemented and monitored through the existing State membership contributions.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Therefore, there is a need to assert, unambiguously, that apartheid is indeed a crime against humanity and that practices associated with apartheid, racial discrimination and other related intolerance will be punished.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Should Parliament approve the accession, the Department of International Relations and Cooperation will deposit the instrument of accession with the United Nations.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874942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29C1A0A7-CECB-4143-9B6D-0918BDFC2B65}"/>
              </a:ext>
            </a:extLst>
          </p:cNvPr>
          <p:cNvCxnSpPr/>
          <p:nvPr/>
        </p:nvCxnSpPr>
        <p:spPr>
          <a:xfrm>
            <a:off x="969679" y="94226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1D1A20A8-0A36-ED48-ADAE-A9E0A6C94FED}"/>
              </a:ext>
            </a:extLst>
          </p:cNvPr>
          <p:cNvSpPr txBox="1"/>
          <p:nvPr/>
        </p:nvSpPr>
        <p:spPr>
          <a:xfrm>
            <a:off x="133963" y="572932"/>
            <a:ext cx="8610600"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RECOMMENDATION:</a:t>
            </a:r>
          </a:p>
        </p:txBody>
      </p:sp>
      <p:sp>
        <p:nvSpPr>
          <p:cNvPr id="2" name="Rectangle 1">
            <a:extLst>
              <a:ext uri="{FF2B5EF4-FFF2-40B4-BE49-F238E27FC236}">
                <a16:creationId xmlns:a16="http://schemas.microsoft.com/office/drawing/2014/main" xmlns="" id="{65B0B833-86AB-4330-93D8-3B180766E95A}"/>
              </a:ext>
            </a:extLst>
          </p:cNvPr>
          <p:cNvSpPr/>
          <p:nvPr/>
        </p:nvSpPr>
        <p:spPr>
          <a:xfrm>
            <a:off x="257451" y="1028343"/>
            <a:ext cx="8487111" cy="2031325"/>
          </a:xfrm>
          <a:prstGeom prst="rect">
            <a:avLst/>
          </a:prstGeom>
        </p:spPr>
        <p:txBody>
          <a:bodyPr wrap="square">
            <a:spAutoFit/>
          </a:bodyPr>
          <a:lstStyle/>
          <a:p>
            <a:pPr algn="just"/>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It is recommended that Parliament approves that South Africa accede to the Convention on the Suppression and Punishment of the Crime of Apartheid to Parliament in terms of Section 231 of the Constitution.</a:t>
            </a:r>
          </a:p>
        </p:txBody>
      </p:sp>
    </p:spTree>
    <p:extLst>
      <p:ext uri="{BB962C8B-B14F-4D97-AF65-F5344CB8AC3E}">
        <p14:creationId xmlns:p14="http://schemas.microsoft.com/office/powerpoint/2010/main" xmlns="" val="2953928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0" y="2415914"/>
            <a:ext cx="9144000" cy="348403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Thank You</a:t>
            </a: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r>
              <a:rPr lang="en-US" sz="2520" dirty="0">
                <a:latin typeface="Times New Roman" panose="02020603050405020304" pitchFamily="18" charset="0"/>
                <a:cs typeface="Times New Roman" panose="02020603050405020304" pitchFamily="18" charset="0"/>
              </a:rPr>
              <a:t>The Department of Justice and Constitutional Development</a:t>
            </a:r>
          </a:p>
          <a:p>
            <a:pPr algn="ctr"/>
            <a:r>
              <a:rPr lang="en-US" sz="2520"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a:stretch>
            <a:fillRect/>
          </a:stretch>
        </p:blipFill>
        <p:spPr>
          <a:xfrm>
            <a:off x="6230927" y="4895251"/>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a:stretch>
            <a:fillRect/>
          </a:stretch>
        </p:blipFill>
        <p:spPr>
          <a:xfrm>
            <a:off x="6611300" y="4860594"/>
            <a:ext cx="201826" cy="238521"/>
          </a:xfrm>
          <a:prstGeom prst="rect">
            <a:avLst/>
          </a:prstGeom>
        </p:spPr>
      </p:pic>
    </p:spTree>
    <p:extLst>
      <p:ext uri="{BB962C8B-B14F-4D97-AF65-F5344CB8AC3E}">
        <p14:creationId xmlns:p14="http://schemas.microsoft.com/office/powerpoint/2010/main" xmlns="" val="4018991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4152</TotalTime>
  <Words>640</Words>
  <Application>Microsoft Office PowerPoint</Application>
  <PresentationFormat>On-screen Show (4:3)</PresentationFormat>
  <Paragraphs>105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USER</cp:lastModifiedBy>
  <cp:revision>272</cp:revision>
  <cp:lastPrinted>2022-02-11T13:29:24Z</cp:lastPrinted>
  <dcterms:created xsi:type="dcterms:W3CDTF">2021-06-03T14:19:43Z</dcterms:created>
  <dcterms:modified xsi:type="dcterms:W3CDTF">2022-08-31T13:42:53Z</dcterms:modified>
</cp:coreProperties>
</file>